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677" y="50672"/>
            <a:ext cx="110464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296" y="624585"/>
            <a:ext cx="3645407" cy="228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5145" y="1941702"/>
            <a:ext cx="1049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</a:t>
            </a:r>
            <a:r>
              <a:rPr sz="16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US" sz="1600" spc="-5" dirty="0" smtClean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193" y="51257"/>
            <a:ext cx="3008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Verification </a:t>
            </a:r>
            <a:r>
              <a:rPr spc="-5" dirty="0"/>
              <a:t>and</a:t>
            </a:r>
            <a:r>
              <a:rPr dirty="0"/>
              <a:t> </a:t>
            </a:r>
            <a:r>
              <a:rPr spc="-20" dirty="0"/>
              <a:t>Validation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239911" y="704254"/>
              <a:ext cx="4207699" cy="20190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6470" y="3207257"/>
            <a:ext cx="1016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836421"/>
            <a:ext cx="3953510" cy="1788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Is a whole </a:t>
            </a:r>
            <a:r>
              <a:rPr sz="1600" spc="-10" dirty="0">
                <a:latin typeface="Carlito"/>
                <a:cs typeface="Carlito"/>
              </a:rPr>
              <a:t>life-cycle </a:t>
            </a:r>
            <a:r>
              <a:rPr sz="1600" spc="-15" dirty="0">
                <a:latin typeface="Carlito"/>
                <a:cs typeface="Carlito"/>
              </a:rPr>
              <a:t>process </a:t>
            </a:r>
            <a:r>
              <a:rPr sz="1600" spc="-5" dirty="0">
                <a:latin typeface="Carlito"/>
                <a:cs typeface="Carlito"/>
              </a:rPr>
              <a:t>- V &amp; V </a:t>
            </a:r>
            <a:r>
              <a:rPr sz="1600" spc="-10" dirty="0">
                <a:latin typeface="Carlito"/>
                <a:cs typeface="Carlito"/>
              </a:rPr>
              <a:t>must be  </a:t>
            </a:r>
            <a:r>
              <a:rPr sz="1600" spc="-5" dirty="0">
                <a:latin typeface="Carlito"/>
                <a:cs typeface="Carlito"/>
              </a:rPr>
              <a:t>applied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each </a:t>
            </a:r>
            <a:r>
              <a:rPr sz="1600" spc="-15" dirty="0">
                <a:latin typeface="Carlito"/>
                <a:cs typeface="Carlito"/>
              </a:rPr>
              <a:t>stage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5" dirty="0">
                <a:latin typeface="Carlito"/>
                <a:cs typeface="Carlito"/>
              </a:rPr>
              <a:t>software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process.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Example: </a:t>
            </a:r>
            <a:r>
              <a:rPr sz="1400" spc="-10" dirty="0">
                <a:latin typeface="Carlito"/>
                <a:cs typeface="Carlito"/>
              </a:rPr>
              <a:t>Peer document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reviews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5" dirty="0">
                <a:latin typeface="Carlito"/>
                <a:cs typeface="Carlito"/>
              </a:rPr>
              <a:t>principal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objectives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The discovery of </a:t>
            </a:r>
            <a:r>
              <a:rPr sz="1400" spc="-10" dirty="0">
                <a:latin typeface="Carlito"/>
                <a:cs typeface="Carlito"/>
              </a:rPr>
              <a:t>defects </a:t>
            </a:r>
            <a:r>
              <a:rPr sz="1400" dirty="0">
                <a:latin typeface="Carlito"/>
                <a:cs typeface="Carlito"/>
              </a:rPr>
              <a:t>in a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system</a:t>
            </a:r>
            <a:endParaRPr sz="1400">
              <a:latin typeface="Carlito"/>
              <a:cs typeface="Carlito"/>
            </a:endParaRPr>
          </a:p>
          <a:p>
            <a:pPr marL="384175" marR="120650" lvl="1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The assessment of whether or not the </a:t>
            </a:r>
            <a:r>
              <a:rPr sz="1400" spc="-10" dirty="0">
                <a:latin typeface="Carlito"/>
                <a:cs typeface="Carlito"/>
              </a:rPr>
              <a:t>system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usable </a:t>
            </a:r>
            <a:r>
              <a:rPr sz="1400" dirty="0">
                <a:latin typeface="Carlito"/>
                <a:cs typeface="Carlito"/>
              </a:rPr>
              <a:t>in an </a:t>
            </a:r>
            <a:r>
              <a:rPr sz="1400" spc="-5" dirty="0">
                <a:latin typeface="Carlito"/>
                <a:cs typeface="Carlito"/>
              </a:rPr>
              <a:t>operational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situation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1585" y="50672"/>
            <a:ext cx="206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 </a:t>
            </a:r>
            <a:r>
              <a:rPr spc="-5" dirty="0"/>
              <a:t>V &amp; V</a:t>
            </a:r>
            <a:r>
              <a:rPr spc="-3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6470" y="3207816"/>
            <a:ext cx="1016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837056"/>
            <a:ext cx="3953510" cy="1788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Is a whole </a:t>
            </a:r>
            <a:r>
              <a:rPr sz="1600" spc="-10" dirty="0">
                <a:latin typeface="Carlito"/>
                <a:cs typeface="Carlito"/>
              </a:rPr>
              <a:t>life-cycle </a:t>
            </a:r>
            <a:r>
              <a:rPr sz="1600" spc="-15" dirty="0">
                <a:latin typeface="Carlito"/>
                <a:cs typeface="Carlito"/>
              </a:rPr>
              <a:t>process </a:t>
            </a:r>
            <a:r>
              <a:rPr sz="1600" spc="-5" dirty="0">
                <a:latin typeface="Carlito"/>
                <a:cs typeface="Carlito"/>
              </a:rPr>
              <a:t>- V &amp; V </a:t>
            </a:r>
            <a:r>
              <a:rPr sz="1600" spc="-10" dirty="0">
                <a:latin typeface="Carlito"/>
                <a:cs typeface="Carlito"/>
              </a:rPr>
              <a:t>must be  </a:t>
            </a:r>
            <a:r>
              <a:rPr sz="1600" spc="-5" dirty="0">
                <a:latin typeface="Carlito"/>
                <a:cs typeface="Carlito"/>
              </a:rPr>
              <a:t>applied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each </a:t>
            </a:r>
            <a:r>
              <a:rPr sz="1600" spc="-15" dirty="0">
                <a:latin typeface="Carlito"/>
                <a:cs typeface="Carlito"/>
              </a:rPr>
              <a:t>stage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5" dirty="0">
                <a:latin typeface="Carlito"/>
                <a:cs typeface="Carlito"/>
              </a:rPr>
              <a:t>software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process.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Example: </a:t>
            </a:r>
            <a:r>
              <a:rPr sz="1400" spc="-10" dirty="0">
                <a:latin typeface="Carlito"/>
                <a:cs typeface="Carlito"/>
              </a:rPr>
              <a:t>Peer document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reviews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5" dirty="0">
                <a:latin typeface="Carlito"/>
                <a:cs typeface="Carlito"/>
              </a:rPr>
              <a:t>principal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objectives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The discovery of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defects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in a</a:t>
            </a:r>
            <a:r>
              <a:rPr sz="14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system</a:t>
            </a:r>
            <a:endParaRPr sz="1400">
              <a:latin typeface="Carlito"/>
              <a:cs typeface="Carlito"/>
            </a:endParaRPr>
          </a:p>
          <a:p>
            <a:pPr marL="384175" marR="120650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The assessment of whether or not the </a:t>
            </a:r>
            <a:r>
              <a:rPr sz="1400" spc="-10" dirty="0">
                <a:latin typeface="Carlito"/>
                <a:cs typeface="Carlito"/>
              </a:rPr>
              <a:t>system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usable </a:t>
            </a:r>
            <a:r>
              <a:rPr sz="1400" dirty="0">
                <a:latin typeface="Carlito"/>
                <a:cs typeface="Carlito"/>
              </a:rPr>
              <a:t>in an </a:t>
            </a:r>
            <a:r>
              <a:rPr sz="1400" spc="-5" dirty="0">
                <a:latin typeface="Carlito"/>
                <a:cs typeface="Carlito"/>
              </a:rPr>
              <a:t>operational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situation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1585" y="51257"/>
            <a:ext cx="2066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V &amp; V</a:t>
            </a:r>
            <a:r>
              <a:rPr spc="-7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6470" y="3207257"/>
            <a:ext cx="1016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9725" y="50672"/>
            <a:ext cx="1351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 &amp; V</a:t>
            </a:r>
            <a:r>
              <a:rPr spc="-8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174" y="432561"/>
            <a:ext cx="3904615" cy="23507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785" marR="410209" indent="-172720">
              <a:lnSpc>
                <a:spcPts val="162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Verification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5" dirty="0">
                <a:latin typeface="Carlito"/>
                <a:cs typeface="Carlito"/>
              </a:rPr>
              <a:t>validation should</a:t>
            </a:r>
            <a:r>
              <a:rPr sz="1500" spc="-15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establish  confidence that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software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5" dirty="0">
                <a:latin typeface="Carlito"/>
                <a:cs typeface="Carlito"/>
              </a:rPr>
              <a:t>fit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dirty="0">
                <a:latin typeface="Carlito"/>
                <a:cs typeface="Carlito"/>
              </a:rPr>
              <a:t>its  </a:t>
            </a:r>
            <a:r>
              <a:rPr sz="1500" spc="-5" dirty="0">
                <a:latin typeface="Carlito"/>
                <a:cs typeface="Carlito"/>
              </a:rPr>
              <a:t>purpose.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This does </a:t>
            </a:r>
            <a:r>
              <a:rPr sz="1300" spc="-15" dirty="0">
                <a:latin typeface="Carlito"/>
                <a:cs typeface="Carlito"/>
              </a:rPr>
              <a:t>NOT </a:t>
            </a:r>
            <a:r>
              <a:rPr sz="1300" spc="-5" dirty="0">
                <a:latin typeface="Carlito"/>
                <a:cs typeface="Carlito"/>
              </a:rPr>
              <a:t>mean </a:t>
            </a:r>
            <a:r>
              <a:rPr sz="1300" spc="-10" dirty="0">
                <a:latin typeface="Carlito"/>
                <a:cs typeface="Carlito"/>
              </a:rPr>
              <a:t>completely free </a:t>
            </a:r>
            <a:r>
              <a:rPr sz="1300" spc="-5" dirty="0">
                <a:latin typeface="Carlito"/>
                <a:cs typeface="Carlito"/>
              </a:rPr>
              <a:t>of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defects.</a:t>
            </a:r>
            <a:endParaRPr sz="1300">
              <a:latin typeface="Carlito"/>
              <a:cs typeface="Carlito"/>
            </a:endParaRPr>
          </a:p>
          <a:p>
            <a:pPr marL="384175" marR="35560" lvl="1" indent="-143510">
              <a:lnSpc>
                <a:spcPct val="9010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20" dirty="0">
                <a:latin typeface="Carlito"/>
                <a:cs typeface="Carlito"/>
              </a:rPr>
              <a:t>Rather, </a:t>
            </a:r>
            <a:r>
              <a:rPr sz="1300" spc="-5" dirty="0">
                <a:latin typeface="Carlito"/>
                <a:cs typeface="Carlito"/>
              </a:rPr>
              <a:t>it </a:t>
            </a:r>
            <a:r>
              <a:rPr sz="1300" spc="-10" dirty="0">
                <a:latin typeface="Carlito"/>
                <a:cs typeface="Carlito"/>
              </a:rPr>
              <a:t>must </a:t>
            </a:r>
            <a:r>
              <a:rPr sz="1300" spc="-5" dirty="0">
                <a:latin typeface="Carlito"/>
                <a:cs typeface="Carlito"/>
              </a:rPr>
              <a:t>be </a:t>
            </a:r>
            <a:r>
              <a:rPr sz="1300" spc="-10" dirty="0">
                <a:latin typeface="Carlito"/>
                <a:cs typeface="Carlito"/>
              </a:rPr>
              <a:t>good </a:t>
            </a:r>
            <a:r>
              <a:rPr sz="1300" spc="-5" dirty="0">
                <a:latin typeface="Carlito"/>
                <a:cs typeface="Carlito"/>
              </a:rPr>
              <a:t>enough </a:t>
            </a:r>
            <a:r>
              <a:rPr sz="1300" spc="-15" dirty="0">
                <a:latin typeface="Carlito"/>
                <a:cs typeface="Carlito"/>
              </a:rPr>
              <a:t>for </a:t>
            </a:r>
            <a:r>
              <a:rPr sz="1300" spc="-5" dirty="0">
                <a:latin typeface="Carlito"/>
                <a:cs typeface="Carlito"/>
              </a:rPr>
              <a:t>its intended </a:t>
            </a:r>
            <a:r>
              <a:rPr sz="1300" spc="-10" dirty="0">
                <a:latin typeface="Carlito"/>
                <a:cs typeface="Carlito"/>
              </a:rPr>
              <a:t>use.  </a:t>
            </a:r>
            <a:r>
              <a:rPr sz="1300" spc="-5" dirty="0">
                <a:latin typeface="Carlito"/>
                <a:cs typeface="Carlito"/>
              </a:rPr>
              <a:t>The type of use will </a:t>
            </a:r>
            <a:r>
              <a:rPr sz="1300" spc="-10" dirty="0">
                <a:latin typeface="Carlito"/>
                <a:cs typeface="Carlito"/>
              </a:rPr>
              <a:t>determine </a:t>
            </a:r>
            <a:r>
              <a:rPr sz="1300" spc="-5" dirty="0">
                <a:latin typeface="Carlito"/>
                <a:cs typeface="Carlito"/>
              </a:rPr>
              <a:t>the degree </a:t>
            </a:r>
            <a:r>
              <a:rPr sz="1300" spc="-10" dirty="0">
                <a:latin typeface="Carlito"/>
                <a:cs typeface="Carlito"/>
              </a:rPr>
              <a:t>of  </a:t>
            </a:r>
            <a:r>
              <a:rPr sz="1300" spc="-5" dirty="0">
                <a:latin typeface="Carlito"/>
                <a:cs typeface="Carlito"/>
              </a:rPr>
              <a:t>confidence that is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needed.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This </a:t>
            </a:r>
            <a:r>
              <a:rPr sz="1500" dirty="0">
                <a:latin typeface="Carlito"/>
                <a:cs typeface="Carlito"/>
              </a:rPr>
              <a:t>leads </a:t>
            </a:r>
            <a:r>
              <a:rPr sz="1500" spc="-5" dirty="0">
                <a:latin typeface="Carlito"/>
                <a:cs typeface="Carlito"/>
              </a:rPr>
              <a:t>us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definition of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testing</a:t>
            </a:r>
            <a:endParaRPr sz="1500">
              <a:latin typeface="Carlito"/>
              <a:cs typeface="Carlito"/>
            </a:endParaRPr>
          </a:p>
          <a:p>
            <a:pPr marL="384175" marR="5080" lvl="1" indent="-143510">
              <a:lnSpc>
                <a:spcPts val="1190"/>
              </a:lnSpc>
              <a:spcBef>
                <a:spcPts val="309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Software testing </a:t>
            </a:r>
            <a:r>
              <a:rPr sz="1100" dirty="0">
                <a:latin typeface="Carlito"/>
                <a:cs typeface="Carlito"/>
              </a:rPr>
              <a:t>is the </a:t>
            </a:r>
            <a:r>
              <a:rPr sz="1100" spc="-5" dirty="0">
                <a:latin typeface="Carlito"/>
                <a:cs typeface="Carlito"/>
              </a:rPr>
              <a:t>process </a:t>
            </a:r>
            <a:r>
              <a:rPr sz="1100" dirty="0">
                <a:latin typeface="Carlito"/>
                <a:cs typeface="Carlito"/>
              </a:rPr>
              <a:t>of </a:t>
            </a:r>
            <a:r>
              <a:rPr sz="1100" spc="-5" dirty="0">
                <a:latin typeface="Carlito"/>
                <a:cs typeface="Carlito"/>
              </a:rPr>
              <a:t>analyzing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software item to  detect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differences between existing </a:t>
            </a:r>
            <a:r>
              <a:rPr sz="1100" dirty="0">
                <a:latin typeface="Carlito"/>
                <a:cs typeface="Carlito"/>
              </a:rPr>
              <a:t>and </a:t>
            </a:r>
            <a:r>
              <a:rPr sz="1100" spc="-5" dirty="0">
                <a:latin typeface="Carlito"/>
                <a:cs typeface="Carlito"/>
              </a:rPr>
              <a:t>required  conditions (that </a:t>
            </a:r>
            <a:r>
              <a:rPr sz="1100" dirty="0">
                <a:latin typeface="Carlito"/>
                <a:cs typeface="Carlito"/>
              </a:rPr>
              <a:t>is, </a:t>
            </a:r>
            <a:r>
              <a:rPr sz="1100" spc="-5" dirty="0">
                <a:latin typeface="Carlito"/>
                <a:cs typeface="Carlito"/>
              </a:rPr>
              <a:t>bugs) </a:t>
            </a:r>
            <a:r>
              <a:rPr sz="1100" dirty="0">
                <a:latin typeface="Carlito"/>
                <a:cs typeface="Carlito"/>
              </a:rPr>
              <a:t>and </a:t>
            </a:r>
            <a:r>
              <a:rPr sz="1100" spc="-5" dirty="0">
                <a:latin typeface="Carlito"/>
                <a:cs typeface="Carlito"/>
              </a:rPr>
              <a:t>to evaluate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10" dirty="0">
                <a:latin typeface="Carlito"/>
                <a:cs typeface="Carlito"/>
              </a:rPr>
              <a:t>features </a:t>
            </a:r>
            <a:r>
              <a:rPr sz="1100" dirty="0">
                <a:latin typeface="Carlito"/>
                <a:cs typeface="Carlito"/>
              </a:rPr>
              <a:t>of the  </a:t>
            </a:r>
            <a:r>
              <a:rPr sz="1100" spc="-5" dirty="0">
                <a:latin typeface="Carlito"/>
                <a:cs typeface="Carlito"/>
              </a:rPr>
              <a:t>software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item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6470" y="3207816"/>
            <a:ext cx="1016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6636" y="51257"/>
            <a:ext cx="2001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 &amp; V</a:t>
            </a:r>
            <a:r>
              <a:rPr spc="-45" dirty="0"/>
              <a:t> </a:t>
            </a:r>
            <a:r>
              <a:rPr spc="-10" dirty="0"/>
              <a:t>Confidence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074" y="710310"/>
            <a:ext cx="3522345" cy="21234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4785" marR="104775" indent="-172720">
              <a:lnSpc>
                <a:spcPts val="1620"/>
              </a:lnSpc>
              <a:spcBef>
                <a:spcPts val="3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95" dirty="0">
                <a:latin typeface="Arial"/>
                <a:cs typeface="Arial"/>
              </a:rPr>
              <a:t>Depends </a:t>
            </a:r>
            <a:r>
              <a:rPr sz="1500" spc="-50" dirty="0">
                <a:latin typeface="Arial"/>
                <a:cs typeface="Arial"/>
              </a:rPr>
              <a:t>on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95" dirty="0">
                <a:latin typeface="Arial"/>
                <a:cs typeface="Arial"/>
              </a:rPr>
              <a:t>system’s </a:t>
            </a:r>
            <a:r>
              <a:rPr sz="1500" spc="-60" dirty="0">
                <a:latin typeface="Arial"/>
                <a:cs typeface="Arial"/>
              </a:rPr>
              <a:t>purpose, </a:t>
            </a:r>
            <a:r>
              <a:rPr sz="1500" spc="-75" dirty="0">
                <a:latin typeface="Arial"/>
                <a:cs typeface="Arial"/>
              </a:rPr>
              <a:t>user  </a:t>
            </a:r>
            <a:r>
              <a:rPr sz="1500" spc="-10" dirty="0">
                <a:latin typeface="Carlito"/>
                <a:cs typeface="Carlito"/>
              </a:rPr>
              <a:t>expectations,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10" dirty="0">
                <a:latin typeface="Carlito"/>
                <a:cs typeface="Carlito"/>
              </a:rPr>
              <a:t>marketing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environment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5" dirty="0">
                <a:latin typeface="Carlito"/>
                <a:cs typeface="Carlito"/>
              </a:rPr>
              <a:t>System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purpose</a:t>
            </a:r>
            <a:endParaRPr sz="1300">
              <a:latin typeface="Carlito"/>
              <a:cs typeface="Carlito"/>
            </a:endParaRPr>
          </a:p>
          <a:p>
            <a:pPr marL="584200" marR="18415" lvl="2" indent="-114300">
              <a:lnSpc>
                <a:spcPts val="1190"/>
              </a:lnSpc>
              <a:spcBef>
                <a:spcPts val="30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100" spc="-5" dirty="0">
                <a:latin typeface="Carlito"/>
                <a:cs typeface="Carlito"/>
              </a:rPr>
              <a:t>The level </a:t>
            </a:r>
            <a:r>
              <a:rPr sz="1100" dirty="0">
                <a:latin typeface="Carlito"/>
                <a:cs typeface="Carlito"/>
              </a:rPr>
              <a:t>of </a:t>
            </a:r>
            <a:r>
              <a:rPr sz="1100" spc="-5" dirty="0">
                <a:latin typeface="Carlito"/>
                <a:cs typeface="Carlito"/>
              </a:rPr>
              <a:t>confidence depends </a:t>
            </a:r>
            <a:r>
              <a:rPr sz="1100" dirty="0">
                <a:latin typeface="Carlito"/>
                <a:cs typeface="Carlito"/>
              </a:rPr>
              <a:t>on how </a:t>
            </a:r>
            <a:r>
              <a:rPr sz="1100" spc="-5" dirty="0">
                <a:latin typeface="Carlito"/>
                <a:cs typeface="Carlito"/>
              </a:rPr>
              <a:t>critical </a:t>
            </a:r>
            <a:r>
              <a:rPr sz="1100" dirty="0">
                <a:latin typeface="Carlito"/>
                <a:cs typeface="Carlito"/>
              </a:rPr>
              <a:t>the  </a:t>
            </a:r>
            <a:r>
              <a:rPr sz="1100" spc="-5" dirty="0">
                <a:latin typeface="Carlito"/>
                <a:cs typeface="Carlito"/>
              </a:rPr>
              <a:t>software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to </a:t>
            </a:r>
            <a:r>
              <a:rPr sz="1100" dirty="0">
                <a:latin typeface="Carlito"/>
                <a:cs typeface="Carlito"/>
              </a:rPr>
              <a:t>an </a:t>
            </a:r>
            <a:r>
              <a:rPr sz="1100" spc="-10" dirty="0">
                <a:latin typeface="Carlito"/>
                <a:cs typeface="Carlito"/>
              </a:rPr>
              <a:t>organization </a:t>
            </a:r>
            <a:r>
              <a:rPr sz="1100" spc="-5" dirty="0">
                <a:latin typeface="Carlito"/>
                <a:cs typeface="Carlito"/>
              </a:rPr>
              <a:t>(e.g., </a:t>
            </a:r>
            <a:r>
              <a:rPr sz="1100" spc="-10" dirty="0">
                <a:latin typeface="Carlito"/>
                <a:cs typeface="Carlito"/>
              </a:rPr>
              <a:t>safety </a:t>
            </a:r>
            <a:r>
              <a:rPr sz="1100" spc="-5" dirty="0">
                <a:latin typeface="Carlito"/>
                <a:cs typeface="Carlito"/>
              </a:rPr>
              <a:t>critical).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User</a:t>
            </a:r>
            <a:r>
              <a:rPr sz="1300" spc="-3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expectations</a:t>
            </a:r>
            <a:endParaRPr sz="1300">
              <a:latin typeface="Carlito"/>
              <a:cs typeface="Carlito"/>
            </a:endParaRPr>
          </a:p>
          <a:p>
            <a:pPr marL="584200" marR="5080" lvl="2" indent="-114300">
              <a:lnSpc>
                <a:spcPts val="119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100" spc="-5" dirty="0">
                <a:latin typeface="Carlito"/>
                <a:cs typeface="Carlito"/>
              </a:rPr>
              <a:t>Users </a:t>
            </a:r>
            <a:r>
              <a:rPr sz="1100" spc="-10" dirty="0">
                <a:latin typeface="Carlito"/>
                <a:cs typeface="Carlito"/>
              </a:rPr>
              <a:t>may have </a:t>
            </a:r>
            <a:r>
              <a:rPr sz="1100" dirty="0">
                <a:latin typeface="Carlito"/>
                <a:cs typeface="Carlito"/>
              </a:rPr>
              <a:t>low </a:t>
            </a:r>
            <a:r>
              <a:rPr sz="1100" spc="-5" dirty="0">
                <a:latin typeface="Carlito"/>
                <a:cs typeface="Carlito"/>
              </a:rPr>
              <a:t>expectations </a:t>
            </a:r>
            <a:r>
              <a:rPr sz="1100" dirty="0">
                <a:latin typeface="Carlito"/>
                <a:cs typeface="Carlito"/>
              </a:rPr>
              <a:t>of certain </a:t>
            </a:r>
            <a:r>
              <a:rPr sz="1100" spc="-5" dirty="0">
                <a:latin typeface="Carlito"/>
                <a:cs typeface="Carlito"/>
              </a:rPr>
              <a:t>kinds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of  </a:t>
            </a:r>
            <a:r>
              <a:rPr sz="1100" spc="-5" dirty="0">
                <a:latin typeface="Carlito"/>
                <a:cs typeface="Carlito"/>
              </a:rPr>
              <a:t>software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Marketing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environment</a:t>
            </a:r>
            <a:endParaRPr sz="1300">
              <a:latin typeface="Carlito"/>
              <a:cs typeface="Carlito"/>
            </a:endParaRPr>
          </a:p>
          <a:p>
            <a:pPr marL="584200" marR="259079" lvl="2" indent="-114300">
              <a:lnSpc>
                <a:spcPts val="119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100" spc="-5" dirty="0">
                <a:latin typeface="Carlito"/>
                <a:cs typeface="Carlito"/>
              </a:rPr>
              <a:t>Getting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product to </a:t>
            </a:r>
            <a:r>
              <a:rPr sz="1100" spc="-10" dirty="0">
                <a:latin typeface="Carlito"/>
                <a:cs typeface="Carlito"/>
              </a:rPr>
              <a:t>market </a:t>
            </a:r>
            <a:r>
              <a:rPr sz="1100" dirty="0">
                <a:latin typeface="Carlito"/>
                <a:cs typeface="Carlito"/>
              </a:rPr>
              <a:t>early </a:t>
            </a:r>
            <a:r>
              <a:rPr sz="1100" spc="-10" dirty="0">
                <a:latin typeface="Carlito"/>
                <a:cs typeface="Carlito"/>
              </a:rPr>
              <a:t>may </a:t>
            </a:r>
            <a:r>
              <a:rPr sz="1100" spc="-5" dirty="0">
                <a:latin typeface="Carlito"/>
                <a:cs typeface="Carlito"/>
              </a:rPr>
              <a:t>be more  important </a:t>
            </a:r>
            <a:r>
              <a:rPr sz="1100" dirty="0">
                <a:latin typeface="Carlito"/>
                <a:cs typeface="Carlito"/>
              </a:rPr>
              <a:t>than </a:t>
            </a:r>
            <a:r>
              <a:rPr sz="1100" spc="-5" dirty="0">
                <a:latin typeface="Carlito"/>
                <a:cs typeface="Carlito"/>
              </a:rPr>
              <a:t>finding defects </a:t>
            </a:r>
            <a:r>
              <a:rPr sz="1100" dirty="0">
                <a:latin typeface="Carlito"/>
                <a:cs typeface="Carlito"/>
              </a:rPr>
              <a:t>in the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program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6470" y="3207257"/>
            <a:ext cx="1016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73" y="775461"/>
            <a:ext cx="4184650" cy="191706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785" marR="141605" indent="-172720" algn="just">
              <a:lnSpc>
                <a:spcPts val="162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Code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document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inspections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i="1" dirty="0">
                <a:latin typeface="Carlito"/>
                <a:cs typeface="Carlito"/>
              </a:rPr>
              <a:t>- </a:t>
            </a:r>
            <a:r>
              <a:rPr sz="1500" dirty="0">
                <a:latin typeface="Carlito"/>
                <a:cs typeface="Carlito"/>
              </a:rPr>
              <a:t>Concerned</a:t>
            </a:r>
            <a:r>
              <a:rPr sz="1500" spc="-1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with  the </a:t>
            </a:r>
            <a:r>
              <a:rPr sz="1500" spc="-5" dirty="0">
                <a:latin typeface="Carlito"/>
                <a:cs typeface="Carlito"/>
              </a:rPr>
              <a:t>analysis of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static </a:t>
            </a:r>
            <a:r>
              <a:rPr sz="1500" spc="-15" dirty="0">
                <a:latin typeface="Carlito"/>
                <a:cs typeface="Carlito"/>
              </a:rPr>
              <a:t>system </a:t>
            </a:r>
            <a:r>
              <a:rPr sz="1500" spc="-10" dirty="0">
                <a:latin typeface="Carlito"/>
                <a:cs typeface="Carlito"/>
              </a:rPr>
              <a:t>representation to  discover </a:t>
            </a:r>
            <a:r>
              <a:rPr sz="1500" spc="-5" dirty="0">
                <a:latin typeface="Carlito"/>
                <a:cs typeface="Carlito"/>
              </a:rPr>
              <a:t>problems </a:t>
            </a:r>
            <a:r>
              <a:rPr sz="1500" spc="-10" dirty="0">
                <a:latin typeface="Carlito"/>
                <a:cs typeface="Carlito"/>
              </a:rPr>
              <a:t>(</a:t>
            </a:r>
            <a:r>
              <a:rPr sz="1500" i="1" spc="-10" dirty="0">
                <a:latin typeface="Carlito"/>
                <a:cs typeface="Carlito"/>
              </a:rPr>
              <a:t>static </a:t>
            </a:r>
            <a:r>
              <a:rPr sz="1500" i="1" dirty="0">
                <a:latin typeface="Carlito"/>
                <a:cs typeface="Carlito"/>
              </a:rPr>
              <a:t>v &amp;</a:t>
            </a:r>
            <a:r>
              <a:rPr sz="1500" i="1" spc="-40" dirty="0">
                <a:latin typeface="Carlito"/>
                <a:cs typeface="Carlito"/>
              </a:rPr>
              <a:t> </a:t>
            </a:r>
            <a:r>
              <a:rPr sz="1500" i="1" dirty="0">
                <a:latin typeface="Carlito"/>
                <a:cs typeface="Carlito"/>
              </a:rPr>
              <a:t>v</a:t>
            </a:r>
            <a:r>
              <a:rPr sz="1500" dirty="0">
                <a:latin typeface="Carlito"/>
                <a:cs typeface="Carlito"/>
              </a:rPr>
              <a:t>)</a:t>
            </a:r>
            <a:endParaRPr sz="1500">
              <a:latin typeface="Carlito"/>
              <a:cs typeface="Carlito"/>
            </a:endParaRPr>
          </a:p>
          <a:p>
            <a:pPr marL="384175" marR="136525" lvl="1" indent="-143510" algn="just">
              <a:lnSpc>
                <a:spcPts val="141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5" dirty="0">
                <a:latin typeface="Carlito"/>
                <a:cs typeface="Carlito"/>
              </a:rPr>
              <a:t>May </a:t>
            </a:r>
            <a:r>
              <a:rPr sz="1300" spc="-5" dirty="0">
                <a:latin typeface="Carlito"/>
                <a:cs typeface="Carlito"/>
              </a:rPr>
              <a:t>be supplement </a:t>
            </a:r>
            <a:r>
              <a:rPr sz="1300" spc="-10" dirty="0">
                <a:latin typeface="Carlito"/>
                <a:cs typeface="Carlito"/>
              </a:rPr>
              <a:t>by tool-based </a:t>
            </a:r>
            <a:r>
              <a:rPr sz="1300" spc="-5" dirty="0">
                <a:latin typeface="Carlito"/>
                <a:cs typeface="Carlito"/>
              </a:rPr>
              <a:t>document and </a:t>
            </a:r>
            <a:r>
              <a:rPr sz="1300" spc="-10" dirty="0">
                <a:latin typeface="Carlito"/>
                <a:cs typeface="Carlito"/>
              </a:rPr>
              <a:t>code  </a:t>
            </a:r>
            <a:r>
              <a:rPr sz="1300" spc="-5" dirty="0">
                <a:latin typeface="Carlito"/>
                <a:cs typeface="Carlito"/>
              </a:rPr>
              <a:t>analysis</a:t>
            </a:r>
            <a:endParaRPr sz="1300">
              <a:latin typeface="Carlito"/>
              <a:cs typeface="Carlito"/>
            </a:endParaRPr>
          </a:p>
          <a:p>
            <a:pPr marL="184785" marR="226695" indent="-172720" algn="just">
              <a:lnSpc>
                <a:spcPts val="1620"/>
              </a:lnSpc>
              <a:spcBef>
                <a:spcPts val="35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Software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testing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- Concerned with </a:t>
            </a:r>
            <a:r>
              <a:rPr sz="1500" spc="-10" dirty="0">
                <a:latin typeface="Carlito"/>
                <a:cs typeface="Carlito"/>
              </a:rPr>
              <a:t>exercising</a:t>
            </a:r>
            <a:r>
              <a:rPr sz="1500" spc="-1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and  </a:t>
            </a:r>
            <a:r>
              <a:rPr sz="1500" spc="-5" dirty="0">
                <a:latin typeface="Carlito"/>
                <a:cs typeface="Carlito"/>
              </a:rPr>
              <a:t>observing product behaviour (</a:t>
            </a:r>
            <a:r>
              <a:rPr sz="1500" i="1" spc="-5" dirty="0">
                <a:latin typeface="Carlito"/>
                <a:cs typeface="Carlito"/>
              </a:rPr>
              <a:t>dynamic </a:t>
            </a:r>
            <a:r>
              <a:rPr sz="1500" i="1" dirty="0">
                <a:latin typeface="Carlito"/>
                <a:cs typeface="Carlito"/>
              </a:rPr>
              <a:t>v &amp;</a:t>
            </a:r>
            <a:r>
              <a:rPr sz="1500" i="1" spc="-65" dirty="0">
                <a:latin typeface="Carlito"/>
                <a:cs typeface="Carlito"/>
              </a:rPr>
              <a:t> </a:t>
            </a:r>
            <a:r>
              <a:rPr sz="1500" i="1" dirty="0">
                <a:latin typeface="Carlito"/>
                <a:cs typeface="Carlito"/>
              </a:rPr>
              <a:t>v</a:t>
            </a:r>
            <a:r>
              <a:rPr sz="1500" dirty="0">
                <a:latin typeface="Carlito"/>
                <a:cs typeface="Carlito"/>
              </a:rPr>
              <a:t>)</a:t>
            </a:r>
            <a:endParaRPr sz="1500">
              <a:latin typeface="Carlito"/>
              <a:cs typeface="Carlito"/>
            </a:endParaRPr>
          </a:p>
          <a:p>
            <a:pPr marL="384175" marR="5080" lvl="1" indent="-143510" algn="just">
              <a:lnSpc>
                <a:spcPts val="1400"/>
              </a:lnSpc>
              <a:spcBef>
                <a:spcPts val="3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The </a:t>
            </a:r>
            <a:r>
              <a:rPr sz="1300" spc="-15" dirty="0">
                <a:latin typeface="Carlito"/>
                <a:cs typeface="Carlito"/>
              </a:rPr>
              <a:t>system </a:t>
            </a:r>
            <a:r>
              <a:rPr sz="1300" spc="-5" dirty="0">
                <a:latin typeface="Carlito"/>
                <a:cs typeface="Carlito"/>
              </a:rPr>
              <a:t>is </a:t>
            </a:r>
            <a:r>
              <a:rPr sz="1300" spc="-15" dirty="0">
                <a:latin typeface="Carlito"/>
                <a:cs typeface="Carlito"/>
              </a:rPr>
              <a:t>executed </a:t>
            </a:r>
            <a:r>
              <a:rPr sz="1300" spc="-5" dirty="0">
                <a:latin typeface="Carlito"/>
                <a:cs typeface="Carlito"/>
              </a:rPr>
              <a:t>with </a:t>
            </a:r>
            <a:r>
              <a:rPr sz="1300" spc="-10" dirty="0">
                <a:latin typeface="Carlito"/>
                <a:cs typeface="Carlito"/>
              </a:rPr>
              <a:t>test data </a:t>
            </a:r>
            <a:r>
              <a:rPr sz="1300" spc="-5" dirty="0">
                <a:latin typeface="Carlito"/>
                <a:cs typeface="Carlito"/>
              </a:rPr>
              <a:t>and its operational  </a:t>
            </a:r>
            <a:r>
              <a:rPr sz="1300" spc="-10" dirty="0">
                <a:latin typeface="Carlito"/>
                <a:cs typeface="Carlito"/>
              </a:rPr>
              <a:t>behaviour </a:t>
            </a:r>
            <a:r>
              <a:rPr sz="1300" spc="-5" dirty="0">
                <a:latin typeface="Carlito"/>
                <a:cs typeface="Carlito"/>
              </a:rPr>
              <a:t>is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observed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4300" y="211962"/>
            <a:ext cx="2762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Static </a:t>
            </a:r>
            <a:r>
              <a:rPr spc="-10" dirty="0"/>
              <a:t>vs. Dynamic </a:t>
            </a:r>
            <a:r>
              <a:rPr spc="-5" dirty="0"/>
              <a:t>V &amp;</a:t>
            </a:r>
            <a:r>
              <a:rPr spc="35" dirty="0"/>
              <a:t> </a:t>
            </a:r>
            <a:r>
              <a:rPr spc="-5" dirty="0"/>
              <a:t>V</a:t>
            </a: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6470" y="3207816"/>
            <a:ext cx="1016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73" y="776096"/>
            <a:ext cx="4184650" cy="191706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marR="141605" indent="-172720" algn="just">
              <a:lnSpc>
                <a:spcPct val="90100"/>
              </a:lnSpc>
              <a:spcBef>
                <a:spcPts val="2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Code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document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inspections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i="1" dirty="0">
                <a:latin typeface="Carlito"/>
                <a:cs typeface="Carlito"/>
              </a:rPr>
              <a:t>- </a:t>
            </a:r>
            <a:r>
              <a:rPr sz="1500" dirty="0">
                <a:latin typeface="Carlito"/>
                <a:cs typeface="Carlito"/>
              </a:rPr>
              <a:t>Concerned</a:t>
            </a:r>
            <a:r>
              <a:rPr sz="1500" spc="-1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with  the </a:t>
            </a:r>
            <a:r>
              <a:rPr sz="1500" spc="-5" dirty="0">
                <a:latin typeface="Carlito"/>
                <a:cs typeface="Carlito"/>
              </a:rPr>
              <a:t>analysis of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static system representation to  discover </a:t>
            </a:r>
            <a:r>
              <a:rPr sz="1500" spc="-5" dirty="0">
                <a:latin typeface="Carlito"/>
                <a:cs typeface="Carlito"/>
              </a:rPr>
              <a:t>problems </a:t>
            </a:r>
            <a:r>
              <a:rPr sz="1500" spc="-10" dirty="0">
                <a:latin typeface="Carlito"/>
                <a:cs typeface="Carlito"/>
              </a:rPr>
              <a:t>(</a:t>
            </a:r>
            <a:r>
              <a:rPr sz="1500" i="1" spc="-10" dirty="0">
                <a:latin typeface="Carlito"/>
                <a:cs typeface="Carlito"/>
              </a:rPr>
              <a:t>static </a:t>
            </a:r>
            <a:r>
              <a:rPr sz="1500" i="1" dirty="0">
                <a:latin typeface="Carlito"/>
                <a:cs typeface="Carlito"/>
              </a:rPr>
              <a:t>v &amp;</a:t>
            </a:r>
            <a:r>
              <a:rPr sz="1500" i="1" spc="-40" dirty="0">
                <a:latin typeface="Carlito"/>
                <a:cs typeface="Carlito"/>
              </a:rPr>
              <a:t> </a:t>
            </a:r>
            <a:r>
              <a:rPr sz="1500" i="1" dirty="0">
                <a:latin typeface="Carlito"/>
                <a:cs typeface="Carlito"/>
              </a:rPr>
              <a:t>v</a:t>
            </a:r>
            <a:r>
              <a:rPr sz="1500" dirty="0">
                <a:latin typeface="Carlito"/>
                <a:cs typeface="Carlito"/>
              </a:rPr>
              <a:t>)</a:t>
            </a:r>
            <a:endParaRPr sz="1500">
              <a:latin typeface="Carlito"/>
              <a:cs typeface="Carlito"/>
            </a:endParaRPr>
          </a:p>
          <a:p>
            <a:pPr marL="384175" marR="136525" lvl="1" indent="-143510" algn="just">
              <a:lnSpc>
                <a:spcPts val="14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5" dirty="0">
                <a:latin typeface="Carlito"/>
                <a:cs typeface="Carlito"/>
              </a:rPr>
              <a:t>May </a:t>
            </a:r>
            <a:r>
              <a:rPr sz="1300" spc="-5" dirty="0">
                <a:latin typeface="Carlito"/>
                <a:cs typeface="Carlito"/>
              </a:rPr>
              <a:t>be supplement </a:t>
            </a:r>
            <a:r>
              <a:rPr sz="1300" spc="-10" dirty="0">
                <a:latin typeface="Carlito"/>
                <a:cs typeface="Carlito"/>
              </a:rPr>
              <a:t>by tool-based </a:t>
            </a:r>
            <a:r>
              <a:rPr sz="1300" spc="-5" dirty="0">
                <a:latin typeface="Carlito"/>
                <a:cs typeface="Carlito"/>
              </a:rPr>
              <a:t>document and </a:t>
            </a:r>
            <a:r>
              <a:rPr sz="1300" spc="-10" dirty="0">
                <a:latin typeface="Carlito"/>
                <a:cs typeface="Carlito"/>
              </a:rPr>
              <a:t>code  </a:t>
            </a:r>
            <a:r>
              <a:rPr sz="1300" spc="-5" dirty="0">
                <a:latin typeface="Carlito"/>
                <a:cs typeface="Carlito"/>
              </a:rPr>
              <a:t>analysis</a:t>
            </a:r>
            <a:endParaRPr sz="1300">
              <a:latin typeface="Carlito"/>
              <a:cs typeface="Carlito"/>
            </a:endParaRPr>
          </a:p>
          <a:p>
            <a:pPr marL="184785" marR="226695" indent="-172720" algn="just">
              <a:lnSpc>
                <a:spcPts val="1620"/>
              </a:lnSpc>
              <a:spcBef>
                <a:spcPts val="360"/>
              </a:spcBef>
              <a:buFont typeface="Wingdings"/>
              <a:buChar char=""/>
              <a:tabLst>
                <a:tab pos="185420" algn="l"/>
              </a:tabLst>
            </a:pPr>
            <a:r>
              <a:rPr sz="15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Software </a:t>
            </a:r>
            <a:r>
              <a:rPr sz="15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testing</a:t>
            </a:r>
            <a:r>
              <a:rPr sz="15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0000"/>
                </a:solidFill>
                <a:latin typeface="Carlito"/>
                <a:cs typeface="Carlito"/>
              </a:rPr>
              <a:t>- Concerned with </a:t>
            </a:r>
            <a:r>
              <a:rPr sz="1500" spc="-10" dirty="0">
                <a:solidFill>
                  <a:srgbClr val="FF0000"/>
                </a:solidFill>
                <a:latin typeface="Carlito"/>
                <a:cs typeface="Carlito"/>
              </a:rPr>
              <a:t>exercising</a:t>
            </a:r>
            <a:r>
              <a:rPr sz="1500" spc="-1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0000"/>
                </a:solidFill>
                <a:latin typeface="Carlito"/>
                <a:cs typeface="Carlito"/>
              </a:rPr>
              <a:t>and  </a:t>
            </a:r>
            <a:r>
              <a:rPr sz="1500" spc="-5" dirty="0">
                <a:solidFill>
                  <a:srgbClr val="FF0000"/>
                </a:solidFill>
                <a:latin typeface="Carlito"/>
                <a:cs typeface="Carlito"/>
              </a:rPr>
              <a:t>observing product behaviour (</a:t>
            </a:r>
            <a:r>
              <a:rPr sz="1500" i="1" spc="-5" dirty="0">
                <a:solidFill>
                  <a:srgbClr val="FF0000"/>
                </a:solidFill>
                <a:latin typeface="Carlito"/>
                <a:cs typeface="Carlito"/>
              </a:rPr>
              <a:t>dynamic </a:t>
            </a:r>
            <a:r>
              <a:rPr sz="1500" i="1" dirty="0">
                <a:solidFill>
                  <a:srgbClr val="FF0000"/>
                </a:solidFill>
                <a:latin typeface="Carlito"/>
                <a:cs typeface="Carlito"/>
              </a:rPr>
              <a:t>v &amp;</a:t>
            </a:r>
            <a:r>
              <a:rPr sz="1500" i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500" i="1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1500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1500">
              <a:latin typeface="Carlito"/>
              <a:cs typeface="Carlito"/>
            </a:endParaRPr>
          </a:p>
          <a:p>
            <a:pPr marL="384175" marR="5080" lvl="1" indent="-143510" algn="just">
              <a:lnSpc>
                <a:spcPts val="1400"/>
              </a:lnSpc>
              <a:spcBef>
                <a:spcPts val="320"/>
              </a:spcBef>
              <a:buFont typeface="Arial"/>
              <a:buChar char="–"/>
              <a:tabLst>
                <a:tab pos="384810" algn="l"/>
              </a:tabLst>
            </a:pPr>
            <a:r>
              <a:rPr sz="13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300" spc="-15" dirty="0">
                <a:solidFill>
                  <a:srgbClr val="FF0000"/>
                </a:solidFill>
                <a:latin typeface="Carlito"/>
                <a:cs typeface="Carlito"/>
              </a:rPr>
              <a:t>system </a:t>
            </a:r>
            <a:r>
              <a:rPr sz="1300" spc="-5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1300" spc="-15" dirty="0">
                <a:solidFill>
                  <a:srgbClr val="FF0000"/>
                </a:solidFill>
                <a:latin typeface="Carlito"/>
                <a:cs typeface="Carlito"/>
              </a:rPr>
              <a:t>executed </a:t>
            </a:r>
            <a:r>
              <a:rPr sz="1300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1300" spc="-10" dirty="0">
                <a:solidFill>
                  <a:srgbClr val="FF0000"/>
                </a:solidFill>
                <a:latin typeface="Carlito"/>
                <a:cs typeface="Carlito"/>
              </a:rPr>
              <a:t>test data </a:t>
            </a:r>
            <a:r>
              <a:rPr sz="1300" spc="-5" dirty="0">
                <a:solidFill>
                  <a:srgbClr val="FF0000"/>
                </a:solidFill>
                <a:latin typeface="Carlito"/>
                <a:cs typeface="Carlito"/>
              </a:rPr>
              <a:t>and its operational  </a:t>
            </a:r>
            <a:r>
              <a:rPr sz="1300" spc="-10" dirty="0">
                <a:solidFill>
                  <a:srgbClr val="FF0000"/>
                </a:solidFill>
                <a:latin typeface="Carlito"/>
                <a:cs typeface="Carlito"/>
              </a:rPr>
              <a:t>behaviour </a:t>
            </a:r>
            <a:r>
              <a:rPr sz="1300" spc="-5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3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arlito"/>
                <a:cs typeface="Carlito"/>
              </a:rPr>
              <a:t>observed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4300" y="212597"/>
            <a:ext cx="2762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Static </a:t>
            </a:r>
            <a:r>
              <a:rPr spc="-10" dirty="0"/>
              <a:t>vs. Dynamic </a:t>
            </a:r>
            <a:r>
              <a:rPr spc="-5" dirty="0"/>
              <a:t>V &amp;</a:t>
            </a:r>
            <a:r>
              <a:rPr spc="35" dirty="0"/>
              <a:t> </a:t>
            </a:r>
            <a:r>
              <a:rPr spc="-5" dirty="0"/>
              <a:t>V</a:t>
            </a: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" y="50672"/>
            <a:ext cx="3973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>
                <a:latin typeface="Arial"/>
                <a:cs typeface="Arial"/>
              </a:rPr>
              <a:t>What, </a:t>
            </a:r>
            <a:r>
              <a:rPr spc="-75" dirty="0">
                <a:latin typeface="Arial"/>
                <a:cs typeface="Arial"/>
              </a:rPr>
              <a:t>when, </a:t>
            </a:r>
            <a:r>
              <a:rPr spc="-55" dirty="0">
                <a:latin typeface="Arial"/>
                <a:cs typeface="Arial"/>
              </a:rPr>
              <a:t>how </a:t>
            </a:r>
            <a:r>
              <a:rPr spc="-105" dirty="0">
                <a:latin typeface="Arial"/>
                <a:cs typeface="Arial"/>
              </a:rPr>
              <a:t>and </a:t>
            </a:r>
            <a:r>
              <a:rPr spc="-55" dirty="0">
                <a:latin typeface="Arial"/>
                <a:cs typeface="Arial"/>
              </a:rPr>
              <a:t>how</a:t>
            </a:r>
            <a:r>
              <a:rPr spc="-310" dirty="0">
                <a:latin typeface="Arial"/>
                <a:cs typeface="Arial"/>
              </a:rPr>
              <a:t> </a:t>
            </a:r>
            <a:r>
              <a:rPr spc="-220" dirty="0">
                <a:latin typeface="Arial"/>
                <a:cs typeface="Arial"/>
              </a:rPr>
              <a:t>much…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243"/>
            <a:ext cx="3843020" cy="24352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What (or </a:t>
            </a:r>
            <a:r>
              <a:rPr sz="1600" spc="-5" dirty="0">
                <a:latin typeface="Carlito"/>
                <a:cs typeface="Carlito"/>
              </a:rPr>
              <a:t>what </a:t>
            </a:r>
            <a:r>
              <a:rPr sz="1600" spc="-10" dirty="0">
                <a:latin typeface="Carlito"/>
                <a:cs typeface="Carlito"/>
              </a:rPr>
              <a:t>against </a:t>
            </a:r>
            <a:r>
              <a:rPr sz="1600" spc="-5" dirty="0">
                <a:latin typeface="Carlito"/>
                <a:cs typeface="Carlito"/>
              </a:rPr>
              <a:t>what)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test?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10" dirty="0">
                <a:latin typeface="Arial"/>
                <a:cs typeface="Arial"/>
              </a:rPr>
              <a:t>Is </a:t>
            </a:r>
            <a:r>
              <a:rPr sz="1600" spc="50" dirty="0">
                <a:latin typeface="Arial"/>
                <a:cs typeface="Arial"/>
              </a:rPr>
              <a:t>it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85" dirty="0">
                <a:latin typeface="Arial"/>
                <a:cs typeface="Arial"/>
              </a:rPr>
              <a:t>code, </a:t>
            </a:r>
            <a:r>
              <a:rPr sz="1600" spc="-55" dirty="0">
                <a:latin typeface="Arial"/>
                <a:cs typeface="Arial"/>
              </a:rPr>
              <a:t>specification, </a:t>
            </a:r>
            <a:r>
              <a:rPr sz="1600" spc="-60" dirty="0">
                <a:latin typeface="Arial"/>
                <a:cs typeface="Arial"/>
              </a:rPr>
              <a:t>features</a:t>
            </a:r>
            <a:r>
              <a:rPr sz="1600" spc="-300" dirty="0">
                <a:latin typeface="Arial"/>
                <a:cs typeface="Arial"/>
              </a:rPr>
              <a:t> </a:t>
            </a:r>
            <a:r>
              <a:rPr sz="1600" spc="-5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384175" marR="23558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Answer: </a:t>
            </a:r>
            <a:r>
              <a:rPr sz="1400" spc="-10" dirty="0">
                <a:latin typeface="Carlito"/>
                <a:cs typeface="Carlito"/>
              </a:rPr>
              <a:t>at different </a:t>
            </a:r>
            <a:r>
              <a:rPr sz="1400" spc="-5" dirty="0">
                <a:latin typeface="Carlito"/>
                <a:cs typeface="Carlito"/>
              </a:rPr>
              <a:t>levels, we bear </a:t>
            </a:r>
            <a:r>
              <a:rPr sz="1400" spc="-10" dirty="0">
                <a:latin typeface="Carlito"/>
                <a:cs typeface="Carlito"/>
              </a:rPr>
              <a:t>different  </a:t>
            </a:r>
            <a:r>
              <a:rPr sz="1400" spc="-5" dirty="0">
                <a:latin typeface="Carlito"/>
                <a:cs typeface="Carlito"/>
              </a:rPr>
              <a:t>perspectives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This could be </a:t>
            </a:r>
            <a:r>
              <a:rPr sz="1400" spc="-10" dirty="0">
                <a:latin typeface="Carlito"/>
                <a:cs typeface="Carlito"/>
              </a:rPr>
              <a:t>code, </a:t>
            </a:r>
            <a:r>
              <a:rPr sz="1400" spc="-5" dirty="0">
                <a:latin typeface="Carlito"/>
                <a:cs typeface="Carlito"/>
              </a:rPr>
              <a:t>model against</a:t>
            </a:r>
            <a:r>
              <a:rPr sz="1400" spc="-10" dirty="0">
                <a:latin typeface="Carlito"/>
                <a:cs typeface="Carlito"/>
              </a:rPr>
              <a:t> requirements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What </a:t>
            </a:r>
            <a:r>
              <a:rPr sz="1400" spc="-10" dirty="0">
                <a:latin typeface="Carlito"/>
                <a:cs typeface="Carlito"/>
              </a:rPr>
              <a:t>are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requirements?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When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test?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How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how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much?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25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want to </a:t>
            </a:r>
            <a:r>
              <a:rPr sz="1400" spc="-5" dirty="0">
                <a:latin typeface="Carlito"/>
                <a:cs typeface="Carlito"/>
              </a:rPr>
              <a:t>find out </a:t>
            </a:r>
            <a:r>
              <a:rPr sz="1400" dirty="0">
                <a:latin typeface="Carlito"/>
                <a:cs typeface="Carlito"/>
              </a:rPr>
              <a:t>when </a:t>
            </a:r>
            <a:r>
              <a:rPr sz="1400" spc="-10" dirty="0">
                <a:latin typeface="Carlito"/>
                <a:cs typeface="Carlito"/>
              </a:rPr>
              <a:t>to stop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35" dirty="0"/>
              <a:t>g</a:t>
            </a:r>
            <a:r>
              <a:rPr spc="-5" dirty="0"/>
              <a:t>en</a:t>
            </a:r>
            <a:r>
              <a:rPr spc="-1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87350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Software </a:t>
            </a:r>
            <a:r>
              <a:rPr sz="1600" spc="-30" dirty="0">
                <a:latin typeface="Carlito"/>
                <a:cs typeface="Carlito"/>
              </a:rPr>
              <a:t>Testing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theoretical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standpoint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Graph </a:t>
            </a:r>
            <a:r>
              <a:rPr sz="1600" spc="-5" dirty="0">
                <a:latin typeface="Carlito"/>
                <a:cs typeface="Carlito"/>
              </a:rPr>
              <a:t>Based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69" y="29971"/>
            <a:ext cx="247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Input and Output</a:t>
            </a:r>
            <a:r>
              <a:rPr sz="2000" spc="-140" dirty="0"/>
              <a:t> </a:t>
            </a:r>
            <a:r>
              <a:rPr sz="2000" dirty="0"/>
              <a:t>Space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495046"/>
            <a:ext cx="399542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219075" indent="-172720" algn="just">
              <a:lnSpc>
                <a:spcPct val="997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Let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 </a:t>
            </a:r>
            <a:r>
              <a:rPr sz="1600" spc="-5" dirty="0">
                <a:latin typeface="Carlito"/>
                <a:cs typeface="Carlito"/>
              </a:rPr>
              <a:t>be the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numbers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characters  </a:t>
            </a:r>
            <a:r>
              <a:rPr sz="1600" spc="-10" dirty="0">
                <a:latin typeface="Carlito"/>
                <a:cs typeface="Carlito"/>
              </a:rPr>
              <a:t>that can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represented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spc="-10" dirty="0">
                <a:latin typeface="Carlito"/>
                <a:cs typeface="Carlito"/>
              </a:rPr>
              <a:t>some computer  </a:t>
            </a:r>
            <a:r>
              <a:rPr sz="1600" spc="-15" dirty="0"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  <a:p>
            <a:pPr marL="184785" indent="-172720" algn="just">
              <a:lnSpc>
                <a:spcPts val="1914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Let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1600" spc="-5" dirty="0">
                <a:latin typeface="Carlito"/>
                <a:cs typeface="Carlito"/>
              </a:rPr>
              <a:t>be the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input space</a:t>
            </a:r>
            <a:r>
              <a:rPr sz="1600" spc="-5" dirty="0">
                <a:latin typeface="Carlito"/>
                <a:cs typeface="Carlito"/>
              </a:rPr>
              <a:t>, and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1600" spc="-5" dirty="0">
                <a:latin typeface="Carlito"/>
                <a:cs typeface="Carlito"/>
              </a:rPr>
              <a:t>be 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output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ts val="1914"/>
              </a:lnSpc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space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 marL="384175" marR="608965" indent="-143510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400" spc="-5" dirty="0">
                <a:latin typeface="Carlito"/>
                <a:cs typeface="Carlito"/>
              </a:rPr>
              <a:t>Both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1400" spc="-10" dirty="0">
                <a:latin typeface="Carlito"/>
                <a:cs typeface="Carlito"/>
              </a:rPr>
              <a:t>are </a:t>
            </a:r>
            <a:r>
              <a:rPr sz="1400" spc="-5" dirty="0">
                <a:latin typeface="Carlito"/>
                <a:cs typeface="Carlito"/>
              </a:rPr>
              <a:t>equal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the set of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finite  sequences of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628" y="68706"/>
            <a:ext cx="1442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Specifications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49174" y="449351"/>
            <a:ext cx="4101465" cy="21932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97485" indent="-172720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i="1" spc="-10" dirty="0">
                <a:latin typeface="Carlito"/>
                <a:cs typeface="Carlito"/>
              </a:rPr>
              <a:t>specification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relation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1600" spc="-5" dirty="0">
                <a:latin typeface="Symbol"/>
                <a:cs typeface="Symbol"/>
              </a:rPr>
              <a:t>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1600" spc="-5" dirty="0">
                <a:latin typeface="Symbol"/>
                <a:cs typeface="Symbol"/>
              </a:rPr>
              <a:t>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197485" indent="-172720">
              <a:lnSpc>
                <a:spcPts val="1839"/>
              </a:lnSpc>
              <a:spcBef>
                <a:spcPts val="170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i="1" spc="-10" dirty="0">
                <a:latin typeface="Carlito"/>
                <a:cs typeface="Carlito"/>
              </a:rPr>
              <a:t>input domain </a:t>
            </a:r>
            <a:r>
              <a:rPr sz="1600" i="1" spc="-5" dirty="0">
                <a:latin typeface="Carlito"/>
                <a:cs typeface="Carlito"/>
              </a:rPr>
              <a:t>of </a:t>
            </a:r>
            <a:r>
              <a:rPr sz="1600" i="1" spc="-10" dirty="0">
                <a:latin typeface="Carlito"/>
                <a:cs typeface="Carlito"/>
              </a:rPr>
              <a:t>specification </a:t>
            </a: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set</a:t>
            </a:r>
            <a:endParaRPr sz="1600">
              <a:latin typeface="Carlito"/>
              <a:cs typeface="Carlito"/>
            </a:endParaRPr>
          </a:p>
          <a:p>
            <a:pPr marL="197485">
              <a:lnSpc>
                <a:spcPts val="1839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575" b="1" baseline="2645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1600" spc="-5" dirty="0">
                <a:latin typeface="Carlito"/>
                <a:cs typeface="Carlito"/>
              </a:rPr>
              <a:t>= { </a:t>
            </a:r>
            <a:r>
              <a:rPr sz="1600" spc="-5" dirty="0">
                <a:latin typeface="Times New Roman"/>
                <a:cs typeface="Times New Roman"/>
              </a:rPr>
              <a:t>i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1600" spc="-5" dirty="0">
                <a:latin typeface="Times New Roman"/>
                <a:cs typeface="Times New Roman"/>
              </a:rPr>
              <a:t>| </a:t>
            </a:r>
            <a:r>
              <a:rPr sz="1600" spc="-5" dirty="0">
                <a:latin typeface="Symbol"/>
                <a:cs typeface="Symbol"/>
              </a:rPr>
              <a:t></a:t>
            </a:r>
            <a:r>
              <a:rPr sz="1600" spc="-5" dirty="0">
                <a:latin typeface="Times New Roman"/>
                <a:cs typeface="Times New Roman"/>
              </a:rPr>
              <a:t>o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(i, o)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97485" marR="17780" indent="-172720">
              <a:lnSpc>
                <a:spcPts val="1730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20" dirty="0">
                <a:latin typeface="Carlito"/>
                <a:cs typeface="Carlito"/>
              </a:rPr>
              <a:t>Ideally,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specification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i="1" spc="-15" dirty="0">
                <a:latin typeface="Carlito"/>
                <a:cs typeface="Carlito"/>
              </a:rPr>
              <a:t>total </a:t>
            </a:r>
            <a:r>
              <a:rPr sz="1600" spc="-5" dirty="0">
                <a:latin typeface="Carlito"/>
                <a:cs typeface="Carlito"/>
              </a:rPr>
              <a:t>function, which  </a:t>
            </a:r>
            <a:r>
              <a:rPr sz="1600" spc="-10" dirty="0">
                <a:latin typeface="Carlito"/>
                <a:cs typeface="Carlito"/>
              </a:rPr>
              <a:t>describes </a:t>
            </a:r>
            <a:r>
              <a:rPr sz="1600" spc="-5" dirty="0">
                <a:latin typeface="Carlito"/>
                <a:cs typeface="Carlito"/>
              </a:rPr>
              <a:t>an intended </a:t>
            </a:r>
            <a:r>
              <a:rPr sz="1600" spc="-10" dirty="0">
                <a:latin typeface="Carlito"/>
                <a:cs typeface="Carlito"/>
              </a:rPr>
              <a:t>behavior </a:t>
            </a:r>
            <a:r>
              <a:rPr sz="1600" spc="-5" dirty="0">
                <a:latin typeface="Carlito"/>
                <a:cs typeface="Carlito"/>
              </a:rPr>
              <a:t>of the  </a:t>
            </a:r>
            <a:r>
              <a:rPr sz="1600" spc="-15" dirty="0">
                <a:latin typeface="Carlito"/>
                <a:cs typeface="Carlito"/>
              </a:rPr>
              <a:t>program for </a:t>
            </a:r>
            <a:r>
              <a:rPr sz="1600" spc="-10" dirty="0">
                <a:latin typeface="Carlito"/>
                <a:cs typeface="Carlito"/>
              </a:rPr>
              <a:t>every </a:t>
            </a:r>
            <a:r>
              <a:rPr sz="1600" spc="-5" dirty="0">
                <a:latin typeface="Carlito"/>
                <a:cs typeface="Carlito"/>
              </a:rPr>
              <a:t>possible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input.</a:t>
            </a:r>
            <a:endParaRPr sz="1600">
              <a:latin typeface="Carlito"/>
              <a:cs typeface="Carlito"/>
            </a:endParaRPr>
          </a:p>
          <a:p>
            <a:pPr marL="197485" marR="59690" indent="-172720" algn="just">
              <a:lnSpc>
                <a:spcPct val="90300"/>
              </a:lnSpc>
              <a:spcBef>
                <a:spcPts val="350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practice, </a:t>
            </a:r>
            <a:r>
              <a:rPr sz="1600" spc="-5" dirty="0">
                <a:latin typeface="Carlito"/>
                <a:cs typeface="Carlito"/>
              </a:rPr>
              <a:t>a specification is a </a:t>
            </a:r>
            <a:r>
              <a:rPr sz="1600" i="1" spc="-5" dirty="0">
                <a:latin typeface="Carlito"/>
                <a:cs typeface="Carlito"/>
              </a:rPr>
              <a:t>partial </a:t>
            </a:r>
            <a:r>
              <a:rPr sz="1600" spc="-5" dirty="0">
                <a:latin typeface="Carlito"/>
                <a:cs typeface="Carlito"/>
              </a:rPr>
              <a:t>function,  whose domain is the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all </a:t>
            </a:r>
            <a:r>
              <a:rPr sz="1600" spc="-10" dirty="0">
                <a:latin typeface="Carlito"/>
                <a:cs typeface="Carlito"/>
              </a:rPr>
              <a:t>values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1600" spc="-5" dirty="0">
                <a:latin typeface="Carlito"/>
                <a:cs typeface="Carlito"/>
              </a:rPr>
              <a:t>is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defined.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67182"/>
            <a:ext cx="1003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P</a:t>
            </a:r>
            <a:r>
              <a:rPr sz="2000" spc="-45" dirty="0"/>
              <a:t>r</a:t>
            </a:r>
            <a:r>
              <a:rPr sz="2000" spc="-5" dirty="0"/>
              <a:t>og</a:t>
            </a:r>
            <a:r>
              <a:rPr sz="2000" spc="-40" dirty="0"/>
              <a:t>r</a:t>
            </a:r>
            <a:r>
              <a:rPr sz="2000" dirty="0"/>
              <a:t>ams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49174" y="507237"/>
            <a:ext cx="3951604" cy="1685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indent="-172720">
              <a:lnSpc>
                <a:spcPts val="183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program </a:t>
            </a:r>
            <a:r>
              <a:rPr sz="1600" spc="-10" dirty="0">
                <a:latin typeface="Carlito"/>
                <a:cs typeface="Carlito"/>
              </a:rPr>
              <a:t>defines </a:t>
            </a:r>
            <a:r>
              <a:rPr sz="1600" spc="-5" dirty="0">
                <a:latin typeface="Carlito"/>
                <a:cs typeface="Carlito"/>
              </a:rPr>
              <a:t>a partial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function</a:t>
            </a:r>
            <a:endParaRPr sz="1600">
              <a:latin typeface="Carlito"/>
              <a:cs typeface="Carlito"/>
            </a:endParaRPr>
          </a:p>
          <a:p>
            <a:pPr marL="482600">
              <a:lnSpc>
                <a:spcPts val="1830"/>
              </a:lnSpc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 : I 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197485" indent="-172720">
              <a:lnSpc>
                <a:spcPts val="1835"/>
              </a:lnSpc>
              <a:spcBef>
                <a:spcPts val="170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i="1" spc="-10" dirty="0">
                <a:latin typeface="Carlito"/>
                <a:cs typeface="Carlito"/>
              </a:rPr>
              <a:t>input domain </a:t>
            </a:r>
            <a:r>
              <a:rPr sz="1600" i="1" spc="-5" dirty="0">
                <a:latin typeface="Carlito"/>
                <a:cs typeface="Carlito"/>
              </a:rPr>
              <a:t>of program </a:t>
            </a: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5" dirty="0">
                <a:latin typeface="Carlito"/>
                <a:cs typeface="Carlito"/>
              </a:rPr>
              <a:t>is the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set</a:t>
            </a:r>
            <a:endParaRPr sz="1600">
              <a:latin typeface="Carlito"/>
              <a:cs typeface="Carlito"/>
            </a:endParaRPr>
          </a:p>
          <a:p>
            <a:pPr marL="197485">
              <a:lnSpc>
                <a:spcPts val="1739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575" b="1" baseline="2645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75" dirty="0">
                <a:latin typeface="Times New Roman"/>
                <a:cs typeface="Times New Roman"/>
              </a:rPr>
              <a:t>{</a:t>
            </a:r>
            <a:r>
              <a:rPr sz="1600" b="1" i="1" spc="-75" dirty="0">
                <a:latin typeface="Trebuchet MS"/>
                <a:cs typeface="Trebuchet MS"/>
              </a:rPr>
              <a:t>i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1600" spc="-5" dirty="0">
                <a:latin typeface="Times New Roman"/>
                <a:cs typeface="Times New Roman"/>
              </a:rPr>
              <a:t>|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5" dirty="0">
                <a:latin typeface="Carlito"/>
                <a:cs typeface="Carlito"/>
              </a:rPr>
              <a:t>halts on input </a:t>
            </a:r>
            <a:r>
              <a:rPr sz="1600" b="1" i="1" spc="-140" dirty="0">
                <a:latin typeface="Trebuchet MS"/>
                <a:cs typeface="Trebuchet MS"/>
              </a:rPr>
              <a:t>i</a:t>
            </a:r>
            <a:r>
              <a:rPr sz="1600" b="1" i="1" spc="-1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482600">
              <a:lnSpc>
                <a:spcPts val="1825"/>
              </a:lnSpc>
            </a:pPr>
            <a:r>
              <a:rPr sz="1600" spc="-5" dirty="0">
                <a:latin typeface="Carlito"/>
                <a:cs typeface="Carlito"/>
              </a:rPr>
              <a:t>= </a:t>
            </a:r>
            <a:r>
              <a:rPr sz="1600" spc="-75" dirty="0">
                <a:latin typeface="Carlito"/>
                <a:cs typeface="Carlito"/>
              </a:rPr>
              <a:t>{</a:t>
            </a:r>
            <a:r>
              <a:rPr sz="1600" b="1" i="1" spc="-75" dirty="0">
                <a:latin typeface="Trebuchet MS"/>
                <a:cs typeface="Trebuchet MS"/>
              </a:rPr>
              <a:t>i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1600" spc="-5" dirty="0">
                <a:latin typeface="Times New Roman"/>
                <a:cs typeface="Times New Roman"/>
              </a:rPr>
              <a:t>| 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600" spc="-40" dirty="0">
                <a:latin typeface="Times New Roman"/>
                <a:cs typeface="Times New Roman"/>
              </a:rPr>
              <a:t>(</a:t>
            </a:r>
            <a:r>
              <a:rPr sz="1600" b="1" i="1" spc="-40" dirty="0">
                <a:latin typeface="Trebuchet MS"/>
                <a:cs typeface="Trebuchet MS"/>
              </a:rPr>
              <a:t>i</a:t>
            </a:r>
            <a:r>
              <a:rPr sz="1600" spc="-40" dirty="0">
                <a:latin typeface="Carlito"/>
                <a:cs typeface="Carlito"/>
              </a:rPr>
              <a:t>)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defined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97485" marR="17780" indent="-172720">
              <a:lnSpc>
                <a:spcPts val="173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5" dirty="0">
                <a:latin typeface="Carlito"/>
                <a:cs typeface="Carlito"/>
              </a:rPr>
              <a:t>Those inputs which </a:t>
            </a:r>
            <a:r>
              <a:rPr sz="1600" spc="-10" dirty="0">
                <a:latin typeface="Carlito"/>
                <a:cs typeface="Carlito"/>
              </a:rPr>
              <a:t>cause </a:t>
            </a:r>
            <a:r>
              <a:rPr sz="1600" spc="-15" dirty="0">
                <a:latin typeface="Carlito"/>
                <a:cs typeface="Carlito"/>
              </a:rPr>
              <a:t>program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crash 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go into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infinite </a:t>
            </a:r>
            <a:r>
              <a:rPr sz="1600" spc="-5" dirty="0">
                <a:latin typeface="Carlito"/>
                <a:cs typeface="Carlito"/>
              </a:rPr>
              <a:t>loop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not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575" b="1" baseline="2645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1575" baseline="2645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516" y="51257"/>
            <a:ext cx="2395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Program</a:t>
            </a:r>
            <a:r>
              <a:rPr spc="-75" dirty="0"/>
              <a:t> </a:t>
            </a:r>
            <a:r>
              <a:rPr spc="-5" dirty="0"/>
              <a:t>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174" y="533780"/>
            <a:ext cx="3899535" cy="153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15" dirty="0">
                <a:latin typeface="Carlito"/>
                <a:cs typeface="Carlito"/>
              </a:rPr>
              <a:t>Program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5" dirty="0">
                <a:latin typeface="Carlito"/>
                <a:cs typeface="Carlito"/>
              </a:rPr>
              <a:t>correct </a:t>
            </a:r>
            <a:r>
              <a:rPr sz="1600" spc="-55" dirty="0">
                <a:latin typeface="Carlito"/>
                <a:cs typeface="Carlito"/>
              </a:rPr>
              <a:t>w.r.t. </a:t>
            </a:r>
            <a:r>
              <a:rPr sz="1600" spc="-10" dirty="0">
                <a:latin typeface="Carlito"/>
                <a:cs typeface="Carlito"/>
              </a:rPr>
              <a:t>specification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iff</a:t>
            </a:r>
            <a:endParaRPr sz="1600">
              <a:latin typeface="Carlito"/>
              <a:cs typeface="Carlito"/>
            </a:endParaRPr>
          </a:p>
          <a:p>
            <a:pPr marR="125730" algn="ctr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575" b="1" baseline="2645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1600" b="1" spc="-5" dirty="0">
                <a:latin typeface="Symbol"/>
                <a:cs typeface="Symbol"/>
              </a:rPr>
              <a:t>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575" b="1" baseline="2645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75" dirty="0">
                <a:latin typeface="Symbol"/>
                <a:cs typeface="Symbol"/>
              </a:rPr>
              <a:t></a:t>
            </a:r>
            <a:r>
              <a:rPr sz="1600" b="1" i="1" spc="-75" dirty="0">
                <a:latin typeface="Trebuchet MS"/>
                <a:cs typeface="Trebuchet MS"/>
              </a:rPr>
              <a:t>i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DS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75" dirty="0">
                <a:latin typeface="Carlito"/>
                <a:cs typeface="Carlito"/>
              </a:rPr>
              <a:t>(</a:t>
            </a:r>
            <a:r>
              <a:rPr sz="1600" b="1" i="1" spc="-75" dirty="0">
                <a:latin typeface="Trebuchet MS"/>
                <a:cs typeface="Trebuchet MS"/>
              </a:rPr>
              <a:t>i 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600" spc="-35" dirty="0">
                <a:latin typeface="Carlito"/>
                <a:cs typeface="Carlito"/>
              </a:rPr>
              <a:t>(</a:t>
            </a:r>
            <a:r>
              <a:rPr sz="1600" b="1" i="1" spc="-35" dirty="0">
                <a:latin typeface="Trebuchet MS"/>
                <a:cs typeface="Trebuchet MS"/>
              </a:rPr>
              <a:t>i</a:t>
            </a:r>
            <a:r>
              <a:rPr sz="1600" spc="-35" dirty="0">
                <a:latin typeface="Carlito"/>
                <a:cs typeface="Carlito"/>
              </a:rPr>
              <a:t>))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97485" marR="17780" indent="-172720">
              <a:lnSpc>
                <a:spcPct val="10080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5" dirty="0">
                <a:latin typeface="Carlito"/>
                <a:cs typeface="Carlito"/>
              </a:rPr>
              <a:t>is,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5" dirty="0">
                <a:latin typeface="Carlito"/>
                <a:cs typeface="Carlito"/>
              </a:rPr>
              <a:t>correct </a:t>
            </a:r>
            <a:r>
              <a:rPr sz="1600" spc="-55" dirty="0">
                <a:latin typeface="Carlito"/>
                <a:cs typeface="Carlito"/>
              </a:rPr>
              <a:t>w.r.t.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1600" spc="-5" dirty="0">
                <a:latin typeface="Carlito"/>
                <a:cs typeface="Carlito"/>
              </a:rPr>
              <a:t>iff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each  </a:t>
            </a:r>
            <a:r>
              <a:rPr sz="1600" spc="-10" dirty="0">
                <a:latin typeface="Carlito"/>
                <a:cs typeface="Carlito"/>
              </a:rPr>
              <a:t>element </a:t>
            </a:r>
            <a:r>
              <a:rPr sz="1600" b="1" i="1" spc="-140" dirty="0">
                <a:latin typeface="Trebuchet MS"/>
                <a:cs typeface="Trebuchet MS"/>
              </a:rPr>
              <a:t>i </a:t>
            </a:r>
            <a:r>
              <a:rPr sz="1600" spc="-5" dirty="0">
                <a:latin typeface="Carlito"/>
                <a:cs typeface="Carlito"/>
              </a:rPr>
              <a:t>on the input </a:t>
            </a:r>
            <a:r>
              <a:rPr sz="1600" spc="-10" dirty="0">
                <a:latin typeface="Carlito"/>
                <a:cs typeface="Carlito"/>
              </a:rPr>
              <a:t>domain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FreeFarsi"/>
                <a:cs typeface="FreeFarsi"/>
              </a:rPr>
              <a:t>,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600" spc="-5" dirty="0">
                <a:latin typeface="Carlito"/>
                <a:cs typeface="Carlito"/>
              </a:rPr>
              <a:t>halts  on input </a:t>
            </a:r>
            <a:r>
              <a:rPr sz="1600" b="1" i="1" spc="-140" dirty="0">
                <a:latin typeface="Trebuchet MS"/>
                <a:cs typeface="Trebuchet MS"/>
              </a:rPr>
              <a:t>i 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10" dirty="0">
                <a:latin typeface="Carlito"/>
                <a:cs typeface="Carlito"/>
              </a:rPr>
              <a:t>returning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value </a:t>
            </a:r>
            <a:r>
              <a:rPr sz="1600" spc="-5" dirty="0">
                <a:latin typeface="Carlito"/>
                <a:cs typeface="Carlito"/>
              </a:rPr>
              <a:t>which is in  </a:t>
            </a:r>
            <a:r>
              <a:rPr sz="1600" spc="-10" dirty="0">
                <a:latin typeface="Carlito"/>
                <a:cs typeface="Carlito"/>
              </a:rPr>
              <a:t>accordance </a:t>
            </a:r>
            <a:r>
              <a:rPr sz="1600" spc="-5" dirty="0">
                <a:latin typeface="Carlito"/>
                <a:cs typeface="Carlito"/>
              </a:rPr>
              <a:t>with the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specification.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116" y="49148"/>
            <a:ext cx="2776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Testing </a:t>
            </a:r>
            <a:r>
              <a:rPr spc="-5" dirty="0"/>
              <a:t>and</a:t>
            </a:r>
            <a:r>
              <a:rPr spc="50" dirty="0"/>
              <a:t> </a:t>
            </a:r>
            <a:r>
              <a:rPr spc="-10" dirty="0"/>
              <a:t>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43985" cy="180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9690" indent="-228600" algn="just">
              <a:lnSpc>
                <a:spcPct val="100299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order </a:t>
            </a:r>
            <a:r>
              <a:rPr sz="1600" spc="-10" dirty="0">
                <a:latin typeface="Carlito"/>
                <a:cs typeface="Carlito"/>
              </a:rPr>
              <a:t>to determine correctness by testing  </a:t>
            </a:r>
            <a:r>
              <a:rPr sz="1600" spc="-5" dirty="0">
                <a:latin typeface="Carlito"/>
                <a:cs typeface="Carlito"/>
              </a:rPr>
              <a:t>it is </a:t>
            </a:r>
            <a:r>
              <a:rPr sz="1600" spc="-10" dirty="0">
                <a:latin typeface="Carlito"/>
                <a:cs typeface="Carlito"/>
              </a:rPr>
              <a:t>necessary to </a:t>
            </a:r>
            <a:r>
              <a:rPr sz="1600" spc="-5" dirty="0">
                <a:latin typeface="Carlito"/>
                <a:cs typeface="Carlito"/>
              </a:rPr>
              <a:t>be able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generate </a:t>
            </a:r>
            <a:r>
              <a:rPr sz="1600" spc="-5" dirty="0">
                <a:latin typeface="Carlito"/>
                <a:cs typeface="Carlito"/>
              </a:rPr>
              <a:t>a finite 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1600" spc="-5" dirty="0">
                <a:latin typeface="Symbol"/>
                <a:cs typeface="Symbol"/>
              </a:rPr>
              <a:t>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10" dirty="0">
                <a:latin typeface="Carlito"/>
                <a:cs typeface="Carlito"/>
              </a:rPr>
              <a:t>following</a:t>
            </a:r>
            <a:r>
              <a:rPr sz="1600" spc="-10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properties:</a:t>
            </a:r>
            <a:endParaRPr sz="1600">
              <a:latin typeface="Carlito"/>
              <a:cs typeface="Carlito"/>
            </a:endParaRPr>
          </a:p>
          <a:p>
            <a:pPr marL="431800" marR="5080" indent="-190500" algn="just">
              <a:lnSpc>
                <a:spcPct val="99300"/>
              </a:lnSpc>
              <a:spcBef>
                <a:spcPts val="43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each </a:t>
            </a:r>
            <a:r>
              <a:rPr sz="1400" b="1" i="1" spc="-220" dirty="0">
                <a:latin typeface="Trebuchet MS"/>
                <a:cs typeface="Trebuchet MS"/>
              </a:rPr>
              <a:t>t </a:t>
            </a:r>
            <a:r>
              <a:rPr sz="1400" dirty="0">
                <a:latin typeface="Symbol"/>
                <a:cs typeface="Symbol"/>
              </a:rPr>
              <a:t>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1400" spc="-10" dirty="0">
                <a:latin typeface="Carlito"/>
                <a:cs typeface="Carlito"/>
              </a:rPr>
              <a:t>there </a:t>
            </a:r>
            <a:r>
              <a:rPr sz="1400" dirty="0">
                <a:latin typeface="Carlito"/>
                <a:cs typeface="Carlito"/>
              </a:rPr>
              <a:t>is a </a:t>
            </a:r>
            <a:r>
              <a:rPr sz="1400" spc="-10" dirty="0">
                <a:latin typeface="Carlito"/>
                <a:cs typeface="Carlito"/>
              </a:rPr>
              <a:t>computable procedure  for </a:t>
            </a:r>
            <a:r>
              <a:rPr sz="1400" spc="-5" dirty="0">
                <a:latin typeface="Carlito"/>
                <a:cs typeface="Carlito"/>
              </a:rPr>
              <a:t>determining whether </a:t>
            </a:r>
            <a:r>
              <a:rPr sz="1400" dirty="0">
                <a:latin typeface="Carlito"/>
                <a:cs typeface="Carlito"/>
              </a:rPr>
              <a:t>or </a:t>
            </a:r>
            <a:r>
              <a:rPr sz="1400" spc="-5" dirty="0">
                <a:latin typeface="Carlito"/>
                <a:cs typeface="Carlito"/>
              </a:rPr>
              <a:t>not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400" spc="-10" dirty="0">
                <a:latin typeface="Carlito"/>
                <a:cs typeface="Carlito"/>
              </a:rPr>
              <a:t>terminates for  </a:t>
            </a:r>
            <a:r>
              <a:rPr sz="1400" b="1" i="1" spc="-110" dirty="0">
                <a:latin typeface="Trebuchet MS"/>
                <a:cs typeface="Trebuchet MS"/>
              </a:rPr>
              <a:t>t</a:t>
            </a:r>
            <a:r>
              <a:rPr sz="1400" spc="-110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 marL="241300" algn="just">
              <a:lnSpc>
                <a:spcPct val="100000"/>
              </a:lnSpc>
              <a:spcBef>
                <a:spcPts val="41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400" spc="-75" dirty="0">
                <a:latin typeface="Carlito"/>
                <a:cs typeface="Carlito"/>
              </a:rPr>
              <a:t>{</a:t>
            </a:r>
            <a:r>
              <a:rPr sz="1400" spc="-75" dirty="0">
                <a:latin typeface="Symbol"/>
                <a:cs typeface="Symbol"/>
              </a:rPr>
              <a:t></a:t>
            </a:r>
            <a:r>
              <a:rPr sz="1400" b="1" i="1" spc="-75" dirty="0">
                <a:latin typeface="Trebuchet MS"/>
                <a:cs typeface="Trebuchet MS"/>
              </a:rPr>
              <a:t>t </a:t>
            </a:r>
            <a:r>
              <a:rPr sz="1400" dirty="0">
                <a:latin typeface="Symbol"/>
                <a:cs typeface="Symbol"/>
              </a:rPr>
              <a:t>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i="1" spc="-90" dirty="0">
                <a:latin typeface="Trebuchet MS"/>
                <a:cs typeface="Trebuchet MS"/>
              </a:rPr>
              <a:t>, </a:t>
            </a:r>
            <a:r>
              <a:rPr sz="1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spc="-60" dirty="0">
                <a:latin typeface="Carlito"/>
                <a:cs typeface="Carlito"/>
              </a:rPr>
              <a:t>(</a:t>
            </a:r>
            <a:r>
              <a:rPr sz="1400" b="1" i="1" spc="-60" dirty="0">
                <a:latin typeface="Trebuchet MS"/>
                <a:cs typeface="Trebuchet MS"/>
              </a:rPr>
              <a:t>t</a:t>
            </a:r>
            <a:r>
              <a:rPr sz="1400" spc="-60" dirty="0">
                <a:latin typeface="Carlito"/>
                <a:cs typeface="Carlito"/>
              </a:rPr>
              <a:t>)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spc="-50" dirty="0">
                <a:latin typeface="Carlito"/>
                <a:cs typeface="Carlito"/>
              </a:rPr>
              <a:t>(</a:t>
            </a:r>
            <a:r>
              <a:rPr sz="1400" b="1" i="1" spc="-50" dirty="0">
                <a:latin typeface="Trebuchet MS"/>
                <a:cs typeface="Trebuchet MS"/>
              </a:rPr>
              <a:t>t</a:t>
            </a:r>
            <a:r>
              <a:rPr sz="1400" spc="-50" dirty="0">
                <a:latin typeface="Carlito"/>
                <a:cs typeface="Carlito"/>
              </a:rPr>
              <a:t>)} </a:t>
            </a:r>
            <a:r>
              <a:rPr sz="1400" dirty="0">
                <a:latin typeface="Symbol"/>
                <a:cs typeface="Symbol"/>
              </a:rPr>
              <a:t>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Carlito"/>
                <a:cs typeface="Carlito"/>
              </a:rPr>
              <a:t>{</a:t>
            </a:r>
            <a:r>
              <a:rPr sz="1400" spc="-75" dirty="0">
                <a:latin typeface="Symbol"/>
                <a:cs typeface="Symbol"/>
              </a:rPr>
              <a:t></a:t>
            </a:r>
            <a:r>
              <a:rPr sz="1400" b="1" i="1" spc="-75" dirty="0">
                <a:latin typeface="Trebuchet MS"/>
                <a:cs typeface="Trebuchet MS"/>
              </a:rPr>
              <a:t>t </a:t>
            </a:r>
            <a:r>
              <a:rPr sz="1400" dirty="0">
                <a:latin typeface="Symbol"/>
                <a:cs typeface="Symbol"/>
              </a:rPr>
              <a:t>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i="1" spc="-95" dirty="0">
                <a:latin typeface="Trebuchet MS"/>
                <a:cs typeface="Trebuchet MS"/>
              </a:rPr>
              <a:t>, </a:t>
            </a:r>
            <a:r>
              <a:rPr sz="1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spc="-60" dirty="0">
                <a:latin typeface="Carlito"/>
                <a:cs typeface="Carlito"/>
              </a:rPr>
              <a:t>(</a:t>
            </a:r>
            <a:r>
              <a:rPr sz="1400" b="1" i="1" spc="-60" dirty="0">
                <a:latin typeface="Trebuchet MS"/>
                <a:cs typeface="Trebuchet MS"/>
              </a:rPr>
              <a:t>t</a:t>
            </a:r>
            <a:r>
              <a:rPr sz="1400" spc="-60" dirty="0">
                <a:latin typeface="Carlito"/>
                <a:cs typeface="Carlito"/>
              </a:rPr>
              <a:t>) </a:t>
            </a:r>
            <a:r>
              <a:rPr sz="1400" dirty="0">
                <a:latin typeface="Carlito"/>
                <a:cs typeface="Carlito"/>
              </a:rPr>
              <a:t>=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spc="-50" dirty="0">
                <a:latin typeface="Carlito"/>
                <a:cs typeface="Carlito"/>
              </a:rPr>
              <a:t>(</a:t>
            </a:r>
            <a:r>
              <a:rPr sz="1400" b="1" i="1" spc="-50" dirty="0">
                <a:latin typeface="Trebuchet MS"/>
                <a:cs typeface="Trebuchet MS"/>
              </a:rPr>
              <a:t>t</a:t>
            </a:r>
            <a:r>
              <a:rPr sz="1400" spc="-50" dirty="0">
                <a:latin typeface="Carlito"/>
                <a:cs typeface="Carlito"/>
              </a:rPr>
              <a:t>)}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4757" y="3207816"/>
            <a:ext cx="641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974" y="837056"/>
            <a:ext cx="3568700" cy="198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Verification: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"Are </a:t>
            </a:r>
            <a:r>
              <a:rPr sz="1600" spc="-10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building the </a:t>
            </a:r>
            <a:r>
              <a:rPr sz="1600" spc="-10" dirty="0">
                <a:latin typeface="Carlito"/>
                <a:cs typeface="Carlito"/>
              </a:rPr>
              <a:t>product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right?"</a:t>
            </a:r>
            <a:endParaRPr sz="1600">
              <a:latin typeface="Carlito"/>
              <a:cs typeface="Carlito"/>
            </a:endParaRPr>
          </a:p>
          <a:p>
            <a:pPr marL="384175" marR="65722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The software should </a:t>
            </a:r>
            <a:r>
              <a:rPr sz="1400" spc="-10" dirty="0">
                <a:latin typeface="Carlito"/>
                <a:cs typeface="Carlito"/>
              </a:rPr>
              <a:t>conform to </a:t>
            </a:r>
            <a:r>
              <a:rPr sz="1400" dirty="0">
                <a:latin typeface="Carlito"/>
                <a:cs typeface="Carlito"/>
              </a:rPr>
              <a:t>its  </a:t>
            </a:r>
            <a:r>
              <a:rPr sz="1400" spc="-5" dirty="0">
                <a:latin typeface="Carlito"/>
                <a:cs typeface="Carlito"/>
              </a:rPr>
              <a:t>specification.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Validation:</a:t>
            </a:r>
            <a:endParaRPr sz="1600">
              <a:latin typeface="Carlito"/>
              <a:cs typeface="Carlito"/>
            </a:endParaRPr>
          </a:p>
          <a:p>
            <a:pPr marL="51435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"Are </a:t>
            </a:r>
            <a:r>
              <a:rPr sz="1600" spc="-10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building the right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product?"</a:t>
            </a:r>
            <a:endParaRPr sz="1600">
              <a:latin typeface="Carlito"/>
              <a:cs typeface="Carlito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The software should do what the user really  </a:t>
            </a:r>
            <a:r>
              <a:rPr sz="1400" spc="-10" dirty="0">
                <a:latin typeface="Carlito"/>
                <a:cs typeface="Carlito"/>
              </a:rPr>
              <a:t>requires.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677" y="51257"/>
            <a:ext cx="2884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Verification </a:t>
            </a:r>
            <a:r>
              <a:rPr spc="-10" dirty="0"/>
              <a:t>vs.</a:t>
            </a:r>
            <a:r>
              <a:rPr spc="-5" dirty="0"/>
              <a:t> </a:t>
            </a:r>
            <a:r>
              <a:rPr spc="-20" dirty="0"/>
              <a:t>Validation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4757" y="3207257"/>
            <a:ext cx="641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974" y="836421"/>
            <a:ext cx="3568700" cy="198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Verification: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"Are </a:t>
            </a:r>
            <a:r>
              <a:rPr sz="1600" spc="-10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building the </a:t>
            </a:r>
            <a:r>
              <a:rPr sz="1600" spc="-10" dirty="0">
                <a:latin typeface="Carlito"/>
                <a:cs typeface="Carlito"/>
              </a:rPr>
              <a:t>product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right?"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The software should </a:t>
            </a:r>
            <a:r>
              <a:rPr sz="1400" spc="-10" dirty="0">
                <a:latin typeface="Carlito"/>
                <a:cs typeface="Carlito"/>
              </a:rPr>
              <a:t>conform to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its</a:t>
            </a:r>
            <a:endParaRPr sz="1400">
              <a:latin typeface="Carlito"/>
              <a:cs typeface="Carlito"/>
            </a:endParaRPr>
          </a:p>
          <a:p>
            <a:pPr marL="38417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specification.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Validation:</a:t>
            </a:r>
            <a:endParaRPr sz="1600">
              <a:latin typeface="Carlito"/>
              <a:cs typeface="Carlito"/>
            </a:endParaRPr>
          </a:p>
          <a:p>
            <a:pPr marL="514350">
              <a:lnSpc>
                <a:spcPct val="100000"/>
              </a:lnSpc>
            </a:pPr>
            <a:r>
              <a:rPr sz="1600" spc="-15" dirty="0">
                <a:solidFill>
                  <a:srgbClr val="FF0000"/>
                </a:solidFill>
                <a:latin typeface="Carlito"/>
                <a:cs typeface="Carlito"/>
              </a:rPr>
              <a:t>"Are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building the right</a:t>
            </a:r>
            <a:r>
              <a:rPr sz="16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product?"</a:t>
            </a:r>
            <a:endParaRPr sz="1600">
              <a:latin typeface="Carlito"/>
              <a:cs typeface="Carlito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The software should do what the user really 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requires.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677" y="50672"/>
            <a:ext cx="2884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Verification </a:t>
            </a:r>
            <a:r>
              <a:rPr spc="-10" dirty="0"/>
              <a:t>vs.</a:t>
            </a:r>
            <a:r>
              <a:rPr spc="-5" dirty="0"/>
              <a:t> </a:t>
            </a:r>
            <a:r>
              <a:rPr spc="-20" dirty="0"/>
              <a:t>Validation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929</Words>
  <Application>Microsoft Office PowerPoint</Application>
  <PresentationFormat>Custom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Carlito</vt:lpstr>
      <vt:lpstr>FreeFarsi</vt:lpstr>
      <vt:lpstr>Symbol</vt:lpstr>
      <vt:lpstr>Times New Roman</vt:lpstr>
      <vt:lpstr>Trebuchet MS</vt:lpstr>
      <vt:lpstr>Wingdings</vt:lpstr>
      <vt:lpstr>Office Theme</vt:lpstr>
      <vt:lpstr>Software Testing and Quality  Assurance</vt:lpstr>
      <vt:lpstr>Agenda</vt:lpstr>
      <vt:lpstr>Input and Output Space</vt:lpstr>
      <vt:lpstr>Specifications</vt:lpstr>
      <vt:lpstr>Programs</vt:lpstr>
      <vt:lpstr>Program Correctness</vt:lpstr>
      <vt:lpstr>Testing and Correctness</vt:lpstr>
      <vt:lpstr>Verification vs. Validation</vt:lpstr>
      <vt:lpstr>Verification vs. Validation</vt:lpstr>
      <vt:lpstr>Verification and Validation</vt:lpstr>
      <vt:lpstr>The V &amp; V Process</vt:lpstr>
      <vt:lpstr>The V &amp; V Process</vt:lpstr>
      <vt:lpstr>V &amp; V Goals</vt:lpstr>
      <vt:lpstr>V &amp; V Confidence</vt:lpstr>
      <vt:lpstr>Static vs. Dynamic V &amp; V</vt:lpstr>
      <vt:lpstr>Static vs. Dynamic V &amp; V</vt:lpstr>
      <vt:lpstr>What, when, how and how much…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2</cp:revision>
  <dcterms:created xsi:type="dcterms:W3CDTF">2020-04-27T22:17:22Z</dcterms:created>
  <dcterms:modified xsi:type="dcterms:W3CDTF">2020-04-27T22:21:08Z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