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677" y="50672"/>
            <a:ext cx="110464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296" y="624585"/>
            <a:ext cx="3645407" cy="228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5145" y="1941702"/>
            <a:ext cx="10496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</a:t>
            </a:r>
            <a:r>
              <a:rPr sz="16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US" sz="1600" spc="-5" dirty="0" smtClean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4" y="231393"/>
            <a:ext cx="1447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Another</a:t>
            </a:r>
            <a:r>
              <a:rPr sz="1600" spc="-65" dirty="0"/>
              <a:t> </a:t>
            </a:r>
            <a:r>
              <a:rPr sz="1600" spc="-5" dirty="0"/>
              <a:t>Example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672464"/>
            <a:ext cx="3938270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Consider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criterion:</a:t>
            </a:r>
            <a:endParaRPr sz="1200">
              <a:latin typeface="Times New Roman"/>
              <a:cs typeface="Times New Roman"/>
            </a:endParaRPr>
          </a:p>
          <a:p>
            <a:pPr marL="17145" marR="5080">
              <a:lnSpc>
                <a:spcPct val="100000"/>
              </a:lnSpc>
              <a:spcBef>
                <a:spcPts val="10"/>
              </a:spcBef>
            </a:pPr>
            <a:r>
              <a:rPr sz="1200" spc="-305" dirty="0">
                <a:latin typeface="AoyagiKouzanFontT"/>
                <a:cs typeface="AoyagiKouzanFontT"/>
              </a:rPr>
              <a:t>“</a:t>
            </a:r>
            <a:r>
              <a:rPr sz="1200" spc="-305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T </a:t>
            </a:r>
            <a:r>
              <a:rPr sz="1200" spc="-5" dirty="0">
                <a:latin typeface="Times New Roman"/>
                <a:cs typeface="Times New Roman"/>
              </a:rPr>
              <a:t>for program </a:t>
            </a:r>
            <a:r>
              <a:rPr sz="1200" spc="-50" dirty="0">
                <a:latin typeface="Times New Roman"/>
                <a:cs typeface="Times New Roman"/>
              </a:rPr>
              <a:t>(P, </a:t>
            </a:r>
            <a:r>
              <a:rPr sz="1200" dirty="0">
                <a:latin typeface="Times New Roman"/>
                <a:cs typeface="Times New Roman"/>
              </a:rPr>
              <a:t>R) </a:t>
            </a:r>
            <a:r>
              <a:rPr sz="1200" spc="-5" dirty="0">
                <a:latin typeface="Times New Roman"/>
                <a:cs typeface="Times New Roman"/>
              </a:rPr>
              <a:t>is considered adequate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each path 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 is traversed at least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once.</a:t>
            </a:r>
            <a:r>
              <a:rPr sz="1200" spc="-105" dirty="0">
                <a:latin typeface="AoyagiKouzanFontT"/>
                <a:cs typeface="AoyagiKouzanFontT"/>
              </a:rPr>
              <a:t>”</a:t>
            </a:r>
            <a:endParaRPr sz="12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oyagiKouzanFontT"/>
              <a:cs typeface="AoyagiKouzanFontT"/>
            </a:endParaRPr>
          </a:p>
          <a:p>
            <a:pPr marL="12700" marR="7810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Assume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P has exactly two paths, </a:t>
            </a:r>
            <a:r>
              <a:rPr sz="1200" dirty="0">
                <a:latin typeface="Times New Roman"/>
                <a:cs typeface="Times New Roman"/>
              </a:rPr>
              <a:t>p1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p2, </a:t>
            </a:r>
            <a:r>
              <a:rPr sz="1200" spc="-5" dirty="0">
                <a:latin typeface="Times New Roman"/>
                <a:cs typeface="Times New Roman"/>
              </a:rPr>
              <a:t>corresponding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x&lt;y </a:t>
            </a:r>
            <a:r>
              <a:rPr sz="1200" spc="-5" dirty="0">
                <a:latin typeface="Times New Roman"/>
                <a:cs typeface="Times New Roman"/>
              </a:rPr>
              <a:t>and condition 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10" dirty="0">
                <a:latin typeface="Symbol"/>
                <a:cs typeface="Symbol"/>
              </a:rPr>
              <a:t>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y,</a:t>
            </a:r>
            <a:r>
              <a:rPr sz="1200" spc="-15" dirty="0">
                <a:latin typeface="Times New Roman"/>
                <a:cs typeface="Times New Roman"/>
              </a:rPr>
              <a:t> respectively.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35877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given adequacy criterion </a:t>
            </a:r>
            <a:r>
              <a:rPr sz="1200" dirty="0"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obtain the </a:t>
            </a:r>
            <a:r>
              <a:rPr sz="1200" spc="-5" dirty="0">
                <a:latin typeface="Times New Roman"/>
                <a:cs typeface="Times New Roman"/>
              </a:rPr>
              <a:t>coverage  </a:t>
            </a:r>
            <a:r>
              <a:rPr sz="1200" dirty="0">
                <a:latin typeface="Times New Roman"/>
                <a:cs typeface="Times New Roman"/>
              </a:rPr>
              <a:t>domain Ce to be the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{p1,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p2}.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778" y="199135"/>
            <a:ext cx="2134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Another Example</a:t>
            </a:r>
            <a:r>
              <a:rPr sz="1600" spc="-65" dirty="0"/>
              <a:t> </a:t>
            </a:r>
            <a:r>
              <a:rPr sz="1600" spc="-10" dirty="0"/>
              <a:t>(contd.)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23774" y="640206"/>
            <a:ext cx="3755390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533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measure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adequacy </a:t>
            </a:r>
            <a:r>
              <a:rPr sz="1200" dirty="0">
                <a:latin typeface="Times New Roman"/>
                <a:cs typeface="Times New Roman"/>
              </a:rPr>
              <a:t>of T of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Sum </a:t>
            </a:r>
            <a:r>
              <a:rPr sz="1200" spc="-5" dirty="0">
                <a:latin typeface="Times New Roman"/>
                <a:cs typeface="Times New Roman"/>
              </a:rPr>
              <a:t>against </a:t>
            </a:r>
            <a:r>
              <a:rPr sz="1200" dirty="0">
                <a:latin typeface="Times New Roman"/>
                <a:cs typeface="Times New Roman"/>
              </a:rPr>
              <a:t>C,  </a:t>
            </a:r>
            <a:r>
              <a:rPr sz="1200" spc="-5" dirty="0">
                <a:latin typeface="Times New Roman"/>
                <a:cs typeface="Times New Roman"/>
              </a:rPr>
              <a:t>we execute P against each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in 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1082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only one test for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30" dirty="0">
                <a:latin typeface="Times New Roman"/>
                <a:cs typeface="Times New Roman"/>
              </a:rPr>
              <a:t>x&lt;y,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path </a:t>
            </a:r>
            <a:r>
              <a:rPr sz="1200" dirty="0">
                <a:latin typeface="Times New Roman"/>
                <a:cs typeface="Times New Roman"/>
              </a:rPr>
              <a:t>p1 </a:t>
            </a:r>
            <a:r>
              <a:rPr sz="1200" spc="-5" dirty="0">
                <a:latin typeface="Times New Roman"/>
                <a:cs typeface="Times New Roman"/>
              </a:rPr>
              <a:t>is  executed.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Thus, the </a:t>
            </a:r>
            <a:r>
              <a:rPr sz="1200" spc="-5" dirty="0">
                <a:latin typeface="Times New Roman"/>
                <a:cs typeface="Times New Roman"/>
              </a:rPr>
              <a:t>coverage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 wrt C is </a:t>
            </a:r>
            <a:r>
              <a:rPr sz="1200" dirty="0">
                <a:latin typeface="Times New Roman"/>
                <a:cs typeface="Times New Roman"/>
              </a:rPr>
              <a:t>0.5. 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adequate </a:t>
            </a:r>
            <a:r>
              <a:rPr sz="1200" dirty="0">
                <a:latin typeface="Times New Roman"/>
                <a:cs typeface="Times New Roman"/>
              </a:rPr>
              <a:t>with 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can also say </a:t>
            </a:r>
            <a:r>
              <a:rPr sz="1200" dirty="0">
                <a:latin typeface="Times New Roman"/>
                <a:cs typeface="Times New Roman"/>
              </a:rPr>
              <a:t>that p1 </a:t>
            </a:r>
            <a:r>
              <a:rPr sz="1200" spc="-5" dirty="0">
                <a:latin typeface="Times New Roman"/>
                <a:cs typeface="Times New Roman"/>
              </a:rPr>
              <a:t>is tested and </a:t>
            </a:r>
            <a:r>
              <a:rPr sz="1200" dirty="0">
                <a:latin typeface="Times New Roman"/>
                <a:cs typeface="Times New Roman"/>
              </a:rPr>
              <a:t>p2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  <a:r>
              <a:rPr sz="120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tested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825" y="140588"/>
            <a:ext cx="276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Code-based </a:t>
            </a:r>
            <a:r>
              <a:rPr sz="1800" spc="-15" dirty="0"/>
              <a:t>coverage</a:t>
            </a:r>
            <a:r>
              <a:rPr sz="1800" spc="-70" dirty="0"/>
              <a:t> </a:t>
            </a:r>
            <a:r>
              <a:rPr sz="1800" spc="-5" dirty="0"/>
              <a:t>domain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85673" y="577976"/>
            <a:ext cx="4015740" cy="269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previous example, we assumed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P contains two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coverage </a:t>
            </a:r>
            <a:r>
              <a:rPr sz="1200" dirty="0">
                <a:latin typeface="Times New Roman"/>
                <a:cs typeface="Times New Roman"/>
              </a:rPr>
              <a:t>domain must </a:t>
            </a:r>
            <a:r>
              <a:rPr sz="1200" spc="-5" dirty="0">
                <a:latin typeface="Times New Roman"/>
                <a:cs typeface="Times New Roman"/>
              </a:rPr>
              <a:t>contain elements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sz="1200" spc="-5" dirty="0">
                <a:latin typeface="Times New Roman"/>
                <a:cs typeface="Times New Roman"/>
              </a:rPr>
              <a:t>, 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elements </a:t>
            </a:r>
            <a:r>
              <a:rPr sz="1200" dirty="0">
                <a:latin typeface="Times New Roman"/>
                <a:cs typeface="Times New Roman"/>
              </a:rPr>
              <a:t>must be </a:t>
            </a:r>
            <a:r>
              <a:rPr sz="1200" spc="-5" dirty="0">
                <a:latin typeface="Times New Roman"/>
                <a:cs typeface="Times New Roman"/>
              </a:rPr>
              <a:t>derived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analyzing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Errors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program and incomplete/incorrect requirements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endParaRPr sz="1200">
              <a:latin typeface="Times New Roman"/>
              <a:cs typeface="Times New Roman"/>
            </a:endParaRPr>
          </a:p>
          <a:p>
            <a:pPr marL="12700" marR="27813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cause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coverage </a:t>
            </a:r>
            <a:r>
              <a:rPr sz="1200" dirty="0">
                <a:latin typeface="Times New Roman"/>
                <a:cs typeface="Times New Roman"/>
              </a:rPr>
              <a:t>domain to be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expected. 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Question: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What if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we have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20</a:t>
            </a:r>
            <a:r>
              <a:rPr sz="12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paths….</a:t>
            </a:r>
            <a:endParaRPr sz="12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990"/>
              </a:spcBef>
            </a:pPr>
            <a:r>
              <a:rPr sz="1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However</a:t>
            </a:r>
            <a:endParaRPr sz="1200">
              <a:latin typeface="Times New Roman"/>
              <a:cs typeface="Times New Roman"/>
            </a:endParaRPr>
          </a:p>
          <a:p>
            <a:pPr marL="20955" marR="508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Times New Roman"/>
                <a:cs typeface="Times New Roman"/>
              </a:rPr>
              <a:t>An </a:t>
            </a:r>
            <a:r>
              <a:rPr sz="1200" i="1" spc="-5" dirty="0">
                <a:latin typeface="Times New Roman"/>
                <a:cs typeface="Times New Roman"/>
              </a:rPr>
              <a:t>adequate test set </a:t>
            </a:r>
            <a:r>
              <a:rPr sz="1200" i="1" dirty="0">
                <a:latin typeface="Times New Roman"/>
                <a:cs typeface="Times New Roman"/>
              </a:rPr>
              <a:t>might not </a:t>
            </a:r>
            <a:r>
              <a:rPr sz="1200" i="1" spc="-10" dirty="0">
                <a:latin typeface="Times New Roman"/>
                <a:cs typeface="Times New Roman"/>
              </a:rPr>
              <a:t>reveal </a:t>
            </a:r>
            <a:r>
              <a:rPr sz="1200" i="1" spc="-5" dirty="0">
                <a:latin typeface="Times New Roman"/>
                <a:cs typeface="Times New Roman"/>
              </a:rPr>
              <a:t>even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most obvious </a:t>
            </a:r>
            <a:r>
              <a:rPr sz="1200" i="1" spc="-15" dirty="0">
                <a:latin typeface="Times New Roman"/>
                <a:cs typeface="Times New Roman"/>
              </a:rPr>
              <a:t>error  </a:t>
            </a:r>
            <a:r>
              <a:rPr sz="1200" i="1" dirty="0">
                <a:latin typeface="Times New Roman"/>
                <a:cs typeface="Times New Roman"/>
              </a:rPr>
              <a:t>in a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0955" marR="52069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diminish in any </a:t>
            </a:r>
            <a:r>
              <a:rPr sz="1200" spc="-5" dirty="0">
                <a:latin typeface="Times New Roman"/>
                <a:cs typeface="Times New Roman"/>
              </a:rPr>
              <a:t>way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for 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measurement  </a:t>
            </a:r>
            <a:r>
              <a:rPr sz="1200" dirty="0">
                <a:latin typeface="Times New Roman"/>
                <a:cs typeface="Times New Roman"/>
              </a:rPr>
              <a:t>of test </a:t>
            </a:r>
            <a:r>
              <a:rPr sz="1200" spc="-20" dirty="0">
                <a:latin typeface="Times New Roman"/>
                <a:cs typeface="Times New Roman"/>
              </a:rPr>
              <a:t>adequacy, </a:t>
            </a:r>
            <a:r>
              <a:rPr sz="1200" spc="-5" dirty="0">
                <a:latin typeface="Times New Roman"/>
                <a:cs typeface="Times New Roman"/>
              </a:rPr>
              <a:t>as increasing coverage might reveal 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1" y="1275334"/>
            <a:ext cx="2787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Program 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180" y="51257"/>
            <a:ext cx="3200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Graph </a:t>
            </a:r>
            <a:r>
              <a:rPr spc="-5" dirty="0"/>
              <a:t>based</a:t>
            </a:r>
            <a:r>
              <a:rPr dirty="0"/>
              <a:t> </a:t>
            </a:r>
            <a:r>
              <a:rPr spc="-1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07872"/>
            <a:ext cx="4015740" cy="24530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785" marR="57785" indent="-172720">
              <a:lnSpc>
                <a:spcPts val="173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15" dirty="0">
                <a:latin typeface="Carlito"/>
                <a:cs typeface="Carlito"/>
              </a:rPr>
              <a:t>represent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program </a:t>
            </a:r>
            <a:r>
              <a:rPr sz="1600" spc="-5" dirty="0">
                <a:latin typeface="Carlito"/>
                <a:cs typeface="Carlito"/>
              </a:rPr>
              <a:t>as a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nodes  connected </a:t>
            </a:r>
            <a:r>
              <a:rPr sz="1600" spc="-5" dirty="0">
                <a:latin typeface="Carlito"/>
                <a:cs typeface="Carlito"/>
              </a:rPr>
              <a:t>with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vertices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define </a:t>
            </a:r>
            <a:r>
              <a:rPr sz="1600" spc="-10" dirty="0">
                <a:latin typeface="Carlito"/>
                <a:cs typeface="Carlito"/>
              </a:rPr>
              <a:t>graph </a:t>
            </a:r>
            <a:r>
              <a:rPr sz="1600" spc="-15" dirty="0">
                <a:latin typeface="Carlito"/>
                <a:cs typeface="Carlito"/>
              </a:rPr>
              <a:t>coverage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criterion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ts val="1730"/>
              </a:lnSpc>
              <a:spcBef>
                <a:spcPts val="4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based </a:t>
            </a:r>
            <a:r>
              <a:rPr sz="1600" spc="-10" dirty="0">
                <a:latin typeface="Carlito"/>
                <a:cs typeface="Carlito"/>
              </a:rPr>
              <a:t>our </a:t>
            </a:r>
            <a:r>
              <a:rPr sz="1600" spc="-5" dirty="0">
                <a:latin typeface="Carlito"/>
                <a:cs typeface="Carlito"/>
              </a:rPr>
              <a:t>sufficiency </a:t>
            </a:r>
            <a:r>
              <a:rPr sz="1600" spc="-10" dirty="0">
                <a:latin typeface="Carlito"/>
                <a:cs typeface="Carlito"/>
              </a:rPr>
              <a:t>measurement or  </a:t>
            </a:r>
            <a:r>
              <a:rPr sz="1600" spc="-5" dirty="0">
                <a:latin typeface="Carlito"/>
                <a:cs typeface="Carlito"/>
              </a:rPr>
              <a:t>adequacy of </a:t>
            </a:r>
            <a:r>
              <a:rPr sz="1600" spc="-10" dirty="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Program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information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Control-flow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Data-flow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Dependence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3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21" y="50672"/>
            <a:ext cx="2331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Control </a:t>
            </a:r>
            <a:r>
              <a:rPr spc="-10" dirty="0"/>
              <a:t>Flow</a:t>
            </a:r>
            <a:r>
              <a:rPr spc="-5" dirty="0"/>
              <a:t> </a:t>
            </a:r>
            <a:r>
              <a:rPr spc="-1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16381"/>
            <a:ext cx="4037329" cy="19627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4785" marR="22860" indent="-172720">
              <a:lnSpc>
                <a:spcPts val="13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Control </a:t>
            </a:r>
            <a:r>
              <a:rPr sz="1200" spc="-5" dirty="0">
                <a:latin typeface="Carlito"/>
                <a:cs typeface="Carlito"/>
              </a:rPr>
              <a:t>Flow Graph (CFG) </a:t>
            </a:r>
            <a:r>
              <a:rPr sz="1200" dirty="0">
                <a:latin typeface="Carlito"/>
                <a:cs typeface="Carlito"/>
              </a:rPr>
              <a:t>is a </a:t>
            </a:r>
            <a:r>
              <a:rPr sz="1200" i="1" spc="-5" dirty="0">
                <a:latin typeface="Carlito"/>
                <a:cs typeface="Carlito"/>
              </a:rPr>
              <a:t>static</a:t>
            </a:r>
            <a:r>
              <a:rPr sz="1200" spc="-5" dirty="0">
                <a:latin typeface="Carlito"/>
                <a:cs typeface="Carlito"/>
              </a:rPr>
              <a:t>, abstract representation  </a:t>
            </a:r>
            <a:r>
              <a:rPr sz="1200" dirty="0">
                <a:latin typeface="Carlito"/>
                <a:cs typeface="Carlito"/>
              </a:rPr>
              <a:t>of a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program.</a:t>
            </a:r>
            <a:endParaRPr sz="1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CFG </a:t>
            </a:r>
            <a:r>
              <a:rPr sz="1200" dirty="0">
                <a:latin typeface="Carlito"/>
                <a:cs typeface="Carlito"/>
              </a:rPr>
              <a:t>is a </a:t>
            </a:r>
            <a:r>
              <a:rPr sz="1200" spc="-5" dirty="0">
                <a:latin typeface="Carlito"/>
                <a:cs typeface="Carlito"/>
              </a:rPr>
              <a:t>directed graph </a:t>
            </a:r>
            <a:r>
              <a:rPr sz="1200" b="1" spc="-45" dirty="0">
                <a:latin typeface="Trebuchet MS"/>
                <a:cs typeface="Trebuchet MS"/>
              </a:rPr>
              <a:t>G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80" dirty="0">
                <a:latin typeface="Carlito"/>
                <a:cs typeface="Carlito"/>
              </a:rPr>
              <a:t>(</a:t>
            </a:r>
            <a:r>
              <a:rPr sz="1200" b="1" spc="80" dirty="0">
                <a:latin typeface="Trebuchet MS"/>
                <a:cs typeface="Trebuchet MS"/>
              </a:rPr>
              <a:t>N</a:t>
            </a:r>
            <a:r>
              <a:rPr sz="1200" spc="80" dirty="0">
                <a:latin typeface="Carlito"/>
                <a:cs typeface="Carlito"/>
              </a:rPr>
              <a:t>,</a:t>
            </a:r>
            <a:r>
              <a:rPr sz="1200" spc="-95" dirty="0">
                <a:latin typeface="Carlito"/>
                <a:cs typeface="Carlito"/>
              </a:rPr>
              <a:t> </a:t>
            </a:r>
            <a:r>
              <a:rPr sz="1200" b="1" i="1" spc="-50" dirty="0">
                <a:latin typeface="Trebuchet MS"/>
                <a:cs typeface="Trebuchet MS"/>
              </a:rPr>
              <a:t>E</a:t>
            </a:r>
            <a:r>
              <a:rPr sz="1200" spc="-50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  <a:p>
            <a:pPr marL="384175" marR="884555" lvl="1" indent="-143510">
              <a:lnSpc>
                <a:spcPts val="1080"/>
              </a:lnSpc>
              <a:spcBef>
                <a:spcPts val="2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Each node, in the </a:t>
            </a:r>
            <a:r>
              <a:rPr sz="1000" spc="-10" dirty="0">
                <a:latin typeface="Carlito"/>
                <a:cs typeface="Carlito"/>
              </a:rPr>
              <a:t>set </a:t>
            </a:r>
            <a:r>
              <a:rPr sz="1000" b="1" i="1" spc="105" dirty="0">
                <a:latin typeface="Trebuchet MS"/>
                <a:cs typeface="Trebuchet MS"/>
              </a:rPr>
              <a:t>N</a:t>
            </a:r>
            <a:r>
              <a:rPr sz="1000" spc="105" dirty="0">
                <a:latin typeface="Carlito"/>
                <a:cs typeface="Carlito"/>
              </a:rPr>
              <a:t>, </a:t>
            </a:r>
            <a:r>
              <a:rPr sz="1000" spc="-5" dirty="0">
                <a:latin typeface="Carlito"/>
                <a:cs typeface="Carlito"/>
              </a:rPr>
              <a:t>is either a </a:t>
            </a:r>
            <a:r>
              <a:rPr sz="1000" i="1" spc="-10" dirty="0">
                <a:latin typeface="Carlito"/>
                <a:cs typeface="Carlito"/>
              </a:rPr>
              <a:t>statement </a:t>
            </a:r>
            <a:r>
              <a:rPr sz="1000" i="1" spc="-5" dirty="0">
                <a:latin typeface="Carlito"/>
                <a:cs typeface="Carlito"/>
              </a:rPr>
              <a:t>node </a:t>
            </a:r>
            <a:r>
              <a:rPr sz="1000" spc="-5" dirty="0">
                <a:latin typeface="Carlito"/>
                <a:cs typeface="Carlito"/>
              </a:rPr>
              <a:t>or  a </a:t>
            </a:r>
            <a:r>
              <a:rPr sz="1000" i="1" spc="-5" dirty="0">
                <a:latin typeface="Carlito"/>
                <a:cs typeface="Carlito"/>
              </a:rPr>
              <a:t>predicate</a:t>
            </a:r>
            <a:r>
              <a:rPr sz="1000" i="1" spc="-20" dirty="0">
                <a:latin typeface="Carlito"/>
                <a:cs typeface="Carlito"/>
              </a:rPr>
              <a:t> </a:t>
            </a:r>
            <a:r>
              <a:rPr sz="1000" i="1" dirty="0">
                <a:latin typeface="Carlito"/>
                <a:cs typeface="Carlito"/>
              </a:rPr>
              <a:t>node</a:t>
            </a:r>
            <a:r>
              <a:rPr sz="1000" dirty="0">
                <a:latin typeface="Carlito"/>
                <a:cs typeface="Carlito"/>
              </a:rPr>
              <a:t>.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ts val="1140"/>
              </a:lnSpc>
              <a:spcBef>
                <a:spcPts val="10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i="1" spc="-10" dirty="0">
                <a:latin typeface="Carlito"/>
                <a:cs typeface="Carlito"/>
              </a:rPr>
              <a:t>statement </a:t>
            </a:r>
            <a:r>
              <a:rPr sz="1000" i="1" spc="-5" dirty="0">
                <a:latin typeface="Carlito"/>
                <a:cs typeface="Carlito"/>
              </a:rPr>
              <a:t>node </a:t>
            </a:r>
            <a:r>
              <a:rPr sz="1000" spc="-10" dirty="0">
                <a:latin typeface="Carlito"/>
                <a:cs typeface="Carlito"/>
              </a:rPr>
              <a:t>represents </a:t>
            </a:r>
            <a:r>
              <a:rPr sz="1000" spc="-5" dirty="0">
                <a:latin typeface="Carlito"/>
                <a:cs typeface="Carlito"/>
              </a:rPr>
              <a:t>a simple</a:t>
            </a:r>
            <a:r>
              <a:rPr sz="1000" spc="5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statement.</a:t>
            </a:r>
            <a:endParaRPr sz="1000">
              <a:latin typeface="Carlito"/>
              <a:cs typeface="Carlito"/>
            </a:endParaRPr>
          </a:p>
          <a:p>
            <a:pPr marL="384175">
              <a:lnSpc>
                <a:spcPts val="1140"/>
              </a:lnSpc>
            </a:pPr>
            <a:r>
              <a:rPr sz="1000" spc="-10" dirty="0">
                <a:latin typeface="Carlito"/>
                <a:cs typeface="Carlito"/>
              </a:rPr>
              <a:t>Alternatively, </a:t>
            </a: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spc="-10" dirty="0">
                <a:latin typeface="Carlito"/>
                <a:cs typeface="Carlito"/>
              </a:rPr>
              <a:t>statement </a:t>
            </a:r>
            <a:r>
              <a:rPr sz="1000" spc="-5" dirty="0">
                <a:latin typeface="Carlito"/>
                <a:cs typeface="Carlito"/>
              </a:rPr>
              <a:t>node </a:t>
            </a:r>
            <a:r>
              <a:rPr sz="1000" spc="-10" dirty="0">
                <a:latin typeface="Carlito"/>
                <a:cs typeface="Carlito"/>
              </a:rPr>
              <a:t>can </a:t>
            </a:r>
            <a:r>
              <a:rPr sz="1000" spc="-5" dirty="0">
                <a:latin typeface="Carlito"/>
                <a:cs typeface="Carlito"/>
              </a:rPr>
              <a:t>be used </a:t>
            </a:r>
            <a:r>
              <a:rPr sz="1000" spc="-10" dirty="0">
                <a:latin typeface="Carlito"/>
                <a:cs typeface="Carlito"/>
              </a:rPr>
              <a:t>to represent </a:t>
            </a:r>
            <a:r>
              <a:rPr sz="1000" spc="-5" dirty="0">
                <a:latin typeface="Carlito"/>
                <a:cs typeface="Carlito"/>
              </a:rPr>
              <a:t>a basic</a:t>
            </a:r>
            <a:r>
              <a:rPr sz="1000" spc="19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block.</a:t>
            </a:r>
            <a:endParaRPr sz="10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A </a:t>
            </a:r>
            <a:r>
              <a:rPr sz="1000" i="1" spc="-5" dirty="0">
                <a:latin typeface="Carlito"/>
                <a:cs typeface="Carlito"/>
              </a:rPr>
              <a:t>predicate node </a:t>
            </a:r>
            <a:r>
              <a:rPr sz="1000" spc="-10" dirty="0">
                <a:latin typeface="Carlito"/>
                <a:cs typeface="Carlito"/>
              </a:rPr>
              <a:t>represents </a:t>
            </a:r>
            <a:r>
              <a:rPr sz="1000" spc="-5" dirty="0">
                <a:latin typeface="Carlito"/>
                <a:cs typeface="Carlito"/>
              </a:rPr>
              <a:t>a conditional</a:t>
            </a:r>
            <a:r>
              <a:rPr sz="1000" spc="4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statement.</a:t>
            </a:r>
            <a:endParaRPr sz="1000">
              <a:latin typeface="Carlito"/>
              <a:cs typeface="Carlito"/>
            </a:endParaRPr>
          </a:p>
          <a:p>
            <a:pPr marL="384175" marR="413384" lvl="1" indent="-143510">
              <a:lnSpc>
                <a:spcPts val="1080"/>
              </a:lnSpc>
              <a:spcBef>
                <a:spcPts val="254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5" dirty="0">
                <a:latin typeface="Carlito"/>
                <a:cs typeface="Carlito"/>
              </a:rPr>
              <a:t>Each </a:t>
            </a:r>
            <a:r>
              <a:rPr sz="1000" i="1" spc="-5" dirty="0">
                <a:latin typeface="Carlito"/>
                <a:cs typeface="Carlito"/>
              </a:rPr>
              <a:t>edge</a:t>
            </a:r>
            <a:r>
              <a:rPr sz="1000" spc="-5" dirty="0">
                <a:latin typeface="Carlito"/>
                <a:cs typeface="Carlito"/>
              </a:rPr>
              <a:t>, in the </a:t>
            </a:r>
            <a:r>
              <a:rPr sz="1000" spc="-10" dirty="0">
                <a:latin typeface="Carlito"/>
                <a:cs typeface="Carlito"/>
              </a:rPr>
              <a:t>set </a:t>
            </a:r>
            <a:r>
              <a:rPr sz="1000" b="1" i="1" spc="-45" dirty="0">
                <a:latin typeface="Trebuchet MS"/>
                <a:cs typeface="Trebuchet MS"/>
              </a:rPr>
              <a:t>E</a:t>
            </a:r>
            <a:r>
              <a:rPr sz="1000" spc="-45" dirty="0">
                <a:latin typeface="Carlito"/>
                <a:cs typeface="Carlito"/>
              </a:rPr>
              <a:t>, </a:t>
            </a:r>
            <a:r>
              <a:rPr sz="1000" spc="-10" dirty="0">
                <a:latin typeface="Carlito"/>
                <a:cs typeface="Carlito"/>
              </a:rPr>
              <a:t>represents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spc="-10" dirty="0">
                <a:latin typeface="Carlito"/>
                <a:cs typeface="Carlito"/>
              </a:rPr>
              <a:t>flow </a:t>
            </a:r>
            <a:r>
              <a:rPr sz="1000" spc="-5" dirty="0">
                <a:latin typeface="Carlito"/>
                <a:cs typeface="Carlito"/>
              </a:rPr>
              <a:t>of </a:t>
            </a:r>
            <a:r>
              <a:rPr sz="1000" spc="-10" dirty="0">
                <a:latin typeface="Carlito"/>
                <a:cs typeface="Carlito"/>
              </a:rPr>
              <a:t>control between  statements.</a:t>
            </a:r>
            <a:endParaRPr sz="1000">
              <a:latin typeface="Carlito"/>
              <a:cs typeface="Carlito"/>
            </a:endParaRPr>
          </a:p>
          <a:p>
            <a:pPr marL="384175" marR="53149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000" spc="-10" dirty="0">
                <a:latin typeface="Carlito"/>
                <a:cs typeface="Carlito"/>
              </a:rPr>
              <a:t>Optionally, </a:t>
            </a:r>
            <a:r>
              <a:rPr sz="1000" spc="-15" dirty="0">
                <a:latin typeface="Carlito"/>
                <a:cs typeface="Carlito"/>
              </a:rPr>
              <a:t>we </a:t>
            </a:r>
            <a:r>
              <a:rPr sz="1000" spc="-10" dirty="0">
                <a:latin typeface="Carlito"/>
                <a:cs typeface="Carlito"/>
              </a:rPr>
              <a:t>use </a:t>
            </a:r>
            <a:r>
              <a:rPr sz="1000" spc="-5" dirty="0">
                <a:latin typeface="Carlito"/>
                <a:cs typeface="Carlito"/>
              </a:rPr>
              <a:t>circles </a:t>
            </a:r>
            <a:r>
              <a:rPr sz="1000" spc="-10" dirty="0">
                <a:latin typeface="Carlito"/>
                <a:cs typeface="Carlito"/>
              </a:rPr>
              <a:t>to represent </a:t>
            </a:r>
            <a:r>
              <a:rPr sz="1000" spc="-15" dirty="0">
                <a:latin typeface="Carlito"/>
                <a:cs typeface="Carlito"/>
              </a:rPr>
              <a:t>statement </a:t>
            </a:r>
            <a:r>
              <a:rPr sz="1000" spc="-5" dirty="0">
                <a:latin typeface="Carlito"/>
                <a:cs typeface="Carlito"/>
              </a:rPr>
              <a:t>nodes, and  </a:t>
            </a:r>
            <a:r>
              <a:rPr sz="1000" spc="-10" dirty="0">
                <a:latin typeface="Carlito"/>
                <a:cs typeface="Carlito"/>
              </a:rPr>
              <a:t>rectangles to represent predicate</a:t>
            </a:r>
            <a:r>
              <a:rPr sz="1000" spc="8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nodes.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225" y="225297"/>
            <a:ext cx="18122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Example </a:t>
            </a:r>
            <a:r>
              <a:rPr sz="2000" spc="-5" dirty="0"/>
              <a:t>of </a:t>
            </a:r>
            <a:r>
              <a:rPr sz="2000" dirty="0"/>
              <a:t>a</a:t>
            </a:r>
            <a:r>
              <a:rPr sz="2000" spc="-80" dirty="0"/>
              <a:t> </a:t>
            </a:r>
            <a:r>
              <a:rPr sz="2000" spc="-5" dirty="0"/>
              <a:t>CFG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04800" y="800099"/>
            <a:ext cx="1676400" cy="1524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135"/>
              </a:lnSpc>
            </a:pPr>
            <a:r>
              <a:rPr sz="1050" dirty="0">
                <a:latin typeface="Comic Sans MS"/>
                <a:cs typeface="Comic Sans MS"/>
              </a:rPr>
              <a:t>scanf </a:t>
            </a:r>
            <a:r>
              <a:rPr sz="1050" spc="-5" dirty="0">
                <a:latin typeface="Comic Sans MS"/>
                <a:cs typeface="Comic Sans MS"/>
              </a:rPr>
              <a:t>(“%d, </a:t>
            </a:r>
            <a:r>
              <a:rPr sz="1050" dirty="0">
                <a:latin typeface="Comic Sans MS"/>
                <a:cs typeface="Comic Sans MS"/>
              </a:rPr>
              <a:t>%d”, &amp;x,</a:t>
            </a:r>
            <a:r>
              <a:rPr sz="1050" spc="-114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&amp;y);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952499"/>
            <a:ext cx="1257300" cy="7239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5"/>
              </a:spcBef>
            </a:pPr>
            <a:r>
              <a:rPr sz="1050" dirty="0">
                <a:latin typeface="Comic Sans MS"/>
                <a:cs typeface="Comic Sans MS"/>
              </a:rPr>
              <a:t>if (y &lt;</a:t>
            </a:r>
            <a:r>
              <a:rPr sz="10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0)</a:t>
            </a:r>
            <a:endParaRPr sz="1050">
              <a:latin typeface="Comic Sans MS"/>
              <a:cs typeface="Comic Sans MS"/>
            </a:endParaRPr>
          </a:p>
          <a:p>
            <a:pPr marL="113664" marR="420370" indent="172085">
              <a:lnSpc>
                <a:spcPct val="109500"/>
              </a:lnSpc>
              <a:spcBef>
                <a:spcPts val="10"/>
              </a:spcBef>
            </a:pPr>
            <a:r>
              <a:rPr sz="1050" dirty="0">
                <a:latin typeface="Comic Sans MS"/>
                <a:cs typeface="Comic Sans MS"/>
              </a:rPr>
              <a:t>pow =</a:t>
            </a:r>
            <a:r>
              <a:rPr sz="1050" spc="-114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-y;  </a:t>
            </a:r>
            <a:r>
              <a:rPr sz="1050" dirty="0">
                <a:latin typeface="Comic Sans MS"/>
                <a:cs typeface="Comic Sans MS"/>
              </a:rPr>
              <a:t>else</a:t>
            </a:r>
            <a:endParaRPr sz="105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latin typeface="Comic Sans MS"/>
                <a:cs typeface="Comic Sans MS"/>
              </a:rPr>
              <a:t>pow =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y;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765" y="1650618"/>
            <a:ext cx="4603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mic Sans MS"/>
                <a:cs typeface="Comic Sans MS"/>
              </a:rPr>
              <a:t>z =</a:t>
            </a:r>
            <a:r>
              <a:rPr sz="1050" spc="-9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1.0;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1828799"/>
            <a:ext cx="1257300" cy="7239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285750" marR="102235" indent="-172720">
              <a:lnSpc>
                <a:spcPts val="1380"/>
              </a:lnSpc>
              <a:spcBef>
                <a:spcPts val="40"/>
              </a:spcBef>
            </a:pPr>
            <a:r>
              <a:rPr sz="1050" dirty="0">
                <a:latin typeface="Comic Sans MS"/>
                <a:cs typeface="Comic Sans MS"/>
              </a:rPr>
              <a:t>while (pow != 0)</a:t>
            </a:r>
            <a:r>
              <a:rPr sz="1050" spc="-1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{  z = z *</a:t>
            </a:r>
            <a:r>
              <a:rPr sz="1050" spc="-70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x;</a:t>
            </a:r>
            <a:endParaRPr sz="105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  <a:spcBef>
                <a:spcPts val="65"/>
              </a:spcBef>
            </a:pPr>
            <a:r>
              <a:rPr sz="1050" dirty="0">
                <a:latin typeface="Comic Sans MS"/>
                <a:cs typeface="Comic Sans MS"/>
              </a:rPr>
              <a:t>pow = pow –</a:t>
            </a:r>
            <a:r>
              <a:rPr sz="1050" spc="-8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1;</a:t>
            </a:r>
            <a:endParaRPr sz="1050">
              <a:latin typeface="Comic Sans MS"/>
              <a:cs typeface="Comic Sans MS"/>
            </a:endParaRPr>
          </a:p>
          <a:p>
            <a:pPr marL="113664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Comic Sans MS"/>
                <a:cs typeface="Comic Sans MS"/>
              </a:rPr>
              <a:t>}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2552699"/>
            <a:ext cx="1257300" cy="3429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200"/>
              </a:lnSpc>
            </a:pPr>
            <a:r>
              <a:rPr sz="1050" dirty="0">
                <a:latin typeface="Comic Sans MS"/>
                <a:cs typeface="Comic Sans MS"/>
              </a:rPr>
              <a:t>if (y &lt;</a:t>
            </a:r>
            <a:r>
              <a:rPr sz="10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0)</a:t>
            </a:r>
            <a:endParaRPr sz="105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Comic Sans MS"/>
                <a:cs typeface="Comic Sans MS"/>
              </a:rPr>
              <a:t>z = 1.0 / z</a:t>
            </a:r>
            <a:r>
              <a:rPr sz="1050" spc="-8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765" y="2883509"/>
            <a:ext cx="965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mic Sans MS"/>
                <a:cs typeface="Comic Sans MS"/>
              </a:rPr>
              <a:t>printf(“%f”,</a:t>
            </a:r>
            <a:r>
              <a:rPr sz="1050" spc="-7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z);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8861" y="772286"/>
            <a:ext cx="243712" cy="18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7013" y="1089761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y &lt;</a:t>
            </a:r>
            <a:r>
              <a:rPr sz="800" spc="-5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0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7900" y="952499"/>
            <a:ext cx="831850" cy="748665"/>
            <a:chOff x="2247900" y="952499"/>
            <a:chExt cx="831850" cy="748665"/>
          </a:xfrm>
        </p:grpSpPr>
        <p:sp>
          <p:nvSpPr>
            <p:cNvPr id="12" name="object 12"/>
            <p:cNvSpPr/>
            <p:nvPr/>
          </p:nvSpPr>
          <p:spPr>
            <a:xfrm>
              <a:off x="2682112" y="952499"/>
              <a:ext cx="38100" cy="137795"/>
            </a:xfrm>
            <a:custGeom>
              <a:avLst/>
              <a:gdLst/>
              <a:ahLst/>
              <a:cxnLst/>
              <a:rect l="l" t="t" r="r" b="b"/>
              <a:pathLst>
                <a:path w="38100" h="137794">
                  <a:moveTo>
                    <a:pt x="15875" y="99186"/>
                  </a:moveTo>
                  <a:lnTo>
                    <a:pt x="0" y="99186"/>
                  </a:lnTo>
                  <a:lnTo>
                    <a:pt x="19050" y="137286"/>
                  </a:lnTo>
                  <a:lnTo>
                    <a:pt x="34925" y="105536"/>
                  </a:lnTo>
                  <a:lnTo>
                    <a:pt x="15875" y="105536"/>
                  </a:lnTo>
                  <a:lnTo>
                    <a:pt x="15875" y="99186"/>
                  </a:lnTo>
                  <a:close/>
                </a:path>
                <a:path w="38100" h="137794">
                  <a:moveTo>
                    <a:pt x="22225" y="0"/>
                  </a:moveTo>
                  <a:lnTo>
                    <a:pt x="15875" y="0"/>
                  </a:lnTo>
                  <a:lnTo>
                    <a:pt x="15875" y="105536"/>
                  </a:lnTo>
                  <a:lnTo>
                    <a:pt x="22225" y="105536"/>
                  </a:lnTo>
                  <a:lnTo>
                    <a:pt x="22225" y="0"/>
                  </a:lnTo>
                  <a:close/>
                </a:path>
                <a:path w="38100" h="137794">
                  <a:moveTo>
                    <a:pt x="38100" y="99186"/>
                  </a:moveTo>
                  <a:lnTo>
                    <a:pt x="22225" y="99186"/>
                  </a:lnTo>
                  <a:lnTo>
                    <a:pt x="22225" y="105536"/>
                  </a:lnTo>
                  <a:lnTo>
                    <a:pt x="34925" y="105536"/>
                  </a:lnTo>
                  <a:lnTo>
                    <a:pt x="38100" y="99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1075" y="1413636"/>
              <a:ext cx="825500" cy="284480"/>
            </a:xfrm>
            <a:custGeom>
              <a:avLst/>
              <a:gdLst/>
              <a:ahLst/>
              <a:cxnLst/>
              <a:rect l="l" t="t" r="r" b="b"/>
              <a:pathLst>
                <a:path w="825500" h="284480">
                  <a:moveTo>
                    <a:pt x="0" y="150875"/>
                  </a:moveTo>
                  <a:lnTo>
                    <a:pt x="6652" y="108722"/>
                  </a:lnTo>
                  <a:lnTo>
                    <a:pt x="25180" y="72115"/>
                  </a:lnTo>
                  <a:lnTo>
                    <a:pt x="53437" y="43251"/>
                  </a:lnTo>
                  <a:lnTo>
                    <a:pt x="89277" y="24323"/>
                  </a:lnTo>
                  <a:lnTo>
                    <a:pt x="130555" y="17525"/>
                  </a:lnTo>
                  <a:lnTo>
                    <a:pt x="171834" y="24323"/>
                  </a:lnTo>
                  <a:lnTo>
                    <a:pt x="207674" y="43251"/>
                  </a:lnTo>
                  <a:lnTo>
                    <a:pt x="235931" y="72115"/>
                  </a:lnTo>
                  <a:lnTo>
                    <a:pt x="254459" y="108722"/>
                  </a:lnTo>
                  <a:lnTo>
                    <a:pt x="261112" y="150875"/>
                  </a:lnTo>
                  <a:lnTo>
                    <a:pt x="254459" y="193029"/>
                  </a:lnTo>
                  <a:lnTo>
                    <a:pt x="235931" y="229636"/>
                  </a:lnTo>
                  <a:lnTo>
                    <a:pt x="207674" y="258500"/>
                  </a:lnTo>
                  <a:lnTo>
                    <a:pt x="171834" y="277428"/>
                  </a:lnTo>
                  <a:lnTo>
                    <a:pt x="130555" y="284225"/>
                  </a:lnTo>
                  <a:lnTo>
                    <a:pt x="89277" y="277428"/>
                  </a:lnTo>
                  <a:lnTo>
                    <a:pt x="53437" y="258500"/>
                  </a:lnTo>
                  <a:lnTo>
                    <a:pt x="25180" y="229636"/>
                  </a:lnTo>
                  <a:lnTo>
                    <a:pt x="6652" y="193029"/>
                  </a:lnTo>
                  <a:lnTo>
                    <a:pt x="0" y="150875"/>
                  </a:lnTo>
                  <a:close/>
                </a:path>
                <a:path w="825500" h="284480">
                  <a:moveTo>
                    <a:pt x="564388" y="133731"/>
                  </a:moveTo>
                  <a:lnTo>
                    <a:pt x="571040" y="91488"/>
                  </a:lnTo>
                  <a:lnTo>
                    <a:pt x="589568" y="54781"/>
                  </a:lnTo>
                  <a:lnTo>
                    <a:pt x="617825" y="25822"/>
                  </a:lnTo>
                  <a:lnTo>
                    <a:pt x="653665" y="6824"/>
                  </a:lnTo>
                  <a:lnTo>
                    <a:pt x="694944" y="0"/>
                  </a:lnTo>
                  <a:lnTo>
                    <a:pt x="736222" y="6824"/>
                  </a:lnTo>
                  <a:lnTo>
                    <a:pt x="772062" y="25822"/>
                  </a:lnTo>
                  <a:lnTo>
                    <a:pt x="800319" y="54781"/>
                  </a:lnTo>
                  <a:lnTo>
                    <a:pt x="818847" y="91488"/>
                  </a:lnTo>
                  <a:lnTo>
                    <a:pt x="825500" y="133731"/>
                  </a:lnTo>
                  <a:lnTo>
                    <a:pt x="818847" y="176035"/>
                  </a:lnTo>
                  <a:lnTo>
                    <a:pt x="800319" y="212779"/>
                  </a:lnTo>
                  <a:lnTo>
                    <a:pt x="772062" y="241758"/>
                  </a:lnTo>
                  <a:lnTo>
                    <a:pt x="736222" y="260763"/>
                  </a:lnTo>
                  <a:lnTo>
                    <a:pt x="694944" y="267589"/>
                  </a:lnTo>
                  <a:lnTo>
                    <a:pt x="653665" y="260763"/>
                  </a:lnTo>
                  <a:lnTo>
                    <a:pt x="617825" y="241758"/>
                  </a:lnTo>
                  <a:lnTo>
                    <a:pt x="589568" y="212779"/>
                  </a:lnTo>
                  <a:lnTo>
                    <a:pt x="571040" y="176035"/>
                  </a:lnTo>
                  <a:lnTo>
                    <a:pt x="564388" y="13373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4086" y="1287779"/>
              <a:ext cx="472313" cy="182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06190" y="3039871"/>
            <a:ext cx="45465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rlito"/>
                <a:cs typeface="Carlito"/>
              </a:rPr>
              <a:t>printf 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245" dirty="0">
                <a:latin typeface="Arial"/>
                <a:cs typeface="Arial"/>
              </a:rPr>
              <a:t>…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3723" y="753236"/>
            <a:ext cx="43942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rlito"/>
                <a:cs typeface="Carlito"/>
              </a:rPr>
              <a:t>scanf 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-245" dirty="0">
                <a:latin typeface="Arial"/>
                <a:cs typeface="Arial"/>
              </a:rPr>
              <a:t>…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4354" y="1443989"/>
            <a:ext cx="3797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pow </a:t>
            </a:r>
            <a:r>
              <a:rPr sz="800" dirty="0">
                <a:latin typeface="Carlito"/>
                <a:cs typeface="Carlito"/>
              </a:rPr>
              <a:t>=</a:t>
            </a:r>
            <a:r>
              <a:rPr sz="800" spc="-7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-y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9157" y="1267205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1823" y="1240916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1500" y="1426590"/>
            <a:ext cx="3479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pow </a:t>
            </a:r>
            <a:r>
              <a:rPr sz="800" dirty="0">
                <a:latin typeface="Carlito"/>
                <a:cs typeface="Carlito"/>
              </a:rPr>
              <a:t>=</a:t>
            </a:r>
            <a:r>
              <a:rPr sz="800" spc="-7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y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72563" y="1656206"/>
            <a:ext cx="475615" cy="321310"/>
            <a:chOff x="2472563" y="1656206"/>
            <a:chExt cx="475615" cy="321310"/>
          </a:xfrm>
        </p:grpSpPr>
        <p:sp>
          <p:nvSpPr>
            <p:cNvPr id="22" name="object 22"/>
            <p:cNvSpPr/>
            <p:nvPr/>
          </p:nvSpPr>
          <p:spPr>
            <a:xfrm>
              <a:off x="2582037" y="1706498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0" y="133857"/>
                  </a:moveTo>
                  <a:lnTo>
                    <a:pt x="6664" y="91553"/>
                  </a:lnTo>
                  <a:lnTo>
                    <a:pt x="25217" y="54809"/>
                  </a:lnTo>
                  <a:lnTo>
                    <a:pt x="53492" y="25830"/>
                  </a:lnTo>
                  <a:lnTo>
                    <a:pt x="89326" y="6825"/>
                  </a:lnTo>
                  <a:lnTo>
                    <a:pt x="130555" y="0"/>
                  </a:lnTo>
                  <a:lnTo>
                    <a:pt x="171847" y="6825"/>
                  </a:lnTo>
                  <a:lnTo>
                    <a:pt x="207719" y="25830"/>
                  </a:lnTo>
                  <a:lnTo>
                    <a:pt x="236013" y="54809"/>
                  </a:lnTo>
                  <a:lnTo>
                    <a:pt x="254573" y="91553"/>
                  </a:lnTo>
                  <a:lnTo>
                    <a:pt x="261238" y="133857"/>
                  </a:lnTo>
                  <a:lnTo>
                    <a:pt x="254573" y="176100"/>
                  </a:lnTo>
                  <a:lnTo>
                    <a:pt x="236013" y="212807"/>
                  </a:lnTo>
                  <a:lnTo>
                    <a:pt x="207719" y="241766"/>
                  </a:lnTo>
                  <a:lnTo>
                    <a:pt x="171847" y="260764"/>
                  </a:lnTo>
                  <a:lnTo>
                    <a:pt x="130555" y="267588"/>
                  </a:lnTo>
                  <a:lnTo>
                    <a:pt x="89326" y="260764"/>
                  </a:lnTo>
                  <a:lnTo>
                    <a:pt x="53492" y="241766"/>
                  </a:lnTo>
                  <a:lnTo>
                    <a:pt x="25217" y="212807"/>
                  </a:lnTo>
                  <a:lnTo>
                    <a:pt x="6664" y="176100"/>
                  </a:lnTo>
                  <a:lnTo>
                    <a:pt x="0" y="13385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2563" y="1656206"/>
              <a:ext cx="147574" cy="892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05049" y="1678304"/>
              <a:ext cx="142621" cy="687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94788" y="2116937"/>
            <a:ext cx="424815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215"/>
              </a:spcBef>
            </a:pPr>
            <a:r>
              <a:rPr sz="800" spc="-5" dirty="0">
                <a:latin typeface="Carlito"/>
                <a:cs typeface="Carlito"/>
              </a:rPr>
              <a:t>pow </a:t>
            </a:r>
            <a:r>
              <a:rPr sz="800" dirty="0">
                <a:latin typeface="Carlito"/>
                <a:cs typeface="Carlito"/>
              </a:rPr>
              <a:t>!=</a:t>
            </a:r>
            <a:r>
              <a:rPr sz="800" spc="-6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0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77236" y="1973960"/>
            <a:ext cx="1036955" cy="740410"/>
            <a:chOff x="2277236" y="1973960"/>
            <a:chExt cx="1036955" cy="740410"/>
          </a:xfrm>
        </p:grpSpPr>
        <p:sp>
          <p:nvSpPr>
            <p:cNvPr id="27" name="object 27"/>
            <p:cNvSpPr/>
            <p:nvPr/>
          </p:nvSpPr>
          <p:spPr>
            <a:xfrm>
              <a:off x="2689986" y="1973960"/>
              <a:ext cx="38100" cy="143510"/>
            </a:xfrm>
            <a:custGeom>
              <a:avLst/>
              <a:gdLst/>
              <a:ahLst/>
              <a:cxnLst/>
              <a:rect l="l" t="t" r="r" b="b"/>
              <a:pathLst>
                <a:path w="38100" h="143510">
                  <a:moveTo>
                    <a:pt x="0" y="104140"/>
                  </a:moveTo>
                  <a:lnTo>
                    <a:pt x="17525" y="143001"/>
                  </a:lnTo>
                  <a:lnTo>
                    <a:pt x="34843" y="111379"/>
                  </a:lnTo>
                  <a:lnTo>
                    <a:pt x="21843" y="111379"/>
                  </a:lnTo>
                  <a:lnTo>
                    <a:pt x="15493" y="111125"/>
                  </a:lnTo>
                  <a:lnTo>
                    <a:pt x="15748" y="104772"/>
                  </a:lnTo>
                  <a:lnTo>
                    <a:pt x="0" y="104140"/>
                  </a:lnTo>
                  <a:close/>
                </a:path>
                <a:path w="38100" h="143510">
                  <a:moveTo>
                    <a:pt x="15748" y="104772"/>
                  </a:moveTo>
                  <a:lnTo>
                    <a:pt x="15493" y="111125"/>
                  </a:lnTo>
                  <a:lnTo>
                    <a:pt x="21843" y="111379"/>
                  </a:lnTo>
                  <a:lnTo>
                    <a:pt x="22090" y="105026"/>
                  </a:lnTo>
                  <a:lnTo>
                    <a:pt x="15748" y="104772"/>
                  </a:lnTo>
                  <a:close/>
                </a:path>
                <a:path w="38100" h="143510">
                  <a:moveTo>
                    <a:pt x="22090" y="105026"/>
                  </a:moveTo>
                  <a:lnTo>
                    <a:pt x="21843" y="111379"/>
                  </a:lnTo>
                  <a:lnTo>
                    <a:pt x="34843" y="111379"/>
                  </a:lnTo>
                  <a:lnTo>
                    <a:pt x="37973" y="105663"/>
                  </a:lnTo>
                  <a:lnTo>
                    <a:pt x="22090" y="105026"/>
                  </a:lnTo>
                  <a:close/>
                </a:path>
                <a:path w="38100" h="143510">
                  <a:moveTo>
                    <a:pt x="19938" y="0"/>
                  </a:moveTo>
                  <a:lnTo>
                    <a:pt x="15748" y="104772"/>
                  </a:lnTo>
                  <a:lnTo>
                    <a:pt x="22090" y="105026"/>
                  </a:lnTo>
                  <a:lnTo>
                    <a:pt x="26162" y="254"/>
                  </a:lnTo>
                  <a:lnTo>
                    <a:pt x="19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0411" y="2443987"/>
              <a:ext cx="261620" cy="266700"/>
            </a:xfrm>
            <a:custGeom>
              <a:avLst/>
              <a:gdLst/>
              <a:ahLst/>
              <a:cxnLst/>
              <a:rect l="l" t="t" r="r" b="b"/>
              <a:pathLst>
                <a:path w="261619" h="266700">
                  <a:moveTo>
                    <a:pt x="0" y="133350"/>
                  </a:moveTo>
                  <a:lnTo>
                    <a:pt x="6664" y="91196"/>
                  </a:lnTo>
                  <a:lnTo>
                    <a:pt x="25217" y="54589"/>
                  </a:lnTo>
                  <a:lnTo>
                    <a:pt x="53492" y="25725"/>
                  </a:lnTo>
                  <a:lnTo>
                    <a:pt x="89326" y="6797"/>
                  </a:lnTo>
                  <a:lnTo>
                    <a:pt x="130555" y="0"/>
                  </a:lnTo>
                  <a:lnTo>
                    <a:pt x="171847" y="6797"/>
                  </a:lnTo>
                  <a:lnTo>
                    <a:pt x="207719" y="25725"/>
                  </a:lnTo>
                  <a:lnTo>
                    <a:pt x="236013" y="54589"/>
                  </a:lnTo>
                  <a:lnTo>
                    <a:pt x="254573" y="91196"/>
                  </a:lnTo>
                  <a:lnTo>
                    <a:pt x="261238" y="133350"/>
                  </a:lnTo>
                  <a:lnTo>
                    <a:pt x="254573" y="175503"/>
                  </a:lnTo>
                  <a:lnTo>
                    <a:pt x="236013" y="212110"/>
                  </a:lnTo>
                  <a:lnTo>
                    <a:pt x="207719" y="240974"/>
                  </a:lnTo>
                  <a:lnTo>
                    <a:pt x="171847" y="259902"/>
                  </a:lnTo>
                  <a:lnTo>
                    <a:pt x="130555" y="266700"/>
                  </a:lnTo>
                  <a:lnTo>
                    <a:pt x="89326" y="259902"/>
                  </a:lnTo>
                  <a:lnTo>
                    <a:pt x="53492" y="240974"/>
                  </a:lnTo>
                  <a:lnTo>
                    <a:pt x="25217" y="212110"/>
                  </a:lnTo>
                  <a:lnTo>
                    <a:pt x="6664" y="175503"/>
                  </a:lnTo>
                  <a:lnTo>
                    <a:pt x="0" y="1333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3423" y="2315336"/>
              <a:ext cx="205993" cy="167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9348" y="2201544"/>
              <a:ext cx="394970" cy="38100"/>
            </a:xfrm>
            <a:custGeom>
              <a:avLst/>
              <a:gdLst/>
              <a:ahLst/>
              <a:cxnLst/>
              <a:rect l="l" t="t" r="r" b="b"/>
              <a:pathLst>
                <a:path w="394970" h="38100">
                  <a:moveTo>
                    <a:pt x="356468" y="22173"/>
                  </a:moveTo>
                  <a:lnTo>
                    <a:pt x="356362" y="38100"/>
                  </a:lnTo>
                  <a:lnTo>
                    <a:pt x="388648" y="22225"/>
                  </a:lnTo>
                  <a:lnTo>
                    <a:pt x="362838" y="22225"/>
                  </a:lnTo>
                  <a:lnTo>
                    <a:pt x="356468" y="22173"/>
                  </a:lnTo>
                  <a:close/>
                </a:path>
                <a:path w="394970" h="38100">
                  <a:moveTo>
                    <a:pt x="356510" y="15824"/>
                  </a:moveTo>
                  <a:lnTo>
                    <a:pt x="356468" y="22173"/>
                  </a:lnTo>
                  <a:lnTo>
                    <a:pt x="362838" y="22225"/>
                  </a:lnTo>
                  <a:lnTo>
                    <a:pt x="362838" y="15875"/>
                  </a:lnTo>
                  <a:lnTo>
                    <a:pt x="356510" y="15824"/>
                  </a:lnTo>
                  <a:close/>
                </a:path>
                <a:path w="394970" h="38100">
                  <a:moveTo>
                    <a:pt x="356615" y="0"/>
                  </a:moveTo>
                  <a:lnTo>
                    <a:pt x="356510" y="15824"/>
                  </a:lnTo>
                  <a:lnTo>
                    <a:pt x="362838" y="15875"/>
                  </a:lnTo>
                  <a:lnTo>
                    <a:pt x="362838" y="22225"/>
                  </a:lnTo>
                  <a:lnTo>
                    <a:pt x="388648" y="22225"/>
                  </a:lnTo>
                  <a:lnTo>
                    <a:pt x="394588" y="19303"/>
                  </a:lnTo>
                  <a:lnTo>
                    <a:pt x="356615" y="0"/>
                  </a:lnTo>
                  <a:close/>
                </a:path>
                <a:path w="394970" h="38100">
                  <a:moveTo>
                    <a:pt x="126" y="12953"/>
                  </a:moveTo>
                  <a:lnTo>
                    <a:pt x="0" y="19303"/>
                  </a:lnTo>
                  <a:lnTo>
                    <a:pt x="356468" y="22173"/>
                  </a:lnTo>
                  <a:lnTo>
                    <a:pt x="356510" y="15824"/>
                  </a:lnTo>
                  <a:lnTo>
                    <a:pt x="126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015488" y="2062352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74061" y="2710560"/>
            <a:ext cx="267970" cy="436880"/>
            <a:chOff x="2274061" y="2710560"/>
            <a:chExt cx="267970" cy="436880"/>
          </a:xfrm>
        </p:grpSpPr>
        <p:sp>
          <p:nvSpPr>
            <p:cNvPr id="33" name="object 33"/>
            <p:cNvSpPr/>
            <p:nvPr/>
          </p:nvSpPr>
          <p:spPr>
            <a:xfrm>
              <a:off x="2277236" y="2876549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0" y="133730"/>
                  </a:moveTo>
                  <a:lnTo>
                    <a:pt x="6664" y="91439"/>
                  </a:lnTo>
                  <a:lnTo>
                    <a:pt x="25217" y="54726"/>
                  </a:lnTo>
                  <a:lnTo>
                    <a:pt x="53492" y="25786"/>
                  </a:lnTo>
                  <a:lnTo>
                    <a:pt x="89326" y="6812"/>
                  </a:lnTo>
                  <a:lnTo>
                    <a:pt x="130555" y="0"/>
                  </a:lnTo>
                  <a:lnTo>
                    <a:pt x="171847" y="6824"/>
                  </a:lnTo>
                  <a:lnTo>
                    <a:pt x="207719" y="25822"/>
                  </a:lnTo>
                  <a:lnTo>
                    <a:pt x="236013" y="54781"/>
                  </a:lnTo>
                  <a:lnTo>
                    <a:pt x="254573" y="91488"/>
                  </a:lnTo>
                  <a:lnTo>
                    <a:pt x="261238" y="133730"/>
                  </a:lnTo>
                  <a:lnTo>
                    <a:pt x="254573" y="176014"/>
                  </a:lnTo>
                  <a:lnTo>
                    <a:pt x="236013" y="212733"/>
                  </a:lnTo>
                  <a:lnTo>
                    <a:pt x="207719" y="241685"/>
                  </a:lnTo>
                  <a:lnTo>
                    <a:pt x="171847" y="260670"/>
                  </a:lnTo>
                  <a:lnTo>
                    <a:pt x="130555" y="267487"/>
                  </a:lnTo>
                  <a:lnTo>
                    <a:pt x="89326" y="260670"/>
                  </a:lnTo>
                  <a:lnTo>
                    <a:pt x="53492" y="241685"/>
                  </a:lnTo>
                  <a:lnTo>
                    <a:pt x="25217" y="212733"/>
                  </a:lnTo>
                  <a:lnTo>
                    <a:pt x="6664" y="176014"/>
                  </a:lnTo>
                  <a:lnTo>
                    <a:pt x="0" y="13373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9885" y="2710560"/>
              <a:ext cx="38100" cy="166370"/>
            </a:xfrm>
            <a:custGeom>
              <a:avLst/>
              <a:gdLst/>
              <a:ahLst/>
              <a:cxnLst/>
              <a:rect l="l" t="t" r="r" b="b"/>
              <a:pathLst>
                <a:path w="38100" h="166369">
                  <a:moveTo>
                    <a:pt x="0" y="127508"/>
                  </a:moveTo>
                  <a:lnTo>
                    <a:pt x="18287" y="165989"/>
                  </a:lnTo>
                  <a:lnTo>
                    <a:pt x="34898" y="134365"/>
                  </a:lnTo>
                  <a:lnTo>
                    <a:pt x="22098" y="134365"/>
                  </a:lnTo>
                  <a:lnTo>
                    <a:pt x="15748" y="134239"/>
                  </a:lnTo>
                  <a:lnTo>
                    <a:pt x="15869" y="127825"/>
                  </a:lnTo>
                  <a:lnTo>
                    <a:pt x="0" y="127508"/>
                  </a:lnTo>
                  <a:close/>
                </a:path>
                <a:path w="38100" h="166369">
                  <a:moveTo>
                    <a:pt x="15869" y="127825"/>
                  </a:moveTo>
                  <a:lnTo>
                    <a:pt x="15748" y="134239"/>
                  </a:lnTo>
                  <a:lnTo>
                    <a:pt x="22098" y="134365"/>
                  </a:lnTo>
                  <a:lnTo>
                    <a:pt x="22219" y="127952"/>
                  </a:lnTo>
                  <a:lnTo>
                    <a:pt x="15869" y="127825"/>
                  </a:lnTo>
                  <a:close/>
                </a:path>
                <a:path w="38100" h="166369">
                  <a:moveTo>
                    <a:pt x="22219" y="127952"/>
                  </a:moveTo>
                  <a:lnTo>
                    <a:pt x="22098" y="134365"/>
                  </a:lnTo>
                  <a:lnTo>
                    <a:pt x="34898" y="134365"/>
                  </a:lnTo>
                  <a:lnTo>
                    <a:pt x="38100" y="128270"/>
                  </a:lnTo>
                  <a:lnTo>
                    <a:pt x="22219" y="127952"/>
                  </a:lnTo>
                  <a:close/>
                </a:path>
                <a:path w="38100" h="166369">
                  <a:moveTo>
                    <a:pt x="18287" y="0"/>
                  </a:moveTo>
                  <a:lnTo>
                    <a:pt x="15869" y="127825"/>
                  </a:lnTo>
                  <a:lnTo>
                    <a:pt x="22219" y="127952"/>
                  </a:lnTo>
                  <a:lnTo>
                    <a:pt x="24637" y="12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46985" y="2367533"/>
            <a:ext cx="342900" cy="25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ts val="91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ts val="910"/>
              </a:lnSpc>
            </a:pPr>
            <a:r>
              <a:rPr sz="800" dirty="0">
                <a:latin typeface="Carlito"/>
                <a:cs typeface="Carlito"/>
              </a:rPr>
              <a:t>z = z *</a:t>
            </a:r>
            <a:r>
              <a:rPr sz="800" spc="-10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x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9745" y="2890519"/>
            <a:ext cx="5651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pow </a:t>
            </a:r>
            <a:r>
              <a:rPr sz="800" dirty="0">
                <a:latin typeface="Carlito"/>
                <a:cs typeface="Carlito"/>
              </a:rPr>
              <a:t>=</a:t>
            </a:r>
            <a:r>
              <a:rPr sz="800" spc="-7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pow-1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59761" y="2198623"/>
            <a:ext cx="335280" cy="1062990"/>
          </a:xfrm>
          <a:custGeom>
            <a:avLst/>
            <a:gdLst/>
            <a:ahLst/>
            <a:cxnLst/>
            <a:rect l="l" t="t" r="r" b="b"/>
            <a:pathLst>
              <a:path w="335280" h="1062989">
                <a:moveTo>
                  <a:pt x="296925" y="15875"/>
                </a:moveTo>
                <a:lnTo>
                  <a:pt x="0" y="15875"/>
                </a:lnTo>
                <a:lnTo>
                  <a:pt x="0" y="1062875"/>
                </a:lnTo>
                <a:lnTo>
                  <a:pt x="251587" y="1062875"/>
                </a:lnTo>
                <a:lnTo>
                  <a:pt x="251587" y="1059700"/>
                </a:lnTo>
                <a:lnTo>
                  <a:pt x="6350" y="1059700"/>
                </a:lnTo>
                <a:lnTo>
                  <a:pt x="3175" y="1056525"/>
                </a:lnTo>
                <a:lnTo>
                  <a:pt x="6350" y="1056525"/>
                </a:lnTo>
                <a:lnTo>
                  <a:pt x="6350" y="22225"/>
                </a:lnTo>
                <a:lnTo>
                  <a:pt x="3175" y="22225"/>
                </a:lnTo>
                <a:lnTo>
                  <a:pt x="6350" y="19050"/>
                </a:lnTo>
                <a:lnTo>
                  <a:pt x="296925" y="19050"/>
                </a:lnTo>
                <a:lnTo>
                  <a:pt x="296925" y="15875"/>
                </a:lnTo>
                <a:close/>
              </a:path>
              <a:path w="335280" h="1062989">
                <a:moveTo>
                  <a:pt x="6350" y="1056525"/>
                </a:moveTo>
                <a:lnTo>
                  <a:pt x="3175" y="1056525"/>
                </a:lnTo>
                <a:lnTo>
                  <a:pt x="6350" y="1059700"/>
                </a:lnTo>
                <a:lnTo>
                  <a:pt x="6350" y="1056525"/>
                </a:lnTo>
                <a:close/>
              </a:path>
              <a:path w="335280" h="1062989">
                <a:moveTo>
                  <a:pt x="245237" y="1056525"/>
                </a:moveTo>
                <a:lnTo>
                  <a:pt x="6350" y="1056525"/>
                </a:lnTo>
                <a:lnTo>
                  <a:pt x="6350" y="1059700"/>
                </a:lnTo>
                <a:lnTo>
                  <a:pt x="245237" y="1059700"/>
                </a:lnTo>
                <a:lnTo>
                  <a:pt x="245237" y="1056525"/>
                </a:lnTo>
                <a:close/>
              </a:path>
              <a:path w="335280" h="1062989">
                <a:moveTo>
                  <a:pt x="251587" y="945413"/>
                </a:moveTo>
                <a:lnTo>
                  <a:pt x="245237" y="945413"/>
                </a:lnTo>
                <a:lnTo>
                  <a:pt x="245237" y="1059700"/>
                </a:lnTo>
                <a:lnTo>
                  <a:pt x="248412" y="1056525"/>
                </a:lnTo>
                <a:lnTo>
                  <a:pt x="251587" y="1056525"/>
                </a:lnTo>
                <a:lnTo>
                  <a:pt x="251587" y="945413"/>
                </a:lnTo>
                <a:close/>
              </a:path>
              <a:path w="335280" h="1062989">
                <a:moveTo>
                  <a:pt x="251587" y="1056525"/>
                </a:moveTo>
                <a:lnTo>
                  <a:pt x="248412" y="1056525"/>
                </a:lnTo>
                <a:lnTo>
                  <a:pt x="245237" y="1059700"/>
                </a:lnTo>
                <a:lnTo>
                  <a:pt x="251587" y="1059700"/>
                </a:lnTo>
                <a:lnTo>
                  <a:pt x="251587" y="1056525"/>
                </a:lnTo>
                <a:close/>
              </a:path>
              <a:path w="335280" h="1062989">
                <a:moveTo>
                  <a:pt x="296925" y="0"/>
                </a:moveTo>
                <a:lnTo>
                  <a:pt x="296925" y="38100"/>
                </a:lnTo>
                <a:lnTo>
                  <a:pt x="328675" y="22225"/>
                </a:lnTo>
                <a:lnTo>
                  <a:pt x="303275" y="22225"/>
                </a:lnTo>
                <a:lnTo>
                  <a:pt x="303275" y="15875"/>
                </a:lnTo>
                <a:lnTo>
                  <a:pt x="328675" y="15875"/>
                </a:lnTo>
                <a:lnTo>
                  <a:pt x="296925" y="0"/>
                </a:lnTo>
                <a:close/>
              </a:path>
              <a:path w="335280" h="1062989">
                <a:moveTo>
                  <a:pt x="6350" y="19050"/>
                </a:moveTo>
                <a:lnTo>
                  <a:pt x="3175" y="22225"/>
                </a:lnTo>
                <a:lnTo>
                  <a:pt x="6350" y="22225"/>
                </a:lnTo>
                <a:lnTo>
                  <a:pt x="6350" y="19050"/>
                </a:lnTo>
                <a:close/>
              </a:path>
              <a:path w="335280" h="1062989">
                <a:moveTo>
                  <a:pt x="296925" y="19050"/>
                </a:moveTo>
                <a:lnTo>
                  <a:pt x="6350" y="19050"/>
                </a:lnTo>
                <a:lnTo>
                  <a:pt x="6350" y="22225"/>
                </a:lnTo>
                <a:lnTo>
                  <a:pt x="296925" y="22225"/>
                </a:lnTo>
                <a:lnTo>
                  <a:pt x="296925" y="19050"/>
                </a:lnTo>
                <a:close/>
              </a:path>
              <a:path w="335280" h="1062989">
                <a:moveTo>
                  <a:pt x="328675" y="15875"/>
                </a:moveTo>
                <a:lnTo>
                  <a:pt x="303275" y="15875"/>
                </a:lnTo>
                <a:lnTo>
                  <a:pt x="303275" y="22225"/>
                </a:lnTo>
                <a:lnTo>
                  <a:pt x="328675" y="22225"/>
                </a:lnTo>
                <a:lnTo>
                  <a:pt x="335025" y="19050"/>
                </a:lnTo>
                <a:lnTo>
                  <a:pt x="328675" y="15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17875" y="2108936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y &lt;</a:t>
            </a:r>
            <a:r>
              <a:rPr sz="800" spc="-5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0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83686" y="2307335"/>
            <a:ext cx="1114425" cy="721360"/>
            <a:chOff x="3083686" y="2307335"/>
            <a:chExt cx="1114425" cy="721360"/>
          </a:xfrm>
        </p:grpSpPr>
        <p:sp>
          <p:nvSpPr>
            <p:cNvPr id="40" name="object 40"/>
            <p:cNvSpPr/>
            <p:nvPr/>
          </p:nvSpPr>
          <p:spPr>
            <a:xfrm>
              <a:off x="3086861" y="2458973"/>
              <a:ext cx="261620" cy="266700"/>
            </a:xfrm>
            <a:custGeom>
              <a:avLst/>
              <a:gdLst/>
              <a:ahLst/>
              <a:cxnLst/>
              <a:rect l="l" t="t" r="r" b="b"/>
              <a:pathLst>
                <a:path w="261620" h="266700">
                  <a:moveTo>
                    <a:pt x="0" y="133350"/>
                  </a:moveTo>
                  <a:lnTo>
                    <a:pt x="6664" y="91244"/>
                  </a:lnTo>
                  <a:lnTo>
                    <a:pt x="25217" y="54644"/>
                  </a:lnTo>
                  <a:lnTo>
                    <a:pt x="53492" y="25761"/>
                  </a:lnTo>
                  <a:lnTo>
                    <a:pt x="89326" y="6809"/>
                  </a:lnTo>
                  <a:lnTo>
                    <a:pt x="130555" y="0"/>
                  </a:lnTo>
                  <a:lnTo>
                    <a:pt x="171847" y="6809"/>
                  </a:lnTo>
                  <a:lnTo>
                    <a:pt x="207719" y="25761"/>
                  </a:lnTo>
                  <a:lnTo>
                    <a:pt x="236013" y="54644"/>
                  </a:lnTo>
                  <a:lnTo>
                    <a:pt x="254573" y="91244"/>
                  </a:lnTo>
                  <a:lnTo>
                    <a:pt x="261238" y="133350"/>
                  </a:lnTo>
                  <a:lnTo>
                    <a:pt x="254573" y="175503"/>
                  </a:lnTo>
                  <a:lnTo>
                    <a:pt x="236013" y="212110"/>
                  </a:lnTo>
                  <a:lnTo>
                    <a:pt x="207719" y="240974"/>
                  </a:lnTo>
                  <a:lnTo>
                    <a:pt x="171847" y="259902"/>
                  </a:lnTo>
                  <a:lnTo>
                    <a:pt x="130555" y="266700"/>
                  </a:lnTo>
                  <a:lnTo>
                    <a:pt x="89326" y="259902"/>
                  </a:lnTo>
                  <a:lnTo>
                    <a:pt x="53492" y="240974"/>
                  </a:lnTo>
                  <a:lnTo>
                    <a:pt x="25217" y="212110"/>
                  </a:lnTo>
                  <a:lnTo>
                    <a:pt x="6664" y="175503"/>
                  </a:lnTo>
                  <a:lnTo>
                    <a:pt x="0" y="1333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09873" y="2307589"/>
              <a:ext cx="194310" cy="190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3825" y="2758312"/>
              <a:ext cx="261620" cy="266700"/>
            </a:xfrm>
            <a:custGeom>
              <a:avLst/>
              <a:gdLst/>
              <a:ahLst/>
              <a:cxnLst/>
              <a:rect l="l" t="t" r="r" b="b"/>
              <a:pathLst>
                <a:path w="261620" h="266700">
                  <a:moveTo>
                    <a:pt x="0" y="133349"/>
                  </a:moveTo>
                  <a:lnTo>
                    <a:pt x="6652" y="91196"/>
                  </a:lnTo>
                  <a:lnTo>
                    <a:pt x="25180" y="54589"/>
                  </a:lnTo>
                  <a:lnTo>
                    <a:pt x="53437" y="25725"/>
                  </a:lnTo>
                  <a:lnTo>
                    <a:pt x="89277" y="6797"/>
                  </a:lnTo>
                  <a:lnTo>
                    <a:pt x="130555" y="0"/>
                  </a:lnTo>
                  <a:lnTo>
                    <a:pt x="171834" y="6797"/>
                  </a:lnTo>
                  <a:lnTo>
                    <a:pt x="207674" y="25725"/>
                  </a:lnTo>
                  <a:lnTo>
                    <a:pt x="235931" y="54589"/>
                  </a:lnTo>
                  <a:lnTo>
                    <a:pt x="254459" y="91196"/>
                  </a:lnTo>
                  <a:lnTo>
                    <a:pt x="261112" y="133349"/>
                  </a:lnTo>
                  <a:lnTo>
                    <a:pt x="254459" y="175503"/>
                  </a:lnTo>
                  <a:lnTo>
                    <a:pt x="235931" y="212110"/>
                  </a:lnTo>
                  <a:lnTo>
                    <a:pt x="207674" y="240974"/>
                  </a:lnTo>
                  <a:lnTo>
                    <a:pt x="171834" y="259902"/>
                  </a:lnTo>
                  <a:lnTo>
                    <a:pt x="130555" y="266699"/>
                  </a:lnTo>
                  <a:lnTo>
                    <a:pt x="89277" y="259902"/>
                  </a:lnTo>
                  <a:lnTo>
                    <a:pt x="53437" y="240974"/>
                  </a:lnTo>
                  <a:lnTo>
                    <a:pt x="25180" y="212110"/>
                  </a:lnTo>
                  <a:lnTo>
                    <a:pt x="6652" y="175503"/>
                  </a:lnTo>
                  <a:lnTo>
                    <a:pt x="0" y="1333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99992" y="2307335"/>
              <a:ext cx="565150" cy="451484"/>
            </a:xfrm>
            <a:custGeom>
              <a:avLst/>
              <a:gdLst/>
              <a:ahLst/>
              <a:cxnLst/>
              <a:rect l="l" t="t" r="r" b="b"/>
              <a:pathLst>
                <a:path w="565150" h="451485">
                  <a:moveTo>
                    <a:pt x="533022" y="429634"/>
                  </a:moveTo>
                  <a:lnTo>
                    <a:pt x="523113" y="442087"/>
                  </a:lnTo>
                  <a:lnTo>
                    <a:pt x="564769" y="450977"/>
                  </a:lnTo>
                  <a:lnTo>
                    <a:pt x="556725" y="433578"/>
                  </a:lnTo>
                  <a:lnTo>
                    <a:pt x="537972" y="433578"/>
                  </a:lnTo>
                  <a:lnTo>
                    <a:pt x="533022" y="429634"/>
                  </a:lnTo>
                  <a:close/>
                </a:path>
                <a:path w="565150" h="451485">
                  <a:moveTo>
                    <a:pt x="536962" y="424682"/>
                  </a:moveTo>
                  <a:lnTo>
                    <a:pt x="533022" y="429634"/>
                  </a:lnTo>
                  <a:lnTo>
                    <a:pt x="537972" y="433578"/>
                  </a:lnTo>
                  <a:lnTo>
                    <a:pt x="541909" y="428625"/>
                  </a:lnTo>
                  <a:lnTo>
                    <a:pt x="536962" y="424682"/>
                  </a:lnTo>
                  <a:close/>
                </a:path>
                <a:path w="565150" h="451485">
                  <a:moveTo>
                    <a:pt x="546862" y="412242"/>
                  </a:moveTo>
                  <a:lnTo>
                    <a:pt x="536962" y="424682"/>
                  </a:lnTo>
                  <a:lnTo>
                    <a:pt x="541909" y="428625"/>
                  </a:lnTo>
                  <a:lnTo>
                    <a:pt x="537972" y="433578"/>
                  </a:lnTo>
                  <a:lnTo>
                    <a:pt x="556725" y="433578"/>
                  </a:lnTo>
                  <a:lnTo>
                    <a:pt x="546862" y="412242"/>
                  </a:lnTo>
                  <a:close/>
                </a:path>
                <a:path w="565150" h="451485">
                  <a:moveTo>
                    <a:pt x="4064" y="0"/>
                  </a:moveTo>
                  <a:lnTo>
                    <a:pt x="0" y="4953"/>
                  </a:lnTo>
                  <a:lnTo>
                    <a:pt x="533022" y="429634"/>
                  </a:lnTo>
                  <a:lnTo>
                    <a:pt x="536962" y="424682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864102" y="2436367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47973" y="2336647"/>
            <a:ext cx="370840" cy="3276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25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dirty="0">
                <a:latin typeface="Carlito"/>
                <a:cs typeface="Carlito"/>
              </a:rPr>
              <a:t>z =</a:t>
            </a:r>
            <a:r>
              <a:rPr sz="800" spc="-8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1.0/z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17164" y="2722625"/>
            <a:ext cx="716915" cy="179070"/>
          </a:xfrm>
          <a:custGeom>
            <a:avLst/>
            <a:gdLst/>
            <a:ahLst/>
            <a:cxnLst/>
            <a:rect l="l" t="t" r="r" b="b"/>
            <a:pathLst>
              <a:path w="716914" h="179069">
                <a:moveTo>
                  <a:pt x="678846" y="163538"/>
                </a:moveTo>
                <a:lnTo>
                  <a:pt x="675259" y="178942"/>
                </a:lnTo>
                <a:lnTo>
                  <a:pt x="716661" y="169036"/>
                </a:lnTo>
                <a:lnTo>
                  <a:pt x="711761" y="164972"/>
                </a:lnTo>
                <a:lnTo>
                  <a:pt x="685038" y="164972"/>
                </a:lnTo>
                <a:lnTo>
                  <a:pt x="678846" y="163538"/>
                </a:lnTo>
                <a:close/>
              </a:path>
              <a:path w="716914" h="179069">
                <a:moveTo>
                  <a:pt x="680292" y="157326"/>
                </a:moveTo>
                <a:lnTo>
                  <a:pt x="678846" y="163538"/>
                </a:lnTo>
                <a:lnTo>
                  <a:pt x="685038" y="164972"/>
                </a:lnTo>
                <a:lnTo>
                  <a:pt x="686435" y="158749"/>
                </a:lnTo>
                <a:lnTo>
                  <a:pt x="680292" y="157326"/>
                </a:lnTo>
                <a:close/>
              </a:path>
              <a:path w="716914" h="179069">
                <a:moveTo>
                  <a:pt x="683895" y="141858"/>
                </a:moveTo>
                <a:lnTo>
                  <a:pt x="680292" y="157326"/>
                </a:lnTo>
                <a:lnTo>
                  <a:pt x="686435" y="158749"/>
                </a:lnTo>
                <a:lnTo>
                  <a:pt x="685038" y="164972"/>
                </a:lnTo>
                <a:lnTo>
                  <a:pt x="711761" y="164972"/>
                </a:lnTo>
                <a:lnTo>
                  <a:pt x="683895" y="141858"/>
                </a:lnTo>
                <a:close/>
              </a:path>
              <a:path w="716914" h="179069">
                <a:moveTo>
                  <a:pt x="1397" y="0"/>
                </a:moveTo>
                <a:lnTo>
                  <a:pt x="0" y="6222"/>
                </a:lnTo>
                <a:lnTo>
                  <a:pt x="678846" y="163538"/>
                </a:lnTo>
                <a:lnTo>
                  <a:pt x="680292" y="157326"/>
                </a:lnTo>
                <a:lnTo>
                  <a:pt x="1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54832" y="1755139"/>
            <a:ext cx="2908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z =</a:t>
            </a:r>
            <a:r>
              <a:rPr sz="800" spc="-8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1.0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9" name="object 49"/>
            <p:cNvSpPr/>
            <p:nvPr/>
          </p:nvSpPr>
          <p:spPr>
            <a:xfrm>
              <a:off x="2218563" y="2389187"/>
              <a:ext cx="418465" cy="798195"/>
            </a:xfrm>
            <a:custGeom>
              <a:avLst/>
              <a:gdLst/>
              <a:ahLst/>
              <a:cxnLst/>
              <a:rect l="l" t="t" r="r" b="b"/>
              <a:pathLst>
                <a:path w="418464" h="798194">
                  <a:moveTo>
                    <a:pt x="0" y="797712"/>
                  </a:moveTo>
                  <a:lnTo>
                    <a:pt x="418299" y="797712"/>
                  </a:lnTo>
                  <a:lnTo>
                    <a:pt x="418299" y="0"/>
                  </a:lnTo>
                  <a:lnTo>
                    <a:pt x="0" y="0"/>
                  </a:lnTo>
                  <a:lnTo>
                    <a:pt x="0" y="79771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50672"/>
            <a:ext cx="2055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CFG: The </a:t>
            </a:r>
            <a:r>
              <a:rPr b="1" spc="-15" dirty="0">
                <a:latin typeface="Carlito"/>
                <a:cs typeface="Carlito"/>
              </a:rPr>
              <a:t>for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848" y="507237"/>
            <a:ext cx="3070860" cy="19596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0800" marR="17780">
              <a:lnSpc>
                <a:spcPts val="1730"/>
              </a:lnSpc>
              <a:spcBef>
                <a:spcPts val="310"/>
              </a:spcBef>
            </a:pPr>
            <a:r>
              <a:rPr sz="1600" spc="-10" dirty="0">
                <a:latin typeface="Carlito"/>
                <a:cs typeface="Carlito"/>
              </a:rPr>
              <a:t>What does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CFG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following  code fragment </a:t>
            </a:r>
            <a:r>
              <a:rPr sz="1600" spc="-5" dirty="0">
                <a:latin typeface="Carlito"/>
                <a:cs typeface="Carlito"/>
              </a:rPr>
              <a:t>look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like?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</a:pPr>
            <a:r>
              <a:rPr sz="1250" dirty="0">
                <a:latin typeface="Comic Sans MS"/>
                <a:cs typeface="Comic Sans MS"/>
              </a:rPr>
              <a:t>S</a:t>
            </a:r>
            <a:r>
              <a:rPr sz="1200" baseline="-20833" dirty="0">
                <a:latin typeface="Comic Sans MS"/>
                <a:cs typeface="Comic Sans MS"/>
              </a:rPr>
              <a:t>0</a:t>
            </a:r>
            <a:r>
              <a:rPr sz="1250" dirty="0">
                <a:latin typeface="Comic Sans MS"/>
                <a:cs typeface="Comic Sans MS"/>
              </a:rPr>
              <a:t>;</a:t>
            </a:r>
            <a:endParaRPr sz="12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1250" spc="-5" dirty="0">
                <a:latin typeface="Comic Sans MS"/>
                <a:cs typeface="Comic Sans MS"/>
              </a:rPr>
              <a:t>for ( j = 1; j &lt;= </a:t>
            </a:r>
            <a:r>
              <a:rPr sz="1250" spc="-10" dirty="0">
                <a:latin typeface="Comic Sans MS"/>
                <a:cs typeface="Comic Sans MS"/>
              </a:rPr>
              <a:t>limit; </a:t>
            </a:r>
            <a:r>
              <a:rPr sz="1250" spc="-5" dirty="0">
                <a:latin typeface="Comic Sans MS"/>
                <a:cs typeface="Comic Sans MS"/>
              </a:rPr>
              <a:t>j=j+1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)</a:t>
            </a:r>
            <a:endParaRPr sz="12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1250" dirty="0">
                <a:latin typeface="Comic Sans MS"/>
                <a:cs typeface="Comic Sans MS"/>
              </a:rPr>
              <a:t>{</a:t>
            </a:r>
            <a:endParaRPr sz="1250">
              <a:latin typeface="Comic Sans MS"/>
              <a:cs typeface="Comic Sans MS"/>
            </a:endParaRPr>
          </a:p>
          <a:p>
            <a:pPr marL="335915">
              <a:lnSpc>
                <a:spcPct val="100000"/>
              </a:lnSpc>
              <a:spcBef>
                <a:spcPts val="140"/>
              </a:spcBef>
            </a:pPr>
            <a:r>
              <a:rPr sz="1250" dirty="0">
                <a:latin typeface="Comic Sans MS"/>
                <a:cs typeface="Comic Sans MS"/>
              </a:rPr>
              <a:t>S</a:t>
            </a:r>
            <a:r>
              <a:rPr sz="1200" baseline="-20833" dirty="0">
                <a:latin typeface="Comic Sans MS"/>
                <a:cs typeface="Comic Sans MS"/>
              </a:rPr>
              <a:t>1</a:t>
            </a:r>
            <a:r>
              <a:rPr sz="1250" dirty="0">
                <a:latin typeface="Comic Sans MS"/>
                <a:cs typeface="Comic Sans MS"/>
              </a:rPr>
              <a:t>;</a:t>
            </a:r>
            <a:endParaRPr sz="12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1250" spc="-5" dirty="0">
                <a:latin typeface="Comic Sans MS"/>
                <a:cs typeface="Comic Sans MS"/>
              </a:rPr>
              <a:t>}</a:t>
            </a:r>
            <a:endParaRPr sz="12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sz="1250" dirty="0">
                <a:latin typeface="Comic Sans MS"/>
                <a:cs typeface="Comic Sans MS"/>
              </a:rPr>
              <a:t>S</a:t>
            </a:r>
            <a:r>
              <a:rPr sz="1200" baseline="-20833" dirty="0">
                <a:latin typeface="Comic Sans MS"/>
                <a:cs typeface="Comic Sans MS"/>
              </a:rPr>
              <a:t>n</a:t>
            </a:r>
            <a:r>
              <a:rPr sz="1250" dirty="0">
                <a:latin typeface="Comic Sans MS"/>
                <a:cs typeface="Comic Sans MS"/>
              </a:rPr>
              <a:t>;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51257"/>
            <a:ext cx="2056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CFG: </a:t>
            </a:r>
            <a:r>
              <a:rPr spc="-5" dirty="0"/>
              <a:t>The </a:t>
            </a:r>
            <a:r>
              <a:rPr b="1" spc="-20" dirty="0">
                <a:latin typeface="Carlito"/>
                <a:cs typeface="Carlito"/>
              </a:rPr>
              <a:t>for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874" y="812061"/>
            <a:ext cx="1668780" cy="11233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000" dirty="0">
                <a:latin typeface="Comic Sans MS"/>
                <a:cs typeface="Comic Sans MS"/>
              </a:rPr>
              <a:t>S</a:t>
            </a:r>
            <a:r>
              <a:rPr sz="975" baseline="-21367" dirty="0">
                <a:latin typeface="Comic Sans MS"/>
                <a:cs typeface="Comic Sans MS"/>
              </a:rPr>
              <a:t>0</a:t>
            </a:r>
            <a:r>
              <a:rPr sz="1000" dirty="0">
                <a:latin typeface="Comic Sans MS"/>
                <a:cs typeface="Comic Sans MS"/>
              </a:rPr>
              <a:t>;</a:t>
            </a:r>
            <a:endParaRPr sz="10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mic Sans MS"/>
                <a:cs typeface="Comic Sans MS"/>
              </a:rPr>
              <a:t>for ( j = 1; j &lt;= limit; </a:t>
            </a:r>
            <a:r>
              <a:rPr sz="1000" spc="-10" dirty="0">
                <a:latin typeface="Comic Sans MS"/>
                <a:cs typeface="Comic Sans MS"/>
              </a:rPr>
              <a:t>j=j+1</a:t>
            </a:r>
            <a:r>
              <a:rPr sz="1000" spc="40" dirty="0">
                <a:latin typeface="Comic Sans MS"/>
                <a:cs typeface="Comic Sans MS"/>
              </a:rPr>
              <a:t> </a:t>
            </a:r>
            <a:r>
              <a:rPr sz="1000" spc="-5" dirty="0">
                <a:latin typeface="Comic Sans MS"/>
                <a:cs typeface="Comic Sans MS"/>
              </a:rPr>
              <a:t>)</a:t>
            </a:r>
            <a:endParaRPr sz="10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210185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mic Sans MS"/>
                <a:cs typeface="Comic Sans MS"/>
              </a:rPr>
              <a:t>S</a:t>
            </a:r>
            <a:r>
              <a:rPr sz="975" baseline="-21367" dirty="0">
                <a:latin typeface="Comic Sans MS"/>
                <a:cs typeface="Comic Sans MS"/>
              </a:rPr>
              <a:t>1</a:t>
            </a:r>
            <a:r>
              <a:rPr sz="1000" dirty="0">
                <a:latin typeface="Comic Sans MS"/>
                <a:cs typeface="Comic Sans MS"/>
              </a:rPr>
              <a:t>;</a:t>
            </a:r>
            <a:endParaRPr sz="10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mic Sans MS"/>
                <a:cs typeface="Comic Sans MS"/>
              </a:rPr>
              <a:t>S</a:t>
            </a:r>
            <a:r>
              <a:rPr sz="975" baseline="-21367" dirty="0">
                <a:latin typeface="Comic Sans MS"/>
                <a:cs typeface="Comic Sans MS"/>
              </a:rPr>
              <a:t>n</a:t>
            </a:r>
            <a:r>
              <a:rPr sz="1000" dirty="0">
                <a:latin typeface="Comic Sans MS"/>
                <a:cs typeface="Comic Sans MS"/>
              </a:rPr>
              <a:t>;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8463" y="894587"/>
            <a:ext cx="267970" cy="434340"/>
            <a:chOff x="2688463" y="894587"/>
            <a:chExt cx="267970" cy="434340"/>
          </a:xfrm>
        </p:grpSpPr>
        <p:sp>
          <p:nvSpPr>
            <p:cNvPr id="5" name="object 5"/>
            <p:cNvSpPr/>
            <p:nvPr/>
          </p:nvSpPr>
          <p:spPr>
            <a:xfrm>
              <a:off x="2691638" y="897762"/>
              <a:ext cx="261620" cy="266700"/>
            </a:xfrm>
            <a:custGeom>
              <a:avLst/>
              <a:gdLst/>
              <a:ahLst/>
              <a:cxnLst/>
              <a:rect l="l" t="t" r="r" b="b"/>
              <a:pathLst>
                <a:path w="261619" h="266700">
                  <a:moveTo>
                    <a:pt x="0" y="133350"/>
                  </a:moveTo>
                  <a:lnTo>
                    <a:pt x="6652" y="91196"/>
                  </a:lnTo>
                  <a:lnTo>
                    <a:pt x="25180" y="54589"/>
                  </a:lnTo>
                  <a:lnTo>
                    <a:pt x="53437" y="25725"/>
                  </a:lnTo>
                  <a:lnTo>
                    <a:pt x="89277" y="6797"/>
                  </a:lnTo>
                  <a:lnTo>
                    <a:pt x="130556" y="0"/>
                  </a:lnTo>
                  <a:lnTo>
                    <a:pt x="171834" y="6797"/>
                  </a:lnTo>
                  <a:lnTo>
                    <a:pt x="207674" y="25725"/>
                  </a:lnTo>
                  <a:lnTo>
                    <a:pt x="235931" y="54589"/>
                  </a:lnTo>
                  <a:lnTo>
                    <a:pt x="254459" y="91196"/>
                  </a:lnTo>
                  <a:lnTo>
                    <a:pt x="261112" y="133350"/>
                  </a:lnTo>
                  <a:lnTo>
                    <a:pt x="254459" y="175503"/>
                  </a:lnTo>
                  <a:lnTo>
                    <a:pt x="235931" y="212110"/>
                  </a:lnTo>
                  <a:lnTo>
                    <a:pt x="207674" y="240974"/>
                  </a:lnTo>
                  <a:lnTo>
                    <a:pt x="171834" y="259902"/>
                  </a:lnTo>
                  <a:lnTo>
                    <a:pt x="130556" y="266699"/>
                  </a:lnTo>
                  <a:lnTo>
                    <a:pt x="89277" y="259902"/>
                  </a:lnTo>
                  <a:lnTo>
                    <a:pt x="53437" y="240974"/>
                  </a:lnTo>
                  <a:lnTo>
                    <a:pt x="25180" y="212110"/>
                  </a:lnTo>
                  <a:lnTo>
                    <a:pt x="6652" y="175503"/>
                  </a:lnTo>
                  <a:lnTo>
                    <a:pt x="0" y="1333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9842" y="1164335"/>
              <a:ext cx="38100" cy="164465"/>
            </a:xfrm>
            <a:custGeom>
              <a:avLst/>
              <a:gdLst/>
              <a:ahLst/>
              <a:cxnLst/>
              <a:rect l="l" t="t" r="r" b="b"/>
              <a:pathLst>
                <a:path w="38100" h="164465">
                  <a:moveTo>
                    <a:pt x="0" y="125730"/>
                  </a:moveTo>
                  <a:lnTo>
                    <a:pt x="17907" y="164337"/>
                  </a:lnTo>
                  <a:lnTo>
                    <a:pt x="34951" y="132715"/>
                  </a:lnTo>
                  <a:lnTo>
                    <a:pt x="22098" y="132715"/>
                  </a:lnTo>
                  <a:lnTo>
                    <a:pt x="15748" y="132587"/>
                  </a:lnTo>
                  <a:lnTo>
                    <a:pt x="15931" y="126207"/>
                  </a:lnTo>
                  <a:lnTo>
                    <a:pt x="0" y="125730"/>
                  </a:lnTo>
                  <a:close/>
                </a:path>
                <a:path w="38100" h="164465">
                  <a:moveTo>
                    <a:pt x="15931" y="126207"/>
                  </a:moveTo>
                  <a:lnTo>
                    <a:pt x="15748" y="132587"/>
                  </a:lnTo>
                  <a:lnTo>
                    <a:pt x="22098" y="132715"/>
                  </a:lnTo>
                  <a:lnTo>
                    <a:pt x="22279" y="126398"/>
                  </a:lnTo>
                  <a:lnTo>
                    <a:pt x="15931" y="126207"/>
                  </a:lnTo>
                  <a:close/>
                </a:path>
                <a:path w="38100" h="164465">
                  <a:moveTo>
                    <a:pt x="22279" y="126398"/>
                  </a:moveTo>
                  <a:lnTo>
                    <a:pt x="22098" y="132715"/>
                  </a:lnTo>
                  <a:lnTo>
                    <a:pt x="34951" y="132715"/>
                  </a:lnTo>
                  <a:lnTo>
                    <a:pt x="38100" y="126873"/>
                  </a:lnTo>
                  <a:lnTo>
                    <a:pt x="22279" y="126398"/>
                  </a:lnTo>
                  <a:close/>
                </a:path>
                <a:path w="38100" h="164465">
                  <a:moveTo>
                    <a:pt x="19558" y="0"/>
                  </a:moveTo>
                  <a:lnTo>
                    <a:pt x="15931" y="126207"/>
                  </a:lnTo>
                  <a:lnTo>
                    <a:pt x="22279" y="126398"/>
                  </a:lnTo>
                  <a:lnTo>
                    <a:pt x="25908" y="126"/>
                  </a:lnTo>
                  <a:lnTo>
                    <a:pt x="19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2933" y="2365628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rlito"/>
                <a:cs typeface="Carlito"/>
              </a:rPr>
              <a:t>S</a:t>
            </a:r>
            <a:r>
              <a:rPr sz="750" spc="7" baseline="-22222" dirty="0">
                <a:latin typeface="Carlito"/>
                <a:cs typeface="Carlito"/>
              </a:rPr>
              <a:t>1</a:t>
            </a:r>
            <a:endParaRPr sz="750" baseline="-22222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5585" y="934338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829" y="993774"/>
            <a:ext cx="5969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Carlito"/>
                <a:cs typeface="Carlito"/>
              </a:rPr>
              <a:t>0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6811" y="1328673"/>
            <a:ext cx="817880" cy="1388745"/>
          </a:xfrm>
          <a:custGeom>
            <a:avLst/>
            <a:gdLst/>
            <a:ahLst/>
            <a:cxnLst/>
            <a:rect l="l" t="t" r="r" b="b"/>
            <a:pathLst>
              <a:path w="817879" h="1388745">
                <a:moveTo>
                  <a:pt x="0" y="133350"/>
                </a:moveTo>
                <a:lnTo>
                  <a:pt x="6664" y="91244"/>
                </a:lnTo>
                <a:lnTo>
                  <a:pt x="25217" y="54644"/>
                </a:lnTo>
                <a:lnTo>
                  <a:pt x="53492" y="25761"/>
                </a:lnTo>
                <a:lnTo>
                  <a:pt x="89326" y="6809"/>
                </a:lnTo>
                <a:lnTo>
                  <a:pt x="130555" y="0"/>
                </a:lnTo>
                <a:lnTo>
                  <a:pt x="171847" y="6809"/>
                </a:lnTo>
                <a:lnTo>
                  <a:pt x="207719" y="25761"/>
                </a:lnTo>
                <a:lnTo>
                  <a:pt x="236013" y="54644"/>
                </a:lnTo>
                <a:lnTo>
                  <a:pt x="254573" y="91244"/>
                </a:lnTo>
                <a:lnTo>
                  <a:pt x="261238" y="133350"/>
                </a:lnTo>
                <a:lnTo>
                  <a:pt x="261238" y="133477"/>
                </a:lnTo>
                <a:lnTo>
                  <a:pt x="254573" y="175582"/>
                </a:lnTo>
                <a:lnTo>
                  <a:pt x="236013" y="212182"/>
                </a:lnTo>
                <a:lnTo>
                  <a:pt x="207719" y="241065"/>
                </a:lnTo>
                <a:lnTo>
                  <a:pt x="171847" y="260017"/>
                </a:lnTo>
                <a:lnTo>
                  <a:pt x="130555" y="266827"/>
                </a:lnTo>
                <a:lnTo>
                  <a:pt x="89326" y="259969"/>
                </a:lnTo>
                <a:lnTo>
                  <a:pt x="53492" y="241010"/>
                </a:lnTo>
                <a:lnTo>
                  <a:pt x="25217" y="212145"/>
                </a:lnTo>
                <a:lnTo>
                  <a:pt x="6664" y="175569"/>
                </a:lnTo>
                <a:lnTo>
                  <a:pt x="0" y="133477"/>
                </a:lnTo>
                <a:lnTo>
                  <a:pt x="0" y="133350"/>
                </a:lnTo>
                <a:close/>
              </a:path>
              <a:path w="817879" h="1388745">
                <a:moveTo>
                  <a:pt x="556387" y="1255014"/>
                </a:moveTo>
                <a:lnTo>
                  <a:pt x="563052" y="1212860"/>
                </a:lnTo>
                <a:lnTo>
                  <a:pt x="581612" y="1176253"/>
                </a:lnTo>
                <a:lnTo>
                  <a:pt x="609906" y="1147389"/>
                </a:lnTo>
                <a:lnTo>
                  <a:pt x="645778" y="1128461"/>
                </a:lnTo>
                <a:lnTo>
                  <a:pt x="687070" y="1121664"/>
                </a:lnTo>
                <a:lnTo>
                  <a:pt x="728299" y="1128461"/>
                </a:lnTo>
                <a:lnTo>
                  <a:pt x="764133" y="1147389"/>
                </a:lnTo>
                <a:lnTo>
                  <a:pt x="792408" y="1176253"/>
                </a:lnTo>
                <a:lnTo>
                  <a:pt x="810961" y="1212860"/>
                </a:lnTo>
                <a:lnTo>
                  <a:pt x="817626" y="1255014"/>
                </a:lnTo>
                <a:lnTo>
                  <a:pt x="810961" y="1297167"/>
                </a:lnTo>
                <a:lnTo>
                  <a:pt x="792408" y="1333774"/>
                </a:lnTo>
                <a:lnTo>
                  <a:pt x="764133" y="1362638"/>
                </a:lnTo>
                <a:lnTo>
                  <a:pt x="728299" y="1381566"/>
                </a:lnTo>
                <a:lnTo>
                  <a:pt x="687070" y="1388364"/>
                </a:lnTo>
                <a:lnTo>
                  <a:pt x="645778" y="1381566"/>
                </a:lnTo>
                <a:lnTo>
                  <a:pt x="609906" y="1362638"/>
                </a:lnTo>
                <a:lnTo>
                  <a:pt x="581612" y="1333774"/>
                </a:lnTo>
                <a:lnTo>
                  <a:pt x="563052" y="1297167"/>
                </a:lnTo>
                <a:lnTo>
                  <a:pt x="556387" y="125501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9557" y="2046477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8910" y="1357375"/>
            <a:ext cx="1981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j =</a:t>
            </a:r>
            <a:r>
              <a:rPr sz="800" spc="-8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1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50261" y="1595373"/>
            <a:ext cx="486409" cy="1008380"/>
            <a:chOff x="2350261" y="1595373"/>
            <a:chExt cx="486409" cy="1008380"/>
          </a:xfrm>
        </p:grpSpPr>
        <p:sp>
          <p:nvSpPr>
            <p:cNvPr id="14" name="object 14"/>
            <p:cNvSpPr/>
            <p:nvPr/>
          </p:nvSpPr>
          <p:spPr>
            <a:xfrm>
              <a:off x="2798063" y="1595373"/>
              <a:ext cx="38100" cy="190500"/>
            </a:xfrm>
            <a:custGeom>
              <a:avLst/>
              <a:gdLst/>
              <a:ahLst/>
              <a:cxnLst/>
              <a:rect l="l" t="t" r="r" b="b"/>
              <a:pathLst>
                <a:path w="38100" h="190500">
                  <a:moveTo>
                    <a:pt x="0" y="152400"/>
                  </a:moveTo>
                  <a:lnTo>
                    <a:pt x="18923" y="190500"/>
                  </a:lnTo>
                  <a:lnTo>
                    <a:pt x="34893" y="158877"/>
                  </a:lnTo>
                  <a:lnTo>
                    <a:pt x="22225" y="158877"/>
                  </a:lnTo>
                  <a:lnTo>
                    <a:pt x="15875" y="158750"/>
                  </a:lnTo>
                  <a:lnTo>
                    <a:pt x="15900" y="152453"/>
                  </a:lnTo>
                  <a:lnTo>
                    <a:pt x="0" y="152400"/>
                  </a:lnTo>
                  <a:close/>
                </a:path>
                <a:path w="38100" h="190500">
                  <a:moveTo>
                    <a:pt x="15900" y="152453"/>
                  </a:moveTo>
                  <a:lnTo>
                    <a:pt x="15875" y="158750"/>
                  </a:lnTo>
                  <a:lnTo>
                    <a:pt x="22225" y="158877"/>
                  </a:lnTo>
                  <a:lnTo>
                    <a:pt x="22250" y="152474"/>
                  </a:lnTo>
                  <a:lnTo>
                    <a:pt x="15900" y="152453"/>
                  </a:lnTo>
                  <a:close/>
                </a:path>
                <a:path w="38100" h="190500">
                  <a:moveTo>
                    <a:pt x="22250" y="152474"/>
                  </a:moveTo>
                  <a:lnTo>
                    <a:pt x="22225" y="158877"/>
                  </a:lnTo>
                  <a:lnTo>
                    <a:pt x="34893" y="158877"/>
                  </a:lnTo>
                  <a:lnTo>
                    <a:pt x="38100" y="152527"/>
                  </a:lnTo>
                  <a:lnTo>
                    <a:pt x="22250" y="152474"/>
                  </a:lnTo>
                  <a:close/>
                </a:path>
                <a:path w="38100" h="190500">
                  <a:moveTo>
                    <a:pt x="16510" y="0"/>
                  </a:moveTo>
                  <a:lnTo>
                    <a:pt x="15900" y="152453"/>
                  </a:lnTo>
                  <a:lnTo>
                    <a:pt x="22250" y="152474"/>
                  </a:lnTo>
                  <a:lnTo>
                    <a:pt x="22860" y="127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3436" y="2333624"/>
              <a:ext cx="261620" cy="266700"/>
            </a:xfrm>
            <a:custGeom>
              <a:avLst/>
              <a:gdLst/>
              <a:ahLst/>
              <a:cxnLst/>
              <a:rect l="l" t="t" r="r" b="b"/>
              <a:pathLst>
                <a:path w="261619" h="266700">
                  <a:moveTo>
                    <a:pt x="0" y="133350"/>
                  </a:moveTo>
                  <a:lnTo>
                    <a:pt x="6664" y="91196"/>
                  </a:lnTo>
                  <a:lnTo>
                    <a:pt x="25217" y="54589"/>
                  </a:lnTo>
                  <a:lnTo>
                    <a:pt x="53492" y="25725"/>
                  </a:lnTo>
                  <a:lnTo>
                    <a:pt x="89326" y="6797"/>
                  </a:lnTo>
                  <a:lnTo>
                    <a:pt x="130555" y="0"/>
                  </a:lnTo>
                  <a:lnTo>
                    <a:pt x="171847" y="6797"/>
                  </a:lnTo>
                  <a:lnTo>
                    <a:pt x="207719" y="25725"/>
                  </a:lnTo>
                  <a:lnTo>
                    <a:pt x="236013" y="54589"/>
                  </a:lnTo>
                  <a:lnTo>
                    <a:pt x="254573" y="91196"/>
                  </a:lnTo>
                  <a:lnTo>
                    <a:pt x="261238" y="133350"/>
                  </a:lnTo>
                  <a:lnTo>
                    <a:pt x="254573" y="175503"/>
                  </a:lnTo>
                  <a:lnTo>
                    <a:pt x="236013" y="212110"/>
                  </a:lnTo>
                  <a:lnTo>
                    <a:pt x="207719" y="240974"/>
                  </a:lnTo>
                  <a:lnTo>
                    <a:pt x="171847" y="259902"/>
                  </a:lnTo>
                  <a:lnTo>
                    <a:pt x="130555" y="266700"/>
                  </a:lnTo>
                  <a:lnTo>
                    <a:pt x="89326" y="259902"/>
                  </a:lnTo>
                  <a:lnTo>
                    <a:pt x="53492" y="240974"/>
                  </a:lnTo>
                  <a:lnTo>
                    <a:pt x="25217" y="212110"/>
                  </a:lnTo>
                  <a:lnTo>
                    <a:pt x="6664" y="175503"/>
                  </a:lnTo>
                  <a:lnTo>
                    <a:pt x="0" y="1333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4373" y="1984501"/>
              <a:ext cx="335280" cy="349250"/>
            </a:xfrm>
            <a:custGeom>
              <a:avLst/>
              <a:gdLst/>
              <a:ahLst/>
              <a:cxnLst/>
              <a:rect l="l" t="t" r="r" b="b"/>
              <a:pathLst>
                <a:path w="335280" h="349250">
                  <a:moveTo>
                    <a:pt x="12700" y="308482"/>
                  </a:moveTo>
                  <a:lnTo>
                    <a:pt x="0" y="349122"/>
                  </a:lnTo>
                  <a:lnTo>
                    <a:pt x="40131" y="334771"/>
                  </a:lnTo>
                  <a:lnTo>
                    <a:pt x="33505" y="328421"/>
                  </a:lnTo>
                  <a:lnTo>
                    <a:pt x="24384" y="328421"/>
                  </a:lnTo>
                  <a:lnTo>
                    <a:pt x="19685" y="323976"/>
                  </a:lnTo>
                  <a:lnTo>
                    <a:pt x="24082" y="319390"/>
                  </a:lnTo>
                  <a:lnTo>
                    <a:pt x="12700" y="308482"/>
                  </a:lnTo>
                  <a:close/>
                </a:path>
                <a:path w="335280" h="349250">
                  <a:moveTo>
                    <a:pt x="24082" y="319390"/>
                  </a:moveTo>
                  <a:lnTo>
                    <a:pt x="19685" y="323976"/>
                  </a:lnTo>
                  <a:lnTo>
                    <a:pt x="24384" y="328421"/>
                  </a:lnTo>
                  <a:lnTo>
                    <a:pt x="28751" y="323865"/>
                  </a:lnTo>
                  <a:lnTo>
                    <a:pt x="24082" y="319390"/>
                  </a:lnTo>
                  <a:close/>
                </a:path>
                <a:path w="335280" h="349250">
                  <a:moveTo>
                    <a:pt x="28751" y="323865"/>
                  </a:moveTo>
                  <a:lnTo>
                    <a:pt x="24384" y="328421"/>
                  </a:lnTo>
                  <a:lnTo>
                    <a:pt x="33505" y="328421"/>
                  </a:lnTo>
                  <a:lnTo>
                    <a:pt x="28751" y="323865"/>
                  </a:lnTo>
                  <a:close/>
                </a:path>
                <a:path w="335280" h="349250">
                  <a:moveTo>
                    <a:pt x="330326" y="0"/>
                  </a:moveTo>
                  <a:lnTo>
                    <a:pt x="24082" y="319390"/>
                  </a:lnTo>
                  <a:lnTo>
                    <a:pt x="28751" y="323865"/>
                  </a:lnTo>
                  <a:lnTo>
                    <a:pt x="334899" y="4444"/>
                  </a:lnTo>
                  <a:lnTo>
                    <a:pt x="3303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67557" y="2034031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7086" y="2600324"/>
            <a:ext cx="267970" cy="509905"/>
            <a:chOff x="2347086" y="2600324"/>
            <a:chExt cx="267970" cy="509905"/>
          </a:xfrm>
        </p:grpSpPr>
        <p:sp>
          <p:nvSpPr>
            <p:cNvPr id="19" name="object 19"/>
            <p:cNvSpPr/>
            <p:nvPr/>
          </p:nvSpPr>
          <p:spPr>
            <a:xfrm>
              <a:off x="2350261" y="2839973"/>
              <a:ext cx="261620" cy="267335"/>
            </a:xfrm>
            <a:custGeom>
              <a:avLst/>
              <a:gdLst/>
              <a:ahLst/>
              <a:cxnLst/>
              <a:rect l="l" t="t" r="r" b="b"/>
              <a:pathLst>
                <a:path w="261619" h="267335">
                  <a:moveTo>
                    <a:pt x="0" y="133350"/>
                  </a:moveTo>
                  <a:lnTo>
                    <a:pt x="6664" y="91244"/>
                  </a:lnTo>
                  <a:lnTo>
                    <a:pt x="25217" y="54644"/>
                  </a:lnTo>
                  <a:lnTo>
                    <a:pt x="53492" y="25761"/>
                  </a:lnTo>
                  <a:lnTo>
                    <a:pt x="89326" y="6809"/>
                  </a:lnTo>
                  <a:lnTo>
                    <a:pt x="130555" y="0"/>
                  </a:lnTo>
                  <a:lnTo>
                    <a:pt x="171847" y="6809"/>
                  </a:lnTo>
                  <a:lnTo>
                    <a:pt x="207719" y="25761"/>
                  </a:lnTo>
                  <a:lnTo>
                    <a:pt x="236013" y="54644"/>
                  </a:lnTo>
                  <a:lnTo>
                    <a:pt x="254573" y="91244"/>
                  </a:lnTo>
                  <a:lnTo>
                    <a:pt x="261238" y="133350"/>
                  </a:lnTo>
                  <a:lnTo>
                    <a:pt x="254573" y="175529"/>
                  </a:lnTo>
                  <a:lnTo>
                    <a:pt x="236013" y="212154"/>
                  </a:lnTo>
                  <a:lnTo>
                    <a:pt x="207719" y="241030"/>
                  </a:lnTo>
                  <a:lnTo>
                    <a:pt x="171847" y="259964"/>
                  </a:lnTo>
                  <a:lnTo>
                    <a:pt x="130555" y="266763"/>
                  </a:lnTo>
                  <a:lnTo>
                    <a:pt x="89326" y="259964"/>
                  </a:lnTo>
                  <a:lnTo>
                    <a:pt x="53492" y="241030"/>
                  </a:lnTo>
                  <a:lnTo>
                    <a:pt x="25217" y="212154"/>
                  </a:lnTo>
                  <a:lnTo>
                    <a:pt x="6664" y="175529"/>
                  </a:lnTo>
                  <a:lnTo>
                    <a:pt x="0" y="1333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656" y="2600324"/>
              <a:ext cx="38100" cy="240029"/>
            </a:xfrm>
            <a:custGeom>
              <a:avLst/>
              <a:gdLst/>
              <a:ahLst/>
              <a:cxnLst/>
              <a:rect l="l" t="t" r="r" b="b"/>
              <a:pathLst>
                <a:path w="38100" h="240030">
                  <a:moveTo>
                    <a:pt x="0" y="201422"/>
                  </a:moveTo>
                  <a:lnTo>
                    <a:pt x="18541" y="239649"/>
                  </a:lnTo>
                  <a:lnTo>
                    <a:pt x="34884" y="208026"/>
                  </a:lnTo>
                  <a:lnTo>
                    <a:pt x="22225" y="208026"/>
                  </a:lnTo>
                  <a:lnTo>
                    <a:pt x="15875" y="207899"/>
                  </a:lnTo>
                  <a:lnTo>
                    <a:pt x="15956" y="201581"/>
                  </a:lnTo>
                  <a:lnTo>
                    <a:pt x="0" y="201422"/>
                  </a:lnTo>
                  <a:close/>
                </a:path>
                <a:path w="38100" h="240030">
                  <a:moveTo>
                    <a:pt x="15956" y="201581"/>
                  </a:moveTo>
                  <a:lnTo>
                    <a:pt x="15875" y="207899"/>
                  </a:lnTo>
                  <a:lnTo>
                    <a:pt x="22225" y="208026"/>
                  </a:lnTo>
                  <a:lnTo>
                    <a:pt x="22306" y="201645"/>
                  </a:lnTo>
                  <a:lnTo>
                    <a:pt x="15956" y="201581"/>
                  </a:lnTo>
                  <a:close/>
                </a:path>
                <a:path w="38100" h="240030">
                  <a:moveTo>
                    <a:pt x="22306" y="201645"/>
                  </a:moveTo>
                  <a:lnTo>
                    <a:pt x="22225" y="208026"/>
                  </a:lnTo>
                  <a:lnTo>
                    <a:pt x="34884" y="208026"/>
                  </a:lnTo>
                  <a:lnTo>
                    <a:pt x="38100" y="201803"/>
                  </a:lnTo>
                  <a:lnTo>
                    <a:pt x="22306" y="201645"/>
                  </a:lnTo>
                  <a:close/>
                </a:path>
                <a:path w="38100" h="240030">
                  <a:moveTo>
                    <a:pt x="24891" y="0"/>
                  </a:moveTo>
                  <a:lnTo>
                    <a:pt x="18541" y="0"/>
                  </a:lnTo>
                  <a:lnTo>
                    <a:pt x="15956" y="201581"/>
                  </a:lnTo>
                  <a:lnTo>
                    <a:pt x="22306" y="201645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04261" y="1785975"/>
            <a:ext cx="424815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j </a:t>
            </a:r>
            <a:r>
              <a:rPr sz="800" dirty="0">
                <a:latin typeface="Symbol"/>
                <a:cs typeface="Symbol"/>
              </a:rPr>
              <a:t>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Carlito"/>
                <a:cs typeface="Carlito"/>
              </a:rPr>
              <a:t>limit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32787" y="1867661"/>
            <a:ext cx="1141730" cy="1356995"/>
          </a:xfrm>
          <a:custGeom>
            <a:avLst/>
            <a:gdLst/>
            <a:ahLst/>
            <a:cxnLst/>
            <a:rect l="l" t="t" r="r" b="b"/>
            <a:pathLst>
              <a:path w="1141729" h="1356995">
                <a:moveTo>
                  <a:pt x="371475" y="19050"/>
                </a:moveTo>
                <a:lnTo>
                  <a:pt x="365125" y="15875"/>
                </a:lnTo>
                <a:lnTo>
                  <a:pt x="333375" y="0"/>
                </a:lnTo>
                <a:lnTo>
                  <a:pt x="333375" y="15875"/>
                </a:lnTo>
                <a:lnTo>
                  <a:pt x="0" y="15875"/>
                </a:lnTo>
                <a:lnTo>
                  <a:pt x="0" y="1356563"/>
                </a:lnTo>
                <a:lnTo>
                  <a:pt x="251587" y="1356563"/>
                </a:lnTo>
                <a:lnTo>
                  <a:pt x="251587" y="1353388"/>
                </a:lnTo>
                <a:lnTo>
                  <a:pt x="251587" y="1350213"/>
                </a:lnTo>
                <a:lnTo>
                  <a:pt x="251587" y="1239075"/>
                </a:lnTo>
                <a:lnTo>
                  <a:pt x="245237" y="1239075"/>
                </a:lnTo>
                <a:lnTo>
                  <a:pt x="245237" y="1350213"/>
                </a:lnTo>
                <a:lnTo>
                  <a:pt x="6350" y="1350213"/>
                </a:lnTo>
                <a:lnTo>
                  <a:pt x="6350" y="22225"/>
                </a:lnTo>
                <a:lnTo>
                  <a:pt x="333375" y="22225"/>
                </a:lnTo>
                <a:lnTo>
                  <a:pt x="333375" y="38100"/>
                </a:lnTo>
                <a:lnTo>
                  <a:pt x="365125" y="22225"/>
                </a:lnTo>
                <a:lnTo>
                  <a:pt x="371475" y="19050"/>
                </a:lnTo>
                <a:close/>
              </a:path>
              <a:path w="1141729" h="1356995">
                <a:moveTo>
                  <a:pt x="1141476" y="582676"/>
                </a:moveTo>
                <a:lnTo>
                  <a:pt x="1133589" y="564769"/>
                </a:lnTo>
                <a:lnTo>
                  <a:pt x="1124331" y="543687"/>
                </a:lnTo>
                <a:lnTo>
                  <a:pt x="1114183" y="555840"/>
                </a:lnTo>
                <a:lnTo>
                  <a:pt x="586232" y="116713"/>
                </a:lnTo>
                <a:lnTo>
                  <a:pt x="582168" y="121539"/>
                </a:lnTo>
                <a:lnTo>
                  <a:pt x="1110132" y="560692"/>
                </a:lnTo>
                <a:lnTo>
                  <a:pt x="1099947" y="572897"/>
                </a:lnTo>
                <a:lnTo>
                  <a:pt x="1141476" y="582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64994" y="2877057"/>
            <a:ext cx="2266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j=j+</a:t>
            </a:r>
            <a:r>
              <a:rPr sz="800" dirty="0">
                <a:latin typeface="Carlito"/>
                <a:cs typeface="Carlito"/>
              </a:rPr>
              <a:t>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5522" y="2482341"/>
            <a:ext cx="1587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rlito"/>
                <a:cs typeface="Carlito"/>
              </a:rPr>
              <a:t>S</a:t>
            </a:r>
            <a:r>
              <a:rPr sz="750" spc="7" baseline="-22222" dirty="0">
                <a:latin typeface="Carlito"/>
                <a:cs typeface="Carlito"/>
              </a:rPr>
              <a:t>n</a:t>
            </a:r>
            <a:endParaRPr sz="750" baseline="-22222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8" y="262889"/>
            <a:ext cx="19011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CFGs:</a:t>
            </a:r>
            <a:r>
              <a:rPr sz="2000" spc="-80" dirty="0"/>
              <a:t> </a:t>
            </a:r>
            <a:r>
              <a:rPr sz="2000" spc="-5" dirty="0"/>
              <a:t>Switch-Case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461132" y="728243"/>
            <a:ext cx="741680" cy="7937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0"/>
              </a:spcBef>
            </a:pPr>
            <a:r>
              <a:rPr sz="1050" spc="-5" dirty="0">
                <a:latin typeface="Comic Sans MS"/>
                <a:cs typeface="Comic Sans MS"/>
              </a:rPr>
              <a:t>S</a:t>
            </a:r>
            <a:r>
              <a:rPr sz="1050" spc="-7" baseline="-19841" dirty="0">
                <a:latin typeface="Comic Sans MS"/>
                <a:cs typeface="Comic Sans MS"/>
              </a:rPr>
              <a:t>0</a:t>
            </a:r>
            <a:r>
              <a:rPr sz="1050" spc="-5" dirty="0">
                <a:latin typeface="Comic Sans MS"/>
                <a:cs typeface="Comic Sans MS"/>
              </a:rPr>
              <a:t>;</a:t>
            </a:r>
            <a:endParaRPr sz="105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mic Sans MS"/>
                <a:cs typeface="Comic Sans MS"/>
              </a:rPr>
              <a:t>switch ( e</a:t>
            </a:r>
            <a:r>
              <a:rPr sz="1050" spc="-11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)</a:t>
            </a:r>
            <a:endParaRPr sz="105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mic Sans MS"/>
                <a:cs typeface="Comic Sans MS"/>
              </a:rPr>
              <a:t>{</a:t>
            </a:r>
            <a:endParaRPr sz="105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mic Sans MS"/>
                <a:cs typeface="Comic Sans MS"/>
              </a:rPr>
              <a:t>case</a:t>
            </a:r>
            <a:r>
              <a:rPr sz="10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v</a:t>
            </a:r>
            <a:r>
              <a:rPr sz="1050" baseline="-19841" dirty="0">
                <a:latin typeface="Comic Sans MS"/>
                <a:cs typeface="Comic Sans MS"/>
              </a:rPr>
              <a:t>1</a:t>
            </a:r>
            <a:r>
              <a:rPr sz="1050" dirty="0">
                <a:latin typeface="Comic Sans MS"/>
                <a:cs typeface="Comic Sans MS"/>
              </a:rPr>
              <a:t>: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1032" y="1527428"/>
            <a:ext cx="1987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mic Sans MS"/>
                <a:cs typeface="Comic Sans MS"/>
              </a:rPr>
              <a:t>S</a:t>
            </a:r>
            <a:r>
              <a:rPr sz="1050" spc="-7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0645" y="1599728"/>
            <a:ext cx="759460" cy="1266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135"/>
              </a:spcBef>
            </a:pPr>
            <a:r>
              <a:rPr sz="700" spc="-5" dirty="0">
                <a:latin typeface="Comic Sans MS"/>
                <a:cs typeface="Comic Sans MS"/>
              </a:rPr>
              <a:t>1</a:t>
            </a:r>
            <a:endParaRPr sz="700">
              <a:latin typeface="Comic Sans MS"/>
              <a:cs typeface="Comic Sans MS"/>
            </a:endParaRPr>
          </a:p>
          <a:p>
            <a:pPr marL="322580">
              <a:lnSpc>
                <a:spcPct val="100000"/>
              </a:lnSpc>
              <a:spcBef>
                <a:spcPts val="70"/>
              </a:spcBef>
            </a:pPr>
            <a:r>
              <a:rPr sz="1050" dirty="0">
                <a:latin typeface="Comic Sans MS"/>
                <a:cs typeface="Comic Sans MS"/>
              </a:rPr>
              <a:t>break;</a:t>
            </a:r>
            <a:endParaRPr sz="10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mic Sans MS"/>
                <a:cs typeface="Comic Sans MS"/>
              </a:rPr>
              <a:t>case</a:t>
            </a:r>
            <a:r>
              <a:rPr sz="1050" spc="-114" dirty="0">
                <a:latin typeface="Comic Sans MS"/>
                <a:cs typeface="Comic Sans MS"/>
              </a:rPr>
              <a:t> </a:t>
            </a:r>
            <a:r>
              <a:rPr sz="1050" spc="-5" dirty="0">
                <a:latin typeface="Comic Sans MS"/>
                <a:cs typeface="Comic Sans MS"/>
              </a:rPr>
              <a:t>v</a:t>
            </a:r>
            <a:r>
              <a:rPr sz="1050" spc="-7" baseline="-19841" dirty="0">
                <a:latin typeface="Comic Sans MS"/>
                <a:cs typeface="Comic Sans MS"/>
              </a:rPr>
              <a:t>2</a:t>
            </a:r>
            <a:r>
              <a:rPr sz="1050" spc="-5" dirty="0">
                <a:latin typeface="Comic Sans MS"/>
                <a:cs typeface="Comic Sans MS"/>
              </a:rPr>
              <a:t>:</a:t>
            </a:r>
            <a:endParaRPr sz="1050">
              <a:latin typeface="Comic Sans MS"/>
              <a:cs typeface="Comic Sans MS"/>
            </a:endParaRPr>
          </a:p>
          <a:p>
            <a:pPr marL="322580">
              <a:lnSpc>
                <a:spcPct val="100000"/>
              </a:lnSpc>
              <a:spcBef>
                <a:spcPts val="254"/>
              </a:spcBef>
            </a:pPr>
            <a:r>
              <a:rPr sz="1050" spc="-5" dirty="0">
                <a:latin typeface="Comic Sans MS"/>
                <a:cs typeface="Comic Sans MS"/>
              </a:rPr>
              <a:t>S</a:t>
            </a:r>
            <a:r>
              <a:rPr sz="1050" spc="-7" baseline="-19841" dirty="0">
                <a:latin typeface="Comic Sans MS"/>
                <a:cs typeface="Comic Sans MS"/>
              </a:rPr>
              <a:t>2</a:t>
            </a:r>
            <a:r>
              <a:rPr sz="1050" spc="-5" dirty="0">
                <a:latin typeface="Comic Sans MS"/>
                <a:cs typeface="Comic Sans MS"/>
              </a:rPr>
              <a:t>;</a:t>
            </a:r>
            <a:endParaRPr sz="1050">
              <a:latin typeface="Comic Sans MS"/>
              <a:cs typeface="Comic Sans MS"/>
            </a:endParaRPr>
          </a:p>
          <a:p>
            <a:pPr marL="38100" marR="30480" indent="284480">
              <a:lnSpc>
                <a:spcPct val="120000"/>
              </a:lnSpc>
            </a:pPr>
            <a:r>
              <a:rPr sz="1050" spc="-5" dirty="0">
                <a:latin typeface="Comic Sans MS"/>
                <a:cs typeface="Comic Sans MS"/>
              </a:rPr>
              <a:t>b</a:t>
            </a:r>
            <a:r>
              <a:rPr sz="1050" spc="5" dirty="0">
                <a:latin typeface="Comic Sans MS"/>
                <a:cs typeface="Comic Sans MS"/>
              </a:rPr>
              <a:t>r</a:t>
            </a:r>
            <a:r>
              <a:rPr sz="1050" dirty="0">
                <a:latin typeface="Comic Sans MS"/>
                <a:cs typeface="Comic Sans MS"/>
              </a:rPr>
              <a:t>e</a:t>
            </a:r>
            <a:r>
              <a:rPr sz="1050" spc="-5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k</a:t>
            </a:r>
            <a:r>
              <a:rPr sz="1050" dirty="0">
                <a:latin typeface="Comic Sans MS"/>
                <a:cs typeface="Comic Sans MS"/>
              </a:rPr>
              <a:t>;  default:</a:t>
            </a:r>
            <a:endParaRPr sz="1050">
              <a:latin typeface="Comic Sans MS"/>
              <a:cs typeface="Comic Sans MS"/>
            </a:endParaRPr>
          </a:p>
          <a:p>
            <a:pPr marL="32258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mic Sans MS"/>
                <a:cs typeface="Comic Sans MS"/>
              </a:rPr>
              <a:t>S</a:t>
            </a:r>
            <a:r>
              <a:rPr sz="1050" spc="-7" baseline="-19841" dirty="0">
                <a:latin typeface="Comic Sans MS"/>
                <a:cs typeface="Comic Sans MS"/>
              </a:rPr>
              <a:t>3</a:t>
            </a:r>
            <a:r>
              <a:rPr sz="1050" spc="-5" dirty="0">
                <a:latin typeface="Comic Sans MS"/>
                <a:cs typeface="Comic Sans MS"/>
              </a:rPr>
              <a:t>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732" y="2840888"/>
            <a:ext cx="280670" cy="4095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sz="1050" dirty="0">
                <a:latin typeface="Comic Sans MS"/>
                <a:cs typeface="Comic Sans MS"/>
              </a:rPr>
              <a:t>}</a:t>
            </a:r>
            <a:endParaRPr sz="10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mic Sans MS"/>
                <a:cs typeface="Comic Sans MS"/>
              </a:rPr>
              <a:t>S</a:t>
            </a:r>
            <a:r>
              <a:rPr sz="1050" spc="-7" baseline="-19841" dirty="0">
                <a:latin typeface="Comic Sans MS"/>
                <a:cs typeface="Comic Sans MS"/>
              </a:rPr>
              <a:t>n</a:t>
            </a:r>
            <a:r>
              <a:rPr sz="1050" spc="-5" dirty="0">
                <a:latin typeface="Comic Sans MS"/>
                <a:cs typeface="Comic Sans MS"/>
              </a:rPr>
              <a:t>;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13" y="1455801"/>
            <a:ext cx="142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What </a:t>
            </a:r>
            <a:r>
              <a:rPr sz="900" spc="-10" dirty="0">
                <a:latin typeface="Arial"/>
                <a:cs typeface="Arial"/>
              </a:rPr>
              <a:t>does </a:t>
            </a:r>
            <a:r>
              <a:rPr sz="900" spc="-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CFG for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413" y="1579244"/>
            <a:ext cx="17392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following code fragment look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like?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" y="115646"/>
            <a:ext cx="4153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Test </a:t>
            </a:r>
            <a:r>
              <a:rPr spc="-10" dirty="0"/>
              <a:t>Selection </a:t>
            </a:r>
            <a:r>
              <a:rPr spc="-5" dirty="0"/>
              <a:t>and Adequacy</a:t>
            </a:r>
            <a:r>
              <a:rPr spc="14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6609"/>
            <a:ext cx="4040504" cy="2221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10" dirty="0">
                <a:latin typeface="Carlito"/>
                <a:cs typeface="Carlito"/>
              </a:rPr>
              <a:t>Attention </a:t>
            </a:r>
            <a:r>
              <a:rPr sz="1400" spc="-5" dirty="0">
                <a:latin typeface="Carlito"/>
                <a:cs typeface="Carlito"/>
              </a:rPr>
              <a:t>has </a:t>
            </a:r>
            <a:r>
              <a:rPr sz="1400" spc="-10" dirty="0">
                <a:latin typeface="Carlito"/>
                <a:cs typeface="Carlito"/>
              </a:rPr>
              <a:t>focused </a:t>
            </a:r>
            <a:r>
              <a:rPr sz="1400" spc="-5" dirty="0">
                <a:latin typeface="Carlito"/>
                <a:cs typeface="Carlito"/>
              </a:rPr>
              <a:t>on two important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areas: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200" i="1" spc="-30" dirty="0">
                <a:latin typeface="Carlito"/>
                <a:cs typeface="Carlito"/>
              </a:rPr>
              <a:t>Test </a:t>
            </a:r>
            <a:r>
              <a:rPr sz="1200" i="1" spc="-5" dirty="0">
                <a:latin typeface="Carlito"/>
                <a:cs typeface="Carlito"/>
              </a:rPr>
              <a:t>selection criteria </a:t>
            </a:r>
            <a:r>
              <a:rPr sz="1200" dirty="0">
                <a:latin typeface="Carlito"/>
                <a:cs typeface="Carlito"/>
              </a:rPr>
              <a:t>i.e., </a:t>
            </a:r>
            <a:r>
              <a:rPr sz="1200" spc="-5" dirty="0">
                <a:latin typeface="Carlito"/>
                <a:cs typeface="Carlito"/>
              </a:rPr>
              <a:t>conditions that must </a:t>
            </a:r>
            <a:r>
              <a:rPr sz="1200" dirty="0">
                <a:latin typeface="Carlito"/>
                <a:cs typeface="Carlito"/>
              </a:rPr>
              <a:t>be</a:t>
            </a:r>
            <a:r>
              <a:rPr sz="1200" spc="8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fulfilled</a:t>
            </a:r>
            <a:endParaRPr sz="1200">
              <a:latin typeface="Carlito"/>
              <a:cs typeface="Carlito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by a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test.</a:t>
            </a:r>
            <a:endParaRPr sz="1200">
              <a:latin typeface="Carlito"/>
              <a:cs typeface="Carlito"/>
            </a:endParaRPr>
          </a:p>
          <a:p>
            <a:pPr marL="584200" marR="22225">
              <a:lnSpc>
                <a:spcPct val="100000"/>
              </a:lnSpc>
              <a:spcBef>
                <a:spcPts val="245"/>
              </a:spcBef>
            </a:pPr>
            <a:r>
              <a:rPr sz="1000" spc="-10" dirty="0">
                <a:latin typeface="Carlito"/>
                <a:cs typeface="Carlito"/>
              </a:rPr>
              <a:t>For example, </a:t>
            </a:r>
            <a:r>
              <a:rPr sz="1000" spc="-5" dirty="0">
                <a:latin typeface="Carlito"/>
                <a:cs typeface="Carlito"/>
              </a:rPr>
              <a:t>a criterion </a:t>
            </a:r>
            <a:r>
              <a:rPr sz="1000" spc="-15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a numerical </a:t>
            </a:r>
            <a:r>
              <a:rPr sz="1000" spc="-10" dirty="0">
                <a:latin typeface="Carlito"/>
                <a:cs typeface="Carlito"/>
              </a:rPr>
              <a:t>program </a:t>
            </a:r>
            <a:r>
              <a:rPr sz="1000" spc="-5" dirty="0">
                <a:latin typeface="Carlito"/>
                <a:cs typeface="Carlito"/>
              </a:rPr>
              <a:t>whose input  domain is the </a:t>
            </a:r>
            <a:r>
              <a:rPr sz="1000" spc="-10" dirty="0">
                <a:latin typeface="Carlito"/>
                <a:cs typeface="Carlito"/>
              </a:rPr>
              <a:t>integers </a:t>
            </a:r>
            <a:r>
              <a:rPr sz="1000" spc="-5" dirty="0">
                <a:latin typeface="Carlito"/>
                <a:cs typeface="Carlito"/>
              </a:rPr>
              <a:t>might </a:t>
            </a:r>
            <a:r>
              <a:rPr sz="1000" spc="-10" dirty="0">
                <a:latin typeface="Carlito"/>
                <a:cs typeface="Carlito"/>
              </a:rPr>
              <a:t>specify </a:t>
            </a:r>
            <a:r>
              <a:rPr sz="1000" spc="-5" dirty="0">
                <a:latin typeface="Carlito"/>
                <a:cs typeface="Carlito"/>
              </a:rPr>
              <a:t>that each </a:t>
            </a:r>
            <a:r>
              <a:rPr sz="1000" spc="-15" dirty="0">
                <a:latin typeface="Carlito"/>
                <a:cs typeface="Carlito"/>
              </a:rPr>
              <a:t>test </a:t>
            </a:r>
            <a:r>
              <a:rPr sz="1000" spc="-10" dirty="0">
                <a:latin typeface="Carlito"/>
                <a:cs typeface="Carlito"/>
              </a:rPr>
              <a:t>contain </a:t>
            </a:r>
            <a:r>
              <a:rPr sz="1000" spc="-5" dirty="0">
                <a:latin typeface="Carlito"/>
                <a:cs typeface="Carlito"/>
              </a:rPr>
              <a:t>one  </a:t>
            </a:r>
            <a:r>
              <a:rPr sz="1000" spc="-10" dirty="0">
                <a:latin typeface="Carlito"/>
                <a:cs typeface="Carlito"/>
              </a:rPr>
              <a:t>positive </a:t>
            </a:r>
            <a:r>
              <a:rPr sz="1000" spc="-20" dirty="0">
                <a:latin typeface="Carlito"/>
                <a:cs typeface="Carlito"/>
              </a:rPr>
              <a:t>integer, </a:t>
            </a:r>
            <a:r>
              <a:rPr sz="1000" spc="-5" dirty="0">
                <a:latin typeface="Carlito"/>
                <a:cs typeface="Carlito"/>
              </a:rPr>
              <a:t>one </a:t>
            </a:r>
            <a:r>
              <a:rPr sz="1000" spc="-10" dirty="0">
                <a:latin typeface="Carlito"/>
                <a:cs typeface="Carlito"/>
              </a:rPr>
              <a:t>negative </a:t>
            </a:r>
            <a:r>
              <a:rPr sz="1000" spc="-20" dirty="0">
                <a:latin typeface="Carlito"/>
                <a:cs typeface="Carlito"/>
              </a:rPr>
              <a:t>integer,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spc="-10" dirty="0">
                <a:latin typeface="Carlito"/>
                <a:cs typeface="Carlito"/>
              </a:rPr>
              <a:t>zero. </a:t>
            </a:r>
            <a:r>
              <a:rPr sz="1000" spc="-5" dirty="0">
                <a:latin typeface="Carlito"/>
                <a:cs typeface="Carlito"/>
              </a:rPr>
              <a:t>{ 3, 0, -7 }, {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122, 0,</a:t>
            </a:r>
            <a:endParaRPr sz="100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-11 }, { 1, 0, -1 } </a:t>
            </a:r>
            <a:r>
              <a:rPr sz="1000" spc="-10" dirty="0">
                <a:latin typeface="Carlito"/>
                <a:cs typeface="Carlito"/>
              </a:rPr>
              <a:t>are three </a:t>
            </a:r>
            <a:r>
              <a:rPr sz="1000" spc="-5" dirty="0">
                <a:latin typeface="Carlito"/>
                <a:cs typeface="Carlito"/>
              </a:rPr>
              <a:t>of the </a:t>
            </a:r>
            <a:r>
              <a:rPr sz="1000" spc="-10" dirty="0">
                <a:latin typeface="Carlito"/>
                <a:cs typeface="Carlito"/>
              </a:rPr>
              <a:t>tests selected </a:t>
            </a:r>
            <a:r>
              <a:rPr sz="1000" spc="-5" dirty="0">
                <a:latin typeface="Carlito"/>
                <a:cs typeface="Carlito"/>
              </a:rPr>
              <a:t>by this</a:t>
            </a:r>
            <a:r>
              <a:rPr sz="1000" spc="16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criterion.</a:t>
            </a:r>
            <a:endParaRPr sz="1000">
              <a:latin typeface="Carlito"/>
              <a:cs typeface="Carlito"/>
            </a:endParaRPr>
          </a:p>
          <a:p>
            <a:pPr marL="384175" marR="5080" indent="-14351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200" i="1" spc="-30" dirty="0">
                <a:latin typeface="Carlito"/>
                <a:cs typeface="Carlito"/>
              </a:rPr>
              <a:t>Test </a:t>
            </a:r>
            <a:r>
              <a:rPr sz="1200" i="1" spc="-5" dirty="0">
                <a:latin typeface="Carlito"/>
                <a:cs typeface="Carlito"/>
              </a:rPr>
              <a:t>adequacy criteria </a:t>
            </a:r>
            <a:r>
              <a:rPr sz="1200" dirty="0">
                <a:latin typeface="Carlito"/>
                <a:cs typeface="Carlito"/>
              </a:rPr>
              <a:t>i.e., the </a:t>
            </a:r>
            <a:r>
              <a:rPr sz="1200" spc="-5" dirty="0">
                <a:latin typeface="Carlito"/>
                <a:cs typeface="Carlito"/>
              </a:rPr>
              <a:t>properties </a:t>
            </a:r>
            <a:r>
              <a:rPr sz="1200" dirty="0">
                <a:latin typeface="Carlito"/>
                <a:cs typeface="Carlito"/>
              </a:rPr>
              <a:t>of a </a:t>
            </a:r>
            <a:r>
              <a:rPr sz="1200" spc="-10" dirty="0">
                <a:latin typeface="Carlito"/>
                <a:cs typeface="Carlito"/>
              </a:rPr>
              <a:t>program </a:t>
            </a:r>
            <a:r>
              <a:rPr sz="1200" spc="-5" dirty="0">
                <a:latin typeface="Carlito"/>
                <a:cs typeface="Carlito"/>
              </a:rPr>
              <a:t>that  must </a:t>
            </a:r>
            <a:r>
              <a:rPr sz="1200" dirty="0">
                <a:latin typeface="Carlito"/>
                <a:cs typeface="Carlito"/>
              </a:rPr>
              <a:t>be </a:t>
            </a:r>
            <a:r>
              <a:rPr sz="1200" spc="-10" dirty="0">
                <a:latin typeface="Carlito"/>
                <a:cs typeface="Carlito"/>
              </a:rPr>
              <a:t>exercised </a:t>
            </a:r>
            <a:r>
              <a:rPr sz="1200" spc="-5" dirty="0">
                <a:latin typeface="Carlito"/>
                <a:cs typeface="Carlito"/>
              </a:rPr>
              <a:t>to constitute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thorough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testing.</a:t>
            </a:r>
            <a:endParaRPr sz="1200">
              <a:latin typeface="Carlito"/>
              <a:cs typeface="Carlito"/>
            </a:endParaRPr>
          </a:p>
          <a:p>
            <a:pPr marL="584200" marR="4572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latin typeface="Carlito"/>
                <a:cs typeface="Carlito"/>
              </a:rPr>
              <a:t>For example, </a:t>
            </a:r>
            <a:r>
              <a:rPr sz="1000" spc="-15" dirty="0">
                <a:latin typeface="Carlito"/>
                <a:cs typeface="Carlito"/>
              </a:rPr>
              <a:t>we </a:t>
            </a:r>
            <a:r>
              <a:rPr sz="1000" spc="-10" dirty="0">
                <a:latin typeface="Carlito"/>
                <a:cs typeface="Carlito"/>
              </a:rPr>
              <a:t>consider </a:t>
            </a:r>
            <a:r>
              <a:rPr sz="1000" spc="-5" dirty="0">
                <a:latin typeface="Carlito"/>
                <a:cs typeface="Carlito"/>
              </a:rPr>
              <a:t>that our </a:t>
            </a:r>
            <a:r>
              <a:rPr sz="1000" spc="-10" dirty="0">
                <a:latin typeface="Carlito"/>
                <a:cs typeface="Carlito"/>
              </a:rPr>
              <a:t>software </a:t>
            </a:r>
            <a:r>
              <a:rPr sz="1000" spc="-5" dirty="0">
                <a:latin typeface="Carlito"/>
                <a:cs typeface="Carlito"/>
              </a:rPr>
              <a:t>has been adequately  </a:t>
            </a:r>
            <a:r>
              <a:rPr sz="1000" spc="-15" dirty="0">
                <a:latin typeface="Carlito"/>
                <a:cs typeface="Carlito"/>
              </a:rPr>
              <a:t>tested </a:t>
            </a:r>
            <a:r>
              <a:rPr sz="1000" spc="-5" dirty="0">
                <a:latin typeface="Carlito"/>
                <a:cs typeface="Carlito"/>
              </a:rPr>
              <a:t>if the </a:t>
            </a:r>
            <a:r>
              <a:rPr sz="1000" spc="-15" dirty="0">
                <a:latin typeface="Carlito"/>
                <a:cs typeface="Carlito"/>
              </a:rPr>
              <a:t>test </a:t>
            </a:r>
            <a:r>
              <a:rPr sz="1000" spc="-10" dirty="0">
                <a:latin typeface="Carlito"/>
                <a:cs typeface="Carlito"/>
              </a:rPr>
              <a:t>suite causes </a:t>
            </a:r>
            <a:r>
              <a:rPr sz="1000" spc="-5" dirty="0">
                <a:latin typeface="Carlito"/>
                <a:cs typeface="Carlito"/>
              </a:rPr>
              <a:t>each method </a:t>
            </a:r>
            <a:r>
              <a:rPr sz="1000" spc="-10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be </a:t>
            </a:r>
            <a:r>
              <a:rPr sz="1000" spc="-10" dirty="0">
                <a:latin typeface="Carlito"/>
                <a:cs typeface="Carlito"/>
              </a:rPr>
              <a:t>executed at least  </a:t>
            </a:r>
            <a:r>
              <a:rPr sz="1000" spc="-5" dirty="0">
                <a:latin typeface="Carlito"/>
                <a:cs typeface="Carlito"/>
              </a:rPr>
              <a:t>once. This </a:t>
            </a:r>
            <a:r>
              <a:rPr sz="1000" spc="-10" dirty="0">
                <a:latin typeface="Carlito"/>
                <a:cs typeface="Carlito"/>
              </a:rPr>
              <a:t>provides </a:t>
            </a:r>
            <a:r>
              <a:rPr sz="1000" spc="-5" dirty="0">
                <a:latin typeface="Carlito"/>
                <a:cs typeface="Carlito"/>
              </a:rPr>
              <a:t>a measurable </a:t>
            </a:r>
            <a:r>
              <a:rPr sz="1000" spc="-10" dirty="0">
                <a:latin typeface="Carlito"/>
                <a:cs typeface="Carlito"/>
              </a:rPr>
              <a:t>objective </a:t>
            </a:r>
            <a:r>
              <a:rPr sz="1000" spc="-15" dirty="0">
                <a:latin typeface="Carlito"/>
                <a:cs typeface="Carlito"/>
              </a:rPr>
              <a:t>for</a:t>
            </a:r>
            <a:r>
              <a:rPr sz="1000" spc="114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completeness.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488" y="51257"/>
            <a:ext cx="2082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CFGs:</a:t>
            </a:r>
            <a:r>
              <a:rPr spc="-65" dirty="0"/>
              <a:t> </a:t>
            </a:r>
            <a:r>
              <a:rPr spc="-10" dirty="0"/>
              <a:t>Switch-Case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649" y="798956"/>
            <a:ext cx="1596390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70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Intuitively,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spc="-10" dirty="0">
                <a:latin typeface="Carlito"/>
                <a:cs typeface="Carlito"/>
              </a:rPr>
              <a:t>diagram shown on 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right...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sz="1600" spc="-30" dirty="0">
                <a:latin typeface="Carlito"/>
                <a:cs typeface="Carlito"/>
              </a:rPr>
              <a:t>However, </a:t>
            </a:r>
            <a:r>
              <a:rPr sz="1600" spc="-5" dirty="0">
                <a:latin typeface="Comic Sans MS"/>
                <a:cs typeface="Comic Sans MS"/>
              </a:rPr>
              <a:t>e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not</a:t>
            </a:r>
            <a:r>
              <a:rPr sz="1600" spc="-1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  </a:t>
            </a:r>
            <a:r>
              <a:rPr sz="1600" spc="-10" dirty="0">
                <a:latin typeface="Carlito"/>
                <a:cs typeface="Carlito"/>
              </a:rPr>
              <a:t>predicate.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08223" y="952499"/>
            <a:ext cx="271780" cy="681355"/>
            <a:chOff x="2808223" y="952499"/>
            <a:chExt cx="271780" cy="681355"/>
          </a:xfrm>
        </p:grpSpPr>
        <p:sp>
          <p:nvSpPr>
            <p:cNvPr id="5" name="object 5"/>
            <p:cNvSpPr/>
            <p:nvPr/>
          </p:nvSpPr>
          <p:spPr>
            <a:xfrm>
              <a:off x="2811398" y="955674"/>
              <a:ext cx="265430" cy="675005"/>
            </a:xfrm>
            <a:custGeom>
              <a:avLst/>
              <a:gdLst/>
              <a:ahLst/>
              <a:cxnLst/>
              <a:rect l="l" t="t" r="r" b="b"/>
              <a:pathLst>
                <a:path w="265430" h="675005">
                  <a:moveTo>
                    <a:pt x="4063" y="133349"/>
                  </a:moveTo>
                  <a:lnTo>
                    <a:pt x="10716" y="91196"/>
                  </a:lnTo>
                  <a:lnTo>
                    <a:pt x="29244" y="54589"/>
                  </a:lnTo>
                  <a:lnTo>
                    <a:pt x="57501" y="25725"/>
                  </a:lnTo>
                  <a:lnTo>
                    <a:pt x="93341" y="6797"/>
                  </a:lnTo>
                  <a:lnTo>
                    <a:pt x="134620" y="0"/>
                  </a:lnTo>
                  <a:lnTo>
                    <a:pt x="175898" y="6797"/>
                  </a:lnTo>
                  <a:lnTo>
                    <a:pt x="211738" y="25725"/>
                  </a:lnTo>
                  <a:lnTo>
                    <a:pt x="239995" y="54589"/>
                  </a:lnTo>
                  <a:lnTo>
                    <a:pt x="258523" y="91196"/>
                  </a:lnTo>
                  <a:lnTo>
                    <a:pt x="265175" y="133349"/>
                  </a:lnTo>
                  <a:lnTo>
                    <a:pt x="258523" y="175503"/>
                  </a:lnTo>
                  <a:lnTo>
                    <a:pt x="239995" y="212110"/>
                  </a:lnTo>
                  <a:lnTo>
                    <a:pt x="211738" y="240974"/>
                  </a:lnTo>
                  <a:lnTo>
                    <a:pt x="175898" y="259902"/>
                  </a:lnTo>
                  <a:lnTo>
                    <a:pt x="134620" y="266699"/>
                  </a:lnTo>
                  <a:lnTo>
                    <a:pt x="93341" y="259902"/>
                  </a:lnTo>
                  <a:lnTo>
                    <a:pt x="57501" y="240974"/>
                  </a:lnTo>
                  <a:lnTo>
                    <a:pt x="29244" y="212110"/>
                  </a:lnTo>
                  <a:lnTo>
                    <a:pt x="10716" y="175503"/>
                  </a:lnTo>
                  <a:lnTo>
                    <a:pt x="4063" y="133349"/>
                  </a:lnTo>
                  <a:close/>
                </a:path>
                <a:path w="265430" h="675005">
                  <a:moveTo>
                    <a:pt x="0" y="541273"/>
                  </a:moveTo>
                  <a:lnTo>
                    <a:pt x="6665" y="499168"/>
                  </a:lnTo>
                  <a:lnTo>
                    <a:pt x="25225" y="462568"/>
                  </a:lnTo>
                  <a:lnTo>
                    <a:pt x="53519" y="433685"/>
                  </a:lnTo>
                  <a:lnTo>
                    <a:pt x="89391" y="414733"/>
                  </a:lnTo>
                  <a:lnTo>
                    <a:pt x="130683" y="407923"/>
                  </a:lnTo>
                  <a:lnTo>
                    <a:pt x="171912" y="414733"/>
                  </a:lnTo>
                  <a:lnTo>
                    <a:pt x="207746" y="433685"/>
                  </a:lnTo>
                  <a:lnTo>
                    <a:pt x="236021" y="462568"/>
                  </a:lnTo>
                  <a:lnTo>
                    <a:pt x="254574" y="499168"/>
                  </a:lnTo>
                  <a:lnTo>
                    <a:pt x="261238" y="541273"/>
                  </a:lnTo>
                  <a:lnTo>
                    <a:pt x="261238" y="541401"/>
                  </a:lnTo>
                  <a:lnTo>
                    <a:pt x="254574" y="583506"/>
                  </a:lnTo>
                  <a:lnTo>
                    <a:pt x="236021" y="620106"/>
                  </a:lnTo>
                  <a:lnTo>
                    <a:pt x="207746" y="648989"/>
                  </a:lnTo>
                  <a:lnTo>
                    <a:pt x="171912" y="667941"/>
                  </a:lnTo>
                  <a:lnTo>
                    <a:pt x="130683" y="674751"/>
                  </a:lnTo>
                  <a:lnTo>
                    <a:pt x="89391" y="667892"/>
                  </a:lnTo>
                  <a:lnTo>
                    <a:pt x="53519" y="648934"/>
                  </a:lnTo>
                  <a:lnTo>
                    <a:pt x="25225" y="620069"/>
                  </a:lnTo>
                  <a:lnTo>
                    <a:pt x="6665" y="583493"/>
                  </a:lnTo>
                  <a:lnTo>
                    <a:pt x="0" y="541401"/>
                  </a:lnTo>
                  <a:lnTo>
                    <a:pt x="0" y="54127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4428" y="1222247"/>
              <a:ext cx="38100" cy="141605"/>
            </a:xfrm>
            <a:custGeom>
              <a:avLst/>
              <a:gdLst/>
              <a:ahLst/>
              <a:cxnLst/>
              <a:rect l="l" t="t" r="r" b="b"/>
              <a:pathLst>
                <a:path w="38100" h="141605">
                  <a:moveTo>
                    <a:pt x="0" y="102743"/>
                  </a:moveTo>
                  <a:lnTo>
                    <a:pt x="18034" y="141350"/>
                  </a:lnTo>
                  <a:lnTo>
                    <a:pt x="34971" y="109728"/>
                  </a:lnTo>
                  <a:lnTo>
                    <a:pt x="22098" y="109728"/>
                  </a:lnTo>
                  <a:lnTo>
                    <a:pt x="15748" y="109600"/>
                  </a:lnTo>
                  <a:lnTo>
                    <a:pt x="15925" y="103220"/>
                  </a:lnTo>
                  <a:lnTo>
                    <a:pt x="0" y="102743"/>
                  </a:lnTo>
                  <a:close/>
                </a:path>
                <a:path w="38100" h="141605">
                  <a:moveTo>
                    <a:pt x="15925" y="103220"/>
                  </a:moveTo>
                  <a:lnTo>
                    <a:pt x="15748" y="109600"/>
                  </a:lnTo>
                  <a:lnTo>
                    <a:pt x="22098" y="109728"/>
                  </a:lnTo>
                  <a:lnTo>
                    <a:pt x="22273" y="103411"/>
                  </a:lnTo>
                  <a:lnTo>
                    <a:pt x="15925" y="103220"/>
                  </a:lnTo>
                  <a:close/>
                </a:path>
                <a:path w="38100" h="141605">
                  <a:moveTo>
                    <a:pt x="22273" y="103411"/>
                  </a:moveTo>
                  <a:lnTo>
                    <a:pt x="22098" y="109728"/>
                  </a:lnTo>
                  <a:lnTo>
                    <a:pt x="34971" y="109728"/>
                  </a:lnTo>
                  <a:lnTo>
                    <a:pt x="38100" y="103886"/>
                  </a:lnTo>
                  <a:lnTo>
                    <a:pt x="22273" y="103411"/>
                  </a:lnTo>
                  <a:close/>
                </a:path>
                <a:path w="38100" h="141605">
                  <a:moveTo>
                    <a:pt x="18796" y="0"/>
                  </a:moveTo>
                  <a:lnTo>
                    <a:pt x="15925" y="103220"/>
                  </a:lnTo>
                  <a:lnTo>
                    <a:pt x="22273" y="103411"/>
                  </a:lnTo>
                  <a:lnTo>
                    <a:pt x="25146" y="254"/>
                  </a:lnTo>
                  <a:lnTo>
                    <a:pt x="18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89121" y="1722881"/>
            <a:ext cx="3162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rlito"/>
                <a:cs typeface="Carlito"/>
              </a:rPr>
              <a:t>default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2711" y="1391538"/>
            <a:ext cx="762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e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2136" y="1627631"/>
            <a:ext cx="848994" cy="594360"/>
            <a:chOff x="2112136" y="1627631"/>
            <a:chExt cx="848994" cy="594360"/>
          </a:xfrm>
        </p:grpSpPr>
        <p:sp>
          <p:nvSpPr>
            <p:cNvPr id="10" name="object 10"/>
            <p:cNvSpPr/>
            <p:nvPr/>
          </p:nvSpPr>
          <p:spPr>
            <a:xfrm>
              <a:off x="2922650" y="1630298"/>
              <a:ext cx="38100" cy="354965"/>
            </a:xfrm>
            <a:custGeom>
              <a:avLst/>
              <a:gdLst/>
              <a:ahLst/>
              <a:cxnLst/>
              <a:rect l="l" t="t" r="r" b="b"/>
              <a:pathLst>
                <a:path w="38100" h="354964">
                  <a:moveTo>
                    <a:pt x="0" y="316738"/>
                  </a:moveTo>
                  <a:lnTo>
                    <a:pt x="18923" y="354838"/>
                  </a:lnTo>
                  <a:lnTo>
                    <a:pt x="34957" y="323088"/>
                  </a:lnTo>
                  <a:lnTo>
                    <a:pt x="15875" y="323088"/>
                  </a:lnTo>
                  <a:lnTo>
                    <a:pt x="15889" y="316790"/>
                  </a:lnTo>
                  <a:lnTo>
                    <a:pt x="0" y="316738"/>
                  </a:lnTo>
                  <a:close/>
                </a:path>
                <a:path w="38100" h="354964">
                  <a:moveTo>
                    <a:pt x="15889" y="316790"/>
                  </a:moveTo>
                  <a:lnTo>
                    <a:pt x="15875" y="323088"/>
                  </a:lnTo>
                  <a:lnTo>
                    <a:pt x="22225" y="323088"/>
                  </a:lnTo>
                  <a:lnTo>
                    <a:pt x="22239" y="316812"/>
                  </a:lnTo>
                  <a:lnTo>
                    <a:pt x="15889" y="316790"/>
                  </a:lnTo>
                  <a:close/>
                </a:path>
                <a:path w="38100" h="354964">
                  <a:moveTo>
                    <a:pt x="22239" y="316812"/>
                  </a:moveTo>
                  <a:lnTo>
                    <a:pt x="22225" y="323088"/>
                  </a:lnTo>
                  <a:lnTo>
                    <a:pt x="34957" y="323088"/>
                  </a:lnTo>
                  <a:lnTo>
                    <a:pt x="38100" y="316865"/>
                  </a:lnTo>
                  <a:lnTo>
                    <a:pt x="22239" y="316812"/>
                  </a:lnTo>
                  <a:close/>
                </a:path>
                <a:path w="38100" h="354964">
                  <a:moveTo>
                    <a:pt x="16637" y="0"/>
                  </a:moveTo>
                  <a:lnTo>
                    <a:pt x="15889" y="316790"/>
                  </a:lnTo>
                  <a:lnTo>
                    <a:pt x="22239" y="316812"/>
                  </a:lnTo>
                  <a:lnTo>
                    <a:pt x="22987" y="127"/>
                  </a:lnTo>
                  <a:lnTo>
                    <a:pt x="16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5311" y="1950973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0" y="133857"/>
                  </a:moveTo>
                  <a:lnTo>
                    <a:pt x="6664" y="91553"/>
                  </a:lnTo>
                  <a:lnTo>
                    <a:pt x="25217" y="54809"/>
                  </a:lnTo>
                  <a:lnTo>
                    <a:pt x="53492" y="25830"/>
                  </a:lnTo>
                  <a:lnTo>
                    <a:pt x="89326" y="6825"/>
                  </a:lnTo>
                  <a:lnTo>
                    <a:pt x="130555" y="0"/>
                  </a:lnTo>
                  <a:lnTo>
                    <a:pt x="171847" y="6825"/>
                  </a:lnTo>
                  <a:lnTo>
                    <a:pt x="207719" y="25830"/>
                  </a:lnTo>
                  <a:lnTo>
                    <a:pt x="236013" y="54809"/>
                  </a:lnTo>
                  <a:lnTo>
                    <a:pt x="254573" y="91553"/>
                  </a:lnTo>
                  <a:lnTo>
                    <a:pt x="261238" y="133857"/>
                  </a:lnTo>
                  <a:lnTo>
                    <a:pt x="254573" y="176100"/>
                  </a:lnTo>
                  <a:lnTo>
                    <a:pt x="236013" y="212807"/>
                  </a:lnTo>
                  <a:lnTo>
                    <a:pt x="207719" y="241766"/>
                  </a:lnTo>
                  <a:lnTo>
                    <a:pt x="171847" y="260764"/>
                  </a:lnTo>
                  <a:lnTo>
                    <a:pt x="130555" y="267588"/>
                  </a:lnTo>
                  <a:lnTo>
                    <a:pt x="89326" y="260764"/>
                  </a:lnTo>
                  <a:lnTo>
                    <a:pt x="53492" y="241766"/>
                  </a:lnTo>
                  <a:lnTo>
                    <a:pt x="25217" y="212807"/>
                  </a:lnTo>
                  <a:lnTo>
                    <a:pt x="6664" y="176100"/>
                  </a:lnTo>
                  <a:lnTo>
                    <a:pt x="0" y="13385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8323" y="1627631"/>
              <a:ext cx="605790" cy="362585"/>
            </a:xfrm>
            <a:custGeom>
              <a:avLst/>
              <a:gdLst/>
              <a:ahLst/>
              <a:cxnLst/>
              <a:rect l="l" t="t" r="r" b="b"/>
              <a:pathLst>
                <a:path w="605789" h="362585">
                  <a:moveTo>
                    <a:pt x="23113" y="326390"/>
                  </a:moveTo>
                  <a:lnTo>
                    <a:pt x="0" y="362331"/>
                  </a:lnTo>
                  <a:lnTo>
                    <a:pt x="42545" y="359156"/>
                  </a:lnTo>
                  <a:lnTo>
                    <a:pt x="36369" y="348742"/>
                  </a:lnTo>
                  <a:lnTo>
                    <a:pt x="28955" y="348742"/>
                  </a:lnTo>
                  <a:lnTo>
                    <a:pt x="25780" y="343281"/>
                  </a:lnTo>
                  <a:lnTo>
                    <a:pt x="31213" y="340047"/>
                  </a:lnTo>
                  <a:lnTo>
                    <a:pt x="23113" y="326390"/>
                  </a:lnTo>
                  <a:close/>
                </a:path>
                <a:path w="605789" h="362585">
                  <a:moveTo>
                    <a:pt x="31213" y="340047"/>
                  </a:moveTo>
                  <a:lnTo>
                    <a:pt x="25780" y="343281"/>
                  </a:lnTo>
                  <a:lnTo>
                    <a:pt x="28955" y="348742"/>
                  </a:lnTo>
                  <a:lnTo>
                    <a:pt x="34435" y="345481"/>
                  </a:lnTo>
                  <a:lnTo>
                    <a:pt x="31213" y="340047"/>
                  </a:lnTo>
                  <a:close/>
                </a:path>
                <a:path w="605789" h="362585">
                  <a:moveTo>
                    <a:pt x="34435" y="345481"/>
                  </a:moveTo>
                  <a:lnTo>
                    <a:pt x="28955" y="348742"/>
                  </a:lnTo>
                  <a:lnTo>
                    <a:pt x="36369" y="348742"/>
                  </a:lnTo>
                  <a:lnTo>
                    <a:pt x="34435" y="345481"/>
                  </a:lnTo>
                  <a:close/>
                </a:path>
                <a:path w="605789" h="362585">
                  <a:moveTo>
                    <a:pt x="602488" y="0"/>
                  </a:moveTo>
                  <a:lnTo>
                    <a:pt x="31213" y="340047"/>
                  </a:lnTo>
                  <a:lnTo>
                    <a:pt x="34435" y="345481"/>
                  </a:lnTo>
                  <a:lnTo>
                    <a:pt x="605789" y="5461"/>
                  </a:lnTo>
                  <a:lnTo>
                    <a:pt x="60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51657" y="2575305"/>
            <a:ext cx="1587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rlito"/>
                <a:cs typeface="Carlito"/>
              </a:rPr>
              <a:t>S</a:t>
            </a:r>
            <a:r>
              <a:rPr sz="750" spc="7" baseline="-22222" dirty="0">
                <a:latin typeface="Carlito"/>
                <a:cs typeface="Carlito"/>
              </a:rPr>
              <a:t>n</a:t>
            </a:r>
            <a:endParaRPr sz="750" baseline="-22222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3700" y="1725929"/>
            <a:ext cx="156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rlito"/>
                <a:cs typeface="Carlito"/>
              </a:rPr>
              <a:t>v</a:t>
            </a:r>
            <a:r>
              <a:rPr sz="750" spc="7" baseline="-22222" dirty="0">
                <a:latin typeface="Carlito"/>
                <a:cs typeface="Carlito"/>
              </a:rPr>
              <a:t>2</a:t>
            </a:r>
            <a:endParaRPr sz="750" baseline="-22222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7461" y="1627631"/>
            <a:ext cx="1091565" cy="665480"/>
            <a:chOff x="2807461" y="1627631"/>
            <a:chExt cx="1091565" cy="665480"/>
          </a:xfrm>
        </p:grpSpPr>
        <p:sp>
          <p:nvSpPr>
            <p:cNvPr id="16" name="object 16"/>
            <p:cNvSpPr/>
            <p:nvPr/>
          </p:nvSpPr>
          <p:spPr>
            <a:xfrm>
              <a:off x="2810636" y="1985136"/>
              <a:ext cx="1085215" cy="304800"/>
            </a:xfrm>
            <a:custGeom>
              <a:avLst/>
              <a:gdLst/>
              <a:ahLst/>
              <a:cxnLst/>
              <a:rect l="l" t="t" r="r" b="b"/>
              <a:pathLst>
                <a:path w="1085214" h="304800">
                  <a:moveTo>
                    <a:pt x="0" y="133350"/>
                  </a:moveTo>
                  <a:lnTo>
                    <a:pt x="6664" y="91196"/>
                  </a:lnTo>
                  <a:lnTo>
                    <a:pt x="25217" y="54589"/>
                  </a:lnTo>
                  <a:lnTo>
                    <a:pt x="53492" y="25725"/>
                  </a:lnTo>
                  <a:lnTo>
                    <a:pt x="89326" y="6797"/>
                  </a:lnTo>
                  <a:lnTo>
                    <a:pt x="130555" y="0"/>
                  </a:lnTo>
                  <a:lnTo>
                    <a:pt x="171847" y="6797"/>
                  </a:lnTo>
                  <a:lnTo>
                    <a:pt x="207719" y="25725"/>
                  </a:lnTo>
                  <a:lnTo>
                    <a:pt x="236013" y="54589"/>
                  </a:lnTo>
                  <a:lnTo>
                    <a:pt x="254573" y="91196"/>
                  </a:lnTo>
                  <a:lnTo>
                    <a:pt x="261238" y="133350"/>
                  </a:lnTo>
                  <a:lnTo>
                    <a:pt x="254573" y="175503"/>
                  </a:lnTo>
                  <a:lnTo>
                    <a:pt x="236013" y="212110"/>
                  </a:lnTo>
                  <a:lnTo>
                    <a:pt x="207719" y="240974"/>
                  </a:lnTo>
                  <a:lnTo>
                    <a:pt x="171847" y="259902"/>
                  </a:lnTo>
                  <a:lnTo>
                    <a:pt x="130555" y="266700"/>
                  </a:lnTo>
                  <a:lnTo>
                    <a:pt x="89326" y="259902"/>
                  </a:lnTo>
                  <a:lnTo>
                    <a:pt x="53492" y="240974"/>
                  </a:lnTo>
                  <a:lnTo>
                    <a:pt x="25217" y="212110"/>
                  </a:lnTo>
                  <a:lnTo>
                    <a:pt x="6664" y="175503"/>
                  </a:lnTo>
                  <a:lnTo>
                    <a:pt x="0" y="133350"/>
                  </a:lnTo>
                  <a:close/>
                </a:path>
                <a:path w="1085214" h="304800">
                  <a:moveTo>
                    <a:pt x="823976" y="171069"/>
                  </a:moveTo>
                  <a:lnTo>
                    <a:pt x="830628" y="128826"/>
                  </a:lnTo>
                  <a:lnTo>
                    <a:pt x="849156" y="92119"/>
                  </a:lnTo>
                  <a:lnTo>
                    <a:pt x="877413" y="63160"/>
                  </a:lnTo>
                  <a:lnTo>
                    <a:pt x="913253" y="44162"/>
                  </a:lnTo>
                  <a:lnTo>
                    <a:pt x="954532" y="37337"/>
                  </a:lnTo>
                  <a:lnTo>
                    <a:pt x="995810" y="44162"/>
                  </a:lnTo>
                  <a:lnTo>
                    <a:pt x="1031650" y="63160"/>
                  </a:lnTo>
                  <a:lnTo>
                    <a:pt x="1059907" y="92119"/>
                  </a:lnTo>
                  <a:lnTo>
                    <a:pt x="1078435" y="128826"/>
                  </a:lnTo>
                  <a:lnTo>
                    <a:pt x="1085088" y="171069"/>
                  </a:lnTo>
                  <a:lnTo>
                    <a:pt x="1078435" y="213360"/>
                  </a:lnTo>
                  <a:lnTo>
                    <a:pt x="1059907" y="250073"/>
                  </a:lnTo>
                  <a:lnTo>
                    <a:pt x="1031650" y="279013"/>
                  </a:lnTo>
                  <a:lnTo>
                    <a:pt x="995810" y="297987"/>
                  </a:lnTo>
                  <a:lnTo>
                    <a:pt x="954532" y="304800"/>
                  </a:lnTo>
                  <a:lnTo>
                    <a:pt x="913253" y="297987"/>
                  </a:lnTo>
                  <a:lnTo>
                    <a:pt x="877413" y="279013"/>
                  </a:lnTo>
                  <a:lnTo>
                    <a:pt x="849156" y="250073"/>
                  </a:lnTo>
                  <a:lnTo>
                    <a:pt x="830628" y="213360"/>
                  </a:lnTo>
                  <a:lnTo>
                    <a:pt x="823976" y="1710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0811" y="1627631"/>
              <a:ext cx="732155" cy="433705"/>
            </a:xfrm>
            <a:custGeom>
              <a:avLst/>
              <a:gdLst/>
              <a:ahLst/>
              <a:cxnLst/>
              <a:rect l="l" t="t" r="r" b="b"/>
              <a:pathLst>
                <a:path w="732154" h="433705">
                  <a:moveTo>
                    <a:pt x="697453" y="417128"/>
                  </a:moveTo>
                  <a:lnTo>
                    <a:pt x="689355" y="430784"/>
                  </a:lnTo>
                  <a:lnTo>
                    <a:pt x="731901" y="433705"/>
                  </a:lnTo>
                  <a:lnTo>
                    <a:pt x="723264" y="420370"/>
                  </a:lnTo>
                  <a:lnTo>
                    <a:pt x="702945" y="420370"/>
                  </a:lnTo>
                  <a:lnTo>
                    <a:pt x="697453" y="417128"/>
                  </a:lnTo>
                  <a:close/>
                </a:path>
                <a:path w="732154" h="433705">
                  <a:moveTo>
                    <a:pt x="700675" y="411695"/>
                  </a:moveTo>
                  <a:lnTo>
                    <a:pt x="697453" y="417128"/>
                  </a:lnTo>
                  <a:lnTo>
                    <a:pt x="702945" y="420370"/>
                  </a:lnTo>
                  <a:lnTo>
                    <a:pt x="706120" y="414909"/>
                  </a:lnTo>
                  <a:lnTo>
                    <a:pt x="700675" y="411695"/>
                  </a:lnTo>
                  <a:close/>
                </a:path>
                <a:path w="732154" h="433705">
                  <a:moveTo>
                    <a:pt x="708787" y="398018"/>
                  </a:moveTo>
                  <a:lnTo>
                    <a:pt x="700675" y="411695"/>
                  </a:lnTo>
                  <a:lnTo>
                    <a:pt x="706120" y="414909"/>
                  </a:lnTo>
                  <a:lnTo>
                    <a:pt x="702945" y="420370"/>
                  </a:lnTo>
                  <a:lnTo>
                    <a:pt x="723264" y="420370"/>
                  </a:lnTo>
                  <a:lnTo>
                    <a:pt x="708787" y="398018"/>
                  </a:lnTo>
                  <a:close/>
                </a:path>
                <a:path w="732154" h="433705">
                  <a:moveTo>
                    <a:pt x="3175" y="0"/>
                  </a:moveTo>
                  <a:lnTo>
                    <a:pt x="0" y="5461"/>
                  </a:lnTo>
                  <a:lnTo>
                    <a:pt x="697453" y="417128"/>
                  </a:lnTo>
                  <a:lnTo>
                    <a:pt x="700675" y="41169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11702" y="2064257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8946" y="2123693"/>
            <a:ext cx="5969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Carlito"/>
                <a:cs typeface="Carlito"/>
              </a:rPr>
              <a:t>3</a:t>
            </a:r>
            <a:endParaRPr sz="5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8135" y="2013965"/>
            <a:ext cx="194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S</a:t>
            </a:r>
            <a:r>
              <a:rPr sz="900" spc="-7" baseline="-18518" dirty="0">
                <a:latin typeface="Arial"/>
                <a:cs typeface="Arial"/>
              </a:rPr>
              <a:t>2</a:t>
            </a:r>
            <a:endParaRPr sz="900" baseline="-1851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5570" y="1998091"/>
            <a:ext cx="1574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rlito"/>
                <a:cs typeface="Carlito"/>
              </a:rPr>
              <a:t>S</a:t>
            </a:r>
            <a:r>
              <a:rPr sz="750" spc="7" baseline="-22222" dirty="0">
                <a:latin typeface="Carlito"/>
                <a:cs typeface="Carlito"/>
              </a:rPr>
              <a:t>1</a:t>
            </a:r>
            <a:endParaRPr sz="750" baseline="-22222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2960" y="992250"/>
            <a:ext cx="1574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800" spc="5" dirty="0">
                <a:latin typeface="Carlito"/>
                <a:cs typeface="Carlito"/>
              </a:rPr>
              <a:t>S</a:t>
            </a:r>
            <a:r>
              <a:rPr sz="750" spc="7" baseline="-22222" dirty="0">
                <a:latin typeface="Carlito"/>
                <a:cs typeface="Carlito"/>
              </a:rPr>
              <a:t>0</a:t>
            </a:r>
            <a:endParaRPr sz="750" baseline="-22222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9444" y="1678304"/>
            <a:ext cx="156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Carlito"/>
                <a:cs typeface="Carlito"/>
              </a:rPr>
              <a:t>v</a:t>
            </a:r>
            <a:r>
              <a:rPr sz="750" spc="7" baseline="-22222" dirty="0">
                <a:latin typeface="Carlito"/>
                <a:cs typeface="Carlito"/>
              </a:rPr>
              <a:t>1</a:t>
            </a:r>
            <a:endParaRPr sz="750" baseline="-22222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25" name="object 25"/>
            <p:cNvSpPr/>
            <p:nvPr/>
          </p:nvSpPr>
          <p:spPr>
            <a:xfrm>
              <a:off x="2812288" y="2551048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0" y="133858"/>
                  </a:moveTo>
                  <a:lnTo>
                    <a:pt x="6652" y="91553"/>
                  </a:lnTo>
                  <a:lnTo>
                    <a:pt x="25180" y="54809"/>
                  </a:lnTo>
                  <a:lnTo>
                    <a:pt x="53437" y="25830"/>
                  </a:lnTo>
                  <a:lnTo>
                    <a:pt x="89277" y="6825"/>
                  </a:lnTo>
                  <a:lnTo>
                    <a:pt x="130556" y="0"/>
                  </a:lnTo>
                  <a:lnTo>
                    <a:pt x="171834" y="6825"/>
                  </a:lnTo>
                  <a:lnTo>
                    <a:pt x="207674" y="25830"/>
                  </a:lnTo>
                  <a:lnTo>
                    <a:pt x="235931" y="54809"/>
                  </a:lnTo>
                  <a:lnTo>
                    <a:pt x="254459" y="91553"/>
                  </a:lnTo>
                  <a:lnTo>
                    <a:pt x="261112" y="133858"/>
                  </a:lnTo>
                  <a:lnTo>
                    <a:pt x="254459" y="176100"/>
                  </a:lnTo>
                  <a:lnTo>
                    <a:pt x="235931" y="212807"/>
                  </a:lnTo>
                  <a:lnTo>
                    <a:pt x="207674" y="241766"/>
                  </a:lnTo>
                  <a:lnTo>
                    <a:pt x="171834" y="260764"/>
                  </a:lnTo>
                  <a:lnTo>
                    <a:pt x="130556" y="267589"/>
                  </a:lnTo>
                  <a:lnTo>
                    <a:pt x="89277" y="260764"/>
                  </a:lnTo>
                  <a:lnTo>
                    <a:pt x="53437" y="241766"/>
                  </a:lnTo>
                  <a:lnTo>
                    <a:pt x="25180" y="212807"/>
                  </a:lnTo>
                  <a:lnTo>
                    <a:pt x="6652" y="176100"/>
                  </a:lnTo>
                  <a:lnTo>
                    <a:pt x="0" y="1338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673" y="2176906"/>
              <a:ext cx="1337310" cy="377825"/>
            </a:xfrm>
            <a:custGeom>
              <a:avLst/>
              <a:gdLst/>
              <a:ahLst/>
              <a:cxnLst/>
              <a:rect l="l" t="t" r="r" b="b"/>
              <a:pathLst>
                <a:path w="1337310" h="377825">
                  <a:moveTo>
                    <a:pt x="606552" y="374142"/>
                  </a:moveTo>
                  <a:lnTo>
                    <a:pt x="597916" y="360299"/>
                  </a:lnTo>
                  <a:lnTo>
                    <a:pt x="584073" y="338074"/>
                  </a:lnTo>
                  <a:lnTo>
                    <a:pt x="575779" y="351548"/>
                  </a:lnTo>
                  <a:lnTo>
                    <a:pt x="3429" y="0"/>
                  </a:lnTo>
                  <a:lnTo>
                    <a:pt x="0" y="5461"/>
                  </a:lnTo>
                  <a:lnTo>
                    <a:pt x="572427" y="356984"/>
                  </a:lnTo>
                  <a:lnTo>
                    <a:pt x="564134" y="370459"/>
                  </a:lnTo>
                  <a:lnTo>
                    <a:pt x="606552" y="374142"/>
                  </a:lnTo>
                  <a:close/>
                </a:path>
                <a:path w="1337310" h="377825">
                  <a:moveTo>
                    <a:pt x="625348" y="336042"/>
                  </a:moveTo>
                  <a:lnTo>
                    <a:pt x="609561" y="336105"/>
                  </a:lnTo>
                  <a:lnTo>
                    <a:pt x="608076" y="74930"/>
                  </a:lnTo>
                  <a:lnTo>
                    <a:pt x="601726" y="74930"/>
                  </a:lnTo>
                  <a:lnTo>
                    <a:pt x="603211" y="336118"/>
                  </a:lnTo>
                  <a:lnTo>
                    <a:pt x="587248" y="336169"/>
                  </a:lnTo>
                  <a:lnTo>
                    <a:pt x="606552" y="374142"/>
                  </a:lnTo>
                  <a:lnTo>
                    <a:pt x="622147" y="342519"/>
                  </a:lnTo>
                  <a:lnTo>
                    <a:pt x="625348" y="336042"/>
                  </a:lnTo>
                  <a:close/>
                </a:path>
                <a:path w="1337310" h="377825">
                  <a:moveTo>
                    <a:pt x="1337183" y="77089"/>
                  </a:moveTo>
                  <a:lnTo>
                    <a:pt x="1334770" y="71247"/>
                  </a:lnTo>
                  <a:lnTo>
                    <a:pt x="640511" y="356793"/>
                  </a:lnTo>
                  <a:lnTo>
                    <a:pt x="634492" y="342138"/>
                  </a:lnTo>
                  <a:lnTo>
                    <a:pt x="606552" y="374142"/>
                  </a:lnTo>
                  <a:lnTo>
                    <a:pt x="648970" y="377317"/>
                  </a:lnTo>
                  <a:lnTo>
                    <a:pt x="643940" y="365125"/>
                  </a:lnTo>
                  <a:lnTo>
                    <a:pt x="642962" y="362737"/>
                  </a:lnTo>
                  <a:lnTo>
                    <a:pt x="1337183" y="77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705" y="50672"/>
            <a:ext cx="16725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Program</a:t>
            </a:r>
            <a:r>
              <a:rPr spc="-70" dirty="0"/>
              <a:t> </a:t>
            </a:r>
            <a:r>
              <a:rPr spc="-15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174" y="531621"/>
            <a:ext cx="4047490" cy="153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marR="129539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i="1" spc="-10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is a unique </a:t>
            </a:r>
            <a:r>
              <a:rPr sz="1600" spc="-10" dirty="0">
                <a:latin typeface="Carlito"/>
                <a:cs typeface="Carlito"/>
              </a:rPr>
              <a:t>sequence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executable  statements from </a:t>
            </a:r>
            <a:r>
              <a:rPr sz="1600" spc="-10" dirty="0">
                <a:latin typeface="Carlito"/>
                <a:cs typeface="Carlito"/>
              </a:rPr>
              <a:t>one point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5" dirty="0">
                <a:latin typeface="Carlito"/>
                <a:cs typeface="Carlito"/>
              </a:rPr>
              <a:t>program </a:t>
            </a:r>
            <a:r>
              <a:rPr sz="1600" spc="-10" dirty="0">
                <a:latin typeface="Carlito"/>
                <a:cs typeface="Carlito"/>
              </a:rPr>
              <a:t>to  </a:t>
            </a:r>
            <a:r>
              <a:rPr sz="1600" spc="-5" dirty="0">
                <a:latin typeface="Carlito"/>
                <a:cs typeface="Carlito"/>
              </a:rPr>
              <a:t>another </a:t>
            </a:r>
            <a:r>
              <a:rPr sz="1600" spc="-10" dirty="0">
                <a:latin typeface="Carlito"/>
                <a:cs typeface="Carlito"/>
              </a:rPr>
              <a:t>point.</a:t>
            </a:r>
            <a:endParaRPr sz="1600">
              <a:latin typeface="Carlito"/>
              <a:cs typeface="Carlito"/>
            </a:endParaRPr>
          </a:p>
          <a:p>
            <a:pPr marL="197485" marR="17780" indent="-172720">
              <a:lnSpc>
                <a:spcPct val="10040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"/>
              <a:tabLst>
                <a:tab pos="198120" algn="l"/>
                <a:tab pos="2311400" algn="l"/>
                <a:tab pos="2768600" algn="l"/>
                <a:tab pos="3683635" algn="l"/>
              </a:tabLst>
            </a:pPr>
            <a:r>
              <a:rPr sz="1600" spc="-5" dirty="0">
                <a:latin typeface="Carlito"/>
                <a:cs typeface="Carlito"/>
              </a:rPr>
              <a:t>In a </a:t>
            </a:r>
            <a:r>
              <a:rPr sz="1600" spc="-10" dirty="0">
                <a:latin typeface="Carlito"/>
                <a:cs typeface="Carlito"/>
              </a:rPr>
              <a:t>graph, </a:t>
            </a:r>
            <a:r>
              <a:rPr sz="1600" spc="-5" dirty="0">
                <a:latin typeface="Carlito"/>
                <a:cs typeface="Carlito"/>
              </a:rPr>
              <a:t>a path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sequence	</a:t>
            </a:r>
            <a:r>
              <a:rPr sz="1600" spc="-35" dirty="0">
                <a:latin typeface="Carlito"/>
                <a:cs typeface="Carlito"/>
              </a:rPr>
              <a:t>(</a:t>
            </a:r>
            <a:r>
              <a:rPr sz="1600" b="1" i="1" spc="-35" dirty="0">
                <a:latin typeface="Trebuchet MS"/>
                <a:cs typeface="Trebuchet MS"/>
              </a:rPr>
              <a:t>n</a:t>
            </a:r>
            <a:r>
              <a:rPr sz="1575" spc="-52" baseline="-21164" dirty="0">
                <a:latin typeface="Carlito"/>
                <a:cs typeface="Carlito"/>
              </a:rPr>
              <a:t>1</a:t>
            </a:r>
            <a:r>
              <a:rPr sz="1600" spc="-35" dirty="0">
                <a:latin typeface="Carlito"/>
                <a:cs typeface="Carlito"/>
              </a:rPr>
              <a:t>,  </a:t>
            </a:r>
            <a:r>
              <a:rPr sz="1600" b="1" i="1" spc="-60" dirty="0">
                <a:latin typeface="Trebuchet MS"/>
                <a:cs typeface="Trebuchet MS"/>
              </a:rPr>
              <a:t>n</a:t>
            </a:r>
            <a:r>
              <a:rPr sz="1575" spc="-89" baseline="-21164" dirty="0">
                <a:latin typeface="Carlito"/>
                <a:cs typeface="Carlito"/>
              </a:rPr>
              <a:t>2</a:t>
            </a:r>
            <a:r>
              <a:rPr sz="1600" spc="-60" dirty="0">
                <a:latin typeface="Arial"/>
                <a:cs typeface="Arial"/>
              </a:rPr>
              <a:t>, </a:t>
            </a:r>
            <a:r>
              <a:rPr sz="1600" spc="-275" dirty="0">
                <a:latin typeface="Arial"/>
                <a:cs typeface="Arial"/>
              </a:rPr>
              <a:t>…,  </a:t>
            </a:r>
            <a:r>
              <a:rPr sz="1600" b="1" i="1" spc="-45" dirty="0">
                <a:latin typeface="Trebuchet MS"/>
                <a:cs typeface="Trebuchet MS"/>
              </a:rPr>
              <a:t>n</a:t>
            </a:r>
            <a:r>
              <a:rPr sz="1575" spc="-67" baseline="-21164" dirty="0">
                <a:latin typeface="Carlito"/>
                <a:cs typeface="Carlito"/>
              </a:rPr>
              <a:t>t</a:t>
            </a:r>
            <a:r>
              <a:rPr sz="1600" spc="-45" dirty="0">
                <a:latin typeface="Carlito"/>
                <a:cs typeface="Carlito"/>
              </a:rPr>
              <a:t>) </a:t>
            </a:r>
            <a:r>
              <a:rPr sz="1600" spc="-5" dirty="0">
                <a:latin typeface="Carlito"/>
                <a:cs typeface="Carlito"/>
              </a:rPr>
              <a:t>of nodes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such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that	</a:t>
            </a:r>
            <a:r>
              <a:rPr sz="1600" spc="-35" dirty="0">
                <a:latin typeface="Carlito"/>
                <a:cs typeface="Carlito"/>
              </a:rPr>
              <a:t>&lt;</a:t>
            </a:r>
            <a:r>
              <a:rPr sz="1600" b="1" i="1" spc="-35" dirty="0">
                <a:latin typeface="Trebuchet MS"/>
                <a:cs typeface="Trebuchet MS"/>
              </a:rPr>
              <a:t>n</a:t>
            </a:r>
            <a:r>
              <a:rPr sz="1575" spc="-52" baseline="-21164" dirty="0">
                <a:latin typeface="Carlito"/>
                <a:cs typeface="Carlito"/>
              </a:rPr>
              <a:t>i</a:t>
            </a:r>
            <a:r>
              <a:rPr sz="1600" spc="-35" dirty="0">
                <a:latin typeface="Carlito"/>
                <a:cs typeface="Carlito"/>
              </a:rPr>
              <a:t>,</a:t>
            </a:r>
            <a:r>
              <a:rPr sz="1600" b="1" i="1" spc="-35" dirty="0">
                <a:latin typeface="Trebuchet MS"/>
                <a:cs typeface="Trebuchet MS"/>
              </a:rPr>
              <a:t>n</a:t>
            </a:r>
            <a:r>
              <a:rPr sz="1575" spc="-52" baseline="-21164" dirty="0">
                <a:latin typeface="Carlito"/>
                <a:cs typeface="Carlito"/>
              </a:rPr>
              <a:t>i+1</a:t>
            </a:r>
            <a:r>
              <a:rPr sz="1600" spc="-35" dirty="0">
                <a:latin typeface="Carlito"/>
                <a:cs typeface="Carlito"/>
              </a:rPr>
              <a:t>&gt; </a:t>
            </a:r>
            <a:r>
              <a:rPr sz="1600" spc="-5" dirty="0">
                <a:latin typeface="Carlito"/>
                <a:cs typeface="Carlito"/>
              </a:rPr>
              <a:t>is an  edge in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graph,	</a:t>
            </a:r>
            <a:r>
              <a:rPr sz="1600" spc="-5" dirty="0">
                <a:latin typeface="Symbol"/>
                <a:cs typeface="Symbol"/>
              </a:rPr>
              <a:t>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rlito"/>
                <a:cs typeface="Carlito"/>
              </a:rPr>
              <a:t>i=1, </a:t>
            </a:r>
            <a:r>
              <a:rPr sz="1600" spc="-5" dirty="0">
                <a:latin typeface="Carlito"/>
                <a:cs typeface="Carlito"/>
              </a:rPr>
              <a:t>2,.., </a:t>
            </a:r>
            <a:r>
              <a:rPr sz="1600" dirty="0">
                <a:latin typeface="Carlito"/>
                <a:cs typeface="Carlito"/>
              </a:rPr>
              <a:t>t-1 </a:t>
            </a:r>
            <a:r>
              <a:rPr sz="1600" spc="-5" dirty="0">
                <a:latin typeface="Carlito"/>
                <a:cs typeface="Carlito"/>
              </a:rPr>
              <a:t>(t &gt;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0).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239394"/>
            <a:ext cx="1521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Program</a:t>
            </a:r>
            <a:r>
              <a:rPr sz="2000" spc="-75" dirty="0"/>
              <a:t> </a:t>
            </a:r>
            <a:r>
              <a:rPr sz="2000" spc="-15" dirty="0"/>
              <a:t>Paths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36474" y="759713"/>
            <a:ext cx="4022725" cy="201548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10185" marR="164465" indent="-172720">
              <a:lnSpc>
                <a:spcPts val="1730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"/>
              <a:tabLst>
                <a:tab pos="210820" algn="l"/>
              </a:tabLst>
            </a:pPr>
            <a:r>
              <a:rPr sz="1600" i="1" spc="-10" dirty="0">
                <a:latin typeface="Carlito"/>
                <a:cs typeface="Carlito"/>
              </a:rPr>
              <a:t>Complete path </a:t>
            </a:r>
            <a:r>
              <a:rPr sz="1600" spc="-10" dirty="0">
                <a:latin typeface="Carlito"/>
                <a:cs typeface="Carlito"/>
              </a:rPr>
              <a:t>starts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5" dirty="0">
                <a:latin typeface="Carlito"/>
                <a:cs typeface="Carlito"/>
              </a:rPr>
              <a:t>first </a:t>
            </a:r>
            <a:r>
              <a:rPr sz="1600" spc="-10" dirty="0">
                <a:latin typeface="Carlito"/>
                <a:cs typeface="Carlito"/>
              </a:rPr>
              <a:t>node </a:t>
            </a:r>
            <a:r>
              <a:rPr sz="1600" spc="-5" dirty="0">
                <a:latin typeface="Carlito"/>
                <a:cs typeface="Carlito"/>
              </a:rPr>
              <a:t>and  ends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last node </a:t>
            </a:r>
            <a:r>
              <a:rPr sz="1600" spc="-5" dirty="0">
                <a:latin typeface="Carlito"/>
                <a:cs typeface="Carlito"/>
              </a:rPr>
              <a:t>of the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graph.</a:t>
            </a:r>
            <a:endParaRPr sz="1600">
              <a:latin typeface="Carlito"/>
              <a:cs typeface="Carlito"/>
            </a:endParaRPr>
          </a:p>
          <a:p>
            <a:pPr marL="210185" marR="177165" indent="-172720">
              <a:lnSpc>
                <a:spcPts val="173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254635" algn="l"/>
              </a:tabLst>
            </a:pPr>
            <a:r>
              <a:rPr dirty="0"/>
              <a:t>	</a:t>
            </a:r>
            <a:r>
              <a:rPr sz="1600" i="1" spc="-10" dirty="0">
                <a:latin typeface="Carlito"/>
                <a:cs typeface="Carlito"/>
              </a:rPr>
              <a:t>Execution path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complete path that can be  </a:t>
            </a:r>
            <a:r>
              <a:rPr sz="1600" spc="-15" dirty="0">
                <a:latin typeface="Carlito"/>
                <a:cs typeface="Carlito"/>
              </a:rPr>
              <a:t>exercised </a:t>
            </a:r>
            <a:r>
              <a:rPr sz="1600" spc="-10" dirty="0">
                <a:latin typeface="Carlito"/>
                <a:cs typeface="Carlito"/>
              </a:rPr>
              <a:t>by some </a:t>
            </a:r>
            <a:r>
              <a:rPr sz="1600" spc="-5" dirty="0">
                <a:latin typeface="Carlito"/>
                <a:cs typeface="Carlito"/>
              </a:rPr>
              <a:t>input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210185" indent="-172720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Font typeface="Wingdings"/>
              <a:buChar char=""/>
              <a:tabLst>
                <a:tab pos="210820" algn="l"/>
              </a:tabLst>
            </a:pPr>
            <a:r>
              <a:rPr sz="1600" i="1" spc="-10" dirty="0">
                <a:latin typeface="Carlito"/>
                <a:cs typeface="Carlito"/>
              </a:rPr>
              <a:t>Subpath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subsequence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sequence,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e.g.,</a:t>
            </a:r>
            <a:endParaRPr sz="16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19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400" b="1" i="1" spc="-35" dirty="0">
                <a:latin typeface="Trebuchet MS"/>
                <a:cs typeface="Trebuchet MS"/>
              </a:rPr>
              <a:t>n</a:t>
            </a:r>
            <a:r>
              <a:rPr sz="1350" spc="-52" baseline="-21604" dirty="0">
                <a:latin typeface="Carlito"/>
                <a:cs typeface="Carlito"/>
              </a:rPr>
              <a:t>1</a:t>
            </a:r>
            <a:r>
              <a:rPr sz="1400" spc="-35" dirty="0">
                <a:latin typeface="Carlito"/>
                <a:cs typeface="Carlito"/>
              </a:rPr>
              <a:t>, </a:t>
            </a:r>
            <a:r>
              <a:rPr sz="1400" b="1" i="1" spc="-45" dirty="0">
                <a:latin typeface="Trebuchet MS"/>
                <a:cs typeface="Trebuchet MS"/>
              </a:rPr>
              <a:t>n</a:t>
            </a:r>
            <a:r>
              <a:rPr sz="1350" spc="-67" baseline="-21604" dirty="0">
                <a:latin typeface="Carlito"/>
                <a:cs typeface="Carlito"/>
              </a:rPr>
              <a:t>2</a:t>
            </a:r>
            <a:r>
              <a:rPr sz="1400" spc="-45" dirty="0">
                <a:latin typeface="Arial"/>
                <a:cs typeface="Arial"/>
              </a:rPr>
              <a:t>, </a:t>
            </a:r>
            <a:r>
              <a:rPr sz="1400" spc="-240" dirty="0">
                <a:latin typeface="Arial"/>
                <a:cs typeface="Arial"/>
              </a:rPr>
              <a:t>…,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b="1" i="1" spc="-55" dirty="0">
                <a:latin typeface="Trebuchet MS"/>
                <a:cs typeface="Trebuchet MS"/>
              </a:rPr>
              <a:t>n</a:t>
            </a:r>
            <a:r>
              <a:rPr sz="1350" spc="-82" baseline="-21604" dirty="0">
                <a:latin typeface="Carlito"/>
                <a:cs typeface="Carlito"/>
              </a:rPr>
              <a:t>t</a:t>
            </a:r>
            <a:endParaRPr sz="1350" baseline="-21604">
              <a:latin typeface="Carlito"/>
              <a:cs typeface="Carlito"/>
            </a:endParaRPr>
          </a:p>
          <a:p>
            <a:pPr marL="210185" indent="-17272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Font typeface="Wingdings"/>
              <a:buChar char=""/>
              <a:tabLst>
                <a:tab pos="210820" algn="l"/>
              </a:tabLst>
            </a:pPr>
            <a:r>
              <a:rPr sz="1600" i="1" spc="-10" dirty="0">
                <a:latin typeface="Carlito"/>
                <a:cs typeface="Carlito"/>
              </a:rPr>
              <a:t>Elementary path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nodes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unique.</a:t>
            </a:r>
            <a:endParaRPr sz="1600">
              <a:latin typeface="Carlito"/>
              <a:cs typeface="Carlito"/>
            </a:endParaRPr>
          </a:p>
          <a:p>
            <a:pPr marL="210185" indent="-17272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Wingdings"/>
              <a:buChar char=""/>
              <a:tabLst>
                <a:tab pos="210820" algn="l"/>
              </a:tabLst>
            </a:pPr>
            <a:r>
              <a:rPr sz="1600" i="1" spc="-10" dirty="0">
                <a:latin typeface="Carlito"/>
                <a:cs typeface="Carlito"/>
              </a:rPr>
              <a:t>Simple path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edges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unique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80" y="216534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00"/>
                </a:solidFill>
              </a:rPr>
              <a:t>Program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15" dirty="0">
                <a:solidFill>
                  <a:srgbClr val="000000"/>
                </a:solidFill>
              </a:rPr>
              <a:t>Paths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43252" y="770889"/>
            <a:ext cx="5448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Example: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3252" y="1106169"/>
            <a:ext cx="259715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(1,2,3,5,6,7,6,8,10) </a:t>
            </a:r>
            <a:r>
              <a:rPr sz="1100" dirty="0">
                <a:latin typeface="Carlito"/>
                <a:cs typeface="Carlito"/>
              </a:rPr>
              <a:t>is a </a:t>
            </a:r>
            <a:r>
              <a:rPr sz="1100" i="1" spc="-10" dirty="0">
                <a:latin typeface="Carlito"/>
                <a:cs typeface="Carlito"/>
              </a:rPr>
              <a:t>complete </a:t>
            </a:r>
            <a:r>
              <a:rPr sz="1100" spc="-5" dirty="0">
                <a:latin typeface="Carlito"/>
                <a:cs typeface="Carlito"/>
              </a:rPr>
              <a:t>path  (1,2,3,5,6,7,6,7,6,8,10) </a:t>
            </a:r>
            <a:r>
              <a:rPr sz="1100" dirty="0">
                <a:latin typeface="Carlito"/>
                <a:cs typeface="Carlito"/>
              </a:rPr>
              <a:t>is a </a:t>
            </a:r>
            <a:r>
              <a:rPr sz="1100" spc="-10" dirty="0">
                <a:latin typeface="Carlito"/>
                <a:cs typeface="Carlito"/>
              </a:rPr>
              <a:t>different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i="1" spc="-10" dirty="0">
                <a:latin typeface="Carlito"/>
                <a:cs typeface="Carlito"/>
              </a:rPr>
              <a:t>complete</a:t>
            </a:r>
            <a:endParaRPr sz="1100">
              <a:latin typeface="Carlito"/>
              <a:cs typeface="Carlito"/>
            </a:endParaRPr>
          </a:p>
          <a:p>
            <a:pPr marL="184785">
              <a:lnSpc>
                <a:spcPts val="1055"/>
              </a:lnSpc>
            </a:pPr>
            <a:r>
              <a:rPr sz="1100" spc="-5" dirty="0">
                <a:latin typeface="Carlito"/>
                <a:cs typeface="Carlito"/>
              </a:rPr>
              <a:t>path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(1,2,3,5) is a</a:t>
            </a:r>
            <a:r>
              <a:rPr sz="1100" spc="-70" dirty="0">
                <a:latin typeface="Carlito"/>
                <a:cs typeface="Carlito"/>
              </a:rPr>
              <a:t> </a:t>
            </a:r>
            <a:r>
              <a:rPr sz="1100" i="1" spc="-5" dirty="0">
                <a:latin typeface="Carlito"/>
                <a:cs typeface="Carlito"/>
              </a:rPr>
              <a:t>subpath</a:t>
            </a:r>
            <a:endParaRPr sz="1100">
              <a:latin typeface="Carlito"/>
              <a:cs typeface="Carlito"/>
            </a:endParaRPr>
          </a:p>
          <a:p>
            <a:pPr marL="12700" marR="466090">
              <a:lnSpc>
                <a:spcPct val="100000"/>
              </a:lnSpc>
            </a:pPr>
            <a:r>
              <a:rPr sz="1100" spc="-5" dirty="0">
                <a:latin typeface="Carlito"/>
                <a:cs typeface="Carlito"/>
              </a:rPr>
              <a:t>(1,2,3,5,6,8,10) </a:t>
            </a:r>
            <a:r>
              <a:rPr sz="1100" dirty="0">
                <a:latin typeface="Carlito"/>
                <a:cs typeface="Carlito"/>
              </a:rPr>
              <a:t>is an </a:t>
            </a:r>
            <a:r>
              <a:rPr sz="1100" i="1" dirty="0">
                <a:latin typeface="Carlito"/>
                <a:cs typeface="Carlito"/>
              </a:rPr>
              <a:t>elementary</a:t>
            </a:r>
            <a:r>
              <a:rPr sz="1100" i="1" spc="-114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path  (1,2,4,5,6,7,6,8,10) </a:t>
            </a:r>
            <a:r>
              <a:rPr sz="1100" dirty="0">
                <a:latin typeface="Carlito"/>
                <a:cs typeface="Carlito"/>
              </a:rPr>
              <a:t>is a </a:t>
            </a:r>
            <a:r>
              <a:rPr sz="1100" i="1" spc="-5" dirty="0">
                <a:latin typeface="Carlito"/>
                <a:cs typeface="Carlito"/>
              </a:rPr>
              <a:t>simple</a:t>
            </a:r>
            <a:r>
              <a:rPr sz="1100" i="1" spc="-6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path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487" y="419099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5086" y="46151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623" y="914361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2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812" y="1238249"/>
            <a:ext cx="825500" cy="284480"/>
          </a:xfrm>
          <a:custGeom>
            <a:avLst/>
            <a:gdLst/>
            <a:ahLst/>
            <a:cxnLst/>
            <a:rect l="l" t="t" r="r" b="b"/>
            <a:pathLst>
              <a:path w="825500" h="284480">
                <a:moveTo>
                  <a:pt x="0" y="150749"/>
                </a:moveTo>
                <a:lnTo>
                  <a:pt x="6652" y="108657"/>
                </a:lnTo>
                <a:lnTo>
                  <a:pt x="25180" y="72088"/>
                </a:lnTo>
                <a:lnTo>
                  <a:pt x="53437" y="43242"/>
                </a:lnTo>
                <a:lnTo>
                  <a:pt x="89277" y="24322"/>
                </a:lnTo>
                <a:lnTo>
                  <a:pt x="130556" y="17525"/>
                </a:lnTo>
                <a:lnTo>
                  <a:pt x="171834" y="24323"/>
                </a:lnTo>
                <a:lnTo>
                  <a:pt x="207674" y="43251"/>
                </a:lnTo>
                <a:lnTo>
                  <a:pt x="235931" y="72115"/>
                </a:lnTo>
                <a:lnTo>
                  <a:pt x="254459" y="108722"/>
                </a:lnTo>
                <a:lnTo>
                  <a:pt x="261112" y="150875"/>
                </a:lnTo>
                <a:lnTo>
                  <a:pt x="254459" y="192981"/>
                </a:lnTo>
                <a:lnTo>
                  <a:pt x="235931" y="229581"/>
                </a:lnTo>
                <a:lnTo>
                  <a:pt x="207674" y="258464"/>
                </a:lnTo>
                <a:lnTo>
                  <a:pt x="171834" y="277416"/>
                </a:lnTo>
                <a:lnTo>
                  <a:pt x="130556" y="284225"/>
                </a:lnTo>
                <a:lnTo>
                  <a:pt x="89277" y="277416"/>
                </a:lnTo>
                <a:lnTo>
                  <a:pt x="53437" y="258464"/>
                </a:lnTo>
                <a:lnTo>
                  <a:pt x="25180" y="229581"/>
                </a:lnTo>
                <a:lnTo>
                  <a:pt x="6652" y="192981"/>
                </a:lnTo>
                <a:lnTo>
                  <a:pt x="0" y="150875"/>
                </a:lnTo>
                <a:close/>
              </a:path>
              <a:path w="825500" h="284480">
                <a:moveTo>
                  <a:pt x="564261" y="133730"/>
                </a:moveTo>
                <a:lnTo>
                  <a:pt x="570926" y="91440"/>
                </a:lnTo>
                <a:lnTo>
                  <a:pt x="589486" y="54726"/>
                </a:lnTo>
                <a:lnTo>
                  <a:pt x="617780" y="25786"/>
                </a:lnTo>
                <a:lnTo>
                  <a:pt x="653652" y="6812"/>
                </a:lnTo>
                <a:lnTo>
                  <a:pt x="694944" y="0"/>
                </a:lnTo>
                <a:lnTo>
                  <a:pt x="736173" y="6812"/>
                </a:lnTo>
                <a:lnTo>
                  <a:pt x="772007" y="25786"/>
                </a:lnTo>
                <a:lnTo>
                  <a:pt x="800282" y="54726"/>
                </a:lnTo>
                <a:lnTo>
                  <a:pt x="818835" y="91440"/>
                </a:lnTo>
                <a:lnTo>
                  <a:pt x="825500" y="133730"/>
                </a:lnTo>
                <a:lnTo>
                  <a:pt x="818835" y="176022"/>
                </a:lnTo>
                <a:lnTo>
                  <a:pt x="800282" y="212735"/>
                </a:lnTo>
                <a:lnTo>
                  <a:pt x="772007" y="241675"/>
                </a:lnTo>
                <a:lnTo>
                  <a:pt x="736173" y="260649"/>
                </a:lnTo>
                <a:lnTo>
                  <a:pt x="694944" y="267462"/>
                </a:lnTo>
                <a:lnTo>
                  <a:pt x="653652" y="260649"/>
                </a:lnTo>
                <a:lnTo>
                  <a:pt x="617780" y="241675"/>
                </a:lnTo>
                <a:lnTo>
                  <a:pt x="589486" y="212735"/>
                </a:lnTo>
                <a:lnTo>
                  <a:pt x="570926" y="176022"/>
                </a:lnTo>
                <a:lnTo>
                  <a:pt x="564261" y="13373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8672" y="1281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105" y="685799"/>
            <a:ext cx="38100" cy="228600"/>
          </a:xfrm>
          <a:custGeom>
            <a:avLst/>
            <a:gdLst/>
            <a:ahLst/>
            <a:cxnLst/>
            <a:rect l="l" t="t" r="r" b="b"/>
            <a:pathLst>
              <a:path w="38100" h="228600">
                <a:moveTo>
                  <a:pt x="0" y="190373"/>
                </a:moveTo>
                <a:lnTo>
                  <a:pt x="18668" y="228600"/>
                </a:lnTo>
                <a:lnTo>
                  <a:pt x="34915" y="196850"/>
                </a:lnTo>
                <a:lnTo>
                  <a:pt x="15747" y="196850"/>
                </a:lnTo>
                <a:lnTo>
                  <a:pt x="15793" y="190478"/>
                </a:lnTo>
                <a:lnTo>
                  <a:pt x="0" y="190373"/>
                </a:lnTo>
                <a:close/>
              </a:path>
              <a:path w="38100" h="228600">
                <a:moveTo>
                  <a:pt x="15793" y="190478"/>
                </a:moveTo>
                <a:lnTo>
                  <a:pt x="15747" y="196850"/>
                </a:lnTo>
                <a:lnTo>
                  <a:pt x="22097" y="196850"/>
                </a:lnTo>
                <a:lnTo>
                  <a:pt x="22142" y="190520"/>
                </a:lnTo>
                <a:lnTo>
                  <a:pt x="15793" y="190478"/>
                </a:lnTo>
                <a:close/>
              </a:path>
              <a:path w="38100" h="228600">
                <a:moveTo>
                  <a:pt x="22142" y="190520"/>
                </a:moveTo>
                <a:lnTo>
                  <a:pt x="22097" y="196850"/>
                </a:lnTo>
                <a:lnTo>
                  <a:pt x="34915" y="196850"/>
                </a:lnTo>
                <a:lnTo>
                  <a:pt x="38100" y="190626"/>
                </a:lnTo>
                <a:lnTo>
                  <a:pt x="22142" y="190520"/>
                </a:lnTo>
                <a:close/>
              </a:path>
              <a:path w="38100" h="228600">
                <a:moveTo>
                  <a:pt x="23494" y="0"/>
                </a:moveTo>
                <a:lnTo>
                  <a:pt x="17144" y="0"/>
                </a:lnTo>
                <a:lnTo>
                  <a:pt x="15793" y="190478"/>
                </a:lnTo>
                <a:lnTo>
                  <a:pt x="22142" y="190520"/>
                </a:lnTo>
                <a:lnTo>
                  <a:pt x="2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825" y="1112392"/>
            <a:ext cx="472313" cy="182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156" y="1090930"/>
            <a:ext cx="13779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spc="-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8925" y="1064768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9775" y="1531111"/>
            <a:ext cx="261620" cy="267970"/>
          </a:xfrm>
          <a:custGeom>
            <a:avLst/>
            <a:gdLst/>
            <a:ahLst/>
            <a:cxnLst/>
            <a:rect l="l" t="t" r="r" b="b"/>
            <a:pathLst>
              <a:path w="261619" h="267969">
                <a:moveTo>
                  <a:pt x="0" y="133730"/>
                </a:moveTo>
                <a:lnTo>
                  <a:pt x="6652" y="91488"/>
                </a:lnTo>
                <a:lnTo>
                  <a:pt x="25180" y="54781"/>
                </a:lnTo>
                <a:lnTo>
                  <a:pt x="53437" y="25822"/>
                </a:lnTo>
                <a:lnTo>
                  <a:pt x="89277" y="6824"/>
                </a:lnTo>
                <a:lnTo>
                  <a:pt x="130556" y="0"/>
                </a:lnTo>
                <a:lnTo>
                  <a:pt x="171834" y="6824"/>
                </a:lnTo>
                <a:lnTo>
                  <a:pt x="207674" y="25822"/>
                </a:lnTo>
                <a:lnTo>
                  <a:pt x="235931" y="54781"/>
                </a:lnTo>
                <a:lnTo>
                  <a:pt x="254459" y="91488"/>
                </a:lnTo>
                <a:lnTo>
                  <a:pt x="261112" y="133730"/>
                </a:lnTo>
                <a:lnTo>
                  <a:pt x="254459" y="176035"/>
                </a:lnTo>
                <a:lnTo>
                  <a:pt x="235931" y="212779"/>
                </a:lnTo>
                <a:lnTo>
                  <a:pt x="207674" y="241758"/>
                </a:lnTo>
                <a:lnTo>
                  <a:pt x="171834" y="260763"/>
                </a:lnTo>
                <a:lnTo>
                  <a:pt x="130556" y="267588"/>
                </a:lnTo>
                <a:lnTo>
                  <a:pt x="89277" y="260763"/>
                </a:lnTo>
                <a:lnTo>
                  <a:pt x="53437" y="241758"/>
                </a:lnTo>
                <a:lnTo>
                  <a:pt x="25180" y="212779"/>
                </a:lnTo>
                <a:lnTo>
                  <a:pt x="6652" y="176035"/>
                </a:lnTo>
                <a:lnTo>
                  <a:pt x="0" y="13373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5246" y="157403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0173" y="1480819"/>
            <a:ext cx="475615" cy="90805"/>
            <a:chOff x="630173" y="1480819"/>
            <a:chExt cx="475615" cy="90805"/>
          </a:xfrm>
        </p:grpSpPr>
        <p:sp>
          <p:nvSpPr>
            <p:cNvPr id="17" name="object 17"/>
            <p:cNvSpPr/>
            <p:nvPr/>
          </p:nvSpPr>
          <p:spPr>
            <a:xfrm>
              <a:off x="630173" y="1480819"/>
              <a:ext cx="147700" cy="891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2786" y="1502790"/>
              <a:ext cx="142620" cy="68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2398" y="1941537"/>
            <a:ext cx="424815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6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7597" y="1798573"/>
            <a:ext cx="38100" cy="142875"/>
          </a:xfrm>
          <a:custGeom>
            <a:avLst/>
            <a:gdLst/>
            <a:ahLst/>
            <a:cxnLst/>
            <a:rect l="l" t="t" r="r" b="b"/>
            <a:pathLst>
              <a:path w="38100" h="142875">
                <a:moveTo>
                  <a:pt x="0" y="104140"/>
                </a:moveTo>
                <a:lnTo>
                  <a:pt x="17525" y="142875"/>
                </a:lnTo>
                <a:lnTo>
                  <a:pt x="34940" y="111379"/>
                </a:lnTo>
                <a:lnTo>
                  <a:pt x="21970" y="111379"/>
                </a:lnTo>
                <a:lnTo>
                  <a:pt x="15620" y="111125"/>
                </a:lnTo>
                <a:lnTo>
                  <a:pt x="15867" y="104774"/>
                </a:lnTo>
                <a:lnTo>
                  <a:pt x="0" y="104140"/>
                </a:lnTo>
                <a:close/>
              </a:path>
              <a:path w="38100" h="142875">
                <a:moveTo>
                  <a:pt x="15867" y="104774"/>
                </a:moveTo>
                <a:lnTo>
                  <a:pt x="15620" y="111125"/>
                </a:lnTo>
                <a:lnTo>
                  <a:pt x="21970" y="111379"/>
                </a:lnTo>
                <a:lnTo>
                  <a:pt x="22217" y="105028"/>
                </a:lnTo>
                <a:lnTo>
                  <a:pt x="15867" y="104774"/>
                </a:lnTo>
                <a:close/>
              </a:path>
              <a:path w="38100" h="142875">
                <a:moveTo>
                  <a:pt x="22217" y="105028"/>
                </a:moveTo>
                <a:lnTo>
                  <a:pt x="21970" y="111379"/>
                </a:lnTo>
                <a:lnTo>
                  <a:pt x="34940" y="111379"/>
                </a:lnTo>
                <a:lnTo>
                  <a:pt x="38100" y="105663"/>
                </a:lnTo>
                <a:lnTo>
                  <a:pt x="22217" y="105028"/>
                </a:lnTo>
                <a:close/>
              </a:path>
              <a:path w="38100" h="142875">
                <a:moveTo>
                  <a:pt x="19938" y="0"/>
                </a:moveTo>
                <a:lnTo>
                  <a:pt x="15867" y="104774"/>
                </a:lnTo>
                <a:lnTo>
                  <a:pt x="22217" y="105028"/>
                </a:lnTo>
                <a:lnTo>
                  <a:pt x="26288" y="126"/>
                </a:lnTo>
                <a:lnTo>
                  <a:pt x="19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150" y="2268473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20" h="266700">
                <a:moveTo>
                  <a:pt x="0" y="133350"/>
                </a:moveTo>
                <a:lnTo>
                  <a:pt x="6652" y="91244"/>
                </a:lnTo>
                <a:lnTo>
                  <a:pt x="25180" y="54644"/>
                </a:lnTo>
                <a:lnTo>
                  <a:pt x="53437" y="25761"/>
                </a:lnTo>
                <a:lnTo>
                  <a:pt x="89277" y="6809"/>
                </a:lnTo>
                <a:lnTo>
                  <a:pt x="130556" y="0"/>
                </a:lnTo>
                <a:lnTo>
                  <a:pt x="171834" y="6809"/>
                </a:lnTo>
                <a:lnTo>
                  <a:pt x="207674" y="25761"/>
                </a:lnTo>
                <a:lnTo>
                  <a:pt x="235931" y="54644"/>
                </a:lnTo>
                <a:lnTo>
                  <a:pt x="254459" y="91244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3"/>
                </a:lnTo>
                <a:lnTo>
                  <a:pt x="53437" y="240983"/>
                </a:lnTo>
                <a:lnTo>
                  <a:pt x="25180" y="212137"/>
                </a:lnTo>
                <a:lnTo>
                  <a:pt x="6652" y="175568"/>
                </a:lnTo>
                <a:lnTo>
                  <a:pt x="0" y="13347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3748" y="231139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1162" y="2139822"/>
            <a:ext cx="205994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4313" y="2202306"/>
            <a:ext cx="321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36220" algn="l"/>
              </a:tabLst>
            </a:pPr>
            <a:r>
              <a:rPr sz="1200" baseline="6944" dirty="0">
                <a:latin typeface="Carlito"/>
                <a:cs typeface="Carlito"/>
              </a:rPr>
              <a:t>T	</a:t>
            </a: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6038" y="2326487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8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5025" y="2676524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0622" y="271919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81988" y="2975736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37105" y="301853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58036" y="2524759"/>
            <a:ext cx="755015" cy="451484"/>
            <a:chOff x="1058036" y="2524759"/>
            <a:chExt cx="755015" cy="451484"/>
          </a:xfrm>
        </p:grpSpPr>
        <p:sp>
          <p:nvSpPr>
            <p:cNvPr id="31" name="object 31"/>
            <p:cNvSpPr/>
            <p:nvPr/>
          </p:nvSpPr>
          <p:spPr>
            <a:xfrm>
              <a:off x="1058036" y="2525013"/>
              <a:ext cx="194310" cy="1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8155" y="2524759"/>
              <a:ext cx="565150" cy="451484"/>
            </a:xfrm>
            <a:custGeom>
              <a:avLst/>
              <a:gdLst/>
              <a:ahLst/>
              <a:cxnLst/>
              <a:rect l="l" t="t" r="r" b="b"/>
              <a:pathLst>
                <a:path w="565150" h="451485">
                  <a:moveTo>
                    <a:pt x="533022" y="429761"/>
                  </a:moveTo>
                  <a:lnTo>
                    <a:pt x="523113" y="442213"/>
                  </a:lnTo>
                  <a:lnTo>
                    <a:pt x="564769" y="450976"/>
                  </a:lnTo>
                  <a:lnTo>
                    <a:pt x="556757" y="433705"/>
                  </a:lnTo>
                  <a:lnTo>
                    <a:pt x="537971" y="433705"/>
                  </a:lnTo>
                  <a:lnTo>
                    <a:pt x="533022" y="429761"/>
                  </a:lnTo>
                  <a:close/>
                </a:path>
                <a:path w="565150" h="451485">
                  <a:moveTo>
                    <a:pt x="536962" y="424809"/>
                  </a:moveTo>
                  <a:lnTo>
                    <a:pt x="533022" y="429761"/>
                  </a:lnTo>
                  <a:lnTo>
                    <a:pt x="537971" y="433705"/>
                  </a:lnTo>
                  <a:lnTo>
                    <a:pt x="541908" y="428751"/>
                  </a:lnTo>
                  <a:lnTo>
                    <a:pt x="536962" y="424809"/>
                  </a:lnTo>
                  <a:close/>
                </a:path>
                <a:path w="565150" h="451485">
                  <a:moveTo>
                    <a:pt x="546862" y="412369"/>
                  </a:moveTo>
                  <a:lnTo>
                    <a:pt x="536962" y="424809"/>
                  </a:lnTo>
                  <a:lnTo>
                    <a:pt x="541908" y="428751"/>
                  </a:lnTo>
                  <a:lnTo>
                    <a:pt x="537971" y="433705"/>
                  </a:lnTo>
                  <a:lnTo>
                    <a:pt x="556757" y="433705"/>
                  </a:lnTo>
                  <a:lnTo>
                    <a:pt x="546862" y="412369"/>
                  </a:lnTo>
                  <a:close/>
                </a:path>
                <a:path w="565150" h="451485">
                  <a:moveTo>
                    <a:pt x="3937" y="0"/>
                  </a:moveTo>
                  <a:lnTo>
                    <a:pt x="0" y="5080"/>
                  </a:lnTo>
                  <a:lnTo>
                    <a:pt x="533022" y="429761"/>
                  </a:lnTo>
                  <a:lnTo>
                    <a:pt x="536962" y="424809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86941" y="2581782"/>
            <a:ext cx="755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1630" y="2653029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36" name="object 36"/>
            <p:cNvSpPr/>
            <p:nvPr/>
          </p:nvSpPr>
          <p:spPr>
            <a:xfrm>
              <a:off x="320675" y="2023236"/>
              <a:ext cx="1361440" cy="1096010"/>
            </a:xfrm>
            <a:custGeom>
              <a:avLst/>
              <a:gdLst/>
              <a:ahLst/>
              <a:cxnLst/>
              <a:rect l="l" t="t" r="r" b="b"/>
              <a:pathLst>
                <a:path w="1361439" h="1096010">
                  <a:moveTo>
                    <a:pt x="331724" y="19050"/>
                  </a:moveTo>
                  <a:lnTo>
                    <a:pt x="325374" y="15875"/>
                  </a:lnTo>
                  <a:lnTo>
                    <a:pt x="293624" y="0"/>
                  </a:lnTo>
                  <a:lnTo>
                    <a:pt x="293624" y="15875"/>
                  </a:lnTo>
                  <a:lnTo>
                    <a:pt x="0" y="15875"/>
                  </a:lnTo>
                  <a:lnTo>
                    <a:pt x="0" y="381762"/>
                  </a:lnTo>
                  <a:lnTo>
                    <a:pt x="117475" y="381762"/>
                  </a:lnTo>
                  <a:lnTo>
                    <a:pt x="117475" y="378587"/>
                  </a:lnTo>
                  <a:lnTo>
                    <a:pt x="117475" y="375412"/>
                  </a:lnTo>
                  <a:lnTo>
                    <a:pt x="6350" y="375412"/>
                  </a:lnTo>
                  <a:lnTo>
                    <a:pt x="6350" y="22225"/>
                  </a:lnTo>
                  <a:lnTo>
                    <a:pt x="293624" y="22225"/>
                  </a:lnTo>
                  <a:lnTo>
                    <a:pt x="293624" y="38100"/>
                  </a:lnTo>
                  <a:lnTo>
                    <a:pt x="325374" y="22225"/>
                  </a:lnTo>
                  <a:lnTo>
                    <a:pt x="331724" y="19050"/>
                  </a:lnTo>
                  <a:close/>
                </a:path>
                <a:path w="1361439" h="1096010">
                  <a:moveTo>
                    <a:pt x="929513" y="303276"/>
                  </a:moveTo>
                  <a:lnTo>
                    <a:pt x="921016" y="292354"/>
                  </a:lnTo>
                  <a:lnTo>
                    <a:pt x="903351" y="269621"/>
                  </a:lnTo>
                  <a:lnTo>
                    <a:pt x="896493" y="283908"/>
                  </a:lnTo>
                  <a:lnTo>
                    <a:pt x="545846" y="116205"/>
                  </a:lnTo>
                  <a:lnTo>
                    <a:pt x="543179" y="121920"/>
                  </a:lnTo>
                  <a:lnTo>
                    <a:pt x="893737" y="289648"/>
                  </a:lnTo>
                  <a:lnTo>
                    <a:pt x="886841" y="304038"/>
                  </a:lnTo>
                  <a:lnTo>
                    <a:pt x="929513" y="303276"/>
                  </a:lnTo>
                  <a:close/>
                </a:path>
                <a:path w="1361439" h="1096010">
                  <a:moveTo>
                    <a:pt x="1361313" y="1085850"/>
                  </a:moveTo>
                  <a:lnTo>
                    <a:pt x="1356385" y="1081786"/>
                  </a:lnTo>
                  <a:lnTo>
                    <a:pt x="1328420" y="1058672"/>
                  </a:lnTo>
                  <a:lnTo>
                    <a:pt x="1324876" y="1074127"/>
                  </a:lnTo>
                  <a:lnTo>
                    <a:pt x="646049" y="916940"/>
                  </a:lnTo>
                  <a:lnTo>
                    <a:pt x="644652" y="923036"/>
                  </a:lnTo>
                  <a:lnTo>
                    <a:pt x="1323454" y="1080350"/>
                  </a:lnTo>
                  <a:lnTo>
                    <a:pt x="1319911" y="1095883"/>
                  </a:lnTo>
                  <a:lnTo>
                    <a:pt x="1361313" y="1085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564" y="166827"/>
            <a:ext cx="1703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Path</a:t>
            </a:r>
            <a:r>
              <a:rPr spc="-75" dirty="0"/>
              <a:t> </a:t>
            </a:r>
            <a:r>
              <a:rPr spc="-5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273" y="837056"/>
            <a:ext cx="356298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4160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i="1" spc="-15" dirty="0">
                <a:latin typeface="Carlito"/>
                <a:cs typeface="Carlito"/>
              </a:rPr>
              <a:t>Path </a:t>
            </a:r>
            <a:r>
              <a:rPr sz="1600" i="1" spc="-10" dirty="0">
                <a:latin typeface="Carlito"/>
                <a:cs typeface="Carlito"/>
              </a:rPr>
              <a:t>condition</a:t>
            </a:r>
            <a:r>
              <a:rPr sz="1600" spc="-1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conjunction </a:t>
            </a:r>
            <a:r>
              <a:rPr sz="1600" spc="-5" dirty="0">
                <a:latin typeface="Carlito"/>
                <a:cs typeface="Carlito"/>
              </a:rPr>
              <a:t>of the  individual </a:t>
            </a:r>
            <a:r>
              <a:rPr sz="1600" spc="-10" dirty="0">
                <a:latin typeface="Carlito"/>
                <a:cs typeface="Carlito"/>
              </a:rPr>
              <a:t>predicate conditions that </a:t>
            </a:r>
            <a:r>
              <a:rPr sz="1600" spc="-15" dirty="0">
                <a:latin typeface="Carlito"/>
                <a:cs typeface="Carlito"/>
              </a:rPr>
              <a:t>are  generated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each </a:t>
            </a:r>
            <a:r>
              <a:rPr sz="1600" spc="-10" dirty="0">
                <a:latin typeface="Carlito"/>
                <a:cs typeface="Carlito"/>
              </a:rPr>
              <a:t>branch point </a:t>
            </a:r>
            <a:r>
              <a:rPr sz="1600" spc="-5" dirty="0">
                <a:latin typeface="Carlito"/>
                <a:cs typeface="Carlito"/>
              </a:rPr>
              <a:t>along  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path.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condition </a:t>
            </a:r>
            <a:r>
              <a:rPr sz="1600" spc="-10" dirty="0">
                <a:latin typeface="Carlito"/>
                <a:cs typeface="Carlito"/>
              </a:rPr>
              <a:t>must </a:t>
            </a:r>
            <a:r>
              <a:rPr sz="1600" spc="-5" dirty="0">
                <a:latin typeface="Carlito"/>
                <a:cs typeface="Carlito"/>
              </a:rPr>
              <a:t>be satisfied </a:t>
            </a:r>
            <a:r>
              <a:rPr sz="1600" spc="-10" dirty="0">
                <a:latin typeface="Carlito"/>
                <a:cs typeface="Carlito"/>
              </a:rPr>
              <a:t>by  </a:t>
            </a:r>
            <a:r>
              <a:rPr sz="1600" spc="-5" dirty="0">
                <a:latin typeface="Carlito"/>
                <a:cs typeface="Carlito"/>
              </a:rPr>
              <a:t>the input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order 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be  </a:t>
            </a:r>
            <a:r>
              <a:rPr sz="1600" spc="-15" dirty="0">
                <a:latin typeface="Carlito"/>
                <a:cs typeface="Carlito"/>
              </a:rPr>
              <a:t>executed.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564" y="204342"/>
            <a:ext cx="1702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Path</a:t>
            </a:r>
            <a:r>
              <a:rPr spc="-75" dirty="0"/>
              <a:t> </a:t>
            </a:r>
            <a:r>
              <a:rPr spc="-5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667" y="834643"/>
            <a:ext cx="685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</a:t>
            </a:r>
            <a:r>
              <a:rPr sz="1400" spc="-25" dirty="0">
                <a:latin typeface="Carlito"/>
                <a:cs typeface="Carlito"/>
              </a:rPr>
              <a:t>x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mp</a:t>
            </a:r>
            <a:r>
              <a:rPr sz="1400" dirty="0">
                <a:latin typeface="Carlito"/>
                <a:cs typeface="Carlito"/>
              </a:rPr>
              <a:t>le: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667" y="1265935"/>
            <a:ext cx="2244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Arial"/>
                <a:cs typeface="Arial"/>
              </a:rPr>
              <a:t>PC(1,2,4,5,6,8,10) </a:t>
            </a:r>
            <a:r>
              <a:rPr sz="1000" spc="-90" dirty="0">
                <a:latin typeface="Arial"/>
                <a:cs typeface="Arial"/>
              </a:rPr>
              <a:t>= </a:t>
            </a:r>
            <a:r>
              <a:rPr sz="1000" spc="-50" dirty="0">
                <a:latin typeface="Arial"/>
                <a:cs typeface="Arial"/>
              </a:rPr>
              <a:t>(y≥0 </a:t>
            </a:r>
            <a:r>
              <a:rPr sz="1000" spc="-505" dirty="0">
                <a:latin typeface="Noto Sans Mono CJK JP Bold"/>
                <a:cs typeface="Noto Sans Mono CJK JP Bold"/>
              </a:rPr>
              <a:t>∧</a:t>
            </a:r>
            <a:r>
              <a:rPr sz="1000" spc="-254" dirty="0">
                <a:latin typeface="Noto Sans Mono CJK JP Bold"/>
                <a:cs typeface="Noto Sans Mono CJK JP Bold"/>
              </a:rPr>
              <a:t> </a:t>
            </a:r>
            <a:r>
              <a:rPr sz="1000" b="0" spc="-35" dirty="0">
                <a:latin typeface="Noto Sans CJK JP DemiLight"/>
                <a:cs typeface="Noto Sans CJK JP DemiLight"/>
              </a:rPr>
              <a:t>pow==0 </a:t>
            </a:r>
            <a:r>
              <a:rPr sz="1000" spc="-505" dirty="0">
                <a:latin typeface="Noto Sans Mono CJK JP Bold"/>
                <a:cs typeface="Noto Sans Mono CJK JP Bold"/>
              </a:rPr>
              <a:t>∧</a:t>
            </a:r>
            <a:r>
              <a:rPr sz="1000" spc="-250" dirty="0">
                <a:latin typeface="Noto Sans Mono CJK JP Bold"/>
                <a:cs typeface="Noto Sans Mono CJK JP Bold"/>
              </a:rPr>
              <a:t> </a:t>
            </a:r>
            <a:r>
              <a:rPr sz="1000" b="0" spc="40" dirty="0">
                <a:latin typeface="Noto Sans CJK JP DemiLight"/>
                <a:cs typeface="Noto Sans CJK JP DemiLight"/>
              </a:rPr>
              <a:t>y</a:t>
            </a:r>
            <a:r>
              <a:rPr sz="1000" b="0" spc="-15" dirty="0">
                <a:latin typeface="Noto Sans CJK JP DemiLight"/>
                <a:cs typeface="Noto Sans CJK JP DemiLight"/>
              </a:rPr>
              <a:t> </a:t>
            </a:r>
            <a:r>
              <a:rPr sz="1000" spc="-50" dirty="0">
                <a:latin typeface="Arial"/>
                <a:cs typeface="Arial"/>
              </a:rPr>
              <a:t>≥0)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419099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6970" y="46151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937" y="914361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2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0825" y="685799"/>
            <a:ext cx="831850" cy="840105"/>
            <a:chOff x="250825" y="685799"/>
            <a:chExt cx="831850" cy="840105"/>
          </a:xfrm>
        </p:grpSpPr>
        <p:sp>
          <p:nvSpPr>
            <p:cNvPr id="9" name="object 9"/>
            <p:cNvSpPr/>
            <p:nvPr/>
          </p:nvSpPr>
          <p:spPr>
            <a:xfrm>
              <a:off x="684783" y="685799"/>
              <a:ext cx="38100" cy="228600"/>
            </a:xfrm>
            <a:custGeom>
              <a:avLst/>
              <a:gdLst/>
              <a:ahLst/>
              <a:cxnLst/>
              <a:rect l="l" t="t" r="r" b="b"/>
              <a:pathLst>
                <a:path w="38100" h="228600">
                  <a:moveTo>
                    <a:pt x="15830" y="190521"/>
                  </a:moveTo>
                  <a:lnTo>
                    <a:pt x="0" y="190626"/>
                  </a:lnTo>
                  <a:lnTo>
                    <a:pt x="19304" y="228600"/>
                  </a:lnTo>
                  <a:lnTo>
                    <a:pt x="34915" y="196850"/>
                  </a:lnTo>
                  <a:lnTo>
                    <a:pt x="15875" y="196850"/>
                  </a:lnTo>
                  <a:lnTo>
                    <a:pt x="15830" y="190521"/>
                  </a:lnTo>
                  <a:close/>
                </a:path>
                <a:path w="38100" h="228600">
                  <a:moveTo>
                    <a:pt x="22179" y="190479"/>
                  </a:moveTo>
                  <a:lnTo>
                    <a:pt x="15830" y="190521"/>
                  </a:lnTo>
                  <a:lnTo>
                    <a:pt x="15875" y="196850"/>
                  </a:lnTo>
                  <a:lnTo>
                    <a:pt x="22225" y="196850"/>
                  </a:lnTo>
                  <a:lnTo>
                    <a:pt x="22179" y="190479"/>
                  </a:lnTo>
                  <a:close/>
                </a:path>
                <a:path w="38100" h="228600">
                  <a:moveTo>
                    <a:pt x="38100" y="190373"/>
                  </a:moveTo>
                  <a:lnTo>
                    <a:pt x="22179" y="190479"/>
                  </a:lnTo>
                  <a:lnTo>
                    <a:pt x="22225" y="196850"/>
                  </a:lnTo>
                  <a:lnTo>
                    <a:pt x="34915" y="196850"/>
                  </a:lnTo>
                  <a:lnTo>
                    <a:pt x="38100" y="190373"/>
                  </a:lnTo>
                  <a:close/>
                </a:path>
                <a:path w="38100" h="228600">
                  <a:moveTo>
                    <a:pt x="20828" y="0"/>
                  </a:moveTo>
                  <a:lnTo>
                    <a:pt x="14478" y="0"/>
                  </a:lnTo>
                  <a:lnTo>
                    <a:pt x="15830" y="190521"/>
                  </a:lnTo>
                  <a:lnTo>
                    <a:pt x="22179" y="190479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000" y="1238249"/>
              <a:ext cx="825500" cy="284480"/>
            </a:xfrm>
            <a:custGeom>
              <a:avLst/>
              <a:gdLst/>
              <a:ahLst/>
              <a:cxnLst/>
              <a:rect l="l" t="t" r="r" b="b"/>
              <a:pathLst>
                <a:path w="825500" h="284480">
                  <a:moveTo>
                    <a:pt x="0" y="150749"/>
                  </a:moveTo>
                  <a:lnTo>
                    <a:pt x="6652" y="108657"/>
                  </a:lnTo>
                  <a:lnTo>
                    <a:pt x="25180" y="72088"/>
                  </a:lnTo>
                  <a:lnTo>
                    <a:pt x="53437" y="43242"/>
                  </a:lnTo>
                  <a:lnTo>
                    <a:pt x="89277" y="24322"/>
                  </a:lnTo>
                  <a:lnTo>
                    <a:pt x="130556" y="17525"/>
                  </a:lnTo>
                  <a:lnTo>
                    <a:pt x="171834" y="24323"/>
                  </a:lnTo>
                  <a:lnTo>
                    <a:pt x="207674" y="43251"/>
                  </a:lnTo>
                  <a:lnTo>
                    <a:pt x="235931" y="72115"/>
                  </a:lnTo>
                  <a:lnTo>
                    <a:pt x="254459" y="108722"/>
                  </a:lnTo>
                  <a:lnTo>
                    <a:pt x="261112" y="150875"/>
                  </a:lnTo>
                  <a:lnTo>
                    <a:pt x="254459" y="192981"/>
                  </a:lnTo>
                  <a:lnTo>
                    <a:pt x="235931" y="229581"/>
                  </a:lnTo>
                  <a:lnTo>
                    <a:pt x="207674" y="258464"/>
                  </a:lnTo>
                  <a:lnTo>
                    <a:pt x="171834" y="277416"/>
                  </a:lnTo>
                  <a:lnTo>
                    <a:pt x="130556" y="284225"/>
                  </a:lnTo>
                  <a:lnTo>
                    <a:pt x="89277" y="277416"/>
                  </a:lnTo>
                  <a:lnTo>
                    <a:pt x="53437" y="258464"/>
                  </a:lnTo>
                  <a:lnTo>
                    <a:pt x="25180" y="229581"/>
                  </a:lnTo>
                  <a:lnTo>
                    <a:pt x="6652" y="192981"/>
                  </a:lnTo>
                  <a:lnTo>
                    <a:pt x="0" y="150875"/>
                  </a:lnTo>
                  <a:close/>
                </a:path>
                <a:path w="825500" h="284480">
                  <a:moveTo>
                    <a:pt x="564388" y="133730"/>
                  </a:moveTo>
                  <a:lnTo>
                    <a:pt x="571040" y="91440"/>
                  </a:lnTo>
                  <a:lnTo>
                    <a:pt x="589568" y="54726"/>
                  </a:lnTo>
                  <a:lnTo>
                    <a:pt x="617825" y="25786"/>
                  </a:lnTo>
                  <a:lnTo>
                    <a:pt x="653665" y="6812"/>
                  </a:lnTo>
                  <a:lnTo>
                    <a:pt x="694944" y="0"/>
                  </a:lnTo>
                  <a:lnTo>
                    <a:pt x="736222" y="6812"/>
                  </a:lnTo>
                  <a:lnTo>
                    <a:pt x="772062" y="25786"/>
                  </a:lnTo>
                  <a:lnTo>
                    <a:pt x="800319" y="54726"/>
                  </a:lnTo>
                  <a:lnTo>
                    <a:pt x="818847" y="91440"/>
                  </a:lnTo>
                  <a:lnTo>
                    <a:pt x="825500" y="133730"/>
                  </a:lnTo>
                  <a:lnTo>
                    <a:pt x="818847" y="176022"/>
                  </a:lnTo>
                  <a:lnTo>
                    <a:pt x="800319" y="212735"/>
                  </a:lnTo>
                  <a:lnTo>
                    <a:pt x="772062" y="241675"/>
                  </a:lnTo>
                  <a:lnTo>
                    <a:pt x="736222" y="260649"/>
                  </a:lnTo>
                  <a:lnTo>
                    <a:pt x="694944" y="267462"/>
                  </a:lnTo>
                  <a:lnTo>
                    <a:pt x="653665" y="260649"/>
                  </a:lnTo>
                  <a:lnTo>
                    <a:pt x="617825" y="241675"/>
                  </a:lnTo>
                  <a:lnTo>
                    <a:pt x="589568" y="212735"/>
                  </a:lnTo>
                  <a:lnTo>
                    <a:pt x="571040" y="176022"/>
                  </a:lnTo>
                  <a:lnTo>
                    <a:pt x="564388" y="13373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7011" y="1112392"/>
              <a:ext cx="472313" cy="1822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9343" y="1090930"/>
            <a:ext cx="137795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900" spc="-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4962" y="1531111"/>
            <a:ext cx="261620" cy="267970"/>
          </a:xfrm>
          <a:custGeom>
            <a:avLst/>
            <a:gdLst/>
            <a:ahLst/>
            <a:cxnLst/>
            <a:rect l="l" t="t" r="r" b="b"/>
            <a:pathLst>
              <a:path w="261619" h="267969">
                <a:moveTo>
                  <a:pt x="0" y="133730"/>
                </a:moveTo>
                <a:lnTo>
                  <a:pt x="6664" y="91488"/>
                </a:lnTo>
                <a:lnTo>
                  <a:pt x="25217" y="54781"/>
                </a:lnTo>
                <a:lnTo>
                  <a:pt x="53492" y="25822"/>
                </a:lnTo>
                <a:lnTo>
                  <a:pt x="89326" y="6824"/>
                </a:lnTo>
                <a:lnTo>
                  <a:pt x="130556" y="0"/>
                </a:lnTo>
                <a:lnTo>
                  <a:pt x="171847" y="6824"/>
                </a:lnTo>
                <a:lnTo>
                  <a:pt x="207719" y="25822"/>
                </a:lnTo>
                <a:lnTo>
                  <a:pt x="236013" y="54781"/>
                </a:lnTo>
                <a:lnTo>
                  <a:pt x="254573" y="91488"/>
                </a:lnTo>
                <a:lnTo>
                  <a:pt x="261238" y="133730"/>
                </a:lnTo>
                <a:lnTo>
                  <a:pt x="254573" y="176035"/>
                </a:lnTo>
                <a:lnTo>
                  <a:pt x="236013" y="212779"/>
                </a:lnTo>
                <a:lnTo>
                  <a:pt x="207719" y="241758"/>
                </a:lnTo>
                <a:lnTo>
                  <a:pt x="171847" y="260763"/>
                </a:lnTo>
                <a:lnTo>
                  <a:pt x="130556" y="267588"/>
                </a:lnTo>
                <a:lnTo>
                  <a:pt x="89326" y="260763"/>
                </a:lnTo>
                <a:lnTo>
                  <a:pt x="53492" y="241758"/>
                </a:lnTo>
                <a:lnTo>
                  <a:pt x="25217" y="212779"/>
                </a:lnTo>
                <a:lnTo>
                  <a:pt x="6664" y="176035"/>
                </a:lnTo>
                <a:lnTo>
                  <a:pt x="0" y="13373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0305" y="157403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5487" y="1480819"/>
            <a:ext cx="475615" cy="90805"/>
            <a:chOff x="475487" y="1480819"/>
            <a:chExt cx="475615" cy="90805"/>
          </a:xfrm>
        </p:grpSpPr>
        <p:sp>
          <p:nvSpPr>
            <p:cNvPr id="16" name="object 16"/>
            <p:cNvSpPr/>
            <p:nvPr/>
          </p:nvSpPr>
          <p:spPr>
            <a:xfrm>
              <a:off x="475487" y="1480819"/>
              <a:ext cx="147574" cy="891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7973" y="1502790"/>
              <a:ext cx="142620" cy="68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7712" y="1941537"/>
            <a:ext cx="424815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6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0161" y="1798573"/>
            <a:ext cx="450850" cy="739775"/>
            <a:chOff x="280161" y="1798573"/>
            <a:chExt cx="450850" cy="739775"/>
          </a:xfrm>
        </p:grpSpPr>
        <p:sp>
          <p:nvSpPr>
            <p:cNvPr id="20" name="object 20"/>
            <p:cNvSpPr/>
            <p:nvPr/>
          </p:nvSpPr>
          <p:spPr>
            <a:xfrm>
              <a:off x="692911" y="1798573"/>
              <a:ext cx="38100" cy="142875"/>
            </a:xfrm>
            <a:custGeom>
              <a:avLst/>
              <a:gdLst/>
              <a:ahLst/>
              <a:cxnLst/>
              <a:rect l="l" t="t" r="r" b="b"/>
              <a:pathLst>
                <a:path w="38100" h="142875">
                  <a:moveTo>
                    <a:pt x="0" y="104140"/>
                  </a:moveTo>
                  <a:lnTo>
                    <a:pt x="17525" y="142875"/>
                  </a:lnTo>
                  <a:lnTo>
                    <a:pt x="34832" y="111379"/>
                  </a:lnTo>
                  <a:lnTo>
                    <a:pt x="21843" y="111379"/>
                  </a:lnTo>
                  <a:lnTo>
                    <a:pt x="15493" y="111125"/>
                  </a:lnTo>
                  <a:lnTo>
                    <a:pt x="15748" y="104772"/>
                  </a:lnTo>
                  <a:lnTo>
                    <a:pt x="0" y="104140"/>
                  </a:lnTo>
                  <a:close/>
                </a:path>
                <a:path w="38100" h="142875">
                  <a:moveTo>
                    <a:pt x="15748" y="104772"/>
                  </a:moveTo>
                  <a:lnTo>
                    <a:pt x="15493" y="111125"/>
                  </a:lnTo>
                  <a:lnTo>
                    <a:pt x="21843" y="111379"/>
                  </a:lnTo>
                  <a:lnTo>
                    <a:pt x="22090" y="105026"/>
                  </a:lnTo>
                  <a:lnTo>
                    <a:pt x="15748" y="104772"/>
                  </a:lnTo>
                  <a:close/>
                </a:path>
                <a:path w="38100" h="142875">
                  <a:moveTo>
                    <a:pt x="22090" y="105026"/>
                  </a:moveTo>
                  <a:lnTo>
                    <a:pt x="21843" y="111379"/>
                  </a:lnTo>
                  <a:lnTo>
                    <a:pt x="34832" y="111379"/>
                  </a:lnTo>
                  <a:lnTo>
                    <a:pt x="37973" y="105663"/>
                  </a:lnTo>
                  <a:lnTo>
                    <a:pt x="22090" y="105026"/>
                  </a:lnTo>
                  <a:close/>
                </a:path>
                <a:path w="38100" h="142875">
                  <a:moveTo>
                    <a:pt x="19938" y="0"/>
                  </a:moveTo>
                  <a:lnTo>
                    <a:pt x="15748" y="104772"/>
                  </a:lnTo>
                  <a:lnTo>
                    <a:pt x="22090" y="105026"/>
                  </a:lnTo>
                  <a:lnTo>
                    <a:pt x="26162" y="126"/>
                  </a:lnTo>
                  <a:lnTo>
                    <a:pt x="19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336" y="2268473"/>
              <a:ext cx="261620" cy="266700"/>
            </a:xfrm>
            <a:custGeom>
              <a:avLst/>
              <a:gdLst/>
              <a:ahLst/>
              <a:cxnLst/>
              <a:rect l="l" t="t" r="r" b="b"/>
              <a:pathLst>
                <a:path w="261620" h="266700">
                  <a:moveTo>
                    <a:pt x="0" y="133350"/>
                  </a:moveTo>
                  <a:lnTo>
                    <a:pt x="6664" y="91244"/>
                  </a:lnTo>
                  <a:lnTo>
                    <a:pt x="25217" y="54644"/>
                  </a:lnTo>
                  <a:lnTo>
                    <a:pt x="53492" y="25761"/>
                  </a:lnTo>
                  <a:lnTo>
                    <a:pt x="89326" y="6809"/>
                  </a:lnTo>
                  <a:lnTo>
                    <a:pt x="130556" y="0"/>
                  </a:lnTo>
                  <a:lnTo>
                    <a:pt x="171847" y="6809"/>
                  </a:lnTo>
                  <a:lnTo>
                    <a:pt x="207719" y="25761"/>
                  </a:lnTo>
                  <a:lnTo>
                    <a:pt x="236013" y="54644"/>
                  </a:lnTo>
                  <a:lnTo>
                    <a:pt x="254573" y="91244"/>
                  </a:lnTo>
                  <a:lnTo>
                    <a:pt x="261238" y="133350"/>
                  </a:lnTo>
                  <a:lnTo>
                    <a:pt x="254573" y="175503"/>
                  </a:lnTo>
                  <a:lnTo>
                    <a:pt x="236013" y="212110"/>
                  </a:lnTo>
                  <a:lnTo>
                    <a:pt x="207719" y="240974"/>
                  </a:lnTo>
                  <a:lnTo>
                    <a:pt x="171847" y="259902"/>
                  </a:lnTo>
                  <a:lnTo>
                    <a:pt x="130556" y="266700"/>
                  </a:lnTo>
                  <a:lnTo>
                    <a:pt x="89326" y="259903"/>
                  </a:lnTo>
                  <a:lnTo>
                    <a:pt x="53492" y="240983"/>
                  </a:lnTo>
                  <a:lnTo>
                    <a:pt x="25217" y="212137"/>
                  </a:lnTo>
                  <a:lnTo>
                    <a:pt x="6664" y="175568"/>
                  </a:lnTo>
                  <a:lnTo>
                    <a:pt x="0" y="13347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8934" y="231139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6348" y="2139822"/>
            <a:ext cx="205994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9373" y="2202306"/>
            <a:ext cx="3219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36220" algn="l"/>
              </a:tabLst>
            </a:pPr>
            <a:r>
              <a:rPr sz="1200" baseline="6944" dirty="0">
                <a:latin typeface="Carlito"/>
                <a:cs typeface="Carlito"/>
              </a:rPr>
              <a:t>T	</a:t>
            </a: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1225" y="2326487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8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0212" y="2676524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64" y="91196"/>
                </a:lnTo>
                <a:lnTo>
                  <a:pt x="25217" y="54589"/>
                </a:lnTo>
                <a:lnTo>
                  <a:pt x="53492" y="25725"/>
                </a:lnTo>
                <a:lnTo>
                  <a:pt x="89326" y="6797"/>
                </a:lnTo>
                <a:lnTo>
                  <a:pt x="130556" y="0"/>
                </a:lnTo>
                <a:lnTo>
                  <a:pt x="171847" y="6797"/>
                </a:lnTo>
                <a:lnTo>
                  <a:pt x="207719" y="25725"/>
                </a:lnTo>
                <a:lnTo>
                  <a:pt x="236013" y="54589"/>
                </a:lnTo>
                <a:lnTo>
                  <a:pt x="254573" y="91196"/>
                </a:lnTo>
                <a:lnTo>
                  <a:pt x="261238" y="133350"/>
                </a:lnTo>
                <a:lnTo>
                  <a:pt x="254573" y="175503"/>
                </a:lnTo>
                <a:lnTo>
                  <a:pt x="236013" y="212110"/>
                </a:lnTo>
                <a:lnTo>
                  <a:pt x="207719" y="240974"/>
                </a:lnTo>
                <a:lnTo>
                  <a:pt x="171847" y="259902"/>
                </a:lnTo>
                <a:lnTo>
                  <a:pt x="130556" y="266700"/>
                </a:lnTo>
                <a:lnTo>
                  <a:pt x="89326" y="259902"/>
                </a:lnTo>
                <a:lnTo>
                  <a:pt x="53492" y="240974"/>
                </a:lnTo>
                <a:lnTo>
                  <a:pt x="25217" y="212110"/>
                </a:lnTo>
                <a:lnTo>
                  <a:pt x="6664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5809" y="271919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27175" y="2975736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82292" y="301853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03224" y="2524759"/>
            <a:ext cx="755015" cy="451484"/>
            <a:chOff x="903224" y="2524759"/>
            <a:chExt cx="755015" cy="451484"/>
          </a:xfrm>
        </p:grpSpPr>
        <p:sp>
          <p:nvSpPr>
            <p:cNvPr id="31" name="object 31"/>
            <p:cNvSpPr/>
            <p:nvPr/>
          </p:nvSpPr>
          <p:spPr>
            <a:xfrm>
              <a:off x="903224" y="2525013"/>
              <a:ext cx="194309" cy="190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3343" y="2524759"/>
              <a:ext cx="565150" cy="451484"/>
            </a:xfrm>
            <a:custGeom>
              <a:avLst/>
              <a:gdLst/>
              <a:ahLst/>
              <a:cxnLst/>
              <a:rect l="l" t="t" r="r" b="b"/>
              <a:pathLst>
                <a:path w="565150" h="451485">
                  <a:moveTo>
                    <a:pt x="533022" y="429761"/>
                  </a:moveTo>
                  <a:lnTo>
                    <a:pt x="523113" y="442213"/>
                  </a:lnTo>
                  <a:lnTo>
                    <a:pt x="564769" y="450976"/>
                  </a:lnTo>
                  <a:lnTo>
                    <a:pt x="556757" y="433705"/>
                  </a:lnTo>
                  <a:lnTo>
                    <a:pt x="537971" y="433705"/>
                  </a:lnTo>
                  <a:lnTo>
                    <a:pt x="533022" y="429761"/>
                  </a:lnTo>
                  <a:close/>
                </a:path>
                <a:path w="565150" h="451485">
                  <a:moveTo>
                    <a:pt x="536962" y="424809"/>
                  </a:moveTo>
                  <a:lnTo>
                    <a:pt x="533022" y="429761"/>
                  </a:lnTo>
                  <a:lnTo>
                    <a:pt x="537971" y="433705"/>
                  </a:lnTo>
                  <a:lnTo>
                    <a:pt x="541908" y="428751"/>
                  </a:lnTo>
                  <a:lnTo>
                    <a:pt x="536962" y="424809"/>
                  </a:lnTo>
                  <a:close/>
                </a:path>
                <a:path w="565150" h="451485">
                  <a:moveTo>
                    <a:pt x="546862" y="412369"/>
                  </a:moveTo>
                  <a:lnTo>
                    <a:pt x="536962" y="424809"/>
                  </a:lnTo>
                  <a:lnTo>
                    <a:pt x="541908" y="428751"/>
                  </a:lnTo>
                  <a:lnTo>
                    <a:pt x="537971" y="433705"/>
                  </a:lnTo>
                  <a:lnTo>
                    <a:pt x="556757" y="433705"/>
                  </a:lnTo>
                  <a:lnTo>
                    <a:pt x="546862" y="412369"/>
                  </a:lnTo>
                  <a:close/>
                </a:path>
                <a:path w="565150" h="451485">
                  <a:moveTo>
                    <a:pt x="4063" y="0"/>
                  </a:moveTo>
                  <a:lnTo>
                    <a:pt x="0" y="5080"/>
                  </a:lnTo>
                  <a:lnTo>
                    <a:pt x="533022" y="429761"/>
                  </a:lnTo>
                  <a:lnTo>
                    <a:pt x="536962" y="424809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32128" y="2581782"/>
            <a:ext cx="755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6689" y="2653029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5862" y="1235074"/>
            <a:ext cx="1361440" cy="1884045"/>
            <a:chOff x="165862" y="1235074"/>
            <a:chExt cx="1361440" cy="1884045"/>
          </a:xfrm>
        </p:grpSpPr>
        <p:sp>
          <p:nvSpPr>
            <p:cNvPr id="36" name="object 36"/>
            <p:cNvSpPr/>
            <p:nvPr/>
          </p:nvSpPr>
          <p:spPr>
            <a:xfrm>
              <a:off x="818388" y="1238249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0" y="133730"/>
                  </a:moveTo>
                  <a:lnTo>
                    <a:pt x="6652" y="91440"/>
                  </a:lnTo>
                  <a:lnTo>
                    <a:pt x="25180" y="54726"/>
                  </a:lnTo>
                  <a:lnTo>
                    <a:pt x="53437" y="25786"/>
                  </a:lnTo>
                  <a:lnTo>
                    <a:pt x="89277" y="6812"/>
                  </a:lnTo>
                  <a:lnTo>
                    <a:pt x="130556" y="0"/>
                  </a:lnTo>
                  <a:lnTo>
                    <a:pt x="171834" y="6812"/>
                  </a:lnTo>
                  <a:lnTo>
                    <a:pt x="207674" y="25786"/>
                  </a:lnTo>
                  <a:lnTo>
                    <a:pt x="235931" y="54726"/>
                  </a:lnTo>
                  <a:lnTo>
                    <a:pt x="254459" y="91440"/>
                  </a:lnTo>
                  <a:lnTo>
                    <a:pt x="261112" y="133730"/>
                  </a:lnTo>
                  <a:lnTo>
                    <a:pt x="254459" y="176022"/>
                  </a:lnTo>
                  <a:lnTo>
                    <a:pt x="235931" y="212735"/>
                  </a:lnTo>
                  <a:lnTo>
                    <a:pt x="207674" y="241675"/>
                  </a:lnTo>
                  <a:lnTo>
                    <a:pt x="171834" y="260649"/>
                  </a:lnTo>
                  <a:lnTo>
                    <a:pt x="130556" y="267462"/>
                  </a:lnTo>
                  <a:lnTo>
                    <a:pt x="89277" y="260649"/>
                  </a:lnTo>
                  <a:lnTo>
                    <a:pt x="53437" y="241675"/>
                  </a:lnTo>
                  <a:lnTo>
                    <a:pt x="25180" y="212735"/>
                  </a:lnTo>
                  <a:lnTo>
                    <a:pt x="6652" y="176022"/>
                  </a:lnTo>
                  <a:lnTo>
                    <a:pt x="0" y="13373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5862" y="2023236"/>
              <a:ext cx="1361440" cy="1096010"/>
            </a:xfrm>
            <a:custGeom>
              <a:avLst/>
              <a:gdLst/>
              <a:ahLst/>
              <a:cxnLst/>
              <a:rect l="l" t="t" r="r" b="b"/>
              <a:pathLst>
                <a:path w="1361440" h="1096010">
                  <a:moveTo>
                    <a:pt x="331851" y="19050"/>
                  </a:moveTo>
                  <a:lnTo>
                    <a:pt x="325501" y="15875"/>
                  </a:lnTo>
                  <a:lnTo>
                    <a:pt x="293751" y="0"/>
                  </a:lnTo>
                  <a:lnTo>
                    <a:pt x="293751" y="15875"/>
                  </a:lnTo>
                  <a:lnTo>
                    <a:pt x="0" y="15875"/>
                  </a:lnTo>
                  <a:lnTo>
                    <a:pt x="0" y="381762"/>
                  </a:lnTo>
                  <a:lnTo>
                    <a:pt x="117475" y="381762"/>
                  </a:lnTo>
                  <a:lnTo>
                    <a:pt x="117475" y="378587"/>
                  </a:lnTo>
                  <a:lnTo>
                    <a:pt x="117475" y="375412"/>
                  </a:lnTo>
                  <a:lnTo>
                    <a:pt x="6350" y="375412"/>
                  </a:lnTo>
                  <a:lnTo>
                    <a:pt x="6350" y="22225"/>
                  </a:lnTo>
                  <a:lnTo>
                    <a:pt x="293751" y="22225"/>
                  </a:lnTo>
                  <a:lnTo>
                    <a:pt x="293751" y="38100"/>
                  </a:lnTo>
                  <a:lnTo>
                    <a:pt x="325501" y="22225"/>
                  </a:lnTo>
                  <a:lnTo>
                    <a:pt x="331851" y="19050"/>
                  </a:lnTo>
                  <a:close/>
                </a:path>
                <a:path w="1361440" h="1096010">
                  <a:moveTo>
                    <a:pt x="929513" y="303276"/>
                  </a:moveTo>
                  <a:lnTo>
                    <a:pt x="921016" y="292354"/>
                  </a:lnTo>
                  <a:lnTo>
                    <a:pt x="903351" y="269621"/>
                  </a:lnTo>
                  <a:lnTo>
                    <a:pt x="896531" y="283933"/>
                  </a:lnTo>
                  <a:lnTo>
                    <a:pt x="545973" y="116205"/>
                  </a:lnTo>
                  <a:lnTo>
                    <a:pt x="543179" y="121920"/>
                  </a:lnTo>
                  <a:lnTo>
                    <a:pt x="893826" y="289623"/>
                  </a:lnTo>
                  <a:lnTo>
                    <a:pt x="886968" y="304038"/>
                  </a:lnTo>
                  <a:lnTo>
                    <a:pt x="929513" y="303276"/>
                  </a:lnTo>
                  <a:close/>
                </a:path>
                <a:path w="1361440" h="1096010">
                  <a:moveTo>
                    <a:pt x="1361313" y="1085850"/>
                  </a:moveTo>
                  <a:lnTo>
                    <a:pt x="1356410" y="1081786"/>
                  </a:lnTo>
                  <a:lnTo>
                    <a:pt x="1328547" y="1058672"/>
                  </a:lnTo>
                  <a:lnTo>
                    <a:pt x="1324952" y="1074153"/>
                  </a:lnTo>
                  <a:lnTo>
                    <a:pt x="646049" y="916940"/>
                  </a:lnTo>
                  <a:lnTo>
                    <a:pt x="644652" y="923036"/>
                  </a:lnTo>
                  <a:lnTo>
                    <a:pt x="1323505" y="1080363"/>
                  </a:lnTo>
                  <a:lnTo>
                    <a:pt x="1319911" y="1095883"/>
                  </a:lnTo>
                  <a:lnTo>
                    <a:pt x="1361313" y="1085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3858" y="128117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4113" y="1064768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9541" y="854201"/>
            <a:ext cx="2190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y &lt;</a:t>
            </a:r>
            <a:r>
              <a:rPr sz="800" spc="-9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0241" y="1875281"/>
            <a:ext cx="3854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rlito"/>
                <a:cs typeface="Carlito"/>
              </a:rPr>
              <a:t>pow </a:t>
            </a:r>
            <a:r>
              <a:rPr sz="800" dirty="0">
                <a:latin typeface="Carlito"/>
                <a:cs typeface="Carlito"/>
              </a:rPr>
              <a:t>!=</a:t>
            </a:r>
            <a:r>
              <a:rPr sz="800" spc="-8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85494" y="2257805"/>
            <a:ext cx="2190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y &lt;</a:t>
            </a:r>
            <a:r>
              <a:rPr sz="800" spc="-9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641" y="51257"/>
            <a:ext cx="1934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 </a:t>
            </a:r>
            <a:r>
              <a:rPr dirty="0"/>
              <a:t>of</a:t>
            </a:r>
            <a:r>
              <a:rPr spc="-80" dirty="0"/>
              <a:t> </a:t>
            </a:r>
            <a:r>
              <a:rPr spc="-2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486" y="837056"/>
            <a:ext cx="14700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simple CFG  shown </a:t>
            </a:r>
            <a:r>
              <a:rPr sz="1600" spc="-15" dirty="0">
                <a:latin typeface="Carlito"/>
                <a:cs typeface="Carlito"/>
              </a:rPr>
              <a:t>here </a:t>
            </a:r>
            <a:r>
              <a:rPr sz="1600" spc="-5" dirty="0">
                <a:latin typeface="Carlito"/>
                <a:cs typeface="Carlito"/>
              </a:rPr>
              <a:t>has 2  </a:t>
            </a:r>
            <a:r>
              <a:rPr sz="1600" spc="-15" dirty="0">
                <a:latin typeface="Carlito"/>
                <a:cs typeface="Carlito"/>
              </a:rPr>
              <a:t>different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paths: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486" y="1864613"/>
            <a:ext cx="92900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Carlito"/>
                <a:cs typeface="Carlito"/>
              </a:rPr>
              <a:t>(S1, </a:t>
            </a:r>
            <a:r>
              <a:rPr sz="1200" dirty="0">
                <a:latin typeface="Carlito"/>
                <a:cs typeface="Carlito"/>
              </a:rPr>
              <a:t>P1, </a:t>
            </a:r>
            <a:r>
              <a:rPr sz="1200" spc="-5" dirty="0">
                <a:latin typeface="Carlito"/>
                <a:cs typeface="Carlito"/>
              </a:rPr>
              <a:t>S2,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S3)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rlito"/>
                <a:cs typeface="Carlito"/>
              </a:rPr>
              <a:t>(S1, </a:t>
            </a:r>
            <a:r>
              <a:rPr sz="1200" dirty="0">
                <a:latin typeface="Carlito"/>
                <a:cs typeface="Carlito"/>
              </a:rPr>
              <a:t>P1,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S3)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8025" y="915161"/>
            <a:ext cx="261620" cy="267970"/>
          </a:xfrm>
          <a:custGeom>
            <a:avLst/>
            <a:gdLst/>
            <a:ahLst/>
            <a:cxnLst/>
            <a:rect l="l" t="t" r="r" b="b"/>
            <a:pathLst>
              <a:path w="261620" h="267969">
                <a:moveTo>
                  <a:pt x="0" y="133730"/>
                </a:moveTo>
                <a:lnTo>
                  <a:pt x="6652" y="91488"/>
                </a:lnTo>
                <a:lnTo>
                  <a:pt x="25180" y="54781"/>
                </a:lnTo>
                <a:lnTo>
                  <a:pt x="53437" y="25822"/>
                </a:lnTo>
                <a:lnTo>
                  <a:pt x="89277" y="6824"/>
                </a:lnTo>
                <a:lnTo>
                  <a:pt x="130555" y="0"/>
                </a:lnTo>
                <a:lnTo>
                  <a:pt x="171834" y="6824"/>
                </a:lnTo>
                <a:lnTo>
                  <a:pt x="207674" y="25822"/>
                </a:lnTo>
                <a:lnTo>
                  <a:pt x="235931" y="54781"/>
                </a:lnTo>
                <a:lnTo>
                  <a:pt x="254459" y="91488"/>
                </a:lnTo>
                <a:lnTo>
                  <a:pt x="261112" y="133730"/>
                </a:lnTo>
                <a:lnTo>
                  <a:pt x="254459" y="176035"/>
                </a:lnTo>
                <a:lnTo>
                  <a:pt x="235931" y="212779"/>
                </a:lnTo>
                <a:lnTo>
                  <a:pt x="207674" y="241758"/>
                </a:lnTo>
                <a:lnTo>
                  <a:pt x="171834" y="260763"/>
                </a:lnTo>
                <a:lnTo>
                  <a:pt x="130555" y="267588"/>
                </a:lnTo>
                <a:lnTo>
                  <a:pt x="89277" y="260763"/>
                </a:lnTo>
                <a:lnTo>
                  <a:pt x="53437" y="241758"/>
                </a:lnTo>
                <a:lnTo>
                  <a:pt x="25180" y="212779"/>
                </a:lnTo>
                <a:lnTo>
                  <a:pt x="6652" y="176035"/>
                </a:lnTo>
                <a:lnTo>
                  <a:pt x="0" y="13373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2667" y="954150"/>
            <a:ext cx="134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S1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7986" y="1389862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P1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5750" y="1943861"/>
            <a:ext cx="261620" cy="267970"/>
          </a:xfrm>
          <a:custGeom>
            <a:avLst/>
            <a:gdLst/>
            <a:ahLst/>
            <a:cxnLst/>
            <a:rect l="l" t="t" r="r" b="b"/>
            <a:pathLst>
              <a:path w="261619" h="267969">
                <a:moveTo>
                  <a:pt x="0" y="133731"/>
                </a:moveTo>
                <a:lnTo>
                  <a:pt x="6652" y="91488"/>
                </a:lnTo>
                <a:lnTo>
                  <a:pt x="25180" y="54781"/>
                </a:lnTo>
                <a:lnTo>
                  <a:pt x="53437" y="25822"/>
                </a:lnTo>
                <a:lnTo>
                  <a:pt x="89277" y="6824"/>
                </a:lnTo>
                <a:lnTo>
                  <a:pt x="130555" y="0"/>
                </a:lnTo>
                <a:lnTo>
                  <a:pt x="171834" y="6824"/>
                </a:lnTo>
                <a:lnTo>
                  <a:pt x="207674" y="25822"/>
                </a:lnTo>
                <a:lnTo>
                  <a:pt x="235931" y="54781"/>
                </a:lnTo>
                <a:lnTo>
                  <a:pt x="254459" y="91488"/>
                </a:lnTo>
                <a:lnTo>
                  <a:pt x="261112" y="133731"/>
                </a:lnTo>
                <a:lnTo>
                  <a:pt x="254459" y="176035"/>
                </a:lnTo>
                <a:lnTo>
                  <a:pt x="235931" y="212779"/>
                </a:lnTo>
                <a:lnTo>
                  <a:pt x="207674" y="241758"/>
                </a:lnTo>
                <a:lnTo>
                  <a:pt x="171834" y="260763"/>
                </a:lnTo>
                <a:lnTo>
                  <a:pt x="130555" y="267589"/>
                </a:lnTo>
                <a:lnTo>
                  <a:pt x="89277" y="260763"/>
                </a:lnTo>
                <a:lnTo>
                  <a:pt x="53437" y="241758"/>
                </a:lnTo>
                <a:lnTo>
                  <a:pt x="25180" y="212779"/>
                </a:lnTo>
                <a:lnTo>
                  <a:pt x="6652" y="176035"/>
                </a:lnTo>
                <a:lnTo>
                  <a:pt x="0" y="13373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90520" y="1983104"/>
            <a:ext cx="134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S2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4401" y="1182623"/>
            <a:ext cx="560070" cy="1624965"/>
            <a:chOff x="2954401" y="1182623"/>
            <a:chExt cx="560070" cy="1624965"/>
          </a:xfrm>
        </p:grpSpPr>
        <p:sp>
          <p:nvSpPr>
            <p:cNvPr id="11" name="object 11"/>
            <p:cNvSpPr/>
            <p:nvPr/>
          </p:nvSpPr>
          <p:spPr>
            <a:xfrm>
              <a:off x="2956687" y="1182623"/>
              <a:ext cx="444500" cy="761365"/>
            </a:xfrm>
            <a:custGeom>
              <a:avLst/>
              <a:gdLst/>
              <a:ahLst/>
              <a:cxnLst/>
              <a:rect l="l" t="t" r="r" b="b"/>
              <a:pathLst>
                <a:path w="444500" h="761364">
                  <a:moveTo>
                    <a:pt x="427482" y="410464"/>
                  </a:moveTo>
                  <a:lnTo>
                    <a:pt x="423418" y="405638"/>
                  </a:lnTo>
                  <a:lnTo>
                    <a:pt x="27305" y="734491"/>
                  </a:lnTo>
                  <a:lnTo>
                    <a:pt x="17145" y="722249"/>
                  </a:lnTo>
                  <a:lnTo>
                    <a:pt x="0" y="761238"/>
                  </a:lnTo>
                  <a:lnTo>
                    <a:pt x="41529" y="751586"/>
                  </a:lnTo>
                  <a:lnTo>
                    <a:pt x="34772" y="743458"/>
                  </a:lnTo>
                  <a:lnTo>
                    <a:pt x="31407" y="739419"/>
                  </a:lnTo>
                  <a:lnTo>
                    <a:pt x="427482" y="410464"/>
                  </a:lnTo>
                  <a:close/>
                </a:path>
                <a:path w="444500" h="761364">
                  <a:moveTo>
                    <a:pt x="443992" y="168783"/>
                  </a:moveTo>
                  <a:lnTo>
                    <a:pt x="428015" y="169049"/>
                  </a:lnTo>
                  <a:lnTo>
                    <a:pt x="425450" y="0"/>
                  </a:lnTo>
                  <a:lnTo>
                    <a:pt x="419100" y="127"/>
                  </a:lnTo>
                  <a:lnTo>
                    <a:pt x="421665" y="169164"/>
                  </a:lnTo>
                  <a:lnTo>
                    <a:pt x="405892" y="169418"/>
                  </a:lnTo>
                  <a:lnTo>
                    <a:pt x="425450" y="207264"/>
                  </a:lnTo>
                  <a:lnTo>
                    <a:pt x="440740" y="175514"/>
                  </a:lnTo>
                  <a:lnTo>
                    <a:pt x="443992" y="168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9549" y="2536824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20" h="267969">
                  <a:moveTo>
                    <a:pt x="0" y="133731"/>
                  </a:moveTo>
                  <a:lnTo>
                    <a:pt x="6665" y="91440"/>
                  </a:lnTo>
                  <a:lnTo>
                    <a:pt x="25225" y="54726"/>
                  </a:lnTo>
                  <a:lnTo>
                    <a:pt x="53519" y="25786"/>
                  </a:lnTo>
                  <a:lnTo>
                    <a:pt x="89391" y="6812"/>
                  </a:lnTo>
                  <a:lnTo>
                    <a:pt x="130683" y="0"/>
                  </a:lnTo>
                  <a:lnTo>
                    <a:pt x="171912" y="6824"/>
                  </a:lnTo>
                  <a:lnTo>
                    <a:pt x="207746" y="25822"/>
                  </a:lnTo>
                  <a:lnTo>
                    <a:pt x="236021" y="54781"/>
                  </a:lnTo>
                  <a:lnTo>
                    <a:pt x="254574" y="91488"/>
                  </a:lnTo>
                  <a:lnTo>
                    <a:pt x="261238" y="133731"/>
                  </a:lnTo>
                  <a:lnTo>
                    <a:pt x="254574" y="176022"/>
                  </a:lnTo>
                  <a:lnTo>
                    <a:pt x="236021" y="212735"/>
                  </a:lnTo>
                  <a:lnTo>
                    <a:pt x="207746" y="241675"/>
                  </a:lnTo>
                  <a:lnTo>
                    <a:pt x="171912" y="260649"/>
                  </a:lnTo>
                  <a:lnTo>
                    <a:pt x="130683" y="267462"/>
                  </a:lnTo>
                  <a:lnTo>
                    <a:pt x="89391" y="260649"/>
                  </a:lnTo>
                  <a:lnTo>
                    <a:pt x="53519" y="241675"/>
                  </a:lnTo>
                  <a:lnTo>
                    <a:pt x="25225" y="212735"/>
                  </a:lnTo>
                  <a:lnTo>
                    <a:pt x="6665" y="176022"/>
                  </a:lnTo>
                  <a:lnTo>
                    <a:pt x="0" y="13373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4401" y="1590674"/>
              <a:ext cx="445770" cy="985519"/>
            </a:xfrm>
            <a:custGeom>
              <a:avLst/>
              <a:gdLst/>
              <a:ahLst/>
              <a:cxnLst/>
              <a:rect l="l" t="t" r="r" b="b"/>
              <a:pathLst>
                <a:path w="445770" h="985519">
                  <a:moveTo>
                    <a:pt x="333248" y="985012"/>
                  </a:moveTo>
                  <a:lnTo>
                    <a:pt x="327291" y="963676"/>
                  </a:lnTo>
                  <a:lnTo>
                    <a:pt x="321818" y="943991"/>
                  </a:lnTo>
                  <a:lnTo>
                    <a:pt x="310070" y="954684"/>
                  </a:lnTo>
                  <a:lnTo>
                    <a:pt x="4699" y="618617"/>
                  </a:lnTo>
                  <a:lnTo>
                    <a:pt x="0" y="622808"/>
                  </a:lnTo>
                  <a:lnTo>
                    <a:pt x="305346" y="958977"/>
                  </a:lnTo>
                  <a:lnTo>
                    <a:pt x="293624" y="969645"/>
                  </a:lnTo>
                  <a:lnTo>
                    <a:pt x="333248" y="985012"/>
                  </a:lnTo>
                  <a:close/>
                </a:path>
                <a:path w="445770" h="985519">
                  <a:moveTo>
                    <a:pt x="445262" y="908050"/>
                  </a:moveTo>
                  <a:lnTo>
                    <a:pt x="429387" y="908050"/>
                  </a:lnTo>
                  <a:lnTo>
                    <a:pt x="430911" y="0"/>
                  </a:lnTo>
                  <a:lnTo>
                    <a:pt x="424561" y="0"/>
                  </a:lnTo>
                  <a:lnTo>
                    <a:pt x="423037" y="908050"/>
                  </a:lnTo>
                  <a:lnTo>
                    <a:pt x="407162" y="908050"/>
                  </a:lnTo>
                  <a:lnTo>
                    <a:pt x="426212" y="946150"/>
                  </a:lnTo>
                  <a:lnTo>
                    <a:pt x="442087" y="914400"/>
                  </a:lnTo>
                  <a:lnTo>
                    <a:pt x="445262" y="908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14446" y="2576321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rlito"/>
                <a:cs typeface="Carlito"/>
              </a:rPr>
              <a:t>S3 </a:t>
            </a:r>
            <a:r>
              <a:rPr sz="800" spc="-10" dirty="0">
                <a:latin typeface="Carlito"/>
                <a:cs typeface="Carlito"/>
              </a:rPr>
              <a:t>return</a:t>
            </a:r>
            <a:r>
              <a:rPr sz="800" spc="-114" dirty="0">
                <a:latin typeface="Carlito"/>
                <a:cs typeface="Carlito"/>
              </a:rPr>
              <a:t> </a:t>
            </a:r>
            <a:r>
              <a:rPr sz="800" spc="-5" dirty="0">
                <a:latin typeface="Carlito"/>
                <a:cs typeface="Carlito"/>
              </a:rPr>
              <a:t>max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2825" y="945641"/>
            <a:ext cx="336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Carlito"/>
                <a:cs typeface="Carlito"/>
              </a:rPr>
              <a:t>max </a:t>
            </a:r>
            <a:r>
              <a:rPr sz="800" dirty="0">
                <a:latin typeface="Carlito"/>
                <a:cs typeface="Carlito"/>
              </a:rPr>
              <a:t>=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x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4397" y="1974341"/>
            <a:ext cx="3390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rlito"/>
                <a:cs typeface="Carlito"/>
              </a:rPr>
              <a:t>max </a:t>
            </a:r>
            <a:r>
              <a:rPr sz="800" dirty="0">
                <a:latin typeface="Carlito"/>
                <a:cs typeface="Carlito"/>
              </a:rPr>
              <a:t>=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y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2510" y="1636902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1126" y="1635378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9802" y="1392427"/>
            <a:ext cx="2114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y &gt;</a:t>
            </a:r>
            <a:r>
              <a:rPr sz="800" spc="-90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x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232663"/>
            <a:ext cx="1762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Number </a:t>
            </a:r>
            <a:r>
              <a:rPr sz="2000" spc="-5" dirty="0"/>
              <a:t>of</a:t>
            </a:r>
            <a:r>
              <a:rPr sz="2000" spc="-100" dirty="0"/>
              <a:t> </a:t>
            </a:r>
            <a:r>
              <a:rPr sz="2000" spc="-15" dirty="0"/>
              <a:t>Paths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16813" y="765174"/>
            <a:ext cx="1595120" cy="203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How many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paths?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Comic Sans MS"/>
                <a:cs typeface="Comic Sans MS"/>
              </a:rPr>
              <a:t>if ((A||B) &amp;&amp;</a:t>
            </a:r>
            <a:r>
              <a:rPr sz="1200" spc="-8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(C||D)</a:t>
            </a:r>
            <a:endParaRPr sz="1200">
              <a:latin typeface="Comic Sans MS"/>
              <a:cs typeface="Comic Sans MS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{</a:t>
            </a:r>
            <a:endParaRPr sz="1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1200" spc="-5" dirty="0">
                <a:latin typeface="Comic Sans MS"/>
                <a:cs typeface="Comic Sans MS"/>
              </a:rPr>
              <a:t>S1;</a:t>
            </a:r>
            <a:endParaRPr sz="1200">
              <a:latin typeface="Comic Sans MS"/>
              <a:cs typeface="Comic Sans MS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}</a:t>
            </a:r>
            <a:endParaRPr sz="1200">
              <a:latin typeface="Comic Sans MS"/>
              <a:cs typeface="Comic Sans MS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else</a:t>
            </a:r>
            <a:endParaRPr sz="1200">
              <a:latin typeface="Comic Sans MS"/>
              <a:cs typeface="Comic Sans MS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{</a:t>
            </a:r>
            <a:endParaRPr sz="1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1200" spc="-5" dirty="0">
                <a:latin typeface="Comic Sans MS"/>
                <a:cs typeface="Comic Sans MS"/>
              </a:rPr>
              <a:t>S2;</a:t>
            </a:r>
            <a:endParaRPr sz="1200">
              <a:latin typeface="Comic Sans MS"/>
              <a:cs typeface="Comic Sans MS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Comic Sans MS"/>
                <a:cs typeface="Comic Sans MS"/>
              </a:rPr>
              <a:t>}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608" y="192405"/>
            <a:ext cx="176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Number </a:t>
            </a:r>
            <a:r>
              <a:rPr sz="2000" spc="-5" dirty="0"/>
              <a:t>of</a:t>
            </a:r>
            <a:r>
              <a:rPr sz="2000" spc="-100" dirty="0"/>
              <a:t> </a:t>
            </a:r>
            <a:r>
              <a:rPr sz="2000" spc="-15" dirty="0"/>
              <a:t>Paths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319908" y="759332"/>
            <a:ext cx="1458595" cy="92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There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are:</a:t>
            </a:r>
            <a:endParaRPr sz="14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2 </a:t>
            </a:r>
            <a:r>
              <a:rPr sz="1400" spc="-10" dirty="0">
                <a:latin typeface="Carlito"/>
                <a:cs typeface="Carlito"/>
              </a:rPr>
              <a:t>statements </a:t>
            </a:r>
            <a:r>
              <a:rPr sz="1400" dirty="0">
                <a:latin typeface="Carlito"/>
                <a:cs typeface="Carlito"/>
              </a:rPr>
              <a:t>+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000" dirty="0">
                <a:latin typeface="Comic Sans MS"/>
                <a:cs typeface="Comic Sans MS"/>
              </a:rPr>
              <a:t>Sn</a:t>
            </a:r>
            <a:endParaRPr sz="1000">
              <a:latin typeface="Comic Sans MS"/>
              <a:cs typeface="Comic Sans MS"/>
            </a:endParaRPr>
          </a:p>
          <a:p>
            <a:pPr marL="18478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4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branches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arlito"/>
                <a:cs typeface="Carlito"/>
              </a:rPr>
              <a:t>7 </a:t>
            </a:r>
            <a:r>
              <a:rPr sz="1400" spc="-5" dirty="0">
                <a:latin typeface="Carlito"/>
                <a:cs typeface="Carlito"/>
              </a:rPr>
              <a:t>paths (4T </a:t>
            </a:r>
            <a:r>
              <a:rPr sz="1400" dirty="0">
                <a:latin typeface="Carlito"/>
                <a:cs typeface="Carlito"/>
              </a:rPr>
              <a:t>+ 3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9908" y="1873148"/>
            <a:ext cx="747395" cy="1305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Carlito"/>
                <a:cs typeface="Carlito"/>
              </a:rPr>
              <a:t>(A, C,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S1)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(A, C, </a:t>
            </a:r>
            <a:r>
              <a:rPr sz="1000" spc="-20" dirty="0">
                <a:latin typeface="Carlito"/>
                <a:cs typeface="Carlito"/>
              </a:rPr>
              <a:t>D,</a:t>
            </a:r>
            <a:r>
              <a:rPr sz="1000" spc="-8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S1)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(A, C, </a:t>
            </a:r>
            <a:r>
              <a:rPr sz="1000" spc="-20" dirty="0">
                <a:latin typeface="Carlito"/>
                <a:cs typeface="Carlito"/>
              </a:rPr>
              <a:t>D,</a:t>
            </a:r>
            <a:r>
              <a:rPr sz="1000" spc="-8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S2)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(A, </a:t>
            </a:r>
            <a:r>
              <a:rPr sz="1000" spc="-10" dirty="0">
                <a:latin typeface="Carlito"/>
                <a:cs typeface="Carlito"/>
              </a:rPr>
              <a:t>B, </a:t>
            </a:r>
            <a:r>
              <a:rPr sz="1000" spc="-5" dirty="0">
                <a:latin typeface="Carlito"/>
                <a:cs typeface="Carlito"/>
              </a:rPr>
              <a:t>C,</a:t>
            </a:r>
            <a:r>
              <a:rPr sz="1000" spc="-8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S1)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arlito"/>
                <a:cs typeface="Carlito"/>
              </a:rPr>
              <a:t>(A, </a:t>
            </a:r>
            <a:r>
              <a:rPr sz="1000" spc="-10" dirty="0">
                <a:latin typeface="Carlito"/>
                <a:cs typeface="Carlito"/>
              </a:rPr>
              <a:t>B, </a:t>
            </a:r>
            <a:r>
              <a:rPr sz="1000" spc="-5" dirty="0">
                <a:latin typeface="Carlito"/>
                <a:cs typeface="Carlito"/>
              </a:rPr>
              <a:t>C, </a:t>
            </a:r>
            <a:r>
              <a:rPr sz="1000" spc="-20" dirty="0">
                <a:latin typeface="Carlito"/>
                <a:cs typeface="Carlito"/>
              </a:rPr>
              <a:t>D,</a:t>
            </a:r>
            <a:r>
              <a:rPr sz="1000" spc="-6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S1)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</a:pPr>
            <a:r>
              <a:rPr sz="1000" spc="-5" dirty="0">
                <a:latin typeface="Carlito"/>
                <a:cs typeface="Carlito"/>
              </a:rPr>
              <a:t>(A, </a:t>
            </a:r>
            <a:r>
              <a:rPr sz="1000" spc="-10" dirty="0">
                <a:latin typeface="Carlito"/>
                <a:cs typeface="Carlito"/>
              </a:rPr>
              <a:t>B, </a:t>
            </a:r>
            <a:r>
              <a:rPr sz="1000" spc="-5" dirty="0">
                <a:latin typeface="Carlito"/>
                <a:cs typeface="Carlito"/>
              </a:rPr>
              <a:t>C, </a:t>
            </a:r>
            <a:r>
              <a:rPr sz="1000" spc="-20" dirty="0">
                <a:latin typeface="Carlito"/>
                <a:cs typeface="Carlito"/>
              </a:rPr>
              <a:t>D,</a:t>
            </a:r>
            <a:r>
              <a:rPr sz="1000" spc="-7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S2)  </a:t>
            </a:r>
            <a:r>
              <a:rPr sz="1000" dirty="0">
                <a:latin typeface="Carlito"/>
                <a:cs typeface="Carlito"/>
              </a:rPr>
              <a:t>(A, </a:t>
            </a:r>
            <a:r>
              <a:rPr sz="1000" spc="-10" dirty="0">
                <a:latin typeface="Carlito"/>
                <a:cs typeface="Carlito"/>
              </a:rPr>
              <a:t>B,</a:t>
            </a:r>
            <a:r>
              <a:rPr sz="1000" spc="-3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S2)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036" y="1827250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D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937" y="2382011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20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073" y="2420873"/>
            <a:ext cx="134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S1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2599" y="2974974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49"/>
                </a:moveTo>
                <a:lnTo>
                  <a:pt x="6665" y="91201"/>
                </a:lnTo>
                <a:lnTo>
                  <a:pt x="25225" y="54595"/>
                </a:lnTo>
                <a:lnTo>
                  <a:pt x="53519" y="25728"/>
                </a:lnTo>
                <a:lnTo>
                  <a:pt x="89391" y="6798"/>
                </a:lnTo>
                <a:lnTo>
                  <a:pt x="130682" y="0"/>
                </a:lnTo>
                <a:lnTo>
                  <a:pt x="171912" y="6798"/>
                </a:lnTo>
                <a:lnTo>
                  <a:pt x="207746" y="25728"/>
                </a:lnTo>
                <a:lnTo>
                  <a:pt x="236021" y="54595"/>
                </a:lnTo>
                <a:lnTo>
                  <a:pt x="254574" y="91201"/>
                </a:lnTo>
                <a:lnTo>
                  <a:pt x="261238" y="133349"/>
                </a:lnTo>
                <a:lnTo>
                  <a:pt x="254574" y="175498"/>
                </a:lnTo>
                <a:lnTo>
                  <a:pt x="236021" y="212104"/>
                </a:lnTo>
                <a:lnTo>
                  <a:pt x="207746" y="240971"/>
                </a:lnTo>
                <a:lnTo>
                  <a:pt x="171912" y="259901"/>
                </a:lnTo>
                <a:lnTo>
                  <a:pt x="130682" y="266699"/>
                </a:lnTo>
                <a:lnTo>
                  <a:pt x="89391" y="259901"/>
                </a:lnTo>
                <a:lnTo>
                  <a:pt x="53519" y="240971"/>
                </a:lnTo>
                <a:lnTo>
                  <a:pt x="25225" y="212104"/>
                </a:lnTo>
                <a:lnTo>
                  <a:pt x="6665" y="175498"/>
                </a:lnTo>
                <a:lnTo>
                  <a:pt x="0" y="13334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5210" y="3013963"/>
            <a:ext cx="1371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Sn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8589" y="2025522"/>
            <a:ext cx="923290" cy="988694"/>
          </a:xfrm>
          <a:custGeom>
            <a:avLst/>
            <a:gdLst/>
            <a:ahLst/>
            <a:cxnLst/>
            <a:rect l="l" t="t" r="r" b="b"/>
            <a:pathLst>
              <a:path w="923290" h="988694">
                <a:moveTo>
                  <a:pt x="372110" y="988314"/>
                </a:moveTo>
                <a:lnTo>
                  <a:pt x="365264" y="968248"/>
                </a:lnTo>
                <a:lnTo>
                  <a:pt x="358394" y="948055"/>
                </a:lnTo>
                <a:lnTo>
                  <a:pt x="347268" y="959345"/>
                </a:lnTo>
                <a:lnTo>
                  <a:pt x="4572" y="620915"/>
                </a:lnTo>
                <a:lnTo>
                  <a:pt x="0" y="625475"/>
                </a:lnTo>
                <a:lnTo>
                  <a:pt x="342849" y="963828"/>
                </a:lnTo>
                <a:lnTo>
                  <a:pt x="331724" y="975106"/>
                </a:lnTo>
                <a:lnTo>
                  <a:pt x="372110" y="988314"/>
                </a:lnTo>
                <a:close/>
              </a:path>
              <a:path w="923290" h="988694">
                <a:moveTo>
                  <a:pt x="923036" y="348615"/>
                </a:moveTo>
                <a:lnTo>
                  <a:pt x="914844" y="331978"/>
                </a:lnTo>
                <a:lnTo>
                  <a:pt x="904240" y="310388"/>
                </a:lnTo>
                <a:lnTo>
                  <a:pt x="894588" y="323062"/>
                </a:lnTo>
                <a:lnTo>
                  <a:pt x="468503" y="0"/>
                </a:lnTo>
                <a:lnTo>
                  <a:pt x="466598" y="2540"/>
                </a:lnTo>
                <a:lnTo>
                  <a:pt x="464693" y="0"/>
                </a:lnTo>
                <a:lnTo>
                  <a:pt x="30708" y="330923"/>
                </a:lnTo>
                <a:lnTo>
                  <a:pt x="21082" y="318262"/>
                </a:lnTo>
                <a:lnTo>
                  <a:pt x="2286" y="356489"/>
                </a:lnTo>
                <a:lnTo>
                  <a:pt x="44196" y="348615"/>
                </a:lnTo>
                <a:lnTo>
                  <a:pt x="37515" y="339852"/>
                </a:lnTo>
                <a:lnTo>
                  <a:pt x="34556" y="335965"/>
                </a:lnTo>
                <a:lnTo>
                  <a:pt x="466598" y="6540"/>
                </a:lnTo>
                <a:lnTo>
                  <a:pt x="890739" y="328104"/>
                </a:lnTo>
                <a:lnTo>
                  <a:pt x="881126" y="340741"/>
                </a:lnTo>
                <a:lnTo>
                  <a:pt x="923036" y="348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5052" y="2075179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2389" y="2073655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0688" y="2374137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196"/>
                </a:lnTo>
                <a:lnTo>
                  <a:pt x="25180" y="54589"/>
                </a:lnTo>
                <a:lnTo>
                  <a:pt x="53437" y="25725"/>
                </a:lnTo>
                <a:lnTo>
                  <a:pt x="89277" y="6797"/>
                </a:lnTo>
                <a:lnTo>
                  <a:pt x="130556" y="0"/>
                </a:lnTo>
                <a:lnTo>
                  <a:pt x="171834" y="6797"/>
                </a:lnTo>
                <a:lnTo>
                  <a:pt x="207674" y="25725"/>
                </a:lnTo>
                <a:lnTo>
                  <a:pt x="235931" y="54589"/>
                </a:lnTo>
                <a:lnTo>
                  <a:pt x="254459" y="91196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4950" y="2412872"/>
            <a:ext cx="134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rlito"/>
                <a:cs typeface="Carlito"/>
              </a:rPr>
              <a:t>S2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5738" y="2638551"/>
            <a:ext cx="368300" cy="375285"/>
          </a:xfrm>
          <a:custGeom>
            <a:avLst/>
            <a:gdLst/>
            <a:ahLst/>
            <a:cxnLst/>
            <a:rect l="l" t="t" r="r" b="b"/>
            <a:pathLst>
              <a:path w="368300" h="375285">
                <a:moveTo>
                  <a:pt x="13081" y="334771"/>
                </a:moveTo>
                <a:lnTo>
                  <a:pt x="0" y="375284"/>
                </a:lnTo>
                <a:lnTo>
                  <a:pt x="40259" y="361441"/>
                </a:lnTo>
                <a:lnTo>
                  <a:pt x="33529" y="354838"/>
                </a:lnTo>
                <a:lnTo>
                  <a:pt x="24511" y="354838"/>
                </a:lnTo>
                <a:lnTo>
                  <a:pt x="19938" y="350392"/>
                </a:lnTo>
                <a:lnTo>
                  <a:pt x="24382" y="345862"/>
                </a:lnTo>
                <a:lnTo>
                  <a:pt x="13081" y="334771"/>
                </a:lnTo>
                <a:close/>
              </a:path>
              <a:path w="368300" h="375285">
                <a:moveTo>
                  <a:pt x="24382" y="345862"/>
                </a:moveTo>
                <a:lnTo>
                  <a:pt x="19938" y="350392"/>
                </a:lnTo>
                <a:lnTo>
                  <a:pt x="24511" y="354838"/>
                </a:lnTo>
                <a:lnTo>
                  <a:pt x="28933" y="350328"/>
                </a:lnTo>
                <a:lnTo>
                  <a:pt x="24382" y="345862"/>
                </a:lnTo>
                <a:close/>
              </a:path>
              <a:path w="368300" h="375285">
                <a:moveTo>
                  <a:pt x="28933" y="350328"/>
                </a:moveTo>
                <a:lnTo>
                  <a:pt x="24511" y="354838"/>
                </a:lnTo>
                <a:lnTo>
                  <a:pt x="33529" y="354838"/>
                </a:lnTo>
                <a:lnTo>
                  <a:pt x="28933" y="350328"/>
                </a:lnTo>
                <a:close/>
              </a:path>
              <a:path w="368300" h="375285">
                <a:moveTo>
                  <a:pt x="363600" y="0"/>
                </a:moveTo>
                <a:lnTo>
                  <a:pt x="24382" y="345862"/>
                </a:lnTo>
                <a:lnTo>
                  <a:pt x="28933" y="350328"/>
                </a:lnTo>
                <a:lnTo>
                  <a:pt x="368173" y="4444"/>
                </a:lnTo>
                <a:lnTo>
                  <a:pt x="3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2787" y="1419199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C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787" y="800036"/>
            <a:ext cx="368300" cy="20193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A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5061" y="1138275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B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7888" y="998727"/>
            <a:ext cx="962660" cy="1383665"/>
          </a:xfrm>
          <a:custGeom>
            <a:avLst/>
            <a:gdLst/>
            <a:ahLst/>
            <a:cxnLst/>
            <a:rect l="l" t="t" r="r" b="b"/>
            <a:pathLst>
              <a:path w="962660" h="1383664">
                <a:moveTo>
                  <a:pt x="487299" y="828421"/>
                </a:moveTo>
                <a:lnTo>
                  <a:pt x="479120" y="818515"/>
                </a:lnTo>
                <a:lnTo>
                  <a:pt x="460248" y="795655"/>
                </a:lnTo>
                <a:lnTo>
                  <a:pt x="453809" y="810107"/>
                </a:lnTo>
                <a:lnTo>
                  <a:pt x="20320" y="618363"/>
                </a:lnTo>
                <a:lnTo>
                  <a:pt x="19050" y="621284"/>
                </a:lnTo>
                <a:lnTo>
                  <a:pt x="15875" y="621284"/>
                </a:lnTo>
                <a:lnTo>
                  <a:pt x="19646" y="1345209"/>
                </a:lnTo>
                <a:lnTo>
                  <a:pt x="3683" y="1345311"/>
                </a:lnTo>
                <a:lnTo>
                  <a:pt x="22987" y="1383284"/>
                </a:lnTo>
                <a:lnTo>
                  <a:pt x="38595" y="1351534"/>
                </a:lnTo>
                <a:lnTo>
                  <a:pt x="41783" y="1345057"/>
                </a:lnTo>
                <a:lnTo>
                  <a:pt x="25996" y="1345171"/>
                </a:lnTo>
                <a:lnTo>
                  <a:pt x="22250" y="626186"/>
                </a:lnTo>
                <a:lnTo>
                  <a:pt x="451218" y="815936"/>
                </a:lnTo>
                <a:lnTo>
                  <a:pt x="444754" y="830453"/>
                </a:lnTo>
                <a:lnTo>
                  <a:pt x="487299" y="828421"/>
                </a:lnTo>
                <a:close/>
              </a:path>
              <a:path w="962660" h="1383664">
                <a:moveTo>
                  <a:pt x="757174" y="240284"/>
                </a:moveTo>
                <a:lnTo>
                  <a:pt x="750417" y="233680"/>
                </a:lnTo>
                <a:lnTo>
                  <a:pt x="726821" y="210566"/>
                </a:lnTo>
                <a:lnTo>
                  <a:pt x="721944" y="225653"/>
                </a:lnTo>
                <a:lnTo>
                  <a:pt x="19939" y="0"/>
                </a:lnTo>
                <a:lnTo>
                  <a:pt x="18999" y="2933"/>
                </a:lnTo>
                <a:lnTo>
                  <a:pt x="15875" y="2933"/>
                </a:lnTo>
                <a:lnTo>
                  <a:pt x="15875" y="382397"/>
                </a:lnTo>
                <a:lnTo>
                  <a:pt x="0" y="382397"/>
                </a:lnTo>
                <a:lnTo>
                  <a:pt x="19050" y="420497"/>
                </a:lnTo>
                <a:lnTo>
                  <a:pt x="34925" y="388747"/>
                </a:lnTo>
                <a:lnTo>
                  <a:pt x="38100" y="382397"/>
                </a:lnTo>
                <a:lnTo>
                  <a:pt x="22225" y="382397"/>
                </a:lnTo>
                <a:lnTo>
                  <a:pt x="22225" y="7327"/>
                </a:lnTo>
                <a:lnTo>
                  <a:pt x="719988" y="231736"/>
                </a:lnTo>
                <a:lnTo>
                  <a:pt x="715137" y="246761"/>
                </a:lnTo>
                <a:lnTo>
                  <a:pt x="757174" y="240284"/>
                </a:lnTo>
                <a:close/>
              </a:path>
              <a:path w="962660" h="1383664">
                <a:moveTo>
                  <a:pt x="962660" y="1337183"/>
                </a:moveTo>
                <a:lnTo>
                  <a:pt x="946759" y="1337246"/>
                </a:lnTo>
                <a:lnTo>
                  <a:pt x="944499" y="340360"/>
                </a:lnTo>
                <a:lnTo>
                  <a:pt x="941336" y="340360"/>
                </a:lnTo>
                <a:lnTo>
                  <a:pt x="940562" y="337185"/>
                </a:lnTo>
                <a:lnTo>
                  <a:pt x="239382" y="509181"/>
                </a:lnTo>
                <a:lnTo>
                  <a:pt x="235585" y="493776"/>
                </a:lnTo>
                <a:lnTo>
                  <a:pt x="203200" y="521335"/>
                </a:lnTo>
                <a:lnTo>
                  <a:pt x="244729" y="530733"/>
                </a:lnTo>
                <a:lnTo>
                  <a:pt x="241261" y="516763"/>
                </a:lnTo>
                <a:lnTo>
                  <a:pt x="240893" y="515277"/>
                </a:lnTo>
                <a:lnTo>
                  <a:pt x="938149" y="344373"/>
                </a:lnTo>
                <a:lnTo>
                  <a:pt x="940409" y="1337259"/>
                </a:lnTo>
                <a:lnTo>
                  <a:pt x="924560" y="1337310"/>
                </a:lnTo>
                <a:lnTo>
                  <a:pt x="943737" y="1375410"/>
                </a:lnTo>
                <a:lnTo>
                  <a:pt x="959446" y="1343660"/>
                </a:lnTo>
                <a:lnTo>
                  <a:pt x="962621" y="1337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826" y="1136141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1062" y="1741677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2491" y="1273301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227" y="939799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7541" y="1583816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6644" y="1321053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50672"/>
            <a:ext cx="1511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Infinite</a:t>
            </a:r>
            <a:r>
              <a:rPr spc="-45" dirty="0"/>
              <a:t> </a:t>
            </a:r>
            <a:r>
              <a:rPr spc="-15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4007485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Since the </a:t>
            </a:r>
            <a:r>
              <a:rPr sz="1600" spc="-10" dirty="0">
                <a:latin typeface="Carlito"/>
                <a:cs typeface="Carlito"/>
              </a:rPr>
              <a:t>value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variable </a:t>
            </a:r>
            <a:r>
              <a:rPr sz="1600" spc="-5" dirty="0">
                <a:latin typeface="Comic Sans MS"/>
                <a:cs typeface="Comic Sans MS"/>
              </a:rPr>
              <a:t>a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5" dirty="0">
                <a:latin typeface="Carlito"/>
                <a:cs typeface="Carlito"/>
              </a:rPr>
              <a:t>entered </a:t>
            </a:r>
            <a:r>
              <a:rPr sz="1600" spc="-10" dirty="0">
                <a:latin typeface="Carlito"/>
                <a:cs typeface="Carlito"/>
              </a:rPr>
              <a:t>by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35" dirty="0">
                <a:latin typeface="Carlito"/>
                <a:cs typeface="Carlito"/>
              </a:rPr>
              <a:t>user, </a:t>
            </a:r>
            <a:r>
              <a:rPr sz="1600" spc="-10" dirty="0">
                <a:latin typeface="Carlito"/>
                <a:cs typeface="Carlito"/>
              </a:rPr>
              <a:t>we consider </a:t>
            </a: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15" dirty="0">
                <a:latin typeface="Carlito"/>
                <a:cs typeface="Carlito"/>
              </a:rPr>
              <a:t>program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an  </a:t>
            </a:r>
            <a:r>
              <a:rPr sz="1600" spc="-10" dirty="0">
                <a:latin typeface="Carlito"/>
                <a:cs typeface="Carlito"/>
              </a:rPr>
              <a:t>infinite number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paths.</a:t>
            </a:r>
            <a:endParaRPr sz="1600">
              <a:latin typeface="Carlito"/>
              <a:cs typeface="Carlito"/>
            </a:endParaRPr>
          </a:p>
          <a:p>
            <a:pPr marL="184785" marR="168275" indent="-172720" algn="just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general, </a:t>
            </a:r>
            <a:r>
              <a:rPr sz="1600" spc="-15" dirty="0">
                <a:latin typeface="Carlito"/>
                <a:cs typeface="Carlito"/>
              </a:rPr>
              <a:t>programs </a:t>
            </a:r>
            <a:r>
              <a:rPr sz="1600" spc="-10" dirty="0">
                <a:latin typeface="Carlito"/>
                <a:cs typeface="Carlito"/>
              </a:rPr>
              <a:t>that contain loops </a:t>
            </a:r>
            <a:r>
              <a:rPr sz="1600" spc="-5" dirty="0">
                <a:latin typeface="Carlito"/>
                <a:cs typeface="Carlito"/>
              </a:rPr>
              <a:t>with 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variables whose </a:t>
            </a:r>
            <a:r>
              <a:rPr sz="1600" spc="-10" dirty="0">
                <a:latin typeface="Carlito"/>
                <a:cs typeface="Carlito"/>
              </a:rPr>
              <a:t>value </a:t>
            </a:r>
            <a:r>
              <a:rPr sz="1600" spc="-5" dirty="0">
                <a:latin typeface="Carlito"/>
                <a:cs typeface="Carlito"/>
              </a:rPr>
              <a:t>is supplied </a:t>
            </a:r>
            <a:r>
              <a:rPr sz="1600" spc="-10" dirty="0">
                <a:latin typeface="Carlito"/>
                <a:cs typeface="Carlito"/>
              </a:rPr>
              <a:t>by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infinite </a:t>
            </a:r>
            <a:r>
              <a:rPr sz="1600" spc="-10" dirty="0">
                <a:latin typeface="Carlito"/>
                <a:cs typeface="Carlito"/>
              </a:rPr>
              <a:t>number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paths.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615441"/>
            <a:ext cx="3850640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6385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program P written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functional  requirements </a:t>
            </a:r>
            <a:r>
              <a:rPr sz="1200" dirty="0">
                <a:latin typeface="Times New Roman"/>
                <a:cs typeface="Times New Roman"/>
              </a:rPr>
              <a:t>R = {R1, R2, …,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Rn}.</a:t>
            </a:r>
            <a:endParaRPr sz="1200">
              <a:latin typeface="Times New Roman"/>
              <a:cs typeface="Times New Roman"/>
            </a:endParaRPr>
          </a:p>
          <a:p>
            <a:pPr marL="248285" marR="320040">
              <a:lnSpc>
                <a:spcPts val="1300"/>
              </a:lnSpc>
              <a:spcBef>
                <a:spcPts val="509"/>
              </a:spcBef>
            </a:pPr>
            <a:r>
              <a:rPr sz="1200" spc="-15" dirty="0">
                <a:latin typeface="Times New Roman"/>
                <a:cs typeface="Times New Roman"/>
              </a:rPr>
              <a:t>Let 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contain </a:t>
            </a:r>
            <a:r>
              <a:rPr sz="1200" dirty="0">
                <a:latin typeface="Times New Roman"/>
                <a:cs typeface="Times New Roman"/>
              </a:rPr>
              <a:t>k </a:t>
            </a:r>
            <a:r>
              <a:rPr sz="1200" spc="-5" dirty="0">
                <a:latin typeface="Times New Roman"/>
                <a:cs typeface="Times New Roman"/>
              </a:rPr>
              <a:t>tests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determining whether </a:t>
            </a:r>
            <a:r>
              <a:rPr sz="1200" dirty="0">
                <a:latin typeface="Times New Roman"/>
                <a:cs typeface="Times New Roman"/>
              </a:rPr>
              <a:t>or not </a:t>
            </a:r>
            <a:r>
              <a:rPr sz="1200" spc="-5" dirty="0">
                <a:latin typeface="Times New Roman"/>
                <a:cs typeface="Times New Roman"/>
              </a:rPr>
              <a:t>P  meets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requirements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endParaRPr sz="1200">
              <a:latin typeface="Times New Roman"/>
              <a:cs typeface="Times New Roman"/>
            </a:endParaRPr>
          </a:p>
          <a:p>
            <a:pPr marL="259079" indent="-23876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259079" algn="l"/>
                <a:tab pos="259715" algn="l"/>
              </a:tabLst>
            </a:pPr>
            <a:r>
              <a:rPr sz="1200" spc="-5" dirty="0">
                <a:latin typeface="Times New Roman"/>
                <a:cs typeface="Times New Roman"/>
              </a:rPr>
              <a:t>Assume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P produces correct behavior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all tests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 marL="255904">
              <a:lnSpc>
                <a:spcPts val="1370"/>
              </a:lnSpc>
              <a:spcBef>
                <a:spcPts val="110"/>
              </a:spcBef>
            </a:pPr>
            <a:r>
              <a:rPr sz="1200" spc="-5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ask:</a:t>
            </a:r>
            <a:endParaRPr sz="1200">
              <a:latin typeface="Times New Roman"/>
              <a:cs typeface="Times New Roman"/>
            </a:endParaRPr>
          </a:p>
          <a:p>
            <a:pPr marL="259079">
              <a:lnSpc>
                <a:spcPts val="137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Has P been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tested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thoroughly</a:t>
            </a:r>
            <a:r>
              <a:rPr sz="1200" spc="-5" dirty="0">
                <a:latin typeface="Times New Roman"/>
                <a:cs typeface="Times New Roman"/>
              </a:rPr>
              <a:t>? or: </a:t>
            </a:r>
            <a:r>
              <a:rPr sz="1200" spc="-2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2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adequate?</a:t>
            </a:r>
            <a:endParaRPr sz="1200">
              <a:latin typeface="Times New Roman"/>
              <a:cs typeface="Times New Roman"/>
            </a:endParaRPr>
          </a:p>
          <a:p>
            <a:pPr marL="299085">
              <a:lnSpc>
                <a:spcPts val="1435"/>
              </a:lnSpc>
              <a:spcBef>
                <a:spcPts val="505"/>
              </a:spcBef>
            </a:pP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software testing,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spc="-125" dirty="0">
                <a:latin typeface="AoyagiKouzanFontT"/>
                <a:cs typeface="AoyagiKouzanFontT"/>
              </a:rPr>
              <a:t>“</a:t>
            </a:r>
            <a:r>
              <a:rPr sz="1200" spc="-125" dirty="0">
                <a:latin typeface="Times New Roman"/>
                <a:cs typeface="Times New Roman"/>
              </a:rPr>
              <a:t>thorough</a:t>
            </a:r>
            <a:r>
              <a:rPr sz="1200" spc="-125" dirty="0">
                <a:latin typeface="AoyagiKouzanFontT"/>
                <a:cs typeface="AoyagiKouzanFontT"/>
              </a:rPr>
              <a:t>”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25" dirty="0">
                <a:latin typeface="AoyagiKouzanFontT"/>
                <a:cs typeface="AoyagiKouzanFontT"/>
              </a:rPr>
              <a:t>“</a:t>
            </a:r>
            <a:r>
              <a:rPr sz="1200" spc="-125" dirty="0">
                <a:latin typeface="Times New Roman"/>
                <a:cs typeface="Times New Roman"/>
              </a:rPr>
              <a:t>adequate</a:t>
            </a:r>
            <a:r>
              <a:rPr sz="1200" spc="-125" dirty="0">
                <a:latin typeface="AoyagiKouzanFontT"/>
                <a:cs typeface="AoyagiKouzanFontT"/>
              </a:rPr>
              <a:t>”</a:t>
            </a:r>
            <a:endParaRPr sz="1200">
              <a:latin typeface="AoyagiKouzanFontT"/>
              <a:cs typeface="AoyagiKouzanFontT"/>
            </a:endParaRPr>
          </a:p>
          <a:p>
            <a:pPr marL="299085">
              <a:lnSpc>
                <a:spcPts val="1435"/>
              </a:lnSpc>
            </a:pP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341" y="50672"/>
            <a:ext cx="2165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-5" dirty="0"/>
              <a:t>adequacy?</a:t>
            </a: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51257"/>
            <a:ext cx="1797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Infeasible</a:t>
            </a:r>
            <a:r>
              <a:rPr spc="-60" dirty="0"/>
              <a:t> </a:t>
            </a:r>
            <a:r>
              <a:rPr spc="-2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4006850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16319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is said to be </a:t>
            </a:r>
            <a:r>
              <a:rPr sz="1600" spc="-10" dirty="0">
                <a:latin typeface="Carlito"/>
                <a:cs typeface="Carlito"/>
              </a:rPr>
              <a:t>feasible </a:t>
            </a:r>
            <a:r>
              <a:rPr sz="1600" spc="-5" dirty="0">
                <a:latin typeface="Carlito"/>
                <a:cs typeface="Carlito"/>
              </a:rPr>
              <a:t>if it </a:t>
            </a:r>
            <a:r>
              <a:rPr sz="1600" spc="-10" dirty="0">
                <a:latin typeface="Carlito"/>
                <a:cs typeface="Carlito"/>
              </a:rPr>
              <a:t>can be  </a:t>
            </a:r>
            <a:r>
              <a:rPr sz="1600" spc="-15" dirty="0">
                <a:latin typeface="Carlito"/>
                <a:cs typeface="Carlito"/>
              </a:rPr>
              <a:t>exercised </a:t>
            </a:r>
            <a:r>
              <a:rPr sz="1600" spc="-10" dirty="0">
                <a:latin typeface="Carlito"/>
                <a:cs typeface="Carlito"/>
              </a:rPr>
              <a:t>by some </a:t>
            </a:r>
            <a:r>
              <a:rPr sz="1600" spc="-5" dirty="0">
                <a:latin typeface="Carlito"/>
                <a:cs typeface="Carlito"/>
              </a:rPr>
              <a:t>input </a:t>
            </a:r>
            <a:r>
              <a:rPr sz="1600" spc="-10" dirty="0">
                <a:latin typeface="Carlito"/>
                <a:cs typeface="Carlito"/>
              </a:rPr>
              <a:t>data; </a:t>
            </a:r>
            <a:r>
              <a:rPr sz="1600" spc="-5" dirty="0">
                <a:latin typeface="Carlito"/>
                <a:cs typeface="Carlito"/>
              </a:rPr>
              <a:t>otherwise </a:t>
            </a:r>
            <a:r>
              <a:rPr sz="1600" spc="-10" dirty="0">
                <a:latin typeface="Carlito"/>
                <a:cs typeface="Carlito"/>
              </a:rPr>
              <a:t>the  path </a:t>
            </a:r>
            <a:r>
              <a:rPr sz="1600" spc="-5" dirty="0">
                <a:latin typeface="Carlito"/>
                <a:cs typeface="Carlito"/>
              </a:rPr>
              <a:t>is said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infeasible.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Infeasible paths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contradictory  predicates.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226313"/>
            <a:ext cx="1633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Infeasible</a:t>
            </a:r>
            <a:r>
              <a:rPr sz="2000" spc="-90" dirty="0"/>
              <a:t> </a:t>
            </a:r>
            <a:r>
              <a:rPr sz="2000" spc="-15" dirty="0"/>
              <a:t>Paths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920113" y="1033487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800" dirty="0">
                <a:latin typeface="Carlito"/>
                <a:cs typeface="Carlito"/>
              </a:rPr>
              <a:t>P1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2199" y="1506600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223"/>
                </a:moveTo>
                <a:lnTo>
                  <a:pt x="6665" y="91131"/>
                </a:lnTo>
                <a:lnTo>
                  <a:pt x="25225" y="54562"/>
                </a:lnTo>
                <a:lnTo>
                  <a:pt x="53519" y="25716"/>
                </a:lnTo>
                <a:lnTo>
                  <a:pt x="89391" y="6796"/>
                </a:lnTo>
                <a:lnTo>
                  <a:pt x="130682" y="0"/>
                </a:lnTo>
                <a:lnTo>
                  <a:pt x="171912" y="6797"/>
                </a:lnTo>
                <a:lnTo>
                  <a:pt x="207746" y="25725"/>
                </a:lnTo>
                <a:lnTo>
                  <a:pt x="236021" y="54589"/>
                </a:lnTo>
                <a:lnTo>
                  <a:pt x="254574" y="91196"/>
                </a:lnTo>
                <a:lnTo>
                  <a:pt x="261238" y="133350"/>
                </a:lnTo>
                <a:lnTo>
                  <a:pt x="254574" y="175455"/>
                </a:lnTo>
                <a:lnTo>
                  <a:pt x="236021" y="212055"/>
                </a:lnTo>
                <a:lnTo>
                  <a:pt x="207746" y="240938"/>
                </a:lnTo>
                <a:lnTo>
                  <a:pt x="171912" y="259890"/>
                </a:lnTo>
                <a:lnTo>
                  <a:pt x="130682" y="266700"/>
                </a:lnTo>
                <a:lnTo>
                  <a:pt x="89392" y="259890"/>
                </a:lnTo>
                <a:lnTo>
                  <a:pt x="53527" y="240938"/>
                </a:lnTo>
                <a:lnTo>
                  <a:pt x="25252" y="212055"/>
                </a:lnTo>
                <a:lnTo>
                  <a:pt x="6730" y="175455"/>
                </a:lnTo>
                <a:lnTo>
                  <a:pt x="126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7189" y="1560956"/>
            <a:ext cx="1250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S1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970" y="1280540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332" y="1278127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485" y="1020825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x &lt;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10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9223" y="2006561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800" dirty="0">
                <a:latin typeface="Carlito"/>
                <a:cs typeface="Carlito"/>
              </a:rPr>
              <a:t>P2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4519" y="1995042"/>
            <a:ext cx="2679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x &lt;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20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8450" y="2379598"/>
            <a:ext cx="261620" cy="267970"/>
          </a:xfrm>
          <a:custGeom>
            <a:avLst/>
            <a:gdLst/>
            <a:ahLst/>
            <a:cxnLst/>
            <a:rect l="l" t="t" r="r" b="b"/>
            <a:pathLst>
              <a:path w="261619" h="267969">
                <a:moveTo>
                  <a:pt x="0" y="133858"/>
                </a:moveTo>
                <a:lnTo>
                  <a:pt x="6652" y="91553"/>
                </a:lnTo>
                <a:lnTo>
                  <a:pt x="25180" y="54809"/>
                </a:lnTo>
                <a:lnTo>
                  <a:pt x="53437" y="25830"/>
                </a:lnTo>
                <a:lnTo>
                  <a:pt x="89277" y="6825"/>
                </a:lnTo>
                <a:lnTo>
                  <a:pt x="130556" y="0"/>
                </a:lnTo>
                <a:lnTo>
                  <a:pt x="171834" y="6825"/>
                </a:lnTo>
                <a:lnTo>
                  <a:pt x="207674" y="25830"/>
                </a:lnTo>
                <a:lnTo>
                  <a:pt x="235931" y="54809"/>
                </a:lnTo>
                <a:lnTo>
                  <a:pt x="254459" y="91553"/>
                </a:lnTo>
                <a:lnTo>
                  <a:pt x="261112" y="133858"/>
                </a:lnTo>
                <a:lnTo>
                  <a:pt x="254459" y="176100"/>
                </a:lnTo>
                <a:lnTo>
                  <a:pt x="235931" y="212807"/>
                </a:lnTo>
                <a:lnTo>
                  <a:pt x="207674" y="241766"/>
                </a:lnTo>
                <a:lnTo>
                  <a:pt x="171834" y="260764"/>
                </a:lnTo>
                <a:lnTo>
                  <a:pt x="130556" y="267588"/>
                </a:lnTo>
                <a:lnTo>
                  <a:pt x="89277" y="260764"/>
                </a:lnTo>
                <a:lnTo>
                  <a:pt x="53437" y="241766"/>
                </a:lnTo>
                <a:lnTo>
                  <a:pt x="25180" y="212807"/>
                </a:lnTo>
                <a:lnTo>
                  <a:pt x="6652" y="176100"/>
                </a:lnTo>
                <a:lnTo>
                  <a:pt x="0" y="13385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3441" y="2434208"/>
            <a:ext cx="1250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S2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2050" y="2376423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244"/>
                </a:lnTo>
                <a:lnTo>
                  <a:pt x="25180" y="54644"/>
                </a:lnTo>
                <a:lnTo>
                  <a:pt x="53437" y="25761"/>
                </a:lnTo>
                <a:lnTo>
                  <a:pt x="89277" y="6809"/>
                </a:lnTo>
                <a:lnTo>
                  <a:pt x="130555" y="0"/>
                </a:lnTo>
                <a:lnTo>
                  <a:pt x="171834" y="6809"/>
                </a:lnTo>
                <a:lnTo>
                  <a:pt x="207674" y="25761"/>
                </a:lnTo>
                <a:lnTo>
                  <a:pt x="235931" y="54644"/>
                </a:lnTo>
                <a:lnTo>
                  <a:pt x="254459" y="91244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5" y="266700"/>
                </a:lnTo>
                <a:lnTo>
                  <a:pt x="89277" y="259903"/>
                </a:lnTo>
                <a:lnTo>
                  <a:pt x="53437" y="240983"/>
                </a:lnTo>
                <a:lnTo>
                  <a:pt x="25180" y="212137"/>
                </a:lnTo>
                <a:lnTo>
                  <a:pt x="6652" y="175568"/>
                </a:lnTo>
                <a:lnTo>
                  <a:pt x="0" y="13347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7295" y="2430906"/>
            <a:ext cx="1250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S3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5800" y="2878073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244"/>
                </a:lnTo>
                <a:lnTo>
                  <a:pt x="25180" y="54644"/>
                </a:lnTo>
                <a:lnTo>
                  <a:pt x="53437" y="25761"/>
                </a:lnTo>
                <a:lnTo>
                  <a:pt x="89277" y="6809"/>
                </a:lnTo>
                <a:lnTo>
                  <a:pt x="130556" y="0"/>
                </a:lnTo>
                <a:lnTo>
                  <a:pt x="171834" y="6809"/>
                </a:lnTo>
                <a:lnTo>
                  <a:pt x="207674" y="25761"/>
                </a:lnTo>
                <a:lnTo>
                  <a:pt x="235931" y="54644"/>
                </a:lnTo>
                <a:lnTo>
                  <a:pt x="254459" y="91244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6" y="266700"/>
                </a:lnTo>
                <a:lnTo>
                  <a:pt x="89277" y="259903"/>
                </a:lnTo>
                <a:lnTo>
                  <a:pt x="53437" y="240983"/>
                </a:lnTo>
                <a:lnTo>
                  <a:pt x="25180" y="212137"/>
                </a:lnTo>
                <a:lnTo>
                  <a:pt x="6652" y="175568"/>
                </a:lnTo>
                <a:lnTo>
                  <a:pt x="0" y="13347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10917" y="2932556"/>
            <a:ext cx="1250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S4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97736" y="1231645"/>
            <a:ext cx="866775" cy="1647189"/>
          </a:xfrm>
          <a:custGeom>
            <a:avLst/>
            <a:gdLst/>
            <a:ahLst/>
            <a:cxnLst/>
            <a:rect l="l" t="t" r="r" b="b"/>
            <a:pathLst>
              <a:path w="866775" h="1647189">
                <a:moveTo>
                  <a:pt x="389001" y="1646428"/>
                </a:moveTo>
                <a:lnTo>
                  <a:pt x="380352" y="1632966"/>
                </a:lnTo>
                <a:lnTo>
                  <a:pt x="366014" y="1610614"/>
                </a:lnTo>
                <a:lnTo>
                  <a:pt x="357911" y="1624279"/>
                </a:lnTo>
                <a:lnTo>
                  <a:pt x="3302" y="1412748"/>
                </a:lnTo>
                <a:lnTo>
                  <a:pt x="0" y="1418209"/>
                </a:lnTo>
                <a:lnTo>
                  <a:pt x="354685" y="1629702"/>
                </a:lnTo>
                <a:lnTo>
                  <a:pt x="346583" y="1643380"/>
                </a:lnTo>
                <a:lnTo>
                  <a:pt x="389001" y="1646428"/>
                </a:lnTo>
                <a:close/>
              </a:path>
              <a:path w="866775" h="1647189">
                <a:moveTo>
                  <a:pt x="405638" y="774954"/>
                </a:moveTo>
                <a:lnTo>
                  <a:pt x="397040" y="761111"/>
                </a:lnTo>
                <a:lnTo>
                  <a:pt x="383159" y="738759"/>
                </a:lnTo>
                <a:lnTo>
                  <a:pt x="374865" y="752284"/>
                </a:lnTo>
                <a:lnTo>
                  <a:pt x="27178" y="538861"/>
                </a:lnTo>
                <a:lnTo>
                  <a:pt x="23876" y="544322"/>
                </a:lnTo>
                <a:lnTo>
                  <a:pt x="371487" y="757783"/>
                </a:lnTo>
                <a:lnTo>
                  <a:pt x="363220" y="771271"/>
                </a:lnTo>
                <a:lnTo>
                  <a:pt x="405638" y="774954"/>
                </a:lnTo>
                <a:close/>
              </a:path>
              <a:path w="866775" h="1647189">
                <a:moveTo>
                  <a:pt x="424815" y="736854"/>
                </a:moveTo>
                <a:lnTo>
                  <a:pt x="408940" y="736854"/>
                </a:lnTo>
                <a:lnTo>
                  <a:pt x="409702" y="2667"/>
                </a:lnTo>
                <a:lnTo>
                  <a:pt x="406501" y="2667"/>
                </a:lnTo>
                <a:lnTo>
                  <a:pt x="404622" y="0"/>
                </a:lnTo>
                <a:lnTo>
                  <a:pt x="54686" y="250190"/>
                </a:lnTo>
                <a:lnTo>
                  <a:pt x="45466" y="237236"/>
                </a:lnTo>
                <a:lnTo>
                  <a:pt x="25527" y="274828"/>
                </a:lnTo>
                <a:lnTo>
                  <a:pt x="67564" y="268224"/>
                </a:lnTo>
                <a:lnTo>
                  <a:pt x="60947" y="258953"/>
                </a:lnTo>
                <a:lnTo>
                  <a:pt x="58331" y="255295"/>
                </a:lnTo>
                <a:lnTo>
                  <a:pt x="403339" y="8763"/>
                </a:lnTo>
                <a:lnTo>
                  <a:pt x="402590" y="736854"/>
                </a:lnTo>
                <a:lnTo>
                  <a:pt x="386715" y="736854"/>
                </a:lnTo>
                <a:lnTo>
                  <a:pt x="405638" y="774954"/>
                </a:lnTo>
                <a:lnTo>
                  <a:pt x="421614" y="743204"/>
                </a:lnTo>
                <a:lnTo>
                  <a:pt x="424815" y="736854"/>
                </a:lnTo>
                <a:close/>
              </a:path>
              <a:path w="866775" h="1647189">
                <a:moveTo>
                  <a:pt x="865251" y="1144778"/>
                </a:moveTo>
                <a:lnTo>
                  <a:pt x="857821" y="1136904"/>
                </a:lnTo>
                <a:lnTo>
                  <a:pt x="836041" y="1113790"/>
                </a:lnTo>
                <a:lnTo>
                  <a:pt x="830580" y="1128750"/>
                </a:lnTo>
                <a:lnTo>
                  <a:pt x="406781" y="972820"/>
                </a:lnTo>
                <a:lnTo>
                  <a:pt x="405701" y="975804"/>
                </a:lnTo>
                <a:lnTo>
                  <a:pt x="403860" y="973201"/>
                </a:lnTo>
                <a:lnTo>
                  <a:pt x="123558" y="1162900"/>
                </a:lnTo>
                <a:lnTo>
                  <a:pt x="114681" y="1149731"/>
                </a:lnTo>
                <a:lnTo>
                  <a:pt x="93726" y="1186942"/>
                </a:lnTo>
                <a:lnTo>
                  <a:pt x="136017" y="1181354"/>
                </a:lnTo>
                <a:lnTo>
                  <a:pt x="129501" y="1171702"/>
                </a:lnTo>
                <a:lnTo>
                  <a:pt x="127076" y="1168120"/>
                </a:lnTo>
                <a:lnTo>
                  <a:pt x="406146" y="979360"/>
                </a:lnTo>
                <a:lnTo>
                  <a:pt x="828395" y="1134706"/>
                </a:lnTo>
                <a:lnTo>
                  <a:pt x="822960" y="1149604"/>
                </a:lnTo>
                <a:lnTo>
                  <a:pt x="865251" y="1144778"/>
                </a:lnTo>
                <a:close/>
              </a:path>
              <a:path w="866775" h="1647189">
                <a:moveTo>
                  <a:pt x="866648" y="1414399"/>
                </a:moveTo>
                <a:lnTo>
                  <a:pt x="863854" y="1408684"/>
                </a:lnTo>
                <a:lnTo>
                  <a:pt x="421792" y="1626704"/>
                </a:lnTo>
                <a:lnTo>
                  <a:pt x="414769" y="1612519"/>
                </a:lnTo>
                <a:lnTo>
                  <a:pt x="389001" y="1646428"/>
                </a:lnTo>
                <a:lnTo>
                  <a:pt x="431673" y="1646682"/>
                </a:lnTo>
                <a:lnTo>
                  <a:pt x="426021" y="1635252"/>
                </a:lnTo>
                <a:lnTo>
                  <a:pt x="424637" y="1632458"/>
                </a:lnTo>
                <a:lnTo>
                  <a:pt x="866648" y="1414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85517" y="2276982"/>
            <a:ext cx="755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1333" y="2296794"/>
            <a:ext cx="723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575" y="1594865"/>
            <a:ext cx="883285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Are </a:t>
            </a:r>
            <a:r>
              <a:rPr sz="900" spc="-5" dirty="0">
                <a:latin typeface="Arial"/>
                <a:cs typeface="Arial"/>
              </a:rPr>
              <a:t>there any  </a:t>
            </a:r>
            <a:r>
              <a:rPr sz="900" dirty="0">
                <a:latin typeface="Arial"/>
                <a:cs typeface="Arial"/>
              </a:rPr>
              <a:t>infeasible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paths?  </a:t>
            </a:r>
            <a:r>
              <a:rPr sz="900" spc="-5" dirty="0">
                <a:latin typeface="Arial"/>
                <a:cs typeface="Arial"/>
              </a:rPr>
              <a:t>How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many?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744" y="226821"/>
            <a:ext cx="1797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Infeasible</a:t>
            </a:r>
            <a:r>
              <a:rPr spc="-70" dirty="0"/>
              <a:t> </a:t>
            </a:r>
            <a:r>
              <a:rPr spc="-15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0113" y="1033500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P1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2199" y="1506473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65" y="91244"/>
                </a:lnTo>
                <a:lnTo>
                  <a:pt x="25225" y="54644"/>
                </a:lnTo>
                <a:lnTo>
                  <a:pt x="53519" y="25761"/>
                </a:lnTo>
                <a:lnTo>
                  <a:pt x="89391" y="6809"/>
                </a:lnTo>
                <a:lnTo>
                  <a:pt x="130682" y="0"/>
                </a:lnTo>
                <a:lnTo>
                  <a:pt x="171912" y="6809"/>
                </a:lnTo>
                <a:lnTo>
                  <a:pt x="207746" y="25761"/>
                </a:lnTo>
                <a:lnTo>
                  <a:pt x="236021" y="54644"/>
                </a:lnTo>
                <a:lnTo>
                  <a:pt x="254574" y="91244"/>
                </a:lnTo>
                <a:lnTo>
                  <a:pt x="261238" y="133350"/>
                </a:lnTo>
                <a:lnTo>
                  <a:pt x="261238" y="133477"/>
                </a:lnTo>
                <a:lnTo>
                  <a:pt x="254574" y="175568"/>
                </a:lnTo>
                <a:lnTo>
                  <a:pt x="236021" y="212137"/>
                </a:lnTo>
                <a:lnTo>
                  <a:pt x="207746" y="240983"/>
                </a:lnTo>
                <a:lnTo>
                  <a:pt x="171912" y="259903"/>
                </a:lnTo>
                <a:lnTo>
                  <a:pt x="130682" y="266700"/>
                </a:lnTo>
                <a:lnTo>
                  <a:pt x="89392" y="259903"/>
                </a:lnTo>
                <a:lnTo>
                  <a:pt x="53527" y="240983"/>
                </a:lnTo>
                <a:lnTo>
                  <a:pt x="25252" y="212137"/>
                </a:lnTo>
                <a:lnTo>
                  <a:pt x="6730" y="175568"/>
                </a:lnTo>
                <a:lnTo>
                  <a:pt x="126" y="133477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7189" y="1561591"/>
            <a:ext cx="1250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S1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970" y="1281175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8332" y="1279016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485" y="1021841"/>
            <a:ext cx="2679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rlito"/>
                <a:cs typeface="Carlito"/>
              </a:rPr>
              <a:t>x &lt;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10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9223" y="2006574"/>
            <a:ext cx="368300" cy="2012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15"/>
              </a:spcBef>
            </a:pPr>
            <a:r>
              <a:rPr sz="800" dirty="0">
                <a:latin typeface="Carlito"/>
                <a:cs typeface="Carlito"/>
              </a:rPr>
              <a:t>P2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4519" y="1995931"/>
            <a:ext cx="267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x &lt;</a:t>
            </a:r>
            <a:r>
              <a:rPr sz="800" spc="-95" dirty="0">
                <a:latin typeface="Carlito"/>
                <a:cs typeface="Carlito"/>
              </a:rPr>
              <a:t> </a:t>
            </a:r>
            <a:r>
              <a:rPr sz="800" dirty="0">
                <a:latin typeface="Carlito"/>
                <a:cs typeface="Carlito"/>
              </a:rPr>
              <a:t>20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8450" y="2379598"/>
            <a:ext cx="261620" cy="267970"/>
          </a:xfrm>
          <a:custGeom>
            <a:avLst/>
            <a:gdLst/>
            <a:ahLst/>
            <a:cxnLst/>
            <a:rect l="l" t="t" r="r" b="b"/>
            <a:pathLst>
              <a:path w="261619" h="267969">
                <a:moveTo>
                  <a:pt x="0" y="133857"/>
                </a:moveTo>
                <a:lnTo>
                  <a:pt x="6652" y="91553"/>
                </a:lnTo>
                <a:lnTo>
                  <a:pt x="25180" y="54809"/>
                </a:lnTo>
                <a:lnTo>
                  <a:pt x="53437" y="25830"/>
                </a:lnTo>
                <a:lnTo>
                  <a:pt x="89277" y="6825"/>
                </a:lnTo>
                <a:lnTo>
                  <a:pt x="130556" y="0"/>
                </a:lnTo>
                <a:lnTo>
                  <a:pt x="171834" y="6825"/>
                </a:lnTo>
                <a:lnTo>
                  <a:pt x="207674" y="25830"/>
                </a:lnTo>
                <a:lnTo>
                  <a:pt x="235931" y="54809"/>
                </a:lnTo>
                <a:lnTo>
                  <a:pt x="254459" y="91553"/>
                </a:lnTo>
                <a:lnTo>
                  <a:pt x="261112" y="133857"/>
                </a:lnTo>
                <a:lnTo>
                  <a:pt x="254459" y="176100"/>
                </a:lnTo>
                <a:lnTo>
                  <a:pt x="235931" y="212807"/>
                </a:lnTo>
                <a:lnTo>
                  <a:pt x="207674" y="241766"/>
                </a:lnTo>
                <a:lnTo>
                  <a:pt x="171834" y="260764"/>
                </a:lnTo>
                <a:lnTo>
                  <a:pt x="130556" y="267588"/>
                </a:lnTo>
                <a:lnTo>
                  <a:pt x="89277" y="260764"/>
                </a:lnTo>
                <a:lnTo>
                  <a:pt x="53437" y="241766"/>
                </a:lnTo>
                <a:lnTo>
                  <a:pt x="25180" y="212807"/>
                </a:lnTo>
                <a:lnTo>
                  <a:pt x="6652" y="176100"/>
                </a:lnTo>
                <a:lnTo>
                  <a:pt x="0" y="13385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23441" y="2434844"/>
            <a:ext cx="1250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S2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2050" y="2376423"/>
            <a:ext cx="261620" cy="266700"/>
          </a:xfrm>
          <a:custGeom>
            <a:avLst/>
            <a:gdLst/>
            <a:ahLst/>
            <a:cxnLst/>
            <a:rect l="l" t="t" r="r" b="b"/>
            <a:pathLst>
              <a:path w="261619" h="266700">
                <a:moveTo>
                  <a:pt x="0" y="133350"/>
                </a:moveTo>
                <a:lnTo>
                  <a:pt x="6652" y="91244"/>
                </a:lnTo>
                <a:lnTo>
                  <a:pt x="25180" y="54644"/>
                </a:lnTo>
                <a:lnTo>
                  <a:pt x="53437" y="25761"/>
                </a:lnTo>
                <a:lnTo>
                  <a:pt x="89277" y="6809"/>
                </a:lnTo>
                <a:lnTo>
                  <a:pt x="130555" y="0"/>
                </a:lnTo>
                <a:lnTo>
                  <a:pt x="171834" y="6809"/>
                </a:lnTo>
                <a:lnTo>
                  <a:pt x="207674" y="25761"/>
                </a:lnTo>
                <a:lnTo>
                  <a:pt x="235931" y="54644"/>
                </a:lnTo>
                <a:lnTo>
                  <a:pt x="254459" y="91244"/>
                </a:lnTo>
                <a:lnTo>
                  <a:pt x="261112" y="133350"/>
                </a:lnTo>
                <a:lnTo>
                  <a:pt x="254459" y="175503"/>
                </a:lnTo>
                <a:lnTo>
                  <a:pt x="235931" y="212110"/>
                </a:lnTo>
                <a:lnTo>
                  <a:pt x="207674" y="240974"/>
                </a:lnTo>
                <a:lnTo>
                  <a:pt x="171834" y="259902"/>
                </a:lnTo>
                <a:lnTo>
                  <a:pt x="130555" y="266700"/>
                </a:lnTo>
                <a:lnTo>
                  <a:pt x="89277" y="259902"/>
                </a:lnTo>
                <a:lnTo>
                  <a:pt x="53437" y="240974"/>
                </a:lnTo>
                <a:lnTo>
                  <a:pt x="25180" y="212110"/>
                </a:lnTo>
                <a:lnTo>
                  <a:pt x="6652" y="175503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7295" y="2431795"/>
            <a:ext cx="1250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S3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5800" y="2878073"/>
            <a:ext cx="261620" cy="267335"/>
          </a:xfrm>
          <a:custGeom>
            <a:avLst/>
            <a:gdLst/>
            <a:ahLst/>
            <a:cxnLst/>
            <a:rect l="l" t="t" r="r" b="b"/>
            <a:pathLst>
              <a:path w="261619" h="267335">
                <a:moveTo>
                  <a:pt x="0" y="133350"/>
                </a:moveTo>
                <a:lnTo>
                  <a:pt x="6652" y="91244"/>
                </a:lnTo>
                <a:lnTo>
                  <a:pt x="25180" y="54644"/>
                </a:lnTo>
                <a:lnTo>
                  <a:pt x="53437" y="25761"/>
                </a:lnTo>
                <a:lnTo>
                  <a:pt x="89277" y="6809"/>
                </a:lnTo>
                <a:lnTo>
                  <a:pt x="130556" y="0"/>
                </a:lnTo>
                <a:lnTo>
                  <a:pt x="171834" y="6809"/>
                </a:lnTo>
                <a:lnTo>
                  <a:pt x="207674" y="25761"/>
                </a:lnTo>
                <a:lnTo>
                  <a:pt x="235931" y="54644"/>
                </a:lnTo>
                <a:lnTo>
                  <a:pt x="254459" y="91244"/>
                </a:lnTo>
                <a:lnTo>
                  <a:pt x="261112" y="133350"/>
                </a:lnTo>
                <a:lnTo>
                  <a:pt x="254459" y="175529"/>
                </a:lnTo>
                <a:lnTo>
                  <a:pt x="235931" y="212154"/>
                </a:lnTo>
                <a:lnTo>
                  <a:pt x="207674" y="241030"/>
                </a:lnTo>
                <a:lnTo>
                  <a:pt x="171834" y="259964"/>
                </a:lnTo>
                <a:lnTo>
                  <a:pt x="130556" y="266763"/>
                </a:lnTo>
                <a:lnTo>
                  <a:pt x="89277" y="259964"/>
                </a:lnTo>
                <a:lnTo>
                  <a:pt x="53437" y="241030"/>
                </a:lnTo>
                <a:lnTo>
                  <a:pt x="25180" y="212154"/>
                </a:lnTo>
                <a:lnTo>
                  <a:pt x="6652" y="175529"/>
                </a:lnTo>
                <a:lnTo>
                  <a:pt x="0" y="1333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10917" y="2933496"/>
            <a:ext cx="1250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S4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97735" y="1231645"/>
            <a:ext cx="866775" cy="1647189"/>
            <a:chOff x="1697735" y="1231645"/>
            <a:chExt cx="866775" cy="1647189"/>
          </a:xfrm>
        </p:grpSpPr>
        <p:sp>
          <p:nvSpPr>
            <p:cNvPr id="18" name="object 18"/>
            <p:cNvSpPr/>
            <p:nvPr/>
          </p:nvSpPr>
          <p:spPr>
            <a:xfrm>
              <a:off x="1723262" y="1231645"/>
              <a:ext cx="382905" cy="274955"/>
            </a:xfrm>
            <a:custGeom>
              <a:avLst/>
              <a:gdLst/>
              <a:ahLst/>
              <a:cxnLst/>
              <a:rect l="l" t="t" r="r" b="b"/>
              <a:pathLst>
                <a:path w="382905" h="274955">
                  <a:moveTo>
                    <a:pt x="19938" y="237235"/>
                  </a:moveTo>
                  <a:lnTo>
                    <a:pt x="0" y="274827"/>
                  </a:lnTo>
                  <a:lnTo>
                    <a:pt x="42037" y="268224"/>
                  </a:lnTo>
                  <a:lnTo>
                    <a:pt x="35425" y="258952"/>
                  </a:lnTo>
                  <a:lnTo>
                    <a:pt x="27686" y="258952"/>
                  </a:lnTo>
                  <a:lnTo>
                    <a:pt x="24003" y="253872"/>
                  </a:lnTo>
                  <a:lnTo>
                    <a:pt x="29169" y="250179"/>
                  </a:lnTo>
                  <a:lnTo>
                    <a:pt x="19938" y="237235"/>
                  </a:lnTo>
                  <a:close/>
                </a:path>
                <a:path w="382905" h="274955">
                  <a:moveTo>
                    <a:pt x="29169" y="250179"/>
                  </a:moveTo>
                  <a:lnTo>
                    <a:pt x="24003" y="253872"/>
                  </a:lnTo>
                  <a:lnTo>
                    <a:pt x="27686" y="258952"/>
                  </a:lnTo>
                  <a:lnTo>
                    <a:pt x="32813" y="255289"/>
                  </a:lnTo>
                  <a:lnTo>
                    <a:pt x="29169" y="250179"/>
                  </a:lnTo>
                  <a:close/>
                </a:path>
                <a:path w="382905" h="274955">
                  <a:moveTo>
                    <a:pt x="32813" y="255289"/>
                  </a:moveTo>
                  <a:lnTo>
                    <a:pt x="27686" y="258952"/>
                  </a:lnTo>
                  <a:lnTo>
                    <a:pt x="35425" y="258952"/>
                  </a:lnTo>
                  <a:lnTo>
                    <a:pt x="32813" y="255289"/>
                  </a:lnTo>
                  <a:close/>
                </a:path>
                <a:path w="382905" h="274955">
                  <a:moveTo>
                    <a:pt x="379094" y="0"/>
                  </a:moveTo>
                  <a:lnTo>
                    <a:pt x="29169" y="250179"/>
                  </a:lnTo>
                  <a:lnTo>
                    <a:pt x="32813" y="255289"/>
                  </a:lnTo>
                  <a:lnTo>
                    <a:pt x="382778" y="5206"/>
                  </a:lnTo>
                  <a:lnTo>
                    <a:pt x="379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84450" y="1234312"/>
              <a:ext cx="38100" cy="772795"/>
            </a:xfrm>
            <a:custGeom>
              <a:avLst/>
              <a:gdLst/>
              <a:ahLst/>
              <a:cxnLst/>
              <a:rect l="l" t="t" r="r" b="b"/>
              <a:pathLst>
                <a:path w="38100" h="772794">
                  <a:moveTo>
                    <a:pt x="15881" y="734187"/>
                  </a:moveTo>
                  <a:lnTo>
                    <a:pt x="0" y="734187"/>
                  </a:lnTo>
                  <a:lnTo>
                    <a:pt x="18923" y="772287"/>
                  </a:lnTo>
                  <a:lnTo>
                    <a:pt x="34903" y="740537"/>
                  </a:lnTo>
                  <a:lnTo>
                    <a:pt x="15875" y="740537"/>
                  </a:lnTo>
                  <a:lnTo>
                    <a:pt x="15881" y="734187"/>
                  </a:lnTo>
                  <a:close/>
                </a:path>
                <a:path w="38100" h="772794">
                  <a:moveTo>
                    <a:pt x="22987" y="0"/>
                  </a:moveTo>
                  <a:lnTo>
                    <a:pt x="16637" y="0"/>
                  </a:lnTo>
                  <a:lnTo>
                    <a:pt x="15875" y="740537"/>
                  </a:lnTo>
                  <a:lnTo>
                    <a:pt x="22225" y="740537"/>
                  </a:lnTo>
                  <a:lnTo>
                    <a:pt x="22987" y="0"/>
                  </a:lnTo>
                  <a:close/>
                </a:path>
                <a:path w="38100" h="772794">
                  <a:moveTo>
                    <a:pt x="38100" y="734187"/>
                  </a:moveTo>
                  <a:lnTo>
                    <a:pt x="22231" y="734187"/>
                  </a:lnTo>
                  <a:lnTo>
                    <a:pt x="22225" y="740537"/>
                  </a:lnTo>
                  <a:lnTo>
                    <a:pt x="34903" y="740537"/>
                  </a:lnTo>
                  <a:lnTo>
                    <a:pt x="38100" y="734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21611" y="1770506"/>
              <a:ext cx="382270" cy="236220"/>
            </a:xfrm>
            <a:custGeom>
              <a:avLst/>
              <a:gdLst/>
              <a:ahLst/>
              <a:cxnLst/>
              <a:rect l="l" t="t" r="r" b="b"/>
              <a:pathLst>
                <a:path w="382269" h="236219">
                  <a:moveTo>
                    <a:pt x="347622" y="218911"/>
                  </a:moveTo>
                  <a:lnTo>
                    <a:pt x="339344" y="232410"/>
                  </a:lnTo>
                  <a:lnTo>
                    <a:pt x="381762" y="236093"/>
                  </a:lnTo>
                  <a:lnTo>
                    <a:pt x="373164" y="222250"/>
                  </a:lnTo>
                  <a:lnTo>
                    <a:pt x="353060" y="222250"/>
                  </a:lnTo>
                  <a:lnTo>
                    <a:pt x="347622" y="218911"/>
                  </a:lnTo>
                  <a:close/>
                </a:path>
                <a:path w="382269" h="236219">
                  <a:moveTo>
                    <a:pt x="350992" y="213415"/>
                  </a:moveTo>
                  <a:lnTo>
                    <a:pt x="347622" y="218911"/>
                  </a:lnTo>
                  <a:lnTo>
                    <a:pt x="353060" y="222250"/>
                  </a:lnTo>
                  <a:lnTo>
                    <a:pt x="356488" y="216789"/>
                  </a:lnTo>
                  <a:lnTo>
                    <a:pt x="350992" y="213415"/>
                  </a:lnTo>
                  <a:close/>
                </a:path>
                <a:path w="382269" h="236219">
                  <a:moveTo>
                    <a:pt x="359282" y="199898"/>
                  </a:moveTo>
                  <a:lnTo>
                    <a:pt x="350992" y="213415"/>
                  </a:lnTo>
                  <a:lnTo>
                    <a:pt x="356488" y="216789"/>
                  </a:lnTo>
                  <a:lnTo>
                    <a:pt x="353060" y="222250"/>
                  </a:lnTo>
                  <a:lnTo>
                    <a:pt x="373164" y="222250"/>
                  </a:lnTo>
                  <a:lnTo>
                    <a:pt x="359282" y="199898"/>
                  </a:lnTo>
                  <a:close/>
                </a:path>
                <a:path w="382269" h="236219">
                  <a:moveTo>
                    <a:pt x="3301" y="0"/>
                  </a:moveTo>
                  <a:lnTo>
                    <a:pt x="0" y="5461"/>
                  </a:lnTo>
                  <a:lnTo>
                    <a:pt x="347622" y="218911"/>
                  </a:lnTo>
                  <a:lnTo>
                    <a:pt x="350992" y="213415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1461" y="2204846"/>
              <a:ext cx="314325" cy="213995"/>
            </a:xfrm>
            <a:custGeom>
              <a:avLst/>
              <a:gdLst/>
              <a:ahLst/>
              <a:cxnLst/>
              <a:rect l="l" t="t" r="r" b="b"/>
              <a:pathLst>
                <a:path w="314325" h="213994">
                  <a:moveTo>
                    <a:pt x="20955" y="176530"/>
                  </a:moveTo>
                  <a:lnTo>
                    <a:pt x="0" y="213740"/>
                  </a:lnTo>
                  <a:lnTo>
                    <a:pt x="42290" y="208152"/>
                  </a:lnTo>
                  <a:lnTo>
                    <a:pt x="35778" y="198500"/>
                  </a:lnTo>
                  <a:lnTo>
                    <a:pt x="28067" y="198500"/>
                  </a:lnTo>
                  <a:lnTo>
                    <a:pt x="24511" y="193294"/>
                  </a:lnTo>
                  <a:lnTo>
                    <a:pt x="29834" y="189691"/>
                  </a:lnTo>
                  <a:lnTo>
                    <a:pt x="20955" y="176530"/>
                  </a:lnTo>
                  <a:close/>
                </a:path>
                <a:path w="314325" h="213994">
                  <a:moveTo>
                    <a:pt x="29834" y="189691"/>
                  </a:moveTo>
                  <a:lnTo>
                    <a:pt x="24511" y="193294"/>
                  </a:lnTo>
                  <a:lnTo>
                    <a:pt x="28067" y="198500"/>
                  </a:lnTo>
                  <a:lnTo>
                    <a:pt x="33362" y="194919"/>
                  </a:lnTo>
                  <a:lnTo>
                    <a:pt x="29834" y="189691"/>
                  </a:lnTo>
                  <a:close/>
                </a:path>
                <a:path w="314325" h="213994">
                  <a:moveTo>
                    <a:pt x="33362" y="194919"/>
                  </a:moveTo>
                  <a:lnTo>
                    <a:pt x="28067" y="198500"/>
                  </a:lnTo>
                  <a:lnTo>
                    <a:pt x="35778" y="198500"/>
                  </a:lnTo>
                  <a:lnTo>
                    <a:pt x="33362" y="194919"/>
                  </a:lnTo>
                  <a:close/>
                </a:path>
                <a:path w="314325" h="213994">
                  <a:moveTo>
                    <a:pt x="310133" y="0"/>
                  </a:moveTo>
                  <a:lnTo>
                    <a:pt x="29834" y="189691"/>
                  </a:lnTo>
                  <a:lnTo>
                    <a:pt x="33362" y="194919"/>
                  </a:lnTo>
                  <a:lnTo>
                    <a:pt x="313817" y="5206"/>
                  </a:lnTo>
                  <a:lnTo>
                    <a:pt x="310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02357" y="2204465"/>
              <a:ext cx="461009" cy="177165"/>
            </a:xfrm>
            <a:custGeom>
              <a:avLst/>
              <a:gdLst/>
              <a:ahLst/>
              <a:cxnLst/>
              <a:rect l="l" t="t" r="r" b="b"/>
              <a:pathLst>
                <a:path w="461010" h="177164">
                  <a:moveTo>
                    <a:pt x="423781" y="161881"/>
                  </a:moveTo>
                  <a:lnTo>
                    <a:pt x="418338" y="176783"/>
                  </a:lnTo>
                  <a:lnTo>
                    <a:pt x="460629" y="171957"/>
                  </a:lnTo>
                  <a:lnTo>
                    <a:pt x="453206" y="164083"/>
                  </a:lnTo>
                  <a:lnTo>
                    <a:pt x="429768" y="164083"/>
                  </a:lnTo>
                  <a:lnTo>
                    <a:pt x="423781" y="161881"/>
                  </a:lnTo>
                  <a:close/>
                </a:path>
                <a:path w="461010" h="177164">
                  <a:moveTo>
                    <a:pt x="425958" y="155919"/>
                  </a:moveTo>
                  <a:lnTo>
                    <a:pt x="423781" y="161881"/>
                  </a:lnTo>
                  <a:lnTo>
                    <a:pt x="429768" y="164083"/>
                  </a:lnTo>
                  <a:lnTo>
                    <a:pt x="431927" y="158114"/>
                  </a:lnTo>
                  <a:lnTo>
                    <a:pt x="425958" y="155919"/>
                  </a:lnTo>
                  <a:close/>
                </a:path>
                <a:path w="461010" h="177164">
                  <a:moveTo>
                    <a:pt x="431419" y="140969"/>
                  </a:moveTo>
                  <a:lnTo>
                    <a:pt x="425958" y="155919"/>
                  </a:lnTo>
                  <a:lnTo>
                    <a:pt x="431927" y="158114"/>
                  </a:lnTo>
                  <a:lnTo>
                    <a:pt x="429768" y="164083"/>
                  </a:lnTo>
                  <a:lnTo>
                    <a:pt x="453206" y="164083"/>
                  </a:lnTo>
                  <a:lnTo>
                    <a:pt x="431419" y="140969"/>
                  </a:lnTo>
                  <a:close/>
                </a:path>
                <a:path w="461010" h="177164">
                  <a:moveTo>
                    <a:pt x="2159" y="0"/>
                  </a:moveTo>
                  <a:lnTo>
                    <a:pt x="0" y="5968"/>
                  </a:lnTo>
                  <a:lnTo>
                    <a:pt x="423781" y="161881"/>
                  </a:lnTo>
                  <a:lnTo>
                    <a:pt x="425958" y="155919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7735" y="2644393"/>
              <a:ext cx="389255" cy="233679"/>
            </a:xfrm>
            <a:custGeom>
              <a:avLst/>
              <a:gdLst/>
              <a:ahLst/>
              <a:cxnLst/>
              <a:rect l="l" t="t" r="r" b="b"/>
              <a:pathLst>
                <a:path w="389255" h="233680">
                  <a:moveTo>
                    <a:pt x="354695" y="216952"/>
                  </a:moveTo>
                  <a:lnTo>
                    <a:pt x="346582" y="230632"/>
                  </a:lnTo>
                  <a:lnTo>
                    <a:pt x="389000" y="233680"/>
                  </a:lnTo>
                  <a:lnTo>
                    <a:pt x="380360" y="220218"/>
                  </a:lnTo>
                  <a:lnTo>
                    <a:pt x="360171" y="220218"/>
                  </a:lnTo>
                  <a:lnTo>
                    <a:pt x="354695" y="216952"/>
                  </a:lnTo>
                  <a:close/>
                </a:path>
                <a:path w="389255" h="233680">
                  <a:moveTo>
                    <a:pt x="357917" y="211518"/>
                  </a:moveTo>
                  <a:lnTo>
                    <a:pt x="354695" y="216952"/>
                  </a:lnTo>
                  <a:lnTo>
                    <a:pt x="360171" y="220218"/>
                  </a:lnTo>
                  <a:lnTo>
                    <a:pt x="363346" y="214757"/>
                  </a:lnTo>
                  <a:lnTo>
                    <a:pt x="357917" y="211518"/>
                  </a:lnTo>
                  <a:close/>
                </a:path>
                <a:path w="389255" h="233680">
                  <a:moveTo>
                    <a:pt x="366013" y="197866"/>
                  </a:moveTo>
                  <a:lnTo>
                    <a:pt x="357917" y="211518"/>
                  </a:lnTo>
                  <a:lnTo>
                    <a:pt x="363346" y="214757"/>
                  </a:lnTo>
                  <a:lnTo>
                    <a:pt x="360171" y="220218"/>
                  </a:lnTo>
                  <a:lnTo>
                    <a:pt x="380360" y="220218"/>
                  </a:lnTo>
                  <a:lnTo>
                    <a:pt x="366013" y="197866"/>
                  </a:lnTo>
                  <a:close/>
                </a:path>
                <a:path w="389255" h="233680">
                  <a:moveTo>
                    <a:pt x="3301" y="0"/>
                  </a:moveTo>
                  <a:lnTo>
                    <a:pt x="0" y="5461"/>
                  </a:lnTo>
                  <a:lnTo>
                    <a:pt x="354695" y="216952"/>
                  </a:lnTo>
                  <a:lnTo>
                    <a:pt x="357917" y="211518"/>
                  </a:lnTo>
                  <a:lnTo>
                    <a:pt x="3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86736" y="2640329"/>
              <a:ext cx="478155" cy="238125"/>
            </a:xfrm>
            <a:custGeom>
              <a:avLst/>
              <a:gdLst/>
              <a:ahLst/>
              <a:cxnLst/>
              <a:rect l="l" t="t" r="r" b="b"/>
              <a:pathLst>
                <a:path w="478155" h="238125">
                  <a:moveTo>
                    <a:pt x="25780" y="203835"/>
                  </a:moveTo>
                  <a:lnTo>
                    <a:pt x="0" y="237744"/>
                  </a:lnTo>
                  <a:lnTo>
                    <a:pt x="42672" y="237998"/>
                  </a:lnTo>
                  <a:lnTo>
                    <a:pt x="37020" y="226568"/>
                  </a:lnTo>
                  <a:lnTo>
                    <a:pt x="29972" y="226568"/>
                  </a:lnTo>
                  <a:lnTo>
                    <a:pt x="27050" y="220853"/>
                  </a:lnTo>
                  <a:lnTo>
                    <a:pt x="32794" y="218020"/>
                  </a:lnTo>
                  <a:lnTo>
                    <a:pt x="25780" y="203835"/>
                  </a:lnTo>
                  <a:close/>
                </a:path>
                <a:path w="478155" h="238125">
                  <a:moveTo>
                    <a:pt x="32794" y="218020"/>
                  </a:moveTo>
                  <a:lnTo>
                    <a:pt x="27050" y="220853"/>
                  </a:lnTo>
                  <a:lnTo>
                    <a:pt x="29972" y="226568"/>
                  </a:lnTo>
                  <a:lnTo>
                    <a:pt x="35638" y="223772"/>
                  </a:lnTo>
                  <a:lnTo>
                    <a:pt x="32794" y="218020"/>
                  </a:lnTo>
                  <a:close/>
                </a:path>
                <a:path w="478155" h="238125">
                  <a:moveTo>
                    <a:pt x="35638" y="223772"/>
                  </a:moveTo>
                  <a:lnTo>
                    <a:pt x="29972" y="226568"/>
                  </a:lnTo>
                  <a:lnTo>
                    <a:pt x="37020" y="226568"/>
                  </a:lnTo>
                  <a:lnTo>
                    <a:pt x="35638" y="223772"/>
                  </a:lnTo>
                  <a:close/>
                </a:path>
                <a:path w="478155" h="238125">
                  <a:moveTo>
                    <a:pt x="474852" y="0"/>
                  </a:moveTo>
                  <a:lnTo>
                    <a:pt x="32794" y="218020"/>
                  </a:lnTo>
                  <a:lnTo>
                    <a:pt x="35638" y="223772"/>
                  </a:lnTo>
                  <a:lnTo>
                    <a:pt x="477647" y="5715"/>
                  </a:lnTo>
                  <a:lnTo>
                    <a:pt x="4748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85517" y="2277617"/>
            <a:ext cx="755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1333" y="2297429"/>
            <a:ext cx="723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85998" y="1430299"/>
            <a:ext cx="1452880" cy="8788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sz="900" spc="-5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path</a:t>
            </a:r>
            <a:endParaRPr sz="9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latin typeface="Arial"/>
                <a:cs typeface="Arial"/>
              </a:rPr>
              <a:t>(P1, </a:t>
            </a:r>
            <a:r>
              <a:rPr sz="900" spc="-5" dirty="0">
                <a:latin typeface="Arial"/>
                <a:cs typeface="Arial"/>
              </a:rPr>
              <a:t>S1, P2, S3,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S4)</a:t>
            </a:r>
            <a:endParaRPr sz="9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430"/>
              </a:spcBef>
            </a:pPr>
            <a:r>
              <a:rPr sz="900" spc="-5" dirty="0">
                <a:latin typeface="Arial"/>
                <a:cs typeface="Arial"/>
              </a:rPr>
              <a:t>is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feasible.</a:t>
            </a:r>
            <a:endParaRPr sz="900">
              <a:latin typeface="Arial"/>
              <a:cs typeface="Arial"/>
            </a:endParaRPr>
          </a:p>
          <a:p>
            <a:pPr marL="46355" marR="224154">
              <a:lnSpc>
                <a:spcPts val="969"/>
              </a:lnSpc>
              <a:spcBef>
                <a:spcPts val="555"/>
              </a:spcBef>
            </a:pPr>
            <a:r>
              <a:rPr sz="900" dirty="0">
                <a:latin typeface="Arial"/>
                <a:cs typeface="Arial"/>
              </a:rPr>
              <a:t>Unless </a:t>
            </a:r>
            <a:r>
              <a:rPr sz="900" spc="-5" dirty="0">
                <a:latin typeface="Arial"/>
                <a:cs typeface="Arial"/>
              </a:rPr>
              <a:t>S1 </a:t>
            </a:r>
            <a:r>
              <a:rPr sz="900" dirty="0">
                <a:latin typeface="Arial"/>
                <a:cs typeface="Arial"/>
              </a:rPr>
              <a:t>changes</a:t>
            </a:r>
            <a:r>
              <a:rPr sz="900" spc="-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  </a:t>
            </a:r>
            <a:r>
              <a:rPr sz="900" spc="-5" dirty="0">
                <a:latin typeface="Arial"/>
                <a:cs typeface="Arial"/>
              </a:rPr>
              <a:t>value </a:t>
            </a:r>
            <a:r>
              <a:rPr sz="900" dirty="0">
                <a:latin typeface="Arial"/>
                <a:cs typeface="Arial"/>
              </a:rPr>
              <a:t>of x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002" y="90296"/>
            <a:ext cx="335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Measurement </a:t>
            </a:r>
            <a:r>
              <a:rPr sz="2400" spc="-5" dirty="0"/>
              <a:t>of</a:t>
            </a:r>
            <a:r>
              <a:rPr sz="2400" spc="-55" dirty="0"/>
              <a:t> </a:t>
            </a:r>
            <a:r>
              <a:rPr sz="2400" spc="-5" dirty="0"/>
              <a:t>adequacy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61874" y="597788"/>
            <a:ext cx="362267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101600" indent="-228600">
              <a:lnSpc>
                <a:spcPts val="1300"/>
              </a:lnSpc>
              <a:spcBef>
                <a:spcPts val="26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Adequacy </a:t>
            </a:r>
            <a:r>
              <a:rPr sz="1200" spc="-5" dirty="0">
                <a:latin typeface="Times New Roman"/>
                <a:cs typeface="Times New Roman"/>
              </a:rPr>
              <a:t>is measured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test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criterion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10185" indent="-172720">
              <a:lnSpc>
                <a:spcPts val="1370"/>
              </a:lnSpc>
              <a:spcBef>
                <a:spcPts val="1160"/>
              </a:spcBef>
              <a:buFont typeface="Arial"/>
              <a:buChar char="•"/>
              <a:tabLst>
                <a:tab pos="210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set is considered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adequate </a:t>
            </a:r>
            <a:r>
              <a:rPr sz="1200" spc="-5" dirty="0">
                <a:latin typeface="Times New Roman"/>
                <a:cs typeface="Times New Roman"/>
              </a:rPr>
              <a:t>wrt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criterion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210185">
              <a:lnSpc>
                <a:spcPts val="1370"/>
              </a:lnSpc>
            </a:pP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satisfies</a:t>
            </a:r>
            <a:r>
              <a:rPr sz="1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091" y="230885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/>
              <a:t>E</a:t>
            </a:r>
            <a:r>
              <a:rPr sz="1600" spc="-25" dirty="0"/>
              <a:t>x</a:t>
            </a:r>
            <a:r>
              <a:rPr sz="1600" spc="-5" dirty="0"/>
              <a:t>amp</a:t>
            </a:r>
            <a:r>
              <a:rPr sz="1600" dirty="0"/>
              <a:t>l</a:t>
            </a:r>
            <a:r>
              <a:rPr sz="1600" spc="-5" dirty="0"/>
              <a:t>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09524" y="671829"/>
            <a:ext cx="3561715" cy="13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meet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requirements: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200000"/>
              </a:lnSpc>
              <a:spcBef>
                <a:spcPts val="635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R1	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two integers, </a:t>
            </a:r>
            <a:r>
              <a:rPr sz="1200" dirty="0">
                <a:latin typeface="Times New Roman"/>
                <a:cs typeface="Times New Roman"/>
              </a:rPr>
              <a:t>x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60" dirty="0">
                <a:latin typeface="Times New Roman"/>
                <a:cs typeface="Times New Roman"/>
              </a:rPr>
              <a:t>y, </a:t>
            </a:r>
            <a:r>
              <a:rPr sz="1200" spc="-5" dirty="0">
                <a:latin typeface="Times New Roman"/>
                <a:cs typeface="Times New Roman"/>
              </a:rPr>
              <a:t>from standard </a:t>
            </a:r>
            <a:r>
              <a:rPr sz="1200" dirty="0">
                <a:latin typeface="Times New Roman"/>
                <a:cs typeface="Times New Roman"/>
              </a:rPr>
              <a:t>input.  R2.1	Print to </a:t>
            </a:r>
            <a:r>
              <a:rPr sz="1200" spc="-5" dirty="0">
                <a:latin typeface="Times New Roman"/>
                <a:cs typeface="Times New Roman"/>
              </a:rPr>
              <a:t>standard output </a:t>
            </a:r>
            <a:r>
              <a:rPr sz="1200" dirty="0">
                <a:latin typeface="Times New Roman"/>
                <a:cs typeface="Times New Roman"/>
              </a:rPr>
              <a:t>the sum of x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y if </a:t>
            </a:r>
            <a:r>
              <a:rPr sz="1200" spc="-30" dirty="0">
                <a:latin typeface="Times New Roman"/>
                <a:cs typeface="Times New Roman"/>
              </a:rPr>
              <a:t>x&lt;y.  </a:t>
            </a:r>
            <a:r>
              <a:rPr sz="1200" dirty="0">
                <a:latin typeface="Times New Roman"/>
                <a:cs typeface="Times New Roman"/>
              </a:rPr>
              <a:t>R2.2	Print to </a:t>
            </a:r>
            <a:r>
              <a:rPr sz="1200" spc="-5" dirty="0">
                <a:latin typeface="Times New Roman"/>
                <a:cs typeface="Times New Roman"/>
              </a:rPr>
              <a:t>standard output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Sum </a:t>
            </a:r>
            <a:r>
              <a:rPr sz="1200" dirty="0">
                <a:latin typeface="Times New Roman"/>
                <a:cs typeface="Times New Roman"/>
              </a:rPr>
              <a:t>of x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y if 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5" dirty="0">
                <a:latin typeface="Symbol"/>
                <a:cs typeface="Symbol"/>
              </a:rPr>
              <a:t>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Times New Roman"/>
                <a:cs typeface="Times New Roman"/>
              </a:rPr>
              <a:t>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67" y="236346"/>
            <a:ext cx="1411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Example</a:t>
            </a:r>
            <a:r>
              <a:rPr sz="1600" spc="-75" dirty="0"/>
              <a:t> </a:t>
            </a:r>
            <a:r>
              <a:rPr sz="1600" spc="-10" dirty="0"/>
              <a:t>(contd.)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23774" y="677417"/>
            <a:ext cx="38207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Suppose </a:t>
            </a:r>
            <a:r>
              <a:rPr sz="1200" dirty="0">
                <a:latin typeface="Times New Roman"/>
                <a:cs typeface="Times New Roman"/>
              </a:rPr>
              <a:t>now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test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adequacy criterion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Times New Roman"/>
                <a:cs typeface="Times New Roman"/>
              </a:rPr>
              <a:t>is specified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247650" marR="117475" indent="-227329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for program </a:t>
            </a:r>
            <a:r>
              <a:rPr sz="1200" spc="-50" dirty="0">
                <a:latin typeface="Times New Roman"/>
                <a:cs typeface="Times New Roman"/>
              </a:rPr>
              <a:t>(P, </a:t>
            </a:r>
            <a:r>
              <a:rPr sz="1200" dirty="0">
                <a:latin typeface="Times New Roman"/>
                <a:cs typeface="Times New Roman"/>
              </a:rPr>
              <a:t>R) </a:t>
            </a:r>
            <a:r>
              <a:rPr sz="1200" spc="-5" dirty="0">
                <a:latin typeface="Times New Roman"/>
                <a:cs typeface="Times New Roman"/>
              </a:rPr>
              <a:t>is considered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adequate</a:t>
            </a:r>
            <a:r>
              <a:rPr sz="12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if,  for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 R </a:t>
            </a:r>
            <a:r>
              <a:rPr sz="1200" spc="-5" dirty="0">
                <a:latin typeface="Times New Roman"/>
                <a:cs typeface="Times New Roman"/>
              </a:rPr>
              <a:t>there is </a:t>
            </a:r>
            <a:r>
              <a:rPr sz="1200" dirty="0">
                <a:latin typeface="Times New Roman"/>
                <a:cs typeface="Times New Roman"/>
              </a:rPr>
              <a:t>a test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in T that </a:t>
            </a:r>
            <a:r>
              <a:rPr sz="1200" spc="-5" dirty="0">
                <a:latin typeface="Times New Roman"/>
                <a:cs typeface="Times New Roman"/>
              </a:rPr>
              <a:t>tests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correctness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31750" marR="426084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T={t: </a:t>
            </a:r>
            <a:r>
              <a:rPr sz="1200" dirty="0">
                <a:latin typeface="Times New Roman"/>
                <a:cs typeface="Times New Roman"/>
              </a:rPr>
              <a:t>&lt;x=2, </a:t>
            </a:r>
            <a:r>
              <a:rPr sz="1200" spc="-15" dirty="0">
                <a:latin typeface="Times New Roman"/>
                <a:cs typeface="Times New Roman"/>
              </a:rPr>
              <a:t>y=3&gt;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i="1" dirty="0">
                <a:solidFill>
                  <a:srgbClr val="FF0000"/>
                </a:solidFill>
                <a:latin typeface="Times New Roman"/>
                <a:cs typeface="Times New Roman"/>
              </a:rPr>
              <a:t>inadequate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Sum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 lone </a:t>
            </a:r>
            <a:r>
              <a:rPr sz="1200" spc="-5" dirty="0">
                <a:latin typeface="Times New Roman"/>
                <a:cs typeface="Times New Roman"/>
              </a:rPr>
              <a:t>test case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1200" dirty="0">
                <a:latin typeface="Times New Roman"/>
                <a:cs typeface="Times New Roman"/>
              </a:rPr>
              <a:t>in T </a:t>
            </a:r>
            <a:r>
              <a:rPr sz="1200" spc="-5" dirty="0">
                <a:latin typeface="Times New Roman"/>
                <a:cs typeface="Times New Roman"/>
              </a:rPr>
              <a:t>tests </a:t>
            </a:r>
            <a:r>
              <a:rPr sz="1200" dirty="0">
                <a:latin typeface="Times New Roman"/>
                <a:cs typeface="Times New Roman"/>
              </a:rPr>
              <a:t>R1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R2.1, but not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R2.2.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055" y="274446"/>
            <a:ext cx="267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/>
              <a:t>Black-box </a:t>
            </a:r>
            <a:r>
              <a:rPr sz="1600" spc="-5" dirty="0"/>
              <a:t>and </a:t>
            </a:r>
            <a:r>
              <a:rPr sz="1600" spc="-10" dirty="0"/>
              <a:t>white-box</a:t>
            </a:r>
            <a:r>
              <a:rPr sz="1600" spc="25" dirty="0"/>
              <a:t> </a:t>
            </a:r>
            <a:r>
              <a:rPr sz="1600" spc="-10" dirty="0"/>
              <a:t>criteria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61874" y="740739"/>
            <a:ext cx="3801745" cy="160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Given an adequacy criterion </a:t>
            </a:r>
            <a:r>
              <a:rPr sz="1200" dirty="0">
                <a:latin typeface="Times New Roman"/>
                <a:cs typeface="Times New Roman"/>
              </a:rPr>
              <a:t>C, </a:t>
            </a:r>
            <a:r>
              <a:rPr sz="1200" spc="-5" dirty="0">
                <a:latin typeface="Times New Roman"/>
                <a:cs typeface="Times New Roman"/>
              </a:rPr>
              <a:t>we derive </a:t>
            </a:r>
            <a:r>
              <a:rPr sz="1200" dirty="0">
                <a:latin typeface="Times New Roman"/>
                <a:cs typeface="Times New Roman"/>
              </a:rPr>
              <a:t>a finite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coverage</a:t>
            </a:r>
            <a:r>
              <a:rPr sz="1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10"/>
              </a:spcBef>
            </a:pPr>
            <a:r>
              <a:rPr sz="1200" spc="-5" dirty="0">
                <a:latin typeface="Times New Roman"/>
                <a:cs typeface="Times New Roman"/>
              </a:rPr>
              <a:t>A criterion </a:t>
            </a:r>
            <a:r>
              <a:rPr sz="1200" dirty="0"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white-box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adequacy criterion </a:t>
            </a:r>
            <a:r>
              <a:rPr sz="1200" dirty="0">
                <a:latin typeface="Times New Roman"/>
                <a:cs typeface="Times New Roman"/>
              </a:rPr>
              <a:t>if the  </a:t>
            </a:r>
            <a:r>
              <a:rPr sz="1200" spc="-5" dirty="0">
                <a:latin typeface="Times New Roman"/>
                <a:cs typeface="Times New Roman"/>
              </a:rPr>
              <a:t>corresponding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Ce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 solely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on the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 P under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16065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 criterion </a:t>
            </a:r>
            <a:r>
              <a:rPr sz="1200" dirty="0"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black-box </a:t>
            </a:r>
            <a:r>
              <a:rPr sz="1200" dirty="0">
                <a:latin typeface="Times New Roman"/>
                <a:cs typeface="Times New Roman"/>
              </a:rPr>
              <a:t>test </a:t>
            </a:r>
            <a:r>
              <a:rPr sz="1200" spc="-5" dirty="0">
                <a:latin typeface="Times New Roman"/>
                <a:cs typeface="Times New Roman"/>
              </a:rPr>
              <a:t>adequacy criterion </a:t>
            </a:r>
            <a:r>
              <a:rPr sz="1200" dirty="0">
                <a:latin typeface="Times New Roman"/>
                <a:cs typeface="Times New Roman"/>
              </a:rPr>
              <a:t>if the  </a:t>
            </a:r>
            <a:r>
              <a:rPr sz="1200" spc="-5" dirty="0">
                <a:latin typeface="Times New Roman"/>
                <a:cs typeface="Times New Roman"/>
              </a:rPr>
              <a:t>corresponding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Ce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 solely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on the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requirements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R </a:t>
            </a:r>
            <a:r>
              <a:rPr sz="1200" dirty="0">
                <a:latin typeface="Times New Roman"/>
                <a:cs typeface="Times New Roman"/>
              </a:rPr>
              <a:t>for  the </a:t>
            </a:r>
            <a:r>
              <a:rPr sz="1200" spc="-5" dirty="0">
                <a:latin typeface="Times New Roman"/>
                <a:cs typeface="Times New Roman"/>
              </a:rPr>
              <a:t>program P under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286" y="269493"/>
            <a:ext cx="788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/>
              <a:t>Coverage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85673" y="710564"/>
            <a:ext cx="401701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Measuring adequacy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34417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covers </a:t>
            </a:r>
            <a:r>
              <a:rPr sz="1200" dirty="0">
                <a:latin typeface="Times New Roman"/>
                <a:cs typeface="Times New Roman"/>
              </a:rPr>
              <a:t>Ce if, </a:t>
            </a:r>
            <a:r>
              <a:rPr sz="1200" spc="-5" dirty="0">
                <a:latin typeface="Times New Roman"/>
                <a:cs typeface="Times New Roman"/>
              </a:rPr>
              <a:t>for each e'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Ce, there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test case </a:t>
            </a:r>
            <a:r>
              <a:rPr sz="1200" dirty="0">
                <a:latin typeface="Times New Roman"/>
                <a:cs typeface="Times New Roman"/>
              </a:rPr>
              <a:t>in 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tests </a:t>
            </a:r>
            <a:r>
              <a:rPr sz="1200" spc="-10" dirty="0">
                <a:latin typeface="Times New Roman"/>
                <a:cs typeface="Times New Roman"/>
              </a:rPr>
              <a:t>e'. 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adequate wrt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covers all elements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4700"/>
              </a:lnSpc>
              <a:spcBef>
                <a:spcPts val="845"/>
              </a:spcBef>
            </a:pP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inadequate with respect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to C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covers k&lt;n elements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Ce.  </a:t>
            </a:r>
            <a:r>
              <a:rPr sz="1200" dirty="0">
                <a:latin typeface="Times New Roman"/>
                <a:cs typeface="Times New Roman"/>
              </a:rPr>
              <a:t>k/n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coverage </a:t>
            </a:r>
            <a:r>
              <a:rPr sz="1200" dirty="0">
                <a:latin typeface="Times New Roman"/>
                <a:cs typeface="Times New Roman"/>
              </a:rPr>
              <a:t>of T </a:t>
            </a:r>
            <a:r>
              <a:rPr sz="1200" spc="-5" dirty="0">
                <a:latin typeface="Times New Roman"/>
                <a:cs typeface="Times New Roman"/>
              </a:rPr>
              <a:t>wrt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301" y="268985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/>
              <a:t>E</a:t>
            </a:r>
            <a:r>
              <a:rPr sz="1600" spc="-25" dirty="0"/>
              <a:t>x</a:t>
            </a:r>
            <a:r>
              <a:rPr sz="1600" spc="-5" dirty="0"/>
              <a:t>amp</a:t>
            </a:r>
            <a:r>
              <a:rPr sz="1600" dirty="0"/>
              <a:t>l</a:t>
            </a:r>
            <a:r>
              <a:rPr sz="1600" spc="-5" dirty="0"/>
              <a:t>e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73811" y="709929"/>
            <a:ext cx="3947795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Consider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criterion: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spc="-305" dirty="0">
                <a:latin typeface="AoyagiKouzanFontT"/>
                <a:cs typeface="AoyagiKouzanFontT"/>
              </a:rPr>
              <a:t>“</a:t>
            </a:r>
            <a:r>
              <a:rPr sz="1200" spc="-305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T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0" dirty="0">
                <a:latin typeface="Times New Roman"/>
                <a:cs typeface="Times New Roman"/>
              </a:rPr>
              <a:t>(P, </a:t>
            </a:r>
            <a:r>
              <a:rPr sz="1200" dirty="0">
                <a:latin typeface="Times New Roman"/>
                <a:cs typeface="Times New Roman"/>
              </a:rPr>
              <a:t>R)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adequate </a:t>
            </a:r>
            <a:r>
              <a:rPr sz="1200" dirty="0">
                <a:latin typeface="Times New Roman"/>
                <a:cs typeface="Times New Roman"/>
              </a:rPr>
              <a:t>if , </a:t>
            </a:r>
            <a:r>
              <a:rPr sz="1200" spc="-5" dirty="0">
                <a:latin typeface="Times New Roman"/>
                <a:cs typeface="Times New Roman"/>
              </a:rPr>
              <a:t>for each requirement 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sz="1200" dirty="0">
                <a:latin typeface="Times New Roman"/>
                <a:cs typeface="Times New Roman"/>
              </a:rPr>
              <a:t>in R,  </a:t>
            </a:r>
            <a:r>
              <a:rPr sz="1200" spc="-5" dirty="0">
                <a:latin typeface="Times New Roman"/>
                <a:cs typeface="Times New Roman"/>
              </a:rPr>
              <a:t>there is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least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test case </a:t>
            </a:r>
            <a:r>
              <a:rPr sz="1200" dirty="0">
                <a:latin typeface="Times New Roman"/>
                <a:cs typeface="Times New Roman"/>
              </a:rPr>
              <a:t>in T that </a:t>
            </a:r>
            <a:r>
              <a:rPr sz="1200" spc="-5" dirty="0">
                <a:latin typeface="Times New Roman"/>
                <a:cs typeface="Times New Roman"/>
              </a:rPr>
              <a:t>tests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correctness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 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29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200" spc="-229" dirty="0">
                <a:latin typeface="Times New Roman"/>
                <a:cs typeface="Times New Roman"/>
              </a:rPr>
              <a:t>.</a:t>
            </a:r>
            <a:r>
              <a:rPr sz="1200" spc="-229" dirty="0">
                <a:latin typeface="AoyagiKouzanFontT"/>
                <a:cs typeface="AoyagiKouzanFontT"/>
              </a:rPr>
              <a:t>”</a:t>
            </a:r>
            <a:endParaRPr sz="1200">
              <a:latin typeface="AoyagiKouzanFontT"/>
              <a:cs typeface="AoyagiKouzanFont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oyagiKouzanFontT"/>
              <a:cs typeface="AoyagiKouzanFontT"/>
            </a:endParaRPr>
          </a:p>
          <a:p>
            <a:pPr marL="12700" marR="10795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coverage </a:t>
            </a:r>
            <a:r>
              <a:rPr sz="1200" dirty="0">
                <a:latin typeface="Times New Roman"/>
                <a:cs typeface="Times New Roman"/>
              </a:rPr>
              <a:t>domain </a:t>
            </a:r>
            <a:r>
              <a:rPr sz="1200" spc="-5" dirty="0">
                <a:latin typeface="Times New Roman"/>
                <a:cs typeface="Times New Roman"/>
              </a:rPr>
              <a:t>is Ce={R1, </a:t>
            </a:r>
            <a:r>
              <a:rPr sz="1200" dirty="0">
                <a:latin typeface="Times New Roman"/>
                <a:cs typeface="Times New Roman"/>
              </a:rPr>
              <a:t>R2.1,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R2.2}.  T </a:t>
            </a:r>
            <a:r>
              <a:rPr sz="1200" spc="-5" dirty="0">
                <a:latin typeface="Times New Roman"/>
                <a:cs typeface="Times New Roman"/>
              </a:rPr>
              <a:t>covers </a:t>
            </a:r>
            <a:r>
              <a:rPr sz="1200" dirty="0">
                <a:latin typeface="Times New Roman"/>
                <a:cs typeface="Times New Roman"/>
              </a:rPr>
              <a:t>R1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R2.1 but not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R2.2.</a:t>
            </a:r>
            <a:endParaRPr sz="1200">
              <a:latin typeface="Times New Roman"/>
              <a:cs typeface="Times New Roman"/>
            </a:endParaRPr>
          </a:p>
          <a:p>
            <a:pPr marL="12700" marR="142621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Hence, 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inadequate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  The </a:t>
            </a:r>
            <a:r>
              <a:rPr sz="1200" spc="-5" dirty="0">
                <a:latin typeface="Times New Roman"/>
                <a:cs typeface="Times New Roman"/>
              </a:rPr>
              <a:t>coverage </a:t>
            </a:r>
            <a:r>
              <a:rPr sz="1200" dirty="0">
                <a:latin typeface="Times New Roman"/>
                <a:cs typeface="Times New Roman"/>
              </a:rPr>
              <a:t>of T </a:t>
            </a:r>
            <a:r>
              <a:rPr sz="1200" spc="-5" dirty="0">
                <a:latin typeface="Times New Roman"/>
                <a:cs typeface="Times New Roman"/>
              </a:rPr>
              <a:t>wrt </a:t>
            </a:r>
            <a:r>
              <a:rPr sz="1200" dirty="0">
                <a:latin typeface="Times New Roman"/>
                <a:cs typeface="Times New Roman"/>
              </a:rPr>
              <a:t>C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2/3=0.66.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1798</Words>
  <Application>Microsoft Office PowerPoint</Application>
  <PresentationFormat>Custom</PresentationFormat>
  <Paragraphs>320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AoyagiKouzanFontT</vt:lpstr>
      <vt:lpstr>Arial</vt:lpstr>
      <vt:lpstr>Calibri</vt:lpstr>
      <vt:lpstr>Carlito</vt:lpstr>
      <vt:lpstr>Comic Sans MS</vt:lpstr>
      <vt:lpstr>Noto Sans CJK JP DemiLight</vt:lpstr>
      <vt:lpstr>Noto Sans Mono CJK JP Bold</vt:lpstr>
      <vt:lpstr>Symbol</vt:lpstr>
      <vt:lpstr>Times New Roman</vt:lpstr>
      <vt:lpstr>Trebuchet MS</vt:lpstr>
      <vt:lpstr>Wingdings</vt:lpstr>
      <vt:lpstr>Office Theme</vt:lpstr>
      <vt:lpstr>Software Testing and Quality  Assurance</vt:lpstr>
      <vt:lpstr>Test Selection and Adequacy Criteria</vt:lpstr>
      <vt:lpstr>What is adequacy?</vt:lpstr>
      <vt:lpstr>Measurement of adequacy</vt:lpstr>
      <vt:lpstr>Example</vt:lpstr>
      <vt:lpstr>Example (contd.)</vt:lpstr>
      <vt:lpstr>Black-box and white-box criteria</vt:lpstr>
      <vt:lpstr>Coverage</vt:lpstr>
      <vt:lpstr>Example</vt:lpstr>
      <vt:lpstr>Another Example</vt:lpstr>
      <vt:lpstr>Another Example (contd.)</vt:lpstr>
      <vt:lpstr>Code-based coverage domain</vt:lpstr>
      <vt:lpstr>Program Representation</vt:lpstr>
      <vt:lpstr>Graph based representation</vt:lpstr>
      <vt:lpstr>Control Flow Graphs</vt:lpstr>
      <vt:lpstr>Example of a CFG</vt:lpstr>
      <vt:lpstr>CFG: The for Loop</vt:lpstr>
      <vt:lpstr>CFG: The for Loop</vt:lpstr>
      <vt:lpstr>CFGs: Switch-Case</vt:lpstr>
      <vt:lpstr>CFGs: Switch-Case</vt:lpstr>
      <vt:lpstr>Program Paths</vt:lpstr>
      <vt:lpstr>Program Paths</vt:lpstr>
      <vt:lpstr>Program Paths</vt:lpstr>
      <vt:lpstr>Path Condition</vt:lpstr>
      <vt:lpstr>Path Condition</vt:lpstr>
      <vt:lpstr>Number of Paths</vt:lpstr>
      <vt:lpstr>Number of Paths</vt:lpstr>
      <vt:lpstr>Number of Paths</vt:lpstr>
      <vt:lpstr>Infinite Paths</vt:lpstr>
      <vt:lpstr>Infeasible Paths</vt:lpstr>
      <vt:lpstr>Infeasible Paths</vt:lpstr>
      <vt:lpstr>Infeasible Paths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1</cp:revision>
  <dcterms:created xsi:type="dcterms:W3CDTF">2020-04-27T22:17:22Z</dcterms:created>
  <dcterms:modified xsi:type="dcterms:W3CDTF">2020-04-27T22:22:22Z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