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4572000" cy="3429000"/>
  <p:notesSz cx="4572000" cy="3429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677" y="50672"/>
            <a:ext cx="110464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296" y="624585"/>
            <a:ext cx="3645407" cy="2284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</a:t>
            </a:r>
            <a:r>
              <a:rPr spc="-35" dirty="0"/>
              <a:t>Testing </a:t>
            </a:r>
            <a:r>
              <a:rPr spc="-5" dirty="0"/>
              <a:t>and Quality  </a:t>
            </a:r>
            <a:r>
              <a:rPr spc="-10" dirty="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5145" y="1941702"/>
            <a:ext cx="11258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88888"/>
                </a:solidFill>
                <a:latin typeface="Carlito"/>
                <a:cs typeface="Carlito"/>
              </a:rPr>
              <a:t>Lecture</a:t>
            </a:r>
            <a:r>
              <a:rPr sz="1600" spc="-5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US" sz="1600" spc="-5" dirty="0" smtClean="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561" y="50672"/>
            <a:ext cx="1691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Test</a:t>
            </a:r>
            <a:r>
              <a:rPr spc="-55" dirty="0"/>
              <a:t> </a:t>
            </a:r>
            <a:r>
              <a:rPr spc="-15" dirty="0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925570" cy="231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27622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b="1" spc="-10" dirty="0">
                <a:latin typeface="Carlito"/>
                <a:cs typeface="Carlito"/>
              </a:rPr>
              <a:t>outcome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test </a:t>
            </a:r>
            <a:r>
              <a:rPr sz="1600" spc="-5" dirty="0">
                <a:latin typeface="Carlito"/>
                <a:cs typeface="Carlito"/>
              </a:rPr>
              <a:t>is what </a:t>
            </a:r>
            <a:r>
              <a:rPr sz="1600" spc="-10" dirty="0">
                <a:latin typeface="Carlito"/>
                <a:cs typeface="Carlito"/>
              </a:rPr>
              <a:t>we expect to  happen </a:t>
            </a:r>
            <a:r>
              <a:rPr sz="1600" spc="-5" dirty="0">
                <a:latin typeface="Carlito"/>
                <a:cs typeface="Carlito"/>
              </a:rPr>
              <a:t>as a </a:t>
            </a:r>
            <a:r>
              <a:rPr sz="1600" spc="-10" dirty="0">
                <a:latin typeface="Carlito"/>
                <a:cs typeface="Carlito"/>
              </a:rPr>
              <a:t>result </a:t>
            </a:r>
            <a:r>
              <a:rPr sz="1600" spc="-5" dirty="0">
                <a:latin typeface="Carlito"/>
                <a:cs typeface="Carlito"/>
              </a:rPr>
              <a:t>of the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test.</a:t>
            </a:r>
            <a:endParaRPr sz="1600">
              <a:latin typeface="Carlito"/>
              <a:cs typeface="Carlito"/>
            </a:endParaRPr>
          </a:p>
          <a:p>
            <a:pPr marL="184785" marR="123189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0" dirty="0">
                <a:latin typeface="Carlito"/>
                <a:cs typeface="Carlito"/>
              </a:rPr>
              <a:t>Test </a:t>
            </a:r>
            <a:r>
              <a:rPr sz="1600" spc="-15" dirty="0">
                <a:latin typeface="Carlito"/>
                <a:cs typeface="Carlito"/>
              </a:rPr>
              <a:t>outcomes </a:t>
            </a:r>
            <a:r>
              <a:rPr sz="1600" spc="-5" dirty="0">
                <a:latin typeface="Carlito"/>
                <a:cs typeface="Carlito"/>
              </a:rPr>
              <a:t>include anything </a:t>
            </a:r>
            <a:r>
              <a:rPr sz="1600" spc="-10" dirty="0">
                <a:latin typeface="Carlito"/>
                <a:cs typeface="Carlito"/>
              </a:rPr>
              <a:t>we can  </a:t>
            </a:r>
            <a:r>
              <a:rPr sz="1600" spc="-85" dirty="0">
                <a:latin typeface="Arial"/>
                <a:cs typeface="Arial"/>
              </a:rPr>
              <a:t>observe </a:t>
            </a:r>
            <a:r>
              <a:rPr sz="1600" spc="-25" dirty="0">
                <a:latin typeface="Arial"/>
                <a:cs typeface="Arial"/>
              </a:rPr>
              <a:t>in the </a:t>
            </a:r>
            <a:r>
              <a:rPr sz="1600" spc="-55" dirty="0">
                <a:latin typeface="Arial"/>
                <a:cs typeface="Arial"/>
              </a:rPr>
              <a:t>computer’s memory </a:t>
            </a:r>
            <a:r>
              <a:rPr sz="1600" spc="-5" dirty="0">
                <a:latin typeface="Arial"/>
                <a:cs typeface="Arial"/>
              </a:rPr>
              <a:t>that  </a:t>
            </a:r>
            <a:r>
              <a:rPr sz="1600" spc="-5" dirty="0">
                <a:latin typeface="Carlito"/>
                <a:cs typeface="Carlito"/>
              </a:rPr>
              <a:t>should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(not) changed as a </a:t>
            </a:r>
            <a:r>
              <a:rPr sz="1600" spc="-10" dirty="0">
                <a:latin typeface="Carlito"/>
                <a:cs typeface="Carlito"/>
              </a:rPr>
              <a:t>result </a:t>
            </a:r>
            <a:r>
              <a:rPr sz="1600" spc="-5" dirty="0">
                <a:latin typeface="Carlito"/>
                <a:cs typeface="Carlito"/>
              </a:rPr>
              <a:t>of the  </a:t>
            </a:r>
            <a:r>
              <a:rPr sz="1600" spc="-10" dirty="0">
                <a:latin typeface="Carlito"/>
                <a:cs typeface="Carlito"/>
              </a:rPr>
              <a:t>test.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25" dirty="0">
                <a:latin typeface="Arial"/>
                <a:cs typeface="Arial"/>
              </a:rPr>
              <a:t>Since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80" dirty="0">
                <a:latin typeface="Arial"/>
                <a:cs typeface="Arial"/>
              </a:rPr>
              <a:t>are </a:t>
            </a:r>
            <a:r>
              <a:rPr sz="1600" spc="-10" dirty="0">
                <a:latin typeface="Arial"/>
                <a:cs typeface="Arial"/>
              </a:rPr>
              <a:t>not </a:t>
            </a:r>
            <a:r>
              <a:rPr sz="1600" spc="-20" dirty="0">
                <a:latin typeface="Arial"/>
                <a:cs typeface="Arial"/>
              </a:rPr>
              <a:t>“kiddie testing” </a:t>
            </a:r>
            <a:r>
              <a:rPr sz="1600" spc="-65" dirty="0">
                <a:latin typeface="Arial"/>
                <a:cs typeface="Arial"/>
              </a:rPr>
              <a:t>we </a:t>
            </a:r>
            <a:r>
              <a:rPr sz="1600" spc="-60" dirty="0">
                <a:latin typeface="Arial"/>
                <a:cs typeface="Arial"/>
              </a:rPr>
              <a:t>must  </a:t>
            </a:r>
            <a:r>
              <a:rPr sz="1600" spc="-10" dirty="0">
                <a:latin typeface="Carlito"/>
                <a:cs typeface="Carlito"/>
              </a:rPr>
              <a:t>predict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outcome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5" dirty="0">
                <a:latin typeface="Carlito"/>
                <a:cs typeface="Carlito"/>
              </a:rPr>
              <a:t>test </a:t>
            </a:r>
            <a:r>
              <a:rPr sz="1600" spc="-5" dirty="0">
                <a:latin typeface="Carlito"/>
                <a:cs typeface="Carlito"/>
              </a:rPr>
              <a:t>as part of the  </a:t>
            </a:r>
            <a:r>
              <a:rPr sz="1600" spc="-15" dirty="0">
                <a:latin typeface="Carlito"/>
                <a:cs typeface="Carlito"/>
              </a:rPr>
              <a:t>test </a:t>
            </a:r>
            <a:r>
              <a:rPr sz="1600" spc="-5" dirty="0">
                <a:latin typeface="Carlito"/>
                <a:cs typeface="Carlito"/>
              </a:rPr>
              <a:t>design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process.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177" y="51257"/>
            <a:ext cx="1740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Testing</a:t>
            </a:r>
            <a:r>
              <a:rPr spc="-7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879"/>
            <a:ext cx="3914775" cy="1147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run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test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observe </a:t>
            </a:r>
            <a:r>
              <a:rPr sz="1600" spc="-5" dirty="0">
                <a:latin typeface="Carlito"/>
                <a:cs typeface="Carlito"/>
              </a:rPr>
              <a:t>the actual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outcome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compare </a:t>
            </a:r>
            <a:r>
              <a:rPr sz="1600" spc="-5" dirty="0">
                <a:latin typeface="Carlito"/>
                <a:cs typeface="Carlito"/>
              </a:rPr>
              <a:t>the actual </a:t>
            </a:r>
            <a:r>
              <a:rPr sz="1600" spc="-10" dirty="0">
                <a:latin typeface="Carlito"/>
                <a:cs typeface="Carlito"/>
              </a:rPr>
              <a:t>outcome 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expected  </a:t>
            </a:r>
            <a:r>
              <a:rPr sz="1600" spc="-15" dirty="0">
                <a:latin typeface="Carlito"/>
                <a:cs typeface="Carlito"/>
              </a:rPr>
              <a:t>outcome.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82243"/>
            <a:ext cx="2411095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flow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graphs</a:t>
            </a:r>
            <a:endParaRPr sz="1600">
              <a:latin typeface="Carlito"/>
              <a:cs typeface="Carlito"/>
            </a:endParaRPr>
          </a:p>
          <a:p>
            <a:pPr marL="228600" indent="-216535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229235" algn="l"/>
              </a:tabLst>
            </a:pPr>
            <a:r>
              <a:rPr sz="1600" spc="-15" dirty="0">
                <a:latin typeface="Carlito"/>
                <a:cs typeface="Carlito"/>
              </a:rPr>
              <a:t>Path </a:t>
            </a:r>
            <a:r>
              <a:rPr sz="1600" spc="-5" dirty="0">
                <a:latin typeface="Carlito"/>
                <a:cs typeface="Carlito"/>
              </a:rPr>
              <a:t>selection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criteria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Input </a:t>
            </a:r>
            <a:r>
              <a:rPr sz="1600" spc="-10" dirty="0">
                <a:latin typeface="Carlito"/>
                <a:cs typeface="Carlito"/>
              </a:rPr>
              <a:t>vector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Predicates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Path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sensitization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0" dirty="0">
                <a:latin typeface="Carlito"/>
                <a:cs typeface="Carlito"/>
              </a:rPr>
              <a:t>Test </a:t>
            </a:r>
            <a:r>
              <a:rPr sz="1600" spc="-15" dirty="0">
                <a:latin typeface="Carlito"/>
                <a:cs typeface="Carlito"/>
              </a:rPr>
              <a:t>outcomes </a:t>
            </a:r>
            <a:r>
              <a:rPr sz="1600" spc="-5" dirty="0">
                <a:latin typeface="Carlito"/>
                <a:cs typeface="Carlito"/>
              </a:rPr>
              <a:t>and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process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3" y="123189"/>
            <a:ext cx="4058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Flow graphs </a:t>
            </a:r>
            <a:r>
              <a:rPr sz="2000" spc="-10" dirty="0"/>
              <a:t>Consist </a:t>
            </a:r>
            <a:r>
              <a:rPr sz="2000" spc="-5" dirty="0"/>
              <a:t>of </a:t>
            </a:r>
            <a:r>
              <a:rPr sz="2000" spc="-10" dirty="0"/>
              <a:t>Three</a:t>
            </a:r>
            <a:r>
              <a:rPr sz="2000" spc="-70" dirty="0"/>
              <a:t> </a:t>
            </a:r>
            <a:r>
              <a:rPr sz="2000" spc="-5" dirty="0"/>
              <a:t>Primitives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2245" marR="415925" indent="-143510">
              <a:lnSpc>
                <a:spcPts val="1510"/>
              </a:lnSpc>
              <a:spcBef>
                <a:spcPts val="295"/>
              </a:spcBef>
              <a:buClr>
                <a:srgbClr val="FF0000"/>
              </a:buClr>
              <a:buFont typeface="Arial"/>
              <a:buChar char="–"/>
              <a:tabLst>
                <a:tab pos="183515" algn="l"/>
              </a:tabLst>
            </a:pPr>
            <a:r>
              <a:rPr dirty="0"/>
              <a:t>A </a:t>
            </a:r>
            <a:r>
              <a:rPr b="1" dirty="0">
                <a:latin typeface="Carlito"/>
                <a:cs typeface="Carlito"/>
              </a:rPr>
              <a:t>decision </a:t>
            </a:r>
            <a:r>
              <a:rPr dirty="0"/>
              <a:t>is a </a:t>
            </a:r>
            <a:r>
              <a:rPr spc="-10" dirty="0"/>
              <a:t>program point at </a:t>
            </a:r>
            <a:r>
              <a:rPr spc="-5" dirty="0"/>
              <a:t>which the  </a:t>
            </a:r>
            <a:r>
              <a:rPr spc="-10" dirty="0"/>
              <a:t>control </a:t>
            </a:r>
            <a:r>
              <a:rPr spc="-5" dirty="0"/>
              <a:t>can</a:t>
            </a:r>
            <a:r>
              <a:rPr spc="-10" dirty="0"/>
              <a:t> diverge.</a:t>
            </a:r>
          </a:p>
          <a:p>
            <a:pPr marL="382270" lvl="1" indent="-114935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Wingdings"/>
              <a:buChar char=""/>
              <a:tabLst>
                <a:tab pos="383540" algn="l"/>
              </a:tabLst>
            </a:pPr>
            <a:r>
              <a:rPr sz="1200" spc="-5" dirty="0">
                <a:latin typeface="Carlito"/>
                <a:cs typeface="Carlito"/>
              </a:rPr>
              <a:t>(</a:t>
            </a:r>
            <a:r>
              <a:rPr sz="1200" i="1" spc="-5" dirty="0">
                <a:latin typeface="Carlito"/>
                <a:cs typeface="Carlito"/>
              </a:rPr>
              <a:t>e.g., </a:t>
            </a:r>
            <a:r>
              <a:rPr sz="1200" spc="-5" dirty="0">
                <a:latin typeface="Comic Sans MS"/>
                <a:cs typeface="Comic Sans MS"/>
              </a:rPr>
              <a:t>if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omic Sans MS"/>
                <a:cs typeface="Comic Sans MS"/>
              </a:rPr>
              <a:t>case</a:t>
            </a:r>
            <a:r>
              <a:rPr sz="1200" spc="-204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arlito"/>
                <a:cs typeface="Carlito"/>
              </a:rPr>
              <a:t>statements).</a:t>
            </a:r>
            <a:endParaRPr sz="1200">
              <a:latin typeface="Carlito"/>
              <a:cs typeface="Carlito"/>
            </a:endParaRPr>
          </a:p>
          <a:p>
            <a:pPr marL="182245" marR="20955" indent="-143510">
              <a:lnSpc>
                <a:spcPts val="151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183515" algn="l"/>
              </a:tabLst>
            </a:pPr>
            <a:r>
              <a:rPr dirty="0"/>
              <a:t>A </a:t>
            </a:r>
            <a:r>
              <a:rPr b="1" spc="-5" dirty="0">
                <a:latin typeface="Carlito"/>
                <a:cs typeface="Carlito"/>
              </a:rPr>
              <a:t>junction </a:t>
            </a:r>
            <a:r>
              <a:rPr dirty="0"/>
              <a:t>is a </a:t>
            </a:r>
            <a:r>
              <a:rPr spc="-10" dirty="0"/>
              <a:t>program point </a:t>
            </a:r>
            <a:r>
              <a:rPr spc="-5" dirty="0"/>
              <a:t>where the </a:t>
            </a:r>
            <a:r>
              <a:rPr spc="-10" dirty="0"/>
              <a:t>control  </a:t>
            </a:r>
            <a:r>
              <a:rPr spc="-5" dirty="0"/>
              <a:t>flow can</a:t>
            </a:r>
            <a:r>
              <a:rPr spc="-35" dirty="0"/>
              <a:t> </a:t>
            </a:r>
            <a:r>
              <a:rPr spc="-10" dirty="0"/>
              <a:t>merge.</a:t>
            </a:r>
          </a:p>
          <a:p>
            <a:pPr marL="382270" lvl="1" indent="-114935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Wingdings"/>
              <a:buChar char=""/>
              <a:tabLst>
                <a:tab pos="383540" algn="l"/>
              </a:tabLst>
            </a:pPr>
            <a:r>
              <a:rPr sz="1200" spc="-5" dirty="0">
                <a:latin typeface="Carlito"/>
                <a:cs typeface="Carlito"/>
              </a:rPr>
              <a:t>(</a:t>
            </a:r>
            <a:r>
              <a:rPr sz="1200" i="1" spc="-5" dirty="0">
                <a:latin typeface="Carlito"/>
                <a:cs typeface="Carlito"/>
              </a:rPr>
              <a:t>e.g., </a:t>
            </a:r>
            <a:r>
              <a:rPr sz="1200" dirty="0">
                <a:latin typeface="Comic Sans MS"/>
                <a:cs typeface="Comic Sans MS"/>
              </a:rPr>
              <a:t>end if</a:t>
            </a:r>
            <a:r>
              <a:rPr sz="1200" dirty="0">
                <a:latin typeface="Carlito"/>
                <a:cs typeface="Carlito"/>
              </a:rPr>
              <a:t>, </a:t>
            </a:r>
            <a:r>
              <a:rPr sz="1200" dirty="0">
                <a:latin typeface="Comic Sans MS"/>
                <a:cs typeface="Comic Sans MS"/>
              </a:rPr>
              <a:t>end </a:t>
            </a:r>
            <a:r>
              <a:rPr sz="1200" spc="-5" dirty="0">
                <a:latin typeface="Comic Sans MS"/>
                <a:cs typeface="Comic Sans MS"/>
              </a:rPr>
              <a:t>loop</a:t>
            </a:r>
            <a:r>
              <a:rPr sz="1200" spc="-5" dirty="0">
                <a:latin typeface="Carlito"/>
                <a:cs typeface="Carlito"/>
              </a:rPr>
              <a:t>, </a:t>
            </a:r>
            <a:r>
              <a:rPr sz="1200" spc="-5" dirty="0">
                <a:latin typeface="Comic Sans MS"/>
                <a:cs typeface="Comic Sans MS"/>
              </a:rPr>
              <a:t>goto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label</a:t>
            </a:r>
            <a:r>
              <a:rPr sz="1200" spc="-5" dirty="0"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  <a:p>
            <a:pPr marL="182245" marR="5080" indent="-143510">
              <a:lnSpc>
                <a:spcPts val="151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183515" algn="l"/>
              </a:tabLst>
            </a:pPr>
            <a:r>
              <a:rPr dirty="0"/>
              <a:t>A </a:t>
            </a:r>
            <a:r>
              <a:rPr b="1" dirty="0">
                <a:latin typeface="Carlito"/>
                <a:cs typeface="Carlito"/>
              </a:rPr>
              <a:t>process block </a:t>
            </a:r>
            <a:r>
              <a:rPr dirty="0"/>
              <a:t>is a </a:t>
            </a:r>
            <a:r>
              <a:rPr spc="-5" dirty="0"/>
              <a:t>sequence of </a:t>
            </a:r>
            <a:r>
              <a:rPr spc="-10" dirty="0"/>
              <a:t>program  statements uninterrupted by </a:t>
            </a:r>
            <a:r>
              <a:rPr spc="-5" dirty="0"/>
              <a:t>either decisions or  junctions. </a:t>
            </a:r>
            <a:r>
              <a:rPr dirty="0"/>
              <a:t>(</a:t>
            </a:r>
            <a:r>
              <a:rPr i="1" dirty="0">
                <a:latin typeface="Carlito"/>
                <a:cs typeface="Carlito"/>
              </a:rPr>
              <a:t>i.e., </a:t>
            </a:r>
            <a:r>
              <a:rPr spc="-5" dirty="0"/>
              <a:t>straight-line</a:t>
            </a:r>
            <a:r>
              <a:rPr spc="-45" dirty="0"/>
              <a:t> </a:t>
            </a:r>
            <a:r>
              <a:rPr spc="-10" dirty="0"/>
              <a:t>code).</a:t>
            </a:r>
          </a:p>
          <a:p>
            <a:pPr marL="382270" lvl="1" indent="-114935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Wingdings"/>
              <a:buChar char=""/>
              <a:tabLst>
                <a:tab pos="383540" algn="l"/>
              </a:tabLst>
            </a:pP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process </a:t>
            </a:r>
            <a:r>
              <a:rPr sz="1200" dirty="0">
                <a:latin typeface="Carlito"/>
                <a:cs typeface="Carlito"/>
              </a:rPr>
              <a:t>has one </a:t>
            </a:r>
            <a:r>
              <a:rPr sz="1200" spc="-5" dirty="0">
                <a:latin typeface="Carlito"/>
                <a:cs typeface="Carlito"/>
              </a:rPr>
              <a:t>entry </a:t>
            </a:r>
            <a:r>
              <a:rPr sz="1200" dirty="0">
                <a:latin typeface="Carlito"/>
                <a:cs typeface="Carlito"/>
              </a:rPr>
              <a:t>and one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exit.</a:t>
            </a:r>
            <a:endParaRPr sz="1200">
              <a:latin typeface="Carlito"/>
              <a:cs typeface="Carlito"/>
            </a:endParaRPr>
          </a:p>
          <a:p>
            <a:pPr marL="382270" lvl="1" indent="-114935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Font typeface="Wingdings"/>
              <a:buChar char=""/>
              <a:tabLst>
                <a:tab pos="383540" algn="l"/>
              </a:tabLst>
            </a:pP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program </a:t>
            </a:r>
            <a:r>
              <a:rPr sz="1200" dirty="0">
                <a:latin typeface="Carlito"/>
                <a:cs typeface="Carlito"/>
              </a:rPr>
              <a:t>does not jump </a:t>
            </a:r>
            <a:r>
              <a:rPr sz="1200" spc="-5" dirty="0">
                <a:latin typeface="Carlito"/>
                <a:cs typeface="Carlito"/>
              </a:rPr>
              <a:t>into </a:t>
            </a:r>
            <a:r>
              <a:rPr sz="1200" dirty="0">
                <a:latin typeface="Carlito"/>
                <a:cs typeface="Carlito"/>
              </a:rPr>
              <a:t>or out of a</a:t>
            </a:r>
            <a:r>
              <a:rPr sz="1200" spc="-1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process.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888" y="51257"/>
            <a:ext cx="2538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Path </a:t>
            </a:r>
            <a:r>
              <a:rPr spc="-10" dirty="0"/>
              <a:t>Selection</a:t>
            </a:r>
            <a:r>
              <a:rPr spc="30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491108"/>
            <a:ext cx="4023995" cy="2540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4785" marR="17780" indent="-172720">
              <a:lnSpc>
                <a:spcPct val="80000"/>
              </a:lnSpc>
              <a:spcBef>
                <a:spcPts val="45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There are </a:t>
            </a:r>
            <a:r>
              <a:rPr sz="1500" spc="-5" dirty="0">
                <a:latin typeface="Carlito"/>
                <a:cs typeface="Carlito"/>
              </a:rPr>
              <a:t>many paths </a:t>
            </a:r>
            <a:r>
              <a:rPr sz="1500" spc="-10" dirty="0">
                <a:latin typeface="Carlito"/>
                <a:cs typeface="Carlito"/>
              </a:rPr>
              <a:t>between </a:t>
            </a:r>
            <a:r>
              <a:rPr sz="1500" dirty="0">
                <a:latin typeface="Carlito"/>
                <a:cs typeface="Carlito"/>
              </a:rPr>
              <a:t>the entry and </a:t>
            </a:r>
            <a:r>
              <a:rPr sz="1500" spc="-15" dirty="0">
                <a:latin typeface="Carlito"/>
                <a:cs typeface="Carlito"/>
              </a:rPr>
              <a:t>exit  </a:t>
            </a:r>
            <a:r>
              <a:rPr sz="1500" spc="-5" dirty="0">
                <a:latin typeface="Carlito"/>
                <a:cs typeface="Carlito"/>
              </a:rPr>
              <a:t>points of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typical</a:t>
            </a:r>
            <a:r>
              <a:rPr sz="1500" spc="-6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routine.</a:t>
            </a:r>
            <a:endParaRPr sz="1500">
              <a:latin typeface="Carlito"/>
              <a:cs typeface="Carlito"/>
            </a:endParaRPr>
          </a:p>
          <a:p>
            <a:pPr marL="184785" marR="135890" indent="-172720">
              <a:lnSpc>
                <a:spcPts val="1440"/>
              </a:lnSpc>
              <a:spcBef>
                <a:spcPts val="34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Even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small routine can </a:t>
            </a:r>
            <a:r>
              <a:rPr sz="1500" spc="-15" dirty="0">
                <a:latin typeface="Carlito"/>
                <a:cs typeface="Carlito"/>
              </a:rPr>
              <a:t>have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10" dirty="0">
                <a:latin typeface="Carlito"/>
                <a:cs typeface="Carlito"/>
              </a:rPr>
              <a:t>large </a:t>
            </a:r>
            <a:r>
              <a:rPr sz="1500" dirty="0">
                <a:latin typeface="Carlito"/>
                <a:cs typeface="Carlito"/>
              </a:rPr>
              <a:t>number </a:t>
            </a:r>
            <a:r>
              <a:rPr sz="1500" spc="-5" dirty="0">
                <a:latin typeface="Carlito"/>
                <a:cs typeface="Carlito"/>
              </a:rPr>
              <a:t>of  paths.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Examples</a:t>
            </a:r>
            <a:endParaRPr sz="15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Exercise </a:t>
            </a:r>
            <a:r>
              <a:rPr sz="1300" spc="-5" dirty="0">
                <a:latin typeface="Carlito"/>
                <a:cs typeface="Carlito"/>
              </a:rPr>
              <a:t>every </a:t>
            </a:r>
            <a:r>
              <a:rPr sz="1300" spc="-10" dirty="0">
                <a:latin typeface="Carlito"/>
                <a:cs typeface="Carlito"/>
              </a:rPr>
              <a:t>path from </a:t>
            </a:r>
            <a:r>
              <a:rPr sz="1300" spc="-5" dirty="0">
                <a:latin typeface="Carlito"/>
                <a:cs typeface="Carlito"/>
              </a:rPr>
              <a:t>entry </a:t>
            </a:r>
            <a:r>
              <a:rPr sz="1300" spc="-10" dirty="0">
                <a:latin typeface="Carlito"/>
                <a:cs typeface="Carlito"/>
              </a:rPr>
              <a:t>to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exit.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Exercise </a:t>
            </a:r>
            <a:r>
              <a:rPr sz="1300" spc="-5" dirty="0">
                <a:latin typeface="Carlito"/>
                <a:cs typeface="Carlito"/>
              </a:rPr>
              <a:t>every </a:t>
            </a:r>
            <a:r>
              <a:rPr sz="1300" spc="-10" dirty="0">
                <a:latin typeface="Carlito"/>
                <a:cs typeface="Carlito"/>
              </a:rPr>
              <a:t>statement at </a:t>
            </a:r>
            <a:r>
              <a:rPr sz="1300" spc="-5" dirty="0">
                <a:latin typeface="Carlito"/>
                <a:cs typeface="Carlito"/>
              </a:rPr>
              <a:t>least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once.</a:t>
            </a:r>
            <a:endParaRPr sz="1300">
              <a:latin typeface="Carlito"/>
              <a:cs typeface="Carlito"/>
            </a:endParaRPr>
          </a:p>
          <a:p>
            <a:pPr marL="384175" lvl="1" indent="-143510">
              <a:lnSpc>
                <a:spcPts val="1555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300" spc="-10" dirty="0">
                <a:latin typeface="Carlito"/>
                <a:cs typeface="Carlito"/>
              </a:rPr>
              <a:t>Exercise </a:t>
            </a:r>
            <a:r>
              <a:rPr sz="1300" spc="-5" dirty="0">
                <a:latin typeface="Carlito"/>
                <a:cs typeface="Carlito"/>
              </a:rPr>
              <a:t>every </a:t>
            </a:r>
            <a:r>
              <a:rPr sz="1300" spc="-10" dirty="0">
                <a:latin typeface="Carlito"/>
                <a:cs typeface="Carlito"/>
              </a:rPr>
              <a:t>branch </a:t>
            </a:r>
            <a:r>
              <a:rPr sz="1300" spc="-5" dirty="0">
                <a:latin typeface="Carlito"/>
                <a:cs typeface="Carlito"/>
              </a:rPr>
              <a:t>(in each direction) </a:t>
            </a:r>
            <a:r>
              <a:rPr sz="1300" spc="-10" dirty="0">
                <a:latin typeface="Carlito"/>
                <a:cs typeface="Carlito"/>
              </a:rPr>
              <a:t>at </a:t>
            </a:r>
            <a:r>
              <a:rPr sz="1300" spc="-5" dirty="0">
                <a:latin typeface="Carlito"/>
                <a:cs typeface="Carlito"/>
              </a:rPr>
              <a:t>least</a:t>
            </a:r>
            <a:r>
              <a:rPr sz="130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once.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ts val="179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5" dirty="0">
                <a:latin typeface="Carlito"/>
                <a:cs typeface="Carlito"/>
              </a:rPr>
              <a:t>Clearly, </a:t>
            </a:r>
            <a:r>
              <a:rPr sz="1500" dirty="0">
                <a:latin typeface="Carlito"/>
                <a:cs typeface="Carlito"/>
              </a:rPr>
              <a:t>1 implies 2 and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3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25" dirty="0">
                <a:latin typeface="Carlito"/>
                <a:cs typeface="Carlito"/>
              </a:rPr>
              <a:t>However, </a:t>
            </a:r>
            <a:r>
              <a:rPr sz="1500" dirty="0">
                <a:latin typeface="Carlito"/>
                <a:cs typeface="Carlito"/>
              </a:rPr>
              <a:t>1 is </a:t>
            </a:r>
            <a:r>
              <a:rPr sz="1500" spc="-5" dirty="0">
                <a:latin typeface="Carlito"/>
                <a:cs typeface="Carlito"/>
              </a:rPr>
              <a:t>impractical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spc="-5" dirty="0">
                <a:latin typeface="Carlito"/>
                <a:cs typeface="Carlito"/>
              </a:rPr>
              <a:t>most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routines.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ts val="162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Also, </a:t>
            </a:r>
            <a:r>
              <a:rPr sz="1500" dirty="0">
                <a:latin typeface="Carlito"/>
                <a:cs typeface="Carlito"/>
              </a:rPr>
              <a:t>2 is </a:t>
            </a:r>
            <a:r>
              <a:rPr sz="1500" spc="-5" dirty="0">
                <a:latin typeface="Carlito"/>
                <a:cs typeface="Carlito"/>
              </a:rPr>
              <a:t>not </a:t>
            </a:r>
            <a:r>
              <a:rPr sz="1500" dirty="0">
                <a:latin typeface="Carlito"/>
                <a:cs typeface="Carlito"/>
              </a:rPr>
              <a:t>equal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dirty="0">
                <a:latin typeface="Carlito"/>
                <a:cs typeface="Carlito"/>
              </a:rPr>
              <a:t>3 in </a:t>
            </a:r>
            <a:r>
              <a:rPr sz="1500" spc="-5" dirty="0">
                <a:latin typeface="Carlito"/>
                <a:cs typeface="Carlito"/>
              </a:rPr>
              <a:t>languages </a:t>
            </a:r>
            <a:r>
              <a:rPr sz="1500" dirty="0">
                <a:latin typeface="Carlito"/>
                <a:cs typeface="Carlito"/>
              </a:rPr>
              <a:t>with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goto</a:t>
            </a:r>
            <a:endParaRPr sz="1500">
              <a:latin typeface="Comic Sans MS"/>
              <a:cs typeface="Comic Sans MS"/>
            </a:endParaRPr>
          </a:p>
          <a:p>
            <a:pPr marL="184785">
              <a:lnSpc>
                <a:spcPts val="1620"/>
              </a:lnSpc>
            </a:pPr>
            <a:r>
              <a:rPr sz="1500" spc="-10" dirty="0">
                <a:latin typeface="Carlito"/>
                <a:cs typeface="Carlito"/>
              </a:rPr>
              <a:t>statements.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587" y="101853"/>
            <a:ext cx="3382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/>
              <a:t>Effectiveness </a:t>
            </a:r>
            <a:r>
              <a:rPr sz="1800" spc="-5" dirty="0"/>
              <a:t>of </a:t>
            </a:r>
            <a:r>
              <a:rPr sz="1800" spc="-10" dirty="0"/>
              <a:t>Control-flow</a:t>
            </a:r>
            <a:r>
              <a:rPr sz="1800" spc="-5" dirty="0"/>
              <a:t> </a:t>
            </a:r>
            <a:r>
              <a:rPr sz="1800" spc="-30" dirty="0"/>
              <a:t>Testing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867150" cy="1824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5" dirty="0">
                <a:latin typeface="Carlito"/>
                <a:cs typeface="Carlito"/>
              </a:rPr>
              <a:t>Studies show that control-flow testing </a:t>
            </a:r>
            <a:r>
              <a:rPr sz="1400" spc="-10" dirty="0">
                <a:latin typeface="Carlito"/>
                <a:cs typeface="Carlito"/>
              </a:rPr>
              <a:t>catches </a:t>
            </a:r>
            <a:r>
              <a:rPr sz="1400" spc="-5" dirty="0">
                <a:latin typeface="Carlito"/>
                <a:cs typeface="Carlito"/>
              </a:rPr>
              <a:t>50%  of </a:t>
            </a: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bugs </a:t>
            </a:r>
            <a:r>
              <a:rPr sz="1400" spc="-10" dirty="0">
                <a:latin typeface="Carlito"/>
                <a:cs typeface="Carlito"/>
              </a:rPr>
              <a:t>caught </a:t>
            </a:r>
            <a:r>
              <a:rPr sz="1400" spc="-5" dirty="0">
                <a:latin typeface="Carlito"/>
                <a:cs typeface="Carlito"/>
              </a:rPr>
              <a:t>during unit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testing.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200" dirty="0">
                <a:latin typeface="Carlito"/>
                <a:cs typeface="Carlito"/>
              </a:rPr>
              <a:t>About 33% of all</a:t>
            </a:r>
            <a:r>
              <a:rPr sz="1200" spc="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bugs.</a:t>
            </a:r>
            <a:endParaRPr sz="1200">
              <a:latin typeface="Carlito"/>
              <a:cs typeface="Carlito"/>
            </a:endParaRPr>
          </a:p>
          <a:p>
            <a:pPr marL="184785" marR="442595" indent="-17272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5" dirty="0">
                <a:latin typeface="Carlito"/>
                <a:cs typeface="Carlito"/>
              </a:rPr>
              <a:t>Control-flow testing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more effective for  unstructured code </a:t>
            </a:r>
            <a:r>
              <a:rPr sz="1400" spc="-5" dirty="0">
                <a:latin typeface="Carlito"/>
                <a:cs typeface="Carlito"/>
              </a:rPr>
              <a:t>than </a:t>
            </a:r>
            <a:r>
              <a:rPr sz="1400" spc="-10" dirty="0">
                <a:latin typeface="Carlito"/>
                <a:cs typeface="Carlito"/>
              </a:rPr>
              <a:t>for code </a:t>
            </a:r>
            <a:r>
              <a:rPr sz="1400" spc="-5" dirty="0">
                <a:latin typeface="Carlito"/>
                <a:cs typeface="Carlito"/>
              </a:rPr>
              <a:t>that follows  structured</a:t>
            </a:r>
            <a:r>
              <a:rPr sz="1400" spc="-10" dirty="0">
                <a:latin typeface="Carlito"/>
                <a:cs typeface="Carlito"/>
              </a:rPr>
              <a:t> programming.</a:t>
            </a:r>
            <a:endParaRPr sz="1400">
              <a:latin typeface="Carlito"/>
              <a:cs typeface="Carlito"/>
            </a:endParaRPr>
          </a:p>
          <a:p>
            <a:pPr marL="184785" marR="84455" indent="-17272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400" spc="-5" dirty="0">
                <a:latin typeface="Carlito"/>
                <a:cs typeface="Carlito"/>
              </a:rPr>
              <a:t>Experienced </a:t>
            </a:r>
            <a:r>
              <a:rPr sz="1400" spc="-10" dirty="0">
                <a:latin typeface="Carlito"/>
                <a:cs typeface="Carlito"/>
              </a:rPr>
              <a:t>programmers </a:t>
            </a:r>
            <a:r>
              <a:rPr sz="1400" spc="-5" dirty="0">
                <a:latin typeface="Carlito"/>
                <a:cs typeface="Carlito"/>
              </a:rPr>
              <a:t>can bypass </a:t>
            </a:r>
            <a:r>
              <a:rPr sz="1400" spc="-10" dirty="0">
                <a:latin typeface="Carlito"/>
                <a:cs typeface="Carlito"/>
              </a:rPr>
              <a:t>drawing  flowgraphs by </a:t>
            </a:r>
            <a:r>
              <a:rPr sz="1400" spc="-5" dirty="0">
                <a:latin typeface="Carlito"/>
                <a:cs typeface="Carlito"/>
              </a:rPr>
              <a:t>doing path selection on the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source.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19" y="85724"/>
            <a:ext cx="3557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/>
              <a:t>Limitations </a:t>
            </a:r>
            <a:r>
              <a:rPr sz="2000" spc="-5" dirty="0"/>
              <a:t>of </a:t>
            </a:r>
            <a:r>
              <a:rPr sz="2000" spc="-10" dirty="0"/>
              <a:t>Control-flow</a:t>
            </a:r>
            <a:r>
              <a:rPr sz="2000" spc="-15" dirty="0"/>
              <a:t> </a:t>
            </a:r>
            <a:r>
              <a:rPr sz="2000" spc="-30" dirty="0"/>
              <a:t>Testing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479800" cy="170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29464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Control-flow testing </a:t>
            </a:r>
            <a:r>
              <a:rPr sz="1600" spc="-5" dirty="0">
                <a:latin typeface="Carlito"/>
                <a:cs typeface="Carlito"/>
              </a:rPr>
              <a:t>as a sole </a:t>
            </a:r>
            <a:r>
              <a:rPr sz="1600" spc="-10" dirty="0">
                <a:latin typeface="Carlito"/>
                <a:cs typeface="Carlito"/>
              </a:rPr>
              <a:t>testing  technique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-5" dirty="0">
                <a:latin typeface="Carlito"/>
                <a:cs typeface="Carlito"/>
              </a:rPr>
              <a:t> limited:</a:t>
            </a:r>
            <a:endParaRPr sz="16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10" dirty="0">
                <a:latin typeface="Carlito"/>
                <a:cs typeface="Carlito"/>
              </a:rPr>
              <a:t>Interface </a:t>
            </a:r>
            <a:r>
              <a:rPr sz="1400" spc="-5" dirty="0">
                <a:latin typeface="Carlito"/>
                <a:cs typeface="Carlito"/>
              </a:rPr>
              <a:t>mismatches and </a:t>
            </a:r>
            <a:r>
              <a:rPr sz="1400" spc="-10" dirty="0">
                <a:latin typeface="Carlito"/>
                <a:cs typeface="Carlito"/>
              </a:rPr>
              <a:t>mistakes are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not</a:t>
            </a:r>
            <a:endParaRPr sz="1400">
              <a:latin typeface="Carlito"/>
              <a:cs typeface="Carlito"/>
            </a:endParaRPr>
          </a:p>
          <a:p>
            <a:pPr marL="384175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caught.</a:t>
            </a:r>
            <a:endParaRPr sz="1400">
              <a:latin typeface="Carlito"/>
              <a:cs typeface="Carlito"/>
            </a:endParaRPr>
          </a:p>
          <a:p>
            <a:pPr marL="384175" marR="14604" lvl="1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dirty="0">
                <a:latin typeface="Carlito"/>
                <a:cs typeface="Carlito"/>
              </a:rPr>
              <a:t>Not all </a:t>
            </a:r>
            <a:r>
              <a:rPr sz="1400" spc="-5" dirty="0">
                <a:latin typeface="Carlito"/>
                <a:cs typeface="Carlito"/>
              </a:rPr>
              <a:t>initialization </a:t>
            </a:r>
            <a:r>
              <a:rPr sz="1400" spc="-10" dirty="0">
                <a:latin typeface="Carlito"/>
                <a:cs typeface="Carlito"/>
              </a:rPr>
              <a:t>mistakes are caught by  </a:t>
            </a:r>
            <a:r>
              <a:rPr sz="1400" spc="-5" dirty="0">
                <a:latin typeface="Carlito"/>
                <a:cs typeface="Carlito"/>
              </a:rPr>
              <a:t>control-flow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testing.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Specification </a:t>
            </a:r>
            <a:r>
              <a:rPr sz="1400" spc="-10" dirty="0">
                <a:latin typeface="Carlito"/>
                <a:cs typeface="Carlito"/>
              </a:rPr>
              <a:t>mistakes are </a:t>
            </a:r>
            <a:r>
              <a:rPr sz="1400" spc="-5" dirty="0">
                <a:latin typeface="Carlito"/>
                <a:cs typeface="Carlito"/>
              </a:rPr>
              <a:t>not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caught.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936" y="50672"/>
            <a:ext cx="1770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Path</a:t>
            </a:r>
            <a:r>
              <a:rPr spc="-60" dirty="0"/>
              <a:t> </a:t>
            </a:r>
            <a:r>
              <a:rPr spc="-15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273" y="607821"/>
            <a:ext cx="379222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Every </a:t>
            </a:r>
            <a:r>
              <a:rPr sz="1500" spc="-5" dirty="0">
                <a:latin typeface="Carlito"/>
                <a:cs typeface="Carlito"/>
              </a:rPr>
              <a:t>path corresponds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succession of </a:t>
            </a:r>
            <a:r>
              <a:rPr sz="1500" b="1" spc="-5" dirty="0">
                <a:latin typeface="Carlito"/>
                <a:cs typeface="Carlito"/>
              </a:rPr>
              <a:t>true  </a:t>
            </a:r>
            <a:r>
              <a:rPr sz="1500" spc="-5" dirty="0">
                <a:latin typeface="Carlito"/>
                <a:cs typeface="Carlito"/>
              </a:rPr>
              <a:t>or </a:t>
            </a:r>
            <a:r>
              <a:rPr sz="1500" b="1" spc="-5" dirty="0">
                <a:latin typeface="Carlito"/>
                <a:cs typeface="Carlito"/>
              </a:rPr>
              <a:t>false </a:t>
            </a:r>
            <a:r>
              <a:rPr sz="1500" spc="-5" dirty="0">
                <a:latin typeface="Carlito"/>
                <a:cs typeface="Carlito"/>
              </a:rPr>
              <a:t>values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predicates </a:t>
            </a:r>
            <a:r>
              <a:rPr sz="1500" spc="-15" dirty="0">
                <a:latin typeface="Carlito"/>
                <a:cs typeface="Carlito"/>
              </a:rPr>
              <a:t>traversed </a:t>
            </a:r>
            <a:r>
              <a:rPr sz="1500" spc="-5" dirty="0">
                <a:latin typeface="Carlito"/>
                <a:cs typeface="Carlito"/>
              </a:rPr>
              <a:t>on  that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path.</a:t>
            </a:r>
            <a:endParaRPr sz="1500">
              <a:latin typeface="Carlito"/>
              <a:cs typeface="Carlito"/>
            </a:endParaRPr>
          </a:p>
          <a:p>
            <a:pPr marL="184785" marR="129539" indent="-172720">
              <a:lnSpc>
                <a:spcPct val="100000"/>
              </a:lnSpc>
              <a:spcBef>
                <a:spcPts val="35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dirty="0">
                <a:latin typeface="Carlito"/>
                <a:cs typeface="Carlito"/>
              </a:rPr>
              <a:t>A </a:t>
            </a:r>
            <a:r>
              <a:rPr sz="1500" b="1" spc="-10" dirty="0">
                <a:latin typeface="Carlito"/>
                <a:cs typeface="Carlito"/>
              </a:rPr>
              <a:t>Path Predicate </a:t>
            </a:r>
            <a:r>
              <a:rPr sz="1500" b="1" spc="-5" dirty="0">
                <a:latin typeface="Carlito"/>
                <a:cs typeface="Carlito"/>
              </a:rPr>
              <a:t>Expression </a:t>
            </a:r>
            <a:r>
              <a:rPr sz="1500" dirty="0">
                <a:latin typeface="Carlito"/>
                <a:cs typeface="Carlito"/>
              </a:rPr>
              <a:t>is a Boolean  </a:t>
            </a:r>
            <a:r>
              <a:rPr sz="1500" spc="-5" dirty="0">
                <a:latin typeface="Carlito"/>
                <a:cs typeface="Carlito"/>
              </a:rPr>
              <a:t>expression that </a:t>
            </a:r>
            <a:r>
              <a:rPr sz="1500" spc="-10" dirty="0">
                <a:latin typeface="Carlito"/>
                <a:cs typeface="Carlito"/>
              </a:rPr>
              <a:t>characterizes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10" dirty="0">
                <a:latin typeface="Carlito"/>
                <a:cs typeface="Carlito"/>
              </a:rPr>
              <a:t>set </a:t>
            </a:r>
            <a:r>
              <a:rPr sz="1500" spc="-5" dirty="0">
                <a:latin typeface="Carlito"/>
                <a:cs typeface="Carlito"/>
              </a:rPr>
              <a:t>of </a:t>
            </a:r>
            <a:r>
              <a:rPr sz="1500" dirty="0">
                <a:latin typeface="Carlito"/>
                <a:cs typeface="Carlito"/>
              </a:rPr>
              <a:t>input  </a:t>
            </a:r>
            <a:r>
              <a:rPr sz="1500" spc="-5" dirty="0">
                <a:latin typeface="Carlito"/>
                <a:cs typeface="Carlito"/>
              </a:rPr>
              <a:t>values that </a:t>
            </a:r>
            <a:r>
              <a:rPr sz="1500" dirty="0">
                <a:latin typeface="Carlito"/>
                <a:cs typeface="Carlito"/>
              </a:rPr>
              <a:t>will </a:t>
            </a:r>
            <a:r>
              <a:rPr sz="1500" spc="-5" dirty="0">
                <a:latin typeface="Carlito"/>
                <a:cs typeface="Carlito"/>
              </a:rPr>
              <a:t>cause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path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be</a:t>
            </a:r>
            <a:r>
              <a:rPr sz="1500" spc="-125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traversed.</a:t>
            </a:r>
            <a:endParaRPr sz="1500">
              <a:latin typeface="Carlito"/>
              <a:cs typeface="Carlito"/>
            </a:endParaRPr>
          </a:p>
          <a:p>
            <a:pPr marL="184785" marR="59055" indent="-17272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b="1" spc="-10" dirty="0">
                <a:latin typeface="Carlito"/>
                <a:cs typeface="Carlito"/>
              </a:rPr>
              <a:t>Multiway branches </a:t>
            </a:r>
            <a:r>
              <a:rPr sz="1500" spc="-5" dirty="0">
                <a:latin typeface="Carlito"/>
                <a:cs typeface="Carlito"/>
              </a:rPr>
              <a:t>(</a:t>
            </a:r>
            <a:r>
              <a:rPr sz="1500" i="1" spc="-5" dirty="0">
                <a:latin typeface="Carlito"/>
                <a:cs typeface="Carlito"/>
              </a:rPr>
              <a:t>e.g., </a:t>
            </a:r>
            <a:r>
              <a:rPr sz="1500" spc="-5" dirty="0">
                <a:latin typeface="Comic Sans MS"/>
                <a:cs typeface="Comic Sans MS"/>
              </a:rPr>
              <a:t>case</a:t>
            </a:r>
            <a:r>
              <a:rPr sz="1500" spc="-5" dirty="0">
                <a:latin typeface="Carlito"/>
                <a:cs typeface="Carlito"/>
              </a:rPr>
              <a:t>/</a:t>
            </a:r>
            <a:r>
              <a:rPr sz="1500" spc="-5" dirty="0">
                <a:latin typeface="Comic Sans MS"/>
                <a:cs typeface="Comic Sans MS"/>
              </a:rPr>
              <a:t>switch  </a:t>
            </a:r>
            <a:r>
              <a:rPr sz="1500" spc="-10" dirty="0">
                <a:latin typeface="Carlito"/>
                <a:cs typeface="Carlito"/>
              </a:rPr>
              <a:t>statements) are treated </a:t>
            </a:r>
            <a:r>
              <a:rPr sz="1500" dirty="0">
                <a:latin typeface="Carlito"/>
                <a:cs typeface="Carlito"/>
              </a:rPr>
              <a:t>as </a:t>
            </a:r>
            <a:r>
              <a:rPr sz="1500" spc="-5" dirty="0">
                <a:latin typeface="Carlito"/>
                <a:cs typeface="Carlito"/>
              </a:rPr>
              <a:t>equivalent </a:t>
            </a:r>
            <a:r>
              <a:rPr sz="1500" spc="-5" dirty="0">
                <a:latin typeface="Comic Sans MS"/>
                <a:cs typeface="Comic Sans MS"/>
              </a:rPr>
              <a:t>if </a:t>
            </a:r>
            <a:r>
              <a:rPr sz="1500" spc="-10" dirty="0">
                <a:latin typeface="Comic Sans MS"/>
                <a:cs typeface="Comic Sans MS"/>
              </a:rPr>
              <a:t>then  </a:t>
            </a:r>
            <a:r>
              <a:rPr sz="1500" spc="-5" dirty="0">
                <a:latin typeface="Comic Sans MS"/>
                <a:cs typeface="Comic Sans MS"/>
              </a:rPr>
              <a:t>else</a:t>
            </a:r>
            <a:r>
              <a:rPr sz="1500" spc="-12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arlito"/>
                <a:cs typeface="Carlito"/>
              </a:rPr>
              <a:t>statements.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13" y="121361"/>
            <a:ext cx="249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/>
              <a:t>Path Predicate</a:t>
            </a:r>
            <a:r>
              <a:rPr sz="1800" spc="-25" dirty="0"/>
              <a:t> </a:t>
            </a:r>
            <a:r>
              <a:rPr sz="1800" spc="-10" dirty="0"/>
              <a:t>Expressions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61874" y="507872"/>
            <a:ext cx="4023360" cy="25539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4785" marR="5080" indent="-172720">
              <a:lnSpc>
                <a:spcPct val="90100"/>
              </a:lnSpc>
              <a:spcBef>
                <a:spcPts val="2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Any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input </a:t>
            </a:r>
            <a:r>
              <a:rPr sz="1600" spc="-10" dirty="0">
                <a:latin typeface="Carlito"/>
                <a:cs typeface="Carlito"/>
              </a:rPr>
              <a:t>values that </a:t>
            </a:r>
            <a:r>
              <a:rPr sz="1600" spc="-5" dirty="0">
                <a:latin typeface="Carlito"/>
                <a:cs typeface="Carlito"/>
              </a:rPr>
              <a:t>satisfies ALL of the  </a:t>
            </a:r>
            <a:r>
              <a:rPr sz="1600" spc="-10" dirty="0">
                <a:latin typeface="Carlito"/>
                <a:cs typeface="Carlito"/>
              </a:rPr>
              <a:t>conditions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0" dirty="0">
                <a:latin typeface="Carlito"/>
                <a:cs typeface="Carlito"/>
              </a:rPr>
              <a:t>path predicate expression  </a:t>
            </a:r>
            <a:r>
              <a:rPr sz="1600" dirty="0">
                <a:latin typeface="Carlito"/>
                <a:cs typeface="Carlito"/>
              </a:rPr>
              <a:t>will </a:t>
            </a:r>
            <a:r>
              <a:rPr sz="1600" spc="-20" dirty="0">
                <a:latin typeface="Carlito"/>
                <a:cs typeface="Carlito"/>
              </a:rPr>
              <a:t>force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routine through </a:t>
            </a:r>
            <a:r>
              <a:rPr sz="1600" spc="-5" dirty="0">
                <a:latin typeface="Carlito"/>
                <a:cs typeface="Carlito"/>
              </a:rPr>
              <a:t>that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path.</a:t>
            </a:r>
            <a:endParaRPr sz="1600">
              <a:latin typeface="Carlito"/>
              <a:cs typeface="Carlito"/>
            </a:endParaRPr>
          </a:p>
          <a:p>
            <a:pPr marL="184785" marR="6985" indent="-172720">
              <a:lnSpc>
                <a:spcPts val="173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If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no </a:t>
            </a:r>
            <a:r>
              <a:rPr sz="1600" spc="-10" dirty="0">
                <a:latin typeface="Carlito"/>
                <a:cs typeface="Carlito"/>
              </a:rPr>
              <a:t>such set </a:t>
            </a:r>
            <a:r>
              <a:rPr sz="1600" spc="-5" dirty="0">
                <a:latin typeface="Carlito"/>
                <a:cs typeface="Carlito"/>
              </a:rPr>
              <a:t>of inputs, the </a:t>
            </a:r>
            <a:r>
              <a:rPr sz="1600" spc="-10" dirty="0">
                <a:latin typeface="Carlito"/>
                <a:cs typeface="Carlito"/>
              </a:rPr>
              <a:t>path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not  </a:t>
            </a:r>
            <a:r>
              <a:rPr sz="1600" spc="-5" dirty="0">
                <a:latin typeface="Carlito"/>
                <a:cs typeface="Carlito"/>
              </a:rPr>
              <a:t>achievable.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Process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creating path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expression:</a:t>
            </a:r>
            <a:endParaRPr sz="1600">
              <a:latin typeface="Carlito"/>
              <a:cs typeface="Carlito"/>
            </a:endParaRPr>
          </a:p>
          <a:p>
            <a:pPr marL="384175" marR="172720" lvl="1" indent="-143510">
              <a:lnSpc>
                <a:spcPts val="1510"/>
              </a:lnSpc>
              <a:spcBef>
                <a:spcPts val="37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10" dirty="0">
                <a:latin typeface="Carlito"/>
                <a:cs typeface="Carlito"/>
              </a:rPr>
              <a:t>Write </a:t>
            </a:r>
            <a:r>
              <a:rPr sz="1400" spc="-5" dirty="0">
                <a:latin typeface="Carlito"/>
                <a:cs typeface="Carlito"/>
              </a:rPr>
              <a:t>down the </a:t>
            </a:r>
            <a:r>
              <a:rPr sz="1400" spc="-10" dirty="0">
                <a:latin typeface="Carlito"/>
                <a:cs typeface="Carlito"/>
              </a:rPr>
              <a:t>predicates for </a:t>
            </a:r>
            <a:r>
              <a:rPr sz="1400" spc="-5" dirty="0">
                <a:latin typeface="Carlito"/>
                <a:cs typeface="Carlito"/>
              </a:rPr>
              <a:t>the decisions </a:t>
            </a:r>
            <a:r>
              <a:rPr sz="1400" spc="-10" dirty="0">
                <a:latin typeface="Carlito"/>
                <a:cs typeface="Carlito"/>
              </a:rPr>
              <a:t>you  meet </a:t>
            </a:r>
            <a:r>
              <a:rPr sz="1400" spc="-5" dirty="0">
                <a:latin typeface="Carlito"/>
                <a:cs typeface="Carlito"/>
              </a:rPr>
              <a:t>along 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path.</a:t>
            </a:r>
            <a:endParaRPr sz="1400">
              <a:latin typeface="Carlito"/>
              <a:cs typeface="Carlito"/>
            </a:endParaRPr>
          </a:p>
          <a:p>
            <a:pPr marL="384175" lvl="1" indent="-143510">
              <a:lnSpc>
                <a:spcPct val="100000"/>
              </a:lnSpc>
              <a:spcBef>
                <a:spcPts val="15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spc="-5" dirty="0">
                <a:latin typeface="Carlito"/>
                <a:cs typeface="Carlito"/>
              </a:rPr>
              <a:t>The result </a:t>
            </a:r>
            <a:r>
              <a:rPr sz="1400" dirty="0">
                <a:latin typeface="Carlito"/>
                <a:cs typeface="Carlito"/>
              </a:rPr>
              <a:t>is a </a:t>
            </a:r>
            <a:r>
              <a:rPr sz="1400" spc="-5" dirty="0">
                <a:latin typeface="Carlito"/>
                <a:cs typeface="Carlito"/>
              </a:rPr>
              <a:t>set of path </a:t>
            </a:r>
            <a:r>
              <a:rPr sz="1400" spc="-10" dirty="0">
                <a:latin typeface="Carlito"/>
                <a:cs typeface="Carlito"/>
              </a:rPr>
              <a:t>predicate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expressions.</a:t>
            </a:r>
            <a:endParaRPr sz="1400">
              <a:latin typeface="Carlito"/>
              <a:cs typeface="Carlito"/>
            </a:endParaRPr>
          </a:p>
          <a:p>
            <a:pPr marL="384175" marR="482600" lvl="1" indent="-143510">
              <a:lnSpc>
                <a:spcPts val="1510"/>
              </a:lnSpc>
              <a:spcBef>
                <a:spcPts val="359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of these expressions </a:t>
            </a:r>
            <a:r>
              <a:rPr sz="1400" spc="-10" dirty="0">
                <a:latin typeface="Carlito"/>
                <a:cs typeface="Carlito"/>
              </a:rPr>
              <a:t>must </a:t>
            </a:r>
            <a:r>
              <a:rPr sz="1400" spc="-5" dirty="0">
                <a:latin typeface="Carlito"/>
                <a:cs typeface="Carlito"/>
              </a:rPr>
              <a:t>be satisfied </a:t>
            </a:r>
            <a:r>
              <a:rPr sz="1400" spc="-10" dirty="0">
                <a:latin typeface="Carlito"/>
                <a:cs typeface="Carlito"/>
              </a:rPr>
              <a:t>to  achieve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selected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path.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0" y="91820"/>
            <a:ext cx="42805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/>
              <a:t>Process (In)dependent </a:t>
            </a:r>
            <a:r>
              <a:rPr sz="1700" dirty="0"/>
              <a:t>and </a:t>
            </a:r>
            <a:r>
              <a:rPr sz="1700" spc="-10" dirty="0"/>
              <a:t>correlated</a:t>
            </a:r>
            <a:r>
              <a:rPr sz="1700" spc="-145" dirty="0"/>
              <a:t> </a:t>
            </a:r>
            <a:r>
              <a:rPr sz="1700" spc="-5" dirty="0"/>
              <a:t>Predicates</a:t>
            </a:r>
            <a:endParaRPr sz="1700"/>
          </a:p>
        </p:txBody>
      </p:sp>
      <p:sp>
        <p:nvSpPr>
          <p:cNvPr id="3" name="object 3"/>
          <p:cNvSpPr txBox="1"/>
          <p:nvPr/>
        </p:nvSpPr>
        <p:spPr>
          <a:xfrm>
            <a:off x="414273" y="473709"/>
            <a:ext cx="3723004" cy="223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172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10" dirty="0">
                <a:latin typeface="Carlito"/>
                <a:cs typeface="Carlito"/>
              </a:rPr>
              <a:t>Process </a:t>
            </a:r>
            <a:r>
              <a:rPr sz="1500" dirty="0">
                <a:latin typeface="Carlito"/>
                <a:cs typeface="Carlito"/>
              </a:rPr>
              <a:t>independent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predicates</a:t>
            </a:r>
            <a:endParaRPr sz="1500">
              <a:latin typeface="Carlito"/>
              <a:cs typeface="Carlito"/>
            </a:endParaRPr>
          </a:p>
          <a:p>
            <a:pPr marL="384810" lvl="1" indent="-144145">
              <a:lnSpc>
                <a:spcPts val="1245"/>
              </a:lnSpc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300" spc="-5" dirty="0">
                <a:latin typeface="Carlito"/>
                <a:cs typeface="Carlito"/>
              </a:rPr>
              <a:t>A </a:t>
            </a:r>
            <a:r>
              <a:rPr sz="1300" spc="-10" dirty="0">
                <a:latin typeface="Carlito"/>
                <a:cs typeface="Carlito"/>
              </a:rPr>
              <a:t>predicate </a:t>
            </a:r>
            <a:r>
              <a:rPr sz="1300" spc="-5" dirty="0">
                <a:latin typeface="Carlito"/>
                <a:cs typeface="Carlito"/>
              </a:rPr>
              <a:t>whose truth </a:t>
            </a:r>
            <a:r>
              <a:rPr sz="1300" spc="-10" dirty="0">
                <a:latin typeface="Carlito"/>
                <a:cs typeface="Carlito"/>
              </a:rPr>
              <a:t>value cannot/can</a:t>
            </a:r>
            <a:r>
              <a:rPr sz="1300" spc="4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change</a:t>
            </a:r>
            <a:endParaRPr sz="1300">
              <a:latin typeface="Carlito"/>
              <a:cs typeface="Carlito"/>
            </a:endParaRPr>
          </a:p>
          <a:p>
            <a:pPr marL="384810" marR="85725">
              <a:lnSpc>
                <a:spcPct val="70000"/>
              </a:lnSpc>
              <a:spcBef>
                <a:spcPts val="234"/>
              </a:spcBef>
            </a:pPr>
            <a:r>
              <a:rPr sz="1300" spc="-5" dirty="0">
                <a:latin typeface="Carlito"/>
                <a:cs typeface="Carlito"/>
              </a:rPr>
              <a:t>as a result of the processing is </a:t>
            </a:r>
            <a:r>
              <a:rPr sz="1300" spc="-10" dirty="0">
                <a:latin typeface="Carlito"/>
                <a:cs typeface="Carlito"/>
              </a:rPr>
              <a:t>said to </a:t>
            </a:r>
            <a:r>
              <a:rPr sz="1300" spc="-5" dirty="0">
                <a:latin typeface="Carlito"/>
                <a:cs typeface="Carlito"/>
              </a:rPr>
              <a:t>be </a:t>
            </a:r>
            <a:r>
              <a:rPr sz="1300" b="1" spc="-10" dirty="0">
                <a:latin typeface="Carlito"/>
                <a:cs typeface="Carlito"/>
              </a:rPr>
              <a:t>Process  </a:t>
            </a:r>
            <a:r>
              <a:rPr sz="1300" b="1" spc="-5" dirty="0">
                <a:latin typeface="Carlito"/>
                <a:cs typeface="Carlito"/>
              </a:rPr>
              <a:t>Independent/Dependent</a:t>
            </a:r>
            <a:r>
              <a:rPr sz="1300" spc="-5" dirty="0">
                <a:latin typeface="Carlito"/>
                <a:cs typeface="Carlito"/>
              </a:rPr>
              <a:t>,</a:t>
            </a:r>
            <a:r>
              <a:rPr sz="1300" spc="3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respectively.</a:t>
            </a:r>
            <a:endParaRPr sz="1300">
              <a:latin typeface="Carlito"/>
              <a:cs typeface="Carlito"/>
            </a:endParaRPr>
          </a:p>
          <a:p>
            <a:pPr marL="384810" lvl="1" indent="-144145">
              <a:lnSpc>
                <a:spcPts val="1170"/>
              </a:lnSpc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300" spc="-5" dirty="0">
                <a:latin typeface="Carlito"/>
                <a:cs typeface="Carlito"/>
              </a:rPr>
              <a:t>If all the variables on which a </a:t>
            </a:r>
            <a:r>
              <a:rPr sz="1300" spc="-10" dirty="0">
                <a:latin typeface="Carlito"/>
                <a:cs typeface="Carlito"/>
              </a:rPr>
              <a:t>predicate </a:t>
            </a:r>
            <a:r>
              <a:rPr sz="1300" spc="-5" dirty="0">
                <a:latin typeface="Carlito"/>
                <a:cs typeface="Carlito"/>
              </a:rPr>
              <a:t>is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based</a:t>
            </a:r>
            <a:endParaRPr sz="1300">
              <a:latin typeface="Carlito"/>
              <a:cs typeface="Carlito"/>
            </a:endParaRPr>
          </a:p>
          <a:p>
            <a:pPr marL="384810" marR="125095">
              <a:lnSpc>
                <a:spcPct val="70000"/>
              </a:lnSpc>
              <a:spcBef>
                <a:spcPts val="229"/>
              </a:spcBef>
            </a:pPr>
            <a:r>
              <a:rPr sz="1300" spc="-10" dirty="0">
                <a:latin typeface="Carlito"/>
                <a:cs typeface="Carlito"/>
              </a:rPr>
              <a:t>are process </a:t>
            </a:r>
            <a:r>
              <a:rPr sz="1300" spc="-5" dirty="0">
                <a:latin typeface="Carlito"/>
                <a:cs typeface="Carlito"/>
              </a:rPr>
              <a:t>independent, the </a:t>
            </a:r>
            <a:r>
              <a:rPr sz="1300" spc="-10" dirty="0">
                <a:latin typeface="Carlito"/>
                <a:cs typeface="Carlito"/>
              </a:rPr>
              <a:t>predicate must be  process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independent.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ts val="1605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500" spc="-5" dirty="0">
                <a:latin typeface="Carlito"/>
                <a:cs typeface="Carlito"/>
              </a:rPr>
              <a:t>Correlated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predicates</a:t>
            </a:r>
            <a:endParaRPr sz="1500">
              <a:latin typeface="Carlito"/>
              <a:cs typeface="Carlito"/>
            </a:endParaRPr>
          </a:p>
          <a:p>
            <a:pPr marL="384810" marR="101600" lvl="1" indent="-144145" algn="just">
              <a:lnSpc>
                <a:spcPct val="80000"/>
              </a:lnSpc>
              <a:spcBef>
                <a:spcPts val="295"/>
              </a:spcBef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300" spc="-5" dirty="0">
                <a:latin typeface="Carlito"/>
                <a:cs typeface="Carlito"/>
              </a:rPr>
              <a:t>A pair of </a:t>
            </a:r>
            <a:r>
              <a:rPr sz="1300" spc="-10" dirty="0">
                <a:latin typeface="Carlito"/>
                <a:cs typeface="Carlito"/>
              </a:rPr>
              <a:t>predicates </a:t>
            </a:r>
            <a:r>
              <a:rPr sz="1300" spc="-5" dirty="0">
                <a:latin typeface="Carlito"/>
                <a:cs typeface="Carlito"/>
              </a:rPr>
              <a:t>whose </a:t>
            </a:r>
            <a:r>
              <a:rPr sz="1300" spc="-10" dirty="0">
                <a:latin typeface="Carlito"/>
                <a:cs typeface="Carlito"/>
              </a:rPr>
              <a:t>outcomes </a:t>
            </a:r>
            <a:r>
              <a:rPr sz="1300" spc="-5" dirty="0">
                <a:latin typeface="Carlito"/>
                <a:cs typeface="Carlito"/>
              </a:rPr>
              <a:t>depend </a:t>
            </a:r>
            <a:r>
              <a:rPr sz="1300" spc="-10" dirty="0">
                <a:latin typeface="Carlito"/>
                <a:cs typeface="Carlito"/>
              </a:rPr>
              <a:t>on  </a:t>
            </a:r>
            <a:r>
              <a:rPr sz="1300" spc="-5" dirty="0">
                <a:latin typeface="Carlito"/>
                <a:cs typeface="Carlito"/>
              </a:rPr>
              <a:t>one or </a:t>
            </a:r>
            <a:r>
              <a:rPr sz="1300" spc="-10" dirty="0">
                <a:latin typeface="Carlito"/>
                <a:cs typeface="Carlito"/>
              </a:rPr>
              <a:t>more </a:t>
            </a:r>
            <a:r>
              <a:rPr sz="1300" spc="-5" dirty="0">
                <a:latin typeface="Carlito"/>
                <a:cs typeface="Carlito"/>
              </a:rPr>
              <a:t>variables in </a:t>
            </a:r>
            <a:r>
              <a:rPr sz="1300" spc="-10" dirty="0">
                <a:latin typeface="Carlito"/>
                <a:cs typeface="Carlito"/>
              </a:rPr>
              <a:t>common are </a:t>
            </a:r>
            <a:r>
              <a:rPr sz="1300" spc="-5" dirty="0">
                <a:latin typeface="Carlito"/>
                <a:cs typeface="Carlito"/>
              </a:rPr>
              <a:t>said </a:t>
            </a:r>
            <a:r>
              <a:rPr sz="1300" spc="-15" dirty="0">
                <a:latin typeface="Carlito"/>
                <a:cs typeface="Carlito"/>
              </a:rPr>
              <a:t>to </a:t>
            </a:r>
            <a:r>
              <a:rPr sz="1300" spc="-10" dirty="0">
                <a:latin typeface="Carlito"/>
                <a:cs typeface="Carlito"/>
              </a:rPr>
              <a:t>be  </a:t>
            </a:r>
            <a:r>
              <a:rPr sz="1300" b="1" spc="-15" dirty="0">
                <a:latin typeface="Carlito"/>
                <a:cs typeface="Carlito"/>
              </a:rPr>
              <a:t>Correlated</a:t>
            </a:r>
            <a:r>
              <a:rPr sz="1300" b="1" spc="20" dirty="0">
                <a:latin typeface="Carlito"/>
                <a:cs typeface="Carlito"/>
              </a:rPr>
              <a:t> </a:t>
            </a:r>
            <a:r>
              <a:rPr sz="1300" b="1" spc="-15" dirty="0">
                <a:latin typeface="Carlito"/>
                <a:cs typeface="Carlito"/>
              </a:rPr>
              <a:t>Predicates.</a:t>
            </a:r>
            <a:endParaRPr sz="1300">
              <a:latin typeface="Carlito"/>
              <a:cs typeface="Carlito"/>
            </a:endParaRPr>
          </a:p>
          <a:p>
            <a:pPr marL="384810" marR="67310" lvl="1" indent="-144145" algn="just">
              <a:lnSpc>
                <a:spcPct val="80000"/>
              </a:lnSpc>
              <a:spcBef>
                <a:spcPts val="310"/>
              </a:spcBef>
              <a:buClr>
                <a:srgbClr val="FF0000"/>
              </a:buClr>
              <a:buFont typeface="Arial"/>
              <a:buChar char="–"/>
              <a:tabLst>
                <a:tab pos="385445" algn="l"/>
              </a:tabLst>
            </a:pPr>
            <a:r>
              <a:rPr sz="1300" spc="-10" dirty="0">
                <a:latin typeface="Carlito"/>
                <a:cs typeface="Carlito"/>
              </a:rPr>
              <a:t>Every path through </a:t>
            </a:r>
            <a:r>
              <a:rPr sz="1300" spc="-5" dirty="0">
                <a:latin typeface="Carlito"/>
                <a:cs typeface="Carlito"/>
              </a:rPr>
              <a:t>a </a:t>
            </a:r>
            <a:r>
              <a:rPr sz="1300" spc="-10" dirty="0">
                <a:latin typeface="Carlito"/>
                <a:cs typeface="Carlito"/>
              </a:rPr>
              <a:t>routine </a:t>
            </a:r>
            <a:r>
              <a:rPr sz="1300" spc="-5" dirty="0">
                <a:latin typeface="Carlito"/>
                <a:cs typeface="Carlito"/>
              </a:rPr>
              <a:t>is achievable only if  all </a:t>
            </a:r>
            <a:r>
              <a:rPr sz="1300" spc="-10" dirty="0">
                <a:latin typeface="Carlito"/>
                <a:cs typeface="Carlito"/>
              </a:rPr>
              <a:t>predicates </a:t>
            </a:r>
            <a:r>
              <a:rPr sz="1300" spc="-5" dirty="0">
                <a:latin typeface="Carlito"/>
                <a:cs typeface="Carlito"/>
              </a:rPr>
              <a:t>in that </a:t>
            </a:r>
            <a:r>
              <a:rPr sz="1300" spc="-10" dirty="0">
                <a:latin typeface="Carlito"/>
                <a:cs typeface="Carlito"/>
              </a:rPr>
              <a:t>routine are</a:t>
            </a:r>
            <a:r>
              <a:rPr sz="1300" spc="4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uncorrelated.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397" y="51257"/>
            <a:ext cx="2028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Path</a:t>
            </a:r>
            <a:r>
              <a:rPr spc="-65" dirty="0"/>
              <a:t> </a:t>
            </a:r>
            <a:r>
              <a:rPr spc="-10" dirty="0"/>
              <a:t>Sensitization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532256"/>
            <a:ext cx="3944620" cy="2122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32829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The act of finding a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solutions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the  </a:t>
            </a:r>
            <a:r>
              <a:rPr sz="1600" spc="-10" dirty="0">
                <a:latin typeface="Carlito"/>
                <a:cs typeface="Carlito"/>
              </a:rPr>
              <a:t>path predicate expression </a:t>
            </a:r>
            <a:r>
              <a:rPr sz="1600" spc="-5" dirty="0">
                <a:latin typeface="Carlito"/>
                <a:cs typeface="Carlito"/>
              </a:rPr>
              <a:t>is called </a:t>
            </a:r>
            <a:r>
              <a:rPr sz="1600" b="1" spc="-10" dirty="0">
                <a:latin typeface="Carlito"/>
                <a:cs typeface="Carlito"/>
              </a:rPr>
              <a:t>path  </a:t>
            </a:r>
            <a:r>
              <a:rPr sz="1600" b="1" spc="-5" dirty="0">
                <a:latin typeface="Carlito"/>
                <a:cs typeface="Carlito"/>
              </a:rPr>
              <a:t>sensitization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 marL="184785" marR="13081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5" dirty="0">
                <a:latin typeface="Carlito"/>
                <a:cs typeface="Carlito"/>
              </a:rPr>
              <a:t>This yields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values </a:t>
            </a:r>
            <a:r>
              <a:rPr sz="1600" spc="-5" dirty="0">
                <a:latin typeface="Carlito"/>
                <a:cs typeface="Carlito"/>
              </a:rPr>
              <a:t>when given as input  allow us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traverse </a:t>
            </a:r>
            <a:r>
              <a:rPr sz="1600" spc="-10" dirty="0">
                <a:latin typeface="Carlito"/>
                <a:cs typeface="Carlito"/>
              </a:rPr>
              <a:t>that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path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manually </a:t>
            </a:r>
            <a:r>
              <a:rPr sz="1600" spc="-10" dirty="0">
                <a:latin typeface="Carlito"/>
                <a:cs typeface="Carlito"/>
              </a:rPr>
              <a:t>compute expected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outputs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sz="1600" spc="-15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inputs </a:t>
            </a:r>
            <a:r>
              <a:rPr sz="1600" spc="-10" dirty="0">
                <a:latin typeface="Carlito"/>
                <a:cs typeface="Carlito"/>
              </a:rPr>
              <a:t>together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spc="-10" dirty="0">
                <a:latin typeface="Carlito"/>
                <a:cs typeface="Carlito"/>
              </a:rPr>
              <a:t>expected </a:t>
            </a:r>
            <a:r>
              <a:rPr sz="1600" spc="-5" dirty="0">
                <a:latin typeface="Carlito"/>
                <a:cs typeface="Carlito"/>
              </a:rPr>
              <a:t>outputs,  </a:t>
            </a:r>
            <a:r>
              <a:rPr sz="1600" spc="-10" dirty="0">
                <a:latin typeface="Carlito"/>
                <a:cs typeface="Carlito"/>
              </a:rPr>
              <a:t>they </a:t>
            </a:r>
            <a:r>
              <a:rPr sz="1600" spc="-20" dirty="0">
                <a:latin typeface="Carlito"/>
                <a:cs typeface="Carlito"/>
              </a:rPr>
              <a:t>form </a:t>
            </a:r>
            <a:r>
              <a:rPr sz="1600" spc="-15" dirty="0">
                <a:latin typeface="Carlito"/>
                <a:cs typeface="Carlito"/>
              </a:rPr>
              <a:t>test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cases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678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Carlito</vt:lpstr>
      <vt:lpstr>Comic Sans MS</vt:lpstr>
      <vt:lpstr>Wingdings</vt:lpstr>
      <vt:lpstr>Office Theme</vt:lpstr>
      <vt:lpstr>Software Testing and Quality  Assurance</vt:lpstr>
      <vt:lpstr>Flow graphs Consist of Three Primitives</vt:lpstr>
      <vt:lpstr>Path Selection Criteria</vt:lpstr>
      <vt:lpstr>Effectiveness of Control-flow Testing</vt:lpstr>
      <vt:lpstr>Limitations of Control-flow Testing</vt:lpstr>
      <vt:lpstr>Path Predicates</vt:lpstr>
      <vt:lpstr>Path Predicate Expressions</vt:lpstr>
      <vt:lpstr>Process (In)dependent and correlated Predicates</vt:lpstr>
      <vt:lpstr>Path Sensitization</vt:lpstr>
      <vt:lpstr>Test Outcomes</vt:lpstr>
      <vt:lpstr>Testing Process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</dc:title>
  <dc:creator>Administrator</dc:creator>
  <cp:lastModifiedBy>Waqas Ahmad</cp:lastModifiedBy>
  <cp:revision>1</cp:revision>
  <dcterms:created xsi:type="dcterms:W3CDTF">2020-04-27T22:17:22Z</dcterms:created>
  <dcterms:modified xsi:type="dcterms:W3CDTF">2020-04-27T22:22:54Z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