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4572000" cy="3429000"/>
  <p:notesSz cx="4572000" cy="3429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0875" y="1068450"/>
            <a:ext cx="327025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5800" y="1920240"/>
            <a:ext cx="3200400" cy="857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28600" y="788670"/>
            <a:ext cx="19888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54580" y="788670"/>
            <a:ext cx="19888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4089" y="28397"/>
            <a:ext cx="4163821" cy="636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2651" y="737361"/>
            <a:ext cx="3806697" cy="2110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4480" y="3188970"/>
            <a:ext cx="146304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28600" y="3188970"/>
            <a:ext cx="105156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291840" y="3188970"/>
            <a:ext cx="105156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57910" marR="5080" indent="-1045844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Software </a:t>
            </a:r>
            <a:r>
              <a:rPr spc="-35" dirty="0"/>
              <a:t>Testing </a:t>
            </a:r>
            <a:r>
              <a:rPr spc="-5" dirty="0"/>
              <a:t>and Quality  </a:t>
            </a:r>
            <a:r>
              <a:rPr spc="-10" dirty="0"/>
              <a:t>Assurance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17316" y="1941702"/>
            <a:ext cx="1273683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888888"/>
                </a:solidFill>
                <a:latin typeface="Carlito"/>
                <a:cs typeface="Carlito"/>
              </a:rPr>
              <a:t>Lecture </a:t>
            </a:r>
            <a:r>
              <a:rPr sz="1600" spc="-95" dirty="0">
                <a:solidFill>
                  <a:srgbClr val="888888"/>
                </a:solidFill>
                <a:latin typeface="Arial"/>
                <a:cs typeface="Arial"/>
              </a:rPr>
              <a:t>–</a:t>
            </a:r>
            <a:r>
              <a:rPr sz="1600" spc="-13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lang="en-US" sz="1600" spc="-5" dirty="0" smtClean="0">
                <a:solidFill>
                  <a:srgbClr val="888888"/>
                </a:solidFill>
                <a:latin typeface="Carlito"/>
                <a:cs typeface="Arial"/>
              </a:rPr>
              <a:t>19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725" y="123824"/>
            <a:ext cx="295338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pc="-40" dirty="0">
                <a:solidFill>
                  <a:srgbClr val="FF0000"/>
                </a:solidFill>
              </a:rPr>
              <a:t>Two </a:t>
            </a:r>
            <a:r>
              <a:rPr spc="-10" dirty="0">
                <a:solidFill>
                  <a:srgbClr val="FF0000"/>
                </a:solidFill>
              </a:rPr>
              <a:t>Letter </a:t>
            </a:r>
            <a:r>
              <a:rPr spc="-5" dirty="0">
                <a:solidFill>
                  <a:srgbClr val="FF0000"/>
                </a:solidFill>
              </a:rPr>
              <a:t>Combinations</a:t>
            </a:r>
            <a:r>
              <a:rPr spc="-55" dirty="0">
                <a:solidFill>
                  <a:srgbClr val="FF0000"/>
                </a:solidFill>
              </a:rPr>
              <a:t> </a:t>
            </a:r>
            <a:r>
              <a:rPr spc="-20" dirty="0">
                <a:solidFill>
                  <a:srgbClr val="FF0000"/>
                </a:solidFill>
              </a:rPr>
              <a:t>for</a:t>
            </a:r>
          </a:p>
          <a:p>
            <a:pPr marL="1270" algn="ctr">
              <a:lnSpc>
                <a:spcPct val="100000"/>
              </a:lnSpc>
            </a:pPr>
            <a:r>
              <a:rPr b="1" dirty="0">
                <a:solidFill>
                  <a:srgbClr val="FF0000"/>
                </a:solidFill>
                <a:latin typeface="Carlito"/>
                <a:cs typeface="Carlito"/>
              </a:rPr>
              <a:t>d k</a:t>
            </a:r>
            <a:r>
              <a:rPr b="1" spc="-3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b="1" dirty="0">
                <a:solidFill>
                  <a:srgbClr val="FF0000"/>
                </a:solidFill>
                <a:latin typeface="Carlito"/>
                <a:cs typeface="Carlito"/>
              </a:rPr>
              <a:t>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4273" y="716660"/>
            <a:ext cx="3355340" cy="2220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b="1" spc="-10" dirty="0">
                <a:latin typeface="Carlito"/>
                <a:cs typeface="Carlito"/>
              </a:rPr>
              <a:t>dd</a:t>
            </a:r>
            <a:r>
              <a:rPr sz="1600" spc="-10" dirty="0">
                <a:latin typeface="Carlito"/>
                <a:cs typeface="Carlito"/>
              </a:rPr>
              <a:t>: Probably </a:t>
            </a:r>
            <a:r>
              <a:rPr sz="1600" spc="-5" dirty="0">
                <a:latin typeface="Carlito"/>
                <a:cs typeface="Carlito"/>
              </a:rPr>
              <a:t>harmless, </a:t>
            </a:r>
            <a:r>
              <a:rPr sz="1600" spc="-10" dirty="0">
                <a:latin typeface="Carlito"/>
                <a:cs typeface="Carlito"/>
              </a:rPr>
              <a:t>but</a:t>
            </a:r>
            <a:r>
              <a:rPr sz="1600" spc="5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suspicious.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b="1" spc="-5" dirty="0">
                <a:latin typeface="Carlito"/>
                <a:cs typeface="Carlito"/>
              </a:rPr>
              <a:t>dk</a:t>
            </a:r>
            <a:r>
              <a:rPr sz="1600" spc="-5" dirty="0">
                <a:latin typeface="Carlito"/>
                <a:cs typeface="Carlito"/>
              </a:rPr>
              <a:t>: </a:t>
            </a:r>
            <a:r>
              <a:rPr sz="1600" spc="-10" dirty="0">
                <a:latin typeface="Carlito"/>
                <a:cs typeface="Carlito"/>
              </a:rPr>
              <a:t>Probably </a:t>
            </a:r>
            <a:r>
              <a:rPr sz="1600" spc="-5" dirty="0">
                <a:latin typeface="Carlito"/>
                <a:cs typeface="Carlito"/>
              </a:rPr>
              <a:t>a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bug.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b="1" spc="-10" dirty="0">
                <a:latin typeface="Carlito"/>
                <a:cs typeface="Carlito"/>
              </a:rPr>
              <a:t>du</a:t>
            </a:r>
            <a:r>
              <a:rPr sz="1600" spc="-10" dirty="0">
                <a:latin typeface="Carlito"/>
                <a:cs typeface="Carlito"/>
              </a:rPr>
              <a:t>: </a:t>
            </a:r>
            <a:r>
              <a:rPr sz="1600" spc="-5" dirty="0">
                <a:latin typeface="Carlito"/>
                <a:cs typeface="Carlito"/>
              </a:rPr>
              <a:t>Normal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situation.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b="1" spc="-15" dirty="0">
                <a:latin typeface="Carlito"/>
                <a:cs typeface="Carlito"/>
              </a:rPr>
              <a:t>kd</a:t>
            </a:r>
            <a:r>
              <a:rPr sz="1600" spc="-15" dirty="0">
                <a:latin typeface="Carlito"/>
                <a:cs typeface="Carlito"/>
              </a:rPr>
              <a:t>: </a:t>
            </a:r>
            <a:r>
              <a:rPr sz="1600" spc="-5" dirty="0">
                <a:latin typeface="Carlito"/>
                <a:cs typeface="Carlito"/>
              </a:rPr>
              <a:t>Normal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situation.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b="1" dirty="0">
                <a:latin typeface="Carlito"/>
                <a:cs typeface="Carlito"/>
              </a:rPr>
              <a:t>kk</a:t>
            </a:r>
            <a:r>
              <a:rPr sz="1600" dirty="0">
                <a:latin typeface="Carlito"/>
                <a:cs typeface="Carlito"/>
              </a:rPr>
              <a:t>: </a:t>
            </a:r>
            <a:r>
              <a:rPr sz="1600" spc="-5" dirty="0">
                <a:latin typeface="Carlito"/>
                <a:cs typeface="Carlito"/>
              </a:rPr>
              <a:t>Harmless, </a:t>
            </a:r>
            <a:r>
              <a:rPr sz="1600" spc="-10" dirty="0">
                <a:latin typeface="Carlito"/>
                <a:cs typeface="Carlito"/>
              </a:rPr>
              <a:t>but probably </a:t>
            </a:r>
            <a:r>
              <a:rPr sz="1600" spc="-5" dirty="0">
                <a:latin typeface="Carlito"/>
                <a:cs typeface="Carlito"/>
              </a:rPr>
              <a:t>a</a:t>
            </a:r>
            <a:r>
              <a:rPr sz="1600" spc="4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bug.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b="1" spc="-15" dirty="0">
                <a:latin typeface="Carlito"/>
                <a:cs typeface="Carlito"/>
              </a:rPr>
              <a:t>ku</a:t>
            </a:r>
            <a:r>
              <a:rPr sz="1600" spc="-15" dirty="0">
                <a:latin typeface="Carlito"/>
                <a:cs typeface="Carlito"/>
              </a:rPr>
              <a:t>: </a:t>
            </a:r>
            <a:r>
              <a:rPr sz="1600" spc="-5" dirty="0">
                <a:latin typeface="Carlito"/>
                <a:cs typeface="Carlito"/>
              </a:rPr>
              <a:t>Definitely a</a:t>
            </a:r>
            <a:r>
              <a:rPr sz="1600" spc="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bug.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b="1" spc="-10" dirty="0">
                <a:latin typeface="Carlito"/>
                <a:cs typeface="Carlito"/>
              </a:rPr>
              <a:t>ud</a:t>
            </a:r>
            <a:r>
              <a:rPr sz="1600" spc="-10" dirty="0">
                <a:latin typeface="Carlito"/>
                <a:cs typeface="Carlito"/>
              </a:rPr>
              <a:t>: </a:t>
            </a:r>
            <a:r>
              <a:rPr sz="1600" spc="-5" dirty="0">
                <a:latin typeface="Carlito"/>
                <a:cs typeface="Carlito"/>
              </a:rPr>
              <a:t>Normal situation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(reassignment).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b="1" spc="-5" dirty="0">
                <a:latin typeface="Carlito"/>
                <a:cs typeface="Carlito"/>
              </a:rPr>
              <a:t>uk</a:t>
            </a:r>
            <a:r>
              <a:rPr sz="1600" spc="-5" dirty="0">
                <a:latin typeface="Carlito"/>
                <a:cs typeface="Carlito"/>
              </a:rPr>
              <a:t>: Normal</a:t>
            </a:r>
            <a:r>
              <a:rPr sz="1600" spc="-6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situation.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b="1" spc="-10" dirty="0">
                <a:latin typeface="Carlito"/>
                <a:cs typeface="Carlito"/>
              </a:rPr>
              <a:t>uu</a:t>
            </a:r>
            <a:r>
              <a:rPr sz="1600" spc="-10" dirty="0">
                <a:latin typeface="Carlito"/>
                <a:cs typeface="Carlito"/>
              </a:rPr>
              <a:t>: </a:t>
            </a:r>
            <a:r>
              <a:rPr sz="1600" spc="-5" dirty="0">
                <a:latin typeface="Carlito"/>
                <a:cs typeface="Carlito"/>
              </a:rPr>
              <a:t>Normal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situation.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5741" y="50672"/>
            <a:ext cx="26181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FF0000"/>
                </a:solidFill>
              </a:rPr>
              <a:t>Single </a:t>
            </a:r>
            <a:r>
              <a:rPr sz="2200" spc="-20" dirty="0">
                <a:solidFill>
                  <a:srgbClr val="FF0000"/>
                </a:solidFill>
              </a:rPr>
              <a:t>Letter</a:t>
            </a:r>
            <a:r>
              <a:rPr sz="2200" spc="10" dirty="0">
                <a:solidFill>
                  <a:srgbClr val="FF0000"/>
                </a:solidFill>
              </a:rPr>
              <a:t> </a:t>
            </a:r>
            <a:r>
              <a:rPr sz="2200" spc="-10" dirty="0">
                <a:solidFill>
                  <a:srgbClr val="FF0000"/>
                </a:solidFill>
              </a:rPr>
              <a:t>Situations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261874" y="531621"/>
            <a:ext cx="3987800" cy="1537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5080" indent="-172720" algn="just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5" dirty="0">
                <a:latin typeface="Carlito"/>
                <a:cs typeface="Carlito"/>
              </a:rPr>
              <a:t>A leading dash means </a:t>
            </a:r>
            <a:r>
              <a:rPr sz="1600" spc="-10" dirty="0">
                <a:latin typeface="Carlito"/>
                <a:cs typeface="Carlito"/>
              </a:rPr>
              <a:t>that </a:t>
            </a:r>
            <a:r>
              <a:rPr sz="1600" spc="-5" dirty="0">
                <a:latin typeface="Carlito"/>
                <a:cs typeface="Carlito"/>
              </a:rPr>
              <a:t>nothing of </a:t>
            </a:r>
            <a:r>
              <a:rPr sz="1600" spc="-15" dirty="0">
                <a:latin typeface="Carlito"/>
                <a:cs typeface="Carlito"/>
              </a:rPr>
              <a:t>interest  </a:t>
            </a:r>
            <a:r>
              <a:rPr sz="1600" spc="-5" dirty="0">
                <a:latin typeface="Carlito"/>
                <a:cs typeface="Carlito"/>
              </a:rPr>
              <a:t>(</a:t>
            </a:r>
            <a:r>
              <a:rPr sz="1600" b="1" spc="-5" dirty="0">
                <a:latin typeface="Carlito"/>
                <a:cs typeface="Carlito"/>
              </a:rPr>
              <a:t>d</a:t>
            </a:r>
            <a:r>
              <a:rPr sz="1600" spc="-5" dirty="0">
                <a:latin typeface="Carlito"/>
                <a:cs typeface="Carlito"/>
              </a:rPr>
              <a:t>, </a:t>
            </a:r>
            <a:r>
              <a:rPr sz="1600" b="1" dirty="0">
                <a:latin typeface="Carlito"/>
                <a:cs typeface="Carlito"/>
              </a:rPr>
              <a:t>k</a:t>
            </a:r>
            <a:r>
              <a:rPr sz="1600" dirty="0">
                <a:latin typeface="Carlito"/>
                <a:cs typeface="Carlito"/>
              </a:rPr>
              <a:t>, </a:t>
            </a:r>
            <a:r>
              <a:rPr sz="1600" b="1" spc="-5" dirty="0">
                <a:latin typeface="Carlito"/>
                <a:cs typeface="Carlito"/>
              </a:rPr>
              <a:t>u</a:t>
            </a:r>
            <a:r>
              <a:rPr sz="1600" spc="-5" dirty="0">
                <a:latin typeface="Carlito"/>
                <a:cs typeface="Carlito"/>
              </a:rPr>
              <a:t>) </a:t>
            </a:r>
            <a:r>
              <a:rPr sz="1600" spc="-15" dirty="0">
                <a:latin typeface="Carlito"/>
                <a:cs typeface="Carlito"/>
              </a:rPr>
              <a:t>occurs </a:t>
            </a:r>
            <a:r>
              <a:rPr sz="1600" spc="-10" dirty="0">
                <a:latin typeface="Carlito"/>
                <a:cs typeface="Carlito"/>
              </a:rPr>
              <a:t>prior to </a:t>
            </a:r>
            <a:r>
              <a:rPr sz="1600" spc="-5" dirty="0">
                <a:latin typeface="Carlito"/>
                <a:cs typeface="Carlito"/>
              </a:rPr>
              <a:t>the action </a:t>
            </a:r>
            <a:r>
              <a:rPr sz="1600" spc="-10" dirty="0">
                <a:latin typeface="Carlito"/>
                <a:cs typeface="Carlito"/>
              </a:rPr>
              <a:t>noted </a:t>
            </a:r>
            <a:r>
              <a:rPr sz="1600" spc="-5" dirty="0">
                <a:latin typeface="Carlito"/>
                <a:cs typeface="Carlito"/>
              </a:rPr>
              <a:t>along  the </a:t>
            </a:r>
            <a:r>
              <a:rPr sz="1600" spc="-10" dirty="0">
                <a:latin typeface="Carlito"/>
                <a:cs typeface="Carlito"/>
              </a:rPr>
              <a:t>entry-exit path </a:t>
            </a:r>
            <a:r>
              <a:rPr sz="1600" spc="-5" dirty="0">
                <a:latin typeface="Carlito"/>
                <a:cs typeface="Carlito"/>
              </a:rPr>
              <a:t>of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interest.</a:t>
            </a:r>
            <a:endParaRPr sz="1600">
              <a:latin typeface="Carlito"/>
              <a:cs typeface="Carlito"/>
            </a:endParaRPr>
          </a:p>
          <a:p>
            <a:pPr marL="184785" marR="65405" indent="-1727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0" dirty="0">
                <a:latin typeface="Carlito"/>
                <a:cs typeface="Carlito"/>
              </a:rPr>
              <a:t>trailing </a:t>
            </a:r>
            <a:r>
              <a:rPr sz="1600" spc="-5" dirty="0">
                <a:latin typeface="Carlito"/>
                <a:cs typeface="Carlito"/>
              </a:rPr>
              <a:t>dash means </a:t>
            </a:r>
            <a:r>
              <a:rPr sz="1600" spc="-10" dirty="0">
                <a:latin typeface="Carlito"/>
                <a:cs typeface="Carlito"/>
              </a:rPr>
              <a:t>that </a:t>
            </a:r>
            <a:r>
              <a:rPr sz="1600" spc="-5" dirty="0">
                <a:latin typeface="Carlito"/>
                <a:cs typeface="Carlito"/>
              </a:rPr>
              <a:t>nothing of </a:t>
            </a:r>
            <a:r>
              <a:rPr sz="1600" spc="-15" dirty="0">
                <a:latin typeface="Carlito"/>
                <a:cs typeface="Carlito"/>
              </a:rPr>
              <a:t>interest  </a:t>
            </a:r>
            <a:r>
              <a:rPr sz="1600" spc="-5" dirty="0">
                <a:latin typeface="Carlito"/>
                <a:cs typeface="Carlito"/>
              </a:rPr>
              <a:t>happens </a:t>
            </a:r>
            <a:r>
              <a:rPr sz="1600" spc="-10" dirty="0">
                <a:latin typeface="Carlito"/>
                <a:cs typeface="Carlito"/>
              </a:rPr>
              <a:t>after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point </a:t>
            </a:r>
            <a:r>
              <a:rPr sz="1600" spc="-5" dirty="0">
                <a:latin typeface="Carlito"/>
                <a:cs typeface="Carlito"/>
              </a:rPr>
              <a:t>of action until the  </a:t>
            </a:r>
            <a:r>
              <a:rPr sz="1600" spc="-10" dirty="0">
                <a:latin typeface="Carlito"/>
                <a:cs typeface="Carlito"/>
              </a:rPr>
              <a:t>exit.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5741" y="51257"/>
            <a:ext cx="26200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0000"/>
                </a:solidFill>
              </a:rPr>
              <a:t>Single </a:t>
            </a:r>
            <a:r>
              <a:rPr sz="2200" spc="-20" dirty="0">
                <a:solidFill>
                  <a:srgbClr val="FF0000"/>
                </a:solidFill>
              </a:rPr>
              <a:t>Letter</a:t>
            </a:r>
            <a:r>
              <a:rPr sz="2200" dirty="0">
                <a:solidFill>
                  <a:srgbClr val="FF0000"/>
                </a:solidFill>
              </a:rPr>
              <a:t> </a:t>
            </a:r>
            <a:r>
              <a:rPr sz="2200" spc="-10" dirty="0">
                <a:solidFill>
                  <a:srgbClr val="FF0000"/>
                </a:solidFill>
              </a:rPr>
              <a:t>Situations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414273" y="719708"/>
            <a:ext cx="3362325" cy="215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500" b="1" spc="-5" dirty="0">
                <a:latin typeface="Carlito"/>
                <a:cs typeface="Carlito"/>
              </a:rPr>
              <a:t>-k</a:t>
            </a:r>
            <a:r>
              <a:rPr sz="1500" spc="-5" dirty="0">
                <a:latin typeface="Carlito"/>
                <a:cs typeface="Carlito"/>
              </a:rPr>
              <a:t>: Possibly</a:t>
            </a:r>
            <a:r>
              <a:rPr sz="1500" spc="-35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anomalous:</a:t>
            </a:r>
            <a:endParaRPr sz="1500">
              <a:latin typeface="Carlito"/>
              <a:cs typeface="Carlito"/>
            </a:endParaRPr>
          </a:p>
          <a:p>
            <a:pPr marL="384810" lvl="1" indent="-144145">
              <a:lnSpc>
                <a:spcPct val="100000"/>
              </a:lnSpc>
              <a:spcBef>
                <a:spcPts val="10"/>
              </a:spcBef>
              <a:buClr>
                <a:srgbClr val="FF0000"/>
              </a:buClr>
              <a:buFont typeface="Arial"/>
              <a:buChar char="–"/>
              <a:tabLst>
                <a:tab pos="385445" algn="l"/>
              </a:tabLst>
            </a:pPr>
            <a:r>
              <a:rPr sz="1300" spc="-5" dirty="0">
                <a:latin typeface="Carlito"/>
                <a:cs typeface="Carlito"/>
              </a:rPr>
              <a:t>Killing a variable that does not</a:t>
            </a:r>
            <a:r>
              <a:rPr sz="1300" spc="-10" dirty="0">
                <a:latin typeface="Carlito"/>
                <a:cs typeface="Carlito"/>
              </a:rPr>
              <a:t> exist.</a:t>
            </a:r>
            <a:endParaRPr sz="1300">
              <a:latin typeface="Carlito"/>
              <a:cs typeface="Carlito"/>
            </a:endParaRPr>
          </a:p>
          <a:p>
            <a:pPr marL="384810" lvl="1" indent="-144145">
              <a:lnSpc>
                <a:spcPts val="1555"/>
              </a:lnSpc>
              <a:buClr>
                <a:srgbClr val="FF0000"/>
              </a:buClr>
              <a:buFont typeface="Arial"/>
              <a:buChar char="–"/>
              <a:tabLst>
                <a:tab pos="385445" algn="l"/>
              </a:tabLst>
            </a:pPr>
            <a:r>
              <a:rPr sz="1300" spc="-5" dirty="0">
                <a:latin typeface="Carlito"/>
                <a:cs typeface="Carlito"/>
              </a:rPr>
              <a:t>Killing a variable that is</a:t>
            </a:r>
            <a:r>
              <a:rPr sz="1300" dirty="0">
                <a:latin typeface="Carlito"/>
                <a:cs typeface="Carlito"/>
              </a:rPr>
              <a:t> </a:t>
            </a:r>
            <a:r>
              <a:rPr sz="1300" spc="-5" dirty="0">
                <a:latin typeface="Carlito"/>
                <a:cs typeface="Carlito"/>
              </a:rPr>
              <a:t>global.</a:t>
            </a:r>
            <a:endParaRPr sz="1300">
              <a:latin typeface="Carlito"/>
              <a:cs typeface="Carlito"/>
            </a:endParaRPr>
          </a:p>
          <a:p>
            <a:pPr marL="184785" indent="-172720">
              <a:lnSpc>
                <a:spcPts val="1795"/>
              </a:lnSpc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500" b="1" spc="-5" dirty="0">
                <a:latin typeface="Carlito"/>
                <a:cs typeface="Carlito"/>
              </a:rPr>
              <a:t>-d</a:t>
            </a:r>
            <a:r>
              <a:rPr sz="1500" spc="-5" dirty="0">
                <a:latin typeface="Carlito"/>
                <a:cs typeface="Carlito"/>
              </a:rPr>
              <a:t>: </a:t>
            </a:r>
            <a:r>
              <a:rPr sz="1500" dirty="0">
                <a:latin typeface="Carlito"/>
                <a:cs typeface="Carlito"/>
              </a:rPr>
              <a:t>Normal</a:t>
            </a:r>
            <a:r>
              <a:rPr sz="1500" spc="-25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situation.</a:t>
            </a:r>
            <a:endParaRPr sz="1500">
              <a:latin typeface="Carlito"/>
              <a:cs typeface="Carlito"/>
            </a:endParaRPr>
          </a:p>
          <a:p>
            <a:pPr marL="184785" marR="5080" indent="-172720">
              <a:lnSpc>
                <a:spcPct val="80000"/>
              </a:lnSpc>
              <a:spcBef>
                <a:spcPts val="36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500" b="1" spc="-5" dirty="0">
                <a:latin typeface="Carlito"/>
                <a:cs typeface="Carlito"/>
              </a:rPr>
              <a:t>-u</a:t>
            </a:r>
            <a:r>
              <a:rPr sz="1500" spc="-5" dirty="0">
                <a:latin typeface="Carlito"/>
                <a:cs typeface="Carlito"/>
              </a:rPr>
              <a:t>: Possibly anomalous, </a:t>
            </a:r>
            <a:r>
              <a:rPr sz="1500" dirty="0">
                <a:latin typeface="Carlito"/>
                <a:cs typeface="Carlito"/>
              </a:rPr>
              <a:t>unless </a:t>
            </a:r>
            <a:r>
              <a:rPr sz="1500" spc="-5" dirty="0">
                <a:latin typeface="Carlito"/>
                <a:cs typeface="Carlito"/>
              </a:rPr>
              <a:t>variable</a:t>
            </a:r>
            <a:r>
              <a:rPr sz="1500" spc="-9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is  </a:t>
            </a:r>
            <a:r>
              <a:rPr sz="1500" spc="-5" dirty="0">
                <a:latin typeface="Carlito"/>
                <a:cs typeface="Carlito"/>
              </a:rPr>
              <a:t>global.</a:t>
            </a:r>
            <a:endParaRPr sz="15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500" b="1" spc="-5" dirty="0">
                <a:latin typeface="Carlito"/>
                <a:cs typeface="Carlito"/>
              </a:rPr>
              <a:t>k-</a:t>
            </a:r>
            <a:r>
              <a:rPr sz="1500" spc="-5" dirty="0">
                <a:latin typeface="Carlito"/>
                <a:cs typeface="Carlito"/>
              </a:rPr>
              <a:t>: </a:t>
            </a:r>
            <a:r>
              <a:rPr sz="1500" dirty="0">
                <a:latin typeface="Carlito"/>
                <a:cs typeface="Carlito"/>
              </a:rPr>
              <a:t>Normal</a:t>
            </a:r>
            <a:r>
              <a:rPr sz="1500" spc="-25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situation.</a:t>
            </a:r>
            <a:endParaRPr sz="1500">
              <a:latin typeface="Carlito"/>
              <a:cs typeface="Carlito"/>
            </a:endParaRPr>
          </a:p>
          <a:p>
            <a:pPr marL="184785" marR="5080" indent="-172720">
              <a:lnSpc>
                <a:spcPct val="80000"/>
              </a:lnSpc>
              <a:spcBef>
                <a:spcPts val="36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500" b="1" spc="-5" dirty="0">
                <a:latin typeface="Carlito"/>
                <a:cs typeface="Carlito"/>
              </a:rPr>
              <a:t>d</a:t>
            </a:r>
            <a:r>
              <a:rPr sz="1500" spc="-5" dirty="0">
                <a:latin typeface="Carlito"/>
                <a:cs typeface="Carlito"/>
              </a:rPr>
              <a:t>-: Possibly anomalous, </a:t>
            </a:r>
            <a:r>
              <a:rPr sz="1500" dirty="0">
                <a:latin typeface="Carlito"/>
                <a:cs typeface="Carlito"/>
              </a:rPr>
              <a:t>unless </a:t>
            </a:r>
            <a:r>
              <a:rPr sz="1500" spc="-5" dirty="0">
                <a:latin typeface="Carlito"/>
                <a:cs typeface="Carlito"/>
              </a:rPr>
              <a:t>variable</a:t>
            </a:r>
            <a:r>
              <a:rPr sz="1500" spc="-10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is  </a:t>
            </a:r>
            <a:r>
              <a:rPr sz="1500" spc="-5" dirty="0">
                <a:latin typeface="Carlito"/>
                <a:cs typeface="Carlito"/>
              </a:rPr>
              <a:t>global.</a:t>
            </a:r>
            <a:endParaRPr sz="15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500" b="1" spc="-5" dirty="0">
                <a:latin typeface="Carlito"/>
                <a:cs typeface="Carlito"/>
              </a:rPr>
              <a:t>u</a:t>
            </a:r>
            <a:r>
              <a:rPr sz="1500" spc="-5" dirty="0">
                <a:latin typeface="Carlito"/>
                <a:cs typeface="Carlito"/>
              </a:rPr>
              <a:t>-: </a:t>
            </a:r>
            <a:r>
              <a:rPr sz="1500" dirty="0">
                <a:latin typeface="Carlito"/>
                <a:cs typeface="Carlito"/>
              </a:rPr>
              <a:t>Normal</a:t>
            </a:r>
            <a:r>
              <a:rPr sz="1500" spc="-25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situation.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1000" y="50672"/>
            <a:ext cx="22701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solidFill>
                  <a:srgbClr val="FF0000"/>
                </a:solidFill>
              </a:rPr>
              <a:t>Dataflow</a:t>
            </a:r>
            <a:r>
              <a:rPr sz="2200" spc="-50" dirty="0">
                <a:solidFill>
                  <a:srgbClr val="FF0000"/>
                </a:solidFill>
              </a:rPr>
              <a:t> </a:t>
            </a:r>
            <a:r>
              <a:rPr sz="2200" spc="-5" dirty="0">
                <a:solidFill>
                  <a:srgbClr val="FF0000"/>
                </a:solidFill>
              </a:rPr>
              <a:t>anomalies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261874" y="489558"/>
            <a:ext cx="3942079" cy="250126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34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400" dirty="0">
                <a:latin typeface="Carlito"/>
                <a:cs typeface="Carlito"/>
              </a:rPr>
              <a:t>Anomaly: </a:t>
            </a:r>
            <a:r>
              <a:rPr sz="1400" spc="-5" dirty="0">
                <a:latin typeface="Carlito"/>
                <a:cs typeface="Carlito"/>
              </a:rPr>
              <a:t>It </a:t>
            </a:r>
            <a:r>
              <a:rPr sz="1400" dirty="0">
                <a:latin typeface="Carlito"/>
                <a:cs typeface="Carlito"/>
              </a:rPr>
              <a:t>is an </a:t>
            </a:r>
            <a:r>
              <a:rPr sz="1400" spc="-5" dirty="0">
                <a:latin typeface="Carlito"/>
                <a:cs typeface="Carlito"/>
              </a:rPr>
              <a:t>abnormal </a:t>
            </a:r>
            <a:r>
              <a:rPr sz="1400" spc="-10" dirty="0">
                <a:latin typeface="Carlito"/>
                <a:cs typeface="Carlito"/>
              </a:rPr>
              <a:t>way </a:t>
            </a:r>
            <a:r>
              <a:rPr sz="1400" spc="-5" dirty="0">
                <a:latin typeface="Carlito"/>
                <a:cs typeface="Carlito"/>
              </a:rPr>
              <a:t>of doing</a:t>
            </a:r>
            <a:r>
              <a:rPr sz="1400" spc="-6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something.</a:t>
            </a:r>
            <a:endParaRPr sz="1400">
              <a:latin typeface="Carlito"/>
              <a:cs typeface="Carlito"/>
            </a:endParaRPr>
          </a:p>
          <a:p>
            <a:pPr marL="384175" marR="140335" lvl="1" indent="-143510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spc="-10" dirty="0">
                <a:latin typeface="Carlito"/>
                <a:cs typeface="Carlito"/>
              </a:rPr>
              <a:t>Example </a:t>
            </a:r>
            <a:r>
              <a:rPr sz="1400" dirty="0">
                <a:latin typeface="Carlito"/>
                <a:cs typeface="Carlito"/>
              </a:rPr>
              <a:t>1: </a:t>
            </a:r>
            <a:r>
              <a:rPr sz="1400" spc="-5" dirty="0">
                <a:latin typeface="Carlito"/>
                <a:cs typeface="Carlito"/>
              </a:rPr>
              <a:t>The second definition of </a:t>
            </a:r>
            <a:r>
              <a:rPr sz="1400" dirty="0">
                <a:latin typeface="Carlito"/>
                <a:cs typeface="Carlito"/>
              </a:rPr>
              <a:t>x </a:t>
            </a:r>
            <a:r>
              <a:rPr sz="1400" spc="-5" dirty="0">
                <a:latin typeface="Carlito"/>
                <a:cs typeface="Carlito"/>
              </a:rPr>
              <a:t>overrides  the</a:t>
            </a:r>
            <a:r>
              <a:rPr sz="1400" spc="-1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first.</a:t>
            </a:r>
            <a:endParaRPr sz="14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Carlito"/>
                <a:cs typeface="Carlito"/>
              </a:rPr>
              <a:t>x =</a:t>
            </a:r>
            <a:r>
              <a:rPr sz="1400" spc="-9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f1(y);</a:t>
            </a:r>
            <a:endParaRPr sz="14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Carlito"/>
                <a:cs typeface="Carlito"/>
              </a:rPr>
              <a:t>x =</a:t>
            </a:r>
            <a:r>
              <a:rPr sz="1400" spc="-9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f2(z);</a:t>
            </a:r>
            <a:endParaRPr sz="1400">
              <a:latin typeface="Carlito"/>
              <a:cs typeface="Carlito"/>
            </a:endParaRPr>
          </a:p>
          <a:p>
            <a:pPr marL="184785" marR="450850" indent="-172720">
              <a:lnSpc>
                <a:spcPct val="100000"/>
              </a:lnSpc>
              <a:spcBef>
                <a:spcPts val="34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400" spc="-10" dirty="0">
                <a:latin typeface="Carlito"/>
                <a:cs typeface="Carlito"/>
              </a:rPr>
              <a:t>Three </a:t>
            </a:r>
            <a:r>
              <a:rPr sz="1400" spc="-5" dirty="0">
                <a:latin typeface="Carlito"/>
                <a:cs typeface="Carlito"/>
              </a:rPr>
              <a:t>types of abnormal situations </a:t>
            </a:r>
            <a:r>
              <a:rPr sz="1400" dirty="0">
                <a:latin typeface="Carlito"/>
                <a:cs typeface="Carlito"/>
              </a:rPr>
              <a:t>with </a:t>
            </a:r>
            <a:r>
              <a:rPr sz="1400" spc="-5" dirty="0">
                <a:latin typeface="Carlito"/>
                <a:cs typeface="Carlito"/>
              </a:rPr>
              <a:t>using  variable.</a:t>
            </a:r>
            <a:endParaRPr sz="14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spc="-20" dirty="0">
                <a:latin typeface="Carlito"/>
                <a:cs typeface="Carlito"/>
              </a:rPr>
              <a:t>Type </a:t>
            </a:r>
            <a:r>
              <a:rPr sz="1400" dirty="0">
                <a:latin typeface="Carlito"/>
                <a:cs typeface="Carlito"/>
              </a:rPr>
              <a:t>1: </a:t>
            </a:r>
            <a:r>
              <a:rPr sz="1400" spc="-5" dirty="0">
                <a:latin typeface="Carlito"/>
                <a:cs typeface="Carlito"/>
              </a:rPr>
              <a:t>Defined and then defined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again</a:t>
            </a:r>
            <a:endParaRPr sz="14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34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spc="-20" dirty="0">
                <a:latin typeface="Carlito"/>
                <a:cs typeface="Carlito"/>
              </a:rPr>
              <a:t>Type </a:t>
            </a:r>
            <a:r>
              <a:rPr sz="1400" dirty="0">
                <a:latin typeface="Carlito"/>
                <a:cs typeface="Carlito"/>
              </a:rPr>
              <a:t>2: </a:t>
            </a:r>
            <a:r>
              <a:rPr sz="1400" spc="-5" dirty="0">
                <a:latin typeface="Carlito"/>
                <a:cs typeface="Carlito"/>
              </a:rPr>
              <a:t>Undefined but</a:t>
            </a:r>
            <a:r>
              <a:rPr sz="1400" spc="5" dirty="0">
                <a:latin typeface="Carlito"/>
                <a:cs typeface="Carlito"/>
              </a:rPr>
              <a:t> </a:t>
            </a:r>
            <a:r>
              <a:rPr sz="1400" spc="-15" dirty="0">
                <a:latin typeface="Carlito"/>
                <a:cs typeface="Carlito"/>
              </a:rPr>
              <a:t>referenced</a:t>
            </a:r>
            <a:endParaRPr sz="14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spc="-20" dirty="0">
                <a:latin typeface="Carlito"/>
                <a:cs typeface="Carlito"/>
              </a:rPr>
              <a:t>Type </a:t>
            </a:r>
            <a:r>
              <a:rPr sz="1400" dirty="0">
                <a:latin typeface="Carlito"/>
                <a:cs typeface="Carlito"/>
              </a:rPr>
              <a:t>3: </a:t>
            </a:r>
            <a:r>
              <a:rPr sz="1400" spc="-5" dirty="0">
                <a:latin typeface="Carlito"/>
                <a:cs typeface="Carlito"/>
              </a:rPr>
              <a:t>Defined but not </a:t>
            </a:r>
            <a:r>
              <a:rPr sz="1400" spc="-15" dirty="0">
                <a:latin typeface="Carlito"/>
                <a:cs typeface="Carlito"/>
              </a:rPr>
              <a:t>referenced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1000" y="51257"/>
            <a:ext cx="22707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solidFill>
                  <a:srgbClr val="FF0000"/>
                </a:solidFill>
              </a:rPr>
              <a:t>Dataflow</a:t>
            </a:r>
            <a:r>
              <a:rPr sz="2200" spc="-30" dirty="0">
                <a:solidFill>
                  <a:srgbClr val="FF0000"/>
                </a:solidFill>
              </a:rPr>
              <a:t> </a:t>
            </a:r>
            <a:r>
              <a:rPr sz="2200" spc="-5" dirty="0">
                <a:solidFill>
                  <a:srgbClr val="FF0000"/>
                </a:solidFill>
              </a:rPr>
              <a:t>anomalies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261874" y="501776"/>
            <a:ext cx="4036695" cy="2687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250" spc="-25" dirty="0">
                <a:latin typeface="Times New Roman"/>
                <a:cs typeface="Times New Roman"/>
              </a:rPr>
              <a:t>Type </a:t>
            </a:r>
            <a:r>
              <a:rPr sz="1250" spc="-5" dirty="0">
                <a:latin typeface="Times New Roman"/>
                <a:cs typeface="Times New Roman"/>
              </a:rPr>
              <a:t>1: Defined and then defined again (Example 1</a:t>
            </a:r>
            <a:r>
              <a:rPr sz="1250" spc="125" dirty="0">
                <a:latin typeface="Times New Roman"/>
                <a:cs typeface="Times New Roman"/>
              </a:rPr>
              <a:t> </a:t>
            </a:r>
            <a:r>
              <a:rPr sz="1250" spc="-5" dirty="0">
                <a:latin typeface="Times New Roman"/>
                <a:cs typeface="Times New Roman"/>
              </a:rPr>
              <a:t>above)</a:t>
            </a:r>
            <a:endParaRPr sz="1250">
              <a:latin typeface="Times New Roman"/>
              <a:cs typeface="Times New Roman"/>
            </a:endParaRPr>
          </a:p>
          <a:p>
            <a:pPr marL="384175" lvl="1" indent="-143510">
              <a:lnSpc>
                <a:spcPts val="1315"/>
              </a:lnSpc>
              <a:spcBef>
                <a:spcPts val="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100" dirty="0">
                <a:latin typeface="Times New Roman"/>
                <a:cs typeface="Times New Roman"/>
              </a:rPr>
              <a:t>Four interpretations of </a:t>
            </a:r>
            <a:r>
              <a:rPr sz="1100" spc="-5" dirty="0">
                <a:latin typeface="Times New Roman"/>
                <a:cs typeface="Times New Roman"/>
              </a:rPr>
              <a:t>Example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  <a:p>
            <a:pPr marL="584200" lvl="2" indent="-114935">
              <a:lnSpc>
                <a:spcPts val="1135"/>
              </a:lnSpc>
              <a:buClr>
                <a:srgbClr val="FF0000"/>
              </a:buClr>
              <a:buFont typeface="Wingdings"/>
              <a:buChar char=""/>
              <a:tabLst>
                <a:tab pos="584835" algn="l"/>
              </a:tabLst>
            </a:pPr>
            <a:r>
              <a:rPr sz="950" spc="-10" dirty="0">
                <a:latin typeface="Times New Roman"/>
                <a:cs typeface="Times New Roman"/>
              </a:rPr>
              <a:t>The </a:t>
            </a:r>
            <a:r>
              <a:rPr sz="950" spc="-5" dirty="0">
                <a:latin typeface="Times New Roman"/>
                <a:cs typeface="Times New Roman"/>
              </a:rPr>
              <a:t>first statement is</a:t>
            </a:r>
            <a:r>
              <a:rPr sz="950" spc="-15" dirty="0">
                <a:latin typeface="Times New Roman"/>
                <a:cs typeface="Times New Roman"/>
              </a:rPr>
              <a:t> </a:t>
            </a:r>
            <a:r>
              <a:rPr sz="950" spc="-5" dirty="0">
                <a:latin typeface="Times New Roman"/>
                <a:cs typeface="Times New Roman"/>
              </a:rPr>
              <a:t>redundant.</a:t>
            </a:r>
            <a:endParaRPr sz="950">
              <a:latin typeface="Times New Roman"/>
              <a:cs typeface="Times New Roman"/>
            </a:endParaRPr>
          </a:p>
          <a:p>
            <a:pPr marL="584200" lvl="2" indent="-114935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"/>
              <a:tabLst>
                <a:tab pos="584835" algn="l"/>
              </a:tabLst>
            </a:pPr>
            <a:r>
              <a:rPr sz="950" spc="-10" dirty="0">
                <a:latin typeface="Times New Roman"/>
                <a:cs typeface="Times New Roman"/>
              </a:rPr>
              <a:t>The </a:t>
            </a:r>
            <a:r>
              <a:rPr sz="950" dirty="0">
                <a:latin typeface="Times New Roman"/>
                <a:cs typeface="Times New Roman"/>
              </a:rPr>
              <a:t>first </a:t>
            </a:r>
            <a:r>
              <a:rPr sz="950" spc="-5" dirty="0">
                <a:latin typeface="Times New Roman"/>
                <a:cs typeface="Times New Roman"/>
              </a:rPr>
              <a:t>statement has </a:t>
            </a:r>
            <a:r>
              <a:rPr sz="950" dirty="0">
                <a:latin typeface="Times New Roman"/>
                <a:cs typeface="Times New Roman"/>
              </a:rPr>
              <a:t>a fault </a:t>
            </a:r>
            <a:r>
              <a:rPr sz="950" spc="-5" dirty="0">
                <a:latin typeface="Times New Roman"/>
                <a:cs typeface="Times New Roman"/>
              </a:rPr>
              <a:t>-- </a:t>
            </a:r>
            <a:r>
              <a:rPr sz="950" dirty="0">
                <a:latin typeface="Times New Roman"/>
                <a:cs typeface="Times New Roman"/>
              </a:rPr>
              <a:t>the intended one </a:t>
            </a:r>
            <a:r>
              <a:rPr sz="950" spc="-5" dirty="0">
                <a:latin typeface="Times New Roman"/>
                <a:cs typeface="Times New Roman"/>
              </a:rPr>
              <a:t>might </a:t>
            </a:r>
            <a:r>
              <a:rPr sz="950" dirty="0">
                <a:latin typeface="Times New Roman"/>
                <a:cs typeface="Times New Roman"/>
              </a:rPr>
              <a:t>be: </a:t>
            </a:r>
            <a:r>
              <a:rPr sz="950" dirty="0">
                <a:latin typeface="Arial"/>
                <a:cs typeface="Arial"/>
              </a:rPr>
              <a:t>w =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f1(y).</a:t>
            </a:r>
            <a:endParaRPr sz="950">
              <a:latin typeface="Arial"/>
              <a:cs typeface="Arial"/>
            </a:endParaRPr>
          </a:p>
          <a:p>
            <a:pPr marL="584200" marR="279400" lvl="2" indent="-114935">
              <a:lnSpc>
                <a:spcPct val="80000"/>
              </a:lnSpc>
              <a:spcBef>
                <a:spcPts val="229"/>
              </a:spcBef>
              <a:buClr>
                <a:srgbClr val="FF0000"/>
              </a:buClr>
              <a:buFont typeface="Wingdings"/>
              <a:buChar char=""/>
              <a:tabLst>
                <a:tab pos="584835" algn="l"/>
              </a:tabLst>
            </a:pPr>
            <a:r>
              <a:rPr sz="950" spc="-10" dirty="0">
                <a:latin typeface="Times New Roman"/>
                <a:cs typeface="Times New Roman"/>
              </a:rPr>
              <a:t>The </a:t>
            </a:r>
            <a:r>
              <a:rPr sz="950" spc="-5" dirty="0">
                <a:latin typeface="Times New Roman"/>
                <a:cs typeface="Times New Roman"/>
              </a:rPr>
              <a:t>second statement has a </a:t>
            </a:r>
            <a:r>
              <a:rPr sz="950" dirty="0">
                <a:latin typeface="Times New Roman"/>
                <a:cs typeface="Times New Roman"/>
              </a:rPr>
              <a:t>fault </a:t>
            </a:r>
            <a:r>
              <a:rPr sz="950" spc="-5" dirty="0">
                <a:latin typeface="Times New Roman"/>
                <a:cs typeface="Times New Roman"/>
              </a:rPr>
              <a:t>– </a:t>
            </a:r>
            <a:r>
              <a:rPr sz="950" dirty="0">
                <a:latin typeface="Times New Roman"/>
                <a:cs typeface="Times New Roman"/>
              </a:rPr>
              <a:t>the </a:t>
            </a:r>
            <a:r>
              <a:rPr sz="950" spc="-5" dirty="0">
                <a:latin typeface="Times New Roman"/>
                <a:cs typeface="Times New Roman"/>
              </a:rPr>
              <a:t>intended one might be: </a:t>
            </a:r>
            <a:r>
              <a:rPr sz="950" spc="-5" dirty="0">
                <a:latin typeface="Arial"/>
                <a:cs typeface="Arial"/>
              </a:rPr>
              <a:t>v =  f2(z).</a:t>
            </a:r>
            <a:endParaRPr sz="950">
              <a:latin typeface="Arial"/>
              <a:cs typeface="Arial"/>
            </a:endParaRPr>
          </a:p>
          <a:p>
            <a:pPr marL="584200" lvl="2" indent="-114935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584835" algn="l"/>
              </a:tabLst>
            </a:pPr>
            <a:r>
              <a:rPr sz="950" spc="-10" dirty="0">
                <a:latin typeface="Times New Roman"/>
                <a:cs typeface="Times New Roman"/>
              </a:rPr>
              <a:t>There </a:t>
            </a:r>
            <a:r>
              <a:rPr sz="950" spc="-5" dirty="0">
                <a:latin typeface="Times New Roman"/>
                <a:cs typeface="Times New Roman"/>
              </a:rPr>
              <a:t>is a missing statement in between </a:t>
            </a:r>
            <a:r>
              <a:rPr sz="950" dirty="0">
                <a:latin typeface="Times New Roman"/>
                <a:cs typeface="Times New Roman"/>
              </a:rPr>
              <a:t>the </a:t>
            </a:r>
            <a:r>
              <a:rPr sz="950" spc="-5" dirty="0">
                <a:latin typeface="Times New Roman"/>
                <a:cs typeface="Times New Roman"/>
              </a:rPr>
              <a:t>two: </a:t>
            </a:r>
            <a:r>
              <a:rPr sz="950" spc="-5" dirty="0">
                <a:latin typeface="Arial"/>
                <a:cs typeface="Arial"/>
              </a:rPr>
              <a:t>v =</a:t>
            </a:r>
            <a:r>
              <a:rPr sz="950" spc="2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f3(x).</a:t>
            </a:r>
            <a:endParaRPr sz="950">
              <a:latin typeface="Arial"/>
              <a:cs typeface="Arial"/>
            </a:endParaRPr>
          </a:p>
          <a:p>
            <a:pPr marL="384175" lvl="1" indent="-143510">
              <a:lnSpc>
                <a:spcPts val="1315"/>
              </a:lnSpc>
              <a:spcBef>
                <a:spcPts val="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100" spc="-5" dirty="0">
                <a:latin typeface="Times New Roman"/>
                <a:cs typeface="Times New Roman"/>
              </a:rPr>
              <a:t>Note: </a:t>
            </a:r>
            <a:r>
              <a:rPr sz="1100" spc="-10" dirty="0">
                <a:latin typeface="Times New Roman"/>
                <a:cs typeface="Times New Roman"/>
              </a:rPr>
              <a:t>It </a:t>
            </a:r>
            <a:r>
              <a:rPr sz="1100" dirty="0">
                <a:latin typeface="Times New Roman"/>
                <a:cs typeface="Times New Roman"/>
              </a:rPr>
              <a:t>is for the </a:t>
            </a:r>
            <a:r>
              <a:rPr sz="1100" spc="-5" dirty="0">
                <a:latin typeface="Times New Roman"/>
                <a:cs typeface="Times New Roman"/>
              </a:rPr>
              <a:t>programmer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10" dirty="0">
                <a:latin typeface="Times New Roman"/>
                <a:cs typeface="Times New Roman"/>
              </a:rPr>
              <a:t>make </a:t>
            </a:r>
            <a:r>
              <a:rPr sz="1100" dirty="0">
                <a:latin typeface="Times New Roman"/>
                <a:cs typeface="Times New Roman"/>
              </a:rPr>
              <a:t>the desired interpretation.</a:t>
            </a:r>
            <a:endParaRPr sz="1100">
              <a:latin typeface="Times New Roman"/>
              <a:cs typeface="Times New Roman"/>
            </a:endParaRPr>
          </a:p>
          <a:p>
            <a:pPr marL="184785" indent="-172720">
              <a:lnSpc>
                <a:spcPts val="1495"/>
              </a:lnSpc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250" spc="-25" dirty="0">
                <a:latin typeface="Times New Roman"/>
                <a:cs typeface="Times New Roman"/>
              </a:rPr>
              <a:t>Type </a:t>
            </a:r>
            <a:r>
              <a:rPr sz="1250" spc="-5" dirty="0">
                <a:latin typeface="Times New Roman"/>
                <a:cs typeface="Times New Roman"/>
              </a:rPr>
              <a:t>2: Undefined but</a:t>
            </a:r>
            <a:r>
              <a:rPr sz="1250" spc="50" dirty="0">
                <a:latin typeface="Times New Roman"/>
                <a:cs typeface="Times New Roman"/>
              </a:rPr>
              <a:t> </a:t>
            </a:r>
            <a:r>
              <a:rPr sz="1250" spc="-5" dirty="0">
                <a:latin typeface="Times New Roman"/>
                <a:cs typeface="Times New Roman"/>
              </a:rPr>
              <a:t>referenced</a:t>
            </a:r>
            <a:endParaRPr sz="1250">
              <a:latin typeface="Times New Roman"/>
              <a:cs typeface="Times New Roman"/>
            </a:endParaRPr>
          </a:p>
          <a:p>
            <a:pPr marL="384175" marR="233045" lvl="1" indent="-143510">
              <a:lnSpc>
                <a:spcPct val="80000"/>
              </a:lnSpc>
              <a:spcBef>
                <a:spcPts val="26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100" spc="-5" dirty="0">
                <a:latin typeface="Times New Roman"/>
                <a:cs typeface="Times New Roman"/>
              </a:rPr>
              <a:t>Example: </a:t>
            </a:r>
            <a:r>
              <a:rPr sz="1100" dirty="0">
                <a:latin typeface="Arial"/>
                <a:cs typeface="Arial"/>
              </a:rPr>
              <a:t>x = x </a:t>
            </a:r>
            <a:r>
              <a:rPr sz="1100" dirty="0">
                <a:latin typeface="Arial Black"/>
                <a:cs typeface="Arial Black"/>
              </a:rPr>
              <a:t>– </a:t>
            </a:r>
            <a:r>
              <a:rPr sz="1100" dirty="0">
                <a:latin typeface="Arial"/>
                <a:cs typeface="Arial"/>
              </a:rPr>
              <a:t>y </a:t>
            </a:r>
            <a:r>
              <a:rPr sz="1100" dirty="0">
                <a:latin typeface="Arial Black"/>
                <a:cs typeface="Arial Black"/>
              </a:rPr>
              <a:t>– </a:t>
            </a:r>
            <a:r>
              <a:rPr sz="1100" spc="-5" dirty="0">
                <a:latin typeface="Arial"/>
                <a:cs typeface="Arial"/>
              </a:rPr>
              <a:t>w; </a:t>
            </a:r>
            <a:r>
              <a:rPr sz="1100" dirty="0">
                <a:latin typeface="Arial"/>
                <a:cs typeface="Arial"/>
              </a:rPr>
              <a:t>/* w </a:t>
            </a:r>
            <a:r>
              <a:rPr sz="1100" spc="-5" dirty="0">
                <a:latin typeface="Arial"/>
                <a:cs typeface="Arial"/>
              </a:rPr>
              <a:t>has not been defined by</a:t>
            </a:r>
            <a:r>
              <a:rPr sz="1100" spc="-1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  programmer.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*/</a:t>
            </a:r>
            <a:endParaRPr sz="1100">
              <a:latin typeface="Arial"/>
              <a:cs typeface="Arial"/>
            </a:endParaRPr>
          </a:p>
          <a:p>
            <a:pPr marL="384175" lvl="1" indent="-143510">
              <a:lnSpc>
                <a:spcPts val="1315"/>
              </a:lnSpc>
              <a:spcBef>
                <a:spcPts val="1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100" spc="-25" dirty="0">
                <a:latin typeface="Times New Roman"/>
                <a:cs typeface="Times New Roman"/>
              </a:rPr>
              <a:t>Two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interpretations</a:t>
            </a:r>
            <a:endParaRPr sz="1100">
              <a:latin typeface="Times New Roman"/>
              <a:cs typeface="Times New Roman"/>
            </a:endParaRPr>
          </a:p>
          <a:p>
            <a:pPr marL="584200" lvl="2" indent="-114935">
              <a:lnSpc>
                <a:spcPts val="1135"/>
              </a:lnSpc>
              <a:buClr>
                <a:srgbClr val="FF0000"/>
              </a:buClr>
              <a:buFont typeface="Wingdings"/>
              <a:buChar char=""/>
              <a:tabLst>
                <a:tab pos="584835" algn="l"/>
              </a:tabLst>
            </a:pPr>
            <a:r>
              <a:rPr sz="950" spc="-10" dirty="0">
                <a:latin typeface="Times New Roman"/>
                <a:cs typeface="Times New Roman"/>
              </a:rPr>
              <a:t>The </a:t>
            </a:r>
            <a:r>
              <a:rPr sz="950" spc="-5" dirty="0">
                <a:latin typeface="Times New Roman"/>
                <a:cs typeface="Times New Roman"/>
              </a:rPr>
              <a:t>programmer made a mistake in </a:t>
            </a:r>
            <a:r>
              <a:rPr sz="950" dirty="0">
                <a:latin typeface="Times New Roman"/>
                <a:cs typeface="Times New Roman"/>
              </a:rPr>
              <a:t>using</a:t>
            </a:r>
            <a:r>
              <a:rPr sz="950" spc="10" dirty="0">
                <a:latin typeface="Times New Roman"/>
                <a:cs typeface="Times New Roman"/>
              </a:rPr>
              <a:t> </a:t>
            </a:r>
            <a:r>
              <a:rPr sz="950" spc="-5" dirty="0">
                <a:latin typeface="Arial"/>
                <a:cs typeface="Arial"/>
              </a:rPr>
              <a:t>w</a:t>
            </a:r>
            <a:r>
              <a:rPr sz="950" spc="-5" dirty="0">
                <a:latin typeface="Times New Roman"/>
                <a:cs typeface="Times New Roman"/>
              </a:rPr>
              <a:t>.</a:t>
            </a:r>
            <a:endParaRPr sz="950">
              <a:latin typeface="Times New Roman"/>
              <a:cs typeface="Times New Roman"/>
            </a:endParaRPr>
          </a:p>
          <a:p>
            <a:pPr marL="584200" lvl="2" indent="-114935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584835" algn="l"/>
              </a:tabLst>
            </a:pPr>
            <a:r>
              <a:rPr sz="950" spc="-10" dirty="0">
                <a:latin typeface="Times New Roman"/>
                <a:cs typeface="Times New Roman"/>
              </a:rPr>
              <a:t>The </a:t>
            </a:r>
            <a:r>
              <a:rPr sz="950" spc="-5" dirty="0">
                <a:latin typeface="Times New Roman"/>
                <a:cs typeface="Times New Roman"/>
              </a:rPr>
              <a:t>programmer wants to use </a:t>
            </a:r>
            <a:r>
              <a:rPr sz="950" dirty="0">
                <a:latin typeface="Times New Roman"/>
                <a:cs typeface="Times New Roman"/>
              </a:rPr>
              <a:t>the </a:t>
            </a:r>
            <a:r>
              <a:rPr sz="950" spc="-5" dirty="0">
                <a:latin typeface="Times New Roman"/>
                <a:cs typeface="Times New Roman"/>
              </a:rPr>
              <a:t>compiler assigned value </a:t>
            </a:r>
            <a:r>
              <a:rPr sz="950" dirty="0">
                <a:latin typeface="Times New Roman"/>
                <a:cs typeface="Times New Roman"/>
              </a:rPr>
              <a:t>of</a:t>
            </a:r>
            <a:r>
              <a:rPr sz="950" spc="20" dirty="0">
                <a:latin typeface="Times New Roman"/>
                <a:cs typeface="Times New Roman"/>
              </a:rPr>
              <a:t> </a:t>
            </a:r>
            <a:r>
              <a:rPr sz="950" spc="-5" dirty="0">
                <a:latin typeface="Arial"/>
                <a:cs typeface="Arial"/>
              </a:rPr>
              <a:t>w</a:t>
            </a:r>
            <a:r>
              <a:rPr sz="950" spc="-5" dirty="0">
                <a:latin typeface="Times New Roman"/>
                <a:cs typeface="Times New Roman"/>
              </a:rPr>
              <a:t>.</a:t>
            </a:r>
            <a:endParaRPr sz="950">
              <a:latin typeface="Times New Roman"/>
              <a:cs typeface="Times New Roman"/>
            </a:endParaRPr>
          </a:p>
          <a:p>
            <a:pPr marL="184785" indent="-172720">
              <a:lnSpc>
                <a:spcPts val="1495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250" spc="-25" dirty="0">
                <a:latin typeface="Times New Roman"/>
                <a:cs typeface="Times New Roman"/>
              </a:rPr>
              <a:t>Type </a:t>
            </a:r>
            <a:r>
              <a:rPr sz="1250" dirty="0">
                <a:latin typeface="Times New Roman"/>
                <a:cs typeface="Times New Roman"/>
              </a:rPr>
              <a:t>3: </a:t>
            </a:r>
            <a:r>
              <a:rPr sz="1250" spc="-5" dirty="0">
                <a:latin typeface="Times New Roman"/>
                <a:cs typeface="Times New Roman"/>
              </a:rPr>
              <a:t>Defined </a:t>
            </a:r>
            <a:r>
              <a:rPr sz="1250" dirty="0">
                <a:latin typeface="Times New Roman"/>
                <a:cs typeface="Times New Roman"/>
              </a:rPr>
              <a:t>but </a:t>
            </a:r>
            <a:r>
              <a:rPr sz="1250" spc="-5" dirty="0">
                <a:latin typeface="Times New Roman"/>
                <a:cs typeface="Times New Roman"/>
              </a:rPr>
              <a:t>not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spc="-5" dirty="0">
                <a:latin typeface="Times New Roman"/>
                <a:cs typeface="Times New Roman"/>
              </a:rPr>
              <a:t>referenced</a:t>
            </a:r>
            <a:endParaRPr sz="1250">
              <a:latin typeface="Times New Roman"/>
              <a:cs typeface="Times New Roman"/>
            </a:endParaRPr>
          </a:p>
          <a:p>
            <a:pPr marL="384175" marR="61594" lvl="1" indent="-143510">
              <a:lnSpc>
                <a:spcPts val="1060"/>
              </a:lnSpc>
              <a:spcBef>
                <a:spcPts val="25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100" spc="-5" dirty="0">
                <a:latin typeface="Times New Roman"/>
                <a:cs typeface="Times New Roman"/>
              </a:rPr>
              <a:t>Example: </a:t>
            </a:r>
            <a:r>
              <a:rPr sz="1100" dirty="0">
                <a:latin typeface="Times New Roman"/>
                <a:cs typeface="Times New Roman"/>
              </a:rPr>
              <a:t>Consider </a:t>
            </a:r>
            <a:r>
              <a:rPr sz="1100" dirty="0">
                <a:latin typeface="Arial"/>
                <a:cs typeface="Arial"/>
              </a:rPr>
              <a:t>x = f(x, y). </a:t>
            </a:r>
            <a:r>
              <a:rPr sz="1100" spc="-10" dirty="0">
                <a:latin typeface="Times New Roman"/>
                <a:cs typeface="Times New Roman"/>
              </a:rPr>
              <a:t>If </a:t>
            </a:r>
            <a:r>
              <a:rPr sz="1100" dirty="0">
                <a:latin typeface="Times New Roman"/>
                <a:cs typeface="Times New Roman"/>
              </a:rPr>
              <a:t>x is not used </a:t>
            </a:r>
            <a:r>
              <a:rPr sz="1100" spc="-5" dirty="0">
                <a:latin typeface="Times New Roman"/>
                <a:cs typeface="Times New Roman"/>
              </a:rPr>
              <a:t>subsequently,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  have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20" dirty="0">
                <a:latin typeface="Times New Roman"/>
                <a:cs typeface="Times New Roman"/>
              </a:rPr>
              <a:t>Type </a:t>
            </a:r>
            <a:r>
              <a:rPr sz="1100" dirty="0">
                <a:latin typeface="Times New Roman"/>
                <a:cs typeface="Times New Roman"/>
              </a:rPr>
              <a:t>3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anomaly.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2713" y="183260"/>
            <a:ext cx="2391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0000"/>
                </a:solidFill>
                <a:latin typeface="Carlito"/>
                <a:cs typeface="Carlito"/>
              </a:rPr>
              <a:t>Data 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flow graph:</a:t>
            </a:r>
            <a:r>
              <a:rPr sz="1800" spc="-3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Example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16911" y="711199"/>
            <a:ext cx="1797050" cy="857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19896" y="868443"/>
            <a:ext cx="1670685" cy="2018664"/>
            <a:chOff x="319896" y="868443"/>
            <a:chExt cx="1670685" cy="2018664"/>
          </a:xfrm>
        </p:grpSpPr>
        <p:sp>
          <p:nvSpPr>
            <p:cNvPr id="5" name="object 5"/>
            <p:cNvSpPr/>
            <p:nvPr/>
          </p:nvSpPr>
          <p:spPr>
            <a:xfrm>
              <a:off x="319896" y="868443"/>
              <a:ext cx="1443152" cy="20183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27988" y="888999"/>
              <a:ext cx="561975" cy="25400"/>
            </a:xfrm>
            <a:custGeom>
              <a:avLst/>
              <a:gdLst/>
              <a:ahLst/>
              <a:cxnLst/>
              <a:rect l="l" t="t" r="r" b="b"/>
              <a:pathLst>
                <a:path w="561975" h="25400">
                  <a:moveTo>
                    <a:pt x="536575" y="0"/>
                  </a:moveTo>
                  <a:lnTo>
                    <a:pt x="536575" y="25400"/>
                  </a:lnTo>
                  <a:lnTo>
                    <a:pt x="555625" y="15875"/>
                  </a:lnTo>
                  <a:lnTo>
                    <a:pt x="542925" y="15875"/>
                  </a:lnTo>
                  <a:lnTo>
                    <a:pt x="542925" y="9525"/>
                  </a:lnTo>
                  <a:lnTo>
                    <a:pt x="555625" y="9525"/>
                  </a:lnTo>
                  <a:lnTo>
                    <a:pt x="536575" y="0"/>
                  </a:lnTo>
                  <a:close/>
                </a:path>
                <a:path w="561975" h="25400">
                  <a:moveTo>
                    <a:pt x="536575" y="9525"/>
                  </a:moveTo>
                  <a:lnTo>
                    <a:pt x="0" y="9525"/>
                  </a:lnTo>
                  <a:lnTo>
                    <a:pt x="0" y="15875"/>
                  </a:lnTo>
                  <a:lnTo>
                    <a:pt x="536575" y="15875"/>
                  </a:lnTo>
                  <a:lnTo>
                    <a:pt x="536575" y="9525"/>
                  </a:lnTo>
                  <a:close/>
                </a:path>
                <a:path w="561975" h="25400">
                  <a:moveTo>
                    <a:pt x="555625" y="9525"/>
                  </a:moveTo>
                  <a:lnTo>
                    <a:pt x="542925" y="9525"/>
                  </a:lnTo>
                  <a:lnTo>
                    <a:pt x="542925" y="15875"/>
                  </a:lnTo>
                  <a:lnTo>
                    <a:pt x="555625" y="15875"/>
                  </a:lnTo>
                  <a:lnTo>
                    <a:pt x="561975" y="12700"/>
                  </a:lnTo>
                  <a:lnTo>
                    <a:pt x="555625" y="9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196719" y="1616455"/>
            <a:ext cx="1541145" cy="1375410"/>
            <a:chOff x="2196719" y="1616455"/>
            <a:chExt cx="1541145" cy="1375410"/>
          </a:xfrm>
        </p:grpSpPr>
        <p:sp>
          <p:nvSpPr>
            <p:cNvPr id="8" name="object 8"/>
            <p:cNvSpPr/>
            <p:nvPr/>
          </p:nvSpPr>
          <p:spPr>
            <a:xfrm>
              <a:off x="2493137" y="1740661"/>
              <a:ext cx="1244600" cy="1250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96719" y="1616455"/>
              <a:ext cx="436245" cy="250825"/>
            </a:xfrm>
            <a:custGeom>
              <a:avLst/>
              <a:gdLst/>
              <a:ahLst/>
              <a:cxnLst/>
              <a:rect l="l" t="t" r="r" b="b"/>
              <a:pathLst>
                <a:path w="436244" h="250825">
                  <a:moveTo>
                    <a:pt x="412552" y="240562"/>
                  </a:moveTo>
                  <a:lnTo>
                    <a:pt x="407796" y="248920"/>
                  </a:lnTo>
                  <a:lnTo>
                    <a:pt x="436117" y="250444"/>
                  </a:lnTo>
                  <a:lnTo>
                    <a:pt x="431630" y="243713"/>
                  </a:lnTo>
                  <a:lnTo>
                    <a:pt x="418083" y="243713"/>
                  </a:lnTo>
                  <a:lnTo>
                    <a:pt x="412552" y="240562"/>
                  </a:lnTo>
                  <a:close/>
                </a:path>
                <a:path w="436244" h="250825">
                  <a:moveTo>
                    <a:pt x="415646" y="235124"/>
                  </a:moveTo>
                  <a:lnTo>
                    <a:pt x="412552" y="240562"/>
                  </a:lnTo>
                  <a:lnTo>
                    <a:pt x="418083" y="243713"/>
                  </a:lnTo>
                  <a:lnTo>
                    <a:pt x="421131" y="238252"/>
                  </a:lnTo>
                  <a:lnTo>
                    <a:pt x="415646" y="235124"/>
                  </a:lnTo>
                  <a:close/>
                </a:path>
                <a:path w="436244" h="250825">
                  <a:moveTo>
                    <a:pt x="420369" y="226822"/>
                  </a:moveTo>
                  <a:lnTo>
                    <a:pt x="415646" y="235124"/>
                  </a:lnTo>
                  <a:lnTo>
                    <a:pt x="421131" y="238252"/>
                  </a:lnTo>
                  <a:lnTo>
                    <a:pt x="418083" y="243713"/>
                  </a:lnTo>
                  <a:lnTo>
                    <a:pt x="431630" y="243713"/>
                  </a:lnTo>
                  <a:lnTo>
                    <a:pt x="420369" y="226822"/>
                  </a:lnTo>
                  <a:close/>
                </a:path>
                <a:path w="436244" h="250825">
                  <a:moveTo>
                    <a:pt x="3175" y="0"/>
                  </a:moveTo>
                  <a:lnTo>
                    <a:pt x="0" y="5588"/>
                  </a:lnTo>
                  <a:lnTo>
                    <a:pt x="412552" y="240562"/>
                  </a:lnTo>
                  <a:lnTo>
                    <a:pt x="415646" y="235124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25346" y="2906013"/>
            <a:ext cx="87756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0000FF"/>
                </a:solidFill>
                <a:latin typeface="Carlito"/>
                <a:cs typeface="Carlito"/>
              </a:rPr>
              <a:t>Unreachable</a:t>
            </a:r>
            <a:r>
              <a:rPr sz="900" spc="-4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900" spc="-5" dirty="0">
                <a:solidFill>
                  <a:srgbClr val="0000FF"/>
                </a:solidFill>
                <a:latin typeface="Carlito"/>
                <a:cs typeface="Carlito"/>
              </a:rPr>
              <a:t>node</a:t>
            </a:r>
            <a:endParaRPr sz="9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-11887" y="0"/>
            <a:ext cx="4596130" cy="3452495"/>
            <a:chOff x="-11887" y="0"/>
            <a:chExt cx="4596130" cy="3452495"/>
          </a:xfrm>
        </p:grpSpPr>
        <p:sp>
          <p:nvSpPr>
            <p:cNvPr id="12" name="object 12"/>
            <p:cNvSpPr/>
            <p:nvPr/>
          </p:nvSpPr>
          <p:spPr>
            <a:xfrm>
              <a:off x="2022221" y="2654299"/>
              <a:ext cx="410845" cy="215900"/>
            </a:xfrm>
            <a:custGeom>
              <a:avLst/>
              <a:gdLst/>
              <a:ahLst/>
              <a:cxnLst/>
              <a:rect l="l" t="t" r="r" b="b"/>
              <a:pathLst>
                <a:path w="410844" h="215900">
                  <a:moveTo>
                    <a:pt x="386670" y="8895"/>
                  </a:moveTo>
                  <a:lnTo>
                    <a:pt x="0" y="209804"/>
                  </a:lnTo>
                  <a:lnTo>
                    <a:pt x="2921" y="215392"/>
                  </a:lnTo>
                  <a:lnTo>
                    <a:pt x="389565" y="14496"/>
                  </a:lnTo>
                  <a:lnTo>
                    <a:pt x="386670" y="8895"/>
                  </a:lnTo>
                  <a:close/>
                </a:path>
                <a:path w="410844" h="215900">
                  <a:moveTo>
                    <a:pt x="406270" y="5969"/>
                  </a:moveTo>
                  <a:lnTo>
                    <a:pt x="392303" y="5969"/>
                  </a:lnTo>
                  <a:lnTo>
                    <a:pt x="395224" y="11557"/>
                  </a:lnTo>
                  <a:lnTo>
                    <a:pt x="389565" y="14496"/>
                  </a:lnTo>
                  <a:lnTo>
                    <a:pt x="393954" y="22987"/>
                  </a:lnTo>
                  <a:lnTo>
                    <a:pt x="406270" y="5969"/>
                  </a:lnTo>
                  <a:close/>
                </a:path>
                <a:path w="410844" h="215900">
                  <a:moveTo>
                    <a:pt x="392303" y="5969"/>
                  </a:moveTo>
                  <a:lnTo>
                    <a:pt x="386670" y="8895"/>
                  </a:lnTo>
                  <a:lnTo>
                    <a:pt x="389565" y="14496"/>
                  </a:lnTo>
                  <a:lnTo>
                    <a:pt x="395224" y="11557"/>
                  </a:lnTo>
                  <a:lnTo>
                    <a:pt x="392303" y="5969"/>
                  </a:lnTo>
                  <a:close/>
                </a:path>
                <a:path w="410844" h="215900">
                  <a:moveTo>
                    <a:pt x="410591" y="0"/>
                  </a:moveTo>
                  <a:lnTo>
                    <a:pt x="382269" y="381"/>
                  </a:lnTo>
                  <a:lnTo>
                    <a:pt x="386670" y="8895"/>
                  </a:lnTo>
                  <a:lnTo>
                    <a:pt x="392303" y="5969"/>
                  </a:lnTo>
                  <a:lnTo>
                    <a:pt x="406270" y="5969"/>
                  </a:lnTo>
                  <a:lnTo>
                    <a:pt x="410591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4" y="253"/>
              <a:ext cx="4571365" cy="3428365"/>
            </a:xfrm>
            <a:custGeom>
              <a:avLst/>
              <a:gdLst/>
              <a:ahLst/>
              <a:cxnLst/>
              <a:rect l="l" t="t" r="r" b="b"/>
              <a:pathLst>
                <a:path w="4571365" h="3428365">
                  <a:moveTo>
                    <a:pt x="0" y="3428110"/>
                  </a:moveTo>
                  <a:lnTo>
                    <a:pt x="4571365" y="3428110"/>
                  </a:lnTo>
                  <a:lnTo>
                    <a:pt x="4571365" y="0"/>
                  </a:lnTo>
                  <a:lnTo>
                    <a:pt x="0" y="0"/>
                  </a:lnTo>
                  <a:lnTo>
                    <a:pt x="0" y="342811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5069" y="107695"/>
            <a:ext cx="1344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</a:rPr>
              <a:t>Def-clear</a:t>
            </a:r>
            <a:r>
              <a:rPr sz="1800" spc="-95" dirty="0">
                <a:solidFill>
                  <a:srgbClr val="FF0000"/>
                </a:solidFill>
              </a:rPr>
              <a:t> </a:t>
            </a:r>
            <a:r>
              <a:rPr sz="1800" spc="-5" dirty="0">
                <a:solidFill>
                  <a:srgbClr val="FF0000"/>
                </a:solidFill>
              </a:rPr>
              <a:t>path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2962178" y="690398"/>
            <a:ext cx="1444334" cy="15615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4589" y="741679"/>
            <a:ext cx="2622550" cy="18662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785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arlito"/>
                <a:cs typeface="Carlito"/>
              </a:rPr>
              <a:t>Any </a:t>
            </a:r>
            <a:r>
              <a:rPr sz="900" spc="-5" dirty="0">
                <a:latin typeface="Carlito"/>
                <a:cs typeface="Carlito"/>
              </a:rPr>
              <a:t>path </a:t>
            </a:r>
            <a:r>
              <a:rPr sz="900" spc="-10" dirty="0">
                <a:latin typeface="Carlito"/>
                <a:cs typeface="Carlito"/>
              </a:rPr>
              <a:t>starting </a:t>
            </a:r>
            <a:r>
              <a:rPr sz="900" spc="-5" dirty="0">
                <a:latin typeface="Carlito"/>
                <a:cs typeface="Carlito"/>
              </a:rPr>
              <a:t>from </a:t>
            </a:r>
            <a:r>
              <a:rPr sz="900" dirty="0">
                <a:latin typeface="Carlito"/>
                <a:cs typeface="Carlito"/>
              </a:rPr>
              <a:t>a </a:t>
            </a:r>
            <a:r>
              <a:rPr sz="900" spc="-5" dirty="0">
                <a:latin typeface="Carlito"/>
                <a:cs typeface="Carlito"/>
              </a:rPr>
              <a:t>node </a:t>
            </a:r>
            <a:r>
              <a:rPr sz="900" spc="-10" dirty="0">
                <a:latin typeface="Carlito"/>
                <a:cs typeface="Carlito"/>
              </a:rPr>
              <a:t>at </a:t>
            </a:r>
            <a:r>
              <a:rPr sz="900" spc="-5" dirty="0">
                <a:latin typeface="Carlito"/>
                <a:cs typeface="Carlito"/>
              </a:rPr>
              <a:t>which variable </a:t>
            </a:r>
            <a:r>
              <a:rPr sz="900" dirty="0">
                <a:latin typeface="Carlito"/>
                <a:cs typeface="Carlito"/>
              </a:rPr>
              <a:t>x is  </a:t>
            </a:r>
            <a:r>
              <a:rPr sz="900" spc="-10" dirty="0">
                <a:solidFill>
                  <a:srgbClr val="0000FF"/>
                </a:solidFill>
                <a:latin typeface="Carlito"/>
                <a:cs typeface="Carlito"/>
              </a:rPr>
              <a:t>defined </a:t>
            </a:r>
            <a:r>
              <a:rPr sz="900" spc="-5" dirty="0">
                <a:latin typeface="Carlito"/>
                <a:cs typeface="Carlito"/>
              </a:rPr>
              <a:t>and ending </a:t>
            </a:r>
            <a:r>
              <a:rPr sz="900" spc="-10" dirty="0">
                <a:latin typeface="Carlito"/>
                <a:cs typeface="Carlito"/>
              </a:rPr>
              <a:t>at </a:t>
            </a:r>
            <a:r>
              <a:rPr sz="900" dirty="0">
                <a:latin typeface="Carlito"/>
                <a:cs typeface="Carlito"/>
              </a:rPr>
              <a:t>a </a:t>
            </a:r>
            <a:r>
              <a:rPr sz="900" spc="-5" dirty="0">
                <a:latin typeface="Carlito"/>
                <a:cs typeface="Carlito"/>
              </a:rPr>
              <a:t>node </a:t>
            </a:r>
            <a:r>
              <a:rPr sz="900" spc="-10" dirty="0">
                <a:latin typeface="Carlito"/>
                <a:cs typeface="Carlito"/>
              </a:rPr>
              <a:t>at </a:t>
            </a:r>
            <a:r>
              <a:rPr sz="900" spc="-5" dirty="0">
                <a:latin typeface="Carlito"/>
                <a:cs typeface="Carlito"/>
              </a:rPr>
              <a:t>which </a:t>
            </a:r>
            <a:r>
              <a:rPr sz="900" dirty="0">
                <a:latin typeface="Carlito"/>
                <a:cs typeface="Carlito"/>
              </a:rPr>
              <a:t>x </a:t>
            </a:r>
            <a:r>
              <a:rPr sz="900" spc="-5" dirty="0">
                <a:latin typeface="Carlito"/>
                <a:cs typeface="Carlito"/>
              </a:rPr>
              <a:t>is </a:t>
            </a:r>
            <a:r>
              <a:rPr sz="900" spc="-5" dirty="0">
                <a:solidFill>
                  <a:srgbClr val="0000FF"/>
                </a:solidFill>
                <a:latin typeface="Carlito"/>
                <a:cs typeface="Carlito"/>
              </a:rPr>
              <a:t>used</a:t>
            </a:r>
            <a:r>
              <a:rPr sz="900" spc="-5" dirty="0">
                <a:latin typeface="Carlito"/>
                <a:cs typeface="Carlito"/>
              </a:rPr>
              <a:t>,  without </a:t>
            </a:r>
            <a:r>
              <a:rPr sz="900" spc="-10" dirty="0">
                <a:latin typeface="Carlito"/>
                <a:cs typeface="Carlito"/>
              </a:rPr>
              <a:t>redefining </a:t>
            </a:r>
            <a:r>
              <a:rPr sz="900" dirty="0">
                <a:latin typeface="Carlito"/>
                <a:cs typeface="Carlito"/>
              </a:rPr>
              <a:t>x </a:t>
            </a:r>
            <a:r>
              <a:rPr sz="900" spc="-10" dirty="0">
                <a:latin typeface="Carlito"/>
                <a:cs typeface="Carlito"/>
              </a:rPr>
              <a:t>anywhere </a:t>
            </a:r>
            <a:r>
              <a:rPr sz="900" spc="-5" dirty="0">
                <a:latin typeface="Carlito"/>
                <a:cs typeface="Carlito"/>
              </a:rPr>
              <a:t>else along the </a:t>
            </a:r>
            <a:r>
              <a:rPr sz="900" spc="-10" dirty="0">
                <a:latin typeface="Carlito"/>
                <a:cs typeface="Carlito"/>
              </a:rPr>
              <a:t>path, </a:t>
            </a:r>
            <a:r>
              <a:rPr sz="900" spc="-5" dirty="0">
                <a:latin typeface="Carlito"/>
                <a:cs typeface="Carlito"/>
              </a:rPr>
              <a:t>is </a:t>
            </a:r>
            <a:r>
              <a:rPr sz="900" dirty="0">
                <a:latin typeface="Carlito"/>
                <a:cs typeface="Carlito"/>
              </a:rPr>
              <a:t>a  </a:t>
            </a:r>
            <a:r>
              <a:rPr sz="900" spc="-5" dirty="0">
                <a:solidFill>
                  <a:srgbClr val="0000FF"/>
                </a:solidFill>
                <a:latin typeface="Carlito"/>
                <a:cs typeface="Carlito"/>
              </a:rPr>
              <a:t>def-clear path </a:t>
            </a:r>
            <a:r>
              <a:rPr sz="900" spc="-10" dirty="0">
                <a:latin typeface="Carlito"/>
                <a:cs typeface="Carlito"/>
              </a:rPr>
              <a:t>for</a:t>
            </a:r>
            <a:r>
              <a:rPr sz="900" spc="30" dirty="0">
                <a:latin typeface="Carlito"/>
                <a:cs typeface="Carlito"/>
              </a:rPr>
              <a:t> </a:t>
            </a:r>
            <a:r>
              <a:rPr sz="900" spc="-5" dirty="0">
                <a:latin typeface="Carlito"/>
                <a:cs typeface="Carlito"/>
              </a:rPr>
              <a:t>x.</a:t>
            </a:r>
            <a:endParaRPr sz="9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9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100">
              <a:latin typeface="Carlito"/>
              <a:cs typeface="Carlito"/>
            </a:endParaRPr>
          </a:p>
          <a:p>
            <a:pPr marL="12700" marR="9525">
              <a:lnSpc>
                <a:spcPct val="100000"/>
              </a:lnSpc>
            </a:pPr>
            <a:r>
              <a:rPr sz="900" spc="-10" dirty="0">
                <a:latin typeface="Carlito"/>
                <a:cs typeface="Carlito"/>
              </a:rPr>
              <a:t>Path </a:t>
            </a:r>
            <a:r>
              <a:rPr sz="900" dirty="0">
                <a:latin typeface="Carlito"/>
                <a:cs typeface="Carlito"/>
              </a:rPr>
              <a:t>2-5 </a:t>
            </a:r>
            <a:r>
              <a:rPr sz="900" spc="-5" dirty="0">
                <a:latin typeface="Carlito"/>
                <a:cs typeface="Carlito"/>
              </a:rPr>
              <a:t>is def-clear </a:t>
            </a:r>
            <a:r>
              <a:rPr sz="900" spc="-10" dirty="0">
                <a:latin typeface="Carlito"/>
                <a:cs typeface="Carlito"/>
              </a:rPr>
              <a:t>for </a:t>
            </a:r>
            <a:r>
              <a:rPr sz="900" spc="-5" dirty="0">
                <a:latin typeface="Carlito"/>
                <a:cs typeface="Carlito"/>
              </a:rPr>
              <a:t>variable </a:t>
            </a:r>
            <a:r>
              <a:rPr sz="900" dirty="0">
                <a:latin typeface="Carlito"/>
                <a:cs typeface="Carlito"/>
              </a:rPr>
              <a:t>z </a:t>
            </a:r>
            <a:r>
              <a:rPr sz="900" spc="-10" dirty="0">
                <a:latin typeface="Carlito"/>
                <a:cs typeface="Carlito"/>
              </a:rPr>
              <a:t>defined at </a:t>
            </a:r>
            <a:r>
              <a:rPr sz="900" spc="-5" dirty="0">
                <a:latin typeface="Carlito"/>
                <a:cs typeface="Carlito"/>
              </a:rPr>
              <a:t>node </a:t>
            </a:r>
            <a:r>
              <a:rPr sz="900" dirty="0">
                <a:latin typeface="Carlito"/>
                <a:cs typeface="Carlito"/>
              </a:rPr>
              <a:t>2 </a:t>
            </a:r>
            <a:r>
              <a:rPr sz="900" spc="-5" dirty="0">
                <a:latin typeface="Carlito"/>
                <a:cs typeface="Carlito"/>
              </a:rPr>
              <a:t>and  used </a:t>
            </a:r>
            <a:r>
              <a:rPr sz="900" spc="-10" dirty="0">
                <a:latin typeface="Carlito"/>
                <a:cs typeface="Carlito"/>
              </a:rPr>
              <a:t>at </a:t>
            </a:r>
            <a:r>
              <a:rPr sz="900" spc="-5" dirty="0">
                <a:latin typeface="Carlito"/>
                <a:cs typeface="Carlito"/>
              </a:rPr>
              <a:t>node </a:t>
            </a:r>
            <a:r>
              <a:rPr sz="900" dirty="0">
                <a:latin typeface="Carlito"/>
                <a:cs typeface="Carlito"/>
              </a:rPr>
              <a:t>5. </a:t>
            </a:r>
            <a:r>
              <a:rPr sz="900" spc="-10" dirty="0">
                <a:latin typeface="Carlito"/>
                <a:cs typeface="Carlito"/>
              </a:rPr>
              <a:t>Path </a:t>
            </a:r>
            <a:r>
              <a:rPr sz="900" spc="-5" dirty="0">
                <a:latin typeface="Carlito"/>
                <a:cs typeface="Carlito"/>
              </a:rPr>
              <a:t>1-2-5 is </a:t>
            </a:r>
            <a:r>
              <a:rPr sz="900" spc="-15" dirty="0">
                <a:latin typeface="Carlito"/>
                <a:cs typeface="Carlito"/>
              </a:rPr>
              <a:t>NOT </a:t>
            </a:r>
            <a:r>
              <a:rPr sz="900" spc="-5" dirty="0">
                <a:latin typeface="Carlito"/>
                <a:cs typeface="Carlito"/>
              </a:rPr>
              <a:t>def-clear </a:t>
            </a:r>
            <a:r>
              <a:rPr sz="900" spc="-10" dirty="0">
                <a:latin typeface="Carlito"/>
                <a:cs typeface="Carlito"/>
              </a:rPr>
              <a:t>for </a:t>
            </a:r>
            <a:r>
              <a:rPr sz="900" spc="-5" dirty="0">
                <a:latin typeface="Carlito"/>
                <a:cs typeface="Carlito"/>
              </a:rPr>
              <a:t>variable  </a:t>
            </a:r>
            <a:r>
              <a:rPr sz="900" dirty="0">
                <a:latin typeface="Carlito"/>
                <a:cs typeface="Carlito"/>
              </a:rPr>
              <a:t>z </a:t>
            </a:r>
            <a:r>
              <a:rPr sz="900" spc="-10" dirty="0">
                <a:latin typeface="Carlito"/>
                <a:cs typeface="Carlito"/>
              </a:rPr>
              <a:t>defined at </a:t>
            </a:r>
            <a:r>
              <a:rPr sz="900" spc="-5" dirty="0">
                <a:latin typeface="Carlito"/>
                <a:cs typeface="Carlito"/>
              </a:rPr>
              <a:t>node </a:t>
            </a:r>
            <a:r>
              <a:rPr sz="900" dirty="0">
                <a:latin typeface="Carlito"/>
                <a:cs typeface="Carlito"/>
              </a:rPr>
              <a:t>1 </a:t>
            </a:r>
            <a:r>
              <a:rPr sz="900" spc="-5" dirty="0">
                <a:latin typeface="Carlito"/>
                <a:cs typeface="Carlito"/>
              </a:rPr>
              <a:t>and used </a:t>
            </a:r>
            <a:r>
              <a:rPr sz="900" spc="-10" dirty="0">
                <a:latin typeface="Carlito"/>
                <a:cs typeface="Carlito"/>
              </a:rPr>
              <a:t>at </a:t>
            </a:r>
            <a:r>
              <a:rPr sz="900" spc="-5" dirty="0">
                <a:latin typeface="Carlito"/>
                <a:cs typeface="Carlito"/>
              </a:rPr>
              <a:t>node</a:t>
            </a:r>
            <a:r>
              <a:rPr sz="900" spc="11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5.</a:t>
            </a:r>
            <a:endParaRPr sz="9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9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900" spc="-5" dirty="0">
                <a:latin typeface="Carlito"/>
                <a:cs typeface="Carlito"/>
              </a:rPr>
              <a:t>Thus </a:t>
            </a:r>
            <a:r>
              <a:rPr sz="900" spc="-10" dirty="0">
                <a:latin typeface="Carlito"/>
                <a:cs typeface="Carlito"/>
              </a:rPr>
              <a:t>definition </a:t>
            </a:r>
            <a:r>
              <a:rPr sz="900" dirty="0">
                <a:latin typeface="Carlito"/>
                <a:cs typeface="Carlito"/>
              </a:rPr>
              <a:t>of z </a:t>
            </a:r>
            <a:r>
              <a:rPr sz="900" spc="-10" dirty="0">
                <a:latin typeface="Carlito"/>
                <a:cs typeface="Carlito"/>
              </a:rPr>
              <a:t>at </a:t>
            </a:r>
            <a:r>
              <a:rPr sz="900" spc="-5" dirty="0">
                <a:latin typeface="Carlito"/>
                <a:cs typeface="Carlito"/>
              </a:rPr>
              <a:t>node </a:t>
            </a:r>
            <a:r>
              <a:rPr sz="900" dirty="0">
                <a:latin typeface="Carlito"/>
                <a:cs typeface="Carlito"/>
              </a:rPr>
              <a:t>2 </a:t>
            </a:r>
            <a:r>
              <a:rPr sz="900" spc="-5" dirty="0">
                <a:latin typeface="Carlito"/>
                <a:cs typeface="Carlito"/>
              </a:rPr>
              <a:t>is </a:t>
            </a:r>
            <a:r>
              <a:rPr sz="900" spc="-10" dirty="0">
                <a:solidFill>
                  <a:srgbClr val="0000FF"/>
                </a:solidFill>
                <a:latin typeface="Carlito"/>
                <a:cs typeface="Carlito"/>
              </a:rPr>
              <a:t>live </a:t>
            </a:r>
            <a:r>
              <a:rPr sz="900" spc="-10" dirty="0">
                <a:latin typeface="Carlito"/>
                <a:cs typeface="Carlito"/>
              </a:rPr>
              <a:t>at </a:t>
            </a:r>
            <a:r>
              <a:rPr sz="900" spc="-5" dirty="0">
                <a:latin typeface="Carlito"/>
                <a:cs typeface="Carlito"/>
              </a:rPr>
              <a:t>node </a:t>
            </a:r>
            <a:r>
              <a:rPr sz="900" dirty="0">
                <a:latin typeface="Carlito"/>
                <a:cs typeface="Carlito"/>
              </a:rPr>
              <a:t>5 </a:t>
            </a:r>
            <a:r>
              <a:rPr sz="900" spc="-5" dirty="0">
                <a:latin typeface="Carlito"/>
                <a:cs typeface="Carlito"/>
              </a:rPr>
              <a:t>while </a:t>
            </a:r>
            <a:r>
              <a:rPr sz="900" spc="-10" dirty="0">
                <a:latin typeface="Carlito"/>
                <a:cs typeface="Carlito"/>
              </a:rPr>
              <a:t>that  at </a:t>
            </a:r>
            <a:r>
              <a:rPr sz="900" spc="-5" dirty="0">
                <a:latin typeface="Carlito"/>
                <a:cs typeface="Carlito"/>
              </a:rPr>
              <a:t>node </a:t>
            </a:r>
            <a:r>
              <a:rPr sz="900" dirty="0">
                <a:latin typeface="Carlito"/>
                <a:cs typeface="Carlito"/>
              </a:rPr>
              <a:t>1 </a:t>
            </a:r>
            <a:r>
              <a:rPr sz="900" spc="-5" dirty="0">
                <a:latin typeface="Carlito"/>
                <a:cs typeface="Carlito"/>
              </a:rPr>
              <a:t>is not </a:t>
            </a:r>
            <a:r>
              <a:rPr sz="900" spc="-10" dirty="0">
                <a:latin typeface="Carlito"/>
                <a:cs typeface="Carlito"/>
              </a:rPr>
              <a:t>live at </a:t>
            </a:r>
            <a:r>
              <a:rPr sz="900" spc="-5" dirty="0">
                <a:latin typeface="Carlito"/>
                <a:cs typeface="Carlito"/>
              </a:rPr>
              <a:t>node</a:t>
            </a:r>
            <a:r>
              <a:rPr sz="900" spc="5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5.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8408" y="145160"/>
            <a:ext cx="1236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</a:rPr>
              <a:t>Def-use</a:t>
            </a:r>
            <a:r>
              <a:rPr sz="1800" spc="-85" dirty="0">
                <a:solidFill>
                  <a:srgbClr val="FF0000"/>
                </a:solidFill>
              </a:rPr>
              <a:t> </a:t>
            </a:r>
            <a:r>
              <a:rPr sz="1800" spc="-15" dirty="0">
                <a:solidFill>
                  <a:srgbClr val="FF0000"/>
                </a:solidFill>
              </a:rPr>
              <a:t>pairs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103378" y="650493"/>
            <a:ext cx="4283710" cy="201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 marR="368935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arlito"/>
                <a:cs typeface="Carlito"/>
              </a:rPr>
              <a:t>Def </a:t>
            </a:r>
            <a:r>
              <a:rPr sz="900" dirty="0">
                <a:latin typeface="Carlito"/>
                <a:cs typeface="Carlito"/>
              </a:rPr>
              <a:t>of a </a:t>
            </a:r>
            <a:r>
              <a:rPr sz="900" spc="-5" dirty="0">
                <a:latin typeface="Carlito"/>
                <a:cs typeface="Carlito"/>
              </a:rPr>
              <a:t>variable </a:t>
            </a:r>
            <a:r>
              <a:rPr sz="900" spc="-10" dirty="0">
                <a:latin typeface="Carlito"/>
                <a:cs typeface="Carlito"/>
              </a:rPr>
              <a:t>at </a:t>
            </a:r>
            <a:r>
              <a:rPr sz="900" spc="-5" dirty="0">
                <a:latin typeface="Carlito"/>
                <a:cs typeface="Carlito"/>
              </a:rPr>
              <a:t>line </a:t>
            </a:r>
            <a:r>
              <a:rPr sz="900" dirty="0">
                <a:latin typeface="Carlito"/>
                <a:cs typeface="Carlito"/>
              </a:rPr>
              <a:t>l</a:t>
            </a:r>
            <a:r>
              <a:rPr sz="900" baseline="-18518" dirty="0">
                <a:latin typeface="Carlito"/>
                <a:cs typeface="Carlito"/>
              </a:rPr>
              <a:t>1 </a:t>
            </a:r>
            <a:r>
              <a:rPr sz="900" spc="-5" dirty="0">
                <a:latin typeface="Carlito"/>
                <a:cs typeface="Carlito"/>
              </a:rPr>
              <a:t>and its use </a:t>
            </a:r>
            <a:r>
              <a:rPr sz="900" spc="-10" dirty="0">
                <a:latin typeface="Carlito"/>
                <a:cs typeface="Carlito"/>
              </a:rPr>
              <a:t>at </a:t>
            </a:r>
            <a:r>
              <a:rPr sz="900" spc="-5" dirty="0">
                <a:latin typeface="Carlito"/>
                <a:cs typeface="Carlito"/>
              </a:rPr>
              <a:t>line </a:t>
            </a:r>
            <a:r>
              <a:rPr sz="900" dirty="0">
                <a:latin typeface="Carlito"/>
                <a:cs typeface="Carlito"/>
              </a:rPr>
              <a:t>l</a:t>
            </a:r>
            <a:r>
              <a:rPr sz="900" baseline="-18518" dirty="0">
                <a:latin typeface="Carlito"/>
                <a:cs typeface="Carlito"/>
              </a:rPr>
              <a:t>2 </a:t>
            </a:r>
            <a:r>
              <a:rPr sz="900" spc="-10" dirty="0">
                <a:latin typeface="Carlito"/>
                <a:cs typeface="Carlito"/>
              </a:rPr>
              <a:t>constitute </a:t>
            </a:r>
            <a:r>
              <a:rPr sz="900" dirty="0">
                <a:latin typeface="Carlito"/>
                <a:cs typeface="Carlito"/>
              </a:rPr>
              <a:t>a </a:t>
            </a:r>
            <a:r>
              <a:rPr sz="900" spc="-5" dirty="0">
                <a:latin typeface="Carlito"/>
                <a:cs typeface="Carlito"/>
              </a:rPr>
              <a:t>def-use </a:t>
            </a:r>
            <a:r>
              <a:rPr sz="900" spc="-25" dirty="0">
                <a:latin typeface="Carlito"/>
                <a:cs typeface="Carlito"/>
              </a:rPr>
              <a:t>pair. </a:t>
            </a:r>
            <a:r>
              <a:rPr sz="900" dirty="0">
                <a:latin typeface="Carlito"/>
                <a:cs typeface="Carlito"/>
              </a:rPr>
              <a:t>l</a:t>
            </a:r>
            <a:r>
              <a:rPr sz="900" baseline="-18518" dirty="0">
                <a:latin typeface="Carlito"/>
                <a:cs typeface="Carlito"/>
              </a:rPr>
              <a:t>1 </a:t>
            </a:r>
            <a:r>
              <a:rPr sz="900" spc="-5" dirty="0">
                <a:latin typeface="Carlito"/>
                <a:cs typeface="Carlito"/>
              </a:rPr>
              <a:t>and l</a:t>
            </a:r>
            <a:r>
              <a:rPr sz="900" spc="-7" baseline="-18518" dirty="0">
                <a:latin typeface="Carlito"/>
                <a:cs typeface="Carlito"/>
              </a:rPr>
              <a:t>2 </a:t>
            </a:r>
            <a:r>
              <a:rPr sz="900" spc="-5" dirty="0">
                <a:latin typeface="Carlito"/>
                <a:cs typeface="Carlito"/>
              </a:rPr>
              <a:t>can  be the</a:t>
            </a:r>
            <a:r>
              <a:rPr sz="900" spc="10" dirty="0">
                <a:latin typeface="Carlito"/>
                <a:cs typeface="Carlito"/>
              </a:rPr>
              <a:t> </a:t>
            </a:r>
            <a:r>
              <a:rPr sz="900" spc="-5" dirty="0">
                <a:latin typeface="Carlito"/>
                <a:cs typeface="Carlito"/>
              </a:rPr>
              <a:t>same.</a:t>
            </a:r>
            <a:endParaRPr sz="9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9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Carlito"/>
              <a:cs typeface="Carlito"/>
            </a:endParaRPr>
          </a:p>
          <a:p>
            <a:pPr marL="76200">
              <a:lnSpc>
                <a:spcPct val="100000"/>
              </a:lnSpc>
            </a:pPr>
            <a:r>
              <a:rPr sz="900" spc="-5" dirty="0">
                <a:solidFill>
                  <a:srgbClr val="0000FF"/>
                </a:solidFill>
                <a:latin typeface="Carlito"/>
                <a:cs typeface="Carlito"/>
              </a:rPr>
              <a:t>dcu (di(x)) </a:t>
            </a:r>
            <a:r>
              <a:rPr sz="900" spc="-5" dirty="0">
                <a:latin typeface="Carlito"/>
                <a:cs typeface="Carlito"/>
              </a:rPr>
              <a:t>denotes the set </a:t>
            </a:r>
            <a:r>
              <a:rPr sz="900" dirty="0">
                <a:latin typeface="Carlito"/>
                <a:cs typeface="Carlito"/>
              </a:rPr>
              <a:t>of </a:t>
            </a:r>
            <a:r>
              <a:rPr sz="900" spc="-5" dirty="0">
                <a:latin typeface="Carlito"/>
                <a:cs typeface="Carlito"/>
              </a:rPr>
              <a:t>all </a:t>
            </a:r>
            <a:r>
              <a:rPr sz="900" spc="-5" dirty="0">
                <a:solidFill>
                  <a:srgbClr val="0000FF"/>
                </a:solidFill>
                <a:latin typeface="Carlito"/>
                <a:cs typeface="Carlito"/>
              </a:rPr>
              <a:t>nodes </a:t>
            </a:r>
            <a:r>
              <a:rPr sz="900" spc="-5" dirty="0">
                <a:latin typeface="Carlito"/>
                <a:cs typeface="Carlito"/>
              </a:rPr>
              <a:t>where </a:t>
            </a:r>
            <a:r>
              <a:rPr sz="900" spc="-5" dirty="0">
                <a:solidFill>
                  <a:srgbClr val="0000FF"/>
                </a:solidFill>
                <a:latin typeface="Carlito"/>
                <a:cs typeface="Carlito"/>
              </a:rPr>
              <a:t>di(x)) is </a:t>
            </a:r>
            <a:r>
              <a:rPr sz="900" spc="-10" dirty="0">
                <a:solidFill>
                  <a:srgbClr val="0000FF"/>
                </a:solidFill>
                <a:latin typeface="Carlito"/>
                <a:cs typeface="Carlito"/>
              </a:rPr>
              <a:t>live </a:t>
            </a:r>
            <a:r>
              <a:rPr sz="900" spc="-5" dirty="0">
                <a:solidFill>
                  <a:srgbClr val="0000FF"/>
                </a:solidFill>
                <a:latin typeface="Carlito"/>
                <a:cs typeface="Carlito"/>
              </a:rPr>
              <a:t>and</a:t>
            </a:r>
            <a:r>
              <a:rPr sz="900" spc="15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900" spc="-5" dirty="0">
                <a:solidFill>
                  <a:srgbClr val="0000FF"/>
                </a:solidFill>
                <a:latin typeface="Carlito"/>
                <a:cs typeface="Carlito"/>
              </a:rPr>
              <a:t>used.</a:t>
            </a:r>
            <a:endParaRPr sz="9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9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950">
              <a:latin typeface="Carlito"/>
              <a:cs typeface="Carlito"/>
            </a:endParaRPr>
          </a:p>
          <a:p>
            <a:pPr marL="76200" marR="30480">
              <a:lnSpc>
                <a:spcPct val="100000"/>
              </a:lnSpc>
            </a:pPr>
            <a:r>
              <a:rPr sz="900" spc="-5" dirty="0">
                <a:solidFill>
                  <a:srgbClr val="0000FF"/>
                </a:solidFill>
                <a:latin typeface="Carlito"/>
                <a:cs typeface="Carlito"/>
              </a:rPr>
              <a:t>dpu (di(x</a:t>
            </a:r>
            <a:r>
              <a:rPr sz="900" spc="-5" dirty="0">
                <a:latin typeface="Carlito"/>
                <a:cs typeface="Carlito"/>
              </a:rPr>
              <a:t>)) denotes the set </a:t>
            </a:r>
            <a:r>
              <a:rPr sz="900" dirty="0">
                <a:latin typeface="Carlito"/>
                <a:cs typeface="Carlito"/>
              </a:rPr>
              <a:t>of </a:t>
            </a:r>
            <a:r>
              <a:rPr sz="900" spc="-5" dirty="0">
                <a:latin typeface="Carlito"/>
                <a:cs typeface="Carlito"/>
              </a:rPr>
              <a:t>all </a:t>
            </a:r>
            <a:r>
              <a:rPr sz="900" spc="-10" dirty="0">
                <a:solidFill>
                  <a:srgbClr val="0000FF"/>
                </a:solidFill>
                <a:latin typeface="Carlito"/>
                <a:cs typeface="Carlito"/>
              </a:rPr>
              <a:t>edges </a:t>
            </a:r>
            <a:r>
              <a:rPr sz="900" dirty="0">
                <a:latin typeface="Carlito"/>
                <a:cs typeface="Carlito"/>
              </a:rPr>
              <a:t>(k, l) </a:t>
            </a:r>
            <a:r>
              <a:rPr sz="900" spc="-5" dirty="0">
                <a:latin typeface="Carlito"/>
                <a:cs typeface="Carlito"/>
              </a:rPr>
              <a:t>such </a:t>
            </a:r>
            <a:r>
              <a:rPr sz="900" spc="-10" dirty="0">
                <a:latin typeface="Carlito"/>
                <a:cs typeface="Carlito"/>
              </a:rPr>
              <a:t>that there </a:t>
            </a:r>
            <a:r>
              <a:rPr sz="900" spc="-5" dirty="0">
                <a:latin typeface="Carlito"/>
                <a:cs typeface="Carlito"/>
              </a:rPr>
              <a:t>is </a:t>
            </a:r>
            <a:r>
              <a:rPr sz="900" dirty="0">
                <a:latin typeface="Carlito"/>
                <a:cs typeface="Carlito"/>
              </a:rPr>
              <a:t>a </a:t>
            </a:r>
            <a:r>
              <a:rPr sz="900" spc="-5" dirty="0">
                <a:latin typeface="Carlito"/>
                <a:cs typeface="Carlito"/>
              </a:rPr>
              <a:t>def-clear path from node </a:t>
            </a:r>
            <a:r>
              <a:rPr sz="900" dirty="0">
                <a:solidFill>
                  <a:srgbClr val="0000FF"/>
                </a:solidFill>
                <a:latin typeface="Carlito"/>
                <a:cs typeface="Carlito"/>
              </a:rPr>
              <a:t>i  </a:t>
            </a:r>
            <a:r>
              <a:rPr sz="900" spc="-10" dirty="0">
                <a:latin typeface="Carlito"/>
                <a:cs typeface="Carlito"/>
              </a:rPr>
              <a:t>to edge </a:t>
            </a:r>
            <a:r>
              <a:rPr sz="900" dirty="0">
                <a:latin typeface="Carlito"/>
                <a:cs typeface="Carlito"/>
              </a:rPr>
              <a:t>(k, </a:t>
            </a:r>
            <a:r>
              <a:rPr sz="900" spc="-5" dirty="0">
                <a:latin typeface="Carlito"/>
                <a:cs typeface="Carlito"/>
              </a:rPr>
              <a:t>l) and </a:t>
            </a:r>
            <a:r>
              <a:rPr sz="900" dirty="0">
                <a:latin typeface="Carlito"/>
                <a:cs typeface="Carlito"/>
              </a:rPr>
              <a:t>x is </a:t>
            </a:r>
            <a:r>
              <a:rPr sz="900" spc="-5" dirty="0">
                <a:solidFill>
                  <a:srgbClr val="0000FF"/>
                </a:solidFill>
                <a:latin typeface="Carlito"/>
                <a:cs typeface="Carlito"/>
              </a:rPr>
              <a:t>used </a:t>
            </a:r>
            <a:r>
              <a:rPr sz="900" spc="-10" dirty="0">
                <a:latin typeface="Carlito"/>
                <a:cs typeface="Carlito"/>
              </a:rPr>
              <a:t>at </a:t>
            </a:r>
            <a:r>
              <a:rPr sz="900" spc="-5" dirty="0">
                <a:latin typeface="Carlito"/>
                <a:cs typeface="Carlito"/>
              </a:rPr>
              <a:t>node</a:t>
            </a:r>
            <a:r>
              <a:rPr sz="900" spc="9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k.</a:t>
            </a:r>
            <a:endParaRPr sz="9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9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000">
              <a:latin typeface="Carlito"/>
              <a:cs typeface="Carlito"/>
            </a:endParaRPr>
          </a:p>
          <a:p>
            <a:pPr marL="76200" marR="112395">
              <a:lnSpc>
                <a:spcPct val="100000"/>
              </a:lnSpc>
            </a:pPr>
            <a:r>
              <a:rPr sz="900" spc="-20" dirty="0">
                <a:latin typeface="Carlito"/>
                <a:cs typeface="Carlito"/>
              </a:rPr>
              <a:t>We </a:t>
            </a:r>
            <a:r>
              <a:rPr sz="900" spc="-10" dirty="0">
                <a:latin typeface="Carlito"/>
                <a:cs typeface="Carlito"/>
              </a:rPr>
              <a:t>say that </a:t>
            </a:r>
            <a:r>
              <a:rPr sz="900" dirty="0">
                <a:latin typeface="Carlito"/>
                <a:cs typeface="Carlito"/>
              </a:rPr>
              <a:t>a </a:t>
            </a:r>
            <a:r>
              <a:rPr sz="900" spc="-5" dirty="0">
                <a:latin typeface="Carlito"/>
                <a:cs typeface="Carlito"/>
              </a:rPr>
              <a:t>def-use pair </a:t>
            </a:r>
            <a:r>
              <a:rPr sz="900" spc="-5" dirty="0">
                <a:solidFill>
                  <a:srgbClr val="0000FF"/>
                </a:solidFill>
                <a:latin typeface="Carlito"/>
                <a:cs typeface="Carlito"/>
              </a:rPr>
              <a:t>(d</a:t>
            </a:r>
            <a:r>
              <a:rPr sz="900" spc="-7" baseline="-18518" dirty="0">
                <a:solidFill>
                  <a:srgbClr val="0000FF"/>
                </a:solidFill>
                <a:latin typeface="Carlito"/>
                <a:cs typeface="Carlito"/>
              </a:rPr>
              <a:t>i</a:t>
            </a:r>
            <a:r>
              <a:rPr sz="900" spc="-5" dirty="0">
                <a:solidFill>
                  <a:srgbClr val="0000FF"/>
                </a:solidFill>
                <a:latin typeface="Carlito"/>
                <a:cs typeface="Carlito"/>
              </a:rPr>
              <a:t>(x), u</a:t>
            </a:r>
            <a:r>
              <a:rPr sz="900" spc="-7" baseline="-18518" dirty="0">
                <a:solidFill>
                  <a:srgbClr val="0000FF"/>
                </a:solidFill>
                <a:latin typeface="Carlito"/>
                <a:cs typeface="Carlito"/>
              </a:rPr>
              <a:t>j</a:t>
            </a:r>
            <a:r>
              <a:rPr sz="900" spc="-5" dirty="0">
                <a:solidFill>
                  <a:srgbClr val="0000FF"/>
                </a:solidFill>
                <a:latin typeface="Carlito"/>
                <a:cs typeface="Carlito"/>
              </a:rPr>
              <a:t>(x)) </a:t>
            </a:r>
            <a:r>
              <a:rPr sz="900" spc="-5" dirty="0">
                <a:latin typeface="Carlito"/>
                <a:cs typeface="Carlito"/>
              </a:rPr>
              <a:t>is </a:t>
            </a:r>
            <a:r>
              <a:rPr sz="900" spc="-10" dirty="0">
                <a:latin typeface="Carlito"/>
                <a:cs typeface="Carlito"/>
              </a:rPr>
              <a:t>covered </a:t>
            </a:r>
            <a:r>
              <a:rPr sz="900" spc="-5" dirty="0">
                <a:latin typeface="Carlito"/>
                <a:cs typeface="Carlito"/>
              </a:rPr>
              <a:t>when </a:t>
            </a:r>
            <a:r>
              <a:rPr sz="900" dirty="0">
                <a:latin typeface="Carlito"/>
                <a:cs typeface="Carlito"/>
              </a:rPr>
              <a:t>a </a:t>
            </a:r>
            <a:r>
              <a:rPr sz="900" spc="-5" dirty="0">
                <a:latin typeface="Carlito"/>
                <a:cs typeface="Carlito"/>
              </a:rPr>
              <a:t>def-clear path </a:t>
            </a:r>
            <a:r>
              <a:rPr sz="900" spc="-10" dirty="0">
                <a:latin typeface="Carlito"/>
                <a:cs typeface="Carlito"/>
              </a:rPr>
              <a:t>that </a:t>
            </a:r>
            <a:r>
              <a:rPr sz="900" spc="-5" dirty="0">
                <a:latin typeface="Carlito"/>
                <a:cs typeface="Carlito"/>
              </a:rPr>
              <a:t>includes  nodes </a:t>
            </a:r>
            <a:r>
              <a:rPr sz="900" dirty="0">
                <a:latin typeface="Carlito"/>
                <a:cs typeface="Carlito"/>
              </a:rPr>
              <a:t>i </a:t>
            </a:r>
            <a:r>
              <a:rPr sz="900" spc="-10" dirty="0">
                <a:latin typeface="Carlito"/>
                <a:cs typeface="Carlito"/>
              </a:rPr>
              <a:t>to </a:t>
            </a:r>
            <a:r>
              <a:rPr sz="900" spc="-5" dirty="0">
                <a:latin typeface="Carlito"/>
                <a:cs typeface="Carlito"/>
              </a:rPr>
              <a:t>node </a:t>
            </a:r>
            <a:r>
              <a:rPr sz="900" dirty="0">
                <a:latin typeface="Carlito"/>
                <a:cs typeface="Carlito"/>
              </a:rPr>
              <a:t>j is </a:t>
            </a:r>
            <a:r>
              <a:rPr sz="900" spc="-10" dirty="0">
                <a:latin typeface="Carlito"/>
                <a:cs typeface="Carlito"/>
              </a:rPr>
              <a:t>executed. </a:t>
            </a:r>
            <a:r>
              <a:rPr sz="900" dirty="0">
                <a:latin typeface="Carlito"/>
                <a:cs typeface="Carlito"/>
              </a:rPr>
              <a:t>If </a:t>
            </a:r>
            <a:r>
              <a:rPr sz="900" spc="-5" dirty="0">
                <a:solidFill>
                  <a:srgbClr val="0000FF"/>
                </a:solidFill>
                <a:latin typeface="Carlito"/>
                <a:cs typeface="Carlito"/>
              </a:rPr>
              <a:t>u</a:t>
            </a:r>
            <a:r>
              <a:rPr sz="900" spc="-7" baseline="-18518" dirty="0">
                <a:solidFill>
                  <a:srgbClr val="0000FF"/>
                </a:solidFill>
                <a:latin typeface="Carlito"/>
                <a:cs typeface="Carlito"/>
              </a:rPr>
              <a:t>j</a:t>
            </a:r>
            <a:r>
              <a:rPr sz="900" spc="-5" dirty="0">
                <a:solidFill>
                  <a:srgbClr val="0000FF"/>
                </a:solidFill>
                <a:latin typeface="Carlito"/>
                <a:cs typeface="Carlito"/>
              </a:rPr>
              <a:t>(x)) </a:t>
            </a:r>
            <a:r>
              <a:rPr sz="900" spc="-5" dirty="0">
                <a:latin typeface="Carlito"/>
                <a:cs typeface="Carlito"/>
              </a:rPr>
              <a:t>is </a:t>
            </a:r>
            <a:r>
              <a:rPr sz="900" dirty="0">
                <a:latin typeface="Carlito"/>
                <a:cs typeface="Carlito"/>
              </a:rPr>
              <a:t>a </a:t>
            </a:r>
            <a:r>
              <a:rPr sz="900" spc="-5" dirty="0">
                <a:latin typeface="Carlito"/>
                <a:cs typeface="Carlito"/>
              </a:rPr>
              <a:t>p-use then </a:t>
            </a:r>
            <a:r>
              <a:rPr sz="900" dirty="0">
                <a:latin typeface="Carlito"/>
                <a:cs typeface="Carlito"/>
              </a:rPr>
              <a:t>all </a:t>
            </a:r>
            <a:r>
              <a:rPr sz="900" spc="-10" dirty="0">
                <a:latin typeface="Carlito"/>
                <a:cs typeface="Carlito"/>
              </a:rPr>
              <a:t>edges </a:t>
            </a:r>
            <a:r>
              <a:rPr sz="900" dirty="0">
                <a:latin typeface="Carlito"/>
                <a:cs typeface="Carlito"/>
              </a:rPr>
              <a:t>of </a:t>
            </a:r>
            <a:r>
              <a:rPr sz="900" spc="-5" dirty="0">
                <a:latin typeface="Carlito"/>
                <a:cs typeface="Carlito"/>
              </a:rPr>
              <a:t>the kind </a:t>
            </a:r>
            <a:r>
              <a:rPr sz="900" spc="5" dirty="0">
                <a:latin typeface="Carlito"/>
                <a:cs typeface="Carlito"/>
              </a:rPr>
              <a:t>(j, </a:t>
            </a:r>
            <a:r>
              <a:rPr sz="900" dirty="0">
                <a:latin typeface="Carlito"/>
                <a:cs typeface="Carlito"/>
              </a:rPr>
              <a:t>k) </a:t>
            </a:r>
            <a:r>
              <a:rPr sz="900" spc="-10" dirty="0">
                <a:latin typeface="Carlito"/>
                <a:cs typeface="Carlito"/>
              </a:rPr>
              <a:t>must </a:t>
            </a:r>
            <a:r>
              <a:rPr sz="900" spc="-5" dirty="0">
                <a:latin typeface="Carlito"/>
                <a:cs typeface="Carlito"/>
              </a:rPr>
              <a:t>also  be </a:t>
            </a:r>
            <a:r>
              <a:rPr sz="900" spc="-10" dirty="0">
                <a:latin typeface="Carlito"/>
                <a:cs typeface="Carlito"/>
              </a:rPr>
              <a:t>taken </a:t>
            </a:r>
            <a:r>
              <a:rPr sz="900" spc="-5" dirty="0">
                <a:latin typeface="Carlito"/>
                <a:cs typeface="Carlito"/>
              </a:rPr>
              <a:t>during some</a:t>
            </a:r>
            <a:r>
              <a:rPr sz="900" spc="40" dirty="0">
                <a:latin typeface="Carlito"/>
                <a:cs typeface="Carlito"/>
              </a:rPr>
              <a:t> </a:t>
            </a:r>
            <a:r>
              <a:rPr sz="900" spc="-10" dirty="0">
                <a:latin typeface="Carlito"/>
                <a:cs typeface="Carlito"/>
              </a:rPr>
              <a:t>executions.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5945" y="51257"/>
            <a:ext cx="88074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0000"/>
                </a:solidFill>
              </a:rPr>
              <a:t>A</a:t>
            </a:r>
            <a:r>
              <a:rPr sz="2200" spc="-35" dirty="0">
                <a:solidFill>
                  <a:srgbClr val="FF0000"/>
                </a:solidFill>
              </a:rPr>
              <a:t>g</a:t>
            </a:r>
            <a:r>
              <a:rPr sz="2200" spc="-5" dirty="0">
                <a:solidFill>
                  <a:srgbClr val="FF0000"/>
                </a:solidFill>
              </a:rPr>
              <a:t>en</a:t>
            </a:r>
            <a:r>
              <a:rPr sz="2200" spc="-15" dirty="0">
                <a:solidFill>
                  <a:srgbClr val="FF0000"/>
                </a:solidFill>
              </a:rPr>
              <a:t>d</a:t>
            </a:r>
            <a:r>
              <a:rPr sz="2200" spc="-5" dirty="0">
                <a:solidFill>
                  <a:srgbClr val="FF0000"/>
                </a:solidFill>
              </a:rPr>
              <a:t>a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261874" y="482879"/>
            <a:ext cx="2495550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84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10" dirty="0">
                <a:latin typeface="Carlito"/>
                <a:cs typeface="Carlito"/>
              </a:rPr>
              <a:t>Dataflow based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testing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8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10" dirty="0">
                <a:latin typeface="Carlito"/>
                <a:cs typeface="Carlito"/>
              </a:rPr>
              <a:t>Requirements </a:t>
            </a:r>
            <a:r>
              <a:rPr sz="1600" spc="-5" dirty="0">
                <a:latin typeface="Carlito"/>
                <a:cs typeface="Carlito"/>
              </a:rPr>
              <a:t>based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testing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1397" y="50672"/>
            <a:ext cx="203136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FF0000"/>
                </a:solidFill>
              </a:rPr>
              <a:t>Data-Flow</a:t>
            </a:r>
            <a:r>
              <a:rPr sz="2200" spc="-70" dirty="0">
                <a:solidFill>
                  <a:srgbClr val="FF0000"/>
                </a:solidFill>
              </a:rPr>
              <a:t> </a:t>
            </a:r>
            <a:r>
              <a:rPr sz="2200" spc="-35" dirty="0">
                <a:solidFill>
                  <a:srgbClr val="FF0000"/>
                </a:solidFill>
              </a:rPr>
              <a:t>Testing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261874" y="531621"/>
            <a:ext cx="3985260" cy="1781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99695" indent="-1727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b="1" spc="-10" dirty="0">
                <a:latin typeface="Carlito"/>
                <a:cs typeface="Carlito"/>
              </a:rPr>
              <a:t>Data-flow testing </a:t>
            </a:r>
            <a:r>
              <a:rPr sz="1600" spc="-10" dirty="0">
                <a:latin typeface="Carlito"/>
                <a:cs typeface="Carlito"/>
              </a:rPr>
              <a:t>uses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5" dirty="0">
                <a:latin typeface="Carlito"/>
                <a:cs typeface="Carlito"/>
              </a:rPr>
              <a:t>control </a:t>
            </a:r>
            <a:r>
              <a:rPr sz="1600" spc="-10" dirty="0">
                <a:latin typeface="Carlito"/>
                <a:cs typeface="Carlito"/>
              </a:rPr>
              <a:t>flowgraph  to </a:t>
            </a:r>
            <a:r>
              <a:rPr sz="1600" spc="-15" dirty="0">
                <a:latin typeface="Carlito"/>
                <a:cs typeface="Carlito"/>
              </a:rPr>
              <a:t>explore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unreasonable </a:t>
            </a:r>
            <a:r>
              <a:rPr sz="1600" spc="-5" dirty="0">
                <a:latin typeface="Carlito"/>
                <a:cs typeface="Carlito"/>
              </a:rPr>
              <a:t>things </a:t>
            </a:r>
            <a:r>
              <a:rPr sz="1600" spc="-10" dirty="0">
                <a:latin typeface="Carlito"/>
                <a:cs typeface="Carlito"/>
              </a:rPr>
              <a:t>that can  happen to </a:t>
            </a:r>
            <a:r>
              <a:rPr sz="1600" spc="-15" dirty="0">
                <a:latin typeface="Carlito"/>
                <a:cs typeface="Carlito"/>
              </a:rPr>
              <a:t>data </a:t>
            </a:r>
            <a:r>
              <a:rPr sz="1600" dirty="0">
                <a:latin typeface="Carlito"/>
                <a:cs typeface="Carlito"/>
              </a:rPr>
              <a:t>(</a:t>
            </a:r>
            <a:r>
              <a:rPr sz="1600" i="1" dirty="0">
                <a:latin typeface="Carlito"/>
                <a:cs typeface="Carlito"/>
              </a:rPr>
              <a:t>i.e.,</a:t>
            </a:r>
            <a:r>
              <a:rPr sz="1600" i="1" spc="2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anomalies).</a:t>
            </a:r>
            <a:endParaRPr sz="1600">
              <a:latin typeface="Carlito"/>
              <a:cs typeface="Carlito"/>
            </a:endParaRPr>
          </a:p>
          <a:p>
            <a:pPr marL="184785" marR="5080" indent="-172720" algn="just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10" dirty="0">
                <a:latin typeface="Carlito"/>
                <a:cs typeface="Carlito"/>
              </a:rPr>
              <a:t>Consideration </a:t>
            </a:r>
            <a:r>
              <a:rPr sz="1600" spc="-5" dirty="0">
                <a:latin typeface="Carlito"/>
                <a:cs typeface="Carlito"/>
              </a:rPr>
              <a:t>of data-flow anomalies leads </a:t>
            </a:r>
            <a:r>
              <a:rPr sz="1600" spc="-10" dirty="0">
                <a:latin typeface="Carlito"/>
                <a:cs typeface="Carlito"/>
              </a:rPr>
              <a:t>to  </a:t>
            </a:r>
            <a:r>
              <a:rPr sz="1600" spc="-15" dirty="0">
                <a:latin typeface="Carlito"/>
                <a:cs typeface="Carlito"/>
              </a:rPr>
              <a:t>test </a:t>
            </a:r>
            <a:r>
              <a:rPr sz="1600" spc="-10" dirty="0">
                <a:latin typeface="Carlito"/>
                <a:cs typeface="Carlito"/>
              </a:rPr>
              <a:t>path </a:t>
            </a:r>
            <a:r>
              <a:rPr sz="1600" spc="-5" dirty="0">
                <a:latin typeface="Carlito"/>
                <a:cs typeface="Carlito"/>
              </a:rPr>
              <a:t>selection </a:t>
            </a:r>
            <a:r>
              <a:rPr sz="1600" spc="-10" dirty="0">
                <a:latin typeface="Carlito"/>
                <a:cs typeface="Carlito"/>
              </a:rPr>
              <a:t>strategies </a:t>
            </a:r>
            <a:r>
              <a:rPr sz="1600" spc="-5" dirty="0">
                <a:latin typeface="Carlito"/>
                <a:cs typeface="Carlito"/>
              </a:rPr>
              <a:t>that </a:t>
            </a:r>
            <a:r>
              <a:rPr sz="1600" dirty="0">
                <a:latin typeface="Carlito"/>
                <a:cs typeface="Carlito"/>
              </a:rPr>
              <a:t>fill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gaps  between complete path testing </a:t>
            </a:r>
            <a:r>
              <a:rPr sz="1600" spc="-5" dirty="0">
                <a:latin typeface="Carlito"/>
                <a:cs typeface="Carlito"/>
              </a:rPr>
              <a:t>and </a:t>
            </a:r>
            <a:r>
              <a:rPr sz="1600" spc="-10" dirty="0">
                <a:latin typeface="Carlito"/>
                <a:cs typeface="Carlito"/>
              </a:rPr>
              <a:t>branch or  </a:t>
            </a:r>
            <a:r>
              <a:rPr sz="1600" spc="-15" dirty="0">
                <a:latin typeface="Carlito"/>
                <a:cs typeface="Carlito"/>
              </a:rPr>
              <a:t>statement</a:t>
            </a:r>
            <a:r>
              <a:rPr sz="1600" spc="-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testing.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3716" y="51257"/>
            <a:ext cx="30054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5" dirty="0">
                <a:solidFill>
                  <a:srgbClr val="FF0000"/>
                </a:solidFill>
              </a:rPr>
              <a:t>Data-</a:t>
            </a:r>
            <a:r>
              <a:rPr sz="2200" spc="-55" dirty="0">
                <a:solidFill>
                  <a:srgbClr val="FF0000"/>
                </a:solidFill>
                <a:latin typeface="Arial"/>
                <a:cs typeface="Arial"/>
              </a:rPr>
              <a:t>Flow </a:t>
            </a:r>
            <a:r>
              <a:rPr sz="2200" spc="-145" dirty="0">
                <a:solidFill>
                  <a:srgbClr val="FF0000"/>
                </a:solidFill>
                <a:latin typeface="Arial"/>
                <a:cs typeface="Arial"/>
              </a:rPr>
              <a:t>Testing</a:t>
            </a:r>
            <a:r>
              <a:rPr sz="2200" spc="-1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90" dirty="0">
                <a:solidFill>
                  <a:srgbClr val="FF0000"/>
                </a:solidFill>
                <a:latin typeface="Arial"/>
                <a:cs typeface="Arial"/>
              </a:rPr>
              <a:t>(Cont’d)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4273" y="494156"/>
            <a:ext cx="3907790" cy="2263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33020" indent="-1727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b="1" spc="-10" dirty="0">
                <a:latin typeface="Carlito"/>
                <a:cs typeface="Carlito"/>
              </a:rPr>
              <a:t>Data-flow testing </a:t>
            </a:r>
            <a:r>
              <a:rPr sz="1600" spc="-5" dirty="0">
                <a:latin typeface="Carlito"/>
                <a:cs typeface="Carlito"/>
              </a:rPr>
              <a:t>is the name given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a  </a:t>
            </a:r>
            <a:r>
              <a:rPr sz="1600" spc="-10" dirty="0">
                <a:latin typeface="Carlito"/>
                <a:cs typeface="Carlito"/>
              </a:rPr>
              <a:t>family </a:t>
            </a:r>
            <a:r>
              <a:rPr sz="1600" spc="-5" dirty="0">
                <a:latin typeface="Carlito"/>
                <a:cs typeface="Carlito"/>
              </a:rPr>
              <a:t>of </a:t>
            </a:r>
            <a:r>
              <a:rPr sz="1600" spc="-15" dirty="0">
                <a:latin typeface="Carlito"/>
                <a:cs typeface="Carlito"/>
              </a:rPr>
              <a:t>test strategies </a:t>
            </a:r>
            <a:r>
              <a:rPr sz="1600" spc="-5" dirty="0">
                <a:latin typeface="Carlito"/>
                <a:cs typeface="Carlito"/>
              </a:rPr>
              <a:t>based on </a:t>
            </a:r>
            <a:r>
              <a:rPr sz="1600" spc="-10" dirty="0">
                <a:latin typeface="Carlito"/>
                <a:cs typeface="Carlito"/>
              </a:rPr>
              <a:t>selecting  </a:t>
            </a:r>
            <a:r>
              <a:rPr sz="1600" spc="-70" dirty="0">
                <a:latin typeface="Arial"/>
                <a:cs typeface="Arial"/>
              </a:rPr>
              <a:t>paths </a:t>
            </a:r>
            <a:r>
              <a:rPr sz="1600" spc="-40" dirty="0">
                <a:latin typeface="Arial"/>
                <a:cs typeface="Arial"/>
              </a:rPr>
              <a:t>through </a:t>
            </a:r>
            <a:r>
              <a:rPr sz="1600" spc="-20" dirty="0">
                <a:latin typeface="Arial"/>
                <a:cs typeface="Arial"/>
              </a:rPr>
              <a:t>the </a:t>
            </a:r>
            <a:r>
              <a:rPr sz="1600" spc="-80" dirty="0">
                <a:latin typeface="Arial"/>
                <a:cs typeface="Arial"/>
              </a:rPr>
              <a:t>program’s </a:t>
            </a:r>
            <a:r>
              <a:rPr sz="1600" spc="-35" dirty="0">
                <a:latin typeface="Arial"/>
                <a:cs typeface="Arial"/>
              </a:rPr>
              <a:t>control </a:t>
            </a:r>
            <a:r>
              <a:rPr sz="1600" spc="-5" dirty="0">
                <a:latin typeface="Arial"/>
                <a:cs typeface="Arial"/>
              </a:rPr>
              <a:t>flow </a:t>
            </a:r>
            <a:r>
              <a:rPr sz="1600" spc="-20" dirty="0">
                <a:latin typeface="Arial"/>
                <a:cs typeface="Arial"/>
              </a:rPr>
              <a:t>in  </a:t>
            </a:r>
            <a:r>
              <a:rPr sz="1600" spc="-15" dirty="0">
                <a:latin typeface="Carlito"/>
                <a:cs typeface="Carlito"/>
              </a:rPr>
              <a:t>order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15" dirty="0">
                <a:latin typeface="Carlito"/>
                <a:cs typeface="Carlito"/>
              </a:rPr>
              <a:t>explore </a:t>
            </a:r>
            <a:r>
              <a:rPr sz="1600" spc="-10" dirty="0">
                <a:latin typeface="Carlito"/>
                <a:cs typeface="Carlito"/>
              </a:rPr>
              <a:t>sequences </a:t>
            </a:r>
            <a:r>
              <a:rPr sz="1600" spc="-5" dirty="0">
                <a:latin typeface="Carlito"/>
                <a:cs typeface="Carlito"/>
              </a:rPr>
              <a:t>of </a:t>
            </a:r>
            <a:r>
              <a:rPr sz="1600" spc="-10" dirty="0">
                <a:latin typeface="Carlito"/>
                <a:cs typeface="Carlito"/>
              </a:rPr>
              <a:t>events related  to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5" dirty="0">
                <a:latin typeface="Carlito"/>
                <a:cs typeface="Carlito"/>
              </a:rPr>
              <a:t>status </a:t>
            </a:r>
            <a:r>
              <a:rPr sz="1600" spc="-5" dirty="0">
                <a:latin typeface="Carlito"/>
                <a:cs typeface="Carlito"/>
              </a:rPr>
              <a:t>of </a:t>
            </a:r>
            <a:r>
              <a:rPr sz="1600" spc="-15" dirty="0">
                <a:latin typeface="Carlito"/>
                <a:cs typeface="Carlito"/>
              </a:rPr>
              <a:t>data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objects.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i="1" spc="-5" dirty="0">
                <a:latin typeface="Carlito"/>
                <a:cs typeface="Carlito"/>
              </a:rPr>
              <a:t>E.g., </a:t>
            </a:r>
            <a:r>
              <a:rPr sz="1600" spc="-5" dirty="0">
                <a:latin typeface="Carlito"/>
                <a:cs typeface="Carlito"/>
              </a:rPr>
              <a:t>Pick enough </a:t>
            </a:r>
            <a:r>
              <a:rPr sz="1600" spc="-10" dirty="0">
                <a:latin typeface="Carlito"/>
                <a:cs typeface="Carlito"/>
              </a:rPr>
              <a:t>paths to assure</a:t>
            </a:r>
            <a:r>
              <a:rPr sz="1600" spc="4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that:</a:t>
            </a:r>
            <a:endParaRPr sz="1600">
              <a:latin typeface="Carlito"/>
              <a:cs typeface="Carlito"/>
            </a:endParaRPr>
          </a:p>
          <a:p>
            <a:pPr marL="384810" marR="53340" lvl="1" indent="-144145">
              <a:lnSpc>
                <a:spcPct val="100000"/>
              </a:lnSpc>
              <a:spcBef>
                <a:spcPts val="345"/>
              </a:spcBef>
              <a:buClr>
                <a:srgbClr val="FF0000"/>
              </a:buClr>
              <a:buFont typeface="Arial"/>
              <a:buChar char="–"/>
              <a:tabLst>
                <a:tab pos="385445" algn="l"/>
              </a:tabLst>
            </a:pPr>
            <a:r>
              <a:rPr sz="1400" spc="-10" dirty="0">
                <a:latin typeface="Carlito"/>
                <a:cs typeface="Carlito"/>
              </a:rPr>
              <a:t>Every data </a:t>
            </a:r>
            <a:r>
              <a:rPr sz="1400" spc="-5" dirty="0">
                <a:latin typeface="Carlito"/>
                <a:cs typeface="Carlito"/>
              </a:rPr>
              <a:t>object has been initialized </a:t>
            </a:r>
            <a:r>
              <a:rPr sz="1400" dirty="0">
                <a:latin typeface="Carlito"/>
                <a:cs typeface="Carlito"/>
              </a:rPr>
              <a:t>prior </a:t>
            </a:r>
            <a:r>
              <a:rPr sz="1400" spc="-10" dirty="0">
                <a:latin typeface="Carlito"/>
                <a:cs typeface="Carlito"/>
              </a:rPr>
              <a:t>to </a:t>
            </a:r>
            <a:r>
              <a:rPr sz="1400" dirty="0">
                <a:latin typeface="Carlito"/>
                <a:cs typeface="Carlito"/>
              </a:rPr>
              <a:t>its  </a:t>
            </a:r>
            <a:r>
              <a:rPr sz="1400" spc="-5" dirty="0">
                <a:latin typeface="Carlito"/>
                <a:cs typeface="Carlito"/>
              </a:rPr>
              <a:t>use.</a:t>
            </a:r>
            <a:endParaRPr sz="1400">
              <a:latin typeface="Carlito"/>
              <a:cs typeface="Carlito"/>
            </a:endParaRPr>
          </a:p>
          <a:p>
            <a:pPr marL="384810" lvl="1" indent="-144145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Font typeface="Arial"/>
              <a:buChar char="–"/>
              <a:tabLst>
                <a:tab pos="385445" algn="l"/>
              </a:tabLst>
            </a:pPr>
            <a:r>
              <a:rPr sz="1400" dirty="0">
                <a:latin typeface="Carlito"/>
                <a:cs typeface="Carlito"/>
              </a:rPr>
              <a:t>All </a:t>
            </a:r>
            <a:r>
              <a:rPr sz="1400" spc="-5" dirty="0">
                <a:latin typeface="Carlito"/>
                <a:cs typeface="Carlito"/>
              </a:rPr>
              <a:t>defined objects </a:t>
            </a:r>
            <a:r>
              <a:rPr sz="1400" spc="-15" dirty="0">
                <a:latin typeface="Carlito"/>
                <a:cs typeface="Carlito"/>
              </a:rPr>
              <a:t>have </a:t>
            </a:r>
            <a:r>
              <a:rPr sz="1400" spc="-5" dirty="0">
                <a:latin typeface="Carlito"/>
                <a:cs typeface="Carlito"/>
              </a:rPr>
              <a:t>been used </a:t>
            </a:r>
            <a:r>
              <a:rPr sz="1400" spc="-10" dirty="0">
                <a:latin typeface="Carlito"/>
                <a:cs typeface="Carlito"/>
              </a:rPr>
              <a:t>at </a:t>
            </a:r>
            <a:r>
              <a:rPr sz="1400" spc="-5" dirty="0">
                <a:latin typeface="Carlito"/>
                <a:cs typeface="Carlito"/>
              </a:rPr>
              <a:t>least</a:t>
            </a:r>
            <a:r>
              <a:rPr sz="1400" spc="-1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once.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4216" y="50672"/>
            <a:ext cx="26238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solidFill>
                  <a:srgbClr val="FF0000"/>
                </a:solidFill>
              </a:rPr>
              <a:t>Data </a:t>
            </a:r>
            <a:r>
              <a:rPr sz="2200" spc="-10" dirty="0">
                <a:solidFill>
                  <a:srgbClr val="FF0000"/>
                </a:solidFill>
              </a:rPr>
              <a:t>Object Categories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261874" y="482243"/>
            <a:ext cx="2757170" cy="141732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84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5" dirty="0">
                <a:latin typeface="Carlito"/>
                <a:cs typeface="Carlito"/>
              </a:rPr>
              <a:t>(d) </a:t>
            </a:r>
            <a:r>
              <a:rPr sz="1600" spc="-10" dirty="0">
                <a:latin typeface="Carlito"/>
                <a:cs typeface="Carlito"/>
              </a:rPr>
              <a:t>Defined, Created,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Initialized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8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10" dirty="0">
                <a:latin typeface="Carlito"/>
                <a:cs typeface="Carlito"/>
              </a:rPr>
              <a:t>(k) </a:t>
            </a:r>
            <a:r>
              <a:rPr sz="1600" spc="-5" dirty="0">
                <a:latin typeface="Carlito"/>
                <a:cs typeface="Carlito"/>
              </a:rPr>
              <a:t>Killed, </a:t>
            </a:r>
            <a:r>
              <a:rPr sz="1600" spc="-10" dirty="0">
                <a:latin typeface="Carlito"/>
                <a:cs typeface="Carlito"/>
              </a:rPr>
              <a:t>Undefined,</a:t>
            </a:r>
            <a:r>
              <a:rPr sz="1600" spc="3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Released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5" dirty="0">
                <a:latin typeface="Carlito"/>
                <a:cs typeface="Carlito"/>
              </a:rPr>
              <a:t>(u) </a:t>
            </a:r>
            <a:r>
              <a:rPr sz="1600" spc="-10" dirty="0">
                <a:latin typeface="Carlito"/>
                <a:cs typeface="Carlito"/>
              </a:rPr>
              <a:t>Used:</a:t>
            </a:r>
            <a:endParaRPr sz="1600">
              <a:latin typeface="Carlito"/>
              <a:cs typeface="Carlito"/>
            </a:endParaRPr>
          </a:p>
          <a:p>
            <a:pPr marL="509905" lvl="1" indent="-268605">
              <a:lnSpc>
                <a:spcPct val="100000"/>
              </a:lnSpc>
              <a:spcBef>
                <a:spcPts val="345"/>
              </a:spcBef>
              <a:buClr>
                <a:srgbClr val="FF0000"/>
              </a:buClr>
              <a:buFont typeface="Arial"/>
              <a:buChar char="–"/>
              <a:tabLst>
                <a:tab pos="509270" algn="l"/>
                <a:tab pos="509905" algn="l"/>
              </a:tabLst>
            </a:pPr>
            <a:r>
              <a:rPr sz="1400" spc="-10" dirty="0">
                <a:latin typeface="Carlito"/>
                <a:cs typeface="Carlito"/>
              </a:rPr>
              <a:t>(c) </a:t>
            </a:r>
            <a:r>
              <a:rPr sz="1400" dirty="0">
                <a:latin typeface="Carlito"/>
                <a:cs typeface="Carlito"/>
              </a:rPr>
              <a:t>Used in a</a:t>
            </a:r>
            <a:r>
              <a:rPr sz="1400" spc="-5" dirty="0">
                <a:latin typeface="Carlito"/>
                <a:cs typeface="Carlito"/>
              </a:rPr>
              <a:t> calculation</a:t>
            </a:r>
            <a:endParaRPr sz="1400">
              <a:latin typeface="Carlito"/>
              <a:cs typeface="Carlito"/>
            </a:endParaRPr>
          </a:p>
          <a:p>
            <a:pPr marL="509905" lvl="1" indent="-268605">
              <a:lnSpc>
                <a:spcPct val="100000"/>
              </a:lnSpc>
              <a:spcBef>
                <a:spcPts val="340"/>
              </a:spcBef>
              <a:buClr>
                <a:srgbClr val="FF0000"/>
              </a:buClr>
              <a:buFont typeface="Arial"/>
              <a:buChar char="–"/>
              <a:tabLst>
                <a:tab pos="509270" algn="l"/>
                <a:tab pos="509905" algn="l"/>
              </a:tabLst>
            </a:pPr>
            <a:r>
              <a:rPr sz="1400" spc="-10" dirty="0">
                <a:latin typeface="Carlito"/>
                <a:cs typeface="Carlito"/>
              </a:rPr>
              <a:t>(p) </a:t>
            </a:r>
            <a:r>
              <a:rPr sz="1400" dirty="0">
                <a:latin typeface="Carlito"/>
                <a:cs typeface="Carlito"/>
              </a:rPr>
              <a:t>Used in a</a:t>
            </a:r>
            <a:r>
              <a:rPr sz="1400" spc="-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predicate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6469" y="51257"/>
            <a:ext cx="16402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FF0000"/>
                </a:solidFill>
              </a:rPr>
              <a:t>(d), </a:t>
            </a:r>
            <a:r>
              <a:rPr sz="2200" spc="-5" dirty="0">
                <a:solidFill>
                  <a:srgbClr val="FF0000"/>
                </a:solidFill>
              </a:rPr>
              <a:t>(u) and</a:t>
            </a:r>
            <a:r>
              <a:rPr sz="2200" spc="-30" dirty="0">
                <a:solidFill>
                  <a:srgbClr val="FF0000"/>
                </a:solidFill>
              </a:rPr>
              <a:t> </a:t>
            </a:r>
            <a:r>
              <a:rPr sz="2200" spc="-10" dirty="0">
                <a:solidFill>
                  <a:srgbClr val="FF0000"/>
                </a:solidFill>
              </a:rPr>
              <a:t>(k)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414273" y="424052"/>
            <a:ext cx="3823970" cy="2895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250" spc="-5" dirty="0">
                <a:latin typeface="Carlito"/>
                <a:cs typeface="Carlito"/>
              </a:rPr>
              <a:t>An object (</a:t>
            </a:r>
            <a:r>
              <a:rPr sz="1250" i="1" spc="-5" dirty="0">
                <a:latin typeface="Carlito"/>
                <a:cs typeface="Carlito"/>
              </a:rPr>
              <a:t>e.g., </a:t>
            </a:r>
            <a:r>
              <a:rPr sz="1250" spc="-5" dirty="0">
                <a:latin typeface="Carlito"/>
                <a:cs typeface="Carlito"/>
              </a:rPr>
              <a:t>variable) is </a:t>
            </a:r>
            <a:r>
              <a:rPr sz="1250" b="1" spc="-5" dirty="0">
                <a:latin typeface="Carlito"/>
                <a:cs typeface="Carlito"/>
              </a:rPr>
              <a:t>defined </a:t>
            </a:r>
            <a:r>
              <a:rPr sz="1250" spc="-5" dirty="0">
                <a:latin typeface="Carlito"/>
                <a:cs typeface="Carlito"/>
              </a:rPr>
              <a:t>(d) when</a:t>
            </a:r>
            <a:r>
              <a:rPr sz="1250" spc="35" dirty="0">
                <a:latin typeface="Carlito"/>
                <a:cs typeface="Carlito"/>
              </a:rPr>
              <a:t> </a:t>
            </a:r>
            <a:r>
              <a:rPr sz="1250" spc="-5" dirty="0">
                <a:latin typeface="Carlito"/>
                <a:cs typeface="Carlito"/>
              </a:rPr>
              <a:t>it:</a:t>
            </a:r>
            <a:endParaRPr sz="1250">
              <a:latin typeface="Carlito"/>
              <a:cs typeface="Carlito"/>
            </a:endParaRPr>
          </a:p>
          <a:p>
            <a:pPr marL="384810" lvl="1" indent="-144145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Arial"/>
              <a:buChar char="–"/>
              <a:tabLst>
                <a:tab pos="385445" algn="l"/>
              </a:tabLst>
            </a:pPr>
            <a:r>
              <a:rPr sz="1100" spc="-5" dirty="0">
                <a:latin typeface="Carlito"/>
                <a:cs typeface="Carlito"/>
              </a:rPr>
              <a:t>appears </a:t>
            </a:r>
            <a:r>
              <a:rPr sz="1100" dirty="0">
                <a:latin typeface="Carlito"/>
                <a:cs typeface="Carlito"/>
              </a:rPr>
              <a:t>in a </a:t>
            </a:r>
            <a:r>
              <a:rPr sz="1100" spc="-10" dirty="0">
                <a:latin typeface="Carlito"/>
                <a:cs typeface="Carlito"/>
              </a:rPr>
              <a:t>data</a:t>
            </a:r>
            <a:r>
              <a:rPr sz="1100" spc="-5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declaration</a:t>
            </a:r>
            <a:endParaRPr sz="1100">
              <a:latin typeface="Carlito"/>
              <a:cs typeface="Carlito"/>
            </a:endParaRPr>
          </a:p>
          <a:p>
            <a:pPr marL="384810" lvl="1" indent="-144145">
              <a:lnSpc>
                <a:spcPct val="100000"/>
              </a:lnSpc>
              <a:buClr>
                <a:srgbClr val="FF0000"/>
              </a:buClr>
              <a:buFont typeface="Arial"/>
              <a:buChar char="–"/>
              <a:tabLst>
                <a:tab pos="385445" algn="l"/>
              </a:tabLst>
            </a:pPr>
            <a:r>
              <a:rPr sz="1100" dirty="0">
                <a:latin typeface="Carlito"/>
                <a:cs typeface="Carlito"/>
              </a:rPr>
              <a:t>is </a:t>
            </a:r>
            <a:r>
              <a:rPr sz="1100" spc="-5" dirty="0">
                <a:latin typeface="Carlito"/>
                <a:cs typeface="Carlito"/>
              </a:rPr>
              <a:t>assigned </a:t>
            </a:r>
            <a:r>
              <a:rPr sz="1100" dirty="0">
                <a:latin typeface="Carlito"/>
                <a:cs typeface="Carlito"/>
              </a:rPr>
              <a:t>a new</a:t>
            </a:r>
            <a:r>
              <a:rPr sz="1100" spc="-4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value</a:t>
            </a:r>
            <a:endParaRPr sz="1100">
              <a:latin typeface="Carlito"/>
              <a:cs typeface="Carlito"/>
            </a:endParaRPr>
          </a:p>
          <a:p>
            <a:pPr marL="384810" lvl="1" indent="-144145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Arial"/>
              <a:buChar char="–"/>
              <a:tabLst>
                <a:tab pos="385445" algn="l"/>
              </a:tabLst>
            </a:pPr>
            <a:r>
              <a:rPr sz="1100" dirty="0">
                <a:latin typeface="Carlito"/>
                <a:cs typeface="Carlito"/>
              </a:rPr>
              <a:t>is a </a:t>
            </a:r>
            <a:r>
              <a:rPr sz="1100" spc="-5" dirty="0">
                <a:latin typeface="Carlito"/>
                <a:cs typeface="Carlito"/>
              </a:rPr>
              <a:t>file that </a:t>
            </a:r>
            <a:r>
              <a:rPr sz="1100" dirty="0">
                <a:latin typeface="Carlito"/>
                <a:cs typeface="Carlito"/>
              </a:rPr>
              <a:t>has been</a:t>
            </a:r>
            <a:r>
              <a:rPr sz="1100" spc="-5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opened</a:t>
            </a:r>
            <a:endParaRPr sz="1100">
              <a:latin typeface="Carlito"/>
              <a:cs typeface="Carlito"/>
            </a:endParaRPr>
          </a:p>
          <a:p>
            <a:pPr marL="384810" marR="1819910" lvl="1" indent="-385445" algn="r">
              <a:lnSpc>
                <a:spcPts val="1315"/>
              </a:lnSpc>
              <a:buClr>
                <a:srgbClr val="FF0000"/>
              </a:buClr>
              <a:buFont typeface="Arial"/>
              <a:buChar char="–"/>
              <a:tabLst>
                <a:tab pos="385445" algn="l"/>
              </a:tabLst>
            </a:pPr>
            <a:r>
              <a:rPr sz="1100" dirty="0">
                <a:latin typeface="Carlito"/>
                <a:cs typeface="Carlito"/>
              </a:rPr>
              <a:t>is </a:t>
            </a:r>
            <a:r>
              <a:rPr sz="1100" spc="-5" dirty="0">
                <a:latin typeface="Carlito"/>
                <a:cs typeface="Carlito"/>
              </a:rPr>
              <a:t>dynamically allocated,</a:t>
            </a:r>
            <a:r>
              <a:rPr sz="1100" spc="-85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etc.</a:t>
            </a:r>
            <a:endParaRPr sz="1100">
              <a:latin typeface="Carlito"/>
              <a:cs typeface="Carlito"/>
            </a:endParaRPr>
          </a:p>
          <a:p>
            <a:pPr marL="184785" marR="1790064" indent="-185420" algn="r">
              <a:lnSpc>
                <a:spcPts val="1495"/>
              </a:lnSpc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250" spc="-5" dirty="0">
                <a:latin typeface="Carlito"/>
                <a:cs typeface="Carlito"/>
              </a:rPr>
              <a:t>An object is </a:t>
            </a:r>
            <a:r>
              <a:rPr sz="1250" b="1" spc="-5" dirty="0">
                <a:latin typeface="Carlito"/>
                <a:cs typeface="Carlito"/>
              </a:rPr>
              <a:t>killed </a:t>
            </a:r>
            <a:r>
              <a:rPr sz="1250" spc="-5" dirty="0">
                <a:latin typeface="Carlito"/>
                <a:cs typeface="Carlito"/>
              </a:rPr>
              <a:t>when it is:</a:t>
            </a:r>
            <a:endParaRPr sz="1250">
              <a:latin typeface="Carlito"/>
              <a:cs typeface="Carlito"/>
            </a:endParaRPr>
          </a:p>
          <a:p>
            <a:pPr marL="384810" marR="5080" lvl="1" indent="-144145">
              <a:lnSpc>
                <a:spcPct val="80000"/>
              </a:lnSpc>
              <a:spcBef>
                <a:spcPts val="270"/>
              </a:spcBef>
              <a:buClr>
                <a:srgbClr val="FF0000"/>
              </a:buClr>
              <a:buFont typeface="Arial"/>
              <a:buChar char="–"/>
              <a:tabLst>
                <a:tab pos="385445" algn="l"/>
              </a:tabLst>
            </a:pPr>
            <a:r>
              <a:rPr sz="1100" spc="-5" dirty="0">
                <a:latin typeface="Carlito"/>
                <a:cs typeface="Carlito"/>
              </a:rPr>
              <a:t>released (</a:t>
            </a:r>
            <a:r>
              <a:rPr sz="1100" i="1" spc="-5" dirty="0">
                <a:latin typeface="Carlito"/>
                <a:cs typeface="Carlito"/>
              </a:rPr>
              <a:t>e.g., </a:t>
            </a:r>
            <a:r>
              <a:rPr sz="1100" spc="-5" dirty="0">
                <a:latin typeface="Carlito"/>
                <a:cs typeface="Carlito"/>
              </a:rPr>
              <a:t>free) </a:t>
            </a:r>
            <a:r>
              <a:rPr sz="1100" dirty="0">
                <a:latin typeface="Carlito"/>
                <a:cs typeface="Carlito"/>
              </a:rPr>
              <a:t>or otherwise made </a:t>
            </a:r>
            <a:r>
              <a:rPr sz="1100" spc="-5" dirty="0">
                <a:latin typeface="Carlito"/>
                <a:cs typeface="Carlito"/>
              </a:rPr>
              <a:t>unavailable </a:t>
            </a:r>
            <a:r>
              <a:rPr sz="1100" dirty="0">
                <a:latin typeface="Carlito"/>
                <a:cs typeface="Carlito"/>
              </a:rPr>
              <a:t>(</a:t>
            </a:r>
            <a:r>
              <a:rPr sz="1100" i="1" dirty="0">
                <a:latin typeface="Carlito"/>
                <a:cs typeface="Carlito"/>
              </a:rPr>
              <a:t>e.g.,</a:t>
            </a:r>
            <a:r>
              <a:rPr sz="1100" i="1" spc="-10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out  of</a:t>
            </a:r>
            <a:r>
              <a:rPr sz="1100" spc="-3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scope)</a:t>
            </a:r>
            <a:endParaRPr sz="1100">
              <a:latin typeface="Carlito"/>
              <a:cs typeface="Carlito"/>
            </a:endParaRPr>
          </a:p>
          <a:p>
            <a:pPr marL="384810" lvl="1" indent="-144145">
              <a:lnSpc>
                <a:spcPct val="100000"/>
              </a:lnSpc>
              <a:buClr>
                <a:srgbClr val="FF0000"/>
              </a:buClr>
              <a:buFont typeface="Arial"/>
              <a:buChar char="–"/>
              <a:tabLst>
                <a:tab pos="385445" algn="l"/>
              </a:tabLst>
            </a:pPr>
            <a:r>
              <a:rPr sz="1100" dirty="0">
                <a:latin typeface="Carlito"/>
                <a:cs typeface="Carlito"/>
              </a:rPr>
              <a:t>a loop </a:t>
            </a:r>
            <a:r>
              <a:rPr sz="1100" spc="-5" dirty="0">
                <a:latin typeface="Carlito"/>
                <a:cs typeface="Carlito"/>
              </a:rPr>
              <a:t>control variable </a:t>
            </a:r>
            <a:r>
              <a:rPr sz="1100" dirty="0">
                <a:latin typeface="Carlito"/>
                <a:cs typeface="Carlito"/>
              </a:rPr>
              <a:t>when the loop</a:t>
            </a:r>
            <a:r>
              <a:rPr sz="1100" spc="-125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exits</a:t>
            </a:r>
            <a:endParaRPr sz="1100">
              <a:latin typeface="Carlito"/>
              <a:cs typeface="Carlito"/>
            </a:endParaRPr>
          </a:p>
          <a:p>
            <a:pPr marL="384810" lvl="1" indent="-144145">
              <a:lnSpc>
                <a:spcPts val="1315"/>
              </a:lnSpc>
              <a:buClr>
                <a:srgbClr val="FF0000"/>
              </a:buClr>
              <a:buFont typeface="Arial"/>
              <a:buChar char="–"/>
              <a:tabLst>
                <a:tab pos="385445" algn="l"/>
              </a:tabLst>
            </a:pPr>
            <a:r>
              <a:rPr sz="1100" dirty="0">
                <a:latin typeface="Carlito"/>
                <a:cs typeface="Carlito"/>
              </a:rPr>
              <a:t>a </a:t>
            </a:r>
            <a:r>
              <a:rPr sz="1100" spc="-5" dirty="0">
                <a:latin typeface="Carlito"/>
                <a:cs typeface="Carlito"/>
              </a:rPr>
              <a:t>file that </a:t>
            </a:r>
            <a:r>
              <a:rPr sz="1100" dirty="0">
                <a:latin typeface="Carlito"/>
                <a:cs typeface="Carlito"/>
              </a:rPr>
              <a:t>has </a:t>
            </a:r>
            <a:r>
              <a:rPr sz="1100" spc="-5" dirty="0">
                <a:latin typeface="Carlito"/>
                <a:cs typeface="Carlito"/>
              </a:rPr>
              <a:t>been</a:t>
            </a:r>
            <a:r>
              <a:rPr sz="1100" spc="-35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closed</a:t>
            </a:r>
            <a:endParaRPr sz="1100">
              <a:latin typeface="Carlito"/>
              <a:cs typeface="Carlito"/>
            </a:endParaRPr>
          </a:p>
          <a:p>
            <a:pPr marL="184785" marR="147955" indent="-172720">
              <a:lnSpc>
                <a:spcPts val="1200"/>
              </a:lnSpc>
              <a:spcBef>
                <a:spcPts val="2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250" spc="-5" dirty="0">
                <a:latin typeface="Carlito"/>
                <a:cs typeface="Carlito"/>
              </a:rPr>
              <a:t>An object is </a:t>
            </a:r>
            <a:r>
              <a:rPr sz="1250" b="1" spc="-5" dirty="0">
                <a:latin typeface="Carlito"/>
                <a:cs typeface="Carlito"/>
              </a:rPr>
              <a:t>used </a:t>
            </a:r>
            <a:r>
              <a:rPr sz="1250" spc="-5" dirty="0">
                <a:latin typeface="Carlito"/>
                <a:cs typeface="Carlito"/>
              </a:rPr>
              <a:t>when it is part of a computation or a  </a:t>
            </a:r>
            <a:r>
              <a:rPr sz="1250" spc="-10" dirty="0">
                <a:latin typeface="Carlito"/>
                <a:cs typeface="Carlito"/>
              </a:rPr>
              <a:t>predicate.</a:t>
            </a:r>
            <a:endParaRPr sz="1250">
              <a:latin typeface="Carlito"/>
              <a:cs typeface="Carlito"/>
            </a:endParaRPr>
          </a:p>
          <a:p>
            <a:pPr marL="184785" marR="49530" indent="-172720">
              <a:lnSpc>
                <a:spcPct val="80100"/>
              </a:lnSpc>
              <a:spcBef>
                <a:spcPts val="31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250" spc="-5" dirty="0">
                <a:latin typeface="Carlito"/>
                <a:cs typeface="Carlito"/>
              </a:rPr>
              <a:t>A variable is used </a:t>
            </a:r>
            <a:r>
              <a:rPr sz="1250" spc="-15" dirty="0">
                <a:latin typeface="Carlito"/>
                <a:cs typeface="Carlito"/>
              </a:rPr>
              <a:t>for </a:t>
            </a:r>
            <a:r>
              <a:rPr sz="1250" spc="-5" dirty="0">
                <a:latin typeface="Carlito"/>
                <a:cs typeface="Carlito"/>
              </a:rPr>
              <a:t>a computation </a:t>
            </a:r>
            <a:r>
              <a:rPr sz="1250" b="1" spc="-5" dirty="0">
                <a:latin typeface="Carlito"/>
                <a:cs typeface="Carlito"/>
              </a:rPr>
              <a:t>(c) </a:t>
            </a:r>
            <a:r>
              <a:rPr sz="1250" spc="-5" dirty="0">
                <a:latin typeface="Carlito"/>
                <a:cs typeface="Carlito"/>
              </a:rPr>
              <a:t>when it appears  on </a:t>
            </a:r>
            <a:r>
              <a:rPr sz="1250" dirty="0">
                <a:latin typeface="Carlito"/>
                <a:cs typeface="Carlito"/>
              </a:rPr>
              <a:t>the </a:t>
            </a:r>
            <a:r>
              <a:rPr sz="1250" spc="-10" dirty="0">
                <a:latin typeface="Carlito"/>
                <a:cs typeface="Carlito"/>
              </a:rPr>
              <a:t>RHS </a:t>
            </a:r>
            <a:r>
              <a:rPr sz="1250" spc="-5" dirty="0">
                <a:latin typeface="Carlito"/>
                <a:cs typeface="Carlito"/>
              </a:rPr>
              <a:t>(sometimes </a:t>
            </a:r>
            <a:r>
              <a:rPr sz="1250" spc="-10" dirty="0">
                <a:latin typeface="Carlito"/>
                <a:cs typeface="Carlito"/>
              </a:rPr>
              <a:t>even </a:t>
            </a:r>
            <a:r>
              <a:rPr sz="1250" dirty="0">
                <a:latin typeface="Carlito"/>
                <a:cs typeface="Carlito"/>
              </a:rPr>
              <a:t>the </a:t>
            </a:r>
            <a:r>
              <a:rPr sz="1250" spc="-5" dirty="0">
                <a:latin typeface="Carlito"/>
                <a:cs typeface="Carlito"/>
              </a:rPr>
              <a:t>LHS in case of </a:t>
            </a:r>
            <a:r>
              <a:rPr sz="1250" spc="-15" dirty="0">
                <a:latin typeface="Carlito"/>
                <a:cs typeface="Carlito"/>
              </a:rPr>
              <a:t>array  </a:t>
            </a:r>
            <a:r>
              <a:rPr sz="1250" dirty="0">
                <a:latin typeface="Carlito"/>
                <a:cs typeface="Carlito"/>
              </a:rPr>
              <a:t>indices) </a:t>
            </a:r>
            <a:r>
              <a:rPr sz="1250" spc="-5" dirty="0">
                <a:latin typeface="Carlito"/>
                <a:cs typeface="Carlito"/>
              </a:rPr>
              <a:t>of an assignment</a:t>
            </a:r>
            <a:r>
              <a:rPr sz="1250" spc="-40" dirty="0">
                <a:latin typeface="Carlito"/>
                <a:cs typeface="Carlito"/>
              </a:rPr>
              <a:t> </a:t>
            </a:r>
            <a:r>
              <a:rPr sz="1250" spc="-10" dirty="0">
                <a:latin typeface="Carlito"/>
                <a:cs typeface="Carlito"/>
              </a:rPr>
              <a:t>statement.</a:t>
            </a:r>
            <a:endParaRPr sz="1250">
              <a:latin typeface="Carlito"/>
              <a:cs typeface="Carlito"/>
            </a:endParaRPr>
          </a:p>
          <a:p>
            <a:pPr marL="184785" marR="313690" indent="-172720">
              <a:lnSpc>
                <a:spcPts val="1200"/>
              </a:lnSpc>
              <a:spcBef>
                <a:spcPts val="29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250" spc="-5" dirty="0">
                <a:latin typeface="Carlito"/>
                <a:cs typeface="Carlito"/>
              </a:rPr>
              <a:t>A variable is used in a </a:t>
            </a:r>
            <a:r>
              <a:rPr sz="1250" spc="-10" dirty="0">
                <a:latin typeface="Carlito"/>
                <a:cs typeface="Carlito"/>
              </a:rPr>
              <a:t>predicate </a:t>
            </a:r>
            <a:r>
              <a:rPr sz="1250" b="1" spc="-5" dirty="0">
                <a:latin typeface="Carlito"/>
                <a:cs typeface="Carlito"/>
              </a:rPr>
              <a:t>(p) </a:t>
            </a:r>
            <a:r>
              <a:rPr sz="1250" spc="-5" dirty="0">
                <a:latin typeface="Carlito"/>
                <a:cs typeface="Carlito"/>
              </a:rPr>
              <a:t>when it appears  directly in that</a:t>
            </a:r>
            <a:r>
              <a:rPr sz="1250" spc="-15" dirty="0">
                <a:latin typeface="Carlito"/>
                <a:cs typeface="Carlito"/>
              </a:rPr>
              <a:t> </a:t>
            </a:r>
            <a:r>
              <a:rPr sz="1250" spc="-10" dirty="0">
                <a:latin typeface="Carlito"/>
                <a:cs typeface="Carlito"/>
              </a:rPr>
              <a:t>predicate.</a:t>
            </a:r>
            <a:endParaRPr sz="125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870" y="50672"/>
            <a:ext cx="333247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FF0000"/>
                </a:solidFill>
              </a:rPr>
              <a:t>Example: Definition </a:t>
            </a:r>
            <a:r>
              <a:rPr sz="2200" spc="-5" dirty="0">
                <a:solidFill>
                  <a:srgbClr val="FF0000"/>
                </a:solidFill>
              </a:rPr>
              <a:t>and</a:t>
            </a:r>
            <a:r>
              <a:rPr sz="2200" spc="5" dirty="0">
                <a:solidFill>
                  <a:srgbClr val="FF0000"/>
                </a:solidFill>
              </a:rPr>
              <a:t> </a:t>
            </a:r>
            <a:r>
              <a:rPr sz="2200" spc="-5" dirty="0">
                <a:solidFill>
                  <a:srgbClr val="FF0000"/>
                </a:solidFill>
              </a:rPr>
              <a:t>Uses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818514" y="1415541"/>
            <a:ext cx="1120775" cy="1452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8450" algn="l"/>
              </a:tabLst>
            </a:pPr>
            <a:r>
              <a:rPr sz="1200" spc="-5" dirty="0">
                <a:latin typeface="Comic Sans MS"/>
                <a:cs typeface="Comic Sans MS"/>
              </a:rPr>
              <a:t>1.	</a:t>
            </a:r>
            <a:r>
              <a:rPr sz="1200" dirty="0">
                <a:latin typeface="Comic Sans MS"/>
                <a:cs typeface="Comic Sans MS"/>
              </a:rPr>
              <a:t>read </a:t>
            </a:r>
            <a:r>
              <a:rPr sz="1200" spc="-5" dirty="0">
                <a:latin typeface="Comic Sans MS"/>
                <a:cs typeface="Comic Sans MS"/>
              </a:rPr>
              <a:t>(x,</a:t>
            </a:r>
            <a:r>
              <a:rPr sz="1200" spc="-9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y);</a:t>
            </a:r>
            <a:endParaRPr sz="1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tabLst>
                <a:tab pos="323215" algn="l"/>
              </a:tabLst>
            </a:pPr>
            <a:r>
              <a:rPr sz="1200" spc="-5" dirty="0">
                <a:latin typeface="Comic Sans MS"/>
                <a:cs typeface="Comic Sans MS"/>
              </a:rPr>
              <a:t>2.	</a:t>
            </a:r>
            <a:r>
              <a:rPr sz="1200" dirty="0">
                <a:latin typeface="Comic Sans MS"/>
                <a:cs typeface="Comic Sans MS"/>
              </a:rPr>
              <a:t>z = x +</a:t>
            </a:r>
            <a:r>
              <a:rPr sz="1200" spc="-80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2;</a:t>
            </a:r>
            <a:endParaRPr sz="1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tabLst>
                <a:tab pos="323215" algn="l"/>
              </a:tabLst>
            </a:pPr>
            <a:r>
              <a:rPr sz="1200" spc="-5" dirty="0">
                <a:latin typeface="Comic Sans MS"/>
                <a:cs typeface="Comic Sans MS"/>
              </a:rPr>
              <a:t>3.	if </a:t>
            </a:r>
            <a:r>
              <a:rPr sz="1200" dirty="0">
                <a:latin typeface="Comic Sans MS"/>
                <a:cs typeface="Comic Sans MS"/>
              </a:rPr>
              <a:t>(z &lt;</a:t>
            </a:r>
            <a:r>
              <a:rPr sz="1200" spc="-6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y)</a:t>
            </a:r>
            <a:endParaRPr sz="1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1200" dirty="0">
                <a:latin typeface="Comic Sans MS"/>
                <a:cs typeface="Comic Sans MS"/>
              </a:rPr>
              <a:t>4	w = x +</a:t>
            </a:r>
            <a:r>
              <a:rPr sz="1200" spc="-140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1;</a:t>
            </a:r>
            <a:endParaRPr sz="1200">
              <a:latin typeface="Comic Sans MS"/>
              <a:cs typeface="Comic Sans MS"/>
            </a:endParaRPr>
          </a:p>
          <a:p>
            <a:pPr marL="274320">
              <a:lnSpc>
                <a:spcPct val="100000"/>
              </a:lnSpc>
            </a:pPr>
            <a:r>
              <a:rPr sz="1200" dirty="0">
                <a:latin typeface="Comic Sans MS"/>
                <a:cs typeface="Comic Sans MS"/>
              </a:rPr>
              <a:t>else</a:t>
            </a:r>
            <a:endParaRPr sz="1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1200" spc="-5" dirty="0">
                <a:latin typeface="Comic Sans MS"/>
                <a:cs typeface="Comic Sans MS"/>
              </a:rPr>
              <a:t>5.	</a:t>
            </a:r>
            <a:r>
              <a:rPr sz="1200" dirty="0">
                <a:latin typeface="Comic Sans MS"/>
                <a:cs typeface="Comic Sans MS"/>
              </a:rPr>
              <a:t>y = y +</a:t>
            </a:r>
            <a:r>
              <a:rPr sz="1200" spc="-114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1;</a:t>
            </a:r>
            <a:endParaRPr sz="1200">
              <a:latin typeface="Comic Sans MS"/>
              <a:cs typeface="Comic Sans MS"/>
            </a:endParaRPr>
          </a:p>
          <a:p>
            <a:pPr marL="184785" marR="41275" indent="-172720">
              <a:lnSpc>
                <a:spcPct val="80000"/>
              </a:lnSpc>
              <a:spcBef>
                <a:spcPts val="290"/>
              </a:spcBef>
              <a:tabLst>
                <a:tab pos="323215" algn="l"/>
              </a:tabLst>
            </a:pPr>
            <a:r>
              <a:rPr sz="1200" spc="-5" dirty="0">
                <a:latin typeface="Comic Sans MS"/>
                <a:cs typeface="Comic Sans MS"/>
              </a:rPr>
              <a:t>6.		print (x,</a:t>
            </a:r>
            <a:r>
              <a:rPr sz="1200" spc="-9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y,  </a:t>
            </a:r>
            <a:r>
              <a:rPr sz="1200" spc="-5" dirty="0">
                <a:latin typeface="Comic Sans MS"/>
                <a:cs typeface="Comic Sans MS"/>
              </a:rPr>
              <a:t>w,</a:t>
            </a:r>
            <a:r>
              <a:rPr sz="1200" spc="-2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z);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752" y="838326"/>
            <a:ext cx="29279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What </a:t>
            </a:r>
            <a:r>
              <a:rPr sz="900" spc="-10" dirty="0">
                <a:latin typeface="Arial"/>
                <a:cs typeface="Arial"/>
              </a:rPr>
              <a:t>are </a:t>
            </a:r>
            <a:r>
              <a:rPr sz="900" spc="-5" dirty="0">
                <a:latin typeface="Arial"/>
                <a:cs typeface="Arial"/>
              </a:rPr>
              <a:t>the </a:t>
            </a:r>
            <a:r>
              <a:rPr sz="900" i="1" spc="-5" dirty="0">
                <a:latin typeface="Arial"/>
                <a:cs typeface="Arial"/>
              </a:rPr>
              <a:t>definitions </a:t>
            </a:r>
            <a:r>
              <a:rPr sz="900" spc="-5" dirty="0">
                <a:latin typeface="Arial"/>
                <a:cs typeface="Arial"/>
              </a:rPr>
              <a:t>and </a:t>
            </a:r>
            <a:r>
              <a:rPr sz="900" i="1" spc="-5" dirty="0">
                <a:latin typeface="Arial"/>
                <a:cs typeface="Arial"/>
              </a:rPr>
              <a:t>uses </a:t>
            </a:r>
            <a:r>
              <a:rPr sz="900" dirty="0">
                <a:latin typeface="Arial"/>
                <a:cs typeface="Arial"/>
              </a:rPr>
              <a:t>for </a:t>
            </a:r>
            <a:r>
              <a:rPr sz="900" spc="-5" dirty="0">
                <a:latin typeface="Arial"/>
                <a:cs typeface="Arial"/>
              </a:rPr>
              <a:t>the program</a:t>
            </a:r>
            <a:r>
              <a:rPr sz="900" spc="3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below?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870" y="51257"/>
            <a:ext cx="33343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FF0000"/>
                </a:solidFill>
              </a:rPr>
              <a:t>Example: Definition </a:t>
            </a:r>
            <a:r>
              <a:rPr sz="2200" spc="-5" dirty="0">
                <a:solidFill>
                  <a:srgbClr val="FF0000"/>
                </a:solidFill>
              </a:rPr>
              <a:t>and</a:t>
            </a:r>
            <a:r>
              <a:rPr sz="2200" spc="25" dirty="0">
                <a:solidFill>
                  <a:srgbClr val="FF0000"/>
                </a:solidFill>
              </a:rPr>
              <a:t> </a:t>
            </a:r>
            <a:r>
              <a:rPr sz="2200" spc="-5" dirty="0">
                <a:solidFill>
                  <a:srgbClr val="FF0000"/>
                </a:solidFill>
              </a:rPr>
              <a:t>Uses</a:t>
            </a:r>
            <a:endParaRPr sz="2200"/>
          </a:p>
        </p:txBody>
      </p:sp>
      <p:sp>
        <p:nvSpPr>
          <p:cNvPr id="3" name="object 3"/>
          <p:cNvSpPr/>
          <p:nvPr/>
        </p:nvSpPr>
        <p:spPr>
          <a:xfrm>
            <a:off x="2925698" y="851661"/>
            <a:ext cx="624205" cy="2121535"/>
          </a:xfrm>
          <a:custGeom>
            <a:avLst/>
            <a:gdLst/>
            <a:ahLst/>
            <a:cxnLst/>
            <a:rect l="l" t="t" r="r" b="b"/>
            <a:pathLst>
              <a:path w="624204" h="2121535">
                <a:moveTo>
                  <a:pt x="0" y="0"/>
                </a:moveTo>
                <a:lnTo>
                  <a:pt x="0" y="2121535"/>
                </a:lnTo>
              </a:path>
              <a:path w="624204" h="2121535">
                <a:moveTo>
                  <a:pt x="623951" y="0"/>
                </a:moveTo>
                <a:lnTo>
                  <a:pt x="623951" y="212153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67482" y="856868"/>
            <a:ext cx="9359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04825" algn="l"/>
              </a:tabLst>
            </a:pPr>
            <a:r>
              <a:rPr sz="1400" i="1" spc="-10" dirty="0">
                <a:latin typeface="Times New Roman"/>
                <a:cs typeface="Times New Roman"/>
              </a:rPr>
              <a:t>D</a:t>
            </a:r>
            <a:r>
              <a:rPr sz="1400" i="1" dirty="0">
                <a:latin typeface="Times New Roman"/>
                <a:cs typeface="Times New Roman"/>
              </a:rPr>
              <a:t>ef	</a:t>
            </a:r>
            <a:r>
              <a:rPr sz="1400" i="1" spc="-5" dirty="0">
                <a:latin typeface="Times New Roman"/>
                <a:cs typeface="Times New Roman"/>
              </a:rPr>
              <a:t>C</a:t>
            </a:r>
            <a:r>
              <a:rPr sz="1400" i="1" dirty="0">
                <a:latin typeface="Times New Roman"/>
                <a:cs typeface="Times New Roman"/>
              </a:rPr>
              <a:t>-</a:t>
            </a:r>
            <a:r>
              <a:rPr sz="1400" i="1" spc="5" dirty="0">
                <a:latin typeface="Times New Roman"/>
                <a:cs typeface="Times New Roman"/>
              </a:rPr>
              <a:t>use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3940" y="856868"/>
            <a:ext cx="4330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10" dirty="0">
                <a:latin typeface="Times New Roman"/>
                <a:cs typeface="Times New Roman"/>
              </a:rPr>
              <a:t>P</a:t>
            </a:r>
            <a:r>
              <a:rPr sz="1400" i="1" dirty="0">
                <a:latin typeface="Times New Roman"/>
                <a:cs typeface="Times New Roman"/>
              </a:rPr>
              <a:t>-</a:t>
            </a:r>
            <a:r>
              <a:rPr sz="1400" i="1" spc="5" dirty="0">
                <a:latin typeface="Times New Roman"/>
                <a:cs typeface="Times New Roman"/>
              </a:rPr>
              <a:t>use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85723" y="1123949"/>
          <a:ext cx="3608069" cy="18492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/>
                <a:gridCol w="1619885"/>
                <a:gridCol w="492760"/>
                <a:gridCol w="624839"/>
                <a:gridCol w="641985"/>
              </a:tblGrid>
              <a:tr h="262542">
                <a:tc>
                  <a:txBody>
                    <a:bodyPr/>
                    <a:lstStyle/>
                    <a:p>
                      <a:pPr marL="31750">
                        <a:lnSpc>
                          <a:spcPts val="1395"/>
                        </a:lnSpc>
                        <a:spcBef>
                          <a:spcPts val="570"/>
                        </a:spcBef>
                      </a:pPr>
                      <a:r>
                        <a:rPr sz="1200" spc="-5" dirty="0">
                          <a:latin typeface="Comic Sans MS"/>
                          <a:cs typeface="Comic Sans MS"/>
                        </a:rPr>
                        <a:t>1.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395"/>
                        </a:lnSpc>
                        <a:spcBef>
                          <a:spcPts val="570"/>
                        </a:spcBef>
                      </a:pPr>
                      <a:r>
                        <a:rPr sz="1200" dirty="0">
                          <a:latin typeface="Comic Sans MS"/>
                          <a:cs typeface="Comic Sans MS"/>
                        </a:rPr>
                        <a:t>read </a:t>
                      </a:r>
                      <a:r>
                        <a:rPr sz="1200" spc="-5" dirty="0">
                          <a:latin typeface="Comic Sans MS"/>
                          <a:cs typeface="Comic Sans MS"/>
                        </a:rPr>
                        <a:t>(x,</a:t>
                      </a:r>
                      <a:r>
                        <a:rPr sz="1200" spc="-5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200" dirty="0">
                          <a:latin typeface="Comic Sans MS"/>
                          <a:cs typeface="Comic Sans MS"/>
                        </a:rPr>
                        <a:t>y);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" dirty="0">
                          <a:latin typeface="Comic Sans MS"/>
                          <a:cs typeface="Comic Sans MS"/>
                        </a:rPr>
                        <a:t>x,</a:t>
                      </a:r>
                      <a:r>
                        <a:rPr sz="1400" spc="-4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400" dirty="0">
                          <a:latin typeface="Comic Sans MS"/>
                          <a:cs typeface="Comic Sans MS"/>
                        </a:rPr>
                        <a:t>y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1524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3750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spc="-5" dirty="0">
                          <a:latin typeface="Comic Sans MS"/>
                          <a:cs typeface="Comic Sans MS"/>
                        </a:rPr>
                        <a:t>2.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dirty="0">
                          <a:latin typeface="Comic Sans MS"/>
                          <a:cs typeface="Comic Sans MS"/>
                        </a:rPr>
                        <a:t>z = x +</a:t>
                      </a:r>
                      <a:r>
                        <a:rPr sz="1200" spc="-5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200" spc="-5" dirty="0">
                          <a:latin typeface="Comic Sans MS"/>
                          <a:cs typeface="Comic Sans MS"/>
                        </a:rPr>
                        <a:t>2;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675"/>
                        </a:lnSpc>
                        <a:spcBef>
                          <a:spcPts val="90"/>
                        </a:spcBef>
                      </a:pPr>
                      <a:r>
                        <a:rPr sz="1400" dirty="0">
                          <a:latin typeface="Comic Sans MS"/>
                          <a:cs typeface="Comic Sans MS"/>
                        </a:rPr>
                        <a:t>z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675"/>
                        </a:lnSpc>
                        <a:spcBef>
                          <a:spcPts val="90"/>
                        </a:spcBef>
                      </a:pPr>
                      <a:r>
                        <a:rPr sz="1400" dirty="0">
                          <a:latin typeface="Comic Sans MS"/>
                          <a:cs typeface="Comic Sans MS"/>
                        </a:rPr>
                        <a:t>x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1143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87037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spc="-5" dirty="0">
                          <a:latin typeface="Comic Sans MS"/>
                          <a:cs typeface="Comic Sans MS"/>
                        </a:rPr>
                        <a:t>3.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dirty="0">
                          <a:latin typeface="Comic Sans MS"/>
                          <a:cs typeface="Comic Sans MS"/>
                        </a:rPr>
                        <a:t>4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omic Sans MS"/>
                          <a:cs typeface="Comic Sans MS"/>
                        </a:rPr>
                        <a:t>5.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spc="-5" dirty="0">
                          <a:latin typeface="Comic Sans MS"/>
                          <a:cs typeface="Comic Sans MS"/>
                        </a:rPr>
                        <a:t>if </a:t>
                      </a:r>
                      <a:r>
                        <a:rPr sz="1200" dirty="0">
                          <a:latin typeface="Comic Sans MS"/>
                          <a:cs typeface="Comic Sans MS"/>
                        </a:rPr>
                        <a:t>(z &lt;</a:t>
                      </a:r>
                      <a:r>
                        <a:rPr sz="1200" spc="-4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200" dirty="0">
                          <a:latin typeface="Comic Sans MS"/>
                          <a:cs typeface="Comic Sans MS"/>
                        </a:rPr>
                        <a:t>y)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  <a:p>
                      <a:pPr marL="2603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dirty="0">
                          <a:latin typeface="Comic Sans MS"/>
                          <a:cs typeface="Comic Sans MS"/>
                        </a:rPr>
                        <a:t>w = x +</a:t>
                      </a:r>
                      <a:r>
                        <a:rPr sz="1200" spc="-6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200" spc="-5" dirty="0">
                          <a:latin typeface="Comic Sans MS"/>
                          <a:cs typeface="Comic Sans MS"/>
                        </a:rPr>
                        <a:t>1;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  <a:p>
                      <a:pPr marL="65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omic Sans MS"/>
                          <a:cs typeface="Comic Sans MS"/>
                        </a:rPr>
                        <a:t>else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  <a:p>
                      <a:pPr marL="2603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dirty="0">
                          <a:latin typeface="Comic Sans MS"/>
                          <a:cs typeface="Comic Sans MS"/>
                        </a:rPr>
                        <a:t>y = y +</a:t>
                      </a:r>
                      <a:r>
                        <a:rPr sz="1200" spc="-5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200" spc="-5" dirty="0">
                          <a:latin typeface="Comic Sans MS"/>
                          <a:cs typeface="Comic Sans MS"/>
                        </a:rPr>
                        <a:t>1;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46355" marR="315595">
                        <a:lnSpc>
                          <a:spcPct val="159600"/>
                        </a:lnSpc>
                        <a:spcBef>
                          <a:spcPts val="1305"/>
                        </a:spcBef>
                      </a:pPr>
                      <a:r>
                        <a:rPr sz="1400" dirty="0">
                          <a:latin typeface="Comic Sans MS"/>
                          <a:cs typeface="Comic Sans MS"/>
                        </a:rPr>
                        <a:t>w  y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165735" marB="0"/>
                </a:tc>
                <a:tc>
                  <a:txBody>
                    <a:bodyPr/>
                    <a:lstStyle/>
                    <a:p>
                      <a:pPr marL="46355" marR="464184">
                        <a:lnSpc>
                          <a:spcPct val="159600"/>
                        </a:lnSpc>
                        <a:spcBef>
                          <a:spcPts val="1305"/>
                        </a:spcBef>
                      </a:pPr>
                      <a:r>
                        <a:rPr sz="1400" dirty="0">
                          <a:latin typeface="Comic Sans MS"/>
                          <a:cs typeface="Comic Sans MS"/>
                        </a:rPr>
                        <a:t>x  y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165735" marB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5" dirty="0">
                          <a:latin typeface="Comic Sans MS"/>
                          <a:cs typeface="Comic Sans MS"/>
                        </a:rPr>
                        <a:t>z,</a:t>
                      </a:r>
                      <a:r>
                        <a:rPr sz="1400" spc="-3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400" dirty="0">
                          <a:latin typeface="Comic Sans MS"/>
                          <a:cs typeface="Comic Sans MS"/>
                        </a:rPr>
                        <a:t>y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33020" marB="0"/>
                </a:tc>
              </a:tr>
              <a:tr h="4788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spc="-5" dirty="0">
                          <a:latin typeface="Comic Sans MS"/>
                          <a:cs typeface="Comic Sans MS"/>
                        </a:rPr>
                        <a:t>6.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spc="-5" dirty="0">
                          <a:latin typeface="Comic Sans MS"/>
                          <a:cs typeface="Comic Sans MS"/>
                        </a:rPr>
                        <a:t>print (x, </a:t>
                      </a:r>
                      <a:r>
                        <a:rPr sz="1200" dirty="0">
                          <a:latin typeface="Comic Sans MS"/>
                          <a:cs typeface="Comic Sans MS"/>
                        </a:rPr>
                        <a:t>y, </a:t>
                      </a:r>
                      <a:r>
                        <a:rPr sz="1200" spc="-5" dirty="0">
                          <a:latin typeface="Comic Sans MS"/>
                          <a:cs typeface="Comic Sans MS"/>
                        </a:rPr>
                        <a:t>w,</a:t>
                      </a:r>
                      <a:r>
                        <a:rPr sz="1200" spc="-5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200" dirty="0">
                          <a:latin typeface="Comic Sans MS"/>
                          <a:cs typeface="Comic Sans MS"/>
                        </a:rPr>
                        <a:t>z);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Comic Sans MS"/>
                          <a:cs typeface="Comic Sans MS"/>
                        </a:rPr>
                        <a:t>x,</a:t>
                      </a:r>
                      <a:r>
                        <a:rPr sz="1400" spc="-4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400" dirty="0">
                          <a:latin typeface="Comic Sans MS"/>
                          <a:cs typeface="Comic Sans MS"/>
                        </a:rPr>
                        <a:t>y,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959735" y="2716529"/>
            <a:ext cx="3441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mic Sans MS"/>
                <a:cs typeface="Comic Sans MS"/>
              </a:rPr>
              <a:t>w,</a:t>
            </a:r>
            <a:r>
              <a:rPr sz="1400" spc="-9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z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1752" y="50672"/>
            <a:ext cx="24276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FF0000"/>
                </a:solidFill>
              </a:rPr>
              <a:t>Data-Flow</a:t>
            </a:r>
            <a:r>
              <a:rPr sz="2200" spc="-55" dirty="0">
                <a:solidFill>
                  <a:srgbClr val="FF0000"/>
                </a:solidFill>
              </a:rPr>
              <a:t> </a:t>
            </a:r>
            <a:r>
              <a:rPr sz="2200" spc="-5" dirty="0">
                <a:solidFill>
                  <a:srgbClr val="FF0000"/>
                </a:solidFill>
              </a:rPr>
              <a:t>Anomalies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261874" y="531621"/>
            <a:ext cx="3993515" cy="1240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383540" indent="-1727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b="1" spc="-10" dirty="0">
                <a:latin typeface="Carlito"/>
                <a:cs typeface="Carlito"/>
              </a:rPr>
              <a:t>data-flow </a:t>
            </a:r>
            <a:r>
              <a:rPr sz="1600" b="1" spc="-5" dirty="0">
                <a:latin typeface="Carlito"/>
                <a:cs typeface="Carlito"/>
              </a:rPr>
              <a:t>anomaly </a:t>
            </a:r>
            <a:r>
              <a:rPr sz="1600" spc="-5" dirty="0">
                <a:latin typeface="Carlito"/>
                <a:cs typeface="Carlito"/>
              </a:rPr>
              <a:t>is </a:t>
            </a:r>
            <a:r>
              <a:rPr sz="1600" spc="-10" dirty="0">
                <a:latin typeface="Carlito"/>
                <a:cs typeface="Carlito"/>
              </a:rPr>
              <a:t>denoted by </a:t>
            </a: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0" dirty="0">
                <a:latin typeface="Carlito"/>
                <a:cs typeface="Carlito"/>
              </a:rPr>
              <a:t>two  character sequence </a:t>
            </a:r>
            <a:r>
              <a:rPr sz="1600" spc="-5" dirty="0">
                <a:latin typeface="Carlito"/>
                <a:cs typeface="Carlito"/>
              </a:rPr>
              <a:t>of actions.</a:t>
            </a:r>
            <a:r>
              <a:rPr sz="1600" spc="60" dirty="0">
                <a:latin typeface="Carlito"/>
                <a:cs typeface="Carlito"/>
              </a:rPr>
              <a:t> </a:t>
            </a:r>
            <a:r>
              <a:rPr sz="1600" i="1" spc="-10" dirty="0">
                <a:latin typeface="Carlito"/>
                <a:cs typeface="Carlito"/>
              </a:rPr>
              <a:t>E.g.,</a:t>
            </a:r>
            <a:endParaRPr sz="16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34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b="1" spc="-5" dirty="0">
                <a:latin typeface="Carlito"/>
                <a:cs typeface="Carlito"/>
              </a:rPr>
              <a:t>ku</a:t>
            </a:r>
            <a:r>
              <a:rPr sz="1400" spc="-5" dirty="0">
                <a:latin typeface="Carlito"/>
                <a:cs typeface="Carlito"/>
              </a:rPr>
              <a:t>: </a:t>
            </a:r>
            <a:r>
              <a:rPr sz="1400" dirty="0">
                <a:latin typeface="Carlito"/>
                <a:cs typeface="Carlito"/>
              </a:rPr>
              <a:t>Means </a:t>
            </a:r>
            <a:r>
              <a:rPr sz="1400" spc="-5" dirty="0">
                <a:latin typeface="Carlito"/>
                <a:cs typeface="Carlito"/>
              </a:rPr>
              <a:t>that </a:t>
            </a:r>
            <a:r>
              <a:rPr sz="1400" dirty="0">
                <a:latin typeface="Carlito"/>
                <a:cs typeface="Carlito"/>
              </a:rPr>
              <a:t>an </a:t>
            </a:r>
            <a:r>
              <a:rPr sz="1400" spc="-5" dirty="0">
                <a:latin typeface="Carlito"/>
                <a:cs typeface="Carlito"/>
              </a:rPr>
              <a:t>object </a:t>
            </a:r>
            <a:r>
              <a:rPr sz="1400" dirty="0">
                <a:latin typeface="Carlito"/>
                <a:cs typeface="Carlito"/>
              </a:rPr>
              <a:t>is killed </a:t>
            </a:r>
            <a:r>
              <a:rPr sz="1400" spc="-5" dirty="0">
                <a:latin typeface="Carlito"/>
                <a:cs typeface="Carlito"/>
              </a:rPr>
              <a:t>and then</a:t>
            </a:r>
            <a:r>
              <a:rPr sz="1400" spc="-5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used.</a:t>
            </a:r>
            <a:endParaRPr sz="14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b="1" dirty="0">
                <a:latin typeface="Carlito"/>
                <a:cs typeface="Carlito"/>
              </a:rPr>
              <a:t>dd</a:t>
            </a:r>
            <a:r>
              <a:rPr sz="1400" dirty="0">
                <a:latin typeface="Carlito"/>
                <a:cs typeface="Carlito"/>
              </a:rPr>
              <a:t>: Means </a:t>
            </a:r>
            <a:r>
              <a:rPr sz="1400" spc="-10" dirty="0">
                <a:latin typeface="Carlito"/>
                <a:cs typeface="Carlito"/>
              </a:rPr>
              <a:t>that </a:t>
            </a:r>
            <a:r>
              <a:rPr sz="1400" dirty="0">
                <a:latin typeface="Carlito"/>
                <a:cs typeface="Carlito"/>
              </a:rPr>
              <a:t>an </a:t>
            </a:r>
            <a:r>
              <a:rPr sz="1400" spc="-5" dirty="0">
                <a:latin typeface="Carlito"/>
                <a:cs typeface="Carlito"/>
              </a:rPr>
              <a:t>object </a:t>
            </a:r>
            <a:r>
              <a:rPr sz="1400" dirty="0">
                <a:latin typeface="Carlito"/>
                <a:cs typeface="Carlito"/>
              </a:rPr>
              <a:t>is </a:t>
            </a:r>
            <a:r>
              <a:rPr sz="1400" spc="-5" dirty="0">
                <a:latin typeface="Carlito"/>
                <a:cs typeface="Carlito"/>
              </a:rPr>
              <a:t>defined </a:t>
            </a:r>
            <a:r>
              <a:rPr sz="1400" dirty="0">
                <a:latin typeface="Carlito"/>
                <a:cs typeface="Carlito"/>
              </a:rPr>
              <a:t>twice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without</a:t>
            </a:r>
            <a:endParaRPr sz="1400">
              <a:latin typeface="Carlito"/>
              <a:cs typeface="Carlito"/>
            </a:endParaRPr>
          </a:p>
          <a:p>
            <a:pPr marL="38417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arlito"/>
                <a:cs typeface="Carlito"/>
              </a:rPr>
              <a:t>an </a:t>
            </a:r>
            <a:r>
              <a:rPr sz="1400" spc="-5" dirty="0">
                <a:latin typeface="Carlito"/>
                <a:cs typeface="Carlito"/>
              </a:rPr>
              <a:t>intervening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usage.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1110</Words>
  <Application>Microsoft Office PowerPoint</Application>
  <PresentationFormat>Custom</PresentationFormat>
  <Paragraphs>139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Black</vt:lpstr>
      <vt:lpstr>Calibri</vt:lpstr>
      <vt:lpstr>Carlito</vt:lpstr>
      <vt:lpstr>Comic Sans MS</vt:lpstr>
      <vt:lpstr>Times New Roman</vt:lpstr>
      <vt:lpstr>Wingdings</vt:lpstr>
      <vt:lpstr>Office Theme</vt:lpstr>
      <vt:lpstr>Software Testing and Quality  Assurance</vt:lpstr>
      <vt:lpstr>Agenda</vt:lpstr>
      <vt:lpstr>Data-Flow Testing</vt:lpstr>
      <vt:lpstr>Data-Flow Testing (Cont’d)</vt:lpstr>
      <vt:lpstr>Data Object Categories</vt:lpstr>
      <vt:lpstr>(d), (u) and (k)</vt:lpstr>
      <vt:lpstr>Example: Definition and Uses</vt:lpstr>
      <vt:lpstr>Example: Definition and Uses</vt:lpstr>
      <vt:lpstr>Data-Flow Anomalies</vt:lpstr>
      <vt:lpstr>Two Letter Combinations for d k u</vt:lpstr>
      <vt:lpstr>Single Letter Situations</vt:lpstr>
      <vt:lpstr>Single Letter Situations</vt:lpstr>
      <vt:lpstr>Dataflow anomalies</vt:lpstr>
      <vt:lpstr>Dataflow anomalies</vt:lpstr>
      <vt:lpstr>PowerPoint Presentation</vt:lpstr>
      <vt:lpstr>Def-clear path</vt:lpstr>
      <vt:lpstr>Def-use pairs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Engineering</dc:title>
  <dc:creator>Administrator</dc:creator>
  <cp:lastModifiedBy>Waqas Ahmad</cp:lastModifiedBy>
  <cp:revision>2</cp:revision>
  <dcterms:created xsi:type="dcterms:W3CDTF">2020-04-27T22:23:41Z</dcterms:created>
  <dcterms:modified xsi:type="dcterms:W3CDTF">2020-04-27T22:26:26Z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2016-10-14T00:00:00Z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2020-04-27T00:00:00Z</vt:filetime>
  </property>
</Properties>
</file>