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4572000" cy="3429000"/>
  <p:notesSz cx="4572000" cy="3429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875" y="1068450"/>
            <a:ext cx="32702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089" y="28397"/>
            <a:ext cx="4163821" cy="636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651" y="737361"/>
            <a:ext cx="3806697" cy="211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7910" marR="5080" indent="-104584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Software </a:t>
            </a:r>
            <a:r>
              <a:rPr spc="-35" dirty="0"/>
              <a:t>Testing </a:t>
            </a:r>
            <a:r>
              <a:rPr spc="-5" dirty="0"/>
              <a:t>and Quality  </a:t>
            </a:r>
            <a:r>
              <a:rPr spc="-10" dirty="0"/>
              <a:t>Assurance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7316" y="1941702"/>
            <a:ext cx="127368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88888"/>
                </a:solidFill>
                <a:latin typeface="Carlito"/>
                <a:cs typeface="Carlito"/>
              </a:rPr>
              <a:t>Lecture </a:t>
            </a:r>
            <a:r>
              <a:rPr sz="1600" spc="-95" dirty="0">
                <a:solidFill>
                  <a:srgbClr val="888888"/>
                </a:solidFill>
                <a:latin typeface="Arial"/>
                <a:cs typeface="Arial"/>
              </a:rPr>
              <a:t>–</a:t>
            </a:r>
            <a:r>
              <a:rPr sz="1600" spc="-13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lang="en-US" sz="1600" spc="-5" dirty="0" smtClean="0">
                <a:solidFill>
                  <a:srgbClr val="888888"/>
                </a:solidFill>
                <a:latin typeface="Carlito"/>
                <a:cs typeface="Arial"/>
              </a:rPr>
              <a:t>20</a:t>
            </a: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3" name="object 3"/>
            <p:cNvSpPr/>
            <p:nvPr/>
          </p:nvSpPr>
          <p:spPr>
            <a:xfrm>
              <a:off x="533400" y="0"/>
              <a:ext cx="2760189" cy="34174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198" y="50672"/>
            <a:ext cx="6445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FF0000"/>
                </a:solidFill>
              </a:rPr>
              <a:t>P</a:t>
            </a:r>
            <a:r>
              <a:rPr sz="2200" spc="-25" dirty="0">
                <a:solidFill>
                  <a:srgbClr val="FF0000"/>
                </a:solidFill>
              </a:rPr>
              <a:t>a</a:t>
            </a:r>
            <a:r>
              <a:rPr sz="2200" spc="-5" dirty="0">
                <a:solidFill>
                  <a:srgbClr val="FF0000"/>
                </a:solidFill>
              </a:rPr>
              <a:t>ths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486170" y="916483"/>
              <a:ext cx="3559541" cy="1622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51" y="51257"/>
            <a:ext cx="3503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</a:rPr>
              <a:t>Relationship </a:t>
            </a:r>
            <a:r>
              <a:rPr sz="2200" spc="-5" dirty="0">
                <a:solidFill>
                  <a:srgbClr val="FF0000"/>
                </a:solidFill>
              </a:rPr>
              <a:t>among DF</a:t>
            </a:r>
            <a:r>
              <a:rPr sz="2200" spc="35" dirty="0">
                <a:solidFill>
                  <a:srgbClr val="FF0000"/>
                </a:solidFill>
              </a:rPr>
              <a:t> </a:t>
            </a:r>
            <a:r>
              <a:rPr sz="2200" spc="-10" dirty="0">
                <a:solidFill>
                  <a:srgbClr val="FF0000"/>
                </a:solidFill>
              </a:rPr>
              <a:t>criteria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974850" y="800036"/>
            <a:ext cx="749300" cy="1765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5"/>
              </a:spcBef>
            </a:pPr>
            <a:r>
              <a:rPr sz="900" spc="-20" dirty="0">
                <a:latin typeface="Arial"/>
                <a:cs typeface="Arial"/>
              </a:rPr>
              <a:t>ALL-PATHS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1142936"/>
            <a:ext cx="1160145" cy="1765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5"/>
              </a:spcBef>
            </a:pPr>
            <a:r>
              <a:rPr sz="900" spc="-15" dirty="0">
                <a:latin typeface="Arial"/>
                <a:cs typeface="Arial"/>
              </a:rPr>
              <a:t>ALL-DU-PATHS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4948" y="1438211"/>
            <a:ext cx="814705" cy="1765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5"/>
              </a:spcBef>
            </a:pPr>
            <a:r>
              <a:rPr sz="900" spc="-5" dirty="0">
                <a:latin typeface="Arial"/>
                <a:cs typeface="Arial"/>
              </a:rPr>
              <a:t>ALL-USES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749" y="1895411"/>
            <a:ext cx="1729105" cy="1765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5"/>
              </a:spcBef>
            </a:pPr>
            <a:r>
              <a:rPr sz="900" spc="-5" dirty="0">
                <a:latin typeface="Arial"/>
                <a:cs typeface="Arial"/>
              </a:rPr>
              <a:t>ALL-C-USES/SOME-P-USES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2686" y="1819211"/>
            <a:ext cx="1652905" cy="1765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5"/>
              </a:spcBef>
            </a:pPr>
            <a:r>
              <a:rPr sz="900" spc="-5" dirty="0">
                <a:latin typeface="Arial"/>
                <a:cs typeface="Arial"/>
              </a:rPr>
              <a:t>ALL-P-USES/SOME-C-USES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1238" y="2390711"/>
            <a:ext cx="669925" cy="1765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latin typeface="Arial"/>
                <a:cs typeface="Arial"/>
              </a:rPr>
              <a:t>ALL-DEFS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00" y="2343086"/>
            <a:ext cx="876300" cy="1765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60"/>
              </a:spcBef>
            </a:pPr>
            <a:r>
              <a:rPr sz="900" spc="-5" dirty="0">
                <a:latin typeface="Arial"/>
                <a:cs typeface="Arial"/>
              </a:rPr>
              <a:t>ALL-C-USES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0788" y="2224087"/>
            <a:ext cx="760730" cy="1765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5"/>
              </a:spcBef>
            </a:pPr>
            <a:r>
              <a:rPr sz="900" spc="-5" dirty="0">
                <a:latin typeface="Arial"/>
                <a:cs typeface="Arial"/>
              </a:rPr>
              <a:t>ALL-P-USES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0313" y="2572575"/>
            <a:ext cx="760730" cy="1765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5"/>
              </a:spcBef>
            </a:pPr>
            <a:r>
              <a:rPr sz="900" spc="-5" dirty="0">
                <a:latin typeface="Arial"/>
                <a:cs typeface="Arial"/>
              </a:rPr>
              <a:t>ALL-EDGES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9000" y="2933699"/>
            <a:ext cx="914400" cy="1765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60"/>
              </a:spcBef>
            </a:pPr>
            <a:r>
              <a:rPr sz="900" spc="-5" dirty="0">
                <a:latin typeface="Arial"/>
                <a:cs typeface="Arial"/>
              </a:rPr>
              <a:t>ALL-NODES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14" name="object 14"/>
            <p:cNvSpPr/>
            <p:nvPr/>
          </p:nvSpPr>
          <p:spPr>
            <a:xfrm>
              <a:off x="533400" y="990612"/>
              <a:ext cx="3372485" cy="1943100"/>
            </a:xfrm>
            <a:custGeom>
              <a:avLst/>
              <a:gdLst/>
              <a:ahLst/>
              <a:cxnLst/>
              <a:rect l="l" t="t" r="r" b="b"/>
              <a:pathLst>
                <a:path w="3372485" h="1943100">
                  <a:moveTo>
                    <a:pt x="537718" y="1089647"/>
                  </a:moveTo>
                  <a:lnTo>
                    <a:pt x="534797" y="1083932"/>
                  </a:lnTo>
                  <a:lnTo>
                    <a:pt x="35458" y="1333550"/>
                  </a:lnTo>
                  <a:lnTo>
                    <a:pt x="34734" y="1332090"/>
                  </a:lnTo>
                  <a:lnTo>
                    <a:pt x="32613" y="1327861"/>
                  </a:lnTo>
                  <a:lnTo>
                    <a:pt x="532003" y="1078217"/>
                  </a:lnTo>
                  <a:lnTo>
                    <a:pt x="529082" y="1072502"/>
                  </a:lnTo>
                  <a:lnTo>
                    <a:pt x="29806" y="1322260"/>
                  </a:lnTo>
                  <a:lnTo>
                    <a:pt x="25527" y="1313675"/>
                  </a:lnTo>
                  <a:lnTo>
                    <a:pt x="0" y="1347711"/>
                  </a:lnTo>
                  <a:lnTo>
                    <a:pt x="42545" y="1347711"/>
                  </a:lnTo>
                  <a:lnTo>
                    <a:pt x="40449" y="1343520"/>
                  </a:lnTo>
                  <a:lnTo>
                    <a:pt x="38328" y="1339291"/>
                  </a:lnTo>
                  <a:lnTo>
                    <a:pt x="537718" y="1089647"/>
                  </a:lnTo>
                  <a:close/>
                </a:path>
                <a:path w="3372485" h="1943100">
                  <a:moveTo>
                    <a:pt x="1714500" y="1385811"/>
                  </a:moveTo>
                  <a:lnTo>
                    <a:pt x="1702473" y="1374381"/>
                  </a:lnTo>
                  <a:lnTo>
                    <a:pt x="1683639" y="1356474"/>
                  </a:lnTo>
                  <a:lnTo>
                    <a:pt x="1680832" y="1365605"/>
                  </a:lnTo>
                  <a:lnTo>
                    <a:pt x="726694" y="1071994"/>
                  </a:lnTo>
                  <a:lnTo>
                    <a:pt x="724789" y="1078090"/>
                  </a:lnTo>
                  <a:lnTo>
                    <a:pt x="1679003" y="1371600"/>
                  </a:lnTo>
                  <a:lnTo>
                    <a:pt x="1677136" y="1377670"/>
                  </a:lnTo>
                  <a:lnTo>
                    <a:pt x="723011" y="1084059"/>
                  </a:lnTo>
                  <a:lnTo>
                    <a:pt x="721106" y="1090155"/>
                  </a:lnTo>
                  <a:lnTo>
                    <a:pt x="1675269" y="1383766"/>
                  </a:lnTo>
                  <a:lnTo>
                    <a:pt x="1672463" y="1392923"/>
                  </a:lnTo>
                  <a:lnTo>
                    <a:pt x="1709991" y="1386573"/>
                  </a:lnTo>
                  <a:lnTo>
                    <a:pt x="1714500" y="1385811"/>
                  </a:lnTo>
                  <a:close/>
                </a:path>
                <a:path w="3372485" h="1943100">
                  <a:moveTo>
                    <a:pt x="1754886" y="633082"/>
                  </a:moveTo>
                  <a:lnTo>
                    <a:pt x="1753362" y="626986"/>
                  </a:lnTo>
                  <a:lnTo>
                    <a:pt x="723531" y="886650"/>
                  </a:lnTo>
                  <a:lnTo>
                    <a:pt x="722579" y="882891"/>
                  </a:lnTo>
                  <a:lnTo>
                    <a:pt x="721982" y="880567"/>
                  </a:lnTo>
                  <a:lnTo>
                    <a:pt x="1751838" y="620763"/>
                  </a:lnTo>
                  <a:lnTo>
                    <a:pt x="1750314" y="614667"/>
                  </a:lnTo>
                  <a:lnTo>
                    <a:pt x="720394" y="874356"/>
                  </a:lnTo>
                  <a:lnTo>
                    <a:pt x="718058" y="865111"/>
                  </a:lnTo>
                  <a:lnTo>
                    <a:pt x="685800" y="892924"/>
                  </a:lnTo>
                  <a:lnTo>
                    <a:pt x="727456" y="902068"/>
                  </a:lnTo>
                  <a:lnTo>
                    <a:pt x="725703" y="895210"/>
                  </a:lnTo>
                  <a:lnTo>
                    <a:pt x="725119" y="892886"/>
                  </a:lnTo>
                  <a:lnTo>
                    <a:pt x="1754886" y="633082"/>
                  </a:lnTo>
                  <a:close/>
                </a:path>
                <a:path w="3372485" h="1943100">
                  <a:moveTo>
                    <a:pt x="1847850" y="419087"/>
                  </a:moveTo>
                  <a:lnTo>
                    <a:pt x="1838325" y="419087"/>
                  </a:lnTo>
                  <a:lnTo>
                    <a:pt x="1838325" y="342887"/>
                  </a:lnTo>
                  <a:lnTo>
                    <a:pt x="1831975" y="342887"/>
                  </a:lnTo>
                  <a:lnTo>
                    <a:pt x="1831975" y="419087"/>
                  </a:lnTo>
                  <a:lnTo>
                    <a:pt x="1825625" y="419087"/>
                  </a:lnTo>
                  <a:lnTo>
                    <a:pt x="1825625" y="342887"/>
                  </a:lnTo>
                  <a:lnTo>
                    <a:pt x="1819275" y="342887"/>
                  </a:lnTo>
                  <a:lnTo>
                    <a:pt x="1819275" y="419087"/>
                  </a:lnTo>
                  <a:lnTo>
                    <a:pt x="1809750" y="419087"/>
                  </a:lnTo>
                  <a:lnTo>
                    <a:pt x="1828800" y="457187"/>
                  </a:lnTo>
                  <a:lnTo>
                    <a:pt x="1843087" y="428612"/>
                  </a:lnTo>
                  <a:lnTo>
                    <a:pt x="1847850" y="419087"/>
                  </a:lnTo>
                  <a:close/>
                </a:path>
                <a:path w="3372485" h="1943100">
                  <a:moveTo>
                    <a:pt x="1847850" y="114287"/>
                  </a:moveTo>
                  <a:lnTo>
                    <a:pt x="1838325" y="114287"/>
                  </a:lnTo>
                  <a:lnTo>
                    <a:pt x="1838325" y="0"/>
                  </a:lnTo>
                  <a:lnTo>
                    <a:pt x="1831975" y="0"/>
                  </a:lnTo>
                  <a:lnTo>
                    <a:pt x="1831975" y="114287"/>
                  </a:lnTo>
                  <a:lnTo>
                    <a:pt x="1825625" y="114287"/>
                  </a:lnTo>
                  <a:lnTo>
                    <a:pt x="1825625" y="0"/>
                  </a:lnTo>
                  <a:lnTo>
                    <a:pt x="1819275" y="0"/>
                  </a:lnTo>
                  <a:lnTo>
                    <a:pt x="1819275" y="114287"/>
                  </a:lnTo>
                  <a:lnTo>
                    <a:pt x="1809750" y="114287"/>
                  </a:lnTo>
                  <a:lnTo>
                    <a:pt x="1828800" y="152387"/>
                  </a:lnTo>
                  <a:lnTo>
                    <a:pt x="1843087" y="123812"/>
                  </a:lnTo>
                  <a:lnTo>
                    <a:pt x="1847850" y="114287"/>
                  </a:lnTo>
                  <a:close/>
                </a:path>
                <a:path w="3372485" h="1943100">
                  <a:moveTo>
                    <a:pt x="2895600" y="814311"/>
                  </a:moveTo>
                  <a:lnTo>
                    <a:pt x="2884449" y="805802"/>
                  </a:lnTo>
                  <a:lnTo>
                    <a:pt x="2861818" y="788530"/>
                  </a:lnTo>
                  <a:lnTo>
                    <a:pt x="2860014" y="797801"/>
                  </a:lnTo>
                  <a:lnTo>
                    <a:pt x="1906778" y="614540"/>
                  </a:lnTo>
                  <a:lnTo>
                    <a:pt x="1905635" y="620763"/>
                  </a:lnTo>
                  <a:lnTo>
                    <a:pt x="2858808" y="804011"/>
                  </a:lnTo>
                  <a:lnTo>
                    <a:pt x="2857576" y="810361"/>
                  </a:lnTo>
                  <a:lnTo>
                    <a:pt x="1904365" y="626986"/>
                  </a:lnTo>
                  <a:lnTo>
                    <a:pt x="1903222" y="633209"/>
                  </a:lnTo>
                  <a:lnTo>
                    <a:pt x="2856369" y="816584"/>
                  </a:lnTo>
                  <a:lnTo>
                    <a:pt x="2854579" y="825868"/>
                  </a:lnTo>
                  <a:lnTo>
                    <a:pt x="2881172" y="818375"/>
                  </a:lnTo>
                  <a:lnTo>
                    <a:pt x="2895600" y="814311"/>
                  </a:lnTo>
                  <a:close/>
                </a:path>
                <a:path w="3372485" h="1943100">
                  <a:moveTo>
                    <a:pt x="3305937" y="1228712"/>
                  </a:moveTo>
                  <a:lnTo>
                    <a:pt x="3302724" y="1224394"/>
                  </a:lnTo>
                  <a:lnTo>
                    <a:pt x="3294316" y="1213091"/>
                  </a:lnTo>
                  <a:lnTo>
                    <a:pt x="3280537" y="1194549"/>
                  </a:lnTo>
                  <a:lnTo>
                    <a:pt x="3276219" y="1203109"/>
                  </a:lnTo>
                  <a:lnTo>
                    <a:pt x="2855468" y="991603"/>
                  </a:lnTo>
                  <a:lnTo>
                    <a:pt x="2852547" y="997318"/>
                  </a:lnTo>
                  <a:lnTo>
                    <a:pt x="3273336" y="1208836"/>
                  </a:lnTo>
                  <a:lnTo>
                    <a:pt x="3270529" y="1214424"/>
                  </a:lnTo>
                  <a:lnTo>
                    <a:pt x="2852737" y="1004417"/>
                  </a:lnTo>
                  <a:lnTo>
                    <a:pt x="2850769" y="999858"/>
                  </a:lnTo>
                  <a:lnTo>
                    <a:pt x="1979409" y="1373797"/>
                  </a:lnTo>
                  <a:lnTo>
                    <a:pt x="1978520" y="1371714"/>
                  </a:lnTo>
                  <a:lnTo>
                    <a:pt x="1976907" y="1367942"/>
                  </a:lnTo>
                  <a:lnTo>
                    <a:pt x="2848356" y="994016"/>
                  </a:lnTo>
                  <a:lnTo>
                    <a:pt x="2845816" y="988174"/>
                  </a:lnTo>
                  <a:lnTo>
                    <a:pt x="1974405" y="1362087"/>
                  </a:lnTo>
                  <a:lnTo>
                    <a:pt x="1970659" y="1353299"/>
                  </a:lnTo>
                  <a:lnTo>
                    <a:pt x="1943100" y="1385811"/>
                  </a:lnTo>
                  <a:lnTo>
                    <a:pt x="1985645" y="1388351"/>
                  </a:lnTo>
                  <a:lnTo>
                    <a:pt x="1983524" y="1383398"/>
                  </a:lnTo>
                  <a:lnTo>
                    <a:pt x="1981898" y="1379613"/>
                  </a:lnTo>
                  <a:lnTo>
                    <a:pt x="2846921" y="1008443"/>
                  </a:lnTo>
                  <a:lnTo>
                    <a:pt x="2846832" y="1008621"/>
                  </a:lnTo>
                  <a:lnTo>
                    <a:pt x="3267659" y="1220101"/>
                  </a:lnTo>
                  <a:lnTo>
                    <a:pt x="3263392" y="1228585"/>
                  </a:lnTo>
                  <a:lnTo>
                    <a:pt x="3305937" y="1228712"/>
                  </a:lnTo>
                  <a:close/>
                </a:path>
                <a:path w="3372485" h="1943100">
                  <a:moveTo>
                    <a:pt x="3355975" y="1542275"/>
                  </a:moveTo>
                  <a:lnTo>
                    <a:pt x="3346450" y="1542275"/>
                  </a:lnTo>
                  <a:lnTo>
                    <a:pt x="3346450" y="1430261"/>
                  </a:lnTo>
                  <a:lnTo>
                    <a:pt x="3340100" y="1430261"/>
                  </a:lnTo>
                  <a:lnTo>
                    <a:pt x="3340100" y="1542275"/>
                  </a:lnTo>
                  <a:lnTo>
                    <a:pt x="3333750" y="1542275"/>
                  </a:lnTo>
                  <a:lnTo>
                    <a:pt x="3333750" y="1430261"/>
                  </a:lnTo>
                  <a:lnTo>
                    <a:pt x="3327400" y="1430261"/>
                  </a:lnTo>
                  <a:lnTo>
                    <a:pt x="3327400" y="1542275"/>
                  </a:lnTo>
                  <a:lnTo>
                    <a:pt x="3317875" y="1542275"/>
                  </a:lnTo>
                  <a:lnTo>
                    <a:pt x="3336925" y="1580375"/>
                  </a:lnTo>
                  <a:lnTo>
                    <a:pt x="3351212" y="1551800"/>
                  </a:lnTo>
                  <a:lnTo>
                    <a:pt x="3355975" y="1542275"/>
                  </a:lnTo>
                  <a:close/>
                </a:path>
                <a:path w="3372485" h="1943100">
                  <a:moveTo>
                    <a:pt x="3372358" y="1905241"/>
                  </a:moveTo>
                  <a:lnTo>
                    <a:pt x="3362820" y="1905114"/>
                  </a:lnTo>
                  <a:lnTo>
                    <a:pt x="3364738" y="1752714"/>
                  </a:lnTo>
                  <a:lnTo>
                    <a:pt x="3358388" y="1752587"/>
                  </a:lnTo>
                  <a:lnTo>
                    <a:pt x="3356470" y="1905038"/>
                  </a:lnTo>
                  <a:lnTo>
                    <a:pt x="3350120" y="1904949"/>
                  </a:lnTo>
                  <a:lnTo>
                    <a:pt x="3352038" y="1752587"/>
                  </a:lnTo>
                  <a:lnTo>
                    <a:pt x="3345688" y="1752460"/>
                  </a:lnTo>
                  <a:lnTo>
                    <a:pt x="3343770" y="1904860"/>
                  </a:lnTo>
                  <a:lnTo>
                    <a:pt x="3334258" y="1904733"/>
                  </a:lnTo>
                  <a:lnTo>
                    <a:pt x="3352800" y="1943087"/>
                  </a:lnTo>
                  <a:lnTo>
                    <a:pt x="3367494" y="1914639"/>
                  </a:lnTo>
                  <a:lnTo>
                    <a:pt x="3372358" y="1905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38" y="65912"/>
            <a:ext cx="4150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</a:rPr>
              <a:t>Coverage-based testing </a:t>
            </a:r>
            <a:r>
              <a:rPr spc="-5" dirty="0">
                <a:solidFill>
                  <a:srgbClr val="FF0000"/>
                </a:solidFill>
              </a:rPr>
              <a:t>of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955415" cy="2414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Requirements </a:t>
            </a:r>
            <a:r>
              <a:rPr sz="1600" spc="-15" dirty="0">
                <a:latin typeface="Carlito"/>
                <a:cs typeface="Carlito"/>
              </a:rPr>
              <a:t>may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5" dirty="0">
                <a:latin typeface="Carlito"/>
                <a:cs typeface="Carlito"/>
              </a:rPr>
              <a:t>represented </a:t>
            </a:r>
            <a:r>
              <a:rPr sz="1600" spc="-5" dirty="0">
                <a:latin typeface="Carlito"/>
                <a:cs typeface="Carlito"/>
              </a:rPr>
              <a:t>as </a:t>
            </a:r>
            <a:r>
              <a:rPr sz="1600" spc="-10" dirty="0">
                <a:latin typeface="Carlito"/>
                <a:cs typeface="Carlito"/>
              </a:rPr>
              <a:t>graphs,  where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nodes </a:t>
            </a:r>
            <a:r>
              <a:rPr sz="1600" spc="-15" dirty="0">
                <a:latin typeface="Carlito"/>
                <a:cs typeface="Carlito"/>
              </a:rPr>
              <a:t>represent </a:t>
            </a:r>
            <a:r>
              <a:rPr sz="1600" spc="-10" dirty="0">
                <a:latin typeface="Carlito"/>
                <a:cs typeface="Carlito"/>
              </a:rPr>
              <a:t>elementary  requirements, </a:t>
            </a:r>
            <a:r>
              <a:rPr sz="1600" spc="-5" dirty="0">
                <a:latin typeface="Carlito"/>
                <a:cs typeface="Carlito"/>
              </a:rPr>
              <a:t>and the edges </a:t>
            </a:r>
            <a:r>
              <a:rPr sz="1600" spc="-15" dirty="0">
                <a:latin typeface="Carlito"/>
                <a:cs typeface="Carlito"/>
              </a:rPr>
              <a:t>represent  </a:t>
            </a:r>
            <a:r>
              <a:rPr sz="1600" spc="-10" dirty="0">
                <a:latin typeface="Carlito"/>
                <a:cs typeface="Carlito"/>
              </a:rPr>
              <a:t>relations </a:t>
            </a:r>
            <a:r>
              <a:rPr sz="1600" spc="-15" dirty="0">
                <a:latin typeface="Carlito"/>
                <a:cs typeface="Carlito"/>
              </a:rPr>
              <a:t>(like </a:t>
            </a:r>
            <a:r>
              <a:rPr sz="1600" spc="-10" dirty="0">
                <a:latin typeface="Carlito"/>
                <a:cs typeface="Carlito"/>
              </a:rPr>
              <a:t>yes/no) between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requirements.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</a:pPr>
            <a:endParaRPr sz="2200">
              <a:latin typeface="Carlito"/>
              <a:cs typeface="Carlito"/>
            </a:endParaRPr>
          </a:p>
          <a:p>
            <a:pPr marL="184785" marR="157480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next we </a:t>
            </a:r>
            <a:r>
              <a:rPr sz="1600" spc="-15" dirty="0">
                <a:latin typeface="Carlito"/>
                <a:cs typeface="Carlito"/>
              </a:rPr>
              <a:t>may </a:t>
            </a:r>
            <a:r>
              <a:rPr sz="1600" spc="-5" dirty="0">
                <a:latin typeface="Carlito"/>
                <a:cs typeface="Carlito"/>
              </a:rPr>
              <a:t>apply the earlier </a:t>
            </a:r>
            <a:r>
              <a:rPr sz="1600" spc="-15" dirty="0">
                <a:latin typeface="Carlito"/>
                <a:cs typeface="Carlito"/>
              </a:rPr>
              <a:t>coverage  </a:t>
            </a:r>
            <a:r>
              <a:rPr sz="1600" spc="-10" dirty="0">
                <a:latin typeface="Carlito"/>
                <a:cs typeface="Carlito"/>
              </a:rPr>
              <a:t>criteria to </a:t>
            </a:r>
            <a:r>
              <a:rPr sz="1600" spc="-5" dirty="0">
                <a:latin typeface="Carlito"/>
                <a:cs typeface="Carlito"/>
              </a:rPr>
              <a:t>this</a:t>
            </a:r>
            <a:r>
              <a:rPr sz="1600" spc="-10" dirty="0">
                <a:latin typeface="Carlito"/>
                <a:cs typeface="Carlito"/>
              </a:rPr>
              <a:t> graph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"/>
            </a:pPr>
            <a:endParaRPr sz="22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Discussed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detail by </a:t>
            </a:r>
            <a:r>
              <a:rPr sz="1600" spc="-5" dirty="0">
                <a:latin typeface="Carlito"/>
                <a:cs typeface="Carlito"/>
              </a:rPr>
              <a:t>Boris </a:t>
            </a:r>
            <a:r>
              <a:rPr sz="1600" spc="-10" dirty="0">
                <a:latin typeface="Carlito"/>
                <a:cs typeface="Carlito"/>
              </a:rPr>
              <a:t>Beizer </a:t>
            </a:r>
            <a:r>
              <a:rPr sz="1600" spc="-5" dirty="0">
                <a:latin typeface="Carlito"/>
                <a:cs typeface="Carlito"/>
              </a:rPr>
              <a:t>in his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book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585" algn="ctr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 translation </a:t>
            </a:r>
            <a:r>
              <a:rPr dirty="0"/>
              <a:t>of </a:t>
            </a:r>
            <a:r>
              <a:rPr spc="-10" dirty="0"/>
              <a:t>requirements</a:t>
            </a:r>
            <a:r>
              <a:rPr spc="-45" dirty="0"/>
              <a:t> </a:t>
            </a:r>
            <a:r>
              <a:rPr spc="-10" dirty="0"/>
              <a:t>to</a:t>
            </a:r>
          </a:p>
          <a:p>
            <a:pPr marL="108585" algn="ctr">
              <a:lnSpc>
                <a:spcPct val="100000"/>
              </a:lnSpc>
            </a:pP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086" y="901445"/>
            <a:ext cx="188023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rlito"/>
                <a:cs typeface="Carlito"/>
              </a:rPr>
              <a:t>A </a:t>
            </a:r>
            <a:r>
              <a:rPr sz="1100" spc="-5" dirty="0">
                <a:latin typeface="Carlito"/>
                <a:cs typeface="Carlito"/>
              </a:rPr>
              <a:t>user </a:t>
            </a:r>
            <a:r>
              <a:rPr sz="1100" spc="-10" dirty="0">
                <a:latin typeface="Carlito"/>
                <a:cs typeface="Carlito"/>
              </a:rPr>
              <a:t>may </a:t>
            </a:r>
            <a:r>
              <a:rPr sz="1100" spc="-5" dirty="0">
                <a:latin typeface="Carlito"/>
                <a:cs typeface="Carlito"/>
              </a:rPr>
              <a:t>order </a:t>
            </a:r>
            <a:r>
              <a:rPr sz="1100" dirty="0">
                <a:latin typeface="Carlito"/>
                <a:cs typeface="Carlito"/>
              </a:rPr>
              <a:t>new books. </a:t>
            </a:r>
            <a:r>
              <a:rPr sz="1100" spc="-5" dirty="0">
                <a:latin typeface="Carlito"/>
                <a:cs typeface="Carlito"/>
              </a:rPr>
              <a:t>He  </a:t>
            </a:r>
            <a:r>
              <a:rPr sz="1100" dirty="0">
                <a:latin typeface="Carlito"/>
                <a:cs typeface="Carlito"/>
              </a:rPr>
              <a:t>is </a:t>
            </a:r>
            <a:r>
              <a:rPr sz="1100" spc="-5" dirty="0">
                <a:latin typeface="Carlito"/>
                <a:cs typeface="Carlito"/>
              </a:rPr>
              <a:t>shown </a:t>
            </a:r>
            <a:r>
              <a:rPr sz="1100" dirty="0">
                <a:latin typeface="Carlito"/>
                <a:cs typeface="Carlito"/>
              </a:rPr>
              <a:t>a </a:t>
            </a:r>
            <a:r>
              <a:rPr sz="1100" spc="-5" dirty="0">
                <a:latin typeface="Carlito"/>
                <a:cs typeface="Carlito"/>
              </a:rPr>
              <a:t>screen </a:t>
            </a:r>
            <a:r>
              <a:rPr sz="1100" dirty="0">
                <a:latin typeface="Carlito"/>
                <a:cs typeface="Carlito"/>
              </a:rPr>
              <a:t>with </a:t>
            </a:r>
            <a:r>
              <a:rPr sz="1100" spc="-5" dirty="0">
                <a:latin typeface="Carlito"/>
                <a:cs typeface="Carlito"/>
              </a:rPr>
              <a:t>fields to  fill in. Certain fields are  </a:t>
            </a:r>
            <a:r>
              <a:rPr sz="1100" spc="-10" dirty="0">
                <a:latin typeface="Carlito"/>
                <a:cs typeface="Carlito"/>
              </a:rPr>
              <a:t>mandatory. </a:t>
            </a:r>
            <a:r>
              <a:rPr sz="1100" spc="-5" dirty="0">
                <a:latin typeface="Carlito"/>
                <a:cs typeface="Carlito"/>
              </a:rPr>
              <a:t>One field </a:t>
            </a:r>
            <a:r>
              <a:rPr sz="1100" dirty="0">
                <a:latin typeface="Carlito"/>
                <a:cs typeface="Carlito"/>
              </a:rPr>
              <a:t>is </a:t>
            </a:r>
            <a:r>
              <a:rPr sz="1100" spc="-5" dirty="0">
                <a:latin typeface="Carlito"/>
                <a:cs typeface="Carlito"/>
              </a:rPr>
              <a:t>used to  </a:t>
            </a:r>
            <a:r>
              <a:rPr sz="1100" spc="-65" dirty="0">
                <a:latin typeface="Arial"/>
                <a:cs typeface="Arial"/>
              </a:rPr>
              <a:t>check </a:t>
            </a:r>
            <a:r>
              <a:rPr sz="1100" spc="-20" dirty="0">
                <a:latin typeface="Arial"/>
                <a:cs typeface="Arial"/>
              </a:rPr>
              <a:t>whether </a:t>
            </a:r>
            <a:r>
              <a:rPr sz="1100" spc="-10" dirty="0">
                <a:latin typeface="Arial"/>
                <a:cs typeface="Arial"/>
              </a:rPr>
              <a:t>the</a:t>
            </a:r>
            <a:r>
              <a:rPr sz="1100" spc="-19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department’s  </a:t>
            </a:r>
            <a:r>
              <a:rPr sz="1100" spc="-10" dirty="0">
                <a:latin typeface="Carlito"/>
                <a:cs typeface="Carlito"/>
              </a:rPr>
              <a:t>budget </a:t>
            </a:r>
            <a:r>
              <a:rPr sz="1100" dirty="0">
                <a:latin typeface="Carlito"/>
                <a:cs typeface="Carlito"/>
              </a:rPr>
              <a:t>is </a:t>
            </a:r>
            <a:r>
              <a:rPr sz="1100" spc="-10" dirty="0">
                <a:latin typeface="Carlito"/>
                <a:cs typeface="Carlito"/>
              </a:rPr>
              <a:t>large </a:t>
            </a:r>
            <a:r>
              <a:rPr sz="1100" spc="-5" dirty="0">
                <a:latin typeface="Carlito"/>
                <a:cs typeface="Carlito"/>
              </a:rPr>
              <a:t>enough. </a:t>
            </a:r>
            <a:r>
              <a:rPr sz="1100" dirty="0">
                <a:latin typeface="Carlito"/>
                <a:cs typeface="Carlito"/>
              </a:rPr>
              <a:t>If </a:t>
            </a:r>
            <a:r>
              <a:rPr sz="1100" spc="-10" dirty="0">
                <a:latin typeface="Carlito"/>
                <a:cs typeface="Carlito"/>
              </a:rPr>
              <a:t>so, </a:t>
            </a:r>
            <a:r>
              <a:rPr sz="1100" dirty="0">
                <a:latin typeface="Carlito"/>
                <a:cs typeface="Carlito"/>
              </a:rPr>
              <a:t>the  book is </a:t>
            </a:r>
            <a:r>
              <a:rPr sz="1100" spc="-5" dirty="0">
                <a:latin typeface="Carlito"/>
                <a:cs typeface="Carlito"/>
              </a:rPr>
              <a:t>ordered </a:t>
            </a:r>
            <a:r>
              <a:rPr sz="1100" dirty="0">
                <a:latin typeface="Carlito"/>
                <a:cs typeface="Carlito"/>
              </a:rPr>
              <a:t>and the </a:t>
            </a:r>
            <a:r>
              <a:rPr sz="1100" spc="-10" dirty="0">
                <a:latin typeface="Carlito"/>
                <a:cs typeface="Carlito"/>
              </a:rPr>
              <a:t>budget  </a:t>
            </a:r>
            <a:r>
              <a:rPr sz="1100" spc="-5" dirty="0">
                <a:latin typeface="Carlito"/>
                <a:cs typeface="Carlito"/>
              </a:rPr>
              <a:t>reduced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accordingly.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563" y="1028674"/>
            <a:ext cx="617855" cy="188595"/>
          </a:xfrm>
          <a:prstGeom prst="rect">
            <a:avLst/>
          </a:prstGeom>
          <a:solidFill>
            <a:srgbClr val="4F81BC"/>
          </a:solidFill>
          <a:ln w="4762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50"/>
              </a:spcBef>
            </a:pPr>
            <a:r>
              <a:rPr sz="900" spc="-10" dirty="0">
                <a:latin typeface="Carlito"/>
                <a:cs typeface="Carlito"/>
              </a:rPr>
              <a:t>Enter</a:t>
            </a:r>
            <a:r>
              <a:rPr sz="900" spc="-3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fields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0523" y="1523936"/>
            <a:ext cx="734695" cy="325755"/>
          </a:xfrm>
          <a:prstGeom prst="rect">
            <a:avLst/>
          </a:prstGeom>
          <a:solidFill>
            <a:srgbClr val="4F81BC"/>
          </a:solidFill>
          <a:ln w="4762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78740" marR="32384" indent="-36830">
              <a:lnSpc>
                <a:spcPct val="100000"/>
              </a:lnSpc>
              <a:spcBef>
                <a:spcPts val="150"/>
              </a:spcBef>
            </a:pPr>
            <a:r>
              <a:rPr sz="900" spc="-5" dirty="0">
                <a:latin typeface="Carlito"/>
                <a:cs typeface="Carlito"/>
              </a:rPr>
              <a:t>All</a:t>
            </a:r>
            <a:r>
              <a:rPr sz="900" spc="-85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mandatory  fields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there?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913" y="2095474"/>
            <a:ext cx="739775" cy="188595"/>
          </a:xfrm>
          <a:prstGeom prst="rect">
            <a:avLst/>
          </a:prstGeom>
          <a:solidFill>
            <a:srgbClr val="4F81BC"/>
          </a:solidFill>
          <a:ln w="4762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0"/>
              </a:spcBef>
            </a:pPr>
            <a:r>
              <a:rPr sz="900" spc="-5" dirty="0">
                <a:latin typeface="Carlito"/>
                <a:cs typeface="Carlito"/>
              </a:rPr>
              <a:t>Check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budget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6713" y="2628874"/>
            <a:ext cx="617220" cy="188595"/>
          </a:xfrm>
          <a:prstGeom prst="rect">
            <a:avLst/>
          </a:prstGeom>
          <a:solidFill>
            <a:srgbClr val="4F81BC"/>
          </a:solidFill>
          <a:ln w="4762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50"/>
              </a:spcBef>
            </a:pPr>
            <a:r>
              <a:rPr sz="900" spc="-5" dirty="0">
                <a:latin typeface="Carlito"/>
                <a:cs typeface="Carlito"/>
              </a:rPr>
              <a:t>Order</a:t>
            </a:r>
            <a:r>
              <a:rPr sz="900" spc="-35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book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89256" y="1331055"/>
            <a:ext cx="363855" cy="330200"/>
            <a:chOff x="2689256" y="1331055"/>
            <a:chExt cx="363855" cy="330200"/>
          </a:xfrm>
        </p:grpSpPr>
        <p:sp>
          <p:nvSpPr>
            <p:cNvPr id="9" name="object 9"/>
            <p:cNvSpPr/>
            <p:nvPr/>
          </p:nvSpPr>
          <p:spPr>
            <a:xfrm>
              <a:off x="2691638" y="1333436"/>
              <a:ext cx="358775" cy="325755"/>
            </a:xfrm>
            <a:custGeom>
              <a:avLst/>
              <a:gdLst/>
              <a:ahLst/>
              <a:cxnLst/>
              <a:rect l="l" t="t" r="r" b="b"/>
              <a:pathLst>
                <a:path w="358775" h="325755">
                  <a:moveTo>
                    <a:pt x="358775" y="0"/>
                  </a:moveTo>
                  <a:lnTo>
                    <a:pt x="0" y="0"/>
                  </a:lnTo>
                  <a:lnTo>
                    <a:pt x="0" y="325437"/>
                  </a:lnTo>
                  <a:lnTo>
                    <a:pt x="358775" y="325437"/>
                  </a:lnTo>
                  <a:lnTo>
                    <a:pt x="35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1638" y="1333436"/>
              <a:ext cx="358775" cy="325755"/>
            </a:xfrm>
            <a:custGeom>
              <a:avLst/>
              <a:gdLst/>
              <a:ahLst/>
              <a:cxnLst/>
              <a:rect l="l" t="t" r="r" b="b"/>
              <a:pathLst>
                <a:path w="358775" h="325755">
                  <a:moveTo>
                    <a:pt x="0" y="325437"/>
                  </a:moveTo>
                  <a:lnTo>
                    <a:pt x="358775" y="325437"/>
                  </a:lnTo>
                  <a:lnTo>
                    <a:pt x="358775" y="0"/>
                  </a:lnTo>
                  <a:lnTo>
                    <a:pt x="0" y="0"/>
                  </a:lnTo>
                  <a:lnTo>
                    <a:pt x="0" y="325437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91638" y="1333436"/>
            <a:ext cx="358775" cy="3257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80010" marR="28575" indent="-43180">
              <a:lnSpc>
                <a:spcPct val="100000"/>
              </a:lnSpc>
              <a:spcBef>
                <a:spcPts val="150"/>
              </a:spcBef>
            </a:pPr>
            <a:r>
              <a:rPr sz="900" spc="-5" dirty="0">
                <a:latin typeface="Carlito"/>
                <a:cs typeface="Carlito"/>
              </a:rPr>
              <a:t>N</a:t>
            </a:r>
            <a:r>
              <a:rPr sz="900" dirty="0">
                <a:latin typeface="Carlito"/>
                <a:cs typeface="Carlito"/>
              </a:rPr>
              <a:t>ot</a:t>
            </a:r>
            <a:r>
              <a:rPr sz="900" spc="-5" dirty="0">
                <a:latin typeface="Carlito"/>
                <a:cs typeface="Carlito"/>
              </a:rPr>
              <a:t>ify  user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1575" y="2628874"/>
            <a:ext cx="593725" cy="188595"/>
          </a:xfrm>
          <a:prstGeom prst="rect">
            <a:avLst/>
          </a:prstGeom>
          <a:solidFill>
            <a:srgbClr val="4F81BC"/>
          </a:solidFill>
          <a:ln w="4762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50"/>
              </a:spcBef>
            </a:pPr>
            <a:r>
              <a:rPr sz="900" spc="-5" dirty="0">
                <a:latin typeface="Carlito"/>
                <a:cs typeface="Carlito"/>
              </a:rPr>
              <a:t>Notify</a:t>
            </a:r>
            <a:r>
              <a:rPr sz="900" spc="-4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user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14" name="object 14"/>
            <p:cNvSpPr/>
            <p:nvPr/>
          </p:nvSpPr>
          <p:spPr>
            <a:xfrm>
              <a:off x="2965450" y="1123187"/>
              <a:ext cx="1043305" cy="1506220"/>
            </a:xfrm>
            <a:custGeom>
              <a:avLst/>
              <a:gdLst/>
              <a:ahLst/>
              <a:cxnLst/>
              <a:rect l="l" t="t" r="r" b="b"/>
              <a:pathLst>
                <a:path w="1043304" h="1506220">
                  <a:moveTo>
                    <a:pt x="523113" y="0"/>
                  </a:moveTo>
                  <a:lnTo>
                    <a:pt x="481711" y="10160"/>
                  </a:lnTo>
                  <a:lnTo>
                    <a:pt x="490982" y="21005"/>
                  </a:lnTo>
                  <a:lnTo>
                    <a:pt x="81788" y="369443"/>
                  </a:lnTo>
                  <a:lnTo>
                    <a:pt x="85737" y="374053"/>
                  </a:lnTo>
                  <a:lnTo>
                    <a:pt x="110490" y="407162"/>
                  </a:lnTo>
                  <a:lnTo>
                    <a:pt x="116852" y="394423"/>
                  </a:lnTo>
                  <a:lnTo>
                    <a:pt x="463042" y="567817"/>
                  </a:lnTo>
                  <a:lnTo>
                    <a:pt x="467233" y="559308"/>
                  </a:lnTo>
                  <a:lnTo>
                    <a:pt x="121119" y="385889"/>
                  </a:lnTo>
                  <a:lnTo>
                    <a:pt x="122555" y="383032"/>
                  </a:lnTo>
                  <a:lnTo>
                    <a:pt x="127508" y="373126"/>
                  </a:lnTo>
                  <a:lnTo>
                    <a:pt x="92303" y="373024"/>
                  </a:lnTo>
                  <a:lnTo>
                    <a:pt x="497179" y="28257"/>
                  </a:lnTo>
                  <a:lnTo>
                    <a:pt x="506476" y="39116"/>
                  </a:lnTo>
                  <a:lnTo>
                    <a:pt x="515924" y="16891"/>
                  </a:lnTo>
                  <a:lnTo>
                    <a:pt x="523113" y="0"/>
                  </a:lnTo>
                  <a:close/>
                </a:path>
                <a:path w="1043304" h="1506220">
                  <a:moveTo>
                    <a:pt x="835533" y="729996"/>
                  </a:moveTo>
                  <a:lnTo>
                    <a:pt x="829691" y="722503"/>
                  </a:lnTo>
                  <a:lnTo>
                    <a:pt x="545363" y="945057"/>
                  </a:lnTo>
                  <a:lnTo>
                    <a:pt x="536575" y="933831"/>
                  </a:lnTo>
                  <a:lnTo>
                    <a:pt x="518287" y="972312"/>
                  </a:lnTo>
                  <a:lnTo>
                    <a:pt x="560070" y="963803"/>
                  </a:lnTo>
                  <a:lnTo>
                    <a:pt x="554291" y="956437"/>
                  </a:lnTo>
                  <a:lnTo>
                    <a:pt x="551218" y="952525"/>
                  </a:lnTo>
                  <a:lnTo>
                    <a:pt x="835533" y="729996"/>
                  </a:lnTo>
                  <a:close/>
                </a:path>
                <a:path w="1043304" h="1506220">
                  <a:moveTo>
                    <a:pt x="851535" y="362712"/>
                  </a:moveTo>
                  <a:lnTo>
                    <a:pt x="837285" y="362712"/>
                  </a:lnTo>
                  <a:lnTo>
                    <a:pt x="836549" y="93599"/>
                  </a:lnTo>
                  <a:lnTo>
                    <a:pt x="827024" y="93599"/>
                  </a:lnTo>
                  <a:lnTo>
                    <a:pt x="827760" y="362712"/>
                  </a:lnTo>
                  <a:lnTo>
                    <a:pt x="813435" y="362712"/>
                  </a:lnTo>
                  <a:lnTo>
                    <a:pt x="832612" y="400812"/>
                  </a:lnTo>
                  <a:lnTo>
                    <a:pt x="848372" y="369062"/>
                  </a:lnTo>
                  <a:lnTo>
                    <a:pt x="851535" y="362712"/>
                  </a:lnTo>
                  <a:close/>
                </a:path>
                <a:path w="1043304" h="1506220">
                  <a:moveTo>
                    <a:pt x="1042924" y="1505712"/>
                  </a:moveTo>
                  <a:lnTo>
                    <a:pt x="1035113" y="1492250"/>
                  </a:lnTo>
                  <a:lnTo>
                    <a:pt x="1021588" y="1468882"/>
                  </a:lnTo>
                  <a:lnTo>
                    <a:pt x="1013739" y="1480769"/>
                  </a:lnTo>
                  <a:lnTo>
                    <a:pt x="520954" y="1156462"/>
                  </a:lnTo>
                  <a:lnTo>
                    <a:pt x="518337" y="1160487"/>
                  </a:lnTo>
                  <a:lnTo>
                    <a:pt x="515620" y="1156462"/>
                  </a:lnTo>
                  <a:lnTo>
                    <a:pt x="29083" y="1480578"/>
                  </a:lnTo>
                  <a:lnTo>
                    <a:pt x="21209" y="1468755"/>
                  </a:lnTo>
                  <a:lnTo>
                    <a:pt x="0" y="1505712"/>
                  </a:lnTo>
                  <a:lnTo>
                    <a:pt x="42291" y="1500378"/>
                  </a:lnTo>
                  <a:lnTo>
                    <a:pt x="36779" y="1492123"/>
                  </a:lnTo>
                  <a:lnTo>
                    <a:pt x="34417" y="1488579"/>
                  </a:lnTo>
                  <a:lnTo>
                    <a:pt x="518261" y="1166126"/>
                  </a:lnTo>
                  <a:lnTo>
                    <a:pt x="1008481" y="1488732"/>
                  </a:lnTo>
                  <a:lnTo>
                    <a:pt x="1000633" y="1500632"/>
                  </a:lnTo>
                  <a:lnTo>
                    <a:pt x="1042924" y="1505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6555" marR="5080" indent="-12103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Similarity with Use Case </a:t>
            </a:r>
            <a:r>
              <a:rPr dirty="0"/>
              <a:t>success  </a:t>
            </a:r>
            <a:r>
              <a:rPr spc="-5" dirty="0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673" y="1270227"/>
            <a:ext cx="1437640" cy="10312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22885" indent="-21082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223520" algn="l"/>
              </a:tabLst>
            </a:pPr>
            <a:r>
              <a:rPr sz="1100" dirty="0">
                <a:latin typeface="Carlito"/>
                <a:cs typeface="Carlito"/>
              </a:rPr>
              <a:t>User </a:t>
            </a:r>
            <a:r>
              <a:rPr sz="1100" spc="-5" dirty="0">
                <a:latin typeface="Carlito"/>
                <a:cs typeface="Carlito"/>
              </a:rPr>
              <a:t>fills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form</a:t>
            </a:r>
            <a:endParaRPr sz="1100">
              <a:latin typeface="Carlito"/>
              <a:cs typeface="Carlito"/>
            </a:endParaRPr>
          </a:p>
          <a:p>
            <a:pPr marL="222885" indent="-21082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223520" algn="l"/>
              </a:tabLst>
            </a:pPr>
            <a:r>
              <a:rPr sz="1100" dirty="0">
                <a:latin typeface="Carlito"/>
                <a:cs typeface="Carlito"/>
              </a:rPr>
              <a:t>Book </a:t>
            </a:r>
            <a:r>
              <a:rPr sz="1100" spc="-10" dirty="0">
                <a:latin typeface="Carlito"/>
                <a:cs typeface="Carlito"/>
              </a:rPr>
              <a:t>info</a:t>
            </a:r>
            <a:r>
              <a:rPr sz="1100" spc="-1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checked</a:t>
            </a:r>
            <a:endParaRPr sz="1100">
              <a:latin typeface="Carlito"/>
              <a:cs typeface="Carlito"/>
            </a:endParaRPr>
          </a:p>
          <a:p>
            <a:pPr marL="222885" indent="-21082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223520" algn="l"/>
              </a:tabLst>
            </a:pPr>
            <a:r>
              <a:rPr sz="1100" dirty="0">
                <a:latin typeface="Carlito"/>
                <a:cs typeface="Carlito"/>
              </a:rPr>
              <a:t>Dept </a:t>
            </a:r>
            <a:r>
              <a:rPr sz="1100" spc="-10" dirty="0">
                <a:latin typeface="Carlito"/>
                <a:cs typeface="Carlito"/>
              </a:rPr>
              <a:t>budget</a:t>
            </a:r>
            <a:r>
              <a:rPr sz="1100" spc="-9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checked</a:t>
            </a:r>
            <a:endParaRPr sz="1100">
              <a:latin typeface="Carlito"/>
              <a:cs typeface="Carlito"/>
            </a:endParaRPr>
          </a:p>
          <a:p>
            <a:pPr marL="222885" indent="-21082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223520" algn="l"/>
              </a:tabLst>
            </a:pPr>
            <a:r>
              <a:rPr sz="1100" spc="-5" dirty="0">
                <a:latin typeface="Carlito"/>
                <a:cs typeface="Carlito"/>
              </a:rPr>
              <a:t>Order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placed</a:t>
            </a:r>
            <a:endParaRPr sz="1100">
              <a:latin typeface="Carlito"/>
              <a:cs typeface="Carlito"/>
            </a:endParaRPr>
          </a:p>
          <a:p>
            <a:pPr marL="222885" indent="-21082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223520" algn="l"/>
              </a:tabLst>
            </a:pPr>
            <a:r>
              <a:rPr sz="1100" dirty="0">
                <a:latin typeface="Carlito"/>
                <a:cs typeface="Carlito"/>
              </a:rPr>
              <a:t>User is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informed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8923" y="1028661"/>
            <a:ext cx="617855" cy="188595"/>
          </a:xfrm>
          <a:prstGeom prst="rect">
            <a:avLst/>
          </a:prstGeom>
          <a:solidFill>
            <a:srgbClr val="4F81BC"/>
          </a:solidFill>
          <a:ln w="476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45"/>
              </a:spcBef>
            </a:pPr>
            <a:r>
              <a:rPr sz="900" spc="-10" dirty="0">
                <a:latin typeface="Carlito"/>
                <a:cs typeface="Carlito"/>
              </a:rPr>
              <a:t>Enter</a:t>
            </a:r>
            <a:r>
              <a:rPr sz="900" spc="-3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fields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1011" y="1523936"/>
            <a:ext cx="734695" cy="325755"/>
          </a:xfrm>
          <a:prstGeom prst="rect">
            <a:avLst/>
          </a:prstGeom>
          <a:solidFill>
            <a:srgbClr val="4F81BC"/>
          </a:solidFill>
          <a:ln w="476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78740" marR="33020" indent="-36830">
              <a:lnSpc>
                <a:spcPct val="100000"/>
              </a:lnSpc>
              <a:spcBef>
                <a:spcPts val="145"/>
              </a:spcBef>
            </a:pPr>
            <a:r>
              <a:rPr sz="900" spc="-5" dirty="0">
                <a:latin typeface="Carlito"/>
                <a:cs typeface="Carlito"/>
              </a:rPr>
              <a:t>All</a:t>
            </a:r>
            <a:r>
              <a:rPr sz="900" spc="-85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mandatory  fields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there?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4273" y="2095461"/>
            <a:ext cx="739775" cy="188595"/>
          </a:xfrm>
          <a:prstGeom prst="rect">
            <a:avLst/>
          </a:prstGeom>
          <a:solidFill>
            <a:srgbClr val="4F81BC"/>
          </a:solidFill>
          <a:ln w="476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45"/>
              </a:spcBef>
            </a:pPr>
            <a:r>
              <a:rPr sz="900" spc="-5" dirty="0">
                <a:latin typeface="Carlito"/>
                <a:cs typeface="Carlito"/>
              </a:rPr>
              <a:t>Check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budget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7073" y="2628861"/>
            <a:ext cx="617220" cy="188595"/>
          </a:xfrm>
          <a:prstGeom prst="rect">
            <a:avLst/>
          </a:prstGeom>
          <a:solidFill>
            <a:srgbClr val="4F81BC"/>
          </a:solidFill>
          <a:ln w="476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45"/>
              </a:spcBef>
            </a:pPr>
            <a:r>
              <a:rPr sz="900" spc="-5" dirty="0">
                <a:latin typeface="Carlito"/>
                <a:cs typeface="Carlito"/>
              </a:rPr>
              <a:t>Order</a:t>
            </a:r>
            <a:r>
              <a:rPr sz="900" spc="-35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book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29617" y="1331054"/>
            <a:ext cx="363855" cy="330200"/>
            <a:chOff x="2529617" y="1331054"/>
            <a:chExt cx="363855" cy="330200"/>
          </a:xfrm>
        </p:grpSpPr>
        <p:sp>
          <p:nvSpPr>
            <p:cNvPr id="9" name="object 9"/>
            <p:cNvSpPr/>
            <p:nvPr/>
          </p:nvSpPr>
          <p:spPr>
            <a:xfrm>
              <a:off x="2531998" y="1333436"/>
              <a:ext cx="358775" cy="325755"/>
            </a:xfrm>
            <a:custGeom>
              <a:avLst/>
              <a:gdLst/>
              <a:ahLst/>
              <a:cxnLst/>
              <a:rect l="l" t="t" r="r" b="b"/>
              <a:pathLst>
                <a:path w="358775" h="325755">
                  <a:moveTo>
                    <a:pt x="358775" y="0"/>
                  </a:moveTo>
                  <a:lnTo>
                    <a:pt x="0" y="0"/>
                  </a:lnTo>
                  <a:lnTo>
                    <a:pt x="0" y="325437"/>
                  </a:lnTo>
                  <a:lnTo>
                    <a:pt x="358775" y="325437"/>
                  </a:lnTo>
                  <a:lnTo>
                    <a:pt x="35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1998" y="1333436"/>
              <a:ext cx="358775" cy="325755"/>
            </a:xfrm>
            <a:custGeom>
              <a:avLst/>
              <a:gdLst/>
              <a:ahLst/>
              <a:cxnLst/>
              <a:rect l="l" t="t" r="r" b="b"/>
              <a:pathLst>
                <a:path w="358775" h="325755">
                  <a:moveTo>
                    <a:pt x="0" y="325437"/>
                  </a:moveTo>
                  <a:lnTo>
                    <a:pt x="358775" y="325437"/>
                  </a:lnTo>
                  <a:lnTo>
                    <a:pt x="358775" y="0"/>
                  </a:lnTo>
                  <a:lnTo>
                    <a:pt x="0" y="0"/>
                  </a:lnTo>
                  <a:lnTo>
                    <a:pt x="0" y="325437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31998" y="1333436"/>
            <a:ext cx="358775" cy="3257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0010" marR="28575" indent="-43180">
              <a:lnSpc>
                <a:spcPct val="100000"/>
              </a:lnSpc>
              <a:spcBef>
                <a:spcPts val="145"/>
              </a:spcBef>
            </a:pPr>
            <a:r>
              <a:rPr sz="900" spc="-5" dirty="0">
                <a:latin typeface="Carlito"/>
                <a:cs typeface="Carlito"/>
              </a:rPr>
              <a:t>N</a:t>
            </a:r>
            <a:r>
              <a:rPr sz="900" dirty="0">
                <a:latin typeface="Carlito"/>
                <a:cs typeface="Carlito"/>
              </a:rPr>
              <a:t>ot</a:t>
            </a:r>
            <a:r>
              <a:rPr sz="900" spc="-5" dirty="0">
                <a:latin typeface="Carlito"/>
                <a:cs typeface="Carlito"/>
              </a:rPr>
              <a:t>ify  user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2063" y="2628861"/>
            <a:ext cx="593725" cy="188595"/>
          </a:xfrm>
          <a:prstGeom prst="rect">
            <a:avLst/>
          </a:prstGeom>
          <a:solidFill>
            <a:srgbClr val="4F81BC"/>
          </a:solidFill>
          <a:ln w="476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45"/>
              </a:spcBef>
            </a:pPr>
            <a:r>
              <a:rPr sz="900" spc="-5" dirty="0">
                <a:latin typeface="Carlito"/>
                <a:cs typeface="Carlito"/>
              </a:rPr>
              <a:t>Notify</a:t>
            </a:r>
            <a:r>
              <a:rPr sz="900" spc="-4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user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14" name="object 14"/>
            <p:cNvSpPr/>
            <p:nvPr/>
          </p:nvSpPr>
          <p:spPr>
            <a:xfrm>
              <a:off x="2805938" y="1123187"/>
              <a:ext cx="1043305" cy="1506220"/>
            </a:xfrm>
            <a:custGeom>
              <a:avLst/>
              <a:gdLst/>
              <a:ahLst/>
              <a:cxnLst/>
              <a:rect l="l" t="t" r="r" b="b"/>
              <a:pathLst>
                <a:path w="1043304" h="1506220">
                  <a:moveTo>
                    <a:pt x="522986" y="0"/>
                  </a:moveTo>
                  <a:lnTo>
                    <a:pt x="481711" y="10160"/>
                  </a:lnTo>
                  <a:lnTo>
                    <a:pt x="490943" y="21031"/>
                  </a:lnTo>
                  <a:lnTo>
                    <a:pt x="81788" y="369443"/>
                  </a:lnTo>
                  <a:lnTo>
                    <a:pt x="84836" y="372999"/>
                  </a:lnTo>
                  <a:lnTo>
                    <a:pt x="110490" y="407162"/>
                  </a:lnTo>
                  <a:lnTo>
                    <a:pt x="116852" y="394423"/>
                  </a:lnTo>
                  <a:lnTo>
                    <a:pt x="462915" y="567817"/>
                  </a:lnTo>
                  <a:lnTo>
                    <a:pt x="467233" y="559308"/>
                  </a:lnTo>
                  <a:lnTo>
                    <a:pt x="121119" y="385889"/>
                  </a:lnTo>
                  <a:lnTo>
                    <a:pt x="122555" y="383032"/>
                  </a:lnTo>
                  <a:lnTo>
                    <a:pt x="127508" y="373126"/>
                  </a:lnTo>
                  <a:lnTo>
                    <a:pt x="92303" y="373024"/>
                  </a:lnTo>
                  <a:lnTo>
                    <a:pt x="497078" y="28244"/>
                  </a:lnTo>
                  <a:lnTo>
                    <a:pt x="506349" y="39116"/>
                  </a:lnTo>
                  <a:lnTo>
                    <a:pt x="515797" y="16891"/>
                  </a:lnTo>
                  <a:lnTo>
                    <a:pt x="522986" y="0"/>
                  </a:lnTo>
                  <a:close/>
                </a:path>
                <a:path w="1043304" h="1506220">
                  <a:moveTo>
                    <a:pt x="835533" y="729996"/>
                  </a:moveTo>
                  <a:lnTo>
                    <a:pt x="829691" y="722503"/>
                  </a:lnTo>
                  <a:lnTo>
                    <a:pt x="545363" y="945057"/>
                  </a:lnTo>
                  <a:lnTo>
                    <a:pt x="536575" y="933831"/>
                  </a:lnTo>
                  <a:lnTo>
                    <a:pt x="518287" y="972312"/>
                  </a:lnTo>
                  <a:lnTo>
                    <a:pt x="560070" y="963803"/>
                  </a:lnTo>
                  <a:lnTo>
                    <a:pt x="554291" y="956437"/>
                  </a:lnTo>
                  <a:lnTo>
                    <a:pt x="551218" y="952525"/>
                  </a:lnTo>
                  <a:lnTo>
                    <a:pt x="835533" y="729996"/>
                  </a:lnTo>
                  <a:close/>
                </a:path>
                <a:path w="1043304" h="1506220">
                  <a:moveTo>
                    <a:pt x="851535" y="362712"/>
                  </a:moveTo>
                  <a:lnTo>
                    <a:pt x="837285" y="362712"/>
                  </a:lnTo>
                  <a:lnTo>
                    <a:pt x="836549" y="93599"/>
                  </a:lnTo>
                  <a:lnTo>
                    <a:pt x="827024" y="93599"/>
                  </a:lnTo>
                  <a:lnTo>
                    <a:pt x="827760" y="362712"/>
                  </a:lnTo>
                  <a:lnTo>
                    <a:pt x="813435" y="362712"/>
                  </a:lnTo>
                  <a:lnTo>
                    <a:pt x="832612" y="400812"/>
                  </a:lnTo>
                  <a:lnTo>
                    <a:pt x="848372" y="369062"/>
                  </a:lnTo>
                  <a:lnTo>
                    <a:pt x="851535" y="362712"/>
                  </a:lnTo>
                  <a:close/>
                </a:path>
                <a:path w="1043304" h="1506220">
                  <a:moveTo>
                    <a:pt x="1042924" y="1505712"/>
                  </a:moveTo>
                  <a:lnTo>
                    <a:pt x="1035113" y="1492250"/>
                  </a:lnTo>
                  <a:lnTo>
                    <a:pt x="1021588" y="1468882"/>
                  </a:lnTo>
                  <a:lnTo>
                    <a:pt x="1013739" y="1480769"/>
                  </a:lnTo>
                  <a:lnTo>
                    <a:pt x="520954" y="1156462"/>
                  </a:lnTo>
                  <a:lnTo>
                    <a:pt x="518299" y="1160437"/>
                  </a:lnTo>
                  <a:lnTo>
                    <a:pt x="515620" y="1156462"/>
                  </a:lnTo>
                  <a:lnTo>
                    <a:pt x="29006" y="1480629"/>
                  </a:lnTo>
                  <a:lnTo>
                    <a:pt x="21082" y="1468755"/>
                  </a:lnTo>
                  <a:lnTo>
                    <a:pt x="0" y="1505712"/>
                  </a:lnTo>
                  <a:lnTo>
                    <a:pt x="42291" y="1500505"/>
                  </a:lnTo>
                  <a:lnTo>
                    <a:pt x="36690" y="1492123"/>
                  </a:lnTo>
                  <a:lnTo>
                    <a:pt x="34340" y="1488617"/>
                  </a:lnTo>
                  <a:lnTo>
                    <a:pt x="518198" y="1166177"/>
                  </a:lnTo>
                  <a:lnTo>
                    <a:pt x="1008481" y="1488732"/>
                  </a:lnTo>
                  <a:lnTo>
                    <a:pt x="1000633" y="1500632"/>
                  </a:lnTo>
                  <a:lnTo>
                    <a:pt x="1042924" y="1505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692" y="51257"/>
            <a:ext cx="1103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</a:rPr>
              <a:t>Su</a:t>
            </a:r>
            <a:r>
              <a:rPr sz="2200" spc="-15" dirty="0">
                <a:solidFill>
                  <a:srgbClr val="FF0000"/>
                </a:solidFill>
              </a:rPr>
              <a:t>m</a:t>
            </a:r>
            <a:r>
              <a:rPr sz="2200" spc="-5" dirty="0">
                <a:solidFill>
                  <a:srgbClr val="FF0000"/>
                </a:solidFill>
              </a:rPr>
              <a:t>ma</a:t>
            </a:r>
            <a:r>
              <a:rPr sz="2200" dirty="0">
                <a:solidFill>
                  <a:srgbClr val="FF0000"/>
                </a:solidFill>
              </a:rPr>
              <a:t>r</a:t>
            </a:r>
            <a:r>
              <a:rPr sz="2200" spc="-5" dirty="0">
                <a:solidFill>
                  <a:srgbClr val="FF0000"/>
                </a:solidFill>
              </a:rPr>
              <a:t>y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482879"/>
            <a:ext cx="3750945" cy="13912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Data are </a:t>
            </a:r>
            <a:r>
              <a:rPr sz="1600" spc="-5" dirty="0">
                <a:latin typeface="Carlito"/>
                <a:cs typeface="Carlito"/>
              </a:rPr>
              <a:t>as </a:t>
            </a:r>
            <a:r>
              <a:rPr sz="1600" spc="-10" dirty="0">
                <a:latin typeface="Carlito"/>
                <a:cs typeface="Carlito"/>
              </a:rPr>
              <a:t>important </a:t>
            </a:r>
            <a:r>
              <a:rPr sz="1600" spc="-5" dirty="0">
                <a:latin typeface="Carlito"/>
                <a:cs typeface="Carlito"/>
              </a:rPr>
              <a:t>as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code.</a:t>
            </a:r>
            <a:endParaRPr sz="16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Define </a:t>
            </a:r>
            <a:r>
              <a:rPr sz="1600" spc="-5" dirty="0">
                <a:latin typeface="Carlito"/>
                <a:cs typeface="Carlito"/>
              </a:rPr>
              <a:t>what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10" dirty="0">
                <a:latin typeface="Carlito"/>
                <a:cs typeface="Carlito"/>
              </a:rPr>
              <a:t>consider to </a:t>
            </a:r>
            <a:r>
              <a:rPr sz="1600" spc="-5" dirty="0">
                <a:latin typeface="Carlito"/>
                <a:cs typeface="Carlito"/>
              </a:rPr>
              <a:t>be a data-flow  </a:t>
            </a:r>
            <a:r>
              <a:rPr sz="1600" spc="-20" dirty="0">
                <a:latin typeface="Carlito"/>
                <a:cs typeface="Carlito"/>
              </a:rPr>
              <a:t>anomaly.</a:t>
            </a:r>
            <a:endParaRPr sz="1600">
              <a:latin typeface="Carlito"/>
              <a:cs typeface="Carlito"/>
            </a:endParaRPr>
          </a:p>
          <a:p>
            <a:pPr marL="184785" marR="199390" indent="-172720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Data-flow testing </a:t>
            </a:r>
            <a:r>
              <a:rPr sz="1600" spc="-15" dirty="0">
                <a:latin typeface="Carlito"/>
                <a:cs typeface="Carlito"/>
              </a:rPr>
              <a:t>strategies </a:t>
            </a:r>
            <a:r>
              <a:rPr sz="1600" spc="-10" dirty="0">
                <a:latin typeface="Carlito"/>
                <a:cs typeface="Carlito"/>
              </a:rPr>
              <a:t>span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gap  between </a:t>
            </a:r>
            <a:r>
              <a:rPr sz="1600" b="1" dirty="0">
                <a:latin typeface="Carlito"/>
                <a:cs typeface="Carlito"/>
              </a:rPr>
              <a:t>all </a:t>
            </a:r>
            <a:r>
              <a:rPr sz="1600" b="1" spc="-10" dirty="0">
                <a:latin typeface="Carlito"/>
                <a:cs typeface="Carlito"/>
              </a:rPr>
              <a:t>paths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b="1" spc="-10" dirty="0">
                <a:latin typeface="Carlito"/>
                <a:cs typeface="Carlito"/>
              </a:rPr>
              <a:t>branch</a:t>
            </a:r>
            <a:r>
              <a:rPr sz="1600" b="1" spc="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testing.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51" y="102488"/>
            <a:ext cx="3464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</a:rPr>
              <a:t>Static </a:t>
            </a:r>
            <a:r>
              <a:rPr sz="1800" spc="-5" dirty="0">
                <a:solidFill>
                  <a:srgbClr val="FF0000"/>
                </a:solidFill>
              </a:rPr>
              <a:t>vs Dynamic Anomaly</a:t>
            </a:r>
            <a:r>
              <a:rPr sz="1800" spc="-55" dirty="0">
                <a:solidFill>
                  <a:srgbClr val="FF0000"/>
                </a:solidFill>
              </a:rPr>
              <a:t> </a:t>
            </a:r>
            <a:r>
              <a:rPr sz="1800" spc="-10" dirty="0">
                <a:solidFill>
                  <a:srgbClr val="FF0000"/>
                </a:solidFill>
              </a:rPr>
              <a:t>Detection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61874" y="532256"/>
            <a:ext cx="4027170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b="1" spc="-10" dirty="0">
                <a:latin typeface="Carlito"/>
                <a:cs typeface="Carlito"/>
              </a:rPr>
              <a:t>Static </a:t>
            </a:r>
            <a:r>
              <a:rPr sz="1600" b="1" spc="-5" dirty="0">
                <a:latin typeface="Carlito"/>
                <a:cs typeface="Carlito"/>
              </a:rPr>
              <a:t>Analysis </a:t>
            </a:r>
            <a:r>
              <a:rPr sz="1600" spc="-5" dirty="0">
                <a:latin typeface="Carlito"/>
                <a:cs typeface="Carlito"/>
              </a:rPr>
              <a:t>is analysis </a:t>
            </a:r>
            <a:r>
              <a:rPr sz="1600" spc="-10" dirty="0">
                <a:latin typeface="Carlito"/>
                <a:cs typeface="Carlito"/>
              </a:rPr>
              <a:t>done </a:t>
            </a:r>
            <a:r>
              <a:rPr sz="1600" spc="-5" dirty="0">
                <a:latin typeface="Carlito"/>
                <a:cs typeface="Carlito"/>
              </a:rPr>
              <a:t>on </a:t>
            </a:r>
            <a:r>
              <a:rPr sz="1600" spc="-10" dirty="0">
                <a:latin typeface="Carlito"/>
                <a:cs typeface="Carlito"/>
              </a:rPr>
              <a:t>source code  </a:t>
            </a:r>
            <a:r>
              <a:rPr sz="1600" spc="-5" dirty="0">
                <a:latin typeface="Carlito"/>
                <a:cs typeface="Carlito"/>
              </a:rPr>
              <a:t>without actually </a:t>
            </a:r>
            <a:r>
              <a:rPr sz="1600" spc="-15" dirty="0">
                <a:latin typeface="Carlito"/>
                <a:cs typeface="Carlito"/>
              </a:rPr>
              <a:t>executing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it.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i="1" spc="-5" dirty="0">
                <a:latin typeface="Carlito"/>
                <a:cs typeface="Carlito"/>
              </a:rPr>
              <a:t>E.g., </a:t>
            </a:r>
            <a:r>
              <a:rPr sz="1600" spc="-15" dirty="0">
                <a:latin typeface="Carlito"/>
                <a:cs typeface="Carlito"/>
              </a:rPr>
              <a:t>Syntax errors are </a:t>
            </a:r>
            <a:r>
              <a:rPr sz="1600" spc="-10" dirty="0">
                <a:latin typeface="Carlito"/>
                <a:cs typeface="Carlito"/>
              </a:rPr>
              <a:t>caught by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static</a:t>
            </a:r>
            <a:endParaRPr sz="16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analysis.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734" y="263397"/>
            <a:ext cx="40259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0000"/>
                </a:solidFill>
              </a:rPr>
              <a:t>Static vs </a:t>
            </a:r>
            <a:r>
              <a:rPr sz="1700" spc="-5" dirty="0">
                <a:solidFill>
                  <a:srgbClr val="FF0000"/>
                </a:solidFill>
              </a:rPr>
              <a:t>Dynamic </a:t>
            </a:r>
            <a:r>
              <a:rPr sz="1700" dirty="0">
                <a:solidFill>
                  <a:srgbClr val="FF0000"/>
                </a:solidFill>
              </a:rPr>
              <a:t>Anomaly </a:t>
            </a:r>
            <a:r>
              <a:rPr sz="1700" spc="-50" dirty="0">
                <a:solidFill>
                  <a:srgbClr val="FF0000"/>
                </a:solidFill>
                <a:latin typeface="Arial"/>
                <a:cs typeface="Arial"/>
              </a:rPr>
              <a:t>Detection</a:t>
            </a:r>
            <a:r>
              <a:rPr sz="1700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FF0000"/>
                </a:solidFill>
                <a:latin typeface="Arial"/>
                <a:cs typeface="Arial"/>
              </a:rPr>
              <a:t>(Cont’d)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15900" marR="491490" indent="-172720">
              <a:lnSpc>
                <a:spcPts val="1620"/>
              </a:lnSpc>
              <a:spcBef>
                <a:spcPts val="300"/>
              </a:spcBef>
              <a:buClr>
                <a:srgbClr val="FF0000"/>
              </a:buClr>
              <a:buFont typeface="Wingdings"/>
              <a:buChar char=""/>
              <a:tabLst>
                <a:tab pos="217170" algn="l"/>
              </a:tabLst>
            </a:pPr>
            <a:r>
              <a:rPr b="1" spc="-5" dirty="0">
                <a:latin typeface="Carlito"/>
                <a:cs typeface="Carlito"/>
              </a:rPr>
              <a:t>Dynamic Analysis </a:t>
            </a:r>
            <a:r>
              <a:rPr dirty="0"/>
              <a:t>is </a:t>
            </a:r>
            <a:r>
              <a:rPr spc="-5" dirty="0"/>
              <a:t>analysis done </a:t>
            </a:r>
            <a:r>
              <a:rPr dirty="0"/>
              <a:t>as a  </a:t>
            </a:r>
            <a:r>
              <a:rPr spc="-10" dirty="0"/>
              <a:t>program </a:t>
            </a:r>
            <a:r>
              <a:rPr dirty="0"/>
              <a:t>is </a:t>
            </a:r>
            <a:r>
              <a:rPr spc="-10" dirty="0"/>
              <a:t>executing </a:t>
            </a:r>
            <a:r>
              <a:rPr dirty="0"/>
              <a:t>and is based </a:t>
            </a:r>
            <a:r>
              <a:rPr spc="-5" dirty="0"/>
              <a:t>on  intermediate values that result </a:t>
            </a:r>
            <a:r>
              <a:rPr spc="-10" dirty="0"/>
              <a:t>from</a:t>
            </a:r>
            <a:r>
              <a:rPr spc="-145" dirty="0"/>
              <a:t> </a:t>
            </a:r>
            <a:r>
              <a:rPr dirty="0"/>
              <a:t>the  </a:t>
            </a:r>
            <a:r>
              <a:rPr spc="-70" dirty="0">
                <a:latin typeface="Arial"/>
                <a:cs typeface="Arial"/>
              </a:rPr>
              <a:t>program’s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execution.</a:t>
            </a:r>
          </a:p>
          <a:p>
            <a:pPr marL="215900" indent="-172720">
              <a:lnSpc>
                <a:spcPts val="1710"/>
              </a:lnSpc>
              <a:spcBef>
                <a:spcPts val="160"/>
              </a:spcBef>
              <a:buClr>
                <a:srgbClr val="FF0000"/>
              </a:buClr>
              <a:buFont typeface="Wingdings"/>
              <a:buChar char=""/>
              <a:tabLst>
                <a:tab pos="217170" algn="l"/>
              </a:tabLst>
            </a:pPr>
            <a:r>
              <a:rPr i="1" spc="-5" dirty="0">
                <a:latin typeface="Carlito"/>
                <a:cs typeface="Carlito"/>
              </a:rPr>
              <a:t>E.g., </a:t>
            </a:r>
            <a:r>
              <a:rPr dirty="0"/>
              <a:t>A </a:t>
            </a:r>
            <a:r>
              <a:rPr spc="-5" dirty="0"/>
              <a:t>division by </a:t>
            </a:r>
            <a:r>
              <a:rPr dirty="0"/>
              <a:t>0 </a:t>
            </a:r>
            <a:r>
              <a:rPr spc="-5" dirty="0"/>
              <a:t>error </a:t>
            </a:r>
            <a:r>
              <a:rPr dirty="0"/>
              <a:t>is </a:t>
            </a:r>
            <a:r>
              <a:rPr spc="-5" dirty="0"/>
              <a:t>caught by</a:t>
            </a:r>
            <a:r>
              <a:rPr spc="-65" dirty="0"/>
              <a:t> </a:t>
            </a:r>
            <a:r>
              <a:rPr spc="-5" dirty="0"/>
              <a:t>dynamic</a:t>
            </a:r>
          </a:p>
          <a:p>
            <a:pPr marL="215900">
              <a:lnSpc>
                <a:spcPts val="1710"/>
              </a:lnSpc>
            </a:pPr>
            <a:r>
              <a:rPr spc="-5" dirty="0"/>
              <a:t>analysis.</a:t>
            </a:r>
          </a:p>
          <a:p>
            <a:pPr marL="215900" marR="232410" indent="-172720">
              <a:lnSpc>
                <a:spcPct val="80000"/>
              </a:lnSpc>
              <a:spcBef>
                <a:spcPts val="400"/>
              </a:spcBef>
              <a:buClr>
                <a:srgbClr val="FF0000"/>
              </a:buClr>
              <a:buFont typeface="Wingdings"/>
              <a:buChar char=""/>
              <a:tabLst>
                <a:tab pos="217170" algn="l"/>
              </a:tabLst>
            </a:pPr>
            <a:r>
              <a:rPr dirty="0"/>
              <a:t>If a </a:t>
            </a:r>
            <a:r>
              <a:rPr spc="-10" dirty="0"/>
              <a:t>data-flow </a:t>
            </a:r>
            <a:r>
              <a:rPr spc="-5" dirty="0"/>
              <a:t>anomaly can </a:t>
            </a:r>
            <a:r>
              <a:rPr dirty="0"/>
              <a:t>be </a:t>
            </a:r>
            <a:r>
              <a:rPr spc="-10" dirty="0"/>
              <a:t>detected </a:t>
            </a:r>
            <a:r>
              <a:rPr spc="-5" dirty="0"/>
              <a:t>by  </a:t>
            </a:r>
            <a:r>
              <a:rPr spc="-10" dirty="0"/>
              <a:t>static </a:t>
            </a:r>
            <a:r>
              <a:rPr spc="-5" dirty="0"/>
              <a:t>analysis </a:t>
            </a:r>
            <a:r>
              <a:rPr dirty="0"/>
              <a:t>then the </a:t>
            </a:r>
            <a:r>
              <a:rPr spc="-5" dirty="0"/>
              <a:t>anomaly </a:t>
            </a:r>
            <a:r>
              <a:rPr u="sng" spc="-5" dirty="0">
                <a:uFill>
                  <a:solidFill>
                    <a:srgbClr val="000000"/>
                  </a:solidFill>
                </a:uFill>
              </a:rPr>
              <a:t>does not </a:t>
            </a:r>
            <a:r>
              <a:rPr spc="-5" dirty="0"/>
              <a:t> concern testing. (Should </a:t>
            </a:r>
            <a:r>
              <a:rPr dirty="0"/>
              <a:t>be handled </a:t>
            </a:r>
            <a:r>
              <a:rPr spc="-5" dirty="0"/>
              <a:t>by </a:t>
            </a:r>
            <a:r>
              <a:rPr dirty="0"/>
              <a:t>the  </a:t>
            </a:r>
            <a:r>
              <a:rPr spc="-20" dirty="0"/>
              <a:t>compiler.)</a:t>
            </a: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47" y="123824"/>
            <a:ext cx="3722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0000"/>
                </a:solidFill>
              </a:rPr>
              <a:t>Anomaly Detection Using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Compilers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32256"/>
            <a:ext cx="3989070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Compilers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able </a:t>
            </a:r>
            <a:r>
              <a:rPr sz="1600" spc="-10" dirty="0">
                <a:latin typeface="Carlito"/>
                <a:cs typeface="Carlito"/>
              </a:rPr>
              <a:t>to detect </a:t>
            </a:r>
            <a:r>
              <a:rPr sz="1600" spc="-15" dirty="0">
                <a:latin typeface="Carlito"/>
                <a:cs typeface="Carlito"/>
              </a:rPr>
              <a:t>several </a:t>
            </a:r>
            <a:r>
              <a:rPr sz="1600" spc="-5" dirty="0">
                <a:latin typeface="Carlito"/>
                <a:cs typeface="Carlito"/>
              </a:rPr>
              <a:t>data-flow  anomalies using </a:t>
            </a:r>
            <a:r>
              <a:rPr sz="1600" spc="-15" dirty="0">
                <a:latin typeface="Carlito"/>
                <a:cs typeface="Carlito"/>
              </a:rPr>
              <a:t>static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analysis.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i="1" spc="-5" dirty="0">
                <a:latin typeface="Carlito"/>
                <a:cs typeface="Carlito"/>
              </a:rPr>
              <a:t>E.g., </a:t>
            </a:r>
            <a:r>
              <a:rPr sz="1600" spc="-15" dirty="0">
                <a:latin typeface="Carlito"/>
                <a:cs typeface="Carlito"/>
              </a:rPr>
              <a:t>By forcing </a:t>
            </a:r>
            <a:r>
              <a:rPr sz="1600" spc="-10" dirty="0">
                <a:latin typeface="Carlito"/>
                <a:cs typeface="Carlito"/>
              </a:rPr>
              <a:t>declaration </a:t>
            </a:r>
            <a:r>
              <a:rPr sz="1600" spc="-20" dirty="0">
                <a:latin typeface="Carlito"/>
                <a:cs typeface="Carlito"/>
              </a:rPr>
              <a:t>before </a:t>
            </a:r>
            <a:r>
              <a:rPr sz="1600" spc="-5" dirty="0">
                <a:latin typeface="Carlito"/>
                <a:cs typeface="Carlito"/>
              </a:rPr>
              <a:t>use,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</a:t>
            </a:r>
            <a:endParaRPr sz="16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compiler can detect </a:t>
            </a:r>
            <a:r>
              <a:rPr sz="1600" spc="-5" dirty="0">
                <a:latin typeface="Carlito"/>
                <a:cs typeface="Carlito"/>
              </a:rPr>
              <a:t>anomalies </a:t>
            </a:r>
            <a:r>
              <a:rPr sz="1600" spc="-10" dirty="0">
                <a:latin typeface="Carlito"/>
                <a:cs typeface="Carlito"/>
              </a:rPr>
              <a:t>such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as: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b="1" dirty="0">
                <a:latin typeface="Carlito"/>
                <a:cs typeface="Carlito"/>
              </a:rPr>
              <a:t>-u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b="1" spc="-15" dirty="0">
                <a:latin typeface="Carlito"/>
                <a:cs typeface="Carlito"/>
              </a:rPr>
              <a:t>ku</a:t>
            </a:r>
            <a:endParaRPr sz="1400">
              <a:latin typeface="Carlito"/>
              <a:cs typeface="Carlito"/>
            </a:endParaRPr>
          </a:p>
          <a:p>
            <a:pPr marL="184785" marR="56515" indent="-1727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Optimizing </a:t>
            </a:r>
            <a:r>
              <a:rPr sz="1600" spc="-10" dirty="0">
                <a:latin typeface="Carlito"/>
                <a:cs typeface="Carlito"/>
              </a:rPr>
              <a:t>compilers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able </a:t>
            </a:r>
            <a:r>
              <a:rPr sz="1600" spc="-10" dirty="0">
                <a:latin typeface="Carlito"/>
                <a:cs typeface="Carlito"/>
              </a:rPr>
              <a:t>to detect some  dead</a:t>
            </a:r>
            <a:r>
              <a:rPr sz="1600" spc="-5" dirty="0">
                <a:latin typeface="Carlito"/>
                <a:cs typeface="Carlito"/>
              </a:rPr>
              <a:t> variables.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036" y="107949"/>
            <a:ext cx="2530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</a:rPr>
              <a:t>Simple </a:t>
            </a:r>
            <a:r>
              <a:rPr sz="2200" spc="-20" dirty="0">
                <a:solidFill>
                  <a:srgbClr val="FF0000"/>
                </a:solidFill>
              </a:rPr>
              <a:t>Path</a:t>
            </a:r>
            <a:r>
              <a:rPr sz="2200" spc="-40" dirty="0">
                <a:solidFill>
                  <a:srgbClr val="FF0000"/>
                </a:solidFill>
              </a:rPr>
              <a:t> </a:t>
            </a:r>
            <a:r>
              <a:rPr sz="2200" spc="-10" dirty="0">
                <a:solidFill>
                  <a:srgbClr val="FF0000"/>
                </a:solidFill>
              </a:rPr>
              <a:t>Segments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84365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b="1" spc="-5" dirty="0">
                <a:latin typeface="Carlito"/>
                <a:cs typeface="Carlito"/>
              </a:rPr>
              <a:t>Simple </a:t>
            </a:r>
            <a:r>
              <a:rPr sz="1600" b="1" spc="-15" dirty="0">
                <a:latin typeface="Carlito"/>
                <a:cs typeface="Carlito"/>
              </a:rPr>
              <a:t>Path </a:t>
            </a:r>
            <a:r>
              <a:rPr sz="1600" b="1" spc="-5" dirty="0">
                <a:latin typeface="Carlito"/>
                <a:cs typeface="Carlito"/>
              </a:rPr>
              <a:t>Segment </a:t>
            </a:r>
            <a:r>
              <a:rPr sz="1600" spc="-5" dirty="0">
                <a:latin typeface="Carlito"/>
                <a:cs typeface="Carlito"/>
              </a:rPr>
              <a:t>is a </a:t>
            </a:r>
            <a:r>
              <a:rPr sz="1600" spc="-10" dirty="0">
                <a:latin typeface="Carlito"/>
                <a:cs typeface="Carlito"/>
              </a:rPr>
              <a:t>path segment </a:t>
            </a:r>
            <a:r>
              <a:rPr sz="1600" spc="-5" dirty="0">
                <a:latin typeface="Carlito"/>
                <a:cs typeface="Carlito"/>
              </a:rPr>
              <a:t>in  which </a:t>
            </a:r>
            <a:r>
              <a:rPr sz="1600" spc="-10" dirty="0">
                <a:latin typeface="Carlito"/>
                <a:cs typeface="Carlito"/>
              </a:rPr>
              <a:t>at most one node </a:t>
            </a:r>
            <a:r>
              <a:rPr sz="1600" spc="-5" dirty="0">
                <a:latin typeface="Carlito"/>
                <a:cs typeface="Carlito"/>
              </a:rPr>
              <a:t>is visited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twice.</a:t>
            </a:r>
            <a:endParaRPr sz="16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400" i="1" spc="-5" dirty="0">
                <a:latin typeface="Carlito"/>
                <a:cs typeface="Carlito"/>
              </a:rPr>
              <a:t>E.g., </a:t>
            </a:r>
            <a:r>
              <a:rPr sz="1400" spc="-5" dirty="0">
                <a:latin typeface="Carlito"/>
                <a:cs typeface="Carlito"/>
              </a:rPr>
              <a:t>(7,4,5,6,7) </a:t>
            </a:r>
            <a:r>
              <a:rPr sz="1400" dirty="0">
                <a:latin typeface="Carlito"/>
                <a:cs typeface="Carlito"/>
              </a:rPr>
              <a:t>is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simple.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Therefore, </a:t>
            </a:r>
            <a:r>
              <a:rPr sz="1600" spc="-5" dirty="0">
                <a:latin typeface="Carlito"/>
                <a:cs typeface="Carlito"/>
              </a:rPr>
              <a:t>a simple </a:t>
            </a:r>
            <a:r>
              <a:rPr sz="1600" spc="-10" dirty="0">
                <a:latin typeface="Carlito"/>
                <a:cs typeface="Carlito"/>
              </a:rPr>
              <a:t>path </a:t>
            </a:r>
            <a:r>
              <a:rPr sz="1600" spc="-15" dirty="0">
                <a:latin typeface="Carlito"/>
                <a:cs typeface="Carlito"/>
              </a:rPr>
              <a:t>may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15" dirty="0">
                <a:latin typeface="Carlito"/>
                <a:cs typeface="Carlito"/>
              </a:rPr>
              <a:t>may </a:t>
            </a:r>
            <a:r>
              <a:rPr sz="1600" spc="-10" dirty="0">
                <a:latin typeface="Carlito"/>
                <a:cs typeface="Carlito"/>
              </a:rPr>
              <a:t>not</a:t>
            </a:r>
            <a:r>
              <a:rPr sz="1600" spc="9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be</a:t>
            </a:r>
            <a:endParaRPr sz="16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rlito"/>
                <a:cs typeface="Carlito"/>
              </a:rPr>
              <a:t>loop-free.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021" y="0"/>
            <a:ext cx="19532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FF0000"/>
                </a:solidFill>
              </a:rPr>
              <a:t>Paths </a:t>
            </a:r>
            <a:r>
              <a:rPr sz="2200" spc="-5" dirty="0">
                <a:solidFill>
                  <a:srgbClr val="FF0000"/>
                </a:solidFill>
              </a:rPr>
              <a:t>-</a:t>
            </a:r>
            <a:r>
              <a:rPr sz="2200" spc="-65" dirty="0">
                <a:solidFill>
                  <a:srgbClr val="FF0000"/>
                </a:solidFill>
              </a:rPr>
              <a:t> </a:t>
            </a:r>
            <a:r>
              <a:rPr sz="2200" spc="-5" dirty="0">
                <a:solidFill>
                  <a:srgbClr val="FF0000"/>
                </a:solidFill>
              </a:rPr>
              <a:t>Explained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1132309" y="464475"/>
              <a:ext cx="2183641" cy="27938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084" y="50672"/>
            <a:ext cx="32111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</a:rPr>
              <a:t>Data-Flow </a:t>
            </a:r>
            <a:r>
              <a:rPr sz="2200" spc="-35" dirty="0">
                <a:solidFill>
                  <a:srgbClr val="FF0000"/>
                </a:solidFill>
              </a:rPr>
              <a:t>Testing</a:t>
            </a:r>
            <a:r>
              <a:rPr sz="2200" spc="-45" dirty="0">
                <a:solidFill>
                  <a:srgbClr val="FF0000"/>
                </a:solidFill>
              </a:rPr>
              <a:t> </a:t>
            </a:r>
            <a:r>
              <a:rPr sz="2200" spc="-15" dirty="0">
                <a:solidFill>
                  <a:srgbClr val="FF0000"/>
                </a:solidFill>
              </a:rPr>
              <a:t>Strategies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482243"/>
            <a:ext cx="2817495" cy="20745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All </a:t>
            </a:r>
            <a:r>
              <a:rPr sz="1600" b="1" spc="-5" dirty="0">
                <a:latin typeface="Carlito"/>
                <a:cs typeface="Carlito"/>
              </a:rPr>
              <a:t>du </a:t>
            </a:r>
            <a:r>
              <a:rPr sz="1600" spc="-15" dirty="0">
                <a:latin typeface="Carlito"/>
                <a:cs typeface="Carlito"/>
              </a:rPr>
              <a:t>Paths</a:t>
            </a:r>
            <a:r>
              <a:rPr sz="1600" spc="-10" dirty="0">
                <a:latin typeface="Carlito"/>
                <a:cs typeface="Carlito"/>
              </a:rPr>
              <a:t> (ADUP)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All </a:t>
            </a:r>
            <a:r>
              <a:rPr sz="1600" b="1" spc="-5" dirty="0">
                <a:latin typeface="Carlito"/>
                <a:cs typeface="Carlito"/>
              </a:rPr>
              <a:t>Uses</a:t>
            </a:r>
            <a:r>
              <a:rPr sz="1600" b="1" spc="-1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(AU)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All </a:t>
            </a:r>
            <a:r>
              <a:rPr sz="1600" b="1" spc="-10" dirty="0">
                <a:latin typeface="Carlito"/>
                <a:cs typeface="Carlito"/>
              </a:rPr>
              <a:t>p-uses</a:t>
            </a:r>
            <a:r>
              <a:rPr sz="1600" spc="-10" dirty="0">
                <a:latin typeface="Carlito"/>
                <a:cs typeface="Carlito"/>
              </a:rPr>
              <a:t>/some </a:t>
            </a:r>
            <a:r>
              <a:rPr sz="1600" b="1" spc="-5" dirty="0">
                <a:latin typeface="Carlito"/>
                <a:cs typeface="Carlito"/>
              </a:rPr>
              <a:t>c-uses</a:t>
            </a:r>
            <a:r>
              <a:rPr sz="1600" b="1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(APU+C)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All </a:t>
            </a:r>
            <a:r>
              <a:rPr sz="1600" b="1" spc="-10" dirty="0">
                <a:latin typeface="Carlito"/>
                <a:cs typeface="Carlito"/>
              </a:rPr>
              <a:t>c-uses</a:t>
            </a:r>
            <a:r>
              <a:rPr sz="1600" spc="-10" dirty="0">
                <a:latin typeface="Carlito"/>
                <a:cs typeface="Carlito"/>
              </a:rPr>
              <a:t>/some </a:t>
            </a:r>
            <a:r>
              <a:rPr sz="1600" b="1" spc="-5" dirty="0">
                <a:latin typeface="Carlito"/>
                <a:cs typeface="Carlito"/>
              </a:rPr>
              <a:t>p-uses</a:t>
            </a:r>
            <a:r>
              <a:rPr sz="1600" b="1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(ACU+P)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All </a:t>
            </a:r>
            <a:r>
              <a:rPr sz="1600" b="1" spc="-10" dirty="0">
                <a:latin typeface="Carlito"/>
                <a:cs typeface="Carlito"/>
              </a:rPr>
              <a:t>Definitions</a:t>
            </a:r>
            <a:r>
              <a:rPr sz="1600" b="1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(AD)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All </a:t>
            </a:r>
            <a:r>
              <a:rPr sz="1600" b="1" spc="-5" dirty="0">
                <a:latin typeface="Carlito"/>
                <a:cs typeface="Carlito"/>
              </a:rPr>
              <a:t>p-uses</a:t>
            </a:r>
            <a:r>
              <a:rPr sz="1600" b="1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(APU)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All </a:t>
            </a:r>
            <a:r>
              <a:rPr sz="1600" b="1" spc="-5" dirty="0">
                <a:latin typeface="Carlito"/>
                <a:cs typeface="Carlito"/>
              </a:rPr>
              <a:t>c-uses</a:t>
            </a:r>
            <a:r>
              <a:rPr sz="1600" b="1" spc="-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(ACU)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652" y="51257"/>
            <a:ext cx="983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</a:rPr>
              <a:t>E</a:t>
            </a:r>
            <a:r>
              <a:rPr sz="2200" spc="-50" dirty="0">
                <a:solidFill>
                  <a:srgbClr val="FF0000"/>
                </a:solidFill>
              </a:rPr>
              <a:t>x</a:t>
            </a:r>
            <a:r>
              <a:rPr sz="2200" spc="-5" dirty="0">
                <a:solidFill>
                  <a:srgbClr val="FF0000"/>
                </a:solidFill>
              </a:rPr>
              <a:t>ample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3" name="object 3"/>
            <p:cNvSpPr/>
            <p:nvPr/>
          </p:nvSpPr>
          <p:spPr>
            <a:xfrm>
              <a:off x="500600" y="0"/>
              <a:ext cx="2888865" cy="33972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Custom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Carlito</vt:lpstr>
      <vt:lpstr>Wingdings</vt:lpstr>
      <vt:lpstr>Office Theme</vt:lpstr>
      <vt:lpstr>Software Testing and Quality  Assurance</vt:lpstr>
      <vt:lpstr>Static vs Dynamic Anomaly Detection</vt:lpstr>
      <vt:lpstr>Static vs Dynamic Anomaly Detection (Cont’d)</vt:lpstr>
      <vt:lpstr>Anomaly Detection Using Compilers</vt:lpstr>
      <vt:lpstr>Simple Path Segments</vt:lpstr>
      <vt:lpstr>Paths - Explained</vt:lpstr>
      <vt:lpstr>Data-Flow Testing Strategies</vt:lpstr>
      <vt:lpstr>Example</vt:lpstr>
      <vt:lpstr>PowerPoint Presentation</vt:lpstr>
      <vt:lpstr>PowerPoint Presentation</vt:lpstr>
      <vt:lpstr>Paths</vt:lpstr>
      <vt:lpstr>Relationship among DF criteria</vt:lpstr>
      <vt:lpstr>Coverage-based testing of requirements</vt:lpstr>
      <vt:lpstr>Example translation of requirements to a graph</vt:lpstr>
      <vt:lpstr>Similarity with Use Case success  scenario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</dc:title>
  <dc:creator>Administrator</dc:creator>
  <cp:lastModifiedBy>Waqas Ahmad</cp:lastModifiedBy>
  <cp:revision>1</cp:revision>
  <dcterms:created xsi:type="dcterms:W3CDTF">2020-04-27T22:23:41Z</dcterms:created>
  <dcterms:modified xsi:type="dcterms:W3CDTF">2020-04-27T22:26:57Z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2020-04-27T00:00:00Z</vt:filetime>
  </property>
</Properties>
</file>