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33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466" y="36956"/>
            <a:ext cx="3703066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sng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800099"/>
            <a:ext cx="2400300" cy="224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</a:t>
            </a:r>
            <a:r>
              <a:rPr spc="-35" dirty="0"/>
              <a:t>Testing </a:t>
            </a:r>
            <a:r>
              <a:rPr spc="-5" dirty="0"/>
              <a:t>and Quality  </a:t>
            </a:r>
            <a:r>
              <a:rPr spc="-10" dirty="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7316" y="1941702"/>
            <a:ext cx="142608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Lecture </a:t>
            </a:r>
            <a:r>
              <a:rPr sz="1600" spc="-95">
                <a:solidFill>
                  <a:srgbClr val="888888"/>
                </a:solidFill>
                <a:latin typeface="Arial"/>
                <a:cs typeface="Arial"/>
              </a:rPr>
              <a:t>–</a:t>
            </a:r>
            <a:r>
              <a:rPr sz="1600" spc="-13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1600" spc="-5" smtClean="0">
                <a:solidFill>
                  <a:srgbClr val="888888"/>
                </a:solidFill>
                <a:latin typeface="Carlito"/>
                <a:cs typeface="Arial"/>
              </a:rPr>
              <a:t>25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964" y="120777"/>
            <a:ext cx="2846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80" dirty="0">
                <a:solidFill>
                  <a:srgbClr val="006666"/>
                </a:solidFill>
                <a:uFill>
                  <a:solidFill>
                    <a:srgbClr val="006666"/>
                  </a:solidFill>
                </a:uFill>
              </a:rPr>
              <a:t>Weak </a:t>
            </a:r>
            <a:r>
              <a:rPr sz="1600" u="heavy" spc="-70" dirty="0">
                <a:solidFill>
                  <a:srgbClr val="006666"/>
                </a:solidFill>
                <a:uFill>
                  <a:solidFill>
                    <a:srgbClr val="006666"/>
                  </a:solidFill>
                </a:uFill>
              </a:rPr>
              <a:t>Normal</a:t>
            </a:r>
            <a:r>
              <a:rPr sz="1600" u="none" spc="-70" dirty="0">
                <a:solidFill>
                  <a:srgbClr val="006666"/>
                </a:solidFill>
              </a:rPr>
              <a:t> </a:t>
            </a:r>
            <a:r>
              <a:rPr sz="1600" u="none" spc="-105" dirty="0">
                <a:solidFill>
                  <a:srgbClr val="006666"/>
                </a:solidFill>
              </a:rPr>
              <a:t>Equivalence</a:t>
            </a:r>
            <a:r>
              <a:rPr sz="1600" u="none" spc="-270" dirty="0">
                <a:solidFill>
                  <a:srgbClr val="006666"/>
                </a:solidFill>
              </a:rPr>
              <a:t> </a:t>
            </a:r>
            <a:r>
              <a:rPr sz="1600" u="none" spc="-90" dirty="0">
                <a:solidFill>
                  <a:srgbClr val="006666"/>
                </a:solidFill>
              </a:rPr>
              <a:t>testing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23774" y="600970"/>
            <a:ext cx="4001135" cy="21113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60" dirty="0">
                <a:latin typeface="Trebuchet MS"/>
                <a:cs typeface="Trebuchet MS"/>
              </a:rPr>
              <a:t>Assumes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100" dirty="0">
                <a:solidFill>
                  <a:srgbClr val="006FC0"/>
                </a:solidFill>
                <a:latin typeface="Arial"/>
                <a:cs typeface="Arial"/>
              </a:rPr>
              <a:t>“independence </a:t>
            </a:r>
            <a:r>
              <a:rPr sz="1400" b="1" spc="-65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400" b="1" spc="-70" dirty="0">
                <a:solidFill>
                  <a:srgbClr val="006FC0"/>
                </a:solidFill>
                <a:latin typeface="Arial"/>
                <a:cs typeface="Arial"/>
              </a:rPr>
              <a:t>input</a:t>
            </a:r>
            <a:r>
              <a:rPr sz="1400" b="1" spc="-2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spc="-100" dirty="0">
                <a:solidFill>
                  <a:srgbClr val="006FC0"/>
                </a:solidFill>
                <a:latin typeface="Arial"/>
                <a:cs typeface="Arial"/>
              </a:rPr>
              <a:t>variables.”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ts val="1370"/>
              </a:lnSpc>
              <a:spcBef>
                <a:spcPts val="160"/>
              </a:spcBef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200" b="1" spc="-90" dirty="0">
                <a:latin typeface="Trebuchet MS"/>
                <a:cs typeface="Trebuchet MS"/>
              </a:rPr>
              <a:t>e.g. </a:t>
            </a:r>
            <a:r>
              <a:rPr sz="1200" b="1" spc="-40" dirty="0">
                <a:latin typeface="Trebuchet MS"/>
                <a:cs typeface="Trebuchet MS"/>
              </a:rPr>
              <a:t>If </a:t>
            </a:r>
            <a:r>
              <a:rPr sz="1200" b="1" spc="-80" dirty="0">
                <a:latin typeface="Trebuchet MS"/>
                <a:cs typeface="Trebuchet MS"/>
              </a:rPr>
              <a:t>there are </a:t>
            </a:r>
            <a:r>
              <a:rPr sz="1200" b="1" spc="-95" dirty="0">
                <a:latin typeface="Trebuchet MS"/>
                <a:cs typeface="Trebuchet MS"/>
              </a:rPr>
              <a:t>2 </a:t>
            </a:r>
            <a:r>
              <a:rPr sz="1200" b="1" spc="-65" dirty="0">
                <a:latin typeface="Trebuchet MS"/>
                <a:cs typeface="Trebuchet MS"/>
              </a:rPr>
              <a:t>input </a:t>
            </a:r>
            <a:r>
              <a:rPr sz="1200" b="1" spc="-75" dirty="0">
                <a:latin typeface="Trebuchet MS"/>
                <a:cs typeface="Trebuchet MS"/>
              </a:rPr>
              <a:t>variables, </a:t>
            </a:r>
            <a:r>
              <a:rPr sz="1200" b="1" spc="-70" dirty="0">
                <a:latin typeface="Trebuchet MS"/>
                <a:cs typeface="Trebuchet MS"/>
              </a:rPr>
              <a:t>these </a:t>
            </a:r>
            <a:r>
              <a:rPr sz="1200" b="1" spc="-65" dirty="0">
                <a:latin typeface="Trebuchet MS"/>
                <a:cs typeface="Trebuchet MS"/>
              </a:rPr>
              <a:t>input</a:t>
            </a:r>
            <a:r>
              <a:rPr sz="1200" b="1" spc="-19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variables</a:t>
            </a:r>
            <a:endParaRPr sz="1200">
              <a:latin typeface="Trebuchet MS"/>
              <a:cs typeface="Trebuchet MS"/>
            </a:endParaRPr>
          </a:p>
          <a:p>
            <a:pPr marL="384175">
              <a:lnSpc>
                <a:spcPts val="1370"/>
              </a:lnSpc>
            </a:pPr>
            <a:r>
              <a:rPr sz="1200" b="1" spc="-80" dirty="0">
                <a:latin typeface="Trebuchet MS"/>
                <a:cs typeface="Trebuchet MS"/>
              </a:rPr>
              <a:t>are </a:t>
            </a:r>
            <a:r>
              <a:rPr sz="1200" b="1" spc="-70" dirty="0">
                <a:latin typeface="Trebuchet MS"/>
                <a:cs typeface="Trebuchet MS"/>
              </a:rPr>
              <a:t>independent </a:t>
            </a:r>
            <a:r>
              <a:rPr sz="1200" b="1" spc="-50" dirty="0">
                <a:latin typeface="Trebuchet MS"/>
                <a:cs typeface="Trebuchet MS"/>
              </a:rPr>
              <a:t>of </a:t>
            </a:r>
            <a:r>
              <a:rPr sz="1200" b="1" spc="-85" dirty="0">
                <a:latin typeface="Trebuchet MS"/>
                <a:cs typeface="Trebuchet MS"/>
              </a:rPr>
              <a:t>each</a:t>
            </a:r>
            <a:r>
              <a:rPr sz="1200" b="1" spc="-215" dirty="0">
                <a:latin typeface="Trebuchet MS"/>
                <a:cs typeface="Trebuchet MS"/>
              </a:rPr>
              <a:t> </a:t>
            </a:r>
            <a:r>
              <a:rPr sz="1200" b="1" spc="-95" dirty="0">
                <a:latin typeface="Trebuchet MS"/>
                <a:cs typeface="Trebuchet MS"/>
              </a:rPr>
              <a:t>other.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rebuchet MS"/>
              <a:cs typeface="Trebuchet MS"/>
            </a:endParaRPr>
          </a:p>
          <a:p>
            <a:pPr marL="184785" marR="478790" indent="-172720">
              <a:lnSpc>
                <a:spcPts val="151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75" dirty="0">
                <a:latin typeface="Trebuchet MS"/>
                <a:cs typeface="Trebuchet MS"/>
              </a:rPr>
              <a:t>Partition</a:t>
            </a:r>
            <a:r>
              <a:rPr sz="1400" b="1" spc="-15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test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cases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of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95" dirty="0">
                <a:latin typeface="Trebuchet MS"/>
                <a:cs typeface="Trebuchet MS"/>
              </a:rPr>
              <a:t>each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input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variable  separately </a:t>
            </a:r>
            <a:r>
              <a:rPr sz="1400" b="1" spc="-70" dirty="0">
                <a:latin typeface="Trebuchet MS"/>
                <a:cs typeface="Trebuchet MS"/>
              </a:rPr>
              <a:t>into </a:t>
            </a:r>
            <a:r>
              <a:rPr sz="1400" b="1" spc="-90" dirty="0">
                <a:latin typeface="Trebuchet MS"/>
                <a:cs typeface="Trebuchet MS"/>
              </a:rPr>
              <a:t>different equivalence</a:t>
            </a:r>
            <a:r>
              <a:rPr sz="1400" b="1" spc="-30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classes.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</a:pPr>
            <a:endParaRPr sz="1850">
              <a:latin typeface="Trebuchet MS"/>
              <a:cs typeface="Trebuchet MS"/>
            </a:endParaRPr>
          </a:p>
          <a:p>
            <a:pPr marL="184785" marR="5080" indent="-172720">
              <a:lnSpc>
                <a:spcPts val="151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75" dirty="0">
                <a:latin typeface="Trebuchet MS"/>
                <a:cs typeface="Trebuchet MS"/>
              </a:rPr>
              <a:t>Choose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80" dirty="0">
                <a:latin typeface="Trebuchet MS"/>
                <a:cs typeface="Trebuchet MS"/>
              </a:rPr>
              <a:t>test </a:t>
            </a:r>
            <a:r>
              <a:rPr sz="1400" b="1" spc="-85" dirty="0">
                <a:latin typeface="Trebuchet MS"/>
                <a:cs typeface="Trebuchet MS"/>
              </a:rPr>
              <a:t>case </a:t>
            </a:r>
            <a:r>
              <a:rPr sz="1400" b="1" spc="-75" dirty="0">
                <a:latin typeface="Trebuchet MS"/>
                <a:cs typeface="Trebuchet MS"/>
              </a:rPr>
              <a:t>from </a:t>
            </a:r>
            <a:r>
              <a:rPr sz="1400" b="1" spc="-95" dirty="0">
                <a:latin typeface="Trebuchet MS"/>
                <a:cs typeface="Trebuchet MS"/>
              </a:rPr>
              <a:t>each </a:t>
            </a:r>
            <a:r>
              <a:rPr sz="1400" b="1" spc="-60" dirty="0">
                <a:latin typeface="Trebuchet MS"/>
                <a:cs typeface="Trebuchet MS"/>
              </a:rPr>
              <a:t>of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90" dirty="0">
                <a:latin typeface="Trebuchet MS"/>
                <a:cs typeface="Trebuchet MS"/>
              </a:rPr>
              <a:t>equivalence  </a:t>
            </a:r>
            <a:r>
              <a:rPr sz="1400" b="1" spc="-70" dirty="0">
                <a:latin typeface="Trebuchet MS"/>
                <a:cs typeface="Trebuchet MS"/>
              </a:rPr>
              <a:t>classes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for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95" dirty="0">
                <a:latin typeface="Trebuchet MS"/>
                <a:cs typeface="Trebuchet MS"/>
              </a:rPr>
              <a:t>each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input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variable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independently</a:t>
            </a:r>
            <a:r>
              <a:rPr sz="1400" b="1" spc="-15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of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  </a:t>
            </a:r>
            <a:r>
              <a:rPr sz="1400" b="1" spc="-80" dirty="0">
                <a:latin typeface="Trebuchet MS"/>
                <a:cs typeface="Trebuchet MS"/>
              </a:rPr>
              <a:t>other </a:t>
            </a:r>
            <a:r>
              <a:rPr sz="1400" b="1" spc="-70" dirty="0">
                <a:latin typeface="Trebuchet MS"/>
                <a:cs typeface="Trebuchet MS"/>
              </a:rPr>
              <a:t>input</a:t>
            </a:r>
            <a:r>
              <a:rPr sz="1400" b="1" spc="-18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variable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730" y="82676"/>
            <a:ext cx="328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90" dirty="0">
                <a:solidFill>
                  <a:srgbClr val="006666"/>
                </a:solidFill>
                <a:uFill>
                  <a:solidFill>
                    <a:srgbClr val="006666"/>
                  </a:solidFill>
                </a:uFill>
              </a:rPr>
              <a:t>Strong </a:t>
            </a:r>
            <a:r>
              <a:rPr sz="1800" u="heavy" spc="-80" dirty="0">
                <a:solidFill>
                  <a:srgbClr val="006666"/>
                </a:solidFill>
                <a:uFill>
                  <a:solidFill>
                    <a:srgbClr val="006666"/>
                  </a:solidFill>
                </a:uFill>
              </a:rPr>
              <a:t>Normal </a:t>
            </a:r>
            <a:r>
              <a:rPr sz="1800" u="none" spc="-114" dirty="0">
                <a:solidFill>
                  <a:srgbClr val="006666"/>
                </a:solidFill>
              </a:rPr>
              <a:t>Equivalence</a:t>
            </a:r>
            <a:r>
              <a:rPr sz="1800" u="none" spc="-305" dirty="0">
                <a:solidFill>
                  <a:srgbClr val="006666"/>
                </a:solidFill>
              </a:rPr>
              <a:t> </a:t>
            </a:r>
            <a:r>
              <a:rPr sz="1800" u="none" spc="-95" dirty="0">
                <a:solidFill>
                  <a:srgbClr val="006666"/>
                </a:solidFill>
              </a:rPr>
              <a:t>testing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867785" cy="169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8191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95" dirty="0">
                <a:latin typeface="Trebuchet MS"/>
                <a:cs typeface="Trebuchet MS"/>
              </a:rPr>
              <a:t>This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is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same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Trebuchet MS"/>
                <a:cs typeface="Trebuchet MS"/>
              </a:rPr>
              <a:t>as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weak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normal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equivalence  </a:t>
            </a:r>
            <a:r>
              <a:rPr sz="1400" b="1" spc="-70" dirty="0">
                <a:latin typeface="Trebuchet MS"/>
                <a:cs typeface="Trebuchet MS"/>
              </a:rPr>
              <a:t>testing </a:t>
            </a:r>
            <a:r>
              <a:rPr sz="1400" b="1" spc="-110" dirty="0">
                <a:latin typeface="Trebuchet MS"/>
                <a:cs typeface="Trebuchet MS"/>
              </a:rPr>
              <a:t>except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for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"/>
            </a:pPr>
            <a:endParaRPr sz="2000">
              <a:latin typeface="Trebuchet MS"/>
              <a:cs typeface="Trebuchet MS"/>
            </a:endParaRPr>
          </a:p>
          <a:p>
            <a:pPr marL="415925">
              <a:lnSpc>
                <a:spcPct val="100000"/>
              </a:lnSpc>
            </a:pPr>
            <a:r>
              <a:rPr sz="1400" b="1" spc="-105" dirty="0">
                <a:solidFill>
                  <a:srgbClr val="006FC0"/>
                </a:solidFill>
                <a:latin typeface="Arial"/>
                <a:cs typeface="Arial"/>
              </a:rPr>
              <a:t>“dependence” </a:t>
            </a:r>
            <a:r>
              <a:rPr sz="1400" b="1" spc="-55" dirty="0">
                <a:latin typeface="Trebuchet MS"/>
                <a:cs typeface="Trebuchet MS"/>
              </a:rPr>
              <a:t>among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9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inputs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rebuchet MS"/>
              <a:cs typeface="Trebuchet MS"/>
            </a:endParaRPr>
          </a:p>
          <a:p>
            <a:pPr marL="184785" marR="5080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All</a:t>
            </a:r>
            <a:r>
              <a:rPr sz="1400" b="1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sz="1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combinations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of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equivalence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classes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of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  </a:t>
            </a:r>
            <a:r>
              <a:rPr sz="1400" b="1" spc="-75" dirty="0">
                <a:latin typeface="Trebuchet MS"/>
                <a:cs typeface="Trebuchet MS"/>
              </a:rPr>
              <a:t>variables </a:t>
            </a:r>
            <a:r>
              <a:rPr sz="1400" b="1" spc="-70" dirty="0">
                <a:latin typeface="Trebuchet MS"/>
                <a:cs typeface="Trebuchet MS"/>
              </a:rPr>
              <a:t>must </a:t>
            </a:r>
            <a:r>
              <a:rPr sz="1400" b="1" spc="-80" dirty="0">
                <a:latin typeface="Trebuchet MS"/>
                <a:cs typeface="Trebuchet MS"/>
              </a:rPr>
              <a:t>be</a:t>
            </a:r>
            <a:r>
              <a:rPr sz="1400" b="1" spc="-229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included.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62" y="190245"/>
            <a:ext cx="3156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90" dirty="0">
                <a:solidFill>
                  <a:srgbClr val="006666"/>
                </a:solidFill>
                <a:uFill>
                  <a:solidFill>
                    <a:srgbClr val="006666"/>
                  </a:solidFill>
                </a:uFill>
              </a:rPr>
              <a:t>Weak Robust</a:t>
            </a:r>
            <a:r>
              <a:rPr sz="1800" u="none" spc="-90" dirty="0">
                <a:solidFill>
                  <a:srgbClr val="006666"/>
                </a:solidFill>
              </a:rPr>
              <a:t> </a:t>
            </a:r>
            <a:r>
              <a:rPr sz="1800" u="none" spc="-114" dirty="0">
                <a:solidFill>
                  <a:srgbClr val="006666"/>
                </a:solidFill>
              </a:rPr>
              <a:t>Equivalence</a:t>
            </a:r>
            <a:r>
              <a:rPr sz="1800" u="none" spc="-320" dirty="0">
                <a:solidFill>
                  <a:srgbClr val="006666"/>
                </a:solidFill>
              </a:rPr>
              <a:t> </a:t>
            </a:r>
            <a:r>
              <a:rPr sz="1800" u="none" spc="-95" dirty="0">
                <a:solidFill>
                  <a:srgbClr val="006666"/>
                </a:solidFill>
              </a:rPr>
              <a:t>testing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783716"/>
            <a:ext cx="3996054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137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b="1" spc="-45" dirty="0">
                <a:latin typeface="Trebuchet MS"/>
                <a:cs typeface="Trebuchet MS"/>
              </a:rPr>
              <a:t>Up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to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50" dirty="0">
                <a:latin typeface="Trebuchet MS"/>
                <a:cs typeface="Trebuchet MS"/>
              </a:rPr>
              <a:t>now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we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have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only</a:t>
            </a:r>
            <a:r>
              <a:rPr sz="1200" b="1" spc="-114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considered</a:t>
            </a:r>
            <a:r>
              <a:rPr sz="1200" b="1" spc="-120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partitioning</a:t>
            </a:r>
            <a:r>
              <a:rPr sz="1200" b="1" spc="-13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the </a:t>
            </a:r>
            <a:r>
              <a:rPr sz="12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valid</a:t>
            </a:r>
            <a:endParaRPr sz="1200">
              <a:latin typeface="Trebuchet MS"/>
              <a:cs typeface="Trebuchet MS"/>
            </a:endParaRPr>
          </a:p>
          <a:p>
            <a:pPr marL="184785">
              <a:lnSpc>
                <a:spcPts val="1370"/>
              </a:lnSpc>
            </a:pPr>
            <a:r>
              <a:rPr sz="1200" b="1" spc="-65" dirty="0">
                <a:latin typeface="Trebuchet MS"/>
                <a:cs typeface="Trebuchet MS"/>
              </a:rPr>
              <a:t>input</a:t>
            </a:r>
            <a:r>
              <a:rPr sz="1200" b="1" spc="-125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space.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rebuchet MS"/>
              <a:cs typeface="Trebuchet MS"/>
            </a:endParaRPr>
          </a:p>
          <a:p>
            <a:pPr marL="184785" marR="44450" indent="-172720">
              <a:lnSpc>
                <a:spcPts val="13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b="1" spc="-65" dirty="0">
                <a:latin typeface="Arial"/>
                <a:cs typeface="Arial"/>
              </a:rPr>
              <a:t>“</a:t>
            </a:r>
            <a:r>
              <a:rPr sz="1200" b="1" spc="-65" dirty="0">
                <a:solidFill>
                  <a:srgbClr val="006FC0"/>
                </a:solidFill>
                <a:latin typeface="Trebuchet MS"/>
                <a:cs typeface="Trebuchet MS"/>
              </a:rPr>
              <a:t>Weak </a:t>
            </a:r>
            <a:r>
              <a:rPr sz="1200" b="1" spc="-60" dirty="0">
                <a:solidFill>
                  <a:srgbClr val="006FC0"/>
                </a:solidFill>
                <a:latin typeface="Trebuchet MS"/>
                <a:cs typeface="Trebuchet MS"/>
              </a:rPr>
              <a:t>robust</a:t>
            </a:r>
            <a:r>
              <a:rPr sz="1200" b="1" spc="-60" dirty="0">
                <a:latin typeface="Arial"/>
                <a:cs typeface="Arial"/>
              </a:rPr>
              <a:t>” </a:t>
            </a:r>
            <a:r>
              <a:rPr sz="1200" b="1" spc="-114" dirty="0">
                <a:latin typeface="Arial"/>
                <a:cs typeface="Arial"/>
              </a:rPr>
              <a:t>is </a:t>
            </a:r>
            <a:r>
              <a:rPr sz="1200" b="1" spc="-75" dirty="0">
                <a:latin typeface="Arial"/>
                <a:cs typeface="Arial"/>
              </a:rPr>
              <a:t>similar </a:t>
            </a:r>
            <a:r>
              <a:rPr sz="1200" b="1" spc="-45" dirty="0">
                <a:latin typeface="Arial"/>
                <a:cs typeface="Arial"/>
              </a:rPr>
              <a:t>to </a:t>
            </a:r>
            <a:r>
              <a:rPr sz="1200" b="1" spc="-75" dirty="0">
                <a:latin typeface="Arial"/>
                <a:cs typeface="Arial"/>
              </a:rPr>
              <a:t>“weak normal” </a:t>
            </a:r>
            <a:r>
              <a:rPr sz="1200" b="1" spc="-85" dirty="0">
                <a:latin typeface="Arial"/>
                <a:cs typeface="Arial"/>
              </a:rPr>
              <a:t>equivalence </a:t>
            </a:r>
            <a:r>
              <a:rPr sz="1200" b="1" spc="-65" dirty="0">
                <a:latin typeface="Arial"/>
                <a:cs typeface="Arial"/>
              </a:rPr>
              <a:t>test  </a:t>
            </a:r>
            <a:r>
              <a:rPr sz="1200" b="1" spc="-100" dirty="0">
                <a:latin typeface="Trebuchet MS"/>
                <a:cs typeface="Trebuchet MS"/>
              </a:rPr>
              <a:t>except</a:t>
            </a:r>
            <a:r>
              <a:rPr sz="1200" b="1" spc="-114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that</a:t>
            </a:r>
            <a:r>
              <a:rPr sz="1200" b="1" spc="-8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the</a:t>
            </a:r>
            <a:r>
              <a:rPr sz="1200" b="1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b="1" u="sng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invalid</a:t>
            </a:r>
            <a:r>
              <a:rPr sz="1200" b="1" spc="-11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input</a:t>
            </a:r>
            <a:r>
              <a:rPr sz="1200" b="1" spc="-114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variables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are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50" dirty="0">
                <a:latin typeface="Trebuchet MS"/>
                <a:cs typeface="Trebuchet MS"/>
              </a:rPr>
              <a:t>now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considered.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1600">
              <a:latin typeface="Trebuchet MS"/>
              <a:cs typeface="Trebuchet MS"/>
            </a:endParaRPr>
          </a:p>
          <a:p>
            <a:pPr marL="184785" marR="5080" indent="-172720">
              <a:lnSpc>
                <a:spcPts val="13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2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note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about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considering</a:t>
            </a:r>
            <a:r>
              <a:rPr sz="1200" b="1" spc="-13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invalid</a:t>
            </a:r>
            <a:r>
              <a:rPr sz="1200" b="1" spc="-125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input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is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that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there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may</a:t>
            </a:r>
            <a:r>
              <a:rPr sz="1200" b="1" spc="-85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not  </a:t>
            </a:r>
            <a:r>
              <a:rPr sz="1200" b="1" spc="-70" dirty="0">
                <a:latin typeface="Trebuchet MS"/>
                <a:cs typeface="Trebuchet MS"/>
              </a:rPr>
              <a:t>be any </a:t>
            </a:r>
            <a:r>
              <a:rPr sz="1200" b="1" spc="-65" dirty="0">
                <a:latin typeface="Trebuchet MS"/>
                <a:cs typeface="Trebuchet MS"/>
              </a:rPr>
              <a:t>definition </a:t>
            </a:r>
            <a:r>
              <a:rPr sz="1200" b="1" spc="-70" dirty="0">
                <a:latin typeface="Trebuchet MS"/>
                <a:cs typeface="Trebuchet MS"/>
              </a:rPr>
              <a:t>specified for the </a:t>
            </a:r>
            <a:r>
              <a:rPr sz="1200" b="1" spc="-75" dirty="0">
                <a:latin typeface="Trebuchet MS"/>
                <a:cs typeface="Trebuchet MS"/>
              </a:rPr>
              <a:t>different </a:t>
            </a:r>
            <a:r>
              <a:rPr sz="1200" b="1" spc="-65" dirty="0">
                <a:latin typeface="Trebuchet MS"/>
                <a:cs typeface="Trebuchet MS"/>
              </a:rPr>
              <a:t>invalid </a:t>
            </a:r>
            <a:r>
              <a:rPr sz="1200" b="1" spc="-60" dirty="0">
                <a:latin typeface="Trebuchet MS"/>
                <a:cs typeface="Trebuchet MS"/>
              </a:rPr>
              <a:t>inputs </a:t>
            </a:r>
            <a:r>
              <a:rPr sz="1200" b="1" spc="-75" dirty="0">
                <a:latin typeface="Trebuchet MS"/>
                <a:cs typeface="Trebuchet MS"/>
              </a:rPr>
              <a:t>-</a:t>
            </a:r>
            <a:r>
              <a:rPr sz="1200" b="1" spc="-175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-</a:t>
            </a:r>
            <a:endParaRPr sz="1200">
              <a:latin typeface="Trebuchet MS"/>
              <a:cs typeface="Trebuchet MS"/>
            </a:endParaRPr>
          </a:p>
          <a:p>
            <a:pPr marL="184785">
              <a:lnSpc>
                <a:spcPts val="1200"/>
              </a:lnSpc>
            </a:pPr>
            <a:r>
              <a:rPr sz="1200" b="1" spc="-75" dirty="0">
                <a:latin typeface="Trebuchet MS"/>
                <a:cs typeface="Trebuchet MS"/>
              </a:rPr>
              <a:t>- </a:t>
            </a:r>
            <a:r>
              <a:rPr sz="1200" b="1" spc="-60" dirty="0">
                <a:latin typeface="Trebuchet MS"/>
                <a:cs typeface="Trebuchet MS"/>
              </a:rPr>
              <a:t>making </a:t>
            </a:r>
            <a:r>
              <a:rPr sz="1200" b="1" spc="-65" dirty="0">
                <a:latin typeface="Trebuchet MS"/>
                <a:cs typeface="Trebuchet MS"/>
              </a:rPr>
              <a:t>considering </a:t>
            </a:r>
            <a:r>
              <a:rPr sz="1200" b="1" spc="-70" dirty="0">
                <a:latin typeface="Trebuchet MS"/>
                <a:cs typeface="Trebuchet MS"/>
              </a:rPr>
              <a:t>the </a:t>
            </a:r>
            <a:r>
              <a:rPr sz="1200" b="1" spc="-55" dirty="0">
                <a:latin typeface="Trebuchet MS"/>
                <a:cs typeface="Trebuchet MS"/>
              </a:rPr>
              <a:t>output </a:t>
            </a:r>
            <a:r>
              <a:rPr sz="1200" b="1" spc="-45" dirty="0">
                <a:latin typeface="Trebuchet MS"/>
                <a:cs typeface="Trebuchet MS"/>
              </a:rPr>
              <a:t>as </a:t>
            </a:r>
            <a:r>
              <a:rPr sz="1200" b="1" spc="-70" dirty="0">
                <a:latin typeface="Trebuchet MS"/>
                <a:cs typeface="Trebuchet MS"/>
              </a:rPr>
              <a:t>the </a:t>
            </a:r>
            <a:r>
              <a:rPr sz="1200" b="1" spc="-65" dirty="0">
                <a:latin typeface="Trebuchet MS"/>
                <a:cs typeface="Trebuchet MS"/>
              </a:rPr>
              <a:t>defining </a:t>
            </a:r>
            <a:r>
              <a:rPr sz="1200" b="1" spc="-70" dirty="0">
                <a:latin typeface="Trebuchet MS"/>
                <a:cs typeface="Trebuchet MS"/>
              </a:rPr>
              <a:t>process</a:t>
            </a:r>
            <a:r>
              <a:rPr sz="1200" b="1" spc="-22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for</a:t>
            </a:r>
            <a:endParaRPr sz="1200">
              <a:latin typeface="Trebuchet MS"/>
              <a:cs typeface="Trebuchet MS"/>
            </a:endParaRPr>
          </a:p>
          <a:p>
            <a:pPr marL="184785">
              <a:lnSpc>
                <a:spcPts val="1370"/>
              </a:lnSpc>
            </a:pPr>
            <a:r>
              <a:rPr sz="1200" b="1" spc="-80" dirty="0">
                <a:latin typeface="Trebuchet MS"/>
                <a:cs typeface="Trebuchet MS"/>
              </a:rPr>
              <a:t>equivalence </a:t>
            </a:r>
            <a:r>
              <a:rPr sz="1200" b="1" spc="-65" dirty="0">
                <a:latin typeface="Trebuchet MS"/>
                <a:cs typeface="Trebuchet MS"/>
              </a:rPr>
              <a:t>classes </a:t>
            </a:r>
            <a:r>
              <a:rPr sz="1200" b="1" spc="-50" dirty="0">
                <a:latin typeface="Trebuchet MS"/>
                <a:cs typeface="Trebuchet MS"/>
              </a:rPr>
              <a:t>a </a:t>
            </a:r>
            <a:r>
              <a:rPr sz="1200" b="1" spc="-60" dirty="0">
                <a:latin typeface="Trebuchet MS"/>
                <a:cs typeface="Trebuchet MS"/>
              </a:rPr>
              <a:t>bit </a:t>
            </a:r>
            <a:r>
              <a:rPr sz="1200" b="1" spc="-70" dirty="0">
                <a:latin typeface="Trebuchet MS"/>
                <a:cs typeface="Trebuchet MS"/>
              </a:rPr>
              <a:t>more</a:t>
            </a:r>
            <a:r>
              <a:rPr sz="1200" b="1" spc="-260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difficult.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115" y="189433"/>
            <a:ext cx="3241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85" dirty="0">
                <a:solidFill>
                  <a:srgbClr val="006666"/>
                </a:solidFill>
                <a:uFill>
                  <a:solidFill>
                    <a:srgbClr val="006666"/>
                  </a:solidFill>
                </a:uFill>
              </a:rPr>
              <a:t>Strong </a:t>
            </a:r>
            <a:r>
              <a:rPr sz="1800" u="heavy" spc="-90" dirty="0">
                <a:solidFill>
                  <a:srgbClr val="006666"/>
                </a:solidFill>
                <a:uFill>
                  <a:solidFill>
                    <a:srgbClr val="006666"/>
                  </a:solidFill>
                </a:uFill>
              </a:rPr>
              <a:t>Robust</a:t>
            </a:r>
            <a:r>
              <a:rPr sz="1800" u="none" spc="-90" dirty="0">
                <a:solidFill>
                  <a:srgbClr val="006666"/>
                </a:solidFill>
              </a:rPr>
              <a:t> </a:t>
            </a:r>
            <a:r>
              <a:rPr sz="1800" u="none" spc="-114" dirty="0">
                <a:solidFill>
                  <a:srgbClr val="006666"/>
                </a:solidFill>
              </a:rPr>
              <a:t>Equivalence</a:t>
            </a:r>
            <a:r>
              <a:rPr sz="1800" u="none" spc="-305" dirty="0">
                <a:solidFill>
                  <a:srgbClr val="006666"/>
                </a:solidFill>
              </a:rPr>
              <a:t> </a:t>
            </a:r>
            <a:r>
              <a:rPr sz="1800" u="none" spc="-95" dirty="0">
                <a:solidFill>
                  <a:srgbClr val="006666"/>
                </a:solidFill>
              </a:rPr>
              <a:t>testing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950721"/>
            <a:ext cx="3526154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24154" algn="l"/>
                <a:tab pos="224790" algn="l"/>
              </a:tabLst>
            </a:pPr>
            <a:r>
              <a:rPr sz="1400" b="1" spc="-85" dirty="0">
                <a:latin typeface="Trebuchet MS"/>
                <a:cs typeface="Trebuchet MS"/>
              </a:rPr>
              <a:t>-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-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-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assumes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006FC0"/>
                </a:solidFill>
                <a:latin typeface="Trebuchet MS"/>
                <a:cs typeface="Trebuchet MS"/>
              </a:rPr>
              <a:t>dependency</a:t>
            </a:r>
            <a:r>
              <a:rPr sz="1400" b="1" spc="-1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400" b="1" spc="-11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70" dirty="0">
                <a:solidFill>
                  <a:srgbClr val="006FC0"/>
                </a:solidFill>
                <a:latin typeface="Trebuchet MS"/>
                <a:cs typeface="Trebuchet MS"/>
              </a:rPr>
              <a:t>input</a:t>
            </a:r>
            <a:r>
              <a:rPr sz="1400" b="1" spc="-11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006FC0"/>
                </a:solidFill>
                <a:latin typeface="Trebuchet MS"/>
                <a:cs typeface="Trebuchet MS"/>
              </a:rPr>
              <a:t>variables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"/>
            </a:pPr>
            <a:endParaRPr sz="2000">
              <a:latin typeface="Trebuchet MS"/>
              <a:cs typeface="Trebuchet MS"/>
            </a:endParaRPr>
          </a:p>
          <a:p>
            <a:pPr marL="184785" marR="5080" indent="-17272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114" dirty="0">
                <a:latin typeface="Arial"/>
                <a:cs typeface="Arial"/>
              </a:rPr>
              <a:t>“Strong </a:t>
            </a:r>
            <a:r>
              <a:rPr sz="1400" b="1" spc="-90" dirty="0">
                <a:latin typeface="Arial"/>
                <a:cs typeface="Arial"/>
              </a:rPr>
              <a:t>robust” </a:t>
            </a:r>
            <a:r>
              <a:rPr sz="1400" b="1" spc="-135" dirty="0">
                <a:latin typeface="Arial"/>
                <a:cs typeface="Arial"/>
              </a:rPr>
              <a:t>is </a:t>
            </a:r>
            <a:r>
              <a:rPr sz="1400" b="1" spc="-85" dirty="0">
                <a:latin typeface="Arial"/>
                <a:cs typeface="Arial"/>
              </a:rPr>
              <a:t>similar </a:t>
            </a:r>
            <a:r>
              <a:rPr sz="1400" b="1" spc="-45" dirty="0">
                <a:latin typeface="Arial"/>
                <a:cs typeface="Arial"/>
              </a:rPr>
              <a:t>to </a:t>
            </a:r>
            <a:r>
              <a:rPr sz="1400" b="1" spc="-110" dirty="0">
                <a:latin typeface="Arial"/>
                <a:cs typeface="Arial"/>
              </a:rPr>
              <a:t>“strong </a:t>
            </a:r>
            <a:r>
              <a:rPr sz="1400" b="1" spc="-85" dirty="0">
                <a:latin typeface="Arial"/>
                <a:cs typeface="Arial"/>
              </a:rPr>
              <a:t>normal”  </a:t>
            </a:r>
            <a:r>
              <a:rPr sz="1400" b="1" spc="-90" dirty="0">
                <a:latin typeface="Trebuchet MS"/>
                <a:cs typeface="Trebuchet MS"/>
              </a:rPr>
              <a:t>equivalence </a:t>
            </a:r>
            <a:r>
              <a:rPr sz="1400" b="1" spc="-80" dirty="0">
                <a:latin typeface="Trebuchet MS"/>
                <a:cs typeface="Trebuchet MS"/>
              </a:rPr>
              <a:t>test </a:t>
            </a:r>
            <a:r>
              <a:rPr sz="1400" b="1" spc="-110" dirty="0">
                <a:latin typeface="Trebuchet MS"/>
                <a:cs typeface="Trebuchet MS"/>
              </a:rPr>
              <a:t>except </a:t>
            </a:r>
            <a:r>
              <a:rPr sz="1400" b="1" spc="-70" dirty="0">
                <a:latin typeface="Trebuchet MS"/>
                <a:cs typeface="Trebuchet MS"/>
              </a:rPr>
              <a:t>that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u="sng" spc="-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invalid</a:t>
            </a:r>
            <a:r>
              <a:rPr sz="1400" b="1" spc="-3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input  </a:t>
            </a:r>
            <a:r>
              <a:rPr sz="1400" b="1" spc="-75" dirty="0">
                <a:latin typeface="Trebuchet MS"/>
                <a:cs typeface="Trebuchet MS"/>
              </a:rPr>
              <a:t>variables </a:t>
            </a:r>
            <a:r>
              <a:rPr sz="1400" b="1" spc="-85" dirty="0">
                <a:latin typeface="Trebuchet MS"/>
                <a:cs typeface="Trebuchet MS"/>
              </a:rPr>
              <a:t>are </a:t>
            </a:r>
            <a:r>
              <a:rPr sz="1400" b="1" spc="-55" dirty="0">
                <a:latin typeface="Trebuchet MS"/>
                <a:cs typeface="Trebuchet MS"/>
              </a:rPr>
              <a:t>now</a:t>
            </a:r>
            <a:r>
              <a:rPr sz="1400" b="1" spc="-229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considered.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325" y="101548"/>
            <a:ext cx="2497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8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Sample </a:t>
            </a:r>
            <a:r>
              <a:rPr sz="1600" u="heavy" spc="-9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Problem</a:t>
            </a:r>
            <a:r>
              <a:rPr sz="1600" u="heavy" spc="-22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 </a:t>
            </a:r>
            <a:r>
              <a:rPr sz="1600" u="heavy" spc="-8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Descriptions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61874" y="490194"/>
            <a:ext cx="3829685" cy="20586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i="1" u="sng" spc="-9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Triangle</a:t>
            </a:r>
            <a:r>
              <a:rPr sz="1400" b="1" i="1" u="sng" spc="-12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spc="-11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Problem</a:t>
            </a:r>
            <a:r>
              <a:rPr sz="1400" b="1" spc="-110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269875" marR="5080">
              <a:lnSpc>
                <a:spcPct val="100000"/>
              </a:lnSpc>
              <a:spcBef>
                <a:spcPts val="335"/>
              </a:spcBef>
            </a:pPr>
            <a:r>
              <a:rPr sz="1400" b="1" spc="-75" dirty="0">
                <a:latin typeface="Trebuchet MS"/>
                <a:cs typeface="Trebuchet MS"/>
              </a:rPr>
              <a:t>Develop </a:t>
            </a:r>
            <a:r>
              <a:rPr sz="1400" b="1" spc="-55" dirty="0">
                <a:latin typeface="Trebuchet MS"/>
                <a:cs typeface="Trebuchet MS"/>
              </a:rPr>
              <a:t>a </a:t>
            </a:r>
            <a:r>
              <a:rPr sz="1400" b="1" spc="-75" dirty="0">
                <a:latin typeface="Trebuchet MS"/>
                <a:cs typeface="Trebuchet MS"/>
              </a:rPr>
              <a:t>program </a:t>
            </a:r>
            <a:r>
              <a:rPr sz="1400" b="1" spc="-90" dirty="0">
                <a:latin typeface="Trebuchet MS"/>
                <a:cs typeface="Trebuchet MS"/>
              </a:rPr>
              <a:t>which </a:t>
            </a:r>
            <a:r>
              <a:rPr sz="1400" b="1" spc="-70" dirty="0">
                <a:latin typeface="Trebuchet MS"/>
                <a:cs typeface="Trebuchet MS"/>
              </a:rPr>
              <a:t>will </a:t>
            </a:r>
            <a:r>
              <a:rPr sz="1400" b="1" spc="-95" dirty="0">
                <a:latin typeface="Trebuchet MS"/>
                <a:cs typeface="Trebuchet MS"/>
              </a:rPr>
              <a:t>accept </a:t>
            </a:r>
            <a:r>
              <a:rPr sz="1400" b="1" spc="-110" dirty="0">
                <a:latin typeface="Trebuchet MS"/>
                <a:cs typeface="Trebuchet MS"/>
              </a:rPr>
              <a:t>3 </a:t>
            </a:r>
            <a:r>
              <a:rPr sz="1400" b="1" spc="-70" dirty="0">
                <a:latin typeface="Trebuchet MS"/>
                <a:cs typeface="Trebuchet MS"/>
              </a:rPr>
              <a:t>input  </a:t>
            </a:r>
            <a:r>
              <a:rPr sz="1400" b="1" spc="-85" dirty="0">
                <a:latin typeface="Trebuchet MS"/>
                <a:cs typeface="Trebuchet MS"/>
              </a:rPr>
              <a:t>integers</a:t>
            </a:r>
            <a:r>
              <a:rPr sz="1400" b="1" spc="-15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to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represent</a:t>
            </a:r>
            <a:r>
              <a:rPr sz="1400" b="1" spc="-155" dirty="0">
                <a:latin typeface="Trebuchet MS"/>
                <a:cs typeface="Trebuchet MS"/>
              </a:rPr>
              <a:t> </a:t>
            </a:r>
            <a:r>
              <a:rPr sz="1400" b="1" spc="-110" dirty="0">
                <a:latin typeface="Trebuchet MS"/>
                <a:cs typeface="Trebuchet MS"/>
              </a:rPr>
              <a:t>3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sides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of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a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triangle.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Based  on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75" dirty="0">
                <a:latin typeface="Trebuchet MS"/>
                <a:cs typeface="Trebuchet MS"/>
              </a:rPr>
              <a:t>values </a:t>
            </a:r>
            <a:r>
              <a:rPr sz="1400" b="1" spc="-60" dirty="0">
                <a:latin typeface="Trebuchet MS"/>
                <a:cs typeface="Trebuchet MS"/>
              </a:rPr>
              <a:t>of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80" dirty="0">
                <a:latin typeface="Trebuchet MS"/>
                <a:cs typeface="Trebuchet MS"/>
              </a:rPr>
              <a:t>inputs,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75" dirty="0">
                <a:latin typeface="Trebuchet MS"/>
                <a:cs typeface="Trebuchet MS"/>
              </a:rPr>
              <a:t>program </a:t>
            </a:r>
            <a:r>
              <a:rPr sz="1400" b="1" spc="-70" dirty="0">
                <a:latin typeface="Trebuchet MS"/>
                <a:cs typeface="Trebuchet MS"/>
              </a:rPr>
              <a:t>will  </a:t>
            </a:r>
            <a:r>
              <a:rPr sz="1400" b="1" spc="-65" dirty="0">
                <a:latin typeface="Trebuchet MS"/>
                <a:cs typeface="Trebuchet MS"/>
              </a:rPr>
              <a:t>output </a:t>
            </a:r>
            <a:r>
              <a:rPr sz="1400" b="1" spc="-70" dirty="0">
                <a:latin typeface="Trebuchet MS"/>
                <a:cs typeface="Trebuchet MS"/>
              </a:rPr>
              <a:t>one </a:t>
            </a:r>
            <a:r>
              <a:rPr sz="1400" b="1" spc="-60" dirty="0">
                <a:latin typeface="Trebuchet MS"/>
                <a:cs typeface="Trebuchet MS"/>
              </a:rPr>
              <a:t>of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28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following:</a:t>
            </a:r>
            <a:endParaRPr sz="1400">
              <a:latin typeface="Trebuchet MS"/>
              <a:cs typeface="Trebuchet MS"/>
            </a:endParaRPr>
          </a:p>
          <a:p>
            <a:pPr marL="384175" indent="-143510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b="1" spc="-35" dirty="0">
                <a:latin typeface="Trebuchet MS"/>
                <a:cs typeface="Trebuchet MS"/>
              </a:rPr>
              <a:t>Not </a:t>
            </a:r>
            <a:r>
              <a:rPr sz="1200" b="1" spc="-50" dirty="0">
                <a:latin typeface="Trebuchet MS"/>
                <a:cs typeface="Trebuchet MS"/>
              </a:rPr>
              <a:t>a</a:t>
            </a:r>
            <a:r>
              <a:rPr sz="1200" b="1" spc="-185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triangle</a:t>
            </a:r>
            <a:endParaRPr sz="1200">
              <a:latin typeface="Trebuchet MS"/>
              <a:cs typeface="Trebuchet MS"/>
            </a:endParaRPr>
          </a:p>
          <a:p>
            <a:pPr marL="384175" indent="-14351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b="1" spc="-60" dirty="0">
                <a:latin typeface="Trebuchet MS"/>
                <a:cs typeface="Trebuchet MS"/>
              </a:rPr>
              <a:t>Isosceles</a:t>
            </a:r>
            <a:r>
              <a:rPr sz="1200" b="1" spc="-114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triangle</a:t>
            </a:r>
            <a:endParaRPr sz="1200">
              <a:latin typeface="Trebuchet MS"/>
              <a:cs typeface="Trebuchet MS"/>
            </a:endParaRPr>
          </a:p>
          <a:p>
            <a:pPr marL="384175" indent="-14351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b="1" spc="-75" dirty="0">
                <a:latin typeface="Trebuchet MS"/>
                <a:cs typeface="Trebuchet MS"/>
              </a:rPr>
              <a:t>Equilateral</a:t>
            </a:r>
            <a:r>
              <a:rPr sz="1200" b="1" spc="-135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triangle</a:t>
            </a:r>
            <a:endParaRPr sz="1200">
              <a:latin typeface="Trebuchet MS"/>
              <a:cs typeface="Trebuchet MS"/>
            </a:endParaRPr>
          </a:p>
          <a:p>
            <a:pPr marL="384175" indent="-14351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200" b="1" spc="-75" dirty="0">
                <a:latin typeface="Trebuchet MS"/>
                <a:cs typeface="Trebuchet MS"/>
              </a:rPr>
              <a:t>Scalene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triangle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28" y="169544"/>
            <a:ext cx="2355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none" spc="-105" dirty="0">
                <a:solidFill>
                  <a:srgbClr val="FF0000"/>
                </a:solidFill>
              </a:rPr>
              <a:t>Equivalence </a:t>
            </a:r>
            <a:r>
              <a:rPr sz="1600" u="none" spc="-80" dirty="0">
                <a:solidFill>
                  <a:srgbClr val="FF0000"/>
                </a:solidFill>
              </a:rPr>
              <a:t>class</a:t>
            </a:r>
            <a:r>
              <a:rPr sz="1600" u="none" spc="-220" dirty="0">
                <a:solidFill>
                  <a:srgbClr val="FF0000"/>
                </a:solidFill>
              </a:rPr>
              <a:t> </a:t>
            </a:r>
            <a:r>
              <a:rPr sz="1600" u="none" spc="-85" dirty="0">
                <a:solidFill>
                  <a:srgbClr val="FF0000"/>
                </a:solidFill>
              </a:rPr>
              <a:t>Definition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47573" y="554481"/>
            <a:ext cx="4313555" cy="22828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785" marR="5080" indent="-172720">
              <a:lnSpc>
                <a:spcPts val="1300"/>
              </a:lnSpc>
              <a:spcBef>
                <a:spcPts val="2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b="1" spc="-50" dirty="0">
                <a:latin typeface="Trebuchet MS"/>
                <a:cs typeface="Trebuchet MS"/>
              </a:rPr>
              <a:t>Note</a:t>
            </a:r>
            <a:r>
              <a:rPr sz="1200" b="1" spc="-114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that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the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examples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-40" dirty="0">
                <a:latin typeface="Trebuchet MS"/>
                <a:cs typeface="Trebuchet MS"/>
              </a:rPr>
              <a:t>so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far</a:t>
            </a:r>
            <a:r>
              <a:rPr sz="1200" b="1" spc="-9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focused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50" dirty="0">
                <a:latin typeface="Trebuchet MS"/>
                <a:cs typeface="Trebuchet MS"/>
              </a:rPr>
              <a:t>on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defining</a:t>
            </a:r>
            <a:r>
              <a:rPr sz="1200" b="1" spc="-114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input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variables  </a:t>
            </a:r>
            <a:r>
              <a:rPr sz="1200" b="1" spc="-60" dirty="0">
                <a:latin typeface="Trebuchet MS"/>
                <a:cs typeface="Trebuchet MS"/>
              </a:rPr>
              <a:t>without </a:t>
            </a:r>
            <a:r>
              <a:rPr sz="1200" b="1" spc="-65" dirty="0">
                <a:latin typeface="Trebuchet MS"/>
                <a:cs typeface="Trebuchet MS"/>
              </a:rPr>
              <a:t>considering </a:t>
            </a:r>
            <a:r>
              <a:rPr sz="1200" b="1" spc="-70" dirty="0">
                <a:latin typeface="Trebuchet MS"/>
                <a:cs typeface="Trebuchet MS"/>
              </a:rPr>
              <a:t>the </a:t>
            </a:r>
            <a:r>
              <a:rPr sz="1200" b="1" spc="-55" dirty="0">
                <a:latin typeface="Trebuchet MS"/>
                <a:cs typeface="Trebuchet MS"/>
              </a:rPr>
              <a:t>output</a:t>
            </a:r>
            <a:r>
              <a:rPr sz="1200" b="1" spc="-28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variables.</a:t>
            </a:r>
            <a:endParaRPr sz="12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b="1" spc="-110" dirty="0">
                <a:latin typeface="Arial"/>
                <a:cs typeface="Arial"/>
              </a:rPr>
              <a:t>For </a:t>
            </a:r>
            <a:r>
              <a:rPr sz="1200" b="1" spc="-45" dirty="0">
                <a:latin typeface="Arial"/>
                <a:cs typeface="Arial"/>
              </a:rPr>
              <a:t>the </a:t>
            </a:r>
            <a:r>
              <a:rPr sz="1200" b="1" spc="-65" dirty="0">
                <a:latin typeface="Arial"/>
                <a:cs typeface="Arial"/>
              </a:rPr>
              <a:t>“</a:t>
            </a:r>
            <a:r>
              <a:rPr sz="1200" b="1" spc="-65" dirty="0">
                <a:solidFill>
                  <a:srgbClr val="800000"/>
                </a:solidFill>
                <a:latin typeface="Trebuchet MS"/>
                <a:cs typeface="Trebuchet MS"/>
              </a:rPr>
              <a:t>triangle </a:t>
            </a:r>
            <a:r>
              <a:rPr sz="1200" b="1" spc="-70" dirty="0">
                <a:solidFill>
                  <a:srgbClr val="800000"/>
                </a:solidFill>
                <a:latin typeface="Trebuchet MS"/>
                <a:cs typeface="Trebuchet MS"/>
              </a:rPr>
              <a:t>problem</a:t>
            </a:r>
            <a:r>
              <a:rPr sz="1200" b="1" spc="-70" dirty="0">
                <a:latin typeface="Arial"/>
                <a:cs typeface="Arial"/>
              </a:rPr>
              <a:t>,” </a:t>
            </a:r>
            <a:r>
              <a:rPr sz="1200" b="1" spc="-60" dirty="0">
                <a:latin typeface="Arial"/>
                <a:cs typeface="Arial"/>
              </a:rPr>
              <a:t>we </a:t>
            </a:r>
            <a:r>
              <a:rPr sz="1200" b="1" spc="-65" dirty="0">
                <a:latin typeface="Arial"/>
                <a:cs typeface="Arial"/>
              </a:rPr>
              <a:t>are </a:t>
            </a:r>
            <a:r>
              <a:rPr sz="1200" b="1" spc="-70" dirty="0">
                <a:latin typeface="Arial"/>
                <a:cs typeface="Arial"/>
              </a:rPr>
              <a:t>interested </a:t>
            </a:r>
            <a:r>
              <a:rPr sz="1200" b="1" spc="-65" dirty="0">
                <a:latin typeface="Arial"/>
                <a:cs typeface="Arial"/>
              </a:rPr>
              <a:t>in </a:t>
            </a:r>
            <a:r>
              <a:rPr sz="1200" b="1" spc="-60" dirty="0">
                <a:latin typeface="Arial"/>
                <a:cs typeface="Arial"/>
              </a:rPr>
              <a:t>4</a:t>
            </a:r>
            <a:r>
              <a:rPr sz="1200" b="1" spc="-170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questions:</a:t>
            </a:r>
            <a:endParaRPr sz="12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b="1" spc="-25" dirty="0">
                <a:latin typeface="Trebuchet MS"/>
                <a:cs typeface="Trebuchet MS"/>
              </a:rPr>
              <a:t>Is </a:t>
            </a:r>
            <a:r>
              <a:rPr sz="1000" b="1" spc="-55" dirty="0">
                <a:latin typeface="Trebuchet MS"/>
                <a:cs typeface="Trebuchet MS"/>
              </a:rPr>
              <a:t>it </a:t>
            </a:r>
            <a:r>
              <a:rPr sz="1000" b="1" spc="-45" dirty="0">
                <a:latin typeface="Trebuchet MS"/>
                <a:cs typeface="Trebuchet MS"/>
              </a:rPr>
              <a:t>a</a:t>
            </a:r>
            <a:r>
              <a:rPr sz="1000" b="1" spc="-170" dirty="0">
                <a:latin typeface="Trebuchet MS"/>
                <a:cs typeface="Trebuchet MS"/>
              </a:rPr>
              <a:t> </a:t>
            </a:r>
            <a:r>
              <a:rPr sz="1000" b="1" spc="-50" dirty="0">
                <a:latin typeface="Trebuchet MS"/>
                <a:cs typeface="Trebuchet MS"/>
              </a:rPr>
              <a:t>triangle?</a:t>
            </a:r>
            <a:endParaRPr sz="1000">
              <a:latin typeface="Trebuchet MS"/>
              <a:cs typeface="Trebuchet MS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b="1" spc="-25" dirty="0">
                <a:latin typeface="Trebuchet MS"/>
                <a:cs typeface="Trebuchet MS"/>
              </a:rPr>
              <a:t>Is </a:t>
            </a:r>
            <a:r>
              <a:rPr sz="1000" b="1" spc="-55" dirty="0">
                <a:latin typeface="Trebuchet MS"/>
                <a:cs typeface="Trebuchet MS"/>
              </a:rPr>
              <a:t>it </a:t>
            </a:r>
            <a:r>
              <a:rPr sz="1000" b="1" spc="-50" dirty="0">
                <a:latin typeface="Trebuchet MS"/>
                <a:cs typeface="Trebuchet MS"/>
              </a:rPr>
              <a:t>an</a:t>
            </a:r>
            <a:r>
              <a:rPr sz="1000" b="1" spc="-165" dirty="0">
                <a:latin typeface="Trebuchet MS"/>
                <a:cs typeface="Trebuchet MS"/>
              </a:rPr>
              <a:t> </a:t>
            </a:r>
            <a:r>
              <a:rPr sz="1000" b="1" spc="-50" dirty="0">
                <a:latin typeface="Trebuchet MS"/>
                <a:cs typeface="Trebuchet MS"/>
              </a:rPr>
              <a:t>isosceles?</a:t>
            </a:r>
            <a:endParaRPr sz="1000">
              <a:latin typeface="Trebuchet MS"/>
              <a:cs typeface="Trebuchet MS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b="1" spc="-25" dirty="0">
                <a:latin typeface="Trebuchet MS"/>
                <a:cs typeface="Trebuchet MS"/>
              </a:rPr>
              <a:t>Is </a:t>
            </a:r>
            <a:r>
              <a:rPr sz="1000" b="1" spc="-55" dirty="0">
                <a:latin typeface="Trebuchet MS"/>
                <a:cs typeface="Trebuchet MS"/>
              </a:rPr>
              <a:t>it </a:t>
            </a:r>
            <a:r>
              <a:rPr sz="1000" b="1" spc="-45" dirty="0">
                <a:latin typeface="Trebuchet MS"/>
                <a:cs typeface="Trebuchet MS"/>
              </a:rPr>
              <a:t>a</a:t>
            </a:r>
            <a:r>
              <a:rPr sz="1000" b="1" spc="-17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scalene?</a:t>
            </a:r>
            <a:endParaRPr sz="1000">
              <a:latin typeface="Trebuchet MS"/>
              <a:cs typeface="Trebuchet MS"/>
            </a:endParaRPr>
          </a:p>
          <a:p>
            <a:pPr marL="384175" lvl="1" indent="-14351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b="1" spc="-25" dirty="0">
                <a:latin typeface="Trebuchet MS"/>
                <a:cs typeface="Trebuchet MS"/>
              </a:rPr>
              <a:t>Is </a:t>
            </a:r>
            <a:r>
              <a:rPr sz="1000" b="1" spc="-60" dirty="0">
                <a:latin typeface="Trebuchet MS"/>
                <a:cs typeface="Trebuchet MS"/>
              </a:rPr>
              <a:t>it </a:t>
            </a:r>
            <a:r>
              <a:rPr sz="1000" b="1" spc="-50" dirty="0">
                <a:latin typeface="Trebuchet MS"/>
                <a:cs typeface="Trebuchet MS"/>
              </a:rPr>
              <a:t>an</a:t>
            </a:r>
            <a:r>
              <a:rPr sz="1000" b="1" spc="-165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equilateral?</a:t>
            </a:r>
            <a:endParaRPr sz="1000">
              <a:latin typeface="Trebuchet MS"/>
              <a:cs typeface="Trebuchet MS"/>
            </a:endParaRPr>
          </a:p>
          <a:p>
            <a:pPr marL="184785" marR="191135" indent="-172720">
              <a:lnSpc>
                <a:spcPts val="130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b="1" spc="-55" dirty="0">
                <a:latin typeface="Trebuchet MS"/>
                <a:cs typeface="Trebuchet MS"/>
              </a:rPr>
              <a:t>We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may</a:t>
            </a:r>
            <a:r>
              <a:rPr sz="1200" b="1" spc="-80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define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the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input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test</a:t>
            </a:r>
            <a:r>
              <a:rPr sz="1200" b="1" spc="-85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data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by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defining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the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i="1" spc="-90" dirty="0">
                <a:latin typeface="Arial"/>
                <a:cs typeface="Arial"/>
              </a:rPr>
              <a:t>equivalence  </a:t>
            </a:r>
            <a:r>
              <a:rPr sz="1200" b="1" i="1" spc="-130" dirty="0">
                <a:latin typeface="Arial"/>
                <a:cs typeface="Arial"/>
              </a:rPr>
              <a:t>class </a:t>
            </a:r>
            <a:r>
              <a:rPr sz="1200" b="1" i="1" spc="-80" dirty="0">
                <a:latin typeface="Arial"/>
                <a:cs typeface="Arial"/>
              </a:rPr>
              <a:t>through </a:t>
            </a:r>
            <a:r>
              <a:rPr sz="1200" b="1" i="1" spc="-55" dirty="0">
                <a:latin typeface="Arial"/>
                <a:cs typeface="Arial"/>
              </a:rPr>
              <a:t>the </a:t>
            </a:r>
            <a:r>
              <a:rPr sz="1200" b="1" i="1" spc="-60" dirty="0">
                <a:latin typeface="Arial"/>
                <a:cs typeface="Arial"/>
              </a:rPr>
              <a:t>4 </a:t>
            </a:r>
            <a:r>
              <a:rPr sz="1200" b="1" i="1" spc="-65" dirty="0">
                <a:latin typeface="Arial"/>
                <a:cs typeface="Arial"/>
              </a:rPr>
              <a:t>output </a:t>
            </a:r>
            <a:r>
              <a:rPr sz="1200" b="1" i="1" spc="-110" dirty="0">
                <a:latin typeface="Arial"/>
                <a:cs typeface="Arial"/>
              </a:rPr>
              <a:t>groups</a:t>
            </a:r>
            <a:r>
              <a:rPr sz="1200" b="1" spc="-110" dirty="0"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384175" lvl="1" indent="-14351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b="1" i="1" spc="-60" dirty="0">
                <a:latin typeface="Arial"/>
                <a:cs typeface="Arial"/>
              </a:rPr>
              <a:t>input </a:t>
            </a:r>
            <a:r>
              <a:rPr sz="1000" b="1" i="1" spc="-105" dirty="0">
                <a:latin typeface="Arial"/>
                <a:cs typeface="Arial"/>
              </a:rPr>
              <a:t>sides </a:t>
            </a:r>
            <a:r>
              <a:rPr sz="1000" b="1" i="1" spc="-50" dirty="0">
                <a:latin typeface="Arial"/>
                <a:cs typeface="Arial"/>
              </a:rPr>
              <a:t>&lt;a, </a:t>
            </a:r>
            <a:r>
              <a:rPr sz="1000" b="1" i="1" spc="-55" dirty="0">
                <a:latin typeface="Arial"/>
                <a:cs typeface="Arial"/>
              </a:rPr>
              <a:t>b, </a:t>
            </a:r>
            <a:r>
              <a:rPr sz="1000" b="1" i="1" spc="-120" dirty="0">
                <a:latin typeface="Arial"/>
                <a:cs typeface="Arial"/>
              </a:rPr>
              <a:t>c&gt; </a:t>
            </a:r>
            <a:r>
              <a:rPr sz="1000" b="1" i="1" spc="-90" dirty="0">
                <a:latin typeface="Arial"/>
                <a:cs typeface="Arial"/>
              </a:rPr>
              <a:t>do </a:t>
            </a:r>
            <a:r>
              <a:rPr sz="1000" b="1" i="1" spc="-55" dirty="0">
                <a:latin typeface="Arial"/>
                <a:cs typeface="Arial"/>
              </a:rPr>
              <a:t>not </a:t>
            </a:r>
            <a:r>
              <a:rPr sz="1000" b="1" i="1" spc="-65" dirty="0">
                <a:latin typeface="Arial"/>
                <a:cs typeface="Arial"/>
              </a:rPr>
              <a:t>form </a:t>
            </a:r>
            <a:r>
              <a:rPr sz="1000" b="1" i="1" spc="-35" dirty="0">
                <a:latin typeface="Arial"/>
                <a:cs typeface="Arial"/>
              </a:rPr>
              <a:t>a</a:t>
            </a:r>
            <a:r>
              <a:rPr sz="1000" b="1" i="1" spc="-70" dirty="0">
                <a:latin typeface="Arial"/>
                <a:cs typeface="Arial"/>
              </a:rPr>
              <a:t> </a:t>
            </a:r>
            <a:r>
              <a:rPr sz="1000" b="1" i="1" spc="-50" dirty="0">
                <a:latin typeface="Arial"/>
                <a:cs typeface="Arial"/>
              </a:rPr>
              <a:t>triangle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b="1" i="1" spc="-60" dirty="0">
                <a:latin typeface="Arial"/>
                <a:cs typeface="Arial"/>
              </a:rPr>
              <a:t>input </a:t>
            </a:r>
            <a:r>
              <a:rPr sz="1000" b="1" i="1" spc="-105" dirty="0">
                <a:latin typeface="Arial"/>
                <a:cs typeface="Arial"/>
              </a:rPr>
              <a:t>sides </a:t>
            </a:r>
            <a:r>
              <a:rPr sz="1000" b="1" i="1" spc="-50" dirty="0">
                <a:latin typeface="Arial"/>
                <a:cs typeface="Arial"/>
              </a:rPr>
              <a:t>&lt;a, </a:t>
            </a:r>
            <a:r>
              <a:rPr sz="1000" b="1" i="1" spc="-90" dirty="0">
                <a:latin typeface="Arial"/>
                <a:cs typeface="Arial"/>
              </a:rPr>
              <a:t>b ,c&gt; </a:t>
            </a:r>
            <a:r>
              <a:rPr sz="1000" b="1" i="1" spc="-65" dirty="0">
                <a:latin typeface="Arial"/>
                <a:cs typeface="Arial"/>
              </a:rPr>
              <a:t>form </a:t>
            </a:r>
            <a:r>
              <a:rPr sz="1000" b="1" i="1" spc="-60" dirty="0">
                <a:latin typeface="Arial"/>
                <a:cs typeface="Arial"/>
              </a:rPr>
              <a:t>an </a:t>
            </a:r>
            <a:r>
              <a:rPr sz="1000" b="1" i="1" spc="-110" dirty="0">
                <a:latin typeface="Arial"/>
                <a:cs typeface="Arial"/>
              </a:rPr>
              <a:t>isosceles</a:t>
            </a:r>
            <a:r>
              <a:rPr sz="1000" b="1" i="1" spc="-80" dirty="0">
                <a:latin typeface="Arial"/>
                <a:cs typeface="Arial"/>
              </a:rPr>
              <a:t> </a:t>
            </a:r>
            <a:r>
              <a:rPr sz="1000" b="1" i="1" spc="-50" dirty="0">
                <a:latin typeface="Arial"/>
                <a:cs typeface="Arial"/>
              </a:rPr>
              <a:t>triangle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b="1" i="1" spc="-60" dirty="0">
                <a:latin typeface="Arial"/>
                <a:cs typeface="Arial"/>
              </a:rPr>
              <a:t>input </a:t>
            </a:r>
            <a:r>
              <a:rPr sz="1000" b="1" i="1" spc="-105" dirty="0">
                <a:latin typeface="Arial"/>
                <a:cs typeface="Arial"/>
              </a:rPr>
              <a:t>sides </a:t>
            </a:r>
            <a:r>
              <a:rPr sz="1000" b="1" i="1" spc="-50" dirty="0">
                <a:latin typeface="Arial"/>
                <a:cs typeface="Arial"/>
              </a:rPr>
              <a:t>&lt;a, </a:t>
            </a:r>
            <a:r>
              <a:rPr sz="1000" b="1" i="1" spc="-55" dirty="0">
                <a:latin typeface="Arial"/>
                <a:cs typeface="Arial"/>
              </a:rPr>
              <a:t>b, </a:t>
            </a:r>
            <a:r>
              <a:rPr sz="1000" b="1" i="1" spc="-120" dirty="0">
                <a:latin typeface="Arial"/>
                <a:cs typeface="Arial"/>
              </a:rPr>
              <a:t>c&gt; </a:t>
            </a:r>
            <a:r>
              <a:rPr sz="1000" b="1" i="1" spc="-65" dirty="0">
                <a:latin typeface="Arial"/>
                <a:cs typeface="Arial"/>
              </a:rPr>
              <a:t>form </a:t>
            </a:r>
            <a:r>
              <a:rPr sz="1000" b="1" i="1" spc="-35" dirty="0">
                <a:latin typeface="Arial"/>
                <a:cs typeface="Arial"/>
              </a:rPr>
              <a:t>a </a:t>
            </a:r>
            <a:r>
              <a:rPr sz="1000" b="1" i="1" spc="-90" dirty="0">
                <a:latin typeface="Arial"/>
                <a:cs typeface="Arial"/>
              </a:rPr>
              <a:t>scalene</a:t>
            </a:r>
            <a:r>
              <a:rPr sz="1000" b="1" i="1" spc="-110" dirty="0">
                <a:latin typeface="Arial"/>
                <a:cs typeface="Arial"/>
              </a:rPr>
              <a:t> </a:t>
            </a:r>
            <a:r>
              <a:rPr sz="1000" b="1" i="1" spc="-50" dirty="0">
                <a:latin typeface="Arial"/>
                <a:cs typeface="Arial"/>
              </a:rPr>
              <a:t>triangle</a:t>
            </a:r>
            <a:endParaRPr sz="100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b="1" i="1" spc="-60" dirty="0">
                <a:latin typeface="Arial"/>
                <a:cs typeface="Arial"/>
              </a:rPr>
              <a:t>input </a:t>
            </a:r>
            <a:r>
              <a:rPr sz="1000" b="1" i="1" spc="-105" dirty="0">
                <a:latin typeface="Arial"/>
                <a:cs typeface="Arial"/>
              </a:rPr>
              <a:t>sides </a:t>
            </a:r>
            <a:r>
              <a:rPr sz="1000" b="1" i="1" spc="-50" dirty="0">
                <a:latin typeface="Arial"/>
                <a:cs typeface="Arial"/>
              </a:rPr>
              <a:t>&lt;a, </a:t>
            </a:r>
            <a:r>
              <a:rPr sz="1000" b="1" i="1" spc="-55" dirty="0">
                <a:latin typeface="Arial"/>
                <a:cs typeface="Arial"/>
              </a:rPr>
              <a:t>b, </a:t>
            </a:r>
            <a:r>
              <a:rPr sz="1000" b="1" i="1" spc="-120" dirty="0">
                <a:latin typeface="Arial"/>
                <a:cs typeface="Arial"/>
              </a:rPr>
              <a:t>c&gt; </a:t>
            </a:r>
            <a:r>
              <a:rPr sz="1000" b="1" i="1" spc="-65" dirty="0">
                <a:latin typeface="Arial"/>
                <a:cs typeface="Arial"/>
              </a:rPr>
              <a:t>form </a:t>
            </a:r>
            <a:r>
              <a:rPr sz="1000" b="1" i="1" spc="-60" dirty="0">
                <a:latin typeface="Arial"/>
                <a:cs typeface="Arial"/>
              </a:rPr>
              <a:t>an </a:t>
            </a:r>
            <a:r>
              <a:rPr sz="1000" b="1" i="1" spc="-50" dirty="0">
                <a:latin typeface="Arial"/>
                <a:cs typeface="Arial"/>
              </a:rPr>
              <a:t>equilateral</a:t>
            </a:r>
            <a:r>
              <a:rPr sz="1000" b="1" i="1" spc="-90" dirty="0">
                <a:latin typeface="Arial"/>
                <a:cs typeface="Arial"/>
              </a:rPr>
              <a:t> </a:t>
            </a:r>
            <a:r>
              <a:rPr sz="1000" b="1" i="1" spc="-50" dirty="0">
                <a:latin typeface="Arial"/>
                <a:cs typeface="Arial"/>
              </a:rPr>
              <a:t>triangle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869" y="246760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38100" y="0"/>
                </a:moveTo>
                <a:lnTo>
                  <a:pt x="0" y="0"/>
                </a:lnTo>
                <a:lnTo>
                  <a:pt x="0" y="12191"/>
                </a:lnTo>
                <a:lnTo>
                  <a:pt x="38100" y="12191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9870" marR="5080" indent="-1487805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Weak </a:t>
            </a:r>
            <a:r>
              <a:rPr spc="-60" dirty="0"/>
              <a:t>Normal </a:t>
            </a:r>
            <a:r>
              <a:rPr spc="-90" dirty="0"/>
              <a:t>Equivalence</a:t>
            </a:r>
            <a:r>
              <a:rPr u="none" spc="-90" dirty="0"/>
              <a:t> </a:t>
            </a:r>
            <a:r>
              <a:rPr spc="-130" dirty="0"/>
              <a:t>Test </a:t>
            </a:r>
            <a:r>
              <a:rPr spc="-75" dirty="0"/>
              <a:t>Cases</a:t>
            </a:r>
            <a:r>
              <a:rPr u="none" spc="-75" dirty="0"/>
              <a:t> </a:t>
            </a:r>
            <a:r>
              <a:rPr u="none" spc="-80" dirty="0">
                <a:solidFill>
                  <a:srgbClr val="000000"/>
                </a:solidFill>
              </a:rPr>
              <a:t>for</a:t>
            </a:r>
            <a:r>
              <a:rPr u="none" spc="-265" dirty="0">
                <a:solidFill>
                  <a:srgbClr val="000000"/>
                </a:solidFill>
              </a:rPr>
              <a:t> </a:t>
            </a:r>
            <a:r>
              <a:rPr u="none" spc="-95" dirty="0">
                <a:solidFill>
                  <a:srgbClr val="800000"/>
                </a:solidFill>
              </a:rPr>
              <a:t>Triangle  </a:t>
            </a:r>
            <a:r>
              <a:rPr u="none" spc="-80" dirty="0">
                <a:solidFill>
                  <a:srgbClr val="800000"/>
                </a:solidFill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647699"/>
            <a:ext cx="879475" cy="141922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5875" rIns="0" bIns="0" rtlCol="0">
            <a:spAutoFit/>
          </a:bodyPr>
          <a:lstStyle/>
          <a:p>
            <a:pPr marL="69850" marR="171450" indent="-24765">
              <a:lnSpc>
                <a:spcPct val="100000"/>
              </a:lnSpc>
              <a:spcBef>
                <a:spcPts val="125"/>
              </a:spcBef>
            </a:pPr>
            <a:r>
              <a:rPr sz="900" u="sng" spc="-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“valid”</a:t>
            </a:r>
            <a:r>
              <a:rPr sz="900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inputs</a:t>
            </a:r>
            <a:r>
              <a:rPr sz="900" spc="-25" dirty="0">
                <a:latin typeface="Carlito"/>
                <a:cs typeface="Carlito"/>
              </a:rPr>
              <a:t>:  </a:t>
            </a:r>
            <a:r>
              <a:rPr sz="900" spc="-5" dirty="0">
                <a:latin typeface="Carlito"/>
                <a:cs typeface="Carlito"/>
              </a:rPr>
              <a:t>1&lt;= </a:t>
            </a:r>
            <a:r>
              <a:rPr sz="900" dirty="0">
                <a:latin typeface="Carlito"/>
                <a:cs typeface="Carlito"/>
              </a:rPr>
              <a:t>a </a:t>
            </a:r>
            <a:r>
              <a:rPr sz="900" spc="-5" dirty="0">
                <a:latin typeface="Carlito"/>
                <a:cs typeface="Carlito"/>
              </a:rPr>
              <a:t>&lt;=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200</a:t>
            </a:r>
            <a:endParaRPr sz="900">
              <a:latin typeface="Carlito"/>
              <a:cs typeface="Carlito"/>
            </a:endParaRPr>
          </a:p>
          <a:p>
            <a:pPr marL="69850">
              <a:lnSpc>
                <a:spcPct val="100000"/>
              </a:lnSpc>
            </a:pPr>
            <a:r>
              <a:rPr sz="900" spc="-5" dirty="0">
                <a:latin typeface="Carlito"/>
                <a:cs typeface="Carlito"/>
              </a:rPr>
              <a:t>1&lt;= </a:t>
            </a:r>
            <a:r>
              <a:rPr sz="900" dirty="0">
                <a:latin typeface="Carlito"/>
                <a:cs typeface="Carlito"/>
              </a:rPr>
              <a:t>b </a:t>
            </a:r>
            <a:r>
              <a:rPr sz="900" spc="-5" dirty="0">
                <a:latin typeface="Carlito"/>
                <a:cs typeface="Carlito"/>
              </a:rPr>
              <a:t>&lt;=</a:t>
            </a:r>
            <a:r>
              <a:rPr sz="900" spc="-6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200</a:t>
            </a:r>
            <a:endParaRPr sz="900">
              <a:latin typeface="Carlito"/>
              <a:cs typeface="Carlito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Carlito"/>
                <a:cs typeface="Carlito"/>
              </a:rPr>
              <a:t>1&lt;= </a:t>
            </a:r>
            <a:r>
              <a:rPr sz="900" dirty="0">
                <a:latin typeface="Carlito"/>
                <a:cs typeface="Carlito"/>
              </a:rPr>
              <a:t>c </a:t>
            </a:r>
            <a:r>
              <a:rPr sz="900" spc="-5" dirty="0">
                <a:latin typeface="Carlito"/>
                <a:cs typeface="Carlito"/>
              </a:rPr>
              <a:t>&lt;=</a:t>
            </a:r>
            <a:r>
              <a:rPr sz="900" spc="-6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200</a:t>
            </a:r>
            <a:endParaRPr sz="900">
              <a:latin typeface="Carlito"/>
              <a:cs typeface="Carlito"/>
            </a:endParaRPr>
          </a:p>
          <a:p>
            <a:pPr marL="175260">
              <a:lnSpc>
                <a:spcPct val="100000"/>
              </a:lnSpc>
            </a:pPr>
            <a:r>
              <a:rPr sz="900" spc="-5" dirty="0">
                <a:latin typeface="Carlito"/>
                <a:cs typeface="Carlito"/>
              </a:rPr>
              <a:t>and</a:t>
            </a:r>
            <a:endParaRPr sz="900">
              <a:latin typeface="Carlito"/>
              <a:cs typeface="Carlito"/>
            </a:endParaRPr>
          </a:p>
          <a:p>
            <a:pPr marL="95885" marR="284480" indent="-50800">
              <a:lnSpc>
                <a:spcPct val="100000"/>
              </a:lnSpc>
            </a:pPr>
            <a:r>
              <a:rPr sz="900" spc="-10" dirty="0">
                <a:latin typeface="Carlito"/>
                <a:cs typeface="Carlito"/>
              </a:rPr>
              <a:t>for</a:t>
            </a:r>
            <a:r>
              <a:rPr sz="900" spc="-8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triangle:  </a:t>
            </a:r>
            <a:r>
              <a:rPr sz="900" dirty="0">
                <a:latin typeface="Carlito"/>
                <a:cs typeface="Carlito"/>
              </a:rPr>
              <a:t>a &lt; b +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</a:t>
            </a:r>
            <a:endParaRPr sz="900">
              <a:latin typeface="Carlito"/>
              <a:cs typeface="Carlito"/>
            </a:endParaRPr>
          </a:p>
          <a:p>
            <a:pPr marL="95885" marR="391795">
              <a:lnSpc>
                <a:spcPct val="100000"/>
              </a:lnSpc>
            </a:pPr>
            <a:r>
              <a:rPr sz="900" dirty="0">
                <a:latin typeface="Carlito"/>
                <a:cs typeface="Carlito"/>
              </a:rPr>
              <a:t>b &lt; a +</a:t>
            </a:r>
            <a:r>
              <a:rPr sz="900" spc="-9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  c &lt; b +</a:t>
            </a:r>
            <a:r>
              <a:rPr sz="900" spc="-9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</a:t>
            </a:r>
            <a:endParaRPr sz="9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85900" y="800099"/>
          <a:ext cx="2428240" cy="22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310515"/>
                <a:gridCol w="374015"/>
                <a:gridCol w="166369"/>
                <a:gridCol w="262890"/>
                <a:gridCol w="668019"/>
              </a:tblGrid>
              <a:tr h="3047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marR="2159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800" spc="-5" dirty="0">
                          <a:latin typeface="Carlito"/>
                          <a:cs typeface="Carlito"/>
                        </a:rPr>
                        <a:t>inputs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850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800" spc="-5" dirty="0">
                          <a:latin typeface="Carlito"/>
                          <a:cs typeface="Carlito"/>
                        </a:rPr>
                        <a:t>output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5524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a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b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546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1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40335" algn="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8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triangle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635" algn="ctr">
                        <a:lnSpc>
                          <a:spcPct val="100000"/>
                        </a:lnSpc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35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10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52069" algn="r">
                        <a:lnSpc>
                          <a:spcPct val="100000"/>
                        </a:lnSpc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4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4027"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-1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quil</a:t>
                      </a:r>
                      <a:r>
                        <a:rPr sz="800" spc="-1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800" spc="-2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800" spc="-2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800" dirty="0">
                          <a:latin typeface="Carlito"/>
                          <a:cs typeface="Carlito"/>
                        </a:rPr>
                        <a:t>al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35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35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35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5783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os</a:t>
                      </a:r>
                      <a:r>
                        <a:rPr sz="800" spc="-1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ele</a:t>
                      </a:r>
                      <a:r>
                        <a:rPr sz="800" dirty="0">
                          <a:latin typeface="Carlito"/>
                          <a:cs typeface="Carlito"/>
                        </a:rPr>
                        <a:t>s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24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24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7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6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800" spc="-2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8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800" spc="-10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ene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35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35560" algn="r">
                        <a:lnSpc>
                          <a:spcPct val="100000"/>
                        </a:lnSpc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18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33020" algn="r">
                        <a:lnSpc>
                          <a:spcPct val="100000"/>
                        </a:lnSpc>
                      </a:pPr>
                      <a:r>
                        <a:rPr sz="900" i="1" dirty="0">
                          <a:latin typeface="Carlito"/>
                          <a:cs typeface="Carlito"/>
                        </a:rPr>
                        <a:t>24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997" y="2392997"/>
            <a:ext cx="1119505" cy="929005"/>
            <a:chOff x="106997" y="2392997"/>
            <a:chExt cx="1119505" cy="929005"/>
          </a:xfrm>
        </p:grpSpPr>
        <p:sp>
          <p:nvSpPr>
            <p:cNvPr id="7" name="object 7"/>
            <p:cNvSpPr/>
            <p:nvPr/>
          </p:nvSpPr>
          <p:spPr>
            <a:xfrm>
              <a:off x="114300" y="2400299"/>
              <a:ext cx="1104900" cy="914400"/>
            </a:xfrm>
            <a:custGeom>
              <a:avLst/>
              <a:gdLst/>
              <a:ahLst/>
              <a:cxnLst/>
              <a:rect l="l" t="t" r="r" b="b"/>
              <a:pathLst>
                <a:path w="1104900" h="914400">
                  <a:moveTo>
                    <a:pt x="0" y="457200"/>
                  </a:moveTo>
                  <a:lnTo>
                    <a:pt x="2529" y="413173"/>
                  </a:lnTo>
                  <a:lnTo>
                    <a:pt x="9963" y="370329"/>
                  </a:lnTo>
                  <a:lnTo>
                    <a:pt x="22070" y="328860"/>
                  </a:lnTo>
                  <a:lnTo>
                    <a:pt x="38618" y="288957"/>
                  </a:lnTo>
                  <a:lnTo>
                    <a:pt x="59375" y="250813"/>
                  </a:lnTo>
                  <a:lnTo>
                    <a:pt x="84110" y="214618"/>
                  </a:lnTo>
                  <a:lnTo>
                    <a:pt x="112591" y="180565"/>
                  </a:lnTo>
                  <a:lnTo>
                    <a:pt x="144586" y="148846"/>
                  </a:lnTo>
                  <a:lnTo>
                    <a:pt x="179864" y="119651"/>
                  </a:lnTo>
                  <a:lnTo>
                    <a:pt x="218192" y="93174"/>
                  </a:lnTo>
                  <a:lnTo>
                    <a:pt x="259340" y="69604"/>
                  </a:lnTo>
                  <a:lnTo>
                    <a:pt x="303075" y="49135"/>
                  </a:lnTo>
                  <a:lnTo>
                    <a:pt x="349165" y="31957"/>
                  </a:lnTo>
                  <a:lnTo>
                    <a:pt x="397380" y="18263"/>
                  </a:lnTo>
                  <a:lnTo>
                    <a:pt x="447486" y="8245"/>
                  </a:lnTo>
                  <a:lnTo>
                    <a:pt x="499254" y="2093"/>
                  </a:lnTo>
                  <a:lnTo>
                    <a:pt x="552450" y="0"/>
                  </a:lnTo>
                  <a:lnTo>
                    <a:pt x="605645" y="2093"/>
                  </a:lnTo>
                  <a:lnTo>
                    <a:pt x="657413" y="8245"/>
                  </a:lnTo>
                  <a:lnTo>
                    <a:pt x="707519" y="18263"/>
                  </a:lnTo>
                  <a:lnTo>
                    <a:pt x="755734" y="31957"/>
                  </a:lnTo>
                  <a:lnTo>
                    <a:pt x="801824" y="49135"/>
                  </a:lnTo>
                  <a:lnTo>
                    <a:pt x="845559" y="69604"/>
                  </a:lnTo>
                  <a:lnTo>
                    <a:pt x="886707" y="93174"/>
                  </a:lnTo>
                  <a:lnTo>
                    <a:pt x="925035" y="119651"/>
                  </a:lnTo>
                  <a:lnTo>
                    <a:pt x="960313" y="148846"/>
                  </a:lnTo>
                  <a:lnTo>
                    <a:pt x="992308" y="180565"/>
                  </a:lnTo>
                  <a:lnTo>
                    <a:pt x="1020789" y="214618"/>
                  </a:lnTo>
                  <a:lnTo>
                    <a:pt x="1045524" y="250813"/>
                  </a:lnTo>
                  <a:lnTo>
                    <a:pt x="1066281" y="288957"/>
                  </a:lnTo>
                  <a:lnTo>
                    <a:pt x="1082829" y="328860"/>
                  </a:lnTo>
                  <a:lnTo>
                    <a:pt x="1094936" y="370329"/>
                  </a:lnTo>
                  <a:lnTo>
                    <a:pt x="1102370" y="413173"/>
                  </a:lnTo>
                  <a:lnTo>
                    <a:pt x="1104900" y="457200"/>
                  </a:lnTo>
                  <a:lnTo>
                    <a:pt x="1102370" y="501230"/>
                  </a:lnTo>
                  <a:lnTo>
                    <a:pt x="1094936" y="544077"/>
                  </a:lnTo>
                  <a:lnTo>
                    <a:pt x="1082829" y="585548"/>
                  </a:lnTo>
                  <a:lnTo>
                    <a:pt x="1066281" y="625452"/>
                  </a:lnTo>
                  <a:lnTo>
                    <a:pt x="1045524" y="663597"/>
                  </a:lnTo>
                  <a:lnTo>
                    <a:pt x="1020789" y="699792"/>
                  </a:lnTo>
                  <a:lnTo>
                    <a:pt x="992308" y="733844"/>
                  </a:lnTo>
                  <a:lnTo>
                    <a:pt x="960313" y="765563"/>
                  </a:lnTo>
                  <a:lnTo>
                    <a:pt x="925035" y="794757"/>
                  </a:lnTo>
                  <a:lnTo>
                    <a:pt x="886707" y="821233"/>
                  </a:lnTo>
                  <a:lnTo>
                    <a:pt x="845559" y="844801"/>
                  </a:lnTo>
                  <a:lnTo>
                    <a:pt x="801824" y="865269"/>
                  </a:lnTo>
                  <a:lnTo>
                    <a:pt x="755734" y="882445"/>
                  </a:lnTo>
                  <a:lnTo>
                    <a:pt x="707519" y="896138"/>
                  </a:lnTo>
                  <a:lnTo>
                    <a:pt x="657413" y="906155"/>
                  </a:lnTo>
                  <a:lnTo>
                    <a:pt x="605645" y="912307"/>
                  </a:lnTo>
                  <a:lnTo>
                    <a:pt x="552450" y="914400"/>
                  </a:lnTo>
                  <a:lnTo>
                    <a:pt x="499254" y="912307"/>
                  </a:lnTo>
                  <a:lnTo>
                    <a:pt x="447486" y="906155"/>
                  </a:lnTo>
                  <a:lnTo>
                    <a:pt x="397380" y="896138"/>
                  </a:lnTo>
                  <a:lnTo>
                    <a:pt x="349165" y="882445"/>
                  </a:lnTo>
                  <a:lnTo>
                    <a:pt x="303075" y="865269"/>
                  </a:lnTo>
                  <a:lnTo>
                    <a:pt x="259340" y="844801"/>
                  </a:lnTo>
                  <a:lnTo>
                    <a:pt x="218192" y="821233"/>
                  </a:lnTo>
                  <a:lnTo>
                    <a:pt x="179864" y="794757"/>
                  </a:lnTo>
                  <a:lnTo>
                    <a:pt x="144586" y="765563"/>
                  </a:lnTo>
                  <a:lnTo>
                    <a:pt x="112591" y="733844"/>
                  </a:lnTo>
                  <a:lnTo>
                    <a:pt x="84110" y="699792"/>
                  </a:lnTo>
                  <a:lnTo>
                    <a:pt x="59375" y="663597"/>
                  </a:lnTo>
                  <a:lnTo>
                    <a:pt x="38618" y="625452"/>
                  </a:lnTo>
                  <a:lnTo>
                    <a:pt x="22070" y="585548"/>
                  </a:lnTo>
                  <a:lnTo>
                    <a:pt x="9963" y="544077"/>
                  </a:lnTo>
                  <a:lnTo>
                    <a:pt x="2529" y="501230"/>
                  </a:lnTo>
                  <a:lnTo>
                    <a:pt x="0" y="457200"/>
                  </a:lnTo>
                  <a:close/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24048"/>
              <a:ext cx="595630" cy="864235"/>
            </a:xfrm>
            <a:custGeom>
              <a:avLst/>
              <a:gdLst/>
              <a:ahLst/>
              <a:cxnLst/>
              <a:rect l="l" t="t" r="r" b="b"/>
              <a:pathLst>
                <a:path w="595630" h="864235">
                  <a:moveTo>
                    <a:pt x="0" y="0"/>
                  </a:moveTo>
                  <a:lnTo>
                    <a:pt x="3008" y="52796"/>
                  </a:lnTo>
                  <a:lnTo>
                    <a:pt x="4021" y="106144"/>
                  </a:lnTo>
                  <a:lnTo>
                    <a:pt x="4248" y="159723"/>
                  </a:lnTo>
                  <a:lnTo>
                    <a:pt x="4897" y="213213"/>
                  </a:lnTo>
                  <a:lnTo>
                    <a:pt x="7177" y="266294"/>
                  </a:lnTo>
                  <a:lnTo>
                    <a:pt x="12296" y="318647"/>
                  </a:lnTo>
                  <a:lnTo>
                    <a:pt x="21462" y="369951"/>
                  </a:lnTo>
                  <a:lnTo>
                    <a:pt x="23610" y="383039"/>
                  </a:lnTo>
                  <a:lnTo>
                    <a:pt x="36575" y="434975"/>
                  </a:lnTo>
                  <a:lnTo>
                    <a:pt x="66103" y="475106"/>
                  </a:lnTo>
                  <a:lnTo>
                    <a:pt x="81617" y="494410"/>
                  </a:lnTo>
                  <a:lnTo>
                    <a:pt x="94487" y="515239"/>
                  </a:lnTo>
                  <a:lnTo>
                    <a:pt x="102167" y="535303"/>
                  </a:lnTo>
                  <a:lnTo>
                    <a:pt x="107251" y="555164"/>
                  </a:lnTo>
                  <a:lnTo>
                    <a:pt x="113097" y="574907"/>
                  </a:lnTo>
                  <a:lnTo>
                    <a:pt x="123062" y="594614"/>
                  </a:lnTo>
                  <a:lnTo>
                    <a:pt x="123169" y="635353"/>
                  </a:lnTo>
                  <a:lnTo>
                    <a:pt x="123914" y="679580"/>
                  </a:lnTo>
                  <a:lnTo>
                    <a:pt x="121173" y="723369"/>
                  </a:lnTo>
                  <a:lnTo>
                    <a:pt x="110823" y="762796"/>
                  </a:lnTo>
                  <a:lnTo>
                    <a:pt x="88740" y="793936"/>
                  </a:lnTo>
                  <a:lnTo>
                    <a:pt x="50800" y="812863"/>
                  </a:lnTo>
                  <a:lnTo>
                    <a:pt x="42300" y="818217"/>
                  </a:lnTo>
                  <a:lnTo>
                    <a:pt x="10287" y="847788"/>
                  </a:lnTo>
                  <a:lnTo>
                    <a:pt x="7112" y="863663"/>
                  </a:lnTo>
                </a:path>
                <a:path w="595630" h="864235">
                  <a:moveTo>
                    <a:pt x="29337" y="420751"/>
                  </a:moveTo>
                  <a:lnTo>
                    <a:pt x="48704" y="409987"/>
                  </a:lnTo>
                  <a:lnTo>
                    <a:pt x="67881" y="402748"/>
                  </a:lnTo>
                  <a:lnTo>
                    <a:pt x="87630" y="397176"/>
                  </a:lnTo>
                  <a:lnTo>
                    <a:pt x="108712" y="391414"/>
                  </a:lnTo>
                  <a:lnTo>
                    <a:pt x="132740" y="383014"/>
                  </a:lnTo>
                  <a:lnTo>
                    <a:pt x="153876" y="374411"/>
                  </a:lnTo>
                  <a:lnTo>
                    <a:pt x="174273" y="365357"/>
                  </a:lnTo>
                  <a:lnTo>
                    <a:pt x="196087" y="355600"/>
                  </a:lnTo>
                  <a:lnTo>
                    <a:pt x="231376" y="341443"/>
                  </a:lnTo>
                  <a:lnTo>
                    <a:pt x="262925" y="314995"/>
                  </a:lnTo>
                  <a:lnTo>
                    <a:pt x="265906" y="296132"/>
                  </a:lnTo>
                  <a:lnTo>
                    <a:pt x="270077" y="276078"/>
                  </a:lnTo>
                  <a:lnTo>
                    <a:pt x="275463" y="261239"/>
                  </a:lnTo>
                  <a:lnTo>
                    <a:pt x="279400" y="255651"/>
                  </a:lnTo>
                  <a:lnTo>
                    <a:pt x="286512" y="252476"/>
                  </a:lnTo>
                  <a:lnTo>
                    <a:pt x="290575" y="246887"/>
                  </a:lnTo>
                  <a:lnTo>
                    <a:pt x="304536" y="226776"/>
                  </a:lnTo>
                  <a:lnTo>
                    <a:pt x="318341" y="205628"/>
                  </a:lnTo>
                  <a:lnTo>
                    <a:pt x="332741" y="185076"/>
                  </a:lnTo>
                  <a:lnTo>
                    <a:pt x="362666" y="156255"/>
                  </a:lnTo>
                  <a:lnTo>
                    <a:pt x="413512" y="137413"/>
                  </a:lnTo>
                  <a:lnTo>
                    <a:pt x="473664" y="140995"/>
                  </a:lnTo>
                  <a:lnTo>
                    <a:pt x="508437" y="143293"/>
                  </a:lnTo>
                  <a:lnTo>
                    <a:pt x="527907" y="144589"/>
                  </a:lnTo>
                  <a:lnTo>
                    <a:pt x="542148" y="145165"/>
                  </a:lnTo>
                  <a:lnTo>
                    <a:pt x="561237" y="145304"/>
                  </a:lnTo>
                  <a:lnTo>
                    <a:pt x="595249" y="145287"/>
                  </a:lnTo>
                </a:path>
                <a:path w="595630" h="864235">
                  <a:moveTo>
                    <a:pt x="268224" y="289814"/>
                  </a:moveTo>
                  <a:lnTo>
                    <a:pt x="322341" y="295227"/>
                  </a:lnTo>
                  <a:lnTo>
                    <a:pt x="355600" y="326263"/>
                  </a:lnTo>
                  <a:lnTo>
                    <a:pt x="357363" y="384224"/>
                  </a:lnTo>
                  <a:lnTo>
                    <a:pt x="357690" y="424911"/>
                  </a:lnTo>
                  <a:lnTo>
                    <a:pt x="360398" y="451653"/>
                  </a:lnTo>
                  <a:lnTo>
                    <a:pt x="369307" y="467780"/>
                  </a:lnTo>
                  <a:lnTo>
                    <a:pt x="388234" y="476622"/>
                  </a:lnTo>
                  <a:lnTo>
                    <a:pt x="421000" y="481511"/>
                  </a:lnTo>
                  <a:lnTo>
                    <a:pt x="471424" y="485775"/>
                  </a:lnTo>
                  <a:lnTo>
                    <a:pt x="489852" y="514571"/>
                  </a:lnTo>
                  <a:lnTo>
                    <a:pt x="496822" y="549070"/>
                  </a:lnTo>
                  <a:lnTo>
                    <a:pt x="495646" y="587213"/>
                  </a:lnTo>
                  <a:lnTo>
                    <a:pt x="489632" y="626944"/>
                  </a:lnTo>
                  <a:lnTo>
                    <a:pt x="482092" y="666207"/>
                  </a:lnTo>
                  <a:lnTo>
                    <a:pt x="476334" y="702943"/>
                  </a:lnTo>
                  <a:lnTo>
                    <a:pt x="475669" y="735096"/>
                  </a:lnTo>
                  <a:lnTo>
                    <a:pt x="483408" y="760609"/>
                  </a:lnTo>
                  <a:lnTo>
                    <a:pt x="502861" y="777425"/>
                  </a:lnTo>
                  <a:lnTo>
                    <a:pt x="537337" y="783488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524" y="2750057"/>
            <a:ext cx="3060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Carlito"/>
                <a:cs typeface="Carlito"/>
              </a:rPr>
              <a:t>Not  </a:t>
            </a:r>
            <a:r>
              <a:rPr sz="700" spc="-60" dirty="0">
                <a:latin typeface="Carlito"/>
                <a:cs typeface="Carlito"/>
              </a:rPr>
              <a:t>T</a:t>
            </a:r>
            <a:r>
              <a:rPr sz="700" spc="-10" dirty="0">
                <a:latin typeface="Carlito"/>
                <a:cs typeface="Carlito"/>
              </a:rPr>
              <a:t>ri</a:t>
            </a:r>
            <a:r>
              <a:rPr sz="700" spc="-5" dirty="0">
                <a:latin typeface="Carlito"/>
                <a:cs typeface="Carlito"/>
              </a:rPr>
              <a:t>a</a:t>
            </a:r>
            <a:r>
              <a:rPr sz="700" spc="-15" dirty="0">
                <a:latin typeface="Carlito"/>
                <a:cs typeface="Carlito"/>
              </a:rPr>
              <a:t>n</a:t>
            </a:r>
            <a:r>
              <a:rPr sz="700" spc="-10" dirty="0">
                <a:latin typeface="Carlito"/>
                <a:cs typeface="Carlito"/>
              </a:rPr>
              <a:t>gl</a:t>
            </a:r>
            <a:r>
              <a:rPr sz="700" spc="-5" dirty="0">
                <a:latin typeface="Carlito"/>
                <a:cs typeface="Carlito"/>
              </a:rPr>
              <a:t>e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673" y="3093211"/>
            <a:ext cx="3009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rlito"/>
                <a:cs typeface="Carlito"/>
              </a:rPr>
              <a:t>S</a:t>
            </a:r>
            <a:r>
              <a:rPr sz="700" dirty="0">
                <a:latin typeface="Carlito"/>
                <a:cs typeface="Carlito"/>
              </a:rPr>
              <a:t>c</a:t>
            </a:r>
            <a:r>
              <a:rPr sz="700" spc="-5" dirty="0">
                <a:latin typeface="Carlito"/>
                <a:cs typeface="Carlito"/>
              </a:rPr>
              <a:t>a</a:t>
            </a:r>
            <a:r>
              <a:rPr sz="700" spc="-10" dirty="0">
                <a:latin typeface="Carlito"/>
                <a:cs typeface="Carlito"/>
              </a:rPr>
              <a:t>l</a:t>
            </a:r>
            <a:r>
              <a:rPr sz="700" spc="-5" dirty="0">
                <a:latin typeface="Carlito"/>
                <a:cs typeface="Carlito"/>
              </a:rPr>
              <a:t>e</a:t>
            </a:r>
            <a:r>
              <a:rPr sz="700" spc="-10" dirty="0">
                <a:latin typeface="Carlito"/>
                <a:cs typeface="Carlito"/>
              </a:rPr>
              <a:t>n</a:t>
            </a:r>
            <a:r>
              <a:rPr sz="700" spc="-5" dirty="0">
                <a:latin typeface="Carlito"/>
                <a:cs typeface="Carlito"/>
              </a:rPr>
              <a:t>e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655" y="2711957"/>
            <a:ext cx="3460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rlito"/>
                <a:cs typeface="Carlito"/>
              </a:rPr>
              <a:t>Isosceles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200" y="2193797"/>
            <a:ext cx="56959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Valid</a:t>
            </a:r>
            <a:r>
              <a:rPr sz="900" i="1" u="sng" spc="-8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900" i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Inputs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Carlito"/>
              <a:cs typeface="Carlito"/>
            </a:endParaRPr>
          </a:p>
          <a:p>
            <a:pPr marL="172720">
              <a:lnSpc>
                <a:spcPct val="100000"/>
              </a:lnSpc>
            </a:pPr>
            <a:r>
              <a:rPr sz="700" spc="-10" dirty="0">
                <a:latin typeface="Carlito"/>
                <a:cs typeface="Carlito"/>
              </a:rPr>
              <a:t>Equilateral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7970" marR="5080" indent="-1520190">
              <a:lnSpc>
                <a:spcPct val="100000"/>
              </a:lnSpc>
              <a:spcBef>
                <a:spcPts val="100"/>
              </a:spcBef>
            </a:pPr>
            <a:r>
              <a:rPr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Strong </a:t>
            </a:r>
            <a:r>
              <a:rPr u="sng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Normal </a:t>
            </a:r>
            <a:r>
              <a:rPr u="sng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Equivalence </a:t>
            </a:r>
            <a:r>
              <a:rPr u="sng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Test </a:t>
            </a:r>
            <a:r>
              <a:rPr u="sng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Cases</a:t>
            </a:r>
            <a:r>
              <a:rPr u="none" spc="-75" dirty="0">
                <a:solidFill>
                  <a:srgbClr val="FF0000"/>
                </a:solidFill>
              </a:rPr>
              <a:t> </a:t>
            </a:r>
            <a:r>
              <a:rPr u="none" spc="-80" dirty="0">
                <a:solidFill>
                  <a:srgbClr val="FF0000"/>
                </a:solidFill>
              </a:rPr>
              <a:t>for</a:t>
            </a:r>
            <a:r>
              <a:rPr u="none" spc="-300" dirty="0">
                <a:solidFill>
                  <a:srgbClr val="FF0000"/>
                </a:solidFill>
              </a:rPr>
              <a:t> </a:t>
            </a:r>
            <a:r>
              <a:rPr u="none" spc="-95" dirty="0">
                <a:solidFill>
                  <a:srgbClr val="FF0000"/>
                </a:solidFill>
              </a:rPr>
              <a:t>Triangle  </a:t>
            </a:r>
            <a:r>
              <a:rPr u="none" spc="-80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1103121"/>
            <a:ext cx="373761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85" dirty="0">
                <a:latin typeface="Trebuchet MS"/>
                <a:cs typeface="Trebuchet MS"/>
              </a:rPr>
              <a:t>Since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there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is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no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further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sub-intervals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inside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  </a:t>
            </a:r>
            <a:r>
              <a:rPr sz="1400" b="1" spc="-75" dirty="0">
                <a:latin typeface="Trebuchet MS"/>
                <a:cs typeface="Trebuchet MS"/>
              </a:rPr>
              <a:t>valid </a:t>
            </a:r>
            <a:r>
              <a:rPr sz="1400" b="1" spc="-65" dirty="0">
                <a:latin typeface="Trebuchet MS"/>
                <a:cs typeface="Trebuchet MS"/>
              </a:rPr>
              <a:t>inputs </a:t>
            </a:r>
            <a:r>
              <a:rPr sz="1400" b="1" spc="-80" dirty="0">
                <a:latin typeface="Trebuchet MS"/>
                <a:cs typeface="Trebuchet MS"/>
              </a:rPr>
              <a:t>for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110" dirty="0">
                <a:latin typeface="Trebuchet MS"/>
                <a:cs typeface="Trebuchet MS"/>
              </a:rPr>
              <a:t>3 </a:t>
            </a:r>
            <a:r>
              <a:rPr sz="1400" b="1" spc="-65" dirty="0">
                <a:latin typeface="Trebuchet MS"/>
                <a:cs typeface="Trebuchet MS"/>
              </a:rPr>
              <a:t>sides </a:t>
            </a:r>
            <a:r>
              <a:rPr sz="1400" b="1" spc="-105" dirty="0">
                <a:latin typeface="Trebuchet MS"/>
                <a:cs typeface="Trebuchet MS"/>
              </a:rPr>
              <a:t>a, </a:t>
            </a:r>
            <a:r>
              <a:rPr sz="1400" b="1" spc="-110" dirty="0">
                <a:latin typeface="Trebuchet MS"/>
                <a:cs typeface="Trebuchet MS"/>
              </a:rPr>
              <a:t>b, </a:t>
            </a:r>
            <a:r>
              <a:rPr sz="1400" b="1" spc="-65" dirty="0">
                <a:latin typeface="Trebuchet MS"/>
                <a:cs typeface="Trebuchet MS"/>
              </a:rPr>
              <a:t>and </a:t>
            </a:r>
            <a:r>
              <a:rPr sz="1400" b="1" spc="-145" dirty="0">
                <a:latin typeface="Trebuchet MS"/>
                <a:cs typeface="Trebuchet MS"/>
              </a:rPr>
              <a:t>c, </a:t>
            </a:r>
            <a:r>
              <a:rPr sz="1400" b="1" spc="-65" dirty="0">
                <a:latin typeface="Trebuchet MS"/>
                <a:cs typeface="Trebuchet MS"/>
              </a:rPr>
              <a:t>Strong  </a:t>
            </a:r>
            <a:r>
              <a:rPr sz="1400" b="1" spc="-55" dirty="0">
                <a:latin typeface="Trebuchet MS"/>
                <a:cs typeface="Trebuchet MS"/>
              </a:rPr>
              <a:t>Normal </a:t>
            </a:r>
            <a:r>
              <a:rPr sz="1400" b="1" spc="-90" dirty="0">
                <a:latin typeface="Trebuchet MS"/>
                <a:cs typeface="Trebuchet MS"/>
              </a:rPr>
              <a:t>Equivalence </a:t>
            </a:r>
            <a:r>
              <a:rPr sz="1400" b="1" spc="-60" dirty="0">
                <a:latin typeface="Trebuchet MS"/>
                <a:cs typeface="Trebuchet MS"/>
              </a:rPr>
              <a:t>is </a:t>
            </a:r>
            <a:r>
              <a:rPr sz="1400" b="1" spc="-80" dirty="0">
                <a:latin typeface="Trebuchet MS"/>
                <a:cs typeface="Trebuchet MS"/>
              </a:rPr>
              <a:t>the </a:t>
            </a:r>
            <a:r>
              <a:rPr sz="1400" b="1" spc="-65" dirty="0">
                <a:latin typeface="Trebuchet MS"/>
                <a:cs typeface="Trebuchet MS"/>
              </a:rPr>
              <a:t>same </a:t>
            </a:r>
            <a:r>
              <a:rPr sz="1400" b="1" spc="-50" dirty="0">
                <a:latin typeface="Trebuchet MS"/>
                <a:cs typeface="Trebuchet MS"/>
              </a:rPr>
              <a:t>as </a:t>
            </a:r>
            <a:r>
              <a:rPr sz="1400" b="1" spc="-80" dirty="0">
                <a:latin typeface="Trebuchet MS"/>
                <a:cs typeface="Trebuchet MS"/>
              </a:rPr>
              <a:t>the </a:t>
            </a:r>
            <a:r>
              <a:rPr sz="1400" b="1" spc="-70" dirty="0">
                <a:latin typeface="Trebuchet MS"/>
                <a:cs typeface="Trebuchet MS"/>
              </a:rPr>
              <a:t>Weak  </a:t>
            </a:r>
            <a:r>
              <a:rPr sz="1400" b="1" spc="-60" dirty="0">
                <a:latin typeface="Trebuchet MS"/>
                <a:cs typeface="Trebuchet MS"/>
              </a:rPr>
              <a:t>Normal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Equivalence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79" y="185674"/>
            <a:ext cx="35883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0185" marR="5080" indent="-146812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Weak </a:t>
            </a:r>
            <a:r>
              <a:rPr spc="-65" dirty="0"/>
              <a:t>Robust </a:t>
            </a:r>
            <a:r>
              <a:rPr spc="-90" dirty="0"/>
              <a:t>Equivalence </a:t>
            </a:r>
            <a:r>
              <a:rPr spc="-130" dirty="0"/>
              <a:t>Test </a:t>
            </a:r>
            <a:r>
              <a:rPr spc="-75" dirty="0"/>
              <a:t>Cases</a:t>
            </a:r>
            <a:r>
              <a:rPr u="none" spc="-75" dirty="0"/>
              <a:t> </a:t>
            </a:r>
            <a:r>
              <a:rPr u="none" spc="-80" dirty="0">
                <a:solidFill>
                  <a:srgbClr val="000000"/>
                </a:solidFill>
              </a:rPr>
              <a:t>for</a:t>
            </a:r>
            <a:r>
              <a:rPr u="none" spc="-305" dirty="0">
                <a:solidFill>
                  <a:srgbClr val="000000"/>
                </a:solidFill>
              </a:rPr>
              <a:t> </a:t>
            </a:r>
            <a:r>
              <a:rPr u="none" spc="-95" dirty="0">
                <a:solidFill>
                  <a:srgbClr val="800000"/>
                </a:solidFill>
              </a:rPr>
              <a:t>Triangle  </a:t>
            </a:r>
            <a:r>
              <a:rPr u="none" spc="-80" dirty="0">
                <a:solidFill>
                  <a:srgbClr val="800000"/>
                </a:solidFill>
              </a:rPr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997" y="2392997"/>
            <a:ext cx="1119505" cy="929005"/>
            <a:chOff x="106997" y="2392997"/>
            <a:chExt cx="1119505" cy="929005"/>
          </a:xfrm>
        </p:grpSpPr>
        <p:sp>
          <p:nvSpPr>
            <p:cNvPr id="4" name="object 4"/>
            <p:cNvSpPr/>
            <p:nvPr/>
          </p:nvSpPr>
          <p:spPr>
            <a:xfrm>
              <a:off x="114300" y="2400299"/>
              <a:ext cx="1104900" cy="914400"/>
            </a:xfrm>
            <a:custGeom>
              <a:avLst/>
              <a:gdLst/>
              <a:ahLst/>
              <a:cxnLst/>
              <a:rect l="l" t="t" r="r" b="b"/>
              <a:pathLst>
                <a:path w="1104900" h="914400">
                  <a:moveTo>
                    <a:pt x="0" y="457200"/>
                  </a:moveTo>
                  <a:lnTo>
                    <a:pt x="2529" y="413173"/>
                  </a:lnTo>
                  <a:lnTo>
                    <a:pt x="9963" y="370329"/>
                  </a:lnTo>
                  <a:lnTo>
                    <a:pt x="22070" y="328860"/>
                  </a:lnTo>
                  <a:lnTo>
                    <a:pt x="38618" y="288957"/>
                  </a:lnTo>
                  <a:lnTo>
                    <a:pt x="59375" y="250813"/>
                  </a:lnTo>
                  <a:lnTo>
                    <a:pt x="84110" y="214618"/>
                  </a:lnTo>
                  <a:lnTo>
                    <a:pt x="112591" y="180565"/>
                  </a:lnTo>
                  <a:lnTo>
                    <a:pt x="144586" y="148846"/>
                  </a:lnTo>
                  <a:lnTo>
                    <a:pt x="179864" y="119651"/>
                  </a:lnTo>
                  <a:lnTo>
                    <a:pt x="218192" y="93174"/>
                  </a:lnTo>
                  <a:lnTo>
                    <a:pt x="259340" y="69604"/>
                  </a:lnTo>
                  <a:lnTo>
                    <a:pt x="303075" y="49135"/>
                  </a:lnTo>
                  <a:lnTo>
                    <a:pt x="349165" y="31957"/>
                  </a:lnTo>
                  <a:lnTo>
                    <a:pt x="397380" y="18263"/>
                  </a:lnTo>
                  <a:lnTo>
                    <a:pt x="447486" y="8245"/>
                  </a:lnTo>
                  <a:lnTo>
                    <a:pt x="499254" y="2093"/>
                  </a:lnTo>
                  <a:lnTo>
                    <a:pt x="552450" y="0"/>
                  </a:lnTo>
                  <a:lnTo>
                    <a:pt x="605645" y="2093"/>
                  </a:lnTo>
                  <a:lnTo>
                    <a:pt x="657413" y="8245"/>
                  </a:lnTo>
                  <a:lnTo>
                    <a:pt x="707519" y="18263"/>
                  </a:lnTo>
                  <a:lnTo>
                    <a:pt x="755734" y="31957"/>
                  </a:lnTo>
                  <a:lnTo>
                    <a:pt x="801824" y="49135"/>
                  </a:lnTo>
                  <a:lnTo>
                    <a:pt x="845559" y="69604"/>
                  </a:lnTo>
                  <a:lnTo>
                    <a:pt x="886707" y="93174"/>
                  </a:lnTo>
                  <a:lnTo>
                    <a:pt x="925035" y="119651"/>
                  </a:lnTo>
                  <a:lnTo>
                    <a:pt x="960313" y="148846"/>
                  </a:lnTo>
                  <a:lnTo>
                    <a:pt x="992308" y="180565"/>
                  </a:lnTo>
                  <a:lnTo>
                    <a:pt x="1020789" y="214618"/>
                  </a:lnTo>
                  <a:lnTo>
                    <a:pt x="1045524" y="250813"/>
                  </a:lnTo>
                  <a:lnTo>
                    <a:pt x="1066281" y="288957"/>
                  </a:lnTo>
                  <a:lnTo>
                    <a:pt x="1082829" y="328860"/>
                  </a:lnTo>
                  <a:lnTo>
                    <a:pt x="1094936" y="370329"/>
                  </a:lnTo>
                  <a:lnTo>
                    <a:pt x="1102370" y="413173"/>
                  </a:lnTo>
                  <a:lnTo>
                    <a:pt x="1104900" y="457200"/>
                  </a:lnTo>
                  <a:lnTo>
                    <a:pt x="1102370" y="501230"/>
                  </a:lnTo>
                  <a:lnTo>
                    <a:pt x="1094936" y="544077"/>
                  </a:lnTo>
                  <a:lnTo>
                    <a:pt x="1082829" y="585548"/>
                  </a:lnTo>
                  <a:lnTo>
                    <a:pt x="1066281" y="625452"/>
                  </a:lnTo>
                  <a:lnTo>
                    <a:pt x="1045524" y="663597"/>
                  </a:lnTo>
                  <a:lnTo>
                    <a:pt x="1020789" y="699792"/>
                  </a:lnTo>
                  <a:lnTo>
                    <a:pt x="992308" y="733844"/>
                  </a:lnTo>
                  <a:lnTo>
                    <a:pt x="960313" y="765563"/>
                  </a:lnTo>
                  <a:lnTo>
                    <a:pt x="925035" y="794757"/>
                  </a:lnTo>
                  <a:lnTo>
                    <a:pt x="886707" y="821233"/>
                  </a:lnTo>
                  <a:lnTo>
                    <a:pt x="845559" y="844801"/>
                  </a:lnTo>
                  <a:lnTo>
                    <a:pt x="801824" y="865269"/>
                  </a:lnTo>
                  <a:lnTo>
                    <a:pt x="755734" y="882445"/>
                  </a:lnTo>
                  <a:lnTo>
                    <a:pt x="707519" y="896138"/>
                  </a:lnTo>
                  <a:lnTo>
                    <a:pt x="657413" y="906155"/>
                  </a:lnTo>
                  <a:lnTo>
                    <a:pt x="605645" y="912307"/>
                  </a:lnTo>
                  <a:lnTo>
                    <a:pt x="552450" y="914400"/>
                  </a:lnTo>
                  <a:lnTo>
                    <a:pt x="499254" y="912307"/>
                  </a:lnTo>
                  <a:lnTo>
                    <a:pt x="447486" y="906155"/>
                  </a:lnTo>
                  <a:lnTo>
                    <a:pt x="397380" y="896138"/>
                  </a:lnTo>
                  <a:lnTo>
                    <a:pt x="349165" y="882445"/>
                  </a:lnTo>
                  <a:lnTo>
                    <a:pt x="303075" y="865269"/>
                  </a:lnTo>
                  <a:lnTo>
                    <a:pt x="259340" y="844801"/>
                  </a:lnTo>
                  <a:lnTo>
                    <a:pt x="218192" y="821233"/>
                  </a:lnTo>
                  <a:lnTo>
                    <a:pt x="179864" y="794757"/>
                  </a:lnTo>
                  <a:lnTo>
                    <a:pt x="144586" y="765563"/>
                  </a:lnTo>
                  <a:lnTo>
                    <a:pt x="112591" y="733844"/>
                  </a:lnTo>
                  <a:lnTo>
                    <a:pt x="84110" y="699792"/>
                  </a:lnTo>
                  <a:lnTo>
                    <a:pt x="59375" y="663597"/>
                  </a:lnTo>
                  <a:lnTo>
                    <a:pt x="38618" y="625452"/>
                  </a:lnTo>
                  <a:lnTo>
                    <a:pt x="22070" y="585548"/>
                  </a:lnTo>
                  <a:lnTo>
                    <a:pt x="9963" y="544077"/>
                  </a:lnTo>
                  <a:lnTo>
                    <a:pt x="2529" y="501230"/>
                  </a:lnTo>
                  <a:lnTo>
                    <a:pt x="0" y="457200"/>
                  </a:lnTo>
                  <a:close/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2424048"/>
              <a:ext cx="595630" cy="864235"/>
            </a:xfrm>
            <a:custGeom>
              <a:avLst/>
              <a:gdLst/>
              <a:ahLst/>
              <a:cxnLst/>
              <a:rect l="l" t="t" r="r" b="b"/>
              <a:pathLst>
                <a:path w="595630" h="864235">
                  <a:moveTo>
                    <a:pt x="0" y="0"/>
                  </a:moveTo>
                  <a:lnTo>
                    <a:pt x="3008" y="52796"/>
                  </a:lnTo>
                  <a:lnTo>
                    <a:pt x="4021" y="106144"/>
                  </a:lnTo>
                  <a:lnTo>
                    <a:pt x="4248" y="159723"/>
                  </a:lnTo>
                  <a:lnTo>
                    <a:pt x="4897" y="213213"/>
                  </a:lnTo>
                  <a:lnTo>
                    <a:pt x="7177" y="266294"/>
                  </a:lnTo>
                  <a:lnTo>
                    <a:pt x="12296" y="318647"/>
                  </a:lnTo>
                  <a:lnTo>
                    <a:pt x="21462" y="369951"/>
                  </a:lnTo>
                  <a:lnTo>
                    <a:pt x="23610" y="383039"/>
                  </a:lnTo>
                  <a:lnTo>
                    <a:pt x="36575" y="434975"/>
                  </a:lnTo>
                  <a:lnTo>
                    <a:pt x="66103" y="475106"/>
                  </a:lnTo>
                  <a:lnTo>
                    <a:pt x="81617" y="494410"/>
                  </a:lnTo>
                  <a:lnTo>
                    <a:pt x="94487" y="515239"/>
                  </a:lnTo>
                  <a:lnTo>
                    <a:pt x="102167" y="535303"/>
                  </a:lnTo>
                  <a:lnTo>
                    <a:pt x="107251" y="555164"/>
                  </a:lnTo>
                  <a:lnTo>
                    <a:pt x="113097" y="574907"/>
                  </a:lnTo>
                  <a:lnTo>
                    <a:pt x="123062" y="594614"/>
                  </a:lnTo>
                  <a:lnTo>
                    <a:pt x="123169" y="635353"/>
                  </a:lnTo>
                  <a:lnTo>
                    <a:pt x="123914" y="679580"/>
                  </a:lnTo>
                  <a:lnTo>
                    <a:pt x="121173" y="723369"/>
                  </a:lnTo>
                  <a:lnTo>
                    <a:pt x="110823" y="762796"/>
                  </a:lnTo>
                  <a:lnTo>
                    <a:pt x="88740" y="793936"/>
                  </a:lnTo>
                  <a:lnTo>
                    <a:pt x="50800" y="812863"/>
                  </a:lnTo>
                  <a:lnTo>
                    <a:pt x="42300" y="818217"/>
                  </a:lnTo>
                  <a:lnTo>
                    <a:pt x="10287" y="847788"/>
                  </a:lnTo>
                  <a:lnTo>
                    <a:pt x="7112" y="863663"/>
                  </a:lnTo>
                </a:path>
                <a:path w="595630" h="864235">
                  <a:moveTo>
                    <a:pt x="29337" y="420751"/>
                  </a:moveTo>
                  <a:lnTo>
                    <a:pt x="48704" y="409987"/>
                  </a:lnTo>
                  <a:lnTo>
                    <a:pt x="67881" y="402748"/>
                  </a:lnTo>
                  <a:lnTo>
                    <a:pt x="87630" y="397176"/>
                  </a:lnTo>
                  <a:lnTo>
                    <a:pt x="108712" y="391414"/>
                  </a:lnTo>
                  <a:lnTo>
                    <a:pt x="132740" y="383014"/>
                  </a:lnTo>
                  <a:lnTo>
                    <a:pt x="153876" y="374411"/>
                  </a:lnTo>
                  <a:lnTo>
                    <a:pt x="174273" y="365357"/>
                  </a:lnTo>
                  <a:lnTo>
                    <a:pt x="196087" y="355600"/>
                  </a:lnTo>
                  <a:lnTo>
                    <a:pt x="231376" y="341443"/>
                  </a:lnTo>
                  <a:lnTo>
                    <a:pt x="262925" y="314995"/>
                  </a:lnTo>
                  <a:lnTo>
                    <a:pt x="265906" y="296132"/>
                  </a:lnTo>
                  <a:lnTo>
                    <a:pt x="270077" y="276078"/>
                  </a:lnTo>
                  <a:lnTo>
                    <a:pt x="275463" y="261239"/>
                  </a:lnTo>
                  <a:lnTo>
                    <a:pt x="279400" y="255651"/>
                  </a:lnTo>
                  <a:lnTo>
                    <a:pt x="286512" y="252476"/>
                  </a:lnTo>
                  <a:lnTo>
                    <a:pt x="290575" y="246887"/>
                  </a:lnTo>
                  <a:lnTo>
                    <a:pt x="304536" y="226776"/>
                  </a:lnTo>
                  <a:lnTo>
                    <a:pt x="318341" y="205628"/>
                  </a:lnTo>
                  <a:lnTo>
                    <a:pt x="332741" y="185076"/>
                  </a:lnTo>
                  <a:lnTo>
                    <a:pt x="362666" y="156255"/>
                  </a:lnTo>
                  <a:lnTo>
                    <a:pt x="413512" y="137413"/>
                  </a:lnTo>
                  <a:lnTo>
                    <a:pt x="473664" y="140995"/>
                  </a:lnTo>
                  <a:lnTo>
                    <a:pt x="508437" y="143293"/>
                  </a:lnTo>
                  <a:lnTo>
                    <a:pt x="527907" y="144589"/>
                  </a:lnTo>
                  <a:lnTo>
                    <a:pt x="542148" y="145165"/>
                  </a:lnTo>
                  <a:lnTo>
                    <a:pt x="561237" y="145304"/>
                  </a:lnTo>
                  <a:lnTo>
                    <a:pt x="595249" y="145287"/>
                  </a:lnTo>
                </a:path>
                <a:path w="595630" h="864235">
                  <a:moveTo>
                    <a:pt x="268224" y="289814"/>
                  </a:moveTo>
                  <a:lnTo>
                    <a:pt x="322341" y="295227"/>
                  </a:lnTo>
                  <a:lnTo>
                    <a:pt x="355600" y="326263"/>
                  </a:lnTo>
                  <a:lnTo>
                    <a:pt x="357363" y="384224"/>
                  </a:lnTo>
                  <a:lnTo>
                    <a:pt x="357690" y="424911"/>
                  </a:lnTo>
                  <a:lnTo>
                    <a:pt x="360398" y="451653"/>
                  </a:lnTo>
                  <a:lnTo>
                    <a:pt x="369307" y="467780"/>
                  </a:lnTo>
                  <a:lnTo>
                    <a:pt x="388234" y="476622"/>
                  </a:lnTo>
                  <a:lnTo>
                    <a:pt x="421000" y="481511"/>
                  </a:lnTo>
                  <a:lnTo>
                    <a:pt x="471424" y="485775"/>
                  </a:lnTo>
                  <a:lnTo>
                    <a:pt x="489852" y="514571"/>
                  </a:lnTo>
                  <a:lnTo>
                    <a:pt x="496822" y="549070"/>
                  </a:lnTo>
                  <a:lnTo>
                    <a:pt x="495646" y="587213"/>
                  </a:lnTo>
                  <a:lnTo>
                    <a:pt x="489632" y="626944"/>
                  </a:lnTo>
                  <a:lnTo>
                    <a:pt x="482092" y="666207"/>
                  </a:lnTo>
                  <a:lnTo>
                    <a:pt x="476334" y="702943"/>
                  </a:lnTo>
                  <a:lnTo>
                    <a:pt x="475669" y="735096"/>
                  </a:lnTo>
                  <a:lnTo>
                    <a:pt x="483408" y="760609"/>
                  </a:lnTo>
                  <a:lnTo>
                    <a:pt x="502861" y="777425"/>
                  </a:lnTo>
                  <a:lnTo>
                    <a:pt x="537337" y="783488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524" y="2750057"/>
            <a:ext cx="3060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Carlito"/>
                <a:cs typeface="Carlito"/>
              </a:rPr>
              <a:t>Not  </a:t>
            </a:r>
            <a:r>
              <a:rPr sz="700" spc="-60" dirty="0">
                <a:latin typeface="Carlito"/>
                <a:cs typeface="Carlito"/>
              </a:rPr>
              <a:t>T</a:t>
            </a:r>
            <a:r>
              <a:rPr sz="700" spc="-10" dirty="0">
                <a:latin typeface="Carlito"/>
                <a:cs typeface="Carlito"/>
              </a:rPr>
              <a:t>ri</a:t>
            </a:r>
            <a:r>
              <a:rPr sz="700" spc="-5" dirty="0">
                <a:latin typeface="Carlito"/>
                <a:cs typeface="Carlito"/>
              </a:rPr>
              <a:t>a</a:t>
            </a:r>
            <a:r>
              <a:rPr sz="700" spc="-15" dirty="0">
                <a:latin typeface="Carlito"/>
                <a:cs typeface="Carlito"/>
              </a:rPr>
              <a:t>n</a:t>
            </a:r>
            <a:r>
              <a:rPr sz="700" spc="-10" dirty="0">
                <a:latin typeface="Carlito"/>
                <a:cs typeface="Carlito"/>
              </a:rPr>
              <a:t>gl</a:t>
            </a:r>
            <a:r>
              <a:rPr sz="700" spc="-5" dirty="0">
                <a:latin typeface="Carlito"/>
                <a:cs typeface="Carlito"/>
              </a:rPr>
              <a:t>e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473" y="2445257"/>
            <a:ext cx="4038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Carlito"/>
                <a:cs typeface="Carlito"/>
              </a:rPr>
              <a:t>E</a:t>
            </a:r>
            <a:r>
              <a:rPr sz="700" spc="-15" dirty="0">
                <a:latin typeface="Carlito"/>
                <a:cs typeface="Carlito"/>
              </a:rPr>
              <a:t>qu</a:t>
            </a:r>
            <a:r>
              <a:rPr sz="700" spc="-10" dirty="0">
                <a:latin typeface="Carlito"/>
                <a:cs typeface="Carlito"/>
              </a:rPr>
              <a:t>il</a:t>
            </a:r>
            <a:r>
              <a:rPr sz="700" spc="-15" dirty="0">
                <a:latin typeface="Carlito"/>
                <a:cs typeface="Carlito"/>
              </a:rPr>
              <a:t>a</a:t>
            </a:r>
            <a:r>
              <a:rPr sz="700" spc="-25" dirty="0">
                <a:latin typeface="Carlito"/>
                <a:cs typeface="Carlito"/>
              </a:rPr>
              <a:t>t</a:t>
            </a:r>
            <a:r>
              <a:rPr sz="700" spc="-5" dirty="0">
                <a:latin typeface="Carlito"/>
                <a:cs typeface="Carlito"/>
              </a:rPr>
              <a:t>eral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673" y="3093211"/>
            <a:ext cx="3009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rlito"/>
                <a:cs typeface="Carlito"/>
              </a:rPr>
              <a:t>S</a:t>
            </a:r>
            <a:r>
              <a:rPr sz="700" dirty="0">
                <a:latin typeface="Carlito"/>
                <a:cs typeface="Carlito"/>
              </a:rPr>
              <a:t>c</a:t>
            </a:r>
            <a:r>
              <a:rPr sz="700" spc="-5" dirty="0">
                <a:latin typeface="Carlito"/>
                <a:cs typeface="Carlito"/>
              </a:rPr>
              <a:t>a</a:t>
            </a:r>
            <a:r>
              <a:rPr sz="700" spc="-10" dirty="0">
                <a:latin typeface="Carlito"/>
                <a:cs typeface="Carlito"/>
              </a:rPr>
              <a:t>l</a:t>
            </a:r>
            <a:r>
              <a:rPr sz="700" spc="-5" dirty="0">
                <a:latin typeface="Carlito"/>
                <a:cs typeface="Carlito"/>
              </a:rPr>
              <a:t>e</a:t>
            </a:r>
            <a:r>
              <a:rPr sz="700" spc="-10" dirty="0">
                <a:latin typeface="Carlito"/>
                <a:cs typeface="Carlito"/>
              </a:rPr>
              <a:t>n</a:t>
            </a:r>
            <a:r>
              <a:rPr sz="700" spc="-5" dirty="0">
                <a:latin typeface="Carlito"/>
                <a:cs typeface="Carlito"/>
              </a:rPr>
              <a:t>e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655" y="2711957"/>
            <a:ext cx="3460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rlito"/>
                <a:cs typeface="Carlito"/>
              </a:rPr>
              <a:t>Isosceles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00" y="2193797"/>
            <a:ext cx="569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Valid</a:t>
            </a:r>
            <a:r>
              <a:rPr sz="900" i="1" u="sng" spc="-6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900" i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Inputs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00" y="1523999"/>
            <a:ext cx="1000125" cy="32067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6510" rIns="0" bIns="0" rtlCol="0">
            <a:spAutoFit/>
          </a:bodyPr>
          <a:lstStyle/>
          <a:p>
            <a:pPr marL="45720" marR="168910">
              <a:lnSpc>
                <a:spcPct val="100000"/>
              </a:lnSpc>
              <a:spcBef>
                <a:spcPts val="130"/>
              </a:spcBef>
            </a:pPr>
            <a:r>
              <a:rPr sz="900" spc="-20" dirty="0">
                <a:latin typeface="Carlito"/>
                <a:cs typeface="Carlito"/>
              </a:rPr>
              <a:t>Now, </a:t>
            </a:r>
            <a:r>
              <a:rPr sz="900" spc="-5" dirty="0">
                <a:latin typeface="Carlito"/>
                <a:cs typeface="Carlito"/>
              </a:rPr>
              <a:t>include</a:t>
            </a:r>
            <a:r>
              <a:rPr sz="900" spc="-6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the  </a:t>
            </a:r>
            <a:r>
              <a:rPr sz="900" spc="-10" dirty="0">
                <a:latin typeface="Arial"/>
                <a:cs typeface="Arial"/>
              </a:rPr>
              <a:t>“invalid”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inputs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01698" y="723937"/>
            <a:ext cx="2670810" cy="1809750"/>
            <a:chOff x="1901698" y="723937"/>
            <a:chExt cx="2670810" cy="1809750"/>
          </a:xfrm>
        </p:grpSpPr>
        <p:sp>
          <p:nvSpPr>
            <p:cNvPr id="13" name="object 13"/>
            <p:cNvSpPr/>
            <p:nvPr/>
          </p:nvSpPr>
          <p:spPr>
            <a:xfrm>
              <a:off x="1901698" y="1066799"/>
              <a:ext cx="1908810" cy="1466850"/>
            </a:xfrm>
            <a:custGeom>
              <a:avLst/>
              <a:gdLst/>
              <a:ahLst/>
              <a:cxnLst/>
              <a:rect l="l" t="t" r="r" b="b"/>
              <a:pathLst>
                <a:path w="1908810" h="1466850">
                  <a:moveTo>
                    <a:pt x="1908302" y="1447800"/>
                  </a:moveTo>
                  <a:lnTo>
                    <a:pt x="1895602" y="1441450"/>
                  </a:lnTo>
                  <a:lnTo>
                    <a:pt x="1870202" y="1428750"/>
                  </a:lnTo>
                  <a:lnTo>
                    <a:pt x="1870202" y="1441450"/>
                  </a:lnTo>
                  <a:lnTo>
                    <a:pt x="47752" y="1441450"/>
                  </a:lnTo>
                  <a:lnTo>
                    <a:pt x="47752" y="1428572"/>
                  </a:lnTo>
                  <a:lnTo>
                    <a:pt x="1307363" y="672680"/>
                  </a:lnTo>
                  <a:lnTo>
                    <a:pt x="1313942" y="683641"/>
                  </a:lnTo>
                  <a:lnTo>
                    <a:pt x="1329855" y="658622"/>
                  </a:lnTo>
                  <a:lnTo>
                    <a:pt x="1336802" y="647700"/>
                  </a:lnTo>
                  <a:lnTo>
                    <a:pt x="1294384" y="651002"/>
                  </a:lnTo>
                  <a:lnTo>
                    <a:pt x="1300899" y="661885"/>
                  </a:lnTo>
                  <a:lnTo>
                    <a:pt x="47752" y="1413700"/>
                  </a:lnTo>
                  <a:lnTo>
                    <a:pt x="47752" y="38100"/>
                  </a:lnTo>
                  <a:lnTo>
                    <a:pt x="60452" y="38100"/>
                  </a:lnTo>
                  <a:lnTo>
                    <a:pt x="57277" y="31750"/>
                  </a:lnTo>
                  <a:lnTo>
                    <a:pt x="41402" y="0"/>
                  </a:lnTo>
                  <a:lnTo>
                    <a:pt x="22352" y="38100"/>
                  </a:lnTo>
                  <a:lnTo>
                    <a:pt x="35052" y="38100"/>
                  </a:lnTo>
                  <a:lnTo>
                    <a:pt x="35052" y="1421320"/>
                  </a:lnTo>
                  <a:lnTo>
                    <a:pt x="35052" y="1436192"/>
                  </a:lnTo>
                  <a:lnTo>
                    <a:pt x="35052" y="1441450"/>
                  </a:lnTo>
                  <a:lnTo>
                    <a:pt x="26276" y="1441450"/>
                  </a:lnTo>
                  <a:lnTo>
                    <a:pt x="35052" y="1436192"/>
                  </a:lnTo>
                  <a:lnTo>
                    <a:pt x="35052" y="1421320"/>
                  </a:lnTo>
                  <a:lnTo>
                    <a:pt x="0" y="1442339"/>
                  </a:lnTo>
                  <a:lnTo>
                    <a:pt x="3302" y="1447800"/>
                  </a:lnTo>
                  <a:lnTo>
                    <a:pt x="3302" y="1454150"/>
                  </a:lnTo>
                  <a:lnTo>
                    <a:pt x="1870202" y="1454150"/>
                  </a:lnTo>
                  <a:lnTo>
                    <a:pt x="1870202" y="1466850"/>
                  </a:lnTo>
                  <a:lnTo>
                    <a:pt x="1895602" y="1454150"/>
                  </a:lnTo>
                  <a:lnTo>
                    <a:pt x="1908302" y="144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7900" y="914399"/>
              <a:ext cx="1790700" cy="1524000"/>
            </a:xfrm>
            <a:custGeom>
              <a:avLst/>
              <a:gdLst/>
              <a:ahLst/>
              <a:cxnLst/>
              <a:rect l="l" t="t" r="r" b="b"/>
              <a:pathLst>
                <a:path w="1790700" h="1524000">
                  <a:moveTo>
                    <a:pt x="0" y="380999"/>
                  </a:moveTo>
                  <a:lnTo>
                    <a:pt x="0" y="1447838"/>
                  </a:lnTo>
                </a:path>
                <a:path w="1790700" h="1524000">
                  <a:moveTo>
                    <a:pt x="1257300" y="342899"/>
                  </a:moveTo>
                  <a:lnTo>
                    <a:pt x="1257300" y="1523999"/>
                  </a:lnTo>
                </a:path>
                <a:path w="1790700" h="1524000">
                  <a:moveTo>
                    <a:pt x="685800" y="0"/>
                  </a:moveTo>
                  <a:lnTo>
                    <a:pt x="685800" y="1066799"/>
                  </a:lnTo>
                </a:path>
                <a:path w="1790700" h="1524000">
                  <a:moveTo>
                    <a:pt x="76200" y="380999"/>
                  </a:moveTo>
                  <a:lnTo>
                    <a:pt x="1295400" y="380999"/>
                  </a:lnTo>
                </a:path>
                <a:path w="1790700" h="1524000">
                  <a:moveTo>
                    <a:pt x="685800" y="0"/>
                  </a:moveTo>
                  <a:lnTo>
                    <a:pt x="0" y="380999"/>
                  </a:lnTo>
                </a:path>
                <a:path w="1790700" h="1524000">
                  <a:moveTo>
                    <a:pt x="1790700" y="0"/>
                  </a:moveTo>
                  <a:lnTo>
                    <a:pt x="1790700" y="1066799"/>
                  </a:lnTo>
                </a:path>
                <a:path w="1790700" h="1524000">
                  <a:moveTo>
                    <a:pt x="1790700" y="0"/>
                  </a:moveTo>
                  <a:lnTo>
                    <a:pt x="1219200" y="380999"/>
                  </a:lnTo>
                </a:path>
                <a:path w="1790700" h="1524000">
                  <a:moveTo>
                    <a:pt x="200025" y="1485899"/>
                  </a:moveTo>
                  <a:lnTo>
                    <a:pt x="1257300" y="1485899"/>
                  </a:lnTo>
                </a:path>
                <a:path w="1790700" h="1524000">
                  <a:moveTo>
                    <a:pt x="685800" y="1028699"/>
                  </a:moveTo>
                  <a:lnTo>
                    <a:pt x="1790700" y="1028699"/>
                  </a:lnTo>
                </a:path>
                <a:path w="1790700" h="1524000">
                  <a:moveTo>
                    <a:pt x="647700" y="0"/>
                  </a:moveTo>
                  <a:lnTo>
                    <a:pt x="1790700" y="0"/>
                  </a:lnTo>
                </a:path>
                <a:path w="1790700" h="1524000">
                  <a:moveTo>
                    <a:pt x="685800" y="1066799"/>
                  </a:moveTo>
                  <a:lnTo>
                    <a:pt x="76200" y="1447799"/>
                  </a:lnTo>
                </a:path>
                <a:path w="1790700" h="1524000">
                  <a:moveTo>
                    <a:pt x="1790700" y="1066799"/>
                  </a:moveTo>
                  <a:lnTo>
                    <a:pt x="1219200" y="1485899"/>
                  </a:lnTo>
                </a:path>
              </a:pathLst>
            </a:custGeom>
            <a:ln w="111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11575" y="723937"/>
              <a:ext cx="860425" cy="183515"/>
            </a:xfrm>
            <a:custGeom>
              <a:avLst/>
              <a:gdLst/>
              <a:ahLst/>
              <a:cxnLst/>
              <a:rect l="l" t="t" r="r" b="b"/>
              <a:pathLst>
                <a:path w="860425" h="183515">
                  <a:moveTo>
                    <a:pt x="860425" y="0"/>
                  </a:moveTo>
                  <a:lnTo>
                    <a:pt x="0" y="0"/>
                  </a:lnTo>
                  <a:lnTo>
                    <a:pt x="0" y="183349"/>
                  </a:lnTo>
                  <a:lnTo>
                    <a:pt x="860425" y="183349"/>
                  </a:lnTo>
                  <a:lnTo>
                    <a:pt x="86042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45738" y="727328"/>
            <a:ext cx="718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rlito"/>
                <a:cs typeface="Carlito"/>
              </a:rPr>
              <a:t>&lt;200,200,200&gt;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5000" y="2362237"/>
            <a:ext cx="542925" cy="183515"/>
          </a:xfrm>
          <a:custGeom>
            <a:avLst/>
            <a:gdLst/>
            <a:ahLst/>
            <a:cxnLst/>
            <a:rect l="l" t="t" r="r" b="b"/>
            <a:pathLst>
              <a:path w="542925" h="183514">
                <a:moveTo>
                  <a:pt x="542925" y="0"/>
                </a:moveTo>
                <a:lnTo>
                  <a:pt x="0" y="0"/>
                </a:lnTo>
                <a:lnTo>
                  <a:pt x="0" y="183349"/>
                </a:lnTo>
                <a:lnTo>
                  <a:pt x="542925" y="183349"/>
                </a:lnTo>
                <a:lnTo>
                  <a:pt x="54292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05000" y="2362237"/>
            <a:ext cx="542925" cy="183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rlito"/>
                <a:cs typeface="Carlito"/>
              </a:rPr>
              <a:t>&lt;1, </a:t>
            </a:r>
            <a:r>
              <a:rPr sz="900" dirty="0">
                <a:latin typeface="Carlito"/>
                <a:cs typeface="Carlito"/>
              </a:rPr>
              <a:t>1,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1&gt;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5400" y="2628899"/>
            <a:ext cx="3124200" cy="71755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6510" rIns="0" bIns="0" rtlCol="0">
            <a:spAutoFit/>
          </a:bodyPr>
          <a:lstStyle/>
          <a:p>
            <a:pPr marL="46355" marR="579120">
              <a:lnSpc>
                <a:spcPct val="100000"/>
              </a:lnSpc>
              <a:spcBef>
                <a:spcPts val="130"/>
              </a:spcBef>
              <a:tabLst>
                <a:tab pos="880744" algn="l"/>
              </a:tabLst>
            </a:pPr>
            <a:r>
              <a:rPr sz="900" spc="-5" dirty="0">
                <a:latin typeface="Carlito"/>
                <a:cs typeface="Carlito"/>
              </a:rPr>
              <a:t>Include </a:t>
            </a:r>
            <a:r>
              <a:rPr sz="900" dirty="0">
                <a:latin typeface="Carlito"/>
                <a:cs typeface="Carlito"/>
              </a:rPr>
              <a:t>6 </a:t>
            </a:r>
            <a:r>
              <a:rPr sz="900" spc="-10" dirty="0">
                <a:latin typeface="Carlito"/>
                <a:cs typeface="Carlito"/>
              </a:rPr>
              <a:t>invalid test </a:t>
            </a:r>
            <a:r>
              <a:rPr sz="900" spc="-5" dirty="0">
                <a:latin typeface="Carlito"/>
                <a:cs typeface="Carlito"/>
              </a:rPr>
              <a:t>case in addition </a:t>
            </a:r>
            <a:r>
              <a:rPr sz="900" spc="-10" dirty="0">
                <a:latin typeface="Carlito"/>
                <a:cs typeface="Carlito"/>
              </a:rPr>
              <a:t>to Weak </a:t>
            </a:r>
            <a:r>
              <a:rPr sz="900" spc="-5" dirty="0">
                <a:latin typeface="Carlito"/>
                <a:cs typeface="Carlito"/>
              </a:rPr>
              <a:t>Normal 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above:</a:t>
            </a:r>
            <a:r>
              <a:rPr sz="900" spc="-5" dirty="0">
                <a:latin typeface="Carlito"/>
                <a:cs typeface="Carlito"/>
              </a:rPr>
              <a:t>	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below:</a:t>
            </a:r>
            <a:endParaRPr sz="9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  <a:tabLst>
                <a:tab pos="1248410" algn="l"/>
              </a:tabLst>
            </a:pPr>
            <a:r>
              <a:rPr sz="800" dirty="0">
                <a:latin typeface="Carlito"/>
                <a:cs typeface="Carlito"/>
              </a:rPr>
              <a:t>&lt;201, 45,</a:t>
            </a:r>
            <a:r>
              <a:rPr sz="800" spc="-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50</a:t>
            </a:r>
            <a:r>
              <a:rPr sz="800" spc="-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&gt;	&lt; -5, 76, 89</a:t>
            </a:r>
            <a:r>
              <a:rPr sz="800" spc="-10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&gt;</a:t>
            </a:r>
            <a:endParaRPr sz="8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tabLst>
                <a:tab pos="1248410" algn="l"/>
              </a:tabLst>
            </a:pPr>
            <a:r>
              <a:rPr sz="800" dirty="0">
                <a:latin typeface="Carlito"/>
                <a:cs typeface="Carlito"/>
              </a:rPr>
              <a:t>&lt;45, 204,</a:t>
            </a:r>
            <a:r>
              <a:rPr sz="800" spc="-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78</a:t>
            </a:r>
            <a:r>
              <a:rPr sz="800" spc="-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&gt;	&lt; 56, -5, 89</a:t>
            </a:r>
            <a:r>
              <a:rPr sz="800" spc="-10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&gt;</a:t>
            </a:r>
            <a:endParaRPr sz="8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tabLst>
                <a:tab pos="1248410" algn="l"/>
              </a:tabLst>
            </a:pPr>
            <a:r>
              <a:rPr sz="800" dirty="0">
                <a:latin typeface="Carlito"/>
                <a:cs typeface="Carlito"/>
              </a:rPr>
              <a:t>&lt;50, 78,</a:t>
            </a:r>
            <a:r>
              <a:rPr sz="800" spc="-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208 &gt;	&lt; 56, 89, 0</a:t>
            </a:r>
            <a:r>
              <a:rPr sz="800" spc="8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&gt;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7970" marR="5080" indent="-15005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Strong Robust</a:t>
            </a:r>
            <a:r>
              <a:rPr spc="-320" dirty="0"/>
              <a:t> </a:t>
            </a:r>
            <a:r>
              <a:rPr spc="-90" dirty="0"/>
              <a:t>Equivalence </a:t>
            </a:r>
            <a:r>
              <a:rPr spc="-130" dirty="0"/>
              <a:t>Test </a:t>
            </a:r>
            <a:r>
              <a:rPr spc="-75" dirty="0"/>
              <a:t>Cases</a:t>
            </a:r>
            <a:r>
              <a:rPr u="none" spc="-75" dirty="0"/>
              <a:t> </a:t>
            </a:r>
            <a:r>
              <a:rPr u="none" spc="-80" dirty="0">
                <a:solidFill>
                  <a:srgbClr val="FF0000"/>
                </a:solidFill>
              </a:rPr>
              <a:t>for </a:t>
            </a:r>
            <a:r>
              <a:rPr u="none" spc="-95" dirty="0">
                <a:solidFill>
                  <a:srgbClr val="800000"/>
                </a:solidFill>
              </a:rPr>
              <a:t>Triangle  </a:t>
            </a:r>
            <a:r>
              <a:rPr u="none" spc="-80" dirty="0">
                <a:solidFill>
                  <a:srgbClr val="800000"/>
                </a:solidFill>
              </a:rPr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182498" y="1389760"/>
            <a:ext cx="4227195" cy="1282065"/>
          </a:xfrm>
          <a:custGeom>
            <a:avLst/>
            <a:gdLst/>
            <a:ahLst/>
            <a:cxnLst/>
            <a:rect l="l" t="t" r="r" b="b"/>
            <a:pathLst>
              <a:path w="4227195" h="1282064">
                <a:moveTo>
                  <a:pt x="4226687" y="0"/>
                </a:moveTo>
                <a:lnTo>
                  <a:pt x="0" y="0"/>
                </a:lnTo>
                <a:lnTo>
                  <a:pt x="0" y="1281938"/>
                </a:lnTo>
                <a:lnTo>
                  <a:pt x="4226687" y="1281938"/>
                </a:lnTo>
                <a:lnTo>
                  <a:pt x="422668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500" y="597153"/>
            <a:ext cx="3957954" cy="958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7804" marR="44450" indent="-172720">
              <a:lnSpc>
                <a:spcPts val="1080"/>
              </a:lnSpc>
              <a:spcBef>
                <a:spcPts val="229"/>
              </a:spcBef>
              <a:buClr>
                <a:srgbClr val="FF0000"/>
              </a:buClr>
              <a:buFont typeface="Wingdings"/>
              <a:buChar char=""/>
              <a:tabLst>
                <a:tab pos="218440" algn="l"/>
              </a:tabLst>
            </a:pPr>
            <a:r>
              <a:rPr sz="1000" b="1" spc="-75" dirty="0">
                <a:latin typeface="Arial"/>
                <a:cs typeface="Arial"/>
              </a:rPr>
              <a:t>Similar </a:t>
            </a:r>
            <a:r>
              <a:rPr sz="1000" b="1" spc="-40" dirty="0">
                <a:latin typeface="Arial"/>
                <a:cs typeface="Arial"/>
              </a:rPr>
              <a:t>to </a:t>
            </a:r>
            <a:r>
              <a:rPr sz="1000" b="1" spc="-70" dirty="0">
                <a:latin typeface="Arial"/>
                <a:cs typeface="Arial"/>
              </a:rPr>
              <a:t>Weak robust, </a:t>
            </a:r>
            <a:r>
              <a:rPr sz="1000" b="1" spc="-50" dirty="0">
                <a:latin typeface="Arial"/>
                <a:cs typeface="Arial"/>
              </a:rPr>
              <a:t>but all </a:t>
            </a:r>
            <a:r>
              <a:rPr sz="1000" b="1" spc="-75" dirty="0">
                <a:latin typeface="Arial"/>
                <a:cs typeface="Arial"/>
              </a:rPr>
              <a:t>combinations </a:t>
            </a:r>
            <a:r>
              <a:rPr sz="1000" b="1" spc="-50" dirty="0">
                <a:latin typeface="Arial"/>
                <a:cs typeface="Arial"/>
              </a:rPr>
              <a:t>of </a:t>
            </a:r>
            <a:r>
              <a:rPr sz="1000" b="1" spc="-70" dirty="0">
                <a:latin typeface="Arial"/>
                <a:cs typeface="Arial"/>
              </a:rPr>
              <a:t>“invalid” inputs </a:t>
            </a:r>
            <a:r>
              <a:rPr sz="1000" b="1" spc="-50" dirty="0">
                <a:latin typeface="Arial"/>
                <a:cs typeface="Arial"/>
              </a:rPr>
              <a:t>but </a:t>
            </a:r>
            <a:r>
              <a:rPr sz="1000" b="1" spc="-70" dirty="0">
                <a:latin typeface="Arial"/>
                <a:cs typeface="Arial"/>
              </a:rPr>
              <a:t>be  </a:t>
            </a:r>
            <a:r>
              <a:rPr sz="1000" b="1" spc="-70" dirty="0">
                <a:latin typeface="Trebuchet MS"/>
                <a:cs typeface="Trebuchet MS"/>
              </a:rPr>
              <a:t>included.</a:t>
            </a:r>
            <a:endParaRPr sz="1000">
              <a:latin typeface="Trebuchet MS"/>
              <a:cs typeface="Trebuchet MS"/>
            </a:endParaRPr>
          </a:p>
          <a:p>
            <a:pPr marL="217804" indent="-1727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218440" algn="l"/>
              </a:tabLst>
            </a:pPr>
            <a:r>
              <a:rPr sz="1000" b="1" spc="-105" dirty="0">
                <a:latin typeface="Arial"/>
                <a:cs typeface="Arial"/>
              </a:rPr>
              <a:t>Look </a:t>
            </a:r>
            <a:r>
              <a:rPr sz="1000" b="1" spc="-35" dirty="0">
                <a:latin typeface="Arial"/>
                <a:cs typeface="Arial"/>
              </a:rPr>
              <a:t>at </a:t>
            </a:r>
            <a:r>
              <a:rPr sz="1000" b="1" spc="-40" dirty="0">
                <a:latin typeface="Arial"/>
                <a:cs typeface="Arial"/>
              </a:rPr>
              <a:t>the </a:t>
            </a:r>
            <a:r>
              <a:rPr sz="1000" b="1" spc="-90" dirty="0">
                <a:latin typeface="Arial"/>
                <a:cs typeface="Arial"/>
              </a:rPr>
              <a:t>“cube” </a:t>
            </a:r>
            <a:r>
              <a:rPr sz="1000" b="1" spc="-65" dirty="0">
                <a:latin typeface="Arial"/>
                <a:cs typeface="Arial"/>
              </a:rPr>
              <a:t>figure </a:t>
            </a:r>
            <a:r>
              <a:rPr sz="1000" b="1" spc="-75" dirty="0">
                <a:latin typeface="Arial"/>
                <a:cs typeface="Arial"/>
              </a:rPr>
              <a:t>and </a:t>
            </a:r>
            <a:r>
              <a:rPr sz="1000" b="1" spc="-85" dirty="0">
                <a:latin typeface="Arial"/>
                <a:cs typeface="Arial"/>
              </a:rPr>
              <a:t>consider </a:t>
            </a:r>
            <a:r>
              <a:rPr sz="1000" b="1" spc="-40" dirty="0">
                <a:latin typeface="Arial"/>
                <a:cs typeface="Arial"/>
              </a:rPr>
              <a:t>the </a:t>
            </a:r>
            <a:r>
              <a:rPr sz="1000" b="1" spc="-85" dirty="0">
                <a:latin typeface="Arial"/>
                <a:cs typeface="Arial"/>
              </a:rPr>
              <a:t>corners </a:t>
            </a:r>
            <a:r>
              <a:rPr sz="1000" b="1" spc="-35" dirty="0">
                <a:latin typeface="Arial"/>
                <a:cs typeface="Arial"/>
              </a:rPr>
              <a:t>(two </a:t>
            </a:r>
            <a:r>
              <a:rPr sz="1000" b="1" spc="-75" dirty="0">
                <a:latin typeface="Arial"/>
                <a:cs typeface="Arial"/>
              </a:rPr>
              <a:t>diagonal</a:t>
            </a:r>
            <a:r>
              <a:rPr sz="1000" b="1" spc="50" dirty="0">
                <a:latin typeface="Arial"/>
                <a:cs typeface="Arial"/>
              </a:rPr>
              <a:t> </a:t>
            </a:r>
            <a:r>
              <a:rPr sz="1000" b="1" spc="-80" dirty="0">
                <a:latin typeface="Arial"/>
                <a:cs typeface="Arial"/>
              </a:rPr>
              <a:t>ones)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Carlito"/>
                <a:cs typeface="Carlito"/>
              </a:rPr>
              <a:t>Consider one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5" dirty="0">
                <a:latin typeface="Carlito"/>
                <a:cs typeface="Carlito"/>
              </a:rPr>
              <a:t>the </a:t>
            </a:r>
            <a:r>
              <a:rPr sz="900" spc="-10" dirty="0">
                <a:latin typeface="Carlito"/>
                <a:cs typeface="Carlito"/>
              </a:rPr>
              <a:t>corners: there </a:t>
            </a:r>
            <a:r>
              <a:rPr sz="900" spc="-5" dirty="0">
                <a:latin typeface="Carlito"/>
                <a:cs typeface="Carlito"/>
              </a:rPr>
              <a:t>should be </a:t>
            </a:r>
            <a:r>
              <a:rPr sz="900" spc="5" dirty="0">
                <a:latin typeface="Carlito"/>
                <a:cs typeface="Carlito"/>
              </a:rPr>
              <a:t>(2</a:t>
            </a:r>
            <a:r>
              <a:rPr sz="900" spc="7" baseline="27777" dirty="0">
                <a:latin typeface="Carlito"/>
                <a:cs typeface="Carlito"/>
              </a:rPr>
              <a:t>3 </a:t>
            </a:r>
            <a:r>
              <a:rPr sz="900" spc="-55" dirty="0">
                <a:latin typeface="Arial"/>
                <a:cs typeface="Arial"/>
              </a:rPr>
              <a:t>– </a:t>
            </a:r>
            <a:r>
              <a:rPr sz="900" spc="-40" dirty="0">
                <a:latin typeface="Arial"/>
                <a:cs typeface="Arial"/>
              </a:rPr>
              <a:t>1) </a:t>
            </a:r>
            <a:r>
              <a:rPr sz="900" spc="-80" dirty="0">
                <a:latin typeface="Arial"/>
                <a:cs typeface="Arial"/>
              </a:rPr>
              <a:t>= </a:t>
            </a:r>
            <a:r>
              <a:rPr sz="900" spc="-45" dirty="0">
                <a:latin typeface="Arial"/>
                <a:cs typeface="Arial"/>
              </a:rPr>
              <a:t>7 </a:t>
            </a:r>
            <a:r>
              <a:rPr sz="900" spc="-85" dirty="0">
                <a:latin typeface="Arial"/>
                <a:cs typeface="Arial"/>
              </a:rPr>
              <a:t>cases </a:t>
            </a:r>
            <a:r>
              <a:rPr sz="900" spc="-5" dirty="0">
                <a:latin typeface="Arial"/>
                <a:cs typeface="Arial"/>
              </a:rPr>
              <a:t>of</a:t>
            </a:r>
            <a:r>
              <a:rPr sz="900" spc="9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“invalids”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569" y="1667001"/>
            <a:ext cx="80454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&lt; 50 , 201,  50 </a:t>
            </a:r>
            <a:r>
              <a:rPr sz="900" spc="10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&gt;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Carlito"/>
                <a:cs typeface="Carlito"/>
              </a:rPr>
              <a:t>&lt; 50 , 201,  201</a:t>
            </a:r>
            <a:r>
              <a:rPr sz="900" spc="-9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&gt;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Carlito"/>
                <a:cs typeface="Carlito"/>
              </a:rPr>
              <a:t>&lt; 50,  50 ,   201</a:t>
            </a:r>
            <a:r>
              <a:rPr sz="900" spc="-8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&gt;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667001"/>
            <a:ext cx="834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&lt; 201, 201,  201</a:t>
            </a:r>
            <a:r>
              <a:rPr sz="900" spc="-10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&gt;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Carlito"/>
                <a:cs typeface="Carlito"/>
              </a:rPr>
              <a:t>&lt; 201, 201,  50 </a:t>
            </a:r>
            <a:r>
              <a:rPr sz="900" spc="9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&gt;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Carlito"/>
                <a:cs typeface="Carlito"/>
              </a:rPr>
              <a:t>&lt; 201, 50 ,   201</a:t>
            </a:r>
            <a:r>
              <a:rPr sz="900" spc="-10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&gt;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Carlito"/>
                <a:cs typeface="Carlito"/>
              </a:rPr>
              <a:t>&lt; 201, 50 , 50</a:t>
            </a:r>
            <a:r>
              <a:rPr sz="900" spc="1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&gt;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2490342"/>
            <a:ext cx="3551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There </a:t>
            </a:r>
            <a:r>
              <a:rPr sz="900" dirty="0">
                <a:latin typeface="Arial"/>
                <a:cs typeface="Arial"/>
              </a:rPr>
              <a:t>will </a:t>
            </a:r>
            <a:r>
              <a:rPr sz="900" spc="-45" dirty="0">
                <a:latin typeface="Arial"/>
                <a:cs typeface="Arial"/>
              </a:rPr>
              <a:t>be 7 </a:t>
            </a:r>
            <a:r>
              <a:rPr sz="900" spc="-30" dirty="0">
                <a:latin typeface="Arial"/>
                <a:cs typeface="Arial"/>
              </a:rPr>
              <a:t>more </a:t>
            </a:r>
            <a:r>
              <a:rPr sz="900" spc="-20" dirty="0">
                <a:latin typeface="Arial"/>
                <a:cs typeface="Arial"/>
              </a:rPr>
              <a:t>“invalids” </a:t>
            </a:r>
            <a:r>
              <a:rPr sz="900" spc="-35" dirty="0">
                <a:latin typeface="Arial"/>
                <a:cs typeface="Arial"/>
              </a:rPr>
              <a:t>when we </a:t>
            </a:r>
            <a:r>
              <a:rPr sz="900" spc="-40" dirty="0">
                <a:latin typeface="Arial"/>
                <a:cs typeface="Arial"/>
              </a:rPr>
              <a:t>consider </a:t>
            </a:r>
            <a:r>
              <a:rPr sz="900" spc="-15" dirty="0">
                <a:latin typeface="Arial"/>
                <a:cs typeface="Arial"/>
              </a:rPr>
              <a:t>the other </a:t>
            </a:r>
            <a:r>
              <a:rPr sz="900" spc="-30" dirty="0">
                <a:latin typeface="Arial"/>
                <a:cs typeface="Arial"/>
              </a:rPr>
              <a:t>corner , </a:t>
            </a:r>
            <a:r>
              <a:rPr sz="900" spc="-45" dirty="0">
                <a:latin typeface="Arial"/>
                <a:cs typeface="Arial"/>
              </a:rPr>
              <a:t>&lt;0,0,0</a:t>
            </a:r>
            <a:r>
              <a:rPr sz="900" spc="-145" dirty="0">
                <a:latin typeface="Arial"/>
                <a:cs typeface="Arial"/>
              </a:rPr>
              <a:t> </a:t>
            </a:r>
            <a:r>
              <a:rPr sz="900" spc="-80" dirty="0">
                <a:latin typeface="Arial"/>
                <a:cs typeface="Arial"/>
              </a:rPr>
              <a:t>&gt;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5" y="51257"/>
            <a:ext cx="8807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u="none" spc="-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200" b="0" u="none" spc="-35" dirty="0">
                <a:solidFill>
                  <a:srgbClr val="FF0000"/>
                </a:solidFill>
                <a:latin typeface="Carlito"/>
                <a:cs typeface="Carlito"/>
              </a:rPr>
              <a:t>g</a:t>
            </a:r>
            <a:r>
              <a:rPr sz="2200" b="0" u="none" spc="-5" dirty="0">
                <a:solidFill>
                  <a:srgbClr val="FF0000"/>
                </a:solidFill>
                <a:latin typeface="Carlito"/>
                <a:cs typeface="Carlito"/>
              </a:rPr>
              <a:t>en</a:t>
            </a:r>
            <a:r>
              <a:rPr sz="2200" b="0" u="none" spc="-1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200" b="0" u="none" spc="-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483056"/>
            <a:ext cx="3954145" cy="8674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Equivalence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Partitioning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400" spc="-5" dirty="0">
                <a:latin typeface="Carlito"/>
                <a:cs typeface="Carlito"/>
              </a:rPr>
              <a:t>Category-Partition method </a:t>
            </a:r>
            <a:r>
              <a:rPr sz="1400" spc="-10" dirty="0">
                <a:latin typeface="Carlito"/>
                <a:cs typeface="Carlito"/>
              </a:rPr>
              <a:t>by </a:t>
            </a:r>
            <a:r>
              <a:rPr sz="1400" spc="-5" dirty="0">
                <a:latin typeface="Carlito"/>
                <a:cs typeface="Carlito"/>
              </a:rPr>
              <a:t>Thomas and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Balcer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Decision </a:t>
            </a:r>
            <a:r>
              <a:rPr sz="1600" spc="-25" dirty="0">
                <a:latin typeface="Carlito"/>
                <a:cs typeface="Carlito"/>
              </a:rPr>
              <a:t>Tables </a:t>
            </a:r>
            <a:r>
              <a:rPr sz="1600" spc="-5" dirty="0">
                <a:latin typeface="Carlito"/>
                <a:cs typeface="Carlito"/>
              </a:rPr>
              <a:t>based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849" y="277113"/>
            <a:ext cx="2416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8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</a:rPr>
              <a:t>Decision </a:t>
            </a:r>
            <a:r>
              <a:rPr sz="1600" u="heavy" spc="-13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</a:rPr>
              <a:t>Table </a:t>
            </a:r>
            <a:r>
              <a:rPr sz="1600" u="heavy" spc="-7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</a:rPr>
              <a:t>Based</a:t>
            </a:r>
            <a:r>
              <a:rPr sz="1600" u="heavy" spc="-2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</a:rPr>
              <a:t> </a:t>
            </a:r>
            <a:r>
              <a:rPr sz="1600" u="heavy" spc="-1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</a:rPr>
              <a:t>Testing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99974" y="951433"/>
            <a:ext cx="3957954" cy="1178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400" b="1" spc="-70" dirty="0">
                <a:latin typeface="Trebuchet MS"/>
                <a:cs typeface="Trebuchet MS"/>
              </a:rPr>
              <a:t>Decision</a:t>
            </a:r>
            <a:r>
              <a:rPr sz="1400" b="1" spc="-16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table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is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based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on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logical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relationships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95" dirty="0">
                <a:latin typeface="Trebuchet MS"/>
                <a:cs typeface="Trebuchet MS"/>
              </a:rPr>
              <a:t>just</a:t>
            </a:r>
            <a:endParaRPr sz="1400">
              <a:latin typeface="Trebuchet MS"/>
              <a:cs typeface="Trebuchet MS"/>
            </a:endParaRPr>
          </a:p>
          <a:p>
            <a:pPr marL="184785">
              <a:lnSpc>
                <a:spcPct val="100000"/>
              </a:lnSpc>
            </a:pPr>
            <a:r>
              <a:rPr sz="1400" b="1" spc="-50" dirty="0">
                <a:latin typeface="Trebuchet MS"/>
                <a:cs typeface="Trebuchet MS"/>
              </a:rPr>
              <a:t>as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80" dirty="0">
                <a:latin typeface="Trebuchet MS"/>
                <a:cs typeface="Trebuchet MS"/>
              </a:rPr>
              <a:t>truth</a:t>
            </a:r>
            <a:r>
              <a:rPr sz="1400" b="1" spc="-229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table.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rebuchet MS"/>
              <a:cs typeface="Trebuchet MS"/>
            </a:endParaRPr>
          </a:p>
          <a:p>
            <a:pPr marL="184785" marR="508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1" spc="-45" dirty="0">
                <a:latin typeface="Trebuchet MS"/>
                <a:cs typeface="Trebuchet MS"/>
              </a:rPr>
              <a:t>It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is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a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tool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that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helps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us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look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at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114" dirty="0">
                <a:solidFill>
                  <a:srgbClr val="0000CC"/>
                </a:solidFill>
                <a:latin typeface="Arial"/>
                <a:cs typeface="Arial"/>
              </a:rPr>
              <a:t>“completeness” 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and </a:t>
            </a:r>
            <a:r>
              <a:rPr sz="1400" b="1" spc="-125" dirty="0">
                <a:solidFill>
                  <a:srgbClr val="0000CC"/>
                </a:solidFill>
                <a:latin typeface="Arial"/>
                <a:cs typeface="Arial"/>
              </a:rPr>
              <a:t>“consistency” </a:t>
            </a:r>
            <a:r>
              <a:rPr sz="1400" b="1" spc="-60" dirty="0">
                <a:latin typeface="Trebuchet MS"/>
                <a:cs typeface="Trebuchet MS"/>
              </a:rPr>
              <a:t>of </a:t>
            </a:r>
            <a:r>
              <a:rPr sz="1400" b="1" spc="-70" dirty="0">
                <a:latin typeface="Trebuchet MS"/>
                <a:cs typeface="Trebuchet MS"/>
              </a:rPr>
              <a:t>combination </a:t>
            </a:r>
            <a:r>
              <a:rPr sz="1400" b="1" spc="-60" dirty="0">
                <a:latin typeface="Trebuchet MS"/>
                <a:cs typeface="Trebuchet MS"/>
              </a:rPr>
              <a:t>of</a:t>
            </a:r>
            <a:r>
              <a:rPr sz="1400" b="1" spc="-29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conditions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661" y="222961"/>
            <a:ext cx="2377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75" dirty="0">
                <a:solidFill>
                  <a:srgbClr val="000000"/>
                </a:solidFill>
              </a:rPr>
              <a:t>Components</a:t>
            </a:r>
            <a:r>
              <a:rPr u="none" spc="-125" dirty="0">
                <a:solidFill>
                  <a:srgbClr val="000000"/>
                </a:solidFill>
              </a:rPr>
              <a:t> </a:t>
            </a:r>
            <a:r>
              <a:rPr u="none" spc="-55" dirty="0">
                <a:solidFill>
                  <a:srgbClr val="000000"/>
                </a:solidFill>
              </a:rPr>
              <a:t>of</a:t>
            </a:r>
            <a:r>
              <a:rPr u="none" spc="-155" dirty="0">
                <a:solidFill>
                  <a:srgbClr val="000000"/>
                </a:solidFill>
              </a:rPr>
              <a:t> </a:t>
            </a:r>
            <a:r>
              <a:rPr u="none" spc="-55" dirty="0">
                <a:solidFill>
                  <a:srgbClr val="000000"/>
                </a:solidFill>
              </a:rPr>
              <a:t>a</a:t>
            </a:r>
            <a:r>
              <a:rPr u="none" spc="-120" dirty="0">
                <a:solidFill>
                  <a:srgbClr val="000000"/>
                </a:solidFill>
              </a:rPr>
              <a:t> </a:t>
            </a:r>
            <a:r>
              <a:rPr u="none" spc="-70" dirty="0">
                <a:solidFill>
                  <a:srgbClr val="000000"/>
                </a:solidFill>
              </a:rPr>
              <a:t>Decision</a:t>
            </a:r>
            <a:r>
              <a:rPr u="none" spc="-150" dirty="0">
                <a:solidFill>
                  <a:srgbClr val="000000"/>
                </a:solidFill>
              </a:rPr>
              <a:t> </a:t>
            </a:r>
            <a:r>
              <a:rPr u="none" spc="-110" dirty="0">
                <a:solidFill>
                  <a:srgbClr val="000000"/>
                </a:solidFill>
              </a:rPr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761999"/>
            <a:ext cx="3124200" cy="2286000"/>
          </a:xfrm>
          <a:custGeom>
            <a:avLst/>
            <a:gdLst/>
            <a:ahLst/>
            <a:cxnLst/>
            <a:rect l="l" t="t" r="r" b="b"/>
            <a:pathLst>
              <a:path w="3124200" h="2286000">
                <a:moveTo>
                  <a:pt x="0" y="1143000"/>
                </a:moveTo>
                <a:lnTo>
                  <a:pt x="3124200" y="1143000"/>
                </a:lnTo>
              </a:path>
              <a:path w="3124200" h="2286000">
                <a:moveTo>
                  <a:pt x="419100" y="0"/>
                </a:moveTo>
                <a:lnTo>
                  <a:pt x="419100" y="22859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0973" y="1145793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C1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73" y="1351533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C2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973" y="1557273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C3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973" y="1915794"/>
            <a:ext cx="13843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a1  a2  a3  a4  a5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369" y="1984374"/>
            <a:ext cx="280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804" algn="l"/>
              </a:tabLst>
            </a:pPr>
            <a:r>
              <a:rPr sz="900" dirty="0">
                <a:latin typeface="Carlito"/>
                <a:cs typeface="Carlito"/>
              </a:rPr>
              <a:t>x	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555" y="1931034"/>
            <a:ext cx="749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  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8895" y="1931034"/>
            <a:ext cx="812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  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7342" y="2365374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6577" y="2365374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4171" y="2593974"/>
            <a:ext cx="2305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r>
              <a:rPr sz="900" spc="1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8555" y="2784474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6130" y="2540634"/>
            <a:ext cx="229235" cy="4064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r>
              <a:rPr sz="900" spc="10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  <a:p>
            <a:pPr marR="31115" algn="r">
              <a:lnSpc>
                <a:spcPct val="100000"/>
              </a:lnSpc>
              <a:spcBef>
                <a:spcPts val="42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1333525"/>
            <a:ext cx="669925" cy="183515"/>
          </a:xfrm>
          <a:custGeom>
            <a:avLst/>
            <a:gdLst/>
            <a:ahLst/>
            <a:cxnLst/>
            <a:rect l="l" t="t" r="r" b="b"/>
            <a:pathLst>
              <a:path w="669925" h="183515">
                <a:moveTo>
                  <a:pt x="669925" y="0"/>
                </a:moveTo>
                <a:lnTo>
                  <a:pt x="0" y="0"/>
                </a:lnTo>
                <a:lnTo>
                  <a:pt x="0" y="183362"/>
                </a:lnTo>
                <a:lnTo>
                  <a:pt x="669925" y="183362"/>
                </a:lnTo>
                <a:lnTo>
                  <a:pt x="66992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324" y="1336293"/>
            <a:ext cx="507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rlito"/>
                <a:cs typeface="Carlito"/>
              </a:rPr>
              <a:t>c</a:t>
            </a:r>
            <a:r>
              <a:rPr sz="900" dirty="0">
                <a:latin typeface="Carlito"/>
                <a:cs typeface="Carlito"/>
              </a:rPr>
              <a:t>o</a:t>
            </a:r>
            <a:r>
              <a:rPr sz="900" spc="-5" dirty="0">
                <a:latin typeface="Carlito"/>
                <a:cs typeface="Carlito"/>
              </a:rPr>
              <a:t>ndi</a:t>
            </a:r>
            <a:r>
              <a:rPr sz="900" dirty="0">
                <a:latin typeface="Carlito"/>
                <a:cs typeface="Carlito"/>
              </a:rPr>
              <a:t>t</a:t>
            </a:r>
            <a:r>
              <a:rPr sz="900" spc="-5" dirty="0">
                <a:latin typeface="Carlito"/>
                <a:cs typeface="Carlito"/>
              </a:rPr>
              <a:t>i</a:t>
            </a:r>
            <a:r>
              <a:rPr sz="900" dirty="0">
                <a:latin typeface="Carlito"/>
                <a:cs typeface="Carlito"/>
              </a:rPr>
              <a:t>o</a:t>
            </a:r>
            <a:r>
              <a:rPr sz="900" spc="-5" dirty="0">
                <a:latin typeface="Carlito"/>
                <a:cs typeface="Carlito"/>
              </a:rPr>
              <a:t>n</a:t>
            </a:r>
            <a:r>
              <a:rPr sz="900" dirty="0">
                <a:latin typeface="Carlito"/>
                <a:cs typeface="Carlito"/>
              </a:rPr>
              <a:t>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" y="2400337"/>
            <a:ext cx="492125" cy="18351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587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25"/>
              </a:spcBef>
            </a:pPr>
            <a:r>
              <a:rPr sz="900" spc="-5" dirty="0">
                <a:latin typeface="Carlito"/>
                <a:cs typeface="Carlito"/>
              </a:rPr>
              <a:t>actions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9900" y="1295425"/>
            <a:ext cx="1196975" cy="18351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524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latin typeface="Carlito"/>
                <a:cs typeface="Carlito"/>
              </a:rPr>
              <a:t>values </a:t>
            </a:r>
            <a:r>
              <a:rPr sz="900" dirty="0">
                <a:latin typeface="Carlito"/>
                <a:cs typeface="Carlito"/>
              </a:rPr>
              <a:t>of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conditions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6100" y="2286024"/>
            <a:ext cx="822325" cy="18351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58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25"/>
              </a:spcBef>
            </a:pPr>
            <a:r>
              <a:rPr sz="900" spc="-5" dirty="0">
                <a:latin typeface="Carlito"/>
                <a:cs typeface="Carlito"/>
              </a:rPr>
              <a:t>actions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taken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6738" y="764793"/>
            <a:ext cx="1507490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R1 R2 R3 R4 R5 R6 R7</a:t>
            </a:r>
            <a:r>
              <a:rPr sz="900" spc="114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R8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Carlito"/>
              <a:cs typeface="Carlito"/>
            </a:endParaRPr>
          </a:p>
          <a:p>
            <a:pPr marL="64135" marR="62230" algn="just">
              <a:lnSpc>
                <a:spcPct val="166800"/>
              </a:lnSpc>
              <a:spcBef>
                <a:spcPts val="5"/>
              </a:spcBef>
            </a:pPr>
            <a:r>
              <a:rPr sz="900" dirty="0">
                <a:latin typeface="Carlito"/>
                <a:cs typeface="Carlito"/>
              </a:rPr>
              <a:t>T T T T F F F F  T T F F T T F F  T F T F T F T</a:t>
            </a:r>
            <a:r>
              <a:rPr sz="900" spc="16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" y="990599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0" y="0"/>
                </a:moveTo>
                <a:lnTo>
                  <a:pt x="312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00200" y="533425"/>
            <a:ext cx="647700" cy="18351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524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latin typeface="Carlito"/>
                <a:cs typeface="Carlito"/>
              </a:rPr>
              <a:t>rules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047936"/>
            <a:ext cx="4533900" cy="354330"/>
          </a:xfrm>
          <a:custGeom>
            <a:avLst/>
            <a:gdLst/>
            <a:ahLst/>
            <a:cxnLst/>
            <a:rect l="l" t="t" r="r" b="b"/>
            <a:pathLst>
              <a:path w="4533900" h="354329">
                <a:moveTo>
                  <a:pt x="4533900" y="0"/>
                </a:moveTo>
                <a:lnTo>
                  <a:pt x="0" y="0"/>
                </a:lnTo>
                <a:lnTo>
                  <a:pt x="0" y="354012"/>
                </a:lnTo>
                <a:lnTo>
                  <a:pt x="4533900" y="354012"/>
                </a:lnTo>
                <a:lnTo>
                  <a:pt x="45339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324" y="3051174"/>
            <a:ext cx="330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Read </a:t>
            </a:r>
            <a:r>
              <a:rPr sz="900" i="1" dirty="0">
                <a:latin typeface="Carlito"/>
                <a:cs typeface="Carlito"/>
              </a:rPr>
              <a:t>a </a:t>
            </a:r>
            <a:r>
              <a:rPr sz="900" i="1" spc="-10" dirty="0">
                <a:latin typeface="Carlito"/>
                <a:cs typeface="Carlito"/>
              </a:rPr>
              <a:t>Decision </a:t>
            </a:r>
            <a:r>
              <a:rPr sz="900" i="1" spc="-15" dirty="0">
                <a:latin typeface="Carlito"/>
                <a:cs typeface="Carlito"/>
              </a:rPr>
              <a:t>Table </a:t>
            </a:r>
            <a:r>
              <a:rPr sz="900" i="1" dirty="0">
                <a:latin typeface="Carlito"/>
                <a:cs typeface="Carlito"/>
              </a:rPr>
              <a:t>by </a:t>
            </a:r>
            <a:r>
              <a:rPr sz="900" i="1" spc="-5" dirty="0">
                <a:latin typeface="Carlito"/>
                <a:cs typeface="Carlito"/>
              </a:rPr>
              <a:t>columns of rules </a:t>
            </a:r>
            <a:r>
              <a:rPr sz="900" i="1" dirty="0">
                <a:latin typeface="Carlito"/>
                <a:cs typeface="Carlito"/>
              </a:rPr>
              <a:t>: R1 </a:t>
            </a:r>
            <a:r>
              <a:rPr sz="900" i="1" spc="-5" dirty="0">
                <a:latin typeface="Carlito"/>
                <a:cs typeface="Carlito"/>
              </a:rPr>
              <a:t>says </a:t>
            </a:r>
            <a:r>
              <a:rPr sz="900" i="1" dirty="0">
                <a:latin typeface="Carlito"/>
                <a:cs typeface="Carlito"/>
              </a:rPr>
              <a:t>when </a:t>
            </a:r>
            <a:r>
              <a:rPr sz="900" i="1" spc="-5" dirty="0">
                <a:latin typeface="Carlito"/>
                <a:cs typeface="Carlito"/>
              </a:rPr>
              <a:t>all conditions  </a:t>
            </a:r>
            <a:r>
              <a:rPr sz="900" i="1" dirty="0">
                <a:latin typeface="Carlito"/>
                <a:cs typeface="Carlito"/>
              </a:rPr>
              <a:t>are </a:t>
            </a:r>
            <a:r>
              <a:rPr sz="900" i="1" spc="-40" dirty="0">
                <a:latin typeface="Carlito"/>
                <a:cs typeface="Carlito"/>
              </a:rPr>
              <a:t>T, </a:t>
            </a:r>
            <a:r>
              <a:rPr sz="900" i="1" dirty="0">
                <a:latin typeface="Carlito"/>
                <a:cs typeface="Carlito"/>
              </a:rPr>
              <a:t>then </a:t>
            </a:r>
            <a:r>
              <a:rPr sz="900" i="1" spc="-5" dirty="0">
                <a:latin typeface="Carlito"/>
                <a:cs typeface="Carlito"/>
              </a:rPr>
              <a:t>actions </a:t>
            </a:r>
            <a:r>
              <a:rPr sz="900" i="1" dirty="0">
                <a:latin typeface="Carlito"/>
                <a:cs typeface="Carlito"/>
              </a:rPr>
              <a:t>a1, a2, and a5</a:t>
            </a:r>
            <a:r>
              <a:rPr sz="900" i="1" spc="-4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occur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27" name="object 27"/>
            <p:cNvSpPr/>
            <p:nvPr/>
          </p:nvSpPr>
          <p:spPr>
            <a:xfrm>
              <a:off x="1295399" y="761999"/>
              <a:ext cx="1570990" cy="2209800"/>
            </a:xfrm>
            <a:custGeom>
              <a:avLst/>
              <a:gdLst/>
              <a:ahLst/>
              <a:cxnLst/>
              <a:rect l="l" t="t" r="r" b="b"/>
              <a:pathLst>
                <a:path w="1570989" h="2209800">
                  <a:moveTo>
                    <a:pt x="0" y="0"/>
                  </a:moveTo>
                  <a:lnTo>
                    <a:pt x="0" y="2171700"/>
                  </a:lnTo>
                </a:path>
                <a:path w="1570989" h="2209800">
                  <a:moveTo>
                    <a:pt x="342900" y="26162"/>
                  </a:moveTo>
                  <a:lnTo>
                    <a:pt x="342900" y="2197862"/>
                  </a:lnTo>
                </a:path>
                <a:path w="1570989" h="2209800">
                  <a:moveTo>
                    <a:pt x="571500" y="0"/>
                  </a:moveTo>
                  <a:lnTo>
                    <a:pt x="571500" y="2171700"/>
                  </a:lnTo>
                </a:path>
                <a:path w="1570989" h="2209800">
                  <a:moveTo>
                    <a:pt x="762000" y="12700"/>
                  </a:moveTo>
                  <a:lnTo>
                    <a:pt x="762000" y="2184400"/>
                  </a:lnTo>
                </a:path>
                <a:path w="1570989" h="2209800">
                  <a:moveTo>
                    <a:pt x="1143000" y="30988"/>
                  </a:moveTo>
                  <a:lnTo>
                    <a:pt x="1143000" y="2202688"/>
                  </a:lnTo>
                </a:path>
                <a:path w="1570989" h="2209800">
                  <a:moveTo>
                    <a:pt x="1333500" y="38100"/>
                  </a:moveTo>
                  <a:lnTo>
                    <a:pt x="1333500" y="2209800"/>
                  </a:lnTo>
                </a:path>
                <a:path w="1570989" h="2209800">
                  <a:moveTo>
                    <a:pt x="1570863" y="38100"/>
                  </a:moveTo>
                  <a:lnTo>
                    <a:pt x="1570863" y="2209800"/>
                  </a:lnTo>
                </a:path>
              </a:pathLst>
            </a:custGeom>
            <a:ln w="111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088" y="208533"/>
            <a:ext cx="2385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none" spc="-85" dirty="0">
                <a:solidFill>
                  <a:srgbClr val="FF0000"/>
                </a:solidFill>
              </a:rPr>
              <a:t>Conditions </a:t>
            </a:r>
            <a:r>
              <a:rPr sz="1600" u="none" spc="-90" dirty="0">
                <a:solidFill>
                  <a:srgbClr val="FF0000"/>
                </a:solidFill>
              </a:rPr>
              <a:t>in </a:t>
            </a:r>
            <a:r>
              <a:rPr sz="1600" u="none" spc="-85" dirty="0">
                <a:solidFill>
                  <a:srgbClr val="FF0000"/>
                </a:solidFill>
              </a:rPr>
              <a:t>Decision</a:t>
            </a:r>
            <a:r>
              <a:rPr sz="1600" u="none" spc="-215" dirty="0">
                <a:solidFill>
                  <a:srgbClr val="FF0000"/>
                </a:solidFill>
              </a:rPr>
              <a:t> </a:t>
            </a:r>
            <a:r>
              <a:rPr sz="1600" u="none" spc="-130" dirty="0">
                <a:solidFill>
                  <a:srgbClr val="FF0000"/>
                </a:solidFill>
              </a:rPr>
              <a:t>Table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61874" y="570356"/>
            <a:ext cx="4181475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120" dirty="0">
                <a:latin typeface="Trebuchet MS"/>
                <a:cs typeface="Trebuchet MS"/>
              </a:rPr>
              <a:t>The </a:t>
            </a:r>
            <a:r>
              <a:rPr sz="1400" b="1" spc="-70" dirty="0">
                <a:latin typeface="Trebuchet MS"/>
                <a:cs typeface="Trebuchet MS"/>
              </a:rPr>
              <a:t>conditions </a:t>
            </a:r>
            <a:r>
              <a:rPr sz="1400" b="1" spc="-75" dirty="0">
                <a:latin typeface="Trebuchet MS"/>
                <a:cs typeface="Trebuchet MS"/>
              </a:rPr>
              <a:t>in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75" dirty="0">
                <a:latin typeface="Trebuchet MS"/>
                <a:cs typeface="Trebuchet MS"/>
              </a:rPr>
              <a:t>decision table </a:t>
            </a:r>
            <a:r>
              <a:rPr sz="1400" b="1" spc="-80" dirty="0">
                <a:latin typeface="Trebuchet MS"/>
                <a:cs typeface="Trebuchet MS"/>
              </a:rPr>
              <a:t>may </a:t>
            </a:r>
            <a:r>
              <a:rPr sz="1400" b="1" spc="-90" dirty="0">
                <a:latin typeface="Trebuchet MS"/>
                <a:cs typeface="Trebuchet MS"/>
              </a:rPr>
              <a:t>take </a:t>
            </a:r>
            <a:r>
              <a:rPr sz="1400" b="1" spc="-60" dirty="0">
                <a:latin typeface="Trebuchet MS"/>
                <a:cs typeface="Trebuchet MS"/>
              </a:rPr>
              <a:t>on </a:t>
            </a:r>
            <a:r>
              <a:rPr sz="1400" b="1" spc="-80" dirty="0">
                <a:solidFill>
                  <a:srgbClr val="0000CC"/>
                </a:solidFill>
                <a:latin typeface="Trebuchet MS"/>
                <a:cs typeface="Trebuchet MS"/>
              </a:rPr>
              <a:t>any  number</a:t>
            </a:r>
            <a:r>
              <a:rPr sz="1400" b="1" spc="-145" dirty="0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sz="1400" b="1" spc="-60" dirty="0">
                <a:solidFill>
                  <a:srgbClr val="0000CC"/>
                </a:solidFill>
                <a:latin typeface="Trebuchet MS"/>
                <a:cs typeface="Trebuchet MS"/>
              </a:rPr>
              <a:t>of</a:t>
            </a:r>
            <a:r>
              <a:rPr sz="1400" b="1" spc="-110" dirty="0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0000CC"/>
                </a:solidFill>
                <a:latin typeface="Trebuchet MS"/>
                <a:cs typeface="Trebuchet MS"/>
              </a:rPr>
              <a:t>values</a:t>
            </a:r>
            <a:r>
              <a:rPr sz="1400" b="1" spc="-85" dirty="0">
                <a:latin typeface="Trebuchet MS"/>
                <a:cs typeface="Trebuchet MS"/>
              </a:rPr>
              <a:t>.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When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it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is</a:t>
            </a:r>
            <a:r>
              <a:rPr sz="1400" b="1" spc="-11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1400" b="1" u="sng" spc="-9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rebuchet MS"/>
                <a:cs typeface="Trebuchet MS"/>
              </a:rPr>
              <a:t>binary</a:t>
            </a:r>
            <a:r>
              <a:rPr sz="1400" b="1" spc="-95" dirty="0">
                <a:solidFill>
                  <a:srgbClr val="800000"/>
                </a:solidFill>
                <a:latin typeface="Trebuchet MS"/>
                <a:cs typeface="Trebuchet MS"/>
              </a:rPr>
              <a:t>,</a:t>
            </a:r>
            <a:r>
              <a:rPr sz="1400" b="1" spc="-12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then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decision  table </a:t>
            </a:r>
            <a:r>
              <a:rPr sz="1400" b="1" spc="-70" dirty="0">
                <a:latin typeface="Trebuchet MS"/>
                <a:cs typeface="Trebuchet MS"/>
              </a:rPr>
              <a:t>conditions </a:t>
            </a:r>
            <a:r>
              <a:rPr sz="1400" b="1" spc="-90" dirty="0">
                <a:latin typeface="Trebuchet MS"/>
                <a:cs typeface="Trebuchet MS"/>
              </a:rPr>
              <a:t>are just </a:t>
            </a:r>
            <a:r>
              <a:rPr sz="1400" b="1" spc="-95" dirty="0">
                <a:latin typeface="Trebuchet MS"/>
                <a:cs typeface="Trebuchet MS"/>
              </a:rPr>
              <a:t>like </a:t>
            </a:r>
            <a:r>
              <a:rPr sz="1400" b="1" spc="-55" dirty="0">
                <a:latin typeface="Trebuchet MS"/>
                <a:cs typeface="Trebuchet MS"/>
              </a:rPr>
              <a:t>a </a:t>
            </a:r>
            <a:r>
              <a:rPr sz="1400" b="1" spc="-80" dirty="0">
                <a:solidFill>
                  <a:srgbClr val="800000"/>
                </a:solidFill>
                <a:latin typeface="Trebuchet MS"/>
                <a:cs typeface="Trebuchet MS"/>
              </a:rPr>
              <a:t>truth </a:t>
            </a:r>
            <a:r>
              <a:rPr sz="1400" b="1" spc="-75" dirty="0">
                <a:solidFill>
                  <a:srgbClr val="800000"/>
                </a:solidFill>
                <a:latin typeface="Trebuchet MS"/>
                <a:cs typeface="Trebuchet MS"/>
              </a:rPr>
              <a:t>table set </a:t>
            </a:r>
            <a:r>
              <a:rPr sz="1400" b="1" spc="-55" dirty="0">
                <a:solidFill>
                  <a:srgbClr val="800000"/>
                </a:solidFill>
                <a:latin typeface="Trebuchet MS"/>
                <a:cs typeface="Trebuchet MS"/>
              </a:rPr>
              <a:t>of  </a:t>
            </a:r>
            <a:r>
              <a:rPr sz="1400" b="1" spc="-75" dirty="0">
                <a:solidFill>
                  <a:srgbClr val="800000"/>
                </a:solidFill>
                <a:latin typeface="Trebuchet MS"/>
                <a:cs typeface="Trebuchet MS"/>
              </a:rPr>
              <a:t>conditions.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"/>
            </a:pPr>
            <a:endParaRPr sz="2000">
              <a:latin typeface="Trebuchet MS"/>
              <a:cs typeface="Trebuchet MS"/>
            </a:endParaRPr>
          </a:p>
          <a:p>
            <a:pPr marL="184785" marR="480059" indent="-17272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120" dirty="0">
                <a:latin typeface="Trebuchet MS"/>
                <a:cs typeface="Trebuchet MS"/>
              </a:rPr>
              <a:t>The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decision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table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allows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iteration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of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all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  </a:t>
            </a:r>
            <a:r>
              <a:rPr sz="1400" b="1" spc="-70" dirty="0">
                <a:latin typeface="Trebuchet MS"/>
                <a:cs typeface="Trebuchet MS"/>
              </a:rPr>
              <a:t>combinations</a:t>
            </a:r>
            <a:r>
              <a:rPr sz="1400" b="1" spc="-15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of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values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of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condition,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thus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it  </a:t>
            </a:r>
            <a:r>
              <a:rPr sz="1400" b="1" spc="-105" dirty="0">
                <a:latin typeface="Arial"/>
                <a:cs typeface="Arial"/>
              </a:rPr>
              <a:t>provides </a:t>
            </a:r>
            <a:r>
              <a:rPr sz="1400" b="1" spc="-90" dirty="0">
                <a:latin typeface="Arial"/>
                <a:cs typeface="Arial"/>
              </a:rPr>
              <a:t>a </a:t>
            </a:r>
            <a:r>
              <a:rPr sz="1400" b="1" spc="-114" dirty="0">
                <a:latin typeface="Arial"/>
                <a:cs typeface="Arial"/>
              </a:rPr>
              <a:t>“completeness </a:t>
            </a:r>
            <a:r>
              <a:rPr sz="1400" b="1" spc="-130" dirty="0">
                <a:latin typeface="Arial"/>
                <a:cs typeface="Arial"/>
              </a:rPr>
              <a:t>check.”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184785" marR="358140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120" dirty="0">
                <a:latin typeface="Trebuchet MS"/>
                <a:cs typeface="Trebuchet MS"/>
              </a:rPr>
              <a:t>The </a:t>
            </a:r>
            <a:r>
              <a:rPr sz="1400" b="1" spc="-70" dirty="0">
                <a:latin typeface="Trebuchet MS"/>
                <a:cs typeface="Trebuchet MS"/>
              </a:rPr>
              <a:t>conditions </a:t>
            </a:r>
            <a:r>
              <a:rPr sz="1400" b="1" spc="-75" dirty="0">
                <a:latin typeface="Trebuchet MS"/>
                <a:cs typeface="Trebuchet MS"/>
              </a:rPr>
              <a:t>in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75" dirty="0">
                <a:latin typeface="Trebuchet MS"/>
                <a:cs typeface="Trebuchet MS"/>
              </a:rPr>
              <a:t>decision table </a:t>
            </a:r>
            <a:r>
              <a:rPr sz="1400" b="1" spc="-80" dirty="0">
                <a:latin typeface="Trebuchet MS"/>
                <a:cs typeface="Trebuchet MS"/>
              </a:rPr>
              <a:t>may be  </a:t>
            </a:r>
            <a:r>
              <a:rPr sz="1400" b="1" spc="-90" dirty="0">
                <a:latin typeface="Trebuchet MS"/>
                <a:cs typeface="Trebuchet MS"/>
              </a:rPr>
              <a:t>interpreted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Trebuchet MS"/>
                <a:cs typeface="Trebuchet MS"/>
              </a:rPr>
              <a:t>as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inputs</a:t>
            </a:r>
            <a:r>
              <a:rPr sz="1400" b="1" spc="-80" dirty="0">
                <a:latin typeface="Trebuchet MS"/>
                <a:cs typeface="Trebuchet MS"/>
              </a:rPr>
              <a:t>,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and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actions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may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be  </a:t>
            </a:r>
            <a:r>
              <a:rPr sz="1400" b="1" spc="-70" dirty="0">
                <a:latin typeface="Trebuchet MS"/>
                <a:cs typeface="Trebuchet MS"/>
              </a:rPr>
              <a:t>thought </a:t>
            </a:r>
            <a:r>
              <a:rPr sz="1400" b="1" spc="-60" dirty="0">
                <a:latin typeface="Trebuchet MS"/>
                <a:cs typeface="Trebuchet MS"/>
              </a:rPr>
              <a:t>of </a:t>
            </a:r>
            <a:r>
              <a:rPr sz="1400" b="1" spc="-50" dirty="0">
                <a:latin typeface="Trebuchet MS"/>
                <a:cs typeface="Trebuchet MS"/>
              </a:rPr>
              <a:t>as</a:t>
            </a:r>
            <a:r>
              <a:rPr sz="1400" b="1" spc="-229" dirty="0">
                <a:latin typeface="Trebuchet MS"/>
                <a:cs typeface="Trebuchet MS"/>
              </a:rPr>
              <a:t> </a:t>
            </a:r>
            <a:r>
              <a:rPr sz="1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outputs</a:t>
            </a:r>
            <a:r>
              <a:rPr sz="1400" b="1" spc="-70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69" y="142747"/>
            <a:ext cx="19456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5" dirty="0">
                <a:solidFill>
                  <a:srgbClr val="000000"/>
                </a:solidFill>
              </a:rPr>
              <a:t>Triangle </a:t>
            </a:r>
            <a:r>
              <a:rPr u="none" spc="-75" dirty="0">
                <a:solidFill>
                  <a:srgbClr val="000000"/>
                </a:solidFill>
              </a:rPr>
              <a:t>Problem</a:t>
            </a:r>
            <a:r>
              <a:rPr u="none" spc="-225" dirty="0">
                <a:solidFill>
                  <a:srgbClr val="000000"/>
                </a:solidFill>
              </a:rPr>
              <a:t> </a:t>
            </a:r>
            <a:r>
              <a:rPr u="none" spc="-90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" y="571499"/>
            <a:ext cx="3238500" cy="2705100"/>
          </a:xfrm>
          <a:custGeom>
            <a:avLst/>
            <a:gdLst/>
            <a:ahLst/>
            <a:cxnLst/>
            <a:rect l="l" t="t" r="r" b="b"/>
            <a:pathLst>
              <a:path w="3238500" h="2705100">
                <a:moveTo>
                  <a:pt x="0" y="342900"/>
                </a:moveTo>
                <a:lnTo>
                  <a:pt x="3238500" y="342900"/>
                </a:lnTo>
              </a:path>
              <a:path w="3238500" h="2705100">
                <a:moveTo>
                  <a:pt x="990600" y="0"/>
                </a:moveTo>
                <a:lnTo>
                  <a:pt x="990600" y="315975"/>
                </a:lnTo>
              </a:path>
              <a:path w="3238500" h="2705100">
                <a:moveTo>
                  <a:pt x="38100" y="1562100"/>
                </a:moveTo>
                <a:lnTo>
                  <a:pt x="3238500" y="1562100"/>
                </a:lnTo>
              </a:path>
              <a:path w="3238500" h="2705100">
                <a:moveTo>
                  <a:pt x="990600" y="315975"/>
                </a:moveTo>
                <a:lnTo>
                  <a:pt x="990600" y="270510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73" y="955293"/>
            <a:ext cx="5784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dirty="0">
                <a:latin typeface="Carlito"/>
                <a:cs typeface="Carlito"/>
              </a:rPr>
              <a:t>a &lt; b +</a:t>
            </a:r>
            <a:r>
              <a:rPr sz="900" spc="-1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latin typeface="Carlito"/>
                <a:cs typeface="Carlito"/>
              </a:rPr>
              <a:t>b &lt; a +</a:t>
            </a:r>
            <a:r>
              <a:rPr sz="900" spc="-10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latin typeface="Carlito"/>
                <a:cs typeface="Carlito"/>
              </a:rPr>
              <a:t>c &lt; a +</a:t>
            </a:r>
            <a:r>
              <a:rPr sz="900" spc="-114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b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373" y="1503933"/>
            <a:ext cx="42100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5420" algn="l"/>
              </a:tabLst>
            </a:pPr>
            <a:r>
              <a:rPr sz="900" dirty="0">
                <a:latin typeface="Carlito"/>
                <a:cs typeface="Carlito"/>
              </a:rPr>
              <a:t>a =</a:t>
            </a:r>
            <a:r>
              <a:rPr sz="900" spc="-1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b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AutoNum type="arabicPeriod" startAt="4"/>
              <a:tabLst>
                <a:tab pos="185420" algn="l"/>
              </a:tabLst>
            </a:pPr>
            <a:r>
              <a:rPr sz="900" dirty="0">
                <a:latin typeface="Carlito"/>
                <a:cs typeface="Carlito"/>
              </a:rPr>
              <a:t>a =</a:t>
            </a:r>
            <a:r>
              <a:rPr sz="900" spc="-1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AutoNum type="arabicPeriod" startAt="4"/>
              <a:tabLst>
                <a:tab pos="185420" algn="l"/>
              </a:tabLst>
            </a:pPr>
            <a:r>
              <a:rPr sz="900" dirty="0">
                <a:latin typeface="Carlito"/>
                <a:cs typeface="Carlito"/>
              </a:rPr>
              <a:t>b =</a:t>
            </a:r>
            <a:r>
              <a:rPr sz="900" spc="-1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174" y="2212974"/>
            <a:ext cx="748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rlito"/>
                <a:cs typeface="Carlito"/>
              </a:rPr>
              <a:t>1. Not triangle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174" y="2487294"/>
            <a:ext cx="780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latin typeface="Carlito"/>
                <a:cs typeface="Carlito"/>
              </a:rPr>
              <a:t>Scalene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latin typeface="Carlito"/>
                <a:cs typeface="Carlito"/>
              </a:rPr>
              <a:t>Isosceles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10" dirty="0">
                <a:latin typeface="Carlito"/>
                <a:cs typeface="Carlito"/>
              </a:rPr>
              <a:t>Equilateral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Carlito"/>
              <a:buAutoNum type="arabicPeriod"/>
              <a:tabLst>
                <a:tab pos="185420" algn="l"/>
              </a:tabLst>
            </a:pPr>
            <a:r>
              <a:rPr sz="900" i="1" spc="70" dirty="0">
                <a:latin typeface="Arial"/>
                <a:cs typeface="Arial"/>
              </a:rPr>
              <a:t>“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spc="-45" dirty="0">
                <a:latin typeface="Arial"/>
                <a:cs typeface="Arial"/>
              </a:rPr>
              <a:t>m</a:t>
            </a:r>
            <a:r>
              <a:rPr sz="900" i="1" spc="-40" dirty="0">
                <a:latin typeface="Arial"/>
                <a:cs typeface="Arial"/>
              </a:rPr>
              <a:t>p</a:t>
            </a:r>
            <a:r>
              <a:rPr sz="900" i="1" spc="-50" dirty="0">
                <a:latin typeface="Arial"/>
                <a:cs typeface="Arial"/>
              </a:rPr>
              <a:t>o</a:t>
            </a:r>
            <a:r>
              <a:rPr sz="900" i="1" spc="-105" dirty="0">
                <a:latin typeface="Arial"/>
                <a:cs typeface="Arial"/>
              </a:rPr>
              <a:t>ss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spc="-40" dirty="0">
                <a:latin typeface="Arial"/>
                <a:cs typeface="Arial"/>
              </a:rPr>
              <a:t>b</a:t>
            </a:r>
            <a:r>
              <a:rPr sz="900" i="1" dirty="0">
                <a:latin typeface="Arial"/>
                <a:cs typeface="Arial"/>
              </a:rPr>
              <a:t>le”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655" y="955293"/>
            <a:ext cx="1506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950" algn="l"/>
              </a:tabLst>
            </a:pPr>
            <a:r>
              <a:rPr sz="900" dirty="0">
                <a:latin typeface="Carlito"/>
                <a:cs typeface="Carlito"/>
              </a:rPr>
              <a:t>F </a:t>
            </a:r>
            <a:r>
              <a:rPr sz="900" spc="19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  </a:t>
            </a:r>
            <a:r>
              <a:rPr sz="900" spc="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	T   T   T   T   T   T   T </a:t>
            </a:r>
            <a:r>
              <a:rPr sz="900" spc="10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</a:t>
            </a:r>
            <a:endParaRPr sz="9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  <a:tab pos="493395" algn="l"/>
              </a:tabLst>
            </a:pPr>
            <a:r>
              <a:rPr sz="900" dirty="0">
                <a:latin typeface="Carlito"/>
                <a:cs typeface="Carlito"/>
              </a:rPr>
              <a:t>F  </a:t>
            </a:r>
            <a:r>
              <a:rPr sz="900" spc="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	T   T   T   T   T   T   T </a:t>
            </a:r>
            <a:r>
              <a:rPr sz="900" spc="1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</a:t>
            </a:r>
            <a:endParaRPr sz="9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  <a:tab pos="499745" algn="l"/>
              </a:tabLst>
            </a:pPr>
            <a:r>
              <a:rPr sz="900" dirty="0">
                <a:latin typeface="Carlito"/>
                <a:cs typeface="Carlito"/>
              </a:rPr>
              <a:t>-    F	T   T   T   T   T   T   T </a:t>
            </a:r>
            <a:r>
              <a:rPr sz="900" spc="1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655" y="1503933"/>
            <a:ext cx="15017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  <a:tab pos="509270" algn="l"/>
              </a:tabLst>
            </a:pPr>
            <a:r>
              <a:rPr sz="900" dirty="0">
                <a:latin typeface="Carlito"/>
                <a:cs typeface="Carlito"/>
              </a:rPr>
              <a:t>-    -	T   T   T   T   F   F   F </a:t>
            </a:r>
            <a:r>
              <a:rPr sz="900" spc="10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</a:t>
            </a:r>
            <a:endParaRPr sz="9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  <a:tab pos="509270" algn="l"/>
              </a:tabLst>
            </a:pPr>
            <a:r>
              <a:rPr sz="900" dirty="0">
                <a:latin typeface="Carlito"/>
                <a:cs typeface="Carlito"/>
              </a:rPr>
              <a:t>-    -	T   T   F   F   T   T   F </a:t>
            </a:r>
            <a:r>
              <a:rPr sz="900" spc="10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</a:t>
            </a:r>
            <a:endParaRPr sz="900">
              <a:latin typeface="Carlito"/>
              <a:cs typeface="Carlito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  <a:tab pos="509270" algn="l"/>
              </a:tabLst>
            </a:pPr>
            <a:r>
              <a:rPr sz="900" dirty="0">
                <a:latin typeface="Carlito"/>
                <a:cs typeface="Carlito"/>
              </a:rPr>
              <a:t>-    -	T   F   T   F   T   F   T </a:t>
            </a:r>
            <a:r>
              <a:rPr sz="900" spc="10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9555" y="2212974"/>
            <a:ext cx="359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 X</a:t>
            </a:r>
            <a:r>
              <a:rPr sz="900" spc="1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5897" y="2487294"/>
            <a:ext cx="85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5732" y="2624454"/>
            <a:ext cx="85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9364" y="2624454"/>
            <a:ext cx="2235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r>
              <a:rPr sz="900" spc="1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6379" y="2761614"/>
            <a:ext cx="85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7697" y="2898774"/>
            <a:ext cx="222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r>
              <a:rPr sz="900" spc="114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0084" y="2898774"/>
            <a:ext cx="85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X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0" y="887475"/>
            <a:ext cx="1562100" cy="2389505"/>
          </a:xfrm>
          <a:custGeom>
            <a:avLst/>
            <a:gdLst/>
            <a:ahLst/>
            <a:cxnLst/>
            <a:rect l="l" t="t" r="r" b="b"/>
            <a:pathLst>
              <a:path w="1562100" h="2389504">
                <a:moveTo>
                  <a:pt x="0" y="0"/>
                </a:moveTo>
                <a:lnTo>
                  <a:pt x="0" y="2351024"/>
                </a:lnTo>
              </a:path>
              <a:path w="1562100" h="2389504">
                <a:moveTo>
                  <a:pt x="266700" y="0"/>
                </a:moveTo>
                <a:lnTo>
                  <a:pt x="266700" y="2389124"/>
                </a:lnTo>
              </a:path>
              <a:path w="1562100" h="2389504">
                <a:moveTo>
                  <a:pt x="457200" y="0"/>
                </a:moveTo>
                <a:lnTo>
                  <a:pt x="457200" y="2389124"/>
                </a:lnTo>
              </a:path>
              <a:path w="1562100" h="2389504">
                <a:moveTo>
                  <a:pt x="723900" y="0"/>
                </a:moveTo>
                <a:lnTo>
                  <a:pt x="723900" y="2389124"/>
                </a:lnTo>
              </a:path>
              <a:path w="1562100" h="2389504">
                <a:moveTo>
                  <a:pt x="876300" y="0"/>
                </a:moveTo>
                <a:lnTo>
                  <a:pt x="876300" y="2389124"/>
                </a:lnTo>
              </a:path>
              <a:path w="1562100" h="2389504">
                <a:moveTo>
                  <a:pt x="1028700" y="0"/>
                </a:moveTo>
                <a:lnTo>
                  <a:pt x="1028700" y="2389124"/>
                </a:lnTo>
              </a:path>
              <a:path w="1562100" h="2389504">
                <a:moveTo>
                  <a:pt x="1257300" y="0"/>
                </a:moveTo>
                <a:lnTo>
                  <a:pt x="1257300" y="2389124"/>
                </a:lnTo>
              </a:path>
              <a:path w="1562100" h="2389504">
                <a:moveTo>
                  <a:pt x="1409700" y="0"/>
                </a:moveTo>
                <a:lnTo>
                  <a:pt x="1409700" y="2389124"/>
                </a:lnTo>
              </a:path>
              <a:path w="1562100" h="2389504">
                <a:moveTo>
                  <a:pt x="1562100" y="0"/>
                </a:moveTo>
                <a:lnTo>
                  <a:pt x="1562100" y="2367661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34588" y="2919348"/>
            <a:ext cx="1038225" cy="32067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58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25"/>
              </a:spcBef>
            </a:pPr>
            <a:r>
              <a:rPr sz="900" spc="-5" dirty="0">
                <a:latin typeface="Carlito"/>
                <a:cs typeface="Carlito"/>
              </a:rPr>
              <a:t>Note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the</a:t>
            </a:r>
            <a:endParaRPr sz="900">
              <a:latin typeface="Carlito"/>
              <a:cs typeface="Carlito"/>
            </a:endParaRPr>
          </a:p>
          <a:p>
            <a:pPr marL="46355">
              <a:lnSpc>
                <a:spcPct val="100000"/>
              </a:lnSpc>
            </a:pPr>
            <a:r>
              <a:rPr sz="900" spc="-5" dirty="0">
                <a:latin typeface="Carlito"/>
                <a:cs typeface="Carlito"/>
              </a:rPr>
              <a:t>Impossible cases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33500" y="533463"/>
            <a:ext cx="2552700" cy="2574925"/>
            <a:chOff x="1333500" y="533463"/>
            <a:chExt cx="2552700" cy="2574925"/>
          </a:xfrm>
        </p:grpSpPr>
        <p:sp>
          <p:nvSpPr>
            <p:cNvPr id="20" name="object 20"/>
            <p:cNvSpPr/>
            <p:nvPr/>
          </p:nvSpPr>
          <p:spPr>
            <a:xfrm>
              <a:off x="3048000" y="3051174"/>
              <a:ext cx="381000" cy="57150"/>
            </a:xfrm>
            <a:custGeom>
              <a:avLst/>
              <a:gdLst/>
              <a:ahLst/>
              <a:cxnLst/>
              <a:rect l="l" t="t" r="r" b="b"/>
              <a:pathLst>
                <a:path w="381000" h="57150">
                  <a:moveTo>
                    <a:pt x="57150" y="0"/>
                  </a:moveTo>
                  <a:lnTo>
                    <a:pt x="0" y="28575"/>
                  </a:lnTo>
                  <a:lnTo>
                    <a:pt x="57150" y="57150"/>
                  </a:lnTo>
                  <a:lnTo>
                    <a:pt x="57150" y="38100"/>
                  </a:lnTo>
                  <a:lnTo>
                    <a:pt x="47625" y="38100"/>
                  </a:lnTo>
                  <a:lnTo>
                    <a:pt x="47625" y="19050"/>
                  </a:lnTo>
                  <a:lnTo>
                    <a:pt x="57150" y="19050"/>
                  </a:lnTo>
                  <a:lnTo>
                    <a:pt x="57150" y="0"/>
                  </a:lnTo>
                  <a:close/>
                </a:path>
                <a:path w="381000" h="57150">
                  <a:moveTo>
                    <a:pt x="57150" y="19050"/>
                  </a:moveTo>
                  <a:lnTo>
                    <a:pt x="47625" y="19050"/>
                  </a:lnTo>
                  <a:lnTo>
                    <a:pt x="47625" y="38100"/>
                  </a:lnTo>
                  <a:lnTo>
                    <a:pt x="57150" y="38100"/>
                  </a:lnTo>
                  <a:lnTo>
                    <a:pt x="57150" y="19050"/>
                  </a:lnTo>
                  <a:close/>
                </a:path>
                <a:path w="381000" h="57150">
                  <a:moveTo>
                    <a:pt x="381000" y="19050"/>
                  </a:moveTo>
                  <a:lnTo>
                    <a:pt x="57150" y="19050"/>
                  </a:lnTo>
                  <a:lnTo>
                    <a:pt x="57150" y="38100"/>
                  </a:lnTo>
                  <a:lnTo>
                    <a:pt x="381000" y="38100"/>
                  </a:lnTo>
                  <a:lnTo>
                    <a:pt x="38100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3500" y="533463"/>
              <a:ext cx="2552700" cy="354330"/>
            </a:xfrm>
            <a:custGeom>
              <a:avLst/>
              <a:gdLst/>
              <a:ahLst/>
              <a:cxnLst/>
              <a:rect l="l" t="t" r="r" b="b"/>
              <a:pathLst>
                <a:path w="2552700" h="354330">
                  <a:moveTo>
                    <a:pt x="2552700" y="0"/>
                  </a:moveTo>
                  <a:lnTo>
                    <a:pt x="0" y="0"/>
                  </a:lnTo>
                  <a:lnTo>
                    <a:pt x="0" y="354012"/>
                  </a:lnTo>
                  <a:lnTo>
                    <a:pt x="2552700" y="354012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40643" y="536193"/>
            <a:ext cx="2545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rlito"/>
                <a:cs typeface="Carlito"/>
              </a:rPr>
              <a:t>Pick </a:t>
            </a:r>
            <a:r>
              <a:rPr sz="900" spc="-5" dirty="0">
                <a:latin typeface="Carlito"/>
                <a:cs typeface="Carlito"/>
              </a:rPr>
              <a:t>input &lt;a, b, </a:t>
            </a:r>
            <a:r>
              <a:rPr sz="900" dirty="0">
                <a:latin typeface="Carlito"/>
                <a:cs typeface="Carlito"/>
              </a:rPr>
              <a:t>c&gt; </a:t>
            </a:r>
            <a:r>
              <a:rPr sz="900" spc="-10" dirty="0">
                <a:latin typeface="Carlito"/>
                <a:cs typeface="Carlito"/>
              </a:rPr>
              <a:t>for </a:t>
            </a:r>
            <a:r>
              <a:rPr sz="900" spc="-5" dirty="0">
                <a:latin typeface="Carlito"/>
                <a:cs typeface="Carlito"/>
              </a:rPr>
              <a:t>each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5" dirty="0">
                <a:latin typeface="Carlito"/>
                <a:cs typeface="Carlito"/>
              </a:rPr>
              <a:t>the</a:t>
            </a:r>
            <a:r>
              <a:rPr sz="900" spc="3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columns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571563"/>
            <a:ext cx="1219200" cy="290830"/>
          </a:xfrm>
          <a:custGeom>
            <a:avLst/>
            <a:gdLst/>
            <a:ahLst/>
            <a:cxnLst/>
            <a:rect l="l" t="t" r="r" b="b"/>
            <a:pathLst>
              <a:path w="1219200" h="290830">
                <a:moveTo>
                  <a:pt x="1219200" y="0"/>
                </a:moveTo>
                <a:lnTo>
                  <a:pt x="0" y="0"/>
                </a:lnTo>
                <a:lnTo>
                  <a:pt x="0" y="290512"/>
                </a:lnTo>
                <a:lnTo>
                  <a:pt x="1219200" y="290512"/>
                </a:lnTo>
                <a:lnTo>
                  <a:pt x="12192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24" y="574293"/>
            <a:ext cx="9366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Assume </a:t>
            </a:r>
            <a:r>
              <a:rPr sz="800" dirty="0">
                <a:latin typeface="Carlito"/>
                <a:cs typeface="Carlito"/>
              </a:rPr>
              <a:t>a, b and c </a:t>
            </a:r>
            <a:r>
              <a:rPr sz="800" spc="-5" dirty="0">
                <a:latin typeface="Carlito"/>
                <a:cs typeface="Carlito"/>
              </a:rPr>
              <a:t>are  all </a:t>
            </a:r>
            <a:r>
              <a:rPr sz="800" spc="-10" dirty="0">
                <a:latin typeface="Carlito"/>
                <a:cs typeface="Carlito"/>
              </a:rPr>
              <a:t>between </a:t>
            </a:r>
            <a:r>
              <a:rPr sz="800" dirty="0">
                <a:latin typeface="Carlito"/>
                <a:cs typeface="Carlito"/>
              </a:rPr>
              <a:t>1 </a:t>
            </a:r>
            <a:r>
              <a:rPr sz="800" spc="-5" dirty="0">
                <a:latin typeface="Carlito"/>
                <a:cs typeface="Carlito"/>
              </a:rPr>
              <a:t>and</a:t>
            </a:r>
            <a:r>
              <a:rPr sz="800" spc="-4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200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26" name="object 26"/>
            <p:cNvSpPr/>
            <p:nvPr/>
          </p:nvSpPr>
          <p:spPr>
            <a:xfrm>
              <a:off x="184530" y="874013"/>
              <a:ext cx="200660" cy="497840"/>
            </a:xfrm>
            <a:custGeom>
              <a:avLst/>
              <a:gdLst/>
              <a:ahLst/>
              <a:cxnLst/>
              <a:rect l="l" t="t" r="r" b="b"/>
              <a:pathLst>
                <a:path w="200660" h="497840">
                  <a:moveTo>
                    <a:pt x="11937" y="0"/>
                  </a:moveTo>
                  <a:lnTo>
                    <a:pt x="0" y="4572"/>
                  </a:lnTo>
                  <a:lnTo>
                    <a:pt x="36575" y="99440"/>
                  </a:lnTo>
                  <a:lnTo>
                    <a:pt x="48387" y="94869"/>
                  </a:lnTo>
                  <a:lnTo>
                    <a:pt x="11937" y="0"/>
                  </a:lnTo>
                  <a:close/>
                </a:path>
                <a:path w="200660" h="497840">
                  <a:moveTo>
                    <a:pt x="62103" y="130428"/>
                  </a:moveTo>
                  <a:lnTo>
                    <a:pt x="50165" y="135000"/>
                  </a:lnTo>
                  <a:lnTo>
                    <a:pt x="86613" y="229742"/>
                  </a:lnTo>
                  <a:lnTo>
                    <a:pt x="98552" y="225171"/>
                  </a:lnTo>
                  <a:lnTo>
                    <a:pt x="62103" y="130428"/>
                  </a:lnTo>
                  <a:close/>
                </a:path>
                <a:path w="200660" h="497840">
                  <a:moveTo>
                    <a:pt x="112140" y="260730"/>
                  </a:moveTo>
                  <a:lnTo>
                    <a:pt x="100330" y="265302"/>
                  </a:lnTo>
                  <a:lnTo>
                    <a:pt x="136778" y="360172"/>
                  </a:lnTo>
                  <a:lnTo>
                    <a:pt x="148716" y="355600"/>
                  </a:lnTo>
                  <a:lnTo>
                    <a:pt x="112140" y="260730"/>
                  </a:lnTo>
                  <a:close/>
                </a:path>
                <a:path w="200660" h="497840">
                  <a:moveTo>
                    <a:pt x="176889" y="464287"/>
                  </a:moveTo>
                  <a:lnTo>
                    <a:pt x="164972" y="468883"/>
                  </a:lnTo>
                  <a:lnTo>
                    <a:pt x="196469" y="497585"/>
                  </a:lnTo>
                  <a:lnTo>
                    <a:pt x="199085" y="470280"/>
                  </a:lnTo>
                  <a:lnTo>
                    <a:pt x="179197" y="470280"/>
                  </a:lnTo>
                  <a:lnTo>
                    <a:pt x="176889" y="464287"/>
                  </a:lnTo>
                  <a:close/>
                </a:path>
                <a:path w="200660" h="497840">
                  <a:moveTo>
                    <a:pt x="188705" y="459729"/>
                  </a:moveTo>
                  <a:lnTo>
                    <a:pt x="176889" y="464287"/>
                  </a:lnTo>
                  <a:lnTo>
                    <a:pt x="179197" y="470280"/>
                  </a:lnTo>
                  <a:lnTo>
                    <a:pt x="191007" y="465708"/>
                  </a:lnTo>
                  <a:lnTo>
                    <a:pt x="188705" y="459729"/>
                  </a:lnTo>
                  <a:close/>
                </a:path>
                <a:path w="200660" h="497840">
                  <a:moveTo>
                    <a:pt x="200532" y="455167"/>
                  </a:moveTo>
                  <a:lnTo>
                    <a:pt x="188705" y="459729"/>
                  </a:lnTo>
                  <a:lnTo>
                    <a:pt x="191007" y="465708"/>
                  </a:lnTo>
                  <a:lnTo>
                    <a:pt x="179197" y="470280"/>
                  </a:lnTo>
                  <a:lnTo>
                    <a:pt x="199085" y="470280"/>
                  </a:lnTo>
                  <a:lnTo>
                    <a:pt x="200532" y="455167"/>
                  </a:lnTo>
                  <a:close/>
                </a:path>
                <a:path w="200660" h="497840">
                  <a:moveTo>
                    <a:pt x="162306" y="391159"/>
                  </a:moveTo>
                  <a:lnTo>
                    <a:pt x="150494" y="395731"/>
                  </a:lnTo>
                  <a:lnTo>
                    <a:pt x="176889" y="464287"/>
                  </a:lnTo>
                  <a:lnTo>
                    <a:pt x="188705" y="459729"/>
                  </a:lnTo>
                  <a:lnTo>
                    <a:pt x="162306" y="391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44" y="185674"/>
            <a:ext cx="32416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5" dirty="0">
                <a:solidFill>
                  <a:srgbClr val="FF0000"/>
                </a:solidFill>
              </a:rPr>
              <a:t>How </a:t>
            </a:r>
            <a:r>
              <a:rPr u="none" spc="-15" dirty="0">
                <a:solidFill>
                  <a:srgbClr val="FF0000"/>
                </a:solidFill>
              </a:rPr>
              <a:t>Many</a:t>
            </a:r>
            <a:r>
              <a:rPr u="none" spc="-300" dirty="0">
                <a:solidFill>
                  <a:srgbClr val="FF0000"/>
                </a:solidFill>
              </a:rPr>
              <a:t> </a:t>
            </a:r>
            <a:r>
              <a:rPr u="none" spc="-130" dirty="0">
                <a:solidFill>
                  <a:srgbClr val="FF0000"/>
                </a:solidFill>
              </a:rPr>
              <a:t>Test </a:t>
            </a:r>
            <a:r>
              <a:rPr u="none" spc="-75" dirty="0">
                <a:solidFill>
                  <a:srgbClr val="FF0000"/>
                </a:solidFill>
              </a:rPr>
              <a:t>Cases </a:t>
            </a:r>
            <a:r>
              <a:rPr u="none" spc="-80" dirty="0">
                <a:solidFill>
                  <a:srgbClr val="FF0000"/>
                </a:solidFill>
              </a:rPr>
              <a:t>for </a:t>
            </a:r>
            <a:r>
              <a:rPr u="none" spc="-95" dirty="0">
                <a:solidFill>
                  <a:srgbClr val="FF0000"/>
                </a:solidFill>
              </a:rPr>
              <a:t>Triangle </a:t>
            </a:r>
            <a:r>
              <a:rPr u="none" spc="-65" dirty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074" y="649604"/>
            <a:ext cx="4349115" cy="251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36220" algn="l"/>
              </a:tabLst>
            </a:pPr>
            <a:r>
              <a:rPr sz="1200" b="1" spc="-85" dirty="0">
                <a:latin typeface="Arial"/>
                <a:cs typeface="Arial"/>
              </a:rPr>
              <a:t>There </a:t>
            </a:r>
            <a:r>
              <a:rPr sz="1200" b="1" spc="-114" dirty="0">
                <a:latin typeface="Arial"/>
                <a:cs typeface="Arial"/>
              </a:rPr>
              <a:t>is </a:t>
            </a:r>
            <a:r>
              <a:rPr sz="1200" b="1" spc="-45" dirty="0">
                <a:latin typeface="Arial"/>
                <a:cs typeface="Arial"/>
              </a:rPr>
              <a:t>the </a:t>
            </a:r>
            <a:r>
              <a:rPr sz="1200" b="1" spc="-75" dirty="0">
                <a:latin typeface="Arial"/>
                <a:cs typeface="Arial"/>
              </a:rPr>
              <a:t>“invalid </a:t>
            </a:r>
            <a:r>
              <a:rPr sz="1200" b="1" spc="-70" dirty="0">
                <a:latin typeface="Arial"/>
                <a:cs typeface="Arial"/>
              </a:rPr>
              <a:t>situation” </a:t>
            </a:r>
            <a:r>
              <a:rPr sz="1200" b="1" spc="-75" dirty="0">
                <a:latin typeface="Trebuchet MS"/>
                <a:cs typeface="Trebuchet MS"/>
              </a:rPr>
              <a:t>--- </a:t>
            </a:r>
            <a:r>
              <a:rPr sz="1200" b="1" spc="-55" dirty="0">
                <a:latin typeface="Trebuchet MS"/>
                <a:cs typeface="Trebuchet MS"/>
              </a:rPr>
              <a:t>not </a:t>
            </a:r>
            <a:r>
              <a:rPr sz="1200" b="1" spc="-50" dirty="0">
                <a:latin typeface="Trebuchet MS"/>
                <a:cs typeface="Trebuchet MS"/>
              </a:rPr>
              <a:t>a</a:t>
            </a:r>
            <a:r>
              <a:rPr sz="1200" b="1" spc="-16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triangle: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1700">
              <a:latin typeface="Trebuchet MS"/>
              <a:cs typeface="Trebuchet MS"/>
            </a:endParaRPr>
          </a:p>
          <a:p>
            <a:pPr marL="4349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435609" algn="l"/>
              </a:tabLst>
            </a:pPr>
            <a:r>
              <a:rPr sz="1000" b="1" spc="-85" dirty="0">
                <a:latin typeface="Trebuchet MS"/>
                <a:cs typeface="Trebuchet MS"/>
              </a:rPr>
              <a:t>There </a:t>
            </a:r>
            <a:r>
              <a:rPr sz="1000" b="1" spc="-70" dirty="0">
                <a:latin typeface="Trebuchet MS"/>
                <a:cs typeface="Trebuchet MS"/>
              </a:rPr>
              <a:t>are </a:t>
            </a:r>
            <a:r>
              <a:rPr sz="1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 </a:t>
            </a:r>
            <a:r>
              <a:rPr sz="1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test </a:t>
            </a:r>
            <a:r>
              <a:rPr sz="10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conditions</a:t>
            </a:r>
            <a:r>
              <a:rPr sz="1000" b="1" spc="-55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in </a:t>
            </a:r>
            <a:r>
              <a:rPr sz="1000" b="1" spc="-65" dirty="0">
                <a:latin typeface="Trebuchet MS"/>
                <a:cs typeface="Trebuchet MS"/>
              </a:rPr>
              <a:t>the </a:t>
            </a:r>
            <a:r>
              <a:rPr sz="1000" b="1" spc="-55" dirty="0">
                <a:latin typeface="Trebuchet MS"/>
                <a:cs typeface="Trebuchet MS"/>
              </a:rPr>
              <a:t>Decision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table</a:t>
            </a:r>
            <a:endParaRPr sz="1000">
              <a:latin typeface="Trebuchet MS"/>
              <a:cs typeface="Trebuchet MS"/>
            </a:endParaRPr>
          </a:p>
          <a:p>
            <a:pPr marL="434975" marR="304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Font typeface="Arial"/>
              <a:buChar char="–"/>
              <a:tabLst>
                <a:tab pos="435609" algn="l"/>
              </a:tabLst>
            </a:pPr>
            <a:r>
              <a:rPr sz="1000" b="1" spc="-50" dirty="0">
                <a:latin typeface="Arial"/>
                <a:cs typeface="Arial"/>
              </a:rPr>
              <a:t>Note </a:t>
            </a:r>
            <a:r>
              <a:rPr sz="1000" b="1" spc="-40" dirty="0">
                <a:latin typeface="Arial"/>
                <a:cs typeface="Arial"/>
              </a:rPr>
              <a:t>the </a:t>
            </a:r>
            <a:r>
              <a:rPr sz="1000" b="1" spc="-70" dirty="0">
                <a:latin typeface="Arial"/>
                <a:cs typeface="Arial"/>
              </a:rPr>
              <a:t>“</a:t>
            </a:r>
            <a:r>
              <a:rPr sz="1000" b="1" spc="-70" dirty="0">
                <a:latin typeface="Trebuchet MS"/>
                <a:cs typeface="Trebuchet MS"/>
              </a:rPr>
              <a:t>-</a:t>
            </a:r>
            <a:r>
              <a:rPr sz="1000" b="1" spc="-70" dirty="0">
                <a:latin typeface="Arial"/>
                <a:cs typeface="Arial"/>
              </a:rPr>
              <a:t>” </a:t>
            </a:r>
            <a:r>
              <a:rPr sz="1000" b="1" spc="-55" dirty="0">
                <a:latin typeface="Arial"/>
                <a:cs typeface="Arial"/>
              </a:rPr>
              <a:t>entries, </a:t>
            </a:r>
            <a:r>
              <a:rPr sz="1000" b="1" spc="-75" dirty="0">
                <a:latin typeface="Arial"/>
                <a:cs typeface="Arial"/>
              </a:rPr>
              <a:t>which represents </a:t>
            </a:r>
            <a:r>
              <a:rPr sz="1000" b="1" spc="-60" dirty="0">
                <a:latin typeface="Arial"/>
                <a:cs typeface="Arial"/>
              </a:rPr>
              <a:t>“don’t </a:t>
            </a:r>
            <a:r>
              <a:rPr sz="1000" b="1" spc="-80" dirty="0">
                <a:latin typeface="Arial"/>
                <a:cs typeface="Arial"/>
              </a:rPr>
              <a:t>care,” </a:t>
            </a:r>
            <a:r>
              <a:rPr sz="1000" b="1" spc="-65" dirty="0">
                <a:latin typeface="Arial"/>
                <a:cs typeface="Arial"/>
              </a:rPr>
              <a:t>when </a:t>
            </a:r>
            <a:r>
              <a:rPr sz="1000" b="1" spc="-15" dirty="0">
                <a:latin typeface="Arial"/>
                <a:cs typeface="Arial"/>
              </a:rPr>
              <a:t>it </a:t>
            </a:r>
            <a:r>
              <a:rPr sz="1000" b="1" spc="-100" dirty="0">
                <a:latin typeface="Arial"/>
                <a:cs typeface="Arial"/>
              </a:rPr>
              <a:t>is </a:t>
            </a:r>
            <a:r>
              <a:rPr sz="1000" b="1" spc="-60" dirty="0">
                <a:latin typeface="Arial"/>
                <a:cs typeface="Arial"/>
              </a:rPr>
              <a:t>determined  </a:t>
            </a:r>
            <a:r>
              <a:rPr sz="1000" b="1" spc="-55" dirty="0">
                <a:latin typeface="Trebuchet MS"/>
                <a:cs typeface="Trebuchet MS"/>
              </a:rPr>
              <a:t>that</a:t>
            </a:r>
            <a:r>
              <a:rPr sz="1000" b="1" spc="-95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the</a:t>
            </a:r>
            <a:r>
              <a:rPr sz="1000" b="1" spc="-75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input</a:t>
            </a:r>
            <a:r>
              <a:rPr sz="1000" b="1" spc="-85" dirty="0">
                <a:latin typeface="Trebuchet MS"/>
                <a:cs typeface="Trebuchet MS"/>
              </a:rPr>
              <a:t> </a:t>
            </a:r>
            <a:r>
              <a:rPr sz="1000" b="1" spc="-50" dirty="0">
                <a:latin typeface="Trebuchet MS"/>
                <a:cs typeface="Trebuchet MS"/>
              </a:rPr>
              <a:t>sides</a:t>
            </a:r>
            <a:r>
              <a:rPr sz="1000" b="1" spc="-80" dirty="0">
                <a:latin typeface="Trebuchet MS"/>
                <a:cs typeface="Trebuchet MS"/>
              </a:rPr>
              <a:t> </a:t>
            </a:r>
            <a:r>
              <a:rPr sz="1000" b="1" spc="-85" dirty="0">
                <a:latin typeface="Trebuchet MS"/>
                <a:cs typeface="Trebuchet MS"/>
              </a:rPr>
              <a:t>&lt;a,</a:t>
            </a:r>
            <a:r>
              <a:rPr sz="1000" b="1" spc="-75" dirty="0">
                <a:latin typeface="Trebuchet MS"/>
                <a:cs typeface="Trebuchet MS"/>
              </a:rPr>
              <a:t> </a:t>
            </a:r>
            <a:r>
              <a:rPr sz="1000" b="1" spc="-80" dirty="0">
                <a:latin typeface="Trebuchet MS"/>
                <a:cs typeface="Trebuchet MS"/>
              </a:rPr>
              <a:t>b,</a:t>
            </a:r>
            <a:r>
              <a:rPr sz="1000" b="1" spc="-85" dirty="0">
                <a:latin typeface="Trebuchet MS"/>
                <a:cs typeface="Trebuchet MS"/>
              </a:rPr>
              <a:t> </a:t>
            </a:r>
            <a:r>
              <a:rPr sz="1000" b="1" spc="-90" dirty="0">
                <a:latin typeface="Trebuchet MS"/>
                <a:cs typeface="Trebuchet MS"/>
              </a:rPr>
              <a:t>c&gt;</a:t>
            </a:r>
            <a:r>
              <a:rPr sz="1000" b="1" spc="-70" dirty="0">
                <a:latin typeface="Trebuchet MS"/>
                <a:cs typeface="Trebuchet MS"/>
              </a:rPr>
              <a:t> </a:t>
            </a:r>
            <a:r>
              <a:rPr sz="1000" b="1" spc="-40" dirty="0">
                <a:latin typeface="Trebuchet MS"/>
                <a:cs typeface="Trebuchet MS"/>
              </a:rPr>
              <a:t>do</a:t>
            </a:r>
            <a:r>
              <a:rPr sz="1000" b="1" spc="-85" dirty="0">
                <a:latin typeface="Trebuchet MS"/>
                <a:cs typeface="Trebuchet MS"/>
              </a:rPr>
              <a:t> </a:t>
            </a:r>
            <a:r>
              <a:rPr sz="1000" b="1" spc="-50" dirty="0">
                <a:latin typeface="Trebuchet MS"/>
                <a:cs typeface="Trebuchet MS"/>
              </a:rPr>
              <a:t>not</a:t>
            </a:r>
            <a:r>
              <a:rPr sz="1000" b="1" spc="-85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form</a:t>
            </a:r>
            <a:r>
              <a:rPr sz="1000" b="1" spc="-85" dirty="0">
                <a:latin typeface="Trebuchet MS"/>
                <a:cs typeface="Trebuchet MS"/>
              </a:rPr>
              <a:t> </a:t>
            </a:r>
            <a:r>
              <a:rPr sz="1000" b="1" spc="-45" dirty="0">
                <a:latin typeface="Trebuchet MS"/>
                <a:cs typeface="Trebuchet MS"/>
              </a:rPr>
              <a:t>a</a:t>
            </a:r>
            <a:r>
              <a:rPr sz="1000" b="1" spc="-80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triangle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Arial"/>
              <a:buChar char="–"/>
            </a:pPr>
            <a:endParaRPr sz="1450">
              <a:latin typeface="Trebuchet MS"/>
              <a:cs typeface="Trebuchet MS"/>
            </a:endParaRPr>
          </a:p>
          <a:p>
            <a:pPr marL="2355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36220" algn="l"/>
              </a:tabLst>
            </a:pPr>
            <a:r>
              <a:rPr sz="1200" b="1" spc="-85" dirty="0">
                <a:latin typeface="Arial"/>
                <a:cs typeface="Arial"/>
              </a:rPr>
              <a:t>There </a:t>
            </a:r>
            <a:r>
              <a:rPr sz="1200" b="1" spc="-114" dirty="0">
                <a:latin typeface="Arial"/>
                <a:cs typeface="Arial"/>
              </a:rPr>
              <a:t>is </a:t>
            </a:r>
            <a:r>
              <a:rPr sz="1200" b="1" spc="-45" dirty="0">
                <a:latin typeface="Arial"/>
                <a:cs typeface="Arial"/>
              </a:rPr>
              <a:t>the </a:t>
            </a:r>
            <a:r>
              <a:rPr sz="1200" b="1" spc="-75" dirty="0">
                <a:latin typeface="Arial"/>
                <a:cs typeface="Arial"/>
              </a:rPr>
              <a:t>“valid” </a:t>
            </a:r>
            <a:r>
              <a:rPr sz="1200" b="1" spc="-65" dirty="0">
                <a:latin typeface="Arial"/>
                <a:cs typeface="Arial"/>
              </a:rPr>
              <a:t>triangle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65" dirty="0">
                <a:latin typeface="Arial"/>
                <a:cs typeface="Arial"/>
              </a:rPr>
              <a:t>situation:</a:t>
            </a:r>
            <a:endParaRPr sz="1200">
              <a:latin typeface="Arial"/>
              <a:cs typeface="Arial"/>
            </a:endParaRPr>
          </a:p>
          <a:p>
            <a:pPr marL="434975" lvl="1" indent="-143510">
              <a:lnSpc>
                <a:spcPct val="100000"/>
              </a:lnSpc>
              <a:spcBef>
                <a:spcPts val="250"/>
              </a:spcBef>
              <a:buClr>
                <a:srgbClr val="FF0000"/>
              </a:buClr>
              <a:buFont typeface="Arial"/>
              <a:buChar char="–"/>
              <a:tabLst>
                <a:tab pos="435609" algn="l"/>
              </a:tabLst>
            </a:pPr>
            <a:r>
              <a:rPr sz="1000" b="1" spc="-85" dirty="0">
                <a:latin typeface="Trebuchet MS"/>
                <a:cs typeface="Trebuchet MS"/>
              </a:rPr>
              <a:t>There </a:t>
            </a:r>
            <a:r>
              <a:rPr sz="1000" b="1" spc="-70" dirty="0">
                <a:latin typeface="Trebuchet MS"/>
                <a:cs typeface="Trebuchet MS"/>
              </a:rPr>
              <a:t>are </a:t>
            </a: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55" dirty="0">
                <a:latin typeface="Trebuchet MS"/>
                <a:cs typeface="Trebuchet MS"/>
              </a:rPr>
              <a:t>types </a:t>
            </a:r>
            <a:r>
              <a:rPr sz="1000" b="1" spc="-40" dirty="0">
                <a:latin typeface="Trebuchet MS"/>
                <a:cs typeface="Trebuchet MS"/>
              </a:rPr>
              <a:t>of </a:t>
            </a:r>
            <a:r>
              <a:rPr sz="1000" b="1" spc="-65" dirty="0">
                <a:latin typeface="Trebuchet MS"/>
                <a:cs typeface="Trebuchet MS"/>
              </a:rPr>
              <a:t>valid; </a:t>
            </a:r>
            <a:r>
              <a:rPr sz="1000" b="1" spc="-35" dirty="0">
                <a:latin typeface="Trebuchet MS"/>
                <a:cs typeface="Trebuchet MS"/>
              </a:rPr>
              <a:t>so </a:t>
            </a:r>
            <a:r>
              <a:rPr sz="1000" b="1" spc="-70" dirty="0">
                <a:latin typeface="Trebuchet MS"/>
                <a:cs typeface="Trebuchet MS"/>
              </a:rPr>
              <a:t>there </a:t>
            </a:r>
            <a:r>
              <a:rPr sz="1000" b="1" spc="-65" dirty="0">
                <a:latin typeface="Trebuchet MS"/>
                <a:cs typeface="Trebuchet MS"/>
              </a:rPr>
              <a:t>are </a:t>
            </a:r>
            <a:r>
              <a:rPr sz="1000" b="1" spc="-55" dirty="0">
                <a:latin typeface="Trebuchet MS"/>
                <a:cs typeface="Trebuchet MS"/>
              </a:rPr>
              <a:t>2</a:t>
            </a:r>
            <a:r>
              <a:rPr sz="975" b="1" spc="-82" baseline="25641" dirty="0">
                <a:latin typeface="Trebuchet MS"/>
                <a:cs typeface="Trebuchet MS"/>
              </a:rPr>
              <a:t>3 </a:t>
            </a:r>
            <a:r>
              <a:rPr sz="1000" b="1" spc="-90" dirty="0">
                <a:latin typeface="Trebuchet MS"/>
                <a:cs typeface="Trebuchet MS"/>
              </a:rPr>
              <a:t>= </a:t>
            </a:r>
            <a:r>
              <a:rPr sz="1000" b="1" spc="-85" dirty="0">
                <a:latin typeface="Trebuchet MS"/>
                <a:cs typeface="Trebuchet MS"/>
              </a:rPr>
              <a:t>8 </a:t>
            </a:r>
            <a:r>
              <a:rPr sz="1000" b="1" spc="-60" dirty="0">
                <a:latin typeface="Trebuchet MS"/>
                <a:cs typeface="Trebuchet MS"/>
              </a:rPr>
              <a:t>test</a:t>
            </a:r>
            <a:r>
              <a:rPr sz="1000" b="1" spc="-229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conditions</a:t>
            </a:r>
            <a:endParaRPr sz="1000">
              <a:latin typeface="Trebuchet MS"/>
              <a:cs typeface="Trebuchet MS"/>
            </a:endParaRPr>
          </a:p>
          <a:p>
            <a:pPr marL="4349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Font typeface="Arial"/>
              <a:buChar char="–"/>
              <a:tabLst>
                <a:tab pos="435609" algn="l"/>
              </a:tabLst>
            </a:pPr>
            <a:r>
              <a:rPr sz="1000" b="1" spc="-80" dirty="0">
                <a:latin typeface="Arial"/>
                <a:cs typeface="Arial"/>
              </a:rPr>
              <a:t>But </a:t>
            </a:r>
            <a:r>
              <a:rPr sz="1000" b="1" spc="-45" dirty="0">
                <a:latin typeface="Arial"/>
                <a:cs typeface="Arial"/>
              </a:rPr>
              <a:t>there </a:t>
            </a:r>
            <a:r>
              <a:rPr sz="1000" b="1" spc="-55" dirty="0">
                <a:latin typeface="Arial"/>
                <a:cs typeface="Arial"/>
              </a:rPr>
              <a:t>are 3 </a:t>
            </a:r>
            <a:r>
              <a:rPr sz="1000" b="1" spc="-80" dirty="0">
                <a:latin typeface="Arial"/>
                <a:cs typeface="Arial"/>
              </a:rPr>
              <a:t>“impossible”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70" dirty="0">
                <a:latin typeface="Arial"/>
                <a:cs typeface="Arial"/>
              </a:rPr>
              <a:t>situations</a:t>
            </a:r>
            <a:endParaRPr sz="1000">
              <a:latin typeface="Arial"/>
              <a:cs typeface="Arial"/>
            </a:endParaRPr>
          </a:p>
          <a:p>
            <a:pPr marL="4349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Font typeface="Arial"/>
              <a:buChar char="–"/>
              <a:tabLst>
                <a:tab pos="435609" algn="l"/>
              </a:tabLst>
            </a:pPr>
            <a:r>
              <a:rPr sz="1000" b="1" spc="-40" dirty="0">
                <a:latin typeface="Trebuchet MS"/>
                <a:cs typeface="Trebuchet MS"/>
              </a:rPr>
              <a:t>So </a:t>
            </a:r>
            <a:r>
              <a:rPr sz="1000" b="1" spc="-70" dirty="0">
                <a:latin typeface="Trebuchet MS"/>
                <a:cs typeface="Trebuchet MS"/>
              </a:rPr>
              <a:t>there are </a:t>
            </a:r>
            <a:r>
              <a:rPr sz="1000" b="1" spc="-50" dirty="0">
                <a:latin typeface="Trebuchet MS"/>
                <a:cs typeface="Trebuchet MS"/>
              </a:rPr>
              <a:t>only </a:t>
            </a:r>
            <a:r>
              <a:rPr sz="1000" b="1" spc="-85" dirty="0">
                <a:latin typeface="Trebuchet MS"/>
                <a:cs typeface="Trebuchet MS"/>
              </a:rPr>
              <a:t>8 </a:t>
            </a:r>
            <a:r>
              <a:rPr sz="1000" b="1" spc="-65" dirty="0">
                <a:latin typeface="Arial"/>
                <a:cs typeface="Arial"/>
              </a:rPr>
              <a:t>– </a:t>
            </a:r>
            <a:r>
              <a:rPr sz="1000" b="1" spc="-85" dirty="0">
                <a:latin typeface="Trebuchet MS"/>
                <a:cs typeface="Trebuchet MS"/>
              </a:rPr>
              <a:t>3 </a:t>
            </a:r>
            <a:r>
              <a:rPr sz="1000" b="1" spc="-90" dirty="0">
                <a:latin typeface="Trebuchet MS"/>
                <a:cs typeface="Trebuchet MS"/>
              </a:rPr>
              <a:t>= </a:t>
            </a:r>
            <a:r>
              <a:rPr sz="10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5 </a:t>
            </a:r>
            <a:r>
              <a:rPr sz="100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test</a:t>
            </a:r>
            <a:r>
              <a:rPr sz="10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0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conditions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sz="1100">
              <a:latin typeface="Trebuchet MS"/>
              <a:cs typeface="Trebuchet MS"/>
            </a:endParaRPr>
          </a:p>
          <a:p>
            <a:pPr marL="235585" indent="-172720">
              <a:lnSpc>
                <a:spcPct val="100000"/>
              </a:lnSpc>
              <a:spcBef>
                <a:spcPts val="730"/>
              </a:spcBef>
              <a:buClr>
                <a:srgbClr val="FF0000"/>
              </a:buClr>
              <a:buFont typeface="Wingdings"/>
              <a:buChar char=""/>
              <a:tabLst>
                <a:tab pos="236220" algn="l"/>
              </a:tabLst>
            </a:pPr>
            <a:r>
              <a:rPr sz="1200" b="1" spc="-80" dirty="0">
                <a:latin typeface="Trebuchet MS"/>
                <a:cs typeface="Trebuchet MS"/>
              </a:rPr>
              <a:t>So,</a:t>
            </a:r>
            <a:r>
              <a:rPr sz="1200" b="1" spc="-114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for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values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50" dirty="0">
                <a:latin typeface="Trebuchet MS"/>
                <a:cs typeface="Trebuchet MS"/>
              </a:rPr>
              <a:t>of</a:t>
            </a:r>
            <a:r>
              <a:rPr sz="1200" b="1" spc="-95" dirty="0">
                <a:latin typeface="Trebuchet MS"/>
                <a:cs typeface="Trebuchet MS"/>
              </a:rPr>
              <a:t> a,</a:t>
            </a:r>
            <a:r>
              <a:rPr sz="1200" b="1" spc="-85" dirty="0">
                <a:latin typeface="Trebuchet MS"/>
                <a:cs typeface="Trebuchet MS"/>
              </a:rPr>
              <a:t> </a:t>
            </a:r>
            <a:r>
              <a:rPr sz="1200" b="1" spc="-95" dirty="0">
                <a:latin typeface="Trebuchet MS"/>
                <a:cs typeface="Trebuchet MS"/>
              </a:rPr>
              <a:t>b, </a:t>
            </a:r>
            <a:r>
              <a:rPr sz="1200" b="1" spc="-60" dirty="0">
                <a:latin typeface="Trebuchet MS"/>
                <a:cs typeface="Trebuchet MS"/>
              </a:rPr>
              <a:t>and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125" dirty="0">
                <a:latin typeface="Trebuchet MS"/>
                <a:cs typeface="Trebuchet MS"/>
              </a:rPr>
              <a:t>c,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we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need</a:t>
            </a:r>
            <a:r>
              <a:rPr sz="1200" b="1" spc="-9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to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come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up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with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95" dirty="0">
                <a:latin typeface="Trebuchet MS"/>
                <a:cs typeface="Trebuchet MS"/>
              </a:rPr>
              <a:t>8 </a:t>
            </a:r>
            <a:r>
              <a:rPr sz="1200" b="1" spc="-60" dirty="0">
                <a:latin typeface="Trebuchet MS"/>
                <a:cs typeface="Trebuchet MS"/>
              </a:rPr>
              <a:t>sets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-50" dirty="0">
                <a:latin typeface="Trebuchet MS"/>
                <a:cs typeface="Trebuchet MS"/>
              </a:rPr>
              <a:t>of</a:t>
            </a:r>
            <a:endParaRPr sz="1200">
              <a:latin typeface="Trebuchet MS"/>
              <a:cs typeface="Trebuchet MS"/>
            </a:endParaRPr>
          </a:p>
          <a:p>
            <a:pPr marL="235585">
              <a:lnSpc>
                <a:spcPct val="100000"/>
              </a:lnSpc>
            </a:pPr>
            <a:r>
              <a:rPr sz="1200" b="1" spc="-100" dirty="0">
                <a:latin typeface="Trebuchet MS"/>
                <a:cs typeface="Trebuchet MS"/>
              </a:rPr>
              <a:t>&lt;a, </a:t>
            </a:r>
            <a:r>
              <a:rPr sz="1200" b="1" spc="-95" dirty="0">
                <a:latin typeface="Trebuchet MS"/>
                <a:cs typeface="Trebuchet MS"/>
              </a:rPr>
              <a:t>b, </a:t>
            </a:r>
            <a:r>
              <a:rPr sz="1200" b="1" spc="-114" dirty="0">
                <a:latin typeface="Trebuchet MS"/>
                <a:cs typeface="Trebuchet MS"/>
              </a:rPr>
              <a:t>c&gt; </a:t>
            </a:r>
            <a:r>
              <a:rPr sz="1200" b="1" spc="-55" dirty="0">
                <a:latin typeface="Trebuchet MS"/>
                <a:cs typeface="Trebuchet MS"/>
              </a:rPr>
              <a:t>to </a:t>
            </a:r>
            <a:r>
              <a:rPr sz="1200" b="1" spc="-70" dirty="0">
                <a:latin typeface="Trebuchet MS"/>
                <a:cs typeface="Trebuchet MS"/>
              </a:rPr>
              <a:t>test the </a:t>
            </a:r>
            <a:r>
              <a:rPr sz="1200" b="1" spc="-85" dirty="0">
                <a:latin typeface="Trebuchet MS"/>
                <a:cs typeface="Trebuchet MS"/>
              </a:rPr>
              <a:t>(3 </a:t>
            </a:r>
            <a:r>
              <a:rPr sz="1200" b="1" spc="-110" dirty="0">
                <a:latin typeface="Trebuchet MS"/>
                <a:cs typeface="Trebuchet MS"/>
              </a:rPr>
              <a:t>+ </a:t>
            </a:r>
            <a:r>
              <a:rPr sz="1200" b="1" spc="-85" dirty="0">
                <a:latin typeface="Trebuchet MS"/>
                <a:cs typeface="Trebuchet MS"/>
              </a:rPr>
              <a:t>5) </a:t>
            </a:r>
            <a:r>
              <a:rPr sz="1200" b="1" spc="-110" dirty="0">
                <a:latin typeface="Trebuchet MS"/>
                <a:cs typeface="Trebuchet MS"/>
              </a:rPr>
              <a:t>= </a:t>
            </a:r>
            <a:r>
              <a:rPr sz="12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8 </a:t>
            </a:r>
            <a:r>
              <a:rPr sz="12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test</a:t>
            </a:r>
            <a:r>
              <a:rPr sz="12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conditions</a:t>
            </a:r>
            <a:r>
              <a:rPr sz="1200" b="1" spc="-65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538" y="123824"/>
            <a:ext cx="3311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>
                <a:solidFill>
                  <a:srgbClr val="FF0000"/>
                </a:solidFill>
              </a:rPr>
              <a:t>Advantages/Disadvantages </a:t>
            </a:r>
            <a:r>
              <a:rPr u="none" spc="-60" dirty="0">
                <a:solidFill>
                  <a:srgbClr val="FF0000"/>
                </a:solidFill>
              </a:rPr>
              <a:t>of </a:t>
            </a:r>
            <a:r>
              <a:rPr u="none" spc="-70" dirty="0">
                <a:solidFill>
                  <a:srgbClr val="FF0000"/>
                </a:solidFill>
              </a:rPr>
              <a:t>Decision</a:t>
            </a:r>
            <a:r>
              <a:rPr u="none" spc="-225" dirty="0">
                <a:solidFill>
                  <a:srgbClr val="FF0000"/>
                </a:solidFill>
              </a:rPr>
              <a:t> </a:t>
            </a:r>
            <a:r>
              <a:rPr u="none" spc="-114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426207" y="2534411"/>
            <a:ext cx="1729739" cy="10795"/>
          </a:xfrm>
          <a:custGeom>
            <a:avLst/>
            <a:gdLst/>
            <a:ahLst/>
            <a:cxnLst/>
            <a:rect l="l" t="t" r="r" b="b"/>
            <a:pathLst>
              <a:path w="1729739" h="10794">
                <a:moveTo>
                  <a:pt x="1729739" y="0"/>
                </a:moveTo>
                <a:lnTo>
                  <a:pt x="0" y="0"/>
                </a:lnTo>
                <a:lnTo>
                  <a:pt x="0" y="10667"/>
                </a:lnTo>
                <a:lnTo>
                  <a:pt x="1729739" y="10667"/>
                </a:lnTo>
                <a:lnTo>
                  <a:pt x="1729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373" y="455421"/>
            <a:ext cx="4197350" cy="239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667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304165" algn="l"/>
                <a:tab pos="304800" algn="l"/>
              </a:tabLst>
            </a:pPr>
            <a:r>
              <a:rPr sz="1400" b="1" spc="-75" dirty="0">
                <a:latin typeface="Trebuchet MS"/>
                <a:cs typeface="Trebuchet MS"/>
              </a:rPr>
              <a:t>Advantages: </a:t>
            </a:r>
            <a:r>
              <a:rPr sz="1200" b="1" spc="-90" dirty="0">
                <a:latin typeface="Trebuchet MS"/>
                <a:cs typeface="Trebuchet MS"/>
              </a:rPr>
              <a:t>(check </a:t>
            </a:r>
            <a:r>
              <a:rPr sz="12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completeness</a:t>
            </a:r>
            <a:r>
              <a:rPr sz="1200" b="1" spc="-7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&amp;</a:t>
            </a:r>
            <a:r>
              <a:rPr sz="1200" b="1" spc="-190" dirty="0">
                <a:latin typeface="Trebuchet MS"/>
                <a:cs typeface="Trebuchet MS"/>
              </a:rPr>
              <a:t> </a:t>
            </a:r>
            <a:r>
              <a:rPr sz="1200" b="1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consistency</a:t>
            </a:r>
            <a:r>
              <a:rPr sz="1200" b="1" spc="-75" dirty="0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  <a:p>
            <a:pPr marL="495300" marR="601345" lvl="1" indent="-228600">
              <a:lnSpc>
                <a:spcPts val="1150"/>
              </a:lnSpc>
              <a:spcBef>
                <a:spcPts val="290"/>
              </a:spcBef>
              <a:buClr>
                <a:srgbClr val="FF0000"/>
              </a:buClr>
              <a:buFont typeface="Trebuchet MS"/>
              <a:buAutoNum type="arabicPeriod"/>
              <a:tabLst>
                <a:tab pos="495300" algn="l"/>
              </a:tabLst>
            </a:pPr>
            <a:r>
              <a:rPr sz="1200" b="1" spc="-70" dirty="0">
                <a:latin typeface="Arial"/>
                <a:cs typeface="Arial"/>
              </a:rPr>
              <a:t>Allow </a:t>
            </a:r>
            <a:r>
              <a:rPr sz="1200" b="1" spc="-140" dirty="0">
                <a:latin typeface="Arial"/>
                <a:cs typeface="Arial"/>
              </a:rPr>
              <a:t>us </a:t>
            </a:r>
            <a:r>
              <a:rPr sz="1200" b="1" spc="-45" dirty="0">
                <a:latin typeface="Arial"/>
                <a:cs typeface="Arial"/>
              </a:rPr>
              <a:t>to </a:t>
            </a:r>
            <a:r>
              <a:rPr sz="1200" b="1" spc="-65" dirty="0">
                <a:latin typeface="Arial"/>
                <a:cs typeface="Arial"/>
              </a:rPr>
              <a:t>start </a:t>
            </a:r>
            <a:r>
              <a:rPr sz="1200" b="1" spc="-40" dirty="0">
                <a:latin typeface="Arial"/>
                <a:cs typeface="Arial"/>
              </a:rPr>
              <a:t>with </a:t>
            </a:r>
            <a:r>
              <a:rPr sz="1200" b="1" spc="-75" dirty="0">
                <a:latin typeface="Arial"/>
                <a:cs typeface="Arial"/>
              </a:rPr>
              <a:t>a </a:t>
            </a:r>
            <a:r>
              <a:rPr sz="1200" b="1" spc="-85" dirty="0">
                <a:latin typeface="Arial"/>
                <a:cs typeface="Arial"/>
              </a:rPr>
              <a:t>“complete” </a:t>
            </a:r>
            <a:r>
              <a:rPr sz="1200" b="1" spc="-75" dirty="0">
                <a:latin typeface="Arial"/>
                <a:cs typeface="Arial"/>
              </a:rPr>
              <a:t>view, </a:t>
            </a:r>
            <a:r>
              <a:rPr sz="1200" b="1" spc="-40" dirty="0">
                <a:latin typeface="Arial"/>
                <a:cs typeface="Arial"/>
              </a:rPr>
              <a:t>with </a:t>
            </a:r>
            <a:r>
              <a:rPr sz="1200" b="1" spc="-90" dirty="0">
                <a:latin typeface="Arial"/>
                <a:cs typeface="Arial"/>
              </a:rPr>
              <a:t>no  </a:t>
            </a:r>
            <a:r>
              <a:rPr sz="1200" b="1" spc="-70" dirty="0">
                <a:latin typeface="Trebuchet MS"/>
                <a:cs typeface="Trebuchet MS"/>
              </a:rPr>
              <a:t>consideration </a:t>
            </a:r>
            <a:r>
              <a:rPr sz="1200" b="1" spc="-50" dirty="0">
                <a:latin typeface="Trebuchet MS"/>
                <a:cs typeface="Trebuchet MS"/>
              </a:rPr>
              <a:t>of</a:t>
            </a:r>
            <a:r>
              <a:rPr sz="1200" b="1" spc="-175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dependence</a:t>
            </a:r>
            <a:endParaRPr sz="1200">
              <a:latin typeface="Trebuchet MS"/>
              <a:cs typeface="Trebuchet MS"/>
            </a:endParaRPr>
          </a:p>
          <a:p>
            <a:pPr marL="495300" lvl="1" indent="-228600">
              <a:lnSpc>
                <a:spcPts val="1295"/>
              </a:lnSpc>
              <a:spcBef>
                <a:spcPts val="10"/>
              </a:spcBef>
              <a:buClr>
                <a:srgbClr val="FF0000"/>
              </a:buClr>
              <a:buFont typeface="Trebuchet MS"/>
              <a:buAutoNum type="arabicPeriod"/>
              <a:tabLst>
                <a:tab pos="495300" algn="l"/>
              </a:tabLst>
            </a:pPr>
            <a:r>
              <a:rPr sz="1200" b="1" spc="-70" dirty="0">
                <a:latin typeface="Arial"/>
                <a:cs typeface="Arial"/>
              </a:rPr>
              <a:t>Allow </a:t>
            </a:r>
            <a:r>
              <a:rPr sz="1200" b="1" spc="-140" dirty="0">
                <a:latin typeface="Arial"/>
                <a:cs typeface="Arial"/>
              </a:rPr>
              <a:t>us </a:t>
            </a:r>
            <a:r>
              <a:rPr sz="1200" b="1" spc="-45" dirty="0">
                <a:latin typeface="Arial"/>
                <a:cs typeface="Arial"/>
              </a:rPr>
              <a:t>to </a:t>
            </a:r>
            <a:r>
              <a:rPr sz="1200" b="1" spc="-80" dirty="0">
                <a:latin typeface="Arial"/>
                <a:cs typeface="Arial"/>
              </a:rPr>
              <a:t>look </a:t>
            </a:r>
            <a:r>
              <a:rPr sz="1200" b="1" spc="-40" dirty="0">
                <a:latin typeface="Arial"/>
                <a:cs typeface="Arial"/>
              </a:rPr>
              <a:t>at </a:t>
            </a:r>
            <a:r>
              <a:rPr sz="1200" b="1" spc="-90" dirty="0">
                <a:latin typeface="Arial"/>
                <a:cs typeface="Arial"/>
              </a:rPr>
              <a:t>and </a:t>
            </a:r>
            <a:r>
              <a:rPr sz="1200" b="1" spc="-100" dirty="0">
                <a:latin typeface="Arial"/>
                <a:cs typeface="Arial"/>
              </a:rPr>
              <a:t>consider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“dependence,”</a:t>
            </a:r>
            <a:endParaRPr sz="1200">
              <a:latin typeface="Arial"/>
              <a:cs typeface="Arial"/>
            </a:endParaRPr>
          </a:p>
          <a:p>
            <a:pPr marL="495300" marR="76200">
              <a:lnSpc>
                <a:spcPts val="1150"/>
              </a:lnSpc>
              <a:spcBef>
                <a:spcPts val="140"/>
              </a:spcBef>
            </a:pPr>
            <a:r>
              <a:rPr sz="1200" b="1" spc="-95" dirty="0">
                <a:latin typeface="Arial"/>
                <a:cs typeface="Arial"/>
              </a:rPr>
              <a:t>“impossible,” </a:t>
            </a:r>
            <a:r>
              <a:rPr sz="1200" b="1" spc="-90" dirty="0">
                <a:latin typeface="Arial"/>
                <a:cs typeface="Arial"/>
              </a:rPr>
              <a:t>and </a:t>
            </a:r>
            <a:r>
              <a:rPr sz="1200" b="1" spc="-60" dirty="0">
                <a:latin typeface="Arial"/>
                <a:cs typeface="Arial"/>
              </a:rPr>
              <a:t>“not </a:t>
            </a:r>
            <a:r>
              <a:rPr sz="1200" b="1" spc="-65" dirty="0">
                <a:latin typeface="Arial"/>
                <a:cs typeface="Arial"/>
              </a:rPr>
              <a:t>relevant” </a:t>
            </a:r>
            <a:r>
              <a:rPr sz="1200" b="1" spc="-80" dirty="0">
                <a:latin typeface="Arial"/>
                <a:cs typeface="Arial"/>
              </a:rPr>
              <a:t>situations </a:t>
            </a:r>
            <a:r>
              <a:rPr sz="1200" b="1" spc="-90" dirty="0">
                <a:latin typeface="Arial"/>
                <a:cs typeface="Arial"/>
              </a:rPr>
              <a:t>and </a:t>
            </a:r>
            <a:r>
              <a:rPr sz="1200" b="1" spc="-60" dirty="0">
                <a:latin typeface="Arial"/>
                <a:cs typeface="Arial"/>
              </a:rPr>
              <a:t>eliminate  </a:t>
            </a:r>
            <a:r>
              <a:rPr sz="1200" b="1" spc="-55" dirty="0">
                <a:latin typeface="Trebuchet MS"/>
                <a:cs typeface="Trebuchet MS"/>
              </a:rPr>
              <a:t>some </a:t>
            </a:r>
            <a:r>
              <a:rPr sz="1200" b="1" spc="-70" dirty="0">
                <a:latin typeface="Trebuchet MS"/>
                <a:cs typeface="Trebuchet MS"/>
              </a:rPr>
              <a:t>test</a:t>
            </a:r>
            <a:r>
              <a:rPr sz="1200" b="1" spc="-150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cases.</a:t>
            </a:r>
            <a:endParaRPr sz="1200">
              <a:latin typeface="Trebuchet MS"/>
              <a:cs typeface="Trebuchet MS"/>
            </a:endParaRPr>
          </a:p>
          <a:p>
            <a:pPr marL="495300" lvl="1" indent="-228600">
              <a:lnSpc>
                <a:spcPts val="1440"/>
              </a:lnSpc>
              <a:spcBef>
                <a:spcPts val="10"/>
              </a:spcBef>
              <a:buClr>
                <a:srgbClr val="FF0000"/>
              </a:buClr>
              <a:buAutoNum type="arabicPeriod" startAt="3"/>
              <a:tabLst>
                <a:tab pos="495300" algn="l"/>
              </a:tabLst>
            </a:pPr>
            <a:r>
              <a:rPr sz="1200" b="1" spc="-50" dirty="0">
                <a:latin typeface="Trebuchet MS"/>
                <a:cs typeface="Trebuchet MS"/>
              </a:rPr>
              <a:t>Allow </a:t>
            </a:r>
            <a:r>
              <a:rPr sz="1200" b="1" spc="-55" dirty="0">
                <a:latin typeface="Trebuchet MS"/>
                <a:cs typeface="Trebuchet MS"/>
              </a:rPr>
              <a:t>us to </a:t>
            </a:r>
            <a:r>
              <a:rPr sz="1200" b="1" spc="-85" dirty="0">
                <a:latin typeface="Trebuchet MS"/>
                <a:cs typeface="Trebuchet MS"/>
              </a:rPr>
              <a:t>detect </a:t>
            </a:r>
            <a:r>
              <a:rPr sz="1200" b="1" spc="-65" dirty="0">
                <a:latin typeface="Trebuchet MS"/>
                <a:cs typeface="Trebuchet MS"/>
              </a:rPr>
              <a:t>potential </a:t>
            </a:r>
            <a:r>
              <a:rPr sz="1200" b="1" i="1" spc="-70" dirty="0">
                <a:latin typeface="Arial"/>
                <a:cs typeface="Arial"/>
              </a:rPr>
              <a:t>error in</a:t>
            </a:r>
            <a:r>
              <a:rPr sz="1200" b="1" i="1" spc="-245" dirty="0">
                <a:latin typeface="Arial"/>
                <a:cs typeface="Arial"/>
              </a:rPr>
              <a:t> </a:t>
            </a:r>
            <a:r>
              <a:rPr sz="1200" b="1" i="1" spc="-85" dirty="0">
                <a:latin typeface="Arial"/>
                <a:cs typeface="Arial"/>
              </a:rPr>
              <a:t>our </a:t>
            </a:r>
            <a:r>
              <a:rPr sz="1200" b="1" i="1" spc="-95" dirty="0">
                <a:latin typeface="Arial"/>
                <a:cs typeface="Arial"/>
              </a:rPr>
              <a:t>Specifications</a:t>
            </a:r>
            <a:endParaRPr sz="1200">
              <a:latin typeface="Arial"/>
              <a:cs typeface="Arial"/>
            </a:endParaRPr>
          </a:p>
          <a:p>
            <a:pPr marL="304800" indent="-266700">
              <a:lnSpc>
                <a:spcPts val="1680"/>
              </a:lnSpc>
              <a:buClr>
                <a:srgbClr val="FF0000"/>
              </a:buClr>
              <a:buFont typeface="Wingdings"/>
              <a:buChar char=""/>
              <a:tabLst>
                <a:tab pos="304165" algn="l"/>
                <a:tab pos="304800" algn="l"/>
              </a:tabLst>
            </a:pPr>
            <a:r>
              <a:rPr sz="1400" b="1" spc="-70" dirty="0">
                <a:latin typeface="Trebuchet MS"/>
                <a:cs typeface="Trebuchet MS"/>
              </a:rPr>
              <a:t>Disadvantages:</a:t>
            </a:r>
            <a:endParaRPr sz="1400">
              <a:latin typeface="Trebuchet MS"/>
              <a:cs typeface="Trebuchet MS"/>
            </a:endParaRPr>
          </a:p>
          <a:p>
            <a:pPr marL="495300" marR="30480" lvl="1" indent="-228600">
              <a:lnSpc>
                <a:spcPts val="1150"/>
              </a:lnSpc>
              <a:spcBef>
                <a:spcPts val="290"/>
              </a:spcBef>
              <a:buClr>
                <a:srgbClr val="FF0000"/>
              </a:buClr>
              <a:buAutoNum type="arabicPeriod"/>
              <a:tabLst>
                <a:tab pos="495300" algn="l"/>
              </a:tabLst>
            </a:pPr>
            <a:r>
              <a:rPr sz="1200" b="1" spc="-65" dirty="0">
                <a:latin typeface="Trebuchet MS"/>
                <a:cs typeface="Trebuchet MS"/>
              </a:rPr>
              <a:t>Need</a:t>
            </a:r>
            <a:r>
              <a:rPr sz="1200" b="1" spc="-9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to</a:t>
            </a:r>
            <a:r>
              <a:rPr sz="1200" b="1" spc="-90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decide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(or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know)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what</a:t>
            </a:r>
            <a:r>
              <a:rPr sz="1200" b="1" spc="-90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conditions</a:t>
            </a:r>
            <a:r>
              <a:rPr sz="1200" b="1" spc="-130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are</a:t>
            </a:r>
            <a:r>
              <a:rPr sz="1200" b="1" spc="-90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relevant</a:t>
            </a:r>
            <a:r>
              <a:rPr sz="1200" b="1" spc="-9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for  </a:t>
            </a:r>
            <a:r>
              <a:rPr sz="1200" b="1" spc="-65" dirty="0">
                <a:latin typeface="Trebuchet MS"/>
                <a:cs typeface="Trebuchet MS"/>
              </a:rPr>
              <a:t>testing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-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-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75" dirty="0">
                <a:latin typeface="Trebuchet MS"/>
                <a:cs typeface="Trebuchet MS"/>
              </a:rPr>
              <a:t>-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this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may</a:t>
            </a:r>
            <a:r>
              <a:rPr sz="1200" b="1" spc="-80" dirty="0">
                <a:latin typeface="Trebuchet MS"/>
                <a:cs typeface="Trebuchet MS"/>
              </a:rPr>
              <a:t> require</a:t>
            </a:r>
            <a:r>
              <a:rPr sz="1200" b="1" spc="-13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Domain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knowledge</a:t>
            </a:r>
            <a:endParaRPr sz="1200">
              <a:latin typeface="Trebuchet MS"/>
              <a:cs typeface="Trebuchet MS"/>
            </a:endParaRPr>
          </a:p>
          <a:p>
            <a:pPr marL="713105" lvl="2" indent="-218440">
              <a:lnSpc>
                <a:spcPts val="1195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sz="1000" b="1" spc="-55" dirty="0">
                <a:latin typeface="Arial"/>
                <a:cs typeface="Arial"/>
              </a:rPr>
              <a:t>e.g. </a:t>
            </a:r>
            <a:r>
              <a:rPr sz="1000" b="1" spc="-70" dirty="0">
                <a:latin typeface="Arial"/>
                <a:cs typeface="Arial"/>
              </a:rPr>
              <a:t>need </a:t>
            </a:r>
            <a:r>
              <a:rPr sz="1000" b="1" spc="-40" dirty="0">
                <a:latin typeface="Arial"/>
                <a:cs typeface="Arial"/>
              </a:rPr>
              <a:t>to </a:t>
            </a:r>
            <a:r>
              <a:rPr sz="1000" b="1" spc="-70" dirty="0">
                <a:latin typeface="Arial"/>
                <a:cs typeface="Arial"/>
              </a:rPr>
              <a:t>know </a:t>
            </a:r>
            <a:r>
              <a:rPr sz="1000" b="1" spc="-60" dirty="0">
                <a:latin typeface="Arial"/>
                <a:cs typeface="Arial"/>
              </a:rPr>
              <a:t>leap </a:t>
            </a:r>
            <a:r>
              <a:rPr sz="1000" b="1" spc="-65" dirty="0">
                <a:latin typeface="Arial"/>
                <a:cs typeface="Arial"/>
              </a:rPr>
              <a:t>year </a:t>
            </a:r>
            <a:r>
              <a:rPr sz="1000" b="1" spc="-50" dirty="0">
                <a:latin typeface="Arial"/>
                <a:cs typeface="Arial"/>
              </a:rPr>
              <a:t>for </a:t>
            </a:r>
            <a:r>
              <a:rPr sz="1000" b="1" spc="-60" dirty="0">
                <a:latin typeface="Arial"/>
                <a:cs typeface="Arial"/>
              </a:rPr>
              <a:t>“next </a:t>
            </a:r>
            <a:r>
              <a:rPr sz="1000" b="1" spc="-55" dirty="0">
                <a:latin typeface="Arial"/>
                <a:cs typeface="Arial"/>
              </a:rPr>
              <a:t>date” </a:t>
            </a:r>
            <a:r>
              <a:rPr sz="1000" b="1" spc="-65" dirty="0">
                <a:latin typeface="Arial"/>
                <a:cs typeface="Arial"/>
              </a:rPr>
              <a:t>problem </a:t>
            </a:r>
            <a:r>
              <a:rPr sz="1000" b="1" spc="-60" dirty="0">
                <a:latin typeface="Arial"/>
                <a:cs typeface="Arial"/>
              </a:rPr>
              <a:t>in </a:t>
            </a:r>
            <a:r>
              <a:rPr sz="1000" b="1" spc="-40" dirty="0">
                <a:latin typeface="Arial"/>
                <a:cs typeface="Arial"/>
              </a:rPr>
              <a:t>the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80" dirty="0">
                <a:latin typeface="Arial"/>
                <a:cs typeface="Arial"/>
              </a:rPr>
              <a:t>book</a:t>
            </a:r>
            <a:endParaRPr sz="1000">
              <a:latin typeface="Arial"/>
              <a:cs typeface="Arial"/>
            </a:endParaRPr>
          </a:p>
          <a:p>
            <a:pPr marL="495300" lvl="1" indent="-228600">
              <a:lnSpc>
                <a:spcPts val="1290"/>
              </a:lnSpc>
              <a:buClr>
                <a:srgbClr val="FF0000"/>
              </a:buClr>
              <a:buAutoNum type="arabicPeriod"/>
              <a:tabLst>
                <a:tab pos="495300" algn="l"/>
              </a:tabLst>
            </a:pPr>
            <a:r>
              <a:rPr sz="1200" b="1" spc="-65" dirty="0">
                <a:latin typeface="Trebuchet MS"/>
                <a:cs typeface="Trebuchet MS"/>
              </a:rPr>
              <a:t>Scaling up </a:t>
            </a:r>
            <a:r>
              <a:rPr sz="1200" b="1" spc="-85" dirty="0">
                <a:latin typeface="Trebuchet MS"/>
                <a:cs typeface="Trebuchet MS"/>
              </a:rPr>
              <a:t>can </a:t>
            </a:r>
            <a:r>
              <a:rPr sz="1200" b="1" spc="-70" dirty="0">
                <a:latin typeface="Trebuchet MS"/>
                <a:cs typeface="Trebuchet MS"/>
              </a:rPr>
              <a:t>be massive: </a:t>
            </a:r>
            <a:r>
              <a:rPr sz="1200" b="1" i="1" spc="-65" dirty="0">
                <a:latin typeface="Arial"/>
                <a:cs typeface="Arial"/>
              </a:rPr>
              <a:t>2</a:t>
            </a:r>
            <a:r>
              <a:rPr sz="1200" b="1" i="1" spc="-97" baseline="24305" dirty="0">
                <a:latin typeface="Arial"/>
                <a:cs typeface="Arial"/>
              </a:rPr>
              <a:t>n </a:t>
            </a:r>
            <a:r>
              <a:rPr sz="1200" b="1" i="1" spc="-95" dirty="0">
                <a:latin typeface="Arial"/>
                <a:cs typeface="Arial"/>
              </a:rPr>
              <a:t>rules </a:t>
            </a:r>
            <a:r>
              <a:rPr sz="1200" b="1" i="1" spc="-60" dirty="0">
                <a:latin typeface="Arial"/>
                <a:cs typeface="Arial"/>
              </a:rPr>
              <a:t>for </a:t>
            </a:r>
            <a:r>
              <a:rPr sz="1200" b="1" i="1" spc="-105" dirty="0">
                <a:latin typeface="Arial"/>
                <a:cs typeface="Arial"/>
              </a:rPr>
              <a:t>n </a:t>
            </a:r>
            <a:r>
              <a:rPr sz="1200" b="1" i="1" spc="-95" dirty="0">
                <a:latin typeface="Arial"/>
                <a:cs typeface="Arial"/>
              </a:rPr>
              <a:t>conditions </a:t>
            </a:r>
            <a:r>
              <a:rPr sz="1200" b="1" i="1" spc="-35" dirty="0">
                <a:latin typeface="Arial"/>
                <a:cs typeface="Arial"/>
              </a:rPr>
              <a:t>- -</a:t>
            </a:r>
            <a:r>
              <a:rPr sz="1200" b="1" i="1" spc="-210" dirty="0">
                <a:latin typeface="Arial"/>
                <a:cs typeface="Arial"/>
              </a:rPr>
              <a:t> </a:t>
            </a:r>
            <a:r>
              <a:rPr sz="1200" b="1" i="1" spc="-35" dirty="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495300" marR="248285" indent="-635">
              <a:lnSpc>
                <a:spcPts val="1150"/>
              </a:lnSpc>
              <a:spcBef>
                <a:spcPts val="135"/>
              </a:spcBef>
            </a:pPr>
            <a:r>
              <a:rPr sz="1200" u="sng" spc="-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that’s </a:t>
            </a:r>
            <a:r>
              <a:rPr sz="12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 </a:t>
            </a:r>
            <a:r>
              <a:rPr sz="1200" b="1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1200" b="1" i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conditions </a:t>
            </a:r>
            <a:r>
              <a:rPr sz="1200" b="1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 </a:t>
            </a:r>
            <a:r>
              <a:rPr sz="1200" b="1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binary </a:t>
            </a:r>
            <a:r>
              <a:rPr sz="1200" b="1" i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200" b="1" i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gets worse </a:t>
            </a:r>
            <a:r>
              <a:rPr sz="12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</a:t>
            </a:r>
            <a:r>
              <a:rPr sz="1200" b="1" i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1200" b="1" i="1" spc="-50" dirty="0">
                <a:latin typeface="Arial"/>
                <a:cs typeface="Arial"/>
              </a:rPr>
              <a:t> </a:t>
            </a:r>
            <a:r>
              <a:rPr sz="1200" b="1" i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values </a:t>
            </a:r>
            <a:r>
              <a:rPr sz="1200" b="1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 </a:t>
            </a:r>
            <a:r>
              <a:rPr sz="1200" b="1" i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more </a:t>
            </a:r>
            <a:r>
              <a:rPr sz="1200" b="1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than</a:t>
            </a:r>
            <a:r>
              <a:rPr sz="1200" b="1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binary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531621"/>
            <a:ext cx="3888740" cy="217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number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tests to </a:t>
            </a:r>
            <a:r>
              <a:rPr sz="1600" spc="-15" dirty="0">
                <a:latin typeface="Carlito"/>
                <a:cs typeface="Carlito"/>
              </a:rPr>
              <a:t>test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15" dirty="0">
                <a:latin typeface="Carlito"/>
                <a:cs typeface="Carlito"/>
              </a:rPr>
              <a:t>control  statements </a:t>
            </a:r>
            <a:r>
              <a:rPr sz="1600" spc="-5" dirty="0">
                <a:latin typeface="Carlito"/>
                <a:cs typeface="Carlito"/>
              </a:rPr>
              <a:t>equals the </a:t>
            </a:r>
            <a:r>
              <a:rPr sz="1600" spc="-10" dirty="0">
                <a:latin typeface="Carlito"/>
                <a:cs typeface="Carlito"/>
              </a:rPr>
              <a:t>cyclomatic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complexity</a:t>
            </a:r>
            <a:endParaRPr sz="1600">
              <a:latin typeface="Carlito"/>
              <a:cs typeface="Carlito"/>
            </a:endParaRPr>
          </a:p>
          <a:p>
            <a:pPr marL="184785" marR="35433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Cyclomatic complexity </a:t>
            </a:r>
            <a:r>
              <a:rPr sz="1600" spc="-5" dirty="0">
                <a:latin typeface="Carlito"/>
                <a:cs typeface="Carlito"/>
              </a:rPr>
              <a:t>equals </a:t>
            </a:r>
            <a:r>
              <a:rPr sz="1600" spc="-10" dirty="0">
                <a:latin typeface="Carlito"/>
                <a:cs typeface="Carlito"/>
              </a:rPr>
              <a:t>number of  conditions </a:t>
            </a:r>
            <a:r>
              <a:rPr sz="1600" spc="-5" dirty="0">
                <a:latin typeface="Carlito"/>
                <a:cs typeface="Carlito"/>
              </a:rPr>
              <a:t>in a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program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Useful </a:t>
            </a:r>
            <a:r>
              <a:rPr sz="1600" spc="-5" dirty="0">
                <a:latin typeface="Carlito"/>
                <a:cs typeface="Carlito"/>
              </a:rPr>
              <a:t>if </a:t>
            </a:r>
            <a:r>
              <a:rPr sz="1600" spc="-10" dirty="0">
                <a:latin typeface="Carlito"/>
                <a:cs typeface="Carlito"/>
              </a:rPr>
              <a:t>used </a:t>
            </a:r>
            <a:r>
              <a:rPr sz="1600" spc="-5" dirty="0">
                <a:latin typeface="Carlito"/>
                <a:cs typeface="Carlito"/>
              </a:rPr>
              <a:t>with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care.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Does not </a:t>
            </a:r>
            <a:r>
              <a:rPr sz="1600" spc="-5" dirty="0">
                <a:latin typeface="Carlito"/>
                <a:cs typeface="Carlito"/>
              </a:rPr>
              <a:t>imply adequacy of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testing.</a:t>
            </a:r>
            <a:endParaRPr sz="1600">
              <a:latin typeface="Carlito"/>
              <a:cs typeface="Carlito"/>
            </a:endParaRPr>
          </a:p>
          <a:p>
            <a:pPr marL="184785" marR="42799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Although all </a:t>
            </a:r>
            <a:r>
              <a:rPr sz="1600" spc="-10" dirty="0">
                <a:latin typeface="Carlito"/>
                <a:cs typeface="Carlito"/>
              </a:rPr>
              <a:t>paths </a:t>
            </a:r>
            <a:r>
              <a:rPr sz="1600" spc="-15" dirty="0">
                <a:latin typeface="Carlito"/>
                <a:cs typeface="Carlito"/>
              </a:rPr>
              <a:t>are executed, </a:t>
            </a:r>
            <a:r>
              <a:rPr sz="1600" dirty="0">
                <a:latin typeface="Carlito"/>
                <a:cs typeface="Carlito"/>
              </a:rPr>
              <a:t>all  </a:t>
            </a:r>
            <a:r>
              <a:rPr sz="1600" spc="-10" dirty="0">
                <a:latin typeface="Carlito"/>
                <a:cs typeface="Carlito"/>
              </a:rPr>
              <a:t>combinations </a:t>
            </a:r>
            <a:r>
              <a:rPr sz="1600" spc="-5" dirty="0">
                <a:latin typeface="Carlito"/>
                <a:cs typeface="Carlito"/>
              </a:rPr>
              <a:t>of paths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not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executed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8633" y="109219"/>
            <a:ext cx="2552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u="none" spc="-10" dirty="0">
                <a:solidFill>
                  <a:srgbClr val="FF0000"/>
                </a:solidFill>
                <a:latin typeface="Carlito"/>
                <a:cs typeface="Carlito"/>
              </a:rPr>
              <a:t>Cyclomatic</a:t>
            </a:r>
            <a:r>
              <a:rPr sz="2200" b="0" u="none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b="0" u="none" spc="-15" dirty="0">
                <a:solidFill>
                  <a:srgbClr val="FF0000"/>
                </a:solidFill>
                <a:latin typeface="Carlito"/>
                <a:cs typeface="Carlito"/>
              </a:rPr>
              <a:t>complexity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28" y="245820"/>
            <a:ext cx="2127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1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</a:rPr>
              <a:t>Equivalence </a:t>
            </a:r>
            <a:r>
              <a:rPr sz="1600" u="heavy" spc="-8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</a:rPr>
              <a:t>Class</a:t>
            </a:r>
            <a:r>
              <a:rPr sz="1600" u="heavy" spc="-15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</a:rPr>
              <a:t> </a:t>
            </a:r>
            <a:r>
              <a:rPr sz="1600" u="heavy" spc="-1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</a:rPr>
              <a:t>Testing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99974" y="929385"/>
            <a:ext cx="3953510" cy="149796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 algn="just">
              <a:lnSpc>
                <a:spcPts val="151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60" dirty="0">
                <a:latin typeface="Trebuchet MS"/>
                <a:cs typeface="Trebuchet MS"/>
              </a:rPr>
              <a:t>Use </a:t>
            </a:r>
            <a:r>
              <a:rPr sz="1400" b="1" spc="-85" dirty="0">
                <a:latin typeface="Trebuchet MS"/>
                <a:cs typeface="Trebuchet MS"/>
              </a:rPr>
              <a:t>the </a:t>
            </a:r>
            <a:r>
              <a:rPr sz="1400" b="1" spc="-80" dirty="0">
                <a:latin typeface="Trebuchet MS"/>
                <a:cs typeface="Trebuchet MS"/>
              </a:rPr>
              <a:t>mathematical </a:t>
            </a:r>
            <a:r>
              <a:rPr sz="1400" b="1" spc="-90" dirty="0">
                <a:latin typeface="Trebuchet MS"/>
                <a:cs typeface="Trebuchet MS"/>
              </a:rPr>
              <a:t>concept </a:t>
            </a:r>
            <a:r>
              <a:rPr sz="1400" b="1" spc="-60" dirty="0">
                <a:latin typeface="Trebuchet MS"/>
                <a:cs typeface="Trebuchet MS"/>
              </a:rPr>
              <a:t>of </a:t>
            </a:r>
            <a:r>
              <a:rPr sz="1400" b="1" spc="-90" dirty="0">
                <a:latin typeface="Trebuchet MS"/>
                <a:cs typeface="Trebuchet MS"/>
              </a:rPr>
              <a:t>equivalence</a:t>
            </a:r>
            <a:r>
              <a:rPr sz="1400" b="1" spc="-31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class  </a:t>
            </a:r>
            <a:r>
              <a:rPr sz="1400" b="1" spc="-60" dirty="0">
                <a:latin typeface="Trebuchet MS"/>
                <a:cs typeface="Trebuchet MS"/>
              </a:rPr>
              <a:t>to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generate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test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cases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for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largely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Functional</a:t>
            </a:r>
            <a:r>
              <a:rPr sz="1400" b="1" spc="-15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(Black-  </a:t>
            </a:r>
            <a:r>
              <a:rPr sz="1400" b="1" spc="-85" dirty="0">
                <a:latin typeface="Trebuchet MS"/>
                <a:cs typeface="Trebuchet MS"/>
              </a:rPr>
              <a:t>box)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testing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</a:pPr>
            <a:endParaRPr sz="17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120" dirty="0">
                <a:latin typeface="Trebuchet MS"/>
                <a:cs typeface="Trebuchet MS"/>
              </a:rPr>
              <a:t>The </a:t>
            </a:r>
            <a:r>
              <a:rPr sz="1400" b="1" spc="-110" dirty="0">
                <a:latin typeface="Trebuchet MS"/>
                <a:cs typeface="Trebuchet MS"/>
              </a:rPr>
              <a:t>key </a:t>
            </a:r>
            <a:r>
              <a:rPr sz="1400" b="1" spc="-55" dirty="0">
                <a:latin typeface="Trebuchet MS"/>
                <a:cs typeface="Trebuchet MS"/>
              </a:rPr>
              <a:t>goals</a:t>
            </a:r>
            <a:r>
              <a:rPr sz="1400" b="1" spc="-33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for </a:t>
            </a:r>
            <a:r>
              <a:rPr sz="1400" b="1" spc="-90" dirty="0">
                <a:latin typeface="Trebuchet MS"/>
                <a:cs typeface="Trebuchet MS"/>
              </a:rPr>
              <a:t>equivalence </a:t>
            </a:r>
            <a:r>
              <a:rPr sz="1400" b="1" spc="-70" dirty="0">
                <a:latin typeface="Trebuchet MS"/>
                <a:cs typeface="Trebuchet MS"/>
              </a:rPr>
              <a:t>class testing </a:t>
            </a:r>
            <a:r>
              <a:rPr sz="1400" b="1" spc="-95" dirty="0">
                <a:latin typeface="Trebuchet MS"/>
                <a:cs typeface="Trebuchet MS"/>
              </a:rPr>
              <a:t>are:</a:t>
            </a:r>
            <a:endParaRPr sz="1400">
              <a:latin typeface="Trebuchet MS"/>
              <a:cs typeface="Trebuchet MS"/>
            </a:endParaRPr>
          </a:p>
          <a:p>
            <a:pPr marL="451484" lvl="1" indent="-21082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452120" algn="l"/>
              </a:tabLst>
            </a:pPr>
            <a:r>
              <a:rPr sz="1200" b="1" i="1" spc="-110" dirty="0">
                <a:solidFill>
                  <a:srgbClr val="0000CC"/>
                </a:solidFill>
                <a:latin typeface="Arial"/>
                <a:cs typeface="Arial"/>
              </a:rPr>
              <a:t>completeness </a:t>
            </a:r>
            <a:r>
              <a:rPr sz="1200" b="1" i="1" spc="-6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200" b="1" i="1" spc="-70" dirty="0">
                <a:solidFill>
                  <a:srgbClr val="0000CC"/>
                </a:solidFill>
                <a:latin typeface="Arial"/>
                <a:cs typeface="Arial"/>
              </a:rPr>
              <a:t>test</a:t>
            </a:r>
            <a:r>
              <a:rPr sz="1200" b="1" i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200" b="1" i="1" spc="-95" dirty="0">
                <a:solidFill>
                  <a:srgbClr val="0000CC"/>
                </a:solidFill>
                <a:latin typeface="Arial"/>
                <a:cs typeface="Arial"/>
              </a:rPr>
              <a:t>coverage</a:t>
            </a:r>
            <a:endParaRPr sz="1200">
              <a:latin typeface="Arial"/>
              <a:cs typeface="Arial"/>
            </a:endParaRPr>
          </a:p>
          <a:p>
            <a:pPr marL="451484" lvl="1" indent="-21082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Arial"/>
              <a:buChar char="–"/>
              <a:tabLst>
                <a:tab pos="452120" algn="l"/>
              </a:tabLst>
            </a:pPr>
            <a:r>
              <a:rPr sz="1200" b="1" i="1" spc="-120" dirty="0">
                <a:solidFill>
                  <a:srgbClr val="0000CC"/>
                </a:solidFill>
                <a:latin typeface="Arial"/>
                <a:cs typeface="Arial"/>
              </a:rPr>
              <a:t>lessen </a:t>
            </a:r>
            <a:r>
              <a:rPr sz="1200" b="1" i="1" spc="-75" dirty="0">
                <a:solidFill>
                  <a:srgbClr val="0000CC"/>
                </a:solidFill>
                <a:latin typeface="Arial"/>
                <a:cs typeface="Arial"/>
              </a:rPr>
              <a:t>duplication </a:t>
            </a:r>
            <a:r>
              <a:rPr sz="1200" b="1" i="1" spc="-30" dirty="0">
                <a:solidFill>
                  <a:srgbClr val="0000CC"/>
                </a:solidFill>
                <a:latin typeface="Arial"/>
                <a:cs typeface="Arial"/>
              </a:rPr>
              <a:t>( </a:t>
            </a:r>
            <a:r>
              <a:rPr sz="1200" b="1" i="1" spc="-75" dirty="0">
                <a:solidFill>
                  <a:srgbClr val="0000CC"/>
                </a:solidFill>
                <a:latin typeface="Arial"/>
                <a:cs typeface="Arial"/>
              </a:rPr>
              <a:t>or </a:t>
            </a:r>
            <a:r>
              <a:rPr sz="1200" b="1" i="1" spc="-45" dirty="0">
                <a:solidFill>
                  <a:srgbClr val="0000CC"/>
                </a:solidFill>
                <a:latin typeface="Arial"/>
                <a:cs typeface="Arial"/>
              </a:rPr>
              <a:t>effort) </a:t>
            </a:r>
            <a:r>
              <a:rPr sz="1200" b="1" i="1" spc="-6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200" b="1" i="1" spc="-70" dirty="0">
                <a:solidFill>
                  <a:srgbClr val="0000CC"/>
                </a:solidFill>
                <a:latin typeface="Arial"/>
                <a:cs typeface="Arial"/>
              </a:rPr>
              <a:t>test</a:t>
            </a:r>
            <a:r>
              <a:rPr sz="1200" b="1" i="1" spc="-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200" b="1" i="1" spc="-95" dirty="0">
                <a:solidFill>
                  <a:srgbClr val="0000CC"/>
                </a:solidFill>
                <a:latin typeface="Arial"/>
                <a:cs typeface="Arial"/>
              </a:rPr>
              <a:t>coverage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621" y="151256"/>
            <a:ext cx="1493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none" spc="-105" dirty="0">
                <a:solidFill>
                  <a:srgbClr val="FF0000"/>
                </a:solidFill>
              </a:rPr>
              <a:t>Equivalence</a:t>
            </a:r>
            <a:r>
              <a:rPr sz="1600" u="none" spc="-185" dirty="0">
                <a:solidFill>
                  <a:srgbClr val="FF0000"/>
                </a:solidFill>
              </a:rPr>
              <a:t> </a:t>
            </a:r>
            <a:r>
              <a:rPr sz="1600" u="none" spc="-85" dirty="0">
                <a:solidFill>
                  <a:srgbClr val="FF0000"/>
                </a:solidFill>
              </a:rPr>
              <a:t>Class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61874" y="587120"/>
            <a:ext cx="403669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51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90" dirty="0">
                <a:latin typeface="Trebuchet MS"/>
                <a:cs typeface="Trebuchet MS"/>
              </a:rPr>
              <a:t>Recall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a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partitioning</a:t>
            </a:r>
            <a:r>
              <a:rPr sz="1400" b="1" spc="-15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of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a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95" dirty="0">
                <a:latin typeface="Trebuchet MS"/>
                <a:cs typeface="Trebuchet MS"/>
              </a:rPr>
              <a:t>set,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A,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is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to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divide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set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40" dirty="0">
                <a:latin typeface="Trebuchet MS"/>
                <a:cs typeface="Trebuchet MS"/>
              </a:rPr>
              <a:t>A  </a:t>
            </a:r>
            <a:r>
              <a:rPr sz="1400" b="1" spc="-70" dirty="0">
                <a:latin typeface="Trebuchet MS"/>
                <a:cs typeface="Trebuchet MS"/>
              </a:rPr>
              <a:t>into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(</a:t>
            </a:r>
            <a:r>
              <a:rPr sz="1400" b="1" spc="-105" dirty="0">
                <a:latin typeface="Trebuchet MS"/>
                <a:cs typeface="Trebuchet MS"/>
              </a:rPr>
              <a:t> a1, a2, </a:t>
            </a:r>
            <a:r>
              <a:rPr sz="1400" b="1" spc="-85" dirty="0">
                <a:latin typeface="Trebuchet MS"/>
                <a:cs typeface="Trebuchet MS"/>
              </a:rPr>
              <a:t>-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-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-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120" dirty="0">
                <a:latin typeface="Trebuchet MS"/>
                <a:cs typeface="Trebuchet MS"/>
              </a:rPr>
              <a:t>-,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an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)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subsets</a:t>
            </a:r>
            <a:r>
              <a:rPr sz="1400" b="1" spc="-15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such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that: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473" y="995653"/>
            <a:ext cx="1927860" cy="4286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Font typeface="Arial"/>
              <a:buChar char="–"/>
              <a:tabLst>
                <a:tab pos="187960" algn="l"/>
              </a:tabLst>
            </a:pPr>
            <a:r>
              <a:rPr sz="1200" b="1" spc="-75" dirty="0">
                <a:latin typeface="Trebuchet MS"/>
                <a:cs typeface="Trebuchet MS"/>
              </a:rPr>
              <a:t>a1 </a:t>
            </a:r>
            <a:r>
              <a:rPr sz="1200" dirty="0">
                <a:latin typeface="Carlito"/>
                <a:cs typeface="Carlito"/>
              </a:rPr>
              <a:t>U </a:t>
            </a:r>
            <a:r>
              <a:rPr sz="1200" b="1" spc="-75" dirty="0">
                <a:latin typeface="Trebuchet MS"/>
                <a:cs typeface="Trebuchet MS"/>
              </a:rPr>
              <a:t>a2 </a:t>
            </a:r>
            <a:r>
              <a:rPr sz="1200" dirty="0">
                <a:latin typeface="Carlito"/>
                <a:cs typeface="Carlito"/>
              </a:rPr>
              <a:t>U </a:t>
            </a:r>
            <a:r>
              <a:rPr sz="1200" b="1" spc="-75" dirty="0">
                <a:latin typeface="Trebuchet MS"/>
                <a:cs typeface="Trebuchet MS"/>
              </a:rPr>
              <a:t>- - - - </a:t>
            </a:r>
            <a:r>
              <a:rPr sz="1200" dirty="0">
                <a:latin typeface="Carlito"/>
                <a:cs typeface="Carlito"/>
              </a:rPr>
              <a:t>U </a:t>
            </a:r>
            <a:r>
              <a:rPr sz="1200" b="1" spc="-60" dirty="0">
                <a:latin typeface="Trebuchet MS"/>
                <a:cs typeface="Trebuchet MS"/>
              </a:rPr>
              <a:t>an </a:t>
            </a:r>
            <a:r>
              <a:rPr sz="1200" b="1" spc="-105" dirty="0">
                <a:latin typeface="Trebuchet MS"/>
                <a:cs typeface="Trebuchet MS"/>
              </a:rPr>
              <a:t>=</a:t>
            </a:r>
            <a:r>
              <a:rPr sz="1200" b="1" spc="-125" dirty="0">
                <a:latin typeface="Trebuchet MS"/>
                <a:cs typeface="Trebuchet MS"/>
              </a:rPr>
              <a:t> </a:t>
            </a:r>
            <a:r>
              <a:rPr sz="1200" b="1" spc="-35" dirty="0"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Arial"/>
              <a:buChar char="–"/>
              <a:tabLst>
                <a:tab pos="187960" algn="l"/>
              </a:tabLst>
            </a:pPr>
            <a:r>
              <a:rPr sz="1200" b="1" spc="-70" dirty="0">
                <a:latin typeface="Trebuchet MS"/>
                <a:cs typeface="Trebuchet MS"/>
              </a:rPr>
              <a:t>for any </a:t>
            </a:r>
            <a:r>
              <a:rPr sz="1200" b="1" spc="-65" dirty="0">
                <a:latin typeface="Trebuchet MS"/>
                <a:cs typeface="Trebuchet MS"/>
              </a:rPr>
              <a:t>i </a:t>
            </a:r>
            <a:r>
              <a:rPr sz="1200" b="1" spc="-60" dirty="0">
                <a:latin typeface="Trebuchet MS"/>
                <a:cs typeface="Trebuchet MS"/>
              </a:rPr>
              <a:t>and </a:t>
            </a:r>
            <a:r>
              <a:rPr sz="1200" b="1" spc="-135" dirty="0">
                <a:latin typeface="Trebuchet MS"/>
                <a:cs typeface="Trebuchet MS"/>
              </a:rPr>
              <a:t>j, </a:t>
            </a:r>
            <a:r>
              <a:rPr sz="1200" b="1" spc="-60" dirty="0">
                <a:latin typeface="Trebuchet MS"/>
                <a:cs typeface="Trebuchet MS"/>
              </a:rPr>
              <a:t>ai </a:t>
            </a:r>
            <a:r>
              <a:rPr sz="1200" b="1" dirty="0">
                <a:latin typeface="Arial"/>
                <a:cs typeface="Arial"/>
              </a:rPr>
              <a:t>∩ </a:t>
            </a:r>
            <a:r>
              <a:rPr sz="1200" b="1" spc="-5" dirty="0">
                <a:latin typeface="Arial"/>
                <a:cs typeface="Arial"/>
              </a:rPr>
              <a:t>aj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Ø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0804" y="995653"/>
            <a:ext cx="1041400" cy="4286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i="1" spc="-100" dirty="0">
                <a:latin typeface="Arial"/>
                <a:cs typeface="Arial"/>
              </a:rPr>
              <a:t>(completeness)</a:t>
            </a:r>
            <a:endParaRPr sz="12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145"/>
              </a:spcBef>
            </a:pPr>
            <a:r>
              <a:rPr sz="1200" b="1" i="1" spc="-80" dirty="0">
                <a:latin typeface="Arial"/>
                <a:cs typeface="Arial"/>
              </a:rPr>
              <a:t>(no</a:t>
            </a:r>
            <a:r>
              <a:rPr sz="1200" b="1" i="1" spc="-135" dirty="0">
                <a:latin typeface="Arial"/>
                <a:cs typeface="Arial"/>
              </a:rPr>
              <a:t> </a:t>
            </a:r>
            <a:r>
              <a:rPr sz="1200" b="1" i="1" spc="-70" dirty="0">
                <a:latin typeface="Arial"/>
                <a:cs typeface="Arial"/>
              </a:rPr>
              <a:t>duplication)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74" y="1416557"/>
            <a:ext cx="4004310" cy="12426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30480" indent="-172720">
              <a:lnSpc>
                <a:spcPts val="151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90" dirty="0">
                <a:latin typeface="Trebuchet MS"/>
                <a:cs typeface="Trebuchet MS"/>
              </a:rPr>
              <a:t>Equivalence</a:t>
            </a:r>
            <a:r>
              <a:rPr sz="1400" b="1" spc="-15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relation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is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a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relation</a:t>
            </a:r>
            <a:r>
              <a:rPr sz="1400" b="1" spc="-15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defined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on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set  </a:t>
            </a:r>
            <a:r>
              <a:rPr sz="1400" b="1" spc="-40" dirty="0">
                <a:latin typeface="Trebuchet MS"/>
                <a:cs typeface="Trebuchet MS"/>
              </a:rPr>
              <a:t>A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such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that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it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is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110" dirty="0">
                <a:latin typeface="Trebuchet MS"/>
                <a:cs typeface="Trebuchet MS"/>
              </a:rPr>
              <a:t>reflexive,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transitive,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and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symmetric</a:t>
            </a:r>
            <a:endParaRPr sz="1400">
              <a:latin typeface="Trebuchet MS"/>
              <a:cs typeface="Trebuchet MS"/>
            </a:endParaRPr>
          </a:p>
          <a:p>
            <a:pPr marL="184785" marR="5080" indent="-172720">
              <a:lnSpc>
                <a:spcPts val="1510"/>
              </a:lnSpc>
              <a:spcBef>
                <a:spcPts val="3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b="1" spc="-90" dirty="0">
                <a:latin typeface="Trebuchet MS"/>
                <a:cs typeface="Trebuchet MS"/>
              </a:rPr>
              <a:t>Equivalence</a:t>
            </a:r>
            <a:r>
              <a:rPr sz="1400" b="1" spc="-15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class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testing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develops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test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cases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via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  </a:t>
            </a:r>
            <a:r>
              <a:rPr sz="1400" b="1" spc="-70" dirty="0">
                <a:latin typeface="Trebuchet MS"/>
                <a:cs typeface="Trebuchet MS"/>
              </a:rPr>
              <a:t>partitioning </a:t>
            </a:r>
            <a:r>
              <a:rPr sz="1400" b="1" spc="-60" dirty="0">
                <a:latin typeface="Trebuchet MS"/>
                <a:cs typeface="Trebuchet MS"/>
              </a:rPr>
              <a:t>of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24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input/output/predicate</a:t>
            </a:r>
            <a:endParaRPr sz="1400">
              <a:latin typeface="Trebuchet MS"/>
              <a:cs typeface="Trebuchet MS"/>
            </a:endParaRPr>
          </a:p>
          <a:p>
            <a:pPr marL="184785" marR="395605">
              <a:lnSpc>
                <a:spcPts val="1510"/>
              </a:lnSpc>
              <a:spcBef>
                <a:spcPts val="5"/>
              </a:spcBef>
            </a:pPr>
            <a:r>
              <a:rPr sz="1400" b="1" spc="-100" dirty="0">
                <a:latin typeface="Arial"/>
                <a:cs typeface="Arial"/>
              </a:rPr>
              <a:t>variable’s </a:t>
            </a:r>
            <a:r>
              <a:rPr sz="1400" b="1" spc="-90" dirty="0">
                <a:latin typeface="Arial"/>
                <a:cs typeface="Arial"/>
              </a:rPr>
              <a:t>value </a:t>
            </a:r>
            <a:r>
              <a:rPr sz="1400" b="1" spc="-95" dirty="0">
                <a:latin typeface="Arial"/>
                <a:cs typeface="Arial"/>
              </a:rPr>
              <a:t>set </a:t>
            </a:r>
            <a:r>
              <a:rPr sz="1400" b="1" spc="-65" dirty="0">
                <a:latin typeface="Arial"/>
                <a:cs typeface="Arial"/>
              </a:rPr>
              <a:t>into </a:t>
            </a:r>
            <a:r>
              <a:rPr sz="1400" b="1" spc="-155" dirty="0">
                <a:latin typeface="Arial"/>
                <a:cs typeface="Arial"/>
              </a:rPr>
              <a:t>classes </a:t>
            </a:r>
            <a:r>
              <a:rPr sz="1400" b="1" spc="-114" dirty="0">
                <a:latin typeface="Arial"/>
                <a:cs typeface="Arial"/>
              </a:rPr>
              <a:t>(subsets) </a:t>
            </a:r>
            <a:r>
              <a:rPr sz="1400" b="1" spc="-135" dirty="0">
                <a:latin typeface="Arial"/>
                <a:cs typeface="Arial"/>
              </a:rPr>
              <a:t>using  </a:t>
            </a:r>
            <a:r>
              <a:rPr sz="1400" b="1" spc="-65" dirty="0">
                <a:latin typeface="Trebuchet MS"/>
                <a:cs typeface="Trebuchet MS"/>
              </a:rPr>
              <a:t>some </a:t>
            </a:r>
            <a:r>
              <a:rPr sz="1400" b="1" spc="-90" dirty="0">
                <a:latin typeface="Trebuchet MS"/>
                <a:cs typeface="Trebuchet MS"/>
              </a:rPr>
              <a:t>equivalence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relation.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621" y="161924"/>
            <a:ext cx="2099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0" dirty="0">
                <a:solidFill>
                  <a:srgbClr val="FF0000"/>
                </a:solidFill>
              </a:rPr>
              <a:t>Equivalence </a:t>
            </a:r>
            <a:r>
              <a:rPr u="none" spc="-65" dirty="0">
                <a:solidFill>
                  <a:srgbClr val="FF0000"/>
                </a:solidFill>
              </a:rPr>
              <a:t>Class </a:t>
            </a:r>
            <a:r>
              <a:rPr u="none" spc="-130" dirty="0">
                <a:solidFill>
                  <a:srgbClr val="FF0000"/>
                </a:solidFill>
              </a:rPr>
              <a:t>Test</a:t>
            </a:r>
            <a:r>
              <a:rPr u="none" spc="-285" dirty="0">
                <a:solidFill>
                  <a:srgbClr val="FF0000"/>
                </a:solidFill>
              </a:rPr>
              <a:t> </a:t>
            </a:r>
            <a:r>
              <a:rPr u="none" spc="-75" dirty="0">
                <a:solidFill>
                  <a:srgbClr val="FF0000"/>
                </a:solidFill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" y="498093"/>
            <a:ext cx="4054475" cy="168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spc="-60" dirty="0">
                <a:latin typeface="Trebuchet MS"/>
                <a:cs typeface="Trebuchet MS"/>
              </a:rPr>
              <a:t>Consider </a:t>
            </a:r>
            <a:r>
              <a:rPr sz="1000" b="1" spc="-45" dirty="0">
                <a:latin typeface="Trebuchet MS"/>
                <a:cs typeface="Trebuchet MS"/>
              </a:rPr>
              <a:t>a </a:t>
            </a:r>
            <a:r>
              <a:rPr sz="1000" b="1" spc="-65" dirty="0">
                <a:latin typeface="Trebuchet MS"/>
                <a:cs typeface="Trebuchet MS"/>
              </a:rPr>
              <a:t>numerical </a:t>
            </a:r>
            <a:r>
              <a:rPr sz="1000" b="1" spc="-55" dirty="0">
                <a:latin typeface="Trebuchet MS"/>
                <a:cs typeface="Trebuchet MS"/>
              </a:rPr>
              <a:t>input </a:t>
            </a:r>
            <a:r>
              <a:rPr sz="1000" b="1" spc="-65" dirty="0">
                <a:latin typeface="Trebuchet MS"/>
                <a:cs typeface="Trebuchet MS"/>
              </a:rPr>
              <a:t>variable, I, </a:t>
            </a:r>
            <a:r>
              <a:rPr sz="1000" b="1" spc="-50" dirty="0">
                <a:latin typeface="Trebuchet MS"/>
                <a:cs typeface="Trebuchet MS"/>
              </a:rPr>
              <a:t>whose </a:t>
            </a:r>
            <a:r>
              <a:rPr sz="1000" b="1" spc="-60" dirty="0">
                <a:latin typeface="Trebuchet MS"/>
                <a:cs typeface="Trebuchet MS"/>
              </a:rPr>
              <a:t>values may </a:t>
            </a:r>
            <a:r>
              <a:rPr sz="1000" b="1" spc="-65" dirty="0">
                <a:latin typeface="Trebuchet MS"/>
                <a:cs typeface="Trebuchet MS"/>
              </a:rPr>
              <a:t>range </a:t>
            </a:r>
            <a:r>
              <a:rPr sz="1000" b="1" spc="-60" dirty="0">
                <a:latin typeface="Trebuchet MS"/>
                <a:cs typeface="Trebuchet MS"/>
              </a:rPr>
              <a:t>from </a:t>
            </a:r>
            <a:r>
              <a:rPr sz="1000" b="1" spc="-85" dirty="0">
                <a:latin typeface="Trebuchet MS"/>
                <a:cs typeface="Trebuchet MS"/>
              </a:rPr>
              <a:t>-200  </a:t>
            </a:r>
            <a:r>
              <a:rPr sz="1000" b="1" spc="-55" dirty="0">
                <a:latin typeface="Trebuchet MS"/>
                <a:cs typeface="Trebuchet MS"/>
              </a:rPr>
              <a:t>through </a:t>
            </a:r>
            <a:r>
              <a:rPr sz="1000" b="1" spc="-90" dirty="0">
                <a:latin typeface="Trebuchet MS"/>
                <a:cs typeface="Trebuchet MS"/>
              </a:rPr>
              <a:t>+200. </a:t>
            </a:r>
            <a:r>
              <a:rPr sz="1000" b="1" spc="-80" dirty="0">
                <a:latin typeface="Trebuchet MS"/>
                <a:cs typeface="Trebuchet MS"/>
              </a:rPr>
              <a:t>Then </a:t>
            </a:r>
            <a:r>
              <a:rPr sz="1000" b="1" spc="-45" dirty="0">
                <a:latin typeface="Trebuchet MS"/>
                <a:cs typeface="Trebuchet MS"/>
              </a:rPr>
              <a:t>a </a:t>
            </a:r>
            <a:r>
              <a:rPr sz="1000" b="1" spc="-50" dirty="0">
                <a:latin typeface="Trebuchet MS"/>
                <a:cs typeface="Trebuchet MS"/>
              </a:rPr>
              <a:t>possible </a:t>
            </a:r>
            <a:r>
              <a:rPr sz="10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partitioning</a:t>
            </a:r>
            <a:r>
              <a:rPr sz="1000" b="1" spc="-130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is:</a:t>
            </a:r>
            <a:endParaRPr sz="10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  <a:tabLst>
                <a:tab pos="497205" algn="l"/>
              </a:tabLst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900" b="1" spc="-70" dirty="0">
                <a:latin typeface="Trebuchet MS"/>
                <a:cs typeface="Trebuchet MS"/>
              </a:rPr>
              <a:t>-200 </a:t>
            </a:r>
            <a:r>
              <a:rPr sz="900" b="1" spc="-45" dirty="0">
                <a:latin typeface="Trebuchet MS"/>
                <a:cs typeface="Trebuchet MS"/>
              </a:rPr>
              <a:t>to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75" dirty="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220"/>
              </a:spcBef>
              <a:tabLst>
                <a:tab pos="539750" algn="l"/>
              </a:tabLst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900" b="1" spc="-75" dirty="0">
                <a:latin typeface="Trebuchet MS"/>
                <a:cs typeface="Trebuchet MS"/>
              </a:rPr>
              <a:t>1 </a:t>
            </a:r>
            <a:r>
              <a:rPr sz="900" b="1" spc="-45" dirty="0">
                <a:latin typeface="Trebuchet MS"/>
                <a:cs typeface="Trebuchet MS"/>
              </a:rPr>
              <a:t>to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75" dirty="0">
                <a:latin typeface="Trebuchet MS"/>
                <a:cs typeface="Trebuchet MS"/>
              </a:rPr>
              <a:t>200</a:t>
            </a:r>
            <a:endParaRPr sz="900">
              <a:latin typeface="Trebuchet MS"/>
              <a:cs typeface="Trebuchet MS"/>
            </a:endParaRPr>
          </a:p>
          <a:p>
            <a:pPr marL="184785" marR="251460" indent="-17272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spc="-65" dirty="0">
                <a:latin typeface="Arial"/>
                <a:cs typeface="Arial"/>
              </a:rPr>
              <a:t>Define </a:t>
            </a:r>
            <a:r>
              <a:rPr sz="1000" b="1" spc="-80" dirty="0">
                <a:latin typeface="Arial"/>
                <a:cs typeface="Arial"/>
              </a:rPr>
              <a:t>“= </a:t>
            </a:r>
            <a:r>
              <a:rPr sz="1000" b="1" spc="-100" dirty="0">
                <a:latin typeface="Arial"/>
                <a:cs typeface="Arial"/>
              </a:rPr>
              <a:t>sign” </a:t>
            </a:r>
            <a:r>
              <a:rPr sz="1000" b="1" spc="-114" dirty="0">
                <a:latin typeface="Arial"/>
                <a:cs typeface="Arial"/>
              </a:rPr>
              <a:t>as </a:t>
            </a:r>
            <a:r>
              <a:rPr sz="1000" b="1" spc="-40" dirty="0">
                <a:latin typeface="Arial"/>
                <a:cs typeface="Arial"/>
              </a:rPr>
              <a:t>the </a:t>
            </a:r>
            <a:r>
              <a:rPr sz="1000" b="1" spc="-75" dirty="0">
                <a:latin typeface="Arial"/>
                <a:cs typeface="Arial"/>
              </a:rPr>
              <a:t>equivalence </a:t>
            </a:r>
            <a:r>
              <a:rPr sz="1000" b="1" spc="-50" dirty="0">
                <a:latin typeface="Arial"/>
                <a:cs typeface="Arial"/>
              </a:rPr>
              <a:t>relation, </a:t>
            </a:r>
            <a:r>
              <a:rPr sz="1000" b="1" spc="-90" dirty="0">
                <a:latin typeface="Arial"/>
                <a:cs typeface="Arial"/>
              </a:rPr>
              <a:t>R, </a:t>
            </a:r>
            <a:r>
              <a:rPr sz="1000" b="1" spc="-60" dirty="0">
                <a:latin typeface="Arial"/>
                <a:cs typeface="Arial"/>
              </a:rPr>
              <a:t>defined </a:t>
            </a:r>
            <a:r>
              <a:rPr sz="1000" b="1" spc="-70" dirty="0">
                <a:latin typeface="Arial"/>
                <a:cs typeface="Arial"/>
              </a:rPr>
              <a:t>over </a:t>
            </a:r>
            <a:r>
              <a:rPr sz="1000" b="1" spc="-40" dirty="0">
                <a:latin typeface="Arial"/>
                <a:cs typeface="Arial"/>
              </a:rPr>
              <a:t>the </a:t>
            </a:r>
            <a:r>
              <a:rPr sz="1000" b="1" spc="-50" dirty="0">
                <a:latin typeface="Arial"/>
                <a:cs typeface="Arial"/>
              </a:rPr>
              <a:t>input  </a:t>
            </a:r>
            <a:r>
              <a:rPr sz="1000" b="1" spc="-75" dirty="0">
                <a:latin typeface="Arial"/>
                <a:cs typeface="Arial"/>
              </a:rPr>
              <a:t>variable’s </a:t>
            </a:r>
            <a:r>
              <a:rPr sz="1000" b="1" spc="-70" dirty="0">
                <a:latin typeface="Arial"/>
                <a:cs typeface="Arial"/>
              </a:rPr>
              <a:t>value </a:t>
            </a:r>
            <a:r>
              <a:rPr sz="1000" b="1" spc="-75" dirty="0">
                <a:latin typeface="Arial"/>
                <a:cs typeface="Arial"/>
              </a:rPr>
              <a:t>set </a:t>
            </a:r>
            <a:r>
              <a:rPr sz="1000" b="1" spc="-70" dirty="0">
                <a:latin typeface="Arial"/>
                <a:cs typeface="Arial"/>
              </a:rPr>
              <a:t>X. </a:t>
            </a:r>
            <a:r>
              <a:rPr sz="1000" b="1" spc="-85" dirty="0">
                <a:latin typeface="Arial"/>
                <a:cs typeface="Arial"/>
              </a:rPr>
              <a:t>Then </a:t>
            </a:r>
            <a:r>
              <a:rPr sz="1000" b="1" spc="-70" dirty="0">
                <a:latin typeface="Arial"/>
                <a:cs typeface="Arial"/>
              </a:rPr>
              <a:t>one </a:t>
            </a:r>
            <a:r>
              <a:rPr sz="1000" b="1" spc="-55" dirty="0">
                <a:latin typeface="Arial"/>
                <a:cs typeface="Arial"/>
              </a:rPr>
              <a:t>partitioning </a:t>
            </a:r>
            <a:r>
              <a:rPr sz="1000" b="1" spc="-40" dirty="0">
                <a:latin typeface="Arial"/>
                <a:cs typeface="Arial"/>
              </a:rPr>
              <a:t>will</a:t>
            </a:r>
            <a:r>
              <a:rPr sz="1000" b="1" spc="85" dirty="0">
                <a:latin typeface="Arial"/>
                <a:cs typeface="Arial"/>
              </a:rPr>
              <a:t> </a:t>
            </a:r>
            <a:r>
              <a:rPr sz="1000" b="1" spc="-65" dirty="0">
                <a:latin typeface="Arial"/>
                <a:cs typeface="Arial"/>
              </a:rPr>
              <a:t>be:</a:t>
            </a:r>
            <a:endParaRPr sz="1000">
              <a:latin typeface="Arial"/>
              <a:cs typeface="Arial"/>
            </a:endParaRPr>
          </a:p>
          <a:p>
            <a:pPr marL="461645" lvl="1" indent="-22161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Font typeface="Arial"/>
              <a:buChar char="–"/>
              <a:tabLst>
                <a:tab pos="461645" algn="l"/>
                <a:tab pos="462280" algn="l"/>
              </a:tabLst>
            </a:pPr>
            <a:r>
              <a:rPr sz="900" b="1" spc="-70" dirty="0">
                <a:latin typeface="Trebuchet MS"/>
                <a:cs typeface="Trebuchet MS"/>
              </a:rPr>
              <a:t>-200 </a:t>
            </a:r>
            <a:r>
              <a:rPr sz="900" b="1" spc="-45" dirty="0">
                <a:latin typeface="Trebuchet MS"/>
                <a:cs typeface="Trebuchet MS"/>
              </a:rPr>
              <a:t>to </a:t>
            </a:r>
            <a:r>
              <a:rPr sz="900" b="1" spc="-65" dirty="0">
                <a:latin typeface="Trebuchet MS"/>
                <a:cs typeface="Trebuchet MS"/>
              </a:rPr>
              <a:t>-1 </a:t>
            </a:r>
            <a:r>
              <a:rPr sz="900" b="1" spc="-55" dirty="0">
                <a:latin typeface="Trebuchet MS"/>
                <a:cs typeface="Trebuchet MS"/>
              </a:rPr>
              <a:t>(negative</a:t>
            </a:r>
            <a:r>
              <a:rPr sz="900" b="1" spc="-90" dirty="0">
                <a:latin typeface="Trebuchet MS"/>
                <a:cs typeface="Trebuchet MS"/>
              </a:rPr>
              <a:t> </a:t>
            </a:r>
            <a:r>
              <a:rPr sz="900" b="1" spc="-45" dirty="0">
                <a:latin typeface="Trebuchet MS"/>
                <a:cs typeface="Trebuchet MS"/>
              </a:rPr>
              <a:t>sign)</a:t>
            </a:r>
            <a:endParaRPr sz="900">
              <a:latin typeface="Trebuchet MS"/>
              <a:cs typeface="Trebuchet MS"/>
            </a:endParaRPr>
          </a:p>
          <a:p>
            <a:pPr marL="487680" lvl="1" indent="-2476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Font typeface="Arial"/>
              <a:buChar char="–"/>
              <a:tabLst>
                <a:tab pos="487680" algn="l"/>
                <a:tab pos="488315" algn="l"/>
                <a:tab pos="910590" algn="l"/>
              </a:tabLst>
            </a:pPr>
            <a:r>
              <a:rPr sz="900" b="1" spc="-75" dirty="0">
                <a:latin typeface="Trebuchet MS"/>
                <a:cs typeface="Trebuchet MS"/>
              </a:rPr>
              <a:t>0	</a:t>
            </a:r>
            <a:r>
              <a:rPr sz="900" b="1" spc="-45" dirty="0">
                <a:latin typeface="Trebuchet MS"/>
                <a:cs typeface="Trebuchet MS"/>
              </a:rPr>
              <a:t>(no</a:t>
            </a:r>
            <a:r>
              <a:rPr sz="900" b="1" spc="-70" dirty="0">
                <a:latin typeface="Trebuchet MS"/>
                <a:cs typeface="Trebuchet MS"/>
              </a:rPr>
              <a:t> </a:t>
            </a:r>
            <a:r>
              <a:rPr sz="900" b="1" spc="-45" dirty="0">
                <a:latin typeface="Trebuchet MS"/>
                <a:cs typeface="Trebuchet MS"/>
              </a:rPr>
              <a:t>sign)</a:t>
            </a:r>
            <a:endParaRPr sz="900">
              <a:latin typeface="Trebuchet MS"/>
              <a:cs typeface="Trebuchet MS"/>
            </a:endParaRPr>
          </a:p>
          <a:p>
            <a:pPr marL="461645" lvl="1" indent="-22161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Font typeface="Arial"/>
              <a:buChar char="–"/>
              <a:tabLst>
                <a:tab pos="461645" algn="l"/>
                <a:tab pos="462280" algn="l"/>
              </a:tabLst>
            </a:pPr>
            <a:r>
              <a:rPr sz="900" b="1" spc="-75" dirty="0">
                <a:latin typeface="Trebuchet MS"/>
                <a:cs typeface="Trebuchet MS"/>
              </a:rPr>
              <a:t>1 </a:t>
            </a:r>
            <a:r>
              <a:rPr sz="900" b="1" spc="-45" dirty="0">
                <a:latin typeface="Trebuchet MS"/>
                <a:cs typeface="Trebuchet MS"/>
              </a:rPr>
              <a:t>to </a:t>
            </a:r>
            <a:r>
              <a:rPr sz="900" b="1" spc="-75" dirty="0">
                <a:latin typeface="Trebuchet MS"/>
                <a:cs typeface="Trebuchet MS"/>
              </a:rPr>
              <a:t>200 </a:t>
            </a:r>
            <a:r>
              <a:rPr sz="900" b="1" spc="-50" dirty="0">
                <a:latin typeface="Trebuchet MS"/>
                <a:cs typeface="Trebuchet MS"/>
              </a:rPr>
              <a:t>(positive </a:t>
            </a:r>
            <a:r>
              <a:rPr sz="900" b="1" spc="-45" dirty="0">
                <a:latin typeface="Trebuchet MS"/>
                <a:cs typeface="Trebuchet MS"/>
              </a:rPr>
              <a:t>sign)</a:t>
            </a:r>
            <a:endParaRPr sz="9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spc="-80" dirty="0">
                <a:latin typeface="Arial"/>
                <a:cs typeface="Arial"/>
              </a:rPr>
              <a:t>“= </a:t>
            </a:r>
            <a:r>
              <a:rPr sz="1000" b="1" spc="-100" dirty="0">
                <a:latin typeface="Arial"/>
                <a:cs typeface="Arial"/>
              </a:rPr>
              <a:t>sign” </a:t>
            </a:r>
            <a:r>
              <a:rPr sz="1000" b="1" spc="-50" dirty="0">
                <a:latin typeface="Arial"/>
                <a:cs typeface="Arial"/>
              </a:rPr>
              <a:t>relation </a:t>
            </a:r>
            <a:r>
              <a:rPr sz="1000" b="1" spc="-100" dirty="0">
                <a:latin typeface="Arial"/>
                <a:cs typeface="Arial"/>
              </a:rPr>
              <a:t>is </a:t>
            </a:r>
            <a:r>
              <a:rPr sz="1000" b="1" spc="-75" dirty="0">
                <a:latin typeface="Arial"/>
                <a:cs typeface="Arial"/>
              </a:rPr>
              <a:t>an equivalence </a:t>
            </a:r>
            <a:r>
              <a:rPr sz="1000" b="1" spc="-50" dirty="0">
                <a:latin typeface="Arial"/>
                <a:cs typeface="Arial"/>
              </a:rPr>
              <a:t>relation: </a:t>
            </a:r>
            <a:r>
              <a:rPr sz="1000" b="1" spc="-30" dirty="0">
                <a:latin typeface="Arial"/>
                <a:cs typeface="Arial"/>
              </a:rPr>
              <a:t>(let </a:t>
            </a:r>
            <a:r>
              <a:rPr sz="1000" b="1" spc="-55" dirty="0">
                <a:latin typeface="Arial"/>
                <a:cs typeface="Arial"/>
              </a:rPr>
              <a:t>€ </a:t>
            </a:r>
            <a:r>
              <a:rPr sz="1000" b="1" spc="-70" dirty="0">
                <a:latin typeface="Arial"/>
                <a:cs typeface="Arial"/>
              </a:rPr>
              <a:t>be </a:t>
            </a:r>
            <a:r>
              <a:rPr sz="1000" b="1" spc="-60" dirty="0">
                <a:latin typeface="Arial"/>
                <a:cs typeface="Arial"/>
              </a:rPr>
              <a:t>“element</a:t>
            </a:r>
            <a:r>
              <a:rPr sz="1000" b="1" spc="-40" dirty="0">
                <a:latin typeface="Arial"/>
                <a:cs typeface="Arial"/>
              </a:rPr>
              <a:t> of”)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074" y="2174874"/>
            <a:ext cx="746125" cy="5257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111111"/>
              <a:buFont typeface="Arial"/>
              <a:buChar char="–"/>
              <a:tabLst>
                <a:tab pos="183515" algn="l"/>
              </a:tabLst>
            </a:pPr>
            <a:r>
              <a:rPr sz="900" b="1" spc="-70" dirty="0">
                <a:latin typeface="Trebuchet MS"/>
                <a:cs typeface="Trebuchet MS"/>
              </a:rPr>
              <a:t>reflexive</a:t>
            </a:r>
            <a:r>
              <a:rPr sz="900" b="1" spc="-85" dirty="0">
                <a:latin typeface="Trebuchet MS"/>
                <a:cs typeface="Trebuchet MS"/>
              </a:rPr>
              <a:t> :</a:t>
            </a:r>
            <a:endParaRPr sz="900">
              <a:latin typeface="Trebuchet MS"/>
              <a:cs typeface="Trebuchet MS"/>
            </a:endParaRPr>
          </a:p>
          <a:p>
            <a:pPr marL="180340" indent="-16764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Font typeface="Arial"/>
              <a:buChar char="–"/>
              <a:tabLst>
                <a:tab pos="180340" algn="l"/>
              </a:tabLst>
            </a:pPr>
            <a:r>
              <a:rPr sz="900" b="1" spc="-60" dirty="0">
                <a:latin typeface="Trebuchet MS"/>
                <a:cs typeface="Trebuchet MS"/>
              </a:rPr>
              <a:t>symmetric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85" dirty="0">
                <a:latin typeface="Trebuchet MS"/>
                <a:cs typeface="Trebuchet MS"/>
              </a:rPr>
              <a:t>:</a:t>
            </a:r>
            <a:endParaRPr sz="900">
              <a:latin typeface="Trebuchet MS"/>
              <a:cs typeface="Trebuchet MS"/>
            </a:endParaRPr>
          </a:p>
          <a:p>
            <a:pPr marL="180340" indent="-16764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Font typeface="Arial"/>
              <a:buChar char="–"/>
              <a:tabLst>
                <a:tab pos="180340" algn="l"/>
              </a:tabLst>
            </a:pPr>
            <a:r>
              <a:rPr sz="900" b="1" spc="-60" dirty="0">
                <a:latin typeface="Trebuchet MS"/>
                <a:cs typeface="Trebuchet MS"/>
              </a:rPr>
              <a:t>transitive: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1318" y="2174874"/>
            <a:ext cx="2191385" cy="525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340"/>
              </a:spcBef>
            </a:pPr>
            <a:r>
              <a:rPr sz="900" b="1" spc="-65" dirty="0">
                <a:latin typeface="Trebuchet MS"/>
                <a:cs typeface="Trebuchet MS"/>
              </a:rPr>
              <a:t>-2 </a:t>
            </a:r>
            <a:r>
              <a:rPr sz="900" b="1" spc="-45" dirty="0">
                <a:latin typeface="Arial"/>
                <a:cs typeface="Arial"/>
              </a:rPr>
              <a:t>€ </a:t>
            </a:r>
            <a:r>
              <a:rPr sz="900" b="1" spc="-45" dirty="0">
                <a:latin typeface="Trebuchet MS"/>
                <a:cs typeface="Trebuchet MS"/>
              </a:rPr>
              <a:t>X </a:t>
            </a:r>
            <a:r>
              <a:rPr sz="900" b="1" spc="-55" dirty="0">
                <a:latin typeface="Trebuchet MS"/>
                <a:cs typeface="Trebuchet MS"/>
              </a:rPr>
              <a:t>then </a:t>
            </a:r>
            <a:r>
              <a:rPr sz="900" b="1" spc="-70" dirty="0">
                <a:latin typeface="Trebuchet MS"/>
                <a:cs typeface="Trebuchet MS"/>
              </a:rPr>
              <a:t>(-2, </a:t>
            </a:r>
            <a:r>
              <a:rPr sz="900" b="1" spc="-60" dirty="0">
                <a:latin typeface="Trebuchet MS"/>
                <a:cs typeface="Trebuchet MS"/>
              </a:rPr>
              <a:t>-2) </a:t>
            </a:r>
            <a:r>
              <a:rPr sz="900" b="1" spc="-45" dirty="0">
                <a:latin typeface="Arial"/>
                <a:cs typeface="Arial"/>
              </a:rPr>
              <a:t>€</a:t>
            </a:r>
            <a:r>
              <a:rPr sz="900" b="1" spc="-155" dirty="0">
                <a:latin typeface="Arial"/>
                <a:cs typeface="Arial"/>
              </a:rPr>
              <a:t> </a:t>
            </a:r>
            <a:r>
              <a:rPr sz="900" b="1" spc="-45" dirty="0">
                <a:latin typeface="Trebuchet MS"/>
                <a:cs typeface="Trebuchet MS"/>
              </a:rPr>
              <a:t>R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b="1" spc="-75" dirty="0">
                <a:latin typeface="Trebuchet MS"/>
                <a:cs typeface="Trebuchet MS"/>
              </a:rPr>
              <a:t>(3, </a:t>
            </a:r>
            <a:r>
              <a:rPr sz="900" b="1" spc="-65" dirty="0">
                <a:latin typeface="Trebuchet MS"/>
                <a:cs typeface="Trebuchet MS"/>
              </a:rPr>
              <a:t>5) </a:t>
            </a:r>
            <a:r>
              <a:rPr sz="900" b="1" spc="-45" dirty="0">
                <a:latin typeface="Arial"/>
                <a:cs typeface="Arial"/>
              </a:rPr>
              <a:t>€ </a:t>
            </a:r>
            <a:r>
              <a:rPr sz="900" b="1" spc="-75" dirty="0">
                <a:latin typeface="Trebuchet MS"/>
                <a:cs typeface="Trebuchet MS"/>
              </a:rPr>
              <a:t>R, </a:t>
            </a:r>
            <a:r>
              <a:rPr sz="900" b="1" spc="-55" dirty="0">
                <a:latin typeface="Trebuchet MS"/>
                <a:cs typeface="Trebuchet MS"/>
              </a:rPr>
              <a:t>then </a:t>
            </a:r>
            <a:r>
              <a:rPr sz="900" b="1" spc="-75" dirty="0">
                <a:latin typeface="Trebuchet MS"/>
                <a:cs typeface="Trebuchet MS"/>
              </a:rPr>
              <a:t>(5, </a:t>
            </a:r>
            <a:r>
              <a:rPr sz="900" b="1" spc="-65" dirty="0">
                <a:latin typeface="Trebuchet MS"/>
                <a:cs typeface="Trebuchet MS"/>
              </a:rPr>
              <a:t>3) </a:t>
            </a:r>
            <a:r>
              <a:rPr sz="900" b="1" spc="-45" dirty="0">
                <a:latin typeface="Arial"/>
                <a:cs typeface="Arial"/>
              </a:rPr>
              <a:t>€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-45" dirty="0">
                <a:latin typeface="Trebuchet MS"/>
                <a:cs typeface="Trebuchet MS"/>
              </a:rPr>
              <a:t>R</a:t>
            </a:r>
            <a:endParaRPr sz="9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  <a:spcBef>
                <a:spcPts val="215"/>
              </a:spcBef>
            </a:pPr>
            <a:r>
              <a:rPr sz="900" b="1" spc="-70" dirty="0">
                <a:latin typeface="Trebuchet MS"/>
                <a:cs typeface="Trebuchet MS"/>
              </a:rPr>
              <a:t>(-5, </a:t>
            </a:r>
            <a:r>
              <a:rPr sz="900" b="1" spc="-60" dirty="0">
                <a:latin typeface="Trebuchet MS"/>
                <a:cs typeface="Trebuchet MS"/>
              </a:rPr>
              <a:t>-7) </a:t>
            </a:r>
            <a:r>
              <a:rPr sz="900" b="1" spc="-45" dirty="0">
                <a:latin typeface="Arial"/>
                <a:cs typeface="Arial"/>
              </a:rPr>
              <a:t>€ </a:t>
            </a:r>
            <a:r>
              <a:rPr sz="900" b="1" spc="-45" dirty="0">
                <a:latin typeface="Trebuchet MS"/>
                <a:cs typeface="Trebuchet MS"/>
              </a:rPr>
              <a:t>R and </a:t>
            </a:r>
            <a:r>
              <a:rPr sz="900" b="1" spc="-70" dirty="0">
                <a:latin typeface="Trebuchet MS"/>
                <a:cs typeface="Trebuchet MS"/>
              </a:rPr>
              <a:t>(-7, </a:t>
            </a:r>
            <a:r>
              <a:rPr sz="900" b="1" spc="-65" dirty="0">
                <a:latin typeface="Trebuchet MS"/>
                <a:cs typeface="Trebuchet MS"/>
              </a:rPr>
              <a:t>-200) </a:t>
            </a:r>
            <a:r>
              <a:rPr sz="900" b="1" spc="-45" dirty="0">
                <a:latin typeface="Arial"/>
                <a:cs typeface="Arial"/>
              </a:rPr>
              <a:t>€ </a:t>
            </a:r>
            <a:r>
              <a:rPr sz="900" b="1" spc="-100" dirty="0">
                <a:latin typeface="Trebuchet MS"/>
                <a:cs typeface="Trebuchet MS"/>
              </a:rPr>
              <a:t>, </a:t>
            </a:r>
            <a:r>
              <a:rPr sz="900" b="1" spc="-55" dirty="0">
                <a:latin typeface="Trebuchet MS"/>
                <a:cs typeface="Trebuchet MS"/>
              </a:rPr>
              <a:t>then </a:t>
            </a:r>
            <a:r>
              <a:rPr sz="900" b="1" spc="-70" dirty="0">
                <a:latin typeface="Trebuchet MS"/>
                <a:cs typeface="Trebuchet MS"/>
              </a:rPr>
              <a:t>(-5, </a:t>
            </a:r>
            <a:r>
              <a:rPr sz="900" b="1" spc="-65" dirty="0">
                <a:latin typeface="Trebuchet MS"/>
                <a:cs typeface="Trebuchet MS"/>
              </a:rPr>
              <a:t>-200) </a:t>
            </a:r>
            <a:r>
              <a:rPr sz="900" b="1" spc="-45" dirty="0">
                <a:latin typeface="Arial"/>
                <a:cs typeface="Arial"/>
              </a:rPr>
              <a:t>€</a:t>
            </a:r>
            <a:r>
              <a:rPr sz="900" b="1" spc="-130" dirty="0">
                <a:latin typeface="Arial"/>
                <a:cs typeface="Arial"/>
              </a:rPr>
              <a:t> </a:t>
            </a:r>
            <a:r>
              <a:rPr sz="900" b="1" spc="-45" dirty="0">
                <a:latin typeface="Trebuchet MS"/>
                <a:cs typeface="Trebuchet MS"/>
              </a:rPr>
              <a:t>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" y="3009836"/>
            <a:ext cx="4114800" cy="19875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587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25"/>
              </a:spcBef>
            </a:pPr>
            <a:r>
              <a:rPr sz="900" i="1" dirty="0">
                <a:latin typeface="Carlito"/>
                <a:cs typeface="Carlito"/>
              </a:rPr>
              <a:t>A </a:t>
            </a:r>
            <a:r>
              <a:rPr sz="900" i="1" spc="-5" dirty="0">
                <a:latin typeface="Carlito"/>
                <a:cs typeface="Carlito"/>
              </a:rPr>
              <a:t>sample equivalence </a:t>
            </a:r>
            <a:r>
              <a:rPr sz="900" i="1" spc="-10" dirty="0">
                <a:latin typeface="Carlito"/>
                <a:cs typeface="Carlito"/>
              </a:rPr>
              <a:t>test </a:t>
            </a:r>
            <a:r>
              <a:rPr sz="900" i="1" spc="-5" dirty="0">
                <a:latin typeface="Carlito"/>
                <a:cs typeface="Carlito"/>
              </a:rPr>
              <a:t>set with this relation would </a:t>
            </a:r>
            <a:r>
              <a:rPr sz="900" i="1" dirty="0">
                <a:latin typeface="Carlito"/>
                <a:cs typeface="Carlito"/>
              </a:rPr>
              <a:t>be ( -5, 0,</a:t>
            </a:r>
            <a:r>
              <a:rPr sz="900" i="1" spc="15" dirty="0">
                <a:latin typeface="Carlito"/>
                <a:cs typeface="Carlito"/>
              </a:rPr>
              <a:t> </a:t>
            </a:r>
            <a:r>
              <a:rPr sz="900" i="1" dirty="0">
                <a:latin typeface="Carlito"/>
                <a:cs typeface="Carlito"/>
              </a:rPr>
              <a:t>8)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13" y="109219"/>
            <a:ext cx="3789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u="none" spc="-15" dirty="0">
                <a:solidFill>
                  <a:srgbClr val="FF0000"/>
                </a:solidFill>
                <a:latin typeface="Carlito"/>
                <a:cs typeface="Carlito"/>
              </a:rPr>
              <a:t>Equivalence </a:t>
            </a:r>
            <a:r>
              <a:rPr sz="2200" b="0" u="none" spc="-10" dirty="0">
                <a:solidFill>
                  <a:srgbClr val="FF0000"/>
                </a:solidFill>
                <a:latin typeface="Carlito"/>
                <a:cs typeface="Carlito"/>
              </a:rPr>
              <a:t>Partitioning </a:t>
            </a:r>
            <a:r>
              <a:rPr sz="2200" b="0" u="none" spc="-5" dirty="0">
                <a:solidFill>
                  <a:srgbClr val="FF0000"/>
                </a:solidFill>
                <a:latin typeface="Carlito"/>
                <a:cs typeface="Carlito"/>
              </a:rPr>
              <a:t>-</a:t>
            </a:r>
            <a:r>
              <a:rPr sz="2200" b="0" u="none" spc="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b="0" u="none" spc="-15" dirty="0">
                <a:solidFill>
                  <a:srgbClr val="FF0000"/>
                </a:solidFill>
                <a:latin typeface="Carlito"/>
                <a:cs typeface="Carlito"/>
              </a:rPr>
              <a:t>Review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869" y="874634"/>
            <a:ext cx="1922780" cy="1306195"/>
            <a:chOff x="1309869" y="874634"/>
            <a:chExt cx="1922780" cy="1306195"/>
          </a:xfrm>
        </p:grpSpPr>
        <p:sp>
          <p:nvSpPr>
            <p:cNvPr id="4" name="object 4"/>
            <p:cNvSpPr/>
            <p:nvPr/>
          </p:nvSpPr>
          <p:spPr>
            <a:xfrm>
              <a:off x="1943468" y="1976627"/>
              <a:ext cx="666115" cy="204470"/>
            </a:xfrm>
            <a:custGeom>
              <a:avLst/>
              <a:gdLst/>
              <a:ahLst/>
              <a:cxnLst/>
              <a:rect l="l" t="t" r="r" b="b"/>
              <a:pathLst>
                <a:path w="666114" h="204469">
                  <a:moveTo>
                    <a:pt x="665937" y="0"/>
                  </a:moveTo>
                  <a:lnTo>
                    <a:pt x="0" y="0"/>
                  </a:lnTo>
                  <a:lnTo>
                    <a:pt x="0" y="112928"/>
                  </a:lnTo>
                  <a:lnTo>
                    <a:pt x="0" y="204203"/>
                  </a:lnTo>
                  <a:lnTo>
                    <a:pt x="665937" y="204203"/>
                  </a:lnTo>
                  <a:lnTo>
                    <a:pt x="665937" y="112928"/>
                  </a:lnTo>
                  <a:lnTo>
                    <a:pt x="665937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9061" y="1905152"/>
              <a:ext cx="652145" cy="184785"/>
            </a:xfrm>
            <a:custGeom>
              <a:avLst/>
              <a:gdLst/>
              <a:ahLst/>
              <a:cxnLst/>
              <a:rect l="l" t="t" r="r" b="b"/>
              <a:pathLst>
                <a:path w="652144" h="184785">
                  <a:moveTo>
                    <a:pt x="0" y="184392"/>
                  </a:moveTo>
                  <a:lnTo>
                    <a:pt x="651980" y="184392"/>
                  </a:lnTo>
                  <a:lnTo>
                    <a:pt x="651980" y="0"/>
                  </a:lnTo>
                  <a:lnTo>
                    <a:pt x="0" y="0"/>
                  </a:lnTo>
                  <a:lnTo>
                    <a:pt x="0" y="184392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9061" y="1905168"/>
              <a:ext cx="644332" cy="204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0600" y="1986859"/>
              <a:ext cx="32384" cy="31115"/>
            </a:xfrm>
            <a:custGeom>
              <a:avLst/>
              <a:gdLst/>
              <a:ahLst/>
              <a:cxnLst/>
              <a:rect l="l" t="t" r="r" b="b"/>
              <a:pathLst>
                <a:path w="32385" h="31114">
                  <a:moveTo>
                    <a:pt x="32073" y="0"/>
                  </a:moveTo>
                  <a:lnTo>
                    <a:pt x="0" y="0"/>
                  </a:lnTo>
                  <a:lnTo>
                    <a:pt x="0" y="30647"/>
                  </a:lnTo>
                  <a:lnTo>
                    <a:pt x="10776" y="30647"/>
                  </a:lnTo>
                  <a:lnTo>
                    <a:pt x="18655" y="28917"/>
                  </a:lnTo>
                  <a:lnTo>
                    <a:pt x="25470" y="24342"/>
                  </a:lnTo>
                  <a:lnTo>
                    <a:pt x="30262" y="17846"/>
                  </a:lnTo>
                  <a:lnTo>
                    <a:pt x="32073" y="10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9869" y="874634"/>
              <a:ext cx="1922780" cy="796290"/>
            </a:xfrm>
            <a:custGeom>
              <a:avLst/>
              <a:gdLst/>
              <a:ahLst/>
              <a:cxnLst/>
              <a:rect l="l" t="t" r="r" b="b"/>
              <a:pathLst>
                <a:path w="1922780" h="796289">
                  <a:moveTo>
                    <a:pt x="955921" y="0"/>
                  </a:moveTo>
                  <a:lnTo>
                    <a:pt x="890658" y="894"/>
                  </a:lnTo>
                  <a:lnTo>
                    <a:pt x="826546" y="3542"/>
                  </a:lnTo>
                  <a:lnTo>
                    <a:pt x="763731" y="7890"/>
                  </a:lnTo>
                  <a:lnTo>
                    <a:pt x="702357" y="13885"/>
                  </a:lnTo>
                  <a:lnTo>
                    <a:pt x="642569" y="21475"/>
                  </a:lnTo>
                  <a:lnTo>
                    <a:pt x="584511" y="30605"/>
                  </a:lnTo>
                  <a:lnTo>
                    <a:pt x="528328" y="41224"/>
                  </a:lnTo>
                  <a:lnTo>
                    <a:pt x="474163" y="53277"/>
                  </a:lnTo>
                  <a:lnTo>
                    <a:pt x="422162" y="66711"/>
                  </a:lnTo>
                  <a:lnTo>
                    <a:pt x="372469" y="81475"/>
                  </a:lnTo>
                  <a:lnTo>
                    <a:pt x="325229" y="97513"/>
                  </a:lnTo>
                  <a:lnTo>
                    <a:pt x="280585" y="114774"/>
                  </a:lnTo>
                  <a:lnTo>
                    <a:pt x="238683" y="133204"/>
                  </a:lnTo>
                  <a:lnTo>
                    <a:pt x="199666" y="152750"/>
                  </a:lnTo>
                  <a:lnTo>
                    <a:pt x="163680" y="173359"/>
                  </a:lnTo>
                  <a:lnTo>
                    <a:pt x="130868" y="194977"/>
                  </a:lnTo>
                  <a:lnTo>
                    <a:pt x="75347" y="241031"/>
                  </a:lnTo>
                  <a:lnTo>
                    <a:pt x="34258" y="290487"/>
                  </a:lnTo>
                  <a:lnTo>
                    <a:pt x="8757" y="342920"/>
                  </a:lnTo>
                  <a:lnTo>
                    <a:pt x="0" y="397904"/>
                  </a:lnTo>
                  <a:lnTo>
                    <a:pt x="2213" y="425690"/>
                  </a:lnTo>
                  <a:lnTo>
                    <a:pt x="19486" y="479459"/>
                  </a:lnTo>
                  <a:lnTo>
                    <a:pt x="52926" y="530470"/>
                  </a:lnTo>
                  <a:lnTo>
                    <a:pt x="101375" y="578297"/>
                  </a:lnTo>
                  <a:lnTo>
                    <a:pt x="163680" y="622514"/>
                  </a:lnTo>
                  <a:lnTo>
                    <a:pt x="199666" y="643135"/>
                  </a:lnTo>
                  <a:lnTo>
                    <a:pt x="238683" y="662693"/>
                  </a:lnTo>
                  <a:lnTo>
                    <a:pt x="280585" y="681136"/>
                  </a:lnTo>
                  <a:lnTo>
                    <a:pt x="325229" y="698409"/>
                  </a:lnTo>
                  <a:lnTo>
                    <a:pt x="372469" y="714460"/>
                  </a:lnTo>
                  <a:lnTo>
                    <a:pt x="422162" y="729236"/>
                  </a:lnTo>
                  <a:lnTo>
                    <a:pt x="474163" y="742682"/>
                  </a:lnTo>
                  <a:lnTo>
                    <a:pt x="528328" y="754746"/>
                  </a:lnTo>
                  <a:lnTo>
                    <a:pt x="584511" y="765374"/>
                  </a:lnTo>
                  <a:lnTo>
                    <a:pt x="642569" y="774513"/>
                  </a:lnTo>
                  <a:lnTo>
                    <a:pt x="702357" y="782111"/>
                  </a:lnTo>
                  <a:lnTo>
                    <a:pt x="763731" y="788112"/>
                  </a:lnTo>
                  <a:lnTo>
                    <a:pt x="826546" y="792465"/>
                  </a:lnTo>
                  <a:lnTo>
                    <a:pt x="890658" y="795116"/>
                  </a:lnTo>
                  <a:lnTo>
                    <a:pt x="955921" y="796012"/>
                  </a:lnTo>
                  <a:lnTo>
                    <a:pt x="1022477" y="795116"/>
                  </a:lnTo>
                  <a:lnTo>
                    <a:pt x="1087772" y="792465"/>
                  </a:lnTo>
                  <a:lnTo>
                    <a:pt x="1151668" y="788112"/>
                  </a:lnTo>
                  <a:lnTo>
                    <a:pt x="1214024" y="782111"/>
                  </a:lnTo>
                  <a:lnTo>
                    <a:pt x="1274701" y="774513"/>
                  </a:lnTo>
                  <a:lnTo>
                    <a:pt x="1333559" y="765374"/>
                  </a:lnTo>
                  <a:lnTo>
                    <a:pt x="1390458" y="754746"/>
                  </a:lnTo>
                  <a:lnTo>
                    <a:pt x="1445258" y="742682"/>
                  </a:lnTo>
                  <a:lnTo>
                    <a:pt x="1497820" y="729236"/>
                  </a:lnTo>
                  <a:lnTo>
                    <a:pt x="1548004" y="714460"/>
                  </a:lnTo>
                  <a:lnTo>
                    <a:pt x="1595670" y="698409"/>
                  </a:lnTo>
                  <a:lnTo>
                    <a:pt x="1640678" y="681136"/>
                  </a:lnTo>
                  <a:lnTo>
                    <a:pt x="1682889" y="662693"/>
                  </a:lnTo>
                  <a:lnTo>
                    <a:pt x="1722163" y="643135"/>
                  </a:lnTo>
                  <a:lnTo>
                    <a:pt x="1758359" y="622514"/>
                  </a:lnTo>
                  <a:lnTo>
                    <a:pt x="1791339" y="600884"/>
                  </a:lnTo>
                  <a:lnTo>
                    <a:pt x="1847089" y="554809"/>
                  </a:lnTo>
                  <a:lnTo>
                    <a:pt x="1888295" y="505336"/>
                  </a:lnTo>
                  <a:lnTo>
                    <a:pt x="1913839" y="452892"/>
                  </a:lnTo>
                  <a:lnTo>
                    <a:pt x="1922602" y="397904"/>
                  </a:lnTo>
                  <a:lnTo>
                    <a:pt x="1920388" y="370119"/>
                  </a:lnTo>
                  <a:lnTo>
                    <a:pt x="1903095" y="316358"/>
                  </a:lnTo>
                  <a:lnTo>
                    <a:pt x="1869580" y="265361"/>
                  </a:lnTo>
                  <a:lnTo>
                    <a:pt x="1820962" y="217552"/>
                  </a:lnTo>
                  <a:lnTo>
                    <a:pt x="1758359" y="173359"/>
                  </a:lnTo>
                  <a:lnTo>
                    <a:pt x="1722163" y="152750"/>
                  </a:lnTo>
                  <a:lnTo>
                    <a:pt x="1682889" y="133204"/>
                  </a:lnTo>
                  <a:lnTo>
                    <a:pt x="1640678" y="114774"/>
                  </a:lnTo>
                  <a:lnTo>
                    <a:pt x="1595670" y="97513"/>
                  </a:lnTo>
                  <a:lnTo>
                    <a:pt x="1548004" y="81475"/>
                  </a:lnTo>
                  <a:lnTo>
                    <a:pt x="1497820" y="66711"/>
                  </a:lnTo>
                  <a:lnTo>
                    <a:pt x="1445258" y="53277"/>
                  </a:lnTo>
                  <a:lnTo>
                    <a:pt x="1390458" y="41224"/>
                  </a:lnTo>
                  <a:lnTo>
                    <a:pt x="1333559" y="30605"/>
                  </a:lnTo>
                  <a:lnTo>
                    <a:pt x="1274701" y="21475"/>
                  </a:lnTo>
                  <a:lnTo>
                    <a:pt x="1214024" y="13885"/>
                  </a:lnTo>
                  <a:lnTo>
                    <a:pt x="1151668" y="7890"/>
                  </a:lnTo>
                  <a:lnTo>
                    <a:pt x="1087772" y="3542"/>
                  </a:lnTo>
                  <a:lnTo>
                    <a:pt x="1022477" y="894"/>
                  </a:lnTo>
                  <a:lnTo>
                    <a:pt x="955921" y="0"/>
                  </a:lnTo>
                  <a:close/>
                </a:path>
              </a:pathLst>
            </a:custGeom>
            <a:solidFill>
              <a:srgbClr val="698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81811" y="2262088"/>
            <a:ext cx="1503680" cy="888365"/>
            <a:chOff x="1481811" y="2262088"/>
            <a:chExt cx="1503680" cy="888365"/>
          </a:xfrm>
        </p:grpSpPr>
        <p:sp>
          <p:nvSpPr>
            <p:cNvPr id="10" name="object 10"/>
            <p:cNvSpPr/>
            <p:nvPr/>
          </p:nvSpPr>
          <p:spPr>
            <a:xfrm>
              <a:off x="1546225" y="2466476"/>
              <a:ext cx="1439545" cy="683895"/>
            </a:xfrm>
            <a:custGeom>
              <a:avLst/>
              <a:gdLst/>
              <a:ahLst/>
              <a:cxnLst/>
              <a:rect l="l" t="t" r="r" b="b"/>
              <a:pathLst>
                <a:path w="1439545" h="683894">
                  <a:moveTo>
                    <a:pt x="719565" y="0"/>
                  </a:moveTo>
                  <a:lnTo>
                    <a:pt x="654055" y="1396"/>
                  </a:lnTo>
                  <a:lnTo>
                    <a:pt x="590196" y="5502"/>
                  </a:lnTo>
                  <a:lnTo>
                    <a:pt x="528241" y="12190"/>
                  </a:lnTo>
                  <a:lnTo>
                    <a:pt x="468445" y="21335"/>
                  </a:lnTo>
                  <a:lnTo>
                    <a:pt x="411060" y="32812"/>
                  </a:lnTo>
                  <a:lnTo>
                    <a:pt x="356342" y="46493"/>
                  </a:lnTo>
                  <a:lnTo>
                    <a:pt x="304543" y="62253"/>
                  </a:lnTo>
                  <a:lnTo>
                    <a:pt x="255917" y="79965"/>
                  </a:lnTo>
                  <a:lnTo>
                    <a:pt x="210718" y="99505"/>
                  </a:lnTo>
                  <a:lnTo>
                    <a:pt x="169199" y="120745"/>
                  </a:lnTo>
                  <a:lnTo>
                    <a:pt x="131615" y="143559"/>
                  </a:lnTo>
                  <a:lnTo>
                    <a:pt x="98219" y="167822"/>
                  </a:lnTo>
                  <a:lnTo>
                    <a:pt x="69265" y="193408"/>
                  </a:lnTo>
                  <a:lnTo>
                    <a:pt x="25696" y="248043"/>
                  </a:lnTo>
                  <a:lnTo>
                    <a:pt x="2939" y="306455"/>
                  </a:lnTo>
                  <a:lnTo>
                    <a:pt x="0" y="336762"/>
                  </a:lnTo>
                  <a:lnTo>
                    <a:pt x="2640" y="367028"/>
                  </a:lnTo>
                  <a:lnTo>
                    <a:pt x="23116" y="425131"/>
                  </a:lnTo>
                  <a:lnTo>
                    <a:pt x="62415" y="479340"/>
                  </a:lnTo>
                  <a:lnTo>
                    <a:pt x="118810" y="528870"/>
                  </a:lnTo>
                  <a:lnTo>
                    <a:pt x="152880" y="551635"/>
                  </a:lnTo>
                  <a:lnTo>
                    <a:pt x="190577" y="572935"/>
                  </a:lnTo>
                  <a:lnTo>
                    <a:pt x="231684" y="592673"/>
                  </a:lnTo>
                  <a:lnTo>
                    <a:pt x="275988" y="610750"/>
                  </a:lnTo>
                  <a:lnTo>
                    <a:pt x="323271" y="627068"/>
                  </a:lnTo>
                  <a:lnTo>
                    <a:pt x="373318" y="641528"/>
                  </a:lnTo>
                  <a:lnTo>
                    <a:pt x="425913" y="654034"/>
                  </a:lnTo>
                  <a:lnTo>
                    <a:pt x="480841" y="664486"/>
                  </a:lnTo>
                  <a:lnTo>
                    <a:pt x="537886" y="672786"/>
                  </a:lnTo>
                  <a:lnTo>
                    <a:pt x="596833" y="678836"/>
                  </a:lnTo>
                  <a:lnTo>
                    <a:pt x="657464" y="682538"/>
                  </a:lnTo>
                  <a:lnTo>
                    <a:pt x="719565" y="683794"/>
                  </a:lnTo>
                  <a:lnTo>
                    <a:pt x="781668" y="682538"/>
                  </a:lnTo>
                  <a:lnTo>
                    <a:pt x="842300" y="678836"/>
                  </a:lnTo>
                  <a:lnTo>
                    <a:pt x="901246" y="672786"/>
                  </a:lnTo>
                  <a:lnTo>
                    <a:pt x="958290" y="664486"/>
                  </a:lnTo>
                  <a:lnTo>
                    <a:pt x="1013216" y="654034"/>
                  </a:lnTo>
                  <a:lnTo>
                    <a:pt x="1065810" y="641528"/>
                  </a:lnTo>
                  <a:lnTo>
                    <a:pt x="1115855" y="627068"/>
                  </a:lnTo>
                  <a:lnTo>
                    <a:pt x="1163135" y="610750"/>
                  </a:lnTo>
                  <a:lnTo>
                    <a:pt x="1207436" y="592673"/>
                  </a:lnTo>
                  <a:lnTo>
                    <a:pt x="1248541" y="572935"/>
                  </a:lnTo>
                  <a:lnTo>
                    <a:pt x="1286234" y="551635"/>
                  </a:lnTo>
                  <a:lnTo>
                    <a:pt x="1320301" y="528870"/>
                  </a:lnTo>
                  <a:lnTo>
                    <a:pt x="1350525" y="504739"/>
                  </a:lnTo>
                  <a:lnTo>
                    <a:pt x="1398583" y="452772"/>
                  </a:lnTo>
                  <a:lnTo>
                    <a:pt x="1428683" y="396517"/>
                  </a:lnTo>
                  <a:lnTo>
                    <a:pt x="1439099" y="336762"/>
                  </a:lnTo>
                  <a:lnTo>
                    <a:pt x="1436160" y="306455"/>
                  </a:lnTo>
                  <a:lnTo>
                    <a:pt x="1413406" y="248043"/>
                  </a:lnTo>
                  <a:lnTo>
                    <a:pt x="1369842" y="193408"/>
                  </a:lnTo>
                  <a:lnTo>
                    <a:pt x="1340891" y="167822"/>
                  </a:lnTo>
                  <a:lnTo>
                    <a:pt x="1307497" y="143559"/>
                  </a:lnTo>
                  <a:lnTo>
                    <a:pt x="1269916" y="120745"/>
                  </a:lnTo>
                  <a:lnTo>
                    <a:pt x="1228401" y="99505"/>
                  </a:lnTo>
                  <a:lnTo>
                    <a:pt x="1183205" y="79965"/>
                  </a:lnTo>
                  <a:lnTo>
                    <a:pt x="1134582" y="62253"/>
                  </a:lnTo>
                  <a:lnTo>
                    <a:pt x="1082785" y="46493"/>
                  </a:lnTo>
                  <a:lnTo>
                    <a:pt x="1028069" y="32812"/>
                  </a:lnTo>
                  <a:lnTo>
                    <a:pt x="970686" y="21335"/>
                  </a:lnTo>
                  <a:lnTo>
                    <a:pt x="910891" y="12190"/>
                  </a:lnTo>
                  <a:lnTo>
                    <a:pt x="848937" y="5502"/>
                  </a:lnTo>
                  <a:lnTo>
                    <a:pt x="785077" y="1396"/>
                  </a:lnTo>
                  <a:lnTo>
                    <a:pt x="719565" y="0"/>
                  </a:lnTo>
                  <a:close/>
                </a:path>
              </a:pathLst>
            </a:custGeom>
            <a:solidFill>
              <a:srgbClr val="698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1810" y="2415615"/>
              <a:ext cx="1450340" cy="683895"/>
            </a:xfrm>
            <a:custGeom>
              <a:avLst/>
              <a:gdLst/>
              <a:ahLst/>
              <a:cxnLst/>
              <a:rect l="l" t="t" r="r" b="b"/>
              <a:pathLst>
                <a:path w="1450339" h="683894">
                  <a:moveTo>
                    <a:pt x="1385493" y="479577"/>
                  </a:moveTo>
                  <a:lnTo>
                    <a:pt x="74917" y="479577"/>
                  </a:lnTo>
                  <a:lnTo>
                    <a:pt x="74917" y="489864"/>
                  </a:lnTo>
                  <a:lnTo>
                    <a:pt x="85699" y="489864"/>
                  </a:lnTo>
                  <a:lnTo>
                    <a:pt x="85699" y="499872"/>
                  </a:lnTo>
                  <a:lnTo>
                    <a:pt x="107264" y="499872"/>
                  </a:lnTo>
                  <a:lnTo>
                    <a:pt x="107264" y="510159"/>
                  </a:lnTo>
                  <a:lnTo>
                    <a:pt x="118033" y="510159"/>
                  </a:lnTo>
                  <a:lnTo>
                    <a:pt x="118033" y="520420"/>
                  </a:lnTo>
                  <a:lnTo>
                    <a:pt x="128816" y="520420"/>
                  </a:lnTo>
                  <a:lnTo>
                    <a:pt x="128816" y="530453"/>
                  </a:lnTo>
                  <a:lnTo>
                    <a:pt x="150114" y="530453"/>
                  </a:lnTo>
                  <a:lnTo>
                    <a:pt x="150114" y="540727"/>
                  </a:lnTo>
                  <a:lnTo>
                    <a:pt x="160883" y="540727"/>
                  </a:lnTo>
                  <a:lnTo>
                    <a:pt x="160883" y="550989"/>
                  </a:lnTo>
                  <a:lnTo>
                    <a:pt x="171678" y="550989"/>
                  </a:lnTo>
                  <a:lnTo>
                    <a:pt x="171678" y="561276"/>
                  </a:lnTo>
                  <a:lnTo>
                    <a:pt x="193230" y="561276"/>
                  </a:lnTo>
                  <a:lnTo>
                    <a:pt x="193230" y="571284"/>
                  </a:lnTo>
                  <a:lnTo>
                    <a:pt x="204000" y="571284"/>
                  </a:lnTo>
                  <a:lnTo>
                    <a:pt x="204000" y="581571"/>
                  </a:lnTo>
                  <a:lnTo>
                    <a:pt x="214795" y="581571"/>
                  </a:lnTo>
                  <a:lnTo>
                    <a:pt x="214795" y="591832"/>
                  </a:lnTo>
                  <a:lnTo>
                    <a:pt x="257644" y="591832"/>
                  </a:lnTo>
                  <a:lnTo>
                    <a:pt x="257644" y="602107"/>
                  </a:lnTo>
                  <a:lnTo>
                    <a:pt x="289979" y="602107"/>
                  </a:lnTo>
                  <a:lnTo>
                    <a:pt x="289979" y="612140"/>
                  </a:lnTo>
                  <a:lnTo>
                    <a:pt x="322059" y="612140"/>
                  </a:lnTo>
                  <a:lnTo>
                    <a:pt x="322059" y="622401"/>
                  </a:lnTo>
                  <a:lnTo>
                    <a:pt x="354380" y="622401"/>
                  </a:lnTo>
                  <a:lnTo>
                    <a:pt x="354380" y="632688"/>
                  </a:lnTo>
                  <a:lnTo>
                    <a:pt x="386473" y="632688"/>
                  </a:lnTo>
                  <a:lnTo>
                    <a:pt x="386473" y="642708"/>
                  </a:lnTo>
                  <a:lnTo>
                    <a:pt x="418795" y="642708"/>
                  </a:lnTo>
                  <a:lnTo>
                    <a:pt x="418795" y="652983"/>
                  </a:lnTo>
                  <a:lnTo>
                    <a:pt x="450875" y="652983"/>
                  </a:lnTo>
                  <a:lnTo>
                    <a:pt x="450875" y="663244"/>
                  </a:lnTo>
                  <a:lnTo>
                    <a:pt x="547624" y="663244"/>
                  </a:lnTo>
                  <a:lnTo>
                    <a:pt x="547624" y="673519"/>
                  </a:lnTo>
                  <a:lnTo>
                    <a:pt x="644372" y="673519"/>
                  </a:lnTo>
                  <a:lnTo>
                    <a:pt x="644372" y="683552"/>
                  </a:lnTo>
                  <a:lnTo>
                    <a:pt x="816000" y="683552"/>
                  </a:lnTo>
                  <a:lnTo>
                    <a:pt x="816000" y="673519"/>
                  </a:lnTo>
                  <a:lnTo>
                    <a:pt x="912774" y="673519"/>
                  </a:lnTo>
                  <a:lnTo>
                    <a:pt x="912774" y="663244"/>
                  </a:lnTo>
                  <a:lnTo>
                    <a:pt x="998753" y="663244"/>
                  </a:lnTo>
                  <a:lnTo>
                    <a:pt x="998753" y="652983"/>
                  </a:lnTo>
                  <a:lnTo>
                    <a:pt x="1041577" y="652983"/>
                  </a:lnTo>
                  <a:lnTo>
                    <a:pt x="1041577" y="642708"/>
                  </a:lnTo>
                  <a:lnTo>
                    <a:pt x="1084732" y="642708"/>
                  </a:lnTo>
                  <a:lnTo>
                    <a:pt x="1084732" y="632688"/>
                  </a:lnTo>
                  <a:lnTo>
                    <a:pt x="1127556" y="632688"/>
                  </a:lnTo>
                  <a:lnTo>
                    <a:pt x="1127556" y="622401"/>
                  </a:lnTo>
                  <a:lnTo>
                    <a:pt x="1159916" y="622401"/>
                  </a:lnTo>
                  <a:lnTo>
                    <a:pt x="1159916" y="612140"/>
                  </a:lnTo>
                  <a:lnTo>
                    <a:pt x="1181493" y="612140"/>
                  </a:lnTo>
                  <a:lnTo>
                    <a:pt x="1181493" y="602107"/>
                  </a:lnTo>
                  <a:lnTo>
                    <a:pt x="1213535" y="602107"/>
                  </a:lnTo>
                  <a:lnTo>
                    <a:pt x="1213535" y="591832"/>
                  </a:lnTo>
                  <a:lnTo>
                    <a:pt x="1235113" y="591832"/>
                  </a:lnTo>
                  <a:lnTo>
                    <a:pt x="1235113" y="581571"/>
                  </a:lnTo>
                  <a:lnTo>
                    <a:pt x="1256474" y="581571"/>
                  </a:lnTo>
                  <a:lnTo>
                    <a:pt x="1256474" y="571284"/>
                  </a:lnTo>
                  <a:lnTo>
                    <a:pt x="1277937" y="571284"/>
                  </a:lnTo>
                  <a:lnTo>
                    <a:pt x="1277937" y="561276"/>
                  </a:lnTo>
                  <a:lnTo>
                    <a:pt x="1288719" y="561276"/>
                  </a:lnTo>
                  <a:lnTo>
                    <a:pt x="1288719" y="550989"/>
                  </a:lnTo>
                  <a:lnTo>
                    <a:pt x="1310297" y="550989"/>
                  </a:lnTo>
                  <a:lnTo>
                    <a:pt x="1310297" y="540727"/>
                  </a:lnTo>
                  <a:lnTo>
                    <a:pt x="1321079" y="540727"/>
                  </a:lnTo>
                  <a:lnTo>
                    <a:pt x="1321079" y="530453"/>
                  </a:lnTo>
                  <a:lnTo>
                    <a:pt x="1342339" y="530453"/>
                  </a:lnTo>
                  <a:lnTo>
                    <a:pt x="1342339" y="520420"/>
                  </a:lnTo>
                  <a:lnTo>
                    <a:pt x="1353121" y="520420"/>
                  </a:lnTo>
                  <a:lnTo>
                    <a:pt x="1353121" y="510159"/>
                  </a:lnTo>
                  <a:lnTo>
                    <a:pt x="1363916" y="510159"/>
                  </a:lnTo>
                  <a:lnTo>
                    <a:pt x="1363916" y="499872"/>
                  </a:lnTo>
                  <a:lnTo>
                    <a:pt x="1374698" y="499872"/>
                  </a:lnTo>
                  <a:lnTo>
                    <a:pt x="1374698" y="489864"/>
                  </a:lnTo>
                  <a:lnTo>
                    <a:pt x="1385493" y="489864"/>
                  </a:lnTo>
                  <a:lnTo>
                    <a:pt x="1385493" y="479577"/>
                  </a:lnTo>
                  <a:close/>
                </a:path>
                <a:path w="1450339" h="683894">
                  <a:moveTo>
                    <a:pt x="1385493" y="183667"/>
                  </a:moveTo>
                  <a:lnTo>
                    <a:pt x="1374698" y="183667"/>
                  </a:lnTo>
                  <a:lnTo>
                    <a:pt x="1374698" y="173393"/>
                  </a:lnTo>
                  <a:lnTo>
                    <a:pt x="1353121" y="173393"/>
                  </a:lnTo>
                  <a:lnTo>
                    <a:pt x="1353121" y="163118"/>
                  </a:lnTo>
                  <a:lnTo>
                    <a:pt x="1342339" y="163118"/>
                  </a:lnTo>
                  <a:lnTo>
                    <a:pt x="1342339" y="153098"/>
                  </a:lnTo>
                  <a:lnTo>
                    <a:pt x="1331658" y="153098"/>
                  </a:lnTo>
                  <a:lnTo>
                    <a:pt x="1331658" y="142811"/>
                  </a:lnTo>
                  <a:lnTo>
                    <a:pt x="1310297" y="142811"/>
                  </a:lnTo>
                  <a:lnTo>
                    <a:pt x="1310297" y="132549"/>
                  </a:lnTo>
                  <a:lnTo>
                    <a:pt x="1299514" y="132549"/>
                  </a:lnTo>
                  <a:lnTo>
                    <a:pt x="1299514" y="122275"/>
                  </a:lnTo>
                  <a:lnTo>
                    <a:pt x="1288719" y="122275"/>
                  </a:lnTo>
                  <a:lnTo>
                    <a:pt x="1288719" y="112255"/>
                  </a:lnTo>
                  <a:lnTo>
                    <a:pt x="1267155" y="112255"/>
                  </a:lnTo>
                  <a:lnTo>
                    <a:pt x="1267155" y="101981"/>
                  </a:lnTo>
                  <a:lnTo>
                    <a:pt x="1256474" y="101981"/>
                  </a:lnTo>
                  <a:lnTo>
                    <a:pt x="1256474" y="91706"/>
                  </a:lnTo>
                  <a:lnTo>
                    <a:pt x="1235113" y="91706"/>
                  </a:lnTo>
                  <a:lnTo>
                    <a:pt x="1235113" y="81432"/>
                  </a:lnTo>
                  <a:lnTo>
                    <a:pt x="1202740" y="81432"/>
                  </a:lnTo>
                  <a:lnTo>
                    <a:pt x="1202740" y="71412"/>
                  </a:lnTo>
                  <a:lnTo>
                    <a:pt x="1170698" y="71412"/>
                  </a:lnTo>
                  <a:lnTo>
                    <a:pt x="1170698" y="61137"/>
                  </a:lnTo>
                  <a:lnTo>
                    <a:pt x="1138339" y="61137"/>
                  </a:lnTo>
                  <a:lnTo>
                    <a:pt x="1138339" y="50863"/>
                  </a:lnTo>
                  <a:lnTo>
                    <a:pt x="1106297" y="50863"/>
                  </a:lnTo>
                  <a:lnTo>
                    <a:pt x="1106297" y="40843"/>
                  </a:lnTo>
                  <a:lnTo>
                    <a:pt x="1073937" y="40843"/>
                  </a:lnTo>
                  <a:lnTo>
                    <a:pt x="1073937" y="30568"/>
                  </a:lnTo>
                  <a:lnTo>
                    <a:pt x="1041577" y="30568"/>
                  </a:lnTo>
                  <a:lnTo>
                    <a:pt x="1041577" y="20294"/>
                  </a:lnTo>
                  <a:lnTo>
                    <a:pt x="998753" y="20294"/>
                  </a:lnTo>
                  <a:lnTo>
                    <a:pt x="998753" y="10020"/>
                  </a:lnTo>
                  <a:lnTo>
                    <a:pt x="859155" y="10020"/>
                  </a:lnTo>
                  <a:lnTo>
                    <a:pt x="859155" y="0"/>
                  </a:lnTo>
                  <a:lnTo>
                    <a:pt x="590740" y="0"/>
                  </a:lnTo>
                  <a:lnTo>
                    <a:pt x="590740" y="10020"/>
                  </a:lnTo>
                  <a:lnTo>
                    <a:pt x="450875" y="10020"/>
                  </a:lnTo>
                  <a:lnTo>
                    <a:pt x="450875" y="20294"/>
                  </a:lnTo>
                  <a:lnTo>
                    <a:pt x="408025" y="20294"/>
                  </a:lnTo>
                  <a:lnTo>
                    <a:pt x="408025" y="30568"/>
                  </a:lnTo>
                  <a:lnTo>
                    <a:pt x="365175" y="30568"/>
                  </a:lnTo>
                  <a:lnTo>
                    <a:pt x="365175" y="40843"/>
                  </a:lnTo>
                  <a:lnTo>
                    <a:pt x="322059" y="40843"/>
                  </a:lnTo>
                  <a:lnTo>
                    <a:pt x="322059" y="50863"/>
                  </a:lnTo>
                  <a:lnTo>
                    <a:pt x="300494" y="50863"/>
                  </a:lnTo>
                  <a:lnTo>
                    <a:pt x="300494" y="61137"/>
                  </a:lnTo>
                  <a:lnTo>
                    <a:pt x="268414" y="61137"/>
                  </a:lnTo>
                  <a:lnTo>
                    <a:pt x="268414" y="71412"/>
                  </a:lnTo>
                  <a:lnTo>
                    <a:pt x="246862" y="71412"/>
                  </a:lnTo>
                  <a:lnTo>
                    <a:pt x="246862" y="81432"/>
                  </a:lnTo>
                  <a:lnTo>
                    <a:pt x="214795" y="81432"/>
                  </a:lnTo>
                  <a:lnTo>
                    <a:pt x="214795" y="91706"/>
                  </a:lnTo>
                  <a:lnTo>
                    <a:pt x="204000" y="91706"/>
                  </a:lnTo>
                  <a:lnTo>
                    <a:pt x="204000" y="101981"/>
                  </a:lnTo>
                  <a:lnTo>
                    <a:pt x="193230" y="101981"/>
                  </a:lnTo>
                  <a:lnTo>
                    <a:pt x="193230" y="112255"/>
                  </a:lnTo>
                  <a:lnTo>
                    <a:pt x="171678" y="112255"/>
                  </a:lnTo>
                  <a:lnTo>
                    <a:pt x="171678" y="122275"/>
                  </a:lnTo>
                  <a:lnTo>
                    <a:pt x="160883" y="122275"/>
                  </a:lnTo>
                  <a:lnTo>
                    <a:pt x="160883" y="132549"/>
                  </a:lnTo>
                  <a:lnTo>
                    <a:pt x="150114" y="132549"/>
                  </a:lnTo>
                  <a:lnTo>
                    <a:pt x="150114" y="142811"/>
                  </a:lnTo>
                  <a:lnTo>
                    <a:pt x="128816" y="142811"/>
                  </a:lnTo>
                  <a:lnTo>
                    <a:pt x="128816" y="153098"/>
                  </a:lnTo>
                  <a:lnTo>
                    <a:pt x="118033" y="153098"/>
                  </a:lnTo>
                  <a:lnTo>
                    <a:pt x="118033" y="163118"/>
                  </a:lnTo>
                  <a:lnTo>
                    <a:pt x="107264" y="163118"/>
                  </a:lnTo>
                  <a:lnTo>
                    <a:pt x="107264" y="173393"/>
                  </a:lnTo>
                  <a:lnTo>
                    <a:pt x="85699" y="173393"/>
                  </a:lnTo>
                  <a:lnTo>
                    <a:pt x="85699" y="183667"/>
                  </a:lnTo>
                  <a:lnTo>
                    <a:pt x="74917" y="183667"/>
                  </a:lnTo>
                  <a:lnTo>
                    <a:pt x="74917" y="193687"/>
                  </a:lnTo>
                  <a:lnTo>
                    <a:pt x="1385493" y="193687"/>
                  </a:lnTo>
                  <a:lnTo>
                    <a:pt x="1385493" y="183667"/>
                  </a:lnTo>
                  <a:close/>
                </a:path>
                <a:path w="1450339" h="683894">
                  <a:moveTo>
                    <a:pt x="1428318" y="418198"/>
                  </a:moveTo>
                  <a:lnTo>
                    <a:pt x="32067" y="418198"/>
                  </a:lnTo>
                  <a:lnTo>
                    <a:pt x="32067" y="438746"/>
                  </a:lnTo>
                  <a:lnTo>
                    <a:pt x="42849" y="438746"/>
                  </a:lnTo>
                  <a:lnTo>
                    <a:pt x="42849" y="459041"/>
                  </a:lnTo>
                  <a:lnTo>
                    <a:pt x="53619" y="459041"/>
                  </a:lnTo>
                  <a:lnTo>
                    <a:pt x="53619" y="469671"/>
                  </a:lnTo>
                  <a:lnTo>
                    <a:pt x="53619" y="479564"/>
                  </a:lnTo>
                  <a:lnTo>
                    <a:pt x="1396276" y="479564"/>
                  </a:lnTo>
                  <a:lnTo>
                    <a:pt x="1396276" y="469671"/>
                  </a:lnTo>
                  <a:lnTo>
                    <a:pt x="1406855" y="469671"/>
                  </a:lnTo>
                  <a:lnTo>
                    <a:pt x="1406855" y="459041"/>
                  </a:lnTo>
                  <a:lnTo>
                    <a:pt x="1417535" y="459041"/>
                  </a:lnTo>
                  <a:lnTo>
                    <a:pt x="1417535" y="438746"/>
                  </a:lnTo>
                  <a:lnTo>
                    <a:pt x="1428318" y="438746"/>
                  </a:lnTo>
                  <a:lnTo>
                    <a:pt x="1428318" y="418198"/>
                  </a:lnTo>
                  <a:close/>
                </a:path>
                <a:path w="1450339" h="683894">
                  <a:moveTo>
                    <a:pt x="1428318" y="234530"/>
                  </a:moveTo>
                  <a:lnTo>
                    <a:pt x="1417535" y="234530"/>
                  </a:lnTo>
                  <a:lnTo>
                    <a:pt x="1417535" y="214223"/>
                  </a:lnTo>
                  <a:lnTo>
                    <a:pt x="1406855" y="214223"/>
                  </a:lnTo>
                  <a:lnTo>
                    <a:pt x="1406855" y="203606"/>
                  </a:lnTo>
                  <a:lnTo>
                    <a:pt x="1396276" y="203606"/>
                  </a:lnTo>
                  <a:lnTo>
                    <a:pt x="1396276" y="193700"/>
                  </a:lnTo>
                  <a:lnTo>
                    <a:pt x="53619" y="193700"/>
                  </a:lnTo>
                  <a:lnTo>
                    <a:pt x="53619" y="203606"/>
                  </a:lnTo>
                  <a:lnTo>
                    <a:pt x="53619" y="214223"/>
                  </a:lnTo>
                  <a:lnTo>
                    <a:pt x="42849" y="214223"/>
                  </a:lnTo>
                  <a:lnTo>
                    <a:pt x="42849" y="234530"/>
                  </a:lnTo>
                  <a:lnTo>
                    <a:pt x="32067" y="234530"/>
                  </a:lnTo>
                  <a:lnTo>
                    <a:pt x="32067" y="255079"/>
                  </a:lnTo>
                  <a:lnTo>
                    <a:pt x="1428318" y="255079"/>
                  </a:lnTo>
                  <a:lnTo>
                    <a:pt x="1428318" y="234530"/>
                  </a:lnTo>
                  <a:close/>
                </a:path>
                <a:path w="1450339" h="683894">
                  <a:moveTo>
                    <a:pt x="1449895" y="285280"/>
                  </a:moveTo>
                  <a:lnTo>
                    <a:pt x="1439100" y="285280"/>
                  </a:lnTo>
                  <a:lnTo>
                    <a:pt x="1439100" y="265480"/>
                  </a:lnTo>
                  <a:lnTo>
                    <a:pt x="1439100" y="255574"/>
                  </a:lnTo>
                  <a:lnTo>
                    <a:pt x="21285" y="255574"/>
                  </a:lnTo>
                  <a:lnTo>
                    <a:pt x="21285" y="265480"/>
                  </a:lnTo>
                  <a:lnTo>
                    <a:pt x="10502" y="265480"/>
                  </a:lnTo>
                  <a:lnTo>
                    <a:pt x="10502" y="285280"/>
                  </a:lnTo>
                  <a:lnTo>
                    <a:pt x="10502" y="326110"/>
                  </a:lnTo>
                  <a:lnTo>
                    <a:pt x="0" y="326110"/>
                  </a:lnTo>
                  <a:lnTo>
                    <a:pt x="0" y="357060"/>
                  </a:lnTo>
                  <a:lnTo>
                    <a:pt x="10502" y="357060"/>
                  </a:lnTo>
                  <a:lnTo>
                    <a:pt x="10502" y="387997"/>
                  </a:lnTo>
                  <a:lnTo>
                    <a:pt x="10502" y="407797"/>
                  </a:lnTo>
                  <a:lnTo>
                    <a:pt x="21285" y="407797"/>
                  </a:lnTo>
                  <a:lnTo>
                    <a:pt x="21285" y="417690"/>
                  </a:lnTo>
                  <a:lnTo>
                    <a:pt x="1439100" y="417690"/>
                  </a:lnTo>
                  <a:lnTo>
                    <a:pt x="1439100" y="407797"/>
                  </a:lnTo>
                  <a:lnTo>
                    <a:pt x="1439100" y="387997"/>
                  </a:lnTo>
                  <a:lnTo>
                    <a:pt x="1449895" y="387997"/>
                  </a:lnTo>
                  <a:lnTo>
                    <a:pt x="1449895" y="357060"/>
                  </a:lnTo>
                  <a:lnTo>
                    <a:pt x="1449895" y="326110"/>
                  </a:lnTo>
                  <a:lnTo>
                    <a:pt x="1449895" y="285280"/>
                  </a:lnTo>
                  <a:close/>
                </a:path>
              </a:pathLst>
            </a:custGeom>
            <a:solidFill>
              <a:srgbClr val="D7E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1811" y="2415614"/>
              <a:ext cx="1439110" cy="6835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0600" y="2721547"/>
              <a:ext cx="32384" cy="41275"/>
            </a:xfrm>
            <a:custGeom>
              <a:avLst/>
              <a:gdLst/>
              <a:ahLst/>
              <a:cxnLst/>
              <a:rect l="l" t="t" r="r" b="b"/>
              <a:pathLst>
                <a:path w="32385" h="41275">
                  <a:moveTo>
                    <a:pt x="10776" y="0"/>
                  </a:moveTo>
                  <a:lnTo>
                    <a:pt x="0" y="0"/>
                  </a:lnTo>
                  <a:lnTo>
                    <a:pt x="0" y="40845"/>
                  </a:lnTo>
                  <a:lnTo>
                    <a:pt x="10776" y="40845"/>
                  </a:lnTo>
                  <a:lnTo>
                    <a:pt x="18655" y="39118"/>
                  </a:lnTo>
                  <a:lnTo>
                    <a:pt x="25470" y="34548"/>
                  </a:lnTo>
                  <a:lnTo>
                    <a:pt x="30262" y="28053"/>
                  </a:lnTo>
                  <a:lnTo>
                    <a:pt x="32073" y="20549"/>
                  </a:lnTo>
                  <a:lnTo>
                    <a:pt x="30262" y="13006"/>
                  </a:lnTo>
                  <a:lnTo>
                    <a:pt x="25470" y="6423"/>
                  </a:lnTo>
                  <a:lnTo>
                    <a:pt x="18655" y="1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80030" y="2405334"/>
              <a:ext cx="1329690" cy="276860"/>
            </a:xfrm>
            <a:custGeom>
              <a:avLst/>
              <a:gdLst/>
              <a:ahLst/>
              <a:cxnLst/>
              <a:rect l="l" t="t" r="r" b="b"/>
              <a:pathLst>
                <a:path w="1329689" h="276860">
                  <a:moveTo>
                    <a:pt x="1329292" y="276840"/>
                  </a:moveTo>
                  <a:lnTo>
                    <a:pt x="1295853" y="220190"/>
                  </a:lnTo>
                  <a:lnTo>
                    <a:pt x="1242610" y="167822"/>
                  </a:lnTo>
                  <a:lnTo>
                    <a:pt x="1209199" y="143559"/>
                  </a:lnTo>
                  <a:lnTo>
                    <a:pt x="1171601" y="120745"/>
                  </a:lnTo>
                  <a:lnTo>
                    <a:pt x="1130071" y="99505"/>
                  </a:lnTo>
                  <a:lnTo>
                    <a:pt x="1084863" y="79965"/>
                  </a:lnTo>
                  <a:lnTo>
                    <a:pt x="1036231" y="62253"/>
                  </a:lnTo>
                  <a:lnTo>
                    <a:pt x="984431" y="46493"/>
                  </a:lnTo>
                  <a:lnTo>
                    <a:pt x="929717" y="32812"/>
                  </a:lnTo>
                  <a:lnTo>
                    <a:pt x="872343" y="21335"/>
                  </a:lnTo>
                  <a:lnTo>
                    <a:pt x="812565" y="12190"/>
                  </a:lnTo>
                  <a:lnTo>
                    <a:pt x="750636" y="5502"/>
                  </a:lnTo>
                  <a:lnTo>
                    <a:pt x="686812" y="1396"/>
                  </a:lnTo>
                  <a:lnTo>
                    <a:pt x="621346" y="0"/>
                  </a:lnTo>
                  <a:lnTo>
                    <a:pt x="555836" y="1396"/>
                  </a:lnTo>
                  <a:lnTo>
                    <a:pt x="491976" y="5502"/>
                  </a:lnTo>
                  <a:lnTo>
                    <a:pt x="430022" y="12190"/>
                  </a:lnTo>
                  <a:lnTo>
                    <a:pt x="370225" y="21335"/>
                  </a:lnTo>
                  <a:lnTo>
                    <a:pt x="312841" y="32812"/>
                  </a:lnTo>
                  <a:lnTo>
                    <a:pt x="258122" y="46493"/>
                  </a:lnTo>
                  <a:lnTo>
                    <a:pt x="206323" y="62253"/>
                  </a:lnTo>
                  <a:lnTo>
                    <a:pt x="157697" y="79965"/>
                  </a:lnTo>
                  <a:lnTo>
                    <a:pt x="112498" y="99505"/>
                  </a:lnTo>
                  <a:lnTo>
                    <a:pt x="70980" y="120745"/>
                  </a:lnTo>
                  <a:lnTo>
                    <a:pt x="33396" y="143559"/>
                  </a:lnTo>
                  <a:lnTo>
                    <a:pt x="0" y="167822"/>
                  </a:lnTo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69121" y="2262088"/>
              <a:ext cx="85627" cy="153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8680" y="2548157"/>
              <a:ext cx="290195" cy="163830"/>
            </a:xfrm>
            <a:custGeom>
              <a:avLst/>
              <a:gdLst/>
              <a:ahLst/>
              <a:cxnLst/>
              <a:rect l="l" t="t" r="r" b="b"/>
              <a:pathLst>
                <a:path w="290194" h="163830">
                  <a:moveTo>
                    <a:pt x="139604" y="0"/>
                  </a:moveTo>
                  <a:lnTo>
                    <a:pt x="86070" y="7020"/>
                  </a:lnTo>
                  <a:lnTo>
                    <a:pt x="41605" y="25527"/>
                  </a:lnTo>
                  <a:lnTo>
                    <a:pt x="11239" y="51691"/>
                  </a:lnTo>
                  <a:lnTo>
                    <a:pt x="0" y="81681"/>
                  </a:lnTo>
                  <a:lnTo>
                    <a:pt x="11239" y="111677"/>
                  </a:lnTo>
                  <a:lnTo>
                    <a:pt x="41605" y="137844"/>
                  </a:lnTo>
                  <a:lnTo>
                    <a:pt x="86070" y="156352"/>
                  </a:lnTo>
                  <a:lnTo>
                    <a:pt x="139604" y="163373"/>
                  </a:lnTo>
                  <a:lnTo>
                    <a:pt x="199369" y="156352"/>
                  </a:lnTo>
                  <a:lnTo>
                    <a:pt x="247032" y="137844"/>
                  </a:lnTo>
                  <a:lnTo>
                    <a:pt x="278577" y="111677"/>
                  </a:lnTo>
                  <a:lnTo>
                    <a:pt x="289985" y="81681"/>
                  </a:lnTo>
                  <a:lnTo>
                    <a:pt x="278577" y="51691"/>
                  </a:lnTo>
                  <a:lnTo>
                    <a:pt x="247032" y="25527"/>
                  </a:lnTo>
                  <a:lnTo>
                    <a:pt x="199369" y="7020"/>
                  </a:lnTo>
                  <a:lnTo>
                    <a:pt x="1396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8680" y="2548157"/>
              <a:ext cx="290195" cy="163830"/>
            </a:xfrm>
            <a:custGeom>
              <a:avLst/>
              <a:gdLst/>
              <a:ahLst/>
              <a:cxnLst/>
              <a:rect l="l" t="t" r="r" b="b"/>
              <a:pathLst>
                <a:path w="290194" h="163830">
                  <a:moveTo>
                    <a:pt x="278577" y="111677"/>
                  </a:moveTo>
                  <a:lnTo>
                    <a:pt x="278577" y="51691"/>
                  </a:lnTo>
                  <a:lnTo>
                    <a:pt x="247032" y="25527"/>
                  </a:lnTo>
                  <a:lnTo>
                    <a:pt x="199369" y="7020"/>
                  </a:lnTo>
                  <a:lnTo>
                    <a:pt x="139604" y="0"/>
                  </a:lnTo>
                  <a:lnTo>
                    <a:pt x="86070" y="7020"/>
                  </a:lnTo>
                  <a:lnTo>
                    <a:pt x="41605" y="25527"/>
                  </a:lnTo>
                  <a:lnTo>
                    <a:pt x="11239" y="51691"/>
                  </a:lnTo>
                  <a:lnTo>
                    <a:pt x="11239" y="111677"/>
                  </a:lnTo>
                  <a:lnTo>
                    <a:pt x="41605" y="137844"/>
                  </a:lnTo>
                  <a:lnTo>
                    <a:pt x="86070" y="156352"/>
                  </a:lnTo>
                  <a:lnTo>
                    <a:pt x="139604" y="163373"/>
                  </a:lnTo>
                  <a:lnTo>
                    <a:pt x="199369" y="156352"/>
                  </a:lnTo>
                  <a:lnTo>
                    <a:pt x="247033" y="137844"/>
                  </a:lnTo>
                  <a:lnTo>
                    <a:pt x="278577" y="111677"/>
                  </a:lnTo>
                </a:path>
              </a:pathLst>
            </a:custGeom>
            <a:ln w="20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2307" y="2599273"/>
              <a:ext cx="300990" cy="163195"/>
            </a:xfrm>
            <a:custGeom>
              <a:avLst/>
              <a:gdLst/>
              <a:ahLst/>
              <a:cxnLst/>
              <a:rect l="l" t="t" r="r" b="b"/>
              <a:pathLst>
                <a:path w="300989" h="163194">
                  <a:moveTo>
                    <a:pt x="150381" y="0"/>
                  </a:moveTo>
                  <a:lnTo>
                    <a:pt x="90729" y="7020"/>
                  </a:lnTo>
                  <a:lnTo>
                    <a:pt x="43053" y="25527"/>
                  </a:lnTo>
                  <a:lnTo>
                    <a:pt x="11445" y="51691"/>
                  </a:lnTo>
                  <a:lnTo>
                    <a:pt x="0" y="81681"/>
                  </a:lnTo>
                  <a:lnTo>
                    <a:pt x="11445" y="111531"/>
                  </a:lnTo>
                  <a:lnTo>
                    <a:pt x="43053" y="137622"/>
                  </a:lnTo>
                  <a:lnTo>
                    <a:pt x="90729" y="156103"/>
                  </a:lnTo>
                  <a:lnTo>
                    <a:pt x="150381" y="163119"/>
                  </a:lnTo>
                  <a:lnTo>
                    <a:pt x="210150" y="156103"/>
                  </a:lnTo>
                  <a:lnTo>
                    <a:pt x="257813" y="137622"/>
                  </a:lnTo>
                  <a:lnTo>
                    <a:pt x="289356" y="111531"/>
                  </a:lnTo>
                  <a:lnTo>
                    <a:pt x="300762" y="81681"/>
                  </a:lnTo>
                  <a:lnTo>
                    <a:pt x="289356" y="51691"/>
                  </a:lnTo>
                  <a:lnTo>
                    <a:pt x="257813" y="25527"/>
                  </a:lnTo>
                  <a:lnTo>
                    <a:pt x="210150" y="7020"/>
                  </a:lnTo>
                  <a:lnTo>
                    <a:pt x="1503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2307" y="2599273"/>
              <a:ext cx="300990" cy="163195"/>
            </a:xfrm>
            <a:custGeom>
              <a:avLst/>
              <a:gdLst/>
              <a:ahLst/>
              <a:cxnLst/>
              <a:rect l="l" t="t" r="r" b="b"/>
              <a:pathLst>
                <a:path w="300989" h="163194">
                  <a:moveTo>
                    <a:pt x="289356" y="111531"/>
                  </a:moveTo>
                  <a:lnTo>
                    <a:pt x="289356" y="51691"/>
                  </a:lnTo>
                  <a:lnTo>
                    <a:pt x="257813" y="25527"/>
                  </a:lnTo>
                  <a:lnTo>
                    <a:pt x="210150" y="7020"/>
                  </a:lnTo>
                  <a:lnTo>
                    <a:pt x="150381" y="0"/>
                  </a:lnTo>
                  <a:lnTo>
                    <a:pt x="90729" y="7020"/>
                  </a:lnTo>
                  <a:lnTo>
                    <a:pt x="43053" y="25527"/>
                  </a:lnTo>
                  <a:lnTo>
                    <a:pt x="11445" y="51691"/>
                  </a:lnTo>
                  <a:lnTo>
                    <a:pt x="11445" y="111531"/>
                  </a:lnTo>
                  <a:lnTo>
                    <a:pt x="43053" y="137622"/>
                  </a:lnTo>
                  <a:lnTo>
                    <a:pt x="90729" y="156103"/>
                  </a:lnTo>
                  <a:lnTo>
                    <a:pt x="150381" y="163119"/>
                  </a:lnTo>
                  <a:lnTo>
                    <a:pt x="210150" y="156103"/>
                  </a:lnTo>
                  <a:lnTo>
                    <a:pt x="257813" y="137622"/>
                  </a:lnTo>
                  <a:lnTo>
                    <a:pt x="289356" y="111531"/>
                  </a:lnTo>
                </a:path>
              </a:pathLst>
            </a:custGeom>
            <a:ln w="20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9396" y="2548157"/>
              <a:ext cx="300990" cy="163830"/>
            </a:xfrm>
            <a:custGeom>
              <a:avLst/>
              <a:gdLst/>
              <a:ahLst/>
              <a:cxnLst/>
              <a:rect l="l" t="t" r="r" b="b"/>
              <a:pathLst>
                <a:path w="300989" h="163830">
                  <a:moveTo>
                    <a:pt x="150381" y="0"/>
                  </a:moveTo>
                  <a:lnTo>
                    <a:pt x="90612" y="7020"/>
                  </a:lnTo>
                  <a:lnTo>
                    <a:pt x="42948" y="25527"/>
                  </a:lnTo>
                  <a:lnTo>
                    <a:pt x="11406" y="51691"/>
                  </a:lnTo>
                  <a:lnTo>
                    <a:pt x="0" y="81681"/>
                  </a:lnTo>
                  <a:lnTo>
                    <a:pt x="11406" y="111677"/>
                  </a:lnTo>
                  <a:lnTo>
                    <a:pt x="42948" y="137844"/>
                  </a:lnTo>
                  <a:lnTo>
                    <a:pt x="90612" y="156352"/>
                  </a:lnTo>
                  <a:lnTo>
                    <a:pt x="150381" y="163373"/>
                  </a:lnTo>
                  <a:lnTo>
                    <a:pt x="210150" y="156352"/>
                  </a:lnTo>
                  <a:lnTo>
                    <a:pt x="257813" y="137844"/>
                  </a:lnTo>
                  <a:lnTo>
                    <a:pt x="289356" y="111677"/>
                  </a:lnTo>
                  <a:lnTo>
                    <a:pt x="300762" y="81681"/>
                  </a:lnTo>
                  <a:lnTo>
                    <a:pt x="289356" y="51691"/>
                  </a:lnTo>
                  <a:lnTo>
                    <a:pt x="257813" y="25527"/>
                  </a:lnTo>
                  <a:lnTo>
                    <a:pt x="210150" y="7020"/>
                  </a:lnTo>
                  <a:lnTo>
                    <a:pt x="1503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9396" y="2548157"/>
              <a:ext cx="300990" cy="163830"/>
            </a:xfrm>
            <a:custGeom>
              <a:avLst/>
              <a:gdLst/>
              <a:ahLst/>
              <a:cxnLst/>
              <a:rect l="l" t="t" r="r" b="b"/>
              <a:pathLst>
                <a:path w="300989" h="163830">
                  <a:moveTo>
                    <a:pt x="300762" y="81681"/>
                  </a:moveTo>
                  <a:lnTo>
                    <a:pt x="289356" y="51691"/>
                  </a:lnTo>
                  <a:lnTo>
                    <a:pt x="257813" y="25527"/>
                  </a:lnTo>
                  <a:lnTo>
                    <a:pt x="210150" y="7020"/>
                  </a:lnTo>
                  <a:lnTo>
                    <a:pt x="150381" y="0"/>
                  </a:lnTo>
                  <a:lnTo>
                    <a:pt x="90612" y="7020"/>
                  </a:lnTo>
                  <a:lnTo>
                    <a:pt x="42948" y="25527"/>
                  </a:lnTo>
                  <a:lnTo>
                    <a:pt x="11406" y="51691"/>
                  </a:lnTo>
                  <a:lnTo>
                    <a:pt x="0" y="81681"/>
                  </a:lnTo>
                  <a:lnTo>
                    <a:pt x="11406" y="111677"/>
                  </a:lnTo>
                  <a:lnTo>
                    <a:pt x="42948" y="137844"/>
                  </a:lnTo>
                  <a:lnTo>
                    <a:pt x="90612" y="156352"/>
                  </a:lnTo>
                  <a:lnTo>
                    <a:pt x="150381" y="163373"/>
                  </a:lnTo>
                  <a:lnTo>
                    <a:pt x="210150" y="156352"/>
                  </a:lnTo>
                  <a:lnTo>
                    <a:pt x="257813" y="137844"/>
                  </a:lnTo>
                  <a:lnTo>
                    <a:pt x="289356" y="111677"/>
                  </a:lnTo>
                  <a:lnTo>
                    <a:pt x="300762" y="81681"/>
                  </a:lnTo>
                </a:path>
              </a:pathLst>
            </a:custGeom>
            <a:ln w="20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3800" y="2599273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139593" y="0"/>
                  </a:moveTo>
                  <a:lnTo>
                    <a:pt x="86061" y="7020"/>
                  </a:lnTo>
                  <a:lnTo>
                    <a:pt x="41600" y="25527"/>
                  </a:lnTo>
                  <a:lnTo>
                    <a:pt x="11237" y="51691"/>
                  </a:lnTo>
                  <a:lnTo>
                    <a:pt x="0" y="81681"/>
                  </a:lnTo>
                  <a:lnTo>
                    <a:pt x="11237" y="111531"/>
                  </a:lnTo>
                  <a:lnTo>
                    <a:pt x="41600" y="137622"/>
                  </a:lnTo>
                  <a:lnTo>
                    <a:pt x="86061" y="156103"/>
                  </a:lnTo>
                  <a:lnTo>
                    <a:pt x="139593" y="163119"/>
                  </a:lnTo>
                  <a:lnTo>
                    <a:pt x="199362" y="156103"/>
                  </a:lnTo>
                  <a:lnTo>
                    <a:pt x="247026" y="137622"/>
                  </a:lnTo>
                  <a:lnTo>
                    <a:pt x="278568" y="111531"/>
                  </a:lnTo>
                  <a:lnTo>
                    <a:pt x="289975" y="81681"/>
                  </a:lnTo>
                  <a:lnTo>
                    <a:pt x="278568" y="51691"/>
                  </a:lnTo>
                  <a:lnTo>
                    <a:pt x="247026" y="25527"/>
                  </a:lnTo>
                  <a:lnTo>
                    <a:pt x="199362" y="7020"/>
                  </a:lnTo>
                  <a:lnTo>
                    <a:pt x="13959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83800" y="2599273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289975" y="81681"/>
                  </a:moveTo>
                  <a:lnTo>
                    <a:pt x="278568" y="51691"/>
                  </a:lnTo>
                  <a:lnTo>
                    <a:pt x="247026" y="25527"/>
                  </a:lnTo>
                  <a:lnTo>
                    <a:pt x="199362" y="7020"/>
                  </a:lnTo>
                  <a:lnTo>
                    <a:pt x="139593" y="0"/>
                  </a:lnTo>
                  <a:lnTo>
                    <a:pt x="86061" y="7020"/>
                  </a:lnTo>
                  <a:lnTo>
                    <a:pt x="41600" y="25527"/>
                  </a:lnTo>
                  <a:lnTo>
                    <a:pt x="11237" y="51691"/>
                  </a:lnTo>
                  <a:lnTo>
                    <a:pt x="0" y="81681"/>
                  </a:lnTo>
                  <a:lnTo>
                    <a:pt x="11237" y="111531"/>
                  </a:lnTo>
                  <a:lnTo>
                    <a:pt x="41600" y="137622"/>
                  </a:lnTo>
                  <a:lnTo>
                    <a:pt x="86061" y="156103"/>
                  </a:lnTo>
                  <a:lnTo>
                    <a:pt x="139593" y="163119"/>
                  </a:lnTo>
                  <a:lnTo>
                    <a:pt x="199362" y="156103"/>
                  </a:lnTo>
                  <a:lnTo>
                    <a:pt x="247026" y="137622"/>
                  </a:lnTo>
                  <a:lnTo>
                    <a:pt x="278568" y="111531"/>
                  </a:lnTo>
                  <a:lnTo>
                    <a:pt x="289975" y="81681"/>
                  </a:lnTo>
                </a:path>
              </a:pathLst>
            </a:custGeom>
            <a:ln w="20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8203" y="2660415"/>
              <a:ext cx="290195" cy="163830"/>
            </a:xfrm>
            <a:custGeom>
              <a:avLst/>
              <a:gdLst/>
              <a:ahLst/>
              <a:cxnLst/>
              <a:rect l="l" t="t" r="r" b="b"/>
              <a:pathLst>
                <a:path w="290194" h="163830">
                  <a:moveTo>
                    <a:pt x="139914" y="0"/>
                  </a:moveTo>
                  <a:lnTo>
                    <a:pt x="86331" y="7018"/>
                  </a:lnTo>
                  <a:lnTo>
                    <a:pt x="41760" y="25523"/>
                  </a:lnTo>
                  <a:lnTo>
                    <a:pt x="11287" y="51686"/>
                  </a:lnTo>
                  <a:lnTo>
                    <a:pt x="0" y="81681"/>
                  </a:lnTo>
                  <a:lnTo>
                    <a:pt x="11287" y="111676"/>
                  </a:lnTo>
                  <a:lnTo>
                    <a:pt x="41760" y="137839"/>
                  </a:lnTo>
                  <a:lnTo>
                    <a:pt x="86331" y="156344"/>
                  </a:lnTo>
                  <a:lnTo>
                    <a:pt x="139914" y="163363"/>
                  </a:lnTo>
                  <a:lnTo>
                    <a:pt x="199514" y="156344"/>
                  </a:lnTo>
                  <a:lnTo>
                    <a:pt x="247119" y="137839"/>
                  </a:lnTo>
                  <a:lnTo>
                    <a:pt x="278663" y="111676"/>
                  </a:lnTo>
                  <a:lnTo>
                    <a:pt x="290082" y="81681"/>
                  </a:lnTo>
                  <a:lnTo>
                    <a:pt x="278663" y="51686"/>
                  </a:lnTo>
                  <a:lnTo>
                    <a:pt x="247119" y="25523"/>
                  </a:lnTo>
                  <a:lnTo>
                    <a:pt x="199514" y="7018"/>
                  </a:lnTo>
                  <a:lnTo>
                    <a:pt x="13991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8203" y="2660415"/>
              <a:ext cx="290195" cy="163830"/>
            </a:xfrm>
            <a:custGeom>
              <a:avLst/>
              <a:gdLst/>
              <a:ahLst/>
              <a:cxnLst/>
              <a:rect l="l" t="t" r="r" b="b"/>
              <a:pathLst>
                <a:path w="290194" h="163830">
                  <a:moveTo>
                    <a:pt x="290082" y="81681"/>
                  </a:moveTo>
                  <a:lnTo>
                    <a:pt x="278663" y="51686"/>
                  </a:lnTo>
                  <a:lnTo>
                    <a:pt x="247119" y="25523"/>
                  </a:lnTo>
                  <a:lnTo>
                    <a:pt x="199514" y="7018"/>
                  </a:lnTo>
                  <a:lnTo>
                    <a:pt x="139914" y="0"/>
                  </a:lnTo>
                  <a:lnTo>
                    <a:pt x="86331" y="7018"/>
                  </a:lnTo>
                  <a:lnTo>
                    <a:pt x="41760" y="25523"/>
                  </a:lnTo>
                  <a:lnTo>
                    <a:pt x="11287" y="51686"/>
                  </a:lnTo>
                  <a:lnTo>
                    <a:pt x="0" y="81681"/>
                  </a:lnTo>
                  <a:lnTo>
                    <a:pt x="11287" y="111676"/>
                  </a:lnTo>
                  <a:lnTo>
                    <a:pt x="41760" y="137839"/>
                  </a:lnTo>
                  <a:lnTo>
                    <a:pt x="86331" y="156344"/>
                  </a:lnTo>
                  <a:lnTo>
                    <a:pt x="139914" y="163363"/>
                  </a:lnTo>
                  <a:lnTo>
                    <a:pt x="199514" y="156344"/>
                  </a:lnTo>
                  <a:lnTo>
                    <a:pt x="247119" y="137839"/>
                  </a:lnTo>
                  <a:lnTo>
                    <a:pt x="278663" y="111676"/>
                  </a:lnTo>
                  <a:lnTo>
                    <a:pt x="290082" y="81681"/>
                  </a:lnTo>
                </a:path>
              </a:pathLst>
            </a:custGeom>
            <a:ln w="20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79061" y="1905238"/>
            <a:ext cx="655320" cy="204470"/>
          </a:xfrm>
          <a:prstGeom prst="rect">
            <a:avLst/>
          </a:prstGeom>
          <a:ln w="20588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345"/>
              </a:spcBef>
            </a:pPr>
            <a:r>
              <a:rPr sz="700" spc="20" dirty="0">
                <a:latin typeface="Times New Roman"/>
                <a:cs typeface="Times New Roman"/>
              </a:rPr>
              <a:t>System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9083" y="2862225"/>
            <a:ext cx="320675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" dirty="0">
                <a:latin typeface="Times New Roman"/>
                <a:cs typeface="Times New Roman"/>
              </a:rPr>
              <a:t>O</a:t>
            </a:r>
            <a:r>
              <a:rPr sz="700" spc="65" dirty="0">
                <a:latin typeface="Times New Roman"/>
                <a:cs typeface="Times New Roman"/>
              </a:rPr>
              <a:t>u</a:t>
            </a:r>
            <a:r>
              <a:rPr sz="700" spc="-20" dirty="0">
                <a:latin typeface="Times New Roman"/>
                <a:cs typeface="Times New Roman"/>
              </a:rPr>
              <a:t>tpu</a:t>
            </a:r>
            <a:r>
              <a:rPr sz="700" spc="55" dirty="0">
                <a:latin typeface="Times New Roman"/>
                <a:cs typeface="Times New Roman"/>
              </a:rPr>
              <a:t>t</a:t>
            </a:r>
            <a:r>
              <a:rPr sz="700" spc="20" dirty="0">
                <a:latin typeface="Times New Roman"/>
                <a:cs typeface="Times New Roman"/>
              </a:rPr>
              <a:t>s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34677" y="802964"/>
            <a:ext cx="1944370" cy="817244"/>
            <a:chOff x="1234677" y="802964"/>
            <a:chExt cx="1944370" cy="817244"/>
          </a:xfrm>
        </p:grpSpPr>
        <p:sp>
          <p:nvSpPr>
            <p:cNvPr id="29" name="object 29"/>
            <p:cNvSpPr/>
            <p:nvPr/>
          </p:nvSpPr>
          <p:spPr>
            <a:xfrm>
              <a:off x="1234668" y="814425"/>
              <a:ext cx="1944370" cy="805180"/>
            </a:xfrm>
            <a:custGeom>
              <a:avLst/>
              <a:gdLst/>
              <a:ahLst/>
              <a:cxnLst/>
              <a:rect l="l" t="t" r="r" b="b"/>
              <a:pathLst>
                <a:path w="1944370" h="805180">
                  <a:moveTo>
                    <a:pt x="1825840" y="591820"/>
                  </a:moveTo>
                  <a:lnTo>
                    <a:pt x="128828" y="591820"/>
                  </a:lnTo>
                  <a:lnTo>
                    <a:pt x="128828" y="601980"/>
                  </a:lnTo>
                  <a:lnTo>
                    <a:pt x="139611" y="601980"/>
                  </a:lnTo>
                  <a:lnTo>
                    <a:pt x="139611" y="612140"/>
                  </a:lnTo>
                  <a:lnTo>
                    <a:pt x="161163" y="612140"/>
                  </a:lnTo>
                  <a:lnTo>
                    <a:pt x="161163" y="622300"/>
                  </a:lnTo>
                  <a:lnTo>
                    <a:pt x="171945" y="622300"/>
                  </a:lnTo>
                  <a:lnTo>
                    <a:pt x="171945" y="632460"/>
                  </a:lnTo>
                  <a:lnTo>
                    <a:pt x="193243" y="632460"/>
                  </a:lnTo>
                  <a:lnTo>
                    <a:pt x="193243" y="642620"/>
                  </a:lnTo>
                  <a:lnTo>
                    <a:pt x="214795" y="642620"/>
                  </a:lnTo>
                  <a:lnTo>
                    <a:pt x="214795" y="652780"/>
                  </a:lnTo>
                  <a:lnTo>
                    <a:pt x="236359" y="652780"/>
                  </a:lnTo>
                  <a:lnTo>
                    <a:pt x="236359" y="662940"/>
                  </a:lnTo>
                  <a:lnTo>
                    <a:pt x="257644" y="662940"/>
                  </a:lnTo>
                  <a:lnTo>
                    <a:pt x="257644" y="673100"/>
                  </a:lnTo>
                  <a:lnTo>
                    <a:pt x="279209" y="673100"/>
                  </a:lnTo>
                  <a:lnTo>
                    <a:pt x="279209" y="683260"/>
                  </a:lnTo>
                  <a:lnTo>
                    <a:pt x="289991" y="683260"/>
                  </a:lnTo>
                  <a:lnTo>
                    <a:pt x="289991" y="693420"/>
                  </a:lnTo>
                  <a:lnTo>
                    <a:pt x="322059" y="693420"/>
                  </a:lnTo>
                  <a:lnTo>
                    <a:pt x="322059" y="703580"/>
                  </a:lnTo>
                  <a:lnTo>
                    <a:pt x="354406" y="703580"/>
                  </a:lnTo>
                  <a:lnTo>
                    <a:pt x="354406" y="713740"/>
                  </a:lnTo>
                  <a:lnTo>
                    <a:pt x="375958" y="713740"/>
                  </a:lnTo>
                  <a:lnTo>
                    <a:pt x="375958" y="723900"/>
                  </a:lnTo>
                  <a:lnTo>
                    <a:pt x="408025" y="723900"/>
                  </a:lnTo>
                  <a:lnTo>
                    <a:pt x="408025" y="734060"/>
                  </a:lnTo>
                  <a:lnTo>
                    <a:pt x="429590" y="734060"/>
                  </a:lnTo>
                  <a:lnTo>
                    <a:pt x="429590" y="744220"/>
                  </a:lnTo>
                  <a:lnTo>
                    <a:pt x="472440" y="744220"/>
                  </a:lnTo>
                  <a:lnTo>
                    <a:pt x="472440" y="754380"/>
                  </a:lnTo>
                  <a:lnTo>
                    <a:pt x="515556" y="754380"/>
                  </a:lnTo>
                  <a:lnTo>
                    <a:pt x="515556" y="764540"/>
                  </a:lnTo>
                  <a:lnTo>
                    <a:pt x="558419" y="764540"/>
                  </a:lnTo>
                  <a:lnTo>
                    <a:pt x="558419" y="774700"/>
                  </a:lnTo>
                  <a:lnTo>
                    <a:pt x="601522" y="774700"/>
                  </a:lnTo>
                  <a:lnTo>
                    <a:pt x="601522" y="786130"/>
                  </a:lnTo>
                  <a:lnTo>
                    <a:pt x="698017" y="786130"/>
                  </a:lnTo>
                  <a:lnTo>
                    <a:pt x="698017" y="795020"/>
                  </a:lnTo>
                  <a:lnTo>
                    <a:pt x="783996" y="795020"/>
                  </a:lnTo>
                  <a:lnTo>
                    <a:pt x="783996" y="805180"/>
                  </a:lnTo>
                  <a:lnTo>
                    <a:pt x="1095514" y="805180"/>
                  </a:lnTo>
                  <a:lnTo>
                    <a:pt x="1095514" y="795020"/>
                  </a:lnTo>
                  <a:lnTo>
                    <a:pt x="1224318" y="795020"/>
                  </a:lnTo>
                  <a:lnTo>
                    <a:pt x="1224318" y="786130"/>
                  </a:lnTo>
                  <a:lnTo>
                    <a:pt x="1342656" y="786130"/>
                  </a:lnTo>
                  <a:lnTo>
                    <a:pt x="1342656" y="774700"/>
                  </a:lnTo>
                  <a:lnTo>
                    <a:pt x="1385481" y="774700"/>
                  </a:lnTo>
                  <a:lnTo>
                    <a:pt x="1385481" y="764540"/>
                  </a:lnTo>
                  <a:lnTo>
                    <a:pt x="1428635" y="764540"/>
                  </a:lnTo>
                  <a:lnTo>
                    <a:pt x="1428635" y="754380"/>
                  </a:lnTo>
                  <a:lnTo>
                    <a:pt x="1471460" y="754380"/>
                  </a:lnTo>
                  <a:lnTo>
                    <a:pt x="1471460" y="744220"/>
                  </a:lnTo>
                  <a:lnTo>
                    <a:pt x="1514297" y="744220"/>
                  </a:lnTo>
                  <a:lnTo>
                    <a:pt x="1514297" y="734060"/>
                  </a:lnTo>
                  <a:lnTo>
                    <a:pt x="1546656" y="734060"/>
                  </a:lnTo>
                  <a:lnTo>
                    <a:pt x="1546656" y="723900"/>
                  </a:lnTo>
                  <a:lnTo>
                    <a:pt x="1578800" y="723900"/>
                  </a:lnTo>
                  <a:lnTo>
                    <a:pt x="1578800" y="713740"/>
                  </a:lnTo>
                  <a:lnTo>
                    <a:pt x="1600263" y="713740"/>
                  </a:lnTo>
                  <a:lnTo>
                    <a:pt x="1600263" y="703580"/>
                  </a:lnTo>
                  <a:lnTo>
                    <a:pt x="1632635" y="703580"/>
                  </a:lnTo>
                  <a:lnTo>
                    <a:pt x="1632635" y="693420"/>
                  </a:lnTo>
                  <a:lnTo>
                    <a:pt x="1653997" y="693420"/>
                  </a:lnTo>
                  <a:lnTo>
                    <a:pt x="1653997" y="683260"/>
                  </a:lnTo>
                  <a:lnTo>
                    <a:pt x="1675460" y="683260"/>
                  </a:lnTo>
                  <a:lnTo>
                    <a:pt x="1675460" y="673100"/>
                  </a:lnTo>
                  <a:lnTo>
                    <a:pt x="1697037" y="673100"/>
                  </a:lnTo>
                  <a:lnTo>
                    <a:pt x="1697037" y="662940"/>
                  </a:lnTo>
                  <a:lnTo>
                    <a:pt x="1718614" y="662940"/>
                  </a:lnTo>
                  <a:lnTo>
                    <a:pt x="1718614" y="652780"/>
                  </a:lnTo>
                  <a:lnTo>
                    <a:pt x="1739861" y="652780"/>
                  </a:lnTo>
                  <a:lnTo>
                    <a:pt x="1739861" y="642620"/>
                  </a:lnTo>
                  <a:lnTo>
                    <a:pt x="1761439" y="642620"/>
                  </a:lnTo>
                  <a:lnTo>
                    <a:pt x="1761439" y="632460"/>
                  </a:lnTo>
                  <a:lnTo>
                    <a:pt x="1772221" y="632460"/>
                  </a:lnTo>
                  <a:lnTo>
                    <a:pt x="1772221" y="622300"/>
                  </a:lnTo>
                  <a:lnTo>
                    <a:pt x="1793798" y="622300"/>
                  </a:lnTo>
                  <a:lnTo>
                    <a:pt x="1793798" y="612140"/>
                  </a:lnTo>
                  <a:lnTo>
                    <a:pt x="1804377" y="612140"/>
                  </a:lnTo>
                  <a:lnTo>
                    <a:pt x="1804377" y="601980"/>
                  </a:lnTo>
                  <a:lnTo>
                    <a:pt x="1825840" y="601980"/>
                  </a:lnTo>
                  <a:lnTo>
                    <a:pt x="1825840" y="591820"/>
                  </a:lnTo>
                  <a:close/>
                </a:path>
                <a:path w="1944370" h="805180">
                  <a:moveTo>
                    <a:pt x="1858200" y="233680"/>
                  </a:moveTo>
                  <a:lnTo>
                    <a:pt x="1847418" y="233680"/>
                  </a:lnTo>
                  <a:lnTo>
                    <a:pt x="1847418" y="224790"/>
                  </a:lnTo>
                  <a:lnTo>
                    <a:pt x="1836623" y="224790"/>
                  </a:lnTo>
                  <a:lnTo>
                    <a:pt x="1836623" y="213360"/>
                  </a:lnTo>
                  <a:lnTo>
                    <a:pt x="1815058" y="213360"/>
                  </a:lnTo>
                  <a:lnTo>
                    <a:pt x="1815058" y="203200"/>
                  </a:lnTo>
                  <a:lnTo>
                    <a:pt x="1804377" y="203200"/>
                  </a:lnTo>
                  <a:lnTo>
                    <a:pt x="1804377" y="194310"/>
                  </a:lnTo>
                  <a:lnTo>
                    <a:pt x="1793798" y="194310"/>
                  </a:lnTo>
                  <a:lnTo>
                    <a:pt x="1793798" y="182880"/>
                  </a:lnTo>
                  <a:lnTo>
                    <a:pt x="1772221" y="182880"/>
                  </a:lnTo>
                  <a:lnTo>
                    <a:pt x="1772221" y="172720"/>
                  </a:lnTo>
                  <a:lnTo>
                    <a:pt x="1761439" y="172720"/>
                  </a:lnTo>
                  <a:lnTo>
                    <a:pt x="1761439" y="162560"/>
                  </a:lnTo>
                  <a:lnTo>
                    <a:pt x="1739861" y="162560"/>
                  </a:lnTo>
                  <a:lnTo>
                    <a:pt x="1739861" y="152400"/>
                  </a:lnTo>
                  <a:lnTo>
                    <a:pt x="1718614" y="152400"/>
                  </a:lnTo>
                  <a:lnTo>
                    <a:pt x="1718614" y="142240"/>
                  </a:lnTo>
                  <a:lnTo>
                    <a:pt x="1697037" y="142240"/>
                  </a:lnTo>
                  <a:lnTo>
                    <a:pt x="1697037" y="132080"/>
                  </a:lnTo>
                  <a:lnTo>
                    <a:pt x="1675460" y="132080"/>
                  </a:lnTo>
                  <a:lnTo>
                    <a:pt x="1675460" y="121920"/>
                  </a:lnTo>
                  <a:lnTo>
                    <a:pt x="1653997" y="121920"/>
                  </a:lnTo>
                  <a:lnTo>
                    <a:pt x="1653997" y="111760"/>
                  </a:lnTo>
                  <a:lnTo>
                    <a:pt x="1632635" y="111760"/>
                  </a:lnTo>
                  <a:lnTo>
                    <a:pt x="1632635" y="101600"/>
                  </a:lnTo>
                  <a:lnTo>
                    <a:pt x="1600263" y="101600"/>
                  </a:lnTo>
                  <a:lnTo>
                    <a:pt x="1600263" y="91440"/>
                  </a:lnTo>
                  <a:lnTo>
                    <a:pt x="1578800" y="91440"/>
                  </a:lnTo>
                  <a:lnTo>
                    <a:pt x="1578800" y="81280"/>
                  </a:lnTo>
                  <a:lnTo>
                    <a:pt x="1546656" y="81280"/>
                  </a:lnTo>
                  <a:lnTo>
                    <a:pt x="1546656" y="71120"/>
                  </a:lnTo>
                  <a:lnTo>
                    <a:pt x="1514297" y="71120"/>
                  </a:lnTo>
                  <a:lnTo>
                    <a:pt x="1514297" y="60960"/>
                  </a:lnTo>
                  <a:lnTo>
                    <a:pt x="1460677" y="60960"/>
                  </a:lnTo>
                  <a:lnTo>
                    <a:pt x="1460677" y="50800"/>
                  </a:lnTo>
                  <a:lnTo>
                    <a:pt x="1407058" y="50800"/>
                  </a:lnTo>
                  <a:lnTo>
                    <a:pt x="1407058" y="40640"/>
                  </a:lnTo>
                  <a:lnTo>
                    <a:pt x="1342656" y="40640"/>
                  </a:lnTo>
                  <a:lnTo>
                    <a:pt x="1342656" y="30480"/>
                  </a:lnTo>
                  <a:lnTo>
                    <a:pt x="1288719" y="30480"/>
                  </a:lnTo>
                  <a:lnTo>
                    <a:pt x="1288719" y="20320"/>
                  </a:lnTo>
                  <a:lnTo>
                    <a:pt x="1224318" y="20320"/>
                  </a:lnTo>
                  <a:lnTo>
                    <a:pt x="1224318" y="10160"/>
                  </a:lnTo>
                  <a:lnTo>
                    <a:pt x="1159916" y="10160"/>
                  </a:lnTo>
                  <a:lnTo>
                    <a:pt x="1159916" y="0"/>
                  </a:lnTo>
                  <a:lnTo>
                    <a:pt x="977493" y="0"/>
                  </a:lnTo>
                  <a:lnTo>
                    <a:pt x="977493" y="10160"/>
                  </a:lnTo>
                  <a:lnTo>
                    <a:pt x="859180" y="10160"/>
                  </a:lnTo>
                  <a:lnTo>
                    <a:pt x="859180" y="20320"/>
                  </a:lnTo>
                  <a:lnTo>
                    <a:pt x="730351" y="20320"/>
                  </a:lnTo>
                  <a:lnTo>
                    <a:pt x="730351" y="30480"/>
                  </a:lnTo>
                  <a:lnTo>
                    <a:pt x="601522" y="30480"/>
                  </a:lnTo>
                  <a:lnTo>
                    <a:pt x="601522" y="40640"/>
                  </a:lnTo>
                  <a:lnTo>
                    <a:pt x="547636" y="40640"/>
                  </a:lnTo>
                  <a:lnTo>
                    <a:pt x="547636" y="50800"/>
                  </a:lnTo>
                  <a:lnTo>
                    <a:pt x="494004" y="50800"/>
                  </a:lnTo>
                  <a:lnTo>
                    <a:pt x="494004" y="60960"/>
                  </a:lnTo>
                  <a:lnTo>
                    <a:pt x="429590" y="60960"/>
                  </a:lnTo>
                  <a:lnTo>
                    <a:pt x="429590" y="71120"/>
                  </a:lnTo>
                  <a:lnTo>
                    <a:pt x="408025" y="71120"/>
                  </a:lnTo>
                  <a:lnTo>
                    <a:pt x="408025" y="81280"/>
                  </a:lnTo>
                  <a:lnTo>
                    <a:pt x="375958" y="81280"/>
                  </a:lnTo>
                  <a:lnTo>
                    <a:pt x="375958" y="91440"/>
                  </a:lnTo>
                  <a:lnTo>
                    <a:pt x="354406" y="91440"/>
                  </a:lnTo>
                  <a:lnTo>
                    <a:pt x="354406" y="101600"/>
                  </a:lnTo>
                  <a:lnTo>
                    <a:pt x="322059" y="101600"/>
                  </a:lnTo>
                  <a:lnTo>
                    <a:pt x="322059" y="111760"/>
                  </a:lnTo>
                  <a:lnTo>
                    <a:pt x="289991" y="111760"/>
                  </a:lnTo>
                  <a:lnTo>
                    <a:pt x="289991" y="121920"/>
                  </a:lnTo>
                  <a:lnTo>
                    <a:pt x="279209" y="121920"/>
                  </a:lnTo>
                  <a:lnTo>
                    <a:pt x="279209" y="132080"/>
                  </a:lnTo>
                  <a:lnTo>
                    <a:pt x="257644" y="132080"/>
                  </a:lnTo>
                  <a:lnTo>
                    <a:pt x="257644" y="142240"/>
                  </a:lnTo>
                  <a:lnTo>
                    <a:pt x="236359" y="142240"/>
                  </a:lnTo>
                  <a:lnTo>
                    <a:pt x="236359" y="152400"/>
                  </a:lnTo>
                  <a:lnTo>
                    <a:pt x="214795" y="152400"/>
                  </a:lnTo>
                  <a:lnTo>
                    <a:pt x="214795" y="162560"/>
                  </a:lnTo>
                  <a:lnTo>
                    <a:pt x="193243" y="162560"/>
                  </a:lnTo>
                  <a:lnTo>
                    <a:pt x="193243" y="172720"/>
                  </a:lnTo>
                  <a:lnTo>
                    <a:pt x="171945" y="172720"/>
                  </a:lnTo>
                  <a:lnTo>
                    <a:pt x="171945" y="182880"/>
                  </a:lnTo>
                  <a:lnTo>
                    <a:pt x="161163" y="182880"/>
                  </a:lnTo>
                  <a:lnTo>
                    <a:pt x="161163" y="194310"/>
                  </a:lnTo>
                  <a:lnTo>
                    <a:pt x="150380" y="194310"/>
                  </a:lnTo>
                  <a:lnTo>
                    <a:pt x="150380" y="203200"/>
                  </a:lnTo>
                  <a:lnTo>
                    <a:pt x="139611" y="203200"/>
                  </a:lnTo>
                  <a:lnTo>
                    <a:pt x="139611" y="213360"/>
                  </a:lnTo>
                  <a:lnTo>
                    <a:pt x="118046" y="213360"/>
                  </a:lnTo>
                  <a:lnTo>
                    <a:pt x="118046" y="224790"/>
                  </a:lnTo>
                  <a:lnTo>
                    <a:pt x="107264" y="224790"/>
                  </a:lnTo>
                  <a:lnTo>
                    <a:pt x="107264" y="233680"/>
                  </a:lnTo>
                  <a:lnTo>
                    <a:pt x="96761" y="233680"/>
                  </a:lnTo>
                  <a:lnTo>
                    <a:pt x="96761" y="245110"/>
                  </a:lnTo>
                  <a:lnTo>
                    <a:pt x="1858200" y="245110"/>
                  </a:lnTo>
                  <a:lnTo>
                    <a:pt x="1858200" y="233680"/>
                  </a:lnTo>
                  <a:close/>
                </a:path>
                <a:path w="1944370" h="805180">
                  <a:moveTo>
                    <a:pt x="1879561" y="255397"/>
                  </a:moveTo>
                  <a:lnTo>
                    <a:pt x="1868995" y="255397"/>
                  </a:lnTo>
                  <a:lnTo>
                    <a:pt x="1868995" y="245503"/>
                  </a:lnTo>
                  <a:lnTo>
                    <a:pt x="75196" y="245503"/>
                  </a:lnTo>
                  <a:lnTo>
                    <a:pt x="75196" y="255397"/>
                  </a:lnTo>
                  <a:lnTo>
                    <a:pt x="75196" y="265303"/>
                  </a:lnTo>
                  <a:lnTo>
                    <a:pt x="1879561" y="265303"/>
                  </a:lnTo>
                  <a:lnTo>
                    <a:pt x="1879561" y="255397"/>
                  </a:lnTo>
                  <a:close/>
                </a:path>
                <a:path w="1944370" h="805180">
                  <a:moveTo>
                    <a:pt x="1911819" y="295910"/>
                  </a:moveTo>
                  <a:lnTo>
                    <a:pt x="1901037" y="295910"/>
                  </a:lnTo>
                  <a:lnTo>
                    <a:pt x="1901037" y="275590"/>
                  </a:lnTo>
                  <a:lnTo>
                    <a:pt x="1890242" y="275590"/>
                  </a:lnTo>
                  <a:lnTo>
                    <a:pt x="1890242" y="265430"/>
                  </a:lnTo>
                  <a:lnTo>
                    <a:pt x="64414" y="265430"/>
                  </a:lnTo>
                  <a:lnTo>
                    <a:pt x="64414" y="275590"/>
                  </a:lnTo>
                  <a:lnTo>
                    <a:pt x="53632" y="275590"/>
                  </a:lnTo>
                  <a:lnTo>
                    <a:pt x="53632" y="295910"/>
                  </a:lnTo>
                  <a:lnTo>
                    <a:pt x="42862" y="295910"/>
                  </a:lnTo>
                  <a:lnTo>
                    <a:pt x="42862" y="306070"/>
                  </a:lnTo>
                  <a:lnTo>
                    <a:pt x="1911819" y="306070"/>
                  </a:lnTo>
                  <a:lnTo>
                    <a:pt x="1911819" y="295910"/>
                  </a:lnTo>
                  <a:close/>
                </a:path>
                <a:path w="1944370" h="805180">
                  <a:moveTo>
                    <a:pt x="1944179" y="366776"/>
                  </a:moveTo>
                  <a:lnTo>
                    <a:pt x="1933397" y="366776"/>
                  </a:lnTo>
                  <a:lnTo>
                    <a:pt x="1933397" y="356870"/>
                  </a:lnTo>
                  <a:lnTo>
                    <a:pt x="1933397" y="325932"/>
                  </a:lnTo>
                  <a:lnTo>
                    <a:pt x="1922602" y="325932"/>
                  </a:lnTo>
                  <a:lnTo>
                    <a:pt x="1922602" y="316039"/>
                  </a:lnTo>
                  <a:lnTo>
                    <a:pt x="1922602" y="306133"/>
                  </a:lnTo>
                  <a:lnTo>
                    <a:pt x="32080" y="306133"/>
                  </a:lnTo>
                  <a:lnTo>
                    <a:pt x="32080" y="316039"/>
                  </a:lnTo>
                  <a:lnTo>
                    <a:pt x="21564" y="316039"/>
                  </a:lnTo>
                  <a:lnTo>
                    <a:pt x="21564" y="325932"/>
                  </a:lnTo>
                  <a:lnTo>
                    <a:pt x="21564" y="356870"/>
                  </a:lnTo>
                  <a:lnTo>
                    <a:pt x="10782" y="356870"/>
                  </a:lnTo>
                  <a:lnTo>
                    <a:pt x="10782" y="366776"/>
                  </a:lnTo>
                  <a:lnTo>
                    <a:pt x="10782" y="397713"/>
                  </a:lnTo>
                  <a:lnTo>
                    <a:pt x="0" y="397713"/>
                  </a:lnTo>
                  <a:lnTo>
                    <a:pt x="0" y="407619"/>
                  </a:lnTo>
                  <a:lnTo>
                    <a:pt x="10782" y="407619"/>
                  </a:lnTo>
                  <a:lnTo>
                    <a:pt x="10782" y="438556"/>
                  </a:lnTo>
                  <a:lnTo>
                    <a:pt x="10782" y="448449"/>
                  </a:lnTo>
                  <a:lnTo>
                    <a:pt x="21564" y="448449"/>
                  </a:lnTo>
                  <a:lnTo>
                    <a:pt x="21564" y="479386"/>
                  </a:lnTo>
                  <a:lnTo>
                    <a:pt x="21564" y="490524"/>
                  </a:lnTo>
                  <a:lnTo>
                    <a:pt x="32080" y="490524"/>
                  </a:lnTo>
                  <a:lnTo>
                    <a:pt x="32080" y="499186"/>
                  </a:lnTo>
                  <a:lnTo>
                    <a:pt x="42862" y="499186"/>
                  </a:lnTo>
                  <a:lnTo>
                    <a:pt x="42862" y="520700"/>
                  </a:lnTo>
                  <a:lnTo>
                    <a:pt x="53632" y="520700"/>
                  </a:lnTo>
                  <a:lnTo>
                    <a:pt x="53632" y="529590"/>
                  </a:lnTo>
                  <a:lnTo>
                    <a:pt x="64414" y="529590"/>
                  </a:lnTo>
                  <a:lnTo>
                    <a:pt x="64414" y="551180"/>
                  </a:lnTo>
                  <a:lnTo>
                    <a:pt x="75196" y="551180"/>
                  </a:lnTo>
                  <a:lnTo>
                    <a:pt x="75196" y="561073"/>
                  </a:lnTo>
                  <a:lnTo>
                    <a:pt x="75196" y="570966"/>
                  </a:lnTo>
                  <a:lnTo>
                    <a:pt x="1868995" y="570966"/>
                  </a:lnTo>
                  <a:lnTo>
                    <a:pt x="1868995" y="561073"/>
                  </a:lnTo>
                  <a:lnTo>
                    <a:pt x="1879561" y="561073"/>
                  </a:lnTo>
                  <a:lnTo>
                    <a:pt x="1879561" y="551180"/>
                  </a:lnTo>
                  <a:lnTo>
                    <a:pt x="1890242" y="551180"/>
                  </a:lnTo>
                  <a:lnTo>
                    <a:pt x="1890242" y="529590"/>
                  </a:lnTo>
                  <a:lnTo>
                    <a:pt x="1901037" y="529590"/>
                  </a:lnTo>
                  <a:lnTo>
                    <a:pt x="1901037" y="520700"/>
                  </a:lnTo>
                  <a:lnTo>
                    <a:pt x="1911819" y="520700"/>
                  </a:lnTo>
                  <a:lnTo>
                    <a:pt x="1911819" y="499186"/>
                  </a:lnTo>
                  <a:lnTo>
                    <a:pt x="1922602" y="499186"/>
                  </a:lnTo>
                  <a:lnTo>
                    <a:pt x="1922602" y="490524"/>
                  </a:lnTo>
                  <a:lnTo>
                    <a:pt x="1922602" y="479386"/>
                  </a:lnTo>
                  <a:lnTo>
                    <a:pt x="1933397" y="479386"/>
                  </a:lnTo>
                  <a:lnTo>
                    <a:pt x="1933397" y="448449"/>
                  </a:lnTo>
                  <a:lnTo>
                    <a:pt x="1933397" y="438556"/>
                  </a:lnTo>
                  <a:lnTo>
                    <a:pt x="1944179" y="438556"/>
                  </a:lnTo>
                  <a:lnTo>
                    <a:pt x="1944179" y="407619"/>
                  </a:lnTo>
                  <a:lnTo>
                    <a:pt x="1944179" y="397713"/>
                  </a:lnTo>
                  <a:lnTo>
                    <a:pt x="1944179" y="366776"/>
                  </a:lnTo>
                  <a:close/>
                </a:path>
              </a:pathLst>
            </a:custGeom>
            <a:solidFill>
              <a:srgbClr val="D7E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63503" y="1406242"/>
              <a:ext cx="169701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5990" y="814231"/>
              <a:ext cx="1910753" cy="8053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9824" y="1180800"/>
              <a:ext cx="53975" cy="51435"/>
            </a:xfrm>
            <a:custGeom>
              <a:avLst/>
              <a:gdLst/>
              <a:ahLst/>
              <a:cxnLst/>
              <a:rect l="l" t="t" r="r" b="b"/>
              <a:pathLst>
                <a:path w="53975" h="51434">
                  <a:moveTo>
                    <a:pt x="21553" y="0"/>
                  </a:moveTo>
                  <a:lnTo>
                    <a:pt x="13639" y="1758"/>
                  </a:lnTo>
                  <a:lnTo>
                    <a:pt x="6735" y="6380"/>
                  </a:lnTo>
                  <a:lnTo>
                    <a:pt x="1852" y="12886"/>
                  </a:lnTo>
                  <a:lnTo>
                    <a:pt x="0" y="20296"/>
                  </a:lnTo>
                  <a:lnTo>
                    <a:pt x="1852" y="33759"/>
                  </a:lnTo>
                  <a:lnTo>
                    <a:pt x="6735" y="43294"/>
                  </a:lnTo>
                  <a:lnTo>
                    <a:pt x="13639" y="48965"/>
                  </a:lnTo>
                  <a:lnTo>
                    <a:pt x="21553" y="50841"/>
                  </a:lnTo>
                  <a:lnTo>
                    <a:pt x="35551" y="48965"/>
                  </a:lnTo>
                  <a:lnTo>
                    <a:pt x="45581" y="43294"/>
                  </a:lnTo>
                  <a:lnTo>
                    <a:pt x="51619" y="33759"/>
                  </a:lnTo>
                  <a:lnTo>
                    <a:pt x="53637" y="20296"/>
                  </a:lnTo>
                  <a:lnTo>
                    <a:pt x="51619" y="12886"/>
                  </a:lnTo>
                  <a:lnTo>
                    <a:pt x="45581" y="6380"/>
                  </a:lnTo>
                  <a:lnTo>
                    <a:pt x="35551" y="1758"/>
                  </a:lnTo>
                  <a:lnTo>
                    <a:pt x="21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8985" y="813441"/>
              <a:ext cx="1890395" cy="343535"/>
            </a:xfrm>
            <a:custGeom>
              <a:avLst/>
              <a:gdLst/>
              <a:ahLst/>
              <a:cxnLst/>
              <a:rect l="l" t="t" r="r" b="b"/>
              <a:pathLst>
                <a:path w="1890395" h="343534">
                  <a:moveTo>
                    <a:pt x="1890315" y="342920"/>
                  </a:moveTo>
                  <a:lnTo>
                    <a:pt x="1864761" y="290487"/>
                  </a:lnTo>
                  <a:lnTo>
                    <a:pt x="1823539" y="241031"/>
                  </a:lnTo>
                  <a:lnTo>
                    <a:pt x="1767771" y="194977"/>
                  </a:lnTo>
                  <a:lnTo>
                    <a:pt x="1734783" y="173359"/>
                  </a:lnTo>
                  <a:lnTo>
                    <a:pt x="1698577" y="152750"/>
                  </a:lnTo>
                  <a:lnTo>
                    <a:pt x="1659295" y="133204"/>
                  </a:lnTo>
                  <a:lnTo>
                    <a:pt x="1617077" y="114774"/>
                  </a:lnTo>
                  <a:lnTo>
                    <a:pt x="1572062" y="97513"/>
                  </a:lnTo>
                  <a:lnTo>
                    <a:pt x="1524391" y="81475"/>
                  </a:lnTo>
                  <a:lnTo>
                    <a:pt x="1474204" y="66711"/>
                  </a:lnTo>
                  <a:lnTo>
                    <a:pt x="1421640" y="53277"/>
                  </a:lnTo>
                  <a:lnTo>
                    <a:pt x="1366841" y="41224"/>
                  </a:lnTo>
                  <a:lnTo>
                    <a:pt x="1309945" y="30605"/>
                  </a:lnTo>
                  <a:lnTo>
                    <a:pt x="1251092" y="21475"/>
                  </a:lnTo>
                  <a:lnTo>
                    <a:pt x="1190424" y="13885"/>
                  </a:lnTo>
                  <a:lnTo>
                    <a:pt x="1128080" y="7890"/>
                  </a:lnTo>
                  <a:lnTo>
                    <a:pt x="1064200" y="3542"/>
                  </a:lnTo>
                  <a:lnTo>
                    <a:pt x="998923" y="894"/>
                  </a:lnTo>
                  <a:lnTo>
                    <a:pt x="932391" y="0"/>
                  </a:lnTo>
                  <a:lnTo>
                    <a:pt x="865835" y="894"/>
                  </a:lnTo>
                  <a:lnTo>
                    <a:pt x="800540" y="3542"/>
                  </a:lnTo>
                  <a:lnTo>
                    <a:pt x="736644" y="7890"/>
                  </a:lnTo>
                  <a:lnTo>
                    <a:pt x="674287" y="13885"/>
                  </a:lnTo>
                  <a:lnTo>
                    <a:pt x="613609" y="21475"/>
                  </a:lnTo>
                  <a:lnTo>
                    <a:pt x="554750" y="30605"/>
                  </a:lnTo>
                  <a:lnTo>
                    <a:pt x="497851" y="41224"/>
                  </a:lnTo>
                  <a:lnTo>
                    <a:pt x="443049" y="53277"/>
                  </a:lnTo>
                  <a:lnTo>
                    <a:pt x="390486" y="66711"/>
                  </a:lnTo>
                  <a:lnTo>
                    <a:pt x="340301" y="81475"/>
                  </a:lnTo>
                  <a:lnTo>
                    <a:pt x="292634" y="97513"/>
                  </a:lnTo>
                  <a:lnTo>
                    <a:pt x="247625" y="114774"/>
                  </a:lnTo>
                  <a:lnTo>
                    <a:pt x="205413" y="133204"/>
                  </a:lnTo>
                  <a:lnTo>
                    <a:pt x="166138" y="152750"/>
                  </a:lnTo>
                  <a:lnTo>
                    <a:pt x="129940" y="173359"/>
                  </a:lnTo>
                  <a:lnTo>
                    <a:pt x="96959" y="194977"/>
                  </a:lnTo>
                  <a:lnTo>
                    <a:pt x="41207" y="241031"/>
                  </a:lnTo>
                  <a:lnTo>
                    <a:pt x="18715" y="265361"/>
                  </a:lnTo>
                  <a:lnTo>
                    <a:pt x="0" y="290487"/>
                  </a:lnTo>
                </a:path>
              </a:pathLst>
            </a:custGeom>
            <a:ln w="20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86592" y="966575"/>
              <a:ext cx="279400" cy="163195"/>
            </a:xfrm>
            <a:custGeom>
              <a:avLst/>
              <a:gdLst/>
              <a:ahLst/>
              <a:cxnLst/>
              <a:rect l="l" t="t" r="r" b="b"/>
              <a:pathLst>
                <a:path w="279400" h="163194">
                  <a:moveTo>
                    <a:pt x="139593" y="0"/>
                  </a:moveTo>
                  <a:lnTo>
                    <a:pt x="86061" y="7024"/>
                  </a:lnTo>
                  <a:lnTo>
                    <a:pt x="41600" y="25522"/>
                  </a:lnTo>
                  <a:lnTo>
                    <a:pt x="11237" y="51631"/>
                  </a:lnTo>
                  <a:lnTo>
                    <a:pt x="0" y="81488"/>
                  </a:lnTo>
                  <a:lnTo>
                    <a:pt x="11237" y="111447"/>
                  </a:lnTo>
                  <a:lnTo>
                    <a:pt x="41600" y="137581"/>
                  </a:lnTo>
                  <a:lnTo>
                    <a:pt x="86061" y="156067"/>
                  </a:lnTo>
                  <a:lnTo>
                    <a:pt x="139593" y="163078"/>
                  </a:lnTo>
                  <a:lnTo>
                    <a:pt x="193128" y="156067"/>
                  </a:lnTo>
                  <a:lnTo>
                    <a:pt x="237592" y="137581"/>
                  </a:lnTo>
                  <a:lnTo>
                    <a:pt x="267959" y="111447"/>
                  </a:lnTo>
                  <a:lnTo>
                    <a:pt x="279198" y="81488"/>
                  </a:lnTo>
                  <a:lnTo>
                    <a:pt x="267959" y="51631"/>
                  </a:lnTo>
                  <a:lnTo>
                    <a:pt x="237592" y="25522"/>
                  </a:lnTo>
                  <a:lnTo>
                    <a:pt x="193128" y="7024"/>
                  </a:lnTo>
                  <a:lnTo>
                    <a:pt x="13959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86592" y="966575"/>
              <a:ext cx="279400" cy="163195"/>
            </a:xfrm>
            <a:custGeom>
              <a:avLst/>
              <a:gdLst/>
              <a:ahLst/>
              <a:cxnLst/>
              <a:rect l="l" t="t" r="r" b="b"/>
              <a:pathLst>
                <a:path w="279400" h="163194">
                  <a:moveTo>
                    <a:pt x="279198" y="81488"/>
                  </a:moveTo>
                  <a:lnTo>
                    <a:pt x="267959" y="51631"/>
                  </a:lnTo>
                  <a:lnTo>
                    <a:pt x="237592" y="25522"/>
                  </a:lnTo>
                  <a:lnTo>
                    <a:pt x="193128" y="7024"/>
                  </a:lnTo>
                  <a:lnTo>
                    <a:pt x="139593" y="0"/>
                  </a:lnTo>
                  <a:lnTo>
                    <a:pt x="86061" y="7024"/>
                  </a:lnTo>
                  <a:lnTo>
                    <a:pt x="41600" y="25522"/>
                  </a:lnTo>
                  <a:lnTo>
                    <a:pt x="11237" y="51631"/>
                  </a:lnTo>
                  <a:lnTo>
                    <a:pt x="0" y="81488"/>
                  </a:lnTo>
                  <a:lnTo>
                    <a:pt x="11237" y="111447"/>
                  </a:lnTo>
                  <a:lnTo>
                    <a:pt x="41600" y="137581"/>
                  </a:lnTo>
                  <a:lnTo>
                    <a:pt x="86061" y="156067"/>
                  </a:lnTo>
                  <a:lnTo>
                    <a:pt x="139593" y="163078"/>
                  </a:lnTo>
                  <a:lnTo>
                    <a:pt x="193128" y="156067"/>
                  </a:lnTo>
                  <a:lnTo>
                    <a:pt x="237592" y="137581"/>
                  </a:lnTo>
                  <a:lnTo>
                    <a:pt x="267959" y="111447"/>
                  </a:lnTo>
                  <a:lnTo>
                    <a:pt x="279198" y="81488"/>
                  </a:lnTo>
                </a:path>
              </a:pathLst>
            </a:custGeom>
            <a:ln w="20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0219" y="1027768"/>
              <a:ext cx="290195" cy="163830"/>
            </a:xfrm>
            <a:custGeom>
              <a:avLst/>
              <a:gdLst/>
              <a:ahLst/>
              <a:cxnLst/>
              <a:rect l="l" t="t" r="r" b="b"/>
              <a:pathLst>
                <a:path w="290194" h="163830">
                  <a:moveTo>
                    <a:pt x="139604" y="0"/>
                  </a:moveTo>
                  <a:lnTo>
                    <a:pt x="86070" y="7011"/>
                  </a:lnTo>
                  <a:lnTo>
                    <a:pt x="41605" y="25496"/>
                  </a:lnTo>
                  <a:lnTo>
                    <a:pt x="11239" y="51631"/>
                  </a:lnTo>
                  <a:lnTo>
                    <a:pt x="0" y="81590"/>
                  </a:lnTo>
                  <a:lnTo>
                    <a:pt x="11239" y="111607"/>
                  </a:lnTo>
                  <a:lnTo>
                    <a:pt x="41605" y="137772"/>
                  </a:lnTo>
                  <a:lnTo>
                    <a:pt x="86070" y="156268"/>
                  </a:lnTo>
                  <a:lnTo>
                    <a:pt x="139604" y="163281"/>
                  </a:lnTo>
                  <a:lnTo>
                    <a:pt x="199365" y="156268"/>
                  </a:lnTo>
                  <a:lnTo>
                    <a:pt x="247022" y="137772"/>
                  </a:lnTo>
                  <a:lnTo>
                    <a:pt x="278559" y="111607"/>
                  </a:lnTo>
                  <a:lnTo>
                    <a:pt x="289964" y="81590"/>
                  </a:lnTo>
                  <a:lnTo>
                    <a:pt x="278559" y="51631"/>
                  </a:lnTo>
                  <a:lnTo>
                    <a:pt x="247022" y="25496"/>
                  </a:lnTo>
                  <a:lnTo>
                    <a:pt x="199365" y="7011"/>
                  </a:lnTo>
                  <a:lnTo>
                    <a:pt x="1396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40219" y="1027768"/>
              <a:ext cx="290195" cy="163830"/>
            </a:xfrm>
            <a:custGeom>
              <a:avLst/>
              <a:gdLst/>
              <a:ahLst/>
              <a:cxnLst/>
              <a:rect l="l" t="t" r="r" b="b"/>
              <a:pathLst>
                <a:path w="290194" h="163830">
                  <a:moveTo>
                    <a:pt x="289964" y="81590"/>
                  </a:moveTo>
                  <a:lnTo>
                    <a:pt x="278559" y="51631"/>
                  </a:lnTo>
                  <a:lnTo>
                    <a:pt x="247022" y="25496"/>
                  </a:lnTo>
                  <a:lnTo>
                    <a:pt x="199365" y="7011"/>
                  </a:lnTo>
                  <a:lnTo>
                    <a:pt x="139604" y="0"/>
                  </a:lnTo>
                  <a:lnTo>
                    <a:pt x="86070" y="7011"/>
                  </a:lnTo>
                  <a:lnTo>
                    <a:pt x="41605" y="25496"/>
                  </a:lnTo>
                  <a:lnTo>
                    <a:pt x="11239" y="51631"/>
                  </a:lnTo>
                  <a:lnTo>
                    <a:pt x="0" y="81590"/>
                  </a:lnTo>
                  <a:lnTo>
                    <a:pt x="11239" y="111607"/>
                  </a:lnTo>
                  <a:lnTo>
                    <a:pt x="41605" y="137772"/>
                  </a:lnTo>
                  <a:lnTo>
                    <a:pt x="86070" y="156268"/>
                  </a:lnTo>
                  <a:lnTo>
                    <a:pt x="139604" y="163281"/>
                  </a:lnTo>
                  <a:lnTo>
                    <a:pt x="199365" y="156268"/>
                  </a:lnTo>
                  <a:lnTo>
                    <a:pt x="247022" y="137772"/>
                  </a:lnTo>
                  <a:lnTo>
                    <a:pt x="278559" y="111607"/>
                  </a:lnTo>
                  <a:lnTo>
                    <a:pt x="289964" y="81590"/>
                  </a:lnTo>
                </a:path>
              </a:pathLst>
            </a:custGeom>
            <a:ln w="20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04633" y="1088859"/>
              <a:ext cx="279400" cy="163830"/>
            </a:xfrm>
            <a:custGeom>
              <a:avLst/>
              <a:gdLst/>
              <a:ahLst/>
              <a:cxnLst/>
              <a:rect l="l" t="t" r="r" b="b"/>
              <a:pathLst>
                <a:path w="279400" h="163830">
                  <a:moveTo>
                    <a:pt x="139604" y="0"/>
                  </a:moveTo>
                  <a:lnTo>
                    <a:pt x="86070" y="7013"/>
                  </a:lnTo>
                  <a:lnTo>
                    <a:pt x="41605" y="25509"/>
                  </a:lnTo>
                  <a:lnTo>
                    <a:pt x="11239" y="51674"/>
                  </a:lnTo>
                  <a:lnTo>
                    <a:pt x="0" y="81691"/>
                  </a:lnTo>
                  <a:lnTo>
                    <a:pt x="11239" y="111666"/>
                  </a:lnTo>
                  <a:lnTo>
                    <a:pt x="41605" y="137835"/>
                  </a:lnTo>
                  <a:lnTo>
                    <a:pt x="86070" y="156355"/>
                  </a:lnTo>
                  <a:lnTo>
                    <a:pt x="139604" y="163383"/>
                  </a:lnTo>
                  <a:lnTo>
                    <a:pt x="193118" y="156355"/>
                  </a:lnTo>
                  <a:lnTo>
                    <a:pt x="237570" y="137835"/>
                  </a:lnTo>
                  <a:lnTo>
                    <a:pt x="267929" y="111666"/>
                  </a:lnTo>
                  <a:lnTo>
                    <a:pt x="279166" y="81691"/>
                  </a:lnTo>
                  <a:lnTo>
                    <a:pt x="267929" y="51674"/>
                  </a:lnTo>
                  <a:lnTo>
                    <a:pt x="237570" y="25509"/>
                  </a:lnTo>
                  <a:lnTo>
                    <a:pt x="193118" y="7013"/>
                  </a:lnTo>
                  <a:lnTo>
                    <a:pt x="1396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4633" y="1088859"/>
              <a:ext cx="279400" cy="163830"/>
            </a:xfrm>
            <a:custGeom>
              <a:avLst/>
              <a:gdLst/>
              <a:ahLst/>
              <a:cxnLst/>
              <a:rect l="l" t="t" r="r" b="b"/>
              <a:pathLst>
                <a:path w="279400" h="163830">
                  <a:moveTo>
                    <a:pt x="279166" y="81691"/>
                  </a:moveTo>
                  <a:lnTo>
                    <a:pt x="267929" y="51674"/>
                  </a:lnTo>
                  <a:lnTo>
                    <a:pt x="237570" y="25509"/>
                  </a:lnTo>
                  <a:lnTo>
                    <a:pt x="193118" y="7013"/>
                  </a:lnTo>
                  <a:lnTo>
                    <a:pt x="139604" y="0"/>
                  </a:lnTo>
                  <a:lnTo>
                    <a:pt x="86070" y="7013"/>
                  </a:lnTo>
                  <a:lnTo>
                    <a:pt x="41605" y="25509"/>
                  </a:lnTo>
                  <a:lnTo>
                    <a:pt x="11239" y="51674"/>
                  </a:lnTo>
                  <a:lnTo>
                    <a:pt x="0" y="81691"/>
                  </a:lnTo>
                  <a:lnTo>
                    <a:pt x="11239" y="111666"/>
                  </a:lnTo>
                  <a:lnTo>
                    <a:pt x="41605" y="137835"/>
                  </a:lnTo>
                  <a:lnTo>
                    <a:pt x="86070" y="156355"/>
                  </a:lnTo>
                  <a:lnTo>
                    <a:pt x="139604" y="163383"/>
                  </a:lnTo>
                  <a:lnTo>
                    <a:pt x="193118" y="156355"/>
                  </a:lnTo>
                  <a:lnTo>
                    <a:pt x="237570" y="137835"/>
                  </a:lnTo>
                  <a:lnTo>
                    <a:pt x="267929" y="111666"/>
                  </a:lnTo>
                  <a:lnTo>
                    <a:pt x="279166" y="81691"/>
                  </a:lnTo>
                </a:path>
              </a:pathLst>
            </a:custGeom>
            <a:ln w="20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55755" y="997121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139593" y="0"/>
                  </a:moveTo>
                  <a:lnTo>
                    <a:pt x="86061" y="7027"/>
                  </a:lnTo>
                  <a:lnTo>
                    <a:pt x="41600" y="25547"/>
                  </a:lnTo>
                  <a:lnTo>
                    <a:pt x="11237" y="51716"/>
                  </a:lnTo>
                  <a:lnTo>
                    <a:pt x="0" y="81691"/>
                  </a:lnTo>
                  <a:lnTo>
                    <a:pt x="11237" y="111677"/>
                  </a:lnTo>
                  <a:lnTo>
                    <a:pt x="41600" y="137772"/>
                  </a:lnTo>
                  <a:lnTo>
                    <a:pt x="86061" y="156198"/>
                  </a:lnTo>
                  <a:lnTo>
                    <a:pt x="139593" y="163180"/>
                  </a:lnTo>
                  <a:lnTo>
                    <a:pt x="199362" y="156198"/>
                  </a:lnTo>
                  <a:lnTo>
                    <a:pt x="247026" y="137772"/>
                  </a:lnTo>
                  <a:lnTo>
                    <a:pt x="278568" y="111677"/>
                  </a:lnTo>
                  <a:lnTo>
                    <a:pt x="289975" y="81691"/>
                  </a:lnTo>
                  <a:lnTo>
                    <a:pt x="278568" y="51716"/>
                  </a:lnTo>
                  <a:lnTo>
                    <a:pt x="247026" y="25547"/>
                  </a:lnTo>
                  <a:lnTo>
                    <a:pt x="199362" y="7027"/>
                  </a:lnTo>
                  <a:lnTo>
                    <a:pt x="13959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55755" y="997121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289975" y="81691"/>
                  </a:moveTo>
                  <a:lnTo>
                    <a:pt x="278568" y="51716"/>
                  </a:lnTo>
                  <a:lnTo>
                    <a:pt x="247026" y="25547"/>
                  </a:lnTo>
                  <a:lnTo>
                    <a:pt x="199362" y="7027"/>
                  </a:lnTo>
                  <a:lnTo>
                    <a:pt x="139593" y="0"/>
                  </a:lnTo>
                  <a:lnTo>
                    <a:pt x="86061" y="7027"/>
                  </a:lnTo>
                  <a:lnTo>
                    <a:pt x="41600" y="25547"/>
                  </a:lnTo>
                  <a:lnTo>
                    <a:pt x="11237" y="51716"/>
                  </a:lnTo>
                  <a:lnTo>
                    <a:pt x="0" y="81691"/>
                  </a:lnTo>
                  <a:lnTo>
                    <a:pt x="11237" y="111677"/>
                  </a:lnTo>
                  <a:lnTo>
                    <a:pt x="41600" y="137772"/>
                  </a:lnTo>
                  <a:lnTo>
                    <a:pt x="86061" y="156198"/>
                  </a:lnTo>
                  <a:lnTo>
                    <a:pt x="139593" y="163180"/>
                  </a:lnTo>
                  <a:lnTo>
                    <a:pt x="199362" y="156198"/>
                  </a:lnTo>
                  <a:lnTo>
                    <a:pt x="247026" y="137772"/>
                  </a:lnTo>
                  <a:lnTo>
                    <a:pt x="278568" y="111677"/>
                  </a:lnTo>
                  <a:lnTo>
                    <a:pt x="289975" y="81691"/>
                  </a:lnTo>
                </a:path>
              </a:pathLst>
            </a:custGeom>
            <a:ln w="20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09371" y="1058314"/>
              <a:ext cx="300990" cy="163830"/>
            </a:xfrm>
            <a:custGeom>
              <a:avLst/>
              <a:gdLst/>
              <a:ahLst/>
              <a:cxnLst/>
              <a:rect l="l" t="t" r="r" b="b"/>
              <a:pathLst>
                <a:path w="300989" h="163830">
                  <a:moveTo>
                    <a:pt x="150381" y="0"/>
                  </a:moveTo>
                  <a:lnTo>
                    <a:pt x="90612" y="7013"/>
                  </a:lnTo>
                  <a:lnTo>
                    <a:pt x="42948" y="25509"/>
                  </a:lnTo>
                  <a:lnTo>
                    <a:pt x="11406" y="51674"/>
                  </a:lnTo>
                  <a:lnTo>
                    <a:pt x="0" y="81691"/>
                  </a:lnTo>
                  <a:lnTo>
                    <a:pt x="11406" y="111666"/>
                  </a:lnTo>
                  <a:lnTo>
                    <a:pt x="42948" y="137835"/>
                  </a:lnTo>
                  <a:lnTo>
                    <a:pt x="90612" y="156355"/>
                  </a:lnTo>
                  <a:lnTo>
                    <a:pt x="150381" y="163383"/>
                  </a:lnTo>
                  <a:lnTo>
                    <a:pt x="210150" y="156355"/>
                  </a:lnTo>
                  <a:lnTo>
                    <a:pt x="257813" y="137835"/>
                  </a:lnTo>
                  <a:lnTo>
                    <a:pt x="289356" y="111666"/>
                  </a:lnTo>
                  <a:lnTo>
                    <a:pt x="300762" y="81691"/>
                  </a:lnTo>
                  <a:lnTo>
                    <a:pt x="289356" y="51674"/>
                  </a:lnTo>
                  <a:lnTo>
                    <a:pt x="257813" y="25509"/>
                  </a:lnTo>
                  <a:lnTo>
                    <a:pt x="210150" y="7013"/>
                  </a:lnTo>
                  <a:lnTo>
                    <a:pt x="1503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09372" y="1058314"/>
              <a:ext cx="300990" cy="163830"/>
            </a:xfrm>
            <a:custGeom>
              <a:avLst/>
              <a:gdLst/>
              <a:ahLst/>
              <a:cxnLst/>
              <a:rect l="l" t="t" r="r" b="b"/>
              <a:pathLst>
                <a:path w="300989" h="163830">
                  <a:moveTo>
                    <a:pt x="300762" y="81691"/>
                  </a:moveTo>
                  <a:lnTo>
                    <a:pt x="289356" y="51674"/>
                  </a:lnTo>
                  <a:lnTo>
                    <a:pt x="257813" y="25509"/>
                  </a:lnTo>
                  <a:lnTo>
                    <a:pt x="210150" y="7013"/>
                  </a:lnTo>
                  <a:lnTo>
                    <a:pt x="150381" y="0"/>
                  </a:lnTo>
                  <a:lnTo>
                    <a:pt x="90612" y="7013"/>
                  </a:lnTo>
                  <a:lnTo>
                    <a:pt x="42948" y="25509"/>
                  </a:lnTo>
                  <a:lnTo>
                    <a:pt x="11406" y="51674"/>
                  </a:lnTo>
                  <a:lnTo>
                    <a:pt x="0" y="81691"/>
                  </a:lnTo>
                  <a:lnTo>
                    <a:pt x="11406" y="111666"/>
                  </a:lnTo>
                  <a:lnTo>
                    <a:pt x="42948" y="137835"/>
                  </a:lnTo>
                  <a:lnTo>
                    <a:pt x="90612" y="156355"/>
                  </a:lnTo>
                  <a:lnTo>
                    <a:pt x="150381" y="163383"/>
                  </a:lnTo>
                  <a:lnTo>
                    <a:pt x="210150" y="156355"/>
                  </a:lnTo>
                  <a:lnTo>
                    <a:pt x="257813" y="137835"/>
                  </a:lnTo>
                  <a:lnTo>
                    <a:pt x="289356" y="111666"/>
                  </a:lnTo>
                  <a:lnTo>
                    <a:pt x="300762" y="81691"/>
                  </a:lnTo>
                </a:path>
              </a:pathLst>
            </a:custGeom>
            <a:ln w="20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3775" y="1109358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139700" y="0"/>
                  </a:moveTo>
                  <a:lnTo>
                    <a:pt x="86151" y="7027"/>
                  </a:lnTo>
                  <a:lnTo>
                    <a:pt x="41653" y="25547"/>
                  </a:lnTo>
                  <a:lnTo>
                    <a:pt x="11254" y="51716"/>
                  </a:lnTo>
                  <a:lnTo>
                    <a:pt x="0" y="81691"/>
                  </a:lnTo>
                  <a:lnTo>
                    <a:pt x="11254" y="111549"/>
                  </a:lnTo>
                  <a:lnTo>
                    <a:pt x="41653" y="137658"/>
                  </a:lnTo>
                  <a:lnTo>
                    <a:pt x="86151" y="156156"/>
                  </a:lnTo>
                  <a:lnTo>
                    <a:pt x="139700" y="163180"/>
                  </a:lnTo>
                  <a:lnTo>
                    <a:pt x="199424" y="156156"/>
                  </a:lnTo>
                  <a:lnTo>
                    <a:pt x="247093" y="137658"/>
                  </a:lnTo>
                  <a:lnTo>
                    <a:pt x="278660" y="111549"/>
                  </a:lnTo>
                  <a:lnTo>
                    <a:pt x="290082" y="81691"/>
                  </a:lnTo>
                  <a:lnTo>
                    <a:pt x="278660" y="51716"/>
                  </a:lnTo>
                  <a:lnTo>
                    <a:pt x="247093" y="25547"/>
                  </a:lnTo>
                  <a:lnTo>
                    <a:pt x="199424" y="702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73775" y="1109358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290082" y="81691"/>
                  </a:moveTo>
                  <a:lnTo>
                    <a:pt x="278660" y="51716"/>
                  </a:lnTo>
                  <a:lnTo>
                    <a:pt x="247093" y="25547"/>
                  </a:lnTo>
                  <a:lnTo>
                    <a:pt x="199424" y="7027"/>
                  </a:lnTo>
                  <a:lnTo>
                    <a:pt x="139700" y="0"/>
                  </a:lnTo>
                  <a:lnTo>
                    <a:pt x="86151" y="7027"/>
                  </a:lnTo>
                  <a:lnTo>
                    <a:pt x="41653" y="25547"/>
                  </a:lnTo>
                  <a:lnTo>
                    <a:pt x="11254" y="51716"/>
                  </a:lnTo>
                  <a:lnTo>
                    <a:pt x="0" y="81691"/>
                  </a:lnTo>
                  <a:lnTo>
                    <a:pt x="11254" y="111549"/>
                  </a:lnTo>
                  <a:lnTo>
                    <a:pt x="41653" y="137658"/>
                  </a:lnTo>
                  <a:lnTo>
                    <a:pt x="86151" y="156156"/>
                  </a:lnTo>
                  <a:lnTo>
                    <a:pt x="139700" y="163180"/>
                  </a:lnTo>
                  <a:lnTo>
                    <a:pt x="199424" y="156156"/>
                  </a:lnTo>
                  <a:lnTo>
                    <a:pt x="247093" y="137658"/>
                  </a:lnTo>
                  <a:lnTo>
                    <a:pt x="278660" y="111549"/>
                  </a:lnTo>
                  <a:lnTo>
                    <a:pt x="290082" y="81691"/>
                  </a:lnTo>
                </a:path>
              </a:pathLst>
            </a:custGeom>
            <a:ln w="20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71034" y="997121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139593" y="0"/>
                  </a:moveTo>
                  <a:lnTo>
                    <a:pt x="86061" y="7027"/>
                  </a:lnTo>
                  <a:lnTo>
                    <a:pt x="41600" y="25547"/>
                  </a:lnTo>
                  <a:lnTo>
                    <a:pt x="11237" y="51716"/>
                  </a:lnTo>
                  <a:lnTo>
                    <a:pt x="0" y="81691"/>
                  </a:lnTo>
                  <a:lnTo>
                    <a:pt x="11237" y="111677"/>
                  </a:lnTo>
                  <a:lnTo>
                    <a:pt x="41600" y="137772"/>
                  </a:lnTo>
                  <a:lnTo>
                    <a:pt x="86061" y="156198"/>
                  </a:lnTo>
                  <a:lnTo>
                    <a:pt x="139593" y="163180"/>
                  </a:lnTo>
                  <a:lnTo>
                    <a:pt x="199362" y="156198"/>
                  </a:lnTo>
                  <a:lnTo>
                    <a:pt x="247026" y="137772"/>
                  </a:lnTo>
                  <a:lnTo>
                    <a:pt x="278568" y="111677"/>
                  </a:lnTo>
                  <a:lnTo>
                    <a:pt x="289975" y="81691"/>
                  </a:lnTo>
                  <a:lnTo>
                    <a:pt x="278568" y="51716"/>
                  </a:lnTo>
                  <a:lnTo>
                    <a:pt x="247026" y="25547"/>
                  </a:lnTo>
                  <a:lnTo>
                    <a:pt x="199362" y="7027"/>
                  </a:lnTo>
                  <a:lnTo>
                    <a:pt x="13959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71034" y="997121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278568" y="111677"/>
                  </a:moveTo>
                  <a:lnTo>
                    <a:pt x="278568" y="51716"/>
                  </a:lnTo>
                  <a:lnTo>
                    <a:pt x="247026" y="25547"/>
                  </a:lnTo>
                  <a:lnTo>
                    <a:pt x="199362" y="7027"/>
                  </a:lnTo>
                  <a:lnTo>
                    <a:pt x="139593" y="0"/>
                  </a:lnTo>
                  <a:lnTo>
                    <a:pt x="86061" y="7027"/>
                  </a:lnTo>
                  <a:lnTo>
                    <a:pt x="41600" y="25547"/>
                  </a:lnTo>
                  <a:lnTo>
                    <a:pt x="11237" y="51716"/>
                  </a:lnTo>
                  <a:lnTo>
                    <a:pt x="11237" y="111677"/>
                  </a:lnTo>
                  <a:lnTo>
                    <a:pt x="41600" y="137772"/>
                  </a:lnTo>
                  <a:lnTo>
                    <a:pt x="86061" y="156198"/>
                  </a:lnTo>
                  <a:lnTo>
                    <a:pt x="139593" y="163180"/>
                  </a:lnTo>
                  <a:lnTo>
                    <a:pt x="199362" y="156198"/>
                  </a:lnTo>
                  <a:lnTo>
                    <a:pt x="247026" y="137772"/>
                  </a:lnTo>
                  <a:lnTo>
                    <a:pt x="278568" y="111677"/>
                  </a:lnTo>
                </a:path>
              </a:pathLst>
            </a:custGeom>
            <a:ln w="20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4661" y="1058314"/>
              <a:ext cx="300990" cy="163830"/>
            </a:xfrm>
            <a:custGeom>
              <a:avLst/>
              <a:gdLst/>
              <a:ahLst/>
              <a:cxnLst/>
              <a:rect l="l" t="t" r="r" b="b"/>
              <a:pathLst>
                <a:path w="300989" h="163830">
                  <a:moveTo>
                    <a:pt x="150381" y="0"/>
                  </a:moveTo>
                  <a:lnTo>
                    <a:pt x="90616" y="7013"/>
                  </a:lnTo>
                  <a:lnTo>
                    <a:pt x="42952" y="25509"/>
                  </a:lnTo>
                  <a:lnTo>
                    <a:pt x="11407" y="51674"/>
                  </a:lnTo>
                  <a:lnTo>
                    <a:pt x="0" y="81691"/>
                  </a:lnTo>
                  <a:lnTo>
                    <a:pt x="11407" y="111666"/>
                  </a:lnTo>
                  <a:lnTo>
                    <a:pt x="42952" y="137835"/>
                  </a:lnTo>
                  <a:lnTo>
                    <a:pt x="90616" y="156355"/>
                  </a:lnTo>
                  <a:lnTo>
                    <a:pt x="150381" y="163383"/>
                  </a:lnTo>
                  <a:lnTo>
                    <a:pt x="210145" y="156355"/>
                  </a:lnTo>
                  <a:lnTo>
                    <a:pt x="257809" y="137835"/>
                  </a:lnTo>
                  <a:lnTo>
                    <a:pt x="289354" y="111666"/>
                  </a:lnTo>
                  <a:lnTo>
                    <a:pt x="300762" y="81691"/>
                  </a:lnTo>
                  <a:lnTo>
                    <a:pt x="289354" y="51674"/>
                  </a:lnTo>
                  <a:lnTo>
                    <a:pt x="257809" y="25509"/>
                  </a:lnTo>
                  <a:lnTo>
                    <a:pt x="210145" y="7013"/>
                  </a:lnTo>
                  <a:lnTo>
                    <a:pt x="1503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24661" y="1058314"/>
              <a:ext cx="300990" cy="163830"/>
            </a:xfrm>
            <a:custGeom>
              <a:avLst/>
              <a:gdLst/>
              <a:ahLst/>
              <a:cxnLst/>
              <a:rect l="l" t="t" r="r" b="b"/>
              <a:pathLst>
                <a:path w="300989" h="163830">
                  <a:moveTo>
                    <a:pt x="300762" y="81691"/>
                  </a:moveTo>
                  <a:lnTo>
                    <a:pt x="289354" y="51674"/>
                  </a:lnTo>
                  <a:lnTo>
                    <a:pt x="257809" y="25509"/>
                  </a:lnTo>
                  <a:lnTo>
                    <a:pt x="210145" y="7013"/>
                  </a:lnTo>
                  <a:lnTo>
                    <a:pt x="150381" y="0"/>
                  </a:lnTo>
                  <a:lnTo>
                    <a:pt x="90616" y="7013"/>
                  </a:lnTo>
                  <a:lnTo>
                    <a:pt x="42952" y="25509"/>
                  </a:lnTo>
                  <a:lnTo>
                    <a:pt x="11407" y="51674"/>
                  </a:lnTo>
                  <a:lnTo>
                    <a:pt x="11407" y="111666"/>
                  </a:lnTo>
                  <a:lnTo>
                    <a:pt x="42952" y="137835"/>
                  </a:lnTo>
                  <a:lnTo>
                    <a:pt x="90616" y="156355"/>
                  </a:lnTo>
                  <a:lnTo>
                    <a:pt x="150381" y="163383"/>
                  </a:lnTo>
                  <a:lnTo>
                    <a:pt x="210145" y="156355"/>
                  </a:lnTo>
                  <a:lnTo>
                    <a:pt x="257809" y="137835"/>
                  </a:lnTo>
                  <a:lnTo>
                    <a:pt x="289354" y="111666"/>
                  </a:lnTo>
                  <a:lnTo>
                    <a:pt x="300762" y="81691"/>
                  </a:lnTo>
                </a:path>
              </a:pathLst>
            </a:custGeom>
            <a:ln w="20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89075" y="1109358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139604" y="0"/>
                  </a:moveTo>
                  <a:lnTo>
                    <a:pt x="86070" y="7027"/>
                  </a:lnTo>
                  <a:lnTo>
                    <a:pt x="41605" y="25547"/>
                  </a:lnTo>
                  <a:lnTo>
                    <a:pt x="11239" y="51716"/>
                  </a:lnTo>
                  <a:lnTo>
                    <a:pt x="0" y="81691"/>
                  </a:lnTo>
                  <a:lnTo>
                    <a:pt x="11239" y="111549"/>
                  </a:lnTo>
                  <a:lnTo>
                    <a:pt x="41605" y="137658"/>
                  </a:lnTo>
                  <a:lnTo>
                    <a:pt x="86070" y="156156"/>
                  </a:lnTo>
                  <a:lnTo>
                    <a:pt x="139604" y="163180"/>
                  </a:lnTo>
                  <a:lnTo>
                    <a:pt x="199369" y="156156"/>
                  </a:lnTo>
                  <a:lnTo>
                    <a:pt x="247032" y="137658"/>
                  </a:lnTo>
                  <a:lnTo>
                    <a:pt x="278577" y="111549"/>
                  </a:lnTo>
                  <a:lnTo>
                    <a:pt x="289985" y="81691"/>
                  </a:lnTo>
                  <a:lnTo>
                    <a:pt x="278577" y="51716"/>
                  </a:lnTo>
                  <a:lnTo>
                    <a:pt x="247032" y="25547"/>
                  </a:lnTo>
                  <a:lnTo>
                    <a:pt x="199369" y="7027"/>
                  </a:lnTo>
                  <a:lnTo>
                    <a:pt x="1396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89075" y="1109358"/>
              <a:ext cx="290195" cy="163195"/>
            </a:xfrm>
            <a:custGeom>
              <a:avLst/>
              <a:gdLst/>
              <a:ahLst/>
              <a:cxnLst/>
              <a:rect l="l" t="t" r="r" b="b"/>
              <a:pathLst>
                <a:path w="290194" h="163194">
                  <a:moveTo>
                    <a:pt x="289985" y="81691"/>
                  </a:moveTo>
                  <a:lnTo>
                    <a:pt x="278577" y="51716"/>
                  </a:lnTo>
                  <a:lnTo>
                    <a:pt x="247032" y="25547"/>
                  </a:lnTo>
                  <a:lnTo>
                    <a:pt x="199369" y="7027"/>
                  </a:lnTo>
                  <a:lnTo>
                    <a:pt x="139604" y="0"/>
                  </a:lnTo>
                  <a:lnTo>
                    <a:pt x="86070" y="7027"/>
                  </a:lnTo>
                  <a:lnTo>
                    <a:pt x="41605" y="25547"/>
                  </a:lnTo>
                  <a:lnTo>
                    <a:pt x="11239" y="51716"/>
                  </a:lnTo>
                  <a:lnTo>
                    <a:pt x="11239" y="111549"/>
                  </a:lnTo>
                  <a:lnTo>
                    <a:pt x="41605" y="137658"/>
                  </a:lnTo>
                  <a:lnTo>
                    <a:pt x="86070" y="156156"/>
                  </a:lnTo>
                  <a:lnTo>
                    <a:pt x="139604" y="163180"/>
                  </a:lnTo>
                  <a:lnTo>
                    <a:pt x="199369" y="156156"/>
                  </a:lnTo>
                  <a:lnTo>
                    <a:pt x="247033" y="137658"/>
                  </a:lnTo>
                  <a:lnTo>
                    <a:pt x="278577" y="111549"/>
                  </a:lnTo>
                  <a:lnTo>
                    <a:pt x="289985" y="81691"/>
                  </a:lnTo>
                </a:path>
              </a:pathLst>
            </a:custGeom>
            <a:ln w="20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69047" y="1140005"/>
              <a:ext cx="279400" cy="163830"/>
            </a:xfrm>
            <a:custGeom>
              <a:avLst/>
              <a:gdLst/>
              <a:ahLst/>
              <a:cxnLst/>
              <a:rect l="l" t="t" r="r" b="b"/>
              <a:pathLst>
                <a:path w="279400" h="163830">
                  <a:moveTo>
                    <a:pt x="139561" y="0"/>
                  </a:moveTo>
                  <a:lnTo>
                    <a:pt x="86052" y="7013"/>
                  </a:lnTo>
                  <a:lnTo>
                    <a:pt x="41600" y="25509"/>
                  </a:lnTo>
                  <a:lnTo>
                    <a:pt x="11238" y="51674"/>
                  </a:lnTo>
                  <a:lnTo>
                    <a:pt x="0" y="81691"/>
                  </a:lnTo>
                  <a:lnTo>
                    <a:pt x="11238" y="111666"/>
                  </a:lnTo>
                  <a:lnTo>
                    <a:pt x="41600" y="137835"/>
                  </a:lnTo>
                  <a:lnTo>
                    <a:pt x="86052" y="156355"/>
                  </a:lnTo>
                  <a:lnTo>
                    <a:pt x="139561" y="163383"/>
                  </a:lnTo>
                  <a:lnTo>
                    <a:pt x="193094" y="156355"/>
                  </a:lnTo>
                  <a:lnTo>
                    <a:pt x="237555" y="137835"/>
                  </a:lnTo>
                  <a:lnTo>
                    <a:pt x="267918" y="111666"/>
                  </a:lnTo>
                  <a:lnTo>
                    <a:pt x="279155" y="81691"/>
                  </a:lnTo>
                  <a:lnTo>
                    <a:pt x="267918" y="51674"/>
                  </a:lnTo>
                  <a:lnTo>
                    <a:pt x="237555" y="25509"/>
                  </a:lnTo>
                  <a:lnTo>
                    <a:pt x="193094" y="7013"/>
                  </a:lnTo>
                  <a:lnTo>
                    <a:pt x="1395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69047" y="1140005"/>
              <a:ext cx="279400" cy="163830"/>
            </a:xfrm>
            <a:custGeom>
              <a:avLst/>
              <a:gdLst/>
              <a:ahLst/>
              <a:cxnLst/>
              <a:rect l="l" t="t" r="r" b="b"/>
              <a:pathLst>
                <a:path w="279400" h="163830">
                  <a:moveTo>
                    <a:pt x="279155" y="81691"/>
                  </a:moveTo>
                  <a:lnTo>
                    <a:pt x="267918" y="51674"/>
                  </a:lnTo>
                  <a:lnTo>
                    <a:pt x="237555" y="25509"/>
                  </a:lnTo>
                  <a:lnTo>
                    <a:pt x="193094" y="7013"/>
                  </a:lnTo>
                  <a:lnTo>
                    <a:pt x="139561" y="0"/>
                  </a:lnTo>
                  <a:lnTo>
                    <a:pt x="86052" y="7013"/>
                  </a:lnTo>
                  <a:lnTo>
                    <a:pt x="41600" y="25509"/>
                  </a:lnTo>
                  <a:lnTo>
                    <a:pt x="11238" y="51674"/>
                  </a:lnTo>
                  <a:lnTo>
                    <a:pt x="0" y="81691"/>
                  </a:lnTo>
                  <a:lnTo>
                    <a:pt x="11238" y="111666"/>
                  </a:lnTo>
                  <a:lnTo>
                    <a:pt x="41600" y="137835"/>
                  </a:lnTo>
                  <a:lnTo>
                    <a:pt x="86052" y="156355"/>
                  </a:lnTo>
                  <a:lnTo>
                    <a:pt x="139561" y="163383"/>
                  </a:lnTo>
                  <a:lnTo>
                    <a:pt x="193094" y="156355"/>
                  </a:lnTo>
                  <a:lnTo>
                    <a:pt x="237555" y="137835"/>
                  </a:lnTo>
                  <a:lnTo>
                    <a:pt x="267918" y="111666"/>
                  </a:lnTo>
                  <a:lnTo>
                    <a:pt x="279155" y="81691"/>
                  </a:lnTo>
                </a:path>
              </a:pathLst>
            </a:custGeom>
            <a:ln w="20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318730" y="1331546"/>
            <a:ext cx="1786889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3055" algn="l"/>
                <a:tab pos="1086485" algn="l"/>
                <a:tab pos="1773555" algn="l"/>
              </a:tabLst>
            </a:pPr>
            <a:r>
              <a:rPr sz="700" strike="dblStrike" spc="10" dirty="0">
                <a:latin typeface="Times New Roman"/>
                <a:cs typeface="Times New Roman"/>
              </a:rPr>
              <a:t> 	Invalid</a:t>
            </a:r>
            <a:r>
              <a:rPr sz="700" strike="dblStrike" spc="35" dirty="0">
                <a:latin typeface="Times New Roman"/>
                <a:cs typeface="Times New Roman"/>
              </a:rPr>
              <a:t> </a:t>
            </a:r>
            <a:r>
              <a:rPr sz="700" strike="dblStrike" spc="15" dirty="0">
                <a:latin typeface="Times New Roman"/>
                <a:cs typeface="Times New Roman"/>
              </a:rPr>
              <a:t>inputs	Valid</a:t>
            </a:r>
            <a:r>
              <a:rPr sz="700" strike="dblStrike" spc="-55" dirty="0">
                <a:latin typeface="Times New Roman"/>
                <a:cs typeface="Times New Roman"/>
              </a:rPr>
              <a:t> </a:t>
            </a:r>
            <a:r>
              <a:rPr sz="700" strike="dblStrike" spc="15" dirty="0">
                <a:latin typeface="Times New Roman"/>
                <a:cs typeface="Times New Roman"/>
              </a:rPr>
              <a:t>inputs	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69121" y="1619602"/>
            <a:ext cx="85627" cy="2962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7" name="object 57"/>
            <p:cNvSpPr/>
            <p:nvPr/>
          </p:nvSpPr>
          <p:spPr>
            <a:xfrm>
              <a:off x="2212164" y="2109448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30">
                  <a:moveTo>
                    <a:pt x="0" y="214204"/>
                  </a:moveTo>
                  <a:lnTo>
                    <a:pt x="0" y="0"/>
                  </a:lnTo>
                </a:path>
              </a:pathLst>
            </a:custGeom>
            <a:ln w="10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708" y="264998"/>
            <a:ext cx="1616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spc="-35" dirty="0">
                <a:solidFill>
                  <a:srgbClr val="000000"/>
                </a:solidFill>
                <a:latin typeface="Carlito"/>
                <a:cs typeface="Carlito"/>
              </a:rPr>
              <a:t>Test </a:t>
            </a:r>
            <a:r>
              <a:rPr b="0" u="none" spc="-10" dirty="0">
                <a:solidFill>
                  <a:srgbClr val="000000"/>
                </a:solidFill>
                <a:latin typeface="Carlito"/>
                <a:cs typeface="Carlito"/>
              </a:rPr>
              <a:t>Input</a:t>
            </a:r>
            <a:r>
              <a:rPr b="0" u="none" spc="-1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u="none" spc="-5" dirty="0">
                <a:solidFill>
                  <a:srgbClr val="000000"/>
                </a:solidFill>
                <a:latin typeface="Carlito"/>
                <a:cs typeface="Carlito"/>
              </a:rPr>
              <a:t>Possibilities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840" y="2632074"/>
            <a:ext cx="607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u="sng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interest</a:t>
            </a:r>
            <a:r>
              <a:rPr sz="900" b="1" i="1" u="sng" spc="-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900" b="1" i="1" u="sng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rate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433" y="2868548"/>
            <a:ext cx="167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CC0000"/>
                </a:solidFill>
                <a:latin typeface="Trebuchet MS"/>
                <a:cs typeface="Trebuchet MS"/>
              </a:rPr>
              <a:t>0%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715" y="2220848"/>
            <a:ext cx="224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CC0000"/>
                </a:solidFill>
                <a:latin typeface="Trebuchet MS"/>
                <a:cs typeface="Trebuchet MS"/>
              </a:rPr>
              <a:t>25%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0939" y="688593"/>
            <a:ext cx="4387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u="sng" spc="-6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principal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170" y="92519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80" dirty="0">
                <a:solidFill>
                  <a:srgbClr val="CC0000"/>
                </a:solidFill>
                <a:latin typeface="Trebuchet MS"/>
                <a:cs typeface="Trebuchet MS"/>
              </a:rPr>
              <a:t>$100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2239" y="925194"/>
            <a:ext cx="357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CC0000"/>
                </a:solidFill>
                <a:latin typeface="Trebuchet MS"/>
                <a:cs typeface="Trebuchet MS"/>
              </a:rPr>
              <a:t>$100M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470" y="1991994"/>
            <a:ext cx="4400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50000"/>
              </a:lnSpc>
              <a:spcBef>
                <a:spcPts val="100"/>
              </a:spcBef>
            </a:pPr>
            <a:r>
              <a:rPr sz="900" b="1" i="1" u="sng" spc="-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inflation </a:t>
            </a:r>
            <a:r>
              <a:rPr sz="900" b="1" i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900" b="1" i="1" u="sng" spc="-1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es</a:t>
            </a:r>
            <a:r>
              <a:rPr sz="900" b="1" i="1" u="sng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t</a:t>
            </a:r>
            <a:r>
              <a:rPr sz="900" b="1" i="1" u="sng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</a:t>
            </a:r>
            <a:r>
              <a:rPr sz="900" b="1" i="1" u="sng" spc="-8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</a:t>
            </a:r>
            <a:r>
              <a:rPr sz="900" b="1" i="1" u="sng" spc="-3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</a:t>
            </a:r>
            <a:r>
              <a:rPr sz="900" b="1" i="1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t</a:t>
            </a:r>
            <a:r>
              <a:rPr sz="900" b="1" i="1" u="sng" spc="-6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4255" y="2784474"/>
            <a:ext cx="167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CC0000"/>
                </a:solidFill>
                <a:latin typeface="Trebuchet MS"/>
                <a:cs typeface="Trebuchet MS"/>
              </a:rPr>
              <a:t>1%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6155" y="1526870"/>
            <a:ext cx="2247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CC0000"/>
                </a:solidFill>
                <a:latin typeface="Trebuchet MS"/>
                <a:cs typeface="Trebuchet MS"/>
              </a:rPr>
              <a:t>20%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29538" y="1015237"/>
            <a:ext cx="2596515" cy="1855470"/>
            <a:chOff x="1129538" y="1015237"/>
            <a:chExt cx="2596515" cy="1855470"/>
          </a:xfrm>
        </p:grpSpPr>
        <p:sp>
          <p:nvSpPr>
            <p:cNvPr id="13" name="object 13"/>
            <p:cNvSpPr/>
            <p:nvPr/>
          </p:nvSpPr>
          <p:spPr>
            <a:xfrm>
              <a:off x="1129538" y="1015237"/>
              <a:ext cx="2018664" cy="1766570"/>
            </a:xfrm>
            <a:custGeom>
              <a:avLst/>
              <a:gdLst/>
              <a:ahLst/>
              <a:cxnLst/>
              <a:rect l="l" t="t" r="r" b="b"/>
              <a:pathLst>
                <a:path w="2018664" h="1766570">
                  <a:moveTo>
                    <a:pt x="28575" y="1651762"/>
                  </a:moveTo>
                  <a:lnTo>
                    <a:pt x="14224" y="1651762"/>
                  </a:lnTo>
                  <a:lnTo>
                    <a:pt x="14224" y="1766062"/>
                  </a:lnTo>
                  <a:lnTo>
                    <a:pt x="28575" y="1766062"/>
                  </a:lnTo>
                  <a:lnTo>
                    <a:pt x="28575" y="1651762"/>
                  </a:lnTo>
                  <a:close/>
                </a:path>
                <a:path w="2018664" h="1766570">
                  <a:moveTo>
                    <a:pt x="28575" y="1494536"/>
                  </a:moveTo>
                  <a:lnTo>
                    <a:pt x="14224" y="1494536"/>
                  </a:lnTo>
                  <a:lnTo>
                    <a:pt x="14224" y="1608836"/>
                  </a:lnTo>
                  <a:lnTo>
                    <a:pt x="28575" y="1608836"/>
                  </a:lnTo>
                  <a:lnTo>
                    <a:pt x="28575" y="1494536"/>
                  </a:lnTo>
                  <a:close/>
                </a:path>
                <a:path w="2018664" h="1766570">
                  <a:moveTo>
                    <a:pt x="28575" y="1337437"/>
                  </a:moveTo>
                  <a:lnTo>
                    <a:pt x="14224" y="1337437"/>
                  </a:lnTo>
                  <a:lnTo>
                    <a:pt x="14224" y="1451737"/>
                  </a:lnTo>
                  <a:lnTo>
                    <a:pt x="28575" y="1451737"/>
                  </a:lnTo>
                  <a:lnTo>
                    <a:pt x="28575" y="1337437"/>
                  </a:lnTo>
                  <a:close/>
                </a:path>
                <a:path w="2018664" h="1766570">
                  <a:moveTo>
                    <a:pt x="28575" y="1180211"/>
                  </a:moveTo>
                  <a:lnTo>
                    <a:pt x="14224" y="1180211"/>
                  </a:lnTo>
                  <a:lnTo>
                    <a:pt x="14224" y="1294511"/>
                  </a:lnTo>
                  <a:lnTo>
                    <a:pt x="28575" y="1294511"/>
                  </a:lnTo>
                  <a:lnTo>
                    <a:pt x="28575" y="1180211"/>
                  </a:lnTo>
                  <a:close/>
                </a:path>
                <a:path w="2018664" h="1766570">
                  <a:moveTo>
                    <a:pt x="28575" y="1023112"/>
                  </a:moveTo>
                  <a:lnTo>
                    <a:pt x="14224" y="1023112"/>
                  </a:lnTo>
                  <a:lnTo>
                    <a:pt x="14224" y="1137412"/>
                  </a:lnTo>
                  <a:lnTo>
                    <a:pt x="28575" y="1137412"/>
                  </a:lnTo>
                  <a:lnTo>
                    <a:pt x="28575" y="1023112"/>
                  </a:lnTo>
                  <a:close/>
                </a:path>
                <a:path w="2018664" h="1766570">
                  <a:moveTo>
                    <a:pt x="28575" y="865886"/>
                  </a:moveTo>
                  <a:lnTo>
                    <a:pt x="14224" y="865886"/>
                  </a:lnTo>
                  <a:lnTo>
                    <a:pt x="14224" y="980186"/>
                  </a:lnTo>
                  <a:lnTo>
                    <a:pt x="28575" y="980186"/>
                  </a:lnTo>
                  <a:lnTo>
                    <a:pt x="28575" y="865886"/>
                  </a:lnTo>
                  <a:close/>
                </a:path>
                <a:path w="2018664" h="1766570">
                  <a:moveTo>
                    <a:pt x="42799" y="780161"/>
                  </a:moveTo>
                  <a:lnTo>
                    <a:pt x="39230" y="773049"/>
                  </a:lnTo>
                  <a:lnTo>
                    <a:pt x="21336" y="737362"/>
                  </a:lnTo>
                  <a:lnTo>
                    <a:pt x="0" y="780161"/>
                  </a:lnTo>
                  <a:lnTo>
                    <a:pt x="14224" y="780161"/>
                  </a:lnTo>
                  <a:lnTo>
                    <a:pt x="14224" y="823087"/>
                  </a:lnTo>
                  <a:lnTo>
                    <a:pt x="28575" y="823087"/>
                  </a:lnTo>
                  <a:lnTo>
                    <a:pt x="28575" y="780161"/>
                  </a:lnTo>
                  <a:lnTo>
                    <a:pt x="42799" y="780161"/>
                  </a:lnTo>
                  <a:close/>
                </a:path>
                <a:path w="2018664" h="1766570">
                  <a:moveTo>
                    <a:pt x="1089025" y="14224"/>
                  </a:moveTo>
                  <a:lnTo>
                    <a:pt x="974725" y="14224"/>
                  </a:lnTo>
                  <a:lnTo>
                    <a:pt x="974725" y="28575"/>
                  </a:lnTo>
                  <a:lnTo>
                    <a:pt x="1089025" y="28575"/>
                  </a:lnTo>
                  <a:lnTo>
                    <a:pt x="1089025" y="14224"/>
                  </a:lnTo>
                  <a:close/>
                </a:path>
                <a:path w="2018664" h="1766570">
                  <a:moveTo>
                    <a:pt x="1246124" y="14224"/>
                  </a:moveTo>
                  <a:lnTo>
                    <a:pt x="1131824" y="14224"/>
                  </a:lnTo>
                  <a:lnTo>
                    <a:pt x="1131824" y="28575"/>
                  </a:lnTo>
                  <a:lnTo>
                    <a:pt x="1246124" y="28575"/>
                  </a:lnTo>
                  <a:lnTo>
                    <a:pt x="1246124" y="14224"/>
                  </a:lnTo>
                  <a:close/>
                </a:path>
                <a:path w="2018664" h="1766570">
                  <a:moveTo>
                    <a:pt x="1403350" y="14224"/>
                  </a:moveTo>
                  <a:lnTo>
                    <a:pt x="1289050" y="14224"/>
                  </a:lnTo>
                  <a:lnTo>
                    <a:pt x="1289050" y="28575"/>
                  </a:lnTo>
                  <a:lnTo>
                    <a:pt x="1403350" y="28575"/>
                  </a:lnTo>
                  <a:lnTo>
                    <a:pt x="1403350" y="14224"/>
                  </a:lnTo>
                  <a:close/>
                </a:path>
                <a:path w="2018664" h="1766570">
                  <a:moveTo>
                    <a:pt x="1560449" y="14224"/>
                  </a:moveTo>
                  <a:lnTo>
                    <a:pt x="1446149" y="14224"/>
                  </a:lnTo>
                  <a:lnTo>
                    <a:pt x="1446149" y="28575"/>
                  </a:lnTo>
                  <a:lnTo>
                    <a:pt x="1560449" y="28575"/>
                  </a:lnTo>
                  <a:lnTo>
                    <a:pt x="1560449" y="14224"/>
                  </a:lnTo>
                  <a:close/>
                </a:path>
                <a:path w="2018664" h="1766570">
                  <a:moveTo>
                    <a:pt x="1717675" y="14224"/>
                  </a:moveTo>
                  <a:lnTo>
                    <a:pt x="1603375" y="14224"/>
                  </a:lnTo>
                  <a:lnTo>
                    <a:pt x="1603375" y="28575"/>
                  </a:lnTo>
                  <a:lnTo>
                    <a:pt x="1717675" y="28575"/>
                  </a:lnTo>
                  <a:lnTo>
                    <a:pt x="1717675" y="14224"/>
                  </a:lnTo>
                  <a:close/>
                </a:path>
                <a:path w="2018664" h="1766570">
                  <a:moveTo>
                    <a:pt x="1874774" y="14224"/>
                  </a:moveTo>
                  <a:lnTo>
                    <a:pt x="1760474" y="14224"/>
                  </a:lnTo>
                  <a:lnTo>
                    <a:pt x="1760474" y="28575"/>
                  </a:lnTo>
                  <a:lnTo>
                    <a:pt x="1874774" y="28575"/>
                  </a:lnTo>
                  <a:lnTo>
                    <a:pt x="1874774" y="14224"/>
                  </a:lnTo>
                  <a:close/>
                </a:path>
                <a:path w="2018664" h="1766570">
                  <a:moveTo>
                    <a:pt x="2018411" y="21336"/>
                  </a:moveTo>
                  <a:lnTo>
                    <a:pt x="2004136" y="14224"/>
                  </a:lnTo>
                  <a:lnTo>
                    <a:pt x="1975612" y="0"/>
                  </a:lnTo>
                  <a:lnTo>
                    <a:pt x="1975612" y="14224"/>
                  </a:lnTo>
                  <a:lnTo>
                    <a:pt x="1917700" y="14224"/>
                  </a:lnTo>
                  <a:lnTo>
                    <a:pt x="1917700" y="28575"/>
                  </a:lnTo>
                  <a:lnTo>
                    <a:pt x="1975612" y="28575"/>
                  </a:lnTo>
                  <a:lnTo>
                    <a:pt x="1975612" y="42799"/>
                  </a:lnTo>
                  <a:lnTo>
                    <a:pt x="2003971" y="28575"/>
                  </a:lnTo>
                  <a:lnTo>
                    <a:pt x="2018411" y="2133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0688" y="1189100"/>
              <a:ext cx="1981200" cy="1638300"/>
            </a:xfrm>
            <a:custGeom>
              <a:avLst/>
              <a:gdLst/>
              <a:ahLst/>
              <a:cxnLst/>
              <a:rect l="l" t="t" r="r" b="b"/>
              <a:pathLst>
                <a:path w="1981200" h="1638300">
                  <a:moveTo>
                    <a:pt x="0" y="409448"/>
                  </a:moveTo>
                  <a:lnTo>
                    <a:pt x="409575" y="0"/>
                  </a:lnTo>
                  <a:lnTo>
                    <a:pt x="1981200" y="0"/>
                  </a:lnTo>
                  <a:lnTo>
                    <a:pt x="1981200" y="1228598"/>
                  </a:lnTo>
                  <a:lnTo>
                    <a:pt x="1571625" y="1638173"/>
                  </a:lnTo>
                  <a:lnTo>
                    <a:pt x="0" y="1638173"/>
                  </a:lnTo>
                  <a:lnTo>
                    <a:pt x="0" y="409448"/>
                  </a:lnTo>
                  <a:close/>
                </a:path>
                <a:path w="1981200" h="1638300">
                  <a:moveTo>
                    <a:pt x="0" y="409448"/>
                  </a:moveTo>
                  <a:lnTo>
                    <a:pt x="1571625" y="409448"/>
                  </a:lnTo>
                  <a:lnTo>
                    <a:pt x="1981200" y="0"/>
                  </a:lnTo>
                </a:path>
                <a:path w="1981200" h="1638300">
                  <a:moveTo>
                    <a:pt x="1571625" y="409448"/>
                  </a:moveTo>
                  <a:lnTo>
                    <a:pt x="1571625" y="163817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39592" y="2446273"/>
              <a:ext cx="386715" cy="424180"/>
            </a:xfrm>
            <a:custGeom>
              <a:avLst/>
              <a:gdLst/>
              <a:ahLst/>
              <a:cxnLst/>
              <a:rect l="l" t="t" r="r" b="b"/>
              <a:pathLst>
                <a:path w="386714" h="424180">
                  <a:moveTo>
                    <a:pt x="76835" y="329819"/>
                  </a:moveTo>
                  <a:lnTo>
                    <a:pt x="0" y="414400"/>
                  </a:lnTo>
                  <a:lnTo>
                    <a:pt x="10541" y="423925"/>
                  </a:lnTo>
                  <a:lnTo>
                    <a:pt x="87503" y="339344"/>
                  </a:lnTo>
                  <a:lnTo>
                    <a:pt x="76835" y="329819"/>
                  </a:lnTo>
                  <a:close/>
                </a:path>
                <a:path w="386714" h="424180">
                  <a:moveTo>
                    <a:pt x="182625" y="213487"/>
                  </a:moveTo>
                  <a:lnTo>
                    <a:pt x="105663" y="298069"/>
                  </a:lnTo>
                  <a:lnTo>
                    <a:pt x="116332" y="307721"/>
                  </a:lnTo>
                  <a:lnTo>
                    <a:pt x="193167" y="223138"/>
                  </a:lnTo>
                  <a:lnTo>
                    <a:pt x="182625" y="213487"/>
                  </a:lnTo>
                  <a:close/>
                </a:path>
                <a:path w="386714" h="424180">
                  <a:moveTo>
                    <a:pt x="288290" y="97155"/>
                  </a:moveTo>
                  <a:lnTo>
                    <a:pt x="211455" y="181737"/>
                  </a:lnTo>
                  <a:lnTo>
                    <a:pt x="221996" y="191388"/>
                  </a:lnTo>
                  <a:lnTo>
                    <a:pt x="298831" y="106807"/>
                  </a:lnTo>
                  <a:lnTo>
                    <a:pt x="288290" y="97155"/>
                  </a:lnTo>
                  <a:close/>
                </a:path>
                <a:path w="386714" h="424180">
                  <a:moveTo>
                    <a:pt x="352176" y="27013"/>
                  </a:moveTo>
                  <a:lnTo>
                    <a:pt x="317119" y="65532"/>
                  </a:lnTo>
                  <a:lnTo>
                    <a:pt x="327660" y="75057"/>
                  </a:lnTo>
                  <a:lnTo>
                    <a:pt x="362675" y="36584"/>
                  </a:lnTo>
                  <a:lnTo>
                    <a:pt x="352176" y="27013"/>
                  </a:lnTo>
                  <a:close/>
                </a:path>
                <a:path w="386714" h="424180">
                  <a:moveTo>
                    <a:pt x="380121" y="21717"/>
                  </a:moveTo>
                  <a:lnTo>
                    <a:pt x="356997" y="21717"/>
                  </a:lnTo>
                  <a:lnTo>
                    <a:pt x="367538" y="31242"/>
                  </a:lnTo>
                  <a:lnTo>
                    <a:pt x="362675" y="36584"/>
                  </a:lnTo>
                  <a:lnTo>
                    <a:pt x="373253" y="46228"/>
                  </a:lnTo>
                  <a:lnTo>
                    <a:pt x="380121" y="21717"/>
                  </a:lnTo>
                  <a:close/>
                </a:path>
                <a:path w="386714" h="424180">
                  <a:moveTo>
                    <a:pt x="356997" y="21717"/>
                  </a:moveTo>
                  <a:lnTo>
                    <a:pt x="352176" y="27013"/>
                  </a:lnTo>
                  <a:lnTo>
                    <a:pt x="362675" y="36584"/>
                  </a:lnTo>
                  <a:lnTo>
                    <a:pt x="367538" y="31242"/>
                  </a:lnTo>
                  <a:lnTo>
                    <a:pt x="356997" y="21717"/>
                  </a:lnTo>
                  <a:close/>
                </a:path>
                <a:path w="386714" h="424180">
                  <a:moveTo>
                    <a:pt x="386207" y="0"/>
                  </a:moveTo>
                  <a:lnTo>
                    <a:pt x="341630" y="17399"/>
                  </a:lnTo>
                  <a:lnTo>
                    <a:pt x="352176" y="27013"/>
                  </a:lnTo>
                  <a:lnTo>
                    <a:pt x="356997" y="21717"/>
                  </a:lnTo>
                  <a:lnTo>
                    <a:pt x="380121" y="21717"/>
                  </a:lnTo>
                  <a:lnTo>
                    <a:pt x="38620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24608" y="1713102"/>
            <a:ext cx="845819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17145" algn="ctr">
              <a:lnSpc>
                <a:spcPct val="100000"/>
              </a:lnSpc>
              <a:spcBef>
                <a:spcPts val="100"/>
              </a:spcBef>
            </a:pPr>
            <a:r>
              <a:rPr sz="900" i="1" spc="-45" dirty="0">
                <a:latin typeface="Times New Roman"/>
                <a:cs typeface="Times New Roman"/>
              </a:rPr>
              <a:t>Infinitely </a:t>
            </a:r>
            <a:r>
              <a:rPr sz="900" i="1" spc="-70" dirty="0">
                <a:latin typeface="Times New Roman"/>
                <a:cs typeface="Times New Roman"/>
              </a:rPr>
              <a:t>many </a:t>
            </a:r>
            <a:r>
              <a:rPr sz="900" i="1" spc="-105" dirty="0">
                <a:latin typeface="Times New Roman"/>
                <a:cs typeface="Times New Roman"/>
              </a:rPr>
              <a:t>legal  </a:t>
            </a:r>
            <a:r>
              <a:rPr sz="900" i="1" spc="-100" dirty="0">
                <a:latin typeface="Times New Roman"/>
                <a:cs typeface="Times New Roman"/>
              </a:rPr>
              <a:t>values: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900" i="1" spc="-135" dirty="0">
                <a:latin typeface="Times New Roman"/>
                <a:cs typeface="Times New Roman"/>
              </a:rPr>
              <a:t>choose </a:t>
            </a:r>
            <a:r>
              <a:rPr sz="900" i="1" spc="-114" dirty="0">
                <a:latin typeface="Times New Roman"/>
                <a:cs typeface="Times New Roman"/>
              </a:rPr>
              <a:t>a </a:t>
            </a:r>
            <a:r>
              <a:rPr sz="900" i="1" spc="-45" dirty="0">
                <a:latin typeface="Times New Roman"/>
                <a:cs typeface="Times New Roman"/>
              </a:rPr>
              <a:t>finite</a:t>
            </a:r>
            <a:r>
              <a:rPr sz="900" i="1" spc="-35" dirty="0">
                <a:latin typeface="Times New Roman"/>
                <a:cs typeface="Times New Roman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sample.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166" y="341121"/>
            <a:ext cx="883919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900" i="1" spc="-45" dirty="0">
                <a:latin typeface="Times New Roman"/>
                <a:cs typeface="Times New Roman"/>
              </a:rPr>
              <a:t>Infinitely </a:t>
            </a:r>
            <a:r>
              <a:rPr sz="900" i="1" spc="-70" dirty="0">
                <a:latin typeface="Times New Roman"/>
                <a:cs typeface="Times New Roman"/>
              </a:rPr>
              <a:t>many </a:t>
            </a:r>
            <a:r>
              <a:rPr sz="900" i="1" spc="-75" dirty="0">
                <a:latin typeface="Times New Roman"/>
                <a:cs typeface="Times New Roman"/>
              </a:rPr>
              <a:t>illegal  </a:t>
            </a:r>
            <a:r>
              <a:rPr sz="900" i="1" spc="-100" dirty="0">
                <a:latin typeface="Times New Roman"/>
                <a:cs typeface="Times New Roman"/>
              </a:rPr>
              <a:t>values: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900" i="1" spc="-135" dirty="0">
                <a:latin typeface="Times New Roman"/>
                <a:cs typeface="Times New Roman"/>
              </a:rPr>
              <a:t>choose </a:t>
            </a:r>
            <a:r>
              <a:rPr sz="900" i="1" spc="-114" dirty="0">
                <a:latin typeface="Times New Roman"/>
                <a:cs typeface="Times New Roman"/>
              </a:rPr>
              <a:t>a </a:t>
            </a:r>
            <a:r>
              <a:rPr sz="900" i="1" spc="-45" dirty="0">
                <a:latin typeface="Times New Roman"/>
                <a:cs typeface="Times New Roman"/>
              </a:rPr>
              <a:t>finite</a:t>
            </a:r>
            <a:r>
              <a:rPr sz="900" i="1" spc="-25" dirty="0">
                <a:latin typeface="Times New Roman"/>
                <a:cs typeface="Times New Roman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sample.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24" y="3298062"/>
            <a:ext cx="1996439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i="1" spc="-40" dirty="0">
                <a:latin typeface="Arial"/>
                <a:cs typeface="Arial"/>
              </a:rPr>
              <a:t>Adopted </a:t>
            </a:r>
            <a:r>
              <a:rPr sz="500" b="1" i="1" spc="-25" dirty="0">
                <a:latin typeface="Arial"/>
                <a:cs typeface="Arial"/>
              </a:rPr>
              <a:t>from</a:t>
            </a:r>
            <a:r>
              <a:rPr sz="500" i="1" spc="-25" dirty="0">
                <a:latin typeface="Carlito"/>
                <a:cs typeface="Carlito"/>
              </a:rPr>
              <a:t>: </a:t>
            </a:r>
            <a:r>
              <a:rPr sz="500" i="1" spc="-5" dirty="0">
                <a:latin typeface="Carlito"/>
                <a:cs typeface="Carlito"/>
              </a:rPr>
              <a:t>An Object-Oriented Perspective </a:t>
            </a:r>
            <a:r>
              <a:rPr sz="500" spc="-5" dirty="0">
                <a:latin typeface="Carlito"/>
                <a:cs typeface="Carlito"/>
              </a:rPr>
              <a:t>by </a:t>
            </a:r>
            <a:r>
              <a:rPr sz="500" dirty="0">
                <a:latin typeface="Carlito"/>
                <a:cs typeface="Carlito"/>
              </a:rPr>
              <a:t>Eric </a:t>
            </a:r>
            <a:r>
              <a:rPr sz="500" spc="-5" dirty="0">
                <a:latin typeface="Carlito"/>
                <a:cs typeface="Carlito"/>
              </a:rPr>
              <a:t>J. </a:t>
            </a:r>
            <a:r>
              <a:rPr sz="500" dirty="0">
                <a:latin typeface="Carlito"/>
                <a:cs typeface="Carlito"/>
              </a:rPr>
              <a:t>Braude (Wiley</a:t>
            </a:r>
            <a:r>
              <a:rPr sz="500" spc="-7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2001)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7260" y="1338833"/>
            <a:ext cx="690880" cy="81280"/>
            <a:chOff x="2207260" y="1338833"/>
            <a:chExt cx="690880" cy="81280"/>
          </a:xfrm>
        </p:grpSpPr>
        <p:sp>
          <p:nvSpPr>
            <p:cNvPr id="3" name="object 3"/>
            <p:cNvSpPr/>
            <p:nvPr/>
          </p:nvSpPr>
          <p:spPr>
            <a:xfrm>
              <a:off x="2209800" y="1341373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64262" y="0"/>
                  </a:lnTo>
                  <a:lnTo>
                    <a:pt x="0" y="76200"/>
                  </a:lnTo>
                  <a:lnTo>
                    <a:pt x="621538" y="76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1341373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0" y="76200"/>
                  </a:moveTo>
                  <a:lnTo>
                    <a:pt x="64262" y="0"/>
                  </a:lnTo>
                  <a:lnTo>
                    <a:pt x="685800" y="0"/>
                  </a:lnTo>
                  <a:lnTo>
                    <a:pt x="621538" y="76200"/>
                  </a:lnTo>
                  <a:lnTo>
                    <a:pt x="0" y="762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573" y="116788"/>
            <a:ext cx="2786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spc="-35" dirty="0">
                <a:solidFill>
                  <a:srgbClr val="000000"/>
                </a:solidFill>
                <a:latin typeface="Carlito"/>
                <a:cs typeface="Carlito"/>
              </a:rPr>
              <a:t>Test </a:t>
            </a:r>
            <a:r>
              <a:rPr b="0" u="none" spc="-10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b="0" u="none" spc="-5" dirty="0">
                <a:solidFill>
                  <a:srgbClr val="000000"/>
                </a:solidFill>
                <a:latin typeface="Carlito"/>
                <a:cs typeface="Carlito"/>
              </a:rPr>
              <a:t>Partitioning and</a:t>
            </a:r>
            <a:r>
              <a:rPr b="0" u="none" spc="3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u="none" spc="-5" dirty="0">
                <a:solidFill>
                  <a:srgbClr val="000000"/>
                </a:solidFill>
                <a:latin typeface="Carlito"/>
                <a:cs typeface="Carlito"/>
              </a:rPr>
              <a:t>Boundaries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55340" y="2450083"/>
            <a:ext cx="607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u="sng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interest</a:t>
            </a:r>
            <a:r>
              <a:rPr sz="900" b="1" i="1" u="sng" spc="-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900" b="1" i="1" u="sng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rate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7933" y="2686938"/>
            <a:ext cx="167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CC0000"/>
                </a:solidFill>
                <a:latin typeface="Trebuchet MS"/>
                <a:cs typeface="Trebuchet MS"/>
              </a:rPr>
              <a:t>0%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4634" y="2153157"/>
            <a:ext cx="224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CC0000"/>
                </a:solidFill>
                <a:latin typeface="Trebuchet MS"/>
                <a:cs typeface="Trebuchet MS"/>
              </a:rPr>
              <a:t>25%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3558" y="1295399"/>
            <a:ext cx="332740" cy="1792605"/>
          </a:xfrm>
          <a:custGeom>
            <a:avLst/>
            <a:gdLst/>
            <a:ahLst/>
            <a:cxnLst/>
            <a:rect l="l" t="t" r="r" b="b"/>
            <a:pathLst>
              <a:path w="332739" h="1792605">
                <a:moveTo>
                  <a:pt x="307213" y="1638808"/>
                </a:moveTo>
                <a:lnTo>
                  <a:pt x="288417" y="1642110"/>
                </a:lnTo>
                <a:lnTo>
                  <a:pt x="313944" y="1792300"/>
                </a:lnTo>
                <a:lnTo>
                  <a:pt x="332740" y="1789099"/>
                </a:lnTo>
                <a:lnTo>
                  <a:pt x="307213" y="1638808"/>
                </a:lnTo>
                <a:close/>
              </a:path>
              <a:path w="332739" h="1792605">
                <a:moveTo>
                  <a:pt x="272034" y="1432306"/>
                </a:moveTo>
                <a:lnTo>
                  <a:pt x="253237" y="1435481"/>
                </a:lnTo>
                <a:lnTo>
                  <a:pt x="278765" y="1585722"/>
                </a:lnTo>
                <a:lnTo>
                  <a:pt x="297561" y="1582547"/>
                </a:lnTo>
                <a:lnTo>
                  <a:pt x="272034" y="1432306"/>
                </a:lnTo>
                <a:close/>
              </a:path>
              <a:path w="332739" h="1792605">
                <a:moveTo>
                  <a:pt x="236855" y="1225677"/>
                </a:moveTo>
                <a:lnTo>
                  <a:pt x="218059" y="1228852"/>
                </a:lnTo>
                <a:lnTo>
                  <a:pt x="243586" y="1379093"/>
                </a:lnTo>
                <a:lnTo>
                  <a:pt x="262381" y="1375918"/>
                </a:lnTo>
                <a:lnTo>
                  <a:pt x="236855" y="1225677"/>
                </a:lnTo>
                <a:close/>
              </a:path>
              <a:path w="332739" h="1792605">
                <a:moveTo>
                  <a:pt x="201675" y="1019175"/>
                </a:moveTo>
                <a:lnTo>
                  <a:pt x="182880" y="1022350"/>
                </a:lnTo>
                <a:lnTo>
                  <a:pt x="208406" y="1172591"/>
                </a:lnTo>
                <a:lnTo>
                  <a:pt x="227203" y="1169416"/>
                </a:lnTo>
                <a:lnTo>
                  <a:pt x="201675" y="1019175"/>
                </a:lnTo>
                <a:close/>
              </a:path>
              <a:path w="332739" h="1792605">
                <a:moveTo>
                  <a:pt x="166497" y="812546"/>
                </a:moveTo>
                <a:lnTo>
                  <a:pt x="147700" y="815721"/>
                </a:lnTo>
                <a:lnTo>
                  <a:pt x="173355" y="965962"/>
                </a:lnTo>
                <a:lnTo>
                  <a:pt x="192024" y="962787"/>
                </a:lnTo>
                <a:lnTo>
                  <a:pt x="166497" y="812546"/>
                </a:lnTo>
                <a:close/>
              </a:path>
              <a:path w="332739" h="1792605">
                <a:moveTo>
                  <a:pt x="131318" y="605917"/>
                </a:moveTo>
                <a:lnTo>
                  <a:pt x="112522" y="609219"/>
                </a:lnTo>
                <a:lnTo>
                  <a:pt x="138175" y="759460"/>
                </a:lnTo>
                <a:lnTo>
                  <a:pt x="156972" y="756158"/>
                </a:lnTo>
                <a:lnTo>
                  <a:pt x="131318" y="605917"/>
                </a:lnTo>
                <a:close/>
              </a:path>
              <a:path w="332739" h="1792605">
                <a:moveTo>
                  <a:pt x="96139" y="399415"/>
                </a:moveTo>
                <a:lnTo>
                  <a:pt x="77343" y="402590"/>
                </a:lnTo>
                <a:lnTo>
                  <a:pt x="102997" y="552831"/>
                </a:lnTo>
                <a:lnTo>
                  <a:pt x="121793" y="549656"/>
                </a:lnTo>
                <a:lnTo>
                  <a:pt x="96139" y="399415"/>
                </a:lnTo>
                <a:close/>
              </a:path>
              <a:path w="332739" h="1792605">
                <a:moveTo>
                  <a:pt x="60960" y="192786"/>
                </a:moveTo>
                <a:lnTo>
                  <a:pt x="42291" y="195961"/>
                </a:lnTo>
                <a:lnTo>
                  <a:pt x="67818" y="346202"/>
                </a:lnTo>
                <a:lnTo>
                  <a:pt x="86614" y="343027"/>
                </a:lnTo>
                <a:lnTo>
                  <a:pt x="60960" y="192786"/>
                </a:lnTo>
                <a:close/>
              </a:path>
              <a:path w="332739" h="1792605">
                <a:moveTo>
                  <a:pt x="37537" y="54731"/>
                </a:moveTo>
                <a:lnTo>
                  <a:pt x="18742" y="57913"/>
                </a:lnTo>
                <a:lnTo>
                  <a:pt x="32639" y="139700"/>
                </a:lnTo>
                <a:lnTo>
                  <a:pt x="51435" y="136525"/>
                </a:lnTo>
                <a:lnTo>
                  <a:pt x="37537" y="54731"/>
                </a:lnTo>
                <a:close/>
              </a:path>
              <a:path w="332739" h="1792605">
                <a:moveTo>
                  <a:pt x="18542" y="0"/>
                </a:moveTo>
                <a:lnTo>
                  <a:pt x="0" y="61087"/>
                </a:lnTo>
                <a:lnTo>
                  <a:pt x="18742" y="57913"/>
                </a:lnTo>
                <a:lnTo>
                  <a:pt x="17144" y="48514"/>
                </a:lnTo>
                <a:lnTo>
                  <a:pt x="35941" y="45339"/>
                </a:lnTo>
                <a:lnTo>
                  <a:pt x="51708" y="45339"/>
                </a:lnTo>
                <a:lnTo>
                  <a:pt x="18542" y="0"/>
                </a:lnTo>
                <a:close/>
              </a:path>
              <a:path w="332739" h="1792605">
                <a:moveTo>
                  <a:pt x="35941" y="45339"/>
                </a:moveTo>
                <a:lnTo>
                  <a:pt x="17144" y="48514"/>
                </a:lnTo>
                <a:lnTo>
                  <a:pt x="18742" y="57913"/>
                </a:lnTo>
                <a:lnTo>
                  <a:pt x="37537" y="54731"/>
                </a:lnTo>
                <a:lnTo>
                  <a:pt x="35941" y="45339"/>
                </a:lnTo>
                <a:close/>
              </a:path>
              <a:path w="332739" h="1792605">
                <a:moveTo>
                  <a:pt x="51708" y="45339"/>
                </a:moveTo>
                <a:lnTo>
                  <a:pt x="35941" y="45339"/>
                </a:lnTo>
                <a:lnTo>
                  <a:pt x="37537" y="54731"/>
                </a:lnTo>
                <a:lnTo>
                  <a:pt x="56261" y="51562"/>
                </a:lnTo>
                <a:lnTo>
                  <a:pt x="51708" y="453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50439" y="506729"/>
            <a:ext cx="4387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u="sng" spc="-6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principal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0669" y="743203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80" dirty="0">
                <a:solidFill>
                  <a:srgbClr val="CC0000"/>
                </a:solidFill>
                <a:latin typeface="Trebuchet MS"/>
                <a:cs typeface="Trebuchet MS"/>
              </a:rPr>
              <a:t>$100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1357" y="743203"/>
            <a:ext cx="357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CC0000"/>
                </a:solidFill>
                <a:latin typeface="Trebuchet MS"/>
                <a:cs typeface="Trebuchet MS"/>
              </a:rPr>
              <a:t>$100M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970" y="1810003"/>
            <a:ext cx="4400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50000"/>
              </a:lnSpc>
              <a:spcBef>
                <a:spcPts val="100"/>
              </a:spcBef>
            </a:pPr>
            <a:r>
              <a:rPr sz="900" b="1" i="1" u="sng" spc="-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inflation </a:t>
            </a:r>
            <a:r>
              <a:rPr sz="900" b="1" i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900" b="1" i="1" u="sng" spc="-1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es</a:t>
            </a:r>
            <a:r>
              <a:rPr sz="900" b="1" i="1" u="sng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t</a:t>
            </a:r>
            <a:r>
              <a:rPr sz="900" b="1" i="1" u="sng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</a:t>
            </a:r>
            <a:r>
              <a:rPr sz="900" b="1" i="1" u="sng" spc="-8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</a:t>
            </a:r>
            <a:r>
              <a:rPr sz="900" b="1" i="1" u="sng" spc="-3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</a:t>
            </a:r>
            <a:r>
              <a:rPr sz="900" b="1" i="1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t</a:t>
            </a:r>
            <a:r>
              <a:rPr sz="900" b="1" i="1" u="sng" spc="-6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600" y="663574"/>
            <a:ext cx="1714500" cy="678180"/>
            <a:chOff x="228600" y="663574"/>
            <a:chExt cx="1714500" cy="678180"/>
          </a:xfrm>
        </p:grpSpPr>
        <p:sp>
          <p:nvSpPr>
            <p:cNvPr id="15" name="object 15"/>
            <p:cNvSpPr/>
            <p:nvPr/>
          </p:nvSpPr>
          <p:spPr>
            <a:xfrm>
              <a:off x="452882" y="798702"/>
              <a:ext cx="1490345" cy="542925"/>
            </a:xfrm>
            <a:custGeom>
              <a:avLst/>
              <a:gdLst/>
              <a:ahLst/>
              <a:cxnLst/>
              <a:rect l="l" t="t" r="r" b="b"/>
              <a:pathLst>
                <a:path w="1490345" h="542925">
                  <a:moveTo>
                    <a:pt x="994918" y="542671"/>
                  </a:moveTo>
                  <a:lnTo>
                    <a:pt x="985367" y="529971"/>
                  </a:lnTo>
                  <a:lnTo>
                    <a:pt x="956564" y="491617"/>
                  </a:lnTo>
                  <a:lnTo>
                    <a:pt x="948029" y="508685"/>
                  </a:lnTo>
                  <a:lnTo>
                    <a:pt x="8636" y="38862"/>
                  </a:lnTo>
                  <a:lnTo>
                    <a:pt x="0" y="56007"/>
                  </a:lnTo>
                  <a:lnTo>
                    <a:pt x="939507" y="525716"/>
                  </a:lnTo>
                  <a:lnTo>
                    <a:pt x="931037" y="542671"/>
                  </a:lnTo>
                  <a:lnTo>
                    <a:pt x="994918" y="542671"/>
                  </a:lnTo>
                  <a:close/>
                </a:path>
                <a:path w="1490345" h="542925">
                  <a:moveTo>
                    <a:pt x="1490218" y="275971"/>
                  </a:moveTo>
                  <a:lnTo>
                    <a:pt x="1488376" y="274447"/>
                  </a:lnTo>
                  <a:lnTo>
                    <a:pt x="1441069" y="235204"/>
                  </a:lnTo>
                  <a:lnTo>
                    <a:pt x="1436751" y="253746"/>
                  </a:lnTo>
                  <a:lnTo>
                    <a:pt x="349377" y="0"/>
                  </a:lnTo>
                  <a:lnTo>
                    <a:pt x="345059" y="18669"/>
                  </a:lnTo>
                  <a:lnTo>
                    <a:pt x="1432433" y="272288"/>
                  </a:lnTo>
                  <a:lnTo>
                    <a:pt x="1428115" y="290830"/>
                  </a:lnTo>
                  <a:lnTo>
                    <a:pt x="1490218" y="275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00" y="663574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1874" y="667003"/>
            <a:ext cx="561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rebuchet MS"/>
                <a:cs typeface="Trebuchet MS"/>
              </a:rPr>
              <a:t>Boundaries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3755" y="2602433"/>
            <a:ext cx="1670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CC0000"/>
                </a:solidFill>
                <a:latin typeface="Trebuchet MS"/>
                <a:cs typeface="Trebuchet MS"/>
              </a:rPr>
              <a:t>1%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5655" y="1345183"/>
            <a:ext cx="224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CC0000"/>
                </a:solidFill>
                <a:latin typeface="Trebuchet MS"/>
                <a:cs typeface="Trebuchet MS"/>
              </a:rPr>
              <a:t>20%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9038" y="832611"/>
            <a:ext cx="3298190" cy="2444115"/>
            <a:chOff x="939038" y="832611"/>
            <a:chExt cx="3298190" cy="2444115"/>
          </a:xfrm>
        </p:grpSpPr>
        <p:sp>
          <p:nvSpPr>
            <p:cNvPr id="21" name="object 21"/>
            <p:cNvSpPr/>
            <p:nvPr/>
          </p:nvSpPr>
          <p:spPr>
            <a:xfrm>
              <a:off x="1257300" y="1798573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15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3763" y="832611"/>
              <a:ext cx="1043940" cy="43180"/>
            </a:xfrm>
            <a:custGeom>
              <a:avLst/>
              <a:gdLst/>
              <a:ahLst/>
              <a:cxnLst/>
              <a:rect l="l" t="t" r="r" b="b"/>
              <a:pathLst>
                <a:path w="1043939" h="43180">
                  <a:moveTo>
                    <a:pt x="114300" y="14350"/>
                  </a:moveTo>
                  <a:lnTo>
                    <a:pt x="0" y="14350"/>
                  </a:lnTo>
                  <a:lnTo>
                    <a:pt x="0" y="28575"/>
                  </a:lnTo>
                  <a:lnTo>
                    <a:pt x="114300" y="28575"/>
                  </a:lnTo>
                  <a:lnTo>
                    <a:pt x="114300" y="14350"/>
                  </a:lnTo>
                  <a:close/>
                </a:path>
                <a:path w="1043939" h="43180">
                  <a:moveTo>
                    <a:pt x="271399" y="14350"/>
                  </a:moveTo>
                  <a:lnTo>
                    <a:pt x="157099" y="14350"/>
                  </a:lnTo>
                  <a:lnTo>
                    <a:pt x="157099" y="28575"/>
                  </a:lnTo>
                  <a:lnTo>
                    <a:pt x="271399" y="28575"/>
                  </a:lnTo>
                  <a:lnTo>
                    <a:pt x="271399" y="14350"/>
                  </a:lnTo>
                  <a:close/>
                </a:path>
                <a:path w="1043939" h="43180">
                  <a:moveTo>
                    <a:pt x="428625" y="14350"/>
                  </a:moveTo>
                  <a:lnTo>
                    <a:pt x="314325" y="14350"/>
                  </a:lnTo>
                  <a:lnTo>
                    <a:pt x="314325" y="28575"/>
                  </a:lnTo>
                  <a:lnTo>
                    <a:pt x="428625" y="28575"/>
                  </a:lnTo>
                  <a:lnTo>
                    <a:pt x="428625" y="14350"/>
                  </a:lnTo>
                  <a:close/>
                </a:path>
                <a:path w="1043939" h="43180">
                  <a:moveTo>
                    <a:pt x="585724" y="14350"/>
                  </a:moveTo>
                  <a:lnTo>
                    <a:pt x="471424" y="14350"/>
                  </a:lnTo>
                  <a:lnTo>
                    <a:pt x="471424" y="28575"/>
                  </a:lnTo>
                  <a:lnTo>
                    <a:pt x="585724" y="28575"/>
                  </a:lnTo>
                  <a:lnTo>
                    <a:pt x="585724" y="14350"/>
                  </a:lnTo>
                  <a:close/>
                </a:path>
                <a:path w="1043939" h="43180">
                  <a:moveTo>
                    <a:pt x="742950" y="14350"/>
                  </a:moveTo>
                  <a:lnTo>
                    <a:pt x="628650" y="14350"/>
                  </a:lnTo>
                  <a:lnTo>
                    <a:pt x="628650" y="28575"/>
                  </a:lnTo>
                  <a:lnTo>
                    <a:pt x="742950" y="28575"/>
                  </a:lnTo>
                  <a:lnTo>
                    <a:pt x="742950" y="14350"/>
                  </a:lnTo>
                  <a:close/>
                </a:path>
                <a:path w="1043939" h="43180">
                  <a:moveTo>
                    <a:pt x="900049" y="14350"/>
                  </a:moveTo>
                  <a:lnTo>
                    <a:pt x="785749" y="14350"/>
                  </a:lnTo>
                  <a:lnTo>
                    <a:pt x="785749" y="28575"/>
                  </a:lnTo>
                  <a:lnTo>
                    <a:pt x="900049" y="28575"/>
                  </a:lnTo>
                  <a:lnTo>
                    <a:pt x="900049" y="14350"/>
                  </a:lnTo>
                  <a:close/>
                </a:path>
                <a:path w="1043939" h="43180">
                  <a:moveTo>
                    <a:pt x="1000887" y="0"/>
                  </a:moveTo>
                  <a:lnTo>
                    <a:pt x="1000887" y="42925"/>
                  </a:lnTo>
                  <a:lnTo>
                    <a:pt x="1029504" y="28575"/>
                  </a:lnTo>
                  <a:lnTo>
                    <a:pt x="1007999" y="28575"/>
                  </a:lnTo>
                  <a:lnTo>
                    <a:pt x="1007999" y="14350"/>
                  </a:lnTo>
                  <a:lnTo>
                    <a:pt x="1029504" y="14350"/>
                  </a:lnTo>
                  <a:lnTo>
                    <a:pt x="1000887" y="0"/>
                  </a:lnTo>
                  <a:close/>
                </a:path>
                <a:path w="1043939" h="43180">
                  <a:moveTo>
                    <a:pt x="1000887" y="14350"/>
                  </a:moveTo>
                  <a:lnTo>
                    <a:pt x="942975" y="14350"/>
                  </a:lnTo>
                  <a:lnTo>
                    <a:pt x="942975" y="28575"/>
                  </a:lnTo>
                  <a:lnTo>
                    <a:pt x="1000887" y="28575"/>
                  </a:lnTo>
                  <a:lnTo>
                    <a:pt x="1000887" y="14350"/>
                  </a:lnTo>
                  <a:close/>
                </a:path>
                <a:path w="1043939" h="43180">
                  <a:moveTo>
                    <a:pt x="1029504" y="14350"/>
                  </a:moveTo>
                  <a:lnTo>
                    <a:pt x="1007999" y="14350"/>
                  </a:lnTo>
                  <a:lnTo>
                    <a:pt x="1007999" y="28575"/>
                  </a:lnTo>
                  <a:lnTo>
                    <a:pt x="1029504" y="28575"/>
                  </a:lnTo>
                  <a:lnTo>
                    <a:pt x="1043686" y="21462"/>
                  </a:lnTo>
                  <a:lnTo>
                    <a:pt x="1029504" y="1435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33500" y="998473"/>
              <a:ext cx="2895600" cy="1638300"/>
            </a:xfrm>
            <a:custGeom>
              <a:avLst/>
              <a:gdLst/>
              <a:ahLst/>
              <a:cxnLst/>
              <a:rect l="l" t="t" r="r" b="b"/>
              <a:pathLst>
                <a:path w="2895600" h="1638300">
                  <a:moveTo>
                    <a:pt x="1905000" y="380999"/>
                  </a:moveTo>
                  <a:lnTo>
                    <a:pt x="1485900" y="800099"/>
                  </a:lnTo>
                </a:path>
                <a:path w="2895600" h="1638300">
                  <a:moveTo>
                    <a:pt x="1295400" y="0"/>
                  </a:moveTo>
                  <a:lnTo>
                    <a:pt x="876300" y="419099"/>
                  </a:lnTo>
                </a:path>
                <a:path w="2895600" h="1638300">
                  <a:moveTo>
                    <a:pt x="685800" y="0"/>
                  </a:moveTo>
                  <a:lnTo>
                    <a:pt x="266700" y="419099"/>
                  </a:lnTo>
                </a:path>
                <a:path w="2895600" h="1638300">
                  <a:moveTo>
                    <a:pt x="266700" y="1638299"/>
                  </a:moveTo>
                  <a:lnTo>
                    <a:pt x="266700" y="419099"/>
                  </a:lnTo>
                </a:path>
                <a:path w="2895600" h="1638300">
                  <a:moveTo>
                    <a:pt x="876300" y="1638299"/>
                  </a:moveTo>
                  <a:lnTo>
                    <a:pt x="876300" y="419099"/>
                  </a:lnTo>
                </a:path>
                <a:path w="2895600" h="1638300">
                  <a:moveTo>
                    <a:pt x="1562100" y="1562099"/>
                  </a:moveTo>
                  <a:lnTo>
                    <a:pt x="1562100" y="342899"/>
                  </a:lnTo>
                </a:path>
                <a:path w="2895600" h="1638300">
                  <a:moveTo>
                    <a:pt x="1638300" y="1485899"/>
                  </a:moveTo>
                  <a:lnTo>
                    <a:pt x="1638300" y="266699"/>
                  </a:lnTo>
                </a:path>
                <a:path w="2895600" h="1638300">
                  <a:moveTo>
                    <a:pt x="1714500" y="1409699"/>
                  </a:moveTo>
                  <a:lnTo>
                    <a:pt x="1714500" y="190499"/>
                  </a:lnTo>
                </a:path>
                <a:path w="2895600" h="1638300">
                  <a:moveTo>
                    <a:pt x="0" y="342899"/>
                  </a:moveTo>
                  <a:lnTo>
                    <a:pt x="1562100" y="342899"/>
                  </a:lnTo>
                </a:path>
                <a:path w="2895600" h="1638300">
                  <a:moveTo>
                    <a:pt x="76200" y="266699"/>
                  </a:moveTo>
                  <a:lnTo>
                    <a:pt x="1638300" y="266699"/>
                  </a:lnTo>
                </a:path>
                <a:path w="2895600" h="1638300">
                  <a:moveTo>
                    <a:pt x="152400" y="190499"/>
                  </a:moveTo>
                  <a:lnTo>
                    <a:pt x="2895600" y="182625"/>
                  </a:lnTo>
                </a:path>
              </a:pathLst>
            </a:custGeom>
            <a:ln w="15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9800" y="1341373"/>
              <a:ext cx="685800" cy="449580"/>
            </a:xfrm>
            <a:custGeom>
              <a:avLst/>
              <a:gdLst/>
              <a:ahLst/>
              <a:cxnLst/>
              <a:rect l="l" t="t" r="r" b="b"/>
              <a:pathLst>
                <a:path w="685800" h="449580">
                  <a:moveTo>
                    <a:pt x="685800" y="0"/>
                  </a:moveTo>
                  <a:lnTo>
                    <a:pt x="609600" y="63500"/>
                  </a:lnTo>
                  <a:lnTo>
                    <a:pt x="609600" y="76263"/>
                  </a:lnTo>
                  <a:lnTo>
                    <a:pt x="0" y="76263"/>
                  </a:lnTo>
                  <a:lnTo>
                    <a:pt x="0" y="449326"/>
                  </a:lnTo>
                  <a:lnTo>
                    <a:pt x="609600" y="449326"/>
                  </a:lnTo>
                  <a:lnTo>
                    <a:pt x="685800" y="38582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1341373"/>
              <a:ext cx="76200" cy="449580"/>
            </a:xfrm>
            <a:custGeom>
              <a:avLst/>
              <a:gdLst/>
              <a:ahLst/>
              <a:cxnLst/>
              <a:rect l="l" t="t" r="r" b="b"/>
              <a:pathLst>
                <a:path w="76200" h="449580">
                  <a:moveTo>
                    <a:pt x="0" y="449325"/>
                  </a:moveTo>
                  <a:lnTo>
                    <a:pt x="76200" y="385825"/>
                  </a:lnTo>
                  <a:lnTo>
                    <a:pt x="76200" y="0"/>
                  </a:lnTo>
                  <a:lnTo>
                    <a:pt x="0" y="63500"/>
                  </a:lnTo>
                  <a:lnTo>
                    <a:pt x="0" y="449325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9345" y="2378074"/>
              <a:ext cx="309880" cy="309880"/>
            </a:xfrm>
            <a:custGeom>
              <a:avLst/>
              <a:gdLst/>
              <a:ahLst/>
              <a:cxnLst/>
              <a:rect l="l" t="t" r="r" b="b"/>
              <a:pathLst>
                <a:path w="309879" h="309880">
                  <a:moveTo>
                    <a:pt x="80771" y="218948"/>
                  </a:moveTo>
                  <a:lnTo>
                    <a:pt x="0" y="299720"/>
                  </a:lnTo>
                  <a:lnTo>
                    <a:pt x="10032" y="309880"/>
                  </a:lnTo>
                  <a:lnTo>
                    <a:pt x="90931" y="228981"/>
                  </a:lnTo>
                  <a:lnTo>
                    <a:pt x="80771" y="218948"/>
                  </a:lnTo>
                  <a:close/>
                </a:path>
                <a:path w="309879" h="309880">
                  <a:moveTo>
                    <a:pt x="191896" y="107823"/>
                  </a:moveTo>
                  <a:lnTo>
                    <a:pt x="111125" y="188595"/>
                  </a:lnTo>
                  <a:lnTo>
                    <a:pt x="121157" y="198755"/>
                  </a:lnTo>
                  <a:lnTo>
                    <a:pt x="202056" y="117856"/>
                  </a:lnTo>
                  <a:lnTo>
                    <a:pt x="191896" y="107823"/>
                  </a:lnTo>
                  <a:close/>
                </a:path>
                <a:path w="309879" h="309880">
                  <a:moveTo>
                    <a:pt x="274489" y="25230"/>
                  </a:moveTo>
                  <a:lnTo>
                    <a:pt x="222250" y="77470"/>
                  </a:lnTo>
                  <a:lnTo>
                    <a:pt x="232282" y="87630"/>
                  </a:lnTo>
                  <a:lnTo>
                    <a:pt x="284564" y="35348"/>
                  </a:lnTo>
                  <a:lnTo>
                    <a:pt x="274489" y="25230"/>
                  </a:lnTo>
                  <a:close/>
                </a:path>
                <a:path w="309879" h="309880">
                  <a:moveTo>
                    <a:pt x="303040" y="20193"/>
                  </a:moveTo>
                  <a:lnTo>
                    <a:pt x="279526" y="20193"/>
                  </a:lnTo>
                  <a:lnTo>
                    <a:pt x="289559" y="30353"/>
                  </a:lnTo>
                  <a:lnTo>
                    <a:pt x="284564" y="35348"/>
                  </a:lnTo>
                  <a:lnTo>
                    <a:pt x="294639" y="45466"/>
                  </a:lnTo>
                  <a:lnTo>
                    <a:pt x="303040" y="20193"/>
                  </a:lnTo>
                  <a:close/>
                </a:path>
                <a:path w="309879" h="309880">
                  <a:moveTo>
                    <a:pt x="279526" y="20193"/>
                  </a:moveTo>
                  <a:lnTo>
                    <a:pt x="274489" y="25230"/>
                  </a:lnTo>
                  <a:lnTo>
                    <a:pt x="284564" y="35348"/>
                  </a:lnTo>
                  <a:lnTo>
                    <a:pt x="289559" y="30353"/>
                  </a:lnTo>
                  <a:lnTo>
                    <a:pt x="279526" y="20193"/>
                  </a:lnTo>
                  <a:close/>
                </a:path>
                <a:path w="309879" h="309880">
                  <a:moveTo>
                    <a:pt x="309752" y="0"/>
                  </a:moveTo>
                  <a:lnTo>
                    <a:pt x="264413" y="15112"/>
                  </a:lnTo>
                  <a:lnTo>
                    <a:pt x="274489" y="25230"/>
                  </a:lnTo>
                  <a:lnTo>
                    <a:pt x="279526" y="20193"/>
                  </a:lnTo>
                  <a:lnTo>
                    <a:pt x="303040" y="20193"/>
                  </a:lnTo>
                  <a:lnTo>
                    <a:pt x="30975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188" y="1006474"/>
              <a:ext cx="1981200" cy="1638300"/>
            </a:xfrm>
            <a:custGeom>
              <a:avLst/>
              <a:gdLst/>
              <a:ahLst/>
              <a:cxnLst/>
              <a:rect l="l" t="t" r="r" b="b"/>
              <a:pathLst>
                <a:path w="1981200" h="1638300">
                  <a:moveTo>
                    <a:pt x="0" y="409574"/>
                  </a:moveTo>
                  <a:lnTo>
                    <a:pt x="409575" y="0"/>
                  </a:lnTo>
                  <a:lnTo>
                    <a:pt x="1981200" y="0"/>
                  </a:lnTo>
                  <a:lnTo>
                    <a:pt x="1981200" y="1228724"/>
                  </a:lnTo>
                  <a:lnTo>
                    <a:pt x="1571625" y="1638299"/>
                  </a:lnTo>
                  <a:lnTo>
                    <a:pt x="0" y="1638299"/>
                  </a:lnTo>
                  <a:lnTo>
                    <a:pt x="0" y="409574"/>
                  </a:lnTo>
                  <a:close/>
                </a:path>
                <a:path w="1981200" h="1638300">
                  <a:moveTo>
                    <a:pt x="0" y="409574"/>
                  </a:moveTo>
                  <a:lnTo>
                    <a:pt x="1571625" y="409574"/>
                  </a:lnTo>
                  <a:lnTo>
                    <a:pt x="1981200" y="0"/>
                  </a:lnTo>
                </a:path>
                <a:path w="1981200" h="1638300">
                  <a:moveTo>
                    <a:pt x="1571625" y="409574"/>
                  </a:moveTo>
                  <a:lnTo>
                    <a:pt x="1571625" y="163829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58137" y="1600199"/>
              <a:ext cx="660400" cy="1527810"/>
            </a:xfrm>
            <a:custGeom>
              <a:avLst/>
              <a:gdLst/>
              <a:ahLst/>
              <a:cxnLst/>
              <a:rect l="l" t="t" r="r" b="b"/>
              <a:pathLst>
                <a:path w="660400" h="1527810">
                  <a:moveTo>
                    <a:pt x="59562" y="1379982"/>
                  </a:moveTo>
                  <a:lnTo>
                    <a:pt x="0" y="1520266"/>
                  </a:lnTo>
                  <a:lnTo>
                    <a:pt x="17525" y="1527721"/>
                  </a:lnTo>
                  <a:lnTo>
                    <a:pt x="77088" y="1387475"/>
                  </a:lnTo>
                  <a:lnTo>
                    <a:pt x="59562" y="1379982"/>
                  </a:lnTo>
                  <a:close/>
                </a:path>
                <a:path w="660400" h="1527810">
                  <a:moveTo>
                    <a:pt x="141605" y="1187196"/>
                  </a:moveTo>
                  <a:lnTo>
                    <a:pt x="81914" y="1327404"/>
                  </a:lnTo>
                  <a:lnTo>
                    <a:pt x="99440" y="1334897"/>
                  </a:lnTo>
                  <a:lnTo>
                    <a:pt x="159131" y="1194562"/>
                  </a:lnTo>
                  <a:lnTo>
                    <a:pt x="141605" y="1187196"/>
                  </a:lnTo>
                  <a:close/>
                </a:path>
                <a:path w="660400" h="1527810">
                  <a:moveTo>
                    <a:pt x="223519" y="994283"/>
                  </a:moveTo>
                  <a:lnTo>
                    <a:pt x="163956" y="1134618"/>
                  </a:lnTo>
                  <a:lnTo>
                    <a:pt x="181482" y="1141984"/>
                  </a:lnTo>
                  <a:lnTo>
                    <a:pt x="241045" y="1001776"/>
                  </a:lnTo>
                  <a:lnTo>
                    <a:pt x="223519" y="994283"/>
                  </a:lnTo>
                  <a:close/>
                </a:path>
                <a:path w="660400" h="1527810">
                  <a:moveTo>
                    <a:pt x="305435" y="801497"/>
                  </a:moveTo>
                  <a:lnTo>
                    <a:pt x="245871" y="941705"/>
                  </a:lnTo>
                  <a:lnTo>
                    <a:pt x="263398" y="949198"/>
                  </a:lnTo>
                  <a:lnTo>
                    <a:pt x="323088" y="808863"/>
                  </a:lnTo>
                  <a:lnTo>
                    <a:pt x="305435" y="801497"/>
                  </a:lnTo>
                  <a:close/>
                </a:path>
                <a:path w="660400" h="1527810">
                  <a:moveTo>
                    <a:pt x="387476" y="608584"/>
                  </a:moveTo>
                  <a:lnTo>
                    <a:pt x="327787" y="748792"/>
                  </a:lnTo>
                  <a:lnTo>
                    <a:pt x="345439" y="756285"/>
                  </a:lnTo>
                  <a:lnTo>
                    <a:pt x="405002" y="616077"/>
                  </a:lnTo>
                  <a:lnTo>
                    <a:pt x="387476" y="608584"/>
                  </a:lnTo>
                  <a:close/>
                </a:path>
                <a:path w="660400" h="1527810">
                  <a:moveTo>
                    <a:pt x="469391" y="415671"/>
                  </a:moveTo>
                  <a:lnTo>
                    <a:pt x="409828" y="556006"/>
                  </a:lnTo>
                  <a:lnTo>
                    <a:pt x="427354" y="563499"/>
                  </a:lnTo>
                  <a:lnTo>
                    <a:pt x="486917" y="423164"/>
                  </a:lnTo>
                  <a:lnTo>
                    <a:pt x="469391" y="415671"/>
                  </a:lnTo>
                  <a:close/>
                </a:path>
                <a:path w="660400" h="1527810">
                  <a:moveTo>
                    <a:pt x="551434" y="222885"/>
                  </a:moveTo>
                  <a:lnTo>
                    <a:pt x="491743" y="363093"/>
                  </a:lnTo>
                  <a:lnTo>
                    <a:pt x="509270" y="370586"/>
                  </a:lnTo>
                  <a:lnTo>
                    <a:pt x="568960" y="230378"/>
                  </a:lnTo>
                  <a:lnTo>
                    <a:pt x="551434" y="222885"/>
                  </a:lnTo>
                  <a:close/>
                </a:path>
                <a:path w="660400" h="1527810">
                  <a:moveTo>
                    <a:pt x="625332" y="48846"/>
                  </a:moveTo>
                  <a:lnTo>
                    <a:pt x="573786" y="170306"/>
                  </a:lnTo>
                  <a:lnTo>
                    <a:pt x="591312" y="177673"/>
                  </a:lnTo>
                  <a:lnTo>
                    <a:pt x="642828" y="56283"/>
                  </a:lnTo>
                  <a:lnTo>
                    <a:pt x="625332" y="48846"/>
                  </a:lnTo>
                  <a:close/>
                </a:path>
                <a:path w="660400" h="1527810">
                  <a:moveTo>
                    <a:pt x="658941" y="40131"/>
                  </a:moveTo>
                  <a:lnTo>
                    <a:pt x="629030" y="40131"/>
                  </a:lnTo>
                  <a:lnTo>
                    <a:pt x="646557" y="47498"/>
                  </a:lnTo>
                  <a:lnTo>
                    <a:pt x="642828" y="56283"/>
                  </a:lnTo>
                  <a:lnTo>
                    <a:pt x="660400" y="63754"/>
                  </a:lnTo>
                  <a:lnTo>
                    <a:pt x="658941" y="40131"/>
                  </a:lnTo>
                  <a:close/>
                </a:path>
                <a:path w="660400" h="1527810">
                  <a:moveTo>
                    <a:pt x="629030" y="40131"/>
                  </a:moveTo>
                  <a:lnTo>
                    <a:pt x="625332" y="48846"/>
                  </a:lnTo>
                  <a:lnTo>
                    <a:pt x="642828" y="56283"/>
                  </a:lnTo>
                  <a:lnTo>
                    <a:pt x="646557" y="47498"/>
                  </a:lnTo>
                  <a:lnTo>
                    <a:pt x="629030" y="40131"/>
                  </a:lnTo>
                  <a:close/>
                </a:path>
                <a:path w="660400" h="1527810">
                  <a:moveTo>
                    <a:pt x="656463" y="0"/>
                  </a:moveTo>
                  <a:lnTo>
                    <a:pt x="607822" y="41402"/>
                  </a:lnTo>
                  <a:lnTo>
                    <a:pt x="625332" y="48846"/>
                  </a:lnTo>
                  <a:lnTo>
                    <a:pt x="629030" y="40131"/>
                  </a:lnTo>
                  <a:lnTo>
                    <a:pt x="658941" y="40131"/>
                  </a:lnTo>
                  <a:lnTo>
                    <a:pt x="656463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4000" y="2865437"/>
              <a:ext cx="914400" cy="411480"/>
            </a:xfrm>
            <a:custGeom>
              <a:avLst/>
              <a:gdLst/>
              <a:ahLst/>
              <a:cxnLst/>
              <a:rect l="l" t="t" r="r" b="b"/>
              <a:pathLst>
                <a:path w="914400" h="411479">
                  <a:moveTo>
                    <a:pt x="914400" y="0"/>
                  </a:moveTo>
                  <a:lnTo>
                    <a:pt x="0" y="0"/>
                  </a:lnTo>
                  <a:lnTo>
                    <a:pt x="0" y="411162"/>
                  </a:lnTo>
                  <a:lnTo>
                    <a:pt x="914400" y="41116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9038" y="1569973"/>
              <a:ext cx="43180" cy="1028700"/>
            </a:xfrm>
            <a:custGeom>
              <a:avLst/>
              <a:gdLst/>
              <a:ahLst/>
              <a:cxnLst/>
              <a:rect l="l" t="t" r="r" b="b"/>
              <a:pathLst>
                <a:path w="43180" h="1028700">
                  <a:moveTo>
                    <a:pt x="28575" y="914400"/>
                  </a:moveTo>
                  <a:lnTo>
                    <a:pt x="14224" y="914400"/>
                  </a:lnTo>
                  <a:lnTo>
                    <a:pt x="14224" y="1028700"/>
                  </a:lnTo>
                  <a:lnTo>
                    <a:pt x="28575" y="1028700"/>
                  </a:lnTo>
                  <a:lnTo>
                    <a:pt x="28575" y="914400"/>
                  </a:lnTo>
                  <a:close/>
                </a:path>
                <a:path w="43180" h="1028700">
                  <a:moveTo>
                    <a:pt x="28575" y="757301"/>
                  </a:moveTo>
                  <a:lnTo>
                    <a:pt x="14224" y="757301"/>
                  </a:lnTo>
                  <a:lnTo>
                    <a:pt x="14224" y="871601"/>
                  </a:lnTo>
                  <a:lnTo>
                    <a:pt x="28575" y="871601"/>
                  </a:lnTo>
                  <a:lnTo>
                    <a:pt x="28575" y="757301"/>
                  </a:lnTo>
                  <a:close/>
                </a:path>
                <a:path w="43180" h="1028700">
                  <a:moveTo>
                    <a:pt x="28575" y="600075"/>
                  </a:moveTo>
                  <a:lnTo>
                    <a:pt x="14224" y="600075"/>
                  </a:lnTo>
                  <a:lnTo>
                    <a:pt x="14224" y="714375"/>
                  </a:lnTo>
                  <a:lnTo>
                    <a:pt x="28575" y="714375"/>
                  </a:lnTo>
                  <a:lnTo>
                    <a:pt x="28575" y="600075"/>
                  </a:lnTo>
                  <a:close/>
                </a:path>
                <a:path w="43180" h="1028700">
                  <a:moveTo>
                    <a:pt x="28575" y="442975"/>
                  </a:moveTo>
                  <a:lnTo>
                    <a:pt x="14224" y="442975"/>
                  </a:lnTo>
                  <a:lnTo>
                    <a:pt x="14224" y="557276"/>
                  </a:lnTo>
                  <a:lnTo>
                    <a:pt x="28575" y="557276"/>
                  </a:lnTo>
                  <a:lnTo>
                    <a:pt x="28575" y="442975"/>
                  </a:lnTo>
                  <a:close/>
                </a:path>
                <a:path w="43180" h="1028700">
                  <a:moveTo>
                    <a:pt x="28575" y="285750"/>
                  </a:moveTo>
                  <a:lnTo>
                    <a:pt x="14224" y="285750"/>
                  </a:lnTo>
                  <a:lnTo>
                    <a:pt x="14224" y="400050"/>
                  </a:lnTo>
                  <a:lnTo>
                    <a:pt x="28575" y="400050"/>
                  </a:lnTo>
                  <a:lnTo>
                    <a:pt x="28575" y="285750"/>
                  </a:lnTo>
                  <a:close/>
                </a:path>
                <a:path w="43180" h="1028700">
                  <a:moveTo>
                    <a:pt x="28575" y="128650"/>
                  </a:moveTo>
                  <a:lnTo>
                    <a:pt x="14224" y="128650"/>
                  </a:lnTo>
                  <a:lnTo>
                    <a:pt x="14224" y="242950"/>
                  </a:lnTo>
                  <a:lnTo>
                    <a:pt x="28575" y="242950"/>
                  </a:lnTo>
                  <a:lnTo>
                    <a:pt x="28575" y="128650"/>
                  </a:lnTo>
                  <a:close/>
                </a:path>
                <a:path w="43180" h="1028700">
                  <a:moveTo>
                    <a:pt x="28575" y="35813"/>
                  </a:moveTo>
                  <a:lnTo>
                    <a:pt x="14224" y="35813"/>
                  </a:lnTo>
                  <a:lnTo>
                    <a:pt x="14224" y="85725"/>
                  </a:lnTo>
                  <a:lnTo>
                    <a:pt x="28575" y="85725"/>
                  </a:lnTo>
                  <a:lnTo>
                    <a:pt x="28575" y="35813"/>
                  </a:lnTo>
                  <a:close/>
                </a:path>
                <a:path w="43180" h="1028700">
                  <a:moveTo>
                    <a:pt x="21336" y="0"/>
                  </a:moveTo>
                  <a:lnTo>
                    <a:pt x="0" y="42925"/>
                  </a:lnTo>
                  <a:lnTo>
                    <a:pt x="14224" y="42925"/>
                  </a:lnTo>
                  <a:lnTo>
                    <a:pt x="14224" y="35813"/>
                  </a:lnTo>
                  <a:lnTo>
                    <a:pt x="39243" y="35813"/>
                  </a:lnTo>
                  <a:lnTo>
                    <a:pt x="21336" y="0"/>
                  </a:lnTo>
                  <a:close/>
                </a:path>
                <a:path w="43180" h="1028700">
                  <a:moveTo>
                    <a:pt x="39243" y="35813"/>
                  </a:moveTo>
                  <a:lnTo>
                    <a:pt x="28575" y="35813"/>
                  </a:lnTo>
                  <a:lnTo>
                    <a:pt x="28575" y="42925"/>
                  </a:lnTo>
                  <a:lnTo>
                    <a:pt x="42799" y="42925"/>
                  </a:lnTo>
                  <a:lnTo>
                    <a:pt x="39243" y="35813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57655" y="2869437"/>
            <a:ext cx="588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spc="-85" dirty="0">
                <a:latin typeface="Trebuchet MS"/>
                <a:cs typeface="Trebuchet MS"/>
              </a:rPr>
              <a:t>E</a:t>
            </a:r>
            <a:r>
              <a:rPr sz="900" b="1" spc="-50" dirty="0">
                <a:latin typeface="Trebuchet MS"/>
                <a:cs typeface="Trebuchet MS"/>
              </a:rPr>
              <a:t>q</a:t>
            </a:r>
            <a:r>
              <a:rPr sz="900" b="1" spc="-55" dirty="0">
                <a:latin typeface="Trebuchet MS"/>
                <a:cs typeface="Trebuchet MS"/>
              </a:rPr>
              <a:t>ui</a:t>
            </a:r>
            <a:r>
              <a:rPr sz="900" b="1" spc="-70" dirty="0">
                <a:latin typeface="Trebuchet MS"/>
                <a:cs typeface="Trebuchet MS"/>
              </a:rPr>
              <a:t>v</a:t>
            </a:r>
            <a:r>
              <a:rPr sz="900" b="1" spc="-55" dirty="0">
                <a:latin typeface="Trebuchet MS"/>
                <a:cs typeface="Trebuchet MS"/>
              </a:rPr>
              <a:t>a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65" dirty="0">
                <a:latin typeface="Trebuchet MS"/>
                <a:cs typeface="Trebuchet MS"/>
              </a:rPr>
              <a:t>e</a:t>
            </a:r>
            <a:r>
              <a:rPr sz="900" b="1" spc="-55" dirty="0">
                <a:latin typeface="Trebuchet MS"/>
                <a:cs typeface="Trebuchet MS"/>
              </a:rPr>
              <a:t>n</a:t>
            </a:r>
            <a:r>
              <a:rPr sz="900" b="1" spc="-90" dirty="0">
                <a:latin typeface="Trebuchet MS"/>
                <a:cs typeface="Trebuchet MS"/>
              </a:rPr>
              <a:t>c</a:t>
            </a:r>
            <a:r>
              <a:rPr sz="900" b="1" spc="-45" dirty="0">
                <a:latin typeface="Trebuchet MS"/>
                <a:cs typeface="Trebuchet MS"/>
              </a:rPr>
              <a:t>e  </a:t>
            </a:r>
            <a:r>
              <a:rPr sz="900" b="1" spc="-50" dirty="0">
                <a:latin typeface="Trebuchet MS"/>
                <a:cs typeface="Trebuchet MS"/>
              </a:rPr>
              <a:t>partitions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40062" y="152399"/>
            <a:ext cx="1349375" cy="1425575"/>
            <a:chOff x="3040062" y="152399"/>
            <a:chExt cx="1349375" cy="1425575"/>
          </a:xfrm>
        </p:grpSpPr>
        <p:sp>
          <p:nvSpPr>
            <p:cNvPr id="33" name="object 33"/>
            <p:cNvSpPr/>
            <p:nvPr/>
          </p:nvSpPr>
          <p:spPr>
            <a:xfrm>
              <a:off x="3048000" y="990599"/>
              <a:ext cx="1333500" cy="579755"/>
            </a:xfrm>
            <a:custGeom>
              <a:avLst/>
              <a:gdLst/>
              <a:ahLst/>
              <a:cxnLst/>
              <a:rect l="l" t="t" r="r" b="b"/>
              <a:pathLst>
                <a:path w="1333500" h="579755">
                  <a:moveTo>
                    <a:pt x="0" y="579373"/>
                  </a:moveTo>
                  <a:lnTo>
                    <a:pt x="1181100" y="571499"/>
                  </a:lnTo>
                </a:path>
                <a:path w="1333500" h="579755">
                  <a:moveTo>
                    <a:pt x="152400" y="7874"/>
                  </a:moveTo>
                  <a:lnTo>
                    <a:pt x="1333500" y="0"/>
                  </a:lnTo>
                </a:path>
                <a:path w="1333500" h="579755">
                  <a:moveTo>
                    <a:pt x="190500" y="388873"/>
                  </a:moveTo>
                  <a:lnTo>
                    <a:pt x="1333500" y="380999"/>
                  </a:lnTo>
                </a:path>
              </a:pathLst>
            </a:custGeom>
            <a:ln w="15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8125" y="571499"/>
              <a:ext cx="57150" cy="723900"/>
            </a:xfrm>
            <a:custGeom>
              <a:avLst/>
              <a:gdLst/>
              <a:ahLst/>
              <a:cxnLst/>
              <a:rect l="l" t="t" r="r" b="b"/>
              <a:pathLst>
                <a:path w="57150" h="723900">
                  <a:moveTo>
                    <a:pt x="19050" y="666749"/>
                  </a:moveTo>
                  <a:lnTo>
                    <a:pt x="0" y="666749"/>
                  </a:lnTo>
                  <a:lnTo>
                    <a:pt x="28575" y="723899"/>
                  </a:lnTo>
                  <a:lnTo>
                    <a:pt x="52387" y="676274"/>
                  </a:lnTo>
                  <a:lnTo>
                    <a:pt x="19050" y="676274"/>
                  </a:lnTo>
                  <a:lnTo>
                    <a:pt x="19050" y="666749"/>
                  </a:lnTo>
                  <a:close/>
                </a:path>
                <a:path w="57150" h="723900">
                  <a:moveTo>
                    <a:pt x="38100" y="0"/>
                  </a:moveTo>
                  <a:lnTo>
                    <a:pt x="19050" y="0"/>
                  </a:lnTo>
                  <a:lnTo>
                    <a:pt x="19050" y="676274"/>
                  </a:lnTo>
                  <a:lnTo>
                    <a:pt x="38100" y="676274"/>
                  </a:lnTo>
                  <a:lnTo>
                    <a:pt x="38100" y="0"/>
                  </a:lnTo>
                  <a:close/>
                </a:path>
                <a:path w="57150" h="723900">
                  <a:moveTo>
                    <a:pt x="57150" y="666749"/>
                  </a:moveTo>
                  <a:lnTo>
                    <a:pt x="38100" y="666749"/>
                  </a:lnTo>
                  <a:lnTo>
                    <a:pt x="38100" y="676274"/>
                  </a:lnTo>
                  <a:lnTo>
                    <a:pt x="52387" y="676274"/>
                  </a:lnTo>
                  <a:lnTo>
                    <a:pt x="57150" y="666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10000" y="152399"/>
              <a:ext cx="571500" cy="593725"/>
            </a:xfrm>
            <a:custGeom>
              <a:avLst/>
              <a:gdLst/>
              <a:ahLst/>
              <a:cxnLst/>
              <a:rect l="l" t="t" r="r" b="b"/>
              <a:pathLst>
                <a:path w="571500" h="593725">
                  <a:moveTo>
                    <a:pt x="571500" y="0"/>
                  </a:moveTo>
                  <a:lnTo>
                    <a:pt x="0" y="0"/>
                  </a:lnTo>
                  <a:lnTo>
                    <a:pt x="0" y="593725"/>
                  </a:lnTo>
                  <a:lnTo>
                    <a:pt x="571500" y="59372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844290" y="155828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spc="-45" dirty="0">
                <a:latin typeface="Trebuchet MS"/>
                <a:cs typeface="Trebuchet MS"/>
              </a:rPr>
              <a:t>An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50" dirty="0">
                <a:latin typeface="Trebuchet MS"/>
                <a:cs typeface="Trebuchet MS"/>
              </a:rPr>
              <a:t>illegal  region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95400" y="1943099"/>
            <a:ext cx="1477645" cy="228600"/>
          </a:xfrm>
          <a:custGeom>
            <a:avLst/>
            <a:gdLst/>
            <a:ahLst/>
            <a:cxnLst/>
            <a:rect l="l" t="t" r="r" b="b"/>
            <a:pathLst>
              <a:path w="1477645" h="228600">
                <a:moveTo>
                  <a:pt x="1477137" y="0"/>
                </a:moveTo>
                <a:lnTo>
                  <a:pt x="0" y="0"/>
                </a:lnTo>
                <a:lnTo>
                  <a:pt x="0" y="228600"/>
                </a:lnTo>
                <a:lnTo>
                  <a:pt x="1477137" y="228600"/>
                </a:lnTo>
                <a:lnTo>
                  <a:pt x="1477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29055" y="1946909"/>
            <a:ext cx="1012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rebuchet MS"/>
                <a:cs typeface="Trebuchet MS"/>
              </a:rPr>
              <a:t>Range </a:t>
            </a:r>
            <a:r>
              <a:rPr sz="900" b="1" spc="-40" dirty="0">
                <a:latin typeface="Trebuchet MS"/>
                <a:cs typeface="Trebuchet MS"/>
              </a:rPr>
              <a:t>of </a:t>
            </a:r>
            <a:r>
              <a:rPr sz="900" b="1" spc="-55" dirty="0">
                <a:latin typeface="Trebuchet MS"/>
                <a:cs typeface="Trebuchet MS"/>
              </a:rPr>
              <a:t>valid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50" dirty="0">
                <a:latin typeface="Trebuchet MS"/>
                <a:cs typeface="Trebuchet MS"/>
              </a:rPr>
              <a:t>inputs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424" y="3298951"/>
            <a:ext cx="1996439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i="1" spc="-40" dirty="0">
                <a:latin typeface="Arial"/>
                <a:cs typeface="Arial"/>
              </a:rPr>
              <a:t>Adopted </a:t>
            </a:r>
            <a:r>
              <a:rPr sz="500" b="1" i="1" spc="-25" dirty="0">
                <a:latin typeface="Arial"/>
                <a:cs typeface="Arial"/>
              </a:rPr>
              <a:t>from</a:t>
            </a:r>
            <a:r>
              <a:rPr sz="500" i="1" spc="-25" dirty="0">
                <a:latin typeface="Carlito"/>
                <a:cs typeface="Carlito"/>
              </a:rPr>
              <a:t>: </a:t>
            </a:r>
            <a:r>
              <a:rPr sz="500" i="1" spc="-5" dirty="0">
                <a:latin typeface="Carlito"/>
                <a:cs typeface="Carlito"/>
              </a:rPr>
              <a:t>An Object-Oriented Perspective </a:t>
            </a:r>
            <a:r>
              <a:rPr sz="500" spc="-5" dirty="0">
                <a:latin typeface="Carlito"/>
                <a:cs typeface="Carlito"/>
              </a:rPr>
              <a:t>by </a:t>
            </a:r>
            <a:r>
              <a:rPr sz="500" dirty="0">
                <a:latin typeface="Carlito"/>
                <a:cs typeface="Carlito"/>
              </a:rPr>
              <a:t>Eric </a:t>
            </a:r>
            <a:r>
              <a:rPr sz="500" spc="-5" dirty="0">
                <a:latin typeface="Carlito"/>
                <a:cs typeface="Carlito"/>
              </a:rPr>
              <a:t>J. </a:t>
            </a:r>
            <a:r>
              <a:rPr sz="500" dirty="0">
                <a:latin typeface="Carlito"/>
                <a:cs typeface="Carlito"/>
              </a:rPr>
              <a:t>Braude (Wiley</a:t>
            </a:r>
            <a:r>
              <a:rPr sz="500" spc="-7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2001)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657" y="116205"/>
            <a:ext cx="2442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-20" dirty="0">
                <a:solidFill>
                  <a:srgbClr val="FF0000"/>
                </a:solidFill>
                <a:latin typeface="Carlito"/>
                <a:cs typeface="Carlito"/>
              </a:rPr>
              <a:t>Testing </a:t>
            </a:r>
            <a:r>
              <a:rPr b="0" u="none" spc="-5" dirty="0">
                <a:solidFill>
                  <a:srgbClr val="FF0000"/>
                </a:solidFill>
                <a:latin typeface="Carlito"/>
                <a:cs typeface="Carlito"/>
              </a:rPr>
              <a:t>Ranges: Elementary</a:t>
            </a:r>
            <a:r>
              <a:rPr b="0" u="none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b="0" u="none" dirty="0">
                <a:solidFill>
                  <a:srgbClr val="FF0000"/>
                </a:solidFill>
                <a:latin typeface="Carlito"/>
                <a:cs typeface="Carlito"/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974" y="604773"/>
            <a:ext cx="315658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0029" algn="l"/>
              </a:tabLst>
            </a:pPr>
            <a:r>
              <a:rPr sz="1800" b="1" spc="-80" dirty="0">
                <a:latin typeface="Trebuchet MS"/>
                <a:cs typeface="Trebuchet MS"/>
              </a:rPr>
              <a:t>Within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range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550">
              <a:latin typeface="Trebuchet MS"/>
              <a:cs typeface="Trebuchet MS"/>
            </a:endParaRPr>
          </a:p>
          <a:p>
            <a:pPr marL="239395" indent="-227329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z="1800" b="1" spc="-100" dirty="0">
                <a:latin typeface="Trebuchet MS"/>
                <a:cs typeface="Trebuchet MS"/>
              </a:rPr>
              <a:t>At </a:t>
            </a:r>
            <a:r>
              <a:rPr sz="1800" b="1" spc="-110" dirty="0">
                <a:latin typeface="Trebuchet MS"/>
                <a:cs typeface="Trebuchet MS"/>
              </a:rPr>
              <a:t>the </a:t>
            </a:r>
            <a:r>
              <a:rPr sz="1800" b="1" spc="-90" dirty="0">
                <a:latin typeface="Trebuchet MS"/>
                <a:cs typeface="Trebuchet MS"/>
              </a:rPr>
              <a:t>boundaries </a:t>
            </a:r>
            <a:r>
              <a:rPr sz="1800" b="1" spc="-75" dirty="0">
                <a:latin typeface="Trebuchet MS"/>
                <a:cs typeface="Trebuchet MS"/>
              </a:rPr>
              <a:t>of </a:t>
            </a:r>
            <a:r>
              <a:rPr sz="1800" b="1" spc="-110" dirty="0">
                <a:latin typeface="Trebuchet MS"/>
                <a:cs typeface="Trebuchet MS"/>
              </a:rPr>
              <a:t>the</a:t>
            </a:r>
            <a:r>
              <a:rPr sz="1800" b="1" spc="-36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range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1550">
              <a:latin typeface="Trebuchet MS"/>
              <a:cs typeface="Trebuchet MS"/>
            </a:endParaRPr>
          </a:p>
          <a:p>
            <a:pPr marL="239395" indent="-22732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0029" algn="l"/>
              </a:tabLst>
            </a:pPr>
            <a:r>
              <a:rPr sz="1800" b="1" spc="-90" dirty="0">
                <a:latin typeface="Trebuchet MS"/>
                <a:cs typeface="Trebuchet MS"/>
              </a:rPr>
              <a:t>Outside </a:t>
            </a:r>
            <a:r>
              <a:rPr sz="1800" b="1" spc="-110" dirty="0">
                <a:latin typeface="Trebuchet MS"/>
                <a:cs typeface="Trebuchet MS"/>
              </a:rPr>
              <a:t>the range</a:t>
            </a:r>
            <a:r>
              <a:rPr sz="1800" b="1" spc="-215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Arial"/>
                <a:cs typeface="Arial"/>
              </a:rPr>
              <a:t>(“illegal”)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1713</Words>
  <Application>Microsoft Office PowerPoint</Application>
  <PresentationFormat>Custom</PresentationFormat>
  <Paragraphs>288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Software Testing and Quality  Assurance</vt:lpstr>
      <vt:lpstr>Agenda</vt:lpstr>
      <vt:lpstr>Equivalence Class Testing</vt:lpstr>
      <vt:lpstr>Equivalence Class</vt:lpstr>
      <vt:lpstr>Equivalence Class Test Cases</vt:lpstr>
      <vt:lpstr>Equivalence Partitioning - Review</vt:lpstr>
      <vt:lpstr>Test Input Possibilities</vt:lpstr>
      <vt:lpstr>Test Input Partitioning and Boundaries</vt:lpstr>
      <vt:lpstr>Testing Ranges: Elementary Cases</vt:lpstr>
      <vt:lpstr>Weak Normal Equivalence testing</vt:lpstr>
      <vt:lpstr>Strong Normal Equivalence testing</vt:lpstr>
      <vt:lpstr>Weak Robust Equivalence testing</vt:lpstr>
      <vt:lpstr>Strong Robust Equivalence testing</vt:lpstr>
      <vt:lpstr>Sample Problem Descriptions</vt:lpstr>
      <vt:lpstr>Equivalence class Definition</vt:lpstr>
      <vt:lpstr>Weak Normal Equivalence Test Cases for Triangle  Problem</vt:lpstr>
      <vt:lpstr>Strong Normal Equivalence Test Cases for Triangle  Problem</vt:lpstr>
      <vt:lpstr>Weak Robust Equivalence Test Cases for Triangle  Problem</vt:lpstr>
      <vt:lpstr>Strong Robust Equivalence Test Cases for Triangle  Problem</vt:lpstr>
      <vt:lpstr>Decision Table Based Testing</vt:lpstr>
      <vt:lpstr>Components of a Decision Table</vt:lpstr>
      <vt:lpstr>Conditions in Decision Table</vt:lpstr>
      <vt:lpstr>Triangle Problem Example</vt:lpstr>
      <vt:lpstr>How Many Test Cases for Triangle Problem?</vt:lpstr>
      <vt:lpstr>Advantages/Disadvantages of Decision Table</vt:lpstr>
      <vt:lpstr>Cyclomatic 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</dc:title>
  <dc:creator>Administrator</dc:creator>
  <cp:lastModifiedBy>Waqas Ahmad</cp:lastModifiedBy>
  <cp:revision>1</cp:revision>
  <dcterms:created xsi:type="dcterms:W3CDTF">2020-04-27T22:33:01Z</dcterms:created>
  <dcterms:modified xsi:type="dcterms:W3CDTF">2020-04-27T22:34:19Z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