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677" y="50672"/>
            <a:ext cx="110464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654558"/>
            <a:ext cx="4048251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7316" y="1941702"/>
            <a:ext cx="14260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 </a:t>
            </a:r>
            <a:r>
              <a:rPr sz="1600" spc="-95" dirty="0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sz="16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1600" spc="-135" dirty="0" smtClean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1600" spc="-5" dirty="0" smtClean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19" y="52832"/>
            <a:ext cx="420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Round-trip </a:t>
            </a:r>
            <a:r>
              <a:rPr sz="1800" spc="-5" dirty="0"/>
              <a:t>paths </a:t>
            </a:r>
            <a:r>
              <a:rPr sz="1800" dirty="0"/>
              <a:t>and </a:t>
            </a:r>
            <a:r>
              <a:rPr sz="1800" spc="-5" dirty="0"/>
              <a:t>Sequencing</a:t>
            </a:r>
            <a:r>
              <a:rPr sz="1800" spc="-90" dirty="0"/>
              <a:t> </a:t>
            </a:r>
            <a:r>
              <a:rPr sz="1800" spc="-10" dirty="0"/>
              <a:t>Constraints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328040"/>
            <a:ext cx="3981450" cy="298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ts val="155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350" dirty="0">
                <a:latin typeface="Carlito"/>
                <a:cs typeface="Carlito"/>
              </a:rPr>
              <a:t>A </a:t>
            </a:r>
            <a:r>
              <a:rPr sz="1350" spc="-5" dirty="0">
                <a:latin typeface="Carlito"/>
                <a:cs typeface="Carlito"/>
              </a:rPr>
              <a:t>round-trip path</a:t>
            </a:r>
            <a:r>
              <a:rPr sz="1350" spc="-6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tree</a:t>
            </a:r>
            <a:endParaRPr sz="1350">
              <a:latin typeface="Carlito"/>
              <a:cs typeface="Carlito"/>
            </a:endParaRPr>
          </a:p>
          <a:p>
            <a:pPr marL="384175" lvl="1" indent="-143510">
              <a:lnSpc>
                <a:spcPts val="1300"/>
              </a:lnSpc>
              <a:buFont typeface="Arial"/>
              <a:buChar char="–"/>
              <a:tabLst>
                <a:tab pos="384810" algn="l"/>
              </a:tabLst>
            </a:pPr>
            <a:r>
              <a:rPr sz="1200" dirty="0">
                <a:latin typeface="Carlito"/>
                <a:cs typeface="Carlito"/>
              </a:rPr>
              <a:t>Is built </a:t>
            </a:r>
            <a:r>
              <a:rPr sz="1200" spc="-5" dirty="0">
                <a:latin typeface="Carlito"/>
                <a:cs typeface="Carlito"/>
              </a:rPr>
              <a:t>form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state </a:t>
            </a:r>
            <a:r>
              <a:rPr sz="1200" spc="-5" dirty="0">
                <a:latin typeface="Carlito"/>
                <a:cs typeface="Carlito"/>
              </a:rPr>
              <a:t>transition</a:t>
            </a:r>
            <a:r>
              <a:rPr sz="1200" spc="-1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diagram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ts val="1305"/>
              </a:lnSpc>
              <a:buFont typeface="Arial"/>
              <a:buChar char="–"/>
              <a:tabLst>
                <a:tab pos="384810" algn="l"/>
              </a:tabLst>
            </a:pPr>
            <a:r>
              <a:rPr sz="1200" dirty="0">
                <a:latin typeface="Carlito"/>
                <a:cs typeface="Carlito"/>
              </a:rPr>
              <a:t>Includes all </a:t>
            </a:r>
            <a:r>
              <a:rPr sz="1200" spc="-5" dirty="0">
                <a:latin typeface="Carlito"/>
                <a:cs typeface="Carlito"/>
              </a:rPr>
              <a:t>round-trip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paths</a:t>
            </a:r>
            <a:endParaRPr sz="1200">
              <a:latin typeface="Carlito"/>
              <a:cs typeface="Carlito"/>
            </a:endParaRPr>
          </a:p>
          <a:p>
            <a:pPr marL="584200" lvl="2" indent="-114935">
              <a:lnSpc>
                <a:spcPts val="1080"/>
              </a:lnSpc>
              <a:buFont typeface="Arial"/>
              <a:buChar char="•"/>
              <a:tabLst>
                <a:tab pos="584835" algn="l"/>
              </a:tabLst>
            </a:pPr>
            <a:r>
              <a:rPr sz="1000" spc="-15" dirty="0">
                <a:latin typeface="Carlito"/>
                <a:cs typeface="Carlito"/>
              </a:rPr>
              <a:t>Transition </a:t>
            </a:r>
            <a:r>
              <a:rPr sz="1000" spc="-5" dirty="0">
                <a:latin typeface="Carlito"/>
                <a:cs typeface="Carlito"/>
              </a:rPr>
              <a:t>sequences beginning and ending in the </a:t>
            </a:r>
            <a:r>
              <a:rPr sz="1000" spc="-10" dirty="0">
                <a:latin typeface="Carlito"/>
                <a:cs typeface="Carlito"/>
              </a:rPr>
              <a:t>same</a:t>
            </a:r>
            <a:r>
              <a:rPr sz="1000" spc="100" dirty="0">
                <a:latin typeface="Carlito"/>
                <a:cs typeface="Carlito"/>
              </a:rPr>
              <a:t> </a:t>
            </a:r>
            <a:r>
              <a:rPr sz="1000" spc="-15" dirty="0">
                <a:latin typeface="Carlito"/>
                <a:cs typeface="Carlito"/>
              </a:rPr>
              <a:t>state</a:t>
            </a:r>
            <a:endParaRPr sz="1000">
              <a:latin typeface="Carlito"/>
              <a:cs typeface="Carlito"/>
            </a:endParaRPr>
          </a:p>
          <a:p>
            <a:pPr marL="584200" lvl="2" indent="-114935">
              <a:lnSpc>
                <a:spcPts val="960"/>
              </a:lnSpc>
              <a:buFont typeface="Arial"/>
              <a:buChar char="•"/>
              <a:tabLst>
                <a:tab pos="584835" algn="l"/>
              </a:tabLst>
            </a:pPr>
            <a:r>
              <a:rPr sz="1000" spc="-5" dirty="0">
                <a:latin typeface="Carlito"/>
                <a:cs typeface="Carlito"/>
              </a:rPr>
              <a:t>Simple paths </a:t>
            </a:r>
            <a:r>
              <a:rPr sz="1000" spc="-15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initial </a:t>
            </a:r>
            <a:r>
              <a:rPr sz="1000" spc="-1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final </a:t>
            </a:r>
            <a:r>
              <a:rPr sz="1000" spc="-10" dirty="0">
                <a:latin typeface="Carlito"/>
                <a:cs typeface="Carlito"/>
              </a:rPr>
              <a:t>state. </a:t>
            </a:r>
            <a:r>
              <a:rPr sz="1000" spc="-5" dirty="0">
                <a:latin typeface="Carlito"/>
                <a:cs typeface="Carlito"/>
              </a:rPr>
              <a:t>If a loop is </a:t>
            </a:r>
            <a:r>
              <a:rPr sz="1000" spc="-10" dirty="0">
                <a:latin typeface="Carlito"/>
                <a:cs typeface="Carlito"/>
              </a:rPr>
              <a:t>present, </a:t>
            </a:r>
            <a:r>
              <a:rPr sz="1000" spc="-15" dirty="0">
                <a:latin typeface="Carlito"/>
                <a:cs typeface="Carlito"/>
              </a:rPr>
              <a:t>we</a:t>
            </a:r>
            <a:r>
              <a:rPr sz="1000" spc="18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use</a:t>
            </a:r>
            <a:endParaRPr sz="1000">
              <a:latin typeface="Carlito"/>
              <a:cs typeface="Carlito"/>
            </a:endParaRPr>
          </a:p>
          <a:p>
            <a:pPr marL="584200">
              <a:lnSpc>
                <a:spcPts val="935"/>
              </a:lnSpc>
            </a:pPr>
            <a:r>
              <a:rPr sz="1000" spc="-5" dirty="0">
                <a:latin typeface="Carlito"/>
                <a:cs typeface="Carlito"/>
              </a:rPr>
              <a:t>only one</a:t>
            </a:r>
            <a:r>
              <a:rPr sz="1000" spc="-2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iteration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ts val="1465"/>
              </a:lnSpc>
              <a:buFont typeface="Arial"/>
              <a:buChar char="•"/>
              <a:tabLst>
                <a:tab pos="185420" algn="l"/>
              </a:tabLst>
            </a:pPr>
            <a:r>
              <a:rPr sz="1350" spc="-5" dirty="0">
                <a:latin typeface="Carlito"/>
                <a:cs typeface="Carlito"/>
              </a:rPr>
              <a:t>Is used</a:t>
            </a:r>
            <a:r>
              <a:rPr sz="1350" spc="-3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to</a:t>
            </a:r>
            <a:endParaRPr sz="1350">
              <a:latin typeface="Carlito"/>
              <a:cs typeface="Carlito"/>
            </a:endParaRPr>
          </a:p>
          <a:p>
            <a:pPr marL="384175" lvl="1" indent="-143510">
              <a:lnSpc>
                <a:spcPts val="1300"/>
              </a:lnSpc>
              <a:buFont typeface="Arial"/>
              <a:buChar char="–"/>
              <a:tabLst>
                <a:tab pos="384810" algn="l"/>
              </a:tabLst>
            </a:pPr>
            <a:r>
              <a:rPr sz="1200" spc="-5" dirty="0">
                <a:latin typeface="Carlito"/>
                <a:cs typeface="Carlito"/>
              </a:rPr>
              <a:t>Check conformance to explicit behavioral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models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ts val="1345"/>
              </a:lnSpc>
              <a:buFont typeface="Arial"/>
              <a:buChar char="–"/>
              <a:tabLst>
                <a:tab pos="384810" algn="l"/>
              </a:tabLst>
            </a:pPr>
            <a:r>
              <a:rPr sz="1200" spc="-5" dirty="0">
                <a:latin typeface="Carlito"/>
                <a:cs typeface="Carlito"/>
              </a:rPr>
              <a:t>Find sneak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paths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Carlito"/>
                <a:cs typeface="Carlito"/>
              </a:rPr>
              <a:t>A </a:t>
            </a:r>
            <a:r>
              <a:rPr sz="1350" spc="-10" dirty="0">
                <a:latin typeface="Carlito"/>
                <a:cs typeface="Carlito"/>
              </a:rPr>
              <a:t>test strategy </a:t>
            </a:r>
            <a:r>
              <a:rPr sz="1350" spc="-5" dirty="0">
                <a:latin typeface="Carlito"/>
                <a:cs typeface="Carlito"/>
              </a:rPr>
              <a:t>based </a:t>
            </a:r>
            <a:r>
              <a:rPr sz="1350" dirty="0">
                <a:latin typeface="Carlito"/>
                <a:cs typeface="Carlito"/>
              </a:rPr>
              <a:t>on </a:t>
            </a:r>
            <a:r>
              <a:rPr sz="1350" spc="-5" dirty="0">
                <a:latin typeface="Carlito"/>
                <a:cs typeface="Carlito"/>
              </a:rPr>
              <a:t>round-trip path trees </a:t>
            </a:r>
            <a:r>
              <a:rPr sz="1350" dirty="0">
                <a:latin typeface="Carlito"/>
                <a:cs typeface="Carlito"/>
              </a:rPr>
              <a:t>will</a:t>
            </a:r>
            <a:r>
              <a:rPr sz="1350" spc="-105" dirty="0">
                <a:latin typeface="Carlito"/>
                <a:cs typeface="Carlito"/>
              </a:rPr>
              <a:t> </a:t>
            </a:r>
            <a:r>
              <a:rPr sz="1350" spc="-10" dirty="0">
                <a:latin typeface="Carlito"/>
                <a:cs typeface="Carlito"/>
              </a:rPr>
              <a:t>reveal:</a:t>
            </a:r>
            <a:endParaRPr sz="135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350" dirty="0">
                <a:latin typeface="Carlito"/>
                <a:cs typeface="Carlito"/>
              </a:rPr>
              <a:t>All </a:t>
            </a:r>
            <a:r>
              <a:rPr sz="1350" spc="-10" dirty="0">
                <a:latin typeface="Carlito"/>
                <a:cs typeface="Carlito"/>
              </a:rPr>
              <a:t>state control</a:t>
            </a:r>
            <a:r>
              <a:rPr sz="1350" spc="-65" dirty="0">
                <a:latin typeface="Carlito"/>
                <a:cs typeface="Carlito"/>
              </a:rPr>
              <a:t> </a:t>
            </a:r>
            <a:r>
              <a:rPr sz="1350" spc="-10" dirty="0">
                <a:latin typeface="Carlito"/>
                <a:cs typeface="Carlito"/>
              </a:rPr>
              <a:t>faults</a:t>
            </a:r>
            <a:endParaRPr sz="1350">
              <a:latin typeface="Carlito"/>
              <a:cs typeface="Carlito"/>
            </a:endParaRPr>
          </a:p>
          <a:p>
            <a:pPr marL="184785" marR="297180" indent="-172720">
              <a:lnSpc>
                <a:spcPct val="80300"/>
              </a:lnSpc>
              <a:spcBef>
                <a:spcPts val="320"/>
              </a:spcBef>
              <a:buFont typeface="Arial"/>
              <a:buChar char="•"/>
              <a:tabLst>
                <a:tab pos="185420" algn="l"/>
              </a:tabLst>
            </a:pPr>
            <a:r>
              <a:rPr sz="1350" dirty="0">
                <a:latin typeface="Carlito"/>
                <a:cs typeface="Carlito"/>
              </a:rPr>
              <a:t>All </a:t>
            </a:r>
            <a:r>
              <a:rPr sz="1350" spc="-5" dirty="0">
                <a:latin typeface="Carlito"/>
                <a:cs typeface="Carlito"/>
              </a:rPr>
              <a:t>sneak paths </a:t>
            </a:r>
            <a:r>
              <a:rPr sz="1350" spc="-80" dirty="0">
                <a:latin typeface="Arial"/>
                <a:cs typeface="Arial"/>
              </a:rPr>
              <a:t>– </a:t>
            </a:r>
            <a:r>
              <a:rPr sz="1300" spc="-5" dirty="0">
                <a:latin typeface="Carlito"/>
                <a:cs typeface="Carlito"/>
              </a:rPr>
              <a:t>messages </a:t>
            </a:r>
            <a:r>
              <a:rPr sz="1300" spc="-10" dirty="0">
                <a:latin typeface="Carlito"/>
                <a:cs typeface="Carlito"/>
              </a:rPr>
              <a:t>are </a:t>
            </a:r>
            <a:r>
              <a:rPr sz="1300" spc="-5" dirty="0">
                <a:latin typeface="Carlito"/>
                <a:cs typeface="Carlito"/>
              </a:rPr>
              <a:t>accepted when they  should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not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ts val="1620"/>
              </a:lnSpc>
              <a:buFont typeface="Arial"/>
              <a:buChar char="•"/>
              <a:tabLst>
                <a:tab pos="185420" algn="l"/>
              </a:tabLst>
            </a:pPr>
            <a:r>
              <a:rPr sz="1350" spc="-5" dirty="0">
                <a:latin typeface="Carlito"/>
                <a:cs typeface="Carlito"/>
              </a:rPr>
              <a:t>Many corrupt </a:t>
            </a:r>
            <a:r>
              <a:rPr sz="1350" spc="-10" dirty="0">
                <a:latin typeface="Carlito"/>
                <a:cs typeface="Carlito"/>
              </a:rPr>
              <a:t>states </a:t>
            </a:r>
            <a:r>
              <a:rPr sz="1350" dirty="0">
                <a:latin typeface="Carlito"/>
                <a:cs typeface="Carlito"/>
              </a:rPr>
              <a:t>- </a:t>
            </a:r>
            <a:r>
              <a:rPr sz="1300" spc="-5" dirty="0">
                <a:latin typeface="Carlito"/>
                <a:cs typeface="Carlito"/>
              </a:rPr>
              <a:t>unpredictable</a:t>
            </a:r>
            <a:r>
              <a:rPr sz="1300" spc="-11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behavior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300" dirty="0">
                <a:latin typeface="Carlito"/>
                <a:cs typeface="Carlito"/>
              </a:rPr>
              <a:t>Sequencing</a:t>
            </a:r>
            <a:r>
              <a:rPr sz="1300" spc="-3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Constraints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ts val="1320"/>
              </a:lnSpc>
              <a:spcBef>
                <a:spcPts val="5"/>
              </a:spcBef>
              <a:buFont typeface="Arial"/>
              <a:buChar char="–"/>
              <a:tabLst>
                <a:tab pos="384810" algn="l"/>
              </a:tabLst>
            </a:pPr>
            <a:r>
              <a:rPr sz="1100" spc="-5" dirty="0">
                <a:latin typeface="Carlito"/>
                <a:cs typeface="Carlito"/>
              </a:rPr>
              <a:t>Guard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Conditions</a:t>
            </a:r>
            <a:endParaRPr sz="1100">
              <a:latin typeface="Carlito"/>
              <a:cs typeface="Carlito"/>
            </a:endParaRPr>
          </a:p>
          <a:p>
            <a:pPr marL="384175" lvl="1" indent="-143510">
              <a:lnSpc>
                <a:spcPts val="1440"/>
              </a:lnSpc>
              <a:buFont typeface="Arial"/>
              <a:buChar char="–"/>
              <a:tabLst>
                <a:tab pos="384810" algn="l"/>
              </a:tabLst>
            </a:pPr>
            <a:r>
              <a:rPr sz="1200" spc="-5" dirty="0">
                <a:latin typeface="Carlito"/>
                <a:cs typeface="Carlito"/>
              </a:rPr>
              <a:t>Requirement </a:t>
            </a:r>
            <a:r>
              <a:rPr sz="1200" spc="-10" dirty="0">
                <a:latin typeface="Carlito"/>
                <a:cs typeface="Carlito"/>
              </a:rPr>
              <a:t>for FSM test </a:t>
            </a:r>
            <a:r>
              <a:rPr sz="1200" spc="-5" dirty="0">
                <a:latin typeface="Carlito"/>
                <a:cs typeface="Carlito"/>
              </a:rPr>
              <a:t>cases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development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738" y="154050"/>
            <a:ext cx="3162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Transitions </a:t>
            </a:r>
            <a:r>
              <a:rPr spc="-5" dirty="0"/>
              <a:t>with</a:t>
            </a:r>
            <a:r>
              <a:rPr spc="15" dirty="0"/>
              <a:t> </a:t>
            </a:r>
            <a:r>
              <a:rPr spc="-1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1518"/>
            <a:ext cx="3938904" cy="24644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latin typeface="Carlito"/>
                <a:cs typeface="Carlito"/>
              </a:rPr>
              <a:t>Each transition </a:t>
            </a:r>
            <a:r>
              <a:rPr sz="1600" spc="-5" dirty="0">
                <a:latin typeface="Carlito"/>
                <a:cs typeface="Carlito"/>
              </a:rPr>
              <a:t>in a </a:t>
            </a:r>
            <a:r>
              <a:rPr sz="1600" spc="-15" dirty="0">
                <a:latin typeface="Carlito"/>
                <a:cs typeface="Carlito"/>
              </a:rPr>
              <a:t>state </a:t>
            </a:r>
            <a:r>
              <a:rPr sz="1600" spc="-10" dirty="0">
                <a:latin typeface="Carlito"/>
                <a:cs typeface="Carlito"/>
              </a:rPr>
              <a:t>diagram </a:t>
            </a:r>
            <a:r>
              <a:rPr sz="1600" spc="-5" dirty="0">
                <a:latin typeface="Carlito"/>
                <a:cs typeface="Carlito"/>
              </a:rPr>
              <a:t>has the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form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i="1" spc="-5" dirty="0">
                <a:latin typeface="Carlito"/>
                <a:cs typeface="Carlito"/>
              </a:rPr>
              <a:t>trigger-signature [guard] / </a:t>
            </a:r>
            <a:r>
              <a:rPr sz="1600" i="1" spc="-15" dirty="0">
                <a:latin typeface="Carlito"/>
                <a:cs typeface="Carlito"/>
              </a:rPr>
              <a:t>activity. </a:t>
            </a:r>
            <a:r>
              <a:rPr sz="1600" spc="-5" dirty="0">
                <a:latin typeface="Carlito"/>
                <a:cs typeface="Carlito"/>
              </a:rPr>
              <a:t>All parts</a:t>
            </a:r>
            <a:r>
              <a:rPr sz="1600" spc="1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are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optional</a:t>
            </a:r>
            <a:endParaRPr sz="1600">
              <a:latin typeface="Carlito"/>
              <a:cs typeface="Carlito"/>
            </a:endParaRPr>
          </a:p>
          <a:p>
            <a:pPr marL="184785" marR="129539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trigger-signature: usually a single </a:t>
            </a:r>
            <a:r>
              <a:rPr sz="1600" spc="-15" dirty="0">
                <a:latin typeface="Carlito"/>
                <a:cs typeface="Carlito"/>
              </a:rPr>
              <a:t>event </a:t>
            </a:r>
            <a:r>
              <a:rPr sz="1600" spc="-5" dirty="0">
                <a:latin typeface="Carlito"/>
                <a:cs typeface="Carlito"/>
              </a:rPr>
              <a:t>that  </a:t>
            </a:r>
            <a:r>
              <a:rPr sz="1600" spc="-10" dirty="0">
                <a:latin typeface="Carlito"/>
                <a:cs typeface="Carlito"/>
              </a:rPr>
              <a:t>triggers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b="1" i="1" spc="-10" dirty="0">
                <a:latin typeface="Carlito"/>
                <a:cs typeface="Carlito"/>
              </a:rPr>
              <a:t>potential </a:t>
            </a:r>
            <a:r>
              <a:rPr sz="1600" spc="-5" dirty="0">
                <a:latin typeface="Carlito"/>
                <a:cs typeface="Carlito"/>
              </a:rPr>
              <a:t>change of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state.</a:t>
            </a:r>
            <a:endParaRPr sz="1600">
              <a:latin typeface="Carlito"/>
              <a:cs typeface="Carlito"/>
            </a:endParaRPr>
          </a:p>
          <a:p>
            <a:pPr marL="184785" marR="3302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guard: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Boolean </a:t>
            </a:r>
            <a:r>
              <a:rPr sz="1600" spc="-5" dirty="0">
                <a:latin typeface="Carlito"/>
                <a:cs typeface="Carlito"/>
              </a:rPr>
              <a:t>condition </a:t>
            </a:r>
            <a:r>
              <a:rPr sz="1600" spc="-10" dirty="0">
                <a:latin typeface="Carlito"/>
                <a:cs typeface="Carlito"/>
              </a:rPr>
              <a:t>that must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true 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transition to </a:t>
            </a:r>
            <a:r>
              <a:rPr sz="1600" spc="-25" dirty="0">
                <a:latin typeface="Carlito"/>
                <a:cs typeface="Carlito"/>
              </a:rPr>
              <a:t>take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place.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dirty="0">
                <a:latin typeface="Carlito"/>
                <a:cs typeface="Carlito"/>
              </a:rPr>
              <a:t>activity: </a:t>
            </a:r>
            <a:r>
              <a:rPr sz="1600" spc="-5" dirty="0">
                <a:latin typeface="Carlito"/>
                <a:cs typeface="Carlito"/>
              </a:rPr>
              <a:t>an action that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performed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during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transition.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33" y="191261"/>
            <a:ext cx="2443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Sneak path </a:t>
            </a:r>
            <a:r>
              <a:rPr spc="-15" dirty="0"/>
              <a:t>test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654558"/>
            <a:ext cx="3507104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sneak path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10" dirty="0">
                <a:latin typeface="Carlito"/>
                <a:cs typeface="Carlito"/>
              </a:rPr>
              <a:t>message accepted </a:t>
            </a:r>
            <a:r>
              <a:rPr sz="1600" spc="-5" dirty="0">
                <a:latin typeface="Carlito"/>
                <a:cs typeface="Carlito"/>
              </a:rPr>
              <a:t>when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it</a:t>
            </a:r>
            <a:endParaRPr sz="16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should not be </a:t>
            </a:r>
            <a:r>
              <a:rPr sz="1600" spc="-10" dirty="0">
                <a:latin typeface="Carlito"/>
                <a:cs typeface="Carlito"/>
              </a:rPr>
              <a:t>accepted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occur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if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an unspecified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transition</a:t>
            </a:r>
            <a:endParaRPr sz="1600">
              <a:latin typeface="Carlito"/>
              <a:cs typeface="Carlito"/>
            </a:endParaRPr>
          </a:p>
          <a:p>
            <a:pPr marL="184785" marR="22669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transition occur even </a:t>
            </a:r>
            <a:r>
              <a:rPr sz="1600" spc="-5" dirty="0">
                <a:latin typeface="Carlito"/>
                <a:cs typeface="Carlito"/>
              </a:rPr>
              <a:t>if the </a:t>
            </a:r>
            <a:r>
              <a:rPr sz="1600" spc="-10" dirty="0">
                <a:latin typeface="Carlito"/>
                <a:cs typeface="Carlito"/>
              </a:rPr>
              <a:t>guard  predicate </a:t>
            </a:r>
            <a:r>
              <a:rPr sz="1600" spc="-5" dirty="0">
                <a:latin typeface="Carlito"/>
                <a:cs typeface="Carlito"/>
              </a:rPr>
              <a:t>is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244"/>
            <a:ext cx="2804795" cy="25082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Unit </a:t>
            </a:r>
            <a:r>
              <a:rPr sz="1600" spc="-30" dirty="0">
                <a:latin typeface="Carlito"/>
                <a:cs typeface="Carlito"/>
              </a:rPr>
              <a:t>Testing </a:t>
            </a:r>
            <a:r>
              <a:rPr sz="1600" spc="-95" dirty="0">
                <a:latin typeface="Arial"/>
                <a:cs typeface="Arial"/>
              </a:rPr>
              <a:t>–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Carlito"/>
                <a:cs typeface="Carlito"/>
              </a:rPr>
              <a:t>Conclusion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OO </a:t>
            </a:r>
            <a:r>
              <a:rPr sz="1600" spc="-15" dirty="0">
                <a:latin typeface="Carlito"/>
                <a:cs typeface="Carlito"/>
              </a:rPr>
              <a:t>Protocol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State-Machine </a:t>
            </a:r>
            <a:r>
              <a:rPr sz="1600" spc="-10" dirty="0">
                <a:latin typeface="Carlito"/>
                <a:cs typeface="Carlito"/>
              </a:rPr>
              <a:t>based 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Model-based</a:t>
            </a:r>
            <a:r>
              <a:rPr sz="1600" spc="-10" dirty="0">
                <a:latin typeface="Carlito"/>
                <a:cs typeface="Carlito"/>
              </a:rPr>
              <a:t> 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Next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Lectures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Specification-based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10" dirty="0">
                <a:latin typeface="Carlito"/>
                <a:cs typeface="Carlito"/>
              </a:rPr>
              <a:t>Grey-box </a:t>
            </a:r>
            <a:r>
              <a:rPr sz="1400" spc="-5" dirty="0">
                <a:latin typeface="Carlito"/>
                <a:cs typeface="Carlito"/>
              </a:rPr>
              <a:t>testing: </a:t>
            </a:r>
            <a:r>
              <a:rPr sz="1400" dirty="0">
                <a:latin typeface="Carlito"/>
                <a:cs typeface="Carlito"/>
              </a:rPr>
              <a:t>An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Introduction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20" dirty="0">
                <a:latin typeface="Carlito"/>
                <a:cs typeface="Carlito"/>
              </a:rPr>
              <a:t>Testing </a:t>
            </a:r>
            <a:r>
              <a:rPr sz="1400" dirty="0">
                <a:latin typeface="Carlito"/>
                <a:cs typeface="Carlito"/>
              </a:rPr>
              <a:t>Classes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Clusters</a:t>
            </a:r>
            <a:endParaRPr sz="14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1200" spc="-5" dirty="0">
                <a:latin typeface="Carlito"/>
                <a:cs typeface="Carlito"/>
              </a:rPr>
              <a:t>Method-Message </a:t>
            </a:r>
            <a:r>
              <a:rPr sz="1200" spc="-10" dirty="0">
                <a:latin typeface="Carlito"/>
                <a:cs typeface="Carlito"/>
              </a:rPr>
              <a:t>Path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Testing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20" dirty="0">
                <a:latin typeface="Carlito"/>
                <a:cs typeface="Carlito"/>
              </a:rPr>
              <a:t>Testing </a:t>
            </a:r>
            <a:r>
              <a:rPr sz="1400" spc="-5" dirty="0">
                <a:latin typeface="Carlito"/>
                <a:cs typeface="Carlito"/>
              </a:rPr>
              <a:t>Object-Oriented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Systems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35" dirty="0"/>
              <a:t>g</a:t>
            </a:r>
            <a:r>
              <a:rPr spc="-5" dirty="0"/>
              <a:t>en</a:t>
            </a:r>
            <a:r>
              <a:rPr spc="-15" dirty="0"/>
              <a:t>d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2822575" cy="19291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20" dirty="0">
                <a:latin typeface="Carlito"/>
                <a:cs typeface="Carlito"/>
              </a:rPr>
              <a:t>Wrap-up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Conclusion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Structural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Unit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Unit </a:t>
            </a:r>
            <a:r>
              <a:rPr sz="1600" spc="-10" dirty="0">
                <a:latin typeface="Carlito"/>
                <a:cs typeface="Carlito"/>
              </a:rPr>
              <a:t>to Integration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OO </a:t>
            </a:r>
            <a:r>
              <a:rPr sz="1400" spc="-10" dirty="0">
                <a:latin typeface="Carlito"/>
                <a:cs typeface="Carlito"/>
              </a:rPr>
              <a:t>Protocol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Finite </a:t>
            </a:r>
            <a:r>
              <a:rPr sz="1400" spc="-10" dirty="0">
                <a:latin typeface="Carlito"/>
                <a:cs typeface="Carlito"/>
              </a:rPr>
              <a:t>State </a:t>
            </a:r>
            <a:r>
              <a:rPr sz="1400" spc="-5" dirty="0">
                <a:latin typeface="Carlito"/>
                <a:cs typeface="Carlito"/>
              </a:rPr>
              <a:t>Machines </a:t>
            </a:r>
            <a:r>
              <a:rPr sz="1400" spc="-10" dirty="0">
                <a:latin typeface="Carlito"/>
                <a:cs typeface="Carlito"/>
              </a:rPr>
              <a:t>for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Testing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428" y="1371726"/>
            <a:ext cx="228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MODEL-BASED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TESTING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041" y="51257"/>
            <a:ext cx="869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6537"/>
            <a:ext cx="3824604" cy="2533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har char="•"/>
              <a:tabLst>
                <a:tab pos="185420" algn="l"/>
              </a:tabLst>
            </a:pPr>
            <a:r>
              <a:rPr sz="1500" spc="-135" dirty="0">
                <a:latin typeface="Arial"/>
                <a:cs typeface="Arial"/>
              </a:rPr>
              <a:t>A </a:t>
            </a:r>
            <a:r>
              <a:rPr sz="1500" spc="-45" dirty="0">
                <a:latin typeface="Arial"/>
                <a:cs typeface="Arial"/>
              </a:rPr>
              <a:t>model </a:t>
            </a:r>
            <a:r>
              <a:rPr sz="1500" spc="-80" dirty="0">
                <a:latin typeface="Arial"/>
                <a:cs typeface="Arial"/>
              </a:rPr>
              <a:t>is </a:t>
            </a:r>
            <a:r>
              <a:rPr sz="1500" spc="-120" dirty="0">
                <a:latin typeface="Arial"/>
                <a:cs typeface="Arial"/>
              </a:rPr>
              <a:t>a </a:t>
            </a:r>
            <a:r>
              <a:rPr sz="1500" spc="-40" dirty="0">
                <a:latin typeface="Arial"/>
                <a:cs typeface="Arial"/>
              </a:rPr>
              <a:t>description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spc="-120" dirty="0">
                <a:latin typeface="Arial"/>
                <a:cs typeface="Arial"/>
              </a:rPr>
              <a:t>a </a:t>
            </a:r>
            <a:r>
              <a:rPr sz="1500" spc="-95" dirty="0">
                <a:latin typeface="Arial"/>
                <a:cs typeface="Arial"/>
              </a:rPr>
              <a:t>system’s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behavior.</a:t>
            </a:r>
            <a:endParaRPr sz="1500">
              <a:latin typeface="Arial"/>
              <a:cs typeface="Arial"/>
            </a:endParaRPr>
          </a:p>
          <a:p>
            <a:pPr marL="226060" indent="-21336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6060" algn="l"/>
              </a:tabLst>
            </a:pPr>
            <a:r>
              <a:rPr sz="1500" dirty="0">
                <a:latin typeface="Carlito"/>
                <a:cs typeface="Carlito"/>
              </a:rPr>
              <a:t>Models </a:t>
            </a:r>
            <a:r>
              <a:rPr sz="1500" spc="-10" dirty="0">
                <a:latin typeface="Carlito"/>
                <a:cs typeface="Carlito"/>
              </a:rPr>
              <a:t>are </a:t>
            </a:r>
            <a:r>
              <a:rPr sz="1500" spc="-5" dirty="0">
                <a:latin typeface="Carlito"/>
                <a:cs typeface="Carlito"/>
              </a:rPr>
              <a:t>simpler </a:t>
            </a:r>
            <a:r>
              <a:rPr sz="1500" dirty="0">
                <a:latin typeface="Carlito"/>
                <a:cs typeface="Carlito"/>
              </a:rPr>
              <a:t>than the </a:t>
            </a:r>
            <a:r>
              <a:rPr sz="1500" spc="-10" dirty="0">
                <a:latin typeface="Carlito"/>
                <a:cs typeface="Carlito"/>
              </a:rPr>
              <a:t>systems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they</a:t>
            </a:r>
            <a:endParaRPr sz="15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500" spc="-5" dirty="0">
                <a:latin typeface="Carlito"/>
                <a:cs typeface="Carlito"/>
              </a:rPr>
              <a:t>describe.</a:t>
            </a:r>
            <a:endParaRPr sz="1500">
              <a:latin typeface="Carlito"/>
              <a:cs typeface="Carlito"/>
            </a:endParaRPr>
          </a:p>
          <a:p>
            <a:pPr marL="184785" marR="266065" indent="-1727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26060" algn="l"/>
              </a:tabLst>
            </a:pPr>
            <a:r>
              <a:rPr dirty="0"/>
              <a:t>	</a:t>
            </a:r>
            <a:r>
              <a:rPr sz="1500" dirty="0">
                <a:latin typeface="Carlito"/>
                <a:cs typeface="Carlito"/>
              </a:rPr>
              <a:t>Models help us </a:t>
            </a:r>
            <a:r>
              <a:rPr sz="1500" spc="-10" dirty="0">
                <a:latin typeface="Carlito"/>
                <a:cs typeface="Carlito"/>
              </a:rPr>
              <a:t>understand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5" dirty="0">
                <a:latin typeface="Carlito"/>
                <a:cs typeface="Carlito"/>
              </a:rPr>
              <a:t>predict</a:t>
            </a:r>
            <a:r>
              <a:rPr sz="1500" spc="-13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the  </a:t>
            </a:r>
            <a:r>
              <a:rPr sz="1500" spc="-95" dirty="0">
                <a:latin typeface="Arial"/>
                <a:cs typeface="Arial"/>
              </a:rPr>
              <a:t>system’s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behavior.</a:t>
            </a:r>
            <a:endParaRPr sz="15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For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-20" dirty="0">
                <a:latin typeface="Carlito"/>
                <a:cs typeface="Carlito"/>
              </a:rPr>
              <a:t>Testing: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State-machines as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models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Specifications as models </a:t>
            </a:r>
            <a:r>
              <a:rPr sz="1300" dirty="0">
                <a:latin typeface="Carlito"/>
                <a:cs typeface="Carlito"/>
              </a:rPr>
              <a:t>e.g., </a:t>
            </a:r>
            <a:r>
              <a:rPr sz="1300" spc="-10" dirty="0">
                <a:latin typeface="Carlito"/>
                <a:cs typeface="Carlito"/>
              </a:rPr>
              <a:t>UML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diagrams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84810" algn="l"/>
              </a:tabLst>
            </a:pPr>
            <a:r>
              <a:rPr sz="1300" spc="-5" dirty="0">
                <a:latin typeface="Carlito"/>
                <a:cs typeface="Carlito"/>
              </a:rPr>
              <a:t>Formal Specifications as models </a:t>
            </a:r>
            <a:r>
              <a:rPr sz="1300" dirty="0">
                <a:latin typeface="Carlito"/>
                <a:cs typeface="Carlito"/>
              </a:rPr>
              <a:t>e.g., </a:t>
            </a:r>
            <a:r>
              <a:rPr sz="1300" spc="-5" dirty="0">
                <a:latin typeface="Carlito"/>
                <a:cs typeface="Carlito"/>
              </a:rPr>
              <a:t>Object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Z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har char="•"/>
              <a:tabLst>
                <a:tab pos="384810" algn="l"/>
              </a:tabLst>
            </a:pPr>
            <a:r>
              <a:rPr sz="1300" spc="-405" dirty="0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152" y="50672"/>
            <a:ext cx="2886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Against </a:t>
            </a:r>
            <a:r>
              <a:rPr spc="-10" dirty="0"/>
              <a:t>what are</a:t>
            </a:r>
            <a:r>
              <a:rPr spc="-15" dirty="0"/>
              <a:t> </a:t>
            </a:r>
            <a:r>
              <a:rPr spc="-1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594" y="1002918"/>
            <a:ext cx="762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Specifications: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4" y="1337843"/>
            <a:ext cx="1645285" cy="756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spc="-10" dirty="0">
                <a:latin typeface="Carlito"/>
                <a:cs typeface="Carlito"/>
              </a:rPr>
              <a:t>Users </a:t>
            </a:r>
            <a:r>
              <a:rPr sz="1000" spc="-5" dirty="0">
                <a:latin typeface="Carlito"/>
                <a:cs typeface="Carlito"/>
              </a:rPr>
              <a:t>needs</a:t>
            </a:r>
            <a:r>
              <a:rPr sz="1000" spc="-10" dirty="0">
                <a:latin typeface="Carlito"/>
                <a:cs typeface="Carlito"/>
              </a:rPr>
              <a:t> (Requirements)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spc="-10" dirty="0">
                <a:latin typeface="Carlito"/>
                <a:cs typeface="Carlito"/>
              </a:rPr>
              <a:t>Objectives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(specific)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spc="-10" dirty="0">
                <a:latin typeface="Carlito"/>
                <a:cs typeface="Carlito"/>
              </a:rPr>
              <a:t>Informal</a:t>
            </a:r>
            <a:r>
              <a:rPr sz="1000" spc="-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specification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000" spc="-10" dirty="0">
                <a:latin typeface="Carlito"/>
                <a:cs typeface="Carlito"/>
              </a:rPr>
              <a:t>Formal</a:t>
            </a:r>
            <a:r>
              <a:rPr sz="1000" spc="-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specification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975" y="1317624"/>
            <a:ext cx="1365250" cy="4572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900" spc="-15" dirty="0">
                <a:latin typeface="Carlito"/>
                <a:cs typeface="Carlito"/>
              </a:rPr>
              <a:t>System </a:t>
            </a:r>
            <a:r>
              <a:rPr sz="900" spc="-5" dirty="0">
                <a:latin typeface="Carlito"/>
                <a:cs typeface="Carlito"/>
              </a:rPr>
              <a:t>Under</a:t>
            </a:r>
            <a:r>
              <a:rPr sz="900" spc="35" dirty="0">
                <a:latin typeface="Carlito"/>
                <a:cs typeface="Carlito"/>
              </a:rPr>
              <a:t> </a:t>
            </a:r>
            <a:r>
              <a:rPr sz="900" spc="-30" dirty="0">
                <a:latin typeface="Carlito"/>
                <a:cs typeface="Carlito"/>
              </a:rPr>
              <a:t>Test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011" y="1380489"/>
            <a:ext cx="143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894" y="2502788"/>
            <a:ext cx="297243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The </a:t>
            </a:r>
            <a:r>
              <a:rPr sz="800" spc="-5" dirty="0">
                <a:latin typeface="Carlito"/>
                <a:cs typeface="Carlito"/>
              </a:rPr>
              <a:t>answer will help </a:t>
            </a:r>
            <a:r>
              <a:rPr sz="800" spc="-10" dirty="0">
                <a:latin typeface="Carlito"/>
                <a:cs typeface="Carlito"/>
              </a:rPr>
              <a:t>test </a:t>
            </a:r>
            <a:r>
              <a:rPr sz="800" spc="-5" dirty="0">
                <a:latin typeface="Carlito"/>
                <a:cs typeface="Carlito"/>
              </a:rPr>
              <a:t>team </a:t>
            </a:r>
            <a:r>
              <a:rPr sz="800" spc="-10" dirty="0">
                <a:latin typeface="Carlito"/>
                <a:cs typeface="Carlito"/>
              </a:rPr>
              <a:t>to establish </a:t>
            </a:r>
            <a:r>
              <a:rPr sz="800" dirty="0">
                <a:latin typeface="Carlito"/>
                <a:cs typeface="Carlito"/>
              </a:rPr>
              <a:t>a </a:t>
            </a:r>
            <a:r>
              <a:rPr sz="800" spc="-5" dirty="0">
                <a:latin typeface="Carlito"/>
                <a:cs typeface="Carlito"/>
              </a:rPr>
              <a:t>clear </a:t>
            </a:r>
            <a:r>
              <a:rPr sz="800" spc="-10" dirty="0">
                <a:latin typeface="Carlito"/>
                <a:cs typeface="Carlito"/>
              </a:rPr>
              <a:t>relationship between  </a:t>
            </a:r>
            <a:r>
              <a:rPr sz="800" spc="-5" dirty="0">
                <a:latin typeface="Carlito"/>
                <a:cs typeface="Carlito"/>
              </a:rPr>
              <a:t>the </a:t>
            </a:r>
            <a:r>
              <a:rPr sz="800" spc="-15" dirty="0">
                <a:latin typeface="Carlito"/>
                <a:cs typeface="Carlito"/>
              </a:rPr>
              <a:t>system </a:t>
            </a:r>
            <a:r>
              <a:rPr sz="800" spc="-5" dirty="0">
                <a:latin typeface="Carlito"/>
                <a:cs typeface="Carlito"/>
              </a:rPr>
              <a:t>under </a:t>
            </a:r>
            <a:r>
              <a:rPr sz="800" spc="-10" dirty="0">
                <a:latin typeface="Carlito"/>
                <a:cs typeface="Carlito"/>
              </a:rPr>
              <a:t>test, </a:t>
            </a:r>
            <a:r>
              <a:rPr sz="800" spc="-5" dirty="0">
                <a:latin typeface="Carlito"/>
                <a:cs typeface="Carlito"/>
              </a:rPr>
              <a:t>the </a:t>
            </a:r>
            <a:r>
              <a:rPr sz="800" spc="-10" dirty="0">
                <a:latin typeface="Carlito"/>
                <a:cs typeface="Carlito"/>
              </a:rPr>
              <a:t>specification </a:t>
            </a:r>
            <a:r>
              <a:rPr sz="800" dirty="0">
                <a:latin typeface="Carlito"/>
                <a:cs typeface="Carlito"/>
              </a:rPr>
              <a:t>and </a:t>
            </a:r>
            <a:r>
              <a:rPr sz="800" spc="-5" dirty="0">
                <a:latin typeface="Carlito"/>
                <a:cs typeface="Carlito"/>
              </a:rPr>
              <a:t>the </a:t>
            </a:r>
            <a:r>
              <a:rPr sz="800" spc="-10" dirty="0">
                <a:latin typeface="Carlito"/>
                <a:cs typeface="Carlito"/>
              </a:rPr>
              <a:t>objective to</a:t>
            </a:r>
            <a:r>
              <a:rPr sz="800" spc="-5" dirty="0">
                <a:latin typeface="Carlito"/>
                <a:cs typeface="Carlito"/>
              </a:rPr>
              <a:t> </a:t>
            </a:r>
            <a:r>
              <a:rPr sz="800" spc="-15" dirty="0">
                <a:latin typeface="Carlito"/>
                <a:cs typeface="Carlito"/>
              </a:rPr>
              <a:t>satisfy.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69" y="3428"/>
            <a:ext cx="2590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marR="5080" indent="-53721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Models </a:t>
            </a:r>
            <a:r>
              <a:rPr sz="1800" spc="-5" dirty="0"/>
              <a:t>of </a:t>
            </a:r>
            <a:r>
              <a:rPr sz="1800" spc="-10" dirty="0"/>
              <a:t>Specification </a:t>
            </a:r>
            <a:r>
              <a:rPr sz="1800" spc="-5" dirty="0"/>
              <a:t>and  Implementation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19277" y="875156"/>
            <a:ext cx="19138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Conformance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050" y="1612899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38100" y="254000"/>
                </a:moveTo>
                <a:lnTo>
                  <a:pt x="34925" y="247650"/>
                </a:lnTo>
                <a:lnTo>
                  <a:pt x="19050" y="215900"/>
                </a:lnTo>
                <a:lnTo>
                  <a:pt x="0" y="254000"/>
                </a:lnTo>
                <a:lnTo>
                  <a:pt x="12700" y="254000"/>
                </a:lnTo>
                <a:lnTo>
                  <a:pt x="12700" y="660400"/>
                </a:lnTo>
                <a:lnTo>
                  <a:pt x="25400" y="660400"/>
                </a:lnTo>
                <a:lnTo>
                  <a:pt x="25400" y="254000"/>
                </a:lnTo>
                <a:lnTo>
                  <a:pt x="38100" y="254000"/>
                </a:lnTo>
                <a:close/>
              </a:path>
              <a:path w="2133600" h="838200">
                <a:moveTo>
                  <a:pt x="1651000" y="819150"/>
                </a:moveTo>
                <a:lnTo>
                  <a:pt x="1638300" y="812800"/>
                </a:lnTo>
                <a:lnTo>
                  <a:pt x="1612900" y="800100"/>
                </a:lnTo>
                <a:lnTo>
                  <a:pt x="1612900" y="812800"/>
                </a:lnTo>
                <a:lnTo>
                  <a:pt x="520700" y="812800"/>
                </a:lnTo>
                <a:lnTo>
                  <a:pt x="520700" y="800100"/>
                </a:lnTo>
                <a:lnTo>
                  <a:pt x="482600" y="819150"/>
                </a:lnTo>
                <a:lnTo>
                  <a:pt x="520700" y="838200"/>
                </a:lnTo>
                <a:lnTo>
                  <a:pt x="520700" y="825500"/>
                </a:lnTo>
                <a:lnTo>
                  <a:pt x="1612900" y="825500"/>
                </a:lnTo>
                <a:lnTo>
                  <a:pt x="1612900" y="838200"/>
                </a:lnTo>
                <a:lnTo>
                  <a:pt x="1638300" y="825500"/>
                </a:lnTo>
                <a:lnTo>
                  <a:pt x="1651000" y="819150"/>
                </a:lnTo>
                <a:close/>
              </a:path>
              <a:path w="2133600" h="838200">
                <a:moveTo>
                  <a:pt x="1803400" y="19050"/>
                </a:moveTo>
                <a:lnTo>
                  <a:pt x="1790700" y="12700"/>
                </a:lnTo>
                <a:lnTo>
                  <a:pt x="1765300" y="0"/>
                </a:lnTo>
                <a:lnTo>
                  <a:pt x="1765300" y="12700"/>
                </a:lnTo>
                <a:lnTo>
                  <a:pt x="406400" y="12700"/>
                </a:lnTo>
                <a:lnTo>
                  <a:pt x="406400" y="0"/>
                </a:lnTo>
                <a:lnTo>
                  <a:pt x="368300" y="19050"/>
                </a:lnTo>
                <a:lnTo>
                  <a:pt x="406400" y="38100"/>
                </a:lnTo>
                <a:lnTo>
                  <a:pt x="406400" y="25400"/>
                </a:lnTo>
                <a:lnTo>
                  <a:pt x="1765300" y="25400"/>
                </a:lnTo>
                <a:lnTo>
                  <a:pt x="1765300" y="38100"/>
                </a:lnTo>
                <a:lnTo>
                  <a:pt x="1790700" y="25400"/>
                </a:lnTo>
                <a:lnTo>
                  <a:pt x="1803400" y="19050"/>
                </a:lnTo>
                <a:close/>
              </a:path>
              <a:path w="2133600" h="838200">
                <a:moveTo>
                  <a:pt x="2133600" y="203200"/>
                </a:moveTo>
                <a:lnTo>
                  <a:pt x="2130425" y="196850"/>
                </a:lnTo>
                <a:lnTo>
                  <a:pt x="2114550" y="165100"/>
                </a:lnTo>
                <a:lnTo>
                  <a:pt x="2095500" y="203200"/>
                </a:lnTo>
                <a:lnTo>
                  <a:pt x="2108200" y="203200"/>
                </a:lnTo>
                <a:lnTo>
                  <a:pt x="2108200" y="673100"/>
                </a:lnTo>
                <a:lnTo>
                  <a:pt x="2120900" y="673100"/>
                </a:lnTo>
                <a:lnTo>
                  <a:pt x="2120900" y="203200"/>
                </a:lnTo>
                <a:lnTo>
                  <a:pt x="2133600" y="203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350" y="1447799"/>
            <a:ext cx="749300" cy="368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7790" marR="95250" indent="-27940">
              <a:lnSpc>
                <a:spcPct val="100000"/>
              </a:lnSpc>
              <a:spcBef>
                <a:spcPts val="195"/>
              </a:spcBef>
            </a:pPr>
            <a:r>
              <a:rPr sz="1000" spc="-10" dirty="0">
                <a:latin typeface="Carlito"/>
                <a:cs typeface="Carlito"/>
              </a:rPr>
              <a:t>abstract  </a:t>
            </a:r>
            <a:r>
              <a:rPr sz="1000" spc="-5" dirty="0">
                <a:latin typeface="Carlito"/>
                <a:cs typeface="Carlito"/>
              </a:rPr>
              <a:t>model of</a:t>
            </a:r>
            <a:r>
              <a:rPr sz="1000" spc="-7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150" y="1447799"/>
            <a:ext cx="9398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35890" marR="273685" indent="-27940">
              <a:lnSpc>
                <a:spcPct val="100000"/>
              </a:lnSpc>
              <a:spcBef>
                <a:spcPts val="195"/>
              </a:spcBef>
            </a:pPr>
            <a:r>
              <a:rPr sz="1000" spc="-10" dirty="0">
                <a:latin typeface="Carlito"/>
                <a:cs typeface="Carlito"/>
              </a:rPr>
              <a:t>abstract  </a:t>
            </a:r>
            <a:r>
              <a:rPr sz="1000" spc="-5" dirty="0">
                <a:latin typeface="Carlito"/>
                <a:cs typeface="Carlito"/>
              </a:rPr>
              <a:t>model of</a:t>
            </a:r>
            <a:r>
              <a:rPr sz="1000" spc="-7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I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150" y="2285999"/>
            <a:ext cx="939800" cy="368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0005" marR="157480">
              <a:lnSpc>
                <a:spcPct val="100000"/>
              </a:lnSpc>
              <a:spcBef>
                <a:spcPts val="75"/>
              </a:spcBef>
            </a:pPr>
            <a:r>
              <a:rPr sz="1000" spc="-10" dirty="0">
                <a:latin typeface="Carlito"/>
                <a:cs typeface="Carlito"/>
              </a:rPr>
              <a:t>precise  specification </a:t>
            </a:r>
            <a:r>
              <a:rPr sz="1000" spc="-5" dirty="0">
                <a:latin typeface="Carlito"/>
                <a:cs typeface="Carlito"/>
              </a:rPr>
              <a:t>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5750" y="2285999"/>
            <a:ext cx="1092200" cy="330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5"/>
              </a:spcBef>
            </a:pPr>
            <a:r>
              <a:rPr sz="1000" spc="-10" dirty="0">
                <a:latin typeface="Carlito"/>
                <a:cs typeface="Carlito"/>
              </a:rPr>
              <a:t>implementation</a:t>
            </a:r>
            <a:r>
              <a:rPr sz="1000" spc="1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I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4335" y="1406397"/>
            <a:ext cx="9309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conformance</a:t>
            </a:r>
            <a:r>
              <a:rPr sz="800" spc="125" dirty="0">
                <a:latin typeface="Carlito"/>
                <a:cs typeface="Carlito"/>
              </a:rPr>
              <a:t> </a:t>
            </a:r>
            <a:r>
              <a:rPr sz="800" spc="-10" dirty="0">
                <a:latin typeface="Carlito"/>
                <a:cs typeface="Carlito"/>
              </a:rPr>
              <a:t>relation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2435" y="2206497"/>
            <a:ext cx="9080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conformance</a:t>
            </a:r>
            <a:r>
              <a:rPr sz="800" spc="-45" dirty="0">
                <a:latin typeface="Carlito"/>
                <a:cs typeface="Carlito"/>
              </a:rPr>
              <a:t> </a:t>
            </a:r>
            <a:r>
              <a:rPr sz="800" spc="-10" dirty="0">
                <a:latin typeface="Carlito"/>
                <a:cs typeface="Carlito"/>
              </a:rPr>
              <a:t>relation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5670" y="1939797"/>
            <a:ext cx="6477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assumptions/  </a:t>
            </a:r>
            <a:r>
              <a:rPr sz="800" spc="-10" dirty="0">
                <a:latin typeface="Carlito"/>
                <a:cs typeface="Carlito"/>
              </a:rPr>
              <a:t>test</a:t>
            </a:r>
            <a:r>
              <a:rPr sz="800" spc="-40" dirty="0">
                <a:latin typeface="Carlito"/>
                <a:cs typeface="Carlito"/>
              </a:rPr>
              <a:t> </a:t>
            </a:r>
            <a:r>
              <a:rPr sz="800" spc="-10" dirty="0">
                <a:latin typeface="Carlito"/>
                <a:cs typeface="Carlito"/>
              </a:rPr>
              <a:t>hypothesis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654" y="1939797"/>
            <a:ext cx="6477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assumptions/  </a:t>
            </a:r>
            <a:r>
              <a:rPr sz="800" spc="-10" dirty="0">
                <a:latin typeface="Carlito"/>
                <a:cs typeface="Carlito"/>
              </a:rPr>
              <a:t>test</a:t>
            </a:r>
            <a:r>
              <a:rPr sz="800" spc="-40" dirty="0">
                <a:latin typeface="Carlito"/>
                <a:cs typeface="Carlito"/>
              </a:rPr>
              <a:t> </a:t>
            </a:r>
            <a:r>
              <a:rPr sz="800" spc="-10" dirty="0">
                <a:latin typeface="Carlito"/>
                <a:cs typeface="Carlito"/>
              </a:rPr>
              <a:t>hypothesis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70" y="82676"/>
            <a:ext cx="402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Testing </a:t>
            </a:r>
            <a:r>
              <a:rPr sz="1800" spc="-15" dirty="0"/>
              <a:t>Systems </a:t>
            </a:r>
            <a:r>
              <a:rPr sz="1800" spc="-5" dirty="0"/>
              <a:t>Specified </a:t>
            </a:r>
            <a:r>
              <a:rPr sz="1800" dirty="0"/>
              <a:t>as</a:t>
            </a:r>
            <a:r>
              <a:rPr sz="1800" spc="-15" dirty="0"/>
              <a:t> </a:t>
            </a:r>
            <a:r>
              <a:rPr sz="1800" spc="-10" dirty="0"/>
              <a:t>State-Machine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501141"/>
            <a:ext cx="3999229" cy="255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55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confirm </a:t>
            </a:r>
            <a:r>
              <a:rPr sz="1200" dirty="0">
                <a:latin typeface="Carlito"/>
                <a:cs typeface="Carlito"/>
              </a:rPr>
              <a:t>if an </a:t>
            </a:r>
            <a:r>
              <a:rPr sz="1200" spc="-5" dirty="0">
                <a:latin typeface="Carlito"/>
                <a:cs typeface="Carlito"/>
              </a:rPr>
              <a:t>implementation </a:t>
            </a:r>
            <a:r>
              <a:rPr sz="1200" spc="-10" dirty="0">
                <a:latin typeface="Carlito"/>
                <a:cs typeface="Carlito"/>
              </a:rPr>
              <a:t>conforms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its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standard</a:t>
            </a:r>
            <a:endParaRPr sz="1200">
              <a:latin typeface="Carlito"/>
              <a:cs typeface="Carlito"/>
            </a:endParaRPr>
          </a:p>
          <a:p>
            <a:pPr marL="384175" marR="244475" lvl="1" indent="-143510">
              <a:lnSpc>
                <a:spcPct val="80000"/>
              </a:lnSpc>
              <a:spcBef>
                <a:spcPts val="2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External </a:t>
            </a:r>
            <a:r>
              <a:rPr sz="1000" spc="-10" dirty="0">
                <a:latin typeface="Carlito"/>
                <a:cs typeface="Carlito"/>
              </a:rPr>
              <a:t>tester </a:t>
            </a:r>
            <a:r>
              <a:rPr sz="1000" spc="-5" dirty="0">
                <a:latin typeface="Carlito"/>
                <a:cs typeface="Carlito"/>
              </a:rPr>
              <a:t>applies a sequence of inputs </a:t>
            </a:r>
            <a:r>
              <a:rPr sz="1000" spc="-1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IUT and </a:t>
            </a:r>
            <a:r>
              <a:rPr sz="1000" spc="-10" dirty="0">
                <a:latin typeface="Carlito"/>
                <a:cs typeface="Carlito"/>
              </a:rPr>
              <a:t>verifies </a:t>
            </a:r>
            <a:r>
              <a:rPr sz="1000" spc="-5" dirty="0">
                <a:latin typeface="Carlito"/>
                <a:cs typeface="Carlito"/>
              </a:rPr>
              <a:t>its  behavior</a:t>
            </a:r>
            <a:endParaRPr sz="1000">
              <a:latin typeface="Carlito"/>
              <a:cs typeface="Carlito"/>
            </a:endParaRPr>
          </a:p>
          <a:p>
            <a:pPr marL="384175" marR="350520" lvl="1" indent="-143510">
              <a:lnSpc>
                <a:spcPct val="80000"/>
              </a:lnSpc>
              <a:spcBef>
                <a:spcPts val="2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Issue1: </a:t>
            </a:r>
            <a:r>
              <a:rPr sz="1000" spc="-10" dirty="0">
                <a:latin typeface="Carlito"/>
                <a:cs typeface="Carlito"/>
              </a:rPr>
              <a:t>preparation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spc="-10" dirty="0">
                <a:latin typeface="Carlito"/>
                <a:cs typeface="Carlito"/>
              </a:rPr>
              <a:t>conformance tests </a:t>
            </a:r>
            <a:r>
              <a:rPr sz="1000" spc="-5" dirty="0">
                <a:latin typeface="Carlito"/>
                <a:cs typeface="Carlito"/>
              </a:rPr>
              <a:t>in </a:t>
            </a:r>
            <a:r>
              <a:rPr sz="1000" spc="-15" dirty="0">
                <a:solidFill>
                  <a:srgbClr val="0000E3"/>
                </a:solidFill>
                <a:latin typeface="Carlito"/>
                <a:cs typeface="Carlito"/>
              </a:rPr>
              <a:t>coverage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spc="-25" dirty="0">
                <a:latin typeface="Carlito"/>
                <a:cs typeface="Carlito"/>
              </a:rPr>
              <a:t>IUTs </a:t>
            </a:r>
            <a:r>
              <a:rPr sz="1000" spc="-5" dirty="0">
                <a:latin typeface="Carlito"/>
                <a:cs typeface="Carlito"/>
              </a:rPr>
              <a:t>all  aspects</a:t>
            </a:r>
            <a:endParaRPr sz="1000">
              <a:latin typeface="Carlito"/>
              <a:cs typeface="Carlito"/>
            </a:endParaRPr>
          </a:p>
          <a:p>
            <a:pPr marL="384175" lvl="1" indent="-143510">
              <a:lnSpc>
                <a:spcPts val="119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Issue2: </a:t>
            </a:r>
            <a:r>
              <a:rPr sz="1000" spc="-5" dirty="0">
                <a:solidFill>
                  <a:srgbClr val="0000E3"/>
                </a:solidFill>
                <a:latin typeface="Carlito"/>
                <a:cs typeface="Carlito"/>
              </a:rPr>
              <a:t>time </a:t>
            </a:r>
            <a:r>
              <a:rPr sz="1000" spc="-10" dirty="0">
                <a:latin typeface="Carlito"/>
                <a:cs typeface="Carlito"/>
              </a:rPr>
              <a:t>required to </a:t>
            </a:r>
            <a:r>
              <a:rPr sz="1000" spc="-5" dirty="0">
                <a:latin typeface="Carlito"/>
                <a:cs typeface="Carlito"/>
              </a:rPr>
              <a:t>run </a:t>
            </a:r>
            <a:r>
              <a:rPr sz="1000" spc="-15" dirty="0">
                <a:latin typeface="Carlito"/>
                <a:cs typeface="Carlito"/>
              </a:rPr>
              <a:t>test </a:t>
            </a:r>
            <a:r>
              <a:rPr sz="1000" spc="-5" dirty="0">
                <a:latin typeface="Carlito"/>
                <a:cs typeface="Carlito"/>
              </a:rPr>
              <a:t>should not be unacceptably</a:t>
            </a:r>
            <a:r>
              <a:rPr sz="1000" spc="13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long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ts val="143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25" dirty="0">
                <a:latin typeface="Carlito"/>
                <a:cs typeface="Carlito"/>
              </a:rPr>
              <a:t>Two </a:t>
            </a:r>
            <a:r>
              <a:rPr sz="1200" dirty="0">
                <a:latin typeface="Carlito"/>
                <a:cs typeface="Carlito"/>
              </a:rPr>
              <a:t>main </a:t>
            </a:r>
            <a:r>
              <a:rPr sz="1200" spc="-5" dirty="0">
                <a:latin typeface="Carlito"/>
                <a:cs typeface="Carlito"/>
              </a:rPr>
              <a:t>limitations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ts val="108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solidFill>
                  <a:srgbClr val="0000E3"/>
                </a:solidFill>
                <a:latin typeface="Carlito"/>
                <a:cs typeface="Carlito"/>
              </a:rPr>
              <a:t>Controllability: </a:t>
            </a:r>
            <a:r>
              <a:rPr sz="1000" spc="-5" dirty="0">
                <a:latin typeface="Carlito"/>
                <a:cs typeface="Carlito"/>
              </a:rPr>
              <a:t>the IUT cannot be directly put </a:t>
            </a:r>
            <a:r>
              <a:rPr sz="1000" spc="-10" dirty="0">
                <a:latin typeface="Carlito"/>
                <a:cs typeface="Carlito"/>
              </a:rPr>
              <a:t>into </a:t>
            </a: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spc="-10" dirty="0">
                <a:latin typeface="Carlito"/>
                <a:cs typeface="Carlito"/>
              </a:rPr>
              <a:t>desired</a:t>
            </a:r>
            <a:r>
              <a:rPr sz="1000" spc="8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state,</a:t>
            </a:r>
            <a:endParaRPr sz="1000">
              <a:latin typeface="Carlito"/>
              <a:cs typeface="Carlito"/>
            </a:endParaRPr>
          </a:p>
          <a:p>
            <a:pPr marL="384175">
              <a:lnSpc>
                <a:spcPts val="1080"/>
              </a:lnSpc>
            </a:pPr>
            <a:r>
              <a:rPr sz="1000" spc="-5" dirty="0">
                <a:latin typeface="Carlito"/>
                <a:cs typeface="Carlito"/>
              </a:rPr>
              <a:t>usually requiring </a:t>
            </a:r>
            <a:r>
              <a:rPr sz="1000" spc="-15" dirty="0">
                <a:latin typeface="Carlito"/>
                <a:cs typeface="Carlito"/>
              </a:rPr>
              <a:t>several </a:t>
            </a:r>
            <a:r>
              <a:rPr sz="1000" spc="-5" dirty="0">
                <a:latin typeface="Carlito"/>
                <a:cs typeface="Carlito"/>
              </a:rPr>
              <a:t>additional </a:t>
            </a:r>
            <a:r>
              <a:rPr sz="1000" spc="-15" dirty="0">
                <a:latin typeface="Carlito"/>
                <a:cs typeface="Carlito"/>
              </a:rPr>
              <a:t>state</a:t>
            </a:r>
            <a:r>
              <a:rPr sz="1000" spc="9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transitions</a:t>
            </a:r>
            <a:endParaRPr sz="1000">
              <a:latin typeface="Carlito"/>
              <a:cs typeface="Carlito"/>
            </a:endParaRPr>
          </a:p>
          <a:p>
            <a:pPr marL="384175" marR="5080" lvl="1" indent="-143510">
              <a:lnSpc>
                <a:spcPts val="960"/>
              </a:lnSpc>
              <a:spcBef>
                <a:spcPts val="2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solidFill>
                  <a:srgbClr val="0000E3"/>
                </a:solidFill>
                <a:latin typeface="Carlito"/>
                <a:cs typeface="Carlito"/>
              </a:rPr>
              <a:t>Observability: </a:t>
            </a:r>
            <a:r>
              <a:rPr sz="1000" spc="-10" dirty="0">
                <a:latin typeface="Carlito"/>
                <a:cs typeface="Carlito"/>
              </a:rPr>
              <a:t>prevents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spc="-10" dirty="0">
                <a:latin typeface="Carlito"/>
                <a:cs typeface="Carlito"/>
              </a:rPr>
              <a:t>external tester from </a:t>
            </a:r>
            <a:r>
              <a:rPr sz="1000" spc="-5" dirty="0">
                <a:latin typeface="Carlito"/>
                <a:cs typeface="Carlito"/>
              </a:rPr>
              <a:t>directly observing the  </a:t>
            </a:r>
            <a:r>
              <a:rPr sz="1000" spc="-15" dirty="0">
                <a:latin typeface="Carlito"/>
                <a:cs typeface="Carlito"/>
              </a:rPr>
              <a:t>state </a:t>
            </a:r>
            <a:r>
              <a:rPr sz="1000" spc="-5" dirty="0">
                <a:latin typeface="Carlito"/>
                <a:cs typeface="Carlito"/>
              </a:rPr>
              <a:t>of the </a:t>
            </a:r>
            <a:r>
              <a:rPr sz="1000" spc="-35" dirty="0">
                <a:latin typeface="Carlito"/>
                <a:cs typeface="Carlito"/>
              </a:rPr>
              <a:t>IUT, </a:t>
            </a:r>
            <a:r>
              <a:rPr sz="1000" spc="-5" dirty="0">
                <a:latin typeface="Carlito"/>
                <a:cs typeface="Carlito"/>
              </a:rPr>
              <a:t>which is critical </a:t>
            </a:r>
            <a:r>
              <a:rPr sz="1000" spc="-15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spc="-15" dirty="0">
                <a:latin typeface="Carlito"/>
                <a:cs typeface="Carlito"/>
              </a:rPr>
              <a:t>test </a:t>
            </a:r>
            <a:r>
              <a:rPr sz="1000" spc="-10" dirty="0">
                <a:latin typeface="Carlito"/>
                <a:cs typeface="Carlito"/>
              </a:rPr>
              <a:t>to detect</a:t>
            </a:r>
            <a:r>
              <a:rPr sz="1000" spc="1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errors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Carlito"/>
                <a:cs typeface="Carlito"/>
              </a:rPr>
              <a:t>Formal conformance testing techniques </a:t>
            </a:r>
            <a:r>
              <a:rPr sz="1200" dirty="0">
                <a:latin typeface="Carlito"/>
                <a:cs typeface="Carlito"/>
              </a:rPr>
              <a:t>based on</a:t>
            </a:r>
            <a:r>
              <a:rPr sz="1200" spc="-1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FSM</a:t>
            </a:r>
            <a:endParaRPr sz="1200">
              <a:latin typeface="Carlito"/>
              <a:cs typeface="Carlito"/>
            </a:endParaRPr>
          </a:p>
          <a:p>
            <a:pPr marL="384175" marR="655955" lvl="1" indent="-143510">
              <a:lnSpc>
                <a:spcPts val="960"/>
              </a:lnSpc>
              <a:spcBef>
                <a:spcPts val="2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Generate </a:t>
            </a: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spc="-10" dirty="0">
                <a:latin typeface="Carlito"/>
                <a:cs typeface="Carlito"/>
              </a:rPr>
              <a:t>set </a:t>
            </a:r>
            <a:r>
              <a:rPr sz="1000" spc="-5" dirty="0">
                <a:latin typeface="Carlito"/>
                <a:cs typeface="Carlito"/>
              </a:rPr>
              <a:t>of input sequences that will </a:t>
            </a:r>
            <a:r>
              <a:rPr sz="1000" spc="-15" dirty="0">
                <a:latin typeface="Carlito"/>
                <a:cs typeface="Carlito"/>
              </a:rPr>
              <a:t>force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spc="-15" dirty="0">
                <a:latin typeface="Carlito"/>
                <a:cs typeface="Carlito"/>
              </a:rPr>
              <a:t>FSM  </a:t>
            </a:r>
            <a:r>
              <a:rPr sz="1000" spc="-10" dirty="0">
                <a:latin typeface="Carlito"/>
                <a:cs typeface="Carlito"/>
              </a:rPr>
              <a:t>implementation to undergo </a:t>
            </a:r>
            <a:r>
              <a:rPr sz="1000" dirty="0">
                <a:latin typeface="Carlito"/>
                <a:cs typeface="Carlito"/>
              </a:rPr>
              <a:t>all </a:t>
            </a:r>
            <a:r>
              <a:rPr sz="1000" spc="-5" dirty="0">
                <a:latin typeface="Carlito"/>
                <a:cs typeface="Carlito"/>
              </a:rPr>
              <a:t>specified</a:t>
            </a:r>
            <a:r>
              <a:rPr sz="1000" spc="9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transitions</a:t>
            </a:r>
            <a:endParaRPr sz="1000">
              <a:latin typeface="Carlito"/>
              <a:cs typeface="Carlito"/>
            </a:endParaRPr>
          </a:p>
          <a:p>
            <a:pPr marL="384175" marR="249554" lvl="1" indent="-143510">
              <a:lnSpc>
                <a:spcPct val="80000"/>
              </a:lnSpc>
              <a:spcBef>
                <a:spcPts val="2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Black </a:t>
            </a:r>
            <a:r>
              <a:rPr sz="1000" spc="-15" dirty="0">
                <a:latin typeface="Carlito"/>
                <a:cs typeface="Carlito"/>
              </a:rPr>
              <a:t>box </a:t>
            </a:r>
            <a:r>
              <a:rPr sz="1000" spc="-5" dirty="0">
                <a:latin typeface="Carlito"/>
                <a:cs typeface="Carlito"/>
              </a:rPr>
              <a:t>approach: only the outputs </a:t>
            </a:r>
            <a:r>
              <a:rPr sz="1000" spc="-10" dirty="0">
                <a:latin typeface="Carlito"/>
                <a:cs typeface="Carlito"/>
              </a:rPr>
              <a:t>generated </a:t>
            </a:r>
            <a:r>
              <a:rPr sz="1000" spc="-5" dirty="0">
                <a:latin typeface="Carlito"/>
                <a:cs typeface="Carlito"/>
              </a:rPr>
              <a:t>by the IUT (upon  </a:t>
            </a:r>
            <a:r>
              <a:rPr sz="1000" spc="-10" dirty="0">
                <a:latin typeface="Carlito"/>
                <a:cs typeface="Carlito"/>
              </a:rPr>
              <a:t>receipt </a:t>
            </a:r>
            <a:r>
              <a:rPr sz="1000" spc="-5" dirty="0">
                <a:latin typeface="Carlito"/>
                <a:cs typeface="Carlito"/>
              </a:rPr>
              <a:t>of inputs) </a:t>
            </a:r>
            <a:r>
              <a:rPr sz="1000" spc="-10" dirty="0">
                <a:latin typeface="Carlito"/>
                <a:cs typeface="Carlito"/>
              </a:rPr>
              <a:t>are </a:t>
            </a:r>
            <a:r>
              <a:rPr sz="1000" spc="-5" dirty="0">
                <a:latin typeface="Carlito"/>
                <a:cs typeface="Carlito"/>
              </a:rPr>
              <a:t>observable </a:t>
            </a:r>
            <a:r>
              <a:rPr sz="1000" spc="-1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spc="-10" dirty="0">
                <a:latin typeface="Carlito"/>
                <a:cs typeface="Carlito"/>
              </a:rPr>
              <a:t>external</a:t>
            </a:r>
            <a:r>
              <a:rPr sz="1000" spc="9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tester</a:t>
            </a:r>
            <a:endParaRPr sz="1000">
              <a:latin typeface="Carlito"/>
              <a:cs typeface="Carlito"/>
            </a:endParaRPr>
          </a:p>
          <a:p>
            <a:pPr marL="184785" indent="-172720">
              <a:lnSpc>
                <a:spcPts val="143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spc="-5" dirty="0">
                <a:latin typeface="Carlito"/>
                <a:cs typeface="Carlito"/>
              </a:rPr>
              <a:t>Requirement </a:t>
            </a:r>
            <a:r>
              <a:rPr sz="1200" dirty="0">
                <a:latin typeface="Carlito"/>
                <a:cs typeface="Carlito"/>
              </a:rPr>
              <a:t>of a </a:t>
            </a:r>
            <a:r>
              <a:rPr sz="1200" spc="-10" dirty="0">
                <a:latin typeface="Carlito"/>
                <a:cs typeface="Carlito"/>
              </a:rPr>
              <a:t>Fault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Model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144" y="51257"/>
            <a:ext cx="1490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Fault</a:t>
            </a:r>
            <a:r>
              <a:rPr spc="-7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17016"/>
            <a:ext cx="3907790" cy="21577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785" marR="5080" indent="-172720">
              <a:lnSpc>
                <a:spcPts val="13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i="1" dirty="0">
                <a:latin typeface="Carlito"/>
                <a:cs typeface="Carlito"/>
              </a:rPr>
              <a:t>A </a:t>
            </a:r>
            <a:r>
              <a:rPr sz="1200" i="1" spc="-5" dirty="0">
                <a:latin typeface="Carlito"/>
                <a:cs typeface="Carlito"/>
              </a:rPr>
              <a:t>fault model </a:t>
            </a:r>
            <a:r>
              <a:rPr sz="1200" dirty="0">
                <a:latin typeface="Carlito"/>
                <a:cs typeface="Carlito"/>
              </a:rPr>
              <a:t>is a </a:t>
            </a:r>
            <a:r>
              <a:rPr sz="1200" spc="-5" dirty="0">
                <a:latin typeface="Carlito"/>
                <a:cs typeface="Carlito"/>
              </a:rPr>
              <a:t>hypothetical </a:t>
            </a:r>
            <a:r>
              <a:rPr sz="1200" dirty="0">
                <a:latin typeface="Carlito"/>
                <a:cs typeface="Carlito"/>
              </a:rPr>
              <a:t>model of </a:t>
            </a:r>
            <a:r>
              <a:rPr sz="1200" spc="-10" dirty="0">
                <a:latin typeface="Carlito"/>
                <a:cs typeface="Carlito"/>
              </a:rPr>
              <a:t>what </a:t>
            </a:r>
            <a:r>
              <a:rPr sz="1200" dirty="0">
                <a:latin typeface="Carlito"/>
                <a:cs typeface="Carlito"/>
              </a:rPr>
              <a:t>types of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faults  </a:t>
            </a:r>
            <a:r>
              <a:rPr sz="1200" spc="-10" dirty="0">
                <a:latin typeface="Carlito"/>
                <a:cs typeface="Carlito"/>
              </a:rPr>
              <a:t>may </a:t>
            </a:r>
            <a:r>
              <a:rPr sz="1200" spc="-5" dirty="0">
                <a:latin typeface="Carlito"/>
                <a:cs typeface="Carlito"/>
              </a:rPr>
              <a:t>occur </a:t>
            </a:r>
            <a:r>
              <a:rPr sz="1200" dirty="0">
                <a:latin typeface="Carlito"/>
                <a:cs typeface="Carlito"/>
              </a:rPr>
              <a:t>in an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implementation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ts val="1140"/>
              </a:lnSpc>
              <a:spcBef>
                <a:spcPts val="10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Most fault </a:t>
            </a:r>
            <a:r>
              <a:rPr sz="1000" spc="-5" dirty="0">
                <a:latin typeface="Carlito"/>
                <a:cs typeface="Carlito"/>
              </a:rPr>
              <a:t>models </a:t>
            </a:r>
            <a:r>
              <a:rPr sz="1000" spc="-10" dirty="0">
                <a:latin typeface="Carlito"/>
                <a:cs typeface="Carlito"/>
              </a:rPr>
              <a:t>are </a:t>
            </a:r>
            <a:r>
              <a:rPr sz="1000" spc="-5" dirty="0">
                <a:latin typeface="Carlito"/>
                <a:cs typeface="Carlito"/>
              </a:rPr>
              <a:t>"structural", i.e. the model is a </a:t>
            </a:r>
            <a:r>
              <a:rPr sz="1000" spc="-10" dirty="0">
                <a:latin typeface="Carlito"/>
                <a:cs typeface="Carlito"/>
              </a:rPr>
              <a:t>refinement</a:t>
            </a:r>
            <a:r>
              <a:rPr sz="1000" spc="20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of</a:t>
            </a:r>
            <a:endParaRPr sz="1000">
              <a:latin typeface="Carlito"/>
              <a:cs typeface="Carlito"/>
            </a:endParaRPr>
          </a:p>
          <a:p>
            <a:pPr marL="384175">
              <a:lnSpc>
                <a:spcPts val="1140"/>
              </a:lnSpc>
            </a:pP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spc="-10" dirty="0">
                <a:latin typeface="Carlito"/>
                <a:cs typeface="Carlito"/>
              </a:rPr>
              <a:t>specification formalism </a:t>
            </a:r>
            <a:r>
              <a:rPr sz="1000" spc="-5" dirty="0">
                <a:latin typeface="Carlito"/>
                <a:cs typeface="Carlito"/>
              </a:rPr>
              <a:t>(or of an implementation</a:t>
            </a:r>
            <a:r>
              <a:rPr sz="1000" spc="1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model)</a:t>
            </a:r>
            <a:endParaRPr sz="10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00" dirty="0">
                <a:latin typeface="Carlito"/>
                <a:cs typeface="Carlito"/>
              </a:rPr>
              <a:t>E.g. </a:t>
            </a:r>
            <a:r>
              <a:rPr sz="900" i="1" spc="-5" dirty="0">
                <a:latin typeface="Carlito"/>
                <a:cs typeface="Carlito"/>
              </a:rPr>
              <a:t>mutations </a:t>
            </a:r>
            <a:r>
              <a:rPr sz="900" dirty="0">
                <a:latin typeface="Carlito"/>
                <a:cs typeface="Carlito"/>
              </a:rPr>
              <a:t>of </a:t>
            </a:r>
            <a:r>
              <a:rPr sz="900" spc="-5" dirty="0">
                <a:latin typeface="Carlito"/>
                <a:cs typeface="Carlito"/>
              </a:rPr>
              <a:t>the specification </a:t>
            </a:r>
            <a:r>
              <a:rPr sz="900" dirty="0">
                <a:latin typeface="Carlito"/>
                <a:cs typeface="Carlito"/>
              </a:rPr>
              <a:t>or of a </a:t>
            </a:r>
            <a:r>
              <a:rPr sz="900" spc="-5" dirty="0">
                <a:latin typeface="Carlito"/>
                <a:cs typeface="Carlito"/>
              </a:rPr>
              <a:t>correct </a:t>
            </a:r>
            <a:r>
              <a:rPr sz="900" spc="-10" dirty="0">
                <a:latin typeface="Carlito"/>
                <a:cs typeface="Carlito"/>
              </a:rPr>
              <a:t>implementation</a:t>
            </a:r>
            <a:endParaRPr sz="900">
              <a:latin typeface="Carlito"/>
              <a:cs typeface="Carlito"/>
            </a:endParaRPr>
          </a:p>
          <a:p>
            <a:pPr marL="384175" marR="34290" lvl="1" indent="-143510">
              <a:lnSpc>
                <a:spcPts val="1080"/>
              </a:lnSpc>
              <a:spcBef>
                <a:spcPts val="254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It </a:t>
            </a:r>
            <a:r>
              <a:rPr sz="1000" spc="-15" dirty="0">
                <a:latin typeface="Carlito"/>
                <a:cs typeface="Carlito"/>
              </a:rPr>
              <a:t>may </a:t>
            </a:r>
            <a:r>
              <a:rPr sz="1000" dirty="0">
                <a:latin typeface="Carlito"/>
                <a:cs typeface="Carlito"/>
              </a:rPr>
              <a:t>be </a:t>
            </a:r>
            <a:r>
              <a:rPr sz="1000" spc="-5" dirty="0">
                <a:latin typeface="Carlito"/>
                <a:cs typeface="Carlito"/>
              </a:rPr>
              <a:t>used </a:t>
            </a:r>
            <a:r>
              <a:rPr sz="1000" spc="-1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construct the </a:t>
            </a:r>
            <a:r>
              <a:rPr sz="1000" i="1" spc="-10" dirty="0">
                <a:latin typeface="Carlito"/>
                <a:cs typeface="Carlito"/>
              </a:rPr>
              <a:t>fault </a:t>
            </a:r>
            <a:r>
              <a:rPr sz="1000" i="1" spc="-5" dirty="0">
                <a:latin typeface="Carlito"/>
                <a:cs typeface="Carlito"/>
              </a:rPr>
              <a:t>domain </a:t>
            </a:r>
            <a:r>
              <a:rPr sz="1000" spc="-10" dirty="0">
                <a:latin typeface="Carlito"/>
                <a:cs typeface="Carlito"/>
              </a:rPr>
              <a:t>used </a:t>
            </a:r>
            <a:r>
              <a:rPr sz="1000" spc="-15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defining </a:t>
            </a:r>
            <a:r>
              <a:rPr sz="1000" spc="-10" dirty="0">
                <a:latin typeface="Carlito"/>
                <a:cs typeface="Carlito"/>
              </a:rPr>
              <a:t>what  "complete </a:t>
            </a:r>
            <a:r>
              <a:rPr sz="1000" spc="-15" dirty="0">
                <a:latin typeface="Carlito"/>
                <a:cs typeface="Carlito"/>
              </a:rPr>
              <a:t>test coverage"</a:t>
            </a:r>
            <a:r>
              <a:rPr sz="1000" spc="8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means</a:t>
            </a:r>
            <a:endParaRPr sz="1000">
              <a:latin typeface="Carlito"/>
              <a:cs typeface="Carlito"/>
            </a:endParaRPr>
          </a:p>
          <a:p>
            <a:pPr marL="584200" lvl="2" indent="-1149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584835" algn="l"/>
              </a:tabLst>
            </a:pPr>
            <a:r>
              <a:rPr sz="900" dirty="0">
                <a:latin typeface="Carlito"/>
                <a:cs typeface="Carlito"/>
              </a:rPr>
              <a:t>E.g. </a:t>
            </a:r>
            <a:r>
              <a:rPr sz="900" spc="-5" dirty="0">
                <a:latin typeface="Carlito"/>
                <a:cs typeface="Carlito"/>
              </a:rPr>
              <a:t>single fault hypothesis </a:t>
            </a:r>
            <a:r>
              <a:rPr sz="900" dirty="0">
                <a:latin typeface="Carlito"/>
                <a:cs typeface="Carlito"/>
              </a:rPr>
              <a:t>(or </a:t>
            </a:r>
            <a:r>
              <a:rPr sz="900" spc="-5" dirty="0">
                <a:latin typeface="Carlito"/>
                <a:cs typeface="Carlito"/>
              </a:rPr>
              <a:t>multiple</a:t>
            </a:r>
            <a:r>
              <a:rPr sz="900" spc="40" dirty="0">
                <a:latin typeface="Carlito"/>
                <a:cs typeface="Carlito"/>
              </a:rPr>
              <a:t> </a:t>
            </a:r>
            <a:r>
              <a:rPr sz="900" spc="-5" dirty="0">
                <a:latin typeface="Carlito"/>
                <a:cs typeface="Carlito"/>
              </a:rPr>
              <a:t>faults)</a:t>
            </a:r>
            <a:endParaRPr sz="9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fault </a:t>
            </a:r>
            <a:r>
              <a:rPr sz="1200" dirty="0">
                <a:latin typeface="Carlito"/>
                <a:cs typeface="Carlito"/>
              </a:rPr>
              <a:t>model is </a:t>
            </a:r>
            <a:r>
              <a:rPr sz="1200" spc="-5" dirty="0">
                <a:latin typeface="Carlito"/>
                <a:cs typeface="Carlito"/>
              </a:rPr>
              <a:t>useful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following</a:t>
            </a:r>
            <a:r>
              <a:rPr sz="1200" spc="-1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problems:</a:t>
            </a:r>
            <a:endParaRPr sz="12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3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35" dirty="0">
                <a:latin typeface="Carlito"/>
                <a:cs typeface="Carlito"/>
              </a:rPr>
              <a:t>Test </a:t>
            </a:r>
            <a:r>
              <a:rPr sz="1000" spc="-10" dirty="0">
                <a:latin typeface="Carlito"/>
                <a:cs typeface="Carlito"/>
              </a:rPr>
              <a:t>suite development </a:t>
            </a:r>
            <a:r>
              <a:rPr sz="1000" spc="-15" dirty="0">
                <a:latin typeface="Carlito"/>
                <a:cs typeface="Carlito"/>
              </a:rPr>
              <a:t>for </a:t>
            </a:r>
            <a:r>
              <a:rPr sz="1000" spc="-10" dirty="0">
                <a:latin typeface="Carlito"/>
                <a:cs typeface="Carlito"/>
              </a:rPr>
              <a:t>given </a:t>
            </a:r>
            <a:r>
              <a:rPr sz="1000" spc="-15" dirty="0">
                <a:latin typeface="Carlito"/>
                <a:cs typeface="Carlito"/>
              </a:rPr>
              <a:t>coverage </a:t>
            </a:r>
            <a:r>
              <a:rPr sz="1000" spc="4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objective</a:t>
            </a:r>
            <a:endParaRPr sz="10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Formalization of </a:t>
            </a:r>
            <a:r>
              <a:rPr sz="1000" spc="-10" dirty="0">
                <a:latin typeface="Carlito"/>
                <a:cs typeface="Carlito"/>
              </a:rPr>
              <a:t>"test</a:t>
            </a:r>
            <a:r>
              <a:rPr sz="1000" spc="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purpose"</a:t>
            </a:r>
            <a:endParaRPr sz="10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For existing </a:t>
            </a:r>
            <a:r>
              <a:rPr sz="1000" spc="-15" dirty="0">
                <a:latin typeface="Carlito"/>
                <a:cs typeface="Carlito"/>
              </a:rPr>
              <a:t>test </a:t>
            </a:r>
            <a:r>
              <a:rPr sz="1000" spc="-10" dirty="0">
                <a:latin typeface="Carlito"/>
                <a:cs typeface="Carlito"/>
              </a:rPr>
              <a:t>suite: </a:t>
            </a:r>
            <a:r>
              <a:rPr sz="1000" spc="-15" dirty="0">
                <a:latin typeface="Carlito"/>
                <a:cs typeface="Carlito"/>
              </a:rPr>
              <a:t>coverage </a:t>
            </a:r>
            <a:r>
              <a:rPr sz="1000" spc="-5" dirty="0">
                <a:latin typeface="Carlito"/>
                <a:cs typeface="Carlito"/>
              </a:rPr>
              <a:t>evaluation and</a:t>
            </a:r>
            <a:r>
              <a:rPr sz="1000" spc="15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optimization</a:t>
            </a:r>
            <a:endParaRPr sz="10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Diagnostics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569" y="50672"/>
            <a:ext cx="2324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Fault </a:t>
            </a:r>
            <a:r>
              <a:rPr spc="-5" dirty="0"/>
              <a:t>Model </a:t>
            </a:r>
            <a:r>
              <a:rPr spc="-20" dirty="0"/>
              <a:t>for</a:t>
            </a:r>
            <a:r>
              <a:rPr spc="-50" dirty="0"/>
              <a:t> </a:t>
            </a:r>
            <a:r>
              <a:rPr spc="-20" dirty="0"/>
              <a:t>FSM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16381"/>
            <a:ext cx="4036695" cy="196468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785" marR="167640" indent="-172720">
              <a:lnSpc>
                <a:spcPts val="13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i="1" spc="-5" dirty="0">
                <a:solidFill>
                  <a:srgbClr val="0000E3"/>
                </a:solidFill>
                <a:latin typeface="Carlito"/>
                <a:cs typeface="Carlito"/>
              </a:rPr>
              <a:t>Output fault </a:t>
            </a:r>
            <a:r>
              <a:rPr sz="1200" dirty="0">
                <a:latin typeface="Carlito"/>
                <a:cs typeface="Carlito"/>
              </a:rPr>
              <a:t>the machine </a:t>
            </a:r>
            <a:r>
              <a:rPr sz="1200" spc="-5" dirty="0">
                <a:latin typeface="Carlito"/>
                <a:cs typeface="Carlito"/>
              </a:rPr>
              <a:t>provides </a:t>
            </a:r>
            <a:r>
              <a:rPr sz="1200" dirty="0">
                <a:latin typeface="Carlito"/>
                <a:cs typeface="Carlito"/>
              </a:rPr>
              <a:t>an output </a:t>
            </a:r>
            <a:r>
              <a:rPr sz="1200" spc="-10" dirty="0">
                <a:latin typeface="Carlito"/>
                <a:cs typeface="Carlito"/>
              </a:rPr>
              <a:t>different from  </a:t>
            </a:r>
            <a:r>
              <a:rPr sz="1200" dirty="0">
                <a:latin typeface="Carlito"/>
                <a:cs typeface="Carlito"/>
              </a:rPr>
              <a:t>the one </a:t>
            </a:r>
            <a:r>
              <a:rPr sz="1200" spc="-5" dirty="0">
                <a:latin typeface="Carlito"/>
                <a:cs typeface="Carlito"/>
              </a:rPr>
              <a:t>specified </a:t>
            </a:r>
            <a:r>
              <a:rPr sz="1200" dirty="0">
                <a:latin typeface="Carlito"/>
                <a:cs typeface="Carlito"/>
              </a:rPr>
              <a:t>by the output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function</a:t>
            </a:r>
            <a:endParaRPr sz="1200">
              <a:latin typeface="Carlito"/>
              <a:cs typeface="Carlito"/>
            </a:endParaRPr>
          </a:p>
          <a:p>
            <a:pPr marL="184785" marR="164465" indent="-172720">
              <a:lnSpc>
                <a:spcPts val="1300"/>
              </a:lnSpc>
              <a:spcBef>
                <a:spcPts val="2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i="1" spc="-15" dirty="0">
                <a:solidFill>
                  <a:srgbClr val="0000E3"/>
                </a:solidFill>
                <a:latin typeface="Carlito"/>
                <a:cs typeface="Carlito"/>
              </a:rPr>
              <a:t>Transfer </a:t>
            </a:r>
            <a:r>
              <a:rPr sz="1200" i="1" spc="-5" dirty="0">
                <a:solidFill>
                  <a:srgbClr val="0000E3"/>
                </a:solidFill>
                <a:latin typeface="Carlito"/>
                <a:cs typeface="Carlito"/>
              </a:rPr>
              <a:t>fault </a:t>
            </a:r>
            <a:r>
              <a:rPr sz="1200" dirty="0">
                <a:latin typeface="Carlito"/>
                <a:cs typeface="Carlito"/>
              </a:rPr>
              <a:t>the machine </a:t>
            </a:r>
            <a:r>
              <a:rPr sz="1200" spc="-10" dirty="0">
                <a:latin typeface="Carlito"/>
                <a:cs typeface="Carlito"/>
              </a:rPr>
              <a:t>enters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different state </a:t>
            </a:r>
            <a:r>
              <a:rPr sz="1200" dirty="0">
                <a:latin typeface="Carlito"/>
                <a:cs typeface="Carlito"/>
              </a:rPr>
              <a:t>than </a:t>
            </a:r>
            <a:r>
              <a:rPr sz="1200" spc="-5" dirty="0">
                <a:latin typeface="Carlito"/>
                <a:cs typeface="Carlito"/>
              </a:rPr>
              <a:t>that  specified </a:t>
            </a:r>
            <a:r>
              <a:rPr sz="1200" dirty="0">
                <a:latin typeface="Carlito"/>
                <a:cs typeface="Carlito"/>
              </a:rPr>
              <a:t>by the </a:t>
            </a:r>
            <a:r>
              <a:rPr sz="1200" spc="-10" dirty="0">
                <a:latin typeface="Carlito"/>
                <a:cs typeface="Carlito"/>
              </a:rPr>
              <a:t>transfer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function</a:t>
            </a:r>
            <a:endParaRPr sz="1200">
              <a:latin typeface="Carlito"/>
              <a:cs typeface="Carlito"/>
            </a:endParaRPr>
          </a:p>
          <a:p>
            <a:pPr marL="184785" marR="5080" indent="-172720">
              <a:lnSpc>
                <a:spcPct val="901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i="1" spc="-15" dirty="0">
                <a:solidFill>
                  <a:srgbClr val="0000E3"/>
                </a:solidFill>
                <a:latin typeface="Carlito"/>
                <a:cs typeface="Carlito"/>
              </a:rPr>
              <a:t>Transfer </a:t>
            </a:r>
            <a:r>
              <a:rPr sz="1200" i="1" spc="-5" dirty="0">
                <a:solidFill>
                  <a:srgbClr val="0000E3"/>
                </a:solidFill>
                <a:latin typeface="Carlito"/>
                <a:cs typeface="Carlito"/>
              </a:rPr>
              <a:t>faults with additional </a:t>
            </a:r>
            <a:r>
              <a:rPr sz="1200" i="1" spc="-10" dirty="0">
                <a:solidFill>
                  <a:srgbClr val="0000E3"/>
                </a:solidFill>
                <a:latin typeface="Carlito"/>
                <a:cs typeface="Carlito"/>
              </a:rPr>
              <a:t>states: </a:t>
            </a:r>
            <a:r>
              <a:rPr sz="1200" dirty="0">
                <a:latin typeface="Carlito"/>
                <a:cs typeface="Carlito"/>
              </a:rPr>
              <a:t>number of </a:t>
            </a:r>
            <a:r>
              <a:rPr sz="1200" spc="-10" dirty="0">
                <a:latin typeface="Carlito"/>
                <a:cs typeface="Carlito"/>
              </a:rPr>
              <a:t>states </a:t>
            </a:r>
            <a:r>
              <a:rPr sz="1200" dirty="0">
                <a:latin typeface="Carlito"/>
                <a:cs typeface="Carlito"/>
              </a:rPr>
              <a:t>of the  </a:t>
            </a:r>
            <a:r>
              <a:rPr sz="1200" spc="-15" dirty="0">
                <a:latin typeface="Carlito"/>
                <a:cs typeface="Carlito"/>
              </a:rPr>
              <a:t>system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increased </a:t>
            </a:r>
            <a:r>
              <a:rPr sz="1200" dirty="0">
                <a:latin typeface="Carlito"/>
                <a:cs typeface="Carlito"/>
              </a:rPr>
              <a:t>by the </a:t>
            </a:r>
            <a:r>
              <a:rPr sz="1200" spc="-5" dirty="0">
                <a:latin typeface="Carlito"/>
                <a:cs typeface="Carlito"/>
              </a:rPr>
              <a:t>presence </a:t>
            </a:r>
            <a:r>
              <a:rPr sz="1200" dirty="0">
                <a:latin typeface="Carlito"/>
                <a:cs typeface="Carlito"/>
              </a:rPr>
              <a:t>of </a:t>
            </a:r>
            <a:r>
              <a:rPr sz="1200" spc="-5" dirty="0">
                <a:latin typeface="Carlito"/>
                <a:cs typeface="Carlito"/>
              </a:rPr>
              <a:t>faults, </a:t>
            </a:r>
            <a:r>
              <a:rPr sz="1200" dirty="0">
                <a:latin typeface="Carlito"/>
                <a:cs typeface="Carlito"/>
              </a:rPr>
              <a:t>additional </a:t>
            </a:r>
            <a:r>
              <a:rPr sz="1200" spc="-10" dirty="0">
                <a:latin typeface="Carlito"/>
                <a:cs typeface="Carlito"/>
              </a:rPr>
              <a:t>states 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used to </a:t>
            </a:r>
            <a:r>
              <a:rPr sz="1200" dirty="0">
                <a:latin typeface="Carlito"/>
                <a:cs typeface="Carlito"/>
              </a:rPr>
              <a:t>model </a:t>
            </a:r>
            <a:r>
              <a:rPr sz="1200" spc="-5" dirty="0">
                <a:latin typeface="Carlito"/>
                <a:cs typeface="Carlito"/>
              </a:rPr>
              <a:t>certain </a:t>
            </a:r>
            <a:r>
              <a:rPr sz="1200" dirty="0">
                <a:latin typeface="Carlito"/>
                <a:cs typeface="Carlito"/>
              </a:rPr>
              <a:t>types </a:t>
            </a:r>
            <a:r>
              <a:rPr sz="1200" spc="-5" dirty="0">
                <a:latin typeface="Carlito"/>
                <a:cs typeface="Carlito"/>
              </a:rPr>
              <a:t>of</a:t>
            </a:r>
            <a:r>
              <a:rPr sz="1200" spc="-9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errors</a:t>
            </a:r>
            <a:endParaRPr sz="1200">
              <a:latin typeface="Carlito"/>
              <a:cs typeface="Carlito"/>
            </a:endParaRPr>
          </a:p>
          <a:p>
            <a:pPr marL="184785" marR="22225" indent="-172720">
              <a:lnSpc>
                <a:spcPts val="1300"/>
              </a:lnSpc>
              <a:spcBef>
                <a:spcPts val="3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i="1" spc="-5" dirty="0">
                <a:solidFill>
                  <a:srgbClr val="0000E3"/>
                </a:solidFill>
                <a:latin typeface="Carlito"/>
                <a:cs typeface="Carlito"/>
              </a:rPr>
              <a:t>Additional or </a:t>
            </a:r>
            <a:r>
              <a:rPr sz="1200" i="1" dirty="0">
                <a:solidFill>
                  <a:srgbClr val="0000E3"/>
                </a:solidFill>
                <a:latin typeface="Carlito"/>
                <a:cs typeface="Carlito"/>
              </a:rPr>
              <a:t>missing </a:t>
            </a:r>
            <a:r>
              <a:rPr sz="1200" i="1" spc="-5" dirty="0">
                <a:solidFill>
                  <a:srgbClr val="0000E3"/>
                </a:solidFill>
                <a:latin typeface="Carlito"/>
                <a:cs typeface="Carlito"/>
              </a:rPr>
              <a:t>transitions: </a:t>
            </a:r>
            <a:r>
              <a:rPr sz="1200" dirty="0">
                <a:latin typeface="Carlito"/>
                <a:cs typeface="Carlito"/>
              </a:rPr>
              <a:t>one basic assumption is </a:t>
            </a:r>
            <a:r>
              <a:rPr sz="1200" spc="-5" dirty="0">
                <a:latin typeface="Carlito"/>
                <a:cs typeface="Carlito"/>
              </a:rPr>
              <a:t>that 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FSM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deterministic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completely defined (fully  specified). So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faults occur when </a:t>
            </a:r>
            <a:r>
              <a:rPr sz="1200" dirty="0">
                <a:latin typeface="Carlito"/>
                <a:cs typeface="Carlito"/>
              </a:rPr>
              <a:t>it turns out </a:t>
            </a:r>
            <a:r>
              <a:rPr sz="1200" spc="-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5" dirty="0">
                <a:latin typeface="Carlito"/>
                <a:cs typeface="Carlito"/>
              </a:rPr>
              <a:t>non-  </a:t>
            </a:r>
            <a:r>
              <a:rPr sz="1200" spc="-5" dirty="0">
                <a:latin typeface="Carlito"/>
                <a:cs typeface="Carlito"/>
              </a:rPr>
              <a:t>deterministic and/or incompletely </a:t>
            </a:r>
            <a:r>
              <a:rPr sz="1200" dirty="0">
                <a:latin typeface="Carlito"/>
                <a:cs typeface="Carlito"/>
              </a:rPr>
              <a:t>(partially)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specified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Custom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Carlito</vt:lpstr>
      <vt:lpstr>Times New Roman</vt:lpstr>
      <vt:lpstr>Wingdings</vt:lpstr>
      <vt:lpstr>Office Theme</vt:lpstr>
      <vt:lpstr>Software Testing and Quality  Assurance</vt:lpstr>
      <vt:lpstr>Agenda</vt:lpstr>
      <vt:lpstr>PowerPoint Presentation</vt:lpstr>
      <vt:lpstr>Models</vt:lpstr>
      <vt:lpstr>Against what are testing?</vt:lpstr>
      <vt:lpstr>Models of Specification and  Implementation</vt:lpstr>
      <vt:lpstr>Testing Systems Specified as State-Machine</vt:lpstr>
      <vt:lpstr>Fault Models</vt:lpstr>
      <vt:lpstr>Fault Model for FSM</vt:lpstr>
      <vt:lpstr>Round-trip paths and Sequencing Constraints</vt:lpstr>
      <vt:lpstr>Transitions with Constraints</vt:lpstr>
      <vt:lpstr>Sneak path test cases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2</cp:revision>
  <dcterms:created xsi:type="dcterms:W3CDTF">2020-04-27T22:34:46Z</dcterms:created>
  <dcterms:modified xsi:type="dcterms:W3CDTF">2020-04-27T22:36:56Z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