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4572000" cy="3429000"/>
  <p:notesSz cx="4572000" cy="3429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2807" y="1236090"/>
            <a:ext cx="3326384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1920240"/>
            <a:ext cx="320040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2860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5458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31644" y="51257"/>
            <a:ext cx="110871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74" y="532256"/>
            <a:ext cx="4048251" cy="2336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54480" y="3188970"/>
            <a:ext cx="146304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2860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29184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Software Quality</a:t>
            </a:r>
            <a:r>
              <a:rPr dirty="0" spc="-30"/>
              <a:t> </a:t>
            </a:r>
            <a:r>
              <a:rPr dirty="0" spc="-5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6669" y="1941702"/>
            <a:ext cx="7886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888888"/>
                </a:solidFill>
                <a:latin typeface="Carlito"/>
                <a:cs typeface="Carlito"/>
              </a:rPr>
              <a:t>Week </a:t>
            </a:r>
            <a:r>
              <a:rPr dirty="0" sz="1600" spc="-95">
                <a:solidFill>
                  <a:srgbClr val="888888"/>
                </a:solidFill>
                <a:latin typeface="Arial"/>
                <a:cs typeface="Arial"/>
              </a:rPr>
              <a:t>–</a:t>
            </a:r>
            <a:r>
              <a:rPr dirty="0" sz="1600" spc="-145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888888"/>
                </a:solidFill>
                <a:latin typeface="Carlito"/>
                <a:cs typeface="Carlito"/>
              </a:rPr>
              <a:t>7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86" y="66497"/>
            <a:ext cx="384238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"/>
              <a:t>System </a:t>
            </a:r>
            <a:r>
              <a:rPr dirty="0" sz="2000" spc="-30"/>
              <a:t>Testing </a:t>
            </a:r>
            <a:r>
              <a:rPr dirty="0" sz="2000" spc="-10"/>
              <a:t>vs. Integration</a:t>
            </a:r>
            <a:r>
              <a:rPr dirty="0" sz="2000" spc="-55"/>
              <a:t> </a:t>
            </a:r>
            <a:r>
              <a:rPr dirty="0" sz="2000" spc="-30"/>
              <a:t>Testing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4" name="object 4"/>
            <p:cNvSpPr/>
            <p:nvPr/>
          </p:nvSpPr>
          <p:spPr>
            <a:xfrm>
              <a:off x="278920" y="596719"/>
              <a:ext cx="3975325" cy="26102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4" y="888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1"/>
                  </a:moveTo>
                  <a:lnTo>
                    <a:pt x="4571365" y="3428111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258" y="50672"/>
            <a:ext cx="322326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Requirements</a:t>
            </a:r>
            <a:r>
              <a:rPr dirty="0" spc="10"/>
              <a:t> </a:t>
            </a:r>
            <a:r>
              <a:rPr dirty="0" spc="-10"/>
              <a:t>Specifications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54746" y="661306"/>
            <a:ext cx="4066802" cy="2373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158108" y="3087750"/>
            <a:ext cx="99504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rlito"/>
                <a:cs typeface="Carlito"/>
              </a:rPr>
              <a:t>IEEE</a:t>
            </a:r>
            <a:r>
              <a:rPr dirty="0" sz="1200" spc="-8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Definitions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5533" y="51257"/>
            <a:ext cx="290258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Aspects of </a:t>
            </a:r>
            <a:r>
              <a:rPr dirty="0" spc="-20"/>
              <a:t>System</a:t>
            </a:r>
            <a:r>
              <a:rPr dirty="0" spc="-50"/>
              <a:t> </a:t>
            </a:r>
            <a:r>
              <a:rPr dirty="0" spc="-1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84702"/>
            <a:ext cx="3968115" cy="251396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r" marL="172720" marR="2343150" indent="-172720">
              <a:lnSpc>
                <a:spcPct val="100000"/>
              </a:lnSpc>
              <a:spcBef>
                <a:spcPts val="295"/>
              </a:spcBef>
              <a:buClr>
                <a:srgbClr val="FF0000"/>
              </a:buClr>
              <a:buFont typeface="Wingdings"/>
              <a:buChar char=""/>
              <a:tabLst>
                <a:tab pos="172720" algn="l"/>
              </a:tabLst>
            </a:pPr>
            <a:r>
              <a:rPr dirty="0" sz="1500" spc="-5">
                <a:latin typeface="Carlito"/>
                <a:cs typeface="Carlito"/>
              </a:rPr>
              <a:t>Functional</a:t>
            </a:r>
            <a:r>
              <a:rPr dirty="0" sz="1500" spc="-10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aspects</a:t>
            </a:r>
            <a:endParaRPr sz="1500">
              <a:latin typeface="Carlito"/>
              <a:cs typeface="Carlito"/>
            </a:endParaRPr>
          </a:p>
          <a:p>
            <a:pPr algn="r" lvl="1" marL="143510" marR="2308860" indent="-143510">
              <a:lnSpc>
                <a:spcPct val="100000"/>
              </a:lnSpc>
              <a:spcBef>
                <a:spcPts val="160"/>
              </a:spcBef>
              <a:buClr>
                <a:srgbClr val="FF0000"/>
              </a:buClr>
              <a:buFont typeface="Arial"/>
              <a:buChar char="–"/>
              <a:tabLst>
                <a:tab pos="143510" algn="l"/>
              </a:tabLst>
            </a:pPr>
            <a:r>
              <a:rPr dirty="0" sz="1300" spc="-5">
                <a:latin typeface="Carlito"/>
                <a:cs typeface="Carlito"/>
              </a:rPr>
              <a:t>Business</a:t>
            </a:r>
            <a:r>
              <a:rPr dirty="0" sz="1300" spc="-70">
                <a:latin typeface="Carlito"/>
                <a:cs typeface="Carlito"/>
              </a:rPr>
              <a:t> </a:t>
            </a:r>
            <a:r>
              <a:rPr dirty="0" sz="1300" spc="-10">
                <a:latin typeface="Carlito"/>
                <a:cs typeface="Carlito"/>
              </a:rPr>
              <a:t>processes</a:t>
            </a:r>
            <a:endParaRPr sz="13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6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15">
                <a:latin typeface="Carlito"/>
                <a:cs typeface="Carlito"/>
              </a:rPr>
              <a:t>System </a:t>
            </a:r>
            <a:r>
              <a:rPr dirty="0" sz="1300" spc="-10">
                <a:latin typeface="Carlito"/>
                <a:cs typeface="Carlito"/>
              </a:rPr>
              <a:t>goals</a:t>
            </a:r>
            <a:endParaRPr sz="13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7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500" spc="-5">
                <a:latin typeface="Carlito"/>
                <a:cs typeface="Carlito"/>
              </a:rPr>
              <a:t>Non-functional</a:t>
            </a:r>
            <a:r>
              <a:rPr dirty="0" sz="1500" spc="-8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aspects</a:t>
            </a:r>
            <a:endParaRPr sz="15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6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5">
                <a:latin typeface="Carlito"/>
                <a:cs typeface="Carlito"/>
              </a:rPr>
              <a:t>Load, Stress,</a:t>
            </a:r>
            <a:r>
              <a:rPr dirty="0" sz="1300" spc="-95">
                <a:latin typeface="Carlito"/>
                <a:cs typeface="Carlito"/>
              </a:rPr>
              <a:t> </a:t>
            </a:r>
            <a:r>
              <a:rPr dirty="0" sz="1300" spc="-15">
                <a:latin typeface="Carlito"/>
                <a:cs typeface="Carlito"/>
              </a:rPr>
              <a:t>Volume</a:t>
            </a:r>
            <a:endParaRPr sz="13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6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10">
                <a:latin typeface="Carlito"/>
                <a:cs typeface="Carlito"/>
              </a:rPr>
              <a:t>Performance, </a:t>
            </a:r>
            <a:r>
              <a:rPr dirty="0" sz="1300" spc="-15">
                <a:latin typeface="Carlito"/>
                <a:cs typeface="Carlito"/>
              </a:rPr>
              <a:t>Security,</a:t>
            </a:r>
            <a:r>
              <a:rPr dirty="0" sz="1300" spc="-20">
                <a:latin typeface="Carlito"/>
                <a:cs typeface="Carlito"/>
              </a:rPr>
              <a:t> </a:t>
            </a:r>
            <a:r>
              <a:rPr dirty="0" sz="1300" spc="-5">
                <a:latin typeface="Carlito"/>
                <a:cs typeface="Carlito"/>
              </a:rPr>
              <a:t>Usability</a:t>
            </a:r>
            <a:endParaRPr sz="13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5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10">
                <a:latin typeface="Carlito"/>
                <a:cs typeface="Carlito"/>
              </a:rPr>
              <a:t>Storage, Install-ability,</a:t>
            </a:r>
            <a:r>
              <a:rPr dirty="0" sz="1300" spc="10">
                <a:latin typeface="Carlito"/>
                <a:cs typeface="Carlito"/>
              </a:rPr>
              <a:t> </a:t>
            </a:r>
            <a:r>
              <a:rPr dirty="0" sz="1300" spc="-10">
                <a:latin typeface="Carlito"/>
                <a:cs typeface="Carlito"/>
              </a:rPr>
              <a:t>Documentation,</a:t>
            </a:r>
            <a:endParaRPr sz="13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55"/>
              </a:spcBef>
              <a:buClr>
                <a:srgbClr val="FF0000"/>
              </a:buClr>
              <a:buChar char="–"/>
              <a:tabLst>
                <a:tab pos="384810" algn="l"/>
              </a:tabLst>
            </a:pPr>
            <a:r>
              <a:rPr dirty="0" sz="1300" spc="-90">
                <a:latin typeface="Arial"/>
                <a:cs typeface="Arial"/>
              </a:rPr>
              <a:t>Recovery,</a:t>
            </a:r>
            <a:r>
              <a:rPr dirty="0" sz="1300" spc="-105">
                <a:latin typeface="Arial"/>
                <a:cs typeface="Arial"/>
              </a:rPr>
              <a:t> </a:t>
            </a:r>
            <a:r>
              <a:rPr dirty="0" sz="1300" spc="-409">
                <a:latin typeface="Arial"/>
                <a:cs typeface="Arial"/>
              </a:rPr>
              <a:t>…</a:t>
            </a:r>
            <a:endParaRPr sz="13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55"/>
              </a:spcBef>
            </a:pPr>
            <a:r>
              <a:rPr dirty="0" sz="1300" spc="-5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dirty="0" sz="1300" spc="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300" spc="-409">
                <a:latin typeface="Arial"/>
                <a:cs typeface="Arial"/>
              </a:rPr>
              <a:t>…</a:t>
            </a:r>
            <a:endParaRPr sz="1300">
              <a:latin typeface="Arial"/>
              <a:cs typeface="Arial"/>
            </a:endParaRPr>
          </a:p>
          <a:p>
            <a:pPr marL="184785" marR="5080" indent="-172720">
              <a:lnSpc>
                <a:spcPts val="1620"/>
              </a:lnSpc>
              <a:spcBef>
                <a:spcPts val="37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500" spc="-10">
                <a:latin typeface="Carlito"/>
                <a:cs typeface="Carlito"/>
              </a:rPr>
              <a:t>There </a:t>
            </a:r>
            <a:r>
              <a:rPr dirty="0" sz="1500" spc="-5">
                <a:latin typeface="Carlito"/>
                <a:cs typeface="Carlito"/>
              </a:rPr>
              <a:t>could </a:t>
            </a:r>
            <a:r>
              <a:rPr dirty="0" sz="1500">
                <a:latin typeface="Carlito"/>
                <a:cs typeface="Carlito"/>
              </a:rPr>
              <a:t>be </a:t>
            </a:r>
            <a:r>
              <a:rPr dirty="0" sz="1500" spc="-5">
                <a:latin typeface="Carlito"/>
                <a:cs typeface="Carlito"/>
              </a:rPr>
              <a:t>specific functional </a:t>
            </a:r>
            <a:r>
              <a:rPr dirty="0" sz="1500">
                <a:latin typeface="Carlito"/>
                <a:cs typeface="Carlito"/>
              </a:rPr>
              <a:t>as </a:t>
            </a:r>
            <a:r>
              <a:rPr dirty="0" sz="1500" spc="-5">
                <a:latin typeface="Carlito"/>
                <a:cs typeface="Carlito"/>
              </a:rPr>
              <a:t>well </a:t>
            </a:r>
            <a:r>
              <a:rPr dirty="0" sz="1500">
                <a:latin typeface="Carlito"/>
                <a:cs typeface="Carlito"/>
              </a:rPr>
              <a:t>as non-  </a:t>
            </a:r>
            <a:r>
              <a:rPr dirty="0" sz="1500" spc="-5">
                <a:latin typeface="Carlito"/>
                <a:cs typeface="Carlito"/>
              </a:rPr>
              <a:t>functional</a:t>
            </a:r>
            <a:r>
              <a:rPr dirty="0" sz="1500" spc="-45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requirements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894" y="65912"/>
            <a:ext cx="371411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"/>
              <a:t>System </a:t>
            </a:r>
            <a:r>
              <a:rPr dirty="0" sz="2000" spc="-30"/>
              <a:t>Testing </a:t>
            </a:r>
            <a:r>
              <a:rPr dirty="0" sz="2000" spc="-114">
                <a:latin typeface="Arial"/>
                <a:cs typeface="Arial"/>
              </a:rPr>
              <a:t>– </a:t>
            </a:r>
            <a:r>
              <a:rPr dirty="0" sz="2000"/>
              <a:t>Functional</a:t>
            </a:r>
            <a:r>
              <a:rPr dirty="0" sz="2000" spc="-85"/>
              <a:t> </a:t>
            </a:r>
            <a:r>
              <a:rPr dirty="0" sz="2000"/>
              <a:t>Aspects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874" y="482244"/>
            <a:ext cx="3354070" cy="247459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Based of </a:t>
            </a:r>
            <a:r>
              <a:rPr dirty="0" sz="1600" spc="-10">
                <a:latin typeface="Carlito"/>
                <a:cs typeface="Carlito"/>
              </a:rPr>
              <a:t>requirements </a:t>
            </a:r>
            <a:r>
              <a:rPr dirty="0" sz="1600" spc="-5">
                <a:latin typeface="Carlito"/>
                <a:cs typeface="Carlito"/>
              </a:rPr>
              <a:t>/</a:t>
            </a:r>
            <a:r>
              <a:rPr dirty="0" sz="1600" spc="3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specifications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5">
                <a:latin typeface="Carlito"/>
                <a:cs typeface="Carlito"/>
              </a:rPr>
              <a:t>System</a:t>
            </a:r>
            <a:r>
              <a:rPr dirty="0" sz="1600" spc="-5">
                <a:latin typeface="Carlito"/>
                <a:cs typeface="Carlito"/>
              </a:rPr>
              <a:t> models</a:t>
            </a:r>
            <a:endParaRPr sz="16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7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10">
                <a:latin typeface="Carlito"/>
                <a:cs typeface="Carlito"/>
              </a:rPr>
              <a:t>Context</a:t>
            </a:r>
            <a:r>
              <a:rPr dirty="0" sz="1400" spc="-2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diagrams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6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>
                <a:latin typeface="Carlito"/>
                <a:cs typeface="Carlito"/>
              </a:rPr>
              <a:t>ERD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7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latin typeface="Carlito"/>
                <a:cs typeface="Carlito"/>
              </a:rPr>
              <a:t>Design</a:t>
            </a:r>
            <a:r>
              <a:rPr dirty="0" sz="1400" spc="-3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documents</a:t>
            </a:r>
            <a:endParaRPr sz="1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Our </a:t>
            </a:r>
            <a:r>
              <a:rPr dirty="0" sz="1600" spc="-15">
                <a:latin typeface="Carlito"/>
                <a:cs typeface="Carlito"/>
              </a:rPr>
              <a:t>Focus </a:t>
            </a:r>
            <a:r>
              <a:rPr dirty="0" sz="1600" spc="-5">
                <a:latin typeface="Carlito"/>
                <a:cs typeface="Carlito"/>
              </a:rPr>
              <a:t>while deriving </a:t>
            </a:r>
            <a:r>
              <a:rPr dirty="0" sz="1600" spc="-15">
                <a:latin typeface="Carlito"/>
                <a:cs typeface="Carlito"/>
              </a:rPr>
              <a:t>test</a:t>
            </a:r>
            <a:r>
              <a:rPr dirty="0" sz="1600" spc="6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cases</a:t>
            </a:r>
            <a:endParaRPr sz="16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8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10">
                <a:latin typeface="Carlito"/>
                <a:cs typeface="Carlito"/>
              </a:rPr>
              <a:t>Data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6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>
                <a:latin typeface="Carlito"/>
                <a:cs typeface="Carlito"/>
              </a:rPr>
              <a:t>Action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7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latin typeface="Carlito"/>
                <a:cs typeface="Carlito"/>
              </a:rPr>
              <a:t>Device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6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15">
                <a:latin typeface="Carlito"/>
                <a:cs typeface="Carlito"/>
              </a:rPr>
              <a:t>Event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43" y="66497"/>
            <a:ext cx="420497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"/>
              <a:t>System </a:t>
            </a:r>
            <a:r>
              <a:rPr dirty="0" sz="2000" spc="-30"/>
              <a:t>Testing </a:t>
            </a:r>
            <a:r>
              <a:rPr dirty="0" sz="2000" spc="-114">
                <a:latin typeface="Arial"/>
                <a:cs typeface="Arial"/>
              </a:rPr>
              <a:t>– </a:t>
            </a:r>
            <a:r>
              <a:rPr dirty="0" sz="2000"/>
              <a:t>Non Functional</a:t>
            </a:r>
            <a:r>
              <a:rPr dirty="0" sz="2000" spc="-80"/>
              <a:t> </a:t>
            </a:r>
            <a:r>
              <a:rPr dirty="0" sz="2000"/>
              <a:t>Aspects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874" y="532256"/>
            <a:ext cx="3971290" cy="2543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40">
                <a:latin typeface="Carlito"/>
                <a:cs typeface="Carlito"/>
              </a:rPr>
              <a:t>We </a:t>
            </a:r>
            <a:r>
              <a:rPr dirty="0" sz="1600" spc="-5">
                <a:latin typeface="Carlito"/>
                <a:cs typeface="Carlito"/>
              </a:rPr>
              <a:t>identify non-functional </a:t>
            </a:r>
            <a:r>
              <a:rPr dirty="0" sz="1600" spc="-10">
                <a:latin typeface="Carlito"/>
                <a:cs typeface="Carlito"/>
              </a:rPr>
              <a:t>user requirements  </a:t>
            </a:r>
            <a:r>
              <a:rPr dirty="0" sz="1600" spc="-5">
                <a:latin typeface="Carlito"/>
                <a:cs typeface="Carlito"/>
              </a:rPr>
              <a:t>with the</a:t>
            </a:r>
            <a:r>
              <a:rPr dirty="0" sz="1600" spc="-10">
                <a:latin typeface="Carlito"/>
                <a:cs typeface="Carlito"/>
              </a:rPr>
              <a:t> specifications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Local </a:t>
            </a:r>
            <a:r>
              <a:rPr dirty="0" sz="1600" spc="-5">
                <a:latin typeface="Carlito"/>
                <a:cs typeface="Carlito"/>
              </a:rPr>
              <a:t>regulations</a:t>
            </a:r>
            <a:r>
              <a:rPr dirty="0" sz="1600" spc="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e.g.,</a:t>
            </a:r>
            <a:endParaRPr sz="1600">
              <a:latin typeface="Carlito"/>
              <a:cs typeface="Carlito"/>
            </a:endParaRPr>
          </a:p>
          <a:p>
            <a:pPr lvl="1" marL="384175" marR="537845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10">
                <a:latin typeface="Carlito"/>
                <a:cs typeface="Carlito"/>
              </a:rPr>
              <a:t>Each computer </a:t>
            </a:r>
            <a:r>
              <a:rPr dirty="0" sz="1400">
                <a:latin typeface="Carlito"/>
                <a:cs typeface="Carlito"/>
              </a:rPr>
              <a:t>in UK </a:t>
            </a:r>
            <a:r>
              <a:rPr dirty="0" sz="1400" spc="-10">
                <a:latin typeface="Carlito"/>
                <a:cs typeface="Carlito"/>
              </a:rPr>
              <a:t>must </a:t>
            </a:r>
            <a:r>
              <a:rPr dirty="0" sz="1400" spc="-15">
                <a:latin typeface="Carlito"/>
                <a:cs typeface="Carlito"/>
              </a:rPr>
              <a:t>have </a:t>
            </a:r>
            <a:r>
              <a:rPr dirty="0" sz="1400">
                <a:latin typeface="Carlito"/>
                <a:cs typeface="Carlito"/>
              </a:rPr>
              <a:t>a </a:t>
            </a:r>
            <a:r>
              <a:rPr dirty="0" sz="1400" spc="-5">
                <a:latin typeface="Carlito"/>
                <a:cs typeface="Carlito"/>
              </a:rPr>
              <a:t>warning  displayed </a:t>
            </a:r>
            <a:r>
              <a:rPr dirty="0" sz="1400" spc="-10">
                <a:latin typeface="Carlito"/>
                <a:cs typeface="Carlito"/>
              </a:rPr>
              <a:t>for </a:t>
            </a:r>
            <a:r>
              <a:rPr dirty="0" sz="1400" spc="-5">
                <a:latin typeface="Carlito"/>
                <a:cs typeface="Carlito"/>
              </a:rPr>
              <a:t>user</a:t>
            </a:r>
            <a:r>
              <a:rPr dirty="0" sz="1400" spc="-45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awareness</a:t>
            </a:r>
            <a:endParaRPr sz="1400">
              <a:latin typeface="Carlito"/>
              <a:cs typeface="Carlito"/>
            </a:endParaRPr>
          </a:p>
          <a:p>
            <a:pPr lvl="1" marL="384175" marR="95250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latin typeface="Carlito"/>
                <a:cs typeface="Carlito"/>
              </a:rPr>
              <a:t>That the </a:t>
            </a:r>
            <a:r>
              <a:rPr dirty="0" sz="1400" spc="-10">
                <a:latin typeface="Carlito"/>
                <a:cs typeface="Carlito"/>
              </a:rPr>
              <a:t>system usage could </a:t>
            </a:r>
            <a:r>
              <a:rPr dirty="0" sz="1400" spc="-5">
                <a:latin typeface="Carlito"/>
                <a:cs typeface="Carlito"/>
              </a:rPr>
              <a:t>be harmful under  certain conditions </a:t>
            </a:r>
            <a:r>
              <a:rPr dirty="0" sz="1400">
                <a:latin typeface="Carlito"/>
                <a:cs typeface="Carlito"/>
              </a:rPr>
              <a:t>e.g., </a:t>
            </a:r>
            <a:r>
              <a:rPr dirty="0" sz="1400" spc="-5">
                <a:latin typeface="Carlito"/>
                <a:cs typeface="Carlito"/>
              </a:rPr>
              <a:t>disconnect power </a:t>
            </a:r>
            <a:r>
              <a:rPr dirty="0" sz="1400" spc="-10">
                <a:latin typeface="Carlito"/>
                <a:cs typeface="Carlito"/>
              </a:rPr>
              <a:t>before  </a:t>
            </a:r>
            <a:r>
              <a:rPr dirty="0" sz="1400" spc="-5">
                <a:latin typeface="Carlito"/>
                <a:cs typeface="Carlito"/>
              </a:rPr>
              <a:t>opening</a:t>
            </a:r>
            <a:endParaRPr sz="1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7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Standard</a:t>
            </a:r>
            <a:r>
              <a:rPr dirty="0" sz="1600">
                <a:latin typeface="Carlito"/>
                <a:cs typeface="Carlito"/>
              </a:rPr>
              <a:t> </a:t>
            </a:r>
            <a:r>
              <a:rPr dirty="0" sz="1600" spc="-15">
                <a:latin typeface="Carlito"/>
                <a:cs typeface="Carlito"/>
              </a:rPr>
              <a:t>SOPs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9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40">
                <a:latin typeface="Carlito"/>
                <a:cs typeface="Carlito"/>
              </a:rPr>
              <a:t>We </a:t>
            </a:r>
            <a:r>
              <a:rPr dirty="0" sz="1600" spc="-15">
                <a:latin typeface="Carlito"/>
                <a:cs typeface="Carlito"/>
              </a:rPr>
              <a:t>create test</a:t>
            </a:r>
            <a:r>
              <a:rPr dirty="0" sz="1600" spc="5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cases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672" y="50672"/>
            <a:ext cx="142557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Load</a:t>
            </a:r>
            <a:r>
              <a:rPr dirty="0" spc="-70"/>
              <a:t> </a:t>
            </a:r>
            <a:r>
              <a:rPr dirty="0" spc="-35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531621"/>
            <a:ext cx="3867785" cy="234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5">
                <a:latin typeface="Carlito"/>
                <a:cs typeface="Carlito"/>
              </a:rPr>
              <a:t>System </a:t>
            </a:r>
            <a:r>
              <a:rPr dirty="0" sz="1600" spc="-5">
                <a:latin typeface="Carlito"/>
                <a:cs typeface="Carlito"/>
              </a:rPr>
              <a:t>is </a:t>
            </a:r>
            <a:r>
              <a:rPr dirty="0" sz="1600" spc="-10">
                <a:latin typeface="Carlito"/>
                <a:cs typeface="Carlito"/>
              </a:rPr>
              <a:t>subjected to statistically </a:t>
            </a:r>
            <a:r>
              <a:rPr dirty="0" sz="1600" spc="-5">
                <a:latin typeface="Carlito"/>
                <a:cs typeface="Carlito"/>
              </a:rPr>
              <a:t>calculated  load</a:t>
            </a:r>
            <a:r>
              <a:rPr dirty="0" sz="1600" spc="-10">
                <a:latin typeface="Carlito"/>
                <a:cs typeface="Carlito"/>
              </a:rPr>
              <a:t> of</a:t>
            </a:r>
            <a:endParaRPr sz="16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15">
                <a:latin typeface="Carlito"/>
                <a:cs typeface="Carlito"/>
              </a:rPr>
              <a:t>Transactions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latin typeface="Carlito"/>
                <a:cs typeface="Carlito"/>
              </a:rPr>
              <a:t>Processing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10">
                <a:latin typeface="Carlito"/>
                <a:cs typeface="Carlito"/>
              </a:rPr>
              <a:t>Parallel</a:t>
            </a:r>
            <a:r>
              <a:rPr dirty="0" sz="1400" spc="-35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connections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10">
                <a:latin typeface="Carlito"/>
                <a:cs typeface="Carlito"/>
              </a:rPr>
              <a:t>Etc.</a:t>
            </a:r>
            <a:endParaRPr sz="1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7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0">
                <a:latin typeface="Carlito"/>
                <a:cs typeface="Carlito"/>
              </a:rPr>
              <a:t>Test </a:t>
            </a:r>
            <a:r>
              <a:rPr dirty="0" sz="1600" spc="-10">
                <a:latin typeface="Carlito"/>
                <a:cs typeface="Carlito"/>
              </a:rPr>
              <a:t>Case</a:t>
            </a:r>
            <a:r>
              <a:rPr dirty="0" sz="1600" spc="50">
                <a:latin typeface="Carlito"/>
                <a:cs typeface="Carlito"/>
              </a:rPr>
              <a:t> </a:t>
            </a:r>
            <a:r>
              <a:rPr dirty="0" sz="1600" spc="-15">
                <a:latin typeface="Carlito"/>
                <a:cs typeface="Carlito"/>
              </a:rPr>
              <a:t>format</a:t>
            </a:r>
            <a:endParaRPr sz="16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latin typeface="Carlito"/>
                <a:cs typeface="Carlito"/>
              </a:rPr>
              <a:t>It </a:t>
            </a:r>
            <a:r>
              <a:rPr dirty="0" sz="1400">
                <a:latin typeface="Carlito"/>
                <a:cs typeface="Carlito"/>
              </a:rPr>
              <a:t>is a</a:t>
            </a:r>
            <a:r>
              <a:rPr dirty="0" sz="1400" spc="-2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setup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latin typeface="Carlito"/>
                <a:cs typeface="Carlito"/>
              </a:rPr>
              <a:t>Mimicking real </a:t>
            </a:r>
            <a:r>
              <a:rPr dirty="0" sz="1400" spc="-10">
                <a:latin typeface="Carlito"/>
                <a:cs typeface="Carlito"/>
              </a:rPr>
              <a:t>life </a:t>
            </a:r>
            <a:r>
              <a:rPr dirty="0" sz="1400" spc="-5">
                <a:latin typeface="Carlito"/>
                <a:cs typeface="Carlito"/>
              </a:rPr>
              <a:t>boundary</a:t>
            </a:r>
            <a:r>
              <a:rPr dirty="0" sz="1400" spc="-4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situation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0664" y="51257"/>
            <a:ext cx="155384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Stress</a:t>
            </a:r>
            <a:r>
              <a:rPr dirty="0" spc="-60"/>
              <a:t> </a:t>
            </a:r>
            <a:r>
              <a:rPr dirty="0" spc="-35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91108"/>
            <a:ext cx="3991610" cy="2599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500" spc="-10">
                <a:latin typeface="Carlito"/>
                <a:cs typeface="Carlito"/>
              </a:rPr>
              <a:t>Form </a:t>
            </a:r>
            <a:r>
              <a:rPr dirty="0" sz="1500" spc="-5">
                <a:latin typeface="Carlito"/>
                <a:cs typeface="Carlito"/>
              </a:rPr>
              <a:t>of Load</a:t>
            </a:r>
            <a:r>
              <a:rPr dirty="0" sz="1500" spc="-10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testing</a:t>
            </a:r>
            <a:endParaRPr sz="15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5">
                <a:latin typeface="Carlito"/>
                <a:cs typeface="Carlito"/>
              </a:rPr>
              <a:t>The </a:t>
            </a:r>
            <a:r>
              <a:rPr dirty="0" sz="1300" spc="-10">
                <a:latin typeface="Carlito"/>
                <a:cs typeface="Carlito"/>
              </a:rPr>
              <a:t>resources are</a:t>
            </a:r>
            <a:r>
              <a:rPr dirty="0" sz="1300" spc="-30">
                <a:latin typeface="Carlito"/>
                <a:cs typeface="Carlito"/>
              </a:rPr>
              <a:t> </a:t>
            </a:r>
            <a:r>
              <a:rPr dirty="0" sz="1300" spc="-5">
                <a:latin typeface="Carlito"/>
                <a:cs typeface="Carlito"/>
              </a:rPr>
              <a:t>denied</a:t>
            </a:r>
            <a:endParaRPr sz="1300">
              <a:latin typeface="Carlito"/>
              <a:cs typeface="Carlito"/>
            </a:endParaRPr>
          </a:p>
          <a:p>
            <a:pPr lvl="1" marL="384175" marR="444500" indent="-143510">
              <a:lnSpc>
                <a:spcPts val="1250"/>
              </a:lnSpc>
              <a:spcBef>
                <a:spcPts val="30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5">
                <a:latin typeface="Carlito"/>
                <a:cs typeface="Carlito"/>
              </a:rPr>
              <a:t>Finding out the boundary conditions where the  </a:t>
            </a:r>
            <a:r>
              <a:rPr dirty="0" sz="1300" spc="-15">
                <a:latin typeface="Carlito"/>
                <a:cs typeface="Carlito"/>
              </a:rPr>
              <a:t>system </a:t>
            </a:r>
            <a:r>
              <a:rPr dirty="0" sz="1300" spc="-10">
                <a:latin typeface="Carlito"/>
                <a:cs typeface="Carlito"/>
              </a:rPr>
              <a:t>would</a:t>
            </a:r>
            <a:r>
              <a:rPr dirty="0" sz="1300" spc="10">
                <a:latin typeface="Carlito"/>
                <a:cs typeface="Carlito"/>
              </a:rPr>
              <a:t> </a:t>
            </a:r>
            <a:r>
              <a:rPr dirty="0" sz="1300" spc="-10">
                <a:latin typeface="Carlito"/>
                <a:cs typeface="Carlito"/>
              </a:rPr>
              <a:t>crash</a:t>
            </a:r>
            <a:endParaRPr sz="1300">
              <a:latin typeface="Carlito"/>
              <a:cs typeface="Carlito"/>
            </a:endParaRPr>
          </a:p>
          <a:p>
            <a:pPr lvl="1" marL="384175" marR="5080" indent="-143510">
              <a:lnSpc>
                <a:spcPct val="80000"/>
              </a:lnSpc>
              <a:spcBef>
                <a:spcPts val="32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5">
                <a:latin typeface="Carlito"/>
                <a:cs typeface="Carlito"/>
              </a:rPr>
              <a:t>Finding situations where </a:t>
            </a:r>
            <a:r>
              <a:rPr dirty="0" sz="1300" spc="-15">
                <a:latin typeface="Carlito"/>
                <a:cs typeface="Carlito"/>
              </a:rPr>
              <a:t>system </a:t>
            </a:r>
            <a:r>
              <a:rPr dirty="0" sz="1300" spc="-10">
                <a:latin typeface="Carlito"/>
                <a:cs typeface="Carlito"/>
              </a:rPr>
              <a:t>usage would become  harmful</a:t>
            </a:r>
            <a:endParaRPr sz="1300">
              <a:latin typeface="Carlito"/>
              <a:cs typeface="Carlito"/>
            </a:endParaRPr>
          </a:p>
          <a:p>
            <a:pPr lvl="1" marL="384175" indent="-143510">
              <a:lnSpc>
                <a:spcPts val="1555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30">
                <a:latin typeface="Carlito"/>
                <a:cs typeface="Carlito"/>
              </a:rPr>
              <a:t>We </a:t>
            </a:r>
            <a:r>
              <a:rPr dirty="0" sz="1300" spc="-15">
                <a:latin typeface="Carlito"/>
                <a:cs typeface="Carlito"/>
              </a:rPr>
              <a:t>test </a:t>
            </a:r>
            <a:r>
              <a:rPr dirty="0" sz="1300" spc="-5">
                <a:latin typeface="Carlito"/>
                <a:cs typeface="Carlito"/>
              </a:rPr>
              <a:t>the </a:t>
            </a:r>
            <a:r>
              <a:rPr dirty="0" sz="1300" spc="-15">
                <a:latin typeface="Carlito"/>
                <a:cs typeface="Carlito"/>
              </a:rPr>
              <a:t>system </a:t>
            </a:r>
            <a:r>
              <a:rPr dirty="0" sz="1300" spc="-10">
                <a:latin typeface="Carlito"/>
                <a:cs typeface="Carlito"/>
              </a:rPr>
              <a:t>behavior </a:t>
            </a:r>
            <a:r>
              <a:rPr dirty="0" sz="1300" spc="-5">
                <a:latin typeface="Carlito"/>
                <a:cs typeface="Carlito"/>
              </a:rPr>
              <a:t>upon lack of</a:t>
            </a:r>
            <a:r>
              <a:rPr dirty="0" sz="1300" spc="105">
                <a:latin typeface="Carlito"/>
                <a:cs typeface="Carlito"/>
              </a:rPr>
              <a:t> </a:t>
            </a:r>
            <a:r>
              <a:rPr dirty="0" sz="1300" spc="-10">
                <a:latin typeface="Carlito"/>
                <a:cs typeface="Carlito"/>
              </a:rPr>
              <a:t>resources</a:t>
            </a:r>
            <a:endParaRPr sz="1300">
              <a:latin typeface="Carlito"/>
              <a:cs typeface="Carlito"/>
            </a:endParaRPr>
          </a:p>
          <a:p>
            <a:pPr marL="184785" indent="-172720">
              <a:lnSpc>
                <a:spcPts val="1795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500" spc="-40">
                <a:latin typeface="Carlito"/>
                <a:cs typeface="Carlito"/>
              </a:rPr>
              <a:t>Test </a:t>
            </a:r>
            <a:r>
              <a:rPr dirty="0" sz="1500">
                <a:latin typeface="Carlito"/>
                <a:cs typeface="Carlito"/>
              </a:rPr>
              <a:t>Case </a:t>
            </a:r>
            <a:r>
              <a:rPr dirty="0" sz="1500" spc="-10">
                <a:latin typeface="Carlito"/>
                <a:cs typeface="Carlito"/>
              </a:rPr>
              <a:t>format</a:t>
            </a:r>
            <a:endParaRPr sz="15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5">
                <a:latin typeface="Carlito"/>
                <a:cs typeface="Carlito"/>
              </a:rPr>
              <a:t>It is a</a:t>
            </a:r>
            <a:r>
              <a:rPr dirty="0" sz="1300" spc="-10">
                <a:latin typeface="Carlito"/>
                <a:cs typeface="Carlito"/>
              </a:rPr>
              <a:t> </a:t>
            </a:r>
            <a:r>
              <a:rPr dirty="0" sz="1300" spc="-5">
                <a:latin typeface="Carlito"/>
                <a:cs typeface="Carlito"/>
              </a:rPr>
              <a:t>setup</a:t>
            </a:r>
            <a:endParaRPr sz="1300">
              <a:latin typeface="Carlito"/>
              <a:cs typeface="Carlito"/>
            </a:endParaRPr>
          </a:p>
          <a:p>
            <a:pPr lvl="1" marL="384175" indent="-143510">
              <a:lnSpc>
                <a:spcPts val="1555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5">
                <a:latin typeface="Carlito"/>
                <a:cs typeface="Carlito"/>
              </a:rPr>
              <a:t>Mimicking real </a:t>
            </a:r>
            <a:r>
              <a:rPr dirty="0" sz="1300" spc="-10">
                <a:latin typeface="Carlito"/>
                <a:cs typeface="Carlito"/>
              </a:rPr>
              <a:t>life </a:t>
            </a:r>
            <a:r>
              <a:rPr dirty="0" sz="1300" spc="-5">
                <a:latin typeface="Carlito"/>
                <a:cs typeface="Carlito"/>
              </a:rPr>
              <a:t>boundary situation</a:t>
            </a:r>
            <a:endParaRPr sz="1300">
              <a:latin typeface="Carlito"/>
              <a:cs typeface="Carlito"/>
            </a:endParaRPr>
          </a:p>
          <a:p>
            <a:pPr marL="184785" indent="-172720">
              <a:lnSpc>
                <a:spcPts val="1614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500">
                <a:latin typeface="Carlito"/>
                <a:cs typeface="Carlito"/>
              </a:rPr>
              <a:t>Bugs </a:t>
            </a:r>
            <a:r>
              <a:rPr dirty="0" sz="1500" spc="-10">
                <a:latin typeface="Carlito"/>
                <a:cs typeface="Carlito"/>
              </a:rPr>
              <a:t>are </a:t>
            </a:r>
            <a:r>
              <a:rPr dirty="0" sz="1500" spc="-5">
                <a:latin typeface="Carlito"/>
                <a:cs typeface="Carlito"/>
              </a:rPr>
              <a:t>not (normally) repaired by reported</a:t>
            </a:r>
            <a:r>
              <a:rPr dirty="0" sz="1500" spc="-60">
                <a:latin typeface="Carlito"/>
                <a:cs typeface="Carlito"/>
              </a:rPr>
              <a:t> </a:t>
            </a:r>
            <a:r>
              <a:rPr dirty="0" sz="1500" spc="-10">
                <a:latin typeface="Carlito"/>
                <a:cs typeface="Carlito"/>
              </a:rPr>
              <a:t>to</a:t>
            </a:r>
            <a:endParaRPr sz="1500">
              <a:latin typeface="Carlito"/>
              <a:cs typeface="Carlito"/>
            </a:endParaRPr>
          </a:p>
          <a:p>
            <a:pPr marL="184785">
              <a:lnSpc>
                <a:spcPts val="1620"/>
              </a:lnSpc>
            </a:pPr>
            <a:r>
              <a:rPr dirty="0" sz="1500">
                <a:latin typeface="Carlito"/>
                <a:cs typeface="Carlito"/>
              </a:rPr>
              <a:t>the end </a:t>
            </a:r>
            <a:r>
              <a:rPr dirty="0" sz="1500" spc="-5">
                <a:latin typeface="Carlito"/>
                <a:cs typeface="Carlito"/>
              </a:rPr>
              <a:t>user </a:t>
            </a:r>
            <a:r>
              <a:rPr dirty="0" sz="1500" spc="-15">
                <a:latin typeface="Carlito"/>
                <a:cs typeface="Carlito"/>
              </a:rPr>
              <a:t>for</a:t>
            </a:r>
            <a:r>
              <a:rPr dirty="0" sz="1500" spc="-45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avoidance</a:t>
            </a:r>
            <a:endParaRPr sz="15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10">
                <a:latin typeface="Carlito"/>
                <a:cs typeface="Carlito"/>
              </a:rPr>
              <a:t>example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472" y="50672"/>
            <a:ext cx="234124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Performance</a:t>
            </a:r>
            <a:r>
              <a:rPr dirty="0" spc="-30"/>
              <a:t> </a:t>
            </a:r>
            <a:r>
              <a:rPr dirty="0" spc="-35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82420"/>
            <a:ext cx="4013835" cy="254508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40">
                <a:latin typeface="Carlito"/>
                <a:cs typeface="Carlito"/>
              </a:rPr>
              <a:t>We </a:t>
            </a:r>
            <a:r>
              <a:rPr dirty="0" sz="1600" spc="-10">
                <a:latin typeface="Carlito"/>
                <a:cs typeface="Carlito"/>
              </a:rPr>
              <a:t>study </a:t>
            </a: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0">
                <a:latin typeface="Carlito"/>
                <a:cs typeface="Carlito"/>
              </a:rPr>
              <a:t>performance requirements,</a:t>
            </a:r>
            <a:r>
              <a:rPr dirty="0" sz="1600" spc="11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e.g.,</a:t>
            </a:r>
            <a:endParaRPr sz="16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latin typeface="Carlito"/>
                <a:cs typeface="Carlito"/>
              </a:rPr>
              <a:t>Response</a:t>
            </a:r>
            <a:r>
              <a:rPr dirty="0" sz="1400" spc="-25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time</a:t>
            </a:r>
            <a:endParaRPr sz="1400">
              <a:latin typeface="Carlito"/>
              <a:cs typeface="Carlito"/>
            </a:endParaRPr>
          </a:p>
          <a:p>
            <a:pPr lvl="1" marL="384175" marR="481965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20">
                <a:latin typeface="Carlito"/>
                <a:cs typeface="Carlito"/>
              </a:rPr>
              <a:t>Worst </a:t>
            </a:r>
            <a:r>
              <a:rPr dirty="0" sz="1400" spc="-5">
                <a:latin typeface="Carlito"/>
                <a:cs typeface="Carlito"/>
              </a:rPr>
              <a:t>case, best case, </a:t>
            </a:r>
            <a:r>
              <a:rPr dirty="0" sz="1400" spc="-10">
                <a:latin typeface="Carlito"/>
                <a:cs typeface="Carlito"/>
              </a:rPr>
              <a:t>average </a:t>
            </a:r>
            <a:r>
              <a:rPr dirty="0" sz="1400" spc="-5">
                <a:latin typeface="Carlito"/>
                <a:cs typeface="Carlito"/>
              </a:rPr>
              <a:t>case time </a:t>
            </a:r>
            <a:r>
              <a:rPr dirty="0" sz="1400" spc="-10">
                <a:latin typeface="Carlito"/>
                <a:cs typeface="Carlito"/>
              </a:rPr>
              <a:t>to  complete </a:t>
            </a:r>
            <a:r>
              <a:rPr dirty="0" sz="1400">
                <a:latin typeface="Carlito"/>
                <a:cs typeface="Carlito"/>
              </a:rPr>
              <a:t>a </a:t>
            </a:r>
            <a:r>
              <a:rPr dirty="0" sz="1400" spc="-5">
                <a:latin typeface="Carlito"/>
                <a:cs typeface="Carlito"/>
              </a:rPr>
              <a:t>specified set of operations,</a:t>
            </a:r>
            <a:r>
              <a:rPr dirty="0" sz="1400" spc="-40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e.g.,</a:t>
            </a:r>
            <a:endParaRPr sz="1400">
              <a:latin typeface="Carlito"/>
              <a:cs typeface="Carlito"/>
            </a:endParaRPr>
          </a:p>
          <a:p>
            <a:pPr lvl="2" marL="584200" indent="-114935">
              <a:lnSpc>
                <a:spcPct val="100000"/>
              </a:lnSpc>
              <a:spcBef>
                <a:spcPts val="310"/>
              </a:spcBef>
              <a:buClr>
                <a:srgbClr val="FF0000"/>
              </a:buClr>
              <a:buFont typeface="Wingdings"/>
              <a:buChar char=""/>
              <a:tabLst>
                <a:tab pos="584835" algn="l"/>
              </a:tabLst>
            </a:pPr>
            <a:r>
              <a:rPr dirty="0" sz="1200" spc="-10">
                <a:latin typeface="Carlito"/>
                <a:cs typeface="Carlito"/>
              </a:rPr>
              <a:t>Transactions </a:t>
            </a:r>
            <a:r>
              <a:rPr dirty="0" sz="1200">
                <a:latin typeface="Carlito"/>
                <a:cs typeface="Carlito"/>
              </a:rPr>
              <a:t>per</a:t>
            </a:r>
            <a:r>
              <a:rPr dirty="0" sz="1200" spc="-45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second</a:t>
            </a:r>
            <a:endParaRPr sz="1200">
              <a:latin typeface="Carlito"/>
              <a:cs typeface="Carlito"/>
            </a:endParaRPr>
          </a:p>
          <a:p>
            <a:pPr lvl="2" marL="584200" indent="-11493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Font typeface="Wingdings"/>
              <a:buChar char=""/>
              <a:tabLst>
                <a:tab pos="584835" algn="l"/>
              </a:tabLst>
            </a:pPr>
            <a:r>
              <a:rPr dirty="0" sz="1200">
                <a:latin typeface="Carlito"/>
                <a:cs typeface="Carlito"/>
              </a:rPr>
              <a:t>Memory </a:t>
            </a:r>
            <a:r>
              <a:rPr dirty="0" sz="1200" spc="-5">
                <a:latin typeface="Carlito"/>
                <a:cs typeface="Carlito"/>
              </a:rPr>
              <a:t>usage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(wastage)</a:t>
            </a:r>
            <a:endParaRPr sz="12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1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latin typeface="Carlito"/>
                <a:cs typeface="Carlito"/>
              </a:rPr>
              <a:t>Handling extra-ordinary</a:t>
            </a:r>
            <a:r>
              <a:rPr dirty="0" sz="1400" spc="-5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situations</a:t>
            </a:r>
            <a:endParaRPr sz="1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0">
                <a:latin typeface="Carlito"/>
                <a:cs typeface="Carlito"/>
              </a:rPr>
              <a:t>Test </a:t>
            </a:r>
            <a:r>
              <a:rPr dirty="0" sz="1600" spc="-10">
                <a:latin typeface="Carlito"/>
                <a:cs typeface="Carlito"/>
              </a:rPr>
              <a:t>Case</a:t>
            </a:r>
            <a:r>
              <a:rPr dirty="0" sz="1600" spc="50">
                <a:latin typeface="Carlito"/>
                <a:cs typeface="Carlito"/>
              </a:rPr>
              <a:t> </a:t>
            </a:r>
            <a:r>
              <a:rPr dirty="0" sz="1600" spc="-15">
                <a:latin typeface="Carlito"/>
                <a:cs typeface="Carlito"/>
              </a:rPr>
              <a:t>format</a:t>
            </a:r>
            <a:endParaRPr sz="16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latin typeface="Carlito"/>
                <a:cs typeface="Carlito"/>
              </a:rPr>
              <a:t>It </a:t>
            </a:r>
            <a:r>
              <a:rPr dirty="0" sz="1400">
                <a:latin typeface="Carlito"/>
                <a:cs typeface="Carlito"/>
              </a:rPr>
              <a:t>is a</a:t>
            </a:r>
            <a:r>
              <a:rPr dirty="0" sz="1400" spc="-2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setup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latin typeface="Carlito"/>
                <a:cs typeface="Carlito"/>
              </a:rPr>
              <a:t>Simulation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3797" y="51257"/>
            <a:ext cx="172466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Volume</a:t>
            </a:r>
            <a:r>
              <a:rPr dirty="0" spc="-65"/>
              <a:t> </a:t>
            </a:r>
            <a:r>
              <a:rPr dirty="0" spc="-1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532256"/>
            <a:ext cx="3755390" cy="2336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marR="434975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40">
                <a:latin typeface="Carlito"/>
                <a:cs typeface="Carlito"/>
              </a:rPr>
              <a:t>We </a:t>
            </a:r>
            <a:r>
              <a:rPr dirty="0" sz="1600" spc="-15">
                <a:latin typeface="Carlito"/>
                <a:cs typeface="Carlito"/>
              </a:rPr>
              <a:t>test </a:t>
            </a:r>
            <a:r>
              <a:rPr dirty="0" sz="1600" spc="-5">
                <a:latin typeface="Carlito"/>
                <a:cs typeface="Carlito"/>
              </a:rPr>
              <a:t>if the </a:t>
            </a:r>
            <a:r>
              <a:rPr dirty="0" sz="1600" spc="-20">
                <a:latin typeface="Carlito"/>
                <a:cs typeface="Carlito"/>
              </a:rPr>
              <a:t>system </a:t>
            </a:r>
            <a:r>
              <a:rPr dirty="0" sz="1600" spc="-5">
                <a:latin typeface="Carlito"/>
                <a:cs typeface="Carlito"/>
              </a:rPr>
              <a:t>is able </a:t>
            </a:r>
            <a:r>
              <a:rPr dirty="0" sz="1600" spc="-10">
                <a:latin typeface="Carlito"/>
                <a:cs typeface="Carlito"/>
              </a:rPr>
              <a:t>to </a:t>
            </a:r>
            <a:r>
              <a:rPr dirty="0" sz="1600" spc="-5">
                <a:latin typeface="Carlito"/>
                <a:cs typeface="Carlito"/>
              </a:rPr>
              <a:t>handle  </a:t>
            </a:r>
            <a:r>
              <a:rPr dirty="0" sz="1600" spc="-10">
                <a:latin typeface="Carlito"/>
                <a:cs typeface="Carlito"/>
              </a:rPr>
              <a:t>expected volume </a:t>
            </a:r>
            <a:r>
              <a:rPr dirty="0" sz="1600" spc="-5">
                <a:latin typeface="Carlito"/>
                <a:cs typeface="Carlito"/>
              </a:rPr>
              <a:t>of </a:t>
            </a:r>
            <a:r>
              <a:rPr dirty="0" sz="1600" spc="-10">
                <a:latin typeface="Carlito"/>
                <a:cs typeface="Carlito"/>
              </a:rPr>
              <a:t>data,</a:t>
            </a:r>
            <a:r>
              <a:rPr dirty="0" sz="1600" spc="1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e.g.,</a:t>
            </a:r>
            <a:endParaRPr sz="16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10">
                <a:latin typeface="Carlito"/>
                <a:cs typeface="Carlito"/>
              </a:rPr>
              <a:t>Backend </a:t>
            </a:r>
            <a:r>
              <a:rPr dirty="0" sz="1400">
                <a:latin typeface="Carlito"/>
                <a:cs typeface="Carlito"/>
              </a:rPr>
              <a:t>e.g.,</a:t>
            </a:r>
            <a:r>
              <a:rPr dirty="0" sz="1400" spc="-15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PRAL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latin typeface="Carlito"/>
                <a:cs typeface="Carlito"/>
              </a:rPr>
              <a:t>Affiliated resources, </a:t>
            </a:r>
            <a:r>
              <a:rPr dirty="0" sz="1400" spc="5">
                <a:latin typeface="Carlito"/>
                <a:cs typeface="Carlito"/>
              </a:rPr>
              <a:t>e.g. </a:t>
            </a:r>
            <a:r>
              <a:rPr dirty="0" sz="1400" spc="-15">
                <a:latin typeface="Carlito"/>
                <a:cs typeface="Carlito"/>
              </a:rPr>
              <a:t>ZEROX</a:t>
            </a:r>
            <a:r>
              <a:rPr dirty="0" sz="1400" spc="-70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printers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25">
                <a:latin typeface="Carlito"/>
                <a:cs typeface="Carlito"/>
              </a:rPr>
              <a:t>Word </a:t>
            </a:r>
            <a:r>
              <a:rPr dirty="0" sz="1400" spc="-10">
                <a:latin typeface="Carlito"/>
                <a:cs typeface="Carlito"/>
              </a:rPr>
              <a:t>document </a:t>
            </a:r>
            <a:r>
              <a:rPr dirty="0" sz="1400" spc="-5">
                <a:latin typeface="Carlito"/>
                <a:cs typeface="Carlito"/>
              </a:rPr>
              <a:t>having 200,000</a:t>
            </a:r>
            <a:r>
              <a:rPr dirty="0" sz="1400" spc="4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pages</a:t>
            </a:r>
            <a:endParaRPr sz="1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7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40">
                <a:latin typeface="Carlito"/>
                <a:cs typeface="Carlito"/>
              </a:rPr>
              <a:t>We </a:t>
            </a:r>
            <a:r>
              <a:rPr dirty="0" sz="1600" spc="-10">
                <a:latin typeface="Carlito"/>
                <a:cs typeface="Carlito"/>
              </a:rPr>
              <a:t>need to measure </a:t>
            </a:r>
            <a:r>
              <a:rPr dirty="0" sz="1600" spc="-5">
                <a:latin typeface="Carlito"/>
                <a:cs typeface="Carlito"/>
              </a:rPr>
              <a:t>and </a:t>
            </a:r>
            <a:r>
              <a:rPr dirty="0" sz="1600" spc="-10">
                <a:latin typeface="Carlito"/>
                <a:cs typeface="Carlito"/>
              </a:rPr>
              <a:t>report to</a:t>
            </a:r>
            <a:r>
              <a:rPr dirty="0" sz="1600" spc="12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user</a:t>
            </a:r>
            <a:endParaRPr sz="1600">
              <a:latin typeface="Carlito"/>
              <a:cs typeface="Carlito"/>
            </a:endParaRPr>
          </a:p>
          <a:p>
            <a:pPr lvl="1" marL="384175" marR="5080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10">
                <a:latin typeface="Carlito"/>
                <a:cs typeface="Carlito"/>
              </a:rPr>
              <a:t>System </a:t>
            </a:r>
            <a:r>
              <a:rPr dirty="0" sz="1400" spc="-5">
                <a:latin typeface="Carlito"/>
                <a:cs typeface="Carlito"/>
              </a:rPr>
              <a:t>boundaries </a:t>
            </a:r>
            <a:r>
              <a:rPr dirty="0" sz="1400">
                <a:latin typeface="Carlito"/>
                <a:cs typeface="Carlito"/>
              </a:rPr>
              <a:t>with </a:t>
            </a:r>
            <a:r>
              <a:rPr dirty="0" sz="1400" spc="-5">
                <a:latin typeface="Carlito"/>
                <a:cs typeface="Carlito"/>
              </a:rPr>
              <a:t>respect the volume or  capacity of </a:t>
            </a:r>
            <a:r>
              <a:rPr dirty="0" sz="1400">
                <a:latin typeface="Carlito"/>
                <a:cs typeface="Carlito"/>
              </a:rPr>
              <a:t>its</a:t>
            </a:r>
            <a:r>
              <a:rPr dirty="0" sz="1400" spc="-1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processing</a:t>
            </a:r>
            <a:endParaRPr sz="1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7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0">
                <a:latin typeface="Carlito"/>
                <a:cs typeface="Carlito"/>
              </a:rPr>
              <a:t>Test </a:t>
            </a:r>
            <a:r>
              <a:rPr dirty="0" sz="1600" spc="-10">
                <a:latin typeface="Carlito"/>
                <a:cs typeface="Carlito"/>
              </a:rPr>
              <a:t>Case</a:t>
            </a:r>
            <a:r>
              <a:rPr dirty="0" sz="1600" spc="50">
                <a:latin typeface="Carlito"/>
                <a:cs typeface="Carlito"/>
              </a:rPr>
              <a:t> </a:t>
            </a:r>
            <a:r>
              <a:rPr dirty="0" sz="1600" spc="-15">
                <a:latin typeface="Carlito"/>
                <a:cs typeface="Carlito"/>
              </a:rPr>
              <a:t>format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0936" y="50672"/>
            <a:ext cx="177292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Security</a:t>
            </a:r>
            <a:r>
              <a:rPr dirty="0" spc="-60"/>
              <a:t> </a:t>
            </a:r>
            <a:r>
              <a:rPr dirty="0" spc="-1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82420"/>
            <a:ext cx="2641600" cy="222186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40">
                <a:latin typeface="Carlito"/>
                <a:cs typeface="Carlito"/>
              </a:rPr>
              <a:t>We </a:t>
            </a:r>
            <a:r>
              <a:rPr dirty="0" sz="1600" spc="-15">
                <a:latin typeface="Carlito"/>
                <a:cs typeface="Carlito"/>
              </a:rPr>
              <a:t>want </a:t>
            </a:r>
            <a:r>
              <a:rPr dirty="0" sz="1600" spc="-10">
                <a:latin typeface="Carlito"/>
                <a:cs typeface="Carlito"/>
              </a:rPr>
              <a:t>to see</a:t>
            </a:r>
            <a:r>
              <a:rPr dirty="0" sz="1600" spc="60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if</a:t>
            </a:r>
            <a:endParaRPr sz="16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>
                <a:latin typeface="Carlito"/>
                <a:cs typeface="Carlito"/>
              </a:rPr>
              <a:t>Use </a:t>
            </a:r>
            <a:r>
              <a:rPr dirty="0" sz="1400" spc="-5">
                <a:latin typeface="Carlito"/>
                <a:cs typeface="Carlito"/>
              </a:rPr>
              <a:t>cases </a:t>
            </a:r>
            <a:r>
              <a:rPr dirty="0" sz="1400" spc="-10">
                <a:latin typeface="Carlito"/>
                <a:cs typeface="Carlito"/>
              </a:rPr>
              <a:t>are</a:t>
            </a:r>
            <a:r>
              <a:rPr dirty="0" sz="1400" spc="-30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allowed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>
                <a:latin typeface="Carlito"/>
                <a:cs typeface="Carlito"/>
              </a:rPr>
              <a:t>Misuse </a:t>
            </a:r>
            <a:r>
              <a:rPr dirty="0" sz="1400" spc="-5">
                <a:latin typeface="Carlito"/>
                <a:cs typeface="Carlito"/>
              </a:rPr>
              <a:t>cases </a:t>
            </a:r>
            <a:r>
              <a:rPr dirty="0" sz="1400" spc="-10">
                <a:latin typeface="Carlito"/>
                <a:cs typeface="Carlito"/>
              </a:rPr>
              <a:t>are </a:t>
            </a:r>
            <a:r>
              <a:rPr dirty="0" sz="1400" spc="-5">
                <a:latin typeface="Carlito"/>
                <a:cs typeface="Carlito"/>
              </a:rPr>
              <a:t>not</a:t>
            </a:r>
            <a:r>
              <a:rPr dirty="0" sz="1400" spc="-45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allowed</a:t>
            </a:r>
            <a:endParaRPr sz="1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Aimed </a:t>
            </a:r>
            <a:r>
              <a:rPr dirty="0" sz="1600" spc="-10">
                <a:latin typeface="Carlito"/>
                <a:cs typeface="Carlito"/>
              </a:rPr>
              <a:t>at breaking </a:t>
            </a:r>
            <a:r>
              <a:rPr dirty="0" sz="1600" spc="-5">
                <a:latin typeface="Carlito"/>
                <a:cs typeface="Carlito"/>
              </a:rPr>
              <a:t>the</a:t>
            </a:r>
            <a:r>
              <a:rPr dirty="0" sz="1600" spc="5">
                <a:latin typeface="Carlito"/>
                <a:cs typeface="Carlito"/>
              </a:rPr>
              <a:t> </a:t>
            </a:r>
            <a:r>
              <a:rPr dirty="0" sz="1600" spc="-20">
                <a:latin typeface="Carlito"/>
                <a:cs typeface="Carlito"/>
              </a:rPr>
              <a:t>system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45">
                <a:latin typeface="Carlito"/>
                <a:cs typeface="Carlito"/>
              </a:rPr>
              <a:t>Test </a:t>
            </a:r>
            <a:r>
              <a:rPr dirty="0" sz="1600" spc="-5">
                <a:latin typeface="Carlito"/>
                <a:cs typeface="Carlito"/>
              </a:rPr>
              <a:t>cases</a:t>
            </a:r>
            <a:r>
              <a:rPr dirty="0" sz="1600" spc="30">
                <a:latin typeface="Carlito"/>
                <a:cs typeface="Carlito"/>
              </a:rPr>
              <a:t> </a:t>
            </a:r>
            <a:r>
              <a:rPr dirty="0" sz="1600" spc="-15">
                <a:latin typeface="Carlito"/>
                <a:cs typeface="Carlito"/>
              </a:rPr>
              <a:t>format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Specific</a:t>
            </a:r>
            <a:r>
              <a:rPr dirty="0" sz="1600" spc="-10">
                <a:latin typeface="Carlito"/>
                <a:cs typeface="Carlito"/>
              </a:rPr>
              <a:t> situations</a:t>
            </a:r>
            <a:endParaRPr sz="16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>
                <a:latin typeface="Carlito"/>
                <a:cs typeface="Carlito"/>
              </a:rPr>
              <a:t>SQL</a:t>
            </a:r>
            <a:r>
              <a:rPr dirty="0" sz="1400" spc="-25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injections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latin typeface="Carlito"/>
                <a:cs typeface="Carlito"/>
              </a:rPr>
              <a:t>Network security</a:t>
            </a:r>
            <a:r>
              <a:rPr dirty="0" sz="1400" spc="-45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features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023" y="51257"/>
            <a:ext cx="318897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Agenda </a:t>
            </a:r>
            <a:r>
              <a:rPr dirty="0" spc="-15"/>
              <a:t>(Next </a:t>
            </a:r>
            <a:r>
              <a:rPr dirty="0" spc="-20"/>
              <a:t>Few</a:t>
            </a:r>
            <a:r>
              <a:rPr dirty="0" spc="30"/>
              <a:t> </a:t>
            </a:r>
            <a:r>
              <a:rPr dirty="0" spc="-10"/>
              <a:t>Lectures)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82879"/>
            <a:ext cx="3632200" cy="61087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5">
                <a:latin typeface="Carlito"/>
                <a:cs typeface="Carlito"/>
              </a:rPr>
              <a:t>From </a:t>
            </a:r>
            <a:r>
              <a:rPr dirty="0" sz="1600" spc="-10">
                <a:latin typeface="Carlito"/>
                <a:cs typeface="Carlito"/>
              </a:rPr>
              <a:t>integration testing to </a:t>
            </a:r>
            <a:r>
              <a:rPr dirty="0" sz="1600" spc="-20">
                <a:latin typeface="Carlito"/>
                <a:cs typeface="Carlito"/>
              </a:rPr>
              <a:t>system</a:t>
            </a:r>
            <a:r>
              <a:rPr dirty="0" sz="1600" spc="2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testing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Ingredients </a:t>
            </a:r>
            <a:r>
              <a:rPr dirty="0" sz="1600" spc="-5">
                <a:latin typeface="Carlito"/>
                <a:cs typeface="Carlito"/>
              </a:rPr>
              <a:t>of </a:t>
            </a:r>
            <a:r>
              <a:rPr dirty="0" sz="1600" spc="-15">
                <a:latin typeface="Carlito"/>
                <a:cs typeface="Carlito"/>
              </a:rPr>
              <a:t>system</a:t>
            </a:r>
            <a:r>
              <a:rPr dirty="0" sz="160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testing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013" y="51257"/>
            <a:ext cx="284099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Usability </a:t>
            </a:r>
            <a:r>
              <a:rPr dirty="0" spc="-5"/>
              <a:t>and </a:t>
            </a:r>
            <a:r>
              <a:rPr dirty="0" spc="-10"/>
              <a:t>GUI</a:t>
            </a:r>
            <a:r>
              <a:rPr dirty="0" spc="10"/>
              <a:t> </a:t>
            </a:r>
            <a:r>
              <a:rPr dirty="0" spc="-35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84702"/>
            <a:ext cx="3381375" cy="252666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500" spc="-10">
                <a:latin typeface="Carlito"/>
                <a:cs typeface="Carlito"/>
              </a:rPr>
              <a:t>Verifying</a:t>
            </a:r>
            <a:r>
              <a:rPr dirty="0" sz="1500" spc="-4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if</a:t>
            </a:r>
            <a:endParaRPr sz="15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6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10">
                <a:latin typeface="Carlito"/>
                <a:cs typeface="Carlito"/>
              </a:rPr>
              <a:t>HCI </a:t>
            </a:r>
            <a:r>
              <a:rPr dirty="0" sz="1300" spc="-5">
                <a:latin typeface="Carlito"/>
                <a:cs typeface="Carlito"/>
              </a:rPr>
              <a:t>principles </a:t>
            </a:r>
            <a:r>
              <a:rPr dirty="0" sz="1300" spc="-10">
                <a:latin typeface="Carlito"/>
                <a:cs typeface="Carlito"/>
              </a:rPr>
              <a:t>are </a:t>
            </a:r>
            <a:r>
              <a:rPr dirty="0" sz="1300" spc="-5">
                <a:latin typeface="Carlito"/>
                <a:cs typeface="Carlito"/>
              </a:rPr>
              <a:t>properly</a:t>
            </a:r>
            <a:r>
              <a:rPr dirty="0" sz="1300" spc="-10">
                <a:latin typeface="Carlito"/>
                <a:cs typeface="Carlito"/>
              </a:rPr>
              <a:t> followed</a:t>
            </a:r>
            <a:endParaRPr sz="13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6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10">
                <a:latin typeface="Carlito"/>
                <a:cs typeface="Carlito"/>
              </a:rPr>
              <a:t>Documented </a:t>
            </a:r>
            <a:r>
              <a:rPr dirty="0" sz="1300" spc="-5">
                <a:latin typeface="Carlito"/>
                <a:cs typeface="Carlito"/>
              </a:rPr>
              <a:t>and de </a:t>
            </a:r>
            <a:r>
              <a:rPr dirty="0" sz="1300" spc="-15">
                <a:latin typeface="Carlito"/>
                <a:cs typeface="Carlito"/>
              </a:rPr>
              <a:t>facto </a:t>
            </a:r>
            <a:r>
              <a:rPr dirty="0" sz="1300" spc="-10">
                <a:latin typeface="Carlito"/>
                <a:cs typeface="Carlito"/>
              </a:rPr>
              <a:t>standards </a:t>
            </a:r>
            <a:r>
              <a:rPr dirty="0" sz="1300" spc="-5">
                <a:latin typeface="Carlito"/>
                <a:cs typeface="Carlito"/>
              </a:rPr>
              <a:t>are</a:t>
            </a:r>
            <a:r>
              <a:rPr dirty="0" sz="1300" spc="20">
                <a:latin typeface="Carlito"/>
                <a:cs typeface="Carlito"/>
              </a:rPr>
              <a:t> </a:t>
            </a:r>
            <a:r>
              <a:rPr dirty="0" sz="1300" spc="-10">
                <a:latin typeface="Carlito"/>
                <a:cs typeface="Carlito"/>
              </a:rPr>
              <a:t>met</a:t>
            </a:r>
            <a:endParaRPr sz="13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7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500">
                <a:latin typeface="Carlito"/>
                <a:cs typeface="Carlito"/>
              </a:rPr>
              <a:t>Uses</a:t>
            </a:r>
            <a:endParaRPr sz="15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6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5">
                <a:latin typeface="Carlito"/>
                <a:cs typeface="Carlito"/>
              </a:rPr>
              <a:t>Scenarios</a:t>
            </a:r>
            <a:endParaRPr sz="13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6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5">
                <a:latin typeface="Carlito"/>
                <a:cs typeface="Carlito"/>
              </a:rPr>
              <a:t>Questionnaire</a:t>
            </a:r>
            <a:endParaRPr sz="13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5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10">
                <a:latin typeface="Carlito"/>
                <a:cs typeface="Carlito"/>
              </a:rPr>
              <a:t>User </a:t>
            </a:r>
            <a:r>
              <a:rPr dirty="0" sz="1300" spc="-5">
                <a:latin typeface="Carlito"/>
                <a:cs typeface="Carlito"/>
              </a:rPr>
              <a:t>activity</a:t>
            </a:r>
            <a:r>
              <a:rPr dirty="0" sz="1300">
                <a:latin typeface="Carlito"/>
                <a:cs typeface="Carlito"/>
              </a:rPr>
              <a:t> </a:t>
            </a:r>
            <a:r>
              <a:rPr dirty="0" sz="1300" spc="-5">
                <a:latin typeface="Carlito"/>
                <a:cs typeface="Carlito"/>
              </a:rPr>
              <a:t>logs</a:t>
            </a:r>
            <a:endParaRPr sz="13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5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5">
                <a:latin typeface="Carlito"/>
                <a:cs typeface="Carlito"/>
              </a:rPr>
              <a:t>Inspections</a:t>
            </a:r>
            <a:endParaRPr sz="13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7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500" spc="-5">
                <a:latin typeface="Carlito"/>
                <a:cs typeface="Carlito"/>
              </a:rPr>
              <a:t>Examples of </a:t>
            </a:r>
            <a:r>
              <a:rPr dirty="0" sz="1500" spc="-40">
                <a:latin typeface="Carlito"/>
                <a:cs typeface="Carlito"/>
              </a:rPr>
              <a:t>Test</a:t>
            </a:r>
            <a:r>
              <a:rPr dirty="0" sz="1500" spc="-30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cases</a:t>
            </a:r>
            <a:endParaRPr sz="15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6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10">
                <a:latin typeface="Carlito"/>
                <a:cs typeface="Carlito"/>
              </a:rPr>
              <a:t>Lower </a:t>
            </a:r>
            <a:r>
              <a:rPr dirty="0" sz="1300" spc="-5">
                <a:latin typeface="Carlito"/>
                <a:cs typeface="Carlito"/>
              </a:rPr>
              <a:t>part of each</a:t>
            </a:r>
            <a:r>
              <a:rPr dirty="0" sz="1300">
                <a:latin typeface="Carlito"/>
                <a:cs typeface="Carlito"/>
              </a:rPr>
              <a:t> </a:t>
            </a:r>
            <a:r>
              <a:rPr dirty="0" sz="1300" spc="-10">
                <a:latin typeface="Carlito"/>
                <a:cs typeface="Carlito"/>
              </a:rPr>
              <a:t>website</a:t>
            </a:r>
            <a:endParaRPr sz="13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6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10">
                <a:latin typeface="Carlito"/>
                <a:cs typeface="Carlito"/>
              </a:rPr>
              <a:t>Every </a:t>
            </a:r>
            <a:r>
              <a:rPr dirty="0" sz="1300" spc="-5">
                <a:latin typeface="Carlito"/>
                <a:cs typeface="Carlito"/>
              </a:rPr>
              <a:t>windows </a:t>
            </a:r>
            <a:r>
              <a:rPr dirty="0" sz="1300">
                <a:latin typeface="Carlito"/>
                <a:cs typeface="Carlito"/>
              </a:rPr>
              <a:t>OS </a:t>
            </a:r>
            <a:r>
              <a:rPr dirty="0" sz="1300" spc="-5">
                <a:latin typeface="Carlito"/>
                <a:cs typeface="Carlito"/>
              </a:rPr>
              <a:t>based</a:t>
            </a:r>
            <a:r>
              <a:rPr dirty="0" sz="1300" spc="-20">
                <a:latin typeface="Carlito"/>
                <a:cs typeface="Carlito"/>
              </a:rPr>
              <a:t> </a:t>
            </a:r>
            <a:r>
              <a:rPr dirty="0" sz="1300" spc="-5">
                <a:latin typeface="Carlito"/>
                <a:cs typeface="Carlito"/>
              </a:rPr>
              <a:t>application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413" y="50672"/>
            <a:ext cx="253555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Other </a:t>
            </a:r>
            <a:r>
              <a:rPr dirty="0" spc="-15"/>
              <a:t>forms </a:t>
            </a:r>
            <a:r>
              <a:rPr dirty="0" spc="-5"/>
              <a:t>of</a:t>
            </a:r>
            <a:r>
              <a:rPr dirty="0" spc="-25"/>
              <a:t> </a:t>
            </a:r>
            <a:r>
              <a:rPr dirty="0" spc="-1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82243"/>
            <a:ext cx="2088514" cy="148907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5">
                <a:latin typeface="Carlito"/>
                <a:cs typeface="Carlito"/>
              </a:rPr>
              <a:t>Storage </a:t>
            </a:r>
            <a:r>
              <a:rPr dirty="0" sz="1600" spc="-10">
                <a:latin typeface="Carlito"/>
                <a:cs typeface="Carlito"/>
              </a:rPr>
              <a:t>testing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Install-ability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testing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Documentation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testing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5">
                <a:latin typeface="Carlito"/>
                <a:cs typeface="Carlito"/>
              </a:rPr>
              <a:t>Recovery</a:t>
            </a:r>
            <a:r>
              <a:rPr dirty="0" sz="160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testing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0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Su</a:t>
            </a:r>
            <a:r>
              <a:rPr dirty="0" spc="-15"/>
              <a:t>m</a:t>
            </a:r>
            <a:r>
              <a:rPr dirty="0" spc="-5"/>
              <a:t>m</a:t>
            </a:r>
            <a:r>
              <a:rPr dirty="0" spc="-15"/>
              <a:t>e</a:t>
            </a:r>
            <a:r>
              <a:rPr dirty="0" spc="5"/>
              <a:t>r</a:t>
            </a:r>
            <a:r>
              <a:rPr dirty="0" spc="-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5697" y="1332102"/>
            <a:ext cx="180086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" b="1">
                <a:solidFill>
                  <a:srgbClr val="000000"/>
                </a:solidFill>
                <a:latin typeface="Carlito"/>
                <a:cs typeface="Carlito"/>
              </a:rPr>
              <a:t>SYSTEM</a:t>
            </a:r>
            <a:r>
              <a:rPr dirty="0" sz="2000" spc="-105" b="1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dirty="0" sz="2000" spc="-10" b="1">
                <a:solidFill>
                  <a:srgbClr val="000000"/>
                </a:solidFill>
                <a:latin typeface="Carlito"/>
                <a:cs typeface="Carlito"/>
              </a:rPr>
              <a:t>TESTING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420" y="51257"/>
            <a:ext cx="316928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Unit </a:t>
            </a:r>
            <a:r>
              <a:rPr dirty="0" spc="-5"/>
              <a:t>and </a:t>
            </a:r>
            <a:r>
              <a:rPr dirty="0" spc="-15"/>
              <a:t>Integration</a:t>
            </a:r>
            <a:r>
              <a:rPr dirty="0" spc="5"/>
              <a:t> </a:t>
            </a:r>
            <a:r>
              <a:rPr dirty="0" spc="-35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83056"/>
            <a:ext cx="2094230" cy="255333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Unit</a:t>
            </a:r>
            <a:r>
              <a:rPr dirty="0" sz="1600" spc="-1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testing</a:t>
            </a:r>
            <a:endParaRPr sz="16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10">
                <a:latin typeface="Carlito"/>
                <a:cs typeface="Carlito"/>
              </a:rPr>
              <a:t>Control</a:t>
            </a:r>
            <a:r>
              <a:rPr dirty="0" sz="1400" spc="-3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flow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10">
                <a:latin typeface="Carlito"/>
                <a:cs typeface="Carlito"/>
              </a:rPr>
              <a:t>Data</a:t>
            </a:r>
            <a:r>
              <a:rPr dirty="0" sz="1400" spc="-35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flow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latin typeface="Carlito"/>
                <a:cs typeface="Carlito"/>
              </a:rPr>
              <a:t>Domain</a:t>
            </a:r>
            <a:r>
              <a:rPr dirty="0" sz="1400" spc="-3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testing</a:t>
            </a:r>
            <a:endParaRPr sz="14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dirty="0" sz="1400" spc="-5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434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Integration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testing</a:t>
            </a:r>
            <a:endParaRPr sz="16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20">
                <a:latin typeface="Carlito"/>
                <a:cs typeface="Carlito"/>
              </a:rPr>
              <a:t>Testing</a:t>
            </a:r>
            <a:endParaRPr sz="1400">
              <a:latin typeface="Carlito"/>
              <a:cs typeface="Carlito"/>
            </a:endParaRPr>
          </a:p>
          <a:p>
            <a:pPr lvl="2" marL="584200" indent="-114935">
              <a:lnSpc>
                <a:spcPct val="100000"/>
              </a:lnSpc>
              <a:spcBef>
                <a:spcPts val="310"/>
              </a:spcBef>
              <a:buClr>
                <a:srgbClr val="FF0000"/>
              </a:buClr>
              <a:buFont typeface="Wingdings"/>
              <a:buChar char=""/>
              <a:tabLst>
                <a:tab pos="584835" algn="l"/>
              </a:tabLst>
            </a:pPr>
            <a:r>
              <a:rPr dirty="0" sz="1200" spc="-5">
                <a:latin typeface="Carlito"/>
                <a:cs typeface="Carlito"/>
              </a:rPr>
              <a:t>Components</a:t>
            </a:r>
            <a:r>
              <a:rPr dirty="0" sz="1200" spc="-95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interaction</a:t>
            </a:r>
            <a:endParaRPr sz="1200">
              <a:latin typeface="Carlito"/>
              <a:cs typeface="Carlito"/>
            </a:endParaRPr>
          </a:p>
          <a:p>
            <a:pPr lvl="2" marL="584200" indent="-11493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Font typeface="Wingdings"/>
              <a:buChar char=""/>
              <a:tabLst>
                <a:tab pos="584835" algn="l"/>
              </a:tabLst>
            </a:pPr>
            <a:r>
              <a:rPr dirty="0" sz="1200" spc="-5">
                <a:latin typeface="Carlito"/>
                <a:cs typeface="Carlito"/>
              </a:rPr>
              <a:t>Pass </a:t>
            </a:r>
            <a:r>
              <a:rPr dirty="0" sz="1200" spc="-10">
                <a:latin typeface="Carlito"/>
                <a:cs typeface="Carlito"/>
              </a:rPr>
              <a:t>data</a:t>
            </a:r>
            <a:r>
              <a:rPr dirty="0" sz="1200" spc="-55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correctly</a:t>
            </a:r>
            <a:endParaRPr sz="1200">
              <a:latin typeface="Carlito"/>
              <a:cs typeface="Carlito"/>
            </a:endParaRPr>
          </a:p>
          <a:p>
            <a:pPr lvl="2" marL="584200" indent="-11493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Font typeface="Wingdings"/>
              <a:buChar char=""/>
              <a:tabLst>
                <a:tab pos="584835" algn="l"/>
              </a:tabLst>
            </a:pPr>
            <a:r>
              <a:rPr dirty="0" sz="1200" spc="-5">
                <a:latin typeface="Carlito"/>
                <a:cs typeface="Carlito"/>
              </a:rPr>
              <a:t>Function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cohesively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283" y="0"/>
            <a:ext cx="359791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"/>
              <a:t>From </a:t>
            </a:r>
            <a:r>
              <a:rPr dirty="0" sz="2000" spc="-10"/>
              <a:t>Integration </a:t>
            </a:r>
            <a:r>
              <a:rPr dirty="0" sz="2000" spc="-15"/>
              <a:t>to System</a:t>
            </a:r>
            <a:r>
              <a:rPr dirty="0" sz="2000" spc="-65"/>
              <a:t> </a:t>
            </a:r>
            <a:r>
              <a:rPr dirty="0" sz="2000" spc="-30"/>
              <a:t>Testing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057400" y="2095499"/>
            <a:ext cx="381000" cy="266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7785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455"/>
              </a:spcBef>
            </a:pPr>
            <a:r>
              <a:rPr dirty="0" sz="900" b="1">
                <a:latin typeface="Carlito"/>
                <a:cs typeface="Carlito"/>
              </a:rPr>
              <a:t>PM</a:t>
            </a:r>
            <a:endParaRPr sz="9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850" y="263651"/>
            <a:ext cx="1612900" cy="2867025"/>
            <a:chOff x="69850" y="263651"/>
            <a:chExt cx="1612900" cy="2867025"/>
          </a:xfrm>
        </p:grpSpPr>
        <p:sp>
          <p:nvSpPr>
            <p:cNvPr id="5" name="object 5"/>
            <p:cNvSpPr/>
            <p:nvPr/>
          </p:nvSpPr>
          <p:spPr>
            <a:xfrm>
              <a:off x="103632" y="263651"/>
              <a:ext cx="719328" cy="1920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200" y="1523999"/>
              <a:ext cx="1600200" cy="1600200"/>
            </a:xfrm>
            <a:custGeom>
              <a:avLst/>
              <a:gdLst/>
              <a:ahLst/>
              <a:cxnLst/>
              <a:rect l="l" t="t" r="r" b="b"/>
              <a:pathLst>
                <a:path w="1600200" h="1600200">
                  <a:moveTo>
                    <a:pt x="0" y="1600200"/>
                  </a:moveTo>
                  <a:lnTo>
                    <a:pt x="1600200" y="16002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1600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460119" y="1585086"/>
            <a:ext cx="177800" cy="147828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 b="1">
                <a:solidFill>
                  <a:srgbClr val="548ED4"/>
                </a:solidFill>
                <a:latin typeface="Carlito"/>
                <a:cs typeface="Carlito"/>
              </a:rPr>
              <a:t>Development</a:t>
            </a:r>
            <a:r>
              <a:rPr dirty="0" sz="1200" spc="-50" b="1">
                <a:solidFill>
                  <a:srgbClr val="548ED4"/>
                </a:solidFill>
                <a:latin typeface="Carlito"/>
                <a:cs typeface="Carlito"/>
              </a:rPr>
              <a:t> </a:t>
            </a:r>
            <a:r>
              <a:rPr dirty="0" sz="1200" spc="-10" b="1">
                <a:solidFill>
                  <a:srgbClr val="548ED4"/>
                </a:solidFill>
                <a:latin typeface="Carlito"/>
                <a:cs typeface="Carlito"/>
              </a:rPr>
              <a:t>Manager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00" y="2095499"/>
            <a:ext cx="657225" cy="304800"/>
          </a:xfrm>
          <a:custGeom>
            <a:avLst/>
            <a:gdLst/>
            <a:ahLst/>
            <a:cxnLst/>
            <a:rect l="l" t="t" r="r" b="b"/>
            <a:pathLst>
              <a:path w="657225" h="304800">
                <a:moveTo>
                  <a:pt x="0" y="304800"/>
                </a:moveTo>
                <a:lnTo>
                  <a:pt x="656615" y="304800"/>
                </a:lnTo>
                <a:lnTo>
                  <a:pt x="65661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1986" y="2159634"/>
            <a:ext cx="6032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Carlito"/>
                <a:cs typeface="Carlito"/>
              </a:rPr>
              <a:t>Developer</a:t>
            </a:r>
            <a:r>
              <a:rPr dirty="0" baseline="-18518" sz="900" spc="-7" b="1">
                <a:latin typeface="Carlito"/>
                <a:cs typeface="Carlito"/>
              </a:rPr>
              <a:t>1</a:t>
            </a:r>
            <a:endParaRPr baseline="-18518" sz="9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4150" y="2317749"/>
            <a:ext cx="669925" cy="317500"/>
            <a:chOff x="184150" y="2317749"/>
            <a:chExt cx="669925" cy="317500"/>
          </a:xfrm>
        </p:grpSpPr>
        <p:sp>
          <p:nvSpPr>
            <p:cNvPr id="11" name="object 11"/>
            <p:cNvSpPr/>
            <p:nvPr/>
          </p:nvSpPr>
          <p:spPr>
            <a:xfrm>
              <a:off x="190500" y="2324099"/>
              <a:ext cx="657225" cy="304800"/>
            </a:xfrm>
            <a:custGeom>
              <a:avLst/>
              <a:gdLst/>
              <a:ahLst/>
              <a:cxnLst/>
              <a:rect l="l" t="t" r="r" b="b"/>
              <a:pathLst>
                <a:path w="657225" h="304800">
                  <a:moveTo>
                    <a:pt x="656615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656615" y="304800"/>
                  </a:lnTo>
                  <a:lnTo>
                    <a:pt x="6566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0500" y="2324099"/>
              <a:ext cx="657225" cy="304800"/>
            </a:xfrm>
            <a:custGeom>
              <a:avLst/>
              <a:gdLst/>
              <a:ahLst/>
              <a:cxnLst/>
              <a:rect l="l" t="t" r="r" b="b"/>
              <a:pathLst>
                <a:path w="657225" h="304800">
                  <a:moveTo>
                    <a:pt x="0" y="304800"/>
                  </a:moveTo>
                  <a:lnTo>
                    <a:pt x="656615" y="304800"/>
                  </a:lnTo>
                  <a:lnTo>
                    <a:pt x="656615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18186" y="2388234"/>
            <a:ext cx="6032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Carlito"/>
                <a:cs typeface="Carlito"/>
              </a:rPr>
              <a:t>Developer</a:t>
            </a:r>
            <a:r>
              <a:rPr dirty="0" baseline="-18518" sz="900" spc="-7" b="1">
                <a:latin typeface="Carlito"/>
                <a:cs typeface="Carlito"/>
              </a:rPr>
              <a:t>2</a:t>
            </a:r>
            <a:endParaRPr baseline="-18518" sz="9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7700" y="2781299"/>
            <a:ext cx="657225" cy="304800"/>
          </a:xfrm>
          <a:custGeom>
            <a:avLst/>
            <a:gdLst/>
            <a:ahLst/>
            <a:cxnLst/>
            <a:rect l="l" t="t" r="r" b="b"/>
            <a:pathLst>
              <a:path w="657225" h="304800">
                <a:moveTo>
                  <a:pt x="0" y="304800"/>
                </a:moveTo>
                <a:lnTo>
                  <a:pt x="656615" y="304800"/>
                </a:lnTo>
                <a:lnTo>
                  <a:pt x="65661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62051" y="2845434"/>
            <a:ext cx="6280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Carlito"/>
                <a:cs typeface="Carlito"/>
              </a:rPr>
              <a:t>Developer</a:t>
            </a:r>
            <a:r>
              <a:rPr dirty="0" sz="900" spc="-55" b="1">
                <a:latin typeface="Carlito"/>
                <a:cs typeface="Carlito"/>
              </a:rPr>
              <a:t> </a:t>
            </a:r>
            <a:r>
              <a:rPr dirty="0" baseline="-18518" sz="900" b="1">
                <a:latin typeface="Carlito"/>
                <a:cs typeface="Carlito"/>
              </a:rPr>
              <a:t>n</a:t>
            </a:r>
            <a:endParaRPr baseline="-18518" sz="9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74650" y="2546349"/>
            <a:ext cx="669925" cy="317500"/>
            <a:chOff x="374650" y="2546349"/>
            <a:chExt cx="669925" cy="317500"/>
          </a:xfrm>
        </p:grpSpPr>
        <p:sp>
          <p:nvSpPr>
            <p:cNvPr id="17" name="object 17"/>
            <p:cNvSpPr/>
            <p:nvPr/>
          </p:nvSpPr>
          <p:spPr>
            <a:xfrm>
              <a:off x="381000" y="2552699"/>
              <a:ext cx="657225" cy="304800"/>
            </a:xfrm>
            <a:custGeom>
              <a:avLst/>
              <a:gdLst/>
              <a:ahLst/>
              <a:cxnLst/>
              <a:rect l="l" t="t" r="r" b="b"/>
              <a:pathLst>
                <a:path w="657225" h="304800">
                  <a:moveTo>
                    <a:pt x="656615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656615" y="304800"/>
                  </a:lnTo>
                  <a:lnTo>
                    <a:pt x="6566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81000" y="2552699"/>
              <a:ext cx="657225" cy="304800"/>
            </a:xfrm>
            <a:custGeom>
              <a:avLst/>
              <a:gdLst/>
              <a:ahLst/>
              <a:cxnLst/>
              <a:rect l="l" t="t" r="r" b="b"/>
              <a:pathLst>
                <a:path w="657225" h="304800">
                  <a:moveTo>
                    <a:pt x="0" y="304800"/>
                  </a:moveTo>
                  <a:lnTo>
                    <a:pt x="656615" y="304800"/>
                  </a:lnTo>
                  <a:lnTo>
                    <a:pt x="656615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56590" y="2616834"/>
            <a:ext cx="10731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60" b="1"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09700" y="419099"/>
            <a:ext cx="0" cy="2781300"/>
          </a:xfrm>
          <a:custGeom>
            <a:avLst/>
            <a:gdLst/>
            <a:ahLst/>
            <a:cxnLst/>
            <a:rect l="l" t="t" r="r" b="b"/>
            <a:pathLst>
              <a:path w="0" h="2781300">
                <a:moveTo>
                  <a:pt x="0" y="647700"/>
                </a:moveTo>
                <a:lnTo>
                  <a:pt x="0" y="2781300"/>
                </a:lnTo>
              </a:path>
              <a:path w="0" h="27813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47573" y="208279"/>
            <a:ext cx="603250" cy="582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7145">
              <a:lnSpc>
                <a:spcPct val="152900"/>
              </a:lnSpc>
              <a:spcBef>
                <a:spcPts val="100"/>
              </a:spcBef>
            </a:pPr>
            <a:r>
              <a:rPr dirty="0" sz="900" spc="-5" b="1">
                <a:latin typeface="Carlito"/>
                <a:cs typeface="Carlito"/>
              </a:rPr>
              <a:t>Unit</a:t>
            </a:r>
            <a:r>
              <a:rPr dirty="0" sz="900" spc="-80" b="1">
                <a:latin typeface="Carlito"/>
                <a:cs typeface="Carlito"/>
              </a:rPr>
              <a:t> </a:t>
            </a:r>
            <a:r>
              <a:rPr dirty="0" sz="900" spc="-15" b="1">
                <a:latin typeface="Carlito"/>
                <a:cs typeface="Carlito"/>
              </a:rPr>
              <a:t>Testing  </a:t>
            </a:r>
            <a:r>
              <a:rPr dirty="0" u="sng" sz="900" spc="-1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Techniques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900" spc="-5" b="1">
                <a:latin typeface="Carlito"/>
                <a:cs typeface="Carlito"/>
              </a:rPr>
              <a:t>1.</a:t>
            </a:r>
            <a:r>
              <a:rPr dirty="0" sz="900" spc="30" b="1">
                <a:latin typeface="Carlito"/>
                <a:cs typeface="Carlito"/>
              </a:rPr>
              <a:t> </a:t>
            </a:r>
            <a:r>
              <a:rPr dirty="0" sz="900" spc="-10" b="1">
                <a:latin typeface="Carlito"/>
                <a:cs typeface="Carlito"/>
              </a:rPr>
              <a:t>CFG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7573" y="764793"/>
            <a:ext cx="3924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Carlito"/>
                <a:cs typeface="Carlito"/>
              </a:rPr>
              <a:t>2.</a:t>
            </a:r>
            <a:r>
              <a:rPr dirty="0" sz="900" spc="175" b="1">
                <a:latin typeface="Carlito"/>
                <a:cs typeface="Carlito"/>
              </a:rPr>
              <a:t> </a:t>
            </a:r>
            <a:r>
              <a:rPr dirty="0" sz="900" spc="-10" b="1">
                <a:latin typeface="Carlito"/>
                <a:cs typeface="Carlito"/>
              </a:rPr>
              <a:t>DFG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7573" y="1039113"/>
            <a:ext cx="101854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9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Exit</a:t>
            </a:r>
            <a:r>
              <a:rPr dirty="0" u="sng" sz="900" spc="-2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9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Criteria</a:t>
            </a:r>
            <a:endParaRPr sz="9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dirty="0" sz="900" spc="-5" b="1">
                <a:latin typeface="Carlito"/>
                <a:cs typeface="Carlito"/>
              </a:rPr>
              <a:t>Specific</a:t>
            </a:r>
            <a:r>
              <a:rPr dirty="0" sz="900" spc="-50" b="1">
                <a:latin typeface="Carlito"/>
                <a:cs typeface="Carlito"/>
              </a:rPr>
              <a:t> </a:t>
            </a:r>
            <a:r>
              <a:rPr dirty="0" sz="900" spc="-10" b="1">
                <a:latin typeface="Carlito"/>
                <a:cs typeface="Carlito"/>
              </a:rPr>
              <a:t>Coverage</a:t>
            </a:r>
            <a:endParaRPr sz="9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dirty="0" sz="900" spc="-5" b="1">
                <a:latin typeface="Carlito"/>
                <a:cs typeface="Carlito"/>
              </a:rPr>
              <a:t>Confidence</a:t>
            </a:r>
            <a:r>
              <a:rPr dirty="0" sz="900" spc="-40" b="1">
                <a:latin typeface="Carlito"/>
                <a:cs typeface="Carlito"/>
              </a:rPr>
              <a:t> </a:t>
            </a:r>
            <a:r>
              <a:rPr dirty="0" sz="900" spc="-5" b="1">
                <a:latin typeface="Carlito"/>
                <a:cs typeface="Carlito"/>
              </a:rPr>
              <a:t>Crit.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92223" y="301751"/>
            <a:ext cx="1037844" cy="192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748154" y="555116"/>
            <a:ext cx="6375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900" spc="-1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Techniques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900" spc="-5" b="1">
                <a:latin typeface="Carlito"/>
                <a:cs typeface="Carlito"/>
              </a:rPr>
              <a:t>1. </a:t>
            </a:r>
            <a:r>
              <a:rPr dirty="0" sz="900" b="1">
                <a:latin typeface="Carlito"/>
                <a:cs typeface="Carlito"/>
              </a:rPr>
              <a:t>MM</a:t>
            </a:r>
            <a:r>
              <a:rPr dirty="0" sz="900" spc="-30" b="1">
                <a:latin typeface="Carlito"/>
                <a:cs typeface="Carlito"/>
              </a:rPr>
              <a:t> </a:t>
            </a:r>
            <a:r>
              <a:rPr dirty="0" sz="900" spc="-10" b="1">
                <a:latin typeface="Carlito"/>
                <a:cs typeface="Carlito"/>
              </a:rPr>
              <a:t>Path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48154" y="829817"/>
            <a:ext cx="8864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Carlito"/>
                <a:cs typeface="Carlito"/>
              </a:rPr>
              <a:t>2.</a:t>
            </a:r>
            <a:r>
              <a:rPr dirty="0" sz="900" spc="25" b="1">
                <a:latin typeface="Carlito"/>
                <a:cs typeface="Carlito"/>
              </a:rPr>
              <a:t> </a:t>
            </a:r>
            <a:r>
              <a:rPr dirty="0" sz="900" spc="-10" b="1">
                <a:latin typeface="Carlito"/>
                <a:cs typeface="Carlito"/>
              </a:rPr>
              <a:t>State-Machine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48154" y="1104138"/>
            <a:ext cx="85725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9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Exit</a:t>
            </a:r>
            <a:r>
              <a:rPr dirty="0" u="sng" sz="900" spc="-9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9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Criteria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900" spc="-5" b="1">
                <a:latin typeface="Carlito"/>
                <a:cs typeface="Carlito"/>
              </a:rPr>
              <a:t>1. </a:t>
            </a:r>
            <a:r>
              <a:rPr dirty="0" sz="900" spc="165" b="1">
                <a:latin typeface="Carlito"/>
                <a:cs typeface="Carlito"/>
              </a:rPr>
              <a:t> </a:t>
            </a:r>
            <a:r>
              <a:rPr dirty="0" sz="900" spc="-5" b="1">
                <a:latin typeface="Carlito"/>
                <a:cs typeface="Carlito"/>
              </a:rPr>
              <a:t>Specific</a:t>
            </a:r>
            <a:endParaRPr sz="900">
              <a:latin typeface="Carlito"/>
              <a:cs typeface="Carlito"/>
            </a:endParaRPr>
          </a:p>
          <a:p>
            <a:pPr marL="184785">
              <a:lnSpc>
                <a:spcPct val="100000"/>
              </a:lnSpc>
            </a:pPr>
            <a:r>
              <a:rPr dirty="0" sz="900" spc="-10" b="1">
                <a:latin typeface="Carlito"/>
                <a:cs typeface="Carlito"/>
              </a:rPr>
              <a:t>Coverage</a:t>
            </a:r>
            <a:r>
              <a:rPr dirty="0" sz="900" spc="-60" b="1">
                <a:latin typeface="Carlito"/>
                <a:cs typeface="Carlito"/>
              </a:rPr>
              <a:t> </a:t>
            </a:r>
            <a:r>
              <a:rPr dirty="0" sz="900" spc="-5" b="1">
                <a:latin typeface="Carlito"/>
                <a:cs typeface="Carlito"/>
              </a:rPr>
              <a:t>Crit.</a:t>
            </a:r>
            <a:endParaRPr sz="90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676400" y="412749"/>
            <a:ext cx="1187450" cy="2794000"/>
            <a:chOff x="1676400" y="412749"/>
            <a:chExt cx="1187450" cy="2794000"/>
          </a:xfrm>
        </p:grpSpPr>
        <p:sp>
          <p:nvSpPr>
            <p:cNvPr id="29" name="object 29"/>
            <p:cNvSpPr/>
            <p:nvPr/>
          </p:nvSpPr>
          <p:spPr>
            <a:xfrm>
              <a:off x="1676400" y="2172969"/>
              <a:ext cx="381000" cy="73660"/>
            </a:xfrm>
            <a:custGeom>
              <a:avLst/>
              <a:gdLst/>
              <a:ahLst/>
              <a:cxnLst/>
              <a:rect l="l" t="t" r="r" b="b"/>
              <a:pathLst>
                <a:path w="381000" h="73660">
                  <a:moveTo>
                    <a:pt x="349571" y="36829"/>
                  </a:moveTo>
                  <a:lnTo>
                    <a:pt x="313689" y="57785"/>
                  </a:lnTo>
                  <a:lnTo>
                    <a:pt x="309880" y="59944"/>
                  </a:lnTo>
                  <a:lnTo>
                    <a:pt x="308610" y="64770"/>
                  </a:lnTo>
                  <a:lnTo>
                    <a:pt x="310769" y="68579"/>
                  </a:lnTo>
                  <a:lnTo>
                    <a:pt x="313055" y="72389"/>
                  </a:lnTo>
                  <a:lnTo>
                    <a:pt x="317881" y="73660"/>
                  </a:lnTo>
                  <a:lnTo>
                    <a:pt x="321691" y="71500"/>
                  </a:lnTo>
                  <a:lnTo>
                    <a:pt x="367530" y="44703"/>
                  </a:lnTo>
                  <a:lnTo>
                    <a:pt x="365251" y="44703"/>
                  </a:lnTo>
                  <a:lnTo>
                    <a:pt x="365251" y="43687"/>
                  </a:lnTo>
                  <a:lnTo>
                    <a:pt x="361314" y="43687"/>
                  </a:lnTo>
                  <a:lnTo>
                    <a:pt x="349571" y="36829"/>
                  </a:lnTo>
                  <a:close/>
                </a:path>
                <a:path w="381000" h="73660">
                  <a:moveTo>
                    <a:pt x="335871" y="28828"/>
                  </a:moveTo>
                  <a:lnTo>
                    <a:pt x="0" y="28828"/>
                  </a:lnTo>
                  <a:lnTo>
                    <a:pt x="0" y="44703"/>
                  </a:lnTo>
                  <a:lnTo>
                    <a:pt x="336088" y="44703"/>
                  </a:lnTo>
                  <a:lnTo>
                    <a:pt x="349571" y="36829"/>
                  </a:lnTo>
                  <a:lnTo>
                    <a:pt x="335871" y="28828"/>
                  </a:lnTo>
                  <a:close/>
                </a:path>
                <a:path w="381000" h="73660">
                  <a:moveTo>
                    <a:pt x="367313" y="28828"/>
                  </a:moveTo>
                  <a:lnTo>
                    <a:pt x="365251" y="28828"/>
                  </a:lnTo>
                  <a:lnTo>
                    <a:pt x="365251" y="44703"/>
                  </a:lnTo>
                  <a:lnTo>
                    <a:pt x="367530" y="44703"/>
                  </a:lnTo>
                  <a:lnTo>
                    <a:pt x="381000" y="36829"/>
                  </a:lnTo>
                  <a:lnTo>
                    <a:pt x="367313" y="28828"/>
                  </a:lnTo>
                  <a:close/>
                </a:path>
                <a:path w="381000" h="73660">
                  <a:moveTo>
                    <a:pt x="361314" y="29972"/>
                  </a:moveTo>
                  <a:lnTo>
                    <a:pt x="349571" y="36829"/>
                  </a:lnTo>
                  <a:lnTo>
                    <a:pt x="361314" y="43687"/>
                  </a:lnTo>
                  <a:lnTo>
                    <a:pt x="361314" y="29972"/>
                  </a:lnTo>
                  <a:close/>
                </a:path>
                <a:path w="381000" h="73660">
                  <a:moveTo>
                    <a:pt x="365251" y="29972"/>
                  </a:moveTo>
                  <a:lnTo>
                    <a:pt x="361314" y="29972"/>
                  </a:lnTo>
                  <a:lnTo>
                    <a:pt x="361314" y="43687"/>
                  </a:lnTo>
                  <a:lnTo>
                    <a:pt x="365251" y="43687"/>
                  </a:lnTo>
                  <a:lnTo>
                    <a:pt x="365251" y="29972"/>
                  </a:lnTo>
                  <a:close/>
                </a:path>
                <a:path w="381000" h="73660">
                  <a:moveTo>
                    <a:pt x="317881" y="0"/>
                  </a:moveTo>
                  <a:lnTo>
                    <a:pt x="313055" y="1270"/>
                  </a:lnTo>
                  <a:lnTo>
                    <a:pt x="310769" y="5079"/>
                  </a:lnTo>
                  <a:lnTo>
                    <a:pt x="308610" y="8889"/>
                  </a:lnTo>
                  <a:lnTo>
                    <a:pt x="309880" y="13715"/>
                  </a:lnTo>
                  <a:lnTo>
                    <a:pt x="313689" y="15875"/>
                  </a:lnTo>
                  <a:lnTo>
                    <a:pt x="349571" y="36829"/>
                  </a:lnTo>
                  <a:lnTo>
                    <a:pt x="361314" y="29972"/>
                  </a:lnTo>
                  <a:lnTo>
                    <a:pt x="365251" y="29972"/>
                  </a:lnTo>
                  <a:lnTo>
                    <a:pt x="365251" y="28828"/>
                  </a:lnTo>
                  <a:lnTo>
                    <a:pt x="367313" y="28828"/>
                  </a:lnTo>
                  <a:lnTo>
                    <a:pt x="321691" y="2159"/>
                  </a:lnTo>
                  <a:lnTo>
                    <a:pt x="3178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857500" y="419099"/>
              <a:ext cx="0" cy="2781300"/>
            </a:xfrm>
            <a:custGeom>
              <a:avLst/>
              <a:gdLst/>
              <a:ahLst/>
              <a:cxnLst/>
              <a:rect l="l" t="t" r="r" b="b"/>
              <a:pathLst>
                <a:path w="0" h="2781300">
                  <a:moveTo>
                    <a:pt x="0" y="0"/>
                  </a:moveTo>
                  <a:lnTo>
                    <a:pt x="0" y="342900"/>
                  </a:lnTo>
                </a:path>
                <a:path w="0" h="2781300">
                  <a:moveTo>
                    <a:pt x="0" y="647700"/>
                  </a:moveTo>
                  <a:lnTo>
                    <a:pt x="0" y="2781300"/>
                  </a:lnTo>
                </a:path>
              </a:pathLst>
            </a:custGeom>
            <a:ln w="127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211069" y="2362199"/>
              <a:ext cx="73660" cy="342900"/>
            </a:xfrm>
            <a:custGeom>
              <a:avLst/>
              <a:gdLst/>
              <a:ahLst/>
              <a:cxnLst/>
              <a:rect l="l" t="t" r="r" b="b"/>
              <a:pathLst>
                <a:path w="73660" h="342900">
                  <a:moveTo>
                    <a:pt x="8889" y="270510"/>
                  </a:moveTo>
                  <a:lnTo>
                    <a:pt x="5079" y="272669"/>
                  </a:lnTo>
                  <a:lnTo>
                    <a:pt x="1269" y="274955"/>
                  </a:lnTo>
                  <a:lnTo>
                    <a:pt x="0" y="279781"/>
                  </a:lnTo>
                  <a:lnTo>
                    <a:pt x="2158" y="283591"/>
                  </a:lnTo>
                  <a:lnTo>
                    <a:pt x="36829" y="342900"/>
                  </a:lnTo>
                  <a:lnTo>
                    <a:pt x="46036" y="327152"/>
                  </a:lnTo>
                  <a:lnTo>
                    <a:pt x="28828" y="327152"/>
                  </a:lnTo>
                  <a:lnTo>
                    <a:pt x="28828" y="297771"/>
                  </a:lnTo>
                  <a:lnTo>
                    <a:pt x="15875" y="275590"/>
                  </a:lnTo>
                  <a:lnTo>
                    <a:pt x="13715" y="271780"/>
                  </a:lnTo>
                  <a:lnTo>
                    <a:pt x="8889" y="270510"/>
                  </a:lnTo>
                  <a:close/>
                </a:path>
                <a:path w="73660" h="342900">
                  <a:moveTo>
                    <a:pt x="28828" y="297771"/>
                  </a:moveTo>
                  <a:lnTo>
                    <a:pt x="28828" y="327152"/>
                  </a:lnTo>
                  <a:lnTo>
                    <a:pt x="44703" y="327152"/>
                  </a:lnTo>
                  <a:lnTo>
                    <a:pt x="44703" y="323215"/>
                  </a:lnTo>
                  <a:lnTo>
                    <a:pt x="29971" y="323215"/>
                  </a:lnTo>
                  <a:lnTo>
                    <a:pt x="36829" y="311471"/>
                  </a:lnTo>
                  <a:lnTo>
                    <a:pt x="28828" y="297771"/>
                  </a:lnTo>
                  <a:close/>
                </a:path>
                <a:path w="73660" h="342900">
                  <a:moveTo>
                    <a:pt x="64769" y="270510"/>
                  </a:moveTo>
                  <a:lnTo>
                    <a:pt x="59943" y="271780"/>
                  </a:lnTo>
                  <a:lnTo>
                    <a:pt x="57784" y="275590"/>
                  </a:lnTo>
                  <a:lnTo>
                    <a:pt x="44830" y="297771"/>
                  </a:lnTo>
                  <a:lnTo>
                    <a:pt x="44703" y="327152"/>
                  </a:lnTo>
                  <a:lnTo>
                    <a:pt x="46036" y="327152"/>
                  </a:lnTo>
                  <a:lnTo>
                    <a:pt x="71500" y="283591"/>
                  </a:lnTo>
                  <a:lnTo>
                    <a:pt x="73659" y="279781"/>
                  </a:lnTo>
                  <a:lnTo>
                    <a:pt x="72389" y="274955"/>
                  </a:lnTo>
                  <a:lnTo>
                    <a:pt x="68579" y="272669"/>
                  </a:lnTo>
                  <a:lnTo>
                    <a:pt x="64769" y="270510"/>
                  </a:lnTo>
                  <a:close/>
                </a:path>
                <a:path w="73660" h="342900">
                  <a:moveTo>
                    <a:pt x="36829" y="311471"/>
                  </a:moveTo>
                  <a:lnTo>
                    <a:pt x="29971" y="323215"/>
                  </a:lnTo>
                  <a:lnTo>
                    <a:pt x="43687" y="323215"/>
                  </a:lnTo>
                  <a:lnTo>
                    <a:pt x="36829" y="311471"/>
                  </a:lnTo>
                  <a:close/>
                </a:path>
                <a:path w="73660" h="342900">
                  <a:moveTo>
                    <a:pt x="44703" y="297988"/>
                  </a:moveTo>
                  <a:lnTo>
                    <a:pt x="36829" y="311471"/>
                  </a:lnTo>
                  <a:lnTo>
                    <a:pt x="43687" y="323215"/>
                  </a:lnTo>
                  <a:lnTo>
                    <a:pt x="44703" y="323215"/>
                  </a:lnTo>
                  <a:lnTo>
                    <a:pt x="44703" y="297988"/>
                  </a:lnTo>
                  <a:close/>
                </a:path>
                <a:path w="73660" h="342900">
                  <a:moveTo>
                    <a:pt x="44703" y="0"/>
                  </a:moveTo>
                  <a:lnTo>
                    <a:pt x="28828" y="0"/>
                  </a:lnTo>
                  <a:lnTo>
                    <a:pt x="28955" y="297988"/>
                  </a:lnTo>
                  <a:lnTo>
                    <a:pt x="36829" y="311471"/>
                  </a:lnTo>
                  <a:lnTo>
                    <a:pt x="44703" y="297988"/>
                  </a:lnTo>
                  <a:lnTo>
                    <a:pt x="447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2057400" y="2705099"/>
            <a:ext cx="381000" cy="266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7785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455"/>
              </a:spcBef>
            </a:pPr>
            <a:r>
              <a:rPr dirty="0" sz="900" b="1">
                <a:latin typeface="Carlito"/>
                <a:cs typeface="Carlito"/>
              </a:rPr>
              <a:t>CM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42285" y="1742934"/>
            <a:ext cx="177800" cy="11664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 b="1">
                <a:solidFill>
                  <a:srgbClr val="548ED4"/>
                </a:solidFill>
                <a:latin typeface="Carlito"/>
                <a:cs typeface="Carlito"/>
              </a:rPr>
              <a:t>Quality</a:t>
            </a:r>
            <a:r>
              <a:rPr dirty="0" sz="1200" spc="-60" b="1">
                <a:solidFill>
                  <a:srgbClr val="548ED4"/>
                </a:solidFill>
                <a:latin typeface="Carlito"/>
                <a:cs typeface="Carlito"/>
              </a:rPr>
              <a:t> </a:t>
            </a:r>
            <a:r>
              <a:rPr dirty="0" sz="1200" spc="-5" b="1">
                <a:solidFill>
                  <a:srgbClr val="548ED4"/>
                </a:solidFill>
                <a:latin typeface="Carlito"/>
                <a:cs typeface="Carlito"/>
              </a:rPr>
              <a:t>Assurance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384550" y="2089149"/>
            <a:ext cx="1012825" cy="965200"/>
            <a:chOff x="3384550" y="2089149"/>
            <a:chExt cx="1012825" cy="965200"/>
          </a:xfrm>
        </p:grpSpPr>
        <p:sp>
          <p:nvSpPr>
            <p:cNvPr id="35" name="object 35"/>
            <p:cNvSpPr/>
            <p:nvPr/>
          </p:nvSpPr>
          <p:spPr>
            <a:xfrm>
              <a:off x="3810000" y="2095499"/>
              <a:ext cx="581025" cy="304800"/>
            </a:xfrm>
            <a:custGeom>
              <a:avLst/>
              <a:gdLst/>
              <a:ahLst/>
              <a:cxnLst/>
              <a:rect l="l" t="t" r="r" b="b"/>
              <a:pathLst>
                <a:path w="581025" h="304800">
                  <a:moveTo>
                    <a:pt x="0" y="304800"/>
                  </a:moveTo>
                  <a:lnTo>
                    <a:pt x="580415" y="304800"/>
                  </a:lnTo>
                  <a:lnTo>
                    <a:pt x="580415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695700" y="2324099"/>
              <a:ext cx="581025" cy="304800"/>
            </a:xfrm>
            <a:custGeom>
              <a:avLst/>
              <a:gdLst/>
              <a:ahLst/>
              <a:cxnLst/>
              <a:rect l="l" t="t" r="r" b="b"/>
              <a:pathLst>
                <a:path w="581025" h="304800">
                  <a:moveTo>
                    <a:pt x="580415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580415" y="304800"/>
                  </a:lnTo>
                  <a:lnTo>
                    <a:pt x="5804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695700" y="2324099"/>
              <a:ext cx="581025" cy="304800"/>
            </a:xfrm>
            <a:custGeom>
              <a:avLst/>
              <a:gdLst/>
              <a:ahLst/>
              <a:cxnLst/>
              <a:rect l="l" t="t" r="r" b="b"/>
              <a:pathLst>
                <a:path w="581025" h="304800">
                  <a:moveTo>
                    <a:pt x="0" y="304800"/>
                  </a:moveTo>
                  <a:lnTo>
                    <a:pt x="580415" y="304800"/>
                  </a:lnTo>
                  <a:lnTo>
                    <a:pt x="580415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543300" y="2514599"/>
              <a:ext cx="581025" cy="304800"/>
            </a:xfrm>
            <a:custGeom>
              <a:avLst/>
              <a:gdLst/>
              <a:ahLst/>
              <a:cxnLst/>
              <a:rect l="l" t="t" r="r" b="b"/>
              <a:pathLst>
                <a:path w="581025" h="304800">
                  <a:moveTo>
                    <a:pt x="580415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580415" y="304800"/>
                  </a:lnTo>
                  <a:lnTo>
                    <a:pt x="5804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543300" y="2514599"/>
              <a:ext cx="581025" cy="304800"/>
            </a:xfrm>
            <a:custGeom>
              <a:avLst/>
              <a:gdLst/>
              <a:ahLst/>
              <a:cxnLst/>
              <a:rect l="l" t="t" r="r" b="b"/>
              <a:pathLst>
                <a:path w="581025" h="304800">
                  <a:moveTo>
                    <a:pt x="0" y="304800"/>
                  </a:moveTo>
                  <a:lnTo>
                    <a:pt x="580415" y="304800"/>
                  </a:lnTo>
                  <a:lnTo>
                    <a:pt x="580415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390900" y="2743199"/>
              <a:ext cx="581025" cy="304800"/>
            </a:xfrm>
            <a:custGeom>
              <a:avLst/>
              <a:gdLst/>
              <a:ahLst/>
              <a:cxnLst/>
              <a:rect l="l" t="t" r="r" b="b"/>
              <a:pathLst>
                <a:path w="581025" h="304800">
                  <a:moveTo>
                    <a:pt x="580415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580415" y="304800"/>
                  </a:lnTo>
                  <a:lnTo>
                    <a:pt x="5804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390900" y="2743199"/>
              <a:ext cx="581025" cy="304800"/>
            </a:xfrm>
            <a:custGeom>
              <a:avLst/>
              <a:gdLst/>
              <a:ahLst/>
              <a:cxnLst/>
              <a:rect l="l" t="t" r="r" b="b"/>
              <a:pathLst>
                <a:path w="581025" h="304800">
                  <a:moveTo>
                    <a:pt x="0" y="304800"/>
                  </a:moveTo>
                  <a:lnTo>
                    <a:pt x="580415" y="304800"/>
                  </a:lnTo>
                  <a:lnTo>
                    <a:pt x="580415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2971800" y="1523999"/>
            <a:ext cx="1524000" cy="1600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Times New Roman"/>
              <a:cs typeface="Times New Roman"/>
            </a:endParaRPr>
          </a:p>
          <a:p>
            <a:pPr marL="852805" marR="223520" indent="114300">
              <a:lnSpc>
                <a:spcPct val="166700"/>
              </a:lnSpc>
            </a:pPr>
            <a:r>
              <a:rPr dirty="0" sz="900" spc="-75" b="1">
                <a:latin typeface="Carlito"/>
                <a:cs typeface="Carlito"/>
              </a:rPr>
              <a:t>T</a:t>
            </a:r>
            <a:r>
              <a:rPr dirty="0" sz="900" b="1">
                <a:latin typeface="Carlito"/>
                <a:cs typeface="Carlito"/>
              </a:rPr>
              <a:t>e</a:t>
            </a:r>
            <a:r>
              <a:rPr dirty="0" sz="900" spc="-15" b="1">
                <a:latin typeface="Carlito"/>
                <a:cs typeface="Carlito"/>
              </a:rPr>
              <a:t>st</a:t>
            </a:r>
            <a:r>
              <a:rPr dirty="0" sz="900" b="1">
                <a:latin typeface="Carlito"/>
                <a:cs typeface="Carlito"/>
              </a:rPr>
              <a:t>e</a:t>
            </a:r>
            <a:r>
              <a:rPr dirty="0" sz="900" spc="5" b="1">
                <a:latin typeface="Carlito"/>
                <a:cs typeface="Carlito"/>
              </a:rPr>
              <a:t>r</a:t>
            </a:r>
            <a:r>
              <a:rPr dirty="0" baseline="-18518" sz="900" b="1">
                <a:latin typeface="Carlito"/>
                <a:cs typeface="Carlito"/>
              </a:rPr>
              <a:t>1  </a:t>
            </a:r>
            <a:r>
              <a:rPr dirty="0" sz="900" spc="-15" b="1">
                <a:latin typeface="Carlito"/>
                <a:cs typeface="Carlito"/>
              </a:rPr>
              <a:t>Tester</a:t>
            </a:r>
            <a:r>
              <a:rPr dirty="0" baseline="-18518" sz="900" spc="-22" b="1">
                <a:latin typeface="Carlito"/>
                <a:cs typeface="Carlito"/>
              </a:rPr>
              <a:t>2</a:t>
            </a:r>
            <a:endParaRPr baseline="-18518" sz="900">
              <a:latin typeface="Carlito"/>
              <a:cs typeface="Carlito"/>
            </a:endParaRPr>
          </a:p>
          <a:p>
            <a:pPr algn="ctr" marL="202565">
              <a:lnSpc>
                <a:spcPct val="100000"/>
              </a:lnSpc>
              <a:spcBef>
                <a:spcPts val="420"/>
              </a:spcBef>
            </a:pPr>
            <a:r>
              <a:rPr dirty="0" sz="900" spc="-260" b="1"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  <a:p>
            <a:pPr algn="ctr" marR="95250">
              <a:lnSpc>
                <a:spcPct val="100000"/>
              </a:lnSpc>
              <a:spcBef>
                <a:spcPts val="720"/>
              </a:spcBef>
            </a:pPr>
            <a:r>
              <a:rPr dirty="0" sz="900" spc="-20" b="1">
                <a:latin typeface="Carlito"/>
                <a:cs typeface="Carlito"/>
              </a:rPr>
              <a:t>Tester</a:t>
            </a:r>
            <a:r>
              <a:rPr dirty="0" sz="900" spc="-35" b="1">
                <a:latin typeface="Carlito"/>
                <a:cs typeface="Carlito"/>
              </a:rPr>
              <a:t> </a:t>
            </a:r>
            <a:r>
              <a:rPr dirty="0" baseline="-18518" sz="900" b="1">
                <a:latin typeface="Carlito"/>
                <a:cs typeface="Carlito"/>
              </a:rPr>
              <a:t>n</a:t>
            </a:r>
            <a:endParaRPr baseline="-18518" sz="900">
              <a:latin typeface="Carlito"/>
              <a:cs typeface="Carlito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950464" y="301751"/>
            <a:ext cx="853439" cy="192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853564" y="318896"/>
            <a:ext cx="18783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0940" algn="l"/>
              </a:tabLst>
            </a:pPr>
            <a:r>
              <a:rPr dirty="0" sz="900" spc="-10" b="1">
                <a:latin typeface="Carlito"/>
                <a:cs typeface="Carlito"/>
              </a:rPr>
              <a:t>Integration </a:t>
            </a:r>
            <a:r>
              <a:rPr dirty="0" sz="900" spc="-15" b="1">
                <a:latin typeface="Carlito"/>
                <a:cs typeface="Carlito"/>
              </a:rPr>
              <a:t>Testing	</a:t>
            </a:r>
            <a:r>
              <a:rPr dirty="0" sz="900" spc="-10" b="1">
                <a:latin typeface="Carlito"/>
                <a:cs typeface="Carlito"/>
              </a:rPr>
              <a:t>System</a:t>
            </a:r>
            <a:r>
              <a:rPr dirty="0" sz="900" spc="-75" b="1">
                <a:latin typeface="Carlito"/>
                <a:cs typeface="Carlito"/>
              </a:rPr>
              <a:t> </a:t>
            </a:r>
            <a:r>
              <a:rPr dirty="0" sz="900" spc="-15" b="1">
                <a:latin typeface="Carlito"/>
                <a:cs typeface="Carlito"/>
              </a:rPr>
              <a:t>Testing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58108" y="581913"/>
            <a:ext cx="1239520" cy="407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900" spc="-1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Techniques</a:t>
            </a:r>
            <a:endParaRPr sz="9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85420" algn="l"/>
              </a:tabLst>
            </a:pPr>
            <a:r>
              <a:rPr dirty="0" sz="800" spc="-5" b="1">
                <a:latin typeface="Carlito"/>
                <a:cs typeface="Carlito"/>
              </a:rPr>
              <a:t>Specification-based</a:t>
            </a:r>
            <a:endParaRPr sz="8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dirty="0" sz="800" b="1">
                <a:latin typeface="Carlito"/>
                <a:cs typeface="Carlito"/>
              </a:rPr>
              <a:t>Model-based</a:t>
            </a:r>
            <a:r>
              <a:rPr dirty="0" sz="800" spc="-75" b="1">
                <a:latin typeface="Carlito"/>
                <a:cs typeface="Carlito"/>
              </a:rPr>
              <a:t> </a:t>
            </a:r>
            <a:r>
              <a:rPr dirty="0" sz="800" spc="-5" b="1">
                <a:latin typeface="Carlito"/>
                <a:cs typeface="Carlito"/>
              </a:rPr>
              <a:t>techniques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158108" y="1100073"/>
            <a:ext cx="1242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9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Exit</a:t>
            </a:r>
            <a:r>
              <a:rPr dirty="0" u="sng" sz="900" spc="-2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9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Criteria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900" spc="-5" b="1">
                <a:latin typeface="Carlito"/>
                <a:cs typeface="Carlito"/>
              </a:rPr>
              <a:t>1. Specific </a:t>
            </a:r>
            <a:r>
              <a:rPr dirty="0" sz="900" spc="-10" b="1">
                <a:latin typeface="Carlito"/>
                <a:cs typeface="Carlito"/>
              </a:rPr>
              <a:t>Coverage</a:t>
            </a:r>
            <a:r>
              <a:rPr dirty="0" sz="900" spc="15" b="1">
                <a:latin typeface="Carlito"/>
                <a:cs typeface="Carlito"/>
              </a:rPr>
              <a:t> </a:t>
            </a:r>
            <a:r>
              <a:rPr dirty="0" sz="900" spc="-5" b="1">
                <a:latin typeface="Carlito"/>
                <a:cs typeface="Carlito"/>
              </a:rPr>
              <a:t>Crit.</a:t>
            </a:r>
            <a:endParaRPr sz="900">
              <a:latin typeface="Carlito"/>
              <a:cs typeface="Carlito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136650" y="755649"/>
            <a:ext cx="1835150" cy="2100580"/>
            <a:chOff x="1136650" y="755649"/>
            <a:chExt cx="1835150" cy="2100580"/>
          </a:xfrm>
        </p:grpSpPr>
        <p:sp>
          <p:nvSpPr>
            <p:cNvPr id="48" name="object 48"/>
            <p:cNvSpPr/>
            <p:nvPr/>
          </p:nvSpPr>
          <p:spPr>
            <a:xfrm>
              <a:off x="1143000" y="761999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533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533400" y="3048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143000" y="761999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0" y="304800"/>
                  </a:moveTo>
                  <a:lnTo>
                    <a:pt x="533400" y="304800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438400" y="2782569"/>
              <a:ext cx="533400" cy="73660"/>
            </a:xfrm>
            <a:custGeom>
              <a:avLst/>
              <a:gdLst/>
              <a:ahLst/>
              <a:cxnLst/>
              <a:rect l="l" t="t" r="r" b="b"/>
              <a:pathLst>
                <a:path w="533400" h="73660">
                  <a:moveTo>
                    <a:pt x="501971" y="36829"/>
                  </a:moveTo>
                  <a:lnTo>
                    <a:pt x="466089" y="57785"/>
                  </a:lnTo>
                  <a:lnTo>
                    <a:pt x="462279" y="59944"/>
                  </a:lnTo>
                  <a:lnTo>
                    <a:pt x="461010" y="64770"/>
                  </a:lnTo>
                  <a:lnTo>
                    <a:pt x="463169" y="68579"/>
                  </a:lnTo>
                  <a:lnTo>
                    <a:pt x="465454" y="72389"/>
                  </a:lnTo>
                  <a:lnTo>
                    <a:pt x="470280" y="73660"/>
                  </a:lnTo>
                  <a:lnTo>
                    <a:pt x="474090" y="71500"/>
                  </a:lnTo>
                  <a:lnTo>
                    <a:pt x="519930" y="44703"/>
                  </a:lnTo>
                  <a:lnTo>
                    <a:pt x="517651" y="44703"/>
                  </a:lnTo>
                  <a:lnTo>
                    <a:pt x="517651" y="43687"/>
                  </a:lnTo>
                  <a:lnTo>
                    <a:pt x="513714" y="43687"/>
                  </a:lnTo>
                  <a:lnTo>
                    <a:pt x="501971" y="36829"/>
                  </a:lnTo>
                  <a:close/>
                </a:path>
                <a:path w="533400" h="73660">
                  <a:moveTo>
                    <a:pt x="488271" y="28828"/>
                  </a:moveTo>
                  <a:lnTo>
                    <a:pt x="0" y="28828"/>
                  </a:lnTo>
                  <a:lnTo>
                    <a:pt x="0" y="44703"/>
                  </a:lnTo>
                  <a:lnTo>
                    <a:pt x="488488" y="44703"/>
                  </a:lnTo>
                  <a:lnTo>
                    <a:pt x="501971" y="36829"/>
                  </a:lnTo>
                  <a:lnTo>
                    <a:pt x="488271" y="28828"/>
                  </a:lnTo>
                  <a:close/>
                </a:path>
                <a:path w="533400" h="73660">
                  <a:moveTo>
                    <a:pt x="519713" y="28828"/>
                  </a:moveTo>
                  <a:lnTo>
                    <a:pt x="517651" y="28828"/>
                  </a:lnTo>
                  <a:lnTo>
                    <a:pt x="517651" y="44703"/>
                  </a:lnTo>
                  <a:lnTo>
                    <a:pt x="519930" y="44703"/>
                  </a:lnTo>
                  <a:lnTo>
                    <a:pt x="533400" y="36829"/>
                  </a:lnTo>
                  <a:lnTo>
                    <a:pt x="519713" y="28828"/>
                  </a:lnTo>
                  <a:close/>
                </a:path>
                <a:path w="533400" h="73660">
                  <a:moveTo>
                    <a:pt x="513714" y="29972"/>
                  </a:moveTo>
                  <a:lnTo>
                    <a:pt x="501971" y="36829"/>
                  </a:lnTo>
                  <a:lnTo>
                    <a:pt x="513714" y="43687"/>
                  </a:lnTo>
                  <a:lnTo>
                    <a:pt x="513714" y="29972"/>
                  </a:lnTo>
                  <a:close/>
                </a:path>
                <a:path w="533400" h="73660">
                  <a:moveTo>
                    <a:pt x="517651" y="29972"/>
                  </a:moveTo>
                  <a:lnTo>
                    <a:pt x="513714" y="29972"/>
                  </a:lnTo>
                  <a:lnTo>
                    <a:pt x="513714" y="43687"/>
                  </a:lnTo>
                  <a:lnTo>
                    <a:pt x="517651" y="43687"/>
                  </a:lnTo>
                  <a:lnTo>
                    <a:pt x="517651" y="29972"/>
                  </a:lnTo>
                  <a:close/>
                </a:path>
                <a:path w="533400" h="73660">
                  <a:moveTo>
                    <a:pt x="470280" y="0"/>
                  </a:moveTo>
                  <a:lnTo>
                    <a:pt x="465454" y="1270"/>
                  </a:lnTo>
                  <a:lnTo>
                    <a:pt x="463169" y="5079"/>
                  </a:lnTo>
                  <a:lnTo>
                    <a:pt x="461010" y="8889"/>
                  </a:lnTo>
                  <a:lnTo>
                    <a:pt x="462279" y="13715"/>
                  </a:lnTo>
                  <a:lnTo>
                    <a:pt x="466089" y="15875"/>
                  </a:lnTo>
                  <a:lnTo>
                    <a:pt x="501971" y="36829"/>
                  </a:lnTo>
                  <a:lnTo>
                    <a:pt x="513714" y="29972"/>
                  </a:lnTo>
                  <a:lnTo>
                    <a:pt x="517651" y="29972"/>
                  </a:lnTo>
                  <a:lnTo>
                    <a:pt x="517651" y="28828"/>
                  </a:lnTo>
                  <a:lnTo>
                    <a:pt x="519713" y="28828"/>
                  </a:lnTo>
                  <a:lnTo>
                    <a:pt x="474090" y="2159"/>
                  </a:lnTo>
                  <a:lnTo>
                    <a:pt x="470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1221105" y="760221"/>
            <a:ext cx="3790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" spc="-50" b="1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dirty="0" sz="600" spc="-5" b="1">
                <a:solidFill>
                  <a:srgbClr val="FFFFFF"/>
                </a:solidFill>
                <a:latin typeface="Carlito"/>
                <a:cs typeface="Carlito"/>
              </a:rPr>
              <a:t>ec</a:t>
            </a:r>
            <a:r>
              <a:rPr dirty="0" sz="600" b="1">
                <a:solidFill>
                  <a:srgbClr val="FFFFFF"/>
                </a:solidFill>
                <a:latin typeface="Carlito"/>
                <a:cs typeface="Carlito"/>
              </a:rPr>
              <a:t>hn</a:t>
            </a:r>
            <a:r>
              <a:rPr dirty="0" sz="600" spc="-5" b="1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dirty="0" sz="600" b="1">
                <a:solidFill>
                  <a:srgbClr val="FFFFFF"/>
                </a:solidFill>
                <a:latin typeface="Carlito"/>
                <a:cs typeface="Carlito"/>
              </a:rPr>
              <a:t>qu</a:t>
            </a:r>
            <a:r>
              <a:rPr dirty="0" sz="600" spc="-5" b="1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dirty="0" sz="600" b="1">
                <a:solidFill>
                  <a:srgbClr val="FFFFFF"/>
                </a:solidFill>
                <a:latin typeface="Carlito"/>
                <a:cs typeface="Carlito"/>
              </a:rPr>
              <a:t>s  on </a:t>
            </a:r>
            <a:r>
              <a:rPr dirty="0" sz="600" spc="-5" b="1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dirty="0" sz="600" b="1">
                <a:solidFill>
                  <a:srgbClr val="FFFFFF"/>
                </a:solidFill>
                <a:latin typeface="Carlito"/>
                <a:cs typeface="Carlito"/>
              </a:rPr>
              <a:t>boundary</a:t>
            </a:r>
            <a:endParaRPr sz="600">
              <a:latin typeface="Carlito"/>
              <a:cs typeface="Carlito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622550" y="755649"/>
            <a:ext cx="508000" cy="317500"/>
            <a:chOff x="2622550" y="755649"/>
            <a:chExt cx="508000" cy="317500"/>
          </a:xfrm>
        </p:grpSpPr>
        <p:sp>
          <p:nvSpPr>
            <p:cNvPr id="53" name="object 53"/>
            <p:cNvSpPr/>
            <p:nvPr/>
          </p:nvSpPr>
          <p:spPr>
            <a:xfrm>
              <a:off x="2628900" y="7619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4953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95300" y="304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628900" y="7619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0" y="304800"/>
                  </a:moveTo>
                  <a:lnTo>
                    <a:pt x="495300" y="30480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2687573" y="760221"/>
            <a:ext cx="3790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600" spc="-50" b="1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dirty="0" sz="600" spc="-5" b="1">
                <a:solidFill>
                  <a:srgbClr val="FFFFFF"/>
                </a:solidFill>
                <a:latin typeface="Carlito"/>
                <a:cs typeface="Carlito"/>
              </a:rPr>
              <a:t>ec</a:t>
            </a:r>
            <a:r>
              <a:rPr dirty="0" sz="600" b="1">
                <a:solidFill>
                  <a:srgbClr val="FFFFFF"/>
                </a:solidFill>
                <a:latin typeface="Carlito"/>
                <a:cs typeface="Carlito"/>
              </a:rPr>
              <a:t>hn</a:t>
            </a:r>
            <a:r>
              <a:rPr dirty="0" sz="600" spc="-5" b="1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dirty="0" sz="600" b="1">
                <a:solidFill>
                  <a:srgbClr val="FFFFFF"/>
                </a:solidFill>
                <a:latin typeface="Carlito"/>
                <a:cs typeface="Carlito"/>
              </a:rPr>
              <a:t>qu</a:t>
            </a:r>
            <a:r>
              <a:rPr dirty="0" sz="600" spc="-5" b="1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dirty="0" sz="600" b="1">
                <a:solidFill>
                  <a:srgbClr val="FFFFFF"/>
                </a:solidFill>
                <a:latin typeface="Carlito"/>
                <a:cs typeface="Carlito"/>
              </a:rPr>
              <a:t>s  on </a:t>
            </a:r>
            <a:r>
              <a:rPr dirty="0" sz="600" spc="-5" b="1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dirty="0" sz="600" b="1">
                <a:solidFill>
                  <a:srgbClr val="FFFFFF"/>
                </a:solidFill>
                <a:latin typeface="Carlito"/>
                <a:cs typeface="Carlito"/>
              </a:rPr>
              <a:t>boundary</a:t>
            </a:r>
            <a:endParaRPr sz="600">
              <a:latin typeface="Carlito"/>
              <a:cs typeface="Carlito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212850" y="3194049"/>
            <a:ext cx="1955800" cy="203200"/>
            <a:chOff x="1212850" y="3194049"/>
            <a:chExt cx="1955800" cy="203200"/>
          </a:xfrm>
        </p:grpSpPr>
        <p:sp>
          <p:nvSpPr>
            <p:cNvPr id="57" name="object 57"/>
            <p:cNvSpPr/>
            <p:nvPr/>
          </p:nvSpPr>
          <p:spPr>
            <a:xfrm>
              <a:off x="1219200" y="3200399"/>
              <a:ext cx="1943100" cy="190500"/>
            </a:xfrm>
            <a:custGeom>
              <a:avLst/>
              <a:gdLst/>
              <a:ahLst/>
              <a:cxnLst/>
              <a:rect l="l" t="t" r="r" b="b"/>
              <a:pathLst>
                <a:path w="1943100" h="190500">
                  <a:moveTo>
                    <a:pt x="194310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943100" y="190500"/>
                  </a:lnTo>
                  <a:lnTo>
                    <a:pt x="19431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219200" y="3200399"/>
              <a:ext cx="1943100" cy="190500"/>
            </a:xfrm>
            <a:custGeom>
              <a:avLst/>
              <a:gdLst/>
              <a:ahLst/>
              <a:cxnLst/>
              <a:rect l="l" t="t" r="r" b="b"/>
              <a:pathLst>
                <a:path w="1943100" h="190500">
                  <a:moveTo>
                    <a:pt x="0" y="190500"/>
                  </a:moveTo>
                  <a:lnTo>
                    <a:pt x="1943100" y="190500"/>
                  </a:lnTo>
                  <a:lnTo>
                    <a:pt x="194310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1579244" y="3215131"/>
            <a:ext cx="122237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 b="1">
                <a:solidFill>
                  <a:srgbClr val="FFFFFF"/>
                </a:solidFill>
                <a:latin typeface="Carlito"/>
                <a:cs typeface="Carlito"/>
              </a:rPr>
              <a:t>Techniques </a:t>
            </a:r>
            <a:r>
              <a:rPr dirty="0" sz="800" b="1">
                <a:solidFill>
                  <a:srgbClr val="FFFFFF"/>
                </a:solidFill>
                <a:latin typeface="Carlito"/>
                <a:cs typeface="Carlito"/>
              </a:rPr>
              <a:t>on the</a:t>
            </a:r>
            <a:r>
              <a:rPr dirty="0" sz="800" spc="-80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800" b="1">
                <a:solidFill>
                  <a:srgbClr val="FFFFFF"/>
                </a:solidFill>
                <a:latin typeface="Carlito"/>
                <a:cs typeface="Carlito"/>
              </a:rPr>
              <a:t>boundary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3672" y="51257"/>
            <a:ext cx="218821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Lifecycle</a:t>
            </a:r>
            <a:r>
              <a:rPr dirty="0" spc="-45"/>
              <a:t> </a:t>
            </a:r>
            <a:r>
              <a:rPr dirty="0" spc="-10"/>
              <a:t>(revisited)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4" name="object 4"/>
            <p:cNvSpPr/>
            <p:nvPr/>
          </p:nvSpPr>
          <p:spPr>
            <a:xfrm>
              <a:off x="521969" y="846623"/>
              <a:ext cx="3531870" cy="20677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4" y="888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1"/>
                  </a:moveTo>
                  <a:lnTo>
                    <a:pt x="4571365" y="3428111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608" y="50672"/>
            <a:ext cx="1688464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System</a:t>
            </a:r>
            <a:r>
              <a:rPr dirty="0" spc="-65"/>
              <a:t> </a:t>
            </a:r>
            <a:r>
              <a:rPr dirty="0" spc="-35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07868"/>
            <a:ext cx="3568700" cy="281876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500" spc="-5">
                <a:latin typeface="Carlito"/>
                <a:cs typeface="Carlito"/>
              </a:rPr>
              <a:t>Assumption</a:t>
            </a:r>
            <a:endParaRPr sz="15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6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5">
                <a:latin typeface="Carlito"/>
                <a:cs typeface="Carlito"/>
              </a:rPr>
              <a:t>Unit </a:t>
            </a:r>
            <a:r>
              <a:rPr dirty="0" sz="1300" spc="-10">
                <a:latin typeface="Carlito"/>
                <a:cs typeface="Carlito"/>
              </a:rPr>
              <a:t>level testing </a:t>
            </a:r>
            <a:r>
              <a:rPr dirty="0" sz="1300" spc="-5">
                <a:latin typeface="Carlito"/>
                <a:cs typeface="Carlito"/>
              </a:rPr>
              <a:t>is</a:t>
            </a:r>
            <a:r>
              <a:rPr dirty="0" sz="1300" spc="10">
                <a:latin typeface="Carlito"/>
                <a:cs typeface="Carlito"/>
              </a:rPr>
              <a:t> </a:t>
            </a:r>
            <a:r>
              <a:rPr dirty="0" sz="1300" spc="-10">
                <a:latin typeface="Carlito"/>
                <a:cs typeface="Carlito"/>
              </a:rPr>
              <a:t>performed</a:t>
            </a:r>
            <a:endParaRPr sz="13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6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10">
                <a:latin typeface="Carlito"/>
                <a:cs typeface="Carlito"/>
              </a:rPr>
              <a:t>Integration level testing </a:t>
            </a:r>
            <a:r>
              <a:rPr dirty="0" sz="1300" spc="-5">
                <a:latin typeface="Carlito"/>
                <a:cs typeface="Carlito"/>
              </a:rPr>
              <a:t>is</a:t>
            </a:r>
            <a:r>
              <a:rPr dirty="0" sz="1300" spc="20">
                <a:latin typeface="Carlito"/>
                <a:cs typeface="Carlito"/>
              </a:rPr>
              <a:t> </a:t>
            </a:r>
            <a:r>
              <a:rPr dirty="0" sz="1300" spc="-10">
                <a:latin typeface="Carlito"/>
                <a:cs typeface="Carlito"/>
              </a:rPr>
              <a:t>performed</a:t>
            </a:r>
            <a:endParaRPr sz="1300">
              <a:latin typeface="Carlito"/>
              <a:cs typeface="Carlito"/>
            </a:endParaRPr>
          </a:p>
          <a:p>
            <a:pPr marL="184785" marR="111125" indent="-172720">
              <a:lnSpc>
                <a:spcPts val="1620"/>
              </a:lnSpc>
              <a:spcBef>
                <a:spcPts val="37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500" spc="-15">
                <a:latin typeface="Carlito"/>
                <a:cs typeface="Carlito"/>
              </a:rPr>
              <a:t>Therefore, </a:t>
            </a:r>
            <a:r>
              <a:rPr dirty="0" sz="1500">
                <a:latin typeface="Carlito"/>
                <a:cs typeface="Carlito"/>
              </a:rPr>
              <a:t>individual modules </a:t>
            </a:r>
            <a:r>
              <a:rPr dirty="0" sz="1500" spc="-10">
                <a:latin typeface="Carlito"/>
                <a:cs typeface="Carlito"/>
              </a:rPr>
              <a:t>are </a:t>
            </a:r>
            <a:r>
              <a:rPr dirty="0" sz="1500" spc="-5">
                <a:latin typeface="Carlito"/>
                <a:cs typeface="Carlito"/>
              </a:rPr>
              <a:t>working  correctly</a:t>
            </a:r>
            <a:endParaRPr sz="15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6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500" spc="-15">
                <a:latin typeface="Carlito"/>
                <a:cs typeface="Carlito"/>
              </a:rPr>
              <a:t>System </a:t>
            </a:r>
            <a:r>
              <a:rPr dirty="0" sz="1500" spc="-10">
                <a:latin typeface="Carlito"/>
                <a:cs typeface="Carlito"/>
              </a:rPr>
              <a:t>level</a:t>
            </a:r>
            <a:r>
              <a:rPr dirty="0" sz="1500" spc="-30">
                <a:latin typeface="Carlito"/>
                <a:cs typeface="Carlito"/>
              </a:rPr>
              <a:t> </a:t>
            </a:r>
            <a:r>
              <a:rPr dirty="0" sz="1500" spc="-15">
                <a:latin typeface="Carlito"/>
                <a:cs typeface="Carlito"/>
              </a:rPr>
              <a:t>focus</a:t>
            </a:r>
            <a:endParaRPr sz="15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6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5">
                <a:latin typeface="Carlito"/>
                <a:cs typeface="Carlito"/>
              </a:rPr>
              <a:t>Functionality based on Multi-modules</a:t>
            </a:r>
            <a:endParaRPr sz="13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6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5">
                <a:latin typeface="Carlito"/>
                <a:cs typeface="Carlito"/>
              </a:rPr>
              <a:t>External </a:t>
            </a:r>
            <a:r>
              <a:rPr dirty="0" sz="1300" spc="-10">
                <a:latin typeface="Carlito"/>
                <a:cs typeface="Carlito"/>
              </a:rPr>
              <a:t>interfaces</a:t>
            </a:r>
            <a:endParaRPr sz="13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5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5">
                <a:latin typeface="Carlito"/>
                <a:cs typeface="Carlito"/>
              </a:rPr>
              <a:t>Non-functional aspects,</a:t>
            </a:r>
            <a:r>
              <a:rPr dirty="0" sz="1300" spc="-10">
                <a:latin typeface="Carlito"/>
                <a:cs typeface="Carlito"/>
              </a:rPr>
              <a:t> </a:t>
            </a:r>
            <a:r>
              <a:rPr dirty="0" sz="1300">
                <a:latin typeface="Carlito"/>
                <a:cs typeface="Carlito"/>
              </a:rPr>
              <a:t>e.g.,</a:t>
            </a:r>
            <a:endParaRPr sz="1300">
              <a:latin typeface="Carlito"/>
              <a:cs typeface="Carlito"/>
            </a:endParaRPr>
          </a:p>
          <a:p>
            <a:pPr lvl="2" marL="584200" indent="-114935">
              <a:lnSpc>
                <a:spcPct val="100000"/>
              </a:lnSpc>
              <a:spcBef>
                <a:spcPts val="150"/>
              </a:spcBef>
              <a:buClr>
                <a:srgbClr val="FF0000"/>
              </a:buClr>
              <a:buFont typeface="Wingdings"/>
              <a:buChar char=""/>
              <a:tabLst>
                <a:tab pos="584835" algn="l"/>
              </a:tabLst>
            </a:pPr>
            <a:r>
              <a:rPr dirty="0" sz="1100" spc="-5">
                <a:latin typeface="Carlito"/>
                <a:cs typeface="Carlito"/>
              </a:rPr>
              <a:t>Security</a:t>
            </a:r>
            <a:endParaRPr sz="1100">
              <a:latin typeface="Carlito"/>
              <a:cs typeface="Carlito"/>
            </a:endParaRPr>
          </a:p>
          <a:p>
            <a:pPr lvl="2" marL="584200" indent="-114935">
              <a:lnSpc>
                <a:spcPct val="100000"/>
              </a:lnSpc>
              <a:spcBef>
                <a:spcPts val="135"/>
              </a:spcBef>
              <a:buClr>
                <a:srgbClr val="FF0000"/>
              </a:buClr>
              <a:buFont typeface="Wingdings"/>
              <a:buChar char=""/>
              <a:tabLst>
                <a:tab pos="584835" algn="l"/>
              </a:tabLst>
            </a:pPr>
            <a:r>
              <a:rPr dirty="0" sz="1100" spc="-5">
                <a:latin typeface="Carlito"/>
                <a:cs typeface="Carlito"/>
              </a:rPr>
              <a:t>Recovery</a:t>
            </a:r>
            <a:endParaRPr sz="1100">
              <a:latin typeface="Carlito"/>
              <a:cs typeface="Carlito"/>
            </a:endParaRPr>
          </a:p>
          <a:p>
            <a:pPr lvl="2" marL="584200" indent="-114935">
              <a:lnSpc>
                <a:spcPct val="100000"/>
              </a:lnSpc>
              <a:spcBef>
                <a:spcPts val="130"/>
              </a:spcBef>
              <a:buClr>
                <a:srgbClr val="FF0000"/>
              </a:buClr>
              <a:buFont typeface="Wingdings"/>
              <a:buChar char=""/>
              <a:tabLst>
                <a:tab pos="584835" algn="l"/>
              </a:tabLst>
            </a:pPr>
            <a:r>
              <a:rPr dirty="0" sz="1100" spc="-5">
                <a:latin typeface="Carlito"/>
                <a:cs typeface="Carlito"/>
              </a:rPr>
              <a:t>Performance</a:t>
            </a:r>
            <a:endParaRPr sz="1100">
              <a:latin typeface="Carlito"/>
              <a:cs typeface="Carlito"/>
            </a:endParaRPr>
          </a:p>
          <a:p>
            <a:pPr lvl="2" marL="584200" indent="-114935">
              <a:lnSpc>
                <a:spcPct val="100000"/>
              </a:lnSpc>
              <a:spcBef>
                <a:spcPts val="130"/>
              </a:spcBef>
              <a:buClr>
                <a:srgbClr val="FF0000"/>
              </a:buClr>
              <a:buFont typeface="Wingdings"/>
              <a:buChar char=""/>
              <a:tabLst>
                <a:tab pos="584835" algn="l"/>
              </a:tabLst>
            </a:pPr>
            <a:r>
              <a:rPr dirty="0" sz="1100" spc="-5">
                <a:latin typeface="Carlito"/>
                <a:cs typeface="Carlito"/>
              </a:rPr>
              <a:t>Operational </a:t>
            </a:r>
            <a:r>
              <a:rPr dirty="0" sz="1100">
                <a:latin typeface="Carlito"/>
                <a:cs typeface="Carlito"/>
              </a:rPr>
              <a:t>and </a:t>
            </a:r>
            <a:r>
              <a:rPr dirty="0" sz="1100" spc="-5">
                <a:latin typeface="Carlito"/>
                <a:cs typeface="Carlito"/>
              </a:rPr>
              <a:t>user business process</a:t>
            </a:r>
            <a:r>
              <a:rPr dirty="0" sz="1100" spc="-6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requirements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608" y="51257"/>
            <a:ext cx="168719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System</a:t>
            </a:r>
            <a:r>
              <a:rPr dirty="0" spc="-75"/>
              <a:t> </a:t>
            </a:r>
            <a:r>
              <a:rPr dirty="0" spc="-35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532256"/>
            <a:ext cx="4050665" cy="2415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84785" marR="5080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0">
                <a:latin typeface="Carlito"/>
                <a:cs typeface="Carlito"/>
              </a:rPr>
              <a:t>process </a:t>
            </a:r>
            <a:r>
              <a:rPr dirty="0" sz="1600" spc="-5">
                <a:latin typeface="Carlito"/>
                <a:cs typeface="Carlito"/>
              </a:rPr>
              <a:t>of </a:t>
            </a:r>
            <a:r>
              <a:rPr dirty="0" sz="1600" spc="-10">
                <a:latin typeface="Carlito"/>
                <a:cs typeface="Carlito"/>
              </a:rPr>
              <a:t>testing </a:t>
            </a:r>
            <a:r>
              <a:rPr dirty="0" sz="1600" spc="-5">
                <a:latin typeface="Carlito"/>
                <a:cs typeface="Carlito"/>
              </a:rPr>
              <a:t>of an </a:t>
            </a:r>
            <a:r>
              <a:rPr dirty="0" sz="1600" spc="-15">
                <a:latin typeface="Carlito"/>
                <a:cs typeface="Carlito"/>
              </a:rPr>
              <a:t>integrated  hardware </a:t>
            </a:r>
            <a:r>
              <a:rPr dirty="0" sz="1600">
                <a:latin typeface="Carlito"/>
                <a:cs typeface="Carlito"/>
              </a:rPr>
              <a:t>and </a:t>
            </a:r>
            <a:r>
              <a:rPr dirty="0" sz="1600" spc="-10">
                <a:latin typeface="Carlito"/>
                <a:cs typeface="Carlito"/>
              </a:rPr>
              <a:t>software </a:t>
            </a:r>
            <a:r>
              <a:rPr dirty="0" sz="1600" spc="-15">
                <a:latin typeface="Carlito"/>
                <a:cs typeface="Carlito"/>
              </a:rPr>
              <a:t>system </a:t>
            </a:r>
            <a:r>
              <a:rPr dirty="0" sz="1600" spc="-10">
                <a:latin typeface="Carlito"/>
                <a:cs typeface="Carlito"/>
              </a:rPr>
              <a:t>to </a:t>
            </a:r>
            <a:r>
              <a:rPr dirty="0" sz="1600" spc="-5">
                <a:latin typeface="Carlito"/>
                <a:cs typeface="Carlito"/>
              </a:rPr>
              <a:t>verify </a:t>
            </a:r>
            <a:r>
              <a:rPr dirty="0" sz="1600" spc="-10">
                <a:latin typeface="Carlito"/>
                <a:cs typeface="Carlito"/>
              </a:rPr>
              <a:t>that  </a:t>
            </a: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20">
                <a:latin typeface="Carlito"/>
                <a:cs typeface="Carlito"/>
              </a:rPr>
              <a:t>system </a:t>
            </a:r>
            <a:r>
              <a:rPr dirty="0" sz="1600" spc="-10">
                <a:latin typeface="Carlito"/>
                <a:cs typeface="Carlito"/>
              </a:rPr>
              <a:t>meets </a:t>
            </a:r>
            <a:r>
              <a:rPr dirty="0" sz="1600">
                <a:latin typeface="Carlito"/>
                <a:cs typeface="Carlito"/>
              </a:rPr>
              <a:t>its </a:t>
            </a:r>
            <a:r>
              <a:rPr dirty="0" sz="1600" spc="-5">
                <a:latin typeface="Carlito"/>
                <a:cs typeface="Carlito"/>
              </a:rPr>
              <a:t>specified</a:t>
            </a:r>
            <a:r>
              <a:rPr dirty="0" sz="1600" spc="3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requirements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rlito"/>
              <a:cs typeface="Carlito"/>
            </a:endParaRPr>
          </a:p>
          <a:p>
            <a:pPr algn="just" marL="184785" marR="5715" indent="10160">
              <a:lnSpc>
                <a:spcPct val="100000"/>
              </a:lnSpc>
            </a:pPr>
            <a:r>
              <a:rPr dirty="0" sz="1600" spc="-5">
                <a:latin typeface="Carlito"/>
                <a:cs typeface="Carlito"/>
              </a:rPr>
              <a:t>verification: </a:t>
            </a:r>
            <a:r>
              <a:rPr dirty="0" sz="1600" spc="-10">
                <a:latin typeface="Carlito"/>
                <a:cs typeface="Carlito"/>
              </a:rPr>
              <a:t>conformance to examination </a:t>
            </a:r>
            <a:r>
              <a:rPr dirty="0" sz="1600" spc="-5">
                <a:latin typeface="Carlito"/>
                <a:cs typeface="Carlito"/>
              </a:rPr>
              <a:t>and  </a:t>
            </a:r>
            <a:r>
              <a:rPr dirty="0" sz="1600" spc="-10">
                <a:latin typeface="Carlito"/>
                <a:cs typeface="Carlito"/>
              </a:rPr>
              <a:t>provisions </a:t>
            </a:r>
            <a:r>
              <a:rPr dirty="0" sz="1600" spc="-5">
                <a:latin typeface="Carlito"/>
                <a:cs typeface="Carlito"/>
              </a:rPr>
              <a:t>of objective evidence that specified  </a:t>
            </a:r>
            <a:r>
              <a:rPr dirty="0" sz="1600" spc="-10">
                <a:latin typeface="Carlito"/>
                <a:cs typeface="Carlito"/>
              </a:rPr>
              <a:t>requirements </a:t>
            </a:r>
            <a:r>
              <a:rPr dirty="0" sz="1600" spc="-15">
                <a:latin typeface="Carlito"/>
                <a:cs typeface="Carlito"/>
              </a:rPr>
              <a:t>have </a:t>
            </a:r>
            <a:r>
              <a:rPr dirty="0" sz="1600" spc="-10">
                <a:latin typeface="Carlito"/>
                <a:cs typeface="Carlito"/>
              </a:rPr>
              <a:t>been</a:t>
            </a:r>
            <a:r>
              <a:rPr dirty="0" sz="1600" spc="60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fulfilled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rlito"/>
              <a:cs typeface="Carlito"/>
            </a:endParaRPr>
          </a:p>
          <a:p>
            <a:pPr marL="2299335">
              <a:lnSpc>
                <a:spcPct val="100000"/>
              </a:lnSpc>
            </a:pPr>
            <a:r>
              <a:rPr dirty="0" sz="1600" spc="-5">
                <a:latin typeface="Carlito"/>
                <a:cs typeface="Carlito"/>
              </a:rPr>
              <a:t>IEEE</a:t>
            </a:r>
            <a:r>
              <a:rPr dirty="0" sz="1600" spc="-1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Definitions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495" y="50672"/>
            <a:ext cx="401701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System </a:t>
            </a:r>
            <a:r>
              <a:rPr dirty="0" spc="-35"/>
              <a:t>Testing </a:t>
            </a:r>
            <a:r>
              <a:rPr dirty="0" spc="-130">
                <a:latin typeface="Arial"/>
                <a:cs typeface="Arial"/>
              </a:rPr>
              <a:t>– </a:t>
            </a:r>
            <a:r>
              <a:rPr dirty="0" spc="-5"/>
              <a:t>another</a:t>
            </a:r>
            <a:r>
              <a:rPr dirty="0" spc="55"/>
              <a:t> </a:t>
            </a:r>
            <a:r>
              <a:rPr dirty="0" spc="-1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531621"/>
            <a:ext cx="3957954" cy="2073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30">
                <a:latin typeface="Carlito"/>
                <a:cs typeface="Carlito"/>
              </a:rPr>
              <a:t>Testing </a:t>
            </a:r>
            <a:r>
              <a:rPr dirty="0" sz="1600" spc="-10">
                <a:latin typeface="Carlito"/>
                <a:cs typeface="Carlito"/>
              </a:rPr>
              <a:t>to confirm that </a:t>
            </a:r>
            <a:r>
              <a:rPr dirty="0" sz="1600">
                <a:latin typeface="Carlito"/>
                <a:cs typeface="Carlito"/>
              </a:rPr>
              <a:t>all </a:t>
            </a:r>
            <a:r>
              <a:rPr dirty="0" sz="1600" spc="-10">
                <a:latin typeface="Carlito"/>
                <a:cs typeface="Carlito"/>
              </a:rPr>
              <a:t>code </a:t>
            </a:r>
            <a:r>
              <a:rPr dirty="0" sz="1600" spc="-5">
                <a:latin typeface="Carlito"/>
                <a:cs typeface="Carlito"/>
              </a:rPr>
              <a:t>modules </a:t>
            </a:r>
            <a:r>
              <a:rPr dirty="0" sz="1600" spc="-10">
                <a:latin typeface="Carlito"/>
                <a:cs typeface="Carlito"/>
              </a:rPr>
              <a:t>work  </a:t>
            </a:r>
            <a:r>
              <a:rPr dirty="0" sz="1600" spc="-5">
                <a:latin typeface="Carlito"/>
                <a:cs typeface="Carlito"/>
              </a:rPr>
              <a:t>as specified and </a:t>
            </a:r>
            <a:r>
              <a:rPr dirty="0" sz="1600" spc="-10">
                <a:latin typeface="Carlito"/>
                <a:cs typeface="Carlito"/>
              </a:rPr>
              <a:t>that </a:t>
            </a: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20">
                <a:latin typeface="Carlito"/>
                <a:cs typeface="Carlito"/>
              </a:rPr>
              <a:t>system </a:t>
            </a:r>
            <a:r>
              <a:rPr dirty="0" sz="1600" spc="-5">
                <a:latin typeface="Carlito"/>
                <a:cs typeface="Carlito"/>
              </a:rPr>
              <a:t>as a whole  </a:t>
            </a:r>
            <a:r>
              <a:rPr dirty="0" sz="1600" spc="-15">
                <a:latin typeface="Carlito"/>
                <a:cs typeface="Carlito"/>
              </a:rPr>
              <a:t>performs </a:t>
            </a:r>
            <a:r>
              <a:rPr dirty="0" sz="1600" spc="-5">
                <a:latin typeface="Carlito"/>
                <a:cs typeface="Carlito"/>
              </a:rPr>
              <a:t>adequately on the </a:t>
            </a:r>
            <a:r>
              <a:rPr dirty="0" sz="1600" spc="-10">
                <a:latin typeface="Carlito"/>
                <a:cs typeface="Carlito"/>
              </a:rPr>
              <a:t>platform on  </a:t>
            </a:r>
            <a:r>
              <a:rPr dirty="0" sz="1600" spc="-5">
                <a:latin typeface="Carlito"/>
                <a:cs typeface="Carlito"/>
              </a:rPr>
              <a:t>which it will be</a:t>
            </a:r>
            <a:r>
              <a:rPr dirty="0" sz="1600" spc="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deployed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"/>
            </a:pPr>
            <a:endParaRPr sz="2200">
              <a:latin typeface="Carlito"/>
              <a:cs typeface="Carlito"/>
            </a:endParaRPr>
          </a:p>
          <a:p>
            <a:pPr algn="just" marL="184785" marR="38735" indent="-1727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30">
                <a:latin typeface="Carlito"/>
                <a:cs typeface="Carlito"/>
              </a:rPr>
              <a:t>Testing </a:t>
            </a:r>
            <a:r>
              <a:rPr dirty="0" sz="1600" spc="-10">
                <a:latin typeface="Carlito"/>
                <a:cs typeface="Carlito"/>
              </a:rPr>
              <a:t>conducted </a:t>
            </a:r>
            <a:r>
              <a:rPr dirty="0" sz="1600" spc="-5">
                <a:latin typeface="Carlito"/>
                <a:cs typeface="Carlito"/>
              </a:rPr>
              <a:t>on a </a:t>
            </a:r>
            <a:r>
              <a:rPr dirty="0" sz="1600" spc="-10">
                <a:latin typeface="Carlito"/>
                <a:cs typeface="Carlito"/>
              </a:rPr>
              <a:t>complete, </a:t>
            </a:r>
            <a:r>
              <a:rPr dirty="0" sz="1600" spc="-15">
                <a:latin typeface="Carlito"/>
                <a:cs typeface="Carlito"/>
              </a:rPr>
              <a:t>integrated  system </a:t>
            </a:r>
            <a:r>
              <a:rPr dirty="0" sz="1600" spc="-10">
                <a:latin typeface="Carlito"/>
                <a:cs typeface="Carlito"/>
              </a:rPr>
              <a:t>to evaluate </a:t>
            </a:r>
            <a:r>
              <a:rPr dirty="0" sz="1600" spc="-5">
                <a:latin typeface="Carlito"/>
                <a:cs typeface="Carlito"/>
              </a:rPr>
              <a:t>compliance with specified  </a:t>
            </a:r>
            <a:r>
              <a:rPr dirty="0" sz="1600" spc="-10">
                <a:latin typeface="Carlito"/>
                <a:cs typeface="Carlito"/>
              </a:rPr>
              <a:t>requirements.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:title>Software Quality Engineering</dc:title>
  <dcterms:created xsi:type="dcterms:W3CDTF">2020-04-27T22:40:09Z</dcterms:created>
  <dcterms:modified xsi:type="dcterms:W3CDTF">2020-04-27T22:40:09Z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2016-11-16T00:00:00Z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2020-04-27T00:00:00Z</vt:filetime>
  </property>
</Properties>
</file>