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4572000" cy="4572000"/>
  <p:notesSz cx="4572000" cy="457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875" y="1068450"/>
            <a:ext cx="32702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0329" y="51257"/>
            <a:ext cx="833119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225" y="977264"/>
            <a:ext cx="4276725" cy="2066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guru99.com/traceability-matrix.html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uru99.com/traceability-matrix.html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57910" marR="5080" indent="-1045844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Software </a:t>
            </a:r>
            <a:r>
              <a:rPr dirty="0" spc="-35"/>
              <a:t>Testing </a:t>
            </a:r>
            <a:r>
              <a:rPr dirty="0" spc="-5"/>
              <a:t>and Quality  </a:t>
            </a:r>
            <a:r>
              <a:rPr dirty="0" spc="-10"/>
              <a:t>Assurance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5208" y="1941702"/>
            <a:ext cx="10401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888888"/>
                </a:solidFill>
                <a:latin typeface="Carlito"/>
                <a:cs typeface="Carlito"/>
              </a:rPr>
              <a:t>Lecture </a:t>
            </a:r>
            <a:r>
              <a:rPr dirty="0" sz="1600" spc="-95">
                <a:solidFill>
                  <a:srgbClr val="888888"/>
                </a:solidFill>
                <a:latin typeface="Arial"/>
                <a:cs typeface="Arial"/>
              </a:rPr>
              <a:t>–</a:t>
            </a:r>
            <a:r>
              <a:rPr dirty="0" sz="1600" spc="-13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3" name="object 3"/>
            <p:cNvSpPr/>
            <p:nvPr/>
          </p:nvSpPr>
          <p:spPr>
            <a:xfrm>
              <a:off x="585597" y="266699"/>
              <a:ext cx="3284474" cy="2857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774" y="139064"/>
            <a:ext cx="4006850" cy="2531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8699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0000"/>
                </a:solidFill>
                <a:latin typeface="Carlito"/>
                <a:cs typeface="Carlito"/>
              </a:rPr>
              <a:t>Deriving </a:t>
            </a:r>
            <a:r>
              <a:rPr dirty="0" sz="1600" spc="-25" b="1">
                <a:solidFill>
                  <a:srgbClr val="FF0000"/>
                </a:solidFill>
                <a:latin typeface="Carlito"/>
                <a:cs typeface="Carlito"/>
              </a:rPr>
              <a:t>Test-Cases </a:t>
            </a:r>
            <a:r>
              <a:rPr dirty="0" sz="1600" spc="-15" b="1">
                <a:solidFill>
                  <a:srgbClr val="FF0000"/>
                </a:solidFill>
                <a:latin typeface="Carlito"/>
                <a:cs typeface="Carlito"/>
              </a:rPr>
              <a:t>from</a:t>
            </a:r>
            <a:r>
              <a:rPr dirty="0" sz="1600" spc="50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Carlito"/>
                <a:cs typeface="Carlito"/>
              </a:rPr>
              <a:t>Use-Cases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Four Step</a:t>
            </a:r>
            <a:r>
              <a:rPr dirty="0" u="heavy" sz="1600" spc="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Process: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Identify the </a:t>
            </a:r>
            <a:r>
              <a:rPr dirty="0" sz="1600" spc="-10">
                <a:latin typeface="Carlito"/>
                <a:cs typeface="Carlito"/>
              </a:rPr>
              <a:t>use case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scenarios.</a:t>
            </a:r>
            <a:endParaRPr sz="1600">
              <a:latin typeface="Carlito"/>
              <a:cs typeface="Carlito"/>
            </a:endParaRPr>
          </a:p>
          <a:p>
            <a:pPr marL="184785" marR="219075" indent="-172720">
              <a:lnSpc>
                <a:spcPts val="1730"/>
              </a:lnSpc>
              <a:spcBef>
                <a:spcPts val="409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5">
                <a:latin typeface="Carlito"/>
                <a:cs typeface="Carlito"/>
              </a:rPr>
              <a:t>For </a:t>
            </a:r>
            <a:r>
              <a:rPr dirty="0" sz="1600" spc="-5">
                <a:latin typeface="Carlito"/>
                <a:cs typeface="Carlito"/>
              </a:rPr>
              <a:t>each </a:t>
            </a:r>
            <a:r>
              <a:rPr dirty="0" sz="1600" spc="-10">
                <a:latin typeface="Carlito"/>
                <a:cs typeface="Carlito"/>
              </a:rPr>
              <a:t>scenario, </a:t>
            </a:r>
            <a:r>
              <a:rPr dirty="0" sz="1600" spc="-5">
                <a:latin typeface="Carlito"/>
                <a:cs typeface="Carlito"/>
              </a:rPr>
              <a:t>identify </a:t>
            </a:r>
            <a:r>
              <a:rPr dirty="0" sz="1600" spc="-10">
                <a:latin typeface="Carlito"/>
                <a:cs typeface="Carlito"/>
              </a:rPr>
              <a:t>one </a:t>
            </a:r>
            <a:r>
              <a:rPr dirty="0" sz="1600" spc="-5">
                <a:latin typeface="Carlito"/>
                <a:cs typeface="Carlito"/>
              </a:rPr>
              <a:t>or </a:t>
            </a:r>
            <a:r>
              <a:rPr dirty="0" sz="1600" spc="-15">
                <a:latin typeface="Carlito"/>
                <a:cs typeface="Carlito"/>
              </a:rPr>
              <a:t>more test  </a:t>
            </a:r>
            <a:r>
              <a:rPr dirty="0" sz="1600" spc="-5">
                <a:latin typeface="Carlito"/>
                <a:cs typeface="Carlito"/>
              </a:rPr>
              <a:t>cases.</a:t>
            </a:r>
            <a:endParaRPr sz="1600">
              <a:latin typeface="Carlito"/>
              <a:cs typeface="Carlito"/>
            </a:endParaRPr>
          </a:p>
          <a:p>
            <a:pPr marL="184785" marR="5080" indent="-172720">
              <a:lnSpc>
                <a:spcPts val="173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5">
                <a:latin typeface="Carlito"/>
                <a:cs typeface="Carlito"/>
              </a:rPr>
              <a:t>For </a:t>
            </a:r>
            <a:r>
              <a:rPr dirty="0" sz="1600" spc="-5">
                <a:latin typeface="Carlito"/>
                <a:cs typeface="Carlito"/>
              </a:rPr>
              <a:t>each </a:t>
            </a:r>
            <a:r>
              <a:rPr dirty="0" sz="1600" spc="-15">
                <a:latin typeface="Carlito"/>
                <a:cs typeface="Carlito"/>
              </a:rPr>
              <a:t>test </a:t>
            </a:r>
            <a:r>
              <a:rPr dirty="0" sz="1600" spc="-5">
                <a:latin typeface="Carlito"/>
                <a:cs typeface="Carlito"/>
              </a:rPr>
              <a:t>case, identify the </a:t>
            </a:r>
            <a:r>
              <a:rPr dirty="0" sz="1600" spc="-10">
                <a:latin typeface="Carlito"/>
                <a:cs typeface="Carlito"/>
              </a:rPr>
              <a:t>conditions that  </a:t>
            </a:r>
            <a:r>
              <a:rPr dirty="0" sz="1600" spc="-5">
                <a:latin typeface="Carlito"/>
                <a:cs typeface="Carlito"/>
              </a:rPr>
              <a:t>will </a:t>
            </a:r>
            <a:r>
              <a:rPr dirty="0" sz="1600" spc="-10">
                <a:latin typeface="Carlito"/>
                <a:cs typeface="Carlito"/>
              </a:rPr>
              <a:t>cause </a:t>
            </a:r>
            <a:r>
              <a:rPr dirty="0" sz="1600" spc="-5">
                <a:latin typeface="Carlito"/>
                <a:cs typeface="Carlito"/>
              </a:rPr>
              <a:t>it </a:t>
            </a:r>
            <a:r>
              <a:rPr dirty="0" sz="1600" spc="-10">
                <a:latin typeface="Carlito"/>
                <a:cs typeface="Carlito"/>
              </a:rPr>
              <a:t>to </a:t>
            </a:r>
            <a:r>
              <a:rPr dirty="0" sz="1600" spc="-15">
                <a:latin typeface="Carlito"/>
                <a:cs typeface="Carlito"/>
              </a:rPr>
              <a:t>execute.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6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Complete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5">
                <a:latin typeface="Carlito"/>
                <a:cs typeface="Carlito"/>
              </a:rPr>
              <a:t>test </a:t>
            </a:r>
            <a:r>
              <a:rPr dirty="0" sz="1600" spc="-10">
                <a:latin typeface="Carlito"/>
                <a:cs typeface="Carlito"/>
              </a:rPr>
              <a:t>case by </a:t>
            </a:r>
            <a:r>
              <a:rPr dirty="0" sz="1600" spc="-5">
                <a:latin typeface="Carlito"/>
                <a:cs typeface="Carlito"/>
              </a:rPr>
              <a:t>adding </a:t>
            </a:r>
            <a:r>
              <a:rPr dirty="0" sz="1600" spc="-15">
                <a:latin typeface="Carlito"/>
                <a:cs typeface="Carlito"/>
              </a:rPr>
              <a:t>data</a:t>
            </a:r>
            <a:r>
              <a:rPr dirty="0" sz="1600" spc="8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values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86000" y="1625599"/>
            <a:ext cx="2286000" cy="180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dirty="0" sz="800" b="1" i="1">
                <a:latin typeface="Arial"/>
                <a:cs typeface="Arial"/>
              </a:rPr>
              <a:t>WsKLab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dirty="0" sz="800" i="1">
                <a:latin typeface="Arial"/>
                <a:cs typeface="Arial"/>
              </a:rPr>
              <a:t>2016-11-23</a:t>
            </a:r>
            <a:r>
              <a:rPr dirty="0" sz="800" spc="-5" i="1">
                <a:latin typeface="Arial"/>
                <a:cs typeface="Arial"/>
              </a:rPr>
              <a:t> </a:t>
            </a:r>
            <a:r>
              <a:rPr dirty="0" sz="800" i="1">
                <a:latin typeface="Arial"/>
                <a:cs typeface="Arial"/>
              </a:rPr>
              <a:t>10:42:11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dirty="0" sz="1000">
                <a:latin typeface="Arial"/>
                <a:cs typeface="Arial"/>
              </a:rPr>
              <a:t>--------------------------------------------</a:t>
            </a:r>
            <a:endParaRPr sz="1000">
              <a:latin typeface="Arial"/>
              <a:cs typeface="Arial"/>
            </a:endParaRPr>
          </a:p>
          <a:p>
            <a:pPr marL="25400" marR="17780">
              <a:lnSpc>
                <a:spcPct val="100000"/>
              </a:lnSpc>
            </a:pPr>
            <a:r>
              <a:rPr dirty="0" sz="1000">
                <a:latin typeface="Arial"/>
                <a:cs typeface="Arial"/>
                <a:hlinkClick r:id="rId2"/>
              </a:rPr>
              <a:t>http://www.guru99.com/traceability-matrix.html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469" y="17779"/>
            <a:ext cx="317754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rlito"/>
                <a:cs typeface="Carlito"/>
              </a:rPr>
              <a:t>Step-1 Identify the </a:t>
            </a:r>
            <a:r>
              <a:rPr dirty="0" sz="1600" spc="-5" b="1">
                <a:latin typeface="Carlito"/>
                <a:cs typeface="Carlito"/>
              </a:rPr>
              <a:t>use case</a:t>
            </a:r>
            <a:r>
              <a:rPr dirty="0" sz="1600" spc="30" b="1">
                <a:latin typeface="Carlito"/>
                <a:cs typeface="Carlito"/>
              </a:rPr>
              <a:t> </a:t>
            </a:r>
            <a:r>
              <a:rPr dirty="0" sz="1600" spc="-5" b="1">
                <a:latin typeface="Carlito"/>
                <a:cs typeface="Carlito"/>
              </a:rPr>
              <a:t>scenarios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472820"/>
            <a:ext cx="3900804" cy="260858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84785" marR="200025" indent="-172720">
              <a:lnSpc>
                <a:spcPts val="1510"/>
              </a:lnSpc>
              <a:spcBef>
                <a:spcPts val="2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400">
                <a:latin typeface="Carlito"/>
                <a:cs typeface="Carlito"/>
              </a:rPr>
              <a:t>Use </a:t>
            </a:r>
            <a:r>
              <a:rPr dirty="0" sz="1400" spc="-5">
                <a:latin typeface="Carlito"/>
                <a:cs typeface="Carlito"/>
              </a:rPr>
              <a:t>simple matrix that can be implemented </a:t>
            </a:r>
            <a:r>
              <a:rPr dirty="0" sz="1400">
                <a:latin typeface="Carlito"/>
                <a:cs typeface="Carlito"/>
              </a:rPr>
              <a:t>in a  </a:t>
            </a:r>
            <a:r>
              <a:rPr dirty="0" sz="1400" spc="-5">
                <a:latin typeface="Carlito"/>
                <a:cs typeface="Carlito"/>
              </a:rPr>
              <a:t>spreadsheet, database or </a:t>
            </a:r>
            <a:r>
              <a:rPr dirty="0" sz="1400" spc="-10">
                <a:latin typeface="Carlito"/>
                <a:cs typeface="Carlito"/>
              </a:rPr>
              <a:t>test </a:t>
            </a:r>
            <a:r>
              <a:rPr dirty="0" sz="1400" spc="-5">
                <a:latin typeface="Carlito"/>
                <a:cs typeface="Carlito"/>
              </a:rPr>
              <a:t>management</a:t>
            </a:r>
            <a:r>
              <a:rPr dirty="0" sz="1400" spc="-6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tool.</a:t>
            </a:r>
            <a:endParaRPr sz="1400">
              <a:latin typeface="Carlito"/>
              <a:cs typeface="Carlito"/>
            </a:endParaRPr>
          </a:p>
          <a:p>
            <a:pPr marL="184785" marR="5080" indent="-172720">
              <a:lnSpc>
                <a:spcPts val="1510"/>
              </a:lnSpc>
              <a:spcBef>
                <a:spcPts val="34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400" spc="-5">
                <a:latin typeface="Carlito"/>
                <a:cs typeface="Carlito"/>
              </a:rPr>
              <a:t>Number the </a:t>
            </a:r>
            <a:r>
              <a:rPr dirty="0" sz="1400">
                <a:latin typeface="Carlito"/>
                <a:cs typeface="Carlito"/>
              </a:rPr>
              <a:t>scenarios </a:t>
            </a:r>
            <a:r>
              <a:rPr dirty="0" sz="1400" spc="-5">
                <a:latin typeface="Carlito"/>
                <a:cs typeface="Carlito"/>
              </a:rPr>
              <a:t>and define the combinations  of basic and alternative flows that leads </a:t>
            </a:r>
            <a:r>
              <a:rPr dirty="0" sz="1400" spc="-10">
                <a:latin typeface="Carlito"/>
                <a:cs typeface="Carlito"/>
              </a:rPr>
              <a:t>to</a:t>
            </a:r>
            <a:r>
              <a:rPr dirty="0" sz="1400" spc="-4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them.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5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400" spc="-10">
                <a:latin typeface="Carlito"/>
                <a:cs typeface="Carlito"/>
              </a:rPr>
              <a:t>Many </a:t>
            </a:r>
            <a:r>
              <a:rPr dirty="0" sz="1400" spc="-5">
                <a:latin typeface="Carlito"/>
                <a:cs typeface="Carlito"/>
              </a:rPr>
              <a:t>scenarios </a:t>
            </a:r>
            <a:r>
              <a:rPr dirty="0" sz="1400" spc="-10">
                <a:latin typeface="Carlito"/>
                <a:cs typeface="Carlito"/>
              </a:rPr>
              <a:t>are </a:t>
            </a:r>
            <a:r>
              <a:rPr dirty="0" sz="1400" spc="-5">
                <a:latin typeface="Carlito"/>
                <a:cs typeface="Carlito"/>
              </a:rPr>
              <a:t>possible </a:t>
            </a:r>
            <a:r>
              <a:rPr dirty="0" sz="1400" spc="-10">
                <a:latin typeface="Carlito"/>
                <a:cs typeface="Carlito"/>
              </a:rPr>
              <a:t>for </a:t>
            </a:r>
            <a:r>
              <a:rPr dirty="0" sz="1400" spc="-5">
                <a:latin typeface="Carlito"/>
                <a:cs typeface="Carlito"/>
              </a:rPr>
              <a:t>one use</a:t>
            </a:r>
            <a:r>
              <a:rPr dirty="0" sz="1400" spc="-2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case.</a:t>
            </a:r>
            <a:endParaRPr sz="1400">
              <a:latin typeface="Carlito"/>
              <a:cs typeface="Carlito"/>
            </a:endParaRPr>
          </a:p>
          <a:p>
            <a:pPr marL="184785" marR="414020" indent="-172720">
              <a:lnSpc>
                <a:spcPts val="1510"/>
              </a:lnSpc>
              <a:spcBef>
                <a:spcPts val="36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400">
                <a:latin typeface="Carlito"/>
                <a:cs typeface="Carlito"/>
              </a:rPr>
              <a:t>Not all </a:t>
            </a:r>
            <a:r>
              <a:rPr dirty="0" sz="1400" spc="-5">
                <a:latin typeface="Carlito"/>
                <a:cs typeface="Carlito"/>
              </a:rPr>
              <a:t>scenarios </a:t>
            </a:r>
            <a:r>
              <a:rPr dirty="0" sz="1400" spc="-10">
                <a:latin typeface="Carlito"/>
                <a:cs typeface="Carlito"/>
              </a:rPr>
              <a:t>may </a:t>
            </a:r>
            <a:r>
              <a:rPr dirty="0" sz="1400" spc="-5">
                <a:latin typeface="Carlito"/>
                <a:cs typeface="Carlito"/>
              </a:rPr>
              <a:t>be </a:t>
            </a:r>
            <a:r>
              <a:rPr dirty="0" sz="1400" spc="-10">
                <a:latin typeface="Carlito"/>
                <a:cs typeface="Carlito"/>
              </a:rPr>
              <a:t>documented. </a:t>
            </a:r>
            <a:r>
              <a:rPr dirty="0" sz="1400">
                <a:latin typeface="Carlito"/>
                <a:cs typeface="Carlito"/>
              </a:rPr>
              <a:t>Use an  </a:t>
            </a:r>
            <a:r>
              <a:rPr dirty="0" sz="1400" spc="-10">
                <a:latin typeface="Carlito"/>
                <a:cs typeface="Carlito"/>
              </a:rPr>
              <a:t>iterative</a:t>
            </a:r>
            <a:r>
              <a:rPr dirty="0" sz="1400" spc="-50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process.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5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400">
                <a:latin typeface="Carlito"/>
                <a:cs typeface="Carlito"/>
              </a:rPr>
              <a:t>Not all </a:t>
            </a:r>
            <a:r>
              <a:rPr dirty="0" sz="1400" spc="-10">
                <a:latin typeface="Carlito"/>
                <a:cs typeface="Carlito"/>
              </a:rPr>
              <a:t>documented </a:t>
            </a:r>
            <a:r>
              <a:rPr dirty="0" sz="1400" spc="-5">
                <a:latin typeface="Carlito"/>
                <a:cs typeface="Carlito"/>
              </a:rPr>
              <a:t>scenarios </a:t>
            </a:r>
            <a:r>
              <a:rPr dirty="0" sz="1400" spc="-10">
                <a:latin typeface="Carlito"/>
                <a:cs typeface="Carlito"/>
              </a:rPr>
              <a:t>may </a:t>
            </a:r>
            <a:r>
              <a:rPr dirty="0" sz="1400" spc="-5">
                <a:latin typeface="Carlito"/>
                <a:cs typeface="Carlito"/>
              </a:rPr>
              <a:t>be</a:t>
            </a:r>
            <a:r>
              <a:rPr dirty="0" sz="1400" spc="-20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tested.</a:t>
            </a:r>
            <a:endParaRPr sz="1400">
              <a:latin typeface="Carlito"/>
              <a:cs typeface="Carlito"/>
            </a:endParaRPr>
          </a:p>
          <a:p>
            <a:pPr marL="184785" marR="182880" indent="-172720">
              <a:lnSpc>
                <a:spcPts val="1510"/>
              </a:lnSpc>
              <a:spcBef>
                <a:spcPts val="359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400">
                <a:latin typeface="Carlito"/>
                <a:cs typeface="Carlito"/>
              </a:rPr>
              <a:t>Use </a:t>
            </a:r>
            <a:r>
              <a:rPr dirty="0" sz="1400" spc="-5">
                <a:latin typeface="Carlito"/>
                <a:cs typeface="Carlito"/>
              </a:rPr>
              <a:t>cases </a:t>
            </a:r>
            <a:r>
              <a:rPr dirty="0" sz="1400" spc="-10">
                <a:latin typeface="Carlito"/>
                <a:cs typeface="Carlito"/>
              </a:rPr>
              <a:t>may </a:t>
            </a:r>
            <a:r>
              <a:rPr dirty="0" sz="1400" spc="-5">
                <a:latin typeface="Carlito"/>
                <a:cs typeface="Carlito"/>
              </a:rPr>
              <a:t>be at </a:t>
            </a: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5">
                <a:latin typeface="Carlito"/>
                <a:cs typeface="Carlito"/>
              </a:rPr>
              <a:t>level that </a:t>
            </a:r>
            <a:r>
              <a:rPr dirty="0" sz="1400">
                <a:latin typeface="Carlito"/>
                <a:cs typeface="Carlito"/>
              </a:rPr>
              <a:t>is </a:t>
            </a:r>
            <a:r>
              <a:rPr dirty="0" sz="1400" spc="-5">
                <a:latin typeface="Carlito"/>
                <a:cs typeface="Carlito"/>
              </a:rPr>
              <a:t>insufficient </a:t>
            </a:r>
            <a:r>
              <a:rPr dirty="0" sz="1400" spc="-10">
                <a:latin typeface="Carlito"/>
                <a:cs typeface="Carlito"/>
              </a:rPr>
              <a:t>for  </a:t>
            </a:r>
            <a:r>
              <a:rPr dirty="0" sz="1400" spc="-5">
                <a:latin typeface="Carlito"/>
                <a:cs typeface="Carlito"/>
              </a:rPr>
              <a:t>testing.</a:t>
            </a:r>
            <a:endParaRPr sz="1400">
              <a:latin typeface="Carlito"/>
              <a:cs typeface="Carlito"/>
            </a:endParaRPr>
          </a:p>
          <a:p>
            <a:pPr marL="184785" marR="355600" indent="-172720">
              <a:lnSpc>
                <a:spcPts val="1510"/>
              </a:lnSpc>
              <a:spcBef>
                <a:spcPts val="34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400" spc="-125">
                <a:latin typeface="Arial"/>
                <a:cs typeface="Arial"/>
              </a:rPr>
              <a:t>Team’s </a:t>
            </a:r>
            <a:r>
              <a:rPr dirty="0" sz="1400" spc="-45">
                <a:latin typeface="Arial"/>
                <a:cs typeface="Arial"/>
              </a:rPr>
              <a:t>review </a:t>
            </a:r>
            <a:r>
              <a:rPr dirty="0" sz="1400" spc="-90">
                <a:latin typeface="Arial"/>
                <a:cs typeface="Arial"/>
              </a:rPr>
              <a:t>process </a:t>
            </a:r>
            <a:r>
              <a:rPr dirty="0" sz="1400" spc="-85">
                <a:latin typeface="Arial"/>
                <a:cs typeface="Arial"/>
              </a:rPr>
              <a:t>may </a:t>
            </a:r>
            <a:r>
              <a:rPr dirty="0" sz="1400" spc="-65">
                <a:latin typeface="Arial"/>
                <a:cs typeface="Arial"/>
              </a:rPr>
              <a:t>discover </a:t>
            </a:r>
            <a:r>
              <a:rPr dirty="0" sz="1400" spc="-30">
                <a:latin typeface="Arial"/>
                <a:cs typeface="Arial"/>
              </a:rPr>
              <a:t>additional  </a:t>
            </a:r>
            <a:r>
              <a:rPr dirty="0" sz="1400" spc="-5">
                <a:latin typeface="Carlito"/>
                <a:cs typeface="Carlito"/>
              </a:rPr>
              <a:t>scenarios.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86000" y="0"/>
            <a:ext cx="2286000" cy="180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dirty="0" sz="800" b="1" i="1">
                <a:latin typeface="Arial"/>
                <a:cs typeface="Arial"/>
              </a:rPr>
              <a:t>WsKLab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dirty="0" sz="800" i="1">
                <a:latin typeface="Arial"/>
                <a:cs typeface="Arial"/>
              </a:rPr>
              <a:t>2016-11-23</a:t>
            </a:r>
            <a:r>
              <a:rPr dirty="0" sz="800" spc="-5" i="1">
                <a:latin typeface="Arial"/>
                <a:cs typeface="Arial"/>
              </a:rPr>
              <a:t> </a:t>
            </a:r>
            <a:r>
              <a:rPr dirty="0" sz="800" i="1">
                <a:latin typeface="Arial"/>
                <a:cs typeface="Arial"/>
              </a:rPr>
              <a:t>10:42:11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dirty="0" sz="1000">
                <a:latin typeface="Arial"/>
                <a:cs typeface="Arial"/>
              </a:rPr>
              <a:t>--------------------------------------------</a:t>
            </a:r>
            <a:endParaRPr sz="1000">
              <a:latin typeface="Arial"/>
              <a:cs typeface="Arial"/>
            </a:endParaRPr>
          </a:p>
          <a:p>
            <a:pPr marL="25400" marR="17780">
              <a:lnSpc>
                <a:spcPct val="100000"/>
              </a:lnSpc>
            </a:pPr>
            <a:r>
              <a:rPr dirty="0" sz="1000">
                <a:latin typeface="Arial"/>
                <a:cs typeface="Arial"/>
                <a:hlinkClick r:id="rId2"/>
              </a:rPr>
              <a:t>http://www.guru99.com/traceability-matrix.html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369" y="85724"/>
            <a:ext cx="2263775" cy="2470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-5" b="1">
                <a:latin typeface="Carlito"/>
                <a:cs typeface="Carlito"/>
              </a:rPr>
              <a:t>Step 2- </a:t>
            </a:r>
            <a:r>
              <a:rPr dirty="0" sz="1450" b="1">
                <a:latin typeface="Carlito"/>
                <a:cs typeface="Carlito"/>
              </a:rPr>
              <a:t>Identify the </a:t>
            </a:r>
            <a:r>
              <a:rPr dirty="0" sz="1450" spc="-10" b="1">
                <a:latin typeface="Carlito"/>
                <a:cs typeface="Carlito"/>
              </a:rPr>
              <a:t>test</a:t>
            </a:r>
            <a:r>
              <a:rPr dirty="0" sz="1450" spc="-135" b="1">
                <a:latin typeface="Carlito"/>
                <a:cs typeface="Carlito"/>
              </a:rPr>
              <a:t> </a:t>
            </a:r>
            <a:r>
              <a:rPr dirty="0" sz="1450" spc="-5" b="1">
                <a:latin typeface="Carlito"/>
                <a:cs typeface="Carlito"/>
              </a:rPr>
              <a:t>cases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558443"/>
            <a:ext cx="2753360" cy="148907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Parameters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 a </a:t>
            </a: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test</a:t>
            </a:r>
            <a:r>
              <a:rPr dirty="0" u="heavy" sz="1600" spc="5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case:</a:t>
            </a:r>
            <a:endParaRPr sz="1600">
              <a:latin typeface="Carlito"/>
              <a:cs typeface="Carlito"/>
            </a:endParaRPr>
          </a:p>
          <a:p>
            <a:pPr marL="274320" indent="-262255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274320" algn="l"/>
                <a:tab pos="274955" algn="l"/>
              </a:tabLst>
            </a:pPr>
            <a:r>
              <a:rPr dirty="0" sz="1600" spc="-5">
                <a:latin typeface="Carlito"/>
                <a:cs typeface="Carlito"/>
              </a:rPr>
              <a:t>Conditions</a:t>
            </a:r>
            <a:endParaRPr sz="1600">
              <a:latin typeface="Carlito"/>
              <a:cs typeface="Carlito"/>
            </a:endParaRPr>
          </a:p>
          <a:p>
            <a:pPr marL="274320" indent="-262255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274320" algn="l"/>
                <a:tab pos="274955" algn="l"/>
              </a:tabLst>
            </a:pPr>
            <a:r>
              <a:rPr dirty="0" sz="1600" spc="-5">
                <a:latin typeface="Carlito"/>
                <a:cs typeface="Carlito"/>
              </a:rPr>
              <a:t>Input </a:t>
            </a:r>
            <a:r>
              <a:rPr dirty="0" sz="1600" spc="-10">
                <a:latin typeface="Carlito"/>
                <a:cs typeface="Carlito"/>
              </a:rPr>
              <a:t>(data values) </a:t>
            </a:r>
            <a:r>
              <a:rPr dirty="0" sz="1600" spc="-5" b="1">
                <a:solidFill>
                  <a:srgbClr val="FF0000"/>
                </a:solidFill>
                <a:latin typeface="Carlito"/>
                <a:cs typeface="Carlito"/>
              </a:rPr>
              <a:t>-</a:t>
            </a:r>
            <a:r>
              <a:rPr dirty="0" sz="1600" spc="35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Carlito"/>
                <a:cs typeface="Carlito"/>
              </a:rPr>
              <a:t>How????</a:t>
            </a:r>
            <a:endParaRPr sz="1600">
              <a:latin typeface="Carlito"/>
              <a:cs typeface="Carlito"/>
            </a:endParaRPr>
          </a:p>
          <a:p>
            <a:pPr marL="274320" indent="-262255">
              <a:lnSpc>
                <a:spcPct val="100000"/>
              </a:lnSpc>
              <a:spcBef>
                <a:spcPts val="390"/>
              </a:spcBef>
              <a:buClr>
                <a:srgbClr val="FF0000"/>
              </a:buClr>
              <a:buFont typeface="Wingdings"/>
              <a:buChar char=""/>
              <a:tabLst>
                <a:tab pos="274320" algn="l"/>
                <a:tab pos="274955" algn="l"/>
              </a:tabLst>
            </a:pPr>
            <a:r>
              <a:rPr dirty="0" sz="1600" spc="-10">
                <a:latin typeface="Carlito"/>
                <a:cs typeface="Carlito"/>
              </a:rPr>
              <a:t>Expected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result</a:t>
            </a:r>
            <a:endParaRPr sz="1600">
              <a:latin typeface="Carlito"/>
              <a:cs typeface="Carlito"/>
            </a:endParaRPr>
          </a:p>
          <a:p>
            <a:pPr marL="274320" indent="-262255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274320" algn="l"/>
                <a:tab pos="274955" algn="l"/>
              </a:tabLst>
            </a:pPr>
            <a:r>
              <a:rPr dirty="0" sz="1600" spc="-5">
                <a:latin typeface="Carlito"/>
                <a:cs typeface="Carlito"/>
              </a:rPr>
              <a:t>Actual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result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5" name="object 5"/>
            <p:cNvSpPr/>
            <p:nvPr/>
          </p:nvSpPr>
          <p:spPr>
            <a:xfrm>
              <a:off x="800100" y="2171699"/>
              <a:ext cx="3086100" cy="8953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997" y="139648"/>
            <a:ext cx="288290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rlito"/>
                <a:cs typeface="Carlito"/>
              </a:rPr>
              <a:t>Step </a:t>
            </a:r>
            <a:r>
              <a:rPr dirty="0" sz="1600" spc="-5" b="1">
                <a:latin typeface="Carlito"/>
                <a:cs typeface="Carlito"/>
              </a:rPr>
              <a:t>3-Identify the </a:t>
            </a:r>
            <a:r>
              <a:rPr dirty="0" sz="1600" spc="-20" b="1">
                <a:latin typeface="Carlito"/>
                <a:cs typeface="Carlito"/>
              </a:rPr>
              <a:t>test</a:t>
            </a:r>
            <a:r>
              <a:rPr dirty="0" sz="1600" spc="-10" b="1">
                <a:latin typeface="Carlito"/>
                <a:cs typeface="Carlito"/>
              </a:rPr>
              <a:t> </a:t>
            </a:r>
            <a:r>
              <a:rPr dirty="0" sz="1600" spc="-5" b="1">
                <a:latin typeface="Carlito"/>
                <a:cs typeface="Carlito"/>
              </a:rPr>
              <a:t>conditions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570356"/>
            <a:ext cx="3959225" cy="19043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9400" marR="90805" indent="-2667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dirty="0" sz="1400" spc="-10">
                <a:latin typeface="Carlito"/>
                <a:cs typeface="Carlito"/>
              </a:rPr>
              <a:t>For </a:t>
            </a:r>
            <a:r>
              <a:rPr dirty="0" sz="1400" spc="-5">
                <a:latin typeface="Carlito"/>
                <a:cs typeface="Carlito"/>
              </a:rPr>
              <a:t>each </a:t>
            </a:r>
            <a:r>
              <a:rPr dirty="0" sz="1400" spc="-10">
                <a:latin typeface="Carlito"/>
                <a:cs typeface="Carlito"/>
              </a:rPr>
              <a:t>test </a:t>
            </a:r>
            <a:r>
              <a:rPr dirty="0" sz="1400" spc="-5">
                <a:latin typeface="Carlito"/>
                <a:cs typeface="Carlito"/>
              </a:rPr>
              <a:t>case identify the conditions </a:t>
            </a:r>
            <a:r>
              <a:rPr dirty="0" sz="1400" spc="-10">
                <a:latin typeface="Carlito"/>
                <a:cs typeface="Carlito"/>
              </a:rPr>
              <a:t>that </a:t>
            </a:r>
            <a:r>
              <a:rPr dirty="0" sz="1400">
                <a:latin typeface="Carlito"/>
                <a:cs typeface="Carlito"/>
              </a:rPr>
              <a:t>will  </a:t>
            </a:r>
            <a:r>
              <a:rPr dirty="0" sz="1400" spc="-10">
                <a:latin typeface="Carlito"/>
                <a:cs typeface="Carlito"/>
              </a:rPr>
              <a:t>cause </a:t>
            </a:r>
            <a:r>
              <a:rPr dirty="0" sz="1400">
                <a:latin typeface="Carlito"/>
                <a:cs typeface="Carlito"/>
              </a:rPr>
              <a:t>it </a:t>
            </a:r>
            <a:r>
              <a:rPr dirty="0" sz="1400" spc="-10">
                <a:latin typeface="Carlito"/>
                <a:cs typeface="Carlito"/>
              </a:rPr>
              <a:t>to </a:t>
            </a:r>
            <a:r>
              <a:rPr dirty="0" sz="1400" spc="-15">
                <a:latin typeface="Carlito"/>
                <a:cs typeface="Carlito"/>
              </a:rPr>
              <a:t>execute </a:t>
            </a: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5">
                <a:latin typeface="Carlito"/>
                <a:cs typeface="Carlito"/>
              </a:rPr>
              <a:t>specific</a:t>
            </a:r>
            <a:r>
              <a:rPr dirty="0" sz="1400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events.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278765" algn="l"/>
              </a:tabLst>
            </a:pPr>
            <a:r>
              <a:rPr dirty="0" sz="1400" spc="-5">
                <a:solidFill>
                  <a:srgbClr val="FF0000"/>
                </a:solidFill>
                <a:latin typeface="Carlito"/>
                <a:cs typeface="Carlito"/>
              </a:rPr>
              <a:t>1.	</a:t>
            </a:r>
            <a:r>
              <a:rPr dirty="0" sz="1400">
                <a:latin typeface="Carlito"/>
                <a:cs typeface="Carlito"/>
              </a:rPr>
              <a:t>Use </a:t>
            </a:r>
            <a:r>
              <a:rPr dirty="0" sz="1400" spc="-5">
                <a:latin typeface="Carlito"/>
                <a:cs typeface="Carlito"/>
              </a:rPr>
              <a:t>matrix </a:t>
            </a:r>
            <a:r>
              <a:rPr dirty="0" sz="1400">
                <a:latin typeface="Carlito"/>
                <a:cs typeface="Carlito"/>
              </a:rPr>
              <a:t>with </a:t>
            </a:r>
            <a:r>
              <a:rPr dirty="0" sz="1400" spc="-10">
                <a:latin typeface="Carlito"/>
                <a:cs typeface="Carlito"/>
              </a:rPr>
              <a:t>columns for </a:t>
            </a:r>
            <a:r>
              <a:rPr dirty="0" sz="1400" spc="-5">
                <a:latin typeface="Carlito"/>
                <a:cs typeface="Carlito"/>
              </a:rPr>
              <a:t>the conditions and</a:t>
            </a:r>
            <a:r>
              <a:rPr dirty="0" sz="1400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for</a:t>
            </a:r>
            <a:endParaRPr sz="1400">
              <a:latin typeface="Carlito"/>
              <a:cs typeface="Carlito"/>
            </a:endParaRPr>
          </a:p>
          <a:p>
            <a:pPr marL="279400">
              <a:lnSpc>
                <a:spcPct val="100000"/>
              </a:lnSpc>
            </a:pPr>
            <a:r>
              <a:rPr dirty="0" sz="1400" spc="-5">
                <a:latin typeface="Carlito"/>
                <a:cs typeface="Carlito"/>
              </a:rPr>
              <a:t>each condition </a:t>
            </a:r>
            <a:r>
              <a:rPr dirty="0" sz="1400" spc="-10">
                <a:latin typeface="Carlito"/>
                <a:cs typeface="Carlito"/>
              </a:rPr>
              <a:t>state </a:t>
            </a:r>
            <a:r>
              <a:rPr dirty="0" sz="1400" spc="-5">
                <a:latin typeface="Carlito"/>
                <a:cs typeface="Carlito"/>
              </a:rPr>
              <a:t>whether </a:t>
            </a:r>
            <a:r>
              <a:rPr dirty="0" sz="1400">
                <a:latin typeface="Carlito"/>
                <a:cs typeface="Carlito"/>
              </a:rPr>
              <a:t>it</a:t>
            </a:r>
            <a:r>
              <a:rPr dirty="0" sz="1400" spc="-2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is</a:t>
            </a:r>
            <a:endParaRPr sz="1400">
              <a:latin typeface="Carlito"/>
              <a:cs typeface="Carlito"/>
            </a:endParaRPr>
          </a:p>
          <a:p>
            <a:pPr marL="279400" marR="542290" indent="-26670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Valid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(V):</a:t>
            </a:r>
            <a:r>
              <a:rPr dirty="0" sz="1400" spc="-5" b="1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Must be true </a:t>
            </a:r>
            <a:r>
              <a:rPr dirty="0" sz="1400" spc="-10">
                <a:latin typeface="Carlito"/>
                <a:cs typeface="Carlito"/>
              </a:rPr>
              <a:t>for </a:t>
            </a:r>
            <a:r>
              <a:rPr dirty="0" sz="1400" spc="-5">
                <a:latin typeface="Carlito"/>
                <a:cs typeface="Carlito"/>
              </a:rPr>
              <a:t>the basic flow </a:t>
            </a:r>
            <a:r>
              <a:rPr dirty="0" sz="1400" spc="-10">
                <a:latin typeface="Carlito"/>
                <a:cs typeface="Carlito"/>
              </a:rPr>
              <a:t>to  </a:t>
            </a:r>
            <a:r>
              <a:rPr dirty="0" sz="1400" spc="-15">
                <a:latin typeface="Carlito"/>
                <a:cs typeface="Carlito"/>
              </a:rPr>
              <a:t>execute.</a:t>
            </a:r>
            <a:endParaRPr sz="1400">
              <a:latin typeface="Carlito"/>
              <a:cs typeface="Carlito"/>
            </a:endParaRPr>
          </a:p>
          <a:p>
            <a:pPr marL="279400" indent="-26670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Invalid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(I):</a:t>
            </a:r>
            <a:r>
              <a:rPr dirty="0" sz="1400" spc="-5" b="1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This </a:t>
            </a:r>
            <a:r>
              <a:rPr dirty="0" sz="1400">
                <a:latin typeface="Carlito"/>
                <a:cs typeface="Carlito"/>
              </a:rPr>
              <a:t>will </a:t>
            </a:r>
            <a:r>
              <a:rPr dirty="0" sz="1400" spc="-15">
                <a:latin typeface="Carlito"/>
                <a:cs typeface="Carlito"/>
              </a:rPr>
              <a:t>invoke </a:t>
            </a:r>
            <a:r>
              <a:rPr dirty="0" sz="1400">
                <a:latin typeface="Carlito"/>
                <a:cs typeface="Carlito"/>
              </a:rPr>
              <a:t>an </a:t>
            </a:r>
            <a:r>
              <a:rPr dirty="0" sz="1400" spc="-5">
                <a:latin typeface="Carlito"/>
                <a:cs typeface="Carlito"/>
              </a:rPr>
              <a:t>alternative</a:t>
            </a:r>
            <a:r>
              <a:rPr dirty="0" sz="1400" spc="-3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flow</a:t>
            </a:r>
            <a:endParaRPr sz="1400">
              <a:latin typeface="Carlito"/>
              <a:cs typeface="Carlito"/>
            </a:endParaRPr>
          </a:p>
          <a:p>
            <a:pPr marL="279400" indent="-26670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Not applicable 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(N/A):</a:t>
            </a:r>
            <a:r>
              <a:rPr dirty="0" sz="1400" spc="-15" b="1">
                <a:latin typeface="Carlito"/>
                <a:cs typeface="Carlito"/>
              </a:rPr>
              <a:t> </a:t>
            </a:r>
            <a:r>
              <a:rPr dirty="0" sz="1400" spc="-60">
                <a:latin typeface="Carlito"/>
                <a:cs typeface="Carlito"/>
              </a:rPr>
              <a:t>To </a:t>
            </a:r>
            <a:r>
              <a:rPr dirty="0" sz="1400" spc="-5">
                <a:latin typeface="Carlito"/>
                <a:cs typeface="Carlito"/>
              </a:rPr>
              <a:t>the </a:t>
            </a:r>
            <a:r>
              <a:rPr dirty="0" sz="1400" spc="-10">
                <a:latin typeface="Carlito"/>
                <a:cs typeface="Carlito"/>
              </a:rPr>
              <a:t>test</a:t>
            </a:r>
            <a:r>
              <a:rPr dirty="0" sz="1400" spc="1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case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5761" y="158241"/>
            <a:ext cx="2085339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rlito"/>
                <a:cs typeface="Carlito"/>
              </a:rPr>
              <a:t>Step </a:t>
            </a:r>
            <a:r>
              <a:rPr dirty="0" sz="1600" spc="-5" b="1">
                <a:latin typeface="Carlito"/>
                <a:cs typeface="Carlito"/>
              </a:rPr>
              <a:t>4 </a:t>
            </a:r>
            <a:r>
              <a:rPr dirty="0" sz="1600" spc="-95" b="1">
                <a:latin typeface="Arial"/>
                <a:cs typeface="Arial"/>
              </a:rPr>
              <a:t>– </a:t>
            </a:r>
            <a:r>
              <a:rPr dirty="0" sz="1600" spc="-5" b="1">
                <a:latin typeface="Carlito"/>
                <a:cs typeface="Carlito"/>
              </a:rPr>
              <a:t>Add </a:t>
            </a:r>
            <a:r>
              <a:rPr dirty="0" sz="1600" spc="-10" b="1">
                <a:latin typeface="Carlito"/>
                <a:cs typeface="Carlito"/>
              </a:rPr>
              <a:t>data</a:t>
            </a:r>
            <a:r>
              <a:rPr dirty="0" sz="1600" spc="-40" b="1">
                <a:latin typeface="Carlito"/>
                <a:cs typeface="Carlito"/>
              </a:rPr>
              <a:t> </a:t>
            </a:r>
            <a:r>
              <a:rPr dirty="0" sz="1600" spc="-10" b="1">
                <a:latin typeface="Carlito"/>
                <a:cs typeface="Carlito"/>
              </a:rPr>
              <a:t>values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645921"/>
            <a:ext cx="3776979" cy="18186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Design </a:t>
            </a:r>
            <a:r>
              <a:rPr dirty="0" sz="1600" spc="-10">
                <a:latin typeface="Carlito"/>
                <a:cs typeface="Carlito"/>
              </a:rPr>
              <a:t>real </a:t>
            </a:r>
            <a:r>
              <a:rPr dirty="0" sz="1600" spc="-5">
                <a:latin typeface="Carlito"/>
                <a:cs typeface="Carlito"/>
              </a:rPr>
              <a:t>input </a:t>
            </a:r>
            <a:r>
              <a:rPr dirty="0" sz="1600" spc="-15">
                <a:latin typeface="Carlito"/>
                <a:cs typeface="Carlito"/>
              </a:rPr>
              <a:t>data </a:t>
            </a:r>
            <a:r>
              <a:rPr dirty="0" sz="1600" spc="-10">
                <a:latin typeface="Carlito"/>
                <a:cs typeface="Carlito"/>
              </a:rPr>
              <a:t>values that </a:t>
            </a:r>
            <a:r>
              <a:rPr dirty="0" sz="1600" spc="-5">
                <a:latin typeface="Carlito"/>
                <a:cs typeface="Carlito"/>
              </a:rPr>
              <a:t>will </a:t>
            </a:r>
            <a:r>
              <a:rPr dirty="0" sz="1600" spc="-20">
                <a:latin typeface="Carlito"/>
                <a:cs typeface="Carlito"/>
              </a:rPr>
              <a:t>make  </a:t>
            </a:r>
            <a:r>
              <a:rPr dirty="0" sz="1600" spc="-10">
                <a:latin typeface="Carlito"/>
                <a:cs typeface="Carlito"/>
              </a:rPr>
              <a:t>such conditions to </a:t>
            </a:r>
            <a:r>
              <a:rPr dirty="0" sz="1600" spc="-5">
                <a:latin typeface="Carlito"/>
                <a:cs typeface="Carlito"/>
              </a:rPr>
              <a:t>be </a:t>
            </a:r>
            <a:r>
              <a:rPr dirty="0" sz="1600" spc="-10">
                <a:latin typeface="Carlito"/>
                <a:cs typeface="Carlito"/>
              </a:rPr>
              <a:t>valid </a:t>
            </a:r>
            <a:r>
              <a:rPr dirty="0" sz="1600" spc="-5">
                <a:latin typeface="Carlito"/>
                <a:cs typeface="Carlito"/>
              </a:rPr>
              <a:t>or </a:t>
            </a:r>
            <a:r>
              <a:rPr dirty="0" sz="1600" spc="-10">
                <a:latin typeface="Carlito"/>
                <a:cs typeface="Carlito"/>
              </a:rPr>
              <a:t>invalid </a:t>
            </a:r>
            <a:r>
              <a:rPr dirty="0" sz="1600" spc="-5">
                <a:latin typeface="Carlito"/>
                <a:cs typeface="Carlito"/>
              </a:rPr>
              <a:t>and  </a:t>
            </a:r>
            <a:r>
              <a:rPr dirty="0" sz="1600" spc="-10">
                <a:latin typeface="Carlito"/>
                <a:cs typeface="Carlito"/>
              </a:rPr>
              <a:t>hence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scenarios to</a:t>
            </a:r>
            <a:r>
              <a:rPr dirty="0" sz="1600" spc="1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happen.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Options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>
                <a:latin typeface="Carlito"/>
                <a:cs typeface="Carlito"/>
              </a:rPr>
              <a:t>look </a:t>
            </a:r>
            <a:r>
              <a:rPr dirty="0" sz="1400" spc="-10">
                <a:latin typeface="Carlito"/>
                <a:cs typeface="Carlito"/>
              </a:rPr>
              <a:t>at </a:t>
            </a:r>
            <a:r>
              <a:rPr dirty="0" sz="1400" spc="-5">
                <a:latin typeface="Carlito"/>
                <a:cs typeface="Carlito"/>
              </a:rPr>
              <a:t>the use case constructs and</a:t>
            </a:r>
            <a:r>
              <a:rPr dirty="0" sz="1400" spc="-10">
                <a:latin typeface="Carlito"/>
                <a:cs typeface="Carlito"/>
              </a:rPr>
              <a:t> branches.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Consider</a:t>
            </a:r>
            <a:r>
              <a:rPr dirty="0" sz="1400" spc="-2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category-partitioning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Boundary value</a:t>
            </a:r>
            <a:r>
              <a:rPr dirty="0" sz="1400" spc="-4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analysis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088" y="85724"/>
            <a:ext cx="186880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/>
              <a:t>Coverage</a:t>
            </a:r>
            <a:r>
              <a:rPr dirty="0" sz="2000" spc="-60"/>
              <a:t> </a:t>
            </a:r>
            <a:r>
              <a:rPr dirty="0" sz="2000" spc="-5"/>
              <a:t>Analysis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61874" y="559256"/>
            <a:ext cx="3837304" cy="184975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Model-based </a:t>
            </a:r>
            <a:r>
              <a:rPr dirty="0" sz="1600" spc="-15">
                <a:latin typeface="Carlito"/>
                <a:cs typeface="Carlito"/>
              </a:rPr>
              <a:t>coverage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i.e.,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>
                <a:latin typeface="Carlito"/>
                <a:cs typeface="Carlito"/>
              </a:rPr>
              <a:t>All MCAs</a:t>
            </a:r>
            <a:r>
              <a:rPr dirty="0" sz="1400" spc="-3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covered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>
                <a:latin typeface="Carlito"/>
                <a:cs typeface="Carlito"/>
              </a:rPr>
              <a:t>All </a:t>
            </a:r>
            <a:r>
              <a:rPr dirty="0" sz="1400" spc="-5">
                <a:latin typeface="Carlito"/>
                <a:cs typeface="Carlito"/>
              </a:rPr>
              <a:t>ACAs</a:t>
            </a:r>
            <a:r>
              <a:rPr dirty="0" sz="1400" spc="-3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covered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Question</a:t>
            </a:r>
            <a:endParaRPr sz="1600">
              <a:latin typeface="Carlito"/>
              <a:cs typeface="Carlito"/>
            </a:endParaRPr>
          </a:p>
          <a:p>
            <a:pPr lvl="1" marL="384175" marR="5080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>
                <a:latin typeface="Carlito"/>
                <a:cs typeface="Carlito"/>
              </a:rPr>
              <a:t>How </a:t>
            </a:r>
            <a:r>
              <a:rPr dirty="0" sz="1400" spc="-5">
                <a:latin typeface="Carlito"/>
                <a:cs typeface="Carlito"/>
              </a:rPr>
              <a:t>can we </a:t>
            </a:r>
            <a:r>
              <a:rPr dirty="0" sz="1400" spc="-10">
                <a:latin typeface="Carlito"/>
                <a:cs typeface="Carlito"/>
              </a:rPr>
              <a:t>relate </a:t>
            </a:r>
            <a:r>
              <a:rPr dirty="0" sz="1400" spc="-5">
                <a:latin typeface="Carlito"/>
                <a:cs typeface="Carlito"/>
              </a:rPr>
              <a:t>or </a:t>
            </a:r>
            <a:r>
              <a:rPr dirty="0" sz="1400" spc="-10">
                <a:latin typeface="Carlito"/>
                <a:cs typeface="Carlito"/>
              </a:rPr>
              <a:t>equate </a:t>
            </a:r>
            <a:r>
              <a:rPr dirty="0" sz="1400" spc="-5">
                <a:latin typeface="Carlito"/>
                <a:cs typeface="Carlito"/>
              </a:rPr>
              <a:t>this </a:t>
            </a:r>
            <a:r>
              <a:rPr dirty="0" sz="1400" spc="-10">
                <a:latin typeface="Carlito"/>
                <a:cs typeface="Carlito"/>
              </a:rPr>
              <a:t>to </a:t>
            </a:r>
            <a:r>
              <a:rPr dirty="0" sz="1400" spc="-5">
                <a:latin typeface="Carlito"/>
                <a:cs typeface="Carlito"/>
              </a:rPr>
              <a:t>actual </a:t>
            </a:r>
            <a:r>
              <a:rPr dirty="0" sz="1400" spc="-10">
                <a:latin typeface="Carlito"/>
                <a:cs typeface="Carlito"/>
              </a:rPr>
              <a:t>code  coverage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Do we need </a:t>
            </a:r>
            <a:r>
              <a:rPr dirty="0" sz="1400" spc="-10">
                <a:latin typeface="Carlito"/>
                <a:cs typeface="Carlito"/>
              </a:rPr>
              <a:t>to </a:t>
            </a:r>
            <a:r>
              <a:rPr dirty="0" sz="1400" spc="-15">
                <a:latin typeface="Carlito"/>
                <a:cs typeface="Carlito"/>
              </a:rPr>
              <a:t>make </a:t>
            </a:r>
            <a:r>
              <a:rPr dirty="0" sz="1400" spc="-10">
                <a:latin typeface="Carlito"/>
                <a:cs typeface="Carlito"/>
              </a:rPr>
              <a:t>any</a:t>
            </a:r>
            <a:r>
              <a:rPr dirty="0" sz="140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assumptions?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8" y="85089"/>
            <a:ext cx="260032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59105" marR="5080" indent="-447040">
              <a:lnSpc>
                <a:spcPct val="100000"/>
              </a:lnSpc>
              <a:spcBef>
                <a:spcPts val="100"/>
              </a:spcBef>
            </a:pPr>
            <a:r>
              <a:rPr dirty="0" sz="2000" spc="-10"/>
              <a:t>Example </a:t>
            </a:r>
            <a:r>
              <a:rPr dirty="0" sz="2000" spc="-5"/>
              <a:t>use case</a:t>
            </a:r>
            <a:r>
              <a:rPr dirty="0" sz="2000" spc="-110"/>
              <a:t> </a:t>
            </a:r>
            <a:r>
              <a:rPr dirty="0" sz="2000"/>
              <a:t>model:  </a:t>
            </a:r>
            <a:r>
              <a:rPr dirty="0" sz="2000" spc="-20"/>
              <a:t>microwave</a:t>
            </a:r>
            <a:r>
              <a:rPr dirty="0" sz="2000" spc="-10"/>
              <a:t> oven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90473" y="2793872"/>
            <a:ext cx="293814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5">
                <a:latin typeface="Arial"/>
                <a:cs typeface="Arial"/>
              </a:rPr>
              <a:t>Reference: </a:t>
            </a:r>
            <a:r>
              <a:rPr dirty="0" sz="900" spc="-65">
                <a:latin typeface="Arial"/>
                <a:cs typeface="Arial"/>
              </a:rPr>
              <a:t>Gomaa, </a:t>
            </a:r>
            <a:r>
              <a:rPr dirty="0" sz="900" spc="-40">
                <a:latin typeface="Arial"/>
                <a:cs typeface="Arial"/>
              </a:rPr>
              <a:t>H., </a:t>
            </a:r>
            <a:r>
              <a:rPr dirty="0" sz="900" spc="-70" i="1">
                <a:latin typeface="Trebuchet MS"/>
                <a:cs typeface="Trebuchet MS"/>
              </a:rPr>
              <a:t>Designing </a:t>
            </a:r>
            <a:r>
              <a:rPr dirty="0" sz="900" spc="-95" i="1">
                <a:latin typeface="Trebuchet MS"/>
                <a:cs typeface="Trebuchet MS"/>
              </a:rPr>
              <a:t>Software Product </a:t>
            </a:r>
            <a:r>
              <a:rPr dirty="0" sz="900" spc="-85" i="1">
                <a:latin typeface="Trebuchet MS"/>
                <a:cs typeface="Trebuchet MS"/>
              </a:rPr>
              <a:t>Lines </a:t>
            </a:r>
            <a:r>
              <a:rPr dirty="0" sz="900" spc="-114" i="1">
                <a:latin typeface="Trebuchet MS"/>
                <a:cs typeface="Trebuchet MS"/>
              </a:rPr>
              <a:t>with</a:t>
            </a:r>
            <a:r>
              <a:rPr dirty="0" sz="900" spc="-185" i="1">
                <a:latin typeface="Trebuchet MS"/>
                <a:cs typeface="Trebuchet MS"/>
              </a:rPr>
              <a:t> </a:t>
            </a:r>
            <a:r>
              <a:rPr dirty="0" sz="900" spc="-15" i="1">
                <a:latin typeface="Trebuchet MS"/>
                <a:cs typeface="Trebuchet MS"/>
              </a:rPr>
              <a:t>UML</a:t>
            </a:r>
            <a:endParaRPr sz="900">
              <a:latin typeface="Trebuchet MS"/>
              <a:cs typeface="Trebuchet MS"/>
            </a:endParaRPr>
          </a:p>
          <a:p>
            <a:pPr marL="12700" marR="17145">
              <a:lnSpc>
                <a:spcPct val="100000"/>
              </a:lnSpc>
            </a:pPr>
            <a:r>
              <a:rPr dirty="0" sz="900" spc="-155" i="1">
                <a:latin typeface="Trebuchet MS"/>
                <a:cs typeface="Trebuchet MS"/>
              </a:rPr>
              <a:t>: </a:t>
            </a:r>
            <a:r>
              <a:rPr dirty="0" sz="900" spc="-105" i="1">
                <a:latin typeface="Trebuchet MS"/>
                <a:cs typeface="Trebuchet MS"/>
              </a:rPr>
              <a:t>From </a:t>
            </a:r>
            <a:r>
              <a:rPr dirty="0" sz="900" spc="-50" i="1">
                <a:latin typeface="Trebuchet MS"/>
                <a:cs typeface="Trebuchet MS"/>
              </a:rPr>
              <a:t>Use </a:t>
            </a:r>
            <a:r>
              <a:rPr dirty="0" sz="900" spc="-60" i="1">
                <a:latin typeface="Trebuchet MS"/>
                <a:cs typeface="Trebuchet MS"/>
              </a:rPr>
              <a:t>Cases </a:t>
            </a:r>
            <a:r>
              <a:rPr dirty="0" sz="900" spc="-105" i="1">
                <a:latin typeface="Trebuchet MS"/>
                <a:cs typeface="Trebuchet MS"/>
              </a:rPr>
              <a:t>to </a:t>
            </a:r>
            <a:r>
              <a:rPr dirty="0" sz="900" spc="-90" i="1">
                <a:latin typeface="Trebuchet MS"/>
                <a:cs typeface="Trebuchet MS"/>
              </a:rPr>
              <a:t>Pattern-Based </a:t>
            </a:r>
            <a:r>
              <a:rPr dirty="0" sz="900" spc="-95" i="1">
                <a:latin typeface="Trebuchet MS"/>
                <a:cs typeface="Trebuchet MS"/>
              </a:rPr>
              <a:t>Software </a:t>
            </a:r>
            <a:r>
              <a:rPr dirty="0" sz="900" spc="-90" i="1">
                <a:latin typeface="Trebuchet MS"/>
                <a:cs typeface="Trebuchet MS"/>
              </a:rPr>
              <a:t>Architectures</a:t>
            </a:r>
            <a:r>
              <a:rPr dirty="0" sz="900" spc="-90">
                <a:latin typeface="Arial"/>
                <a:cs typeface="Arial"/>
              </a:rPr>
              <a:t>, </a:t>
            </a:r>
            <a:r>
              <a:rPr dirty="0" sz="900" spc="-40">
                <a:latin typeface="Arial"/>
                <a:cs typeface="Arial"/>
              </a:rPr>
              <a:t>Addison-  </a:t>
            </a:r>
            <a:r>
              <a:rPr dirty="0" sz="900" spc="-65">
                <a:latin typeface="Arial"/>
                <a:cs typeface="Arial"/>
              </a:rPr>
              <a:t>Wesley, </a:t>
            </a:r>
            <a:r>
              <a:rPr dirty="0" sz="900" spc="-75">
                <a:latin typeface="Arial"/>
                <a:cs typeface="Arial"/>
              </a:rPr>
              <a:t>Reading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2004.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4913" y="885963"/>
            <a:ext cx="3937000" cy="1131570"/>
            <a:chOff x="504913" y="885963"/>
            <a:chExt cx="3937000" cy="1131570"/>
          </a:xfrm>
        </p:grpSpPr>
        <p:sp>
          <p:nvSpPr>
            <p:cNvPr id="5" name="object 5"/>
            <p:cNvSpPr/>
            <p:nvPr/>
          </p:nvSpPr>
          <p:spPr>
            <a:xfrm>
              <a:off x="506183" y="887233"/>
              <a:ext cx="3934460" cy="1129030"/>
            </a:xfrm>
            <a:custGeom>
              <a:avLst/>
              <a:gdLst/>
              <a:ahLst/>
              <a:cxnLst/>
              <a:rect l="l" t="t" r="r" b="b"/>
              <a:pathLst>
                <a:path w="3934460" h="1129030">
                  <a:moveTo>
                    <a:pt x="0" y="1128985"/>
                  </a:moveTo>
                  <a:lnTo>
                    <a:pt x="3933890" y="1128985"/>
                  </a:lnTo>
                  <a:lnTo>
                    <a:pt x="3933890" y="0"/>
                  </a:lnTo>
                  <a:lnTo>
                    <a:pt x="0" y="0"/>
                  </a:lnTo>
                  <a:lnTo>
                    <a:pt x="0" y="112898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5357" y="1072263"/>
              <a:ext cx="85785" cy="1086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3539" y="1177755"/>
              <a:ext cx="629920" cy="525145"/>
            </a:xfrm>
            <a:custGeom>
              <a:avLst/>
              <a:gdLst/>
              <a:ahLst/>
              <a:cxnLst/>
              <a:rect l="l" t="t" r="r" b="b"/>
              <a:pathLst>
                <a:path w="629919" h="525144">
                  <a:moveTo>
                    <a:pt x="629422" y="54445"/>
                  </a:moveTo>
                  <a:lnTo>
                    <a:pt x="0" y="54445"/>
                  </a:lnTo>
                </a:path>
                <a:path w="629919" h="525144">
                  <a:moveTo>
                    <a:pt x="472066" y="524856"/>
                  </a:moveTo>
                  <a:lnTo>
                    <a:pt x="314711" y="211249"/>
                  </a:lnTo>
                </a:path>
                <a:path w="629919" h="525144">
                  <a:moveTo>
                    <a:pt x="314711" y="0"/>
                  </a:moveTo>
                  <a:lnTo>
                    <a:pt x="314711" y="211249"/>
                  </a:lnTo>
                  <a:lnTo>
                    <a:pt x="157355" y="524856"/>
                  </a:lnTo>
                </a:path>
              </a:pathLst>
            </a:custGeom>
            <a:ln w="6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93660" y="1072263"/>
              <a:ext cx="85750" cy="1086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21781" y="1177755"/>
              <a:ext cx="629920" cy="525145"/>
            </a:xfrm>
            <a:custGeom>
              <a:avLst/>
              <a:gdLst/>
              <a:ahLst/>
              <a:cxnLst/>
              <a:rect l="l" t="t" r="r" b="b"/>
              <a:pathLst>
                <a:path w="629920" h="525144">
                  <a:moveTo>
                    <a:pt x="629422" y="54445"/>
                  </a:moveTo>
                  <a:lnTo>
                    <a:pt x="0" y="54445"/>
                  </a:lnTo>
                </a:path>
                <a:path w="629920" h="525144">
                  <a:moveTo>
                    <a:pt x="472066" y="524856"/>
                  </a:moveTo>
                  <a:lnTo>
                    <a:pt x="314711" y="211249"/>
                  </a:lnTo>
                </a:path>
                <a:path w="629920" h="525144">
                  <a:moveTo>
                    <a:pt x="314711" y="0"/>
                  </a:moveTo>
                  <a:lnTo>
                    <a:pt x="314711" y="211249"/>
                  </a:lnTo>
                  <a:lnTo>
                    <a:pt x="157355" y="524856"/>
                  </a:lnTo>
                </a:path>
              </a:pathLst>
            </a:custGeom>
            <a:ln w="6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22427" y="1075397"/>
              <a:ext cx="1259205" cy="753110"/>
            </a:xfrm>
            <a:custGeom>
              <a:avLst/>
              <a:gdLst/>
              <a:ahLst/>
              <a:cxnLst/>
              <a:rect l="l" t="t" r="r" b="b"/>
              <a:pathLst>
                <a:path w="1259205" h="753110">
                  <a:moveTo>
                    <a:pt x="0" y="752657"/>
                  </a:moveTo>
                  <a:lnTo>
                    <a:pt x="1258844" y="752657"/>
                  </a:lnTo>
                  <a:lnTo>
                    <a:pt x="1258844" y="0"/>
                  </a:lnTo>
                  <a:lnTo>
                    <a:pt x="0" y="0"/>
                  </a:lnTo>
                  <a:lnTo>
                    <a:pt x="0" y="7526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04135" y="1389005"/>
              <a:ext cx="1060450" cy="0"/>
            </a:xfrm>
            <a:custGeom>
              <a:avLst/>
              <a:gdLst/>
              <a:ahLst/>
              <a:cxnLst/>
              <a:rect l="l" t="t" r="r" b="b"/>
              <a:pathLst>
                <a:path w="1060450" h="0">
                  <a:moveTo>
                    <a:pt x="0" y="0"/>
                  </a:moveTo>
                  <a:lnTo>
                    <a:pt x="1060358" y="0"/>
                  </a:lnTo>
                </a:path>
              </a:pathLst>
            </a:custGeom>
            <a:ln w="10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56363" y="1356599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5" h="65405">
                  <a:moveTo>
                    <a:pt x="0" y="0"/>
                  </a:moveTo>
                  <a:lnTo>
                    <a:pt x="0" y="64812"/>
                  </a:lnTo>
                  <a:lnTo>
                    <a:pt x="65040" y="32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971732" y="1679456"/>
            <a:ext cx="117284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latin typeface="Arial"/>
                <a:cs typeface="Arial"/>
              </a:rPr>
              <a:t>Microwave Oven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10">
                <a:latin typeface="Arial"/>
                <a:cs typeface="Arial"/>
              </a:rPr>
              <a:t>System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2045" y="1240406"/>
            <a:ext cx="35687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latin typeface="Arial"/>
                <a:cs typeface="Arial"/>
              </a:rPr>
              <a:t>Initiator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5801" y="1710817"/>
            <a:ext cx="25781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800" spc="15">
                <a:latin typeface="Arial"/>
                <a:cs typeface="Arial"/>
              </a:rPr>
              <a:t>Coo</a:t>
            </a:r>
            <a:r>
              <a:rPr dirty="0" sz="800" spc="1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02477" y="1710817"/>
            <a:ext cx="28130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latin typeface="Arial"/>
                <a:cs typeface="Arial"/>
              </a:rPr>
              <a:t>T</a:t>
            </a:r>
            <a:r>
              <a:rPr dirty="0" sz="800" spc="5">
                <a:latin typeface="Arial"/>
                <a:cs typeface="Arial"/>
              </a:rPr>
              <a:t>i</a:t>
            </a:r>
            <a:r>
              <a:rPr dirty="0" sz="800" spc="20">
                <a:latin typeface="Arial"/>
                <a:cs typeface="Arial"/>
              </a:rPr>
              <a:t>m</a:t>
            </a:r>
            <a:r>
              <a:rPr dirty="0" sz="800" spc="10">
                <a:latin typeface="Arial"/>
                <a:cs typeface="Arial"/>
              </a:rPr>
              <a:t>e</a:t>
            </a:r>
            <a:r>
              <a:rPr dirty="0" sz="800" spc="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20133" y="1168210"/>
            <a:ext cx="1590675" cy="441959"/>
            <a:chOff x="2220133" y="1168210"/>
            <a:chExt cx="1590675" cy="441959"/>
          </a:xfrm>
        </p:grpSpPr>
        <p:sp>
          <p:nvSpPr>
            <p:cNvPr id="18" name="object 18"/>
            <p:cNvSpPr/>
            <p:nvPr/>
          </p:nvSpPr>
          <p:spPr>
            <a:xfrm>
              <a:off x="2882209" y="1389005"/>
              <a:ext cx="871855" cy="0"/>
            </a:xfrm>
            <a:custGeom>
              <a:avLst/>
              <a:gdLst/>
              <a:ahLst/>
              <a:cxnLst/>
              <a:rect l="l" t="t" r="r" b="b"/>
              <a:pathLst>
                <a:path w="871854" h="0">
                  <a:moveTo>
                    <a:pt x="0" y="0"/>
                  </a:moveTo>
                  <a:lnTo>
                    <a:pt x="871575" y="0"/>
                  </a:lnTo>
                </a:path>
              </a:pathLst>
            </a:custGeom>
            <a:ln w="10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745567" y="1356599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5">
                  <a:moveTo>
                    <a:pt x="0" y="0"/>
                  </a:moveTo>
                  <a:lnTo>
                    <a:pt x="0" y="64812"/>
                  </a:lnTo>
                  <a:lnTo>
                    <a:pt x="65127" y="32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221403" y="1169480"/>
              <a:ext cx="661035" cy="439420"/>
            </a:xfrm>
            <a:custGeom>
              <a:avLst/>
              <a:gdLst/>
              <a:ahLst/>
              <a:cxnLst/>
              <a:rect l="l" t="t" r="r" b="b"/>
              <a:pathLst>
                <a:path w="661035" h="439419">
                  <a:moveTo>
                    <a:pt x="330359" y="0"/>
                  </a:moveTo>
                  <a:lnTo>
                    <a:pt x="270975" y="3536"/>
                  </a:lnTo>
                  <a:lnTo>
                    <a:pt x="215079" y="13733"/>
                  </a:lnTo>
                  <a:lnTo>
                    <a:pt x="163604" y="29970"/>
                  </a:lnTo>
                  <a:lnTo>
                    <a:pt x="117487" y="51628"/>
                  </a:lnTo>
                  <a:lnTo>
                    <a:pt x="77662" y="78086"/>
                  </a:lnTo>
                  <a:lnTo>
                    <a:pt x="45066" y="108724"/>
                  </a:lnTo>
                  <a:lnTo>
                    <a:pt x="20633" y="142924"/>
                  </a:lnTo>
                  <a:lnTo>
                    <a:pt x="5299" y="180064"/>
                  </a:lnTo>
                  <a:lnTo>
                    <a:pt x="0" y="219524"/>
                  </a:lnTo>
                  <a:lnTo>
                    <a:pt x="5322" y="258985"/>
                  </a:lnTo>
                  <a:lnTo>
                    <a:pt x="20669" y="296125"/>
                  </a:lnTo>
                  <a:lnTo>
                    <a:pt x="45108" y="330325"/>
                  </a:lnTo>
                  <a:lnTo>
                    <a:pt x="77706" y="360963"/>
                  </a:lnTo>
                  <a:lnTo>
                    <a:pt x="117531" y="387421"/>
                  </a:lnTo>
                  <a:lnTo>
                    <a:pt x="163649" y="409079"/>
                  </a:lnTo>
                  <a:lnTo>
                    <a:pt x="215130" y="425316"/>
                  </a:lnTo>
                  <a:lnTo>
                    <a:pt x="271040" y="435513"/>
                  </a:lnTo>
                  <a:lnTo>
                    <a:pt x="330446" y="439049"/>
                  </a:lnTo>
                  <a:lnTo>
                    <a:pt x="389827" y="435513"/>
                  </a:lnTo>
                  <a:lnTo>
                    <a:pt x="445716" y="425316"/>
                  </a:lnTo>
                  <a:lnTo>
                    <a:pt x="497182" y="409079"/>
                  </a:lnTo>
                  <a:lnTo>
                    <a:pt x="543290" y="387421"/>
                  </a:lnTo>
                  <a:lnTo>
                    <a:pt x="583107" y="360963"/>
                  </a:lnTo>
                  <a:lnTo>
                    <a:pt x="615700" y="330325"/>
                  </a:lnTo>
                  <a:lnTo>
                    <a:pt x="640137" y="296125"/>
                  </a:lnTo>
                  <a:lnTo>
                    <a:pt x="655483" y="258985"/>
                  </a:lnTo>
                  <a:lnTo>
                    <a:pt x="660806" y="219524"/>
                  </a:lnTo>
                  <a:lnTo>
                    <a:pt x="655483" y="180064"/>
                  </a:lnTo>
                  <a:lnTo>
                    <a:pt x="640136" y="142924"/>
                  </a:lnTo>
                  <a:lnTo>
                    <a:pt x="615697" y="108724"/>
                  </a:lnTo>
                  <a:lnTo>
                    <a:pt x="583099" y="78086"/>
                  </a:lnTo>
                  <a:lnTo>
                    <a:pt x="543275" y="51628"/>
                  </a:lnTo>
                  <a:lnTo>
                    <a:pt x="497156" y="29970"/>
                  </a:lnTo>
                  <a:lnTo>
                    <a:pt x="445675" y="13733"/>
                  </a:lnTo>
                  <a:lnTo>
                    <a:pt x="389765" y="3536"/>
                  </a:lnTo>
                  <a:lnTo>
                    <a:pt x="33035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221403" y="1169480"/>
              <a:ext cx="661035" cy="439420"/>
            </a:xfrm>
            <a:custGeom>
              <a:avLst/>
              <a:gdLst/>
              <a:ahLst/>
              <a:cxnLst/>
              <a:rect l="l" t="t" r="r" b="b"/>
              <a:pathLst>
                <a:path w="661035" h="439419">
                  <a:moveTo>
                    <a:pt x="0" y="219525"/>
                  </a:moveTo>
                  <a:lnTo>
                    <a:pt x="5299" y="180064"/>
                  </a:lnTo>
                  <a:lnTo>
                    <a:pt x="20633" y="142924"/>
                  </a:lnTo>
                  <a:lnTo>
                    <a:pt x="45066" y="108724"/>
                  </a:lnTo>
                  <a:lnTo>
                    <a:pt x="77662" y="78086"/>
                  </a:lnTo>
                  <a:lnTo>
                    <a:pt x="117487" y="51628"/>
                  </a:lnTo>
                  <a:lnTo>
                    <a:pt x="163604" y="29970"/>
                  </a:lnTo>
                  <a:lnTo>
                    <a:pt x="215079" y="13733"/>
                  </a:lnTo>
                  <a:lnTo>
                    <a:pt x="270975" y="3536"/>
                  </a:lnTo>
                  <a:lnTo>
                    <a:pt x="330359" y="0"/>
                  </a:lnTo>
                  <a:lnTo>
                    <a:pt x="389765" y="3536"/>
                  </a:lnTo>
                  <a:lnTo>
                    <a:pt x="445675" y="13733"/>
                  </a:lnTo>
                  <a:lnTo>
                    <a:pt x="497156" y="29970"/>
                  </a:lnTo>
                  <a:lnTo>
                    <a:pt x="543275" y="51628"/>
                  </a:lnTo>
                  <a:lnTo>
                    <a:pt x="583099" y="78086"/>
                  </a:lnTo>
                  <a:lnTo>
                    <a:pt x="615697" y="108724"/>
                  </a:lnTo>
                  <a:lnTo>
                    <a:pt x="640136" y="142924"/>
                  </a:lnTo>
                  <a:lnTo>
                    <a:pt x="655483" y="180064"/>
                  </a:lnTo>
                  <a:lnTo>
                    <a:pt x="660806" y="219525"/>
                  </a:lnTo>
                  <a:lnTo>
                    <a:pt x="655483" y="258985"/>
                  </a:lnTo>
                  <a:lnTo>
                    <a:pt x="640137" y="296125"/>
                  </a:lnTo>
                  <a:lnTo>
                    <a:pt x="615700" y="330325"/>
                  </a:lnTo>
                  <a:lnTo>
                    <a:pt x="583107" y="360963"/>
                  </a:lnTo>
                  <a:lnTo>
                    <a:pt x="543290" y="387421"/>
                  </a:lnTo>
                  <a:lnTo>
                    <a:pt x="497182" y="409079"/>
                  </a:lnTo>
                  <a:lnTo>
                    <a:pt x="445716" y="425316"/>
                  </a:lnTo>
                  <a:lnTo>
                    <a:pt x="389827" y="435513"/>
                  </a:lnTo>
                  <a:lnTo>
                    <a:pt x="330446" y="439050"/>
                  </a:lnTo>
                  <a:lnTo>
                    <a:pt x="271040" y="435513"/>
                  </a:lnTo>
                  <a:lnTo>
                    <a:pt x="215130" y="425316"/>
                  </a:lnTo>
                  <a:lnTo>
                    <a:pt x="163649" y="409079"/>
                  </a:lnTo>
                  <a:lnTo>
                    <a:pt x="117531" y="387421"/>
                  </a:lnTo>
                  <a:lnTo>
                    <a:pt x="77706" y="360963"/>
                  </a:lnTo>
                  <a:lnTo>
                    <a:pt x="45108" y="330325"/>
                  </a:lnTo>
                  <a:lnTo>
                    <a:pt x="20669" y="296125"/>
                  </a:lnTo>
                  <a:lnTo>
                    <a:pt x="5322" y="258985"/>
                  </a:lnTo>
                  <a:lnTo>
                    <a:pt x="0" y="2195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429375" y="1240406"/>
            <a:ext cx="25781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" marR="5080" indent="-3175">
              <a:lnSpc>
                <a:spcPct val="102899"/>
              </a:lnSpc>
              <a:spcBef>
                <a:spcPts val="95"/>
              </a:spcBef>
            </a:pPr>
            <a:r>
              <a:rPr dirty="0" sz="800" spc="15">
                <a:latin typeface="Arial"/>
                <a:cs typeface="Arial"/>
              </a:rPr>
              <a:t>Coo</a:t>
            </a:r>
            <a:r>
              <a:rPr dirty="0" sz="800" spc="5">
                <a:latin typeface="Arial"/>
                <a:cs typeface="Arial"/>
              </a:rPr>
              <a:t>k  </a:t>
            </a:r>
            <a:r>
              <a:rPr dirty="0" sz="800" spc="10">
                <a:latin typeface="Arial"/>
                <a:cs typeface="Arial"/>
              </a:rPr>
              <a:t>F</a:t>
            </a:r>
            <a:r>
              <a:rPr dirty="0" sz="800" spc="10">
                <a:latin typeface="Arial"/>
                <a:cs typeface="Arial"/>
              </a:rPr>
              <a:t>ood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337" y="51257"/>
            <a:ext cx="298894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Use </a:t>
            </a:r>
            <a:r>
              <a:rPr dirty="0" spc="-5"/>
              <a:t>Case Name: </a:t>
            </a:r>
            <a:r>
              <a:rPr dirty="0" sz="1600" spc="-5">
                <a:latin typeface="Verdana"/>
                <a:cs typeface="Verdana"/>
              </a:rPr>
              <a:t>Cook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Food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535304"/>
            <a:ext cx="3796029" cy="201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CC6600"/>
                </a:solidFill>
                <a:latin typeface="Carlito"/>
                <a:cs typeface="Carlito"/>
              </a:rPr>
              <a:t>Brief </a:t>
            </a:r>
            <a:r>
              <a:rPr dirty="0" sz="1200">
                <a:solidFill>
                  <a:srgbClr val="CC6600"/>
                </a:solidFill>
                <a:latin typeface="Carlito"/>
                <a:cs typeface="Carlito"/>
              </a:rPr>
              <a:t>description: </a:t>
            </a:r>
            <a:r>
              <a:rPr dirty="0" sz="1200">
                <a:latin typeface="Carlito"/>
                <a:cs typeface="Carlito"/>
              </a:rPr>
              <a:t>This </a:t>
            </a:r>
            <a:r>
              <a:rPr dirty="0" sz="1200" spc="-5">
                <a:latin typeface="Carlito"/>
                <a:cs typeface="Carlito"/>
              </a:rPr>
              <a:t>use case </a:t>
            </a:r>
            <a:r>
              <a:rPr dirty="0" sz="1200">
                <a:latin typeface="Carlito"/>
                <a:cs typeface="Carlito"/>
              </a:rPr>
              <a:t>describes the </a:t>
            </a:r>
            <a:r>
              <a:rPr dirty="0" sz="1200" spc="-5">
                <a:latin typeface="Carlito"/>
                <a:cs typeface="Carlito"/>
              </a:rPr>
              <a:t>user</a:t>
            </a:r>
            <a:r>
              <a:rPr dirty="0" sz="1200" spc="-14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interaction  </a:t>
            </a:r>
            <a:r>
              <a:rPr dirty="0" sz="1200">
                <a:latin typeface="Carlito"/>
                <a:cs typeface="Carlito"/>
              </a:rPr>
              <a:t>and </a:t>
            </a:r>
            <a:r>
              <a:rPr dirty="0" sz="1200" spc="-5">
                <a:latin typeface="Carlito"/>
                <a:cs typeface="Carlito"/>
              </a:rPr>
              <a:t>operation </a:t>
            </a:r>
            <a:r>
              <a:rPr dirty="0" sz="1200">
                <a:latin typeface="Carlito"/>
                <a:cs typeface="Carlito"/>
              </a:rPr>
              <a:t>of a </a:t>
            </a:r>
            <a:r>
              <a:rPr dirty="0" sz="1200" spc="-10">
                <a:latin typeface="Carlito"/>
                <a:cs typeface="Carlito"/>
              </a:rPr>
              <a:t>microwave </a:t>
            </a:r>
            <a:r>
              <a:rPr dirty="0" sz="1200" spc="-5">
                <a:latin typeface="Carlito"/>
                <a:cs typeface="Carlito"/>
              </a:rPr>
              <a:t>oven. Cook </a:t>
            </a:r>
            <a:r>
              <a:rPr dirty="0" sz="1200" spc="-15">
                <a:latin typeface="Carlito"/>
                <a:cs typeface="Carlito"/>
              </a:rPr>
              <a:t>invokes </a:t>
            </a:r>
            <a:r>
              <a:rPr dirty="0" sz="1200">
                <a:latin typeface="Carlito"/>
                <a:cs typeface="Carlito"/>
              </a:rPr>
              <a:t>this </a:t>
            </a:r>
            <a:r>
              <a:rPr dirty="0" sz="1200" spc="-5">
                <a:latin typeface="Carlito"/>
                <a:cs typeface="Carlito"/>
              </a:rPr>
              <a:t>use  case </a:t>
            </a:r>
            <a:r>
              <a:rPr dirty="0" sz="1200">
                <a:latin typeface="Carlito"/>
                <a:cs typeface="Carlito"/>
              </a:rPr>
              <a:t>in </a:t>
            </a:r>
            <a:r>
              <a:rPr dirty="0" sz="1200" spc="-5">
                <a:latin typeface="Carlito"/>
                <a:cs typeface="Carlito"/>
              </a:rPr>
              <a:t>order to cook food </a:t>
            </a:r>
            <a:r>
              <a:rPr dirty="0" sz="1200">
                <a:latin typeface="Carlito"/>
                <a:cs typeface="Carlito"/>
              </a:rPr>
              <a:t>in the</a:t>
            </a:r>
            <a:r>
              <a:rPr dirty="0" sz="1200" spc="-9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microwave.</a:t>
            </a:r>
            <a:endParaRPr sz="1200">
              <a:latin typeface="Carlito"/>
              <a:cs typeface="Carlito"/>
            </a:endParaRPr>
          </a:p>
          <a:p>
            <a:pPr marL="12700" marR="1978025">
              <a:lnSpc>
                <a:spcPct val="120000"/>
              </a:lnSpc>
            </a:pPr>
            <a:r>
              <a:rPr dirty="0" sz="1200">
                <a:solidFill>
                  <a:srgbClr val="CC6600"/>
                </a:solidFill>
                <a:latin typeface="Carlito"/>
                <a:cs typeface="Carlito"/>
              </a:rPr>
              <a:t>Added </a:t>
            </a:r>
            <a:r>
              <a:rPr dirty="0" sz="1200" spc="-5">
                <a:solidFill>
                  <a:srgbClr val="CC6600"/>
                </a:solidFill>
                <a:latin typeface="Carlito"/>
                <a:cs typeface="Carlito"/>
              </a:rPr>
              <a:t>value: </a:t>
            </a:r>
            <a:r>
              <a:rPr dirty="0" sz="1200" spc="-5">
                <a:latin typeface="Carlito"/>
                <a:cs typeface="Carlito"/>
              </a:rPr>
              <a:t>Food </a:t>
            </a:r>
            <a:r>
              <a:rPr dirty="0" sz="1200">
                <a:latin typeface="Carlito"/>
                <a:cs typeface="Carlito"/>
              </a:rPr>
              <a:t>is</a:t>
            </a:r>
            <a:r>
              <a:rPr dirty="0" sz="1200" spc="-11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cooked.  </a:t>
            </a:r>
            <a:r>
              <a:rPr dirty="0" sz="1200" spc="-5">
                <a:solidFill>
                  <a:srgbClr val="CC6600"/>
                </a:solidFill>
                <a:latin typeface="Carlito"/>
                <a:cs typeface="Carlito"/>
              </a:rPr>
              <a:t>Scope: </a:t>
            </a:r>
            <a:r>
              <a:rPr dirty="0" sz="1200">
                <a:latin typeface="Carlito"/>
                <a:cs typeface="Carlito"/>
              </a:rPr>
              <a:t>A </a:t>
            </a:r>
            <a:r>
              <a:rPr dirty="0" sz="1200" spc="-10">
                <a:latin typeface="Carlito"/>
                <a:cs typeface="Carlito"/>
              </a:rPr>
              <a:t>microwave </a:t>
            </a:r>
            <a:r>
              <a:rPr dirty="0" sz="1200" spc="-5">
                <a:latin typeface="Carlito"/>
                <a:cs typeface="Carlito"/>
              </a:rPr>
              <a:t>oven  </a:t>
            </a:r>
            <a:r>
              <a:rPr dirty="0" sz="1200">
                <a:solidFill>
                  <a:srgbClr val="CC6600"/>
                </a:solidFill>
                <a:latin typeface="Carlito"/>
                <a:cs typeface="Carlito"/>
              </a:rPr>
              <a:t>Primary </a:t>
            </a:r>
            <a:r>
              <a:rPr dirty="0" sz="1200" spc="-5">
                <a:solidFill>
                  <a:srgbClr val="CC6600"/>
                </a:solidFill>
                <a:latin typeface="Carlito"/>
                <a:cs typeface="Carlito"/>
              </a:rPr>
              <a:t>actor: </a:t>
            </a:r>
            <a:r>
              <a:rPr dirty="0" sz="1200" spc="-5">
                <a:latin typeface="Carlito"/>
                <a:cs typeface="Carlito"/>
              </a:rPr>
              <a:t>Cook  </a:t>
            </a:r>
            <a:r>
              <a:rPr dirty="0" sz="1200">
                <a:solidFill>
                  <a:srgbClr val="CC6600"/>
                </a:solidFill>
                <a:latin typeface="Carlito"/>
                <a:cs typeface="Carlito"/>
              </a:rPr>
              <a:t>Supporting </a:t>
            </a:r>
            <a:r>
              <a:rPr dirty="0" sz="1200" spc="-10">
                <a:solidFill>
                  <a:srgbClr val="CC6600"/>
                </a:solidFill>
                <a:latin typeface="Carlito"/>
                <a:cs typeface="Carlito"/>
              </a:rPr>
              <a:t>actors: </a:t>
            </a:r>
            <a:r>
              <a:rPr dirty="0" sz="1200">
                <a:latin typeface="Carlito"/>
                <a:cs typeface="Carlito"/>
              </a:rPr>
              <a:t>Timer  </a:t>
            </a:r>
            <a:r>
              <a:rPr dirty="0" sz="1200" spc="-5">
                <a:solidFill>
                  <a:srgbClr val="CC6600"/>
                </a:solidFill>
                <a:latin typeface="Carlito"/>
                <a:cs typeface="Carlito"/>
              </a:rPr>
              <a:t>Preconditions:</a:t>
            </a:r>
            <a:endParaRPr sz="1200">
              <a:latin typeface="Carlito"/>
              <a:cs typeface="Carlito"/>
            </a:endParaRPr>
          </a:p>
          <a:p>
            <a:pPr marL="12700" marR="2472055">
              <a:lnSpc>
                <a:spcPts val="1370"/>
              </a:lnSpc>
              <a:spcBef>
                <a:spcPts val="35"/>
              </a:spcBef>
            </a:pPr>
            <a:r>
              <a:rPr dirty="0" sz="1200">
                <a:latin typeface="Carlito"/>
                <a:cs typeface="Carlito"/>
              </a:rPr>
              <a:t>The </a:t>
            </a:r>
            <a:r>
              <a:rPr dirty="0" sz="1200" spc="-10">
                <a:latin typeface="Carlito"/>
                <a:cs typeface="Carlito"/>
              </a:rPr>
              <a:t>microwave </a:t>
            </a:r>
            <a:r>
              <a:rPr dirty="0" sz="1200" spc="-5">
                <a:latin typeface="Carlito"/>
                <a:cs typeface="Carlito"/>
              </a:rPr>
              <a:t>oven  </a:t>
            </a:r>
            <a:r>
              <a:rPr dirty="0" sz="1200">
                <a:latin typeface="Carlito"/>
                <a:cs typeface="Carlito"/>
              </a:rPr>
              <a:t>is </a:t>
            </a:r>
            <a:r>
              <a:rPr dirty="0" sz="1200" spc="-5">
                <a:latin typeface="Carlito"/>
                <a:cs typeface="Carlito"/>
              </a:rPr>
              <a:t>waiting to </a:t>
            </a:r>
            <a:r>
              <a:rPr dirty="0" sz="1200">
                <a:latin typeface="Carlito"/>
                <a:cs typeface="Carlito"/>
              </a:rPr>
              <a:t>be</a:t>
            </a:r>
            <a:r>
              <a:rPr dirty="0" sz="1200" spc="-10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used.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5" name="object 5"/>
            <p:cNvSpPr/>
            <p:nvPr/>
          </p:nvSpPr>
          <p:spPr>
            <a:xfrm>
              <a:off x="2572893" y="2136145"/>
              <a:ext cx="1999107" cy="12928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077" y="50672"/>
            <a:ext cx="257683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Main </a:t>
            </a:r>
            <a:r>
              <a:rPr dirty="0" spc="-10"/>
              <a:t>Success</a:t>
            </a:r>
            <a:r>
              <a:rPr dirty="0" spc="-25"/>
              <a:t> </a:t>
            </a:r>
            <a:r>
              <a:rPr dirty="0" spc="-5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25526"/>
            <a:ext cx="3970654" cy="258635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61290" marR="302895" indent="-161290">
              <a:lnSpc>
                <a:spcPts val="1370"/>
              </a:lnSpc>
              <a:spcBef>
                <a:spcPts val="200"/>
              </a:spcBef>
              <a:buAutoNum type="arabicPeriod"/>
              <a:tabLst>
                <a:tab pos="161290" algn="l"/>
              </a:tabLst>
            </a:pPr>
            <a:r>
              <a:rPr dirty="0" sz="1200" spc="-5">
                <a:latin typeface="Carlito"/>
                <a:cs typeface="Carlito"/>
              </a:rPr>
              <a:t>Cook </a:t>
            </a:r>
            <a:r>
              <a:rPr dirty="0" sz="1200">
                <a:latin typeface="Carlito"/>
                <a:cs typeface="Carlito"/>
              </a:rPr>
              <a:t>opens the </a:t>
            </a:r>
            <a:r>
              <a:rPr dirty="0" sz="1200" spc="-10">
                <a:latin typeface="Carlito"/>
                <a:cs typeface="Carlito"/>
              </a:rPr>
              <a:t>microwave </a:t>
            </a:r>
            <a:r>
              <a:rPr dirty="0" sz="1200" spc="-5">
                <a:latin typeface="Carlito"/>
                <a:cs typeface="Carlito"/>
              </a:rPr>
              <a:t>oven </a:t>
            </a:r>
            <a:r>
              <a:rPr dirty="0" sz="1200" spc="-25">
                <a:latin typeface="Carlito"/>
                <a:cs typeface="Carlito"/>
              </a:rPr>
              <a:t>door, </a:t>
            </a:r>
            <a:r>
              <a:rPr dirty="0" sz="1200">
                <a:latin typeface="Carlito"/>
                <a:cs typeface="Carlito"/>
              </a:rPr>
              <a:t>puts </a:t>
            </a:r>
            <a:r>
              <a:rPr dirty="0" sz="1200" spc="-5">
                <a:latin typeface="Carlito"/>
                <a:cs typeface="Carlito"/>
              </a:rPr>
              <a:t>food into</a:t>
            </a:r>
            <a:r>
              <a:rPr dirty="0" sz="1200" spc="-1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  </a:t>
            </a:r>
            <a:r>
              <a:rPr dirty="0" sz="1200" spc="-5">
                <a:latin typeface="Carlito"/>
                <a:cs typeface="Carlito"/>
              </a:rPr>
              <a:t>oven, </a:t>
            </a:r>
            <a:r>
              <a:rPr dirty="0" sz="1200">
                <a:latin typeface="Carlito"/>
                <a:cs typeface="Carlito"/>
              </a:rPr>
              <a:t>and then </a:t>
            </a:r>
            <a:r>
              <a:rPr dirty="0" sz="1200" spc="-5">
                <a:latin typeface="Carlito"/>
                <a:cs typeface="Carlito"/>
              </a:rPr>
              <a:t>closes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60">
                <a:latin typeface="Carlito"/>
                <a:cs typeface="Carlito"/>
              </a:rPr>
              <a:t> </a:t>
            </a:r>
            <a:r>
              <a:rPr dirty="0" sz="1200" spc="-25">
                <a:latin typeface="Carlito"/>
                <a:cs typeface="Carlito"/>
              </a:rPr>
              <a:t>door.</a:t>
            </a:r>
            <a:endParaRPr sz="1200">
              <a:latin typeface="Carlito"/>
              <a:cs typeface="Carlito"/>
            </a:endParaRPr>
          </a:p>
          <a:p>
            <a:pPr marL="160655" indent="-148590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161290" algn="l"/>
              </a:tabLst>
            </a:pPr>
            <a:r>
              <a:rPr dirty="0" sz="1200" spc="-5">
                <a:latin typeface="Carlito"/>
                <a:cs typeface="Carlito"/>
              </a:rPr>
              <a:t>Cook specifies </a:t>
            </a:r>
            <a:r>
              <a:rPr dirty="0" sz="1200">
                <a:latin typeface="Carlito"/>
                <a:cs typeface="Carlito"/>
              </a:rPr>
              <a:t>a </a:t>
            </a:r>
            <a:r>
              <a:rPr dirty="0" sz="1200" spc="-5">
                <a:latin typeface="Carlito"/>
                <a:cs typeface="Carlito"/>
              </a:rPr>
              <a:t>cooking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time.</a:t>
            </a:r>
            <a:endParaRPr sz="1200">
              <a:latin typeface="Carlito"/>
              <a:cs typeface="Carlito"/>
            </a:endParaRPr>
          </a:p>
          <a:p>
            <a:pPr marL="160655" indent="-14859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161290" algn="l"/>
              </a:tabLst>
            </a:pPr>
            <a:r>
              <a:rPr dirty="0" sz="1200" spc="-10">
                <a:latin typeface="Carlito"/>
                <a:cs typeface="Carlito"/>
              </a:rPr>
              <a:t>System displays </a:t>
            </a:r>
            <a:r>
              <a:rPr dirty="0" sz="1200" spc="-5">
                <a:latin typeface="Carlito"/>
                <a:cs typeface="Carlito"/>
              </a:rPr>
              <a:t>entered cooking </a:t>
            </a:r>
            <a:r>
              <a:rPr dirty="0" sz="1200">
                <a:latin typeface="Carlito"/>
                <a:cs typeface="Carlito"/>
              </a:rPr>
              <a:t>time </a:t>
            </a:r>
            <a:r>
              <a:rPr dirty="0" sz="1200" spc="-5">
                <a:latin typeface="Carlito"/>
                <a:cs typeface="Carlito"/>
              </a:rPr>
              <a:t>to</a:t>
            </a:r>
            <a:r>
              <a:rPr dirty="0" sz="1200" spc="-7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Cook.</a:t>
            </a:r>
            <a:endParaRPr sz="1200">
              <a:latin typeface="Carlito"/>
              <a:cs typeface="Carlito"/>
            </a:endParaRPr>
          </a:p>
          <a:p>
            <a:pPr marL="160655" indent="-14859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161290" algn="l"/>
              </a:tabLst>
            </a:pPr>
            <a:r>
              <a:rPr dirty="0" sz="1200" spc="-5">
                <a:latin typeface="Carlito"/>
                <a:cs typeface="Carlito"/>
              </a:rPr>
              <a:t>Cook starts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55">
                <a:latin typeface="Carlito"/>
                <a:cs typeface="Carlito"/>
              </a:rPr>
              <a:t> </a:t>
            </a:r>
            <a:r>
              <a:rPr dirty="0" sz="1200" spc="-15">
                <a:latin typeface="Carlito"/>
                <a:cs typeface="Carlito"/>
              </a:rPr>
              <a:t>system.</a:t>
            </a:r>
            <a:endParaRPr sz="1200">
              <a:latin typeface="Carlito"/>
              <a:cs typeface="Carlito"/>
            </a:endParaRPr>
          </a:p>
          <a:p>
            <a:pPr marL="160655" indent="-147955">
              <a:lnSpc>
                <a:spcPts val="1405"/>
              </a:lnSpc>
              <a:spcBef>
                <a:spcPts val="219"/>
              </a:spcBef>
              <a:buAutoNum type="arabicPeriod"/>
              <a:tabLst>
                <a:tab pos="160655" algn="l"/>
              </a:tabLst>
            </a:pPr>
            <a:r>
              <a:rPr dirty="0" sz="1200" spc="-10">
                <a:latin typeface="Carlito"/>
                <a:cs typeface="Carlito"/>
              </a:rPr>
              <a:t>System cooks </a:t>
            </a:r>
            <a:r>
              <a:rPr dirty="0" sz="1200">
                <a:latin typeface="Carlito"/>
                <a:cs typeface="Carlito"/>
              </a:rPr>
              <a:t>the </a:t>
            </a:r>
            <a:r>
              <a:rPr dirty="0" sz="1200" spc="-5">
                <a:latin typeface="Carlito"/>
                <a:cs typeface="Carlito"/>
              </a:rPr>
              <a:t>food, </a:t>
            </a:r>
            <a:r>
              <a:rPr dirty="0" sz="1200">
                <a:latin typeface="Carlito"/>
                <a:cs typeface="Carlito"/>
              </a:rPr>
              <a:t>and </a:t>
            </a:r>
            <a:r>
              <a:rPr dirty="0" sz="1200" spc="-5">
                <a:latin typeface="Carlito"/>
                <a:cs typeface="Carlito"/>
              </a:rPr>
              <a:t>continuously displays</a:t>
            </a:r>
            <a:r>
              <a:rPr dirty="0" sz="1200" spc="-1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endParaRPr sz="1200">
              <a:latin typeface="Carlito"/>
              <a:cs typeface="Carlito"/>
            </a:endParaRPr>
          </a:p>
          <a:p>
            <a:pPr marL="184785">
              <a:lnSpc>
                <a:spcPts val="1405"/>
              </a:lnSpc>
            </a:pPr>
            <a:r>
              <a:rPr dirty="0" sz="1200" spc="-5">
                <a:latin typeface="Carlito"/>
                <a:cs typeface="Carlito"/>
              </a:rPr>
              <a:t>remaining cooking</a:t>
            </a:r>
            <a:r>
              <a:rPr dirty="0" sz="1200" spc="-5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time.</a:t>
            </a:r>
            <a:endParaRPr sz="1200">
              <a:latin typeface="Carlito"/>
              <a:cs typeface="Carlito"/>
            </a:endParaRPr>
          </a:p>
          <a:p>
            <a:pPr marL="161290" marR="319405" indent="-161290">
              <a:lnSpc>
                <a:spcPts val="1370"/>
              </a:lnSpc>
              <a:spcBef>
                <a:spcPts val="320"/>
              </a:spcBef>
              <a:buAutoNum type="arabicPeriod" startAt="6"/>
              <a:tabLst>
                <a:tab pos="161290" algn="l"/>
              </a:tabLst>
            </a:pPr>
            <a:r>
              <a:rPr dirty="0" sz="1200">
                <a:latin typeface="Carlito"/>
                <a:cs typeface="Carlito"/>
              </a:rPr>
              <a:t>Timer </a:t>
            </a:r>
            <a:r>
              <a:rPr dirty="0" sz="1200" spc="-5">
                <a:latin typeface="Carlito"/>
                <a:cs typeface="Carlito"/>
              </a:rPr>
              <a:t>indicates that </a:t>
            </a:r>
            <a:r>
              <a:rPr dirty="0" sz="1200">
                <a:latin typeface="Carlito"/>
                <a:cs typeface="Carlito"/>
              </a:rPr>
              <a:t>the </a:t>
            </a:r>
            <a:r>
              <a:rPr dirty="0" sz="1200" spc="-5">
                <a:latin typeface="Carlito"/>
                <a:cs typeface="Carlito"/>
              </a:rPr>
              <a:t>specified cooking </a:t>
            </a:r>
            <a:r>
              <a:rPr dirty="0" sz="1200">
                <a:latin typeface="Carlito"/>
                <a:cs typeface="Carlito"/>
              </a:rPr>
              <a:t>time has</a:t>
            </a:r>
            <a:r>
              <a:rPr dirty="0" sz="1200" spc="-1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been  </a:t>
            </a:r>
            <a:r>
              <a:rPr dirty="0" sz="1200" spc="-5">
                <a:latin typeface="Carlito"/>
                <a:cs typeface="Carlito"/>
              </a:rPr>
              <a:t>reached, </a:t>
            </a:r>
            <a:r>
              <a:rPr dirty="0" sz="1200">
                <a:latin typeface="Carlito"/>
                <a:cs typeface="Carlito"/>
              </a:rPr>
              <a:t>and notifies the</a:t>
            </a:r>
            <a:r>
              <a:rPr dirty="0" sz="1200" spc="-75">
                <a:latin typeface="Carlito"/>
                <a:cs typeface="Carlito"/>
              </a:rPr>
              <a:t> </a:t>
            </a:r>
            <a:r>
              <a:rPr dirty="0" sz="1200" spc="-15">
                <a:latin typeface="Carlito"/>
                <a:cs typeface="Carlito"/>
              </a:rPr>
              <a:t>system.</a:t>
            </a:r>
            <a:endParaRPr sz="1200">
              <a:latin typeface="Carlito"/>
              <a:cs typeface="Carlito"/>
            </a:endParaRPr>
          </a:p>
          <a:p>
            <a:pPr marL="161290" marR="5080" indent="-161290">
              <a:lnSpc>
                <a:spcPts val="1370"/>
              </a:lnSpc>
              <a:spcBef>
                <a:spcPts val="280"/>
              </a:spcBef>
              <a:buAutoNum type="arabicPeriod" startAt="6"/>
              <a:tabLst>
                <a:tab pos="161290" algn="l"/>
              </a:tabLst>
            </a:pPr>
            <a:r>
              <a:rPr dirty="0" sz="1200" spc="-10">
                <a:latin typeface="Carlito"/>
                <a:cs typeface="Carlito"/>
              </a:rPr>
              <a:t>System </a:t>
            </a:r>
            <a:r>
              <a:rPr dirty="0" sz="1200" spc="-5">
                <a:latin typeface="Carlito"/>
                <a:cs typeface="Carlito"/>
              </a:rPr>
              <a:t>stops cooking </a:t>
            </a:r>
            <a:r>
              <a:rPr dirty="0" sz="1200">
                <a:latin typeface="Carlito"/>
                <a:cs typeface="Carlito"/>
              </a:rPr>
              <a:t>and </a:t>
            </a:r>
            <a:r>
              <a:rPr dirty="0" sz="1200" spc="-10">
                <a:latin typeface="Carlito"/>
                <a:cs typeface="Carlito"/>
              </a:rPr>
              <a:t>displays </a:t>
            </a:r>
            <a:r>
              <a:rPr dirty="0" sz="1200">
                <a:latin typeface="Carlito"/>
                <a:cs typeface="Carlito"/>
              </a:rPr>
              <a:t>a </a:t>
            </a:r>
            <a:r>
              <a:rPr dirty="0" sz="1200" spc="-5">
                <a:latin typeface="Carlito"/>
                <a:cs typeface="Carlito"/>
              </a:rPr>
              <a:t>visual </a:t>
            </a:r>
            <a:r>
              <a:rPr dirty="0" sz="1200">
                <a:latin typeface="Carlito"/>
                <a:cs typeface="Carlito"/>
              </a:rPr>
              <a:t>and audio </a:t>
            </a:r>
            <a:r>
              <a:rPr dirty="0" sz="1200" spc="-5">
                <a:latin typeface="Carlito"/>
                <a:cs typeface="Carlito"/>
              </a:rPr>
              <a:t>signal to  indicate that cooking </a:t>
            </a:r>
            <a:r>
              <a:rPr dirty="0" sz="1200">
                <a:latin typeface="Carlito"/>
                <a:cs typeface="Carlito"/>
              </a:rPr>
              <a:t>is</a:t>
            </a:r>
            <a:r>
              <a:rPr dirty="0" sz="1200" spc="-5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completed.</a:t>
            </a:r>
            <a:endParaRPr sz="1200">
              <a:latin typeface="Carlito"/>
              <a:cs typeface="Carlito"/>
            </a:endParaRPr>
          </a:p>
          <a:p>
            <a:pPr marL="160655" indent="-148590">
              <a:lnSpc>
                <a:spcPct val="100000"/>
              </a:lnSpc>
              <a:spcBef>
                <a:spcPts val="180"/>
              </a:spcBef>
              <a:buAutoNum type="arabicPeriod" startAt="6"/>
              <a:tabLst>
                <a:tab pos="161290" algn="l"/>
              </a:tabLst>
            </a:pPr>
            <a:r>
              <a:rPr dirty="0" sz="1200" spc="-5">
                <a:latin typeface="Carlito"/>
                <a:cs typeface="Carlito"/>
              </a:rPr>
              <a:t>Cook </a:t>
            </a:r>
            <a:r>
              <a:rPr dirty="0" sz="1200">
                <a:latin typeface="Carlito"/>
                <a:cs typeface="Carlito"/>
              </a:rPr>
              <a:t>opens the </a:t>
            </a:r>
            <a:r>
              <a:rPr dirty="0" sz="1200" spc="-25">
                <a:latin typeface="Carlito"/>
                <a:cs typeface="Carlito"/>
              </a:rPr>
              <a:t>door, </a:t>
            </a:r>
            <a:r>
              <a:rPr dirty="0" sz="1200" spc="-5">
                <a:latin typeface="Carlito"/>
                <a:cs typeface="Carlito"/>
              </a:rPr>
              <a:t>removes food, </a:t>
            </a:r>
            <a:r>
              <a:rPr dirty="0" sz="1200">
                <a:latin typeface="Carlito"/>
                <a:cs typeface="Carlito"/>
              </a:rPr>
              <a:t>then </a:t>
            </a:r>
            <a:r>
              <a:rPr dirty="0" sz="1200" spc="-5">
                <a:latin typeface="Carlito"/>
                <a:cs typeface="Carlito"/>
              </a:rPr>
              <a:t>closes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110">
                <a:latin typeface="Carlito"/>
                <a:cs typeface="Carlito"/>
              </a:rPr>
              <a:t> </a:t>
            </a:r>
            <a:r>
              <a:rPr dirty="0" sz="1200" spc="-25">
                <a:latin typeface="Carlito"/>
                <a:cs typeface="Carlito"/>
              </a:rPr>
              <a:t>door.</a:t>
            </a:r>
            <a:endParaRPr sz="1200">
              <a:latin typeface="Carlito"/>
              <a:cs typeface="Carlito"/>
            </a:endParaRPr>
          </a:p>
          <a:p>
            <a:pPr marL="160655" indent="-148590">
              <a:lnSpc>
                <a:spcPct val="100000"/>
              </a:lnSpc>
              <a:spcBef>
                <a:spcPts val="219"/>
              </a:spcBef>
              <a:buAutoNum type="arabicPeriod" startAt="6"/>
              <a:tabLst>
                <a:tab pos="161290" algn="l"/>
              </a:tabLst>
            </a:pPr>
            <a:r>
              <a:rPr dirty="0" sz="1200" spc="-10">
                <a:latin typeface="Carlito"/>
                <a:cs typeface="Carlito"/>
              </a:rPr>
              <a:t>System </a:t>
            </a:r>
            <a:r>
              <a:rPr dirty="0" sz="1200" spc="-5">
                <a:latin typeface="Carlito"/>
                <a:cs typeface="Carlito"/>
              </a:rPr>
              <a:t>resets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 spc="-15">
                <a:latin typeface="Carlito"/>
                <a:cs typeface="Carlito"/>
              </a:rPr>
              <a:t>display.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945" y="51257"/>
            <a:ext cx="880744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</a:t>
            </a:r>
            <a:r>
              <a:rPr dirty="0" spc="-35"/>
              <a:t>g</a:t>
            </a:r>
            <a:r>
              <a:rPr dirty="0" spc="-5"/>
              <a:t>en</a:t>
            </a:r>
            <a:r>
              <a:rPr dirty="0" spc="-15"/>
              <a:t>d</a:t>
            </a:r>
            <a:r>
              <a:rPr dirty="0" spc="-5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2879"/>
            <a:ext cx="3126740" cy="610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Use-case based </a:t>
            </a:r>
            <a:r>
              <a:rPr dirty="0" sz="1600" spc="-30">
                <a:latin typeface="Carlito"/>
                <a:cs typeface="Carlito"/>
              </a:rPr>
              <a:t>Testing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Extracting scenarios </a:t>
            </a:r>
            <a:r>
              <a:rPr dirty="0" sz="1600" spc="-15">
                <a:latin typeface="Carlito"/>
                <a:cs typeface="Carlito"/>
              </a:rPr>
              <a:t>from </a:t>
            </a:r>
            <a:r>
              <a:rPr dirty="0" sz="1600" spc="-5">
                <a:latin typeface="Carlito"/>
                <a:cs typeface="Carlito"/>
              </a:rPr>
              <a:t>Use</a:t>
            </a:r>
            <a:r>
              <a:rPr dirty="0" sz="1600" spc="4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cases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269" y="51257"/>
            <a:ext cx="1793239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Alternate</a:t>
            </a:r>
            <a:r>
              <a:rPr dirty="0" spc="-35"/>
              <a:t> </a:t>
            </a:r>
            <a:r>
              <a:rPr dirty="0" spc="-10"/>
              <a:t>Flows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473" y="459105"/>
            <a:ext cx="3732529" cy="2339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marR="227329" indent="-17272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rlito"/>
                <a:cs typeface="Carlito"/>
              </a:rPr>
              <a:t>1a. If Cook does not close the door </a:t>
            </a:r>
            <a:r>
              <a:rPr dirty="0" sz="1100" spc="-10">
                <a:latin typeface="Carlito"/>
                <a:cs typeface="Carlito"/>
              </a:rPr>
              <a:t>before </a:t>
            </a:r>
            <a:r>
              <a:rPr dirty="0" sz="1100" spc="-5">
                <a:latin typeface="Carlito"/>
                <a:cs typeface="Carlito"/>
              </a:rPr>
              <a:t>starting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  </a:t>
            </a:r>
            <a:r>
              <a:rPr dirty="0" sz="1100" spc="-5">
                <a:latin typeface="Carlito"/>
                <a:cs typeface="Carlito"/>
              </a:rPr>
              <a:t>(step 4),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10">
                <a:latin typeface="Carlito"/>
                <a:cs typeface="Carlito"/>
              </a:rPr>
              <a:t>system </a:t>
            </a:r>
            <a:r>
              <a:rPr dirty="0" sz="1100">
                <a:latin typeface="Carlito"/>
                <a:cs typeface="Carlito"/>
              </a:rPr>
              <a:t>will not</a:t>
            </a:r>
            <a:r>
              <a:rPr dirty="0" sz="1100" spc="-6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start.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100">
                <a:latin typeface="Carlito"/>
                <a:cs typeface="Carlito"/>
              </a:rPr>
              <a:t>4a. If Cook </a:t>
            </a:r>
            <a:r>
              <a:rPr dirty="0" sz="1100" spc="-5">
                <a:latin typeface="Carlito"/>
                <a:cs typeface="Carlito"/>
              </a:rPr>
              <a:t>starts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10">
                <a:latin typeface="Carlito"/>
                <a:cs typeface="Carlito"/>
              </a:rPr>
              <a:t>system </a:t>
            </a:r>
            <a:r>
              <a:rPr dirty="0" sz="1100">
                <a:latin typeface="Carlito"/>
                <a:cs typeface="Carlito"/>
              </a:rPr>
              <a:t>without </a:t>
            </a:r>
            <a:r>
              <a:rPr dirty="0" sz="1100" spc="-5">
                <a:latin typeface="Carlito"/>
                <a:cs typeface="Carlito"/>
              </a:rPr>
              <a:t>placing food inside</a:t>
            </a:r>
            <a:r>
              <a:rPr dirty="0" sz="1100" spc="-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endParaRPr sz="110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Carlito"/>
                <a:cs typeface="Carlito"/>
              </a:rPr>
              <a:t>system,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10">
                <a:latin typeface="Carlito"/>
                <a:cs typeface="Carlito"/>
              </a:rPr>
              <a:t>system </a:t>
            </a:r>
            <a:r>
              <a:rPr dirty="0" sz="1100">
                <a:latin typeface="Carlito"/>
                <a:cs typeface="Carlito"/>
              </a:rPr>
              <a:t>will not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start.</a:t>
            </a:r>
            <a:endParaRPr sz="1100">
              <a:latin typeface="Carlito"/>
              <a:cs typeface="Carlito"/>
            </a:endParaRPr>
          </a:p>
          <a:p>
            <a:pPr marL="184785" marR="175895" indent="-172720">
              <a:lnSpc>
                <a:spcPct val="100000"/>
              </a:lnSpc>
              <a:spcBef>
                <a:spcPts val="265"/>
              </a:spcBef>
            </a:pPr>
            <a:r>
              <a:rPr dirty="0" sz="1100">
                <a:latin typeface="Carlito"/>
                <a:cs typeface="Carlito"/>
              </a:rPr>
              <a:t>4b. If Cook </a:t>
            </a:r>
            <a:r>
              <a:rPr dirty="0" sz="1100" spc="-10">
                <a:latin typeface="Carlito"/>
                <a:cs typeface="Carlito"/>
              </a:rPr>
              <a:t>enters </a:t>
            </a:r>
            <a:r>
              <a:rPr dirty="0" sz="1100">
                <a:latin typeface="Carlito"/>
                <a:cs typeface="Carlito"/>
              </a:rPr>
              <a:t>a cooking time equal </a:t>
            </a:r>
            <a:r>
              <a:rPr dirty="0" sz="1100" spc="-5">
                <a:latin typeface="Carlito"/>
                <a:cs typeface="Carlito"/>
              </a:rPr>
              <a:t>to </a:t>
            </a:r>
            <a:r>
              <a:rPr dirty="0" sz="1100" spc="-15">
                <a:latin typeface="Carlito"/>
                <a:cs typeface="Carlito"/>
              </a:rPr>
              <a:t>zero,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10">
                <a:latin typeface="Carlito"/>
                <a:cs typeface="Carlito"/>
              </a:rPr>
              <a:t>system</a:t>
            </a:r>
            <a:r>
              <a:rPr dirty="0" sz="1100" spc="-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  not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start.</a:t>
            </a:r>
            <a:endParaRPr sz="1100">
              <a:latin typeface="Carlito"/>
              <a:cs typeface="Carlito"/>
            </a:endParaRPr>
          </a:p>
          <a:p>
            <a:pPr marL="184785" marR="5080" indent="-172720">
              <a:lnSpc>
                <a:spcPct val="100000"/>
              </a:lnSpc>
              <a:spcBef>
                <a:spcPts val="260"/>
              </a:spcBef>
            </a:pPr>
            <a:r>
              <a:rPr dirty="0" sz="1100">
                <a:latin typeface="Carlito"/>
                <a:cs typeface="Carlito"/>
              </a:rPr>
              <a:t>5a. If Cook opens the door </a:t>
            </a:r>
            <a:r>
              <a:rPr dirty="0" sz="1100" spc="-5">
                <a:latin typeface="Carlito"/>
                <a:cs typeface="Carlito"/>
              </a:rPr>
              <a:t>during </a:t>
            </a:r>
            <a:r>
              <a:rPr dirty="0" sz="1100">
                <a:latin typeface="Carlito"/>
                <a:cs typeface="Carlito"/>
              </a:rPr>
              <a:t>cooking, the </a:t>
            </a:r>
            <a:r>
              <a:rPr dirty="0" sz="1100" spc="-10">
                <a:latin typeface="Carlito"/>
                <a:cs typeface="Carlito"/>
              </a:rPr>
              <a:t>system </a:t>
            </a:r>
            <a:r>
              <a:rPr dirty="0" sz="1100">
                <a:latin typeface="Carlito"/>
                <a:cs typeface="Carlito"/>
              </a:rPr>
              <a:t>will </a:t>
            </a:r>
            <a:r>
              <a:rPr dirty="0" sz="1100" spc="-5">
                <a:latin typeface="Carlito"/>
                <a:cs typeface="Carlito"/>
              </a:rPr>
              <a:t>stop  cooking. </a:t>
            </a:r>
            <a:r>
              <a:rPr dirty="0" sz="1100">
                <a:latin typeface="Carlito"/>
                <a:cs typeface="Carlito"/>
              </a:rPr>
              <a:t>Cook </a:t>
            </a:r>
            <a:r>
              <a:rPr dirty="0" sz="1100" spc="-5">
                <a:latin typeface="Carlito"/>
                <a:cs typeface="Carlito"/>
              </a:rPr>
              <a:t>can </a:t>
            </a:r>
            <a:r>
              <a:rPr dirty="0" sz="1100">
                <a:latin typeface="Carlito"/>
                <a:cs typeface="Carlito"/>
              </a:rPr>
              <a:t>either close the door and </a:t>
            </a:r>
            <a:r>
              <a:rPr dirty="0" sz="1100" spc="-5">
                <a:latin typeface="Carlito"/>
                <a:cs typeface="Carlito"/>
              </a:rPr>
              <a:t>restart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4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  </a:t>
            </a:r>
            <a:r>
              <a:rPr dirty="0" sz="1100" spc="-5">
                <a:latin typeface="Carlito"/>
                <a:cs typeface="Carlito"/>
              </a:rPr>
              <a:t>(continue </a:t>
            </a:r>
            <a:r>
              <a:rPr dirty="0" sz="1100" spc="-10">
                <a:latin typeface="Carlito"/>
                <a:cs typeface="Carlito"/>
              </a:rPr>
              <a:t>at </a:t>
            </a:r>
            <a:r>
              <a:rPr dirty="0" sz="1100" spc="-5">
                <a:latin typeface="Carlito"/>
                <a:cs typeface="Carlito"/>
              </a:rPr>
              <a:t>step 5), </a:t>
            </a:r>
            <a:r>
              <a:rPr dirty="0" sz="1100">
                <a:latin typeface="Carlito"/>
                <a:cs typeface="Carlito"/>
              </a:rPr>
              <a:t>or Cook </a:t>
            </a:r>
            <a:r>
              <a:rPr dirty="0" sz="1100" spc="-5">
                <a:latin typeface="Carlito"/>
                <a:cs typeface="Carlito"/>
              </a:rPr>
              <a:t>can cancel</a:t>
            </a:r>
            <a:r>
              <a:rPr dirty="0" sz="1100" spc="-8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cooking.</a:t>
            </a:r>
            <a:endParaRPr sz="1100">
              <a:latin typeface="Carlito"/>
              <a:cs typeface="Carlito"/>
            </a:endParaRPr>
          </a:p>
          <a:p>
            <a:pPr marL="184785" marR="10795" indent="-172720">
              <a:lnSpc>
                <a:spcPct val="100000"/>
              </a:lnSpc>
              <a:spcBef>
                <a:spcPts val="265"/>
              </a:spcBef>
            </a:pPr>
            <a:r>
              <a:rPr dirty="0" sz="1100">
                <a:latin typeface="Carlito"/>
                <a:cs typeface="Carlito"/>
              </a:rPr>
              <a:t>5b. Cook </a:t>
            </a:r>
            <a:r>
              <a:rPr dirty="0" sz="1100" spc="-5">
                <a:latin typeface="Carlito"/>
                <a:cs typeface="Carlito"/>
              </a:rPr>
              <a:t>cancels cooking. The </a:t>
            </a:r>
            <a:r>
              <a:rPr dirty="0" sz="1100" spc="-10">
                <a:latin typeface="Carlito"/>
                <a:cs typeface="Carlito"/>
              </a:rPr>
              <a:t>system </a:t>
            </a:r>
            <a:r>
              <a:rPr dirty="0" sz="1100" spc="-5">
                <a:latin typeface="Carlito"/>
                <a:cs typeface="Carlito"/>
              </a:rPr>
              <a:t>stops cooking. </a:t>
            </a:r>
            <a:r>
              <a:rPr dirty="0" sz="1100">
                <a:latin typeface="Carlito"/>
                <a:cs typeface="Carlito"/>
              </a:rPr>
              <a:t>Cook </a:t>
            </a:r>
            <a:r>
              <a:rPr dirty="0" sz="1100" spc="-10">
                <a:latin typeface="Carlito"/>
                <a:cs typeface="Carlito"/>
              </a:rPr>
              <a:t>may  </a:t>
            </a:r>
            <a:r>
              <a:rPr dirty="0" sz="1100" spc="-5">
                <a:latin typeface="Carlito"/>
                <a:cs typeface="Carlito"/>
              </a:rPr>
              <a:t>start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10">
                <a:latin typeface="Carlito"/>
                <a:cs typeface="Carlito"/>
              </a:rPr>
              <a:t>system </a:t>
            </a:r>
            <a:r>
              <a:rPr dirty="0" sz="1100">
                <a:latin typeface="Carlito"/>
                <a:cs typeface="Carlito"/>
              </a:rPr>
              <a:t>and </a:t>
            </a:r>
            <a:r>
              <a:rPr dirty="0" sz="1100" spc="-5">
                <a:latin typeface="Carlito"/>
                <a:cs typeface="Carlito"/>
              </a:rPr>
              <a:t>resume </a:t>
            </a:r>
            <a:r>
              <a:rPr dirty="0" sz="1100" spc="-10">
                <a:latin typeface="Carlito"/>
                <a:cs typeface="Carlito"/>
              </a:rPr>
              <a:t>at </a:t>
            </a:r>
            <a:r>
              <a:rPr dirty="0" sz="1100" spc="-5">
                <a:latin typeface="Carlito"/>
                <a:cs typeface="Carlito"/>
              </a:rPr>
              <a:t>step </a:t>
            </a:r>
            <a:r>
              <a:rPr dirty="0" sz="1100">
                <a:latin typeface="Carlito"/>
                <a:cs typeface="Carlito"/>
              </a:rPr>
              <a:t>5. </a:t>
            </a:r>
            <a:r>
              <a:rPr dirty="0" sz="1100" spc="-10">
                <a:latin typeface="Carlito"/>
                <a:cs typeface="Carlito"/>
              </a:rPr>
              <a:t>Alternatively, </a:t>
            </a:r>
            <a:r>
              <a:rPr dirty="0" sz="1100">
                <a:latin typeface="Carlito"/>
                <a:cs typeface="Carlito"/>
              </a:rPr>
              <a:t>Cook </a:t>
            </a:r>
            <a:r>
              <a:rPr dirty="0" sz="1100" spc="-10">
                <a:latin typeface="Carlito"/>
                <a:cs typeface="Carlito"/>
              </a:rPr>
              <a:t>may  </a:t>
            </a:r>
            <a:r>
              <a:rPr dirty="0" sz="1100" spc="-5">
                <a:latin typeface="Carlito"/>
                <a:cs typeface="Carlito"/>
              </a:rPr>
              <a:t>reset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microwave to </a:t>
            </a:r>
            <a:r>
              <a:rPr dirty="0" sz="1100">
                <a:latin typeface="Carlito"/>
                <a:cs typeface="Carlito"/>
              </a:rPr>
              <a:t>its initial </a:t>
            </a:r>
            <a:r>
              <a:rPr dirty="0" sz="1100" spc="-10">
                <a:latin typeface="Carlito"/>
                <a:cs typeface="Carlito"/>
              </a:rPr>
              <a:t>state </a:t>
            </a:r>
            <a:r>
              <a:rPr dirty="0" sz="1100" spc="-5">
                <a:latin typeface="Carlito"/>
                <a:cs typeface="Carlito"/>
              </a:rPr>
              <a:t>(cancel </a:t>
            </a:r>
            <a:r>
              <a:rPr dirty="0" sz="1100">
                <a:latin typeface="Carlito"/>
                <a:cs typeface="Carlito"/>
              </a:rPr>
              <a:t>timer and clear  </a:t>
            </a:r>
            <a:r>
              <a:rPr dirty="0" sz="1100" spc="-5">
                <a:latin typeface="Carlito"/>
                <a:cs typeface="Carlito"/>
              </a:rPr>
              <a:t>displays).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7680" y="235076"/>
            <a:ext cx="2134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Carlito"/>
                <a:cs typeface="Carlito"/>
              </a:rPr>
              <a:t>Scenarios </a:t>
            </a:r>
            <a:r>
              <a:rPr dirty="0" sz="1800" spc="-15">
                <a:solidFill>
                  <a:srgbClr val="FF0000"/>
                </a:solidFill>
                <a:latin typeface="Carlito"/>
                <a:cs typeface="Carlito"/>
              </a:rPr>
              <a:t>for</a:t>
            </a:r>
            <a:r>
              <a:rPr dirty="0" sz="1800" spc="-6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rlito"/>
                <a:cs typeface="Carlito"/>
              </a:rPr>
              <a:t>Use-Case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633" y="620201"/>
            <a:ext cx="3797453" cy="1622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38654" y="2127630"/>
            <a:ext cx="2184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85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780" y="159461"/>
            <a:ext cx="1980564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/>
              <a:t>Generating</a:t>
            </a:r>
            <a:r>
              <a:rPr dirty="0" sz="1800" spc="-55"/>
              <a:t> </a:t>
            </a:r>
            <a:r>
              <a:rPr dirty="0" sz="1800" spc="-25"/>
              <a:t>Test-Case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61874" y="687704"/>
            <a:ext cx="3976370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0655" indent="-14859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1290" algn="l"/>
              </a:tabLst>
            </a:pPr>
            <a:r>
              <a:rPr dirty="0" sz="1200" spc="-5">
                <a:latin typeface="Carlito"/>
                <a:cs typeface="Carlito"/>
              </a:rPr>
              <a:t>For </a:t>
            </a:r>
            <a:r>
              <a:rPr dirty="0" sz="1200" spc="-10">
                <a:latin typeface="Carlito"/>
                <a:cs typeface="Carlito"/>
              </a:rPr>
              <a:t>Each </a:t>
            </a:r>
            <a:r>
              <a:rPr dirty="0" sz="1200" spc="-5">
                <a:latin typeface="Carlito"/>
                <a:cs typeface="Carlito"/>
              </a:rPr>
              <a:t>use case, </a:t>
            </a:r>
            <a:r>
              <a:rPr dirty="0" sz="1200" spc="-10">
                <a:latin typeface="Carlito"/>
                <a:cs typeface="Carlito"/>
              </a:rPr>
              <a:t>generate </a:t>
            </a:r>
            <a:r>
              <a:rPr dirty="0" sz="1200">
                <a:latin typeface="Carlito"/>
                <a:cs typeface="Carlito"/>
              </a:rPr>
              <a:t>a full </a:t>
            </a:r>
            <a:r>
              <a:rPr dirty="0" sz="1200" spc="-10">
                <a:latin typeface="Carlito"/>
                <a:cs typeface="Carlito"/>
              </a:rPr>
              <a:t>set </a:t>
            </a:r>
            <a:r>
              <a:rPr dirty="0" sz="1200">
                <a:latin typeface="Carlito"/>
                <a:cs typeface="Carlito"/>
              </a:rPr>
              <a:t>of </a:t>
            </a:r>
            <a:r>
              <a:rPr dirty="0" sz="1200" spc="-5">
                <a:latin typeface="Carlito"/>
                <a:cs typeface="Carlito"/>
              </a:rPr>
              <a:t>use-case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scenarios.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rlito"/>
              <a:buAutoNum type="arabicPeriod"/>
            </a:pPr>
            <a:endParaRPr sz="1400">
              <a:latin typeface="Carlito"/>
              <a:cs typeface="Carlito"/>
            </a:endParaRPr>
          </a:p>
          <a:p>
            <a:pPr marL="161290" marR="343535" indent="-161290">
              <a:lnSpc>
                <a:spcPct val="100000"/>
              </a:lnSpc>
              <a:buAutoNum type="arabicPeriod"/>
              <a:tabLst>
                <a:tab pos="161290" algn="l"/>
              </a:tabLst>
            </a:pPr>
            <a:r>
              <a:rPr dirty="0" sz="1200" spc="-5">
                <a:latin typeface="Carlito"/>
                <a:cs typeface="Carlito"/>
              </a:rPr>
              <a:t>For each scenario, </a:t>
            </a:r>
            <a:r>
              <a:rPr dirty="0" sz="1200">
                <a:latin typeface="Carlito"/>
                <a:cs typeface="Carlito"/>
              </a:rPr>
              <a:t>identify 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at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least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one 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test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case</a:t>
            </a:r>
            <a:r>
              <a:rPr dirty="0" sz="1200" spc="-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 the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conditions</a:t>
            </a:r>
            <a:r>
              <a:rPr dirty="0" sz="1200" spc="-5">
                <a:latin typeface="Carlito"/>
                <a:cs typeface="Carlito"/>
              </a:rPr>
              <a:t> that will </a:t>
            </a:r>
            <a:r>
              <a:rPr dirty="0" sz="1200" spc="-10">
                <a:latin typeface="Carlito"/>
                <a:cs typeface="Carlito"/>
              </a:rPr>
              <a:t>make </a:t>
            </a:r>
            <a:r>
              <a:rPr dirty="0" sz="1200">
                <a:latin typeface="Carlito"/>
                <a:cs typeface="Carlito"/>
              </a:rPr>
              <a:t>it</a:t>
            </a:r>
            <a:r>
              <a:rPr dirty="0" sz="1200" spc="-55">
                <a:latin typeface="Carlito"/>
                <a:cs typeface="Carlito"/>
              </a:rPr>
              <a:t> </a:t>
            </a:r>
            <a:r>
              <a:rPr dirty="0" sz="1200" spc="-30">
                <a:latin typeface="Carlito"/>
                <a:cs typeface="Carlito"/>
              </a:rPr>
              <a:t>"</a:t>
            </a:r>
            <a:r>
              <a:rPr dirty="0" sz="1200" spc="-30" b="1">
                <a:latin typeface="Carlito"/>
                <a:cs typeface="Carlito"/>
              </a:rPr>
              <a:t>execute</a:t>
            </a:r>
            <a:r>
              <a:rPr dirty="0" sz="1200" spc="-30">
                <a:latin typeface="Arial"/>
                <a:cs typeface="Arial"/>
              </a:rPr>
              <a:t>.“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rlito"/>
              <a:buAutoNum type="arabicPeriod"/>
            </a:pPr>
            <a:endParaRPr sz="1500">
              <a:latin typeface="Arial"/>
              <a:cs typeface="Arial"/>
            </a:endParaRPr>
          </a:p>
          <a:p>
            <a:pPr marL="160655" indent="-148590">
              <a:lnSpc>
                <a:spcPct val="100000"/>
              </a:lnSpc>
              <a:buAutoNum type="arabicPeriod"/>
              <a:tabLst>
                <a:tab pos="161290" algn="l"/>
              </a:tabLst>
            </a:pPr>
            <a:r>
              <a:rPr dirty="0" sz="1200" spc="-5">
                <a:latin typeface="Carlito"/>
                <a:cs typeface="Carlito"/>
              </a:rPr>
              <a:t>For each </a:t>
            </a:r>
            <a:r>
              <a:rPr dirty="0" sz="1200" spc="-10">
                <a:latin typeface="Carlito"/>
                <a:cs typeface="Carlito"/>
              </a:rPr>
              <a:t>test </a:t>
            </a:r>
            <a:r>
              <a:rPr dirty="0" sz="1200" spc="-5">
                <a:latin typeface="Carlito"/>
                <a:cs typeface="Carlito"/>
              </a:rPr>
              <a:t>case, </a:t>
            </a:r>
            <a:r>
              <a:rPr dirty="0" sz="1200">
                <a:latin typeface="Carlito"/>
                <a:cs typeface="Carlito"/>
              </a:rPr>
              <a:t>identify the </a:t>
            </a:r>
            <a:r>
              <a:rPr dirty="0" sz="1200" spc="-10">
                <a:latin typeface="Carlito"/>
                <a:cs typeface="Carlito"/>
              </a:rPr>
              <a:t>data </a:t>
            </a:r>
            <a:r>
              <a:rPr dirty="0" sz="1200" spc="-5">
                <a:latin typeface="Carlito"/>
                <a:cs typeface="Carlito"/>
              </a:rPr>
              <a:t>values with which to</a:t>
            </a:r>
            <a:r>
              <a:rPr dirty="0" sz="1200" spc="-8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test.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644" y="0"/>
            <a:ext cx="247967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/>
              <a:t>Step One: Generate</a:t>
            </a:r>
            <a:r>
              <a:rPr dirty="0" sz="1600"/>
              <a:t> </a:t>
            </a:r>
            <a:r>
              <a:rPr dirty="0" sz="1600" spc="-10"/>
              <a:t>Scenarios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261874" y="496569"/>
            <a:ext cx="38201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200" spc="-10">
                <a:latin typeface="Carlito"/>
                <a:cs typeface="Carlito"/>
              </a:rPr>
              <a:t>Read </a:t>
            </a:r>
            <a:r>
              <a:rPr dirty="0" sz="1200">
                <a:latin typeface="Carlito"/>
                <a:cs typeface="Carlito"/>
              </a:rPr>
              <a:t>the </a:t>
            </a:r>
            <a:r>
              <a:rPr dirty="0" sz="1200" spc="-5">
                <a:latin typeface="Carlito"/>
                <a:cs typeface="Carlito"/>
              </a:rPr>
              <a:t>use-case </a:t>
            </a:r>
            <a:r>
              <a:rPr dirty="0" sz="1200" spc="-10">
                <a:latin typeface="Carlito"/>
                <a:cs typeface="Carlito"/>
              </a:rPr>
              <a:t>textual </a:t>
            </a:r>
            <a:r>
              <a:rPr dirty="0" sz="1200">
                <a:latin typeface="Carlito"/>
                <a:cs typeface="Carlito"/>
              </a:rPr>
              <a:t>description and identify </a:t>
            </a:r>
            <a:r>
              <a:rPr dirty="0" sz="1200" spc="-5">
                <a:latin typeface="Carlito"/>
                <a:cs typeface="Carlito"/>
              </a:rPr>
              <a:t>each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combination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 main and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alternate flows</a:t>
            </a:r>
            <a:r>
              <a:rPr dirty="0" sz="1200" spc="-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-- the </a:t>
            </a:r>
            <a:r>
              <a:rPr dirty="0" sz="1200" spc="-5">
                <a:latin typeface="Carlito"/>
                <a:cs typeface="Carlito"/>
              </a:rPr>
              <a:t>scenarios </a:t>
            </a:r>
            <a:r>
              <a:rPr dirty="0" sz="1200">
                <a:latin typeface="Carlito"/>
                <a:cs typeface="Carlito"/>
              </a:rPr>
              <a:t>--  and </a:t>
            </a:r>
            <a:r>
              <a:rPr dirty="0" sz="1200" spc="-10">
                <a:latin typeface="Carlito"/>
                <a:cs typeface="Carlito"/>
              </a:rPr>
              <a:t>create </a:t>
            </a:r>
            <a:r>
              <a:rPr dirty="0" sz="1200">
                <a:latin typeface="Carlito"/>
                <a:cs typeface="Carlito"/>
              </a:rPr>
              <a:t>a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scenario</a:t>
            </a:r>
            <a:r>
              <a:rPr dirty="0" u="sng" sz="1200" spc="-4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matrix</a:t>
            </a:r>
            <a:r>
              <a:rPr dirty="0" sz="1200" spc="-5">
                <a:latin typeface="Carlito"/>
                <a:cs typeface="Carlito"/>
              </a:rPr>
              <a:t>.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5425" y="1254124"/>
          <a:ext cx="4086225" cy="1850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375"/>
                <a:gridCol w="587375"/>
                <a:gridCol w="1924050"/>
                <a:gridCol w="503554"/>
                <a:gridCol w="472439"/>
              </a:tblGrid>
              <a:tr h="320040">
                <a:tc>
                  <a:txBody>
                    <a:bodyPr/>
                    <a:lstStyle/>
                    <a:p>
                      <a:pPr marL="45720" marR="1257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Use</a:t>
                      </a:r>
                      <a:r>
                        <a:rPr dirty="0" sz="900" spc="-1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case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ID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1276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ar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  ID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Scenario</a:t>
                      </a:r>
                      <a:r>
                        <a:rPr dirty="0" sz="900" spc="-2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781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9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art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  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flow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6990" marR="1250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7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rge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 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Flow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>
                          <a:latin typeface="Carlito"/>
                          <a:cs typeface="Carlito"/>
                        </a:rPr>
                        <a:t>1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1-1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Scenario </a:t>
                      </a:r>
                      <a:r>
                        <a:rPr dirty="0" sz="900">
                          <a:latin typeface="Carlito"/>
                          <a:cs typeface="Carlito"/>
                        </a:rPr>
                        <a:t>1 </a:t>
                      </a:r>
                      <a:r>
                        <a:rPr dirty="0" sz="900" spc="-5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900" spc="-10">
                          <a:latin typeface="Carlito"/>
                          <a:cs typeface="Carlito"/>
                        </a:rPr>
                        <a:t>Successful</a:t>
                      </a:r>
                      <a:r>
                        <a:rPr dirty="0" sz="900" spc="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spc="-5">
                          <a:latin typeface="Carlito"/>
                          <a:cs typeface="Carlito"/>
                        </a:rPr>
                        <a:t>Cooking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MCA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MCA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>
                          <a:latin typeface="Carlito"/>
                          <a:cs typeface="Carlito"/>
                        </a:rPr>
                        <a:t>1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1-2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Scenario </a:t>
                      </a:r>
                      <a:r>
                        <a:rPr dirty="0" sz="900">
                          <a:latin typeface="Carlito"/>
                          <a:cs typeface="Carlito"/>
                        </a:rPr>
                        <a:t>2 </a:t>
                      </a:r>
                      <a:r>
                        <a:rPr dirty="0" sz="900" spc="-5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900" spc="-5">
                          <a:latin typeface="Carlito"/>
                          <a:cs typeface="Carlito"/>
                        </a:rPr>
                        <a:t>Door</a:t>
                      </a:r>
                      <a:r>
                        <a:rPr dirty="0" sz="900" spc="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spc="-5">
                          <a:latin typeface="Carlito"/>
                          <a:cs typeface="Carlito"/>
                        </a:rPr>
                        <a:t>Open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>
                          <a:latin typeface="Carlito"/>
                          <a:cs typeface="Carlito"/>
                        </a:rPr>
                        <a:t>MCA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spc="-10">
                          <a:latin typeface="Carlito"/>
                          <a:cs typeface="Carlito"/>
                        </a:rPr>
                        <a:t>ACA1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>
                          <a:latin typeface="Carlito"/>
                          <a:cs typeface="Carlito"/>
                        </a:rPr>
                        <a:t>1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1-3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Scenario </a:t>
                      </a:r>
                      <a:r>
                        <a:rPr dirty="0" sz="900">
                          <a:latin typeface="Carlito"/>
                          <a:cs typeface="Carlito"/>
                        </a:rPr>
                        <a:t>3 </a:t>
                      </a:r>
                      <a:r>
                        <a:rPr dirty="0" sz="900" spc="-5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900" spc="-5">
                          <a:latin typeface="Carlito"/>
                          <a:cs typeface="Carlito"/>
                        </a:rPr>
                        <a:t>No</a:t>
                      </a:r>
                      <a:r>
                        <a:rPr dirty="0" sz="900" spc="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spc="-5">
                          <a:latin typeface="Carlito"/>
                          <a:cs typeface="Carlito"/>
                        </a:rPr>
                        <a:t>Food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>
                          <a:latin typeface="Carlito"/>
                          <a:cs typeface="Carlito"/>
                        </a:rPr>
                        <a:t>MCA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spc="-10">
                          <a:latin typeface="Carlito"/>
                          <a:cs typeface="Carlito"/>
                        </a:rPr>
                        <a:t>ACA2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>
                          <a:latin typeface="Carlito"/>
                          <a:cs typeface="Carlito"/>
                        </a:rPr>
                        <a:t>1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1-4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Scenario </a:t>
                      </a:r>
                      <a:r>
                        <a:rPr dirty="0" sz="900">
                          <a:latin typeface="Carlito"/>
                          <a:cs typeface="Carlito"/>
                        </a:rPr>
                        <a:t>4 </a:t>
                      </a:r>
                      <a:r>
                        <a:rPr dirty="0" sz="900" spc="-5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900" spc="-5">
                          <a:latin typeface="Carlito"/>
                          <a:cs typeface="Carlito"/>
                        </a:rPr>
                        <a:t>Door Open during</a:t>
                      </a:r>
                      <a:r>
                        <a:rPr dirty="0" sz="900" spc="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spc="-5">
                          <a:latin typeface="Carlito"/>
                          <a:cs typeface="Carlito"/>
                        </a:rPr>
                        <a:t>cooking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>
                          <a:latin typeface="Carlito"/>
                          <a:cs typeface="Carlito"/>
                        </a:rPr>
                        <a:t>MCA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spc="-10">
                          <a:latin typeface="Carlito"/>
                          <a:cs typeface="Carlito"/>
                        </a:rPr>
                        <a:t>ACA3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Scenario </a:t>
                      </a:r>
                      <a:r>
                        <a:rPr dirty="0" sz="900">
                          <a:latin typeface="Carlito"/>
                          <a:cs typeface="Carlito"/>
                        </a:rPr>
                        <a:t>5 </a:t>
                      </a:r>
                      <a:r>
                        <a:rPr dirty="0" sz="900" spc="-5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900" spc="-5">
                          <a:latin typeface="Carlito"/>
                          <a:cs typeface="Carlito"/>
                        </a:rPr>
                        <a:t>Cooking</a:t>
                      </a:r>
                      <a:r>
                        <a:rPr dirty="0" sz="900" spc="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spc="-5">
                          <a:latin typeface="Carlito"/>
                          <a:cs typeface="Carlito"/>
                        </a:rPr>
                        <a:t>cancelled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>
                          <a:latin typeface="Carlito"/>
                          <a:cs typeface="Carlito"/>
                        </a:rPr>
                        <a:t>MCA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spc="-10">
                          <a:latin typeface="Carlito"/>
                          <a:cs typeface="Carlito"/>
                        </a:rPr>
                        <a:t>ACA4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970" y="51257"/>
            <a:ext cx="325818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Step two: Identify </a:t>
            </a:r>
            <a:r>
              <a:rPr dirty="0" spc="-60"/>
              <a:t>Test</a:t>
            </a:r>
            <a:r>
              <a:rPr dirty="0" spc="25"/>
              <a:t> </a:t>
            </a:r>
            <a:r>
              <a:rPr dirty="0" spc="-5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95680"/>
            <a:ext cx="3975100" cy="2633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350" spc="-20">
                <a:latin typeface="Carlito"/>
                <a:cs typeface="Carlito"/>
              </a:rPr>
              <a:t>We </a:t>
            </a:r>
            <a:r>
              <a:rPr dirty="0" sz="1350">
                <a:latin typeface="Carlito"/>
                <a:cs typeface="Carlito"/>
              </a:rPr>
              <a:t>do this</a:t>
            </a:r>
            <a:r>
              <a:rPr dirty="0" sz="1350" spc="-40">
                <a:latin typeface="Carlito"/>
                <a:cs typeface="Carlito"/>
              </a:rPr>
              <a:t> </a:t>
            </a:r>
            <a:r>
              <a:rPr dirty="0" sz="1350" spc="-5">
                <a:latin typeface="Carlito"/>
                <a:cs typeface="Carlito"/>
              </a:rPr>
              <a:t>by:</a:t>
            </a:r>
            <a:endParaRPr sz="135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5">
                <a:latin typeface="Carlito"/>
                <a:cs typeface="Carlito"/>
              </a:rPr>
              <a:t>Analyzing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scenarios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ts val="144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5">
                <a:latin typeface="Carlito"/>
                <a:cs typeface="Carlito"/>
              </a:rPr>
              <a:t>Reviewing use case </a:t>
            </a:r>
            <a:r>
              <a:rPr dirty="0" sz="1200" spc="-10">
                <a:latin typeface="Carlito"/>
                <a:cs typeface="Carlito"/>
              </a:rPr>
              <a:t>textual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representation</a:t>
            </a:r>
            <a:endParaRPr sz="1200">
              <a:latin typeface="Carlito"/>
              <a:cs typeface="Carlito"/>
            </a:endParaRPr>
          </a:p>
          <a:p>
            <a:pPr marL="184785" indent="-172720">
              <a:lnSpc>
                <a:spcPts val="162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350" spc="-5">
                <a:latin typeface="Carlito"/>
                <a:cs typeface="Carlito"/>
              </a:rPr>
              <a:t>Step </a:t>
            </a:r>
            <a:r>
              <a:rPr dirty="0" sz="1350">
                <a:latin typeface="Carlito"/>
                <a:cs typeface="Carlito"/>
              </a:rPr>
              <a:t>2: </a:t>
            </a:r>
            <a:r>
              <a:rPr dirty="0" sz="1350" spc="-5">
                <a:latin typeface="Carlito"/>
                <a:cs typeface="Carlito"/>
              </a:rPr>
              <a:t>Identify </a:t>
            </a:r>
            <a:r>
              <a:rPr dirty="0" sz="1350" spc="-10">
                <a:latin typeface="Carlito"/>
                <a:cs typeface="Carlito"/>
              </a:rPr>
              <a:t>test</a:t>
            </a:r>
            <a:r>
              <a:rPr dirty="0" sz="1350" spc="-70">
                <a:latin typeface="Carlito"/>
                <a:cs typeface="Carlito"/>
              </a:rPr>
              <a:t> </a:t>
            </a:r>
            <a:r>
              <a:rPr dirty="0" sz="1350" spc="-5">
                <a:latin typeface="Carlito"/>
                <a:cs typeface="Carlito"/>
              </a:rPr>
              <a:t>cases</a:t>
            </a:r>
            <a:endParaRPr sz="135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5">
                <a:latin typeface="Carlito"/>
                <a:cs typeface="Carlito"/>
              </a:rPr>
              <a:t>There should </a:t>
            </a:r>
            <a:r>
              <a:rPr dirty="0" sz="1200">
                <a:latin typeface="Carlito"/>
                <a:cs typeface="Carlito"/>
              </a:rPr>
              <a:t>be </a:t>
            </a:r>
            <a:r>
              <a:rPr dirty="0" sz="1200" spc="-10">
                <a:latin typeface="Carlito"/>
                <a:cs typeface="Carlito"/>
              </a:rPr>
              <a:t>at </a:t>
            </a:r>
            <a:r>
              <a:rPr dirty="0" sz="1200" spc="-5">
                <a:latin typeface="Carlito"/>
                <a:cs typeface="Carlito"/>
              </a:rPr>
              <a:t>least </a:t>
            </a:r>
            <a:r>
              <a:rPr dirty="0" sz="1200">
                <a:latin typeface="Carlito"/>
                <a:cs typeface="Carlito"/>
              </a:rPr>
              <a:t>one </a:t>
            </a:r>
            <a:r>
              <a:rPr dirty="0" sz="1200" spc="-10">
                <a:latin typeface="Carlito"/>
                <a:cs typeface="Carlito"/>
              </a:rPr>
              <a:t>test </a:t>
            </a:r>
            <a:r>
              <a:rPr dirty="0" sz="1200" spc="-5">
                <a:latin typeface="Carlito"/>
                <a:cs typeface="Carlito"/>
              </a:rPr>
              <a:t>case </a:t>
            </a:r>
            <a:r>
              <a:rPr dirty="0" sz="1200">
                <a:latin typeface="Carlito"/>
                <a:cs typeface="Carlito"/>
              </a:rPr>
              <a:t>per</a:t>
            </a:r>
            <a:r>
              <a:rPr dirty="0" sz="1200" spc="-6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scenario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>
                <a:latin typeface="Carlito"/>
                <a:cs typeface="Carlito"/>
              </a:rPr>
              <a:t>E.g., </a:t>
            </a:r>
            <a:r>
              <a:rPr dirty="0" sz="1200" spc="-10">
                <a:latin typeface="Carlito"/>
                <a:cs typeface="Carlito"/>
              </a:rPr>
              <a:t>test </a:t>
            </a:r>
            <a:r>
              <a:rPr dirty="0" sz="1200" spc="-5">
                <a:latin typeface="Carlito"/>
                <a:cs typeface="Carlito"/>
              </a:rPr>
              <a:t>case </a:t>
            </a:r>
            <a:r>
              <a:rPr dirty="0" sz="1200" spc="-10">
                <a:latin typeface="Carlito"/>
                <a:cs typeface="Carlito"/>
              </a:rPr>
              <a:t>for </a:t>
            </a:r>
            <a:r>
              <a:rPr dirty="0" sz="1200">
                <a:latin typeface="Carlito"/>
                <a:cs typeface="Carlito"/>
              </a:rPr>
              <a:t>door open </a:t>
            </a:r>
            <a:r>
              <a:rPr dirty="0" sz="1200" spc="-5">
                <a:latin typeface="Carlito"/>
                <a:cs typeface="Carlito"/>
              </a:rPr>
              <a:t>scenario </a:t>
            </a:r>
            <a:r>
              <a:rPr dirty="0" sz="1200">
                <a:latin typeface="Carlito"/>
                <a:cs typeface="Carlito"/>
              </a:rPr>
              <a:t>identified</a:t>
            </a:r>
            <a:r>
              <a:rPr dirty="0" sz="1200" spc="-9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previously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25">
                <a:latin typeface="Carlito"/>
                <a:cs typeface="Carlito"/>
              </a:rPr>
              <a:t>We </a:t>
            </a:r>
            <a:r>
              <a:rPr dirty="0" sz="1200" spc="-5">
                <a:latin typeface="Carlito"/>
                <a:cs typeface="Carlito"/>
              </a:rPr>
              <a:t>develop </a:t>
            </a:r>
            <a:r>
              <a:rPr dirty="0" sz="1200">
                <a:latin typeface="Carlito"/>
                <a:cs typeface="Carlito"/>
              </a:rPr>
              <a:t>a </a:t>
            </a:r>
            <a:r>
              <a:rPr dirty="0" sz="1200" spc="-10">
                <a:latin typeface="Carlito"/>
                <a:cs typeface="Carlito"/>
              </a:rPr>
              <a:t>test </a:t>
            </a:r>
            <a:r>
              <a:rPr dirty="0" sz="1200" spc="-5">
                <a:latin typeface="Carlito"/>
                <a:cs typeface="Carlito"/>
              </a:rPr>
              <a:t>suite containing information</a:t>
            </a:r>
            <a:r>
              <a:rPr dirty="0" sz="1200" spc="-8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e.g.,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30">
                <a:latin typeface="Carlito"/>
                <a:cs typeface="Carlito"/>
              </a:rPr>
              <a:t>Test </a:t>
            </a:r>
            <a:r>
              <a:rPr dirty="0" sz="1200" spc="-5">
                <a:latin typeface="Carlito"/>
                <a:cs typeface="Carlito"/>
              </a:rPr>
              <a:t>case</a:t>
            </a:r>
            <a:r>
              <a:rPr dirty="0" sz="1200" spc="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id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5">
                <a:latin typeface="Carlito"/>
                <a:cs typeface="Carlito"/>
              </a:rPr>
              <a:t>Scenario/condition</a:t>
            </a:r>
            <a:r>
              <a:rPr dirty="0" sz="1200" spc="-5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reference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>
                <a:latin typeface="Carlito"/>
                <a:cs typeface="Carlito"/>
              </a:rPr>
              <a:t>Inputs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5">
                <a:latin typeface="Carlito"/>
                <a:cs typeface="Carlito"/>
              </a:rPr>
              <a:t>Preconditions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5">
                <a:latin typeface="Carlito"/>
                <a:cs typeface="Carlito"/>
              </a:rPr>
              <a:t>Expected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output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5">
                <a:latin typeface="Carlito"/>
                <a:cs typeface="Carlito"/>
              </a:rPr>
              <a:t>Post-conditions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5">
                <a:latin typeface="Carlito"/>
                <a:cs typeface="Carlito"/>
              </a:rPr>
              <a:t>Pass/fail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criteria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157" y="50672"/>
            <a:ext cx="282130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Step </a:t>
            </a:r>
            <a:r>
              <a:rPr dirty="0" spc="-10"/>
              <a:t>Three: </a:t>
            </a:r>
            <a:r>
              <a:rPr dirty="0" spc="-5"/>
              <a:t>Identify</a:t>
            </a:r>
            <a:r>
              <a:rPr dirty="0" spc="5"/>
              <a:t> </a:t>
            </a:r>
            <a:r>
              <a:rPr dirty="0" spc="-2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17321"/>
            <a:ext cx="384238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40">
                <a:latin typeface="Carlito"/>
                <a:cs typeface="Carlito"/>
              </a:rPr>
              <a:t>We </a:t>
            </a:r>
            <a:r>
              <a:rPr dirty="0" sz="1600" spc="-10">
                <a:latin typeface="Carlito"/>
                <a:cs typeface="Carlito"/>
              </a:rPr>
              <a:t>need to </a:t>
            </a:r>
            <a:r>
              <a:rPr dirty="0" sz="1600" spc="-5">
                <a:latin typeface="Carlito"/>
                <a:cs typeface="Carlito"/>
              </a:rPr>
              <a:t>identify </a:t>
            </a:r>
            <a:r>
              <a:rPr dirty="0" sz="1600" spc="-10">
                <a:latin typeface="Carlito"/>
                <a:cs typeface="Carlito"/>
              </a:rPr>
              <a:t>suitable </a:t>
            </a:r>
            <a:r>
              <a:rPr dirty="0" sz="1600" spc="-15">
                <a:latin typeface="Carlito"/>
                <a:cs typeface="Carlito"/>
              </a:rPr>
              <a:t>data </a:t>
            </a:r>
            <a:r>
              <a:rPr dirty="0" sz="1600" spc="-5">
                <a:latin typeface="Carlito"/>
                <a:cs typeface="Carlito"/>
              </a:rPr>
              <a:t>to </a:t>
            </a:r>
            <a:r>
              <a:rPr dirty="0" sz="1600" spc="-20">
                <a:latin typeface="Carlito"/>
                <a:cs typeface="Carlito"/>
              </a:rPr>
              <a:t>execute  </a:t>
            </a:r>
            <a:r>
              <a:rPr dirty="0" sz="1600" spc="-5">
                <a:latin typeface="Carlito"/>
                <a:cs typeface="Carlito"/>
              </a:rPr>
              <a:t>the identified </a:t>
            </a:r>
            <a:r>
              <a:rPr dirty="0" sz="1600" spc="-15">
                <a:latin typeface="Carlito"/>
                <a:cs typeface="Carlito"/>
              </a:rPr>
              <a:t>test</a:t>
            </a:r>
            <a:r>
              <a:rPr dirty="0" sz="1600" spc="-10">
                <a:latin typeface="Carlito"/>
                <a:cs typeface="Carlito"/>
              </a:rPr>
              <a:t> cases</a:t>
            </a:r>
            <a:endParaRPr sz="16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225" y="977264"/>
          <a:ext cx="4276725" cy="2066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"/>
                <a:gridCol w="516255"/>
                <a:gridCol w="533400"/>
                <a:gridCol w="609600"/>
                <a:gridCol w="495300"/>
                <a:gridCol w="647700"/>
                <a:gridCol w="571500"/>
                <a:gridCol w="609600"/>
              </a:tblGrid>
              <a:tr h="320039">
                <a:tc>
                  <a:txBody>
                    <a:bodyPr/>
                    <a:lstStyle/>
                    <a:p>
                      <a:pPr marL="45720" marR="889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900" spc="-1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  ID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565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ar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  ID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</a:t>
                      </a:r>
                      <a:r>
                        <a:rPr dirty="0" sz="900" spc="-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</a:t>
                      </a:r>
                      <a:r>
                        <a:rPr dirty="0" sz="900" spc="-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</a:t>
                      </a:r>
                      <a:r>
                        <a:rPr dirty="0" sz="900" spc="-3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1619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9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ed  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Output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565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Post- 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ondi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1377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ass/</a:t>
                      </a:r>
                      <a:r>
                        <a:rPr dirty="0" sz="900" spc="-3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  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Criteria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69926">
                <a:tc>
                  <a:txBody>
                    <a:bodyPr/>
                    <a:lstStyle/>
                    <a:p>
                      <a:pPr algn="r" marR="1149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5">
                          <a:latin typeface="Carlito"/>
                          <a:cs typeface="Carlito"/>
                        </a:rPr>
                        <a:t>T1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1-1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Food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Timer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Start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Explosion,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Food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Explosion,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</a:tr>
              <a:tr h="137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placed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initialized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cooking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15">
                          <a:latin typeface="Arial"/>
                          <a:cs typeface="Arial"/>
                        </a:rPr>
                        <a:t>My</a:t>
                      </a:r>
                      <a:r>
                        <a:rPr dirty="0" sz="9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God…,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10">
                          <a:latin typeface="Carlito"/>
                          <a:cs typeface="Carlito"/>
                        </a:rPr>
                        <a:t>wasted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Food</a:t>
                      </a:r>
                      <a:r>
                        <a:rPr dirty="0" sz="9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>
                          <a:latin typeface="Carlito"/>
                          <a:cs typeface="Carlito"/>
                        </a:rPr>
                        <a:t>on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</a:tr>
              <a:tr h="137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10">
                          <a:latin typeface="Carlito"/>
                          <a:cs typeface="Carlito"/>
                        </a:rPr>
                        <a:t>for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10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900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9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>
                          <a:latin typeface="Carlito"/>
                          <a:cs typeface="Carlito"/>
                        </a:rPr>
                        <a:t>min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10">
                          <a:latin typeface="Carlito"/>
                          <a:cs typeface="Carlito"/>
                        </a:rPr>
                        <a:t>button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didn’t </a:t>
                      </a:r>
                      <a:r>
                        <a:rPr dirty="0" sz="900"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9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spc="-10">
                          <a:latin typeface="Carlito"/>
                          <a:cs typeface="Carlito"/>
                        </a:rPr>
                        <a:t>tell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9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spc="-5">
                          <a:latin typeface="Carlito"/>
                          <a:cs typeface="Carlito"/>
                        </a:rPr>
                        <a:t>oven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floor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cooking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10">
                          <a:latin typeface="Carlito"/>
                          <a:cs typeface="Carlito"/>
                        </a:rPr>
                        <a:t>pressed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you not</a:t>
                      </a:r>
                      <a:r>
                        <a:rPr dirty="0" sz="9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spc="-10">
                          <a:latin typeface="Carlito"/>
                          <a:cs typeface="Carlito"/>
                        </a:rPr>
                        <a:t>to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blown</a:t>
                      </a:r>
                      <a:r>
                        <a:rPr dirty="0" sz="9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spc="-5">
                          <a:latin typeface="Carlito"/>
                          <a:cs typeface="Carlito"/>
                        </a:rPr>
                        <a:t>in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</a:tr>
              <a:tr h="137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do</a:t>
                      </a:r>
                      <a:r>
                        <a:rPr dirty="0" sz="9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spc="-5">
                          <a:latin typeface="Carlito"/>
                          <a:cs typeface="Carlito"/>
                        </a:rPr>
                        <a:t>this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85">
                          <a:latin typeface="Arial"/>
                          <a:cs typeface="Arial"/>
                        </a:rPr>
                        <a:t>air…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10">
                          <a:latin typeface="Carlito"/>
                          <a:cs typeface="Carlito"/>
                        </a:rPr>
                        <a:t>(wife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</a:tr>
              <a:tr h="137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55">
                          <a:latin typeface="Arial"/>
                          <a:cs typeface="Arial"/>
                        </a:rPr>
                        <a:t>shouting…),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</a:tr>
              <a:tr h="1371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husband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giving</a:t>
                      </a:r>
                      <a:r>
                        <a:rPr dirty="0" sz="9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spc="-5">
                          <a:latin typeface="Carlito"/>
                          <a:cs typeface="Carlito"/>
                        </a:rPr>
                        <a:t>lame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</a:tr>
              <a:tr h="137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10">
                          <a:latin typeface="Carlito"/>
                          <a:cs typeface="Carlito"/>
                        </a:rPr>
                        <a:t>excuses</a:t>
                      </a:r>
                      <a:r>
                        <a:rPr dirty="0" sz="9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>
                          <a:latin typeface="Carlito"/>
                          <a:cs typeface="Carlito"/>
                        </a:rPr>
                        <a:t>as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</a:tr>
              <a:tr h="1497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944"/>
                        </a:lnSpc>
                      </a:pPr>
                      <a:r>
                        <a:rPr dirty="0" sz="900" spc="-85">
                          <a:latin typeface="Arial"/>
                          <a:cs typeface="Arial"/>
                        </a:rPr>
                        <a:t>usual…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r" marR="933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R</a:t>
            </a:r>
            <a:r>
              <a:rPr dirty="0" spc="-5"/>
              <a:t>esul</a:t>
            </a:r>
            <a:r>
              <a:rPr dirty="0" spc="-15"/>
              <a:t>t</a:t>
            </a:r>
            <a:r>
              <a:rPr dirty="0" spc="-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06856"/>
            <a:ext cx="3347720" cy="269113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What</a:t>
            </a:r>
            <a:r>
              <a:rPr dirty="0" sz="1600" spc="-5">
                <a:latin typeface="Carlito"/>
                <a:cs typeface="Carlito"/>
              </a:rPr>
              <a:t> if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25">
                <a:latin typeface="Carlito"/>
                <a:cs typeface="Carlito"/>
              </a:rPr>
              <a:t>We </a:t>
            </a:r>
            <a:r>
              <a:rPr dirty="0" sz="1400" spc="-5">
                <a:latin typeface="Carlito"/>
                <a:cs typeface="Carlito"/>
              </a:rPr>
              <a:t>identify additional scenarios</a:t>
            </a:r>
            <a:r>
              <a:rPr dirty="0" sz="1400" spc="-1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e.g.,</a:t>
            </a:r>
            <a:endParaRPr sz="1400">
              <a:latin typeface="Carlito"/>
              <a:cs typeface="Carlito"/>
            </a:endParaRPr>
          </a:p>
          <a:p>
            <a:pPr lvl="2" marL="584200" indent="-114935">
              <a:lnSpc>
                <a:spcPct val="100000"/>
              </a:lnSpc>
              <a:spcBef>
                <a:spcPts val="310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dirty="0" sz="1200" spc="-10">
                <a:latin typeface="Carlito"/>
                <a:cs typeface="Carlito"/>
              </a:rPr>
              <a:t>Power </a:t>
            </a:r>
            <a:r>
              <a:rPr dirty="0" sz="1200" spc="-5">
                <a:latin typeface="Carlito"/>
                <a:cs typeface="Carlito"/>
              </a:rPr>
              <a:t>failure </a:t>
            </a:r>
            <a:r>
              <a:rPr dirty="0" sz="1200">
                <a:latin typeface="Carlito"/>
                <a:cs typeface="Carlito"/>
              </a:rPr>
              <a:t>and </a:t>
            </a:r>
            <a:r>
              <a:rPr dirty="0" sz="1200" spc="-10">
                <a:latin typeface="Carlito"/>
                <a:cs typeface="Carlito"/>
              </a:rPr>
              <a:t>restoration </a:t>
            </a:r>
            <a:r>
              <a:rPr dirty="0" sz="1200">
                <a:latin typeface="Carlito"/>
                <a:cs typeface="Carlito"/>
              </a:rPr>
              <a:t>during</a:t>
            </a:r>
            <a:r>
              <a:rPr dirty="0" sz="1200" spc="-13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cooking</a:t>
            </a:r>
            <a:endParaRPr sz="1200">
              <a:latin typeface="Carlito"/>
              <a:cs typeface="Carlito"/>
            </a:endParaRPr>
          </a:p>
          <a:p>
            <a:pPr lvl="2" marL="584200" indent="-11493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dirty="0" sz="1200" spc="-5">
                <a:latin typeface="Carlito"/>
                <a:cs typeface="Carlito"/>
              </a:rPr>
              <a:t>Cooking started with too </a:t>
            </a:r>
            <a:r>
              <a:rPr dirty="0" sz="1200">
                <a:latin typeface="Carlito"/>
                <a:cs typeface="Carlito"/>
              </a:rPr>
              <a:t>much</a:t>
            </a:r>
            <a:r>
              <a:rPr dirty="0" sz="1200" spc="-1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load</a:t>
            </a:r>
            <a:endParaRPr sz="1200">
              <a:latin typeface="Carlito"/>
              <a:cs typeface="Carlito"/>
            </a:endParaRPr>
          </a:p>
          <a:p>
            <a:pPr lvl="2" marL="584200" indent="-11493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dirty="0" sz="1200" spc="-5">
                <a:latin typeface="Carlito"/>
                <a:cs typeface="Carlito"/>
              </a:rPr>
              <a:t>Cooking with metal plate </a:t>
            </a:r>
            <a:r>
              <a:rPr dirty="0" sz="1200">
                <a:latin typeface="Carlito"/>
                <a:cs typeface="Carlito"/>
              </a:rPr>
              <a:t>in the</a:t>
            </a:r>
            <a:r>
              <a:rPr dirty="0" sz="1200" spc="-13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food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25">
                <a:latin typeface="Carlito"/>
                <a:cs typeface="Carlito"/>
              </a:rPr>
              <a:t>We </a:t>
            </a:r>
            <a:r>
              <a:rPr dirty="0" sz="1400" spc="-5">
                <a:latin typeface="Carlito"/>
                <a:cs typeface="Carlito"/>
              </a:rPr>
              <a:t>find</a:t>
            </a:r>
            <a:endParaRPr sz="1400">
              <a:latin typeface="Carlito"/>
              <a:cs typeface="Carlito"/>
            </a:endParaRPr>
          </a:p>
          <a:p>
            <a:pPr lvl="2" marL="584200" indent="-114935">
              <a:lnSpc>
                <a:spcPct val="100000"/>
              </a:lnSpc>
              <a:spcBef>
                <a:spcPts val="305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dirty="0" sz="1200" spc="-5">
                <a:latin typeface="Carlito"/>
                <a:cs typeface="Carlito"/>
              </a:rPr>
              <a:t>scenarios implemented </a:t>
            </a:r>
            <a:r>
              <a:rPr dirty="0" sz="1200">
                <a:latin typeface="Carlito"/>
                <a:cs typeface="Carlito"/>
              </a:rPr>
              <a:t>but not</a:t>
            </a:r>
            <a:r>
              <a:rPr dirty="0" sz="1200" spc="-8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defined</a:t>
            </a:r>
            <a:endParaRPr sz="1200">
              <a:latin typeface="Carlito"/>
              <a:cs typeface="Carlito"/>
            </a:endParaRPr>
          </a:p>
          <a:p>
            <a:pPr lvl="2" marL="584200" indent="-11493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dirty="0" sz="1200" spc="-5">
                <a:latin typeface="Carlito"/>
                <a:cs typeface="Carlito"/>
              </a:rPr>
              <a:t>scenarios defined </a:t>
            </a:r>
            <a:r>
              <a:rPr dirty="0" sz="1200">
                <a:latin typeface="Carlito"/>
                <a:cs typeface="Carlito"/>
              </a:rPr>
              <a:t>but not</a:t>
            </a:r>
            <a:r>
              <a:rPr dirty="0" sz="1200" spc="-6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implemented</a:t>
            </a:r>
            <a:endParaRPr sz="12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5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40">
                <a:latin typeface="Carlito"/>
                <a:cs typeface="Carlito"/>
              </a:rPr>
              <a:t>We </a:t>
            </a:r>
            <a:r>
              <a:rPr dirty="0" sz="1600" spc="-10">
                <a:latin typeface="Carlito"/>
                <a:cs typeface="Carlito"/>
              </a:rPr>
              <a:t>report </a:t>
            </a:r>
            <a:r>
              <a:rPr dirty="0" sz="1600" spc="-5">
                <a:latin typeface="Carlito"/>
                <a:cs typeface="Carlito"/>
              </a:rPr>
              <a:t>anomalies on the basis</a:t>
            </a:r>
            <a:r>
              <a:rPr dirty="0" sz="1600" spc="6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of</a:t>
            </a:r>
            <a:endParaRPr sz="1600">
              <a:latin typeface="Carlito"/>
              <a:cs typeface="Carlito"/>
            </a:endParaRPr>
          </a:p>
          <a:p>
            <a:pPr lvl="1" marL="384175" marR="148590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Mismatches between specification</a:t>
            </a:r>
            <a:r>
              <a:rPr dirty="0" sz="1400" spc="-7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and  implementation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986" y="1290573"/>
            <a:ext cx="376364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rlito"/>
                <a:cs typeface="Carlito"/>
              </a:rPr>
              <a:t>USE </a:t>
            </a:r>
            <a:r>
              <a:rPr dirty="0" sz="1800" spc="-10" b="1">
                <a:latin typeface="Carlito"/>
                <a:cs typeface="Carlito"/>
              </a:rPr>
              <a:t>CASES</a:t>
            </a:r>
            <a:r>
              <a:rPr dirty="0" sz="1800" spc="-65" b="1">
                <a:latin typeface="Carlito"/>
                <a:cs typeface="Carlito"/>
              </a:rPr>
              <a:t> </a:t>
            </a:r>
            <a:r>
              <a:rPr dirty="0" sz="1800" spc="-5" b="1">
                <a:latin typeface="Carlito"/>
                <a:cs typeface="Carlito"/>
              </a:rPr>
              <a:t>(DIAGRAMS/DESCRIPTIONS)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dirty="0" sz="1800" spc="-10" b="1">
                <a:latin typeface="Carlito"/>
                <a:cs typeface="Carlito"/>
              </a:rPr>
              <a:t>FOR</a:t>
            </a:r>
            <a:r>
              <a:rPr dirty="0" sz="1800" spc="-25" b="1">
                <a:latin typeface="Carlito"/>
                <a:cs typeface="Carlito"/>
              </a:rPr>
              <a:t> </a:t>
            </a:r>
            <a:r>
              <a:rPr dirty="0" sz="1800" spc="-10" b="1">
                <a:latin typeface="Carlito"/>
                <a:cs typeface="Carlito"/>
              </a:rPr>
              <a:t>TESTING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325" y="51257"/>
            <a:ext cx="242062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Use-Cases </a:t>
            </a:r>
            <a:r>
              <a:rPr dirty="0" spc="-20"/>
              <a:t>for</a:t>
            </a:r>
            <a:r>
              <a:rPr dirty="0" spc="-75"/>
              <a:t> </a:t>
            </a:r>
            <a:r>
              <a:rPr dirty="0" spc="-35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673" y="532256"/>
            <a:ext cx="4051300" cy="2556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84785" marR="19939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solidFill>
                  <a:srgbClr val="A40020"/>
                </a:solidFill>
                <a:latin typeface="Carlito"/>
                <a:cs typeface="Carlito"/>
              </a:rPr>
              <a:t>Use </a:t>
            </a:r>
            <a:r>
              <a:rPr dirty="0" sz="1600" spc="-10">
                <a:solidFill>
                  <a:srgbClr val="A40020"/>
                </a:solidFill>
                <a:latin typeface="Carlito"/>
                <a:cs typeface="Carlito"/>
              </a:rPr>
              <a:t>cases </a:t>
            </a:r>
            <a:r>
              <a:rPr dirty="0" sz="1600" spc="-5">
                <a:latin typeface="Carlito"/>
                <a:cs typeface="Carlito"/>
              </a:rPr>
              <a:t>is a wide </a:t>
            </a:r>
            <a:r>
              <a:rPr dirty="0" sz="1600" spc="-10">
                <a:latin typeface="Carlito"/>
                <a:cs typeface="Carlito"/>
              </a:rPr>
              <a:t>used technique to define  </a:t>
            </a:r>
            <a:r>
              <a:rPr dirty="0" sz="1600" spc="-5">
                <a:latin typeface="Carlito"/>
                <a:cs typeface="Carlito"/>
              </a:rPr>
              <a:t>functional</a:t>
            </a:r>
            <a:r>
              <a:rPr dirty="0" sz="160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requirements.</a:t>
            </a:r>
            <a:endParaRPr sz="1600">
              <a:latin typeface="Carlito"/>
              <a:cs typeface="Carlito"/>
            </a:endParaRPr>
          </a:p>
          <a:p>
            <a:pPr algn="just" marL="184785" marR="50355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5">
                <a:solidFill>
                  <a:srgbClr val="A40020"/>
                </a:solidFill>
                <a:latin typeface="Carlito"/>
                <a:cs typeface="Carlito"/>
              </a:rPr>
              <a:t>test </a:t>
            </a:r>
            <a:r>
              <a:rPr dirty="0" sz="1600" spc="-5">
                <a:solidFill>
                  <a:srgbClr val="A40020"/>
                </a:solidFill>
                <a:latin typeface="Carlito"/>
                <a:cs typeface="Carlito"/>
              </a:rPr>
              <a:t>phase </a:t>
            </a:r>
            <a:r>
              <a:rPr dirty="0" sz="1600" spc="-10">
                <a:latin typeface="Carlito"/>
                <a:cs typeface="Carlito"/>
              </a:rPr>
              <a:t>must assure </a:t>
            </a:r>
            <a:r>
              <a:rPr dirty="0" sz="1600" spc="-5">
                <a:latin typeface="Carlito"/>
                <a:cs typeface="Carlito"/>
              </a:rPr>
              <a:t>that the final  </a:t>
            </a:r>
            <a:r>
              <a:rPr dirty="0" sz="1600" spc="-15">
                <a:latin typeface="Carlito"/>
                <a:cs typeface="Carlito"/>
              </a:rPr>
              <a:t>software system </a:t>
            </a:r>
            <a:r>
              <a:rPr dirty="0" sz="1600" spc="-20">
                <a:latin typeface="Carlito"/>
                <a:cs typeface="Carlito"/>
              </a:rPr>
              <a:t>covers </a:t>
            </a:r>
            <a:r>
              <a:rPr dirty="0" sz="1600" spc="-5">
                <a:latin typeface="Carlito"/>
                <a:cs typeface="Carlito"/>
              </a:rPr>
              <a:t>these </a:t>
            </a:r>
            <a:r>
              <a:rPr dirty="0" sz="1600" spc="-10">
                <a:latin typeface="Carlito"/>
                <a:cs typeface="Carlito"/>
              </a:rPr>
              <a:t>functional  requirements.</a:t>
            </a:r>
            <a:endParaRPr sz="1600">
              <a:latin typeface="Carlito"/>
              <a:cs typeface="Carlito"/>
            </a:endParaRPr>
          </a:p>
          <a:p>
            <a:pPr algn="just" marL="184785" marR="63182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There </a:t>
            </a:r>
            <a:r>
              <a:rPr dirty="0" sz="1600" spc="-15">
                <a:latin typeface="Carlito"/>
                <a:cs typeface="Carlito"/>
              </a:rPr>
              <a:t>are </a:t>
            </a:r>
            <a:r>
              <a:rPr dirty="0" sz="1600" spc="-10">
                <a:latin typeface="Carlito"/>
                <a:cs typeface="Carlito"/>
              </a:rPr>
              <a:t>two very used techniques </a:t>
            </a:r>
            <a:r>
              <a:rPr dirty="0" sz="1600" spc="-20">
                <a:latin typeface="Carlito"/>
                <a:cs typeface="Carlito"/>
              </a:rPr>
              <a:t>for  </a:t>
            </a:r>
            <a:r>
              <a:rPr dirty="0" sz="1600" spc="-10">
                <a:latin typeface="Carlito"/>
                <a:cs typeface="Carlito"/>
              </a:rPr>
              <a:t>extracting </a:t>
            </a:r>
            <a:r>
              <a:rPr dirty="0" sz="1600" spc="-15">
                <a:latin typeface="Carlito"/>
                <a:cs typeface="Carlito"/>
              </a:rPr>
              <a:t>test </a:t>
            </a:r>
            <a:r>
              <a:rPr dirty="0" sz="1600" spc="-10">
                <a:latin typeface="Carlito"/>
                <a:cs typeface="Carlito"/>
              </a:rPr>
              <a:t>cases </a:t>
            </a:r>
            <a:r>
              <a:rPr dirty="0" sz="1600" spc="-15">
                <a:latin typeface="Carlito"/>
                <a:cs typeface="Carlito"/>
              </a:rPr>
              <a:t>from </a:t>
            </a:r>
            <a:r>
              <a:rPr dirty="0" sz="1600" spc="-10">
                <a:latin typeface="Carlito"/>
                <a:cs typeface="Carlito"/>
              </a:rPr>
              <a:t>use</a:t>
            </a:r>
            <a:r>
              <a:rPr dirty="0" sz="1600" spc="4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cases: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solidFill>
                  <a:srgbClr val="A40020"/>
                </a:solidFill>
                <a:latin typeface="Carlito"/>
                <a:cs typeface="Carlito"/>
              </a:rPr>
              <a:t>Scenario analysis</a:t>
            </a:r>
            <a:r>
              <a:rPr dirty="0" sz="1400" spc="-5">
                <a:latin typeface="Carlito"/>
                <a:cs typeface="Carlito"/>
              </a:rPr>
              <a:t>, based on scenario</a:t>
            </a:r>
            <a:r>
              <a:rPr dirty="0" sz="1400" spc="1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identification.</a:t>
            </a:r>
            <a:endParaRPr sz="1400">
              <a:latin typeface="Carlito"/>
              <a:cs typeface="Carlito"/>
            </a:endParaRPr>
          </a:p>
          <a:p>
            <a:pPr lvl="1" marL="384175" marR="336550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35">
                <a:solidFill>
                  <a:srgbClr val="A40020"/>
                </a:solidFill>
                <a:latin typeface="Carlito"/>
                <a:cs typeface="Carlito"/>
              </a:rPr>
              <a:t>Test </a:t>
            </a:r>
            <a:r>
              <a:rPr dirty="0" sz="1400" spc="-10">
                <a:solidFill>
                  <a:srgbClr val="A40020"/>
                </a:solidFill>
                <a:latin typeface="Carlito"/>
                <a:cs typeface="Carlito"/>
              </a:rPr>
              <a:t>data </a:t>
            </a:r>
            <a:r>
              <a:rPr dirty="0" sz="1400" spc="-5">
                <a:solidFill>
                  <a:srgbClr val="A40020"/>
                </a:solidFill>
                <a:latin typeface="Carlito"/>
                <a:cs typeface="Carlito"/>
              </a:rPr>
              <a:t>analysis</a:t>
            </a:r>
            <a:r>
              <a:rPr dirty="0" sz="1400" spc="-5">
                <a:latin typeface="Carlito"/>
                <a:cs typeface="Carlito"/>
              </a:rPr>
              <a:t>, based on </a:t>
            </a:r>
            <a:r>
              <a:rPr dirty="0" sz="1400" spc="-10">
                <a:latin typeface="Carlito"/>
                <a:cs typeface="Carlito"/>
              </a:rPr>
              <a:t>category </a:t>
            </a:r>
            <a:r>
              <a:rPr dirty="0" sz="1400">
                <a:latin typeface="Carlito"/>
                <a:cs typeface="Carlito"/>
              </a:rPr>
              <a:t>partition  </a:t>
            </a:r>
            <a:r>
              <a:rPr dirty="0" sz="1400" spc="-10">
                <a:latin typeface="Carlito"/>
                <a:cs typeface="Carlito"/>
              </a:rPr>
              <a:t>method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341" y="104012"/>
            <a:ext cx="271272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/>
              <a:t>Use case </a:t>
            </a:r>
            <a:r>
              <a:rPr dirty="0" sz="2000"/>
              <a:t>and </a:t>
            </a:r>
            <a:r>
              <a:rPr dirty="0" sz="2000" spc="-15"/>
              <a:t>test</a:t>
            </a:r>
            <a:r>
              <a:rPr dirty="0" sz="2000" spc="-90"/>
              <a:t> </a:t>
            </a:r>
            <a:r>
              <a:rPr dirty="0" sz="2000" spc="-5"/>
              <a:t>artifacts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152399" y="704425"/>
              <a:ext cx="4083066" cy="22443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157" y="51257"/>
            <a:ext cx="2059939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Use </a:t>
            </a:r>
            <a:r>
              <a:rPr dirty="0" spc="-5"/>
              <a:t>Case</a:t>
            </a:r>
            <a:r>
              <a:rPr dirty="0" spc="-45"/>
              <a:t> </a:t>
            </a:r>
            <a:r>
              <a:rPr dirty="0" spc="-10"/>
              <a:t>Diagram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887400" y="752393"/>
              <a:ext cx="2895322" cy="19756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757" y="50672"/>
            <a:ext cx="160337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Class</a:t>
            </a:r>
            <a:r>
              <a:rPr dirty="0" spc="-50"/>
              <a:t> </a:t>
            </a:r>
            <a:r>
              <a:rPr dirty="0" spc="-15"/>
              <a:t>Diagram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246950" y="562741"/>
              <a:ext cx="3950034" cy="25037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286" y="50749"/>
            <a:ext cx="240665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Use </a:t>
            </a:r>
            <a:r>
              <a:rPr dirty="0" spc="-5"/>
              <a:t>Case</a:t>
            </a:r>
            <a:r>
              <a:rPr dirty="0" spc="-35"/>
              <a:t> </a:t>
            </a:r>
            <a:r>
              <a:rPr dirty="0" spc="-5"/>
              <a:t>Description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2191" y="0"/>
            <a:ext cx="3452495" cy="4596130"/>
            <a:chOff x="-12191" y="0"/>
            <a:chExt cx="3452495" cy="4596130"/>
          </a:xfrm>
        </p:grpSpPr>
        <p:sp>
          <p:nvSpPr>
            <p:cNvPr id="4" name="object 4"/>
            <p:cNvSpPr/>
            <p:nvPr/>
          </p:nvSpPr>
          <p:spPr>
            <a:xfrm>
              <a:off x="0" y="1532254"/>
              <a:ext cx="3400171" cy="27349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04"/>
              <a:ext cx="3428365" cy="4571365"/>
            </a:xfrm>
            <a:custGeom>
              <a:avLst/>
              <a:gdLst/>
              <a:ahLst/>
              <a:cxnLst/>
              <a:rect l="l" t="t" r="r" b="b"/>
              <a:pathLst>
                <a:path w="3428365" h="4571365">
                  <a:moveTo>
                    <a:pt x="0" y="0"/>
                  </a:moveTo>
                  <a:lnTo>
                    <a:pt x="0" y="4571365"/>
                  </a:lnTo>
                  <a:lnTo>
                    <a:pt x="3428111" y="4571365"/>
                  </a:lnTo>
                  <a:lnTo>
                    <a:pt x="3428111" y="0"/>
                  </a:lnTo>
                  <a:lnTo>
                    <a:pt x="0" y="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813" y="104012"/>
            <a:ext cx="201739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/>
              <a:t>Use-Case</a:t>
            </a:r>
            <a:r>
              <a:rPr dirty="0" sz="2000" spc="-60"/>
              <a:t> </a:t>
            </a:r>
            <a:r>
              <a:rPr dirty="0" sz="2000" spc="-5"/>
              <a:t>Scenarios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61874" y="596720"/>
            <a:ext cx="3870325" cy="25628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In </a:t>
            </a:r>
            <a:r>
              <a:rPr dirty="0" sz="1600" spc="-10">
                <a:latin typeface="Carlito"/>
                <a:cs typeface="Carlito"/>
              </a:rPr>
              <a:t>case </a:t>
            </a:r>
            <a:r>
              <a:rPr dirty="0" sz="1600" spc="-5">
                <a:latin typeface="Carlito"/>
                <a:cs typeface="Carlito"/>
              </a:rPr>
              <a:t>of a business</a:t>
            </a:r>
            <a:r>
              <a:rPr dirty="0" sz="1600" spc="2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scenario</a:t>
            </a:r>
            <a:endParaRPr sz="1600">
              <a:latin typeface="Carlito"/>
              <a:cs typeface="Carlito"/>
            </a:endParaRPr>
          </a:p>
          <a:p>
            <a:pPr lvl="1" marL="384175" marR="12382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5">
                <a:latin typeface="Carlito"/>
                <a:cs typeface="Carlito"/>
              </a:rPr>
              <a:t>business scenario </a:t>
            </a:r>
            <a:r>
              <a:rPr dirty="0" sz="1400">
                <a:latin typeface="Carlito"/>
                <a:cs typeface="Carlito"/>
              </a:rPr>
              <a:t>is </a:t>
            </a:r>
            <a:r>
              <a:rPr dirty="0" sz="1400" spc="-5">
                <a:latin typeface="Carlito"/>
                <a:cs typeface="Carlito"/>
              </a:rPr>
              <a:t>written considering user  view of the</a:t>
            </a:r>
            <a:r>
              <a:rPr dirty="0" sz="1400" spc="-20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system</a:t>
            </a:r>
            <a:endParaRPr sz="1400">
              <a:latin typeface="Carlito"/>
              <a:cs typeface="Carlito"/>
            </a:endParaRPr>
          </a:p>
          <a:p>
            <a:pPr lvl="1" marL="384175" marR="212090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It </a:t>
            </a:r>
            <a:r>
              <a:rPr dirty="0" sz="1400" spc="-10">
                <a:latin typeface="Carlito"/>
                <a:cs typeface="Carlito"/>
              </a:rPr>
              <a:t>reflects </a:t>
            </a: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5">
                <a:latin typeface="Carlito"/>
                <a:cs typeface="Carlito"/>
              </a:rPr>
              <a:t>business interaction or </a:t>
            </a: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5">
                <a:latin typeface="Carlito"/>
                <a:cs typeface="Carlito"/>
              </a:rPr>
              <a:t>business  </a:t>
            </a:r>
            <a:r>
              <a:rPr dirty="0" sz="1400" spc="-10">
                <a:latin typeface="Carlito"/>
                <a:cs typeface="Carlito"/>
              </a:rPr>
              <a:t>process</a:t>
            </a:r>
            <a:endParaRPr sz="1400">
              <a:latin typeface="Carlito"/>
              <a:cs typeface="Carlito"/>
            </a:endParaRPr>
          </a:p>
          <a:p>
            <a:pPr marL="184785" marR="5080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In </a:t>
            </a:r>
            <a:r>
              <a:rPr dirty="0" sz="1600" spc="-10">
                <a:latin typeface="Carlito"/>
                <a:cs typeface="Carlito"/>
              </a:rPr>
              <a:t>case </a:t>
            </a:r>
            <a:r>
              <a:rPr dirty="0" sz="1600" spc="-5">
                <a:latin typeface="Carlito"/>
                <a:cs typeface="Carlito"/>
              </a:rPr>
              <a:t>of </a:t>
            </a:r>
            <a:r>
              <a:rPr dirty="0" sz="1600" spc="-10">
                <a:latin typeface="Carlito"/>
                <a:cs typeface="Carlito"/>
              </a:rPr>
              <a:t>extracting scenarios </a:t>
            </a:r>
            <a:r>
              <a:rPr dirty="0" sz="1600" spc="-15">
                <a:latin typeface="Carlito"/>
                <a:cs typeface="Carlito"/>
              </a:rPr>
              <a:t>from </a:t>
            </a:r>
            <a:r>
              <a:rPr dirty="0" sz="1600" spc="-5">
                <a:latin typeface="Carlito"/>
                <a:cs typeface="Carlito"/>
              </a:rPr>
              <a:t>use-case  </a:t>
            </a:r>
            <a:r>
              <a:rPr dirty="0" sz="1600" spc="-10">
                <a:latin typeface="Carlito"/>
                <a:cs typeface="Carlito"/>
              </a:rPr>
              <a:t>diagrams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5">
                <a:latin typeface="Carlito"/>
                <a:cs typeface="Carlito"/>
              </a:rPr>
              <a:t>scenario </a:t>
            </a:r>
            <a:r>
              <a:rPr dirty="0" sz="1400">
                <a:latin typeface="Carlito"/>
                <a:cs typeface="Carlito"/>
              </a:rPr>
              <a:t>is an </a:t>
            </a:r>
            <a:r>
              <a:rPr dirty="0" sz="1400" spc="-5">
                <a:latin typeface="Carlito"/>
                <a:cs typeface="Carlito"/>
              </a:rPr>
              <a:t>instance of </a:t>
            </a: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5">
                <a:latin typeface="Carlito"/>
                <a:cs typeface="Carlito"/>
              </a:rPr>
              <a:t>use</a:t>
            </a:r>
            <a:r>
              <a:rPr dirty="0" sz="1400" spc="-4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case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Execution view of </a:t>
            </a: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5">
                <a:latin typeface="Carlito"/>
                <a:cs typeface="Carlito"/>
              </a:rPr>
              <a:t>specific</a:t>
            </a:r>
            <a:r>
              <a:rPr dirty="0" sz="1400" spc="-4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user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>
                <a:latin typeface="Carlito"/>
                <a:cs typeface="Carlito"/>
              </a:rPr>
              <a:t>How a </a:t>
            </a:r>
            <a:r>
              <a:rPr dirty="0" sz="1400" spc="-5">
                <a:latin typeface="Carlito"/>
                <a:cs typeface="Carlito"/>
              </a:rPr>
              <a:t>user would </a:t>
            </a:r>
            <a:r>
              <a:rPr dirty="0" sz="1400" spc="-15">
                <a:latin typeface="Carlito"/>
                <a:cs typeface="Carlito"/>
              </a:rPr>
              <a:t>execute </a:t>
            </a:r>
            <a:r>
              <a:rPr dirty="0" sz="1400">
                <a:latin typeface="Carlito"/>
                <a:cs typeface="Carlito"/>
              </a:rPr>
              <a:t>it in a </a:t>
            </a:r>
            <a:r>
              <a:rPr dirty="0" sz="1400" spc="-5">
                <a:latin typeface="Carlito"/>
                <a:cs typeface="Carlito"/>
              </a:rPr>
              <a:t>specific</a:t>
            </a:r>
            <a:r>
              <a:rPr dirty="0" sz="1400" spc="-60">
                <a:latin typeface="Carlito"/>
                <a:cs typeface="Carlito"/>
              </a:rPr>
              <a:t> </a:t>
            </a:r>
            <a:r>
              <a:rPr dirty="0" sz="1400" spc="-35">
                <a:latin typeface="Carlito"/>
                <a:cs typeface="Carlito"/>
              </a:rPr>
              <a:t>way.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title>Software Quality Engineering</dc:title>
  <dcterms:created xsi:type="dcterms:W3CDTF">2020-04-27T22:40:44Z</dcterms:created>
  <dcterms:modified xsi:type="dcterms:W3CDTF">2020-04-27T22:40:44Z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2020-04-27T00:00:00Z</vt:filetime>
  </property>
</Properties>
</file>