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4572000" cy="3429000"/>
  <p:notesSz cx="4572000" cy="3429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875" y="1068450"/>
            <a:ext cx="327025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455" y="65912"/>
            <a:ext cx="3879088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74" y="531621"/>
            <a:ext cx="4048251" cy="805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57910" marR="5080" indent="-1045844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Software </a:t>
            </a:r>
            <a:r>
              <a:rPr dirty="0" spc="-35"/>
              <a:t>Testing </a:t>
            </a:r>
            <a:r>
              <a:rPr dirty="0" spc="-5"/>
              <a:t>and Quality  </a:t>
            </a:r>
            <a:r>
              <a:rPr dirty="0" spc="-10"/>
              <a:t>Assurance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560" y="1941702"/>
            <a:ext cx="8909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888888"/>
                </a:solidFill>
                <a:latin typeface="Carlito"/>
                <a:cs typeface="Carlito"/>
              </a:rPr>
              <a:t>Week </a:t>
            </a:r>
            <a:r>
              <a:rPr dirty="0" sz="1600" spc="-95">
                <a:solidFill>
                  <a:srgbClr val="888888"/>
                </a:solidFill>
                <a:latin typeface="Arial"/>
                <a:cs typeface="Arial"/>
              </a:rPr>
              <a:t>–</a:t>
            </a:r>
            <a:r>
              <a:rPr dirty="0" sz="1600" spc="-145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888888"/>
                </a:solidFill>
                <a:latin typeface="Carlito"/>
                <a:cs typeface="Carlito"/>
              </a:rPr>
              <a:t>10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797" y="51257"/>
            <a:ext cx="24892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5"/>
              <a:t>Writing </a:t>
            </a:r>
            <a:r>
              <a:rPr dirty="0" sz="2200" spc="-5"/>
              <a:t>a </a:t>
            </a:r>
            <a:r>
              <a:rPr dirty="0" sz="2200" spc="-10"/>
              <a:t>scenario </a:t>
            </a:r>
            <a:r>
              <a:rPr dirty="0" sz="2200" spc="-130">
                <a:latin typeface="Arial"/>
                <a:cs typeface="Arial"/>
              </a:rPr>
              <a:t>–</a:t>
            </a:r>
            <a:r>
              <a:rPr dirty="0" sz="2200" spc="-95">
                <a:latin typeface="Arial"/>
                <a:cs typeface="Arial"/>
              </a:rPr>
              <a:t> </a:t>
            </a:r>
            <a:r>
              <a:rPr dirty="0" sz="2200" spc="-5"/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482879"/>
            <a:ext cx="3814445" cy="192786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spc="-10">
                <a:latin typeface="Carlito"/>
                <a:cs typeface="Carlito"/>
              </a:rPr>
              <a:t>Some </a:t>
            </a:r>
            <a:r>
              <a:rPr dirty="0" sz="1600" spc="-5">
                <a:latin typeface="Carlito"/>
                <a:cs typeface="Carlito"/>
              </a:rPr>
              <a:t>rules </a:t>
            </a:r>
            <a:r>
              <a:rPr dirty="0" sz="1600" spc="-15">
                <a:latin typeface="Carlito"/>
                <a:cs typeface="Carlito"/>
              </a:rPr>
              <a:t>for </a:t>
            </a:r>
            <a:r>
              <a:rPr dirty="0" sz="1600" spc="-5">
                <a:latin typeface="Carlito"/>
                <a:cs typeface="Carlito"/>
              </a:rPr>
              <a:t>writing a </a:t>
            </a:r>
            <a:r>
              <a:rPr dirty="0" sz="1600" spc="-10">
                <a:latin typeface="Carlito"/>
                <a:cs typeface="Carlito"/>
              </a:rPr>
              <a:t>good</a:t>
            </a:r>
            <a:r>
              <a:rPr dirty="0" sz="1600" spc="4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scenario:</a:t>
            </a:r>
            <a:endParaRPr sz="1600">
              <a:latin typeface="Carlito"/>
              <a:cs typeface="Carlito"/>
            </a:endParaRPr>
          </a:p>
          <a:p>
            <a:pPr marL="317500" marR="85090" indent="-30480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dirty="0" sz="1600" spc="-10">
                <a:latin typeface="Carlito"/>
                <a:cs typeface="Carlito"/>
              </a:rPr>
              <a:t>List </a:t>
            </a:r>
            <a:r>
              <a:rPr dirty="0" sz="1600" spc="-5">
                <a:latin typeface="Carlito"/>
                <a:cs typeface="Carlito"/>
              </a:rPr>
              <a:t>possible </a:t>
            </a:r>
            <a:r>
              <a:rPr dirty="0" sz="1600" spc="-15">
                <a:latin typeface="Carlito"/>
                <a:cs typeface="Carlito"/>
              </a:rPr>
              <a:t>users </a:t>
            </a:r>
            <a:r>
              <a:rPr dirty="0" sz="1600" spc="-95">
                <a:latin typeface="Arial"/>
                <a:cs typeface="Arial"/>
              </a:rPr>
              <a:t>– </a:t>
            </a:r>
            <a:r>
              <a:rPr dirty="0" sz="1600" spc="-10">
                <a:latin typeface="Carlito"/>
                <a:cs typeface="Carlito"/>
              </a:rPr>
              <a:t>analyze </a:t>
            </a:r>
            <a:r>
              <a:rPr dirty="0" sz="1600" spc="-5">
                <a:latin typeface="Carlito"/>
                <a:cs typeface="Carlito"/>
              </a:rPr>
              <a:t>their </a:t>
            </a:r>
            <a:r>
              <a:rPr dirty="0" sz="1600" spc="-15">
                <a:latin typeface="Carlito"/>
                <a:cs typeface="Carlito"/>
              </a:rPr>
              <a:t>interest  </a:t>
            </a:r>
            <a:r>
              <a:rPr dirty="0" sz="1600" spc="-5">
                <a:latin typeface="Carlito"/>
                <a:cs typeface="Carlito"/>
              </a:rPr>
              <a:t>and</a:t>
            </a:r>
            <a:r>
              <a:rPr dirty="0" sz="1600" spc="-10">
                <a:latin typeface="Carlito"/>
                <a:cs typeface="Carlito"/>
              </a:rPr>
              <a:t> objectives</a:t>
            </a:r>
            <a:endParaRPr sz="1600">
              <a:latin typeface="Carlito"/>
              <a:cs typeface="Carlito"/>
            </a:endParaRPr>
          </a:p>
          <a:p>
            <a:pPr marL="317500" marR="149225" indent="-304800">
              <a:lnSpc>
                <a:spcPct val="100000"/>
              </a:lnSpc>
              <a:spcBef>
                <a:spcPts val="390"/>
              </a:spcBef>
              <a:buClr>
                <a:srgbClr val="FF0000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dirty="0" sz="1600" spc="-10">
                <a:latin typeface="Carlito"/>
                <a:cs typeface="Carlito"/>
              </a:rPr>
              <a:t>List </a:t>
            </a:r>
            <a:r>
              <a:rPr dirty="0" sz="1600" spc="-15">
                <a:latin typeface="Carlito"/>
                <a:cs typeface="Carlito"/>
              </a:rPr>
              <a:t>system </a:t>
            </a:r>
            <a:r>
              <a:rPr dirty="0" sz="1600" spc="-10">
                <a:latin typeface="Carlito"/>
                <a:cs typeface="Carlito"/>
              </a:rPr>
              <a:t>events. How does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20">
                <a:latin typeface="Carlito"/>
                <a:cs typeface="Carlito"/>
              </a:rPr>
              <a:t>system  </a:t>
            </a:r>
            <a:r>
              <a:rPr dirty="0" sz="1600" spc="-5">
                <a:latin typeface="Carlito"/>
                <a:cs typeface="Carlito"/>
              </a:rPr>
              <a:t>handle them?</a:t>
            </a:r>
            <a:endParaRPr sz="1600">
              <a:latin typeface="Carlito"/>
              <a:cs typeface="Carlito"/>
            </a:endParaRPr>
          </a:p>
          <a:p>
            <a:pPr marL="317500" marR="5080" indent="-304800">
              <a:lnSpc>
                <a:spcPct val="100000"/>
              </a:lnSpc>
              <a:spcBef>
                <a:spcPts val="384"/>
              </a:spcBef>
              <a:buClr>
                <a:srgbClr val="FF0000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dirty="0" sz="1600" spc="-10">
                <a:latin typeface="Carlito"/>
                <a:cs typeface="Carlito"/>
              </a:rPr>
              <a:t>List special events. What accommodations  does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5">
                <a:latin typeface="Carlito"/>
                <a:cs typeface="Carlito"/>
              </a:rPr>
              <a:t>system </a:t>
            </a:r>
            <a:r>
              <a:rPr dirty="0" sz="1600" spc="-20">
                <a:latin typeface="Carlito"/>
                <a:cs typeface="Carlito"/>
              </a:rPr>
              <a:t>make </a:t>
            </a:r>
            <a:r>
              <a:rPr dirty="0" sz="1600" spc="-15">
                <a:latin typeface="Carlito"/>
                <a:cs typeface="Carlito"/>
              </a:rPr>
              <a:t>for</a:t>
            </a:r>
            <a:r>
              <a:rPr dirty="0" sz="1600" spc="3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these?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797" y="50672"/>
            <a:ext cx="248856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5"/>
              <a:t>Writing </a:t>
            </a:r>
            <a:r>
              <a:rPr dirty="0" sz="2200" spc="-5"/>
              <a:t>a </a:t>
            </a:r>
            <a:r>
              <a:rPr dirty="0" sz="2200" spc="-10"/>
              <a:t>scenario </a:t>
            </a:r>
            <a:r>
              <a:rPr dirty="0" sz="2200" spc="-130">
                <a:latin typeface="Arial"/>
                <a:cs typeface="Arial"/>
              </a:rPr>
              <a:t>–</a:t>
            </a:r>
            <a:r>
              <a:rPr dirty="0" sz="2200" spc="-85">
                <a:latin typeface="Arial"/>
                <a:cs typeface="Arial"/>
              </a:rPr>
              <a:t> </a:t>
            </a:r>
            <a:r>
              <a:rPr dirty="0" sz="2200" spc="-5"/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531621"/>
            <a:ext cx="3986529" cy="2122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marR="22606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List benefits </a:t>
            </a:r>
            <a:r>
              <a:rPr dirty="0" sz="1600" spc="-5">
                <a:latin typeface="Carlito"/>
                <a:cs typeface="Carlito"/>
              </a:rPr>
              <a:t>and </a:t>
            </a:r>
            <a:r>
              <a:rPr dirty="0" sz="1600" spc="-15">
                <a:latin typeface="Carlito"/>
                <a:cs typeface="Carlito"/>
              </a:rPr>
              <a:t>create </a:t>
            </a:r>
            <a:r>
              <a:rPr dirty="0" sz="1600" spc="-5">
                <a:latin typeface="Carlito"/>
                <a:cs typeface="Carlito"/>
              </a:rPr>
              <a:t>end-to-end </a:t>
            </a:r>
            <a:r>
              <a:rPr dirty="0" sz="1600" spc="-10">
                <a:latin typeface="Carlito"/>
                <a:cs typeface="Carlito"/>
              </a:rPr>
              <a:t>tasks to  achieve</a:t>
            </a:r>
            <a:r>
              <a:rPr dirty="0" sz="1600" spc="-5">
                <a:latin typeface="Carlito"/>
                <a:cs typeface="Carlito"/>
              </a:rPr>
              <a:t> them</a:t>
            </a:r>
            <a:endParaRPr sz="1600">
              <a:latin typeface="Carlito"/>
              <a:cs typeface="Carlito"/>
            </a:endParaRPr>
          </a:p>
          <a:p>
            <a:pPr marL="184785" marR="321310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30">
                <a:latin typeface="Carlito"/>
                <a:cs typeface="Carlito"/>
              </a:rPr>
              <a:t>Work </a:t>
            </a:r>
            <a:r>
              <a:rPr dirty="0" sz="1600" spc="-5">
                <a:latin typeface="Carlito"/>
                <a:cs typeface="Carlito"/>
              </a:rPr>
              <a:t>alongside </a:t>
            </a:r>
            <a:r>
              <a:rPr dirty="0" sz="1600" spc="-15">
                <a:latin typeface="Carlito"/>
                <a:cs typeface="Carlito"/>
              </a:rPr>
              <a:t>users </a:t>
            </a:r>
            <a:r>
              <a:rPr dirty="0" sz="1600" spc="-5">
                <a:latin typeface="Carlito"/>
                <a:cs typeface="Carlito"/>
              </a:rPr>
              <a:t>and </a:t>
            </a:r>
            <a:r>
              <a:rPr dirty="0" sz="1600" spc="-10">
                <a:latin typeface="Carlito"/>
                <a:cs typeface="Carlito"/>
              </a:rPr>
              <a:t>to see how they  work </a:t>
            </a:r>
            <a:r>
              <a:rPr dirty="0" sz="1600" spc="-5">
                <a:latin typeface="Carlito"/>
                <a:cs typeface="Carlito"/>
              </a:rPr>
              <a:t>and what </a:t>
            </a:r>
            <a:r>
              <a:rPr dirty="0" sz="1600" spc="-10">
                <a:latin typeface="Carlito"/>
                <a:cs typeface="Carlito"/>
              </a:rPr>
              <a:t>they</a:t>
            </a:r>
            <a:r>
              <a:rPr dirty="0" sz="1600" spc="2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do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Read </a:t>
            </a:r>
            <a:r>
              <a:rPr dirty="0" sz="1600" spc="-5">
                <a:latin typeface="Carlito"/>
                <a:cs typeface="Carlito"/>
              </a:rPr>
              <a:t>about what </a:t>
            </a:r>
            <a:r>
              <a:rPr dirty="0" sz="1600" spc="-15">
                <a:latin typeface="Carlito"/>
                <a:cs typeface="Carlito"/>
              </a:rPr>
              <a:t>systems like </a:t>
            </a:r>
            <a:r>
              <a:rPr dirty="0" sz="1600" spc="-5">
                <a:latin typeface="Carlito"/>
                <a:cs typeface="Carlito"/>
              </a:rPr>
              <a:t>this </a:t>
            </a:r>
            <a:r>
              <a:rPr dirty="0" sz="1600">
                <a:latin typeface="Carlito"/>
                <a:cs typeface="Carlito"/>
              </a:rPr>
              <a:t>is</a:t>
            </a:r>
            <a:r>
              <a:rPr dirty="0" sz="1600" spc="4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supposed</a:t>
            </a:r>
            <a:endParaRPr sz="1600">
              <a:latin typeface="Carlito"/>
              <a:cs typeface="Carlito"/>
            </a:endParaRPr>
          </a:p>
          <a:p>
            <a:pPr marL="184785">
              <a:lnSpc>
                <a:spcPct val="100000"/>
              </a:lnSpc>
            </a:pPr>
            <a:r>
              <a:rPr dirty="0" sz="1600" spc="-10">
                <a:latin typeface="Carlito"/>
                <a:cs typeface="Carlito"/>
              </a:rPr>
              <a:t>to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do</a:t>
            </a:r>
            <a:endParaRPr sz="1600">
              <a:latin typeface="Carlito"/>
              <a:cs typeface="Carlito"/>
            </a:endParaRPr>
          </a:p>
          <a:p>
            <a:pPr marL="184785" marR="248920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5">
                <a:latin typeface="Carlito"/>
                <a:cs typeface="Carlito"/>
              </a:rPr>
              <a:t>Create </a:t>
            </a:r>
            <a:r>
              <a:rPr dirty="0" sz="1600" spc="-5">
                <a:latin typeface="Carlito"/>
                <a:cs typeface="Carlito"/>
              </a:rPr>
              <a:t>a mock business. </a:t>
            </a:r>
            <a:r>
              <a:rPr dirty="0" sz="1600" spc="-30">
                <a:latin typeface="Carlito"/>
                <a:cs typeface="Carlito"/>
              </a:rPr>
              <a:t>Treat </a:t>
            </a:r>
            <a:r>
              <a:rPr dirty="0" sz="1600" spc="-5">
                <a:latin typeface="Carlito"/>
                <a:cs typeface="Carlito"/>
              </a:rPr>
              <a:t>it as </a:t>
            </a:r>
            <a:r>
              <a:rPr dirty="0" sz="1600" spc="-10">
                <a:latin typeface="Carlito"/>
                <a:cs typeface="Carlito"/>
              </a:rPr>
              <a:t>real </a:t>
            </a:r>
            <a:r>
              <a:rPr dirty="0" sz="1600" spc="-5">
                <a:latin typeface="Carlito"/>
                <a:cs typeface="Carlito"/>
              </a:rPr>
              <a:t>and  </a:t>
            </a:r>
            <a:r>
              <a:rPr dirty="0" sz="1600" spc="-15">
                <a:latin typeface="Carlito"/>
                <a:cs typeface="Carlito"/>
              </a:rPr>
              <a:t>process </a:t>
            </a:r>
            <a:r>
              <a:rPr dirty="0" sz="1600" spc="-5">
                <a:latin typeface="Carlito"/>
                <a:cs typeface="Carlito"/>
              </a:rPr>
              <a:t>its</a:t>
            </a:r>
            <a:r>
              <a:rPr dirty="0" sz="1600">
                <a:latin typeface="Carlito"/>
                <a:cs typeface="Carlito"/>
              </a:rPr>
              <a:t> </a:t>
            </a:r>
            <a:r>
              <a:rPr dirty="0" sz="1600" spc="-15">
                <a:latin typeface="Carlito"/>
                <a:cs typeface="Carlito"/>
              </a:rPr>
              <a:t>data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720" y="51257"/>
            <a:ext cx="65468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5"/>
              <a:t>U</a:t>
            </a:r>
            <a:r>
              <a:rPr dirty="0" sz="2200" spc="-10"/>
              <a:t>se</a:t>
            </a:r>
            <a:r>
              <a:rPr dirty="0" sz="2200" spc="-40"/>
              <a:t>r</a:t>
            </a:r>
            <a:r>
              <a:rPr dirty="0" sz="2200" spc="-5"/>
              <a:t>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532256"/>
            <a:ext cx="3987800" cy="1830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marR="17081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When </a:t>
            </a:r>
            <a:r>
              <a:rPr dirty="0" sz="1600" spc="-10">
                <a:latin typeface="Carlito"/>
                <a:cs typeface="Carlito"/>
              </a:rPr>
              <a:t>we later </a:t>
            </a:r>
            <a:r>
              <a:rPr dirty="0" sz="1600" spc="-15">
                <a:latin typeface="Carlito"/>
                <a:cs typeface="Carlito"/>
              </a:rPr>
              <a:t>say </a:t>
            </a:r>
            <a:r>
              <a:rPr dirty="0" sz="1600" spc="-10" b="1" i="1">
                <a:latin typeface="Carlito"/>
                <a:cs typeface="Carlito"/>
              </a:rPr>
              <a:t>users</a:t>
            </a:r>
            <a:r>
              <a:rPr dirty="0" sz="1600" spc="-10">
                <a:latin typeface="Carlito"/>
                <a:cs typeface="Carlito"/>
              </a:rPr>
              <a:t>, we </a:t>
            </a:r>
            <a:r>
              <a:rPr dirty="0" sz="1600" spc="-5">
                <a:latin typeface="Carlito"/>
                <a:cs typeface="Carlito"/>
              </a:rPr>
              <a:t>mean </a:t>
            </a:r>
            <a:r>
              <a:rPr dirty="0" sz="1600" spc="-10">
                <a:latin typeface="Carlito"/>
                <a:cs typeface="Carlito"/>
              </a:rPr>
              <a:t>the  prospective </a:t>
            </a:r>
            <a:r>
              <a:rPr dirty="0" sz="1600" spc="-15">
                <a:latin typeface="Carlito"/>
                <a:cs typeface="Carlito"/>
              </a:rPr>
              <a:t>users </a:t>
            </a:r>
            <a:r>
              <a:rPr dirty="0" sz="1600" spc="-95">
                <a:latin typeface="Arial"/>
                <a:cs typeface="Arial"/>
              </a:rPr>
              <a:t>– </a:t>
            </a:r>
            <a:r>
              <a:rPr dirty="0" sz="1600" spc="-5">
                <a:latin typeface="Carlito"/>
                <a:cs typeface="Carlito"/>
              </a:rPr>
              <a:t>those who will later </a:t>
            </a:r>
            <a:r>
              <a:rPr dirty="0" sz="1600" spc="-10">
                <a:latin typeface="Carlito"/>
                <a:cs typeface="Carlito"/>
              </a:rPr>
              <a:t>use 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20">
                <a:latin typeface="Carlito"/>
                <a:cs typeface="Carlito"/>
              </a:rPr>
              <a:t>system </a:t>
            </a:r>
            <a:r>
              <a:rPr dirty="0" sz="1600" spc="-5">
                <a:latin typeface="Carlito"/>
                <a:cs typeface="Carlito"/>
              </a:rPr>
              <a:t>that </a:t>
            </a:r>
            <a:r>
              <a:rPr dirty="0" sz="1600" spc="-10">
                <a:latin typeface="Carlito"/>
                <a:cs typeface="Carlito"/>
              </a:rPr>
              <a:t>we </a:t>
            </a:r>
            <a:r>
              <a:rPr dirty="0" sz="1600" spc="-15">
                <a:latin typeface="Carlito"/>
                <a:cs typeface="Carlito"/>
              </a:rPr>
              <a:t>are </a:t>
            </a:r>
            <a:r>
              <a:rPr dirty="0" sz="1600" spc="-10">
                <a:latin typeface="Carlito"/>
                <a:cs typeface="Carlito"/>
              </a:rPr>
              <a:t>currently </a:t>
            </a:r>
            <a:r>
              <a:rPr dirty="0" sz="1600" spc="-5">
                <a:latin typeface="Carlito"/>
                <a:cs typeface="Carlito"/>
              </a:rPr>
              <a:t>developing  and</a:t>
            </a:r>
            <a:r>
              <a:rPr dirty="0" sz="1600" spc="-10">
                <a:latin typeface="Carlito"/>
                <a:cs typeface="Carlito"/>
              </a:rPr>
              <a:t> testing.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</a:pPr>
            <a:endParaRPr sz="2200">
              <a:latin typeface="Carlito"/>
              <a:cs typeface="Carlito"/>
            </a:endParaRPr>
          </a:p>
          <a:p>
            <a:pPr marL="184785" marR="5080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What we need to </a:t>
            </a:r>
            <a:r>
              <a:rPr dirty="0" sz="1600" spc="-5">
                <a:latin typeface="Carlito"/>
                <a:cs typeface="Carlito"/>
              </a:rPr>
              <a:t>do is to </a:t>
            </a:r>
            <a:r>
              <a:rPr dirty="0" sz="1600" spc="-15">
                <a:latin typeface="Carlito"/>
                <a:cs typeface="Carlito"/>
              </a:rPr>
              <a:t>understand </a:t>
            </a:r>
            <a:r>
              <a:rPr dirty="0" sz="1600" spc="-10">
                <a:latin typeface="Carlito"/>
                <a:cs typeface="Carlito"/>
              </a:rPr>
              <a:t>how the  </a:t>
            </a:r>
            <a:r>
              <a:rPr dirty="0" sz="1600" spc="-15">
                <a:latin typeface="Carlito"/>
                <a:cs typeface="Carlito"/>
              </a:rPr>
              <a:t>system </a:t>
            </a:r>
            <a:r>
              <a:rPr dirty="0" sz="1600" spc="-5">
                <a:latin typeface="Carlito"/>
                <a:cs typeface="Carlito"/>
              </a:rPr>
              <a:t>is used </a:t>
            </a:r>
            <a:r>
              <a:rPr dirty="0" sz="1600" spc="-10">
                <a:latin typeface="Carlito"/>
                <a:cs typeface="Carlito"/>
              </a:rPr>
              <a:t>by </a:t>
            </a:r>
            <a:r>
              <a:rPr dirty="0" sz="1600" spc="-5">
                <a:latin typeface="Carlito"/>
                <a:cs typeface="Carlito"/>
              </a:rPr>
              <a:t>its </a:t>
            </a:r>
            <a:r>
              <a:rPr dirty="0" sz="1600" spc="-10">
                <a:latin typeface="Carlito"/>
                <a:cs typeface="Carlito"/>
              </a:rPr>
              <a:t>real</a:t>
            </a:r>
            <a:r>
              <a:rPr dirty="0" sz="1600" spc="35">
                <a:latin typeface="Carlito"/>
                <a:cs typeface="Carlito"/>
              </a:rPr>
              <a:t> </a:t>
            </a:r>
            <a:r>
              <a:rPr dirty="0" sz="1600" spc="-15">
                <a:latin typeface="Carlito"/>
                <a:cs typeface="Carlito"/>
              </a:rPr>
              <a:t>users.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680" y="50672"/>
            <a:ext cx="205613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/>
              <a:t>List </a:t>
            </a:r>
            <a:r>
              <a:rPr dirty="0" sz="2200" spc="-5"/>
              <a:t>possible</a:t>
            </a:r>
            <a:r>
              <a:rPr dirty="0" sz="2200" spc="-55"/>
              <a:t> </a:t>
            </a:r>
            <a:r>
              <a:rPr dirty="0" sz="2200" spc="-15"/>
              <a:t>users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531621"/>
            <a:ext cx="4023360" cy="2414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marR="8890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5">
                <a:latin typeface="Carlito"/>
                <a:cs typeface="Carlito"/>
              </a:rPr>
              <a:t>For </a:t>
            </a:r>
            <a:r>
              <a:rPr dirty="0" sz="1600" spc="-5">
                <a:latin typeface="Carlito"/>
                <a:cs typeface="Carlito"/>
              </a:rPr>
              <a:t>each identified </a:t>
            </a:r>
            <a:r>
              <a:rPr dirty="0" sz="1600" spc="-35">
                <a:latin typeface="Carlito"/>
                <a:cs typeface="Carlito"/>
              </a:rPr>
              <a:t>user, </a:t>
            </a:r>
            <a:r>
              <a:rPr dirty="0" sz="1600" spc="-5">
                <a:latin typeface="Carlito"/>
                <a:cs typeface="Carlito"/>
              </a:rPr>
              <a:t>identify his </a:t>
            </a:r>
            <a:r>
              <a:rPr dirty="0" sz="1600" spc="-15">
                <a:latin typeface="Carlito"/>
                <a:cs typeface="Carlito"/>
              </a:rPr>
              <a:t>interests.  </a:t>
            </a:r>
            <a:r>
              <a:rPr dirty="0" sz="1600" spc="-5">
                <a:latin typeface="Carlito"/>
                <a:cs typeface="Carlito"/>
              </a:rPr>
              <a:t>A </a:t>
            </a:r>
            <a:r>
              <a:rPr dirty="0" sz="1600" spc="-10">
                <a:latin typeface="Carlito"/>
                <a:cs typeface="Carlito"/>
              </a:rPr>
              <a:t>user </a:t>
            </a:r>
            <a:r>
              <a:rPr dirty="0" sz="1600" spc="-5">
                <a:latin typeface="Carlito"/>
                <a:cs typeface="Carlito"/>
              </a:rPr>
              <a:t>will </a:t>
            </a:r>
            <a:r>
              <a:rPr dirty="0" sz="1600" spc="-10">
                <a:latin typeface="Carlito"/>
                <a:cs typeface="Carlito"/>
              </a:rPr>
              <a:t>value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20">
                <a:latin typeface="Carlito"/>
                <a:cs typeface="Carlito"/>
              </a:rPr>
              <a:t>system </a:t>
            </a:r>
            <a:r>
              <a:rPr dirty="0" sz="1600" spc="-5">
                <a:latin typeface="Carlito"/>
                <a:cs typeface="Carlito"/>
              </a:rPr>
              <a:t>if it </a:t>
            </a:r>
            <a:r>
              <a:rPr dirty="0" sz="1600" spc="-10">
                <a:latin typeface="Carlito"/>
                <a:cs typeface="Carlito"/>
              </a:rPr>
              <a:t>furthers </a:t>
            </a:r>
            <a:r>
              <a:rPr dirty="0" sz="1600" spc="-5">
                <a:latin typeface="Carlito"/>
                <a:cs typeface="Carlito"/>
              </a:rPr>
              <a:t>his  </a:t>
            </a:r>
            <a:r>
              <a:rPr dirty="0" sz="1600" spc="-15">
                <a:latin typeface="Carlito"/>
                <a:cs typeface="Carlito"/>
              </a:rPr>
              <a:t>interests.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</a:pPr>
            <a:endParaRPr sz="22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5">
                <a:latin typeface="Carlito"/>
                <a:cs typeface="Carlito"/>
              </a:rPr>
              <a:t>Focus </a:t>
            </a:r>
            <a:r>
              <a:rPr dirty="0" sz="1600" spc="-5">
                <a:latin typeface="Carlito"/>
                <a:cs typeface="Carlito"/>
              </a:rPr>
              <a:t>on one </a:t>
            </a:r>
            <a:r>
              <a:rPr dirty="0" sz="1600" spc="-15">
                <a:latin typeface="Carlito"/>
                <a:cs typeface="Carlito"/>
              </a:rPr>
              <a:t>interest </a:t>
            </a:r>
            <a:r>
              <a:rPr dirty="0" sz="1600" spc="-10">
                <a:latin typeface="Carlito"/>
                <a:cs typeface="Carlito"/>
              </a:rPr>
              <a:t>at </a:t>
            </a:r>
            <a:r>
              <a:rPr dirty="0" sz="1600" spc="-5">
                <a:latin typeface="Carlito"/>
                <a:cs typeface="Carlito"/>
              </a:rPr>
              <a:t>the time. Identify</a:t>
            </a:r>
            <a:r>
              <a:rPr dirty="0" sz="1600" spc="10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the</a:t>
            </a:r>
            <a:endParaRPr sz="1600">
              <a:latin typeface="Carlito"/>
              <a:cs typeface="Carlito"/>
            </a:endParaRPr>
          </a:p>
          <a:p>
            <a:pPr marL="184785">
              <a:lnSpc>
                <a:spcPct val="100000"/>
              </a:lnSpc>
            </a:pPr>
            <a:r>
              <a:rPr dirty="0" sz="1600" spc="-85">
                <a:latin typeface="Arial"/>
                <a:cs typeface="Arial"/>
              </a:rPr>
              <a:t>user’s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60">
                <a:latin typeface="Arial"/>
                <a:cs typeface="Arial"/>
              </a:rPr>
              <a:t>objectives.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"/>
              <a:cs typeface="Arial"/>
            </a:endParaRPr>
          </a:p>
          <a:p>
            <a:pPr marL="184785" marR="42545" indent="-17272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How can we </a:t>
            </a:r>
            <a:r>
              <a:rPr dirty="0" sz="1600" spc="-15">
                <a:latin typeface="Carlito"/>
                <a:cs typeface="Carlito"/>
              </a:rPr>
              <a:t>test </a:t>
            </a:r>
            <a:r>
              <a:rPr dirty="0" sz="1600" spc="-5">
                <a:latin typeface="Carlito"/>
                <a:cs typeface="Carlito"/>
              </a:rPr>
              <a:t>that each </a:t>
            </a:r>
            <a:r>
              <a:rPr dirty="0" sz="1600" spc="-10">
                <a:latin typeface="Carlito"/>
                <a:cs typeface="Carlito"/>
              </a:rPr>
              <a:t>objective </a:t>
            </a:r>
            <a:r>
              <a:rPr dirty="0" sz="1600" spc="-5">
                <a:latin typeface="Carlito"/>
                <a:cs typeface="Carlito"/>
              </a:rPr>
              <a:t>is </a:t>
            </a:r>
            <a:r>
              <a:rPr dirty="0" sz="1600" spc="-10">
                <a:latin typeface="Carlito"/>
                <a:cs typeface="Carlito"/>
              </a:rPr>
              <a:t>easy to  </a:t>
            </a:r>
            <a:r>
              <a:rPr dirty="0" sz="1600" spc="-5">
                <a:latin typeface="Carlito"/>
                <a:cs typeface="Carlito"/>
              </a:rPr>
              <a:t>achieve?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633" y="51257"/>
            <a:ext cx="206502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/>
              <a:t>List </a:t>
            </a:r>
            <a:r>
              <a:rPr dirty="0" sz="2200" spc="-20"/>
              <a:t>system</a:t>
            </a:r>
            <a:r>
              <a:rPr dirty="0" sz="2200" spc="-75"/>
              <a:t> </a:t>
            </a:r>
            <a:r>
              <a:rPr dirty="0" sz="2200" spc="-15"/>
              <a:t>events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532256"/>
            <a:ext cx="3904615" cy="2111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An </a:t>
            </a:r>
            <a:r>
              <a:rPr dirty="0" sz="1600" spc="-15">
                <a:latin typeface="Carlito"/>
                <a:cs typeface="Carlito"/>
              </a:rPr>
              <a:t>event </a:t>
            </a:r>
            <a:r>
              <a:rPr dirty="0" sz="1600" spc="-5">
                <a:latin typeface="Carlito"/>
                <a:cs typeface="Carlito"/>
              </a:rPr>
              <a:t>is </a:t>
            </a:r>
            <a:r>
              <a:rPr dirty="0" sz="1600" spc="-15">
                <a:latin typeface="Carlito"/>
                <a:cs typeface="Carlito"/>
              </a:rPr>
              <a:t>any </a:t>
            </a:r>
            <a:r>
              <a:rPr dirty="0" sz="1600" spc="-10">
                <a:latin typeface="Carlito"/>
                <a:cs typeface="Carlito"/>
              </a:rPr>
              <a:t>occurrence that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5">
                <a:latin typeface="Carlito"/>
                <a:cs typeface="Carlito"/>
              </a:rPr>
              <a:t>system </a:t>
            </a:r>
            <a:r>
              <a:rPr dirty="0" sz="1600" spc="-5">
                <a:latin typeface="Carlito"/>
                <a:cs typeface="Carlito"/>
              </a:rPr>
              <a:t>is  </a:t>
            </a:r>
            <a:r>
              <a:rPr dirty="0" sz="1600" spc="-10">
                <a:latin typeface="Carlito"/>
                <a:cs typeface="Carlito"/>
              </a:rPr>
              <a:t>supposed to respond</a:t>
            </a:r>
            <a:r>
              <a:rPr dirty="0" sz="1600" spc="3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to.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>
                <a:latin typeface="Carlito"/>
                <a:cs typeface="Carlito"/>
              </a:rPr>
              <a:t>E.g. </a:t>
            </a:r>
            <a:r>
              <a:rPr dirty="0" sz="1600" spc="-15">
                <a:latin typeface="Carlito"/>
                <a:cs typeface="Carlito"/>
              </a:rPr>
              <a:t>for </a:t>
            </a:r>
            <a:r>
              <a:rPr dirty="0" sz="1600" spc="-5">
                <a:latin typeface="Carlito"/>
                <a:cs typeface="Carlito"/>
              </a:rPr>
              <a:t>a </a:t>
            </a:r>
            <a:r>
              <a:rPr dirty="0" sz="1600" spc="-10">
                <a:latin typeface="Carlito"/>
                <a:cs typeface="Carlito"/>
              </a:rPr>
              <a:t>real </a:t>
            </a:r>
            <a:r>
              <a:rPr dirty="0" sz="1600" spc="-5">
                <a:latin typeface="Carlito"/>
                <a:cs typeface="Carlito"/>
              </a:rPr>
              <a:t>time </a:t>
            </a:r>
            <a:r>
              <a:rPr dirty="0" sz="1600" spc="-20">
                <a:latin typeface="Carlito"/>
                <a:cs typeface="Carlito"/>
              </a:rPr>
              <a:t>system </a:t>
            </a:r>
            <a:r>
              <a:rPr dirty="0" sz="1600" spc="-95">
                <a:latin typeface="Arial"/>
                <a:cs typeface="Arial"/>
              </a:rPr>
              <a:t>– </a:t>
            </a:r>
            <a:r>
              <a:rPr dirty="0" sz="1600" spc="-5">
                <a:latin typeface="Carlito"/>
                <a:cs typeface="Carlito"/>
              </a:rPr>
              <a:t>anything</a:t>
            </a:r>
            <a:r>
              <a:rPr dirty="0" sz="1600" spc="7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that</a:t>
            </a:r>
            <a:endParaRPr sz="1600">
              <a:latin typeface="Carlito"/>
              <a:cs typeface="Carlito"/>
            </a:endParaRPr>
          </a:p>
          <a:p>
            <a:pPr marL="184785">
              <a:lnSpc>
                <a:spcPct val="100000"/>
              </a:lnSpc>
            </a:pPr>
            <a:r>
              <a:rPr dirty="0" sz="1600" spc="-15">
                <a:latin typeface="Carlito"/>
                <a:cs typeface="Carlito"/>
              </a:rPr>
              <a:t>generates </a:t>
            </a:r>
            <a:r>
              <a:rPr dirty="0" sz="1600" spc="-5">
                <a:latin typeface="Carlito"/>
                <a:cs typeface="Carlito"/>
              </a:rPr>
              <a:t>an </a:t>
            </a:r>
            <a:r>
              <a:rPr dirty="0" sz="1600" spc="-10">
                <a:latin typeface="Carlito"/>
                <a:cs typeface="Carlito"/>
              </a:rPr>
              <a:t>interrupt </a:t>
            </a:r>
            <a:r>
              <a:rPr dirty="0" sz="1600" spc="-5">
                <a:latin typeface="Carlito"/>
                <a:cs typeface="Carlito"/>
              </a:rPr>
              <a:t>is an</a:t>
            </a:r>
            <a:r>
              <a:rPr dirty="0" sz="1600" spc="4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event.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5">
                <a:latin typeface="Carlito"/>
                <a:cs typeface="Carlito"/>
              </a:rPr>
              <a:t>For </a:t>
            </a:r>
            <a:r>
              <a:rPr dirty="0" sz="1600" spc="-5">
                <a:latin typeface="Carlito"/>
                <a:cs typeface="Carlito"/>
              </a:rPr>
              <a:t>each </a:t>
            </a:r>
            <a:r>
              <a:rPr dirty="0" sz="1600" spc="-15">
                <a:latin typeface="Carlito"/>
                <a:cs typeface="Carlito"/>
              </a:rPr>
              <a:t>event </a:t>
            </a:r>
            <a:r>
              <a:rPr dirty="0" sz="1600" spc="-10">
                <a:latin typeface="Carlito"/>
                <a:cs typeface="Carlito"/>
              </a:rPr>
              <a:t>we need to</a:t>
            </a:r>
            <a:r>
              <a:rPr dirty="0" sz="1600" spc="65">
                <a:latin typeface="Carlito"/>
                <a:cs typeface="Carlito"/>
              </a:rPr>
              <a:t> </a:t>
            </a:r>
            <a:r>
              <a:rPr dirty="0" sz="1600" spc="-15">
                <a:latin typeface="Carlito"/>
                <a:cs typeface="Carlito"/>
              </a:rPr>
              <a:t>understand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Its</a:t>
            </a:r>
            <a:r>
              <a:rPr dirty="0" sz="1400" spc="-1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purpose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What the </a:t>
            </a:r>
            <a:r>
              <a:rPr dirty="0" sz="1400" spc="-10">
                <a:latin typeface="Carlito"/>
                <a:cs typeface="Carlito"/>
              </a:rPr>
              <a:t>system </a:t>
            </a:r>
            <a:r>
              <a:rPr dirty="0" sz="1400">
                <a:latin typeface="Carlito"/>
                <a:cs typeface="Carlito"/>
              </a:rPr>
              <a:t>is </a:t>
            </a:r>
            <a:r>
              <a:rPr dirty="0" sz="1400" spc="-5">
                <a:latin typeface="Carlito"/>
                <a:cs typeface="Carlito"/>
              </a:rPr>
              <a:t>supposed </a:t>
            </a:r>
            <a:r>
              <a:rPr dirty="0" sz="1400" spc="-10">
                <a:latin typeface="Carlito"/>
                <a:cs typeface="Carlito"/>
              </a:rPr>
              <a:t>to </a:t>
            </a:r>
            <a:r>
              <a:rPr dirty="0" sz="1400" spc="-5">
                <a:latin typeface="Carlito"/>
                <a:cs typeface="Carlito"/>
              </a:rPr>
              <a:t>do </a:t>
            </a:r>
            <a:r>
              <a:rPr dirty="0" sz="1400">
                <a:latin typeface="Carlito"/>
                <a:cs typeface="Carlito"/>
              </a:rPr>
              <a:t>in</a:t>
            </a:r>
            <a:r>
              <a:rPr dirty="0" sz="1400" spc="-20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it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Rules </a:t>
            </a:r>
            <a:r>
              <a:rPr dirty="0" sz="1400" spc="-10">
                <a:latin typeface="Carlito"/>
                <a:cs typeface="Carlito"/>
              </a:rPr>
              <a:t>related to </a:t>
            </a:r>
            <a:r>
              <a:rPr dirty="0" sz="1400" spc="-5">
                <a:latin typeface="Carlito"/>
                <a:cs typeface="Carlito"/>
              </a:rPr>
              <a:t>the</a:t>
            </a:r>
            <a:r>
              <a:rPr dirty="0" sz="1400" spc="-25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event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205" y="50672"/>
            <a:ext cx="205295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/>
              <a:t>List special</a:t>
            </a:r>
            <a:r>
              <a:rPr dirty="0" sz="2200" spc="-35"/>
              <a:t> </a:t>
            </a:r>
            <a:r>
              <a:rPr dirty="0" sz="2200" spc="-15"/>
              <a:t>events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531621"/>
            <a:ext cx="3971925" cy="1830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marR="3683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Special </a:t>
            </a:r>
            <a:r>
              <a:rPr dirty="0" sz="1600" spc="-15">
                <a:latin typeface="Carlito"/>
                <a:cs typeface="Carlito"/>
              </a:rPr>
              <a:t>events are </a:t>
            </a:r>
            <a:r>
              <a:rPr dirty="0" sz="1600" spc="-10">
                <a:latin typeface="Carlito"/>
                <a:cs typeface="Carlito"/>
              </a:rPr>
              <a:t>events that </a:t>
            </a:r>
            <a:r>
              <a:rPr dirty="0" sz="1600" spc="-15">
                <a:latin typeface="Carlito"/>
                <a:cs typeface="Carlito"/>
              </a:rPr>
              <a:t>are </a:t>
            </a:r>
            <a:r>
              <a:rPr dirty="0" sz="1600" spc="-10">
                <a:latin typeface="Carlito"/>
                <a:cs typeface="Carlito"/>
              </a:rPr>
              <a:t>predictable  but </a:t>
            </a:r>
            <a:r>
              <a:rPr dirty="0" sz="1600" spc="-5">
                <a:latin typeface="Carlito"/>
                <a:cs typeface="Carlito"/>
              </a:rPr>
              <a:t>unusual. </a:t>
            </a:r>
            <a:r>
              <a:rPr dirty="0" sz="1600" spc="-10">
                <a:latin typeface="Carlito"/>
                <a:cs typeface="Carlito"/>
              </a:rPr>
              <a:t>They require special</a:t>
            </a:r>
            <a:r>
              <a:rPr dirty="0" sz="1600" spc="7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handling.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"/>
            </a:pPr>
            <a:endParaRPr sz="2200">
              <a:latin typeface="Carlito"/>
              <a:cs typeface="Carlito"/>
            </a:endParaRPr>
          </a:p>
          <a:p>
            <a:pPr marL="184785" marR="5080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They </a:t>
            </a:r>
            <a:r>
              <a:rPr dirty="0" sz="1600" spc="-5">
                <a:latin typeface="Carlito"/>
                <a:cs typeface="Carlito"/>
              </a:rPr>
              <a:t>will also </a:t>
            </a:r>
            <a:r>
              <a:rPr dirty="0" sz="1600" spc="-10">
                <a:latin typeface="Carlito"/>
                <a:cs typeface="Carlito"/>
              </a:rPr>
              <a:t>require special circumstances </a:t>
            </a:r>
            <a:r>
              <a:rPr dirty="0" sz="1600" spc="-5">
                <a:latin typeface="Carlito"/>
                <a:cs typeface="Carlito"/>
              </a:rPr>
              <a:t>in  </a:t>
            </a:r>
            <a:r>
              <a:rPr dirty="0" sz="1600" spc="-15">
                <a:latin typeface="Carlito"/>
                <a:cs typeface="Carlito"/>
              </a:rPr>
              <a:t>order </a:t>
            </a:r>
            <a:r>
              <a:rPr dirty="0" sz="1600" spc="-10">
                <a:latin typeface="Carlito"/>
                <a:cs typeface="Carlito"/>
              </a:rPr>
              <a:t>to </a:t>
            </a:r>
            <a:r>
              <a:rPr dirty="0" sz="1600" spc="-5">
                <a:latin typeface="Carlito"/>
                <a:cs typeface="Carlito"/>
              </a:rPr>
              <a:t>be triggered. </a:t>
            </a:r>
            <a:r>
              <a:rPr dirty="0" sz="1600" spc="-15">
                <a:latin typeface="Carlito"/>
                <a:cs typeface="Carlito"/>
              </a:rPr>
              <a:t>Make sure </a:t>
            </a:r>
            <a:r>
              <a:rPr dirty="0" sz="1600" spc="-5">
                <a:latin typeface="Carlito"/>
                <a:cs typeface="Carlito"/>
              </a:rPr>
              <a:t>the scenario  includes </a:t>
            </a:r>
            <a:r>
              <a:rPr dirty="0" sz="1600" spc="-10">
                <a:latin typeface="Carlito"/>
                <a:cs typeface="Carlito"/>
              </a:rPr>
              <a:t>at least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most important </a:t>
            </a:r>
            <a:r>
              <a:rPr dirty="0" sz="1600" spc="-5">
                <a:latin typeface="Carlito"/>
                <a:cs typeface="Carlito"/>
              </a:rPr>
              <a:t>of </a:t>
            </a:r>
            <a:r>
              <a:rPr dirty="0" sz="1600" spc="-10">
                <a:latin typeface="Carlito"/>
                <a:cs typeface="Carlito"/>
              </a:rPr>
              <a:t>these  circumstances.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2961" y="51257"/>
            <a:ext cx="138747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/>
              <a:t>List</a:t>
            </a:r>
            <a:r>
              <a:rPr dirty="0" sz="2200" spc="-85"/>
              <a:t> </a:t>
            </a:r>
            <a:r>
              <a:rPr dirty="0" sz="2200" spc="-10"/>
              <a:t>benefits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532256"/>
            <a:ext cx="3672840" cy="18249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marR="18224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What </a:t>
            </a:r>
            <a:r>
              <a:rPr dirty="0" sz="1600" spc="-15">
                <a:latin typeface="Carlito"/>
                <a:cs typeface="Carlito"/>
              </a:rPr>
              <a:t>are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benefits that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20">
                <a:latin typeface="Carlito"/>
                <a:cs typeface="Carlito"/>
              </a:rPr>
              <a:t>system </a:t>
            </a:r>
            <a:r>
              <a:rPr dirty="0" sz="1600" spc="-5">
                <a:latin typeface="Carlito"/>
                <a:cs typeface="Carlito"/>
              </a:rPr>
              <a:t>is  </a:t>
            </a:r>
            <a:r>
              <a:rPr dirty="0" sz="1600" spc="-10">
                <a:latin typeface="Carlito"/>
                <a:cs typeface="Carlito"/>
              </a:rPr>
              <a:t>supposed to provide to </a:t>
            </a:r>
            <a:r>
              <a:rPr dirty="0" sz="1600" spc="-5">
                <a:latin typeface="Carlito"/>
                <a:cs typeface="Carlito"/>
              </a:rPr>
              <a:t>the</a:t>
            </a:r>
            <a:r>
              <a:rPr dirty="0" sz="1600" spc="50">
                <a:latin typeface="Carlito"/>
                <a:cs typeface="Carlito"/>
              </a:rPr>
              <a:t> </a:t>
            </a:r>
            <a:r>
              <a:rPr dirty="0" sz="1600" spc="-15">
                <a:latin typeface="Carlito"/>
                <a:cs typeface="Carlito"/>
              </a:rPr>
              <a:t>users?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Ask the </a:t>
            </a:r>
            <a:r>
              <a:rPr dirty="0" sz="1600" spc="-15">
                <a:latin typeface="Carlito"/>
                <a:cs typeface="Carlito"/>
              </a:rPr>
              <a:t>stakeholders </a:t>
            </a:r>
            <a:r>
              <a:rPr dirty="0" sz="1600" spc="-5">
                <a:latin typeface="Carlito"/>
                <a:cs typeface="Carlito"/>
              </a:rPr>
              <a:t>about their</a:t>
            </a:r>
            <a:r>
              <a:rPr dirty="0" sz="1600" spc="8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opinions.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25">
                <a:latin typeface="Carlito"/>
                <a:cs typeface="Carlito"/>
              </a:rPr>
              <a:t>Watch </a:t>
            </a:r>
            <a:r>
              <a:rPr dirty="0" sz="1600" spc="-10">
                <a:latin typeface="Carlito"/>
                <a:cs typeface="Carlito"/>
              </a:rPr>
              <a:t>out</a:t>
            </a:r>
            <a:r>
              <a:rPr dirty="0" sz="1600" spc="35">
                <a:latin typeface="Carlito"/>
                <a:cs typeface="Carlito"/>
              </a:rPr>
              <a:t> </a:t>
            </a:r>
            <a:r>
              <a:rPr dirty="0" sz="1600" spc="-20">
                <a:latin typeface="Carlito"/>
                <a:cs typeface="Carlito"/>
              </a:rPr>
              <a:t>for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Misunderstandings</a:t>
            </a:r>
            <a:endParaRPr sz="1400">
              <a:latin typeface="Carlito"/>
              <a:cs typeface="Carlito"/>
            </a:endParaRPr>
          </a:p>
          <a:p>
            <a:pPr lvl="1" marL="384175" marR="213995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Conflicts </a:t>
            </a:r>
            <a:r>
              <a:rPr dirty="0" sz="1400" spc="-80">
                <a:latin typeface="Arial"/>
                <a:cs typeface="Arial"/>
              </a:rPr>
              <a:t>– </a:t>
            </a:r>
            <a:r>
              <a:rPr dirty="0" sz="1400">
                <a:latin typeface="Carlito"/>
                <a:cs typeface="Carlito"/>
              </a:rPr>
              <a:t>e.g. </a:t>
            </a:r>
            <a:r>
              <a:rPr dirty="0" sz="1400" spc="-5">
                <a:latin typeface="Carlito"/>
                <a:cs typeface="Carlito"/>
              </a:rPr>
              <a:t>between </a:t>
            </a:r>
            <a:r>
              <a:rPr dirty="0" sz="1400" spc="-10">
                <a:latin typeface="Carlito"/>
                <a:cs typeface="Carlito"/>
              </a:rPr>
              <a:t>groups </a:t>
            </a:r>
            <a:r>
              <a:rPr dirty="0" sz="1400" spc="-5">
                <a:latin typeface="Carlito"/>
                <a:cs typeface="Carlito"/>
              </a:rPr>
              <a:t>of </a:t>
            </a:r>
            <a:r>
              <a:rPr dirty="0" sz="1400" spc="-10">
                <a:latin typeface="Carlito"/>
                <a:cs typeface="Carlito"/>
              </a:rPr>
              <a:t>users </a:t>
            </a:r>
            <a:r>
              <a:rPr dirty="0" sz="1400" spc="-5">
                <a:latin typeface="Carlito"/>
                <a:cs typeface="Carlito"/>
              </a:rPr>
              <a:t>or  between </a:t>
            </a:r>
            <a:r>
              <a:rPr dirty="0" sz="1400" spc="-10">
                <a:latin typeface="Carlito"/>
                <a:cs typeface="Carlito"/>
              </a:rPr>
              <a:t>users </a:t>
            </a:r>
            <a:r>
              <a:rPr dirty="0" sz="1400" spc="-5">
                <a:latin typeface="Carlito"/>
                <a:cs typeface="Carlito"/>
              </a:rPr>
              <a:t>and</a:t>
            </a:r>
            <a:r>
              <a:rPr dirty="0" sz="1400" spc="-10">
                <a:latin typeface="Carlito"/>
                <a:cs typeface="Carlito"/>
              </a:rPr>
              <a:t> customers.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769" y="50672"/>
            <a:ext cx="293497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/>
              <a:t>Work </a:t>
            </a:r>
            <a:r>
              <a:rPr dirty="0" sz="2200" spc="-5"/>
              <a:t>alongside </a:t>
            </a:r>
            <a:r>
              <a:rPr dirty="0" sz="2200" spc="-10"/>
              <a:t>real</a:t>
            </a:r>
            <a:r>
              <a:rPr dirty="0" sz="2200" spc="25"/>
              <a:t> </a:t>
            </a:r>
            <a:r>
              <a:rPr dirty="0" sz="2200" spc="-15"/>
              <a:t>users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482420"/>
            <a:ext cx="3959225" cy="16230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Observe </a:t>
            </a:r>
            <a:r>
              <a:rPr dirty="0" sz="1600" spc="-5">
                <a:latin typeface="Carlito"/>
                <a:cs typeface="Carlito"/>
              </a:rPr>
              <a:t>then </a:t>
            </a:r>
            <a:r>
              <a:rPr dirty="0" sz="1600" spc="-10">
                <a:latin typeface="Carlito"/>
                <a:cs typeface="Carlito"/>
              </a:rPr>
              <a:t>at </a:t>
            </a:r>
            <a:r>
              <a:rPr dirty="0" sz="1600" spc="-5">
                <a:latin typeface="Carlito"/>
                <a:cs typeface="Carlito"/>
              </a:rPr>
              <a:t>their </a:t>
            </a:r>
            <a:r>
              <a:rPr dirty="0" sz="1600" spc="-10">
                <a:latin typeface="Carlito"/>
                <a:cs typeface="Carlito"/>
              </a:rPr>
              <a:t>work. What </a:t>
            </a:r>
            <a:r>
              <a:rPr dirty="0" sz="1600" spc="-5">
                <a:latin typeface="Carlito"/>
                <a:cs typeface="Carlito"/>
              </a:rPr>
              <a:t>do</a:t>
            </a:r>
            <a:r>
              <a:rPr dirty="0" sz="1600" spc="7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they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>
                <a:latin typeface="Carlito"/>
                <a:cs typeface="Carlito"/>
              </a:rPr>
              <a:t>Usually </a:t>
            </a:r>
            <a:r>
              <a:rPr dirty="0" sz="1400" spc="-5">
                <a:latin typeface="Carlito"/>
                <a:cs typeface="Carlito"/>
              </a:rPr>
              <a:t>do during </a:t>
            </a:r>
            <a:r>
              <a:rPr dirty="0" sz="1400">
                <a:latin typeface="Carlito"/>
                <a:cs typeface="Carlito"/>
              </a:rPr>
              <a:t>a </a:t>
            </a:r>
            <a:r>
              <a:rPr dirty="0" sz="1400" spc="-5">
                <a:latin typeface="Carlito"/>
                <a:cs typeface="Carlito"/>
              </a:rPr>
              <a:t>working</a:t>
            </a:r>
            <a:r>
              <a:rPr dirty="0" sz="1400" spc="-40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day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0">
                <a:latin typeface="Carlito"/>
                <a:cs typeface="Carlito"/>
              </a:rPr>
              <a:t>Have problems</a:t>
            </a:r>
            <a:r>
              <a:rPr dirty="0" sz="1400" spc="-15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with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>
                <a:latin typeface="Carlito"/>
                <a:cs typeface="Carlito"/>
              </a:rPr>
              <a:t>How </a:t>
            </a:r>
            <a:r>
              <a:rPr dirty="0" sz="1400" spc="-5">
                <a:latin typeface="Carlito"/>
                <a:cs typeface="Carlito"/>
              </a:rPr>
              <a:t>do they usually solve their</a:t>
            </a:r>
            <a:r>
              <a:rPr dirty="0" sz="1400" spc="-45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problems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These </a:t>
            </a:r>
            <a:r>
              <a:rPr dirty="0" sz="1600" spc="-10">
                <a:latin typeface="Carlito"/>
                <a:cs typeface="Carlito"/>
              </a:rPr>
              <a:t>observations </a:t>
            </a:r>
            <a:r>
              <a:rPr dirty="0" sz="1600" spc="-5">
                <a:latin typeface="Carlito"/>
                <a:cs typeface="Carlito"/>
              </a:rPr>
              <a:t>help us </a:t>
            </a:r>
            <a:r>
              <a:rPr dirty="0" sz="1600" spc="-10">
                <a:latin typeface="Carlito"/>
                <a:cs typeface="Carlito"/>
              </a:rPr>
              <a:t>to </a:t>
            </a:r>
            <a:r>
              <a:rPr dirty="0" sz="1600" spc="-15">
                <a:latin typeface="Carlito"/>
                <a:cs typeface="Carlito"/>
              </a:rPr>
              <a:t>understand</a:t>
            </a:r>
            <a:r>
              <a:rPr dirty="0" sz="1600" spc="8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the</a:t>
            </a:r>
            <a:endParaRPr sz="1600">
              <a:latin typeface="Carlito"/>
              <a:cs typeface="Carlito"/>
            </a:endParaRPr>
          </a:p>
          <a:p>
            <a:pPr marL="184785">
              <a:lnSpc>
                <a:spcPct val="100000"/>
              </a:lnSpc>
            </a:pPr>
            <a:r>
              <a:rPr dirty="0" sz="1600" spc="-15">
                <a:latin typeface="Carlito"/>
                <a:cs typeface="Carlito"/>
              </a:rPr>
              <a:t>users </a:t>
            </a:r>
            <a:r>
              <a:rPr dirty="0" sz="1600" spc="-5">
                <a:latin typeface="Carlito"/>
                <a:cs typeface="Carlito"/>
              </a:rPr>
              <a:t>and give </a:t>
            </a:r>
            <a:r>
              <a:rPr dirty="0" sz="1600" spc="-10">
                <a:latin typeface="Carlito"/>
                <a:cs typeface="Carlito"/>
              </a:rPr>
              <a:t>use </a:t>
            </a:r>
            <a:r>
              <a:rPr dirty="0" sz="1600" spc="-5">
                <a:latin typeface="Carlito"/>
                <a:cs typeface="Carlito"/>
              </a:rPr>
              <a:t>ideas </a:t>
            </a:r>
            <a:r>
              <a:rPr dirty="0" sz="1600" spc="-15">
                <a:latin typeface="Carlito"/>
                <a:cs typeface="Carlito"/>
              </a:rPr>
              <a:t>for</a:t>
            </a:r>
            <a:r>
              <a:rPr dirty="0" sz="1600" spc="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scenarios.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91" y="51257"/>
            <a:ext cx="362521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5"/>
              <a:t>Read </a:t>
            </a:r>
            <a:r>
              <a:rPr dirty="0" sz="2200" spc="-5"/>
              <a:t>about this type of</a:t>
            </a:r>
            <a:r>
              <a:rPr dirty="0" sz="2200" spc="20"/>
              <a:t> </a:t>
            </a:r>
            <a:r>
              <a:rPr dirty="0" sz="2200" spc="-20"/>
              <a:t>systems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532256"/>
            <a:ext cx="3944620" cy="16662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marR="26987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20">
                <a:latin typeface="Carlito"/>
                <a:cs typeface="Carlito"/>
              </a:rPr>
              <a:t>Before </a:t>
            </a:r>
            <a:r>
              <a:rPr dirty="0" sz="1600" spc="-5">
                <a:latin typeface="Carlito"/>
                <a:cs typeface="Carlito"/>
              </a:rPr>
              <a:t>writing a </a:t>
            </a:r>
            <a:r>
              <a:rPr dirty="0" sz="1600" spc="-10">
                <a:latin typeface="Carlito"/>
                <a:cs typeface="Carlito"/>
              </a:rPr>
              <a:t>scenario </a:t>
            </a:r>
            <a:r>
              <a:rPr dirty="0" sz="1600" spc="-5">
                <a:latin typeface="Carlito"/>
                <a:cs typeface="Carlito"/>
              </a:rPr>
              <a:t>it is </a:t>
            </a:r>
            <a:r>
              <a:rPr dirty="0" sz="1600" spc="-10">
                <a:latin typeface="Carlito"/>
                <a:cs typeface="Carlito"/>
              </a:rPr>
              <a:t>important to  </a:t>
            </a:r>
            <a:r>
              <a:rPr dirty="0" sz="1600" spc="-15">
                <a:latin typeface="Carlito"/>
                <a:cs typeface="Carlito"/>
              </a:rPr>
              <a:t>have </a:t>
            </a:r>
            <a:r>
              <a:rPr dirty="0" sz="1600" spc="-10">
                <a:latin typeface="Carlito"/>
                <a:cs typeface="Carlito"/>
              </a:rPr>
              <a:t>knowledge</a:t>
            </a:r>
            <a:r>
              <a:rPr dirty="0" sz="1600" spc="2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on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What </a:t>
            </a:r>
            <a:r>
              <a:rPr dirty="0" sz="1400">
                <a:latin typeface="Carlito"/>
                <a:cs typeface="Carlito"/>
              </a:rPr>
              <a:t>is </a:t>
            </a:r>
            <a:r>
              <a:rPr dirty="0" sz="1400" spc="-5">
                <a:latin typeface="Carlito"/>
                <a:cs typeface="Carlito"/>
              </a:rPr>
              <a:t>the </a:t>
            </a:r>
            <a:r>
              <a:rPr dirty="0" sz="1400" spc="-10">
                <a:latin typeface="Carlito"/>
                <a:cs typeface="Carlito"/>
              </a:rPr>
              <a:t>new system </a:t>
            </a:r>
            <a:r>
              <a:rPr dirty="0" sz="1400" spc="-5">
                <a:latin typeface="Carlito"/>
                <a:cs typeface="Carlito"/>
              </a:rPr>
              <a:t>supposed </a:t>
            </a:r>
            <a:r>
              <a:rPr dirty="0" sz="1400" spc="-10">
                <a:latin typeface="Carlito"/>
                <a:cs typeface="Carlito"/>
              </a:rPr>
              <a:t>to </a:t>
            </a:r>
            <a:r>
              <a:rPr dirty="0" sz="1400" spc="-5">
                <a:latin typeface="Carlito"/>
                <a:cs typeface="Carlito"/>
              </a:rPr>
              <a:t>do </a:t>
            </a:r>
            <a:r>
              <a:rPr dirty="0" sz="1400" spc="-80">
                <a:latin typeface="Arial"/>
                <a:cs typeface="Arial"/>
              </a:rPr>
              <a:t>–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10">
                <a:latin typeface="Carlito"/>
                <a:cs typeface="Carlito"/>
              </a:rPr>
              <a:t>system</a:t>
            </a:r>
            <a:endParaRPr sz="1400">
              <a:latin typeface="Carlito"/>
              <a:cs typeface="Carlito"/>
            </a:endParaRPr>
          </a:p>
          <a:p>
            <a:pPr marL="384175">
              <a:lnSpc>
                <a:spcPct val="100000"/>
              </a:lnSpc>
            </a:pPr>
            <a:r>
              <a:rPr dirty="0" sz="1400" spc="-10">
                <a:latin typeface="Carlito"/>
                <a:cs typeface="Carlito"/>
              </a:rPr>
              <a:t>requirements.</a:t>
            </a:r>
            <a:endParaRPr sz="1400">
              <a:latin typeface="Carlito"/>
              <a:cs typeface="Carlito"/>
            </a:endParaRPr>
          </a:p>
          <a:p>
            <a:pPr algn="just" lvl="1" marL="384175" marR="230504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What does </a:t>
            </a:r>
            <a:r>
              <a:rPr dirty="0" sz="1400" spc="-25">
                <a:latin typeface="Carlito"/>
                <a:cs typeface="Carlito"/>
              </a:rPr>
              <a:t>other, </a:t>
            </a:r>
            <a:r>
              <a:rPr dirty="0" sz="1400" spc="-5">
                <a:latin typeface="Carlito"/>
                <a:cs typeface="Carlito"/>
              </a:rPr>
              <a:t>similar </a:t>
            </a:r>
            <a:r>
              <a:rPr dirty="0" sz="1400" spc="-10">
                <a:latin typeface="Carlito"/>
                <a:cs typeface="Carlito"/>
              </a:rPr>
              <a:t>systems </a:t>
            </a:r>
            <a:r>
              <a:rPr dirty="0" sz="1400" spc="-5">
                <a:latin typeface="Carlito"/>
                <a:cs typeface="Carlito"/>
              </a:rPr>
              <a:t>do </a:t>
            </a:r>
            <a:r>
              <a:rPr dirty="0" sz="1400" spc="-80">
                <a:latin typeface="Arial"/>
                <a:cs typeface="Arial"/>
              </a:rPr>
              <a:t>– </a:t>
            </a:r>
            <a:r>
              <a:rPr dirty="0" sz="1400" spc="-10">
                <a:latin typeface="Carlito"/>
                <a:cs typeface="Carlito"/>
              </a:rPr>
              <a:t>system  </a:t>
            </a:r>
            <a:r>
              <a:rPr dirty="0" sz="1400" spc="-5">
                <a:latin typeface="Carlito"/>
                <a:cs typeface="Carlito"/>
              </a:rPr>
              <a:t>expectations. This knowledge can be obtained  </a:t>
            </a:r>
            <a:r>
              <a:rPr dirty="0" sz="1400" spc="-10">
                <a:latin typeface="Carlito"/>
                <a:cs typeface="Carlito"/>
              </a:rPr>
              <a:t>through </a:t>
            </a:r>
            <a:r>
              <a:rPr dirty="0" sz="1400" spc="-5">
                <a:latin typeface="Carlito"/>
                <a:cs typeface="Carlito"/>
              </a:rPr>
              <a:t>books, manuals</a:t>
            </a:r>
            <a:r>
              <a:rPr dirty="0" sz="1400" spc="-15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etc.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785" y="50672"/>
            <a:ext cx="267652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0"/>
              <a:t>Create </a:t>
            </a:r>
            <a:r>
              <a:rPr dirty="0" sz="2200" spc="-5"/>
              <a:t>a mock</a:t>
            </a:r>
            <a:r>
              <a:rPr dirty="0" sz="2200"/>
              <a:t> </a:t>
            </a:r>
            <a:r>
              <a:rPr dirty="0" sz="2200" spc="-10"/>
              <a:t>business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531621"/>
            <a:ext cx="3804285" cy="2073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75">
                <a:latin typeface="Carlito"/>
                <a:cs typeface="Carlito"/>
              </a:rPr>
              <a:t>To </a:t>
            </a:r>
            <a:r>
              <a:rPr dirty="0" sz="1600" spc="-20">
                <a:latin typeface="Carlito"/>
                <a:cs typeface="Carlito"/>
              </a:rPr>
              <a:t>crate </a:t>
            </a:r>
            <a:r>
              <a:rPr dirty="0" sz="1600" spc="-5">
                <a:latin typeface="Carlito"/>
                <a:cs typeface="Carlito"/>
              </a:rPr>
              <a:t>a mock business </a:t>
            </a:r>
            <a:r>
              <a:rPr dirty="0" sz="1600" spc="-10">
                <a:latin typeface="Carlito"/>
                <a:cs typeface="Carlito"/>
              </a:rPr>
              <a:t>we need </a:t>
            </a:r>
            <a:r>
              <a:rPr dirty="0" sz="1600" spc="-15">
                <a:latin typeface="Carlito"/>
                <a:cs typeface="Carlito"/>
              </a:rPr>
              <a:t>first </a:t>
            </a:r>
            <a:r>
              <a:rPr dirty="0" sz="1600" spc="-5">
                <a:latin typeface="Carlito"/>
                <a:cs typeface="Carlito"/>
              </a:rPr>
              <a:t>of all  </a:t>
            </a:r>
            <a:r>
              <a:rPr dirty="0" sz="1600" spc="-10">
                <a:latin typeface="Carlito"/>
                <a:cs typeface="Carlito"/>
              </a:rPr>
              <a:t>need good knowledge </a:t>
            </a:r>
            <a:r>
              <a:rPr dirty="0" sz="1600" spc="-5">
                <a:latin typeface="Carlito"/>
                <a:cs typeface="Carlito"/>
              </a:rPr>
              <a:t>of </a:t>
            </a:r>
            <a:r>
              <a:rPr dirty="0" sz="1600" spc="-10">
                <a:latin typeface="Carlito"/>
                <a:cs typeface="Carlito"/>
              </a:rPr>
              <a:t>how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business  </a:t>
            </a:r>
            <a:r>
              <a:rPr dirty="0" sz="1600" spc="-15">
                <a:latin typeface="Carlito"/>
                <a:cs typeface="Carlito"/>
              </a:rPr>
              <a:t>works. </a:t>
            </a:r>
            <a:r>
              <a:rPr dirty="0" sz="1600" spc="-10">
                <a:latin typeface="Carlito"/>
                <a:cs typeface="Carlito"/>
              </a:rPr>
              <a:t>The </a:t>
            </a:r>
            <a:r>
              <a:rPr dirty="0" sz="1600" spc="-5">
                <a:latin typeface="Carlito"/>
                <a:cs typeface="Carlito"/>
              </a:rPr>
              <a:t>mock business </a:t>
            </a:r>
            <a:r>
              <a:rPr dirty="0" sz="1600" spc="-10">
                <a:latin typeface="Carlito"/>
                <a:cs typeface="Carlito"/>
              </a:rPr>
              <a:t>must </a:t>
            </a:r>
            <a:r>
              <a:rPr dirty="0" sz="1600" spc="-5">
                <a:latin typeface="Carlito"/>
                <a:cs typeface="Carlito"/>
              </a:rPr>
              <a:t>be </a:t>
            </a:r>
            <a:r>
              <a:rPr dirty="0" sz="1600" spc="-10">
                <a:latin typeface="Carlito"/>
                <a:cs typeface="Carlito"/>
              </a:rPr>
              <a:t>realistic  </a:t>
            </a:r>
            <a:r>
              <a:rPr dirty="0" sz="1600" spc="-90">
                <a:latin typeface="Arial"/>
                <a:cs typeface="Arial"/>
              </a:rPr>
              <a:t>even </a:t>
            </a:r>
            <a:r>
              <a:rPr dirty="0" sz="1600" spc="25">
                <a:latin typeface="Arial"/>
                <a:cs typeface="Arial"/>
              </a:rPr>
              <a:t>if </a:t>
            </a:r>
            <a:r>
              <a:rPr dirty="0" sz="1600" spc="50">
                <a:latin typeface="Arial"/>
                <a:cs typeface="Arial"/>
              </a:rPr>
              <a:t>it </a:t>
            </a:r>
            <a:r>
              <a:rPr dirty="0" sz="1600" spc="-20">
                <a:latin typeface="Arial"/>
                <a:cs typeface="Arial"/>
              </a:rPr>
              <a:t>isn’t </a:t>
            </a:r>
            <a:r>
              <a:rPr dirty="0" sz="1600" spc="-55">
                <a:latin typeface="Arial"/>
                <a:cs typeface="Arial"/>
              </a:rPr>
              <a:t>real. </a:t>
            </a:r>
            <a:r>
              <a:rPr dirty="0" sz="1600" spc="20">
                <a:latin typeface="Arial"/>
                <a:cs typeface="Arial"/>
              </a:rPr>
              <a:t>It </a:t>
            </a:r>
            <a:r>
              <a:rPr dirty="0" sz="1600" spc="-35">
                <a:latin typeface="Arial"/>
                <a:cs typeface="Arial"/>
              </a:rPr>
              <a:t>might </a:t>
            </a:r>
            <a:r>
              <a:rPr dirty="0" sz="1600" spc="-80">
                <a:latin typeface="Arial"/>
                <a:cs typeface="Arial"/>
              </a:rPr>
              <a:t>be </a:t>
            </a:r>
            <a:r>
              <a:rPr dirty="0" sz="1600" spc="-105">
                <a:latin typeface="Arial"/>
                <a:cs typeface="Arial"/>
              </a:rPr>
              <a:t>necessary </a:t>
            </a:r>
            <a:r>
              <a:rPr dirty="0" sz="1600" spc="15">
                <a:latin typeface="Arial"/>
                <a:cs typeface="Arial"/>
              </a:rPr>
              <a:t>to  </a:t>
            </a:r>
            <a:r>
              <a:rPr dirty="0" sz="1600" spc="-5">
                <a:latin typeface="Carlito"/>
                <a:cs typeface="Carlito"/>
              </a:rPr>
              <a:t>use </a:t>
            </a:r>
            <a:r>
              <a:rPr dirty="0" sz="1600" spc="-10">
                <a:latin typeface="Carlito"/>
                <a:cs typeface="Carlito"/>
              </a:rPr>
              <a:t>external</a:t>
            </a:r>
            <a:r>
              <a:rPr dirty="0" sz="1600" spc="-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consultants.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</a:pPr>
            <a:endParaRPr sz="2200">
              <a:latin typeface="Carlito"/>
              <a:cs typeface="Carlito"/>
            </a:endParaRPr>
          </a:p>
          <a:p>
            <a:pPr marL="184785" marR="389890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Creating </a:t>
            </a:r>
            <a:r>
              <a:rPr dirty="0" sz="1600" spc="-5">
                <a:latin typeface="Carlito"/>
                <a:cs typeface="Carlito"/>
              </a:rPr>
              <a:t>a mock business </a:t>
            </a:r>
            <a:r>
              <a:rPr dirty="0" sz="1600" spc="-20">
                <a:latin typeface="Carlito"/>
                <a:cs typeface="Carlito"/>
              </a:rPr>
              <a:t>takes </a:t>
            </a:r>
            <a:r>
              <a:rPr dirty="0" sz="1600" spc="-5">
                <a:latin typeface="Carlito"/>
                <a:cs typeface="Carlito"/>
              </a:rPr>
              <a:t>a lot </a:t>
            </a:r>
            <a:r>
              <a:rPr dirty="0" sz="1600" spc="-10">
                <a:latin typeface="Carlito"/>
                <a:cs typeface="Carlito"/>
              </a:rPr>
              <a:t>of  resources but can </a:t>
            </a:r>
            <a:r>
              <a:rPr dirty="0" sz="1600" spc="-5">
                <a:latin typeface="Carlito"/>
                <a:cs typeface="Carlito"/>
              </a:rPr>
              <a:t>give </a:t>
            </a:r>
            <a:r>
              <a:rPr dirty="0" sz="1600" spc="-10">
                <a:latin typeface="Carlito"/>
                <a:cs typeface="Carlito"/>
              </a:rPr>
              <a:t>valuable</a:t>
            </a:r>
            <a:r>
              <a:rPr dirty="0" sz="1600" spc="6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results.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023" y="51257"/>
            <a:ext cx="318897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/>
              <a:t>Agenda </a:t>
            </a:r>
            <a:r>
              <a:rPr dirty="0" sz="2200" spc="-15"/>
              <a:t>(Next </a:t>
            </a:r>
            <a:r>
              <a:rPr dirty="0" sz="2200" spc="-20"/>
              <a:t>Few</a:t>
            </a:r>
            <a:r>
              <a:rPr dirty="0" sz="2200" spc="30"/>
              <a:t> </a:t>
            </a:r>
            <a:r>
              <a:rPr dirty="0" sz="2200" spc="-10"/>
              <a:t>Lectures)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483056"/>
            <a:ext cx="3400425" cy="138049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5">
                <a:latin typeface="Carlito"/>
                <a:cs typeface="Carlito"/>
              </a:rPr>
              <a:t>Review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0">
                <a:latin typeface="Carlito"/>
                <a:cs typeface="Carlito"/>
              </a:rPr>
              <a:t>From integration </a:t>
            </a:r>
            <a:r>
              <a:rPr dirty="0" sz="1400" spc="-5">
                <a:latin typeface="Carlito"/>
                <a:cs typeface="Carlito"/>
              </a:rPr>
              <a:t>testing </a:t>
            </a:r>
            <a:r>
              <a:rPr dirty="0" sz="1400" spc="-10">
                <a:latin typeface="Carlito"/>
                <a:cs typeface="Carlito"/>
              </a:rPr>
              <a:t>to system</a:t>
            </a:r>
            <a:r>
              <a:rPr dirty="0" sz="1400" spc="-7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testing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0">
                <a:latin typeface="Carlito"/>
                <a:cs typeface="Carlito"/>
              </a:rPr>
              <a:t>Ingredients </a:t>
            </a:r>
            <a:r>
              <a:rPr dirty="0" sz="1400">
                <a:latin typeface="Carlito"/>
                <a:cs typeface="Carlito"/>
              </a:rPr>
              <a:t>of </a:t>
            </a:r>
            <a:r>
              <a:rPr dirty="0" sz="1400" spc="-10">
                <a:latin typeface="Carlito"/>
                <a:cs typeface="Carlito"/>
              </a:rPr>
              <a:t>system</a:t>
            </a:r>
            <a:r>
              <a:rPr dirty="0" sz="1400" spc="-3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testing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5">
                <a:latin typeface="Carlito"/>
                <a:cs typeface="Carlito"/>
              </a:rPr>
              <a:t>System </a:t>
            </a:r>
            <a:r>
              <a:rPr dirty="0" sz="1600" spc="-30">
                <a:latin typeface="Carlito"/>
                <a:cs typeface="Carlito"/>
              </a:rPr>
              <a:t>Testing</a:t>
            </a:r>
            <a:r>
              <a:rPr dirty="0" sz="1600" spc="15">
                <a:latin typeface="Carlito"/>
                <a:cs typeface="Carlito"/>
              </a:rPr>
              <a:t> </a:t>
            </a:r>
            <a:r>
              <a:rPr dirty="0" sz="1600" spc="-20">
                <a:latin typeface="Carlito"/>
                <a:cs typeface="Carlito"/>
              </a:rPr>
              <a:t>Techniques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Scenario-based</a:t>
            </a:r>
            <a:r>
              <a:rPr dirty="0" sz="1400" spc="-3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testing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137" y="51257"/>
            <a:ext cx="314452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/>
              <a:t>Risks </a:t>
            </a:r>
            <a:r>
              <a:rPr dirty="0" sz="2200" spc="-5"/>
              <a:t>of </a:t>
            </a:r>
            <a:r>
              <a:rPr dirty="0" sz="2200" spc="-10"/>
              <a:t>scenario testing </a:t>
            </a:r>
            <a:r>
              <a:rPr dirty="0" sz="2200" spc="-130">
                <a:latin typeface="Arial"/>
                <a:cs typeface="Arial"/>
              </a:rPr>
              <a:t>–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 spc="-5"/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507872"/>
            <a:ext cx="4007485" cy="243967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84785" marR="24130" indent="-172720">
              <a:lnSpc>
                <a:spcPct val="90100"/>
              </a:lnSpc>
              <a:spcBef>
                <a:spcPts val="2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Scenario testing </a:t>
            </a:r>
            <a:r>
              <a:rPr dirty="0" sz="1600" spc="-5">
                <a:latin typeface="Carlito"/>
                <a:cs typeface="Carlito"/>
              </a:rPr>
              <a:t>is not </a:t>
            </a:r>
            <a:r>
              <a:rPr dirty="0" sz="1600" spc="-10">
                <a:latin typeface="Carlito"/>
                <a:cs typeface="Carlito"/>
              </a:rPr>
              <a:t>good </a:t>
            </a:r>
            <a:r>
              <a:rPr dirty="0" sz="1600" spc="-15">
                <a:latin typeface="Carlito"/>
                <a:cs typeface="Carlito"/>
              </a:rPr>
              <a:t>for </a:t>
            </a:r>
            <a:r>
              <a:rPr dirty="0" sz="1600" spc="-10">
                <a:latin typeface="Carlito"/>
                <a:cs typeface="Carlito"/>
              </a:rPr>
              <a:t>testing new  code. </a:t>
            </a:r>
            <a:r>
              <a:rPr dirty="0" sz="1600">
                <a:latin typeface="Carlito"/>
                <a:cs typeface="Carlito"/>
              </a:rPr>
              <a:t>If </a:t>
            </a:r>
            <a:r>
              <a:rPr dirty="0" sz="1600" spc="-10">
                <a:latin typeface="Carlito"/>
                <a:cs typeface="Carlito"/>
              </a:rPr>
              <a:t>we </a:t>
            </a:r>
            <a:r>
              <a:rPr dirty="0" sz="1600" spc="-5">
                <a:latin typeface="Carlito"/>
                <a:cs typeface="Carlito"/>
              </a:rPr>
              <a:t>hit a bug early in the </a:t>
            </a:r>
            <a:r>
              <a:rPr dirty="0" sz="1600" spc="-10">
                <a:latin typeface="Carlito"/>
                <a:cs typeface="Carlito"/>
              </a:rPr>
              <a:t>scenario test, 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20">
                <a:latin typeface="Carlito"/>
                <a:cs typeface="Carlito"/>
              </a:rPr>
              <a:t>rest </a:t>
            </a:r>
            <a:r>
              <a:rPr dirty="0" sz="1600" spc="-5">
                <a:latin typeface="Carlito"/>
                <a:cs typeface="Carlito"/>
              </a:rPr>
              <a:t>of the </a:t>
            </a:r>
            <a:r>
              <a:rPr dirty="0" sz="1600" spc="-15">
                <a:latin typeface="Carlito"/>
                <a:cs typeface="Carlito"/>
              </a:rPr>
              <a:t>test </a:t>
            </a:r>
            <a:r>
              <a:rPr dirty="0" sz="1600" spc="-5">
                <a:latin typeface="Carlito"/>
                <a:cs typeface="Carlito"/>
              </a:rPr>
              <a:t>will </a:t>
            </a:r>
            <a:r>
              <a:rPr dirty="0" sz="1600" spc="-15">
                <a:latin typeface="Carlito"/>
                <a:cs typeface="Carlito"/>
              </a:rPr>
              <a:t>most </a:t>
            </a:r>
            <a:r>
              <a:rPr dirty="0" sz="1600" spc="-10">
                <a:latin typeface="Carlito"/>
                <a:cs typeface="Carlito"/>
              </a:rPr>
              <a:t>likely </a:t>
            </a:r>
            <a:r>
              <a:rPr dirty="0" sz="1600" spc="-15">
                <a:latin typeface="Carlito"/>
                <a:cs typeface="Carlito"/>
              </a:rPr>
              <a:t>have </a:t>
            </a:r>
            <a:r>
              <a:rPr dirty="0" sz="1600" spc="-10">
                <a:latin typeface="Carlito"/>
                <a:cs typeface="Carlito"/>
              </a:rPr>
              <a:t>to be  postponed </a:t>
            </a:r>
            <a:r>
              <a:rPr dirty="0" sz="1600" spc="-5">
                <a:latin typeface="Carlito"/>
                <a:cs typeface="Carlito"/>
              </a:rPr>
              <a:t>until the </a:t>
            </a:r>
            <a:r>
              <a:rPr dirty="0" sz="1600" spc="-10">
                <a:latin typeface="Carlito"/>
                <a:cs typeface="Carlito"/>
              </a:rPr>
              <a:t>bug </a:t>
            </a:r>
            <a:r>
              <a:rPr dirty="0" sz="1600" spc="-5">
                <a:latin typeface="Carlito"/>
                <a:cs typeface="Carlito"/>
              </a:rPr>
              <a:t>is</a:t>
            </a:r>
            <a:r>
              <a:rPr dirty="0" sz="1600" spc="4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fixed.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Wingdings"/>
              <a:buChar char=""/>
            </a:pPr>
            <a:endParaRPr sz="2050">
              <a:latin typeface="Carlito"/>
              <a:cs typeface="Carlito"/>
            </a:endParaRPr>
          </a:p>
          <a:p>
            <a:pPr marL="184785" marR="5080" indent="-172720">
              <a:lnSpc>
                <a:spcPts val="173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5">
                <a:latin typeface="Carlito"/>
                <a:cs typeface="Carlito"/>
              </a:rPr>
              <a:t>we </a:t>
            </a:r>
            <a:r>
              <a:rPr dirty="0" sz="1600" spc="-10">
                <a:latin typeface="Carlito"/>
                <a:cs typeface="Carlito"/>
              </a:rPr>
              <a:t>can resume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testing </a:t>
            </a:r>
            <a:r>
              <a:rPr dirty="0" sz="1600" spc="-5">
                <a:latin typeface="Carlito"/>
                <a:cs typeface="Carlito"/>
              </a:rPr>
              <a:t>and </a:t>
            </a:r>
            <a:r>
              <a:rPr dirty="0" sz="1600" spc="-10">
                <a:latin typeface="Carlito"/>
                <a:cs typeface="Carlito"/>
              </a:rPr>
              <a:t>go </a:t>
            </a:r>
            <a:r>
              <a:rPr dirty="0" sz="1600" spc="-5">
                <a:latin typeface="Carlito"/>
                <a:cs typeface="Carlito"/>
              </a:rPr>
              <a:t>on until  </a:t>
            </a:r>
            <a:r>
              <a:rPr dirty="0" sz="1600" spc="-10">
                <a:latin typeface="Carlito"/>
                <a:cs typeface="Carlito"/>
              </a:rPr>
              <a:t>we </a:t>
            </a:r>
            <a:r>
              <a:rPr dirty="0" sz="1600" spc="-5">
                <a:latin typeface="Carlito"/>
                <a:cs typeface="Carlito"/>
              </a:rPr>
              <a:t>find a </a:t>
            </a:r>
            <a:r>
              <a:rPr dirty="0" sz="1600" spc="-10">
                <a:latin typeface="Carlito"/>
                <a:cs typeface="Carlito"/>
              </a:rPr>
              <a:t>new bug </a:t>
            </a:r>
            <a:r>
              <a:rPr dirty="0" sz="1600" spc="-5">
                <a:latin typeface="Carlito"/>
                <a:cs typeface="Carlito"/>
              </a:rPr>
              <a:t>and so</a:t>
            </a:r>
            <a:r>
              <a:rPr dirty="0" sz="1600" spc="5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on.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Wingdings"/>
              <a:buChar char=""/>
            </a:pPr>
            <a:endParaRPr sz="1850">
              <a:latin typeface="Carlito"/>
              <a:cs typeface="Carlito"/>
            </a:endParaRPr>
          </a:p>
          <a:p>
            <a:pPr marL="184785" indent="-172720">
              <a:lnSpc>
                <a:spcPts val="1825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Thus, </a:t>
            </a:r>
            <a:r>
              <a:rPr dirty="0" sz="1600" spc="-10">
                <a:latin typeface="Carlito"/>
                <a:cs typeface="Carlito"/>
              </a:rPr>
              <a:t>scenario testing </a:t>
            </a:r>
            <a:r>
              <a:rPr dirty="0" sz="1600" spc="-5">
                <a:latin typeface="Carlito"/>
                <a:cs typeface="Carlito"/>
              </a:rPr>
              <a:t>should mainly be</a:t>
            </a:r>
            <a:r>
              <a:rPr dirty="0" sz="1600" spc="4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used</a:t>
            </a:r>
            <a:endParaRPr sz="1600">
              <a:latin typeface="Carlito"/>
              <a:cs typeface="Carlito"/>
            </a:endParaRPr>
          </a:p>
          <a:p>
            <a:pPr marL="184785">
              <a:lnSpc>
                <a:spcPts val="1825"/>
              </a:lnSpc>
            </a:pPr>
            <a:r>
              <a:rPr dirty="0" sz="1600" spc="-5">
                <a:latin typeface="Carlito"/>
                <a:cs typeface="Carlito"/>
              </a:rPr>
              <a:t>as an </a:t>
            </a:r>
            <a:r>
              <a:rPr dirty="0" sz="1600" spc="-10">
                <a:latin typeface="Carlito"/>
                <a:cs typeface="Carlito"/>
              </a:rPr>
              <a:t>acceptance</a:t>
            </a:r>
            <a:r>
              <a:rPr dirty="0" sz="1600" spc="2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test.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137" y="50672"/>
            <a:ext cx="314388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/>
              <a:t>Risks </a:t>
            </a:r>
            <a:r>
              <a:rPr dirty="0" sz="2200" spc="-5"/>
              <a:t>of </a:t>
            </a:r>
            <a:r>
              <a:rPr dirty="0" sz="2200" spc="-10"/>
              <a:t>scenario testing </a:t>
            </a:r>
            <a:r>
              <a:rPr dirty="0" sz="2200" spc="-130">
                <a:latin typeface="Arial"/>
                <a:cs typeface="Arial"/>
              </a:rPr>
              <a:t>–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 spc="-5"/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531621"/>
            <a:ext cx="3947795" cy="1830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84785" marR="508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A </a:t>
            </a:r>
            <a:r>
              <a:rPr dirty="0" sz="1600" spc="-10">
                <a:latin typeface="Carlito"/>
                <a:cs typeface="Carlito"/>
              </a:rPr>
              <a:t>scenario </a:t>
            </a:r>
            <a:r>
              <a:rPr dirty="0" sz="1600" spc="-15">
                <a:latin typeface="Carlito"/>
                <a:cs typeface="Carlito"/>
              </a:rPr>
              <a:t>test </a:t>
            </a:r>
            <a:r>
              <a:rPr dirty="0" sz="1600" spc="-5">
                <a:latin typeface="Carlito"/>
                <a:cs typeface="Carlito"/>
              </a:rPr>
              <a:t>aims </a:t>
            </a:r>
            <a:r>
              <a:rPr dirty="0" sz="1600" spc="-10">
                <a:latin typeface="Carlito"/>
                <a:cs typeface="Carlito"/>
              </a:rPr>
              <a:t>to </a:t>
            </a:r>
            <a:r>
              <a:rPr dirty="0" sz="1600" spc="-15">
                <a:latin typeface="Carlito"/>
                <a:cs typeface="Carlito"/>
              </a:rPr>
              <a:t>cover </a:t>
            </a:r>
            <a:r>
              <a:rPr dirty="0" sz="1600">
                <a:latin typeface="Carlito"/>
                <a:cs typeface="Carlito"/>
              </a:rPr>
              <a:t>all </a:t>
            </a:r>
            <a:r>
              <a:rPr dirty="0" sz="1600" spc="-5">
                <a:latin typeface="Carlito"/>
                <a:cs typeface="Carlito"/>
              </a:rPr>
              <a:t>or part of the  functionality in a </a:t>
            </a:r>
            <a:r>
              <a:rPr dirty="0" sz="1600" spc="-15">
                <a:latin typeface="Carlito"/>
                <a:cs typeface="Carlito"/>
              </a:rPr>
              <a:t>system. </a:t>
            </a:r>
            <a:r>
              <a:rPr dirty="0" sz="1600" spc="-5">
                <a:latin typeface="Carlito"/>
                <a:cs typeface="Carlito"/>
              </a:rPr>
              <a:t>It </a:t>
            </a:r>
            <a:r>
              <a:rPr dirty="0" sz="1600" spc="-10">
                <a:latin typeface="Carlito"/>
                <a:cs typeface="Carlito"/>
              </a:rPr>
              <a:t>does not consider  code </a:t>
            </a:r>
            <a:r>
              <a:rPr dirty="0" sz="1600" spc="-15">
                <a:latin typeface="Carlito"/>
                <a:cs typeface="Carlito"/>
              </a:rPr>
              <a:t>coverage </a:t>
            </a:r>
            <a:r>
              <a:rPr dirty="0" sz="1600" spc="-5">
                <a:latin typeface="Carlito"/>
                <a:cs typeface="Carlito"/>
              </a:rPr>
              <a:t>of </a:t>
            </a:r>
            <a:r>
              <a:rPr dirty="0" sz="1600" spc="-15">
                <a:latin typeface="Carlito"/>
                <a:cs typeface="Carlito"/>
              </a:rPr>
              <a:t>any</a:t>
            </a:r>
            <a:r>
              <a:rPr dirty="0" sz="1600" spc="2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kind.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</a:pPr>
            <a:endParaRPr sz="2200">
              <a:latin typeface="Carlito"/>
              <a:cs typeface="Carlito"/>
            </a:endParaRPr>
          </a:p>
          <a:p>
            <a:pPr algn="r" marL="172720" marR="273685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72720" algn="l"/>
              </a:tabLst>
            </a:pPr>
            <a:r>
              <a:rPr dirty="0" sz="1600" spc="-5">
                <a:latin typeface="Carlito"/>
                <a:cs typeface="Carlito"/>
              </a:rPr>
              <a:t>Scenario </a:t>
            </a:r>
            <a:r>
              <a:rPr dirty="0" sz="1600" spc="-10">
                <a:latin typeface="Carlito"/>
                <a:cs typeface="Carlito"/>
              </a:rPr>
              <a:t>tests discover </a:t>
            </a:r>
            <a:r>
              <a:rPr dirty="0" sz="1600" spc="-15">
                <a:latin typeface="Carlito"/>
                <a:cs typeface="Carlito"/>
              </a:rPr>
              <a:t>more </a:t>
            </a:r>
            <a:r>
              <a:rPr dirty="0" sz="1600" spc="-5">
                <a:latin typeface="Carlito"/>
                <a:cs typeface="Carlito"/>
              </a:rPr>
              <a:t>design</a:t>
            </a:r>
            <a:r>
              <a:rPr dirty="0" sz="1600" spc="30">
                <a:latin typeface="Carlito"/>
                <a:cs typeface="Carlito"/>
              </a:rPr>
              <a:t> </a:t>
            </a:r>
            <a:r>
              <a:rPr dirty="0" sz="1600" spc="-15">
                <a:latin typeface="Carlito"/>
                <a:cs typeface="Carlito"/>
              </a:rPr>
              <a:t>errors</a:t>
            </a:r>
            <a:endParaRPr sz="1600">
              <a:latin typeface="Carlito"/>
              <a:cs typeface="Carlito"/>
            </a:endParaRPr>
          </a:p>
          <a:p>
            <a:pPr algn="r" marR="215265">
              <a:lnSpc>
                <a:spcPct val="100000"/>
              </a:lnSpc>
            </a:pPr>
            <a:r>
              <a:rPr dirty="0" sz="1600" spc="-5">
                <a:latin typeface="Carlito"/>
                <a:cs typeface="Carlito"/>
              </a:rPr>
              <a:t>than </a:t>
            </a:r>
            <a:r>
              <a:rPr dirty="0" sz="1600" spc="-10">
                <a:latin typeface="Carlito"/>
                <a:cs typeface="Carlito"/>
              </a:rPr>
              <a:t>coding </a:t>
            </a:r>
            <a:r>
              <a:rPr dirty="0" sz="1600" spc="-15">
                <a:latin typeface="Carlito"/>
                <a:cs typeface="Carlito"/>
              </a:rPr>
              <a:t>errors. </a:t>
            </a:r>
            <a:r>
              <a:rPr dirty="0" sz="1600" spc="-5">
                <a:latin typeface="Carlito"/>
                <a:cs typeface="Carlito"/>
              </a:rPr>
              <a:t>Thus, it is not </a:t>
            </a:r>
            <a:r>
              <a:rPr dirty="0" sz="1600" spc="-10">
                <a:latin typeface="Carlito"/>
                <a:cs typeface="Carlito"/>
              </a:rPr>
              <a:t>useful</a:t>
            </a:r>
            <a:r>
              <a:rPr dirty="0" sz="1600" spc="65">
                <a:latin typeface="Carlito"/>
                <a:cs typeface="Carlito"/>
              </a:rPr>
              <a:t> </a:t>
            </a:r>
            <a:r>
              <a:rPr dirty="0" sz="1600" spc="-20">
                <a:latin typeface="Carlito"/>
                <a:cs typeface="Carlito"/>
              </a:rPr>
              <a:t>for</a:t>
            </a:r>
            <a:endParaRPr sz="1600">
              <a:latin typeface="Carlito"/>
              <a:cs typeface="Carlito"/>
            </a:endParaRPr>
          </a:p>
          <a:p>
            <a:pPr algn="r" marR="278130">
              <a:lnSpc>
                <a:spcPct val="100000"/>
              </a:lnSpc>
            </a:pPr>
            <a:r>
              <a:rPr dirty="0" sz="1600">
                <a:latin typeface="Carlito"/>
                <a:cs typeface="Carlito"/>
              </a:rPr>
              <a:t>e.g. </a:t>
            </a:r>
            <a:r>
              <a:rPr dirty="0" sz="1600" spc="-10">
                <a:latin typeface="Carlito"/>
                <a:cs typeface="Carlito"/>
              </a:rPr>
              <a:t>regression testing </a:t>
            </a:r>
            <a:r>
              <a:rPr dirty="0" sz="1600" spc="-5">
                <a:latin typeface="Carlito"/>
                <a:cs typeface="Carlito"/>
              </a:rPr>
              <a:t>or </a:t>
            </a:r>
            <a:r>
              <a:rPr dirty="0" sz="1600" spc="-10">
                <a:latin typeface="Carlito"/>
                <a:cs typeface="Carlito"/>
              </a:rPr>
              <a:t>testing </a:t>
            </a:r>
            <a:r>
              <a:rPr dirty="0" sz="1600" spc="-5">
                <a:latin typeface="Carlito"/>
                <a:cs typeface="Carlito"/>
              </a:rPr>
              <a:t>a </a:t>
            </a:r>
            <a:r>
              <a:rPr dirty="0" sz="1600" spc="-10">
                <a:latin typeface="Carlito"/>
                <a:cs typeface="Carlito"/>
              </a:rPr>
              <a:t>new</a:t>
            </a:r>
            <a:r>
              <a:rPr dirty="0" sz="1600" spc="6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fix.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620" y="51257"/>
            <a:ext cx="301752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Scenario </a:t>
            </a:r>
            <a:r>
              <a:rPr dirty="0" sz="2200" spc="-10"/>
              <a:t>testing </a:t>
            </a:r>
            <a:r>
              <a:rPr dirty="0" sz="2200" spc="-5"/>
              <a:t>type 1 </a:t>
            </a:r>
            <a:r>
              <a:rPr dirty="0" sz="2200" spc="-130">
                <a:latin typeface="Arial"/>
                <a:cs typeface="Arial"/>
              </a:rPr>
              <a:t>–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5"/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532256"/>
            <a:ext cx="3827779" cy="2098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When </a:t>
            </a:r>
            <a:r>
              <a:rPr dirty="0" sz="1600" spc="-10">
                <a:latin typeface="Carlito"/>
                <a:cs typeface="Carlito"/>
              </a:rPr>
              <a:t>we </a:t>
            </a:r>
            <a:r>
              <a:rPr dirty="0" sz="1600" spc="-5">
                <a:latin typeface="Carlito"/>
                <a:cs typeface="Carlito"/>
              </a:rPr>
              <a:t>do </a:t>
            </a:r>
            <a:r>
              <a:rPr dirty="0" sz="1600" spc="-10">
                <a:latin typeface="Carlito"/>
                <a:cs typeface="Carlito"/>
              </a:rPr>
              <a:t>scenario testing </a:t>
            </a:r>
            <a:r>
              <a:rPr dirty="0" sz="1600" spc="-5">
                <a:latin typeface="Carlito"/>
                <a:cs typeface="Carlito"/>
              </a:rPr>
              <a:t>type 1, </a:t>
            </a:r>
            <a:r>
              <a:rPr dirty="0" sz="1600" spc="-10">
                <a:latin typeface="Carlito"/>
                <a:cs typeface="Carlito"/>
              </a:rPr>
              <a:t>we use 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scenarios to write transactions </a:t>
            </a:r>
            <a:r>
              <a:rPr dirty="0" sz="1600" spc="-5">
                <a:latin typeface="Carlito"/>
                <a:cs typeface="Carlito"/>
              </a:rPr>
              <a:t>as  </a:t>
            </a:r>
            <a:r>
              <a:rPr dirty="0" sz="1600" spc="-10">
                <a:latin typeface="Carlito"/>
                <a:cs typeface="Carlito"/>
              </a:rPr>
              <a:t>sequences</a:t>
            </a:r>
            <a:r>
              <a:rPr dirty="0" sz="160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of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0">
                <a:latin typeface="Carlito"/>
                <a:cs typeface="Carlito"/>
              </a:rPr>
              <a:t>Input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Expected</a:t>
            </a:r>
            <a:r>
              <a:rPr dirty="0" sz="1400" spc="-2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output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Carlito"/>
              <a:cs typeface="Carlito"/>
            </a:endParaRPr>
          </a:p>
          <a:p>
            <a:pPr marL="184785" marR="210185" indent="-17272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result can </a:t>
            </a:r>
            <a:r>
              <a:rPr dirty="0" sz="1600">
                <a:latin typeface="Carlito"/>
                <a:cs typeface="Carlito"/>
              </a:rPr>
              <a:t>e.g. </a:t>
            </a:r>
            <a:r>
              <a:rPr dirty="0" sz="1600" spc="-5">
                <a:latin typeface="Carlito"/>
                <a:cs typeface="Carlito"/>
              </a:rPr>
              <a:t>be an </a:t>
            </a:r>
            <a:r>
              <a:rPr dirty="0" sz="1600" spc="-10">
                <a:latin typeface="Carlito"/>
                <a:cs typeface="Carlito"/>
              </a:rPr>
              <a:t>extremely detailed  textual use</a:t>
            </a:r>
            <a:r>
              <a:rPr dirty="0" sz="160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case.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620" y="50672"/>
            <a:ext cx="301752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Scenario </a:t>
            </a:r>
            <a:r>
              <a:rPr dirty="0" sz="2200" spc="-10"/>
              <a:t>testing </a:t>
            </a:r>
            <a:r>
              <a:rPr dirty="0" sz="2200" spc="-5"/>
              <a:t>type 2 </a:t>
            </a:r>
            <a:r>
              <a:rPr dirty="0" sz="2200" spc="-130">
                <a:latin typeface="Arial"/>
                <a:cs typeface="Arial"/>
              </a:rPr>
              <a:t>–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5"/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507237"/>
            <a:ext cx="3812540" cy="163322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84785" marR="119380" indent="-172720">
              <a:lnSpc>
                <a:spcPts val="1730"/>
              </a:lnSpc>
              <a:spcBef>
                <a:spcPts val="31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When it </a:t>
            </a:r>
            <a:r>
              <a:rPr dirty="0" sz="1600" spc="-10">
                <a:latin typeface="Carlito"/>
                <a:cs typeface="Carlito"/>
              </a:rPr>
              <a:t>comes to realism, scenario testing  </a:t>
            </a:r>
            <a:r>
              <a:rPr dirty="0" sz="1600" spc="-5">
                <a:latin typeface="Carlito"/>
                <a:cs typeface="Carlito"/>
              </a:rPr>
              <a:t>type 2 is the </a:t>
            </a:r>
            <a:r>
              <a:rPr dirty="0" sz="1600" spc="-10">
                <a:latin typeface="Carlito"/>
                <a:cs typeface="Carlito"/>
              </a:rPr>
              <a:t>ultimate testing method. </a:t>
            </a:r>
            <a:r>
              <a:rPr dirty="0" sz="1600" spc="-5">
                <a:latin typeface="Carlito"/>
                <a:cs typeface="Carlito"/>
              </a:rPr>
              <a:t>The  </a:t>
            </a:r>
            <a:r>
              <a:rPr dirty="0" sz="1600" spc="-10">
                <a:latin typeface="Carlito"/>
                <a:cs typeface="Carlito"/>
              </a:rPr>
              <a:t>goal </a:t>
            </a:r>
            <a:r>
              <a:rPr dirty="0" sz="1600" spc="-5">
                <a:latin typeface="Carlito"/>
                <a:cs typeface="Carlito"/>
              </a:rPr>
              <a:t>of </a:t>
            </a:r>
            <a:r>
              <a:rPr dirty="0" sz="1600" spc="-10">
                <a:latin typeface="Carlito"/>
                <a:cs typeface="Carlito"/>
              </a:rPr>
              <a:t>scenario testing </a:t>
            </a:r>
            <a:r>
              <a:rPr dirty="0" sz="1600" spc="-5">
                <a:latin typeface="Carlito"/>
                <a:cs typeface="Carlito"/>
              </a:rPr>
              <a:t>is to </a:t>
            </a:r>
            <a:r>
              <a:rPr dirty="0" sz="1600" spc="-15">
                <a:latin typeface="Carlito"/>
                <a:cs typeface="Carlito"/>
              </a:rPr>
              <a:t>test </a:t>
            </a:r>
            <a:r>
              <a:rPr dirty="0" sz="1600" spc="-10">
                <a:latin typeface="Carlito"/>
                <a:cs typeface="Carlito"/>
              </a:rPr>
              <a:t>how the  </a:t>
            </a:r>
            <a:r>
              <a:rPr dirty="0" sz="1600" spc="-15">
                <a:latin typeface="Carlito"/>
                <a:cs typeface="Carlito"/>
              </a:rPr>
              <a:t>system </a:t>
            </a:r>
            <a:r>
              <a:rPr dirty="0" sz="1600" spc="-5">
                <a:latin typeface="Carlito"/>
                <a:cs typeface="Carlito"/>
              </a:rPr>
              <a:t>will</a:t>
            </a:r>
            <a:r>
              <a:rPr dirty="0" sz="1600">
                <a:latin typeface="Carlito"/>
                <a:cs typeface="Carlito"/>
              </a:rPr>
              <a:t> </a:t>
            </a:r>
            <a:r>
              <a:rPr dirty="0" sz="1600" spc="-15">
                <a:latin typeface="Carlito"/>
                <a:cs typeface="Carlito"/>
              </a:rPr>
              <a:t>behave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In real </a:t>
            </a:r>
            <a:r>
              <a:rPr dirty="0" sz="1400" spc="-10">
                <a:latin typeface="Carlito"/>
                <a:cs typeface="Carlito"/>
              </a:rPr>
              <a:t>word </a:t>
            </a:r>
            <a:r>
              <a:rPr dirty="0" sz="1400" spc="-5">
                <a:latin typeface="Carlito"/>
                <a:cs typeface="Carlito"/>
              </a:rPr>
              <a:t>situations </a:t>
            </a:r>
            <a:r>
              <a:rPr dirty="0" sz="1400" spc="-80">
                <a:latin typeface="Arial"/>
                <a:cs typeface="Arial"/>
              </a:rPr>
              <a:t>– </a:t>
            </a:r>
            <a:r>
              <a:rPr dirty="0" sz="1400" spc="-5">
                <a:latin typeface="Carlito"/>
                <a:cs typeface="Carlito"/>
              </a:rPr>
              <a:t>described </a:t>
            </a:r>
            <a:r>
              <a:rPr dirty="0" sz="1400" spc="-10">
                <a:latin typeface="Carlito"/>
                <a:cs typeface="Carlito"/>
              </a:rPr>
              <a:t>by</a:t>
            </a:r>
            <a:r>
              <a:rPr dirty="0" sz="1400" spc="1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scenarios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7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>
                <a:latin typeface="Carlito"/>
                <a:cs typeface="Carlito"/>
              </a:rPr>
              <a:t>With </a:t>
            </a:r>
            <a:r>
              <a:rPr dirty="0" sz="1400" spc="-5">
                <a:latin typeface="Carlito"/>
                <a:cs typeface="Carlito"/>
              </a:rPr>
              <a:t>real </a:t>
            </a:r>
            <a:r>
              <a:rPr dirty="0" sz="1400" spc="-10">
                <a:latin typeface="Carlito"/>
                <a:cs typeface="Carlito"/>
              </a:rPr>
              <a:t>users, </a:t>
            </a:r>
            <a:r>
              <a:rPr dirty="0" sz="1400" spc="-5">
                <a:latin typeface="Carlito"/>
                <a:cs typeface="Carlito"/>
              </a:rPr>
              <a:t>supplied </a:t>
            </a:r>
            <a:r>
              <a:rPr dirty="0" sz="1400" spc="-10">
                <a:latin typeface="Carlito"/>
                <a:cs typeface="Carlito"/>
              </a:rPr>
              <a:t>by </a:t>
            </a:r>
            <a:r>
              <a:rPr dirty="0" sz="1400" spc="-5">
                <a:latin typeface="Carlito"/>
                <a:cs typeface="Carlito"/>
              </a:rPr>
              <a:t>the </a:t>
            </a:r>
            <a:r>
              <a:rPr dirty="0" sz="1400" spc="-10">
                <a:latin typeface="Carlito"/>
                <a:cs typeface="Carlito"/>
              </a:rPr>
              <a:t>system</a:t>
            </a:r>
            <a:r>
              <a:rPr dirty="0" sz="1400" spc="-40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owner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7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>
                <a:latin typeface="Carlito"/>
                <a:cs typeface="Carlito"/>
              </a:rPr>
              <a:t>With </a:t>
            </a:r>
            <a:r>
              <a:rPr dirty="0" sz="1400" spc="-5">
                <a:latin typeface="Carlito"/>
                <a:cs typeface="Carlito"/>
              </a:rPr>
              <a:t>real </a:t>
            </a:r>
            <a:r>
              <a:rPr dirty="0" sz="1400" spc="-10">
                <a:latin typeface="Carlito"/>
                <a:cs typeface="Carlito"/>
              </a:rPr>
              <a:t>customers </a:t>
            </a:r>
            <a:r>
              <a:rPr dirty="0" sz="1400" spc="-80">
                <a:latin typeface="Arial"/>
                <a:cs typeface="Arial"/>
              </a:rPr>
              <a:t>– </a:t>
            </a:r>
            <a:r>
              <a:rPr dirty="0" sz="1400">
                <a:latin typeface="Carlito"/>
                <a:cs typeface="Carlito"/>
              </a:rPr>
              <a:t>if</a:t>
            </a:r>
            <a:r>
              <a:rPr dirty="0" sz="1400" spc="-35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necessary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620" y="153746"/>
            <a:ext cx="301752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Scenario </a:t>
            </a:r>
            <a:r>
              <a:rPr dirty="0" sz="2200" spc="-10"/>
              <a:t>testing </a:t>
            </a:r>
            <a:r>
              <a:rPr dirty="0" sz="2200" spc="-5"/>
              <a:t>type 2 </a:t>
            </a:r>
            <a:r>
              <a:rPr dirty="0" sz="2200" spc="-130">
                <a:latin typeface="Arial"/>
                <a:cs typeface="Arial"/>
              </a:rPr>
              <a:t>–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5"/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591159"/>
            <a:ext cx="4001135" cy="25641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6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400">
                <a:latin typeface="Carlito"/>
                <a:cs typeface="Carlito"/>
              </a:rPr>
              <a:t>A </a:t>
            </a:r>
            <a:r>
              <a:rPr dirty="0" sz="1400" spc="-5">
                <a:latin typeface="Carlito"/>
                <a:cs typeface="Carlito"/>
              </a:rPr>
              <a:t>scenario tests </a:t>
            </a:r>
            <a:r>
              <a:rPr dirty="0" sz="1400">
                <a:latin typeface="Carlito"/>
                <a:cs typeface="Carlito"/>
              </a:rPr>
              <a:t>is </a:t>
            </a:r>
            <a:r>
              <a:rPr dirty="0" sz="1400" spc="-5">
                <a:latin typeface="Carlito"/>
                <a:cs typeface="Carlito"/>
              </a:rPr>
              <a:t>done </a:t>
            </a:r>
            <a:r>
              <a:rPr dirty="0" sz="1400">
                <a:latin typeface="Carlito"/>
                <a:cs typeface="Carlito"/>
              </a:rPr>
              <a:t>as</a:t>
            </a:r>
            <a:r>
              <a:rPr dirty="0" sz="1400" spc="-4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follows:</a:t>
            </a:r>
            <a:endParaRPr sz="1400">
              <a:latin typeface="Carlito"/>
              <a:cs typeface="Carlito"/>
            </a:endParaRPr>
          </a:p>
          <a:p>
            <a:pPr marL="184785" marR="258445" indent="-172720">
              <a:lnSpc>
                <a:spcPts val="1510"/>
              </a:lnSpc>
              <a:spcBef>
                <a:spcPts val="36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400" spc="-5">
                <a:latin typeface="Carlito"/>
                <a:cs typeface="Carlito"/>
              </a:rPr>
              <a:t>The </a:t>
            </a:r>
            <a:r>
              <a:rPr dirty="0" sz="1400" spc="-10">
                <a:latin typeface="Carlito"/>
                <a:cs typeface="Carlito"/>
              </a:rPr>
              <a:t>environment </a:t>
            </a:r>
            <a:r>
              <a:rPr dirty="0" sz="1400">
                <a:latin typeface="Carlito"/>
                <a:cs typeface="Carlito"/>
              </a:rPr>
              <a:t>is </a:t>
            </a:r>
            <a:r>
              <a:rPr dirty="0" sz="1400" spc="-5">
                <a:latin typeface="Carlito"/>
                <a:cs typeface="Carlito"/>
              </a:rPr>
              <a:t>arranged </a:t>
            </a:r>
            <a:r>
              <a:rPr dirty="0" sz="1400" spc="-10">
                <a:latin typeface="Carlito"/>
                <a:cs typeface="Carlito"/>
              </a:rPr>
              <a:t>according to </a:t>
            </a:r>
            <a:r>
              <a:rPr dirty="0" sz="1400" spc="-5">
                <a:latin typeface="Carlito"/>
                <a:cs typeface="Carlito"/>
              </a:rPr>
              <a:t>the  scenario description. </a:t>
            </a:r>
            <a:r>
              <a:rPr dirty="0" sz="1400" spc="-10">
                <a:latin typeface="Carlito"/>
                <a:cs typeface="Carlito"/>
              </a:rPr>
              <a:t>Customers are </a:t>
            </a:r>
            <a:r>
              <a:rPr dirty="0" sz="1400" spc="-5">
                <a:latin typeface="Carlito"/>
                <a:cs typeface="Carlito"/>
              </a:rPr>
              <a:t>instructed </a:t>
            </a:r>
            <a:r>
              <a:rPr dirty="0" sz="1400">
                <a:latin typeface="Carlito"/>
                <a:cs typeface="Carlito"/>
              </a:rPr>
              <a:t>as  </a:t>
            </a:r>
            <a:r>
              <a:rPr dirty="0" sz="1400" spc="-5">
                <a:latin typeface="Carlito"/>
                <a:cs typeface="Carlito"/>
              </a:rPr>
              <a:t>needed.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ts val="1595"/>
              </a:lnSpc>
              <a:spcBef>
                <a:spcPts val="15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400">
                <a:latin typeface="Carlito"/>
                <a:cs typeface="Carlito"/>
              </a:rPr>
              <a:t>A </a:t>
            </a:r>
            <a:r>
              <a:rPr dirty="0" sz="1400" spc="-5">
                <a:latin typeface="Carlito"/>
                <a:cs typeface="Carlito"/>
              </a:rPr>
              <a:t>person </a:t>
            </a:r>
            <a:r>
              <a:rPr dirty="0" sz="1400" spc="-80">
                <a:latin typeface="Arial"/>
                <a:cs typeface="Arial"/>
              </a:rPr>
              <a:t>– </a:t>
            </a:r>
            <a:r>
              <a:rPr dirty="0" sz="1400" spc="-5">
                <a:latin typeface="Carlito"/>
                <a:cs typeface="Carlito"/>
              </a:rPr>
              <a:t>the </a:t>
            </a:r>
            <a:r>
              <a:rPr dirty="0" sz="1400" spc="-10">
                <a:latin typeface="Carlito"/>
                <a:cs typeface="Carlito"/>
              </a:rPr>
              <a:t>game master </a:t>
            </a:r>
            <a:r>
              <a:rPr dirty="0" sz="1400" spc="-80">
                <a:latin typeface="Arial"/>
                <a:cs typeface="Arial"/>
              </a:rPr>
              <a:t>– </a:t>
            </a:r>
            <a:r>
              <a:rPr dirty="0" sz="1400" spc="-10">
                <a:latin typeface="Carlito"/>
                <a:cs typeface="Carlito"/>
              </a:rPr>
              <a:t>reads </a:t>
            </a:r>
            <a:r>
              <a:rPr dirty="0" sz="1400" spc="-5">
                <a:latin typeface="Carlito"/>
                <a:cs typeface="Carlito"/>
              </a:rPr>
              <a:t>out each </a:t>
            </a:r>
            <a:r>
              <a:rPr dirty="0" sz="1400" spc="-10">
                <a:latin typeface="Carlito"/>
                <a:cs typeface="Carlito"/>
              </a:rPr>
              <a:t>step</a:t>
            </a:r>
            <a:r>
              <a:rPr dirty="0" sz="1400" spc="4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of</a:t>
            </a:r>
            <a:endParaRPr sz="1400">
              <a:latin typeface="Carlito"/>
              <a:cs typeface="Carlito"/>
            </a:endParaRPr>
          </a:p>
          <a:p>
            <a:pPr marL="184785">
              <a:lnSpc>
                <a:spcPts val="1595"/>
              </a:lnSpc>
            </a:pPr>
            <a:r>
              <a:rPr dirty="0" sz="1400" spc="-5">
                <a:latin typeface="Carlito"/>
                <a:cs typeface="Carlito"/>
              </a:rPr>
              <a:t>the</a:t>
            </a:r>
            <a:r>
              <a:rPr dirty="0" sz="1400" spc="-1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scenario.</a:t>
            </a:r>
            <a:endParaRPr sz="1400">
              <a:latin typeface="Carlito"/>
              <a:cs typeface="Carlito"/>
            </a:endParaRPr>
          </a:p>
          <a:p>
            <a:pPr marL="184785" marR="93980" indent="-172720">
              <a:lnSpc>
                <a:spcPts val="1510"/>
              </a:lnSpc>
              <a:spcBef>
                <a:spcPts val="359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400" spc="-5">
                <a:latin typeface="Carlito"/>
                <a:cs typeface="Carlito"/>
              </a:rPr>
              <a:t>Users and </a:t>
            </a:r>
            <a:r>
              <a:rPr dirty="0" sz="1400" spc="-10">
                <a:latin typeface="Carlito"/>
                <a:cs typeface="Carlito"/>
              </a:rPr>
              <a:t>customers react to </a:t>
            </a:r>
            <a:r>
              <a:rPr dirty="0" sz="1400" spc="-5">
                <a:latin typeface="Carlito"/>
                <a:cs typeface="Carlito"/>
              </a:rPr>
              <a:t>the situations </a:t>
            </a:r>
            <a:r>
              <a:rPr dirty="0" sz="1400" spc="-10">
                <a:latin typeface="Carlito"/>
                <a:cs typeface="Carlito"/>
              </a:rPr>
              <a:t>created  by </a:t>
            </a:r>
            <a:r>
              <a:rPr dirty="0" sz="1400" spc="-5">
                <a:latin typeface="Carlito"/>
                <a:cs typeface="Carlito"/>
              </a:rPr>
              <a:t>the </a:t>
            </a:r>
            <a:r>
              <a:rPr dirty="0" sz="1400" spc="-10">
                <a:latin typeface="Carlito"/>
                <a:cs typeface="Carlito"/>
              </a:rPr>
              <a:t>game</a:t>
            </a:r>
            <a:r>
              <a:rPr dirty="0" sz="1400" spc="-5">
                <a:latin typeface="Carlito"/>
                <a:cs typeface="Carlito"/>
              </a:rPr>
              <a:t> </a:t>
            </a:r>
            <a:r>
              <a:rPr dirty="0" sz="1400" spc="-25">
                <a:latin typeface="Carlito"/>
                <a:cs typeface="Carlito"/>
              </a:rPr>
              <a:t>master.</a:t>
            </a:r>
            <a:endParaRPr sz="1400">
              <a:latin typeface="Carlito"/>
              <a:cs typeface="Carlito"/>
            </a:endParaRPr>
          </a:p>
          <a:p>
            <a:pPr marL="184785" marR="784225" indent="-172720">
              <a:lnSpc>
                <a:spcPts val="1510"/>
              </a:lnSpc>
              <a:spcBef>
                <a:spcPts val="34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400" spc="-5">
                <a:latin typeface="Carlito"/>
                <a:cs typeface="Carlito"/>
              </a:rPr>
              <a:t>The </a:t>
            </a:r>
            <a:r>
              <a:rPr dirty="0" sz="1400" spc="-10">
                <a:latin typeface="Carlito"/>
                <a:cs typeface="Carlito"/>
              </a:rPr>
              <a:t>events </a:t>
            </a:r>
            <a:r>
              <a:rPr dirty="0" sz="1400" spc="-5">
                <a:latin typeface="Carlito"/>
                <a:cs typeface="Carlito"/>
              </a:rPr>
              <a:t>resulting </a:t>
            </a:r>
            <a:r>
              <a:rPr dirty="0" sz="1400" spc="-10">
                <a:latin typeface="Carlito"/>
                <a:cs typeface="Carlito"/>
              </a:rPr>
              <a:t>from </a:t>
            </a:r>
            <a:r>
              <a:rPr dirty="0" sz="1400" spc="-5">
                <a:latin typeface="Carlito"/>
                <a:cs typeface="Carlito"/>
              </a:rPr>
              <a:t>each scenario </a:t>
            </a:r>
            <a:r>
              <a:rPr dirty="0" sz="1400">
                <a:latin typeface="Carlito"/>
                <a:cs typeface="Carlito"/>
              </a:rPr>
              <a:t>is  </a:t>
            </a:r>
            <a:r>
              <a:rPr dirty="0" sz="1400" spc="-10">
                <a:latin typeface="Carlito"/>
                <a:cs typeface="Carlito"/>
              </a:rPr>
              <a:t>documented </a:t>
            </a:r>
            <a:r>
              <a:rPr dirty="0" sz="1400" spc="-80">
                <a:latin typeface="Arial"/>
                <a:cs typeface="Arial"/>
              </a:rPr>
              <a:t>–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Carlito"/>
                <a:cs typeface="Carlito"/>
              </a:rPr>
              <a:t>e.g.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>
                <a:latin typeface="Carlito"/>
                <a:cs typeface="Carlito"/>
              </a:rPr>
              <a:t>by a video </a:t>
            </a:r>
            <a:r>
              <a:rPr dirty="0" sz="1200" spc="-10">
                <a:latin typeface="Carlito"/>
                <a:cs typeface="Carlito"/>
              </a:rPr>
              <a:t>camera </a:t>
            </a:r>
            <a:r>
              <a:rPr dirty="0" sz="1200">
                <a:latin typeface="Carlito"/>
                <a:cs typeface="Carlito"/>
              </a:rPr>
              <a:t>or by one or </a:t>
            </a:r>
            <a:r>
              <a:rPr dirty="0" sz="1200" spc="-5">
                <a:latin typeface="Carlito"/>
                <a:cs typeface="Carlito"/>
              </a:rPr>
              <a:t>more</a:t>
            </a:r>
            <a:r>
              <a:rPr dirty="0" sz="1200" spc="-120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observers</a:t>
            </a:r>
            <a:endParaRPr sz="12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 spc="-10">
                <a:latin typeface="Carlito"/>
                <a:cs typeface="Carlito"/>
              </a:rPr>
              <a:t>for </a:t>
            </a:r>
            <a:r>
              <a:rPr dirty="0" sz="1200" spc="-5">
                <a:latin typeface="Carlito"/>
                <a:cs typeface="Carlito"/>
              </a:rPr>
              <a:t>later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assessment.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645" y="153161"/>
            <a:ext cx="110807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/>
              <a:t>Sce</a:t>
            </a:r>
            <a:r>
              <a:rPr dirty="0" sz="2200" spc="-15"/>
              <a:t>n</a:t>
            </a:r>
            <a:r>
              <a:rPr dirty="0" sz="2200" spc="-5"/>
              <a:t>ari</a:t>
            </a:r>
            <a:r>
              <a:rPr dirty="0" sz="2200"/>
              <a:t>o</a:t>
            </a:r>
            <a:r>
              <a:rPr dirty="0" sz="2200" spc="-5"/>
              <a:t>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632586"/>
            <a:ext cx="3954145" cy="2512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marR="15811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number </a:t>
            </a:r>
            <a:r>
              <a:rPr dirty="0" sz="1600" spc="-5">
                <a:latin typeface="Carlito"/>
                <a:cs typeface="Carlito"/>
              </a:rPr>
              <a:t>of possible </a:t>
            </a:r>
            <a:r>
              <a:rPr dirty="0" sz="1600" spc="-10">
                <a:latin typeface="Carlito"/>
                <a:cs typeface="Carlito"/>
              </a:rPr>
              <a:t>scenarios </a:t>
            </a:r>
            <a:r>
              <a:rPr dirty="0" sz="1600" spc="-5">
                <a:latin typeface="Carlito"/>
                <a:cs typeface="Carlito"/>
              </a:rPr>
              <a:t>is </a:t>
            </a:r>
            <a:r>
              <a:rPr dirty="0" sz="1600" spc="-10">
                <a:latin typeface="Carlito"/>
                <a:cs typeface="Carlito"/>
              </a:rPr>
              <a:t>large.  </a:t>
            </a:r>
            <a:r>
              <a:rPr dirty="0" sz="1600" spc="-5">
                <a:latin typeface="Carlito"/>
                <a:cs typeface="Carlito"/>
              </a:rPr>
              <a:t>Which </a:t>
            </a:r>
            <a:r>
              <a:rPr dirty="0" sz="1600" spc="-10">
                <a:latin typeface="Carlito"/>
                <a:cs typeface="Carlito"/>
              </a:rPr>
              <a:t>scenarios we select depends </a:t>
            </a:r>
            <a:r>
              <a:rPr dirty="0" sz="1600" spc="-5">
                <a:latin typeface="Carlito"/>
                <a:cs typeface="Carlito"/>
              </a:rPr>
              <a:t>on </a:t>
            </a:r>
            <a:r>
              <a:rPr dirty="0" sz="1600" spc="-10">
                <a:latin typeface="Carlito"/>
                <a:cs typeface="Carlito"/>
              </a:rPr>
              <a:t>the  </a:t>
            </a:r>
            <a:r>
              <a:rPr dirty="0" sz="1600" spc="-70">
                <a:latin typeface="Arial"/>
                <a:cs typeface="Arial"/>
              </a:rPr>
              <a:t>customer’s </a:t>
            </a:r>
            <a:r>
              <a:rPr dirty="0" sz="1600" spc="-25">
                <a:latin typeface="Arial"/>
                <a:cs typeface="Arial"/>
              </a:rPr>
              <a:t>priorities. </a:t>
            </a:r>
            <a:r>
              <a:rPr dirty="0" sz="1600" spc="-45">
                <a:latin typeface="Arial"/>
                <a:cs typeface="Arial"/>
              </a:rPr>
              <a:t>In </a:t>
            </a:r>
            <a:r>
              <a:rPr dirty="0" sz="1600" spc="-35">
                <a:latin typeface="Arial"/>
                <a:cs typeface="Arial"/>
              </a:rPr>
              <a:t>addition, </a:t>
            </a:r>
            <a:r>
              <a:rPr dirty="0" sz="1600" spc="-95">
                <a:latin typeface="Arial"/>
                <a:cs typeface="Arial"/>
              </a:rPr>
              <a:t>since  </a:t>
            </a:r>
            <a:r>
              <a:rPr dirty="0" sz="1600" spc="-10">
                <a:latin typeface="Carlito"/>
                <a:cs typeface="Carlito"/>
              </a:rPr>
              <a:t>scenario tests </a:t>
            </a:r>
            <a:r>
              <a:rPr dirty="0" sz="1600" spc="-15">
                <a:latin typeface="Carlito"/>
                <a:cs typeface="Carlito"/>
              </a:rPr>
              <a:t>are </a:t>
            </a:r>
            <a:r>
              <a:rPr dirty="0" sz="1600" spc="-10">
                <a:latin typeface="Carlito"/>
                <a:cs typeface="Carlito"/>
              </a:rPr>
              <a:t>expensive, we can </a:t>
            </a:r>
            <a:r>
              <a:rPr dirty="0" sz="1600" spc="-5">
                <a:latin typeface="Carlito"/>
                <a:cs typeface="Carlito"/>
              </a:rPr>
              <a:t>usually  </a:t>
            </a:r>
            <a:r>
              <a:rPr dirty="0" sz="1600" spc="-10">
                <a:latin typeface="Carlito"/>
                <a:cs typeface="Carlito"/>
              </a:rPr>
              <a:t>just </a:t>
            </a:r>
            <a:r>
              <a:rPr dirty="0" sz="1600" spc="-20">
                <a:latin typeface="Carlito"/>
                <a:cs typeface="Carlito"/>
              </a:rPr>
              <a:t>afford </a:t>
            </a:r>
            <a:r>
              <a:rPr dirty="0" sz="1600" spc="-5">
                <a:latin typeface="Carlito"/>
                <a:cs typeface="Carlito"/>
              </a:rPr>
              <a:t>to </a:t>
            </a:r>
            <a:r>
              <a:rPr dirty="0" sz="1600" spc="-10">
                <a:latin typeface="Carlito"/>
                <a:cs typeface="Carlito"/>
              </a:rPr>
              <a:t>run </a:t>
            </a:r>
            <a:r>
              <a:rPr dirty="0" sz="1600" spc="-5">
                <a:latin typeface="Carlito"/>
                <a:cs typeface="Carlito"/>
              </a:rPr>
              <a:t>a</a:t>
            </a:r>
            <a:r>
              <a:rPr dirty="0" sz="1600" spc="40">
                <a:latin typeface="Carlito"/>
                <a:cs typeface="Carlito"/>
              </a:rPr>
              <a:t> </a:t>
            </a:r>
            <a:r>
              <a:rPr dirty="0" sz="1600" spc="-45">
                <a:latin typeface="Carlito"/>
                <a:cs typeface="Carlito"/>
              </a:rPr>
              <a:t>few.</a:t>
            </a:r>
            <a:endParaRPr sz="1600">
              <a:latin typeface="Carlito"/>
              <a:cs typeface="Carlito"/>
            </a:endParaRPr>
          </a:p>
          <a:p>
            <a:pPr marL="184785" marR="5080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Scenarios </a:t>
            </a:r>
            <a:r>
              <a:rPr dirty="0" sz="1600" spc="-15">
                <a:latin typeface="Carlito"/>
                <a:cs typeface="Carlito"/>
              </a:rPr>
              <a:t>are </a:t>
            </a:r>
            <a:r>
              <a:rPr dirty="0" sz="1600" spc="-10">
                <a:latin typeface="Carlito"/>
                <a:cs typeface="Carlito"/>
              </a:rPr>
              <a:t>most efficient </a:t>
            </a:r>
            <a:r>
              <a:rPr dirty="0" sz="1600" spc="-5">
                <a:latin typeface="Carlito"/>
                <a:cs typeface="Carlito"/>
              </a:rPr>
              <a:t>when </a:t>
            </a:r>
            <a:r>
              <a:rPr dirty="0" sz="1600" spc="-10">
                <a:latin typeface="Carlito"/>
                <a:cs typeface="Carlito"/>
              </a:rPr>
              <a:t>we </a:t>
            </a:r>
            <a:r>
              <a:rPr dirty="0" sz="1600" spc="-15">
                <a:latin typeface="Carlito"/>
                <a:cs typeface="Carlito"/>
              </a:rPr>
              <a:t>want </a:t>
            </a:r>
            <a:r>
              <a:rPr dirty="0" sz="1600" spc="-10">
                <a:latin typeface="Carlito"/>
                <a:cs typeface="Carlito"/>
              </a:rPr>
              <a:t>to  </a:t>
            </a:r>
            <a:r>
              <a:rPr dirty="0" sz="1600" spc="-15">
                <a:latin typeface="Carlito"/>
                <a:cs typeface="Carlito"/>
              </a:rPr>
              <a:t>test </a:t>
            </a:r>
            <a:r>
              <a:rPr dirty="0" sz="1600" spc="-10">
                <a:latin typeface="Carlito"/>
                <a:cs typeface="Carlito"/>
              </a:rPr>
              <a:t>requirements involving </a:t>
            </a:r>
            <a:r>
              <a:rPr dirty="0" sz="1600" spc="-5">
                <a:latin typeface="Carlito"/>
                <a:cs typeface="Carlito"/>
              </a:rPr>
              <a:t>a </a:t>
            </a:r>
            <a:r>
              <a:rPr dirty="0" sz="1600" spc="-15">
                <a:latin typeface="Carlito"/>
                <a:cs typeface="Carlito"/>
              </a:rPr>
              <a:t>strong  </a:t>
            </a:r>
            <a:r>
              <a:rPr dirty="0" sz="1600" spc="-10">
                <a:latin typeface="Carlito"/>
                <a:cs typeface="Carlito"/>
              </a:rPr>
              <a:t>interaction </a:t>
            </a:r>
            <a:r>
              <a:rPr dirty="0" sz="1600" spc="-5">
                <a:latin typeface="Carlito"/>
                <a:cs typeface="Carlito"/>
              </a:rPr>
              <a:t>with the </a:t>
            </a:r>
            <a:r>
              <a:rPr dirty="0" sz="1600" spc="-15">
                <a:latin typeface="Carlito"/>
                <a:cs typeface="Carlito"/>
              </a:rPr>
              <a:t>systems environment </a:t>
            </a:r>
            <a:r>
              <a:rPr dirty="0" sz="1600" spc="-95">
                <a:latin typeface="Arial"/>
                <a:cs typeface="Arial"/>
              </a:rPr>
              <a:t>–  </a:t>
            </a:r>
            <a:r>
              <a:rPr dirty="0" sz="1600" spc="-15">
                <a:latin typeface="Carlito"/>
                <a:cs typeface="Carlito"/>
              </a:rPr>
              <a:t>users, customers, networks, </a:t>
            </a:r>
            <a:r>
              <a:rPr dirty="0" sz="1600" spc="-5">
                <a:latin typeface="Carlito"/>
                <a:cs typeface="Carlito"/>
              </a:rPr>
              <a:t>file </a:t>
            </a:r>
            <a:r>
              <a:rPr dirty="0" sz="1600" spc="-10">
                <a:latin typeface="Carlito"/>
                <a:cs typeface="Carlito"/>
              </a:rPr>
              <a:t>servers, </a:t>
            </a:r>
            <a:r>
              <a:rPr dirty="0" sz="1600" spc="-5">
                <a:latin typeface="Carlito"/>
                <a:cs typeface="Carlito"/>
              </a:rPr>
              <a:t>a  </a:t>
            </a:r>
            <a:r>
              <a:rPr dirty="0" sz="1600" spc="-10">
                <a:latin typeface="Carlito"/>
                <a:cs typeface="Carlito"/>
              </a:rPr>
              <a:t>stressful work </a:t>
            </a:r>
            <a:r>
              <a:rPr dirty="0" sz="1600" spc="-5">
                <a:latin typeface="Carlito"/>
                <a:cs typeface="Carlito"/>
              </a:rPr>
              <a:t>situation</a:t>
            </a:r>
            <a:r>
              <a:rPr dirty="0" sz="1600" spc="5">
                <a:latin typeface="Carlito"/>
                <a:cs typeface="Carlito"/>
              </a:rPr>
              <a:t> </a:t>
            </a:r>
            <a:r>
              <a:rPr dirty="0" sz="1600" spc="-15">
                <a:latin typeface="Carlito"/>
                <a:cs typeface="Carlito"/>
              </a:rPr>
              <a:t>etc.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752" y="51257"/>
            <a:ext cx="242951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Scenario </a:t>
            </a:r>
            <a:r>
              <a:rPr dirty="0" sz="2200" spc="-15"/>
              <a:t>example </a:t>
            </a:r>
            <a:r>
              <a:rPr dirty="0" sz="2200" spc="-130">
                <a:latin typeface="Arial"/>
                <a:cs typeface="Arial"/>
              </a:rPr>
              <a:t>–</a:t>
            </a:r>
            <a:r>
              <a:rPr dirty="0" sz="2200" spc="-135">
                <a:latin typeface="Arial"/>
                <a:cs typeface="Arial"/>
              </a:rPr>
              <a:t> </a:t>
            </a:r>
            <a:r>
              <a:rPr dirty="0" sz="2200" spc="-5"/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482879"/>
            <a:ext cx="3992879" cy="2025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52830">
              <a:lnSpc>
                <a:spcPct val="110000"/>
              </a:lnSpc>
              <a:spcBef>
                <a:spcPts val="100"/>
              </a:spcBef>
            </a:pPr>
            <a:r>
              <a:rPr dirty="0" sz="1600" spc="-10">
                <a:latin typeface="Carlito"/>
                <a:cs typeface="Carlito"/>
              </a:rPr>
              <a:t>Requirement </a:t>
            </a:r>
            <a:r>
              <a:rPr dirty="0" sz="1600" spc="-95">
                <a:latin typeface="Arial"/>
                <a:cs typeface="Arial"/>
              </a:rPr>
              <a:t>– </a:t>
            </a:r>
            <a:r>
              <a:rPr dirty="0" sz="1600">
                <a:latin typeface="Carlito"/>
                <a:cs typeface="Carlito"/>
              </a:rPr>
              <a:t>MTTR </a:t>
            </a:r>
            <a:r>
              <a:rPr dirty="0" sz="1600" spc="-5">
                <a:latin typeface="Carlito"/>
                <a:cs typeface="Carlito"/>
              </a:rPr>
              <a:t>&lt; 1 </a:t>
            </a:r>
            <a:r>
              <a:rPr dirty="0" sz="1600" spc="-60">
                <a:latin typeface="Carlito"/>
                <a:cs typeface="Carlito"/>
              </a:rPr>
              <a:t>hr.  </a:t>
            </a:r>
            <a:r>
              <a:rPr dirty="0" sz="1600" spc="-10">
                <a:latin typeface="Carlito"/>
                <a:cs typeface="Carlito"/>
              </a:rPr>
              <a:t>Scenario </a:t>
            </a:r>
            <a:r>
              <a:rPr dirty="0" sz="1600" spc="-15">
                <a:latin typeface="Carlito"/>
                <a:cs typeface="Carlito"/>
              </a:rPr>
              <a:t>for order </a:t>
            </a:r>
            <a:r>
              <a:rPr dirty="0" sz="1600" spc="-5">
                <a:latin typeface="Carlito"/>
                <a:cs typeface="Carlito"/>
              </a:rPr>
              <a:t>handling</a:t>
            </a:r>
            <a:r>
              <a:rPr dirty="0" sz="1600" spc="25">
                <a:latin typeface="Carlito"/>
                <a:cs typeface="Carlito"/>
              </a:rPr>
              <a:t> </a:t>
            </a:r>
            <a:r>
              <a:rPr dirty="0" sz="1600" spc="-15">
                <a:latin typeface="Carlito"/>
                <a:cs typeface="Carlito"/>
              </a:rPr>
              <a:t>system: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ts val="1825"/>
              </a:lnSpc>
              <a:spcBef>
                <a:spcPts val="1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40">
                <a:latin typeface="Carlito"/>
                <a:cs typeface="Carlito"/>
              </a:rPr>
              <a:t>We </a:t>
            </a:r>
            <a:r>
              <a:rPr dirty="0" sz="1600" spc="-15">
                <a:latin typeface="Carlito"/>
                <a:cs typeface="Carlito"/>
              </a:rPr>
              <a:t>have </a:t>
            </a:r>
            <a:r>
              <a:rPr dirty="0" sz="1600" spc="-10">
                <a:latin typeface="Carlito"/>
                <a:cs typeface="Carlito"/>
              </a:rPr>
              <a:t>50 </a:t>
            </a:r>
            <a:r>
              <a:rPr dirty="0" sz="1600" spc="-5">
                <a:latin typeface="Carlito"/>
                <a:cs typeface="Carlito"/>
              </a:rPr>
              <a:t>Mb. of </a:t>
            </a:r>
            <a:r>
              <a:rPr dirty="0" sz="1600" spc="-10">
                <a:latin typeface="Carlito"/>
                <a:cs typeface="Carlito"/>
              </a:rPr>
              <a:t>information </a:t>
            </a:r>
            <a:r>
              <a:rPr dirty="0" sz="1600" spc="-5">
                <a:latin typeface="Carlito"/>
                <a:cs typeface="Carlito"/>
              </a:rPr>
              <a:t>on</a:t>
            </a:r>
            <a:r>
              <a:rPr dirty="0" sz="1600" spc="10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the</a:t>
            </a:r>
            <a:endParaRPr sz="1600">
              <a:latin typeface="Carlito"/>
              <a:cs typeface="Carlito"/>
            </a:endParaRPr>
          </a:p>
          <a:p>
            <a:pPr marL="184785">
              <a:lnSpc>
                <a:spcPts val="1825"/>
              </a:lnSpc>
            </a:pPr>
            <a:r>
              <a:rPr dirty="0" sz="1600" spc="-105">
                <a:latin typeface="Arial"/>
                <a:cs typeface="Arial"/>
              </a:rPr>
              <a:t>system’s </a:t>
            </a:r>
            <a:r>
              <a:rPr dirty="0" sz="1600" spc="-60">
                <a:latin typeface="Arial"/>
                <a:cs typeface="Arial"/>
              </a:rPr>
              <a:t>hard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75">
                <a:latin typeface="Arial"/>
                <a:cs typeface="Arial"/>
              </a:rPr>
              <a:t>disk.</a:t>
            </a:r>
            <a:endParaRPr sz="1600">
              <a:latin typeface="Arial"/>
              <a:cs typeface="Arial"/>
            </a:endParaRPr>
          </a:p>
          <a:p>
            <a:pPr marL="184785" marR="416559" indent="-172720">
              <a:lnSpc>
                <a:spcPts val="1730"/>
              </a:lnSpc>
              <a:spcBef>
                <a:spcPts val="40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When </a:t>
            </a:r>
            <a:r>
              <a:rPr dirty="0" sz="1600" spc="-10">
                <a:latin typeface="Carlito"/>
                <a:cs typeface="Carlito"/>
              </a:rPr>
              <a:t>we </a:t>
            </a:r>
            <a:r>
              <a:rPr dirty="0" sz="1600" spc="-15">
                <a:latin typeface="Carlito"/>
                <a:cs typeface="Carlito"/>
              </a:rPr>
              <a:t>are </a:t>
            </a:r>
            <a:r>
              <a:rPr dirty="0" sz="1600" spc="-10">
                <a:latin typeface="Carlito"/>
                <a:cs typeface="Carlito"/>
              </a:rPr>
              <a:t>registering </a:t>
            </a:r>
            <a:r>
              <a:rPr dirty="0" sz="1600" spc="-5">
                <a:latin typeface="Carlito"/>
                <a:cs typeface="Carlito"/>
              </a:rPr>
              <a:t>a </a:t>
            </a:r>
            <a:r>
              <a:rPr dirty="0" sz="1600" spc="-10">
                <a:latin typeface="Carlito"/>
                <a:cs typeface="Carlito"/>
              </a:rPr>
              <a:t>new </a:t>
            </a:r>
            <a:r>
              <a:rPr dirty="0" sz="1600" spc="-35">
                <a:latin typeface="Carlito"/>
                <a:cs typeface="Carlito"/>
              </a:rPr>
              <a:t>order, </a:t>
            </a:r>
            <a:r>
              <a:rPr dirty="0" sz="1600" spc="-10">
                <a:latin typeface="Carlito"/>
                <a:cs typeface="Carlito"/>
              </a:rPr>
              <a:t>we  </a:t>
            </a:r>
            <a:r>
              <a:rPr dirty="0" sz="1600" spc="-5">
                <a:latin typeface="Carlito"/>
                <a:cs typeface="Carlito"/>
              </a:rPr>
              <a:t>suddenly loose the electrical</a:t>
            </a:r>
            <a:r>
              <a:rPr dirty="0" sz="1600" spc="10">
                <a:latin typeface="Carlito"/>
                <a:cs typeface="Carlito"/>
              </a:rPr>
              <a:t> </a:t>
            </a:r>
            <a:r>
              <a:rPr dirty="0" sz="1600" spc="-40">
                <a:latin typeface="Carlito"/>
                <a:cs typeface="Carlito"/>
              </a:rPr>
              <a:t>power.</a:t>
            </a:r>
            <a:endParaRPr sz="1600">
              <a:latin typeface="Carlito"/>
              <a:cs typeface="Carlito"/>
            </a:endParaRPr>
          </a:p>
          <a:p>
            <a:pPr marL="184785" marR="5080" indent="-172720">
              <a:lnSpc>
                <a:spcPts val="173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25">
                <a:latin typeface="Carlito"/>
                <a:cs typeface="Carlito"/>
              </a:rPr>
              <a:t>At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same </a:t>
            </a:r>
            <a:r>
              <a:rPr dirty="0" sz="1600" spc="-5">
                <a:latin typeface="Carlito"/>
                <a:cs typeface="Carlito"/>
              </a:rPr>
              <a:t>time </a:t>
            </a:r>
            <a:r>
              <a:rPr dirty="0" sz="1600" spc="-15">
                <a:latin typeface="Carlito"/>
                <a:cs typeface="Carlito"/>
              </a:rPr>
              <a:t>several customers </a:t>
            </a:r>
            <a:r>
              <a:rPr dirty="0" sz="1600" spc="-5">
                <a:latin typeface="Carlito"/>
                <a:cs typeface="Carlito"/>
              </a:rPr>
              <a:t>call us </a:t>
            </a:r>
            <a:r>
              <a:rPr dirty="0" sz="1600" spc="-10">
                <a:latin typeface="Carlito"/>
                <a:cs typeface="Carlito"/>
              </a:rPr>
              <a:t>on 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phone to enquire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5">
                <a:latin typeface="Carlito"/>
                <a:cs typeface="Carlito"/>
              </a:rPr>
              <a:t>status </a:t>
            </a:r>
            <a:r>
              <a:rPr dirty="0" sz="1600" spc="-5">
                <a:latin typeface="Carlito"/>
                <a:cs typeface="Carlito"/>
              </a:rPr>
              <a:t>of their</a:t>
            </a:r>
            <a:r>
              <a:rPr dirty="0" sz="1600" spc="80">
                <a:latin typeface="Carlito"/>
                <a:cs typeface="Carlito"/>
              </a:rPr>
              <a:t> </a:t>
            </a:r>
            <a:r>
              <a:rPr dirty="0" sz="1600" spc="-40">
                <a:latin typeface="Carlito"/>
                <a:cs typeface="Carlito"/>
              </a:rPr>
              <a:t>order.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752" y="50672"/>
            <a:ext cx="242951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Scenario </a:t>
            </a:r>
            <a:r>
              <a:rPr dirty="0" sz="2200" spc="-15"/>
              <a:t>example </a:t>
            </a:r>
            <a:r>
              <a:rPr dirty="0" sz="2200" spc="-130">
                <a:latin typeface="Arial"/>
                <a:cs typeface="Arial"/>
              </a:rPr>
              <a:t>–</a:t>
            </a:r>
            <a:r>
              <a:rPr dirty="0" sz="2200" spc="-135">
                <a:latin typeface="Arial"/>
                <a:cs typeface="Arial"/>
              </a:rPr>
              <a:t> </a:t>
            </a:r>
            <a:r>
              <a:rPr dirty="0" sz="2200" spc="-5"/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507237"/>
            <a:ext cx="3966845" cy="204914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84785" marR="5080" indent="-172720">
              <a:lnSpc>
                <a:spcPts val="1730"/>
              </a:lnSpc>
              <a:spcBef>
                <a:spcPts val="310"/>
              </a:spcBef>
            </a:pPr>
            <a:r>
              <a:rPr dirty="0" sz="1600" spc="-5">
                <a:latin typeface="Carlito"/>
                <a:cs typeface="Carlito"/>
              </a:rPr>
              <a:t>When </a:t>
            </a:r>
            <a:r>
              <a:rPr dirty="0" sz="1600" spc="-10">
                <a:latin typeface="Carlito"/>
                <a:cs typeface="Carlito"/>
              </a:rPr>
              <a:t>we run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scenario one </a:t>
            </a:r>
            <a:r>
              <a:rPr dirty="0" sz="1600" spc="-5">
                <a:latin typeface="Carlito"/>
                <a:cs typeface="Carlito"/>
              </a:rPr>
              <a:t>or </a:t>
            </a:r>
            <a:r>
              <a:rPr dirty="0" sz="1600" spc="-15">
                <a:latin typeface="Carlito"/>
                <a:cs typeface="Carlito"/>
              </a:rPr>
              <a:t>more </a:t>
            </a:r>
            <a:r>
              <a:rPr dirty="0" sz="1600" spc="-5">
                <a:latin typeface="Carlito"/>
                <a:cs typeface="Carlito"/>
              </a:rPr>
              <a:t>times,  </a:t>
            </a:r>
            <a:r>
              <a:rPr dirty="0" sz="1600" spc="-10">
                <a:latin typeface="Carlito"/>
                <a:cs typeface="Carlito"/>
              </a:rPr>
              <a:t>we </a:t>
            </a:r>
            <a:r>
              <a:rPr dirty="0" sz="1600" spc="-15">
                <a:latin typeface="Carlito"/>
                <a:cs typeface="Carlito"/>
              </a:rPr>
              <a:t>want </a:t>
            </a:r>
            <a:r>
              <a:rPr dirty="0" sz="1600" spc="-10">
                <a:latin typeface="Carlito"/>
                <a:cs typeface="Carlito"/>
              </a:rPr>
              <a:t>to measure </a:t>
            </a:r>
            <a:r>
              <a:rPr dirty="0" sz="1600" spc="-5">
                <a:latin typeface="Carlito"/>
                <a:cs typeface="Carlito"/>
              </a:rPr>
              <a:t>the time </a:t>
            </a:r>
            <a:r>
              <a:rPr dirty="0" sz="1600" spc="-15">
                <a:latin typeface="Carlito"/>
                <a:cs typeface="Carlito"/>
              </a:rPr>
              <a:t>from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power  </a:t>
            </a:r>
            <a:r>
              <a:rPr dirty="0" sz="1600" spc="-5">
                <a:latin typeface="Carlito"/>
                <a:cs typeface="Carlito"/>
              </a:rPr>
              <a:t>loss </a:t>
            </a:r>
            <a:r>
              <a:rPr dirty="0" sz="1600" spc="-10">
                <a:latin typeface="Carlito"/>
                <a:cs typeface="Carlito"/>
              </a:rPr>
              <a:t>to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5">
                <a:latin typeface="Carlito"/>
                <a:cs typeface="Carlito"/>
              </a:rPr>
              <a:t>system </a:t>
            </a:r>
            <a:r>
              <a:rPr dirty="0" sz="1600" spc="-5">
                <a:latin typeface="Carlito"/>
                <a:cs typeface="Carlito"/>
              </a:rPr>
              <a:t>is fully </a:t>
            </a:r>
            <a:r>
              <a:rPr dirty="0" sz="1600" spc="-10">
                <a:latin typeface="Carlito"/>
                <a:cs typeface="Carlito"/>
              </a:rPr>
              <a:t>operational</a:t>
            </a:r>
            <a:r>
              <a:rPr dirty="0" sz="1600" spc="1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again.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5">
                <a:latin typeface="Carlito"/>
                <a:cs typeface="Carlito"/>
              </a:rPr>
              <a:t>test may </a:t>
            </a:r>
            <a:r>
              <a:rPr dirty="0" sz="1600" spc="-5">
                <a:latin typeface="Carlito"/>
                <a:cs typeface="Carlito"/>
              </a:rPr>
              <a:t>identify </a:t>
            </a:r>
            <a:r>
              <a:rPr dirty="0" sz="1600" spc="-10">
                <a:latin typeface="Carlito"/>
                <a:cs typeface="Carlito"/>
              </a:rPr>
              <a:t>problems pertaining</a:t>
            </a:r>
            <a:r>
              <a:rPr dirty="0" sz="1600" spc="8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to: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20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Operational routines </a:t>
            </a:r>
            <a:r>
              <a:rPr dirty="0" sz="1600" spc="-95">
                <a:latin typeface="Arial"/>
                <a:cs typeface="Arial"/>
              </a:rPr>
              <a:t>– </a:t>
            </a:r>
            <a:r>
              <a:rPr dirty="0" sz="1600">
                <a:latin typeface="Carlito"/>
                <a:cs typeface="Carlito"/>
              </a:rPr>
              <a:t>e.g</a:t>
            </a:r>
            <a:r>
              <a:rPr dirty="0" sz="1600" spc="1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back-up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5">
                <a:latin typeface="Carlito"/>
                <a:cs typeface="Carlito"/>
              </a:rPr>
              <a:t>Operator </a:t>
            </a:r>
            <a:r>
              <a:rPr dirty="0" sz="1600" spc="-10">
                <a:latin typeface="Carlito"/>
                <a:cs typeface="Carlito"/>
              </a:rPr>
              <a:t>training </a:t>
            </a:r>
            <a:r>
              <a:rPr dirty="0" sz="1600" spc="-95">
                <a:latin typeface="Arial"/>
                <a:cs typeface="Arial"/>
              </a:rPr>
              <a:t>– </a:t>
            </a:r>
            <a:r>
              <a:rPr dirty="0" sz="1600" spc="-15">
                <a:latin typeface="Carlito"/>
                <a:cs typeface="Carlito"/>
              </a:rPr>
              <a:t>stress</a:t>
            </a:r>
            <a:r>
              <a:rPr dirty="0" sz="1600" spc="4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handling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5">
                <a:latin typeface="Carlito"/>
                <a:cs typeface="Carlito"/>
              </a:rPr>
              <a:t>Customer</a:t>
            </a:r>
            <a:r>
              <a:rPr dirty="0" sz="1600" spc="1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handling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What </a:t>
            </a:r>
            <a:r>
              <a:rPr dirty="0" sz="1600" spc="-5">
                <a:latin typeface="Carlito"/>
                <a:cs typeface="Carlito"/>
              </a:rPr>
              <a:t>about the </a:t>
            </a:r>
            <a:r>
              <a:rPr dirty="0" sz="1600">
                <a:latin typeface="Carlito"/>
                <a:cs typeface="Carlito"/>
              </a:rPr>
              <a:t>half-filled-in </a:t>
            </a:r>
            <a:r>
              <a:rPr dirty="0" sz="1600" spc="-15">
                <a:latin typeface="Carlito"/>
                <a:cs typeface="Carlito"/>
              </a:rPr>
              <a:t>order?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200" y="13157"/>
            <a:ext cx="288036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A </a:t>
            </a:r>
            <a:r>
              <a:rPr dirty="0" sz="2200" spc="-15"/>
              <a:t>More </a:t>
            </a:r>
            <a:r>
              <a:rPr dirty="0" sz="2200" spc="-10"/>
              <a:t>Formal Approach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406679"/>
            <a:ext cx="3996690" cy="254825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Adopted </a:t>
            </a:r>
            <a:r>
              <a:rPr dirty="0" sz="1600" spc="-15">
                <a:latin typeface="Carlito"/>
                <a:cs typeface="Carlito"/>
              </a:rPr>
              <a:t>from Ryser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35">
                <a:latin typeface="Arial"/>
                <a:cs typeface="Arial"/>
              </a:rPr>
              <a:t>Martin’s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5">
                <a:latin typeface="Arial"/>
                <a:cs typeface="Arial"/>
              </a:rPr>
              <a:t>technique</a:t>
            </a:r>
            <a:endParaRPr sz="16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Method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Find </a:t>
            </a:r>
            <a:r>
              <a:rPr dirty="0" sz="1400" spc="-10">
                <a:latin typeface="Carlito"/>
                <a:cs typeface="Carlito"/>
              </a:rPr>
              <a:t>actors, events, </a:t>
            </a:r>
            <a:r>
              <a:rPr dirty="0" sz="1400" spc="-5">
                <a:latin typeface="Carlito"/>
                <a:cs typeface="Carlito"/>
              </a:rPr>
              <a:t>inputs, results and</a:t>
            </a:r>
            <a:r>
              <a:rPr dirty="0" sz="1400" spc="1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outputs</a:t>
            </a:r>
            <a:endParaRPr sz="1400">
              <a:latin typeface="Carlito"/>
              <a:cs typeface="Carlito"/>
            </a:endParaRPr>
          </a:p>
          <a:p>
            <a:pPr lvl="1" marL="384175" marR="71755" indent="-143510">
              <a:lnSpc>
                <a:spcPts val="151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0">
                <a:latin typeface="Carlito"/>
                <a:cs typeface="Carlito"/>
              </a:rPr>
              <a:t>Create </a:t>
            </a:r>
            <a:r>
              <a:rPr dirty="0" sz="1400" spc="-5">
                <a:latin typeface="Carlito"/>
                <a:cs typeface="Carlito"/>
              </a:rPr>
              <a:t>step-by-step </a:t>
            </a:r>
            <a:r>
              <a:rPr dirty="0" sz="1400" spc="-15">
                <a:latin typeface="Carlito"/>
                <a:cs typeface="Carlito"/>
              </a:rPr>
              <a:t>info, </a:t>
            </a:r>
            <a:r>
              <a:rPr dirty="0" sz="1400" spc="-5">
                <a:latin typeface="Carlito"/>
                <a:cs typeface="Carlito"/>
              </a:rPr>
              <a:t>overview diagram and </a:t>
            </a:r>
            <a:r>
              <a:rPr dirty="0" sz="1400">
                <a:latin typeface="Carlito"/>
                <a:cs typeface="Carlito"/>
              </a:rPr>
              <a:t>a  </a:t>
            </a:r>
            <a:r>
              <a:rPr dirty="0" sz="1400" spc="-5">
                <a:latin typeface="Carlito"/>
                <a:cs typeface="Carlito"/>
              </a:rPr>
              <a:t>dependency</a:t>
            </a:r>
            <a:r>
              <a:rPr dirty="0" sz="140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chart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5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Determine </a:t>
            </a:r>
            <a:r>
              <a:rPr dirty="0" sz="1400" spc="-10">
                <a:latin typeface="Carlito"/>
                <a:cs typeface="Carlito"/>
              </a:rPr>
              <a:t>system</a:t>
            </a:r>
            <a:r>
              <a:rPr dirty="0" sz="1400" spc="-5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boundaries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7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0">
                <a:latin typeface="Carlito"/>
                <a:cs typeface="Carlito"/>
              </a:rPr>
              <a:t>Create State </a:t>
            </a:r>
            <a:r>
              <a:rPr dirty="0" sz="1400" spc="-5">
                <a:latin typeface="Carlito"/>
                <a:cs typeface="Carlito"/>
              </a:rPr>
              <a:t>Chart</a:t>
            </a:r>
            <a:r>
              <a:rPr dirty="0" sz="1400" spc="-30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representation</a:t>
            </a:r>
            <a:endParaRPr sz="1400">
              <a:latin typeface="Carlito"/>
              <a:cs typeface="Carlito"/>
            </a:endParaRPr>
          </a:p>
          <a:p>
            <a:pPr lvl="1" marL="384175" marR="5080" indent="-143510">
              <a:lnSpc>
                <a:spcPts val="1510"/>
              </a:lnSpc>
              <a:spcBef>
                <a:spcPts val="359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0">
                <a:latin typeface="Carlito"/>
                <a:cs typeface="Carlito"/>
              </a:rPr>
              <a:t>Factor </a:t>
            </a:r>
            <a:r>
              <a:rPr dirty="0" sz="1400" spc="-5">
                <a:latin typeface="Carlito"/>
                <a:cs typeface="Carlito"/>
              </a:rPr>
              <a:t>about </a:t>
            </a:r>
            <a:r>
              <a:rPr dirty="0" sz="1400" spc="-10">
                <a:latin typeface="Carlito"/>
                <a:cs typeface="Carlito"/>
              </a:rPr>
              <a:t>abstract </a:t>
            </a:r>
            <a:r>
              <a:rPr dirty="0" sz="1400" spc="-5">
                <a:latin typeface="Carlito"/>
                <a:cs typeface="Carlito"/>
              </a:rPr>
              <a:t>(appearing </a:t>
            </a:r>
            <a:r>
              <a:rPr dirty="0" sz="1400" spc="-10">
                <a:latin typeface="Carlito"/>
                <a:cs typeface="Carlito"/>
              </a:rPr>
              <a:t>more </a:t>
            </a:r>
            <a:r>
              <a:rPr dirty="0" sz="1400" spc="-5">
                <a:latin typeface="Carlito"/>
                <a:cs typeface="Carlito"/>
              </a:rPr>
              <a:t>than once)  scenarios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ts val="1595"/>
              </a:lnSpc>
              <a:spcBef>
                <a:spcPts val="1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0">
                <a:latin typeface="Carlito"/>
                <a:cs typeface="Carlito"/>
              </a:rPr>
              <a:t>Incorporate </a:t>
            </a:r>
            <a:r>
              <a:rPr dirty="0" sz="1400" spc="-5">
                <a:latin typeface="Carlito"/>
                <a:cs typeface="Carlito"/>
              </a:rPr>
              <a:t>Non-functional aspects and</a:t>
            </a:r>
            <a:r>
              <a:rPr dirty="0" sz="1400" spc="-10">
                <a:latin typeface="Carlito"/>
                <a:cs typeface="Carlito"/>
              </a:rPr>
              <a:t> Involve</a:t>
            </a:r>
            <a:endParaRPr sz="1400">
              <a:latin typeface="Carlito"/>
              <a:cs typeface="Carlito"/>
            </a:endParaRPr>
          </a:p>
          <a:p>
            <a:pPr marL="384175">
              <a:lnSpc>
                <a:spcPts val="1595"/>
              </a:lnSpc>
            </a:pPr>
            <a:r>
              <a:rPr dirty="0" sz="1400" spc="-10">
                <a:latin typeface="Carlito"/>
                <a:cs typeface="Carlito"/>
              </a:rPr>
              <a:t>users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0477" y="3248355"/>
            <a:ext cx="22174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 b="1">
                <a:latin typeface="Carlito"/>
                <a:cs typeface="Carlito"/>
              </a:rPr>
              <a:t>Technique </a:t>
            </a:r>
            <a:r>
              <a:rPr dirty="0" sz="900" spc="-5" b="1">
                <a:latin typeface="Carlito"/>
                <a:cs typeface="Carlito"/>
              </a:rPr>
              <a:t>by Ryser Johannes </a:t>
            </a:r>
            <a:r>
              <a:rPr dirty="0" sz="900" b="1">
                <a:latin typeface="Carlito"/>
                <a:cs typeface="Carlito"/>
              </a:rPr>
              <a:t>and </a:t>
            </a:r>
            <a:r>
              <a:rPr dirty="0" sz="900" spc="-5" b="1">
                <a:latin typeface="Carlito"/>
                <a:cs typeface="Carlito"/>
              </a:rPr>
              <a:t>Glinz</a:t>
            </a:r>
            <a:r>
              <a:rPr dirty="0" sz="900" b="1">
                <a:latin typeface="Carlito"/>
                <a:cs typeface="Carlito"/>
              </a:rPr>
              <a:t> </a:t>
            </a:r>
            <a:r>
              <a:rPr dirty="0" sz="900" spc="-5" b="1">
                <a:latin typeface="Carlito"/>
                <a:cs typeface="Carlito"/>
              </a:rPr>
              <a:t>Martin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730" y="50672"/>
            <a:ext cx="3288029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Scenario </a:t>
            </a:r>
            <a:r>
              <a:rPr dirty="0" sz="2200" spc="-35"/>
              <a:t>Testing </a:t>
            </a:r>
            <a:r>
              <a:rPr dirty="0" sz="2200" spc="-130">
                <a:latin typeface="Arial"/>
                <a:cs typeface="Arial"/>
              </a:rPr>
              <a:t>– </a:t>
            </a:r>
            <a:r>
              <a:rPr dirty="0" sz="2200" spc="-10"/>
              <a:t>Example</a:t>
            </a:r>
            <a:r>
              <a:rPr dirty="0" sz="2200" spc="40"/>
              <a:t> </a:t>
            </a:r>
            <a:r>
              <a:rPr dirty="0" sz="2200" spc="-5"/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531621"/>
            <a:ext cx="3618229" cy="805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40">
                <a:latin typeface="Carlito"/>
                <a:cs typeface="Carlito"/>
              </a:rPr>
              <a:t>We </a:t>
            </a:r>
            <a:r>
              <a:rPr dirty="0" sz="1600" spc="-15">
                <a:latin typeface="Carlito"/>
                <a:cs typeface="Carlito"/>
              </a:rPr>
              <a:t>are </a:t>
            </a:r>
            <a:r>
              <a:rPr dirty="0" sz="1600" spc="-10">
                <a:latin typeface="Carlito"/>
                <a:cs typeface="Carlito"/>
              </a:rPr>
              <a:t>developing </a:t>
            </a:r>
            <a:r>
              <a:rPr dirty="0" sz="1600" spc="-45">
                <a:latin typeface="Carlito"/>
                <a:cs typeface="Carlito"/>
              </a:rPr>
              <a:t>ATM </a:t>
            </a:r>
            <a:r>
              <a:rPr dirty="0" sz="1600" spc="-15">
                <a:latin typeface="Carlito"/>
                <a:cs typeface="Carlito"/>
              </a:rPr>
              <a:t>for </a:t>
            </a:r>
            <a:r>
              <a:rPr dirty="0" sz="1600" spc="-5">
                <a:latin typeface="Carlito"/>
                <a:cs typeface="Carlito"/>
              </a:rPr>
              <a:t>Allied Bank </a:t>
            </a:r>
            <a:r>
              <a:rPr dirty="0" sz="1600" spc="-10">
                <a:latin typeface="Carlito"/>
                <a:cs typeface="Carlito"/>
              </a:rPr>
              <a:t>of  </a:t>
            </a:r>
            <a:r>
              <a:rPr dirty="0" sz="1600" spc="-15">
                <a:latin typeface="Carlito"/>
                <a:cs typeface="Carlito"/>
              </a:rPr>
              <a:t>Pakistan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One </a:t>
            </a:r>
            <a:r>
              <a:rPr dirty="0" sz="1600" spc="-5">
                <a:latin typeface="Carlito"/>
                <a:cs typeface="Carlito"/>
              </a:rPr>
              <a:t>scenario is</a:t>
            </a:r>
            <a:r>
              <a:rPr dirty="0" sz="1600" spc="2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authentication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5" name="object 5"/>
            <p:cNvSpPr/>
            <p:nvPr/>
          </p:nvSpPr>
          <p:spPr>
            <a:xfrm>
              <a:off x="600932" y="1499464"/>
              <a:ext cx="3303762" cy="13580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4" y="253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0"/>
                  </a:moveTo>
                  <a:lnTo>
                    <a:pt x="4571365" y="3428110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316" y="1214373"/>
            <a:ext cx="2546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rlito"/>
                <a:cs typeface="Carlito"/>
              </a:rPr>
              <a:t>SCENARIO-BASED</a:t>
            </a:r>
            <a:r>
              <a:rPr dirty="0" sz="1800" spc="-50" b="1">
                <a:latin typeface="Carlito"/>
                <a:cs typeface="Carlito"/>
              </a:rPr>
              <a:t> </a:t>
            </a:r>
            <a:r>
              <a:rPr dirty="0" sz="1800" spc="-10" b="1">
                <a:latin typeface="Carlito"/>
                <a:cs typeface="Carlito"/>
              </a:rPr>
              <a:t>TESTING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Scenario </a:t>
            </a:r>
            <a:r>
              <a:rPr dirty="0" spc="-30"/>
              <a:t>Testing </a:t>
            </a:r>
            <a:r>
              <a:rPr dirty="0" spc="-114">
                <a:latin typeface="Arial"/>
                <a:cs typeface="Arial"/>
              </a:rPr>
              <a:t>– </a:t>
            </a:r>
            <a:r>
              <a:rPr dirty="0" spc="-10"/>
              <a:t>Example </a:t>
            </a:r>
            <a:r>
              <a:rPr dirty="0"/>
              <a:t>2</a:t>
            </a:r>
            <a:r>
              <a:rPr dirty="0" spc="-75"/>
              <a:t> </a:t>
            </a:r>
            <a:r>
              <a:rPr dirty="0" spc="-10"/>
              <a:t>(Contd.)</a:t>
            </a:r>
          </a:p>
        </p:txBody>
      </p:sp>
      <p:sp>
        <p:nvSpPr>
          <p:cNvPr id="3" name="object 3"/>
          <p:cNvSpPr/>
          <p:nvPr/>
        </p:nvSpPr>
        <p:spPr>
          <a:xfrm>
            <a:off x="506923" y="1039570"/>
            <a:ext cx="3307596" cy="2267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1874" y="456056"/>
            <a:ext cx="27006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5">
                <a:latin typeface="Carlito"/>
                <a:cs typeface="Carlito"/>
              </a:rPr>
              <a:t>State </a:t>
            </a:r>
            <a:r>
              <a:rPr dirty="0" sz="1600" spc="-5">
                <a:latin typeface="Carlito"/>
                <a:cs typeface="Carlito"/>
              </a:rPr>
              <a:t>Chart </a:t>
            </a:r>
            <a:r>
              <a:rPr dirty="0" sz="1600" spc="-10">
                <a:latin typeface="Carlito"/>
                <a:cs typeface="Carlito"/>
              </a:rPr>
              <a:t>view </a:t>
            </a:r>
            <a:r>
              <a:rPr dirty="0" sz="1600" spc="-5">
                <a:latin typeface="Carlito"/>
                <a:cs typeface="Carlito"/>
              </a:rPr>
              <a:t>of the</a:t>
            </a:r>
            <a:r>
              <a:rPr dirty="0" sz="1600" spc="10">
                <a:latin typeface="Carlito"/>
                <a:cs typeface="Carlito"/>
              </a:rPr>
              <a:t> </a:t>
            </a:r>
            <a:r>
              <a:rPr dirty="0" sz="1600" spc="-20">
                <a:latin typeface="Carlito"/>
                <a:cs typeface="Carlito"/>
              </a:rPr>
              <a:t>system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599" y="0"/>
            <a:ext cx="387794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Scenario </a:t>
            </a:r>
            <a:r>
              <a:rPr dirty="0" spc="-30"/>
              <a:t>Testing </a:t>
            </a:r>
            <a:r>
              <a:rPr dirty="0" spc="-114">
                <a:latin typeface="Arial"/>
                <a:cs typeface="Arial"/>
              </a:rPr>
              <a:t>– </a:t>
            </a:r>
            <a:r>
              <a:rPr dirty="0" spc="-10"/>
              <a:t>Example </a:t>
            </a:r>
            <a:r>
              <a:rPr dirty="0"/>
              <a:t>2</a:t>
            </a:r>
            <a:r>
              <a:rPr dirty="0" spc="-60"/>
              <a:t> </a:t>
            </a:r>
            <a:r>
              <a:rPr dirty="0" spc="-10"/>
              <a:t>(Contd.)</a:t>
            </a:r>
          </a:p>
        </p:txBody>
      </p:sp>
      <p:sp>
        <p:nvSpPr>
          <p:cNvPr id="3" name="object 3"/>
          <p:cNvSpPr/>
          <p:nvPr/>
        </p:nvSpPr>
        <p:spPr>
          <a:xfrm>
            <a:off x="2019300" y="304799"/>
            <a:ext cx="2552700" cy="3120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1874" y="455421"/>
            <a:ext cx="154432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84785" marR="508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5">
                <a:latin typeface="Carlito"/>
                <a:cs typeface="Carlito"/>
              </a:rPr>
              <a:t>State </a:t>
            </a:r>
            <a:r>
              <a:rPr dirty="0" sz="1600" spc="-5">
                <a:latin typeface="Carlito"/>
                <a:cs typeface="Carlito"/>
              </a:rPr>
              <a:t>Chart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view  </a:t>
            </a:r>
            <a:r>
              <a:rPr dirty="0" sz="1600" spc="-5">
                <a:latin typeface="Carlito"/>
                <a:cs typeface="Carlito"/>
              </a:rPr>
              <a:t>with </a:t>
            </a:r>
            <a:r>
              <a:rPr dirty="0" sz="1600" spc="-10">
                <a:latin typeface="Carlito"/>
                <a:cs typeface="Carlito"/>
              </a:rPr>
              <a:t>alternative  flows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Scenario </a:t>
            </a:r>
            <a:r>
              <a:rPr dirty="0" spc="-30"/>
              <a:t>Testing </a:t>
            </a:r>
            <a:r>
              <a:rPr dirty="0" spc="-114">
                <a:latin typeface="Arial"/>
                <a:cs typeface="Arial"/>
              </a:rPr>
              <a:t>– </a:t>
            </a:r>
            <a:r>
              <a:rPr dirty="0" spc="-10"/>
              <a:t>Example </a:t>
            </a:r>
            <a:r>
              <a:rPr dirty="0"/>
              <a:t>2</a:t>
            </a:r>
            <a:r>
              <a:rPr dirty="0" spc="-75"/>
              <a:t> </a:t>
            </a:r>
            <a:r>
              <a:rPr dirty="0" spc="-10"/>
              <a:t>(Contd.)</a:t>
            </a:r>
          </a:p>
        </p:txBody>
      </p:sp>
      <p:sp>
        <p:nvSpPr>
          <p:cNvPr id="3" name="object 3"/>
          <p:cNvSpPr/>
          <p:nvPr/>
        </p:nvSpPr>
        <p:spPr>
          <a:xfrm>
            <a:off x="377458" y="1199981"/>
            <a:ext cx="3544278" cy="1632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1874" y="456056"/>
            <a:ext cx="28594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Dependency </a:t>
            </a:r>
            <a:r>
              <a:rPr dirty="0" sz="1600" spc="-5">
                <a:latin typeface="Carlito"/>
                <a:cs typeface="Carlito"/>
              </a:rPr>
              <a:t>chart of the</a:t>
            </a:r>
            <a:r>
              <a:rPr dirty="0" sz="1600" spc="25">
                <a:latin typeface="Carlito"/>
                <a:cs typeface="Carlito"/>
              </a:rPr>
              <a:t> </a:t>
            </a:r>
            <a:r>
              <a:rPr dirty="0" sz="1600" spc="-20">
                <a:latin typeface="Carlito"/>
                <a:cs typeface="Carlito"/>
              </a:rPr>
              <a:t>system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Scenario </a:t>
            </a:r>
            <a:r>
              <a:rPr dirty="0" spc="-30"/>
              <a:t>Testing </a:t>
            </a:r>
            <a:r>
              <a:rPr dirty="0" spc="-114">
                <a:latin typeface="Arial"/>
                <a:cs typeface="Arial"/>
              </a:rPr>
              <a:t>– </a:t>
            </a:r>
            <a:r>
              <a:rPr dirty="0" spc="-10"/>
              <a:t>Example </a:t>
            </a:r>
            <a:r>
              <a:rPr dirty="0"/>
              <a:t>2</a:t>
            </a:r>
            <a:r>
              <a:rPr dirty="0" spc="-60"/>
              <a:t> </a:t>
            </a:r>
            <a:r>
              <a:rPr dirty="0" spc="-1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82420"/>
            <a:ext cx="3743325" cy="108775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40">
                <a:latin typeface="Carlito"/>
                <a:cs typeface="Carlito"/>
              </a:rPr>
              <a:t>We </a:t>
            </a:r>
            <a:r>
              <a:rPr dirty="0" sz="1600" spc="-10">
                <a:latin typeface="Carlito"/>
                <a:cs typeface="Carlito"/>
              </a:rPr>
              <a:t>can derive </a:t>
            </a:r>
            <a:r>
              <a:rPr dirty="0" sz="1600" spc="-15">
                <a:latin typeface="Carlito"/>
                <a:cs typeface="Carlito"/>
              </a:rPr>
              <a:t>test</a:t>
            </a:r>
            <a:r>
              <a:rPr dirty="0" sz="1600" spc="7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cases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0">
                <a:latin typeface="Carlito"/>
                <a:cs typeface="Carlito"/>
              </a:rPr>
              <a:t>From state </a:t>
            </a:r>
            <a:r>
              <a:rPr dirty="0" sz="1400" spc="-5">
                <a:latin typeface="Carlito"/>
                <a:cs typeface="Carlito"/>
              </a:rPr>
              <a:t>chart (we already</a:t>
            </a:r>
            <a:r>
              <a:rPr dirty="0" sz="1400" spc="-40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know)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0">
                <a:latin typeface="Carlito"/>
                <a:cs typeface="Carlito"/>
              </a:rPr>
              <a:t>From </a:t>
            </a:r>
            <a:r>
              <a:rPr dirty="0" sz="1400" spc="-5">
                <a:latin typeface="Carlito"/>
                <a:cs typeface="Carlito"/>
              </a:rPr>
              <a:t>dependency chart</a:t>
            </a:r>
            <a:r>
              <a:rPr dirty="0" sz="1400" spc="10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?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0">
                <a:latin typeface="Carlito"/>
                <a:cs typeface="Carlito"/>
              </a:rPr>
              <a:t>Written at </a:t>
            </a:r>
            <a:r>
              <a:rPr dirty="0" sz="1400" spc="-5">
                <a:latin typeface="Carlito"/>
                <a:cs typeface="Carlito"/>
              </a:rPr>
              <a:t>the </a:t>
            </a:r>
            <a:r>
              <a:rPr dirty="0" sz="1400">
                <a:latin typeface="Carlito"/>
                <a:cs typeface="Carlito"/>
              </a:rPr>
              <a:t>time </a:t>
            </a:r>
            <a:r>
              <a:rPr dirty="0" sz="1400" spc="-5">
                <a:latin typeface="Carlito"/>
                <a:cs typeface="Carlito"/>
              </a:rPr>
              <a:t>of </a:t>
            </a:r>
            <a:r>
              <a:rPr dirty="0" sz="1400" spc="-10">
                <a:latin typeface="Carlito"/>
                <a:cs typeface="Carlito"/>
              </a:rPr>
              <a:t>requirements</a:t>
            </a:r>
            <a:r>
              <a:rPr dirty="0" sz="1400" spc="-2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elicitation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5" name="object 5"/>
            <p:cNvSpPr/>
            <p:nvPr/>
          </p:nvSpPr>
          <p:spPr>
            <a:xfrm>
              <a:off x="36739" y="1757082"/>
              <a:ext cx="4469946" cy="1286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4" y="253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0"/>
                  </a:moveTo>
                  <a:lnTo>
                    <a:pt x="4571365" y="3428110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3920" y="51257"/>
            <a:ext cx="126492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Conclusion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406856"/>
            <a:ext cx="3806190" cy="285623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Scenarios can </a:t>
            </a:r>
            <a:r>
              <a:rPr dirty="0" sz="1600" spc="-5">
                <a:latin typeface="Carlito"/>
                <a:cs typeface="Carlito"/>
              </a:rPr>
              <a:t>be </a:t>
            </a:r>
            <a:r>
              <a:rPr dirty="0" sz="1600" spc="-10">
                <a:latin typeface="Carlito"/>
                <a:cs typeface="Carlito"/>
              </a:rPr>
              <a:t>viewed </a:t>
            </a:r>
            <a:r>
              <a:rPr dirty="0" sz="1600" spc="-15">
                <a:latin typeface="Carlito"/>
                <a:cs typeface="Carlito"/>
              </a:rPr>
              <a:t>differently</a:t>
            </a:r>
            <a:r>
              <a:rPr dirty="0" sz="1600" spc="80">
                <a:latin typeface="Carlito"/>
                <a:cs typeface="Carlito"/>
              </a:rPr>
              <a:t> </a:t>
            </a:r>
            <a:r>
              <a:rPr dirty="0" sz="1600" spc="-15">
                <a:latin typeface="Carlito"/>
                <a:cs typeface="Carlito"/>
              </a:rPr>
              <a:t>from: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Char char="–"/>
              <a:tabLst>
                <a:tab pos="384810" algn="l"/>
              </a:tabLst>
            </a:pPr>
            <a:r>
              <a:rPr dirty="0" sz="1400" spc="-105">
                <a:latin typeface="Arial"/>
                <a:cs typeface="Arial"/>
              </a:rPr>
              <a:t>System’s </a:t>
            </a:r>
            <a:r>
              <a:rPr dirty="0" sz="1400" spc="-110">
                <a:latin typeface="Arial"/>
                <a:cs typeface="Arial"/>
              </a:rPr>
              <a:t>usage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60">
                <a:latin typeface="Arial"/>
                <a:cs typeface="Arial"/>
              </a:rPr>
              <a:t>perspective</a:t>
            </a:r>
            <a:endParaRPr sz="1400">
              <a:latin typeface="Arial"/>
              <a:cs typeface="Arial"/>
            </a:endParaRPr>
          </a:p>
          <a:p>
            <a:pPr lvl="1" marL="384175" indent="-14351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>
                <a:latin typeface="Carlito"/>
                <a:cs typeface="Carlito"/>
              </a:rPr>
              <a:t>Usability</a:t>
            </a:r>
            <a:r>
              <a:rPr dirty="0" sz="1400" spc="-3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perspective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Functionality validation</a:t>
            </a:r>
            <a:r>
              <a:rPr dirty="0" sz="1400" spc="-35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perspective</a:t>
            </a:r>
            <a:endParaRPr sz="1400">
              <a:latin typeface="Carlito"/>
              <a:cs typeface="Carlito"/>
            </a:endParaRPr>
          </a:p>
          <a:p>
            <a:pPr marL="184785" marR="405130" indent="-172720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It is </a:t>
            </a:r>
            <a:r>
              <a:rPr dirty="0" sz="1600" spc="-10">
                <a:latin typeface="Carlito"/>
                <a:cs typeface="Carlito"/>
              </a:rPr>
              <a:t>important to </a:t>
            </a:r>
            <a:r>
              <a:rPr dirty="0" sz="1600" spc="-5">
                <a:latin typeface="Carlito"/>
                <a:cs typeface="Carlito"/>
              </a:rPr>
              <a:t>find </a:t>
            </a:r>
            <a:r>
              <a:rPr dirty="0" sz="1600" spc="-10">
                <a:latin typeface="Carlito"/>
                <a:cs typeface="Carlito"/>
              </a:rPr>
              <a:t>out </a:t>
            </a:r>
            <a:r>
              <a:rPr dirty="0" sz="1600" spc="-5">
                <a:latin typeface="Carlito"/>
                <a:cs typeface="Carlito"/>
              </a:rPr>
              <a:t>what </a:t>
            </a:r>
            <a:r>
              <a:rPr dirty="0" sz="1600" spc="-15">
                <a:latin typeface="Carlito"/>
                <a:cs typeface="Carlito"/>
              </a:rPr>
              <a:t>you are  </a:t>
            </a:r>
            <a:r>
              <a:rPr dirty="0" sz="1600" spc="-5">
                <a:latin typeface="Carlito"/>
                <a:cs typeface="Carlito"/>
              </a:rPr>
              <a:t>planning </a:t>
            </a:r>
            <a:r>
              <a:rPr dirty="0" sz="1600" spc="-10">
                <a:latin typeface="Carlito"/>
                <a:cs typeface="Carlito"/>
              </a:rPr>
              <a:t>to conduct </a:t>
            </a:r>
            <a:r>
              <a:rPr dirty="0" sz="1600" spc="-5">
                <a:latin typeface="Carlito"/>
                <a:cs typeface="Carlito"/>
              </a:rPr>
              <a:t>or</a:t>
            </a:r>
            <a:r>
              <a:rPr dirty="0" sz="1600" spc="30">
                <a:latin typeface="Carlito"/>
                <a:cs typeface="Carlito"/>
              </a:rPr>
              <a:t> </a:t>
            </a:r>
            <a:r>
              <a:rPr dirty="0" sz="1600" spc="-15">
                <a:latin typeface="Carlito"/>
                <a:cs typeface="Carlito"/>
              </a:rPr>
              <a:t>perform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Next week, we </a:t>
            </a:r>
            <a:r>
              <a:rPr dirty="0" sz="1600" spc="-5">
                <a:latin typeface="Carlito"/>
                <a:cs typeface="Carlito"/>
              </a:rPr>
              <a:t>look</a:t>
            </a:r>
            <a:r>
              <a:rPr dirty="0" sz="1600" spc="2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into:</a:t>
            </a:r>
            <a:endParaRPr sz="1600">
              <a:latin typeface="Carlito"/>
              <a:cs typeface="Carlito"/>
            </a:endParaRPr>
          </a:p>
          <a:p>
            <a:pPr lvl="1" marL="384175" marR="169545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35">
                <a:latin typeface="Carlito"/>
                <a:cs typeface="Carlito"/>
              </a:rPr>
              <a:t>Test </a:t>
            </a:r>
            <a:r>
              <a:rPr dirty="0" sz="1400" spc="-5">
                <a:latin typeface="Carlito"/>
                <a:cs typeface="Carlito"/>
              </a:rPr>
              <a:t>cases development </a:t>
            </a:r>
            <a:r>
              <a:rPr dirty="0" sz="1400" spc="-10">
                <a:latin typeface="Carlito"/>
                <a:cs typeface="Carlito"/>
              </a:rPr>
              <a:t>purely from </a:t>
            </a:r>
            <a:r>
              <a:rPr dirty="0" sz="1400" spc="-5">
                <a:latin typeface="Carlito"/>
                <a:cs typeface="Carlito"/>
              </a:rPr>
              <a:t>use case  diagram</a:t>
            </a:r>
            <a:endParaRPr sz="1400">
              <a:latin typeface="Carlito"/>
              <a:cs typeface="Carlito"/>
            </a:endParaRPr>
          </a:p>
          <a:p>
            <a:pPr lvl="1" marL="384175" marR="5080" indent="-14351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0">
                <a:latin typeface="Carlito"/>
                <a:cs typeface="Carlito"/>
              </a:rPr>
              <a:t>test </a:t>
            </a:r>
            <a:r>
              <a:rPr dirty="0" sz="1400" spc="-5">
                <a:latin typeface="Carlito"/>
                <a:cs typeface="Carlito"/>
              </a:rPr>
              <a:t>cases development </a:t>
            </a:r>
            <a:r>
              <a:rPr dirty="0" sz="1400" spc="-10">
                <a:latin typeface="Carlito"/>
                <a:cs typeface="Carlito"/>
              </a:rPr>
              <a:t>from </a:t>
            </a:r>
            <a:r>
              <a:rPr dirty="0" sz="1400" spc="-5">
                <a:latin typeface="Carlito"/>
                <a:cs typeface="Carlito"/>
              </a:rPr>
              <a:t>usability point-of-  view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7869" y="51257"/>
            <a:ext cx="209740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/>
              <a:t>What </a:t>
            </a:r>
            <a:r>
              <a:rPr dirty="0" sz="2200" spc="-5"/>
              <a:t>is a</a:t>
            </a:r>
            <a:r>
              <a:rPr dirty="0" sz="2200" spc="-50"/>
              <a:t> </a:t>
            </a:r>
            <a:r>
              <a:rPr dirty="0" sz="2200" spc="-5"/>
              <a:t>scenario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355472"/>
            <a:ext cx="4050029" cy="273050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84785" marR="79375" indent="-172720">
              <a:lnSpc>
                <a:spcPts val="1730"/>
              </a:lnSpc>
              <a:spcBef>
                <a:spcPts val="31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A </a:t>
            </a:r>
            <a:r>
              <a:rPr dirty="0" sz="1600" spc="-75" i="1">
                <a:latin typeface="Trebuchet MS"/>
                <a:cs typeface="Trebuchet MS"/>
              </a:rPr>
              <a:t>scenario </a:t>
            </a:r>
            <a:r>
              <a:rPr dirty="0" sz="1600" spc="-80" i="1">
                <a:latin typeface="Trebuchet MS"/>
                <a:cs typeface="Trebuchet MS"/>
              </a:rPr>
              <a:t>is </a:t>
            </a:r>
            <a:r>
              <a:rPr dirty="0" sz="1600" spc="-20" i="1">
                <a:latin typeface="Trebuchet MS"/>
                <a:cs typeface="Trebuchet MS"/>
              </a:rPr>
              <a:t>a </a:t>
            </a:r>
            <a:r>
              <a:rPr dirty="0" sz="1600" spc="-100" i="1">
                <a:latin typeface="Trebuchet MS"/>
                <a:cs typeface="Trebuchet MS"/>
              </a:rPr>
              <a:t>hypothetical </a:t>
            </a:r>
            <a:r>
              <a:rPr dirty="0" sz="1600" spc="-125" i="1">
                <a:latin typeface="Trebuchet MS"/>
                <a:cs typeface="Trebuchet MS"/>
              </a:rPr>
              <a:t>story, </a:t>
            </a:r>
            <a:r>
              <a:rPr dirty="0" sz="1600" spc="-70" i="1">
                <a:latin typeface="Trebuchet MS"/>
                <a:cs typeface="Trebuchet MS"/>
              </a:rPr>
              <a:t>used </a:t>
            </a:r>
            <a:r>
              <a:rPr dirty="0" sz="1600" spc="-100" i="1">
                <a:latin typeface="Trebuchet MS"/>
                <a:cs typeface="Trebuchet MS"/>
              </a:rPr>
              <a:t>to</a:t>
            </a:r>
            <a:r>
              <a:rPr dirty="0" sz="1600" spc="-315" i="1">
                <a:latin typeface="Trebuchet MS"/>
                <a:cs typeface="Trebuchet MS"/>
              </a:rPr>
              <a:t> </a:t>
            </a:r>
            <a:r>
              <a:rPr dirty="0" sz="1600" spc="-100" i="1">
                <a:latin typeface="Trebuchet MS"/>
                <a:cs typeface="Trebuchet MS"/>
              </a:rPr>
              <a:t>help  </a:t>
            </a:r>
            <a:r>
              <a:rPr dirty="0" sz="1600" spc="-20" i="1">
                <a:latin typeface="Trebuchet MS"/>
                <a:cs typeface="Trebuchet MS"/>
              </a:rPr>
              <a:t>a </a:t>
            </a:r>
            <a:r>
              <a:rPr dirty="0" sz="1600" spc="-75" i="1">
                <a:latin typeface="Trebuchet MS"/>
                <a:cs typeface="Trebuchet MS"/>
              </a:rPr>
              <a:t>person </a:t>
            </a:r>
            <a:r>
              <a:rPr dirty="0" sz="1600" spc="-100" i="1">
                <a:latin typeface="Trebuchet MS"/>
                <a:cs typeface="Trebuchet MS"/>
              </a:rPr>
              <a:t>think </a:t>
            </a:r>
            <a:r>
              <a:rPr dirty="0" sz="1600" spc="-75" i="1">
                <a:latin typeface="Trebuchet MS"/>
                <a:cs typeface="Trebuchet MS"/>
              </a:rPr>
              <a:t>through </a:t>
            </a:r>
            <a:r>
              <a:rPr dirty="0" sz="1600" spc="-20" i="1">
                <a:latin typeface="Trebuchet MS"/>
                <a:cs typeface="Trebuchet MS"/>
              </a:rPr>
              <a:t>a </a:t>
            </a:r>
            <a:r>
              <a:rPr dirty="0" sz="1600" spc="-100" i="1">
                <a:latin typeface="Trebuchet MS"/>
                <a:cs typeface="Trebuchet MS"/>
              </a:rPr>
              <a:t>complex </a:t>
            </a:r>
            <a:r>
              <a:rPr dirty="0" sz="1600" spc="-95" i="1">
                <a:latin typeface="Trebuchet MS"/>
                <a:cs typeface="Trebuchet MS"/>
              </a:rPr>
              <a:t>problem </a:t>
            </a:r>
            <a:r>
              <a:rPr dirty="0" sz="1600" spc="-85" i="1">
                <a:latin typeface="Trebuchet MS"/>
                <a:cs typeface="Trebuchet MS"/>
              </a:rPr>
              <a:t>or  </a:t>
            </a:r>
            <a:r>
              <a:rPr dirty="0" sz="1600" spc="-15">
                <a:latin typeface="Carlito"/>
                <a:cs typeface="Carlito"/>
              </a:rPr>
              <a:t>system.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ts val="1825"/>
              </a:lnSpc>
              <a:spcBef>
                <a:spcPts val="16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"Scenarios" </a:t>
            </a:r>
            <a:r>
              <a:rPr dirty="0" sz="1600" spc="-10">
                <a:latin typeface="Carlito"/>
                <a:cs typeface="Carlito"/>
              </a:rPr>
              <a:t>gained </a:t>
            </a:r>
            <a:r>
              <a:rPr dirty="0" sz="1600" spc="-5">
                <a:latin typeface="Carlito"/>
                <a:cs typeface="Carlito"/>
              </a:rPr>
              <a:t>popularity in</a:t>
            </a:r>
            <a:r>
              <a:rPr dirty="0" sz="1600" spc="3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military</a:t>
            </a:r>
            <a:endParaRPr sz="1600">
              <a:latin typeface="Carlito"/>
              <a:cs typeface="Carlito"/>
            </a:endParaRPr>
          </a:p>
          <a:p>
            <a:pPr marL="184785">
              <a:lnSpc>
                <a:spcPts val="1825"/>
              </a:lnSpc>
            </a:pPr>
            <a:r>
              <a:rPr dirty="0" sz="1600" spc="-5">
                <a:latin typeface="Carlito"/>
                <a:cs typeface="Carlito"/>
              </a:rPr>
              <a:t>planning in the United </a:t>
            </a:r>
            <a:r>
              <a:rPr dirty="0" sz="1600" spc="-10">
                <a:latin typeface="Carlito"/>
                <a:cs typeface="Carlito"/>
              </a:rPr>
              <a:t>States </a:t>
            </a:r>
            <a:r>
              <a:rPr dirty="0" sz="1600" spc="-5">
                <a:latin typeface="Carlito"/>
                <a:cs typeface="Carlito"/>
              </a:rPr>
              <a:t>in the</a:t>
            </a:r>
            <a:r>
              <a:rPr dirty="0" sz="1600" spc="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1950's.</a:t>
            </a:r>
            <a:endParaRPr sz="1600">
              <a:latin typeface="Carlito"/>
              <a:cs typeface="Carlito"/>
            </a:endParaRPr>
          </a:p>
          <a:p>
            <a:pPr marL="184785" marR="429259" indent="-172720">
              <a:lnSpc>
                <a:spcPts val="1730"/>
              </a:lnSpc>
              <a:spcBef>
                <a:spcPts val="409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Scenario-based planning </a:t>
            </a:r>
            <a:r>
              <a:rPr dirty="0" sz="1600" spc="-10">
                <a:latin typeface="Carlito"/>
                <a:cs typeface="Carlito"/>
              </a:rPr>
              <a:t>gained </a:t>
            </a:r>
            <a:r>
              <a:rPr dirty="0" sz="1600" spc="-5">
                <a:latin typeface="Carlito"/>
                <a:cs typeface="Carlito"/>
              </a:rPr>
              <a:t>wide  </a:t>
            </a:r>
            <a:r>
              <a:rPr dirty="0" sz="1600" spc="-10">
                <a:latin typeface="Carlito"/>
                <a:cs typeface="Carlito"/>
              </a:rPr>
              <a:t>commercial </a:t>
            </a:r>
            <a:r>
              <a:rPr dirty="0" sz="1600" spc="-5">
                <a:latin typeface="Carlito"/>
                <a:cs typeface="Carlito"/>
              </a:rPr>
              <a:t>popularity </a:t>
            </a:r>
            <a:r>
              <a:rPr dirty="0" sz="1600" spc="-10">
                <a:latin typeface="Carlito"/>
                <a:cs typeface="Carlito"/>
              </a:rPr>
              <a:t>after </a:t>
            </a:r>
            <a:r>
              <a:rPr dirty="0" sz="1600" spc="-5">
                <a:latin typeface="Carlito"/>
                <a:cs typeface="Carlito"/>
              </a:rPr>
              <a:t>a </a:t>
            </a:r>
            <a:r>
              <a:rPr dirty="0" sz="1600" spc="-10">
                <a:latin typeface="Carlito"/>
                <a:cs typeface="Carlito"/>
              </a:rPr>
              <a:t>spectacular  success at </a:t>
            </a:r>
            <a:r>
              <a:rPr dirty="0" sz="1600" spc="-20">
                <a:latin typeface="Carlito"/>
                <a:cs typeface="Carlito"/>
              </a:rPr>
              <a:t>Royal </a:t>
            </a:r>
            <a:r>
              <a:rPr dirty="0" sz="1600" spc="-10">
                <a:latin typeface="Carlito"/>
                <a:cs typeface="Carlito"/>
              </a:rPr>
              <a:t>Dutch/Shell </a:t>
            </a:r>
            <a:r>
              <a:rPr dirty="0" sz="1600" spc="-5">
                <a:latin typeface="Carlito"/>
                <a:cs typeface="Carlito"/>
              </a:rPr>
              <a:t>in the early  1970's.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arlito"/>
              <a:cs typeface="Carlito"/>
            </a:endParaRPr>
          </a:p>
          <a:p>
            <a:pPr marL="431800">
              <a:lnSpc>
                <a:spcPts val="1255"/>
              </a:lnSpc>
            </a:pPr>
            <a:r>
              <a:rPr dirty="0" sz="1100" spc="-75" i="1">
                <a:latin typeface="Trebuchet MS"/>
                <a:cs typeface="Trebuchet MS"/>
              </a:rPr>
              <a:t>The</a:t>
            </a:r>
            <a:r>
              <a:rPr dirty="0" sz="1100" spc="-100" i="1">
                <a:latin typeface="Trebuchet MS"/>
                <a:cs typeface="Trebuchet MS"/>
              </a:rPr>
              <a:t> </a:t>
            </a:r>
            <a:r>
              <a:rPr dirty="0" sz="1100" spc="-70" i="1">
                <a:latin typeface="Trebuchet MS"/>
                <a:cs typeface="Trebuchet MS"/>
              </a:rPr>
              <a:t>Art</a:t>
            </a:r>
            <a:r>
              <a:rPr dirty="0" sz="1100" spc="-90" i="1">
                <a:latin typeface="Trebuchet MS"/>
                <a:cs typeface="Trebuchet MS"/>
              </a:rPr>
              <a:t> </a:t>
            </a:r>
            <a:r>
              <a:rPr dirty="0" sz="1100" spc="-70" i="1">
                <a:latin typeface="Trebuchet MS"/>
                <a:cs typeface="Trebuchet MS"/>
              </a:rPr>
              <a:t>of</a:t>
            </a:r>
            <a:r>
              <a:rPr dirty="0" sz="1100" spc="-75" i="1">
                <a:latin typeface="Trebuchet MS"/>
                <a:cs typeface="Trebuchet MS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Strategic</a:t>
            </a:r>
            <a:r>
              <a:rPr dirty="0" sz="1100" spc="-105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Conversation</a:t>
            </a:r>
            <a:r>
              <a:rPr dirty="0" sz="1100" spc="-114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by</a:t>
            </a:r>
            <a:r>
              <a:rPr dirty="0" sz="1100" spc="-85" i="1">
                <a:latin typeface="Trebuchet MS"/>
                <a:cs typeface="Trebuchet MS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Kees</a:t>
            </a:r>
            <a:r>
              <a:rPr dirty="0" sz="1100" spc="-100" i="1">
                <a:latin typeface="Trebuchet MS"/>
                <a:cs typeface="Trebuchet MS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van</a:t>
            </a:r>
            <a:r>
              <a:rPr dirty="0" sz="1100" spc="-75" i="1">
                <a:latin typeface="Trebuchet MS"/>
                <a:cs typeface="Trebuchet MS"/>
              </a:rPr>
              <a:t> </a:t>
            </a:r>
            <a:r>
              <a:rPr dirty="0" sz="1100" spc="-65" i="1">
                <a:latin typeface="Trebuchet MS"/>
                <a:cs typeface="Trebuchet MS"/>
              </a:rPr>
              <a:t>der</a:t>
            </a:r>
            <a:r>
              <a:rPr dirty="0" sz="1100" spc="-95" i="1">
                <a:latin typeface="Trebuchet MS"/>
                <a:cs typeface="Trebuchet MS"/>
              </a:rPr>
              <a:t> </a:t>
            </a:r>
            <a:r>
              <a:rPr dirty="0" sz="1100" spc="-80" i="1">
                <a:latin typeface="Trebuchet MS"/>
                <a:cs typeface="Trebuchet MS"/>
              </a:rPr>
              <a:t>Heijden,</a:t>
            </a:r>
            <a:r>
              <a:rPr dirty="0" sz="1100" spc="-85" i="1">
                <a:latin typeface="Trebuchet MS"/>
                <a:cs typeface="Trebuchet MS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Royal</a:t>
            </a:r>
            <a:endParaRPr sz="1100">
              <a:latin typeface="Trebuchet MS"/>
              <a:cs typeface="Trebuchet MS"/>
            </a:endParaRPr>
          </a:p>
          <a:p>
            <a:pPr marL="1365885">
              <a:lnSpc>
                <a:spcPts val="1255"/>
              </a:lnSpc>
            </a:pPr>
            <a:r>
              <a:rPr dirty="0" sz="1100" spc="-50" i="1">
                <a:latin typeface="Arial"/>
                <a:cs typeface="Arial"/>
              </a:rPr>
              <a:t>Dutch/Shell’s</a:t>
            </a:r>
            <a:r>
              <a:rPr dirty="0" sz="1100" spc="-125" i="1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former</a:t>
            </a:r>
            <a:r>
              <a:rPr dirty="0" sz="1100" spc="-95" i="1">
                <a:latin typeface="Arial"/>
                <a:cs typeface="Arial"/>
              </a:rPr>
              <a:t> </a:t>
            </a:r>
            <a:r>
              <a:rPr dirty="0" sz="1100" spc="-60" i="1">
                <a:latin typeface="Arial"/>
                <a:cs typeface="Arial"/>
              </a:rPr>
              <a:t>head</a:t>
            </a:r>
            <a:r>
              <a:rPr dirty="0" sz="1100" spc="-75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of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-55" i="1">
                <a:latin typeface="Arial"/>
                <a:cs typeface="Arial"/>
              </a:rPr>
              <a:t>scenario</a:t>
            </a:r>
            <a:r>
              <a:rPr dirty="0" sz="1100" spc="-95" i="1">
                <a:latin typeface="Arial"/>
                <a:cs typeface="Arial"/>
              </a:rPr>
              <a:t> </a:t>
            </a:r>
            <a:r>
              <a:rPr dirty="0" sz="1100" spc="-35" i="1">
                <a:latin typeface="Arial"/>
                <a:cs typeface="Arial"/>
              </a:rPr>
              <a:t>planning.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79" y="50672"/>
            <a:ext cx="389255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/>
              <a:t>What </a:t>
            </a:r>
            <a:r>
              <a:rPr dirty="0" sz="2200" spc="-5"/>
              <a:t>is a </a:t>
            </a:r>
            <a:r>
              <a:rPr dirty="0" sz="2200" spc="-10"/>
              <a:t>scenario </a:t>
            </a:r>
            <a:r>
              <a:rPr dirty="0" sz="2200" spc="-5"/>
              <a:t>based </a:t>
            </a:r>
            <a:r>
              <a:rPr dirty="0" sz="2200" spc="-15"/>
              <a:t>test</a:t>
            </a:r>
            <a:r>
              <a:rPr dirty="0" sz="2200" spc="45"/>
              <a:t> </a:t>
            </a:r>
            <a:r>
              <a:rPr dirty="0" sz="2200" spc="-10"/>
              <a:t>case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417321"/>
            <a:ext cx="3997960" cy="2317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marR="9080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5">
                <a:latin typeface="Carlito"/>
                <a:cs typeface="Carlito"/>
              </a:rPr>
              <a:t>test </a:t>
            </a:r>
            <a:r>
              <a:rPr dirty="0" sz="1600" spc="-5">
                <a:latin typeface="Carlito"/>
                <a:cs typeface="Carlito"/>
              </a:rPr>
              <a:t>is </a:t>
            </a:r>
            <a:r>
              <a:rPr dirty="0" sz="1600" spc="-65" i="1">
                <a:latin typeface="Trebuchet MS"/>
                <a:cs typeface="Trebuchet MS"/>
              </a:rPr>
              <a:t>based </a:t>
            </a:r>
            <a:r>
              <a:rPr dirty="0" sz="1600" spc="-50" i="1">
                <a:latin typeface="Trebuchet MS"/>
                <a:cs typeface="Trebuchet MS"/>
              </a:rPr>
              <a:t>on </a:t>
            </a:r>
            <a:r>
              <a:rPr dirty="0" sz="1600" spc="-20" i="1">
                <a:latin typeface="Trebuchet MS"/>
                <a:cs typeface="Trebuchet MS"/>
              </a:rPr>
              <a:t>a </a:t>
            </a:r>
            <a:r>
              <a:rPr dirty="0" sz="1600" spc="-90" i="1">
                <a:latin typeface="Trebuchet MS"/>
                <a:cs typeface="Trebuchet MS"/>
              </a:rPr>
              <a:t>story </a:t>
            </a:r>
            <a:r>
              <a:rPr dirty="0" sz="1600" spc="-75" i="1">
                <a:latin typeface="Trebuchet MS"/>
                <a:cs typeface="Trebuchet MS"/>
              </a:rPr>
              <a:t>about </a:t>
            </a:r>
            <a:r>
              <a:rPr dirty="0" sz="1600" spc="-65" i="1">
                <a:latin typeface="Trebuchet MS"/>
                <a:cs typeface="Trebuchet MS"/>
              </a:rPr>
              <a:t>how </a:t>
            </a:r>
            <a:r>
              <a:rPr dirty="0" sz="1600" spc="-110" i="1">
                <a:latin typeface="Trebuchet MS"/>
                <a:cs typeface="Trebuchet MS"/>
              </a:rPr>
              <a:t>the  </a:t>
            </a:r>
            <a:r>
              <a:rPr dirty="0" sz="1600" spc="-65" i="1">
                <a:latin typeface="Trebuchet MS"/>
                <a:cs typeface="Trebuchet MS"/>
              </a:rPr>
              <a:t>program </a:t>
            </a:r>
            <a:r>
              <a:rPr dirty="0" sz="1600" spc="-80" i="1">
                <a:latin typeface="Trebuchet MS"/>
                <a:cs typeface="Trebuchet MS"/>
              </a:rPr>
              <a:t>is </a:t>
            </a:r>
            <a:r>
              <a:rPr dirty="0" sz="1600" spc="-95" i="1">
                <a:latin typeface="Trebuchet MS"/>
                <a:cs typeface="Trebuchet MS"/>
              </a:rPr>
              <a:t>used, </a:t>
            </a:r>
            <a:r>
              <a:rPr dirty="0" sz="1600" spc="-85" i="1">
                <a:latin typeface="Trebuchet MS"/>
                <a:cs typeface="Trebuchet MS"/>
              </a:rPr>
              <a:t>including </a:t>
            </a:r>
            <a:r>
              <a:rPr dirty="0" sz="1600" spc="-95" i="1">
                <a:latin typeface="Trebuchet MS"/>
                <a:cs typeface="Trebuchet MS"/>
              </a:rPr>
              <a:t>information </a:t>
            </a:r>
            <a:r>
              <a:rPr dirty="0" sz="1600" spc="-75" i="1">
                <a:latin typeface="Trebuchet MS"/>
                <a:cs typeface="Trebuchet MS"/>
              </a:rPr>
              <a:t>about 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motivations </a:t>
            </a:r>
            <a:r>
              <a:rPr dirty="0" sz="1600" spc="-5">
                <a:latin typeface="Carlito"/>
                <a:cs typeface="Carlito"/>
              </a:rPr>
              <a:t>of the </a:t>
            </a:r>
            <a:r>
              <a:rPr dirty="0" sz="1600" spc="-10">
                <a:latin typeface="Carlito"/>
                <a:cs typeface="Carlito"/>
              </a:rPr>
              <a:t>people</a:t>
            </a:r>
            <a:r>
              <a:rPr dirty="0" sz="1600" spc="4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involved.</a:t>
            </a:r>
            <a:endParaRPr sz="1600">
              <a:latin typeface="Carlito"/>
              <a:cs typeface="Carlito"/>
            </a:endParaRPr>
          </a:p>
          <a:p>
            <a:pPr marL="184785" marR="293370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5">
                <a:latin typeface="Carlito"/>
                <a:cs typeface="Carlito"/>
              </a:rPr>
              <a:t>story </a:t>
            </a:r>
            <a:r>
              <a:rPr dirty="0" sz="1600" spc="-5">
                <a:latin typeface="Carlito"/>
                <a:cs typeface="Carlito"/>
              </a:rPr>
              <a:t>is </a:t>
            </a:r>
            <a:r>
              <a:rPr dirty="0" sz="1600" spc="-90" i="1">
                <a:latin typeface="Trebuchet MS"/>
                <a:cs typeface="Trebuchet MS"/>
              </a:rPr>
              <a:t>motivating. </a:t>
            </a:r>
            <a:r>
              <a:rPr dirty="0" sz="1600" spc="-55" i="1">
                <a:latin typeface="Trebuchet MS"/>
                <a:cs typeface="Trebuchet MS"/>
              </a:rPr>
              <a:t>A </a:t>
            </a:r>
            <a:r>
              <a:rPr dirty="0" sz="1600" spc="-95" i="1">
                <a:latin typeface="Trebuchet MS"/>
                <a:cs typeface="Trebuchet MS"/>
              </a:rPr>
              <a:t>stakeholder with  </a:t>
            </a:r>
            <a:r>
              <a:rPr dirty="0" sz="1600" spc="-105" i="1">
                <a:latin typeface="Trebuchet MS"/>
                <a:cs typeface="Trebuchet MS"/>
              </a:rPr>
              <a:t>influence </a:t>
            </a:r>
            <a:r>
              <a:rPr dirty="0" sz="1600" spc="-80" i="1">
                <a:latin typeface="Trebuchet MS"/>
                <a:cs typeface="Trebuchet MS"/>
              </a:rPr>
              <a:t>would </a:t>
            </a:r>
            <a:r>
              <a:rPr dirty="0" sz="1600" spc="-65" i="1">
                <a:latin typeface="Trebuchet MS"/>
                <a:cs typeface="Trebuchet MS"/>
              </a:rPr>
              <a:t>push </a:t>
            </a:r>
            <a:r>
              <a:rPr dirty="0" sz="1600" spc="-100" i="1">
                <a:latin typeface="Trebuchet MS"/>
                <a:cs typeface="Trebuchet MS"/>
              </a:rPr>
              <a:t>to </a:t>
            </a:r>
            <a:r>
              <a:rPr dirty="0" sz="1600" spc="-130" i="1">
                <a:latin typeface="Trebuchet MS"/>
                <a:cs typeface="Trebuchet MS"/>
              </a:rPr>
              <a:t>fix </a:t>
            </a:r>
            <a:r>
              <a:rPr dirty="0" sz="1600" spc="-20" i="1">
                <a:latin typeface="Trebuchet MS"/>
                <a:cs typeface="Trebuchet MS"/>
              </a:rPr>
              <a:t>a </a:t>
            </a:r>
            <a:r>
              <a:rPr dirty="0" sz="1600" spc="-65" i="1">
                <a:latin typeface="Trebuchet MS"/>
                <a:cs typeface="Trebuchet MS"/>
              </a:rPr>
              <a:t>program</a:t>
            </a:r>
            <a:r>
              <a:rPr dirty="0" sz="1600" spc="-305" i="1">
                <a:latin typeface="Trebuchet MS"/>
                <a:cs typeface="Trebuchet MS"/>
              </a:rPr>
              <a:t> </a:t>
            </a:r>
            <a:r>
              <a:rPr dirty="0" sz="1600" spc="-100" i="1">
                <a:latin typeface="Trebuchet MS"/>
                <a:cs typeface="Trebuchet MS"/>
              </a:rPr>
              <a:t>that</a:t>
            </a:r>
            <a:endParaRPr sz="1600">
              <a:latin typeface="Trebuchet MS"/>
              <a:cs typeface="Trebuchet MS"/>
            </a:endParaRPr>
          </a:p>
          <a:p>
            <a:pPr marL="184785" marR="5080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failed </a:t>
            </a:r>
            <a:r>
              <a:rPr dirty="0" sz="1600" spc="-5">
                <a:latin typeface="Carlito"/>
                <a:cs typeface="Carlito"/>
              </a:rPr>
              <a:t>this </a:t>
            </a:r>
            <a:r>
              <a:rPr dirty="0" sz="1600" spc="-10">
                <a:latin typeface="Carlito"/>
                <a:cs typeface="Carlito"/>
              </a:rPr>
              <a:t>test. </a:t>
            </a:r>
            <a:r>
              <a:rPr dirty="0" sz="1600" spc="-15">
                <a:latin typeface="Carlito"/>
                <a:cs typeface="Carlito"/>
              </a:rPr>
              <a:t>(Anyone affected </a:t>
            </a:r>
            <a:r>
              <a:rPr dirty="0" sz="1600" spc="-10">
                <a:latin typeface="Carlito"/>
                <a:cs typeface="Carlito"/>
              </a:rPr>
              <a:t>by </a:t>
            </a:r>
            <a:r>
              <a:rPr dirty="0" sz="1600" spc="-5">
                <a:latin typeface="Carlito"/>
                <a:cs typeface="Carlito"/>
              </a:rPr>
              <a:t>a </a:t>
            </a:r>
            <a:r>
              <a:rPr dirty="0" sz="1600" spc="-15">
                <a:latin typeface="Carlito"/>
                <a:cs typeface="Carlito"/>
              </a:rPr>
              <a:t>program  </a:t>
            </a:r>
            <a:r>
              <a:rPr dirty="0" sz="1600" spc="-5">
                <a:latin typeface="Carlito"/>
                <a:cs typeface="Carlito"/>
              </a:rPr>
              <a:t>is a </a:t>
            </a:r>
            <a:r>
              <a:rPr dirty="0" sz="1600" spc="-25">
                <a:latin typeface="Carlito"/>
                <a:cs typeface="Carlito"/>
              </a:rPr>
              <a:t>stakeholder. </a:t>
            </a:r>
            <a:r>
              <a:rPr dirty="0" sz="1600" spc="-5">
                <a:latin typeface="Carlito"/>
                <a:cs typeface="Carlito"/>
              </a:rPr>
              <a:t>A </a:t>
            </a:r>
            <a:r>
              <a:rPr dirty="0" sz="1600" spc="-15">
                <a:latin typeface="Carlito"/>
                <a:cs typeface="Carlito"/>
              </a:rPr>
              <a:t>person </a:t>
            </a:r>
            <a:r>
              <a:rPr dirty="0" sz="1600" spc="-5">
                <a:latin typeface="Carlito"/>
                <a:cs typeface="Carlito"/>
              </a:rPr>
              <a:t>who </a:t>
            </a:r>
            <a:r>
              <a:rPr dirty="0" sz="1600" spc="-10">
                <a:latin typeface="Carlito"/>
                <a:cs typeface="Carlito"/>
              </a:rPr>
              <a:t>can influence  development decisions </a:t>
            </a:r>
            <a:r>
              <a:rPr dirty="0" sz="1600" spc="-5">
                <a:latin typeface="Carlito"/>
                <a:cs typeface="Carlito"/>
              </a:rPr>
              <a:t>is a </a:t>
            </a:r>
            <a:r>
              <a:rPr dirty="0" sz="1600" spc="-15">
                <a:latin typeface="Carlito"/>
                <a:cs typeface="Carlito"/>
              </a:rPr>
              <a:t>stakeholder </a:t>
            </a:r>
            <a:r>
              <a:rPr dirty="0" sz="1600" spc="-5">
                <a:latin typeface="Carlito"/>
                <a:cs typeface="Carlito"/>
              </a:rPr>
              <a:t>with  </a:t>
            </a:r>
            <a:r>
              <a:rPr dirty="0" sz="1600" spc="-10">
                <a:latin typeface="Carlito"/>
                <a:cs typeface="Carlito"/>
              </a:rPr>
              <a:t>influence.)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79" y="51257"/>
            <a:ext cx="389191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/>
              <a:t>What </a:t>
            </a:r>
            <a:r>
              <a:rPr dirty="0" sz="2200" spc="-5"/>
              <a:t>is a scenario based </a:t>
            </a:r>
            <a:r>
              <a:rPr dirty="0" sz="2200" spc="-15"/>
              <a:t>test</a:t>
            </a:r>
            <a:r>
              <a:rPr dirty="0" sz="2200"/>
              <a:t> </a:t>
            </a:r>
            <a:r>
              <a:rPr dirty="0" sz="2200" spc="-10"/>
              <a:t>case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417956"/>
            <a:ext cx="3916679" cy="2561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84785" marR="508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5">
                <a:latin typeface="Carlito"/>
                <a:cs typeface="Carlito"/>
              </a:rPr>
              <a:t>story </a:t>
            </a:r>
            <a:r>
              <a:rPr dirty="0" sz="1600" spc="-5">
                <a:latin typeface="Carlito"/>
                <a:cs typeface="Carlito"/>
              </a:rPr>
              <a:t>is </a:t>
            </a:r>
            <a:r>
              <a:rPr dirty="0" sz="1600" spc="-114" i="1">
                <a:latin typeface="Trebuchet MS"/>
                <a:cs typeface="Trebuchet MS"/>
              </a:rPr>
              <a:t>credible. </a:t>
            </a:r>
            <a:r>
              <a:rPr dirty="0" sz="1600" spc="-95" i="1">
                <a:latin typeface="Trebuchet MS"/>
                <a:cs typeface="Trebuchet MS"/>
              </a:rPr>
              <a:t>It </a:t>
            </a:r>
            <a:r>
              <a:rPr dirty="0" sz="1600" spc="-85" i="1">
                <a:latin typeface="Trebuchet MS"/>
                <a:cs typeface="Trebuchet MS"/>
              </a:rPr>
              <a:t>not only </a:t>
            </a:r>
            <a:r>
              <a:rPr dirty="0" sz="1600" spc="-90" i="1">
                <a:latin typeface="Trebuchet MS"/>
                <a:cs typeface="Trebuchet MS"/>
              </a:rPr>
              <a:t>could </a:t>
            </a:r>
            <a:r>
              <a:rPr dirty="0" sz="1600" spc="-70" i="1">
                <a:latin typeface="Trebuchet MS"/>
                <a:cs typeface="Trebuchet MS"/>
              </a:rPr>
              <a:t>happen  </a:t>
            </a:r>
            <a:r>
              <a:rPr dirty="0" sz="1600" spc="-90" i="1">
                <a:latin typeface="Trebuchet MS"/>
                <a:cs typeface="Trebuchet MS"/>
              </a:rPr>
              <a:t>in </a:t>
            </a:r>
            <a:r>
              <a:rPr dirty="0" sz="1600" spc="-105" i="1">
                <a:latin typeface="Trebuchet MS"/>
                <a:cs typeface="Trebuchet MS"/>
              </a:rPr>
              <a:t>the </a:t>
            </a:r>
            <a:r>
              <a:rPr dirty="0" sz="1600" spc="-100" i="1">
                <a:latin typeface="Trebuchet MS"/>
                <a:cs typeface="Trebuchet MS"/>
              </a:rPr>
              <a:t>real world; </a:t>
            </a:r>
            <a:r>
              <a:rPr dirty="0" sz="1600" spc="-90" i="1">
                <a:latin typeface="Trebuchet MS"/>
                <a:cs typeface="Trebuchet MS"/>
              </a:rPr>
              <a:t>stakeholders </a:t>
            </a:r>
            <a:r>
              <a:rPr dirty="0" sz="1600" spc="-80" i="1">
                <a:latin typeface="Trebuchet MS"/>
                <a:cs typeface="Trebuchet MS"/>
              </a:rPr>
              <a:t>would </a:t>
            </a:r>
            <a:r>
              <a:rPr dirty="0" sz="1600" spc="-10">
                <a:latin typeface="Carlito"/>
                <a:cs typeface="Carlito"/>
              </a:rPr>
              <a:t>believe  that something </a:t>
            </a:r>
            <a:r>
              <a:rPr dirty="0" sz="1600" spc="-20">
                <a:latin typeface="Carlito"/>
                <a:cs typeface="Carlito"/>
              </a:rPr>
              <a:t>like </a:t>
            </a:r>
            <a:r>
              <a:rPr dirty="0" sz="1600" spc="-5">
                <a:latin typeface="Carlito"/>
                <a:cs typeface="Carlito"/>
              </a:rPr>
              <a:t>it </a:t>
            </a:r>
            <a:r>
              <a:rPr dirty="0" sz="1600" spc="-10">
                <a:latin typeface="Carlito"/>
                <a:cs typeface="Carlito"/>
              </a:rPr>
              <a:t>probably </a:t>
            </a:r>
            <a:r>
              <a:rPr dirty="0" sz="1600" spc="-120" i="1">
                <a:latin typeface="Trebuchet MS"/>
                <a:cs typeface="Trebuchet MS"/>
              </a:rPr>
              <a:t>will</a:t>
            </a:r>
            <a:r>
              <a:rPr dirty="0" sz="1600" spc="-5" i="1">
                <a:latin typeface="Trebuchet MS"/>
                <a:cs typeface="Trebuchet MS"/>
              </a:rPr>
              <a:t> </a:t>
            </a:r>
            <a:r>
              <a:rPr dirty="0" sz="1600" spc="-90" i="1">
                <a:latin typeface="Trebuchet MS"/>
                <a:cs typeface="Trebuchet MS"/>
              </a:rPr>
              <a:t>happen.</a:t>
            </a:r>
            <a:endParaRPr sz="1600">
              <a:latin typeface="Trebuchet MS"/>
              <a:cs typeface="Trebuchet MS"/>
            </a:endParaRPr>
          </a:p>
          <a:p>
            <a:pPr marL="184785" marR="451484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5">
                <a:latin typeface="Carlito"/>
                <a:cs typeface="Carlito"/>
              </a:rPr>
              <a:t>story </a:t>
            </a:r>
            <a:r>
              <a:rPr dirty="0" sz="1600" spc="-10">
                <a:latin typeface="Carlito"/>
                <a:cs typeface="Carlito"/>
              </a:rPr>
              <a:t>involves </a:t>
            </a:r>
            <a:r>
              <a:rPr dirty="0" sz="1600" spc="-5">
                <a:latin typeface="Carlito"/>
                <a:cs typeface="Carlito"/>
              </a:rPr>
              <a:t>a </a:t>
            </a:r>
            <a:r>
              <a:rPr dirty="0" sz="1600" spc="-100" i="1">
                <a:latin typeface="Trebuchet MS"/>
                <a:cs typeface="Trebuchet MS"/>
              </a:rPr>
              <a:t>complex </a:t>
            </a:r>
            <a:r>
              <a:rPr dirty="0" sz="1600" spc="-70" i="1">
                <a:latin typeface="Trebuchet MS"/>
                <a:cs typeface="Trebuchet MS"/>
              </a:rPr>
              <a:t>use </a:t>
            </a:r>
            <a:r>
              <a:rPr dirty="0" sz="1600" spc="-100" i="1">
                <a:latin typeface="Trebuchet MS"/>
                <a:cs typeface="Trebuchet MS"/>
              </a:rPr>
              <a:t>of </a:t>
            </a:r>
            <a:r>
              <a:rPr dirty="0" sz="1600" spc="-105" i="1">
                <a:latin typeface="Trebuchet MS"/>
                <a:cs typeface="Trebuchet MS"/>
              </a:rPr>
              <a:t>the  </a:t>
            </a:r>
            <a:r>
              <a:rPr dirty="0" sz="1600" spc="-65" i="1">
                <a:latin typeface="Trebuchet MS"/>
                <a:cs typeface="Trebuchet MS"/>
              </a:rPr>
              <a:t>program </a:t>
            </a:r>
            <a:r>
              <a:rPr dirty="0" sz="1600" spc="-85" i="1">
                <a:latin typeface="Trebuchet MS"/>
                <a:cs typeface="Trebuchet MS"/>
              </a:rPr>
              <a:t>or </a:t>
            </a:r>
            <a:r>
              <a:rPr dirty="0" sz="1600" spc="-20" i="1">
                <a:latin typeface="Trebuchet MS"/>
                <a:cs typeface="Trebuchet MS"/>
              </a:rPr>
              <a:t>a </a:t>
            </a:r>
            <a:r>
              <a:rPr dirty="0" sz="1600" spc="-100" i="1">
                <a:latin typeface="Trebuchet MS"/>
                <a:cs typeface="Trebuchet MS"/>
              </a:rPr>
              <a:t>complex </a:t>
            </a:r>
            <a:r>
              <a:rPr dirty="0" sz="1600" spc="-90" i="1">
                <a:latin typeface="Trebuchet MS"/>
                <a:cs typeface="Trebuchet MS"/>
              </a:rPr>
              <a:t>environment </a:t>
            </a:r>
            <a:r>
              <a:rPr dirty="0" sz="1600" spc="-85" i="1">
                <a:latin typeface="Trebuchet MS"/>
                <a:cs typeface="Trebuchet MS"/>
              </a:rPr>
              <a:t>or</a:t>
            </a:r>
            <a:r>
              <a:rPr dirty="0" sz="1600" spc="-350" i="1">
                <a:latin typeface="Trebuchet MS"/>
                <a:cs typeface="Trebuchet MS"/>
              </a:rPr>
              <a:t> </a:t>
            </a:r>
            <a:r>
              <a:rPr dirty="0" sz="1600" spc="-20" i="1">
                <a:latin typeface="Trebuchet MS"/>
                <a:cs typeface="Trebuchet MS"/>
              </a:rPr>
              <a:t>a  </a:t>
            </a:r>
            <a:r>
              <a:rPr dirty="0" sz="1600" spc="-100" i="1">
                <a:latin typeface="Trebuchet MS"/>
                <a:cs typeface="Trebuchet MS"/>
              </a:rPr>
              <a:t>complex </a:t>
            </a:r>
            <a:r>
              <a:rPr dirty="0" sz="1600" spc="-95" i="1">
                <a:latin typeface="Trebuchet MS"/>
                <a:cs typeface="Trebuchet MS"/>
              </a:rPr>
              <a:t>set </a:t>
            </a:r>
            <a:r>
              <a:rPr dirty="0" sz="1600" spc="-100" i="1">
                <a:latin typeface="Trebuchet MS"/>
                <a:cs typeface="Trebuchet MS"/>
              </a:rPr>
              <a:t>of</a:t>
            </a:r>
            <a:r>
              <a:rPr dirty="0" sz="1600" spc="-170" i="1">
                <a:latin typeface="Trebuchet MS"/>
                <a:cs typeface="Trebuchet MS"/>
              </a:rPr>
              <a:t> </a:t>
            </a:r>
            <a:r>
              <a:rPr dirty="0" sz="1600" spc="-100" i="1">
                <a:latin typeface="Trebuchet MS"/>
                <a:cs typeface="Trebuchet MS"/>
              </a:rPr>
              <a:t>data.</a:t>
            </a:r>
            <a:endParaRPr sz="1600">
              <a:latin typeface="Trebuchet MS"/>
              <a:cs typeface="Trebuchet MS"/>
            </a:endParaRPr>
          </a:p>
          <a:p>
            <a:pPr marL="184785" marR="16700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5">
                <a:latin typeface="Carlito"/>
                <a:cs typeface="Carlito"/>
              </a:rPr>
              <a:t>test </a:t>
            </a:r>
            <a:r>
              <a:rPr dirty="0" sz="1600" spc="-10">
                <a:latin typeface="Carlito"/>
                <a:cs typeface="Carlito"/>
              </a:rPr>
              <a:t>results </a:t>
            </a:r>
            <a:r>
              <a:rPr dirty="0" sz="1600" spc="-15">
                <a:latin typeface="Carlito"/>
                <a:cs typeface="Carlito"/>
              </a:rPr>
              <a:t>are </a:t>
            </a:r>
            <a:r>
              <a:rPr dirty="0" sz="1600" spc="-65" i="1">
                <a:latin typeface="Trebuchet MS"/>
                <a:cs typeface="Trebuchet MS"/>
              </a:rPr>
              <a:t>easy </a:t>
            </a:r>
            <a:r>
              <a:rPr dirty="0" sz="1600" spc="-100" i="1">
                <a:latin typeface="Trebuchet MS"/>
                <a:cs typeface="Trebuchet MS"/>
              </a:rPr>
              <a:t>to evaluate. This </a:t>
            </a:r>
            <a:r>
              <a:rPr dirty="0" sz="1600" spc="-80" i="1">
                <a:latin typeface="Trebuchet MS"/>
                <a:cs typeface="Trebuchet MS"/>
              </a:rPr>
              <a:t>is  </a:t>
            </a:r>
            <a:r>
              <a:rPr dirty="0" sz="1600" spc="-85" i="1">
                <a:latin typeface="Trebuchet MS"/>
                <a:cs typeface="Trebuchet MS"/>
              </a:rPr>
              <a:t>valuable </a:t>
            </a:r>
            <a:r>
              <a:rPr dirty="0" sz="1600" spc="-114" i="1">
                <a:latin typeface="Trebuchet MS"/>
                <a:cs typeface="Trebuchet MS"/>
              </a:rPr>
              <a:t>for </a:t>
            </a:r>
            <a:r>
              <a:rPr dirty="0" sz="1600" spc="-110" i="1">
                <a:latin typeface="Trebuchet MS"/>
                <a:cs typeface="Trebuchet MS"/>
              </a:rPr>
              <a:t>all tests, </a:t>
            </a:r>
            <a:r>
              <a:rPr dirty="0" sz="1600" spc="-100" i="1">
                <a:latin typeface="Trebuchet MS"/>
                <a:cs typeface="Trebuchet MS"/>
              </a:rPr>
              <a:t>but </a:t>
            </a:r>
            <a:r>
              <a:rPr dirty="0" sz="1600" spc="-80" i="1">
                <a:latin typeface="Trebuchet MS"/>
                <a:cs typeface="Trebuchet MS"/>
              </a:rPr>
              <a:t>is </a:t>
            </a:r>
            <a:r>
              <a:rPr dirty="0" sz="1600" spc="-95" i="1">
                <a:latin typeface="Trebuchet MS"/>
                <a:cs typeface="Trebuchet MS"/>
              </a:rPr>
              <a:t>especially  </a:t>
            </a:r>
            <a:r>
              <a:rPr dirty="0" sz="1600" spc="-10">
                <a:latin typeface="Carlito"/>
                <a:cs typeface="Carlito"/>
              </a:rPr>
              <a:t>important </a:t>
            </a:r>
            <a:r>
              <a:rPr dirty="0" sz="1600" spc="-15">
                <a:latin typeface="Carlito"/>
                <a:cs typeface="Carlito"/>
              </a:rPr>
              <a:t>for </a:t>
            </a:r>
            <a:r>
              <a:rPr dirty="0" sz="1600" spc="-10">
                <a:latin typeface="Carlito"/>
                <a:cs typeface="Carlito"/>
              </a:rPr>
              <a:t>scenarios because they </a:t>
            </a:r>
            <a:r>
              <a:rPr dirty="0" sz="1600" spc="-15">
                <a:latin typeface="Carlito"/>
                <a:cs typeface="Carlito"/>
              </a:rPr>
              <a:t>are  complex.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757" y="50672"/>
            <a:ext cx="160274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65">
                <a:latin typeface="Arial"/>
                <a:cs typeface="Arial"/>
              </a:rPr>
              <a:t>In </a:t>
            </a:r>
            <a:r>
              <a:rPr dirty="0" sz="2200" spc="-175">
                <a:latin typeface="Arial"/>
                <a:cs typeface="Arial"/>
              </a:rPr>
              <a:t>a</a:t>
            </a:r>
            <a:r>
              <a:rPr dirty="0" sz="2200" spc="-235">
                <a:latin typeface="Arial"/>
                <a:cs typeface="Arial"/>
              </a:rPr>
              <a:t> </a:t>
            </a:r>
            <a:r>
              <a:rPr dirty="0" sz="2200" spc="-130">
                <a:latin typeface="Arial"/>
                <a:cs typeface="Arial"/>
              </a:rPr>
              <a:t>nutshell…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482243"/>
            <a:ext cx="3961129" cy="222059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Learn </a:t>
            </a:r>
            <a:r>
              <a:rPr dirty="0" sz="1600" spc="-5">
                <a:latin typeface="Carlito"/>
                <a:cs typeface="Carlito"/>
              </a:rPr>
              <a:t>the</a:t>
            </a:r>
            <a:r>
              <a:rPr dirty="0" sz="1600" spc="5">
                <a:latin typeface="Carlito"/>
                <a:cs typeface="Carlito"/>
              </a:rPr>
              <a:t> </a:t>
            </a:r>
            <a:r>
              <a:rPr dirty="0" sz="1600" spc="-15">
                <a:latin typeface="Carlito"/>
                <a:cs typeface="Carlito"/>
              </a:rPr>
              <a:t>product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Connect testing to documented</a:t>
            </a:r>
            <a:r>
              <a:rPr dirty="0" sz="1600" spc="4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requirements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Expose failures to deliver desired</a:t>
            </a:r>
            <a:r>
              <a:rPr dirty="0" sz="1600" spc="5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benefits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Explore </a:t>
            </a:r>
            <a:r>
              <a:rPr dirty="0" sz="1600" spc="-15">
                <a:latin typeface="Carlito"/>
                <a:cs typeface="Carlito"/>
              </a:rPr>
              <a:t>expert </a:t>
            </a:r>
            <a:r>
              <a:rPr dirty="0" sz="1600" spc="-10">
                <a:latin typeface="Carlito"/>
                <a:cs typeface="Carlito"/>
              </a:rPr>
              <a:t>use </a:t>
            </a:r>
            <a:r>
              <a:rPr dirty="0" sz="1600" spc="-5">
                <a:latin typeface="Carlito"/>
                <a:cs typeface="Carlito"/>
              </a:rPr>
              <a:t>of the</a:t>
            </a:r>
            <a:r>
              <a:rPr dirty="0" sz="1600" spc="35">
                <a:latin typeface="Carlito"/>
                <a:cs typeface="Carlito"/>
              </a:rPr>
              <a:t> </a:t>
            </a:r>
            <a:r>
              <a:rPr dirty="0" sz="1600" spc="-15">
                <a:latin typeface="Carlito"/>
                <a:cs typeface="Carlito"/>
              </a:rPr>
              <a:t>program</a:t>
            </a:r>
            <a:endParaRPr sz="1600">
              <a:latin typeface="Carlito"/>
              <a:cs typeface="Carlito"/>
            </a:endParaRPr>
          </a:p>
          <a:p>
            <a:pPr marL="184785" marR="113664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Bring </a:t>
            </a:r>
            <a:r>
              <a:rPr dirty="0" sz="1600" spc="-10">
                <a:latin typeface="Carlito"/>
                <a:cs typeface="Carlito"/>
              </a:rPr>
              <a:t>requirements-related </a:t>
            </a:r>
            <a:r>
              <a:rPr dirty="0" sz="1600" spc="-5">
                <a:latin typeface="Carlito"/>
                <a:cs typeface="Carlito"/>
              </a:rPr>
              <a:t>issues </a:t>
            </a:r>
            <a:r>
              <a:rPr dirty="0" sz="1600" spc="-10">
                <a:latin typeface="Carlito"/>
                <a:cs typeface="Carlito"/>
              </a:rPr>
              <a:t>to </a:t>
            </a:r>
            <a:r>
              <a:rPr dirty="0" sz="1600" spc="-5">
                <a:latin typeface="Carlito"/>
                <a:cs typeface="Carlito"/>
              </a:rPr>
              <a:t>the  </a:t>
            </a:r>
            <a:r>
              <a:rPr dirty="0" sz="1600" spc="-10">
                <a:latin typeface="Carlito"/>
                <a:cs typeface="Carlito"/>
              </a:rPr>
              <a:t>surface, </a:t>
            </a:r>
            <a:r>
              <a:rPr dirty="0" sz="1600" spc="-5">
                <a:latin typeface="Carlito"/>
                <a:cs typeface="Carlito"/>
              </a:rPr>
              <a:t>which might </a:t>
            </a:r>
            <a:r>
              <a:rPr dirty="0" sz="1600" spc="-15">
                <a:latin typeface="Carlito"/>
                <a:cs typeface="Carlito"/>
              </a:rPr>
              <a:t>involve </a:t>
            </a:r>
            <a:r>
              <a:rPr dirty="0" sz="1600" spc="-10">
                <a:latin typeface="Carlito"/>
                <a:cs typeface="Carlito"/>
              </a:rPr>
              <a:t>reopening old  requirements discussions </a:t>
            </a:r>
            <a:r>
              <a:rPr dirty="0" sz="1600" spc="-5">
                <a:latin typeface="Carlito"/>
                <a:cs typeface="Carlito"/>
              </a:rPr>
              <a:t>(with </a:t>
            </a:r>
            <a:r>
              <a:rPr dirty="0" sz="1600" spc="-10">
                <a:latin typeface="Carlito"/>
                <a:cs typeface="Carlito"/>
              </a:rPr>
              <a:t>new data) or  surfacing not-yet-identified</a:t>
            </a:r>
            <a:r>
              <a:rPr dirty="0" sz="1600" spc="2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requirements.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4716" y="51257"/>
            <a:ext cx="224472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Scenario </a:t>
            </a:r>
            <a:r>
              <a:rPr dirty="0" sz="2200" spc="-10"/>
              <a:t>testing </a:t>
            </a:r>
            <a:r>
              <a:rPr dirty="0" sz="2200" spc="-130">
                <a:latin typeface="Arial"/>
                <a:cs typeface="Arial"/>
              </a:rPr>
              <a:t>–</a:t>
            </a:r>
            <a:r>
              <a:rPr dirty="0" sz="2200" spc="-145">
                <a:latin typeface="Arial"/>
                <a:cs typeface="Arial"/>
              </a:rPr>
              <a:t> </a:t>
            </a:r>
            <a:r>
              <a:rPr dirty="0" sz="2200" spc="-5"/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482879"/>
            <a:ext cx="4004310" cy="1878964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spc="-10">
                <a:latin typeface="Carlito"/>
                <a:cs typeface="Carlito"/>
              </a:rPr>
              <a:t>There </a:t>
            </a:r>
            <a:r>
              <a:rPr dirty="0" sz="1600" spc="-15">
                <a:latin typeface="Carlito"/>
                <a:cs typeface="Carlito"/>
              </a:rPr>
              <a:t>are </a:t>
            </a:r>
            <a:r>
              <a:rPr dirty="0" sz="1600" spc="-10">
                <a:latin typeface="Carlito"/>
                <a:cs typeface="Carlito"/>
              </a:rPr>
              <a:t>two </a:t>
            </a:r>
            <a:r>
              <a:rPr dirty="0" sz="1600" spc="-5">
                <a:latin typeface="Carlito"/>
                <a:cs typeface="Carlito"/>
              </a:rPr>
              <a:t>types of </a:t>
            </a:r>
            <a:r>
              <a:rPr dirty="0" sz="1600" spc="-10">
                <a:latin typeface="Carlito"/>
                <a:cs typeface="Carlito"/>
              </a:rPr>
              <a:t>scenario</a:t>
            </a:r>
            <a:r>
              <a:rPr dirty="0" sz="1600" spc="6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testing.</a:t>
            </a:r>
            <a:endParaRPr sz="1600">
              <a:latin typeface="Carlito"/>
              <a:cs typeface="Carlito"/>
            </a:endParaRPr>
          </a:p>
          <a:p>
            <a:pPr marL="184785" marR="5080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20">
                <a:latin typeface="Carlito"/>
                <a:cs typeface="Carlito"/>
              </a:rPr>
              <a:t>Type </a:t>
            </a:r>
            <a:r>
              <a:rPr dirty="0" sz="1600" spc="-5">
                <a:latin typeface="Carlito"/>
                <a:cs typeface="Carlito"/>
              </a:rPr>
              <a:t>1 </a:t>
            </a:r>
            <a:r>
              <a:rPr dirty="0" sz="1600" spc="-95">
                <a:latin typeface="Arial"/>
                <a:cs typeface="Arial"/>
              </a:rPr>
              <a:t>– </a:t>
            </a:r>
            <a:r>
              <a:rPr dirty="0" sz="1600" spc="-10">
                <a:latin typeface="Carlito"/>
                <a:cs typeface="Carlito"/>
              </a:rPr>
              <a:t>scenarios used </a:t>
            </a:r>
            <a:r>
              <a:rPr dirty="0" sz="1600" spc="-5">
                <a:latin typeface="Carlito"/>
                <a:cs typeface="Carlito"/>
              </a:rPr>
              <a:t>as to </a:t>
            </a:r>
            <a:r>
              <a:rPr dirty="0" sz="1600" spc="-10">
                <a:latin typeface="Carlito"/>
                <a:cs typeface="Carlito"/>
              </a:rPr>
              <a:t>define  input/output sequences. They </a:t>
            </a:r>
            <a:r>
              <a:rPr dirty="0" sz="1600" spc="-15">
                <a:latin typeface="Carlito"/>
                <a:cs typeface="Carlito"/>
              </a:rPr>
              <a:t>have </a:t>
            </a:r>
            <a:r>
              <a:rPr dirty="0" sz="1600" spc="-5">
                <a:latin typeface="Carlito"/>
                <a:cs typeface="Carlito"/>
              </a:rPr>
              <a:t>quite a lot  in </a:t>
            </a:r>
            <a:r>
              <a:rPr dirty="0" sz="1600" spc="-10">
                <a:latin typeface="Carlito"/>
                <a:cs typeface="Carlito"/>
              </a:rPr>
              <a:t>common </a:t>
            </a:r>
            <a:r>
              <a:rPr dirty="0" sz="1600" spc="-5">
                <a:latin typeface="Carlito"/>
                <a:cs typeface="Carlito"/>
              </a:rPr>
              <a:t>with </a:t>
            </a:r>
            <a:r>
              <a:rPr dirty="0" sz="1600" spc="-10">
                <a:latin typeface="Carlito"/>
                <a:cs typeface="Carlito"/>
              </a:rPr>
              <a:t>requirements</a:t>
            </a:r>
            <a:r>
              <a:rPr dirty="0" sz="1600" spc="4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elicitation.</a:t>
            </a:r>
            <a:endParaRPr sz="1600">
              <a:latin typeface="Carlito"/>
              <a:cs typeface="Carlito"/>
            </a:endParaRPr>
          </a:p>
          <a:p>
            <a:pPr marL="184785" marR="29209" indent="-172720">
              <a:lnSpc>
                <a:spcPct val="100000"/>
              </a:lnSpc>
              <a:spcBef>
                <a:spcPts val="39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20">
                <a:latin typeface="Carlito"/>
                <a:cs typeface="Carlito"/>
              </a:rPr>
              <a:t>Type </a:t>
            </a:r>
            <a:r>
              <a:rPr dirty="0" sz="1600" spc="-5">
                <a:latin typeface="Carlito"/>
                <a:cs typeface="Carlito"/>
              </a:rPr>
              <a:t>2 </a:t>
            </a:r>
            <a:r>
              <a:rPr dirty="0" sz="1600" spc="-95">
                <a:latin typeface="Arial"/>
                <a:cs typeface="Arial"/>
              </a:rPr>
              <a:t>– </a:t>
            </a:r>
            <a:r>
              <a:rPr dirty="0" sz="1600" spc="-10">
                <a:latin typeface="Carlito"/>
                <a:cs typeface="Carlito"/>
              </a:rPr>
              <a:t>scenarios used </a:t>
            </a:r>
            <a:r>
              <a:rPr dirty="0" sz="1600" spc="-5">
                <a:latin typeface="Carlito"/>
                <a:cs typeface="Carlito"/>
              </a:rPr>
              <a:t>as a </a:t>
            </a:r>
            <a:r>
              <a:rPr dirty="0" sz="1600" spc="-10">
                <a:latin typeface="Carlito"/>
                <a:cs typeface="Carlito"/>
              </a:rPr>
              <a:t>script </a:t>
            </a:r>
            <a:r>
              <a:rPr dirty="0" sz="1600" spc="-15">
                <a:latin typeface="Carlito"/>
                <a:cs typeface="Carlito"/>
              </a:rPr>
              <a:t>for </a:t>
            </a:r>
            <a:r>
              <a:rPr dirty="0" sz="1600" spc="-5">
                <a:latin typeface="Carlito"/>
                <a:cs typeface="Carlito"/>
              </a:rPr>
              <a:t>a  </a:t>
            </a:r>
            <a:r>
              <a:rPr dirty="0" sz="1600" spc="-10">
                <a:latin typeface="Carlito"/>
                <a:cs typeface="Carlito"/>
              </a:rPr>
              <a:t>sequence </a:t>
            </a:r>
            <a:r>
              <a:rPr dirty="0" sz="1600" spc="-5">
                <a:latin typeface="Carlito"/>
                <a:cs typeface="Carlito"/>
              </a:rPr>
              <a:t>of </a:t>
            </a:r>
            <a:r>
              <a:rPr dirty="0" sz="1600" spc="-10">
                <a:latin typeface="Carlito"/>
                <a:cs typeface="Carlito"/>
              </a:rPr>
              <a:t>real </a:t>
            </a:r>
            <a:r>
              <a:rPr dirty="0" sz="1600" spc="-5">
                <a:latin typeface="Carlito"/>
                <a:cs typeface="Carlito"/>
              </a:rPr>
              <a:t>actions in a </a:t>
            </a:r>
            <a:r>
              <a:rPr dirty="0" sz="1600" spc="-10">
                <a:latin typeface="Carlito"/>
                <a:cs typeface="Carlito"/>
              </a:rPr>
              <a:t>real </a:t>
            </a:r>
            <a:r>
              <a:rPr dirty="0" sz="1600" spc="-5">
                <a:latin typeface="Carlito"/>
                <a:cs typeface="Carlito"/>
              </a:rPr>
              <a:t>or simulated  </a:t>
            </a:r>
            <a:r>
              <a:rPr dirty="0" sz="1600" spc="-15">
                <a:latin typeface="Carlito"/>
                <a:cs typeface="Carlito"/>
              </a:rPr>
              <a:t>environment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4716" y="50672"/>
            <a:ext cx="224472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Scenario </a:t>
            </a:r>
            <a:r>
              <a:rPr dirty="0" sz="2200" spc="-10"/>
              <a:t>testing </a:t>
            </a:r>
            <a:r>
              <a:rPr dirty="0" sz="2200" spc="-130">
                <a:latin typeface="Arial"/>
                <a:cs typeface="Arial"/>
              </a:rPr>
              <a:t>–</a:t>
            </a:r>
            <a:r>
              <a:rPr dirty="0" sz="2200" spc="-140">
                <a:latin typeface="Arial"/>
                <a:cs typeface="Arial"/>
              </a:rPr>
              <a:t> </a:t>
            </a:r>
            <a:r>
              <a:rPr dirty="0" sz="2200" spc="-5"/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531621"/>
            <a:ext cx="3903345" cy="2317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marR="17653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As </a:t>
            </a:r>
            <a:r>
              <a:rPr dirty="0" sz="1600" spc="-10">
                <a:latin typeface="Carlito"/>
                <a:cs typeface="Carlito"/>
              </a:rPr>
              <a:t>we </a:t>
            </a:r>
            <a:r>
              <a:rPr dirty="0" sz="1600" spc="-5">
                <a:latin typeface="Carlito"/>
                <a:cs typeface="Carlito"/>
              </a:rPr>
              <a:t>will </a:t>
            </a:r>
            <a:r>
              <a:rPr dirty="0" sz="1600" spc="-10">
                <a:latin typeface="Carlito"/>
                <a:cs typeface="Carlito"/>
              </a:rPr>
              <a:t>see </a:t>
            </a:r>
            <a:r>
              <a:rPr dirty="0" sz="1600" spc="-30">
                <a:latin typeface="Carlito"/>
                <a:cs typeface="Carlito"/>
              </a:rPr>
              <a:t>later, </a:t>
            </a:r>
            <a:r>
              <a:rPr dirty="0" sz="1600" spc="-10">
                <a:latin typeface="Carlito"/>
                <a:cs typeface="Carlito"/>
              </a:rPr>
              <a:t>quite </a:t>
            </a:r>
            <a:r>
              <a:rPr dirty="0" sz="1600" spc="-5">
                <a:latin typeface="Carlito"/>
                <a:cs typeface="Carlito"/>
              </a:rPr>
              <a:t>a lot of what is  </a:t>
            </a:r>
            <a:r>
              <a:rPr dirty="0" sz="1600" spc="-10">
                <a:latin typeface="Carlito"/>
                <a:cs typeface="Carlito"/>
              </a:rPr>
              <a:t>needed </a:t>
            </a:r>
            <a:r>
              <a:rPr dirty="0" sz="1600" spc="-5">
                <a:latin typeface="Carlito"/>
                <a:cs typeface="Carlito"/>
              </a:rPr>
              <a:t>in </a:t>
            </a:r>
            <a:r>
              <a:rPr dirty="0" sz="1600" spc="-15">
                <a:latin typeface="Carlito"/>
                <a:cs typeface="Carlito"/>
              </a:rPr>
              <a:t>order </a:t>
            </a:r>
            <a:r>
              <a:rPr dirty="0" sz="1600" spc="-10">
                <a:latin typeface="Carlito"/>
                <a:cs typeface="Carlito"/>
              </a:rPr>
              <a:t>to write </a:t>
            </a:r>
            <a:r>
              <a:rPr dirty="0" sz="1600" spc="-5">
                <a:latin typeface="Carlito"/>
                <a:cs typeface="Carlito"/>
              </a:rPr>
              <a:t>a </a:t>
            </a:r>
            <a:r>
              <a:rPr dirty="0" sz="1600" spc="-10">
                <a:latin typeface="Carlito"/>
                <a:cs typeface="Carlito"/>
              </a:rPr>
              <a:t>good scenario </a:t>
            </a:r>
            <a:r>
              <a:rPr dirty="0" sz="1600" spc="-5">
                <a:latin typeface="Carlito"/>
                <a:cs typeface="Carlito"/>
              </a:rPr>
              <a:t>is  closely </a:t>
            </a:r>
            <a:r>
              <a:rPr dirty="0" sz="1600" spc="-10">
                <a:latin typeface="Carlito"/>
                <a:cs typeface="Carlito"/>
              </a:rPr>
              <a:t>related to </a:t>
            </a:r>
            <a:r>
              <a:rPr dirty="0" sz="1600" spc="-5">
                <a:latin typeface="Carlito"/>
                <a:cs typeface="Carlito"/>
              </a:rPr>
              <a:t>what is </a:t>
            </a:r>
            <a:r>
              <a:rPr dirty="0" sz="1600" spc="-10">
                <a:latin typeface="Carlito"/>
                <a:cs typeface="Carlito"/>
              </a:rPr>
              <a:t>needed to write  good requirements.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</a:pPr>
            <a:endParaRPr sz="2200">
              <a:latin typeface="Carlito"/>
              <a:cs typeface="Carlito"/>
            </a:endParaRPr>
          </a:p>
          <a:p>
            <a:pPr marL="184785" marR="5080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One </a:t>
            </a:r>
            <a:r>
              <a:rPr dirty="0" sz="1600" spc="-5">
                <a:latin typeface="Carlito"/>
                <a:cs typeface="Carlito"/>
              </a:rPr>
              <a:t>of the </a:t>
            </a:r>
            <a:r>
              <a:rPr dirty="0" sz="1600" spc="-10">
                <a:latin typeface="Carlito"/>
                <a:cs typeface="Carlito"/>
              </a:rPr>
              <a:t>reasons </a:t>
            </a:r>
            <a:r>
              <a:rPr dirty="0" sz="1600" spc="-15">
                <a:latin typeface="Carlito"/>
                <a:cs typeface="Carlito"/>
              </a:rPr>
              <a:t>why </a:t>
            </a:r>
            <a:r>
              <a:rPr dirty="0" sz="1600" spc="-5">
                <a:latin typeface="Carlito"/>
                <a:cs typeface="Carlito"/>
              </a:rPr>
              <a:t>scenario </a:t>
            </a:r>
            <a:r>
              <a:rPr dirty="0" sz="1600" spc="-10">
                <a:latin typeface="Carlito"/>
                <a:cs typeface="Carlito"/>
              </a:rPr>
              <a:t>testing </a:t>
            </a:r>
            <a:r>
              <a:rPr dirty="0" sz="1600" spc="-5">
                <a:latin typeface="Carlito"/>
                <a:cs typeface="Carlito"/>
              </a:rPr>
              <a:t>is </a:t>
            </a:r>
            <a:r>
              <a:rPr dirty="0" sz="1600" spc="-10">
                <a:latin typeface="Carlito"/>
                <a:cs typeface="Carlito"/>
              </a:rPr>
              <a:t>so  efficient </a:t>
            </a:r>
            <a:r>
              <a:rPr dirty="0" sz="1600" spc="-15">
                <a:latin typeface="Carlito"/>
                <a:cs typeface="Carlito"/>
              </a:rPr>
              <a:t>may </a:t>
            </a:r>
            <a:r>
              <a:rPr dirty="0" sz="1600" spc="-5">
                <a:latin typeface="Carlito"/>
                <a:cs typeface="Carlito"/>
              </a:rPr>
              <a:t>be </a:t>
            </a:r>
            <a:r>
              <a:rPr dirty="0" sz="1600" spc="-10">
                <a:latin typeface="Carlito"/>
                <a:cs typeface="Carlito"/>
              </a:rPr>
              <a:t>that we, </a:t>
            </a:r>
            <a:r>
              <a:rPr dirty="0" sz="1600" spc="-5">
                <a:latin typeface="Carlito"/>
                <a:cs typeface="Carlito"/>
              </a:rPr>
              <a:t>in </a:t>
            </a:r>
            <a:r>
              <a:rPr dirty="0" sz="1600" spc="-10">
                <a:latin typeface="Carlito"/>
                <a:cs typeface="Carlito"/>
              </a:rPr>
              <a:t>some sense, we  repeat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requirements </a:t>
            </a:r>
            <a:r>
              <a:rPr dirty="0" sz="1600" spc="-15">
                <a:latin typeface="Carlito"/>
                <a:cs typeface="Carlito"/>
              </a:rPr>
              <a:t>process </a:t>
            </a:r>
            <a:r>
              <a:rPr dirty="0" sz="1600" spc="-10">
                <a:latin typeface="Carlito"/>
                <a:cs typeface="Carlito"/>
              </a:rPr>
              <a:t>but </a:t>
            </a:r>
            <a:r>
              <a:rPr dirty="0" sz="1600" spc="-5">
                <a:latin typeface="Carlito"/>
                <a:cs typeface="Carlito"/>
              </a:rPr>
              <a:t>with  other </a:t>
            </a:r>
            <a:r>
              <a:rPr dirty="0" sz="1600" spc="-10">
                <a:latin typeface="Carlito"/>
                <a:cs typeface="Carlito"/>
              </a:rPr>
              <a:t>people</a:t>
            </a:r>
            <a:r>
              <a:rPr dirty="0" sz="1600" spc="-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involved.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:title>Software Quality Engineering</dc:title>
  <dcterms:created xsi:type="dcterms:W3CDTF">2020-04-27T22:41:22Z</dcterms:created>
  <dcterms:modified xsi:type="dcterms:W3CDTF">2020-04-27T22:41:22Z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2020-04-27T00:00:00Z</vt:filetime>
  </property>
</Properties>
</file>