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54" autoAdjust="0"/>
  </p:normalViewPr>
  <p:slideViewPr>
    <p:cSldViewPr snapToGrid="0">
      <p:cViewPr varScale="1">
        <p:scale>
          <a:sx n="41" d="100"/>
          <a:sy n="41" d="100"/>
        </p:scale>
        <p:origin x="96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B22-A4E6-4D23-A20F-910D0DB0A2D6}"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2F1F7-6ABD-478C-A1F5-A2C6B12151AE}" type="slidenum">
              <a:rPr lang="en-US" smtClean="0"/>
              <a:t>‹#›</a:t>
            </a:fld>
            <a:endParaRPr lang="en-US"/>
          </a:p>
        </p:txBody>
      </p:sp>
    </p:spTree>
    <p:extLst>
      <p:ext uri="{BB962C8B-B14F-4D97-AF65-F5344CB8AC3E}">
        <p14:creationId xmlns:p14="http://schemas.microsoft.com/office/powerpoint/2010/main" val="180146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Adjudged: =consider or declare to be true</a:t>
            </a:r>
            <a:endParaRPr lang="en-US" dirty="0"/>
          </a:p>
        </p:txBody>
      </p:sp>
      <p:sp>
        <p:nvSpPr>
          <p:cNvPr id="4" name="Slide Number Placeholder 3"/>
          <p:cNvSpPr>
            <a:spLocks noGrp="1"/>
          </p:cNvSpPr>
          <p:nvPr>
            <p:ph type="sldNum" sz="quarter" idx="10"/>
          </p:nvPr>
        </p:nvSpPr>
        <p:spPr/>
        <p:txBody>
          <a:bodyPr/>
          <a:lstStyle/>
          <a:p>
            <a:fld id="{1C92F1F7-6ABD-478C-A1F5-A2C6B12151AE}" type="slidenum">
              <a:rPr lang="en-US" smtClean="0"/>
              <a:t>8</a:t>
            </a:fld>
            <a:endParaRPr lang="en-US"/>
          </a:p>
        </p:txBody>
      </p:sp>
    </p:spTree>
    <p:extLst>
      <p:ext uri="{BB962C8B-B14F-4D97-AF65-F5344CB8AC3E}">
        <p14:creationId xmlns:p14="http://schemas.microsoft.com/office/powerpoint/2010/main" val="294161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C579C-3C9D-45AB-B1D6-AA46A1421D4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75298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579C-3C9D-45AB-B1D6-AA46A1421D4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239597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579C-3C9D-45AB-B1D6-AA46A1421D4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246947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C579C-3C9D-45AB-B1D6-AA46A1421D4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215417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C579C-3C9D-45AB-B1D6-AA46A1421D4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341107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C579C-3C9D-45AB-B1D6-AA46A1421D4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333550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C579C-3C9D-45AB-B1D6-AA46A1421D42}"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166928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C579C-3C9D-45AB-B1D6-AA46A1421D42}"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156855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C579C-3C9D-45AB-B1D6-AA46A1421D42}"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229306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C579C-3C9D-45AB-B1D6-AA46A1421D4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285544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C579C-3C9D-45AB-B1D6-AA46A1421D4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0028-B90E-4499-A24C-DD41046393D0}" type="slidenum">
              <a:rPr lang="en-US" smtClean="0"/>
              <a:t>‹#›</a:t>
            </a:fld>
            <a:endParaRPr lang="en-US"/>
          </a:p>
        </p:txBody>
      </p:sp>
    </p:spTree>
    <p:extLst>
      <p:ext uri="{BB962C8B-B14F-4D97-AF65-F5344CB8AC3E}">
        <p14:creationId xmlns:p14="http://schemas.microsoft.com/office/powerpoint/2010/main" val="60849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C579C-3C9D-45AB-B1D6-AA46A1421D42}"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60028-B90E-4499-A24C-DD41046393D0}" type="slidenum">
              <a:rPr lang="en-US" smtClean="0"/>
              <a:t>‹#›</a:t>
            </a:fld>
            <a:endParaRPr lang="en-US"/>
          </a:p>
        </p:txBody>
      </p:sp>
    </p:spTree>
    <p:extLst>
      <p:ext uri="{BB962C8B-B14F-4D97-AF65-F5344CB8AC3E}">
        <p14:creationId xmlns:p14="http://schemas.microsoft.com/office/powerpoint/2010/main" val="328532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5</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146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process of failure manifestation can therefore be succinctly represented as a behavior chain [31] as follows: </a:t>
            </a:r>
            <a:r>
              <a:rPr lang="en-US" dirty="0" err="1" smtClean="0"/>
              <a:t>fault→error→failure</a:t>
            </a:r>
            <a:r>
              <a:rPr lang="en-US" dirty="0" smtClean="0"/>
              <a:t>. </a:t>
            </a:r>
          </a:p>
          <a:p>
            <a:r>
              <a:rPr lang="en-US" dirty="0" smtClean="0"/>
              <a:t>The behavior chain can iterate for a while, that is, failure of one component can lead to a failure of another interacting component.</a:t>
            </a:r>
          </a:p>
          <a:p>
            <a:endParaRPr lang="en-US" dirty="0"/>
          </a:p>
          <a:p>
            <a:r>
              <a:rPr lang="en-US" dirty="0" smtClean="0"/>
              <a:t> if the specification does not meet the expectations of the customer, then, of course, even a fault-free implementation fails to satisfy the customer. </a:t>
            </a:r>
          </a:p>
          <a:p>
            <a:r>
              <a:rPr lang="en-US" dirty="0" smtClean="0"/>
              <a:t>It is a difficult task to give a precise definition of fault, error, or failure of software, because of the “human factor” involved in the overall acceptance of a system. </a:t>
            </a:r>
            <a:endParaRPr lang="en-US" dirty="0"/>
          </a:p>
        </p:txBody>
      </p:sp>
    </p:spTree>
    <p:extLst>
      <p:ext uri="{BB962C8B-B14F-4D97-AF65-F5344CB8AC3E}">
        <p14:creationId xmlns:p14="http://schemas.microsoft.com/office/powerpoint/2010/main" val="128280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59503" y="1892998"/>
            <a:ext cx="11651974" cy="2519345"/>
          </a:xfrm>
          <a:prstGeom prst="rect">
            <a:avLst/>
          </a:prstGeom>
        </p:spPr>
      </p:pic>
    </p:spTree>
    <p:extLst>
      <p:ext uri="{BB962C8B-B14F-4D97-AF65-F5344CB8AC3E}">
        <p14:creationId xmlns:p14="http://schemas.microsoft.com/office/powerpoint/2010/main" val="284836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 software system may be defective due to design issues; certain system states will expose a defect, resulting in the development of faults defined as incorrect signal values or decisions within the system</a:t>
            </a:r>
          </a:p>
          <a:p>
            <a:pPr marL="0" indent="0">
              <a:buNone/>
            </a:pPr>
            <a:endParaRPr lang="en-US" dirty="0" smtClean="0"/>
          </a:p>
          <a:p>
            <a:r>
              <a:rPr lang="en-US" dirty="0" smtClean="0"/>
              <a:t>In industry, the term defect is</a:t>
            </a:r>
          </a:p>
          <a:p>
            <a:r>
              <a:rPr lang="en-US" dirty="0" smtClean="0"/>
              <a:t>widely used, whereas among researchers the term fault is more prevalent. For all</a:t>
            </a:r>
          </a:p>
          <a:p>
            <a:r>
              <a:rPr lang="en-US" dirty="0" smtClean="0"/>
              <a:t>practical purpose, the two terms are synonymous.</a:t>
            </a:r>
            <a:endParaRPr lang="en-US" dirty="0"/>
          </a:p>
        </p:txBody>
      </p:sp>
    </p:spTree>
    <p:extLst>
      <p:ext uri="{BB962C8B-B14F-4D97-AF65-F5344CB8AC3E}">
        <p14:creationId xmlns:p14="http://schemas.microsoft.com/office/powerpoint/2010/main" val="12212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NOTION OF SOFTWARE RELIABILITY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 matter how many times we run the test–find faults–fix cycle during software</a:t>
            </a:r>
          </a:p>
          <a:p>
            <a:r>
              <a:rPr lang="en-US" dirty="0" smtClean="0"/>
              <a:t>development, some faults are likely to escape our attention, and these will even-</a:t>
            </a:r>
          </a:p>
          <a:p>
            <a:r>
              <a:rPr lang="en-US" dirty="0" err="1" smtClean="0"/>
              <a:t>tually</a:t>
            </a:r>
            <a:r>
              <a:rPr lang="en-US" dirty="0" smtClean="0"/>
              <a:t> surface at the customer site.</a:t>
            </a:r>
          </a:p>
          <a:p>
            <a:endParaRPr lang="en-US" dirty="0"/>
          </a:p>
          <a:p>
            <a:r>
              <a:rPr lang="en-US" dirty="0" smtClean="0"/>
              <a:t> Software reliability is</a:t>
            </a:r>
          </a:p>
          <a:p>
            <a:r>
              <a:rPr lang="en-US" dirty="0" smtClean="0"/>
              <a:t>defined as the probability of failure-free operation of a software system for a </a:t>
            </a:r>
            <a:r>
              <a:rPr lang="en-US" dirty="0" err="1" smtClean="0"/>
              <a:t>speci</a:t>
            </a:r>
            <a:r>
              <a:rPr lang="en-US" dirty="0" smtClean="0"/>
              <a:t>-</a:t>
            </a:r>
          </a:p>
          <a:p>
            <a:r>
              <a:rPr lang="en-US" dirty="0" err="1" smtClean="0"/>
              <a:t>fied</a:t>
            </a:r>
            <a:r>
              <a:rPr lang="en-US" dirty="0" smtClean="0"/>
              <a:t> time in a specified environment. The level of reliability of a system depends on</a:t>
            </a:r>
          </a:p>
          <a:p>
            <a:r>
              <a:rPr lang="en-US" dirty="0" smtClean="0"/>
              <a:t>those inputs that cause failures to be observed by the end users. Software reliability</a:t>
            </a:r>
          </a:p>
          <a:p>
            <a:r>
              <a:rPr lang="en-US" dirty="0" smtClean="0"/>
              <a:t>can be estimated via random testing</a:t>
            </a:r>
            <a:endParaRPr lang="en-US" dirty="0"/>
          </a:p>
        </p:txBody>
      </p:sp>
    </p:spTree>
    <p:extLst>
      <p:ext uri="{BB962C8B-B14F-4D97-AF65-F5344CB8AC3E}">
        <p14:creationId xmlns:p14="http://schemas.microsoft.com/office/powerpoint/2010/main" val="229077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OBJECTIVES OF TESTING</a:t>
            </a:r>
            <a:endParaRPr lang="en-US" dirty="0"/>
          </a:p>
        </p:txBody>
      </p:sp>
      <p:sp>
        <p:nvSpPr>
          <p:cNvPr id="3" name="Content Placeholder 2"/>
          <p:cNvSpPr>
            <a:spLocks noGrp="1"/>
          </p:cNvSpPr>
          <p:nvPr>
            <p:ph idx="1"/>
          </p:nvPr>
        </p:nvSpPr>
        <p:spPr/>
        <p:txBody>
          <a:bodyPr/>
          <a:lstStyle/>
          <a:p>
            <a:r>
              <a:rPr lang="en-US" dirty="0" smtClean="0"/>
              <a:t> </a:t>
            </a:r>
            <a:r>
              <a:rPr lang="en-US" u="sng" dirty="0" smtClean="0"/>
              <a:t>It does work: </a:t>
            </a:r>
            <a:r>
              <a:rPr lang="en-US" dirty="0" smtClean="0"/>
              <a:t>While implementing a program unit, the programmer may want to test whether or not the unit works in normal circumstances. </a:t>
            </a:r>
          </a:p>
          <a:p>
            <a:r>
              <a:rPr lang="en-US" dirty="0" smtClean="0"/>
              <a:t>The</a:t>
            </a:r>
            <a:r>
              <a:rPr lang="en-US" dirty="0"/>
              <a:t> </a:t>
            </a:r>
            <a:r>
              <a:rPr lang="en-US" dirty="0" smtClean="0"/>
              <a:t>programmer gets much confidence if the unit works to his or her satisfaction.</a:t>
            </a:r>
            <a:endParaRPr lang="en-US" dirty="0"/>
          </a:p>
        </p:txBody>
      </p:sp>
    </p:spTree>
    <p:extLst>
      <p:ext uri="{BB962C8B-B14F-4D97-AF65-F5344CB8AC3E}">
        <p14:creationId xmlns:p14="http://schemas.microsoft.com/office/powerpoint/2010/main" val="362553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It does not work: </a:t>
            </a:r>
            <a:r>
              <a:rPr lang="en-US" dirty="0" smtClean="0"/>
              <a:t>Once the programmer (or the development team) is</a:t>
            </a:r>
          </a:p>
          <a:p>
            <a:r>
              <a:rPr lang="en-US" dirty="0" smtClean="0"/>
              <a:t>satisfied that a unit (or the system) works to a certain degree, more tests are conducted with the objective of finding faults in the unit (or the system).</a:t>
            </a:r>
          </a:p>
          <a:p>
            <a:r>
              <a:rPr lang="en-US" dirty="0" smtClean="0"/>
              <a:t>Here, the idea is to try to make the unit (or the system) fail.</a:t>
            </a:r>
            <a:endParaRPr lang="en-US" dirty="0"/>
          </a:p>
        </p:txBody>
      </p:sp>
    </p:spTree>
    <p:extLst>
      <p:ext uri="{BB962C8B-B14F-4D97-AF65-F5344CB8AC3E}">
        <p14:creationId xmlns:p14="http://schemas.microsoft.com/office/powerpoint/2010/main" val="90940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Reduce the risk of failure: </a:t>
            </a:r>
            <a:r>
              <a:rPr lang="en-US" dirty="0" smtClean="0"/>
              <a:t>Most of the complex software systems contain</a:t>
            </a:r>
          </a:p>
          <a:p>
            <a:r>
              <a:rPr lang="en-US" dirty="0" smtClean="0"/>
              <a:t>faults, which cause the system to fail from time to time. This concept of</a:t>
            </a:r>
          </a:p>
          <a:p>
            <a:r>
              <a:rPr lang="en-US" dirty="0" smtClean="0"/>
              <a:t>“failing from time to time” gives rise to the notion of failure rate. As</a:t>
            </a:r>
          </a:p>
          <a:p>
            <a:r>
              <a:rPr lang="en-US" dirty="0" smtClean="0"/>
              <a:t>faults are discovered and fixed while performing more and more tests, the</a:t>
            </a:r>
          </a:p>
          <a:p>
            <a:r>
              <a:rPr lang="en-US" dirty="0" smtClean="0"/>
              <a:t>failure rate of a system generally decreases.</a:t>
            </a:r>
            <a:endParaRPr lang="en-US" dirty="0"/>
          </a:p>
        </p:txBody>
      </p:sp>
    </p:spTree>
    <p:extLst>
      <p:ext uri="{BB962C8B-B14F-4D97-AF65-F5344CB8AC3E}">
        <p14:creationId xmlns:p14="http://schemas.microsoft.com/office/powerpoint/2010/main" val="1851178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Reduce the cost of testing: </a:t>
            </a:r>
            <a:r>
              <a:rPr lang="en-US" dirty="0" smtClean="0"/>
              <a:t>The different kinds of costs associated with a test process include</a:t>
            </a:r>
          </a:p>
          <a:p>
            <a:r>
              <a:rPr lang="en-US" dirty="0" smtClean="0"/>
              <a:t>the cost of designing, maintaining, and executing test cases,</a:t>
            </a:r>
          </a:p>
          <a:p>
            <a:r>
              <a:rPr lang="en-US" dirty="0" smtClean="0"/>
              <a:t>the cost of analyzing the result of executing each test case,</a:t>
            </a:r>
          </a:p>
          <a:p>
            <a:r>
              <a:rPr lang="en-US" dirty="0" smtClean="0"/>
              <a:t>the cost of documenting the test cases, and</a:t>
            </a:r>
          </a:p>
          <a:p>
            <a:r>
              <a:rPr lang="en-US" dirty="0" smtClean="0"/>
              <a:t>the cost of actually executing the system and documenting it.</a:t>
            </a:r>
            <a:endParaRPr lang="en-US" dirty="0"/>
          </a:p>
        </p:txBody>
      </p:sp>
    </p:spTree>
    <p:extLst>
      <p:ext uri="{BB962C8B-B14F-4D97-AF65-F5344CB8AC3E}">
        <p14:creationId xmlns:p14="http://schemas.microsoft.com/office/powerpoint/2010/main" val="111640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ROLE OF TESTING</a:t>
            </a:r>
            <a:endParaRPr lang="en-US" dirty="0"/>
          </a:p>
        </p:txBody>
      </p:sp>
      <p:sp>
        <p:nvSpPr>
          <p:cNvPr id="3" name="Content Placeholder 2"/>
          <p:cNvSpPr>
            <a:spLocks noGrp="1"/>
          </p:cNvSpPr>
          <p:nvPr>
            <p:ph idx="1"/>
          </p:nvPr>
        </p:nvSpPr>
        <p:spPr/>
        <p:txBody>
          <a:bodyPr/>
          <a:lstStyle/>
          <a:p>
            <a:r>
              <a:rPr lang="en-US" dirty="0" smtClean="0"/>
              <a:t>Testing plays an important role in achieving and assessing the quality of a software product.</a:t>
            </a:r>
          </a:p>
          <a:p>
            <a:r>
              <a:rPr lang="en-US" dirty="0" smtClean="0"/>
              <a:t>software testing is a verification process for software quality assessment and improvement.</a:t>
            </a:r>
          </a:p>
          <a:p>
            <a:endParaRPr lang="en-US" dirty="0"/>
          </a:p>
          <a:p>
            <a:r>
              <a:rPr lang="en-US" dirty="0" smtClean="0"/>
              <a:t> software quality assessment can be divided into two</a:t>
            </a:r>
          </a:p>
          <a:p>
            <a:r>
              <a:rPr lang="en-US" dirty="0" smtClean="0"/>
              <a:t>broad categories, namely, static analysis and dynamic analysis</a:t>
            </a:r>
          </a:p>
          <a:p>
            <a:endParaRPr lang="en-US" dirty="0"/>
          </a:p>
          <a:p>
            <a:r>
              <a:rPr lang="en-US" dirty="0" smtClean="0"/>
              <a:t>I) Static Analysis  II) Dynamic Analysis</a:t>
            </a:r>
            <a:endParaRPr lang="en-US" dirty="0"/>
          </a:p>
        </p:txBody>
      </p:sp>
    </p:spTree>
    <p:extLst>
      <p:ext uri="{BB962C8B-B14F-4D97-AF65-F5344CB8AC3E}">
        <p14:creationId xmlns:p14="http://schemas.microsoft.com/office/powerpoint/2010/main" val="39384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p:txBody>
          <a:bodyPr/>
          <a:lstStyle/>
          <a:p>
            <a:r>
              <a:rPr lang="en-US" dirty="0" smtClean="0"/>
              <a:t> it is based on the examination of a number of documents, namely requirements documents, software models, design documents, and source code.</a:t>
            </a:r>
          </a:p>
          <a:p>
            <a:endParaRPr lang="en-US" dirty="0"/>
          </a:p>
          <a:p>
            <a:r>
              <a:rPr lang="en-US" dirty="0" smtClean="0"/>
              <a:t> Traditional static analysis includes code review, inspection, walkthrough, algorithm analysis, and proof of correctness</a:t>
            </a:r>
            <a:endParaRPr lang="en-US" dirty="0"/>
          </a:p>
        </p:txBody>
      </p:sp>
    </p:spTree>
    <p:extLst>
      <p:ext uri="{BB962C8B-B14F-4D97-AF65-F5344CB8AC3E}">
        <p14:creationId xmlns:p14="http://schemas.microsoft.com/office/powerpoint/2010/main" val="390144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a:t>
            </a:r>
            <a:endParaRPr lang="en-US" dirty="0"/>
          </a:p>
        </p:txBody>
      </p:sp>
      <p:sp>
        <p:nvSpPr>
          <p:cNvPr id="3" name="Content Placeholder 2"/>
          <p:cNvSpPr>
            <a:spLocks noGrp="1"/>
          </p:cNvSpPr>
          <p:nvPr>
            <p:ph idx="1"/>
          </p:nvPr>
        </p:nvSpPr>
        <p:spPr/>
        <p:txBody>
          <a:bodyPr/>
          <a:lstStyle/>
          <a:p>
            <a:r>
              <a:rPr lang="en-US" dirty="0" smtClean="0"/>
              <a:t> Dynamic analysis of a software system involves actual program execution in order to expose possible program failures. </a:t>
            </a:r>
          </a:p>
          <a:p>
            <a:r>
              <a:rPr lang="en-US" dirty="0" smtClean="0"/>
              <a:t>The behavioral and performance properties of the program are also observed.</a:t>
            </a:r>
            <a:endParaRPr lang="en-US" dirty="0"/>
          </a:p>
        </p:txBody>
      </p:sp>
    </p:spTree>
    <p:extLst>
      <p:ext uri="{BB962C8B-B14F-4D97-AF65-F5344CB8AC3E}">
        <p14:creationId xmlns:p14="http://schemas.microsoft.com/office/powerpoint/2010/main" val="209757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VERIFICATION AND VALIDATION</a:t>
            </a:r>
            <a:endParaRPr lang="en-US" dirty="0"/>
          </a:p>
        </p:txBody>
      </p:sp>
      <p:sp>
        <p:nvSpPr>
          <p:cNvPr id="3" name="Content Placeholder 2"/>
          <p:cNvSpPr>
            <a:spLocks noGrp="1"/>
          </p:cNvSpPr>
          <p:nvPr>
            <p:ph idx="1"/>
          </p:nvPr>
        </p:nvSpPr>
        <p:spPr/>
        <p:txBody>
          <a:bodyPr/>
          <a:lstStyle/>
          <a:p>
            <a:r>
              <a:rPr lang="en-US" dirty="0" smtClean="0"/>
              <a:t>Both concepts are abstract in nature, and each can be realized by a set of concrete, executable activities. The two concepts are explained as follows</a:t>
            </a:r>
          </a:p>
          <a:p>
            <a:endParaRPr lang="en-US" dirty="0"/>
          </a:p>
          <a:p>
            <a:r>
              <a:rPr lang="en-US" dirty="0" smtClean="0"/>
              <a:t>Verification: Activities that check the correctness of a development phase are called verification activities.</a:t>
            </a:r>
          </a:p>
          <a:p>
            <a:endParaRPr lang="en-US" dirty="0"/>
          </a:p>
          <a:p>
            <a:r>
              <a:rPr lang="en-US" dirty="0" smtClean="0"/>
              <a:t>Validation: Activities of this kind help us in confirming that a product meets its intended use</a:t>
            </a:r>
            <a:endParaRPr lang="en-US" dirty="0"/>
          </a:p>
        </p:txBody>
      </p:sp>
    </p:spTree>
    <p:extLst>
      <p:ext uri="{BB962C8B-B14F-4D97-AF65-F5344CB8AC3E}">
        <p14:creationId xmlns:p14="http://schemas.microsoft.com/office/powerpoint/2010/main" val="397181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Verification activities review interim work products, such as requirements specification, design, code, and user manual, during a project life cycle to ensure their quality.</a:t>
            </a:r>
          </a:p>
          <a:p>
            <a:r>
              <a:rPr lang="en-US" dirty="0" smtClean="0"/>
              <a:t> </a:t>
            </a:r>
          </a:p>
          <a:p>
            <a:r>
              <a:rPr lang="en-US" dirty="0" smtClean="0"/>
              <a:t>The quality attributes sought by verification activities are consistency, completeness, and correctness at each major stage of system development. </a:t>
            </a:r>
          </a:p>
          <a:p>
            <a:endParaRPr lang="en-US" dirty="0" smtClean="0"/>
          </a:p>
          <a:p>
            <a:r>
              <a:rPr lang="en-US" dirty="0" smtClean="0"/>
              <a:t>On the other hand, validation is performed toward the end of system development to determine if the entire system meets the customer’s needs and expectations.</a:t>
            </a:r>
            <a:endParaRPr lang="en-US" dirty="0"/>
          </a:p>
        </p:txBody>
      </p:sp>
    </p:spTree>
    <p:extLst>
      <p:ext uri="{BB962C8B-B14F-4D97-AF65-F5344CB8AC3E}">
        <p14:creationId xmlns:p14="http://schemas.microsoft.com/office/powerpoint/2010/main" val="18394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Verification activities are performed on interim products by applying mostly static analysis techniques, such as inspection, walkthrough, and reviews, and using standards and checklists. </a:t>
            </a:r>
          </a:p>
          <a:p>
            <a:r>
              <a:rPr lang="en-US" dirty="0" smtClean="0"/>
              <a:t>Verification can also include dynamic analysis, such as actual program execution. On the other hand, validation is performed on the entire system by actually running the system in its real environment and using a variety of tests.</a:t>
            </a:r>
            <a:endParaRPr lang="en-US" dirty="0"/>
          </a:p>
        </p:txBody>
      </p:sp>
    </p:spTree>
    <p:extLst>
      <p:ext uri="{BB962C8B-B14F-4D97-AF65-F5344CB8AC3E}">
        <p14:creationId xmlns:p14="http://schemas.microsoft.com/office/powerpoint/2010/main" val="391872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FAILURE, ERROR, FAULT, AND DEFECT</a:t>
            </a:r>
            <a:endParaRPr lang="en-US" dirty="0"/>
          </a:p>
        </p:txBody>
      </p:sp>
      <p:sp>
        <p:nvSpPr>
          <p:cNvPr id="3" name="Content Placeholder 2"/>
          <p:cNvSpPr>
            <a:spLocks noGrp="1"/>
          </p:cNvSpPr>
          <p:nvPr>
            <p:ph idx="1"/>
          </p:nvPr>
        </p:nvSpPr>
        <p:spPr/>
        <p:txBody>
          <a:bodyPr/>
          <a:lstStyle/>
          <a:p>
            <a:r>
              <a:rPr lang="en-US" dirty="0" smtClean="0"/>
              <a:t>In the literature on software testing, one can find references to the terms failure, error, fault, and defect. </a:t>
            </a:r>
          </a:p>
          <a:p>
            <a:r>
              <a:rPr lang="en-US" dirty="0" smtClean="0"/>
              <a:t>Although their meanings are related, there are important distinctions between these four concepts.</a:t>
            </a:r>
            <a:endParaRPr lang="en-US" dirty="0"/>
          </a:p>
        </p:txBody>
      </p:sp>
    </p:spTree>
    <p:extLst>
      <p:ext uri="{BB962C8B-B14F-4D97-AF65-F5344CB8AC3E}">
        <p14:creationId xmlns:p14="http://schemas.microsoft.com/office/powerpoint/2010/main" val="166799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Failure: A failure is said to occur whenever the external behavior of a system does not conform to that prescribed in the system specification.</a:t>
            </a:r>
          </a:p>
          <a:p>
            <a:pPr marL="0" indent="0">
              <a:buNone/>
            </a:pPr>
            <a:r>
              <a:rPr lang="en-US" dirty="0" smtClean="0"/>
              <a:t>• Error: An error is a state of the system. In the absence of any corrective action by the system, an error state could lead to a failure which would not be attributed to any event subsequent to the error.</a:t>
            </a:r>
          </a:p>
          <a:p>
            <a:pPr marL="0" indent="0">
              <a:buNone/>
            </a:pPr>
            <a:r>
              <a:rPr lang="en-US" dirty="0" smtClean="0"/>
              <a:t>d• Fault: A fault is the adjudged cause of an error.</a:t>
            </a:r>
            <a:endParaRPr lang="en-US" dirty="0"/>
          </a:p>
        </p:txBody>
      </p:sp>
    </p:spTree>
    <p:extLst>
      <p:ext uri="{BB962C8B-B14F-4D97-AF65-F5344CB8AC3E}">
        <p14:creationId xmlns:p14="http://schemas.microsoft.com/office/powerpoint/2010/main" val="4275775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1019</Words>
  <Application>Microsoft Office PowerPoint</Application>
  <PresentationFormat>Widescreen</PresentationFormat>
  <Paragraphs>74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Lecture 5</vt:lpstr>
      <vt:lpstr>1.3 ROLE OF TESTING</vt:lpstr>
      <vt:lpstr>Static Analysis</vt:lpstr>
      <vt:lpstr>Dynamic Analysis</vt:lpstr>
      <vt:lpstr>1.4 VERIFICATION AND VALIDATION</vt:lpstr>
      <vt:lpstr>PowerPoint Presentation</vt:lpstr>
      <vt:lpstr>PowerPoint Presentation</vt:lpstr>
      <vt:lpstr>1.5 FAILURE, ERROR, FAULT, AND DEFECT</vt:lpstr>
      <vt:lpstr>PowerPoint Presentation</vt:lpstr>
      <vt:lpstr>PowerPoint Presentation</vt:lpstr>
      <vt:lpstr>Example</vt:lpstr>
      <vt:lpstr>PowerPoint Presentation</vt:lpstr>
      <vt:lpstr>1.6 NOTION OF SOFTWARE RELIABILITY</vt:lpstr>
      <vt:lpstr>1.7 OBJECTIVES OF TESTING</vt:lpstr>
      <vt:lpstr>PowerPoint Presentation</vt:lpstr>
      <vt:lpstr>PowerPoint Presentation</vt:lpstr>
      <vt:lpstr>PowerPoint Presentation</vt:lpstr>
    </vt:vector>
  </TitlesOfParts>
  <Company>Kanju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Waqas Ahmad</dc:creator>
  <cp:lastModifiedBy>Waqas Ahmad</cp:lastModifiedBy>
  <cp:revision>19</cp:revision>
  <dcterms:created xsi:type="dcterms:W3CDTF">2020-03-12T18:21:29Z</dcterms:created>
  <dcterms:modified xsi:type="dcterms:W3CDTF">2020-04-27T20:04:14Z</dcterms:modified>
</cp:coreProperties>
</file>