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8" r:id="rId11"/>
    <p:sldId id="264" r:id="rId12"/>
    <p:sldId id="269"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71F977-5CB9-4042-B781-D0471A8CE7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375009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1F977-5CB9-4042-B781-D0471A8CE7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264600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1F977-5CB9-4042-B781-D0471A8CE7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86418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1F977-5CB9-4042-B781-D0471A8CE7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113977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71F977-5CB9-4042-B781-D0471A8CE7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238638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71F977-5CB9-4042-B781-D0471A8CE7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287871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71F977-5CB9-4042-B781-D0471A8CE741}"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361449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71F977-5CB9-4042-B781-D0471A8CE741}"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190400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1F977-5CB9-4042-B781-D0471A8CE741}"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178664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1F977-5CB9-4042-B781-D0471A8CE7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111985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1F977-5CB9-4042-B781-D0471A8CE7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B2DDF-4C83-40BD-B8A7-6FD3B1AAF92B}" type="slidenum">
              <a:rPr lang="en-US" smtClean="0"/>
              <a:t>‹#›</a:t>
            </a:fld>
            <a:endParaRPr lang="en-US"/>
          </a:p>
        </p:txBody>
      </p:sp>
    </p:spTree>
    <p:extLst>
      <p:ext uri="{BB962C8B-B14F-4D97-AF65-F5344CB8AC3E}">
        <p14:creationId xmlns:p14="http://schemas.microsoft.com/office/powerpoint/2010/main" val="351720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1F977-5CB9-4042-B781-D0471A8CE741}"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B2DDF-4C83-40BD-B8A7-6FD3B1AAF92B}" type="slidenum">
              <a:rPr lang="en-US" smtClean="0"/>
              <a:t>‹#›</a:t>
            </a:fld>
            <a:endParaRPr lang="en-US"/>
          </a:p>
        </p:txBody>
      </p:sp>
    </p:spTree>
    <p:extLst>
      <p:ext uri="{BB962C8B-B14F-4D97-AF65-F5344CB8AC3E}">
        <p14:creationId xmlns:p14="http://schemas.microsoft.com/office/powerpoint/2010/main" val="63622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ISO 9126-1</a:t>
            </a:r>
            <a:endParaRPr lang="en-US" dirty="0"/>
          </a:p>
        </p:txBody>
      </p:sp>
      <p:sp>
        <p:nvSpPr>
          <p:cNvPr id="3" name="Subtitle 2"/>
          <p:cNvSpPr>
            <a:spLocks noGrp="1"/>
          </p:cNvSpPr>
          <p:nvPr>
            <p:ph type="subTitle" idx="1"/>
          </p:nvPr>
        </p:nvSpPr>
        <p:spPr/>
        <p:txBody>
          <a:bodyPr/>
          <a:lstStyle/>
          <a:p>
            <a:r>
              <a:rPr lang="en-US" dirty="0" smtClean="0"/>
              <a:t>Lecture 7</a:t>
            </a:r>
            <a:endParaRPr lang="en-US" dirty="0"/>
          </a:p>
        </p:txBody>
      </p:sp>
    </p:spTree>
    <p:extLst>
      <p:ext uri="{BB962C8B-B14F-4D97-AF65-F5344CB8AC3E}">
        <p14:creationId xmlns:p14="http://schemas.microsoft.com/office/powerpoint/2010/main" val="63354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147449"/>
            <a:ext cx="10515600" cy="814366"/>
          </a:xfrm>
          <a:prstGeom prst="rect">
            <a:avLst/>
          </a:prstGeom>
        </p:spPr>
      </p:pic>
    </p:spTree>
    <p:extLst>
      <p:ext uri="{BB962C8B-B14F-4D97-AF65-F5344CB8AC3E}">
        <p14:creationId xmlns:p14="http://schemas.microsoft.com/office/powerpoint/2010/main" val="42398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28006"/>
            <a:ext cx="10515600" cy="746575"/>
          </a:xfrm>
          <a:prstGeom prst="rect">
            <a:avLst/>
          </a:prstGeom>
        </p:spPr>
      </p:pic>
    </p:spTree>
    <p:extLst>
      <p:ext uri="{BB962C8B-B14F-4D97-AF65-F5344CB8AC3E}">
        <p14:creationId xmlns:p14="http://schemas.microsoft.com/office/powerpoint/2010/main" val="411780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454926"/>
            <a:ext cx="10515600" cy="1092735"/>
          </a:xfrm>
          <a:prstGeom prst="rect">
            <a:avLst/>
          </a:prstGeom>
        </p:spPr>
      </p:pic>
    </p:spTree>
    <p:extLst>
      <p:ext uri="{BB962C8B-B14F-4D97-AF65-F5344CB8AC3E}">
        <p14:creationId xmlns:p14="http://schemas.microsoft.com/office/powerpoint/2010/main" val="205293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366869"/>
            <a:ext cx="10515600" cy="1268850"/>
          </a:xfrm>
          <a:prstGeom prst="rect">
            <a:avLst/>
          </a:prstGeom>
        </p:spPr>
      </p:pic>
    </p:spTree>
    <p:extLst>
      <p:ext uri="{BB962C8B-B14F-4D97-AF65-F5344CB8AC3E}">
        <p14:creationId xmlns:p14="http://schemas.microsoft.com/office/powerpoint/2010/main" val="21063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843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ISO 9126-1 software quality model identifies </a:t>
            </a:r>
            <a:r>
              <a:rPr lang="en-US" b="1" dirty="0"/>
              <a:t>6 main quality characteristics</a:t>
            </a:r>
            <a:r>
              <a:rPr lang="en-US" dirty="0"/>
              <a:t>, namely</a:t>
            </a:r>
            <a:r>
              <a:rPr lang="en-US" dirty="0" smtClean="0"/>
              <a:t>:</a:t>
            </a:r>
          </a:p>
          <a:p>
            <a:r>
              <a:rPr lang="en-US" dirty="0" smtClean="0"/>
              <a:t>Functionality</a:t>
            </a:r>
            <a:endParaRPr lang="en-US" dirty="0"/>
          </a:p>
          <a:p>
            <a:r>
              <a:rPr lang="en-US" dirty="0"/>
              <a:t>Reliability</a:t>
            </a:r>
          </a:p>
          <a:p>
            <a:r>
              <a:rPr lang="en-US" dirty="0"/>
              <a:t>Usability</a:t>
            </a:r>
          </a:p>
          <a:p>
            <a:r>
              <a:rPr lang="en-US" dirty="0"/>
              <a:t>Efficiency</a:t>
            </a:r>
          </a:p>
          <a:p>
            <a:r>
              <a:rPr lang="en-US" dirty="0"/>
              <a:t>Maintainability</a:t>
            </a:r>
          </a:p>
          <a:p>
            <a:r>
              <a:rPr lang="en-US" dirty="0" smtClean="0"/>
              <a:t>Portability</a:t>
            </a:r>
          </a:p>
          <a:p>
            <a:endParaRPr lang="en-US" dirty="0"/>
          </a:p>
          <a:p>
            <a:r>
              <a:rPr lang="en-US" dirty="0"/>
              <a:t>These characteristics are broken down into </a:t>
            </a:r>
            <a:r>
              <a:rPr lang="en-US" dirty="0" smtClean="0"/>
              <a:t>sub characteristics</a:t>
            </a:r>
            <a:r>
              <a:rPr lang="en-US" dirty="0"/>
              <a:t>,</a:t>
            </a:r>
          </a:p>
          <a:p>
            <a:endParaRPr lang="en-US" dirty="0"/>
          </a:p>
        </p:txBody>
      </p:sp>
    </p:spTree>
    <p:extLst>
      <p:ext uri="{BB962C8B-B14F-4D97-AF65-F5344CB8AC3E}">
        <p14:creationId xmlns:p14="http://schemas.microsoft.com/office/powerpoint/2010/main" val="80331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Functionality</a:t>
            </a:r>
            <a:endParaRPr lang="en-US" dirty="0"/>
          </a:p>
        </p:txBody>
      </p:sp>
      <p:sp>
        <p:nvSpPr>
          <p:cNvPr id="3" name="Content Placeholder 2"/>
          <p:cNvSpPr>
            <a:spLocks noGrp="1"/>
          </p:cNvSpPr>
          <p:nvPr>
            <p:ph idx="1"/>
          </p:nvPr>
        </p:nvSpPr>
        <p:spPr/>
        <p:txBody>
          <a:bodyPr/>
          <a:lstStyle/>
          <a:p>
            <a:pPr marL="0" indent="0">
              <a:buNone/>
            </a:pPr>
            <a:r>
              <a:rPr lang="en-US" dirty="0" smtClean="0"/>
              <a:t>Functionality </a:t>
            </a:r>
            <a:r>
              <a:rPr lang="en-US" dirty="0"/>
              <a:t>is the essential purpose of any product or service. For certain items this is relatively easy to define</a:t>
            </a:r>
            <a:r>
              <a:rPr lang="en-US" dirty="0" smtClean="0"/>
              <a:t>,</a:t>
            </a:r>
          </a:p>
          <a:p>
            <a:pPr marL="0" indent="0">
              <a:buNone/>
            </a:pPr>
            <a:endParaRPr lang="en-US" dirty="0"/>
          </a:p>
          <a:p>
            <a:pPr marL="0" indent="0">
              <a:buNone/>
            </a:pPr>
            <a:r>
              <a:rPr lang="en-US" dirty="0"/>
              <a:t> For software a list of functions can be specified, i.e. a sales order processing systems should be able to </a:t>
            </a:r>
            <a:r>
              <a:rPr lang="en-US" i="1" dirty="0"/>
              <a:t>record customer information</a:t>
            </a:r>
            <a:r>
              <a:rPr lang="en-US" dirty="0"/>
              <a:t> so that it can be used to reference a sales order</a:t>
            </a:r>
          </a:p>
        </p:txBody>
      </p:sp>
    </p:spTree>
    <p:extLst>
      <p:ext uri="{BB962C8B-B14F-4D97-AF65-F5344CB8AC3E}">
        <p14:creationId xmlns:p14="http://schemas.microsoft.com/office/powerpoint/2010/main" val="18414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Reliability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a:t>Once a software system is functioning, as specified, and delivered the reliability characteristic defines the capability of the system to maintain its service provision under defined conditions for defined periods of time. One aspect of this characteristic is </a:t>
            </a:r>
            <a:r>
              <a:rPr lang="en-US" i="1" dirty="0"/>
              <a:t>fault tolerance</a:t>
            </a:r>
            <a:r>
              <a:rPr lang="en-US" dirty="0"/>
              <a:t> that is the ability of a system to withstand component failure. For example if the network goes down for 20 seconds then comes back the system should be able to recover and continue functioning.</a:t>
            </a:r>
          </a:p>
        </p:txBody>
      </p:sp>
    </p:spTree>
    <p:extLst>
      <p:ext uri="{BB962C8B-B14F-4D97-AF65-F5344CB8AC3E}">
        <p14:creationId xmlns:p14="http://schemas.microsoft.com/office/powerpoint/2010/main" val="172513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Usability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err="1"/>
              <a:t>Usability</a:t>
            </a:r>
            <a:r>
              <a:rPr lang="en-US" dirty="0"/>
              <a:t> only exists with regard to functionality and refers to the ease of use for a given function. For example a function of an ATM machine is to dispense cash as requested. Placing common amounts on the screen for selection, i.e. $20.00, $40.00, $100.00 </a:t>
            </a:r>
            <a:r>
              <a:rPr lang="en-US" dirty="0" err="1"/>
              <a:t>etc</a:t>
            </a:r>
            <a:r>
              <a:rPr lang="en-US" dirty="0"/>
              <a:t>, does not impact the function of the ATM but addresses the Usability of the function. The ability to learn how to use a system (learnability) is also a major </a:t>
            </a:r>
            <a:r>
              <a:rPr lang="en-US" dirty="0" err="1"/>
              <a:t>subcharacteristic</a:t>
            </a:r>
            <a:r>
              <a:rPr lang="en-US" dirty="0"/>
              <a:t> of usability.</a:t>
            </a:r>
          </a:p>
        </p:txBody>
      </p:sp>
    </p:spTree>
    <p:extLst>
      <p:ext uri="{BB962C8B-B14F-4D97-AF65-F5344CB8AC3E}">
        <p14:creationId xmlns:p14="http://schemas.microsoft.com/office/powerpoint/2010/main" val="208559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Efficiency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a:t>This characteristic is concerned with the system resources used when providing the required functionality. The amount of disk space, memory, network etc. provides a good indication of this characteristic. As with a number of these characteristics, there are overlaps. For example the usability of a system is influenced by the system's Performance, in that if a system takes 3 hours to respond the system would not be easy to use although the essential issue is a performance or efficiency characteristic.</a:t>
            </a:r>
          </a:p>
        </p:txBody>
      </p:sp>
    </p:spTree>
    <p:extLst>
      <p:ext uri="{BB962C8B-B14F-4D97-AF65-F5344CB8AC3E}">
        <p14:creationId xmlns:p14="http://schemas.microsoft.com/office/powerpoint/2010/main" val="335974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Maintainability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a:t>The ability to identify and fix a fault within a software component is what the maintainability characteristic addresses. In other software quality models this characteristic is referenced as supportability. Maintainability is impacted by code readability or complexity as well as modularization. Anything that helps with identifying the cause of a fault and then fixing the fault is the concern of maintainability. Also the ability to verify (or test) a system, i.e. testability, is one of the </a:t>
            </a:r>
            <a:r>
              <a:rPr lang="en-US" dirty="0" err="1"/>
              <a:t>subcharacteristics</a:t>
            </a:r>
            <a:r>
              <a:rPr lang="en-US" dirty="0"/>
              <a:t> of maintainability.</a:t>
            </a:r>
          </a:p>
        </p:txBody>
      </p:sp>
    </p:spTree>
    <p:extLst>
      <p:ext uri="{BB962C8B-B14F-4D97-AF65-F5344CB8AC3E}">
        <p14:creationId xmlns:p14="http://schemas.microsoft.com/office/powerpoint/2010/main" val="180719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Portability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dirty="0"/>
              <a:t>This characteristic refers to how well the software can adopt to changes in its environment or with its requirements. The </a:t>
            </a:r>
            <a:r>
              <a:rPr lang="en-US" dirty="0" err="1"/>
              <a:t>subcharacteristics</a:t>
            </a:r>
            <a:r>
              <a:rPr lang="en-US" dirty="0"/>
              <a:t> of this characteristic include adaptability. Object oriented design and implementation practices can contribute to the extent to which this characteristic is present in a given system.</a:t>
            </a:r>
          </a:p>
        </p:txBody>
      </p:sp>
    </p:spTree>
    <p:extLst>
      <p:ext uri="{BB962C8B-B14F-4D97-AF65-F5344CB8AC3E}">
        <p14:creationId xmlns:p14="http://schemas.microsoft.com/office/powerpoint/2010/main" val="139666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15369" y="2173737"/>
            <a:ext cx="11729395" cy="2098012"/>
          </a:xfrm>
          <a:prstGeom prst="rect">
            <a:avLst/>
          </a:prstGeom>
        </p:spPr>
      </p:pic>
    </p:spTree>
    <p:extLst>
      <p:ext uri="{BB962C8B-B14F-4D97-AF65-F5344CB8AC3E}">
        <p14:creationId xmlns:p14="http://schemas.microsoft.com/office/powerpoint/2010/main" val="319237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39</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ISO 9126-1</vt:lpstr>
      <vt:lpstr>PowerPoint Presentation</vt:lpstr>
      <vt:lpstr>Functionality</vt:lpstr>
      <vt:lpstr>Reliability</vt:lpstr>
      <vt:lpstr>Usability</vt:lpstr>
      <vt:lpstr>Efficiency</vt:lpstr>
      <vt:lpstr>Maintainability</vt:lpstr>
      <vt:lpstr>Portability</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ISO 9126-1</dc:title>
  <dc:creator>Waqas Ahmad</dc:creator>
  <cp:lastModifiedBy>Waqas Ahmad</cp:lastModifiedBy>
  <cp:revision>9</cp:revision>
  <dcterms:created xsi:type="dcterms:W3CDTF">2020-04-27T20:56:01Z</dcterms:created>
  <dcterms:modified xsi:type="dcterms:W3CDTF">2020-04-27T22:03:15Z</dcterms:modified>
</cp:coreProperties>
</file>