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9" autoAdjust="0"/>
    <p:restoredTop sz="93073" autoAdjust="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43CF5-FD67-4063-960F-4684FAD1383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0FE-708A-4CE4-B9F9-F3B111CB0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04800"/>
            <a:ext cx="89154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sz="3800" b="1" cap="all" dirty="0">
                <a:solidFill>
                  <a:srgbClr val="FF0000"/>
                </a:solidFill>
              </a:rPr>
              <a:t>WHAT INFORMATION WOULD THE TEST MANAGER WANT OUT OF TEST CASE </a:t>
            </a:r>
            <a:r>
              <a:rPr lang="en-US" sz="3800" b="1" cap="all" dirty="0" smtClean="0">
                <a:solidFill>
                  <a:srgbClr val="FF0000"/>
                </a:solidFill>
              </a:rPr>
              <a:t>DOCUMENT/S?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Which features have been tested/ will be tested eventually?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How </a:t>
            </a:r>
            <a:r>
              <a:rPr lang="en-US" b="1" dirty="0">
                <a:solidFill>
                  <a:srgbClr val="00B050"/>
                </a:solidFill>
              </a:rPr>
              <a:t>many user scenarios/ use cases have been executed?</a:t>
            </a:r>
          </a:p>
          <a:p>
            <a:r>
              <a:rPr lang="en-US" b="1" dirty="0">
                <a:solidFill>
                  <a:srgbClr val="00B050"/>
                </a:solidFill>
              </a:rPr>
              <a:t>How many features are stable?</a:t>
            </a:r>
          </a:p>
          <a:p>
            <a:r>
              <a:rPr lang="en-US" b="1" dirty="0">
                <a:solidFill>
                  <a:srgbClr val="00B050"/>
                </a:solidFill>
              </a:rPr>
              <a:t>Which features need more work?</a:t>
            </a:r>
          </a:p>
          <a:p>
            <a:r>
              <a:rPr lang="en-US" b="1" dirty="0">
                <a:solidFill>
                  <a:srgbClr val="00B050"/>
                </a:solidFill>
              </a:rPr>
              <a:t>Are sufficient input combinations exercised?</a:t>
            </a:r>
          </a:p>
          <a:p>
            <a:r>
              <a:rPr lang="en-US" b="1" dirty="0">
                <a:solidFill>
                  <a:srgbClr val="00B050"/>
                </a:solidFill>
              </a:rPr>
              <a:t>Does the app give out correct error messages if the user does not use it the way it was intended to be used?</a:t>
            </a:r>
          </a:p>
          <a:p>
            <a:r>
              <a:rPr lang="en-US" b="1" dirty="0">
                <a:solidFill>
                  <a:srgbClr val="00B050"/>
                </a:solidFill>
              </a:rPr>
              <a:t>Does the app respond to the various browser specific functions as it should?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Are </a:t>
            </a:r>
            <a:r>
              <a:rPr lang="en-US" b="1" dirty="0">
                <a:solidFill>
                  <a:srgbClr val="00B050"/>
                </a:solidFill>
              </a:rPr>
              <a:t>the features traceable to the requirement spec? Have all of them been covered?</a:t>
            </a:r>
          </a:p>
          <a:p>
            <a:r>
              <a:rPr lang="en-US" b="1" dirty="0">
                <a:solidFill>
                  <a:srgbClr val="00B050"/>
                </a:solidFill>
              </a:rPr>
              <a:t>Are the user scenarios traceable to the use case document? Have all of them been covered?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Are </a:t>
            </a:r>
            <a:r>
              <a:rPr lang="en-US" b="1" dirty="0">
                <a:solidFill>
                  <a:srgbClr val="00B050"/>
                </a:solidFill>
              </a:rPr>
              <a:t>the tests good enough? Are they finding defects?</a:t>
            </a:r>
          </a:p>
          <a:p>
            <a:r>
              <a:rPr lang="en-US" b="1" dirty="0">
                <a:solidFill>
                  <a:srgbClr val="00B050"/>
                </a:solidFill>
              </a:rPr>
              <a:t>Is software ready </a:t>
            </a:r>
            <a:r>
              <a:rPr lang="en-US" b="1" dirty="0" smtClean="0">
                <a:solidFill>
                  <a:srgbClr val="00B050"/>
                </a:solidFill>
              </a:rPr>
              <a:t>now? </a:t>
            </a:r>
            <a:r>
              <a:rPr lang="en-US" b="1" dirty="0">
                <a:solidFill>
                  <a:srgbClr val="00B050"/>
                </a:solidFill>
              </a:rPr>
              <a:t>Is testing enough?</a:t>
            </a:r>
          </a:p>
          <a:p>
            <a:r>
              <a:rPr lang="en-US" b="1" dirty="0">
                <a:solidFill>
                  <a:srgbClr val="00B050"/>
                </a:solidFill>
              </a:rPr>
              <a:t>What is the quality of the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1"/>
            <a:ext cx="86868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cap="all" dirty="0" smtClean="0"/>
              <a:t>                     </a:t>
            </a:r>
            <a:r>
              <a:rPr lang="en-US" cap="all" dirty="0" smtClean="0">
                <a:solidFill>
                  <a:srgbClr val="FF0000"/>
                </a:solidFill>
              </a:rPr>
              <a:t>APPROACH </a:t>
            </a:r>
            <a:r>
              <a:rPr lang="en-US" cap="all" dirty="0">
                <a:solidFill>
                  <a:srgbClr val="FF0000"/>
                </a:solidFill>
              </a:rPr>
              <a:t>TO TEST CASE WRITING</a:t>
            </a:r>
          </a:p>
          <a:p>
            <a:r>
              <a:rPr lang="en-US" dirty="0"/>
              <a:t>The approach to organizing test cases will determine the extent to which they are effective in finding defects and providing the information required from them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Function</a:t>
            </a:r>
            <a:r>
              <a:rPr lang="en-US" dirty="0"/>
              <a:t>: Test each function/ feature in isolation</a:t>
            </a:r>
          </a:p>
          <a:p>
            <a:r>
              <a:rPr lang="en-US" u="sng" dirty="0"/>
              <a:t>Domain</a:t>
            </a:r>
            <a:r>
              <a:rPr lang="en-US" dirty="0"/>
              <a:t> : Test by partitioning different sets of values</a:t>
            </a:r>
          </a:p>
          <a:p>
            <a:r>
              <a:rPr lang="en-US" u="sng" dirty="0"/>
              <a:t>Specification based</a:t>
            </a:r>
            <a:r>
              <a:rPr lang="en-US" dirty="0"/>
              <a:t>: Test against published specifications</a:t>
            </a:r>
          </a:p>
          <a:p>
            <a:r>
              <a:rPr lang="en-US" u="sng" dirty="0"/>
              <a:t>Risk based</a:t>
            </a:r>
            <a:r>
              <a:rPr lang="en-US" dirty="0"/>
              <a:t>: Imagine a way in which a program could fail and then design tests to check whether the program will actually fail.</a:t>
            </a:r>
          </a:p>
          <a:p>
            <a:r>
              <a:rPr lang="en-US" u="sng" dirty="0"/>
              <a:t>User</a:t>
            </a:r>
            <a:r>
              <a:rPr lang="en-US" dirty="0"/>
              <a:t>: Tests done by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all" dirty="0" smtClean="0">
                <a:solidFill>
                  <a:srgbClr val="FF0000"/>
                </a:solidFill>
              </a:rPr>
              <a:t>                        TEST </a:t>
            </a:r>
            <a:r>
              <a:rPr lang="en-US" sz="2800" b="1" cap="all" dirty="0">
                <a:solidFill>
                  <a:srgbClr val="FF0000"/>
                </a:solidFill>
              </a:rPr>
              <a:t>CASE WRITING PROCEDURE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u="sng" dirty="0" smtClean="0"/>
              <a:t>Study </a:t>
            </a:r>
            <a:r>
              <a:rPr lang="en-US" b="1" u="sng" dirty="0"/>
              <a:t>the application</a:t>
            </a:r>
          </a:p>
          <a:p>
            <a:r>
              <a:rPr lang="en-US" dirty="0"/>
              <a:t>Get as much information about the application as possible through available documentation (requirement specs, use cases, user guides) , tutorials, or by exercising the software itself (when available)</a:t>
            </a:r>
          </a:p>
          <a:p>
            <a:r>
              <a:rPr lang="en-US" dirty="0"/>
              <a:t>Determine a list of features and different user roles.</a:t>
            </a:r>
          </a:p>
          <a:p>
            <a:r>
              <a:rPr lang="en-US" dirty="0" smtClean="0"/>
              <a:t>try </a:t>
            </a:r>
            <a:r>
              <a:rPr lang="en-US" dirty="0"/>
              <a:t>to obtain as much info about how the users might interact with the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Standardize </a:t>
            </a:r>
            <a:r>
              <a:rPr lang="en-US" b="1" dirty="0"/>
              <a:t>an approach for test case writing-</a:t>
            </a:r>
            <a:endParaRPr lang="en-US" dirty="0"/>
          </a:p>
          <a:p>
            <a:r>
              <a:rPr lang="en-US" sz="2600" dirty="0"/>
              <a:t>Write test cases for different features into different documents (usually excel sheets) and name according to the feature. In case a particular application has well defined user roles, differentiate the test cases based on a combination of user role and feature. Write tests involving interaction between different user roles and modules separately for complex applications.</a:t>
            </a:r>
          </a:p>
          <a:p>
            <a:r>
              <a:rPr lang="en-US" sz="2600" dirty="0"/>
              <a:t>Further as a check, make sure that the entire application flow has been covered</a:t>
            </a:r>
            <a:r>
              <a:rPr lang="en-US" sz="26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                      </a:t>
            </a:r>
            <a:r>
              <a:rPr lang="en-US" sz="4600" b="1" dirty="0" smtClean="0">
                <a:solidFill>
                  <a:srgbClr val="FF0000"/>
                </a:solidFill>
              </a:rPr>
              <a:t>Identify </a:t>
            </a:r>
            <a:r>
              <a:rPr lang="en-US" sz="4600" b="1" dirty="0">
                <a:solidFill>
                  <a:srgbClr val="FF0000"/>
                </a:solidFill>
              </a:rPr>
              <a:t>sets of test cases</a:t>
            </a:r>
            <a:endParaRPr lang="en-US" sz="4600" dirty="0">
              <a:solidFill>
                <a:srgbClr val="FF0000"/>
              </a:solidFill>
            </a:endParaRPr>
          </a:p>
          <a:p>
            <a:r>
              <a:rPr lang="en-US" dirty="0" smtClean="0"/>
              <a:t>Identify </a:t>
            </a:r>
            <a:r>
              <a:rPr lang="en-US" dirty="0"/>
              <a:t>logical sets of test cases based on individual features/ user roles or integration between them.</a:t>
            </a:r>
          </a:p>
          <a:p>
            <a:r>
              <a:rPr lang="en-US" dirty="0"/>
              <a:t>Create separate test cases for special functional tests e.g. browser specific tests (using browser specific functions like back button, closing the browser session </a:t>
            </a:r>
            <a:r>
              <a:rPr lang="en-US" dirty="0" smtClean="0"/>
              <a:t>etc.), </a:t>
            </a:r>
            <a:r>
              <a:rPr lang="en-US" dirty="0"/>
              <a:t>UI tests, usability tests, security </a:t>
            </a:r>
            <a:r>
              <a:rPr lang="en-US" dirty="0" smtClean="0"/>
              <a:t>test to </a:t>
            </a:r>
            <a:r>
              <a:rPr lang="en-US" dirty="0"/>
              <a:t>ensure that all tests under these categories are covered.</a:t>
            </a:r>
          </a:p>
          <a:p>
            <a:r>
              <a:rPr lang="en-US" dirty="0" smtClean="0"/>
              <a:t>If </a:t>
            </a:r>
            <a:r>
              <a:rPr lang="en-US" dirty="0"/>
              <a:t>a particular feature has a lot of input combinations, separate the test into subtests. For e.g. to verify how the registration feature works with invalid input, write sub tests for different values</a:t>
            </a:r>
            <a:r>
              <a:rPr lang="en-US" dirty="0" smtClean="0"/>
              <a:t>.</a:t>
            </a:r>
          </a:p>
          <a:p>
            <a:r>
              <a:rPr lang="en-US" dirty="0"/>
              <a:t>Main test case: Register_01- Verify user cannot register with invalid inputs in registration form</a:t>
            </a:r>
          </a:p>
          <a:p>
            <a:r>
              <a:rPr lang="en-US" dirty="0"/>
              <a:t>Sub test cases:</a:t>
            </a:r>
          </a:p>
          <a:p>
            <a:r>
              <a:rPr lang="en-US" dirty="0"/>
              <a:t>Register_01a- Verify with invalid email id.</a:t>
            </a:r>
          </a:p>
          <a:p>
            <a:r>
              <a:rPr lang="en-US" dirty="0"/>
              <a:t>Register_01b- Verify with invalid phone number</a:t>
            </a:r>
          </a:p>
          <a:p>
            <a:r>
              <a:rPr lang="en-US" dirty="0"/>
              <a:t>Register_01c- Verify with large number of characters in password field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What </a:t>
            </a:r>
            <a:r>
              <a:rPr lang="en-US" b="1" dirty="0">
                <a:solidFill>
                  <a:srgbClr val="FF0000"/>
                </a:solidFill>
              </a:rPr>
              <a:t>is the suitable time to create Test case</a:t>
            </a:r>
            <a:r>
              <a:rPr lang="en-US" b="1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sz="2600" dirty="0"/>
              <a:t>There are levels in which test cases should be </a:t>
            </a:r>
            <a:r>
              <a:rPr lang="en-US" sz="2600" dirty="0" smtClean="0"/>
              <a:t>analyzed/designed </a:t>
            </a:r>
            <a:r>
              <a:rPr lang="en-US" sz="2600" dirty="0"/>
              <a:t>to avoid duplication efforts.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Level 1: In this level tester should write the basic test cases from the available specification documentation.</a:t>
            </a:r>
            <a:br>
              <a:rPr lang="en-US" sz="2600" dirty="0"/>
            </a:br>
            <a:r>
              <a:rPr lang="en-US" sz="2600" dirty="0"/>
              <a:t>Level 2: This is the practical stage in which writing test cases depend on actual functional and system flow of the application.</a:t>
            </a:r>
            <a:br>
              <a:rPr lang="en-US" sz="2600" dirty="0"/>
            </a:br>
            <a:r>
              <a:rPr lang="en-US" sz="2600" dirty="0"/>
              <a:t>Level 3: This is the stage in which tester should group some test cases and write a test procedure. Test procedure is nothing but a group of small test cases</a:t>
            </a:r>
          </a:p>
        </p:txBody>
      </p:sp>
    </p:spTree>
    <p:extLst>
      <p:ext uri="{BB962C8B-B14F-4D97-AF65-F5344CB8AC3E}">
        <p14:creationId xmlns:p14="http://schemas.microsoft.com/office/powerpoint/2010/main" val="2138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1"/>
            <a:ext cx="8763000" cy="563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b="1" dirty="0" smtClean="0">
                <a:solidFill>
                  <a:srgbClr val="FF0000"/>
                </a:solidFill>
              </a:rPr>
              <a:t>                               Example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en-US" sz="3500" dirty="0"/>
              <a:t/>
            </a:r>
            <a:br>
              <a:rPr lang="en-US" sz="3500" dirty="0"/>
            </a:br>
            <a:r>
              <a:rPr lang="en-US" sz="3500" dirty="0" smtClean="0">
                <a:solidFill>
                  <a:srgbClr val="00B050"/>
                </a:solidFill>
              </a:rPr>
              <a:t>                       </a:t>
            </a:r>
            <a:r>
              <a:rPr lang="en-US" sz="3500" b="1" dirty="0" smtClean="0">
                <a:solidFill>
                  <a:srgbClr val="00B050"/>
                </a:solidFill>
              </a:rPr>
              <a:t>1</a:t>
            </a:r>
            <a:r>
              <a:rPr lang="en-US" sz="3500" b="1" dirty="0">
                <a:solidFill>
                  <a:srgbClr val="00B050"/>
                </a:solidFill>
              </a:rPr>
              <a:t>. Basic Test Cases for </a:t>
            </a:r>
            <a:r>
              <a:rPr lang="en-US" sz="3500" b="1" dirty="0" smtClean="0">
                <a:solidFill>
                  <a:srgbClr val="00B050"/>
                </a:solidFill>
              </a:rPr>
              <a:t>Fan </a:t>
            </a:r>
          </a:p>
          <a:p>
            <a:pPr marL="0" indent="0">
              <a:buNone/>
            </a:pPr>
            <a:r>
              <a:rPr lang="en-US" sz="3000" b="1" dirty="0" smtClean="0"/>
              <a:t> </a:t>
            </a:r>
            <a:r>
              <a:rPr lang="en-US" sz="3000" dirty="0" smtClean="0"/>
              <a:t>1</a:t>
            </a:r>
            <a:r>
              <a:rPr lang="en-US" sz="3000" dirty="0"/>
              <a:t>.</a:t>
            </a:r>
            <a:r>
              <a:rPr lang="en-US" sz="3000" b="1" dirty="0"/>
              <a:t> </a:t>
            </a:r>
            <a:r>
              <a:rPr lang="en-US" sz="3000" dirty="0"/>
              <a:t>It should have a hook for hanging in the roof.</a:t>
            </a:r>
            <a:br>
              <a:rPr lang="en-US" sz="3000" dirty="0"/>
            </a:br>
            <a:r>
              <a:rPr lang="en-US" sz="3000" dirty="0" smtClean="0"/>
              <a:t>2</a:t>
            </a:r>
            <a:r>
              <a:rPr lang="en-US" sz="3000" dirty="0"/>
              <a:t>. It should have minimum three blades.</a:t>
            </a:r>
            <a:br>
              <a:rPr lang="en-US" sz="3000" dirty="0"/>
            </a:br>
            <a:r>
              <a:rPr lang="en-US" sz="3000" dirty="0"/>
              <a:t>3. It should be moving once the electricity pass into it.</a:t>
            </a:r>
            <a:br>
              <a:rPr lang="en-US" sz="3000" dirty="0"/>
            </a:br>
            <a:r>
              <a:rPr lang="en-US" sz="3000" dirty="0"/>
              <a:t>4. Speed of the fan should be controlled by the regulator.</a:t>
            </a:r>
            <a:br>
              <a:rPr lang="en-US" sz="3000" dirty="0"/>
            </a:br>
            <a:r>
              <a:rPr lang="en-US" sz="3000" dirty="0"/>
              <a:t>5.</a:t>
            </a:r>
            <a:r>
              <a:rPr lang="en-US" sz="3000" b="1" dirty="0"/>
              <a:t> </a:t>
            </a:r>
            <a:r>
              <a:rPr lang="en-US" sz="3000" dirty="0"/>
              <a:t>It should be stop once the electric switch off.</a:t>
            </a:r>
            <a:br>
              <a:rPr lang="en-US" sz="3000" dirty="0"/>
            </a:br>
            <a:r>
              <a:rPr lang="en-US" sz="3000" dirty="0"/>
              <a:t>6.</a:t>
            </a:r>
            <a:r>
              <a:rPr lang="en-US" sz="3000" b="1" dirty="0"/>
              <a:t> </a:t>
            </a:r>
            <a:r>
              <a:rPr lang="en-US" sz="3000" dirty="0"/>
              <a:t>The fan should run with minimum noise.</a:t>
            </a:r>
            <a:br>
              <a:rPr lang="en-US" sz="3000" dirty="0"/>
            </a:br>
            <a:r>
              <a:rPr lang="en-US" sz="3000" dirty="0"/>
              <a:t>7. The blades should have proper distance from the ceiling.</a:t>
            </a:r>
            <a:br>
              <a:rPr lang="en-US" sz="3000" dirty="0"/>
            </a:br>
            <a:r>
              <a:rPr lang="en-US" sz="3000" dirty="0"/>
              <a:t>8. The fan while in motion, should not vibrate</a:t>
            </a:r>
            <a:r>
              <a:rPr lang="en-US" sz="3000" dirty="0" smtClean="0"/>
              <a:t>.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10. Fan should work in clock-wise direction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568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 </vt:lpstr>
      <vt:lpstr> 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khan</dc:creator>
  <cp:lastModifiedBy>Waqas Ahmad</cp:lastModifiedBy>
  <cp:revision>195</cp:revision>
  <dcterms:created xsi:type="dcterms:W3CDTF">2006-08-16T00:00:00Z</dcterms:created>
  <dcterms:modified xsi:type="dcterms:W3CDTF">2020-04-27T19:59:35Z</dcterms:modified>
</cp:coreProperties>
</file>