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3" r:id="rId2"/>
    <p:sldId id="264" r:id="rId3"/>
    <p:sldId id="265" r:id="rId4"/>
    <p:sldId id="266" r:id="rId5"/>
    <p:sldId id="267" r:id="rId6"/>
    <p:sldId id="268" r:id="rId7"/>
    <p:sldId id="270" r:id="rId8"/>
    <p:sldId id="271" r:id="rId9"/>
    <p:sldId id="272" r:id="rId10"/>
    <p:sldId id="273" r:id="rId11"/>
    <p:sldId id="275"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99" autoAdjust="0"/>
    <p:restoredTop sz="93073" autoAdjust="0"/>
  </p:normalViewPr>
  <p:slideViewPr>
    <p:cSldViewPr>
      <p:cViewPr varScale="1">
        <p:scale>
          <a:sx n="42" d="100"/>
          <a:sy n="42" d="100"/>
        </p:scale>
        <p:origin x="132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A43CF5-FD67-4063-960F-4684FAD1383E}" type="datetimeFigureOut">
              <a:rPr lang="en-US" smtClean="0"/>
              <a:t>4/28/2020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B0FE-708A-4CE4-B9F9-F3B111CB040C}" type="slidenum">
              <a:rPr lang="en-US" smtClean="0"/>
              <a:t>‹#›</a:t>
            </a:fld>
            <a:endParaRPr lang="en-US" dirty="0"/>
          </a:p>
        </p:txBody>
      </p:sp>
    </p:spTree>
    <p:extLst>
      <p:ext uri="{BB962C8B-B14F-4D97-AF65-F5344CB8AC3E}">
        <p14:creationId xmlns:p14="http://schemas.microsoft.com/office/powerpoint/2010/main" val="35448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228600"/>
            <a:ext cx="8686800" cy="6324600"/>
          </a:xfrm>
        </p:spPr>
        <p:txBody>
          <a:bodyPr/>
          <a:lstStyle/>
          <a:p>
            <a:pPr marL="0" indent="0">
              <a:buNone/>
            </a:pPr>
            <a:r>
              <a:rPr lang="en-US" dirty="0"/>
              <a:t> </a:t>
            </a:r>
            <a:r>
              <a:rPr lang="en-US" dirty="0" smtClean="0"/>
              <a:t>                              </a:t>
            </a:r>
            <a:r>
              <a:rPr lang="en-US" sz="3600" b="1" dirty="0" smtClean="0"/>
              <a:t>CASE STUDY    </a:t>
            </a:r>
          </a:p>
          <a:p>
            <a:pPr marL="0" indent="0">
              <a:buNone/>
            </a:pPr>
            <a:r>
              <a:rPr lang="en-US" dirty="0" smtClean="0"/>
              <a:t>    </a:t>
            </a:r>
            <a:r>
              <a:rPr lang="en-US" b="1" dirty="0" smtClean="0">
                <a:solidFill>
                  <a:srgbClr val="FF0000"/>
                </a:solidFill>
              </a:rPr>
              <a:t>NOW TEST AND APPLY ALL THE TESTING      TECHNIQUES ON THE FOLLOWING SOFTWARE</a:t>
            </a:r>
          </a:p>
          <a:p>
            <a:pPr marL="0" indent="0">
              <a:buNone/>
            </a:pPr>
            <a:endParaRPr lang="en-US" b="1" dirty="0" smtClean="0">
              <a:solidFill>
                <a:srgbClr val="00B050"/>
              </a:solidFill>
            </a:endParaRPr>
          </a:p>
          <a:p>
            <a:pPr marL="0" indent="0">
              <a:buNone/>
            </a:pPr>
            <a:endParaRPr lang="en-US" b="1" dirty="0">
              <a:solidFill>
                <a:srgbClr val="00B050"/>
              </a:solidFill>
            </a:endParaRPr>
          </a:p>
          <a:p>
            <a:pPr marL="0" indent="0">
              <a:buNone/>
            </a:pPr>
            <a:r>
              <a:rPr lang="en-US" b="1" dirty="0" smtClean="0">
                <a:solidFill>
                  <a:srgbClr val="00B050"/>
                </a:solidFill>
              </a:rPr>
              <a:t>INVENTORY AND ACCOUNTS SYSTEM FOR AUTO        </a:t>
            </a:r>
          </a:p>
          <a:p>
            <a:pPr marL="0" indent="0">
              <a:buNone/>
            </a:pPr>
            <a:r>
              <a:rPr lang="en-US" b="1" dirty="0">
                <a:solidFill>
                  <a:srgbClr val="00B050"/>
                </a:solidFill>
              </a:rPr>
              <a:t> </a:t>
            </a:r>
            <a:r>
              <a:rPr lang="en-US" b="1" dirty="0" smtClean="0">
                <a:solidFill>
                  <a:srgbClr val="00B050"/>
                </a:solidFill>
              </a:rPr>
              <a:t>                                    SHOP</a:t>
            </a:r>
            <a:endParaRPr lang="en-US" b="1" dirty="0">
              <a:solidFill>
                <a:srgbClr val="00B050"/>
              </a:solidFill>
            </a:endParaRPr>
          </a:p>
        </p:txBody>
      </p:sp>
    </p:spTree>
    <p:extLst>
      <p:ext uri="{BB962C8B-B14F-4D97-AF65-F5344CB8AC3E}">
        <p14:creationId xmlns:p14="http://schemas.microsoft.com/office/powerpoint/2010/main" val="40950839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8763000" cy="6553200"/>
          </a:xfrm>
        </p:spPr>
      </p:pic>
    </p:spTree>
    <p:extLst>
      <p:ext uri="{BB962C8B-B14F-4D97-AF65-F5344CB8AC3E}">
        <p14:creationId xmlns:p14="http://schemas.microsoft.com/office/powerpoint/2010/main" val="1092013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839200" cy="6477000"/>
          </a:xfrm>
        </p:spPr>
        <p:txBody>
          <a:bodyPr>
            <a:normAutofit fontScale="55000" lnSpcReduction="20000"/>
          </a:bodyPr>
          <a:lstStyle/>
          <a:p>
            <a:pPr marL="0" indent="0">
              <a:buNone/>
            </a:pPr>
            <a:r>
              <a:rPr lang="en-US" sz="3600" b="1" dirty="0" smtClean="0"/>
              <a:t>                                                          </a:t>
            </a:r>
            <a:r>
              <a:rPr lang="en-US" sz="5100" b="1" dirty="0" smtClean="0">
                <a:solidFill>
                  <a:srgbClr val="FF0000"/>
                </a:solidFill>
              </a:rPr>
              <a:t>Point of Sale</a:t>
            </a:r>
          </a:p>
          <a:p>
            <a:pPr marL="0" indent="0">
              <a:buNone/>
            </a:pPr>
            <a:r>
              <a:rPr lang="en-US" dirty="0" smtClean="0"/>
              <a:t>It consists of two sub modules a) sale main and b) sales detail</a:t>
            </a:r>
          </a:p>
          <a:p>
            <a:pPr marL="0" indent="0">
              <a:buNone/>
            </a:pPr>
            <a:r>
              <a:rPr lang="en-US" dirty="0" smtClean="0"/>
              <a:t>sale main contains attributes invoice_no,invoice_date,customer_id,name,previous balance while sale detail consists of product_id,product description,model no,part no,stock,whole sale price, retail price,discount,quantity,net price,total.</a:t>
            </a:r>
          </a:p>
          <a:p>
            <a:pPr marL="0" indent="0">
              <a:buNone/>
            </a:pPr>
            <a:r>
              <a:rPr lang="en-US" dirty="0" smtClean="0"/>
              <a:t>It is the main form from where the whole software activities occur . Here we keep record of all sales .</a:t>
            </a:r>
          </a:p>
          <a:p>
            <a:pPr marL="0" indent="0">
              <a:buNone/>
            </a:pPr>
            <a:r>
              <a:rPr lang="en-US" dirty="0" smtClean="0"/>
              <a:t>The buttons include new,save,edit,print report.</a:t>
            </a:r>
          </a:p>
          <a:p>
            <a:pPr marL="0" indent="0">
              <a:buNone/>
            </a:pPr>
            <a:r>
              <a:rPr lang="en-US" b="1" dirty="0" smtClean="0">
                <a:solidFill>
                  <a:srgbClr val="00B050"/>
                </a:solidFill>
              </a:rPr>
              <a:t>New</a:t>
            </a:r>
            <a:r>
              <a:rPr lang="en-US" b="1" dirty="0" smtClean="0"/>
              <a:t> </a:t>
            </a:r>
            <a:r>
              <a:rPr lang="en-US" dirty="0" smtClean="0"/>
              <a:t>is used for starting new record,save is used for saving this record</a:t>
            </a:r>
          </a:p>
          <a:p>
            <a:pPr marL="0" indent="0">
              <a:buNone/>
            </a:pPr>
            <a:r>
              <a:rPr lang="en-US" b="1" dirty="0" smtClean="0">
                <a:solidFill>
                  <a:srgbClr val="00B050"/>
                </a:solidFill>
              </a:rPr>
              <a:t>Save</a:t>
            </a:r>
            <a:r>
              <a:rPr lang="en-US" b="1" dirty="0" smtClean="0"/>
              <a:t>: </a:t>
            </a:r>
            <a:r>
              <a:rPr lang="en-US" dirty="0" smtClean="0"/>
              <a:t>other functionalities of save include updating product stock quantity,customer_accounts .</a:t>
            </a:r>
          </a:p>
          <a:p>
            <a:pPr marL="0" indent="0">
              <a:buNone/>
            </a:pPr>
            <a:r>
              <a:rPr lang="en-US" b="1" dirty="0" smtClean="0">
                <a:solidFill>
                  <a:srgbClr val="00B050"/>
                </a:solidFill>
              </a:rPr>
              <a:t>Edit </a:t>
            </a:r>
            <a:r>
              <a:rPr lang="en-US" dirty="0" smtClean="0"/>
              <a:t>: it is used to edit the previous/old record,it will also update customer_accounts and product stock.</a:t>
            </a:r>
          </a:p>
          <a:p>
            <a:pPr marL="0" indent="0">
              <a:buNone/>
            </a:pPr>
            <a:r>
              <a:rPr lang="en-US" dirty="0" smtClean="0"/>
              <a:t>This point consists of certain reports like sale report for the current invoice no, sale report for a particular customer in particular duration, sale report as a whole in particular duration for all customers.</a:t>
            </a:r>
          </a:p>
          <a:p>
            <a:pPr marL="0" indent="0">
              <a:buNone/>
            </a:pPr>
            <a:r>
              <a:rPr lang="en-US" dirty="0" smtClean="0"/>
              <a:t>This point of sale does not include delete button.</a:t>
            </a:r>
          </a:p>
          <a:p>
            <a:pPr marL="0" indent="0">
              <a:buNone/>
            </a:pPr>
            <a:r>
              <a:rPr lang="en-US" dirty="0" smtClean="0"/>
              <a:t>There are certain constraint in this form like if the sale quantity exceeds the amount of quantity in stock then message should display ,either to continue or not .by default customer id will be zero (counter sale) but if the net total of bill is greater then zero then this message should display “</a:t>
            </a:r>
            <a:r>
              <a:rPr lang="en-US" b="1" dirty="0" smtClean="0">
                <a:solidFill>
                  <a:srgbClr val="00B050"/>
                </a:solidFill>
              </a:rPr>
              <a:t>please enter customer information's</a:t>
            </a:r>
            <a:r>
              <a:rPr lang="en-US" dirty="0" smtClean="0"/>
              <a:t>”</a:t>
            </a:r>
          </a:p>
          <a:p>
            <a:pPr marL="0" indent="0">
              <a:buNone/>
            </a:pPr>
            <a:r>
              <a:rPr lang="en-US" dirty="0" smtClean="0"/>
              <a:t>If a particular record is saved, and we click the save button again then this message should display “ </a:t>
            </a:r>
            <a:r>
              <a:rPr lang="en-US" b="1" dirty="0" smtClean="0">
                <a:solidFill>
                  <a:srgbClr val="00B050"/>
                </a:solidFill>
              </a:rPr>
              <a:t>u have saved your record once</a:t>
            </a:r>
            <a:r>
              <a:rPr lang="en-US" dirty="0" smtClean="0"/>
              <a:t>”</a:t>
            </a:r>
            <a:endParaRPr lang="en-US" dirty="0"/>
          </a:p>
        </p:txBody>
      </p:sp>
    </p:spTree>
    <p:extLst>
      <p:ext uri="{BB962C8B-B14F-4D97-AF65-F5344CB8AC3E}">
        <p14:creationId xmlns:p14="http://schemas.microsoft.com/office/powerpoint/2010/main" val="2715263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839200" cy="6477000"/>
          </a:xfrm>
        </p:spPr>
        <p:txBody>
          <a:bodyPr/>
          <a:lstStyle/>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46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046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304800"/>
            <a:ext cx="8686800" cy="6096000"/>
          </a:xfrm>
        </p:spPr>
        <p:txBody>
          <a:bodyPr/>
          <a:lstStyle/>
          <a:p>
            <a:pPr marL="0" indent="0">
              <a:buNone/>
            </a:pPr>
            <a:r>
              <a:rPr lang="en-US" dirty="0" smtClean="0"/>
              <a:t>The type of documents possible documentations all over the process are following</a:t>
            </a:r>
          </a:p>
          <a:p>
            <a:pPr marL="0" indent="0">
              <a:buNone/>
            </a:pPr>
            <a:r>
              <a:rPr lang="en-US" dirty="0" smtClean="0"/>
              <a:t>1) Scope and vision document</a:t>
            </a:r>
          </a:p>
          <a:p>
            <a:pPr marL="0" indent="0">
              <a:buNone/>
            </a:pPr>
            <a:r>
              <a:rPr lang="en-US" dirty="0" smtClean="0"/>
              <a:t>2) Requirement elicitation and SRS</a:t>
            </a:r>
          </a:p>
          <a:p>
            <a:pPr marL="0" indent="0">
              <a:buNone/>
            </a:pPr>
            <a:r>
              <a:rPr lang="en-US" dirty="0" smtClean="0"/>
              <a:t>3) </a:t>
            </a:r>
            <a:r>
              <a:rPr lang="en-US" sz="2800" dirty="0" smtClean="0"/>
              <a:t>Software architecture and design documentation</a:t>
            </a:r>
          </a:p>
          <a:p>
            <a:pPr marL="0" indent="0">
              <a:buNone/>
            </a:pPr>
            <a:r>
              <a:rPr lang="en-US" dirty="0" smtClean="0"/>
              <a:t>4) Development stages</a:t>
            </a:r>
          </a:p>
          <a:p>
            <a:pPr marL="0" indent="0">
              <a:buNone/>
            </a:pPr>
            <a:r>
              <a:rPr lang="en-US" dirty="0" smtClean="0"/>
              <a:t>5) Software testing</a:t>
            </a:r>
            <a:endParaRPr lang="en-US" dirty="0"/>
          </a:p>
        </p:txBody>
      </p:sp>
    </p:spTree>
    <p:extLst>
      <p:ext uri="{BB962C8B-B14F-4D97-AF65-F5344CB8AC3E}">
        <p14:creationId xmlns:p14="http://schemas.microsoft.com/office/powerpoint/2010/main" val="1837157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52400" y="152400"/>
            <a:ext cx="8763000" cy="6629400"/>
          </a:xfrm>
        </p:spPr>
        <p:txBody>
          <a:bodyPr>
            <a:normAutofit fontScale="92500" lnSpcReduction="10000"/>
          </a:bodyPr>
          <a:lstStyle/>
          <a:p>
            <a:pPr marL="0" indent="0">
              <a:buNone/>
            </a:pPr>
            <a:r>
              <a:rPr lang="en-US" dirty="0" smtClean="0"/>
              <a:t>                       </a:t>
            </a:r>
            <a:r>
              <a:rPr lang="en-US" dirty="0" smtClean="0">
                <a:solidFill>
                  <a:srgbClr val="FF0000"/>
                </a:solidFill>
              </a:rPr>
              <a:t>Vision of the software</a:t>
            </a:r>
          </a:p>
          <a:p>
            <a:pPr marL="0" indent="0">
              <a:buNone/>
            </a:pPr>
            <a:r>
              <a:rPr lang="en-US" dirty="0" smtClean="0">
                <a:solidFill>
                  <a:schemeClr val="tx1">
                    <a:lumMod val="95000"/>
                    <a:lumOff val="5000"/>
                  </a:schemeClr>
                </a:solidFill>
              </a:rPr>
              <a:t>The aim and goal of this software is to build inventory and accounts system for this shop which can handle stock, sales and purchases and account system</a:t>
            </a:r>
          </a:p>
          <a:p>
            <a:pPr marL="0" indent="0">
              <a:buNone/>
            </a:pPr>
            <a:r>
              <a:rPr lang="en-US" dirty="0">
                <a:solidFill>
                  <a:schemeClr val="tx1">
                    <a:lumMod val="95000"/>
                    <a:lumOff val="5000"/>
                  </a:schemeClr>
                </a:solidFill>
              </a:rPr>
              <a:t> </a:t>
            </a:r>
            <a:r>
              <a:rPr lang="en-US" dirty="0" smtClean="0">
                <a:solidFill>
                  <a:schemeClr val="tx1">
                    <a:lumMod val="95000"/>
                    <a:lumOff val="5000"/>
                  </a:schemeClr>
                </a:solidFill>
              </a:rPr>
              <a:t>                  </a:t>
            </a:r>
            <a:r>
              <a:rPr lang="en-US" dirty="0" smtClean="0">
                <a:solidFill>
                  <a:srgbClr val="FF0000"/>
                </a:solidFill>
              </a:rPr>
              <a:t>    Features included are</a:t>
            </a:r>
          </a:p>
          <a:p>
            <a:pPr marL="514350" indent="-514350">
              <a:buAutoNum type="arabicParenR"/>
            </a:pPr>
            <a:r>
              <a:rPr lang="en-US" dirty="0" smtClean="0">
                <a:solidFill>
                  <a:schemeClr val="tx1">
                    <a:lumMod val="95000"/>
                    <a:lumOff val="5000"/>
                  </a:schemeClr>
                </a:solidFill>
              </a:rPr>
              <a:t>Customer detail information</a:t>
            </a:r>
          </a:p>
          <a:p>
            <a:pPr marL="514350" indent="-514350">
              <a:buAutoNum type="arabicParenR"/>
            </a:pPr>
            <a:r>
              <a:rPr lang="en-US" dirty="0" smtClean="0">
                <a:solidFill>
                  <a:schemeClr val="tx1">
                    <a:lumMod val="95000"/>
                    <a:lumOff val="5000"/>
                  </a:schemeClr>
                </a:solidFill>
              </a:rPr>
              <a:t>Supplier detail information</a:t>
            </a:r>
          </a:p>
          <a:p>
            <a:pPr marL="514350" indent="-514350">
              <a:buAutoNum type="arabicParenR"/>
            </a:pPr>
            <a:r>
              <a:rPr lang="en-US" dirty="0" smtClean="0">
                <a:solidFill>
                  <a:schemeClr val="tx1">
                    <a:lumMod val="95000"/>
                    <a:lumOff val="5000"/>
                  </a:schemeClr>
                </a:solidFill>
              </a:rPr>
              <a:t>Product detail information, product stock detail</a:t>
            </a:r>
          </a:p>
          <a:p>
            <a:pPr marL="514350" indent="-514350">
              <a:buAutoNum type="arabicParenR"/>
            </a:pPr>
            <a:r>
              <a:rPr lang="en-US" dirty="0" smtClean="0">
                <a:solidFill>
                  <a:schemeClr val="tx1">
                    <a:lumMod val="95000"/>
                    <a:lumOff val="5000"/>
                  </a:schemeClr>
                </a:solidFill>
              </a:rPr>
              <a:t>Customer accounts (debit/credit)</a:t>
            </a:r>
          </a:p>
          <a:p>
            <a:pPr marL="514350" indent="-514350">
              <a:buAutoNum type="arabicParenR"/>
            </a:pPr>
            <a:r>
              <a:rPr lang="en-US" dirty="0" smtClean="0">
                <a:solidFill>
                  <a:schemeClr val="tx1">
                    <a:lumMod val="95000"/>
                    <a:lumOff val="5000"/>
                  </a:schemeClr>
                </a:solidFill>
              </a:rPr>
              <a:t>Supplier accounts (debit/credit)</a:t>
            </a:r>
          </a:p>
          <a:p>
            <a:pPr marL="514350" indent="-514350">
              <a:buAutoNum type="arabicParenR"/>
            </a:pPr>
            <a:r>
              <a:rPr lang="en-US" dirty="0" smtClean="0">
                <a:solidFill>
                  <a:schemeClr val="tx1">
                    <a:lumMod val="95000"/>
                    <a:lumOff val="5000"/>
                  </a:schemeClr>
                </a:solidFill>
              </a:rPr>
              <a:t>Point of purchase</a:t>
            </a:r>
          </a:p>
          <a:p>
            <a:pPr marL="514350" indent="-514350">
              <a:buAutoNum type="arabicParenR"/>
            </a:pPr>
            <a:r>
              <a:rPr lang="en-US" dirty="0" smtClean="0">
                <a:solidFill>
                  <a:schemeClr val="tx1">
                    <a:lumMod val="95000"/>
                    <a:lumOff val="5000"/>
                  </a:schemeClr>
                </a:solidFill>
              </a:rPr>
              <a:t>Point of sale</a:t>
            </a:r>
          </a:p>
          <a:p>
            <a:pPr marL="514350" indent="-514350">
              <a:buAutoNum type="arabicParenR"/>
            </a:pPr>
            <a:r>
              <a:rPr lang="en-US" dirty="0" smtClean="0">
                <a:solidFill>
                  <a:schemeClr val="tx1">
                    <a:lumMod val="95000"/>
                    <a:lumOff val="5000"/>
                  </a:schemeClr>
                </a:solidFill>
              </a:rPr>
              <a:t>Sale return</a:t>
            </a:r>
          </a:p>
          <a:p>
            <a:pPr marL="514350" indent="-514350">
              <a:buAutoNum type="arabicParenR"/>
            </a:pPr>
            <a:endParaRPr lang="en-US" b="1" dirty="0" smtClean="0">
              <a:solidFill>
                <a:schemeClr val="tx1">
                  <a:lumMod val="95000"/>
                  <a:lumOff val="5000"/>
                </a:schemeClr>
              </a:solidFill>
            </a:endParaRPr>
          </a:p>
          <a:p>
            <a:pPr marL="0" indent="0">
              <a:buNone/>
            </a:pPr>
            <a:endParaRPr lang="en-US" b="1" dirty="0"/>
          </a:p>
        </p:txBody>
      </p:sp>
    </p:spTree>
    <p:extLst>
      <p:ext uri="{BB962C8B-B14F-4D97-AF65-F5344CB8AC3E}">
        <p14:creationId xmlns:p14="http://schemas.microsoft.com/office/powerpoint/2010/main" val="1627574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304800"/>
            <a:ext cx="8686800" cy="6324600"/>
          </a:xfrm>
        </p:spPr>
        <p:txBody>
          <a:bodyPr>
            <a:normAutofit fontScale="77500" lnSpcReduction="20000"/>
          </a:bodyPr>
          <a:lstStyle/>
          <a:p>
            <a:pPr marL="0" lvl="0" indent="0">
              <a:buNone/>
            </a:pPr>
            <a:r>
              <a:rPr lang="en-US" b="1" dirty="0" smtClean="0"/>
              <a:t>                                   </a:t>
            </a:r>
            <a:r>
              <a:rPr lang="en-US" sz="4100" b="1" dirty="0" smtClean="0">
                <a:solidFill>
                  <a:srgbClr val="FF0000"/>
                </a:solidFill>
              </a:rPr>
              <a:t>Scope </a:t>
            </a:r>
            <a:r>
              <a:rPr lang="en-US" sz="4100" b="1" dirty="0">
                <a:solidFill>
                  <a:srgbClr val="FF0000"/>
                </a:solidFill>
              </a:rPr>
              <a:t>and Limitations</a:t>
            </a:r>
          </a:p>
          <a:p>
            <a:r>
              <a:rPr lang="en-US" dirty="0"/>
              <a:t>This project will be limited to desktop only, no web base facilities, and one can’t order from home using internet. This project does not contain full accounts system e.g. trial balance, balance sheet, </a:t>
            </a:r>
            <a:r>
              <a:rPr lang="en-US" dirty="0" smtClean="0"/>
              <a:t>assorts, bank module etc. This </a:t>
            </a:r>
            <a:r>
              <a:rPr lang="en-US" dirty="0"/>
              <a:t>project contain only 60 percent reports. Also if light goes during billing and record is not saved, there is no temporary form which contains that data so that we can reload that</a:t>
            </a:r>
            <a:r>
              <a:rPr lang="en-US" dirty="0" smtClean="0"/>
              <a:t>.</a:t>
            </a:r>
          </a:p>
          <a:p>
            <a:pPr marL="457200" lvl="1" indent="0">
              <a:buNone/>
            </a:pPr>
            <a:r>
              <a:rPr lang="en-US" b="1" dirty="0"/>
              <a:t> </a:t>
            </a:r>
            <a:r>
              <a:rPr lang="en-US" b="1" dirty="0" smtClean="0"/>
              <a:t>                            </a:t>
            </a:r>
            <a:r>
              <a:rPr lang="en-US" sz="4100" b="1" dirty="0">
                <a:solidFill>
                  <a:srgbClr val="FF0000"/>
                </a:solidFill>
              </a:rPr>
              <a:t>Scope of initial release </a:t>
            </a:r>
          </a:p>
          <a:p>
            <a:r>
              <a:rPr lang="en-US" dirty="0"/>
              <a:t>This project contain full inventory system and 50 percent accounts, sale and purchase point of sale in detail, but it is limited to shop, either through net or without net it is not online and web </a:t>
            </a:r>
            <a:r>
              <a:rPr lang="en-US" dirty="0" smtClean="0"/>
              <a:t>base, beside </a:t>
            </a:r>
            <a:r>
              <a:rPr lang="en-US" dirty="0"/>
              <a:t>more work is required in accounts section. This project contains more than hundred reports in </a:t>
            </a:r>
            <a:r>
              <a:rPr lang="en-US" dirty="0" err="1"/>
              <a:t>pdf</a:t>
            </a:r>
            <a:r>
              <a:rPr lang="en-US" dirty="0"/>
              <a:t> </a:t>
            </a:r>
            <a:r>
              <a:rPr lang="en-US" dirty="0" smtClean="0"/>
              <a:t>form</a:t>
            </a:r>
            <a:r>
              <a:rPr lang="en-US" b="1" dirty="0" smtClean="0"/>
              <a:t>. </a:t>
            </a:r>
            <a:r>
              <a:rPr lang="en-US" dirty="0"/>
              <a:t>This version does not contain reports of sale and purchase return of a customer, supplier of a specific area</a:t>
            </a:r>
            <a:r>
              <a:rPr lang="en-US" b="1" dirty="0"/>
              <a:t>.</a:t>
            </a:r>
            <a:r>
              <a:rPr lang="en-US" dirty="0"/>
              <a:t> As there is light problem in our country, so it does not contain its solution.</a:t>
            </a:r>
            <a:endParaRPr lang="en-US" sz="7200" b="1"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1722407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304800"/>
            <a:ext cx="8686800" cy="6248400"/>
          </a:xfrm>
        </p:spPr>
        <p:txBody>
          <a:bodyPr/>
          <a:lstStyle/>
          <a:p>
            <a:pPr marL="457200" lvl="1" indent="0">
              <a:buNone/>
            </a:pPr>
            <a:r>
              <a:rPr lang="en-US" b="1" dirty="0" smtClean="0"/>
              <a:t>                 </a:t>
            </a:r>
            <a:r>
              <a:rPr lang="en-US" sz="3200" b="1" dirty="0" smtClean="0">
                <a:solidFill>
                  <a:srgbClr val="FF0000"/>
                </a:solidFill>
              </a:rPr>
              <a:t>Scope </a:t>
            </a:r>
            <a:r>
              <a:rPr lang="en-US" sz="3200" b="1" dirty="0">
                <a:solidFill>
                  <a:srgbClr val="FF0000"/>
                </a:solidFill>
              </a:rPr>
              <a:t>of subsequent release  </a:t>
            </a:r>
          </a:p>
          <a:p>
            <a:pPr marL="0" indent="0">
              <a:buNone/>
            </a:pPr>
            <a:r>
              <a:rPr lang="en-US" dirty="0"/>
              <a:t>Version 2 of this software will contain full accounts system. It will contain full </a:t>
            </a:r>
            <a:r>
              <a:rPr lang="en-US" dirty="0" smtClean="0"/>
              <a:t> </a:t>
            </a:r>
            <a:r>
              <a:rPr lang="en-US" dirty="0"/>
              <a:t>reports of accounts, as IST version does not contain full reports because it was not required in IST version, but in second version it will be included. Second version will also solve light problems</a:t>
            </a:r>
            <a:endParaRPr lang="en-US" b="1" dirty="0"/>
          </a:p>
          <a:p>
            <a:pPr marL="0" indent="0">
              <a:buNone/>
            </a:pPr>
            <a:endParaRPr lang="en-US" dirty="0"/>
          </a:p>
        </p:txBody>
      </p:sp>
    </p:spTree>
    <p:extLst>
      <p:ext uri="{BB962C8B-B14F-4D97-AF65-F5344CB8AC3E}">
        <p14:creationId xmlns:p14="http://schemas.microsoft.com/office/powerpoint/2010/main" val="2705863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304800"/>
            <a:ext cx="8686800" cy="6324600"/>
          </a:xfrm>
        </p:spPr>
        <p:txBody>
          <a:bodyPr>
            <a:normAutofit fontScale="92500"/>
          </a:bodyPr>
          <a:lstStyle/>
          <a:p>
            <a:pPr marL="0" indent="0">
              <a:buNone/>
            </a:pPr>
            <a:r>
              <a:rPr lang="en-US" dirty="0" smtClean="0"/>
              <a:t>                </a:t>
            </a:r>
            <a:r>
              <a:rPr lang="en-US" b="1" dirty="0" smtClean="0">
                <a:solidFill>
                  <a:srgbClr val="FF0000"/>
                </a:solidFill>
              </a:rPr>
              <a:t>REQUIREMENTS FOR THE SOFTWARE</a:t>
            </a:r>
          </a:p>
          <a:p>
            <a:pPr marL="514350" indent="-514350">
              <a:buAutoNum type="arabicParenR"/>
            </a:pPr>
            <a:r>
              <a:rPr lang="en-US" sz="2800" b="1" dirty="0" smtClean="0"/>
              <a:t>BUSINESS REQUIREMENTS</a:t>
            </a:r>
          </a:p>
          <a:p>
            <a:pPr marL="514350" indent="-514350">
              <a:buAutoNum type="arabicParenR"/>
            </a:pPr>
            <a:r>
              <a:rPr lang="en-US" sz="2800" b="1" dirty="0" smtClean="0"/>
              <a:t>USER REQUIREMENTS</a:t>
            </a:r>
          </a:p>
          <a:p>
            <a:pPr marL="514350" indent="-514350">
              <a:buAutoNum type="arabicParenR"/>
            </a:pPr>
            <a:r>
              <a:rPr lang="en-US" sz="2800" b="1" dirty="0" smtClean="0"/>
              <a:t>SYSTEM REQUIREMENTS (Functional / Non Functional)</a:t>
            </a:r>
          </a:p>
          <a:p>
            <a:pPr marL="0" indent="0">
              <a:buNone/>
            </a:pPr>
            <a:r>
              <a:rPr lang="en-US" sz="2800" b="1" dirty="0"/>
              <a:t> </a:t>
            </a:r>
            <a:r>
              <a:rPr lang="en-US" sz="2800" b="1" dirty="0" smtClean="0"/>
              <a:t>                        </a:t>
            </a:r>
            <a:r>
              <a:rPr lang="en-US" sz="2800" b="1" dirty="0" smtClean="0">
                <a:solidFill>
                  <a:srgbClr val="FF0000"/>
                </a:solidFill>
              </a:rPr>
              <a:t>BUSINESS GOALS/REQUIREMENTS</a:t>
            </a:r>
          </a:p>
          <a:p>
            <a:pPr marL="0" indent="0">
              <a:buNone/>
            </a:pPr>
            <a:r>
              <a:rPr lang="en-US" sz="2800" dirty="0" smtClean="0"/>
              <a:t> </a:t>
            </a:r>
            <a:r>
              <a:rPr lang="en-US" sz="2600" dirty="0" smtClean="0"/>
              <a:t>Today </a:t>
            </a:r>
            <a:r>
              <a:rPr lang="en-US" sz="2600" dirty="0"/>
              <a:t>is age </a:t>
            </a:r>
            <a:r>
              <a:rPr lang="en-US" sz="2600" dirty="0" smtClean="0"/>
              <a:t>of </a:t>
            </a:r>
            <a:r>
              <a:rPr lang="en-US" sz="2600" dirty="0"/>
              <a:t>computer and software, time is very fast, you have to face the challenges of digital world, customers and shopkeepers both need fast and reliable system. There were many shopkeepers which use software for their shop and the </a:t>
            </a:r>
            <a:r>
              <a:rPr lang="en-US" sz="2600" dirty="0" smtClean="0"/>
              <a:t>provides competition. </a:t>
            </a:r>
            <a:r>
              <a:rPr lang="en-US" sz="2600" dirty="0"/>
              <a:t>there are a lot of problems </a:t>
            </a:r>
            <a:r>
              <a:rPr lang="en-US" sz="2600" dirty="0" smtClean="0"/>
              <a:t>and without </a:t>
            </a:r>
            <a:r>
              <a:rPr lang="en-US" sz="2600" dirty="0"/>
              <a:t>software </a:t>
            </a:r>
            <a:r>
              <a:rPr lang="en-US" sz="2600" dirty="0" smtClean="0"/>
              <a:t>it is difficult to handle </a:t>
            </a:r>
            <a:r>
              <a:rPr lang="en-US" sz="2600" dirty="0"/>
              <a:t>big </a:t>
            </a:r>
            <a:r>
              <a:rPr lang="en-US" sz="2600" dirty="0" smtClean="0"/>
              <a:t>shop, </a:t>
            </a:r>
            <a:r>
              <a:rPr lang="en-US" sz="2600" dirty="0"/>
              <a:t>so </a:t>
            </a:r>
            <a:r>
              <a:rPr lang="en-US" sz="2600" dirty="0" smtClean="0"/>
              <a:t>this software </a:t>
            </a:r>
            <a:r>
              <a:rPr lang="en-US" sz="2600" dirty="0"/>
              <a:t>will overcome </a:t>
            </a:r>
            <a:r>
              <a:rPr lang="en-US" sz="2600" dirty="0" smtClean="0"/>
              <a:t>all </a:t>
            </a:r>
            <a:r>
              <a:rPr lang="en-US" sz="2600" dirty="0"/>
              <a:t>problems, </a:t>
            </a:r>
            <a:r>
              <a:rPr lang="en-US" sz="2600" dirty="0" smtClean="0"/>
              <a:t>e.g. </a:t>
            </a:r>
            <a:r>
              <a:rPr lang="en-US" sz="2600" dirty="0"/>
              <a:t>robbery from shop, no detail of stock and daily sale </a:t>
            </a:r>
            <a:r>
              <a:rPr lang="en-US" sz="2600" dirty="0" smtClean="0"/>
              <a:t>etc. </a:t>
            </a:r>
            <a:r>
              <a:rPr lang="en-US" sz="2600" dirty="0"/>
              <a:t>and also during zakat month they have to calculate all stock so without software it took much time and rest of business get effected .so by using software it will be easy to handle business</a:t>
            </a:r>
          </a:p>
          <a:p>
            <a:pPr marL="0" indent="0">
              <a:buNone/>
            </a:pPr>
            <a:endParaRPr lang="en-US" sz="2800" b="1" dirty="0"/>
          </a:p>
        </p:txBody>
      </p:sp>
    </p:spTree>
    <p:extLst>
      <p:ext uri="{BB962C8B-B14F-4D97-AF65-F5344CB8AC3E}">
        <p14:creationId xmlns:p14="http://schemas.microsoft.com/office/powerpoint/2010/main" val="89933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228600" y="304800"/>
            <a:ext cx="8686800" cy="6172200"/>
          </a:xfrm>
        </p:spPr>
        <p:txBody>
          <a:bodyPr>
            <a:normAutofit fontScale="55000" lnSpcReduction="20000"/>
          </a:bodyPr>
          <a:lstStyle/>
          <a:p>
            <a:pPr marL="0" indent="0">
              <a:buNone/>
            </a:pPr>
            <a:r>
              <a:rPr lang="en-US" sz="2400" b="1" dirty="0">
                <a:solidFill>
                  <a:srgbClr val="FF0000"/>
                </a:solidFill>
              </a:rPr>
              <a:t> </a:t>
            </a:r>
            <a:r>
              <a:rPr lang="en-US" sz="2400" b="1" dirty="0" smtClean="0">
                <a:solidFill>
                  <a:srgbClr val="FF0000"/>
                </a:solidFill>
              </a:rPr>
              <a:t>                   </a:t>
            </a:r>
            <a:r>
              <a:rPr lang="en-US" sz="2600" b="1" dirty="0" smtClean="0">
                <a:solidFill>
                  <a:srgbClr val="FF0000"/>
                </a:solidFill>
              </a:rPr>
              <a:t>WHAT ARE USER REQUIREMENTS /FUNCTIONAL  REQUIREMENTS ?</a:t>
            </a:r>
          </a:p>
          <a:p>
            <a:pPr marL="0" indent="0">
              <a:buNone/>
            </a:pPr>
            <a:r>
              <a:rPr lang="en-US" b="1" dirty="0" smtClean="0">
                <a:solidFill>
                  <a:srgbClr val="00B050"/>
                </a:solidFill>
              </a:rPr>
              <a:t>Customer</a:t>
            </a:r>
            <a:r>
              <a:rPr lang="en-US" dirty="0" smtClean="0"/>
              <a:t> : customer detail entry by user, record deletion, record updating, record saved.</a:t>
            </a:r>
          </a:p>
          <a:p>
            <a:pPr marL="0" indent="0">
              <a:buNone/>
            </a:pPr>
            <a:r>
              <a:rPr lang="en-US" dirty="0" smtClean="0"/>
              <a:t>Supplier : as above</a:t>
            </a:r>
          </a:p>
          <a:p>
            <a:pPr marL="0" indent="0">
              <a:buNone/>
            </a:pPr>
            <a:r>
              <a:rPr lang="en-US" b="1" dirty="0" smtClean="0">
                <a:solidFill>
                  <a:srgbClr val="00B050"/>
                </a:solidFill>
              </a:rPr>
              <a:t>Product stock </a:t>
            </a:r>
            <a:r>
              <a:rPr lang="en-US" dirty="0" smtClean="0"/>
              <a:t>:</a:t>
            </a:r>
            <a:r>
              <a:rPr lang="en-US" b="1" dirty="0" smtClean="0"/>
              <a:t> product stock entry (product_id,description,quantity,sale_price,purchase_price,avg-price,model-no,part-no,whole-sale-price)   :product stock reports like how many specific product  remains in stock ? How much stock and amount invested I have ? How much stock for a specific product remain for a quantity less then specified value . So these reports user needs .</a:t>
            </a:r>
          </a:p>
          <a:p>
            <a:pPr marL="0" indent="0">
              <a:buNone/>
            </a:pPr>
            <a:r>
              <a:rPr lang="en-US" b="1" dirty="0" smtClean="0">
                <a:solidFill>
                  <a:srgbClr val="00B050"/>
                </a:solidFill>
              </a:rPr>
              <a:t>Point of purchase : </a:t>
            </a:r>
            <a:r>
              <a:rPr lang="en-US" b="1" dirty="0" smtClean="0"/>
              <a:t>we need purchase module, when we can make entry of product . This form consists of the following two modules 1. purchase main  2. purchase detail</a:t>
            </a:r>
          </a:p>
          <a:p>
            <a:pPr marL="0" indent="0">
              <a:buNone/>
            </a:pPr>
            <a:r>
              <a:rPr lang="en-US" b="1" dirty="0" smtClean="0"/>
              <a:t>Purchase main consists of invoice_no,invoice date,supplier id and name . While purchase detail consists of invoice_no,product_id,description,model,partno,retailprice,whole price, purchase price,discount rs,discout in percent,total,quantity,net total .</a:t>
            </a:r>
          </a:p>
          <a:p>
            <a:pPr marL="0" indent="0">
              <a:buNone/>
            </a:pPr>
            <a:r>
              <a:rPr lang="en-US" b="1" dirty="0" smtClean="0"/>
              <a:t>The two modules are related by master and slave relationship by invoice no column . </a:t>
            </a:r>
          </a:p>
          <a:p>
            <a:pPr marL="0" indent="0">
              <a:buNone/>
            </a:pPr>
            <a:r>
              <a:rPr lang="en-US" b="1" dirty="0" smtClean="0"/>
              <a:t>After the total final, we will subtract the final discount and will enter payment in specified column so that total amount remaining or debited to supplier accounts .</a:t>
            </a:r>
          </a:p>
          <a:p>
            <a:pPr marL="0" indent="0">
              <a:buNone/>
            </a:pPr>
            <a:r>
              <a:rPr lang="en-US" dirty="0" smtClean="0"/>
              <a:t> other functionalities involve averaging of price . The stock amount should be updated behind .</a:t>
            </a:r>
            <a:endParaRPr lang="en-US" dirty="0"/>
          </a:p>
          <a:p>
            <a:pPr marL="0" indent="0">
              <a:buNone/>
            </a:pPr>
            <a:endParaRPr lang="en-US" dirty="0"/>
          </a:p>
        </p:txBody>
      </p:sp>
    </p:spTree>
    <p:extLst>
      <p:ext uri="{BB962C8B-B14F-4D97-AF65-F5344CB8AC3E}">
        <p14:creationId xmlns:p14="http://schemas.microsoft.com/office/powerpoint/2010/main" val="3559571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76200"/>
            <a:ext cx="8915400" cy="3505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581400"/>
            <a:ext cx="8991600" cy="3200400"/>
          </a:xfrm>
          <a:prstGeom prst="rect">
            <a:avLst/>
          </a:prstGeom>
        </p:spPr>
      </p:pic>
    </p:spTree>
    <p:extLst>
      <p:ext uri="{BB962C8B-B14F-4D97-AF65-F5344CB8AC3E}">
        <p14:creationId xmlns:p14="http://schemas.microsoft.com/office/powerpoint/2010/main" val="2798499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8839200" cy="6629400"/>
          </a:xfrm>
        </p:spPr>
      </p:pic>
    </p:spTree>
    <p:extLst>
      <p:ext uri="{BB962C8B-B14F-4D97-AF65-F5344CB8AC3E}">
        <p14:creationId xmlns:p14="http://schemas.microsoft.com/office/powerpoint/2010/main" val="14259312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TotalTime>
  <Words>983</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      </vt:lpstr>
      <vt:lpstr>      </vt:lpstr>
      <vt:lpstr>    </vt:lpstr>
      <vt:lpstr>  </vt:lpstr>
      <vt:lpstr> </vt:lpstr>
      <vt:lpstr>   </vt:lpstr>
      <vt:lpstr>    </vt:lpstr>
      <vt:lpstr>   </vt:lpstr>
      <vt:lpstr>  </vt:lpstr>
      <vt:lpstr>  </vt:lpstr>
      <vt:lpstr>    </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khan</dc:creator>
  <cp:lastModifiedBy>Waqas Ahmad</cp:lastModifiedBy>
  <cp:revision>195</cp:revision>
  <dcterms:created xsi:type="dcterms:W3CDTF">2006-08-16T00:00:00Z</dcterms:created>
  <dcterms:modified xsi:type="dcterms:W3CDTF">2020-04-27T20:00:47Z</dcterms:modified>
</cp:coreProperties>
</file>