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1" r:id="rId75"/>
    <p:sldId id="330" r:id="rId76"/>
    <p:sldId id="332" r:id="rId77"/>
    <p:sldId id="333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05" d="100"/>
          <a:sy n="105" d="100"/>
        </p:scale>
        <p:origin x="624" y="10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2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8B3F608-D251-495D-8828-D6F598751FAF}" type="datetime1">
              <a:rPr lang="ko-KR" altLang="en-US"/>
              <a:pPr lvl="0">
                <a:defRPr/>
              </a:pPr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53A0CF-7CB4-4E0E-AC95-D2F2BCF3B9C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 userDrawn="1"/>
        </p:nvSpPr>
        <p:spPr>
          <a:xfrm>
            <a:off x="3415223" y="-24462"/>
            <a:ext cx="939106" cy="6899354"/>
          </a:xfrm>
          <a:prstGeom prst="rect">
            <a:avLst/>
          </a:prstGeom>
          <a:solidFill>
            <a:srgbClr val="1C2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2" name="Picture 3" descr="C:\Users\임슬기\Desktop\블체3.jpg"/>
          <p:cNvPicPr>
            <a:picLocks noChangeAspect="1" noChangeArrowheads="1"/>
          </p:cNvPicPr>
          <p:nvPr userDrawn="1"/>
        </p:nvPicPr>
        <p:blipFill rotWithShape="1">
          <a:blip r:embed="rId2"/>
          <a:srcRect l="33930" b="11240"/>
          <a:stretch>
            <a:fillRect/>
          </a:stretch>
        </p:blipFill>
        <p:spPr>
          <a:xfrm>
            <a:off x="-113641" y="0"/>
            <a:ext cx="3618402" cy="6858000"/>
          </a:xfrm>
          <a:prstGeom prst="rect">
            <a:avLst/>
          </a:prstGeom>
          <a:noFill/>
        </p:spPr>
      </p:pic>
      <p:grpSp>
        <p:nvGrpSpPr>
          <p:cNvPr id="73" name="그룹 72"/>
          <p:cNvGrpSpPr/>
          <p:nvPr userDrawn="1"/>
        </p:nvGrpSpPr>
        <p:grpSpPr>
          <a:xfrm rot="5400000" flipV="1">
            <a:off x="2429380" y="242489"/>
            <a:ext cx="7414259" cy="6014979"/>
            <a:chOff x="-566706" y="3720560"/>
            <a:chExt cx="9710707" cy="7878022"/>
          </a:xfrm>
        </p:grpSpPr>
        <p:sp>
          <p:nvSpPr>
            <p:cNvPr id="74" name="직사각형 73"/>
            <p:cNvSpPr/>
            <p:nvPr/>
          </p:nvSpPr>
          <p:spPr>
            <a:xfrm>
              <a:off x="1" y="5270498"/>
              <a:ext cx="9144000" cy="632808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00272" y="4544582"/>
              <a:ext cx="3643728" cy="187964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76" name="직각 삼각형 75"/>
            <p:cNvSpPr>
              <a:spLocks noChangeAspect="1"/>
            </p:cNvSpPr>
            <p:nvPr/>
          </p:nvSpPr>
          <p:spPr>
            <a:xfrm flipH="1">
              <a:off x="5313072" y="4545346"/>
              <a:ext cx="187200" cy="1872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77" name="직사각형 17"/>
            <p:cNvSpPr/>
            <p:nvPr/>
          </p:nvSpPr>
          <p:spPr>
            <a:xfrm>
              <a:off x="4740366" y="4732547"/>
              <a:ext cx="4403634" cy="573611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0831" y="4478763"/>
              <a:ext cx="1354628" cy="84009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79" name="직사각형 21"/>
            <p:cNvSpPr/>
            <p:nvPr/>
          </p:nvSpPr>
          <p:spPr>
            <a:xfrm rot="18900000">
              <a:off x="-566706" y="4372915"/>
              <a:ext cx="1480909" cy="981006"/>
            </a:xfrm>
            <a:custGeom>
              <a:avLst/>
              <a:gdLst/>
              <a:ahLst/>
              <a:cxnLst/>
              <a:rect l="l" t="t" r="r" b="b"/>
              <a:pathLst>
                <a:path w="2470993" h="1636872">
                  <a:moveTo>
                    <a:pt x="2470993" y="0"/>
                  </a:moveTo>
                  <a:lnTo>
                    <a:pt x="2470993" y="1636872"/>
                  </a:lnTo>
                  <a:lnTo>
                    <a:pt x="0" y="1636871"/>
                  </a:lnTo>
                  <a:lnTo>
                    <a:pt x="163687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sp>
          <p:nvSpPr>
            <p:cNvPr id="80" name="평행 사변형 79"/>
            <p:cNvSpPr/>
            <p:nvPr/>
          </p:nvSpPr>
          <p:spPr>
            <a:xfrm flipH="1">
              <a:off x="340830" y="3993000"/>
              <a:ext cx="3075470" cy="1312877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한컴 고딕"/>
                <a:ea typeface="한컴 고딕"/>
                <a:cs typeface="+mj-cs"/>
              </a:endParaRPr>
            </a:p>
          </p:txBody>
        </p:sp>
        <p:pic>
          <p:nvPicPr>
            <p:cNvPr id="81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3538" y="3818391"/>
              <a:ext cx="1743075" cy="55403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2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3558068">
              <a:off x="676995" y="4644941"/>
              <a:ext cx="1196509" cy="3784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3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 rot="2700000">
              <a:off x="1743805" y="4487395"/>
              <a:ext cx="1912086" cy="3784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4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8100000">
              <a:off x="4500824" y="4613273"/>
              <a:ext cx="1289791" cy="3784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flipV="1">
              <a:off x="5397500" y="4364280"/>
              <a:ext cx="3746500" cy="598524"/>
            </a:xfrm>
            <a:prstGeom prst="rect">
              <a:avLst/>
            </a:prstGeom>
          </p:spPr>
        </p:pic>
      </p:grpSp>
      <p:sp>
        <p:nvSpPr>
          <p:cNvPr id="87" name="제목 1"/>
          <p:cNvSpPr>
            <a:spLocks noGrp="1"/>
          </p:cNvSpPr>
          <p:nvPr>
            <p:ph type="ctrTitle"/>
          </p:nvPr>
        </p:nvSpPr>
        <p:spPr>
          <a:xfrm>
            <a:off x="4067944" y="1122363"/>
            <a:ext cx="4928183" cy="2387600"/>
          </a:xfrm>
        </p:spPr>
        <p:txBody>
          <a:bodyPr anchor="b"/>
          <a:lstStyle>
            <a:lvl1pPr algn="r">
              <a:defRPr sz="44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8" name="부제목 2"/>
          <p:cNvSpPr>
            <a:spLocks noGrp="1"/>
          </p:cNvSpPr>
          <p:nvPr>
            <p:ph type="subTitle" idx="1"/>
          </p:nvPr>
        </p:nvSpPr>
        <p:spPr>
          <a:xfrm>
            <a:off x="4067944" y="3602038"/>
            <a:ext cx="4928183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한컴 고딕"/>
                <a:ea typeface="한컴 고딕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89" name="날짜 개체 틀 3"/>
          <p:cNvSpPr>
            <a:spLocks noGrp="1"/>
          </p:cNvSpPr>
          <p:nvPr>
            <p:ph type="dt" sz="half" idx="10"/>
          </p:nvPr>
        </p:nvSpPr>
        <p:spPr>
          <a:xfrm>
            <a:off x="6862527" y="5365246"/>
            <a:ext cx="2133600" cy="365125"/>
          </a:xfrm>
        </p:spPr>
        <p:txBody>
          <a:bodyPr/>
          <a:lstStyle>
            <a:lvl1pPr algn="r">
              <a:defRPr>
                <a:latin typeface="한컴 고딕"/>
                <a:ea typeface="한컴 고딕"/>
              </a:defRPr>
            </a:lvl1pPr>
          </a:lstStyle>
          <a:p>
            <a:pPr algn="r">
              <a:defRPr/>
            </a:pPr>
            <a:fld id="{14B0FBB3-BA1B-4085-B611-934511146156}" type="datetime1">
              <a:rPr lang="ko-KR" altLang="en-US"/>
              <a:pPr algn="r">
                <a:defRPr/>
              </a:pPr>
              <a:t>2022-06-28</a:t>
            </a:fld>
            <a:endParaRPr lang="ko-KR" altLang="en-US"/>
          </a:p>
        </p:txBody>
      </p:sp>
      <p:sp>
        <p:nvSpPr>
          <p:cNvPr id="9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98001" y="6585323"/>
            <a:ext cx="1418840" cy="365125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 userDrawn="1"/>
        </p:nvPicPr>
        <p:blipFill rotWithShape="1">
          <a:blip r:embed="rId7"/>
          <a:stretch>
            <a:fillRect/>
          </a:stretch>
        </p:blipFill>
        <p:spPr>
          <a:xfrm>
            <a:off x="6544047" y="6182241"/>
            <a:ext cx="2599953" cy="343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F87309-4845-A53E-6B9F-7871B952F94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53" y="6224913"/>
            <a:ext cx="1246349" cy="342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7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C:\Users\임슬기\Desktop\블체3.jpg"/>
          <p:cNvPicPr>
            <a:picLocks noChangeAspect="1" noChangeArrowheads="1"/>
          </p:cNvPicPr>
          <p:nvPr userDrawn="1"/>
        </p:nvPicPr>
        <p:blipFill rotWithShape="1">
          <a:blip r:embed="rId2"/>
          <a:srcRect l="46490" b="11240"/>
          <a:stretch>
            <a:fillRect/>
          </a:stretch>
        </p:blipFill>
        <p:spPr>
          <a:xfrm>
            <a:off x="0" y="0"/>
            <a:ext cx="2930436" cy="6858000"/>
          </a:xfrm>
          <a:prstGeom prst="rect">
            <a:avLst/>
          </a:prstGeom>
          <a:noFill/>
        </p:spPr>
      </p:pic>
      <p:grpSp>
        <p:nvGrpSpPr>
          <p:cNvPr id="28" name="그룹 27"/>
          <p:cNvGrpSpPr/>
          <p:nvPr userDrawn="1"/>
        </p:nvGrpSpPr>
        <p:grpSpPr>
          <a:xfrm>
            <a:off x="1341810" y="-247600"/>
            <a:ext cx="7802190" cy="7118300"/>
            <a:chOff x="2531981" y="-157680"/>
            <a:chExt cx="7802190" cy="7015680"/>
          </a:xfrm>
        </p:grpSpPr>
        <p:sp>
          <p:nvSpPr>
            <p:cNvPr id="30" name="직사각형 29"/>
            <p:cNvSpPr/>
            <p:nvPr/>
          </p:nvSpPr>
          <p:spPr>
            <a:xfrm rot="5400000" flipV="1">
              <a:off x="3590281" y="114109"/>
              <a:ext cx="6768562" cy="67192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rot="5400000" flipV="1">
              <a:off x="1799615" y="5430840"/>
              <a:ext cx="2718685" cy="135632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각 삼각형 31"/>
            <p:cNvSpPr>
              <a:spLocks noChangeAspect="1"/>
            </p:cNvSpPr>
            <p:nvPr/>
          </p:nvSpPr>
          <p:spPr>
            <a:xfrm rot="5400000" flipH="1" flipV="1">
              <a:off x="3089395" y="4001935"/>
              <a:ext cx="139675" cy="13508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17"/>
            <p:cNvSpPr/>
            <p:nvPr/>
          </p:nvSpPr>
          <p:spPr>
            <a:xfrm rot="5400000" flipV="1">
              <a:off x="1790893" y="5008208"/>
              <a:ext cx="3285671" cy="413909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5400000" flipV="1">
              <a:off x="2841384" y="491976"/>
              <a:ext cx="1010725" cy="606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21"/>
            <p:cNvSpPr/>
            <p:nvPr/>
          </p:nvSpPr>
          <p:spPr>
            <a:xfrm rot="8100000" flipV="1">
              <a:off x="2781662" y="-157680"/>
              <a:ext cx="1016670" cy="707880"/>
            </a:xfrm>
            <a:custGeom>
              <a:avLst/>
              <a:gdLst/>
              <a:ahLst/>
              <a:cxnLst/>
              <a:rect l="l" t="t" r="r" b="b"/>
              <a:pathLst>
                <a:path w="1016670" h="707880">
                  <a:moveTo>
                    <a:pt x="707880" y="0"/>
                  </a:moveTo>
                  <a:lnTo>
                    <a:pt x="0" y="707880"/>
                  </a:lnTo>
                  <a:lnTo>
                    <a:pt x="1016670" y="707880"/>
                  </a:lnTo>
                  <a:lnTo>
                    <a:pt x="101667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rot="5400000" flipH="1" flipV="1">
              <a:off x="2019458" y="963382"/>
              <a:ext cx="2294692" cy="947353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 rot="5400000" flipV="1">
              <a:off x="2116747" y="757041"/>
              <a:ext cx="1300556" cy="3997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3441932" flipV="1">
              <a:off x="2531981" y="681131"/>
              <a:ext cx="1254804" cy="28234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 rot="2700000" flipV="1">
              <a:off x="2496538" y="1908668"/>
              <a:ext cx="1379734" cy="28234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18900000" flipV="1">
              <a:off x="2796063" y="3738243"/>
              <a:ext cx="962348" cy="2730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1779298" y="5244372"/>
              <a:ext cx="2795366" cy="431886"/>
            </a:xfrm>
            <a:prstGeom prst="rect">
              <a:avLst/>
            </a:prstGeom>
          </p:spPr>
        </p:pic>
      </p:grpSp>
      <p:sp>
        <p:nvSpPr>
          <p:cNvPr id="43" name="내용 개체 틀 2"/>
          <p:cNvSpPr>
            <a:spLocks noGrp="1"/>
          </p:cNvSpPr>
          <p:nvPr>
            <p:ph idx="1"/>
          </p:nvPr>
        </p:nvSpPr>
        <p:spPr>
          <a:xfrm>
            <a:off x="3903677" y="2361190"/>
            <a:ext cx="5204827" cy="3732106"/>
          </a:xfrm>
        </p:spPr>
        <p:txBody>
          <a:bodyPr>
            <a:normAutofit/>
          </a:bodyPr>
          <a:lstStyle>
            <a:lvl1pPr marL="514350" indent="-514350">
              <a:buClrTx/>
              <a:buFontTx/>
              <a:buBlip>
                <a:blip r:embed="rId7"/>
              </a:buBlip>
              <a:defRPr sz="2400">
                <a:latin typeface="한컴 고딕"/>
                <a:ea typeface="한컴 고딕"/>
              </a:defRPr>
            </a:lvl1pPr>
            <a:lvl2pPr>
              <a:defRPr>
                <a:latin typeface="한컴 고딕"/>
                <a:ea typeface="한컴 고딕"/>
              </a:defRPr>
            </a:lvl2pPr>
            <a:lvl3pPr>
              <a:defRPr>
                <a:latin typeface="한컴 고딕"/>
                <a:ea typeface="한컴 고딕"/>
              </a:defRPr>
            </a:lvl3pPr>
            <a:lvl4pPr>
              <a:defRPr>
                <a:latin typeface="한컴 고딕"/>
                <a:ea typeface="한컴 고딕"/>
              </a:defRPr>
            </a:lvl4pPr>
            <a:lvl5pPr>
              <a:defRPr>
                <a:latin typeface="한컴 고딕"/>
                <a:ea typeface="한컴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84368" y="6558819"/>
            <a:ext cx="1232472" cy="296049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5" name="제목 1"/>
          <p:cNvSpPr>
            <a:spLocks noGrp="1"/>
          </p:cNvSpPr>
          <p:nvPr>
            <p:ph type="ctrTitle"/>
          </p:nvPr>
        </p:nvSpPr>
        <p:spPr>
          <a:xfrm>
            <a:off x="3905822" y="1122363"/>
            <a:ext cx="5229125" cy="1154509"/>
          </a:xfrm>
        </p:spPr>
        <p:txBody>
          <a:bodyPr anchor="b">
            <a:noAutofit/>
          </a:bodyPr>
          <a:lstStyle>
            <a:lvl1pPr algn="ctr">
              <a:defRPr sz="38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 rotWithShape="1">
          <a:blip r:embed="rId8"/>
          <a:stretch>
            <a:fillRect/>
          </a:stretch>
        </p:blipFill>
        <p:spPr>
          <a:xfrm>
            <a:off x="6156176" y="6163236"/>
            <a:ext cx="2743969" cy="362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0BB98F-88EA-755B-9231-0D0BD25E3E7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67" y="6195219"/>
            <a:ext cx="1325066" cy="363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1919117"/>
            <a:ext cx="9144000" cy="1325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Picture 2" descr="C:\Users\여은민\Desktop\jpg\프리베나 07099.jpg"/>
          <p:cNvPicPr>
            <a:picLocks noChangeAspect="1" noChangeArrowheads="1"/>
          </p:cNvPicPr>
          <p:nvPr userDrawn="1"/>
        </p:nvPicPr>
        <p:blipFill rotWithShape="1">
          <a:blip r:embed="rId2"/>
          <a:srcRect t="7790" b="75210"/>
          <a:stretch>
            <a:fillRect/>
          </a:stretch>
        </p:blipFill>
        <p:spPr>
          <a:xfrm>
            <a:off x="-4192" y="3308081"/>
            <a:ext cx="9152721" cy="2394148"/>
          </a:xfrm>
          <a:prstGeom prst="rect">
            <a:avLst/>
          </a:prstGeom>
          <a:noFill/>
        </p:spPr>
      </p:pic>
      <p:sp>
        <p:nvSpPr>
          <p:cNvPr id="25" name="Rectangle 87"/>
          <p:cNvSpPr>
            <a:spLocks noChangeArrowheads="1"/>
          </p:cNvSpPr>
          <p:nvPr/>
        </p:nvSpPr>
        <p:spPr>
          <a:xfrm>
            <a:off x="4341655" y="1194181"/>
            <a:ext cx="460682" cy="500121"/>
          </a:xfrm>
          <a:prstGeom prst="rect">
            <a:avLst/>
          </a:prstGeom>
          <a:solidFill>
            <a:srgbClr val="0070C0"/>
          </a:solidFill>
          <a:ln w="12700" algn="ctr">
            <a:noFill/>
            <a:miter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rot="10800000" vert="eaVert" anchor="ctr"/>
          <a:lstStyle/>
          <a:p>
            <a:pPr algn="ctr">
              <a:spcBef>
                <a:spcPct val="20000"/>
              </a:spcBef>
              <a:buSzPct val="80000"/>
              <a:defRPr/>
            </a:pPr>
            <a:endParaRPr lang="ko-KR" altLang="en-US" sz="3600" b="0" spc="-100">
              <a:ln w="9525"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9" name="텍스트 개체 틀 2"/>
          <p:cNvSpPr>
            <a:spLocks noGrp="1"/>
          </p:cNvSpPr>
          <p:nvPr>
            <p:ph type="body" idx="1"/>
          </p:nvPr>
        </p:nvSpPr>
        <p:spPr>
          <a:xfrm>
            <a:off x="1835696" y="3557084"/>
            <a:ext cx="633670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한컴 고딕"/>
                <a:ea typeface="한컴 고딕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84367" y="6558819"/>
            <a:ext cx="1232473" cy="299181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3" name="평행 사변형 4"/>
          <p:cNvSpPr/>
          <p:nvPr userDrawn="1"/>
        </p:nvSpPr>
        <p:spPr>
          <a:xfrm flipV="1">
            <a:off x="0" y="1922296"/>
            <a:ext cx="743697" cy="1321940"/>
          </a:xfrm>
          <a:custGeom>
            <a:avLst/>
            <a:gdLst/>
            <a:ahLst/>
            <a:cxnLst/>
            <a:rect l="l" t="t" r="r" b="b"/>
            <a:pathLst>
              <a:path w="743697" h="1321940">
                <a:moveTo>
                  <a:pt x="0" y="1321940"/>
                </a:moveTo>
                <a:lnTo>
                  <a:pt x="743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212407" y="6237312"/>
            <a:ext cx="2743969" cy="3621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75375A-55AB-B196-1D94-B8C0F8CC8D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237312"/>
            <a:ext cx="1325066" cy="363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899593" y="5549"/>
            <a:ext cx="8244408" cy="765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25" name="Picture 2" descr="C:\Users\임슬기\Desktop\블록체인33333.jpg"/>
          <p:cNvPicPr>
            <a:picLocks noChangeAspect="1" noChangeArrowheads="1"/>
          </p:cNvPicPr>
          <p:nvPr userDrawn="1"/>
        </p:nvPicPr>
        <p:blipFill rotWithShape="1">
          <a:blip r:embed="rId2"/>
          <a:srcRect t="9460" b="10030"/>
          <a:stretch>
            <a:fillRect/>
          </a:stretch>
        </p:blipFill>
        <p:spPr>
          <a:xfrm>
            <a:off x="1622" y="-4184"/>
            <a:ext cx="931540" cy="770857"/>
          </a:xfrm>
          <a:prstGeom prst="rect">
            <a:avLst/>
          </a:prstGeom>
          <a:noFill/>
        </p:spPr>
      </p:pic>
      <p:sp>
        <p:nvSpPr>
          <p:cNvPr id="26" name="모서리가 둥근 직사각형 166"/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305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220072" y="6610934"/>
            <a:ext cx="1872208" cy="247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612DD9-4765-D9AB-3787-5F4980842D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617466"/>
            <a:ext cx="915808" cy="234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899593" y="5549"/>
            <a:ext cx="8244408" cy="765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899592" y="246"/>
            <a:ext cx="7883525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8" name="모서리가 둥근 직사각형 166"/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305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35" name="Picture 2" descr="C:\Users\임슬기\Desktop\블록체인33333.jpg"/>
          <p:cNvPicPr>
            <a:picLocks noChangeAspect="1" noChangeArrowheads="1"/>
          </p:cNvPicPr>
          <p:nvPr userDrawn="1"/>
        </p:nvPicPr>
        <p:blipFill rotWithShape="1">
          <a:blip r:embed="rId2"/>
          <a:srcRect t="9460" b="10030"/>
          <a:stretch>
            <a:fillRect/>
          </a:stretch>
        </p:blipFill>
        <p:spPr>
          <a:xfrm>
            <a:off x="1622" y="-4184"/>
            <a:ext cx="931540" cy="770857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EF96F-AB0F-BA1E-30A8-1519A44F13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220072" y="6610934"/>
            <a:ext cx="1872208" cy="2470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5F0229-1CAA-4775-F7F7-69DB63F259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617466"/>
            <a:ext cx="915808" cy="234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9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E85C-1836-405F-9BCF-3A9A945AA747}" type="datetimeFigureOut">
              <a:rPr lang="ko-KR" altLang="en-US" smtClean="0"/>
              <a:t>2022-06-28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9F54-1F19-49FD-9C84-1FA34C93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944" y="1122363"/>
            <a:ext cx="4928183" cy="23876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서버 프로그래밍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D1CA9-C343-4221-93F1-95E1B9C3DB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067944" y="3602038"/>
            <a:ext cx="4928183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80570" y="1115884"/>
            <a:ext cx="4613086" cy="5256212"/>
          </a:xfrm>
        </p:spPr>
        <p:txBody>
          <a:bodyPr>
            <a:normAutofit fontScale="62500" lnSpcReduction="2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문서는 반드시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&lt;!DOCTYPE html&gt;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문서의 형식을 지정해주어야 한다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행부터 시작되고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&lt;html&gt;…&lt;/html&gt;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에 기술한다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&lt;head&gt;…&lt;/head&gt;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 파일 참조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메타데이터 설정 등이 위치하며 웹 브라우</a:t>
            </a:r>
            <a:r>
              <a:rPr lang="ko-KR" altLang="en-US" dirty="0">
                <a:latin typeface="Arial" panose="020B0604020202020204" pitchFamily="34" charset="0"/>
              </a:rPr>
              <a:t>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표시되지 않는다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웹 브라우저에 표시가 되는 부분은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&lt;body&gt;…&lt;/body&gt;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906CC-9FB1-46DD-BB68-D39473B5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1D0A52-0ED1-43EA-929C-E2E936DA978D}"/>
              </a:ext>
            </a:extLst>
          </p:cNvPr>
          <p:cNvGrpSpPr/>
          <p:nvPr/>
        </p:nvGrpSpPr>
        <p:grpSpPr>
          <a:xfrm>
            <a:off x="2914653" y="1916832"/>
            <a:ext cx="3314694" cy="1124920"/>
            <a:chOff x="4157960" y="2699824"/>
            <a:chExt cx="3314694" cy="1124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AA20D-1849-4614-A456-2A6E99A0B39F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8D2D2FC-39CF-4C63-A71A-C8DCF9C2A46E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642AD22-FD01-40BC-9776-83F3927FA9F7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9C92EEE-FB45-458C-98CA-FD142993933A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9D7ECEC1-9A70-4A83-9C43-EB98428F05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D786128-CF03-40C0-BC96-F9FE9030C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CD421850-7696-4C9F-90B9-E9AC63FF62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AE82BA-574E-4607-B569-DC172AE5C76E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A3747B-B8CE-448F-B315-39093AEA73B2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C3D57-27D6-461D-A4A5-5A1A0D196038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4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속성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(Attribute)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이란 요소의 성질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특징을 정의하는 명세이다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요소는 속성을 가질 수 있으며 요소에 추가적 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예를 들어 이미지 파일의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크기 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를 제공한다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rgbClr val="333333"/>
                </a:solidFill>
                <a:latin typeface="Lora"/>
              </a:rPr>
              <a:t>속성은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시작 태그에 위치해야 하며 이름과 값의 쌍을 이룬다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333333"/>
                </a:solidFill>
                <a:latin typeface="Lora"/>
              </a:rPr>
              <a:t>html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속성 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( </a:t>
            </a:r>
            <a:r>
              <a:rPr lang="en-US" altLang="ko-KR" dirty="0">
                <a:solidFill>
                  <a:srgbClr val="333333"/>
                </a:solidFill>
                <a:latin typeface="Lora"/>
                <a:hlinkClick r:id="rId2"/>
              </a:rPr>
              <a:t>https://www.w3schools.com/tags/ref_attributes.asp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32F59A-41E2-4AFD-9363-466930306ADC}"/>
              </a:ext>
            </a:extLst>
          </p:cNvPr>
          <p:cNvGrpSpPr/>
          <p:nvPr/>
        </p:nvGrpSpPr>
        <p:grpSpPr>
          <a:xfrm>
            <a:off x="3207556" y="1844824"/>
            <a:ext cx="2728888" cy="1124919"/>
            <a:chOff x="4653506" y="2699824"/>
            <a:chExt cx="2728888" cy="11249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71929-EA3A-4820-8CF1-7624C9AFB492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91D4D3C-84DA-4805-9AC5-E05D060CEE8A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C7F5F2-CAF5-4835-92F4-6CA57BF0C48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B578BB-D540-403B-B134-3CB3F83F95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662636C-D4C1-4669-870E-B71B732EEE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B75D7-051A-46B7-B360-F51D258F508F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60AAB-1F67-41F1-8165-94667359B322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5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주석</a:t>
            </a:r>
            <a:r>
              <a:rPr lang="en-US" altLang="ko-KR" sz="2000" dirty="0"/>
              <a:t>(comments)</a:t>
            </a:r>
            <a:endParaRPr lang="ko-KR" altLang="en-US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104954-0E42-45DD-9E06-0B6A3D8C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51" y="2100864"/>
            <a:ext cx="441389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4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title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문서의 제목을 정의</a:t>
            </a:r>
            <a:r>
              <a:rPr lang="en-US" altLang="ko-KR" sz="2000" dirty="0"/>
              <a:t>. </a:t>
            </a:r>
            <a:r>
              <a:rPr lang="ko-KR" altLang="en-US" sz="2000" dirty="0"/>
              <a:t>정의된 제목은 브라우저의 탭에 표시된다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63251-23AE-449E-966E-69A951B0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2872331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style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HTML </a:t>
            </a:r>
            <a:r>
              <a:rPr lang="ko-KR" altLang="en-US" sz="2000" dirty="0"/>
              <a:t>문서의 </a:t>
            </a:r>
            <a:r>
              <a:rPr lang="en-US" altLang="ko-KR" sz="2000" dirty="0"/>
              <a:t>style </a:t>
            </a:r>
            <a:r>
              <a:rPr lang="ko-KR" altLang="en-US" sz="2000" dirty="0"/>
              <a:t>정보를 정의한다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3AA30-382F-4BEF-BF54-FE4BFD7E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7" y="2708920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link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외부 리소스와의 연계 정보를 정의한다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주로 외부 </a:t>
            </a:r>
            <a:r>
              <a:rPr lang="en-US" altLang="ko-KR" sz="2000" dirty="0"/>
              <a:t>CSS</a:t>
            </a:r>
            <a:r>
              <a:rPr lang="ko-KR" altLang="en-US" sz="2000" dirty="0"/>
              <a:t>파일을 연계하는데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19B43-0B72-4002-8555-7464699A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39" y="3140968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데이터와 실행 가능한 코드를 문서에 포함할 때 사용하며 보통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코드와 함께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B2039-2FB0-456D-AD48-EBA4CF75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2924944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사용하여 외부의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로드 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03191-A963-4641-9563-85AFB55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29" y="2996952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2AA7CDC-D0EE-42BA-A996-E6367B55CCB9}"/>
              </a:ext>
            </a:extLst>
          </p:cNvPr>
          <p:cNvSpPr/>
          <p:nvPr/>
        </p:nvSpPr>
        <p:spPr>
          <a:xfrm>
            <a:off x="3873499" y="1009016"/>
            <a:ext cx="52350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서버프로그래밍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291601-9390-4DFE-8F0D-E6A488A72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03677" y="2361190"/>
            <a:ext cx="5204827" cy="3979681"/>
          </a:xfrm>
        </p:spPr>
        <p:txBody>
          <a:bodyPr/>
          <a:lstStyle/>
          <a:p>
            <a:r>
              <a:rPr lang="ko-KR" altLang="en-US" dirty="0"/>
              <a:t>웹서버</a:t>
            </a:r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0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Headings Tag (</a:t>
            </a:r>
            <a:r>
              <a:rPr lang="ko-KR" altLang="en-US" sz="2000" b="1" dirty="0"/>
              <a:t>제목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제목을 나타날 때 사용하는 태그로 </a:t>
            </a:r>
            <a:r>
              <a:rPr lang="en-US" altLang="ko-KR" sz="2000" dirty="0"/>
              <a:t>h1</a:t>
            </a:r>
            <a:r>
              <a:rPr lang="ko-KR" altLang="en-US" sz="2000" dirty="0"/>
              <a:t>부터 </a:t>
            </a:r>
            <a:r>
              <a:rPr lang="en-US" altLang="ko-KR" sz="2000" dirty="0"/>
              <a:t>h6</a:t>
            </a:r>
            <a:r>
              <a:rPr lang="ko-KR" altLang="en-US" sz="2000" dirty="0"/>
              <a:t>까지 태그가 존재한다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h1</a:t>
            </a:r>
            <a:r>
              <a:rPr lang="ko-KR" altLang="en-US" sz="2000" dirty="0"/>
              <a:t>이 가장 중요한 제목을 뜻하며 글자의 크기도 가장 크다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DEF52-8C41-4BB5-A859-B1EE6DAA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2200582" cy="2029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2DAE4-226C-40A1-9B74-F703801D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03" y="2932509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0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Text Tag (</a:t>
            </a:r>
            <a:r>
              <a:rPr lang="ko-KR" altLang="en-US" sz="2000" b="1" dirty="0"/>
              <a:t>글자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굵은 글씨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44B9A-D1E6-481F-A32A-26F88CF8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4" y="2852936"/>
            <a:ext cx="4163006" cy="1695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353F9-C373-440D-81A7-6EF93C0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7" y="2852936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p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단락을 지정하는 태그로 본문 내용에서 많이 사용된다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B55471-67DF-4EB6-98E2-7DF5BBB6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4" y="2780928"/>
            <a:ext cx="4375617" cy="2559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CF9A18-043F-48A2-B733-838A2A6E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30" y="3321063"/>
            <a:ext cx="3978375" cy="14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br</a:t>
            </a:r>
            <a:r>
              <a:rPr lang="en-US" altLang="ko-KR" sz="2000" b="1" dirty="0"/>
              <a:t>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강제로 줄 바꿈을 지정한다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빈 요소로 종료 태그를 사용하지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연속적으로 사용 가능하다</a:t>
            </a:r>
            <a:r>
              <a:rPr lang="en-US" altLang="ko-KR" sz="2000" b="1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098E3-8415-44F5-9C48-E701AF83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" y="3457560"/>
            <a:ext cx="4276078" cy="1585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6AA7C-0B0D-441A-9644-E6BE4BF2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90" y="3667066"/>
            <a:ext cx="4512751" cy="11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br</a:t>
            </a:r>
            <a:r>
              <a:rPr lang="en-US" altLang="ko-KR" sz="2000" b="1" dirty="0"/>
              <a:t>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강제로 줄 바꿈을 지정한다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빈 요소로 종료 태그를 사용하지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연속적으로 사용 가능하다</a:t>
            </a:r>
            <a:r>
              <a:rPr lang="en-US" altLang="ko-KR" sz="2000" b="1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098E3-8415-44F5-9C48-E701AF83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" y="3457560"/>
            <a:ext cx="4276078" cy="1585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6AA7C-0B0D-441A-9644-E6BE4BF2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90" y="3667066"/>
            <a:ext cx="4512751" cy="11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Hyperlink 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하이퍼텍스트 문서 안에서 직접 모든 형식의 자료를 연결하고 가리킬 수 있는 참조 고리이다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이를테면 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음악</a:t>
            </a:r>
            <a:r>
              <a:rPr lang="en-US" altLang="ko-KR" sz="2000" dirty="0"/>
              <a:t>, </a:t>
            </a:r>
            <a:r>
              <a:rPr lang="ko-KR" altLang="en-US" sz="2000" dirty="0"/>
              <a:t>그림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글 등의 특정 위치를 지정할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하이퍼텍스트의 핵심 개념이며</a:t>
            </a:r>
            <a:r>
              <a:rPr lang="en-US" altLang="ko-KR" sz="2000" dirty="0"/>
              <a:t>, HTML</a:t>
            </a:r>
            <a:r>
              <a:rPr lang="ko-KR" altLang="en-US" sz="2000" dirty="0"/>
              <a:t>을 비롯한 마크업 언어에서 구현하고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용어는 단순히 링크</a:t>
            </a:r>
            <a:r>
              <a:rPr lang="en-US" altLang="ko-KR" sz="2000" dirty="0"/>
              <a:t>(link, </a:t>
            </a:r>
            <a:r>
              <a:rPr lang="ko-KR" altLang="en-US" sz="2000" dirty="0"/>
              <a:t>고리</a:t>
            </a:r>
            <a:r>
              <a:rPr lang="en-US" altLang="ko-KR" sz="2000" dirty="0"/>
              <a:t>)</a:t>
            </a:r>
            <a:r>
              <a:rPr lang="ko-KR" altLang="en-US" sz="2000" dirty="0"/>
              <a:t>라고 줄여 말하기도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한마디로 누르면 웹 사이트나 프로그램 등으로 이동하는 것이다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/>
              <a:t>하이퍼텍스트는 한 문서에서 다른 문서로 즉시 접근할 수 있는 텍스트이다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89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이동하고자 하는 파일의 위치</a:t>
            </a:r>
            <a:r>
              <a:rPr lang="en-US" altLang="ko-KR" sz="2000" dirty="0"/>
              <a:t>(</a:t>
            </a:r>
            <a:r>
              <a:rPr lang="ko-KR" altLang="en-US" sz="2000" dirty="0"/>
              <a:t>경로</a:t>
            </a:r>
            <a:r>
              <a:rPr lang="en-US" altLang="ko-KR" sz="2000" dirty="0"/>
              <a:t>)</a:t>
            </a:r>
            <a:r>
              <a:rPr lang="ko-KR" altLang="en-US" sz="2000" dirty="0"/>
              <a:t>를 값으로 받는다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C64A2-C423-4E69-8853-30E1AC37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64" y="2852936"/>
            <a:ext cx="497627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디렉토리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파일의 경로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E05DF7-C269-476B-ACE9-9EA480EB3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28928"/>
              </p:ext>
            </p:extLst>
          </p:nvPr>
        </p:nvGraphicFramePr>
        <p:xfrm>
          <a:off x="782623" y="1844824"/>
          <a:ext cx="81279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1212">
                  <a:extLst>
                    <a:ext uri="{9D8B030D-6E8A-4147-A177-3AD203B41FA5}">
                      <a16:colId xmlns:a16="http://schemas.microsoft.com/office/drawing/2014/main" val="70334567"/>
                    </a:ext>
                  </a:extLst>
                </a:gridCol>
                <a:gridCol w="3837454">
                  <a:extLst>
                    <a:ext uri="{9D8B030D-6E8A-4147-A177-3AD203B41FA5}">
                      <a16:colId xmlns:a16="http://schemas.microsoft.com/office/drawing/2014/main" val="173339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27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00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20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8928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7427694-0560-4EBF-8857-B46B0109C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39987"/>
              </p:ext>
            </p:extLst>
          </p:nvPr>
        </p:nvGraphicFramePr>
        <p:xfrm>
          <a:off x="782624" y="4437112"/>
          <a:ext cx="8127998" cy="975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170">
                  <a:extLst>
                    <a:ext uri="{9D8B030D-6E8A-4147-A177-3AD203B41FA5}">
                      <a16:colId xmlns:a16="http://schemas.microsoft.com/office/drawing/2014/main" val="2347420877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val="3004166223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val="3063406605"/>
                    </a:ext>
                  </a:extLst>
                </a:gridCol>
              </a:tblGrid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2"/>
                        </a:rPr>
                        <a:t>http://www.google.com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68955"/>
                  </a:ext>
                </a:extLst>
              </a:tr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5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50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속성에서 사용 가능한 값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F0BEAEB-5166-4006-AD75-A3F90B25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27725"/>
              </p:ext>
            </p:extLst>
          </p:nvPr>
        </p:nvGraphicFramePr>
        <p:xfrm>
          <a:off x="647207" y="1889790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3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tag</a:t>
            </a:r>
            <a:r>
              <a:rPr lang="ko-KR" altLang="en-US" sz="2000" dirty="0"/>
              <a:t>는 웹상 테이블을 생성 시킨다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: </a:t>
            </a:r>
            <a:r>
              <a:rPr lang="ko-KR" altLang="en-US" sz="2000" dirty="0"/>
              <a:t>표를 감싸는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tr : </a:t>
            </a:r>
            <a:r>
              <a:rPr lang="ko-KR" altLang="en-US" sz="2000" dirty="0"/>
              <a:t>표의 행을 나타내는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th</a:t>
            </a:r>
            <a:r>
              <a:rPr lang="en-US" altLang="ko-KR" sz="2000" dirty="0"/>
              <a:t>: </a:t>
            </a:r>
            <a:r>
              <a:rPr lang="ko-KR" altLang="en-US" sz="2000" dirty="0"/>
              <a:t>표의 열을 나타내는 태그 중 제목을 표현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td: </a:t>
            </a:r>
            <a:r>
              <a:rPr lang="ko-KR" altLang="en-US" sz="2000" dirty="0"/>
              <a:t>표의 열을 나타내는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/>
          <a:lstStyle/>
          <a:p>
            <a:r>
              <a:rPr lang="ko-KR" altLang="en-US" dirty="0"/>
              <a:t>웹서버란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/</a:t>
            </a:r>
            <a:r>
              <a:rPr lang="ko-KR" altLang="en-US" dirty="0"/>
              <a:t> 동적 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99576-BC21-4F6F-8170-1FF29242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5" y="1833647"/>
            <a:ext cx="3705141" cy="3820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47D26A-9E2F-43DA-B882-36583CE5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5" y="2905673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form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form Tag</a:t>
            </a:r>
            <a:r>
              <a:rPr lang="ko-KR" altLang="en-US" sz="2000" dirty="0"/>
              <a:t>는 유저가 입력한 데이터를 수집하기 위하여 사용된다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입력 방식으로는 </a:t>
            </a:r>
            <a:r>
              <a:rPr lang="en-US" altLang="ko-KR" sz="2000" dirty="0"/>
              <a:t>input, </a:t>
            </a:r>
            <a:r>
              <a:rPr lang="en-US" altLang="ko-KR" sz="2000" dirty="0" err="1"/>
              <a:t>textarea</a:t>
            </a:r>
            <a:r>
              <a:rPr lang="en-US" altLang="ko-KR" sz="2000" dirty="0"/>
              <a:t>, button, select, checkbox, radio button, submit button</a:t>
            </a:r>
            <a:r>
              <a:rPr lang="ko-KR" altLang="en-US" sz="2000" dirty="0"/>
              <a:t>등 태그들이 있다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속성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action : </a:t>
            </a:r>
            <a:r>
              <a:rPr lang="ko-KR" altLang="en-US" sz="1600" dirty="0"/>
              <a:t>입력 데이터가 전송될 </a:t>
            </a:r>
            <a:r>
              <a:rPr lang="en-US" altLang="ko-KR" sz="1600" dirty="0"/>
              <a:t>URL </a:t>
            </a:r>
            <a:r>
              <a:rPr lang="ko-KR" altLang="en-US" sz="1600" dirty="0"/>
              <a:t>지정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method : </a:t>
            </a:r>
            <a:r>
              <a:rPr lang="ko-KR" altLang="en-US" sz="1600" dirty="0"/>
              <a:t>입력 데이터 전달 방식 지정 </a:t>
            </a:r>
            <a:r>
              <a:rPr lang="en-US" altLang="ko-KR" sz="1600" dirty="0"/>
              <a:t>( get / post )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53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form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get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</a:t>
            </a:r>
            <a:r>
              <a:rPr lang="ko-KR" altLang="en-US" sz="1600" dirty="0"/>
              <a:t>에 입력 데이터를 </a:t>
            </a:r>
            <a:r>
              <a:rPr lang="ko-KR" altLang="en-US" sz="1600" dirty="0" err="1"/>
              <a:t>쿼리스트링</a:t>
            </a:r>
            <a:r>
              <a:rPr lang="ko-KR" altLang="en-US" sz="1600" dirty="0"/>
              <a:t> 형식으로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 </a:t>
            </a:r>
            <a:r>
              <a:rPr lang="ko-KR" altLang="en-US" sz="1600" dirty="0"/>
              <a:t>바로 뒤에 ‘</a:t>
            </a:r>
            <a:r>
              <a:rPr lang="en-US" altLang="ko-KR" sz="1600" dirty="0"/>
              <a:t>?’</a:t>
            </a:r>
            <a:r>
              <a:rPr lang="ko-KR" altLang="en-US" sz="1600" dirty="0"/>
              <a:t>를 통하여 데이터의 시작을 알리고 ‘</a:t>
            </a:r>
            <a:r>
              <a:rPr lang="en-US" altLang="ko-KR" sz="1600" dirty="0"/>
              <a:t>key=value’ </a:t>
            </a:r>
            <a:r>
              <a:rPr lang="ko-KR" altLang="en-US" sz="1600" dirty="0"/>
              <a:t>형태의 데이터를 추가한다</a:t>
            </a:r>
            <a:r>
              <a:rPr lang="en-US" altLang="ko-KR" sz="1600" dirty="0"/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노출되기 때문에 보안에 문제가 있을 수 있으며 전송할 수 있는 데이터의 한계가 존재한다</a:t>
            </a:r>
            <a:r>
              <a:rPr lang="en-US" altLang="ko-KR" sz="1600" dirty="0"/>
              <a:t>. ( </a:t>
            </a:r>
            <a:r>
              <a:rPr lang="ko-KR" altLang="en-US" sz="1600" dirty="0"/>
              <a:t>최대 </a:t>
            </a:r>
            <a:r>
              <a:rPr lang="en-US" altLang="ko-KR" sz="1600" dirty="0"/>
              <a:t>255</a:t>
            </a:r>
            <a:r>
              <a:rPr lang="ko-KR" altLang="en-US" sz="1600" dirty="0"/>
              <a:t>자 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post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get </a:t>
            </a:r>
            <a:r>
              <a:rPr lang="ko-KR" altLang="en-US" sz="1600" dirty="0"/>
              <a:t>형식과 다르게 </a:t>
            </a:r>
            <a:r>
              <a:rPr lang="en-US" altLang="ko-KR" sz="1600" dirty="0"/>
              <a:t>request body</a:t>
            </a:r>
            <a:r>
              <a:rPr lang="ko-KR" altLang="en-US" sz="1600" dirty="0"/>
              <a:t>에 데이터를 담아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노출되지 않아 보안적으로는 뛰어나지만 </a:t>
            </a:r>
            <a:r>
              <a:rPr lang="en-US" altLang="ko-KR" sz="1600" dirty="0"/>
              <a:t>get </a:t>
            </a:r>
            <a:r>
              <a:rPr lang="ko-KR" altLang="en-US" sz="1600" dirty="0"/>
              <a:t>형식에 비해 속도가 느리다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9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FBF71FF-70DE-4C95-B1CE-DD26CA43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1323"/>
              </p:ext>
            </p:extLst>
          </p:nvPr>
        </p:nvGraphicFramePr>
        <p:xfrm>
          <a:off x="755576" y="2060848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335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E5E69B0-ADCA-44F1-B504-509001D9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08851"/>
              </p:ext>
            </p:extLst>
          </p:nvPr>
        </p:nvGraphicFramePr>
        <p:xfrm>
          <a:off x="4572000" y="2060848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1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9E5F5-4888-4405-B297-A668681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4" y="1777902"/>
            <a:ext cx="4173112" cy="4594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40178C-A1B7-431F-85AA-3D127928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87" y="1653614"/>
            <a:ext cx="1986614" cy="48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여러 개의 리스트 중 여러 개의 아이템을 선택할 때 사용된다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서버에 전송되는 데이터는 </a:t>
            </a:r>
            <a:r>
              <a:rPr lang="en-US" altLang="ko-KR" sz="2000" dirty="0"/>
              <a:t>select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name</a:t>
            </a:r>
            <a:r>
              <a:rPr lang="ko-KR" altLang="en-US" sz="2000" dirty="0"/>
              <a:t>을 속성의 키 값으로</a:t>
            </a:r>
            <a:r>
              <a:rPr lang="en-US" altLang="ko-KR" sz="2000" dirty="0"/>
              <a:t>, option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key </a:t>
            </a:r>
            <a:r>
              <a:rPr lang="ko-KR" altLang="en-US" sz="2000" dirty="0"/>
              <a:t>값으로 하여 </a:t>
            </a:r>
            <a:r>
              <a:rPr lang="en-US" altLang="ko-KR" sz="2000" dirty="0"/>
              <a:t>key=value </a:t>
            </a:r>
            <a:r>
              <a:rPr lang="ko-KR" altLang="en-US" sz="2000" dirty="0"/>
              <a:t>형태로 전송된다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select</a:t>
            </a:r>
            <a:r>
              <a:rPr lang="ko-KR" altLang="en-US" sz="2000" dirty="0"/>
              <a:t>에서 사용하는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9EB78F-C936-4184-9DC2-2BE8FDE0A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68159"/>
              </p:ext>
            </p:extLst>
          </p:nvPr>
        </p:nvGraphicFramePr>
        <p:xfrm>
          <a:off x="2827044" y="4437112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15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2C82C-56AA-4AB4-A90D-D7CF146B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9470"/>
            <a:ext cx="4177681" cy="271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4ED9A5-7242-4DEE-8C5C-EEB8164C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16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1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3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2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javascript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1995</a:t>
            </a:r>
            <a:r>
              <a:rPr lang="ko-KR" altLang="en-US" sz="1800" dirty="0"/>
              <a:t>년 약 </a:t>
            </a:r>
            <a:r>
              <a:rPr lang="en-US" altLang="ko-KR" sz="1800" dirty="0"/>
              <a:t>90%</a:t>
            </a:r>
            <a:r>
              <a:rPr lang="ko-KR" altLang="en-US" sz="1800" dirty="0"/>
              <a:t>의 시장 점유율로 웹 브라우저 시장을 지배하고 있던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커뮤니케이션즈는</a:t>
            </a:r>
            <a:r>
              <a:rPr lang="ko-KR" altLang="en-US" sz="1800" dirty="0"/>
              <a:t> 정적인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동적으로 표현하기 위한 프로그래밍 언어를 도입하기로 결정하였고 이 과정에서 </a:t>
            </a:r>
            <a:r>
              <a:rPr lang="ko-KR" altLang="en-US" sz="1800" dirty="0" err="1"/>
              <a:t>브렌던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아이크가</a:t>
            </a:r>
            <a:r>
              <a:rPr lang="ko-KR" altLang="en-US" sz="1800" dirty="0"/>
              <a:t> 개발한 언어인 </a:t>
            </a:r>
            <a:r>
              <a:rPr lang="en-US" altLang="ko-KR" sz="1800" dirty="0" err="1"/>
              <a:t>javascript</a:t>
            </a:r>
            <a:r>
              <a:rPr lang="ko-KR" altLang="en-US" sz="1800" dirty="0"/>
              <a:t>가 탄생하게 되었다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javascript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1996</a:t>
            </a:r>
            <a:r>
              <a:rPr lang="ko-KR" altLang="en-US" sz="1800" dirty="0"/>
              <a:t>년 </a:t>
            </a:r>
            <a:r>
              <a:rPr lang="en-US" altLang="ko-KR" sz="1800" dirty="0"/>
              <a:t>3</a:t>
            </a:r>
            <a:r>
              <a:rPr lang="ko-KR" altLang="en-US" sz="1800" dirty="0"/>
              <a:t>월에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커뮤니케이션즈의</a:t>
            </a:r>
            <a:r>
              <a:rPr lang="ko-KR" altLang="en-US" sz="1800" dirty="0"/>
              <a:t> 웹 브라우저인 </a:t>
            </a:r>
            <a:r>
              <a:rPr lang="en-US" altLang="ko-KR" sz="1800" dirty="0"/>
              <a:t>Netscape Navigator2</a:t>
            </a:r>
            <a:r>
              <a:rPr lang="ko-KR" altLang="en-US" sz="1800" dirty="0"/>
              <a:t>에 탑재되었고 초기에는 “</a:t>
            </a:r>
            <a:r>
              <a:rPr lang="en-US" altLang="ko-KR" sz="1800" dirty="0"/>
              <a:t>Mocha”</a:t>
            </a:r>
            <a:r>
              <a:rPr lang="ko-KR" altLang="en-US" sz="1800" dirty="0"/>
              <a:t>라는 이름으로 명명되었다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그해 </a:t>
            </a:r>
            <a:r>
              <a:rPr lang="en-US" altLang="ko-KR" sz="1800" dirty="0"/>
              <a:t>9</a:t>
            </a:r>
            <a:r>
              <a:rPr lang="ko-KR" altLang="en-US" sz="1800" dirty="0"/>
              <a:t>월에는 “</a:t>
            </a:r>
            <a:r>
              <a:rPr lang="en-US" altLang="ko-KR" sz="1800" dirty="0" err="1"/>
              <a:t>LiveScript</a:t>
            </a:r>
            <a:r>
              <a:rPr lang="en-US" altLang="ko-KR" sz="1800" dirty="0"/>
              <a:t>”</a:t>
            </a:r>
            <a:r>
              <a:rPr lang="ko-KR" altLang="en-US" sz="1800" dirty="0"/>
              <a:t>로 이름이 변경되었으면 </a:t>
            </a:r>
            <a:r>
              <a:rPr lang="en-US" altLang="ko-KR" sz="1800" dirty="0"/>
              <a:t>12</a:t>
            </a:r>
            <a:r>
              <a:rPr lang="ko-KR" altLang="en-US" sz="1800" dirty="0"/>
              <a:t>월에 “</a:t>
            </a:r>
            <a:r>
              <a:rPr lang="en-US" altLang="ko-KR" sz="1800" dirty="0"/>
              <a:t>JavaScript</a:t>
            </a:r>
            <a:r>
              <a:rPr lang="ko-KR" altLang="en-US" sz="1800" dirty="0"/>
              <a:t>＂로 최종 변경되었다</a:t>
            </a:r>
            <a:r>
              <a:rPr lang="en-US" altLang="ko-KR" sz="18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3302A0-41FE-4C54-AA88-D2E8C06BF31F}"/>
              </a:ext>
            </a:extLst>
          </p:cNvPr>
          <p:cNvGrpSpPr/>
          <p:nvPr/>
        </p:nvGrpSpPr>
        <p:grpSpPr>
          <a:xfrm>
            <a:off x="172118" y="4725144"/>
            <a:ext cx="8799764" cy="1403067"/>
            <a:chOff x="697375" y="3124938"/>
            <a:chExt cx="10686761" cy="17039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01FCE2-696F-44C8-839C-6912A1451BC2}"/>
                </a:ext>
              </a:extLst>
            </p:cNvPr>
            <p:cNvSpPr/>
            <p:nvPr/>
          </p:nvSpPr>
          <p:spPr>
            <a:xfrm>
              <a:off x="697375" y="3124938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웹 페이지 보조적인 기능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76CDED-EBF1-4F1A-BAC9-A4DBC97B1AEA}"/>
                </a:ext>
              </a:extLst>
            </p:cNvPr>
            <p:cNvSpPr/>
            <p:nvPr/>
          </p:nvSpPr>
          <p:spPr>
            <a:xfrm>
              <a:off x="2557744" y="3124938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Ajax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835029-613A-4A59-ADF2-E3E0001C39A5}"/>
                </a:ext>
              </a:extLst>
            </p:cNvPr>
            <p:cNvSpPr/>
            <p:nvPr/>
          </p:nvSpPr>
          <p:spPr>
            <a:xfrm>
              <a:off x="4418113" y="3124939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JavaScript</a:t>
              </a:r>
              <a:r>
                <a:rPr lang="ko-KR" altLang="en-US" sz="1300" dirty="0"/>
                <a:t>와 </a:t>
              </a:r>
              <a:r>
                <a:rPr lang="en-US" altLang="ko-KR" sz="1300" dirty="0"/>
                <a:t>Ajax</a:t>
              </a:r>
              <a:r>
                <a:rPr lang="ko-KR" altLang="en-US" sz="1300" dirty="0"/>
                <a:t>를 기반으로 동작하는 </a:t>
              </a:r>
              <a:r>
                <a:rPr lang="en-US" altLang="ko-KR" sz="1300" dirty="0"/>
                <a:t>google maps </a:t>
              </a:r>
              <a:r>
                <a:rPr lang="ko-KR" altLang="en-US" sz="1300" dirty="0"/>
                <a:t>발표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9E6DB5-DB80-46BA-891C-F89BBA3201C2}"/>
                </a:ext>
              </a:extLst>
            </p:cNvPr>
            <p:cNvSpPr/>
            <p:nvPr/>
          </p:nvSpPr>
          <p:spPr>
            <a:xfrm>
              <a:off x="6278482" y="3124939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/>
                <a:t>Jqeury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0F22D5-FEA5-46EE-95A8-CEF4964C9EF2}"/>
                </a:ext>
              </a:extLst>
            </p:cNvPr>
            <p:cNvSpPr/>
            <p:nvPr/>
          </p:nvSpPr>
          <p:spPr>
            <a:xfrm>
              <a:off x="8138851" y="3124940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V8</a:t>
              </a:r>
              <a:r>
                <a:rPr lang="ko-KR" altLang="en-US" sz="1300" dirty="0"/>
                <a:t> 자바스크립트 엔진 등장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64E334-869D-49FA-8148-FBDC12C67E9E}"/>
                </a:ext>
              </a:extLst>
            </p:cNvPr>
            <p:cNvSpPr/>
            <p:nvPr/>
          </p:nvSpPr>
          <p:spPr>
            <a:xfrm>
              <a:off x="9999220" y="3124940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브라우저 이외에 환경에서 동작 시킬 수 있는 </a:t>
              </a:r>
              <a:r>
                <a:rPr lang="en-US" altLang="ko-KR" sz="1300" dirty="0"/>
                <a:t>Nodejs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2E36-EF1A-4A15-94FC-F640F24A2198}"/>
                </a:ext>
              </a:extLst>
            </p:cNvPr>
            <p:cNvSpPr txBox="1"/>
            <p:nvPr/>
          </p:nvSpPr>
          <p:spPr>
            <a:xfrm>
              <a:off x="951251" y="4536487"/>
              <a:ext cx="6848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/>
                <a:t>초창기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06F0AC-71A9-4AD6-AA2D-764FB0E85FBD}"/>
                </a:ext>
              </a:extLst>
            </p:cNvPr>
            <p:cNvSpPr txBox="1"/>
            <p:nvPr/>
          </p:nvSpPr>
          <p:spPr>
            <a:xfrm>
              <a:off x="10230654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2009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101D5-3553-4C28-BE15-B46666953DDC}"/>
                </a:ext>
              </a:extLst>
            </p:cNvPr>
            <p:cNvSpPr txBox="1"/>
            <p:nvPr/>
          </p:nvSpPr>
          <p:spPr>
            <a:xfrm>
              <a:off x="8398767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2008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A82ED9-BF34-47E7-BA59-9174A6D7201A}"/>
                </a:ext>
              </a:extLst>
            </p:cNvPr>
            <p:cNvSpPr txBox="1"/>
            <p:nvPr/>
          </p:nvSpPr>
          <p:spPr>
            <a:xfrm>
              <a:off x="653839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2006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C5553-F1F4-4195-8310-1BEC650A9EF3}"/>
                </a:ext>
              </a:extLst>
            </p:cNvPr>
            <p:cNvSpPr txBox="1"/>
            <p:nvPr/>
          </p:nvSpPr>
          <p:spPr>
            <a:xfrm>
              <a:off x="466378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2005</a:t>
              </a:r>
              <a:r>
                <a:rPr lang="ko-KR" altLang="en-US" sz="1300" dirty="0"/>
                <a:t>년</a:t>
              </a:r>
              <a:endParaRPr lang="en-US" altLang="ko-KR" sz="13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105C1-05D1-4BC0-8AEE-A2D6E583EC8D}"/>
                </a:ext>
              </a:extLst>
            </p:cNvPr>
            <p:cNvSpPr txBox="1"/>
            <p:nvPr/>
          </p:nvSpPr>
          <p:spPr>
            <a:xfrm>
              <a:off x="278917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1999</a:t>
              </a:r>
              <a:r>
                <a:rPr lang="ko-KR" altLang="en-US" sz="1300" dirty="0"/>
                <a:t>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60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HTML, CSS</a:t>
            </a:r>
            <a:r>
              <a:rPr lang="ko-KR" altLang="en-US" sz="2200" dirty="0"/>
              <a:t>와 함께 웹을 구성하는 요소 중 하나로 웹 브라우저에서 동작하는 유일한 프로그래밍 언어이다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개발자가 별도의 컴파일을 수행하지 않는 인터프리터 언어</a:t>
            </a:r>
            <a:r>
              <a:rPr lang="en-US" altLang="ko-KR" sz="2200" dirty="0"/>
              <a:t>(Interpreter Language)</a:t>
            </a:r>
            <a:r>
              <a:rPr lang="ko-KR" altLang="en-US" sz="2200" dirty="0"/>
              <a:t>이다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명령형</a:t>
            </a:r>
            <a:r>
              <a:rPr lang="en-US" altLang="ko-KR" sz="2200" dirty="0"/>
              <a:t>(imperative), </a:t>
            </a:r>
            <a:r>
              <a:rPr lang="ko-KR" altLang="en-US" sz="2200" dirty="0"/>
              <a:t>함수형</a:t>
            </a:r>
            <a:r>
              <a:rPr lang="en-US" altLang="ko-KR" sz="2200" dirty="0"/>
              <a:t>(functional), </a:t>
            </a:r>
            <a:r>
              <a:rPr lang="ko-KR" altLang="en-US" sz="2200" dirty="0"/>
              <a:t>프로토타입 기반</a:t>
            </a:r>
            <a:r>
              <a:rPr lang="en-US" altLang="ko-KR" sz="2200" dirty="0"/>
              <a:t>(prototype-based) </a:t>
            </a:r>
            <a:r>
              <a:rPr lang="ko-KR" altLang="en-US" sz="2200" dirty="0"/>
              <a:t>객체지향 프로그래밍을 지원하는 멀티 패러다임 프로그래밍 언어이다</a:t>
            </a:r>
            <a:r>
              <a:rPr lang="en-US" altLang="ko-KR" sz="22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17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77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웹 서버는 하드웨어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소프트웨어 두 가지 측면으로 구분 할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하드웨어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웹사이트의 컴포넌트 파일들을 저장하는 컴퓨터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컴포넌트 파일에는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HTML, Image, CSS,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가 존재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컴포넌트 파일을 인터넷을 통해 클라이언트에게 전달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소프트웨어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사용자가 어떻게 호스트 파일들에 접근하는지 관리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웹 서버는 주소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프로토콜을 사용하여 클라이언트의 요청을 처리 및 응답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57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구글 크롬에서 단축키 </a:t>
            </a:r>
            <a:br>
              <a:rPr lang="ko-KR" altLang="en-US" sz="2200" dirty="0"/>
            </a:br>
            <a:r>
              <a:rPr lang="en-US" altLang="ko-KR" sz="2200" dirty="0"/>
              <a:t>windows -&gt; F12 </a:t>
            </a:r>
            <a:r>
              <a:rPr lang="ko-KR" altLang="en-US" sz="2200" dirty="0"/>
              <a:t>또는 </a:t>
            </a:r>
            <a:r>
              <a:rPr lang="en-US" altLang="ko-KR" sz="2200" dirty="0" err="1"/>
              <a:t>Ctrl+Shift+I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Mac -&gt; </a:t>
            </a:r>
            <a:r>
              <a:rPr lang="en-US" altLang="ko-KR" sz="2200" dirty="0" err="1"/>
              <a:t>command+option+I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크롬 브라우저가 제공하는 개발자 도구로 별도의 설치 없이 사용이 가능하다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450485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7F64B6E-F897-46C5-A983-97D8074B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62236"/>
              </p:ext>
            </p:extLst>
          </p:nvPr>
        </p:nvGraphicFramePr>
        <p:xfrm>
          <a:off x="508000" y="2060848"/>
          <a:ext cx="8128000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7486">
                  <a:extLst>
                    <a:ext uri="{9D8B030D-6E8A-4147-A177-3AD203B41FA5}">
                      <a16:colId xmlns:a16="http://schemas.microsoft.com/office/drawing/2014/main" val="2850546494"/>
                    </a:ext>
                  </a:extLst>
                </a:gridCol>
                <a:gridCol w="6720514">
                  <a:extLst>
                    <a:ext uri="{9D8B030D-6E8A-4147-A177-3AD203B41FA5}">
                      <a16:colId xmlns:a16="http://schemas.microsoft.com/office/drawing/2014/main" val="215134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4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/>
                        <a:t>CSS</a:t>
                      </a:r>
                      <a:r>
                        <a:rPr lang="ko-KR" altLang="en-US" sz="1600" dirty="0"/>
                        <a:t>를 편집하여 렌더링 된 뷰를 확인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1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Console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에러 확인이 가능하고 </a:t>
                      </a:r>
                      <a:r>
                        <a:rPr lang="en-US" altLang="ko-KR" sz="1600" dirty="0" err="1"/>
                        <a:t>Javascript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소스코드에 포함 시킨 </a:t>
                      </a:r>
                      <a:r>
                        <a:rPr lang="en-US" altLang="ko-KR" sz="1600" dirty="0"/>
                        <a:t>console.log </a:t>
                      </a:r>
                      <a:r>
                        <a:rPr lang="ko-KR" altLang="en-US" sz="1600" dirty="0"/>
                        <a:t>메소드의 결과를 확인 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51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Sources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</a:t>
                      </a:r>
                      <a:r>
                        <a:rPr lang="en-US" altLang="ko-KR" sz="1600" dirty="0" err="1"/>
                        <a:t>Javascript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코드를 디버깅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9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Network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페이지에 관련된 네트워크 요청 정보와 퍼포먼스를 확인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Application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스토리지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세션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쿠키를 확인하고 관리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4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3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프롬프트에 </a:t>
            </a:r>
            <a:r>
              <a:rPr lang="en-US" altLang="ko-KR" sz="2200" dirty="0" err="1"/>
              <a:t>Javascript</a:t>
            </a:r>
            <a:r>
              <a:rPr lang="en-US" altLang="ko-KR" sz="2200" dirty="0"/>
              <a:t> </a:t>
            </a:r>
            <a:r>
              <a:rPr lang="ko-KR" altLang="en-US" sz="2200" dirty="0"/>
              <a:t>코드를 입력하고 </a:t>
            </a:r>
            <a:r>
              <a:rPr lang="ko-KR" altLang="en-US" sz="2200" dirty="0" err="1"/>
              <a:t>엔터</a:t>
            </a:r>
            <a:r>
              <a:rPr lang="ko-KR" altLang="en-US" sz="2200" dirty="0"/>
              <a:t> 키를 입력하면 실행 결과가 표시된다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0E817-8906-4419-881F-04008167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6" y="2924944"/>
            <a:ext cx="7764827" cy="20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Node.js </a:t>
            </a:r>
            <a:r>
              <a:rPr lang="ko-KR" altLang="en-US" sz="2200" b="1" dirty="0"/>
              <a:t>설치 후 확인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 -v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npm</a:t>
            </a:r>
            <a:r>
              <a:rPr lang="en-US" altLang="ko-KR" sz="2200" dirty="0"/>
              <a:t> -v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FAD7D-32EE-47F0-A022-BE8D6E2A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2" y="2204864"/>
            <a:ext cx="6495875" cy="33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0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/>
              <a:t>visualstudio</a:t>
            </a:r>
            <a:r>
              <a:rPr lang="en-US" altLang="ko-KR" sz="2200" dirty="0"/>
              <a:t> code</a:t>
            </a:r>
            <a:r>
              <a:rPr lang="ko-KR" altLang="en-US" sz="2200" dirty="0"/>
              <a:t>에는 터미널이 존재한다</a:t>
            </a:r>
            <a:r>
              <a:rPr lang="en-US" altLang="ko-KR" sz="2200" dirty="0"/>
              <a:t>. Ctrl+` </a:t>
            </a:r>
            <a:r>
              <a:rPr lang="ko-KR" altLang="en-US" sz="2200" dirty="0"/>
              <a:t>단축키를 사용하면 터미널이 열리게 된다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ko-KR" altLang="en-US" sz="2200" dirty="0"/>
              <a:t>이 터미널에서 </a:t>
            </a:r>
            <a:r>
              <a:rPr lang="en-US" altLang="ko-KR" sz="2200" dirty="0"/>
              <a:t>Node.js </a:t>
            </a:r>
            <a:r>
              <a:rPr lang="ko-KR" altLang="en-US" sz="2200" dirty="0"/>
              <a:t>명령어로 </a:t>
            </a:r>
            <a:r>
              <a:rPr lang="en-US" altLang="ko-KR" sz="2200" dirty="0" err="1"/>
              <a:t>Javascript</a:t>
            </a:r>
            <a:r>
              <a:rPr lang="en-US" altLang="ko-KR" sz="2200" dirty="0"/>
              <a:t> </a:t>
            </a:r>
            <a:r>
              <a:rPr lang="ko-KR" altLang="en-US" sz="2200" dirty="0"/>
              <a:t>파일이 실행 가능하다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en-US" altLang="ko-KR" sz="2200" dirty="0"/>
              <a:t>node index.js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2A3C7-A06B-4EC6-948B-4D7C485E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89" y="3429000"/>
            <a:ext cx="5576752" cy="1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0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변수는 데이터를 담기 위한 메모리 공간을 의미한다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var </a:t>
            </a:r>
            <a:r>
              <a:rPr lang="ko-KR" altLang="en-US" sz="2200" dirty="0"/>
              <a:t>라는 키워드로 변수를 선언하며</a:t>
            </a:r>
            <a:r>
              <a:rPr lang="en-US" altLang="ko-KR" sz="2200" dirty="0"/>
              <a:t>, </a:t>
            </a:r>
            <a:r>
              <a:rPr lang="ko-KR" altLang="en-US" sz="2200" dirty="0"/>
              <a:t>선언함과 동시에 값을 할당 할 수 있다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var a;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a = 1;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var b = “Hello World”;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변수는 </a:t>
            </a:r>
            <a:r>
              <a:rPr lang="en-US" altLang="ko-KR" sz="2200" dirty="0"/>
              <a:t>2</a:t>
            </a:r>
            <a:r>
              <a:rPr lang="ko-KR" altLang="en-US" sz="2200" dirty="0"/>
              <a:t>가지 방법 다 가능하다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82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 변수의 모든 값은 </a:t>
            </a:r>
            <a:r>
              <a:rPr lang="en-US" altLang="ko-KR" sz="2200" dirty="0"/>
              <a:t>7</a:t>
            </a:r>
            <a:r>
              <a:rPr lang="ko-KR" altLang="en-US" sz="2200" dirty="0"/>
              <a:t>가지의 데이터 타입을 제공한다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원시타입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number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Boolean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null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symbol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객체 타입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object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74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(number)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C</a:t>
            </a:r>
            <a:r>
              <a:rPr lang="ko-KR" altLang="en-US" sz="2200" dirty="0"/>
              <a:t>와 </a:t>
            </a:r>
            <a:r>
              <a:rPr lang="en-US" altLang="ko-KR" sz="2200" dirty="0"/>
              <a:t>Java </a:t>
            </a:r>
            <a:r>
              <a:rPr lang="ko-KR" altLang="en-US" sz="2200" dirty="0"/>
              <a:t>같은 경우</a:t>
            </a:r>
            <a:r>
              <a:rPr lang="en-US" altLang="ko-KR" sz="2200" dirty="0"/>
              <a:t>, int, long, float, double </a:t>
            </a:r>
            <a:r>
              <a:rPr lang="ko-KR" altLang="en-US" sz="2200" dirty="0"/>
              <a:t>등과 같은 다양한 숫자 타입이 존재한다</a:t>
            </a:r>
            <a:r>
              <a:rPr lang="en-US" altLang="ko-KR" sz="2200" dirty="0"/>
              <a:t>. </a:t>
            </a:r>
            <a:r>
              <a:rPr lang="en-US" altLang="ko-KR" sz="2200" dirty="0" err="1"/>
              <a:t>Javascript</a:t>
            </a:r>
            <a:r>
              <a:rPr lang="ko-KR" altLang="en-US" sz="2200" dirty="0"/>
              <a:t>에서는 하나의 숫자 타입만 존재한다</a:t>
            </a:r>
            <a:r>
              <a:rPr lang="en-US" altLang="ko-KR" sz="2200" dirty="0"/>
              <a:t>. </a:t>
            </a:r>
            <a:r>
              <a:rPr lang="ko-KR" altLang="en-US" sz="2200" dirty="0"/>
              <a:t>모든 수는 실수로 처리한다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 데이터타입은 모두 </a:t>
            </a:r>
            <a:r>
              <a:rPr lang="en-US" altLang="ko-KR" sz="2200" dirty="0"/>
              <a:t>10</a:t>
            </a:r>
            <a:r>
              <a:rPr lang="ko-KR" altLang="en-US" sz="2200" dirty="0"/>
              <a:t>진수로 해석된다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97C6D-1278-43F0-9E1B-FB5188FE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9" y="4189324"/>
            <a:ext cx="204816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문자열</a:t>
            </a:r>
            <a:r>
              <a:rPr lang="en-US" altLang="ko-KR" sz="2200" dirty="0"/>
              <a:t>(string) </a:t>
            </a:r>
            <a:r>
              <a:rPr lang="ko-KR" altLang="en-US" sz="2200" dirty="0"/>
              <a:t>타입은 텍스트 데이터를 나타내는데 사용한다</a:t>
            </a:r>
            <a:r>
              <a:rPr lang="en-US" altLang="ko-KR" sz="2200" dirty="0"/>
              <a:t>. String</a:t>
            </a:r>
            <a:r>
              <a:rPr lang="ko-KR" altLang="en-US" sz="2200" dirty="0"/>
              <a:t>은 ‘’ 나 “” 안에 텍스트를 넣어서 생성한다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“” </a:t>
            </a:r>
            <a:r>
              <a:rPr lang="ko-KR" altLang="en-US" sz="2200" dirty="0"/>
              <a:t>안에 ‘’를 넣으면 텍스트로 인식한다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반대로 ‘’안에 “”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넣어도 텍스트로 인식한다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B530-0E20-4D64-8665-07D729D9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19" y="4365104"/>
            <a:ext cx="241016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7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200" dirty="0" err="1"/>
              <a:t>불리언</a:t>
            </a:r>
            <a:r>
              <a:rPr lang="en-US" altLang="ko-KR" sz="2200" dirty="0"/>
              <a:t>(Boolean) </a:t>
            </a:r>
            <a:r>
              <a:rPr lang="ko-KR" altLang="en-US" sz="2200" dirty="0"/>
              <a:t>타입은 참</a:t>
            </a:r>
            <a:r>
              <a:rPr lang="en-US" altLang="ko-KR" sz="2200" dirty="0"/>
              <a:t>, </a:t>
            </a:r>
            <a:r>
              <a:rPr lang="ko-KR" altLang="en-US" sz="2200" dirty="0"/>
              <a:t>거짓을 나타내는 </a:t>
            </a:r>
            <a:r>
              <a:rPr lang="en-US" altLang="ko-KR" sz="2200" dirty="0"/>
              <a:t>true</a:t>
            </a:r>
            <a:r>
              <a:rPr lang="ko-KR" altLang="en-US" sz="2200" dirty="0"/>
              <a:t>와 </a:t>
            </a:r>
            <a:r>
              <a:rPr lang="en-US" altLang="ko-KR" sz="2200" dirty="0"/>
              <a:t>false </a:t>
            </a:r>
            <a:r>
              <a:rPr lang="ko-KR" altLang="en-US" sz="2200" dirty="0"/>
              <a:t>뿐이다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이 타입은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같은 조건문에서 자주 사용된다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23292-A2D1-40DB-B078-7FBADD8D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82" y="3753126"/>
            <a:ext cx="221963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3933056"/>
            <a:ext cx="8424863" cy="2439040"/>
          </a:xfrm>
        </p:spPr>
        <p:txBody>
          <a:bodyPr>
            <a:normAutofit fontScale="77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브라우저가 웹 서버에서 불려진 파일을 필요로 할 때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브라우저는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통해 파일을 요청한다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요청이 올바른 웹 서버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하드웨어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에 도달하였을 때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HTTP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서버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소프트웨어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요청된 문서를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이용하여 보낸다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2BFC6-6614-48B6-B495-6EB6AACD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37" y="1340954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2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(null)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널</a:t>
            </a:r>
            <a:r>
              <a:rPr lang="en-US" altLang="ko-KR" sz="2200" dirty="0"/>
              <a:t>(null)</a:t>
            </a:r>
            <a:r>
              <a:rPr lang="ko-KR" altLang="en-US" sz="2200" dirty="0"/>
              <a:t>타입은 변수의 값이 없다는 것을 의미한다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(undefined)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undefined </a:t>
            </a:r>
            <a:r>
              <a:rPr lang="ko-KR" altLang="en-US" sz="2200" dirty="0"/>
              <a:t>타입은 변수 선언 후 값이 할당되지 않았을 경우에 </a:t>
            </a:r>
            <a:r>
              <a:rPr lang="en-US" altLang="ko-KR" sz="2200" dirty="0"/>
              <a:t>undefined </a:t>
            </a:r>
            <a:r>
              <a:rPr lang="ko-KR" altLang="en-US" sz="2200" dirty="0"/>
              <a:t>값을 가진다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84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이항 산술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C54E125-058E-40A3-AB75-60367D63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00089"/>
              </p:ext>
            </p:extLst>
          </p:nvPr>
        </p:nvGraphicFramePr>
        <p:xfrm>
          <a:off x="508000" y="2492896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 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2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단항</a:t>
            </a:r>
            <a:r>
              <a:rPr lang="ko-KR" altLang="en-US" sz="2000" dirty="0"/>
              <a:t> 산술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523B4-0F59-46C5-AD33-B36AAC2A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63701"/>
              </p:ext>
            </p:extLst>
          </p:nvPr>
        </p:nvGraphicFramePr>
        <p:xfrm>
          <a:off x="782623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단항</a:t>
                      </a:r>
                      <a:r>
                        <a:rPr lang="ko-KR" altLang="en-US" dirty="0"/>
                        <a:t> 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어떠한 효과도 없다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음수를 양수로 양수를 음수로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9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할당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C33483D-0699-4F87-9A84-054EE8C25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48642"/>
              </p:ext>
            </p:extLst>
          </p:nvPr>
        </p:nvGraphicFramePr>
        <p:xfrm>
          <a:off x="633503" y="2492896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할당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x+=y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</a:t>
                      </a:r>
                      <a:r>
                        <a:rPr lang="en-US" altLang="ko-KR" dirty="0" err="1"/>
                        <a:t>x+y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x-=y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x=x-y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x*=y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x=x*y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x/=y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x=x/y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7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x%=y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</a:t>
                      </a:r>
                      <a:r>
                        <a:rPr lang="en-US" altLang="ko-KR" dirty="0" err="1"/>
                        <a:t>x%y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6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50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비교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1DF8A0-B82E-4F29-9139-1FDBC9D78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234"/>
              </p:ext>
            </p:extLst>
          </p:nvPr>
        </p:nvGraphicFramePr>
        <p:xfrm>
          <a:off x="517224" y="2348880"/>
          <a:ext cx="81280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8702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동등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가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일치 비교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의 값과 타입이 같다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x!=y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부등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가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x!==y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불일치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의 값과 타입이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78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대소 관계 비교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F5A7EE3-1B7B-4900-A947-134F4437E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99622"/>
              </p:ext>
            </p:extLst>
          </p:nvPr>
        </p:nvGraphicFramePr>
        <p:xfrm>
          <a:off x="517224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892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8525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3314583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대소 관계 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x&gt;y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x&lt;y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작다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x&gt;=y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x&lt;=y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78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논리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1D9F2E-AAB2-4EAB-9F09-C078A1398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90787"/>
              </p:ext>
            </p:extLst>
          </p:nvPr>
        </p:nvGraphicFramePr>
        <p:xfrm>
          <a:off x="517224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89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(if…else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if…else</a:t>
            </a:r>
            <a:r>
              <a:rPr lang="ko-KR" altLang="en-US" sz="2200" dirty="0"/>
              <a:t>문은 주어진 조건식이 참이냐 </a:t>
            </a:r>
            <a:r>
              <a:rPr lang="ko-KR" altLang="en-US" sz="2200" dirty="0" err="1"/>
              <a:t>거짓이냐에</a:t>
            </a:r>
            <a:r>
              <a:rPr lang="ko-KR" altLang="en-US" sz="2200" dirty="0"/>
              <a:t> 따라 실행할 코드를 결정한다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조건식의 결과가 </a:t>
            </a:r>
            <a:r>
              <a:rPr lang="ko-KR" altLang="en-US" sz="2200" dirty="0" err="1"/>
              <a:t>불리언</a:t>
            </a:r>
            <a:r>
              <a:rPr lang="ko-KR" altLang="en-US" sz="2200" dirty="0"/>
              <a:t> 값이 아니라면 강제 변환되어 참</a:t>
            </a:r>
            <a:r>
              <a:rPr lang="en-US" altLang="ko-KR" sz="2200" dirty="0"/>
              <a:t>, </a:t>
            </a:r>
            <a:r>
              <a:rPr lang="ko-KR" altLang="en-US" sz="2200" dirty="0"/>
              <a:t>거짓을 구분한다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조건식을 추가하고 싶으면 </a:t>
            </a:r>
            <a:r>
              <a:rPr lang="en-US" altLang="ko-KR" sz="2200" dirty="0"/>
              <a:t>else if(</a:t>
            </a:r>
            <a:r>
              <a:rPr lang="ko-KR" altLang="en-US" sz="2200" dirty="0"/>
              <a:t>조건식</a:t>
            </a:r>
            <a:r>
              <a:rPr lang="en-US" altLang="ko-KR" sz="2200" dirty="0"/>
              <a:t>)</a:t>
            </a:r>
            <a:r>
              <a:rPr lang="ko-KR" altLang="en-US" sz="2200" dirty="0"/>
              <a:t>을 사용하면 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EE30E-00D8-42B0-940B-293D1547C9F7}"/>
              </a:ext>
            </a:extLst>
          </p:cNvPr>
          <p:cNvSpPr txBox="1"/>
          <p:nvPr/>
        </p:nvSpPr>
        <p:spPr>
          <a:xfrm>
            <a:off x="1524699" y="4437112"/>
            <a:ext cx="60946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}else if(</a:t>
            </a:r>
            <a:r>
              <a:rPr lang="ko-KR" altLang="en-US" dirty="0"/>
              <a:t>조건식</a:t>
            </a:r>
            <a:r>
              <a:rPr lang="en-US" altLang="ko-KR" dirty="0"/>
              <a:t>2){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거짓 조건식</a:t>
            </a:r>
            <a:r>
              <a:rPr lang="en-US" altLang="ko-KR" dirty="0"/>
              <a:t>2</a:t>
            </a:r>
            <a:r>
              <a:rPr lang="ko-KR" altLang="en-US" dirty="0"/>
              <a:t>가 참이라면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 </a:t>
            </a:r>
            <a:r>
              <a:rPr lang="en-US" altLang="ko-KR" dirty="0"/>
              <a:t>2</a:t>
            </a:r>
            <a:r>
              <a:rPr lang="ko-KR" altLang="en-US" dirty="0"/>
              <a:t>개가 다 거짓이라면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35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(if…else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25360-9EFB-464F-8A86-48775AB7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3" y="1686083"/>
            <a:ext cx="7835861" cy="47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4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(switch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switch</a:t>
            </a:r>
            <a:r>
              <a:rPr lang="ko-KR" altLang="en-US" sz="2000" dirty="0"/>
              <a:t>문은 표현식을 평가하여 그 값과 일치하는 표현식을 가지는 </a:t>
            </a:r>
            <a:r>
              <a:rPr lang="en-US" altLang="ko-KR" sz="2000" dirty="0"/>
              <a:t>case</a:t>
            </a:r>
            <a:r>
              <a:rPr lang="ko-KR" altLang="en-US" sz="2000" dirty="0"/>
              <a:t>문으로 실행 순서를 이동시킨다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case</a:t>
            </a:r>
            <a:r>
              <a:rPr lang="ko-KR" altLang="en-US" sz="2000" dirty="0"/>
              <a:t>문은 상황을 의미하는 표현식을 지정하고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마무리한다</a:t>
            </a:r>
            <a:r>
              <a:rPr lang="en-US" altLang="ko-KR" sz="2000" dirty="0"/>
              <a:t>. </a:t>
            </a:r>
            <a:r>
              <a:rPr lang="ko-KR" altLang="en-US" sz="2000" dirty="0"/>
              <a:t>표현식과 일치하는 표현식이 없다면 </a:t>
            </a:r>
            <a:r>
              <a:rPr lang="en-US" altLang="ko-KR" sz="2000" dirty="0"/>
              <a:t>default</a:t>
            </a:r>
            <a:r>
              <a:rPr lang="ko-KR" altLang="en-US" sz="2000" dirty="0"/>
              <a:t>문으로 이동한다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79F07-15AD-4450-8F35-CDE0EC85EAD8}"/>
              </a:ext>
            </a:extLst>
          </p:cNvPr>
          <p:cNvSpPr txBox="1"/>
          <p:nvPr/>
        </p:nvSpPr>
        <p:spPr>
          <a:xfrm>
            <a:off x="1332684" y="3709694"/>
            <a:ext cx="70278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switch(</a:t>
            </a:r>
            <a:r>
              <a:rPr lang="ko-KR" altLang="en-US" dirty="0"/>
              <a:t>표현식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case </a:t>
            </a:r>
            <a:r>
              <a:rPr lang="ko-KR" altLang="en-US" dirty="0"/>
              <a:t>표현식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    //</a:t>
            </a:r>
            <a:r>
              <a:rPr lang="ko-KR" altLang="en-US" dirty="0"/>
              <a:t>표현식</a:t>
            </a:r>
            <a:r>
              <a:rPr lang="en-US" altLang="ko-KR" dirty="0"/>
              <a:t>1</a:t>
            </a:r>
            <a:r>
              <a:rPr lang="ko-KR" altLang="en-US" dirty="0"/>
              <a:t>과 일치하는 경우 실행될 코드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break;</a:t>
            </a:r>
          </a:p>
          <a:p>
            <a:r>
              <a:rPr lang="en-US" altLang="ko-KR" dirty="0"/>
              <a:t>    case </a:t>
            </a:r>
            <a:r>
              <a:rPr lang="ko-KR" altLang="en-US" dirty="0"/>
              <a:t>표현식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//</a:t>
            </a:r>
            <a:r>
              <a:rPr lang="ko-KR" altLang="en-US" dirty="0"/>
              <a:t>표현식</a:t>
            </a:r>
            <a:r>
              <a:rPr lang="en-US" altLang="ko-KR" dirty="0"/>
              <a:t>2</a:t>
            </a:r>
            <a:r>
              <a:rPr lang="ko-KR" altLang="en-US" dirty="0"/>
              <a:t>과 일치하는 경우 실행될 코드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break;</a:t>
            </a:r>
          </a:p>
          <a:p>
            <a:r>
              <a:rPr lang="en-US" altLang="ko-KR" dirty="0"/>
              <a:t>    default:</a:t>
            </a:r>
          </a:p>
          <a:p>
            <a:r>
              <a:rPr lang="en-US" altLang="ko-KR" dirty="0"/>
              <a:t>        //case</a:t>
            </a:r>
            <a:r>
              <a:rPr lang="ko-KR" altLang="en-US" dirty="0"/>
              <a:t>문의 표현식과 일치하지 않을 경우 실행될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정적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웹 서버에 미리 저장된 파일이 그대로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유저는 서버에 저장된 데이터가 변경되지 않는 한 고정된 페이지를 보게 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동적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웹 서버에 있는 데이터들을 스크립트에 의해 가공 처리 된 후 생성되어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유저는 상황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시간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요청 등에 따라 달라지는 웹페이지를 보게 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</p:spTree>
    <p:extLst>
      <p:ext uri="{BB962C8B-B14F-4D97-AF65-F5344CB8AC3E}">
        <p14:creationId xmlns:p14="http://schemas.microsoft.com/office/powerpoint/2010/main" val="217861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(switch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04795-0729-488C-83BF-4B3C8A6B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2085425"/>
            <a:ext cx="8100392" cy="26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8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endParaRPr lang="ko-KR" altLang="en-US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반복문은 주어진 조건식의 평가 결과가 참인 경우 코드를 실행하고 그 후 다시 검사하여 조건이 거짓일때 까지 반복된다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는 </a:t>
            </a:r>
            <a:r>
              <a:rPr lang="en-US" altLang="ko-KR" sz="2200" dirty="0"/>
              <a:t>for</a:t>
            </a:r>
            <a:r>
              <a:rPr lang="ko-KR" altLang="en-US" sz="2200" dirty="0"/>
              <a:t>문</a:t>
            </a:r>
            <a:r>
              <a:rPr lang="en-US" altLang="ko-KR" sz="2200" dirty="0"/>
              <a:t>, while</a:t>
            </a:r>
            <a:r>
              <a:rPr lang="ko-KR" altLang="en-US" sz="2200" dirty="0"/>
              <a:t>문</a:t>
            </a:r>
            <a:r>
              <a:rPr lang="en-US" altLang="ko-KR" sz="2200" dirty="0"/>
              <a:t>, do…while</a:t>
            </a:r>
            <a:r>
              <a:rPr lang="ko-KR" altLang="en-US" sz="2200" dirty="0"/>
              <a:t>문 </a:t>
            </a:r>
            <a:r>
              <a:rPr lang="en-US" altLang="ko-KR" sz="2200" dirty="0"/>
              <a:t>3</a:t>
            </a:r>
            <a:r>
              <a:rPr lang="ko-KR" altLang="en-US" sz="2200" dirty="0"/>
              <a:t>가지의 반복문은 제공한다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70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for</a:t>
            </a:r>
            <a:r>
              <a:rPr lang="ko-KR" altLang="en-US" sz="2200" dirty="0"/>
              <a:t>문은 조건식이 거짓이 될 때까지 코드를 반복 실행한다</a:t>
            </a:r>
            <a:r>
              <a:rPr lang="en-US" altLang="ko-KR" sz="2200" dirty="0"/>
              <a:t>. </a:t>
            </a:r>
            <a:r>
              <a:rPr lang="ko-KR" altLang="en-US" sz="2200" dirty="0"/>
              <a:t>가장 일반적으로 사용 되는 반복문이다</a:t>
            </a:r>
            <a:r>
              <a:rPr lang="en-US" altLang="ko-KR" sz="2200" dirty="0"/>
              <a:t>. </a:t>
            </a: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F0AA2-C582-4FA8-A4F5-AD3667EB8498}"/>
              </a:ext>
            </a:extLst>
          </p:cNvPr>
          <p:cNvSpPr txBox="1"/>
          <p:nvPr/>
        </p:nvSpPr>
        <p:spPr>
          <a:xfrm>
            <a:off x="1524699" y="3282325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for(</a:t>
            </a:r>
            <a:r>
              <a:rPr lang="ko-KR" altLang="en-US" dirty="0"/>
              <a:t>초기조건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참인 경우 반복 실행이 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90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4C63E-D2BA-4AB1-AD3E-46E1E8C7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40" y="1916832"/>
            <a:ext cx="548716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97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279D3-4723-44A5-8B03-42F4B466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92" y="1772816"/>
            <a:ext cx="653506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9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while</a:t>
            </a:r>
            <a:r>
              <a:rPr lang="ko-KR" altLang="en-US" sz="2200" dirty="0"/>
              <a:t>문은 주어진 조건식의 평가 결과가 참이면 코드를 계속 반복해서 실행한다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조건문이 거짓이 되면 실행을 종료한다</a:t>
            </a:r>
            <a:r>
              <a:rPr lang="en-US" altLang="ko-KR" sz="2200" dirty="0"/>
              <a:t>. if</a:t>
            </a:r>
            <a:r>
              <a:rPr lang="ko-KR" altLang="en-US" sz="2200" dirty="0"/>
              <a:t>문과 마찬가지로 조건식이 </a:t>
            </a:r>
            <a:r>
              <a:rPr lang="ko-KR" altLang="en-US" sz="2200" dirty="0" err="1"/>
              <a:t>불리언</a:t>
            </a:r>
            <a:r>
              <a:rPr lang="ko-KR" altLang="en-US" sz="2200" dirty="0"/>
              <a:t> 값이 아니면 강제 변환되어 참과 거짓을 구분한다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F6C4D-5A02-4E18-AF21-5036146A8EB1}"/>
              </a:ext>
            </a:extLst>
          </p:cNvPr>
          <p:cNvSpPr txBox="1"/>
          <p:nvPr/>
        </p:nvSpPr>
        <p:spPr>
          <a:xfrm>
            <a:off x="1524699" y="4005064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참인 경우 반복 실행이 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62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95320-CF05-40D9-AC73-4B949306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3" y="2342998"/>
            <a:ext cx="80973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0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(do…while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do…while</a:t>
            </a:r>
            <a:r>
              <a:rPr lang="ko-KR" altLang="en-US" sz="2200" dirty="0"/>
              <a:t>문은 코드를 실행하고 조건식을 평가한다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코드를 무조건 한번은 실행하게 된다</a:t>
            </a:r>
            <a:r>
              <a:rPr lang="en-US" altLang="ko-KR" sz="2200" dirty="0"/>
              <a:t>.(while</a:t>
            </a:r>
            <a:r>
              <a:rPr lang="ko-KR" altLang="en-US" sz="2200" dirty="0"/>
              <a:t>문과 차이점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AF484-7A94-493F-A0D3-BFF0F792AF14}"/>
              </a:ext>
            </a:extLst>
          </p:cNvPr>
          <p:cNvSpPr txBox="1"/>
          <p:nvPr/>
        </p:nvSpPr>
        <p:spPr>
          <a:xfrm>
            <a:off x="1533923" y="3282325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do 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반복 실행이 될 코드</a:t>
            </a:r>
          </a:p>
          <a:p>
            <a:r>
              <a:rPr lang="en-US" altLang="ko-KR" dirty="0"/>
              <a:t>}while(</a:t>
            </a:r>
            <a:r>
              <a:rPr lang="ko-KR" altLang="en-US" dirty="0"/>
              <a:t>조건식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2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(do…while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411C-75A1-4608-86BC-369F6C52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8" y="2400156"/>
            <a:ext cx="747816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8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REPL (Read Eval Print Loop)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REPL (Read Eval Print Loop)</a:t>
            </a:r>
            <a:r>
              <a:rPr lang="ko-KR" altLang="en-US" sz="1900" dirty="0"/>
              <a:t>은 윈도우 커맨드</a:t>
            </a:r>
            <a:r>
              <a:rPr lang="en-US" altLang="ko-KR" sz="19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혹은 </a:t>
            </a:r>
            <a:r>
              <a:rPr lang="en-US" altLang="ko-KR" sz="1900" dirty="0"/>
              <a:t>Unix/Linux Shell </a:t>
            </a:r>
            <a:r>
              <a:rPr lang="ko-KR" altLang="en-US" sz="1900" dirty="0"/>
              <a:t>처럼 사용자가 커맨드를 입력하면 시스템이 값을 반환하는 환경을 </a:t>
            </a:r>
            <a:r>
              <a:rPr lang="ko-KR" altLang="en-US" sz="1900" dirty="0" err="1"/>
              <a:t>가르킵니다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Node.js REPL </a:t>
            </a:r>
            <a:r>
              <a:rPr lang="ko-KR" altLang="en-US" sz="1900" dirty="0"/>
              <a:t>환경과 함께 제공되며 다음과 같은 기능을 수행 할 수 있습니다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Read - </a:t>
            </a:r>
            <a:r>
              <a:rPr lang="ko-KR" altLang="en-US" sz="1900" dirty="0"/>
              <a:t>유저의 값을 입력 받아 </a:t>
            </a:r>
            <a:r>
              <a:rPr lang="en-US" altLang="ko-KR" sz="1900" dirty="0" err="1"/>
              <a:t>Javascript</a:t>
            </a:r>
            <a:r>
              <a:rPr lang="en-US" altLang="ko-KR" sz="1900" dirty="0"/>
              <a:t> </a:t>
            </a:r>
            <a:r>
              <a:rPr lang="ko-KR" altLang="en-US" sz="1900" dirty="0"/>
              <a:t>데이터 구조로 메모리에 저장합니다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Eval- </a:t>
            </a:r>
            <a:r>
              <a:rPr lang="ko-KR" altLang="en-US" sz="1900" dirty="0"/>
              <a:t>데이터를 처리</a:t>
            </a:r>
            <a:r>
              <a:rPr lang="en-US" altLang="ko-KR" sz="1900" dirty="0"/>
              <a:t>(Evaluate) </a:t>
            </a:r>
            <a:r>
              <a:rPr lang="ko-KR" altLang="en-US" sz="1900" dirty="0"/>
              <a:t>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Print- Eval</a:t>
            </a:r>
            <a:r>
              <a:rPr lang="ko-KR" altLang="en-US" sz="1900" dirty="0"/>
              <a:t>로 인해 반환된 값을 출력합니다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Loop- Read, Eval, Print</a:t>
            </a:r>
            <a:r>
              <a:rPr lang="ko-KR" altLang="en-US" sz="1900" dirty="0"/>
              <a:t>를 반복합니다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A850656-3331-4D4D-9CC6-4843E2D5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58963"/>
              </p:ext>
            </p:extLst>
          </p:nvPr>
        </p:nvGraphicFramePr>
        <p:xfrm>
          <a:off x="508000" y="2060848"/>
          <a:ext cx="8127999" cy="261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속도가 빠르다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비용이 적게 든다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한정적이다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페이지의 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다양하다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사이트의 구조에 따라 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작업이 용이하여 관리가 쉽다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페이지에 비해 상대적으로 느리다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서버 외의 어플리케이션 서버가 필요함으로 추가 비용이 발생한다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9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REPL </a:t>
            </a:r>
            <a:r>
              <a:rPr lang="ko-KR" altLang="en-US" sz="2200" dirty="0"/>
              <a:t>예제</a:t>
            </a:r>
          </a:p>
          <a:p>
            <a:pPr>
              <a:lnSpc>
                <a:spcPct val="150000"/>
              </a:lnSpc>
            </a:pPr>
            <a:r>
              <a:rPr lang="en-US" altLang="ko-KR" sz="1900" dirty="0"/>
              <a:t>Node.js</a:t>
            </a:r>
            <a:r>
              <a:rPr lang="ko-KR" altLang="en-US" sz="1900" dirty="0"/>
              <a:t>에서 제공하는 </a:t>
            </a:r>
            <a:r>
              <a:rPr lang="en-US" altLang="ko-KR" sz="1900" dirty="0"/>
              <a:t>REPL</a:t>
            </a:r>
            <a:r>
              <a:rPr lang="ko-KR" altLang="en-US" sz="1900" dirty="0"/>
              <a:t>은 윈도우의 </a:t>
            </a:r>
            <a:br>
              <a:rPr lang="en-US" altLang="ko-KR" sz="1900" dirty="0"/>
            </a:br>
            <a:r>
              <a:rPr lang="en-US" altLang="ko-KR" sz="1900" dirty="0"/>
              <a:t>CMD, </a:t>
            </a:r>
            <a:r>
              <a:rPr lang="ko-KR" altLang="en-US" sz="1900" dirty="0"/>
              <a:t>맥의 터미널 등등에서 제공해준다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 err="1"/>
              <a:t>VisualStudio</a:t>
            </a:r>
            <a:r>
              <a:rPr lang="en-US" altLang="ko-KR" sz="1900" dirty="0"/>
              <a:t> code </a:t>
            </a:r>
            <a:r>
              <a:rPr lang="ko-KR" altLang="en-US" sz="1900" dirty="0"/>
              <a:t>터미널을 </a:t>
            </a:r>
            <a:br>
              <a:rPr lang="en-US" altLang="ko-KR" sz="1900" dirty="0"/>
            </a:br>
            <a:r>
              <a:rPr lang="ko-KR" altLang="en-US" sz="1900" dirty="0"/>
              <a:t>통해서도 가능하다</a:t>
            </a:r>
            <a:r>
              <a:rPr lang="en-US" altLang="ko-KR" sz="1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69584-FA61-466D-9F9E-9DCB257B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80069"/>
            <a:ext cx="280074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9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err="1"/>
              <a:t>Pakeage.json</a:t>
            </a:r>
            <a:r>
              <a:rPr lang="en-US" altLang="ko-KR" sz="2200" dirty="0"/>
              <a:t> </a:t>
            </a:r>
            <a:r>
              <a:rPr lang="ko-KR" altLang="en-US" sz="2200" dirty="0"/>
              <a:t>파일 생성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Package.json</a:t>
            </a:r>
            <a:r>
              <a:rPr lang="en-US" altLang="ko-KR" sz="2200" dirty="0"/>
              <a:t> </a:t>
            </a:r>
            <a:r>
              <a:rPr lang="ko-KR" altLang="en-US" sz="2200" dirty="0"/>
              <a:t>은 노드 어플리케이션 </a:t>
            </a:r>
            <a:r>
              <a:rPr lang="en-US" altLang="ko-KR" sz="2200" dirty="0"/>
              <a:t>/ </a:t>
            </a:r>
            <a:r>
              <a:rPr lang="ko-KR" altLang="en-US" sz="2200" dirty="0"/>
              <a:t>모듈의 경로에 위치해 있으며 패키지의 속성을 정의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Package.json</a:t>
            </a:r>
            <a:r>
              <a:rPr lang="ko-KR" altLang="en-US" sz="2200" dirty="0"/>
              <a:t>은 노드와 </a:t>
            </a:r>
            <a:r>
              <a:rPr lang="en-US" altLang="ko-KR" sz="2200" dirty="0"/>
              <a:t>NPM</a:t>
            </a:r>
            <a:r>
              <a:rPr lang="ko-KR" altLang="en-US" sz="2200" dirty="0"/>
              <a:t>에 설치 한 후에 원하는 위치의 폴더에서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`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init</a:t>
            </a:r>
            <a:r>
              <a:rPr lang="en-US" altLang="ko-KR" sz="2200" dirty="0"/>
              <a:t>` </a:t>
            </a:r>
            <a:r>
              <a:rPr lang="ko-KR" altLang="en-US" sz="2200" dirty="0"/>
              <a:t>을 하면 생성 됩니다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`</a:t>
            </a:r>
            <a:r>
              <a:rPr lang="en-US" altLang="ko-KR" sz="2200" dirty="0" err="1"/>
              <a:t>package.json</a:t>
            </a:r>
            <a:r>
              <a:rPr lang="en-US" altLang="ko-KR" sz="2200" dirty="0"/>
              <a:t>`</a:t>
            </a:r>
            <a:r>
              <a:rPr lang="ko-KR" altLang="en-US" sz="2200" dirty="0"/>
              <a:t>을 생성 후에  의존성 모듈들을 설치하면 되겠습니다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95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Node Package Manager(NPM)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 Package Manager (NPM)</a:t>
            </a:r>
            <a:r>
              <a:rPr lang="ko-KR" altLang="en-US" sz="2200" dirty="0"/>
              <a:t>의 두가지 주요 기능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•</a:t>
            </a:r>
            <a:r>
              <a:rPr lang="en-US" altLang="ko-KR" sz="2200" dirty="0" err="1"/>
              <a:t>NPMSearch</a:t>
            </a:r>
            <a:r>
              <a:rPr lang="en-US" altLang="ko-KR" sz="2200" dirty="0"/>
              <a:t> </a:t>
            </a:r>
            <a:r>
              <a:rPr lang="ko-KR" altLang="en-US" sz="2200" dirty="0"/>
              <a:t>에서 탐색 가능한 </a:t>
            </a:r>
            <a:r>
              <a:rPr lang="en-US" altLang="ko-KR" sz="2200" dirty="0"/>
              <a:t>Node.js </a:t>
            </a:r>
            <a:r>
              <a:rPr lang="ko-KR" altLang="en-US" sz="2200" dirty="0"/>
              <a:t>패키지</a:t>
            </a:r>
            <a:r>
              <a:rPr lang="en-US" altLang="ko-KR" sz="2200" dirty="0"/>
              <a:t>/</a:t>
            </a:r>
            <a:r>
              <a:rPr lang="ko-KR" altLang="en-US" sz="2200" dirty="0"/>
              <a:t>모듈 저장소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•Node.js </a:t>
            </a:r>
            <a:r>
              <a:rPr lang="ko-KR" altLang="en-US" sz="2200" dirty="0"/>
              <a:t>패키지 설치 및 버전 </a:t>
            </a:r>
            <a:r>
              <a:rPr lang="en-US" altLang="ko-KR" sz="2200" dirty="0"/>
              <a:t>/ </a:t>
            </a:r>
            <a:r>
              <a:rPr lang="ko-KR" altLang="en-US" sz="2200" dirty="0"/>
              <a:t>호환성 관리를 할 수 있는 커맨드라인 유틸리티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NPM</a:t>
            </a:r>
            <a:r>
              <a:rPr lang="ko-KR" altLang="en-US" sz="2200" dirty="0"/>
              <a:t>을 사용하여 모듈 설치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install 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71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Node Package Manager(NPM)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Node.js </a:t>
            </a:r>
            <a:r>
              <a:rPr lang="ko-KR" altLang="en-US" sz="2200" dirty="0"/>
              <a:t>웹 프레임워크 중 하나인 </a:t>
            </a:r>
            <a:r>
              <a:rPr lang="en-US" altLang="ko-KR" sz="2200" dirty="0"/>
              <a:t>express </a:t>
            </a:r>
            <a:r>
              <a:rPr lang="ko-KR" altLang="en-US" sz="2200" dirty="0"/>
              <a:t>설치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install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제거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uninstall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업데이트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update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검색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search express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568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Router</a:t>
            </a:r>
            <a:r>
              <a:rPr lang="ko-KR" altLang="en-US" sz="2200" dirty="0"/>
              <a:t>로 </a:t>
            </a:r>
            <a:r>
              <a:rPr lang="en-US" altLang="ko-KR" sz="2200" dirty="0"/>
              <a:t>request </a:t>
            </a:r>
            <a:r>
              <a:rPr lang="ko-KR" altLang="en-US" sz="2200" dirty="0"/>
              <a:t>처리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브라우저에서 </a:t>
            </a:r>
            <a:r>
              <a:rPr lang="en-US" altLang="ko-KR" sz="2200" dirty="0"/>
              <a:t>Request</a:t>
            </a:r>
            <a:r>
              <a:rPr lang="ko-KR" altLang="en-US" sz="2200" dirty="0"/>
              <a:t>가 왔을 때 서버에서 어떤 작업을 할지 </a:t>
            </a:r>
            <a:r>
              <a:rPr lang="en-US" altLang="ko-KR" sz="2200" dirty="0"/>
              <a:t>Router</a:t>
            </a:r>
            <a:r>
              <a:rPr lang="ko-KR" altLang="en-US" sz="2200" dirty="0"/>
              <a:t>를 통하여 설정해준다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Google Shape;144;p28">
            <a:extLst>
              <a:ext uri="{FF2B5EF4-FFF2-40B4-BE49-F238E27FC236}">
                <a16:creationId xmlns:a16="http://schemas.microsoft.com/office/drawing/2014/main" id="{F22A649E-B82B-44C3-BC75-5015EC696A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41065" y="2996952"/>
            <a:ext cx="4261870" cy="25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078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Express </a:t>
            </a:r>
            <a:r>
              <a:rPr lang="ko-KR" altLang="en-US" sz="2200" dirty="0"/>
              <a:t>모듈을 이용한 서버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F6806-6EB0-47E2-8829-F96E2096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91" y="1772816"/>
            <a:ext cx="5214018" cy="46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6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Router </a:t>
            </a:r>
            <a:r>
              <a:rPr lang="ko-KR" altLang="en-US" sz="2200" dirty="0"/>
              <a:t>다루기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라우터 폴더를 만들고 안에 </a:t>
            </a:r>
            <a:r>
              <a:rPr lang="en-US" altLang="ko-KR" sz="2200" dirty="0"/>
              <a:t>main.js </a:t>
            </a:r>
            <a:r>
              <a:rPr lang="ko-KR" altLang="en-US" sz="2200" dirty="0"/>
              <a:t>생성 후 아래와 같이 작성해주세요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3F6A0-D4DC-477D-B197-4A2001D0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43" y="2780928"/>
            <a:ext cx="4740513" cy="34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17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index.js </a:t>
            </a:r>
            <a:r>
              <a:rPr lang="ko-KR" altLang="en-US" sz="2200" dirty="0"/>
              <a:t>업데이트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8F51CB-11BA-42D9-A1BB-D1447859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1" y="1819056"/>
            <a:ext cx="743053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HTML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8793" y="1115884"/>
            <a:ext cx="8424863" cy="5256212"/>
          </a:xfrm>
        </p:spPr>
        <p:txBody>
          <a:bodyPr>
            <a:normAutofit fontScale="77500" lnSpcReduction="200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(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HyperText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Markup Language)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웹페이지를 기술하기 위한 마크업 언어이다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조금 더 자세히 말하면 웹페이지의 내용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(content)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과 구조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(structure)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담당하는 언어로써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태그를 통해 정보를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구조화하는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것이다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마크업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특별한 기호나 표기를 사용하여 글의 서식과 스타일을 정해주는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프로그래밍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X)</a:t>
            </a:r>
          </a:p>
          <a:p>
            <a:pPr>
              <a:lnSpc>
                <a:spcPct val="200000"/>
              </a:lnSpc>
              <a:buChar char="-"/>
            </a:pP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2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2857</Words>
  <Application>Microsoft Office PowerPoint</Application>
  <PresentationFormat>화면 슬라이드 쇼(4:3)</PresentationFormat>
  <Paragraphs>561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맑은 고딕</vt:lpstr>
      <vt:lpstr>한컴 고딕</vt:lpstr>
      <vt:lpstr>Arial</vt:lpstr>
      <vt:lpstr>Lora</vt:lpstr>
      <vt:lpstr>Office 테마</vt:lpstr>
      <vt:lpstr>서버 프로그래밍 </vt:lpstr>
      <vt:lpstr>PowerPoint 프레젠테이션</vt:lpstr>
      <vt:lpstr>웹 서버</vt:lpstr>
      <vt:lpstr>웹 서버란?</vt:lpstr>
      <vt:lpstr>웹 서버란?</vt:lpstr>
      <vt:lpstr>정적 / 동적 웹페이지</vt:lpstr>
      <vt:lpstr>정적 / 동적 웹페이지</vt:lpstr>
      <vt:lpstr>HTML</vt:lpstr>
      <vt:lpstr>HTML</vt:lpstr>
      <vt:lpstr>HTML</vt:lpstr>
      <vt:lpstr>HTML</vt:lpstr>
      <vt:lpstr>HTML</vt:lpstr>
      <vt:lpstr>HTML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Javascript</vt:lpstr>
      <vt:lpstr>Javascript</vt:lpstr>
      <vt:lpstr>Javascript</vt:lpstr>
      <vt:lpstr>Javascript 개발환경</vt:lpstr>
      <vt:lpstr>Javascript 개발환경</vt:lpstr>
      <vt:lpstr>Javascript 개발환경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 병선</cp:lastModifiedBy>
  <cp:revision>89</cp:revision>
  <dcterms:created xsi:type="dcterms:W3CDTF">2019-02-11T02:11:19Z</dcterms:created>
  <dcterms:modified xsi:type="dcterms:W3CDTF">2022-06-28T13:55:53Z</dcterms:modified>
  <cp:version>1000.0000.01</cp:version>
</cp:coreProperties>
</file>