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1" r:id="rId5"/>
    <p:sldId id="262" r:id="rId6"/>
    <p:sldId id="265" r:id="rId7"/>
    <p:sldId id="268" r:id="rId8"/>
    <p:sldId id="264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58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62" y="752475"/>
            <a:ext cx="7008869" cy="40862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29284"/>
            <a:ext cx="83745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942" y="1230255"/>
            <a:ext cx="8056245" cy="184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293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3000" y="1200150"/>
            <a:ext cx="6858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</a:rPr>
              <a:t>AI</a:t>
            </a:r>
            <a:r>
              <a:rPr lang="en-IN" sz="4000" spc="10" dirty="0">
                <a:solidFill>
                  <a:srgbClr val="FFFFFF"/>
                </a:solidFill>
              </a:rPr>
              <a:t> MEDICAL ASSISTANT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905000" y="2343150"/>
            <a:ext cx="5224145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lang="en-IN" sz="2400" b="1" dirty="0">
                <a:solidFill>
                  <a:srgbClr val="FFFFFF"/>
                </a:solidFill>
                <a:latin typeface="Roboto"/>
                <a:cs typeface="Roboto"/>
              </a:rPr>
              <a:t>Reasoning Medical Specialist</a:t>
            </a: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lang="en-IN" sz="2400" b="1" dirty="0">
                <a:solidFill>
                  <a:srgbClr val="FFFFFF"/>
                </a:solidFill>
                <a:latin typeface="Roboto"/>
                <a:cs typeface="Roboto"/>
              </a:rPr>
              <a:t>Fine-Tuned DeepSeek R1 </a:t>
            </a: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lang="en-IN" sz="2400" b="1" dirty="0">
                <a:solidFill>
                  <a:srgbClr val="FFFFFF"/>
                </a:solidFill>
                <a:latin typeface="Roboto"/>
                <a:cs typeface="Roboto"/>
              </a:rPr>
              <a:t>On a Medical QA Dataset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D3AF4-D343-6107-AE28-1148C92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39809-A790-7E09-096F-A95CC2F1D64A}"/>
              </a:ext>
            </a:extLst>
          </p:cNvPr>
          <p:cNvSpPr txBox="1"/>
          <p:nvPr/>
        </p:nvSpPr>
        <p:spPr>
          <a:xfrm>
            <a:off x="152400" y="13335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Setup/Apply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LoRA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 finetuning to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97E8F-2DB8-DE4C-14EF-9D146F1090F1}"/>
              </a:ext>
            </a:extLst>
          </p:cNvPr>
          <p:cNvSpPr txBox="1"/>
          <p:nvPr/>
        </p:nvSpPr>
        <p:spPr>
          <a:xfrm>
            <a:off x="152400" y="514350"/>
            <a:ext cx="4648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What is </a:t>
            </a:r>
            <a:r>
              <a:rPr lang="en-IN" sz="1400" b="1" dirty="0" err="1"/>
              <a:t>LoRA</a:t>
            </a:r>
            <a:r>
              <a:rPr lang="en-IN" sz="1400" b="1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LoRA</a:t>
            </a:r>
            <a:r>
              <a:rPr lang="en-US" sz="1200" b="1" dirty="0"/>
              <a:t> (Low-Rank Adaptation)</a:t>
            </a:r>
            <a:r>
              <a:rPr lang="en-US" sz="1200" dirty="0"/>
              <a:t> is a method to fine-tune large language models efficiently: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It </a:t>
            </a:r>
            <a:r>
              <a:rPr lang="en-US" sz="1200" b="1" dirty="0"/>
              <a:t>freezes</a:t>
            </a:r>
            <a:r>
              <a:rPr lang="en-US" sz="1200" dirty="0"/>
              <a:t> most of the original model weights.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a </a:t>
            </a:r>
            <a:r>
              <a:rPr lang="en-US" sz="1200" b="1" dirty="0"/>
              <a:t>few new trainable parameters</a:t>
            </a:r>
            <a:r>
              <a:rPr lang="en-US" sz="1200" dirty="0"/>
              <a:t> (</a:t>
            </a:r>
            <a:r>
              <a:rPr lang="en-US" sz="1200" dirty="0" err="1"/>
              <a:t>LoRA</a:t>
            </a:r>
            <a:r>
              <a:rPr lang="en-US" sz="1200" dirty="0"/>
              <a:t> adapters) are added to specific layers.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drastically </a:t>
            </a:r>
            <a:r>
              <a:rPr lang="en-US" sz="1200" b="1" dirty="0"/>
              <a:t>reduces GPU memory usage and training time</a:t>
            </a:r>
            <a:r>
              <a:rPr lang="en-US" sz="12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IN" sz="1200" b="1" dirty="0"/>
              <a:t>model=model: </a:t>
            </a:r>
            <a:r>
              <a:rPr lang="en-US" sz="1200" dirty="0"/>
              <a:t>Base pretrained model (e.g., DeepSeek)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r=16: </a:t>
            </a:r>
            <a:r>
              <a:rPr lang="en-US" sz="1200" b="1" dirty="0" err="1"/>
              <a:t>LoRA</a:t>
            </a:r>
            <a:r>
              <a:rPr lang="en-US" sz="1200" b="1" dirty="0"/>
              <a:t> rank: </a:t>
            </a:r>
            <a:r>
              <a:rPr lang="en-US" sz="1200" dirty="0"/>
              <a:t>controls adapter size and expressiveness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target_modules</a:t>
            </a:r>
            <a:r>
              <a:rPr lang="en-IN" sz="1200" b="1" dirty="0"/>
              <a:t>: </a:t>
            </a:r>
            <a:r>
              <a:rPr lang="en-US" sz="1200" dirty="0" err="1"/>
              <a:t>LoRA</a:t>
            </a:r>
            <a:r>
              <a:rPr lang="en-US" sz="1200" dirty="0"/>
              <a:t> will be applied only to these transformer layers like </a:t>
            </a:r>
            <a:r>
              <a:rPr lang="en-IN" sz="1200" dirty="0" err="1"/>
              <a:t>q_proj</a:t>
            </a:r>
            <a:r>
              <a:rPr lang="en-IN" sz="1200" dirty="0"/>
              <a:t>, </a:t>
            </a:r>
            <a:r>
              <a:rPr lang="en-IN" sz="1200" dirty="0" err="1"/>
              <a:t>k_proj</a:t>
            </a:r>
            <a:r>
              <a:rPr lang="en-IN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lora_alpha</a:t>
            </a:r>
            <a:r>
              <a:rPr lang="en-IN" sz="1200" b="1" dirty="0"/>
              <a:t>=16: </a:t>
            </a:r>
            <a:r>
              <a:rPr lang="en-US" sz="1200" dirty="0"/>
              <a:t>Scaling factor to balance between new and frozen weights.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lora_dropout</a:t>
            </a:r>
            <a:r>
              <a:rPr lang="en-IN" sz="1200" b="1" dirty="0"/>
              <a:t>=0: </a:t>
            </a:r>
            <a:r>
              <a:rPr lang="en-US" sz="1200" dirty="0"/>
              <a:t>No dropout applied to </a:t>
            </a:r>
            <a:r>
              <a:rPr lang="en-US" sz="1200" dirty="0" err="1"/>
              <a:t>LoRA</a:t>
            </a:r>
            <a:r>
              <a:rPr lang="en-US" sz="1200" dirty="0"/>
              <a:t> layers (0% randomness)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bias="none“: </a:t>
            </a:r>
            <a:r>
              <a:rPr lang="en-US" sz="1200" dirty="0"/>
              <a:t>Don't update any bias terms in the original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use_gradient_checkpointing</a:t>
            </a:r>
            <a:r>
              <a:rPr lang="en-IN" sz="1200" b="1" dirty="0"/>
              <a:t>="</a:t>
            </a:r>
            <a:r>
              <a:rPr lang="en-IN" sz="1200" b="1" dirty="0" err="1"/>
              <a:t>unsloth</a:t>
            </a:r>
            <a:r>
              <a:rPr lang="en-IN" sz="1200" b="1" dirty="0"/>
              <a:t>“:</a:t>
            </a:r>
            <a:r>
              <a:rPr lang="en-US" sz="1200" dirty="0"/>
              <a:t>Saves memory by recomputing layers during backpropagation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use_rslora</a:t>
            </a:r>
            <a:r>
              <a:rPr lang="en-IN" sz="1200" b="1" dirty="0"/>
              <a:t>=False: </a:t>
            </a:r>
            <a:r>
              <a:rPr lang="en-US" sz="1200" dirty="0"/>
              <a:t>Disable structured sparsity (a more experimental </a:t>
            </a:r>
            <a:r>
              <a:rPr lang="en-US" sz="1200" dirty="0" err="1"/>
              <a:t>LoRA</a:t>
            </a:r>
            <a:r>
              <a:rPr lang="en-US" sz="1200" dirty="0"/>
              <a:t> variant)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loftq_config</a:t>
            </a:r>
            <a:r>
              <a:rPr lang="en-IN" sz="1200" b="1" dirty="0"/>
              <a:t>=None: </a:t>
            </a:r>
            <a:r>
              <a:rPr lang="en-IN" sz="1200" dirty="0"/>
              <a:t>Leave </a:t>
            </a:r>
            <a:r>
              <a:rPr lang="en-IN" sz="1200" dirty="0" err="1"/>
              <a:t>LoFTQ</a:t>
            </a:r>
            <a:r>
              <a:rPr lang="en-IN" sz="1200" dirty="0"/>
              <a:t> </a:t>
            </a:r>
            <a:r>
              <a:rPr lang="en-US" sz="1200" dirty="0"/>
              <a:t>quantization config as default (not using it here)</a:t>
            </a:r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7072A-0C40-B673-B0D7-F18D44AA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4350"/>
            <a:ext cx="3276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7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375FE-5D93-9FF9-FF96-776029A298AC}"/>
              </a:ext>
            </a:extLst>
          </p:cNvPr>
          <p:cNvSpPr txBox="1"/>
          <p:nvPr/>
        </p:nvSpPr>
        <p:spPr>
          <a:xfrm>
            <a:off x="304800" y="13335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Setup Fine-Tuning Trainer with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SFTTrainer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62040-23C2-79D8-77AB-23D8553355A8}"/>
              </a:ext>
            </a:extLst>
          </p:cNvPr>
          <p:cNvSpPr txBox="1"/>
          <p:nvPr/>
        </p:nvSpPr>
        <p:spPr>
          <a:xfrm>
            <a:off x="381000" y="590550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What is </a:t>
            </a:r>
            <a:r>
              <a:rPr lang="en-IN" sz="1200" b="1" dirty="0" err="1"/>
              <a:t>SFTTrainer</a:t>
            </a:r>
            <a:r>
              <a:rPr lang="en-IN" sz="1200" b="1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SFTTrainer</a:t>
            </a:r>
            <a:r>
              <a:rPr lang="en-IN" sz="1200" dirty="0"/>
              <a:t> </a:t>
            </a:r>
            <a:r>
              <a:rPr lang="en-US" sz="1200" dirty="0"/>
              <a:t>stands for </a:t>
            </a:r>
            <a:r>
              <a:rPr lang="en-US" sz="1200" b="1" dirty="0"/>
              <a:t>Supervised Fine-Tuning Trainer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It is a training utility provided by the </a:t>
            </a:r>
            <a:r>
              <a:rPr lang="en-US" sz="1200" b="1" dirty="0" err="1"/>
              <a:t>trl</a:t>
            </a:r>
            <a:r>
              <a:rPr lang="en-US" sz="1200" b="1" dirty="0"/>
              <a:t> </a:t>
            </a:r>
            <a:r>
              <a:rPr lang="en-US" sz="1200" dirty="0"/>
              <a:t>(Transformers Reinforcement Learning) library from Hugging Face, designed specifically for </a:t>
            </a:r>
            <a:r>
              <a:rPr lang="en-US" sz="1200" b="1" dirty="0"/>
              <a:t>fine-tuning large language models (LLMs)</a:t>
            </a:r>
            <a:r>
              <a:rPr lang="en-US" sz="1200" dirty="0"/>
              <a:t> with </a:t>
            </a:r>
            <a:r>
              <a:rPr lang="en-US" sz="1200" b="1" dirty="0"/>
              <a:t>instruction-based datasets</a:t>
            </a:r>
            <a:r>
              <a:rPr lang="en-US" sz="1200" dirty="0"/>
              <a:t>.</a:t>
            </a:r>
          </a:p>
          <a:p>
            <a:r>
              <a:rPr lang="en-IN" sz="1200" b="1" dirty="0"/>
              <a:t>trainer = </a:t>
            </a:r>
            <a:r>
              <a:rPr lang="en-IN" sz="1200" b="1" dirty="0" err="1"/>
              <a:t>SFTTrainer</a:t>
            </a:r>
            <a:r>
              <a:rPr lang="en-IN" sz="1200" b="1" dirty="0"/>
              <a:t>(...):</a:t>
            </a:r>
          </a:p>
          <a:p>
            <a:r>
              <a:rPr lang="en-IN" sz="1200" dirty="0"/>
              <a:t>Use the </a:t>
            </a:r>
            <a:r>
              <a:rPr lang="en-IN" sz="1200" dirty="0" err="1"/>
              <a:t>LoRA</a:t>
            </a:r>
            <a:r>
              <a:rPr lang="en-IN" sz="1200" dirty="0"/>
              <a:t>-modified model, </a:t>
            </a:r>
            <a:r>
              <a:rPr lang="en-US" sz="1200" dirty="0"/>
              <a:t>Tokenizer used to encode/decode text, our formatted dataset with prompt-style texts, Tells trainer to read examples from “texts” column then uses maximum token length per </a:t>
            </a:r>
            <a:r>
              <a:rPr lang="en-US" sz="1200" dirty="0" err="1"/>
              <a:t>saple</a:t>
            </a:r>
            <a:r>
              <a:rPr lang="en-US" sz="1200" dirty="0"/>
              <a:t> and then use the proc=1 which shows the number of parallel </a:t>
            </a:r>
            <a:r>
              <a:rPr lang="en-US" sz="1200" dirty="0" err="1"/>
              <a:t>preprossing</a:t>
            </a:r>
            <a:r>
              <a:rPr lang="en-US" sz="1200" dirty="0"/>
              <a:t> process.</a:t>
            </a:r>
          </a:p>
          <a:p>
            <a:endParaRPr lang="en-US" sz="1200" b="1" dirty="0"/>
          </a:p>
          <a:p>
            <a:r>
              <a:rPr lang="en-IN" sz="1200" b="1" dirty="0" err="1"/>
              <a:t>args</a:t>
            </a:r>
            <a:r>
              <a:rPr lang="en-IN" sz="1200" b="1" dirty="0"/>
              <a:t> = </a:t>
            </a:r>
            <a:r>
              <a:rPr lang="en-IN" sz="1200" b="1" dirty="0" err="1"/>
              <a:t>TrainingArguments</a:t>
            </a:r>
            <a:r>
              <a:rPr lang="en-IN" sz="1200" b="1" dirty="0"/>
              <a:t>(...):</a:t>
            </a:r>
          </a:p>
          <a:p>
            <a:r>
              <a:rPr lang="en-IN" sz="1200" dirty="0"/>
              <a:t>The </a:t>
            </a:r>
            <a:r>
              <a:rPr lang="en-IN" sz="1200" dirty="0" err="1"/>
              <a:t>TrainingArguments</a:t>
            </a:r>
            <a:r>
              <a:rPr lang="en-IN" sz="1200" dirty="0"/>
              <a:t> </a:t>
            </a:r>
            <a:r>
              <a:rPr lang="en-US" sz="1200" dirty="0"/>
              <a:t>block defines how the model is trained. It sets a small batch size with gradient accumulation to simulate a larger batch. Training runs for 1 epoch or 60 steps with a warmup of 5 steps. Mixed precision </a:t>
            </a:r>
            <a:r>
              <a:rPr lang="en-IN" sz="1200" dirty="0"/>
              <a:t>fp16 or bf16 </a:t>
            </a:r>
            <a:r>
              <a:rPr lang="en-US" sz="1200" dirty="0"/>
              <a:t>is used for efficiency. Logging happens every 10 steps, and the </a:t>
            </a:r>
            <a:r>
              <a:rPr lang="en-IN" sz="1200" dirty="0"/>
              <a:t>adamw_8bit </a:t>
            </a:r>
            <a:r>
              <a:rPr lang="en-US" sz="1200" dirty="0"/>
              <a:t>optimizer helps reduce memory use. The learning rate follows a linear schedule, and outputs are saved to the outputs folder. A seed ensures reproducibility.</a:t>
            </a:r>
            <a:endParaRPr lang="en-IN" sz="1200" dirty="0"/>
          </a:p>
          <a:p>
            <a:endParaRPr lang="en-IN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B3933-4F77-04F3-FBA8-3B182AD7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0550"/>
            <a:ext cx="3417849" cy="32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10A71-46BE-C99A-C055-B77B4CBD7263}"/>
              </a:ext>
            </a:extLst>
          </p:cNvPr>
          <p:cNvSpPr txBox="1"/>
          <p:nvPr/>
        </p:nvSpPr>
        <p:spPr>
          <a:xfrm>
            <a:off x="228600" y="20955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Setup Weights &amp; Biases (W&amp;B) Logging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C818-5661-34E1-2E97-1B85A7EE0576}"/>
              </a:ext>
            </a:extLst>
          </p:cNvPr>
          <p:cNvSpPr txBox="1"/>
          <p:nvPr/>
        </p:nvSpPr>
        <p:spPr>
          <a:xfrm>
            <a:off x="228600" y="74295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W&amp;B (Weights &amp; Biases)</a:t>
            </a:r>
            <a:r>
              <a:rPr lang="en-US" sz="1200" dirty="0"/>
              <a:t> is a tool used for tracking machine learning experiments (loss curves, metrics, GPU usage, etc.).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userdata.get</a:t>
            </a:r>
            <a:r>
              <a:rPr lang="en-IN" sz="1200" dirty="0"/>
              <a:t>("WANDB_API"): </a:t>
            </a:r>
            <a:r>
              <a:rPr lang="en-US" sz="1200" dirty="0"/>
              <a:t>retrieves your W&amp;B API key securely (in </a:t>
            </a:r>
            <a:r>
              <a:rPr lang="en-US" sz="1200" dirty="0" err="1"/>
              <a:t>Colab</a:t>
            </a:r>
            <a:r>
              <a:rPr lang="en-US" sz="1200" dirty="0"/>
              <a:t>) and authenticates your session so logs can be sent to your W&amp;B account.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Starts a new experiment log under the project: </a:t>
            </a:r>
            <a:r>
              <a:rPr lang="en-US" sz="1200" b="1" dirty="0"/>
              <a:t>"Fine-tune-DeepSeek-R1-on-Medical-CoT-Dataset"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job_type</a:t>
            </a:r>
            <a:r>
              <a:rPr lang="en-IN" sz="1200" dirty="0"/>
              <a:t>="training“: labels the run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anonymous="allow“: </a:t>
            </a:r>
            <a:r>
              <a:rPr lang="en-US" sz="1200" dirty="0"/>
              <a:t>enables logging even if you're not logged into W&amp;B via browser.</a:t>
            </a:r>
          </a:p>
          <a:p>
            <a:endParaRPr lang="en-IN" sz="1200" dirty="0"/>
          </a:p>
          <a:p>
            <a:r>
              <a:rPr lang="en-IN" sz="1200" b="1" dirty="0" err="1"/>
              <a:t>trainer_stats</a:t>
            </a:r>
            <a:r>
              <a:rPr lang="en-IN" sz="1200" b="1" dirty="0"/>
              <a:t> = </a:t>
            </a:r>
            <a:r>
              <a:rPr lang="en-IN" sz="1200" b="1" dirty="0" err="1"/>
              <a:t>trainer.train</a:t>
            </a:r>
            <a:r>
              <a:rPr lang="en-IN" sz="1200" b="1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Calls the .train() method of the </a:t>
            </a:r>
            <a:r>
              <a:rPr lang="en-IN" sz="1200" dirty="0" err="1"/>
              <a:t>SFTTrainer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This triggers the full training loop.</a:t>
            </a:r>
          </a:p>
          <a:p>
            <a:r>
              <a:rPr lang="en-IN" sz="1200" dirty="0"/>
              <a:t>      Iterates over the dataset.</a:t>
            </a:r>
          </a:p>
          <a:p>
            <a:r>
              <a:rPr lang="en-IN" sz="1200" dirty="0"/>
              <a:t>      Optimises the model using the defined training arguments.</a:t>
            </a:r>
          </a:p>
          <a:p>
            <a:r>
              <a:rPr lang="en-IN" sz="1200" dirty="0"/>
              <a:t>      Logs metrics to the console and W&amp;B.</a:t>
            </a: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0CC46-060B-A18E-75D0-1F1DF5D0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19150"/>
            <a:ext cx="35052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0BD75-B388-9D2E-49E4-B8F8779E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33750"/>
            <a:ext cx="3505200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CD722-A253-DD66-227F-F629DAE91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67150"/>
            <a:ext cx="140037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188C7-5016-8481-A8EA-AC2B6AC0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2667000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CA0B2-EB57-0A63-9B6A-5DC370093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62150"/>
            <a:ext cx="2667000" cy="284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F50CC-4B0D-B001-5558-3338BD21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"/>
            <a:ext cx="6172200" cy="48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0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65B01-4809-313A-46AB-0D035041E8BC}"/>
              </a:ext>
            </a:extLst>
          </p:cNvPr>
          <p:cNvSpPr txBox="1"/>
          <p:nvPr/>
        </p:nvSpPr>
        <p:spPr>
          <a:xfrm>
            <a:off x="304800" y="133350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Testing after fine-tuning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E282E-BF14-F3BB-2615-074E01C99ABF}"/>
              </a:ext>
            </a:extLst>
          </p:cNvPr>
          <p:cNvSpPr txBox="1"/>
          <p:nvPr/>
        </p:nvSpPr>
        <p:spPr>
          <a:xfrm>
            <a:off x="228600" y="666750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model is asked to </a:t>
            </a:r>
            <a:r>
              <a:rPr lang="en-US" sz="1200" b="1" dirty="0"/>
              <a:t>identify the likely underlying condition</a:t>
            </a:r>
            <a:r>
              <a:rPr lang="en-US" sz="1200" dirty="0"/>
              <a:t> (e.g., colon cancer, poor dental hygiene,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Puts the fine-tuned model in </a:t>
            </a:r>
            <a:r>
              <a:rPr lang="en-US" sz="1200" b="1" dirty="0"/>
              <a:t>inference mode</a:t>
            </a:r>
            <a:r>
              <a:rPr lang="en-US" sz="1200" dirty="0"/>
              <a:t>, disabling training-specific features like dropout.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Formats the question using the same </a:t>
            </a:r>
            <a:r>
              <a:rPr lang="en-IN" sz="1200" b="1" dirty="0" err="1"/>
              <a:t>prompt_style</a:t>
            </a:r>
            <a:r>
              <a:rPr lang="en-IN" sz="1200" b="1" dirty="0"/>
              <a:t> </a:t>
            </a:r>
            <a:r>
              <a:rPr lang="en-US" sz="1200" dirty="0"/>
              <a:t>used during training (important for consistency). Converts it to </a:t>
            </a:r>
            <a:r>
              <a:rPr lang="en-US" sz="1200" b="1" dirty="0" err="1"/>
              <a:t>PyTorch</a:t>
            </a:r>
            <a:r>
              <a:rPr lang="en-US" sz="1200" b="1" dirty="0"/>
              <a:t> tensors</a:t>
            </a:r>
            <a:r>
              <a:rPr lang="en-US" sz="1200" dirty="0"/>
              <a:t> and moves to </a:t>
            </a:r>
            <a:r>
              <a:rPr lang="en-US" sz="1200" b="1" dirty="0"/>
              <a:t>GPU</a:t>
            </a:r>
            <a:r>
              <a:rPr lang="en-US" sz="1200" dirty="0"/>
              <a:t> for faster inference.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Uses the fine-tuned model to generate a response.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max_new_tokens</a:t>
            </a:r>
            <a:r>
              <a:rPr lang="en-IN" sz="1200" b="1" dirty="0"/>
              <a:t>=1200 </a:t>
            </a:r>
            <a:r>
              <a:rPr lang="en-US" sz="1200" dirty="0"/>
              <a:t>allows for a long, detailed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use_cache</a:t>
            </a:r>
            <a:r>
              <a:rPr lang="en-IN" sz="1200" b="1" dirty="0"/>
              <a:t>=True: </a:t>
            </a:r>
            <a:r>
              <a:rPr lang="en-US" sz="1200" dirty="0"/>
              <a:t>makes generation faster by caching intermediate layers.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Converts generated tokens back into human-readable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Splits the output at "### Answer:“</a:t>
            </a:r>
            <a:r>
              <a:rPr lang="en-US" sz="1200" dirty="0"/>
              <a:t>to extract </a:t>
            </a:r>
            <a:r>
              <a:rPr lang="en-US" sz="1200" b="1" dirty="0"/>
              <a:t>just the model's answer</a:t>
            </a:r>
            <a:r>
              <a:rPr lang="en-US" sz="1200" dirty="0"/>
              <a:t>.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514CB-AA20-F467-917D-8A871C37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38150"/>
            <a:ext cx="518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27B50-7DF2-B5B1-7D8C-5EA857D346A4}"/>
              </a:ext>
            </a:extLst>
          </p:cNvPr>
          <p:cNvSpPr txBox="1"/>
          <p:nvPr/>
        </p:nvSpPr>
        <p:spPr>
          <a:xfrm>
            <a:off x="152400" y="133350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</a:rPr>
              <a:t>Frontend Application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927CE-5F7F-D33E-A85C-A153D1A66CF2}"/>
              </a:ext>
            </a:extLst>
          </p:cNvPr>
          <p:cNvSpPr txBox="1"/>
          <p:nvPr/>
        </p:nvSpPr>
        <p:spPr>
          <a:xfrm>
            <a:off x="152400" y="590550"/>
            <a:ext cx="6545382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Import required libraries Flask, transformers, </a:t>
            </a:r>
            <a:r>
              <a:rPr lang="en-IN" sz="1200" dirty="0" err="1"/>
              <a:t>peft</a:t>
            </a:r>
            <a:r>
              <a:rPr lang="en-IN" sz="1200" dirty="0"/>
              <a:t>, torch, </a:t>
            </a:r>
            <a:r>
              <a:rPr lang="en-IN" sz="1200" dirty="0" err="1"/>
              <a:t>ngrok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Define model path – BASE_MODEL, TOKENIZER_PATH, LORA_PATH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Set device – Chooses GPU if available, else falls back to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Loads the tokenizer from the Google Drive path for text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Configures quantization using </a:t>
            </a:r>
            <a:r>
              <a:rPr lang="en-IN" sz="1200" dirty="0" err="1"/>
              <a:t>BitsAndBytesConfig</a:t>
            </a:r>
            <a:r>
              <a:rPr lang="en-IN" sz="1200" dirty="0"/>
              <a:t> </a:t>
            </a:r>
            <a:r>
              <a:rPr lang="en-US" sz="1200" dirty="0"/>
              <a:t>(saves memory, speeds up inference).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Tries to load the </a:t>
            </a:r>
            <a:r>
              <a:rPr lang="en-US" sz="1200" dirty="0" err="1"/>
              <a:t>LoRA</a:t>
            </a:r>
            <a:r>
              <a:rPr lang="en-US" sz="1200" dirty="0"/>
              <a:t> fine-tuned adapter from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Disables training mode, optimizes inference.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Points Flask to templates and static folders for frontend HTML &amp; assets.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Define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Formats input into a </a:t>
            </a:r>
            <a:r>
              <a:rPr lang="en-US" sz="1200" b="1" dirty="0"/>
              <a:t>Q&amp;A style prompt template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Converts text into tensors using tokenizer.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Generate response using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Post-process model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Sends cleaned output as JSON response to the frontend.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Generates a </a:t>
            </a:r>
            <a:r>
              <a:rPr lang="en-US" sz="1200" b="1" dirty="0"/>
              <a:t>public URL</a:t>
            </a:r>
            <a:r>
              <a:rPr lang="en-US" sz="1200" dirty="0"/>
              <a:t> to share and access the Flask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Runs app locally on port 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4F0BF-446A-B184-D1FC-7EEABD90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855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DFCFD-D72E-62BC-D603-0755CB5C999E}"/>
              </a:ext>
            </a:extLst>
          </p:cNvPr>
          <p:cNvSpPr txBox="1"/>
          <p:nvPr/>
        </p:nvSpPr>
        <p:spPr>
          <a:xfrm>
            <a:off x="152400" y="13335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Application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E3B33-2C82-55AA-33EB-FD30F9CA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0550"/>
            <a:ext cx="4800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8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1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5" y="822494"/>
            <a:ext cx="5819176" cy="170944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30"/>
              </a:spcBef>
              <a:buFont typeface="Microsoft Sans Serif"/>
              <a:buChar char="●"/>
              <a:tabLst>
                <a:tab pos="424815" algn="l"/>
              </a:tabLst>
            </a:pPr>
            <a:r>
              <a:rPr lang="en-IN" dirty="0">
                <a:latin typeface="Roboto"/>
                <a:cs typeface="Roboto"/>
              </a:rPr>
              <a:t>Google </a:t>
            </a:r>
            <a:r>
              <a:rPr lang="en-IN" dirty="0" err="1">
                <a:latin typeface="Roboto"/>
                <a:cs typeface="Roboto"/>
              </a:rPr>
              <a:t>Colab</a:t>
            </a:r>
            <a:r>
              <a:rPr lang="en-IN" dirty="0">
                <a:latin typeface="Roboto"/>
                <a:cs typeface="Roboto"/>
              </a:rPr>
              <a:t> Notebook</a:t>
            </a:r>
          </a:p>
          <a:p>
            <a:pPr marL="424815" indent="-412115">
              <a:lnSpc>
                <a:spcPct val="100000"/>
              </a:lnSpc>
              <a:spcBef>
                <a:spcPts val="530"/>
              </a:spcBef>
              <a:buFont typeface="Microsoft Sans Serif"/>
              <a:buChar char="●"/>
              <a:tabLst>
                <a:tab pos="424815" algn="l"/>
              </a:tabLst>
            </a:pPr>
            <a:r>
              <a:rPr lang="en-IN" dirty="0" err="1">
                <a:latin typeface="Roboto"/>
                <a:cs typeface="Roboto"/>
              </a:rPr>
              <a:t>HuggingFace</a:t>
            </a:r>
            <a:r>
              <a:rPr lang="en-IN" dirty="0">
                <a:latin typeface="Roboto"/>
                <a:cs typeface="Roboto"/>
              </a:rPr>
              <a:t> (Model Hosting, Dataset)</a:t>
            </a:r>
          </a:p>
          <a:p>
            <a:pPr marL="424815" indent="-412115">
              <a:lnSpc>
                <a:spcPct val="100000"/>
              </a:lnSpc>
              <a:spcBef>
                <a:spcPts val="530"/>
              </a:spcBef>
              <a:buFont typeface="Microsoft Sans Serif"/>
              <a:buChar char="●"/>
              <a:tabLst>
                <a:tab pos="424815" algn="l"/>
              </a:tabLst>
            </a:pPr>
            <a:r>
              <a:rPr lang="en-IN" dirty="0">
                <a:latin typeface="Roboto"/>
                <a:cs typeface="Roboto"/>
              </a:rPr>
              <a:t>Torch </a:t>
            </a:r>
          </a:p>
          <a:p>
            <a:pPr marL="424815" indent="-412115">
              <a:lnSpc>
                <a:spcPct val="100000"/>
              </a:lnSpc>
              <a:spcBef>
                <a:spcPts val="530"/>
              </a:spcBef>
              <a:buFont typeface="Microsoft Sans Serif"/>
              <a:buChar char="●"/>
              <a:tabLst>
                <a:tab pos="424815" algn="l"/>
              </a:tabLst>
            </a:pPr>
            <a:r>
              <a:rPr lang="en-IN" dirty="0" err="1">
                <a:latin typeface="Roboto"/>
                <a:cs typeface="Roboto"/>
              </a:rPr>
              <a:t>Unsloth</a:t>
            </a:r>
            <a:r>
              <a:rPr lang="en-IN" dirty="0">
                <a:latin typeface="Roboto"/>
                <a:cs typeface="Roboto"/>
              </a:rPr>
              <a:t> (optimized Fine-tuning)</a:t>
            </a:r>
          </a:p>
          <a:p>
            <a:pPr marL="424815" indent="-412115">
              <a:lnSpc>
                <a:spcPct val="100000"/>
              </a:lnSpc>
              <a:spcBef>
                <a:spcPts val="530"/>
              </a:spcBef>
              <a:buFont typeface="Microsoft Sans Serif"/>
              <a:buChar char="●"/>
              <a:tabLst>
                <a:tab pos="424815" algn="l"/>
              </a:tabLst>
            </a:pPr>
            <a:r>
              <a:rPr lang="en-IN" dirty="0">
                <a:latin typeface="Roboto"/>
                <a:cs typeface="Roboto"/>
              </a:rPr>
              <a:t>Weight &amp; Biases (</a:t>
            </a:r>
            <a:r>
              <a:rPr lang="en-IN" dirty="0" err="1">
                <a:latin typeface="Roboto"/>
                <a:cs typeface="Roboto"/>
              </a:rPr>
              <a:t>Expirement</a:t>
            </a:r>
            <a:r>
              <a:rPr lang="en-IN" dirty="0">
                <a:latin typeface="Roboto"/>
                <a:cs typeface="Roboto"/>
              </a:rPr>
              <a:t> tracking)</a:t>
            </a:r>
            <a:endParaRPr dirty="0">
              <a:latin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88124-4B6E-2112-2202-48000BF78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819150"/>
            <a:ext cx="2347312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DEF3-D2F8-0E58-CB5B-4B350C6D6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950"/>
            <a:ext cx="260550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2F687-7467-4634-22DA-7DFC392D6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0"/>
            <a:ext cx="2893777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132BD-4B81-6302-2C6F-341CE56A61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876551"/>
            <a:ext cx="1905000" cy="1295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664CC8-2DEF-CEAF-A59F-7EC83976A0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28950"/>
            <a:ext cx="2353479" cy="10717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B0702-D488-1689-5306-ABE4A73E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A6A1BF-F14E-86EA-E86E-57EB33938D1D}"/>
              </a:ext>
            </a:extLst>
          </p:cNvPr>
          <p:cNvSpPr/>
          <p:nvPr/>
        </p:nvSpPr>
        <p:spPr>
          <a:xfrm>
            <a:off x="-9293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r>
              <a:rPr lang="en-IN" dirty="0"/>
              <a:t>aa</a:t>
            </a:r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3CC0AB9-7290-3CC6-6500-DFE73E31FB11}"/>
              </a:ext>
            </a:extLst>
          </p:cNvPr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84D61C2-25AB-2494-5E7D-B6E3DEA3308F}"/>
                </a:ext>
              </a:extLst>
            </p:cNvPr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60AD72-EBBC-2C0F-ADF6-EB01DE99953D}"/>
                </a:ext>
              </a:extLst>
            </p:cNvPr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BCAE6EB-EC69-413F-7530-AD4D8F050E0D}"/>
                </a:ext>
              </a:extLst>
            </p:cNvPr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4E21452-090E-10C9-E6AA-B204D248712C}"/>
                </a:ext>
              </a:extLst>
            </p:cNvPr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48B156F-A3AF-3B47-DB13-6C7B33760342}"/>
                </a:ext>
              </a:extLst>
            </p:cNvPr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48A4CA21-3F8A-B0EC-B495-79F267B30A35}"/>
              </a:ext>
            </a:extLst>
          </p:cNvPr>
          <p:cNvSpPr txBox="1"/>
          <p:nvPr/>
        </p:nvSpPr>
        <p:spPr>
          <a:xfrm>
            <a:off x="1905000" y="2343150"/>
            <a:ext cx="52241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Roboto"/>
              <a:cs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B1CAE5-863A-6C93-EEBD-8FF34123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8" y="0"/>
            <a:ext cx="4129668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6ED13-18E1-61D4-2B33-4E2C66A3E471}"/>
              </a:ext>
            </a:extLst>
          </p:cNvPr>
          <p:cNvSpPr txBox="1"/>
          <p:nvPr/>
        </p:nvSpPr>
        <p:spPr>
          <a:xfrm>
            <a:off x="4876800" y="165735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NAME – ABHISHEK YADAV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96AAD-0875-8A5D-49E4-55A02CAEE616}"/>
              </a:ext>
            </a:extLst>
          </p:cNvPr>
          <p:cNvSpPr txBox="1"/>
          <p:nvPr/>
        </p:nvSpPr>
        <p:spPr>
          <a:xfrm>
            <a:off x="4495800" y="203835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MASTER’S COMPUTER SCIENCE(AI)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207B8-9EB7-13E5-394E-6CDFE3732402}"/>
              </a:ext>
            </a:extLst>
          </p:cNvPr>
          <p:cNvSpPr txBox="1"/>
          <p:nvPr/>
        </p:nvSpPr>
        <p:spPr>
          <a:xfrm>
            <a:off x="4953000" y="257175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DEEP LEARNING FOR NPL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AB1AF-345F-56EF-CB41-C5C7C7FBEE75}"/>
              </a:ext>
            </a:extLst>
          </p:cNvPr>
          <p:cNvSpPr txBox="1"/>
          <p:nvPr/>
        </p:nvSpPr>
        <p:spPr>
          <a:xfrm>
            <a:off x="5257800" y="287655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284741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5" dirty="0"/>
              <a:t> </a:t>
            </a:r>
            <a:r>
              <a:rPr lang="en-IN" spc="-10" dirty="0"/>
              <a:t>OVERVIEW </a:t>
            </a:r>
            <a:endParaRPr spc="-1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E1C89-AC22-A745-9DF1-138F40B608B6}"/>
              </a:ext>
            </a:extLst>
          </p:cNvPr>
          <p:cNvSpPr txBox="1"/>
          <p:nvPr/>
        </p:nvSpPr>
        <p:spPr>
          <a:xfrm>
            <a:off x="304800" y="1047750"/>
            <a:ext cx="8610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C1C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this capstone project,  I </a:t>
            </a:r>
            <a:r>
              <a:rPr lang="en-US" sz="1600" dirty="0">
                <a:solidFill>
                  <a:srgbClr val="1C1C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have </a:t>
            </a:r>
            <a:r>
              <a:rPr lang="en-US" sz="1600" dirty="0"/>
              <a:t>created a medical Q&amp;A system using the DeepSeek-R1 LLM and fine-tune it using a chain-of-thought reasoning dataset</a:t>
            </a:r>
            <a:r>
              <a:rPr lang="en-US" sz="1600" b="0" i="0" dirty="0">
                <a:solidFill>
                  <a:srgbClr val="1C1C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The primary objective is to build an intelligent bot that can effectively engage with users by answering questions and providing insights specific to a chosen industry. This project will not only enhance our technical skills but also provide a deep understanding of the chosen industry's nuances, challenges, and trends.</a:t>
            </a:r>
          </a:p>
          <a:p>
            <a:endParaRPr lang="en-US" sz="1600" dirty="0">
              <a:solidFill>
                <a:srgbClr val="1C1C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3CCA-6515-D9DA-FE22-BED0725C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AB370D-46C6-E402-9830-1C4E4C6C5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u="sng" spc="-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u="sng" spc="-10" dirty="0">
                <a:solidFill>
                  <a:schemeClr val="accent1">
                    <a:lumMod val="75000"/>
                  </a:schemeClr>
                </a:solidFill>
              </a:rPr>
              <a:t>LAYOUT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54565F-DD78-B835-B8DE-D6749214F773}"/>
              </a:ext>
            </a:extLst>
          </p:cNvPr>
          <p:cNvSpPr txBox="1"/>
          <p:nvPr/>
        </p:nvSpPr>
        <p:spPr>
          <a:xfrm>
            <a:off x="381000" y="666750"/>
            <a:ext cx="6397076" cy="375679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Download Model</a:t>
            </a:r>
          </a:p>
          <a:p>
            <a:pPr marL="12700" lvl="8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Create and setup </a:t>
            </a:r>
            <a:r>
              <a:rPr lang="en-IN" sz="1200" dirty="0" err="1">
                <a:latin typeface="Roboto"/>
                <a:cs typeface="Roboto"/>
              </a:rPr>
              <a:t>huggingface</a:t>
            </a:r>
            <a:r>
              <a:rPr lang="en-IN" sz="1200" dirty="0">
                <a:latin typeface="Roboto"/>
                <a:cs typeface="Roboto"/>
              </a:rPr>
              <a:t> API tokens in </a:t>
            </a:r>
            <a:r>
              <a:rPr lang="en-IN" sz="1200" dirty="0" err="1">
                <a:latin typeface="Roboto"/>
                <a:cs typeface="Roboto"/>
              </a:rPr>
              <a:t>colab</a:t>
            </a:r>
            <a:endParaRPr lang="en-IN" sz="1200" dirty="0">
              <a:latin typeface="Roboto"/>
              <a:cs typeface="Roboto"/>
            </a:endParaRPr>
          </a:p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Setup model and tokenizer.</a:t>
            </a:r>
          </a:p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Setup </a:t>
            </a:r>
            <a:r>
              <a:rPr lang="en-IN" sz="1200" dirty="0" err="1">
                <a:latin typeface="Roboto"/>
                <a:cs typeface="Roboto"/>
              </a:rPr>
              <a:t>wandb</a:t>
            </a:r>
            <a:r>
              <a:rPr lang="en-IN" sz="1200" dirty="0">
                <a:latin typeface="Roboto"/>
                <a:cs typeface="Roboto"/>
              </a:rPr>
              <a:t> API</a:t>
            </a:r>
          </a:p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Test DeepSeek R1 on an medical use-case before fine-tuning</a:t>
            </a:r>
          </a:p>
          <a:p>
            <a:pPr marL="12700" lvl="6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Run inference on the model</a:t>
            </a:r>
          </a:p>
          <a:p>
            <a:pPr marL="12700" lvl="7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Define a test question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Tokenize the input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Generate a response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Decode the response tokens back to text</a:t>
            </a:r>
          </a:p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Setup key parms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Tokens per input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Auto detect the data type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Load in 4-bit</a:t>
            </a:r>
          </a:p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Fine tuning &amp; save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Download and prepare dataset(verified medical reasoning data set)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Training prompt </a:t>
            </a:r>
          </a:p>
          <a:p>
            <a:pPr marL="12700" lvl="2">
              <a:spcBef>
                <a:spcPts val="135"/>
              </a:spcBef>
            </a:pPr>
            <a:r>
              <a:rPr lang="en-IN" sz="1200" dirty="0">
                <a:latin typeface="Roboto"/>
                <a:cs typeface="Roboto"/>
              </a:rPr>
              <a:t>            Setup </a:t>
            </a:r>
            <a:r>
              <a:rPr lang="en-IN" sz="1200" dirty="0" err="1">
                <a:latin typeface="Roboto"/>
                <a:cs typeface="Roboto"/>
              </a:rPr>
              <a:t>LoRA</a:t>
            </a:r>
            <a:endParaRPr lang="en-IN" sz="1200" dirty="0">
              <a:latin typeface="Roboto"/>
              <a:cs typeface="Roboto"/>
            </a:endParaRPr>
          </a:p>
          <a:p>
            <a:pPr marL="184150" lvl="2" indent="-1714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cs typeface="Roboto"/>
              </a:rPr>
              <a:t>Evaluation (Before and After testing)</a:t>
            </a:r>
          </a:p>
        </p:txBody>
      </p:sp>
    </p:spTree>
    <p:extLst>
      <p:ext uri="{BB962C8B-B14F-4D97-AF65-F5344CB8AC3E}">
        <p14:creationId xmlns:p14="http://schemas.microsoft.com/office/powerpoint/2010/main" val="95700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7147B-8392-1ABE-CC6E-109EDF6A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C50DCF-36B2-CF84-544E-C3D88AD30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229284"/>
            <a:ext cx="83745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u="heavy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2A3890"/>
                  </a:solidFill>
                </a:uFill>
              </a:rPr>
              <a:t>Install required Dependencies.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A3FAF-DFF9-D155-D9CE-1E75D1E25228}"/>
              </a:ext>
            </a:extLst>
          </p:cNvPr>
          <p:cNvSpPr txBox="1"/>
          <p:nvPr/>
        </p:nvSpPr>
        <p:spPr>
          <a:xfrm>
            <a:off x="304800" y="742950"/>
            <a:ext cx="6546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Unsloth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TRL, PEFT,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xformers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fine-tuning, and CUDA-compatible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Bitsandbytes</a:t>
            </a:r>
            <a:r>
              <a:rPr lang="en-IN" sz="1600" dirty="0"/>
              <a:t> allows 4-bit/8-bit model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Unsloth_zoo</a:t>
            </a:r>
            <a:r>
              <a:rPr lang="en-IN" sz="1600" dirty="0"/>
              <a:t> provides pre-configured models like </a:t>
            </a:r>
            <a:r>
              <a:rPr lang="en-IN" sz="1600" dirty="0" err="1"/>
              <a:t>deepseek</a:t>
            </a:r>
            <a:endParaRPr lang="en-IN" sz="1600" dirty="0"/>
          </a:p>
          <a:p>
            <a:endParaRPr lang="en-IN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841B5D-F5A8-800D-902A-424451B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85950"/>
            <a:ext cx="63246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5ACFE7-EF2E-584B-B21C-C5BE20E9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33750"/>
            <a:ext cx="6324600" cy="609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5E14DB-4D66-1379-0DE1-6DCD1CFAC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14750"/>
            <a:ext cx="632460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49B-51A2-FF73-5127-B2E9299B5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867ABA-9F2E-3DD9-A2BD-87101AAD9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229284"/>
            <a:ext cx="83745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lang="en-US" sz="2000" u="heavy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2A3890"/>
                  </a:solidFill>
                </a:uFill>
              </a:rPr>
              <a:t>Authentication with </a:t>
            </a:r>
            <a:r>
              <a:rPr lang="en-US" sz="2000" u="heavy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2A3890"/>
                  </a:solidFill>
                </a:uFill>
              </a:rPr>
              <a:t>HuggingFace</a:t>
            </a:r>
            <a:r>
              <a:rPr lang="en-US" sz="2000" u="heavy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2A3890"/>
                  </a:solidFill>
                </a:uFill>
              </a:rPr>
              <a:t> and check GPU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02712-E9ED-1C86-A585-45B13EF431AC}"/>
              </a:ext>
            </a:extLst>
          </p:cNvPr>
          <p:cNvSpPr txBox="1"/>
          <p:nvPr/>
        </p:nvSpPr>
        <p:spPr>
          <a:xfrm>
            <a:off x="304800" y="666750"/>
            <a:ext cx="7542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Purpose: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 to load the model form 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HuggingFace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using 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HuggingFace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API_KEY.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for the available GPU for our google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colab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9629D-3681-7B51-4CF0-D1B5D55F3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750"/>
            <a:ext cx="6781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B43A-2DCD-D0DE-5606-A8ACD31BF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648320-D7F2-4397-6B05-555346B8E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229284"/>
            <a:ext cx="83745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315"/>
              </a:spcBef>
            </a:pPr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</a:rPr>
              <a:t>Test DeepSeek R1 on an medical use-case before fine-tuning</a:t>
            </a:r>
            <a:br>
              <a:rPr lang="en-IN" sz="2000" dirty="0"/>
            </a:br>
            <a:endParaRPr lang="en-US" sz="2000" dirty="0">
              <a:latin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AC399-98A5-6A5C-212E-258548AA8F2E}"/>
              </a:ext>
            </a:extLst>
          </p:cNvPr>
          <p:cNvSpPr txBox="1"/>
          <p:nvPr/>
        </p:nvSpPr>
        <p:spPr>
          <a:xfrm>
            <a:off x="304800" y="666750"/>
            <a:ext cx="4038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Purpose: </a:t>
            </a:r>
          </a:p>
          <a:p>
            <a:pPr>
              <a:buNone/>
            </a:pP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We are using a DeepSeek R1, A distilled </a:t>
            </a:r>
            <a:r>
              <a:rPr lang="en-IN" sz="1200" dirty="0" err="1"/>
              <a:t>virsion</a:t>
            </a:r>
            <a:r>
              <a:rPr lang="en-IN" sz="1200" dirty="0"/>
              <a:t> of </a:t>
            </a:r>
            <a:r>
              <a:rPr lang="en-IN" sz="1200" dirty="0" err="1"/>
              <a:t>LLaMA</a:t>
            </a:r>
            <a:r>
              <a:rPr lang="en-IN" sz="1200" dirty="0"/>
              <a:t> 8B.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 err="1"/>
              <a:t>model_name</a:t>
            </a:r>
            <a:r>
              <a:rPr lang="en-IN" sz="1200" b="1" dirty="0"/>
              <a:t>: </a:t>
            </a:r>
            <a:r>
              <a:rPr lang="en-IN" sz="1200" dirty="0"/>
              <a:t>Specifies the name of the pre-trained language model you want to load form hugging Face.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max_ </a:t>
            </a:r>
            <a:r>
              <a:rPr lang="en-IN" sz="1200" b="1" dirty="0" err="1"/>
              <a:t>sequence_length</a:t>
            </a:r>
            <a:r>
              <a:rPr lang="en-IN" sz="1200" b="1" dirty="0"/>
              <a:t>: </a:t>
            </a:r>
            <a:r>
              <a:rPr lang="en-IN" sz="1200" dirty="0"/>
              <a:t>maximum number of tokens (word/pieces) the model can handle in one input.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2048 </a:t>
            </a:r>
            <a:r>
              <a:rPr lang="en-IN" sz="1200" dirty="0"/>
              <a:t>is typical for most modern LLMs and balances performance with memory use.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 err="1"/>
              <a:t>Dtype</a:t>
            </a:r>
            <a:r>
              <a:rPr lang="en-IN" sz="1200" b="1" dirty="0"/>
              <a:t>: </a:t>
            </a:r>
            <a:r>
              <a:rPr lang="en-IN" sz="1200" dirty="0"/>
              <a:t>data type for model weights is set to none which allows the </a:t>
            </a:r>
            <a:r>
              <a:rPr lang="en-IN" sz="1200" dirty="0" err="1"/>
              <a:t>FastLanguageModel</a:t>
            </a:r>
            <a:r>
              <a:rPr lang="en-IN" sz="1200" dirty="0"/>
              <a:t> to automatically decide the optimal format based on hardware configuration.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Load_in_4bit: </a:t>
            </a:r>
            <a:r>
              <a:rPr lang="en-IN" sz="1200" dirty="0"/>
              <a:t>Enables quantization, greatly reduces memory usage and speeds up inference with negligible accuracy loss.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Token: </a:t>
            </a:r>
            <a:r>
              <a:rPr lang="en-IN" sz="1200" dirty="0" err="1"/>
              <a:t>HuggingFace</a:t>
            </a:r>
            <a:r>
              <a:rPr lang="en-IN" sz="1200" dirty="0"/>
              <a:t> authentication.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12C42-7620-EEAC-98F9-1F75FC4A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42950"/>
            <a:ext cx="327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74F26-2BF1-692F-78A9-5A4E8FCD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D200C-F55D-6F90-43E6-DF2E53588BE9}"/>
              </a:ext>
            </a:extLst>
          </p:cNvPr>
          <p:cNvSpPr txBox="1"/>
          <p:nvPr/>
        </p:nvSpPr>
        <p:spPr>
          <a:xfrm>
            <a:off x="228600" y="438150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Define a Custom Prompt Template: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</a:t>
            </a:r>
            <a:r>
              <a:rPr lang="en-US" sz="1200" b="1" dirty="0"/>
              <a:t>prompt template</a:t>
            </a:r>
            <a:r>
              <a:rPr lang="en-US" sz="1200" dirty="0"/>
              <a:t> instructs the model </a:t>
            </a:r>
            <a:r>
              <a:rPr lang="en-US" sz="1200" b="1" dirty="0"/>
              <a:t>how to behave</a:t>
            </a:r>
            <a:r>
              <a:rPr lang="en-US" sz="1200" dirty="0"/>
              <a:t> and </a:t>
            </a:r>
            <a:r>
              <a:rPr lang="en-US" sz="1200" b="1" dirty="0"/>
              <a:t>how to format</a:t>
            </a:r>
            <a:r>
              <a:rPr lang="en-US" sz="1200" dirty="0"/>
              <a:t> its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uses </a:t>
            </a:r>
            <a:r>
              <a:rPr lang="en-US" sz="1200" b="1" dirty="0"/>
              <a:t>in-context learning</a:t>
            </a:r>
            <a:r>
              <a:rPr lang="en-US" sz="1200" dirty="0"/>
              <a:t>, giving the model a detailed setup and tone.</a:t>
            </a:r>
          </a:p>
          <a:p>
            <a:endParaRPr lang="en-US" sz="1400" b="1" dirty="0"/>
          </a:p>
          <a:p>
            <a:r>
              <a:rPr lang="en-IN" sz="1400" b="1" dirty="0"/>
              <a:t>Prepare Model for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err="1"/>
              <a:t>FastLanguageModel.for_inference</a:t>
            </a:r>
            <a:r>
              <a:rPr lang="en-IN" sz="1200" b="1" dirty="0"/>
              <a:t>(model): </a:t>
            </a:r>
            <a:r>
              <a:rPr lang="en-US" sz="1200" dirty="0"/>
              <a:t>Prepares model for efficient response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err="1"/>
              <a:t>prompt_style.format</a:t>
            </a:r>
            <a:r>
              <a:rPr lang="en-IN" sz="1200" b="1" dirty="0"/>
              <a:t>(question, ""):</a:t>
            </a:r>
            <a:r>
              <a:rPr lang="en-IN" sz="1200" dirty="0"/>
              <a:t>Fills the {} </a:t>
            </a:r>
            <a:r>
              <a:rPr lang="en-US" sz="1200" dirty="0"/>
              <a:t>placeholders with your actual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/>
              <a:t>Tokenizer: </a:t>
            </a:r>
            <a:r>
              <a:rPr lang="en-US" sz="1200" dirty="0"/>
              <a:t>Converts the text into numerical tokens the model understands.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err="1"/>
              <a:t>return_tensors</a:t>
            </a:r>
            <a:r>
              <a:rPr lang="en-IN" sz="1200" b="1" dirty="0"/>
              <a:t>="pt“: </a:t>
            </a:r>
            <a:r>
              <a:rPr lang="en-US" sz="1200" dirty="0"/>
              <a:t>Output in </a:t>
            </a:r>
            <a:r>
              <a:rPr lang="en-US" sz="1200" b="1" dirty="0" err="1"/>
              <a:t>PyTorch</a:t>
            </a:r>
            <a:r>
              <a:rPr lang="en-US" sz="1200" b="1" dirty="0"/>
              <a:t> tensor</a:t>
            </a:r>
            <a:r>
              <a:rPr lang="en-US" sz="1200" dirty="0"/>
              <a:t>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/>
              <a:t>to("</a:t>
            </a:r>
            <a:r>
              <a:rPr lang="en-IN" sz="1200" b="1" dirty="0" err="1"/>
              <a:t>cuda</a:t>
            </a:r>
            <a:r>
              <a:rPr lang="en-IN" sz="1200" b="1" dirty="0"/>
              <a:t>"):</a:t>
            </a:r>
            <a:r>
              <a:rPr lang="en-US" sz="1200" dirty="0"/>
              <a:t>Sends the data to the </a:t>
            </a:r>
            <a:r>
              <a:rPr lang="en-US" sz="1200" b="1" dirty="0"/>
              <a:t>GPU</a:t>
            </a:r>
            <a:r>
              <a:rPr lang="en-US" sz="1200" dirty="0"/>
              <a:t> for fast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response = </a:t>
            </a:r>
            <a:r>
              <a:rPr lang="en-US" sz="1200" b="1" dirty="0" err="1"/>
              <a:t>tokenizer.batch_decode</a:t>
            </a:r>
            <a:r>
              <a:rPr lang="en-US" sz="1200" b="1" dirty="0"/>
              <a:t>(outputs): </a:t>
            </a:r>
            <a:r>
              <a:rPr lang="en-US" sz="1200" dirty="0"/>
              <a:t>Converts the generated token IDs </a:t>
            </a:r>
            <a:r>
              <a:rPr lang="en-US" sz="1200" b="1" dirty="0"/>
              <a:t>back into readable text</a:t>
            </a:r>
            <a:r>
              <a:rPr lang="en-US" sz="1200" dirty="0"/>
              <a:t>.</a:t>
            </a:r>
            <a:endParaRPr lang="en-IN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2C4CFA-3057-169A-F2B1-8ABB219E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361950"/>
            <a:ext cx="41147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0E50-426D-DCB8-866F-B1FAF2C36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91F98-3FDF-AABE-0083-4F26CFBACD65}"/>
              </a:ext>
            </a:extLst>
          </p:cNvPr>
          <p:cNvSpPr txBox="1"/>
          <p:nvPr/>
        </p:nvSpPr>
        <p:spPr>
          <a:xfrm>
            <a:off x="152400" y="133350"/>
            <a:ext cx="355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  <a:latin typeface="Roboto"/>
                <a:ea typeface="+mj-ea"/>
                <a:cs typeface="Roboto"/>
              </a:rPr>
              <a:t>Setup the data for fine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F1AC1-A3E8-BE21-F11C-6FCA6C506DE3}"/>
              </a:ext>
            </a:extLst>
          </p:cNvPr>
          <p:cNvSpPr txBox="1"/>
          <p:nvPr/>
        </p:nvSpPr>
        <p:spPr>
          <a:xfrm>
            <a:off x="76201" y="666750"/>
            <a:ext cx="4267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load_dataset</a:t>
            </a:r>
            <a:r>
              <a:rPr lang="en-IN" sz="1200" b="1" dirty="0"/>
              <a:t>:</a:t>
            </a:r>
            <a:r>
              <a:rPr lang="en-US" sz="1200" b="1" dirty="0"/>
              <a:t> </a:t>
            </a:r>
            <a:r>
              <a:rPr lang="en-US" sz="1200" dirty="0"/>
              <a:t>Loads the </a:t>
            </a:r>
            <a:r>
              <a:rPr lang="en-US" sz="1200" b="1" dirty="0"/>
              <a:t>top 1000 samples</a:t>
            </a:r>
            <a:r>
              <a:rPr lang="en-US" sz="1200" dirty="0"/>
              <a:t> from a Hugging Face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Dataset: </a:t>
            </a:r>
            <a:r>
              <a:rPr lang="en-US" sz="1200" dirty="0" err="1"/>
              <a:t>FreedomIntelligence</a:t>
            </a:r>
            <a:r>
              <a:rPr lang="en-US" sz="1200" dirty="0"/>
              <a:t>/medical-o1-reasoning-SFT, Contains medical questions, chain-of-thought reasoning, and final responses.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/>
              <a:t>EOS_TOKEN: </a:t>
            </a:r>
            <a:r>
              <a:rPr lang="en-US" sz="1200" dirty="0"/>
              <a:t>Signals to the model </a:t>
            </a:r>
            <a:r>
              <a:rPr lang="en-US" sz="1200" b="1" dirty="0"/>
              <a:t>where a response ends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/>
              <a:t>train_prompt_style</a:t>
            </a:r>
            <a:r>
              <a:rPr lang="en-IN" sz="1200" b="1" dirty="0"/>
              <a:t>: </a:t>
            </a:r>
            <a:r>
              <a:rPr lang="en-US" sz="1200" dirty="0"/>
              <a:t>This template provides a structured context: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Instruction</a:t>
            </a:r>
            <a:r>
              <a:rPr lang="en-US" sz="1200" dirty="0"/>
              <a:t>: Tells the model it's a medical expert.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Question</a:t>
            </a:r>
            <a:r>
              <a:rPr lang="en-US" sz="1200" dirty="0"/>
              <a:t>: The clinical question to be answered.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def </a:t>
            </a:r>
            <a:r>
              <a:rPr lang="en-US" sz="1200" b="1" dirty="0" err="1"/>
              <a:t>preprocess_input_data</a:t>
            </a:r>
            <a:r>
              <a:rPr lang="en-US" sz="1200" b="1" dirty="0"/>
              <a:t>: </a:t>
            </a:r>
            <a:r>
              <a:rPr lang="en-US" sz="1200" dirty="0"/>
              <a:t>Takes a batch of examples with  question the medical query, </a:t>
            </a:r>
            <a:r>
              <a:rPr lang="en-US" sz="1200" dirty="0" err="1"/>
              <a:t>complex_CoT</a:t>
            </a:r>
            <a:r>
              <a:rPr lang="en-US" sz="1200" dirty="0"/>
              <a:t> for reasoning steps response for final </a:t>
            </a:r>
            <a:r>
              <a:rPr lang="en-US" sz="1200" dirty="0" err="1"/>
              <a:t>answer.For</a:t>
            </a:r>
            <a:r>
              <a:rPr lang="en-US" sz="1200" dirty="0"/>
              <a:t> each example the function will fills the prompt template with question, thought process and response adds the EOS_TOKEN to the end. And return a </a:t>
            </a:r>
            <a:r>
              <a:rPr lang="en-US" sz="1200" dirty="0" err="1"/>
              <a:t>sictionary</a:t>
            </a:r>
            <a:r>
              <a:rPr lang="en-US" sz="1200" dirty="0"/>
              <a:t> with a single key “texts”.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finetune_dataset</a:t>
            </a:r>
            <a:r>
              <a:rPr lang="en-US" sz="1200" b="1" dirty="0"/>
              <a:t>: </a:t>
            </a:r>
            <a:r>
              <a:rPr lang="en-IN" sz="1200" dirty="0"/>
              <a:t>Applies the </a:t>
            </a:r>
            <a:r>
              <a:rPr lang="en-IN" sz="1200" dirty="0" err="1"/>
              <a:t>preprocess_input_data</a:t>
            </a:r>
            <a:r>
              <a:rPr lang="en-IN" sz="1200" dirty="0"/>
              <a:t> </a:t>
            </a:r>
            <a:r>
              <a:rPr lang="en-US" sz="1200" dirty="0"/>
              <a:t>function across all dataset rows in batches .</a:t>
            </a:r>
            <a:r>
              <a:rPr lang="en-IN" sz="1200" dirty="0"/>
              <a:t> Returns a new </a:t>
            </a:r>
            <a:r>
              <a:rPr lang="en-US" sz="1200" dirty="0"/>
              <a:t>formatted prompts ready for training.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29032-5A16-3034-E79D-8C274B73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66750"/>
            <a:ext cx="441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0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1618</Words>
  <Application>Microsoft Office PowerPoint</Application>
  <PresentationFormat>On-screen Show (16:9)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Microsoft Sans Serif</vt:lpstr>
      <vt:lpstr>Roboto</vt:lpstr>
      <vt:lpstr>Office Theme</vt:lpstr>
      <vt:lpstr>AI MEDICAL ASSISTANT</vt:lpstr>
      <vt:lpstr>PowerPoint Presentation</vt:lpstr>
      <vt:lpstr>PROJECT OVERVIEW </vt:lpstr>
      <vt:lpstr>PROJECT LAYOUT</vt:lpstr>
      <vt:lpstr>Install required Dependencies.</vt:lpstr>
      <vt:lpstr>Authentication with HuggingFace and check GPU</vt:lpstr>
      <vt:lpstr>Test DeepSeek R1 on an medical use-case before fine-tuning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Yadav</dc:creator>
  <cp:lastModifiedBy>Abhishek Yadav</cp:lastModifiedBy>
  <cp:revision>10</cp:revision>
  <dcterms:created xsi:type="dcterms:W3CDTF">2025-04-17T15:24:48Z</dcterms:created>
  <dcterms:modified xsi:type="dcterms:W3CDTF">2025-08-18T04:18:59Z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2025-01-16T00:00:00Z</vt:filetime>
  </property>
</Properties>
</file>