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41" y="1788454"/>
            <a:ext cx="679349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425" y="3956281"/>
            <a:ext cx="555073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697" y="6453386"/>
            <a:ext cx="130645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545" y="6453386"/>
            <a:ext cx="5706494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0" y="6453386"/>
            <a:ext cx="1296987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1697" y="744470"/>
            <a:ext cx="8672721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146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5" y="2295527"/>
            <a:ext cx="7800975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4197" y="624156"/>
            <a:ext cx="161519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5" y="624156"/>
            <a:ext cx="6201569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83" y="1301362"/>
            <a:ext cx="7810539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83" y="4216328"/>
            <a:ext cx="7810539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363" y="6453386"/>
            <a:ext cx="131820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754" y="6453386"/>
            <a:ext cx="5706494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0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829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425" y="2286001"/>
            <a:ext cx="361382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1890" y="2286001"/>
            <a:ext cx="361382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685800"/>
            <a:ext cx="7800975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2340230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425" y="3305209"/>
            <a:ext cx="3613826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573" y="2349754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573" y="3305209"/>
            <a:ext cx="3613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69" y="685800"/>
            <a:ext cx="3132773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16" y="685801"/>
            <a:ext cx="4234815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69" y="2856344"/>
            <a:ext cx="3132773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0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9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69" y="685800"/>
            <a:ext cx="3132773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847" y="2"/>
            <a:ext cx="5411153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69" y="2855968"/>
            <a:ext cx="3132773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0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90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2286000"/>
            <a:ext cx="78009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2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349" userDrawn="1">
          <p15:clr>
            <a:srgbClr val="F26B43"/>
          </p15:clr>
        </p15:guide>
        <p15:guide id="12" pos="724" userDrawn="1">
          <p15:clr>
            <a:srgbClr val="F26B43"/>
          </p15:clr>
        </p15:guide>
        <p15:guide id="13" pos="669" userDrawn="1">
          <p15:clr>
            <a:srgbClr val="F26B43"/>
          </p15:clr>
        </p15:guide>
        <p15:guide id="14" orient="horz" pos="977" userDrawn="1">
          <p15:clr>
            <a:srgbClr val="F26B43"/>
          </p15:clr>
        </p15:guide>
        <p15:guide id="15" orient="horz" pos="1029" userDrawn="1">
          <p15:clr>
            <a:srgbClr val="F26B43"/>
          </p15:clr>
        </p15:guide>
        <p15:guide id="16" orient="horz" pos="2640" userDrawn="1">
          <p15:clr>
            <a:srgbClr val="F26B43"/>
          </p15:clr>
        </p15:guide>
        <p15:guide id="17" orient="horz" pos="309" userDrawn="1">
          <p15:clr>
            <a:srgbClr val="F26B43"/>
          </p15:clr>
        </p15:guide>
        <p15:guide id="18" orient="horz" pos="1080" userDrawn="1">
          <p15:clr>
            <a:srgbClr val="F26B43"/>
          </p15:clr>
        </p15:guide>
        <p15:guide id="19" pos="4011" userDrawn="1">
          <p15:clr>
            <a:srgbClr val="F26B43"/>
          </p15:clr>
        </p15:guide>
        <p15:guide id="20" pos="543" userDrawn="1">
          <p15:clr>
            <a:srgbClr val="F26B43"/>
          </p15:clr>
        </p15:guide>
        <p15:guide id="21" pos="501" userDrawn="1">
          <p15:clr>
            <a:srgbClr val="F26B43"/>
          </p15:clr>
        </p15:guide>
        <p15:guide id="22" pos="6912" userDrawn="1">
          <p15:clr>
            <a:srgbClr val="F26B43"/>
          </p15:clr>
        </p15:guide>
        <p15:guide id="23" pos="936" userDrawn="1">
          <p15:clr>
            <a:srgbClr val="F26B43"/>
          </p15:clr>
        </p15:guide>
        <p15:guide id="24" pos="864" userDrawn="1">
          <p15:clr>
            <a:srgbClr val="F26B43"/>
          </p15:clr>
        </p15:guide>
        <p15:guide id="25" pos="5184" userDrawn="1">
          <p15:clr>
            <a:srgbClr val="F26B43"/>
          </p15:clr>
        </p15:guide>
        <p15:guide id="26" pos="648" userDrawn="1">
          <p15:clr>
            <a:srgbClr val="F26B43"/>
          </p15:clr>
        </p15:guide>
        <p15:guide id="27" orient="horz" pos="1368" userDrawn="1">
          <p15:clr>
            <a:srgbClr val="F26B43"/>
          </p15:clr>
        </p15:guide>
        <p15:guide id="28" orient="horz" pos="1440" userDrawn="1">
          <p15:clr>
            <a:srgbClr val="F26B43"/>
          </p15:clr>
        </p15:guide>
        <p15:guide id="29" orient="horz" pos="3696" userDrawn="1">
          <p15:clr>
            <a:srgbClr val="F26B43"/>
          </p15:clr>
        </p15:guide>
        <p15:guide id="30" orient="horz" pos="432" userDrawn="1">
          <p15:clr>
            <a:srgbClr val="F26B43"/>
          </p15:clr>
        </p15:guide>
        <p15:guide id="31" orient="horz" pos="1512" userDrawn="1">
          <p15:clr>
            <a:srgbClr val="F26B43"/>
          </p15:clr>
        </p15:guide>
        <p15:guide id="32" pos="5616" userDrawn="1">
          <p15:clr>
            <a:srgbClr val="F26B43"/>
          </p15:clr>
        </p15:guide>
        <p15:guide id="33" pos="761" userDrawn="1">
          <p15:clr>
            <a:srgbClr val="F26B43"/>
          </p15:clr>
        </p15:guide>
        <p15:guide id="34" pos="7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48112-C6E7-3142-1C42-764F59864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행렬 곱셈 리포트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EF2FB1-6E55-57BE-C09D-3A00D067C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20234014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공학과 이은정</a:t>
            </a:r>
          </a:p>
        </p:txBody>
      </p:sp>
    </p:spTree>
    <p:extLst>
      <p:ext uri="{BB962C8B-B14F-4D97-AF65-F5344CB8AC3E}">
        <p14:creationId xmlns:p14="http://schemas.microsoft.com/office/powerpoint/2010/main" val="327532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620625-793B-5E2B-4E5C-D6E4BDC5695B}"/>
              </a:ext>
            </a:extLst>
          </p:cNvPr>
          <p:cNvGrpSpPr/>
          <p:nvPr/>
        </p:nvGrpSpPr>
        <p:grpSpPr>
          <a:xfrm>
            <a:off x="990600" y="5148587"/>
            <a:ext cx="7152237" cy="1432712"/>
            <a:chOff x="1394234" y="3917886"/>
            <a:chExt cx="7152237" cy="14327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9E53D0-1A8F-BC02-19CB-1DB2E83A9E76}"/>
                </a:ext>
              </a:extLst>
            </p:cNvPr>
            <p:cNvSpPr/>
            <p:nvPr/>
          </p:nvSpPr>
          <p:spPr>
            <a:xfrm>
              <a:off x="1394234" y="3917886"/>
              <a:ext cx="7152237" cy="1432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dirty="0">
                  <a:latin typeface="+mj-lt"/>
                </a:rPr>
              </a:b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int data[MAX] =</a:t>
              </a:r>
            </a:p>
            <a:p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A1B928-3A23-F425-A85E-FB452030D226}"/>
                </a:ext>
              </a:extLst>
            </p:cNvPr>
            <p:cNvSpPr/>
            <p:nvPr/>
          </p:nvSpPr>
          <p:spPr>
            <a:xfrm>
              <a:off x="1394234" y="3917887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+mj-lt"/>
                </a:rPr>
                <a:t>vector C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87F3F24-92DD-71FB-A23A-EF0260EB97C2}"/>
                </a:ext>
              </a:extLst>
            </p:cNvPr>
            <p:cNvGrpSpPr/>
            <p:nvPr/>
          </p:nvGrpSpPr>
          <p:grpSpPr>
            <a:xfrm>
              <a:off x="3335283" y="4605942"/>
              <a:ext cx="4553894" cy="556790"/>
              <a:chOff x="3803961" y="2525915"/>
              <a:chExt cx="4553894" cy="55679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9D31A9F-E33C-6E52-28F7-6122588240E4}"/>
                  </a:ext>
                </a:extLst>
              </p:cNvPr>
              <p:cNvSpPr/>
              <p:nvPr/>
            </p:nvSpPr>
            <p:spPr>
              <a:xfrm>
                <a:off x="3992576" y="2525915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97A1F1-A94E-3480-3C79-CDA7AE512D83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8382C83-CC84-A3FC-B8A4-3EC92EAABA19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5AD41-9B07-864C-929B-C0E149E7FEE7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506D25-6C7F-6EB2-5409-0BF6741A1072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CC80F14-579B-57AC-7C85-C696339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5" y="1648496"/>
            <a:ext cx="5574639" cy="321235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360B07-C7CC-C271-4CC8-1810B6369457}"/>
              </a:ext>
            </a:extLst>
          </p:cNvPr>
          <p:cNvSpPr/>
          <p:nvPr/>
        </p:nvSpPr>
        <p:spPr>
          <a:xfrm>
            <a:off x="5522614" y="4268137"/>
            <a:ext cx="597529" cy="41816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FAC8C3-7ADF-DEA1-50FB-A848218AA78D}"/>
              </a:ext>
            </a:extLst>
          </p:cNvPr>
          <p:cNvSpPr/>
          <p:nvPr/>
        </p:nvSpPr>
        <p:spPr>
          <a:xfrm>
            <a:off x="6103438" y="2268456"/>
            <a:ext cx="197774" cy="3395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5FF54D-0FA7-3505-E4CA-BB7159F583DC}"/>
              </a:ext>
            </a:extLst>
          </p:cNvPr>
          <p:cNvSpPr/>
          <p:nvPr/>
        </p:nvSpPr>
        <p:spPr>
          <a:xfrm>
            <a:off x="787369" y="1648496"/>
            <a:ext cx="3105417" cy="3212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행렬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의 각 요소와 벡터의 동일한 열에 있는 값을 곱할 때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벡터의 인덱스 값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A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행 이라면 해당 요소를 곱한다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그리고 행의 끝까지 이러한 곱셈을 반복한다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EFE1918-C427-715E-2FC4-EDF9D60B65B1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rot="5400000">
            <a:off x="5181768" y="3247580"/>
            <a:ext cx="1660168" cy="380946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CA1939F-7B83-1B85-A500-AF0B53B92CBC}"/>
              </a:ext>
            </a:extLst>
          </p:cNvPr>
          <p:cNvCxnSpPr>
            <a:cxnSpLocks/>
          </p:cNvCxnSpPr>
          <p:nvPr/>
        </p:nvCxnSpPr>
        <p:spPr>
          <a:xfrm flipV="1">
            <a:off x="3935169" y="3429000"/>
            <a:ext cx="1886210" cy="17308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620625-793B-5E2B-4E5C-D6E4BDC5695B}"/>
              </a:ext>
            </a:extLst>
          </p:cNvPr>
          <p:cNvGrpSpPr/>
          <p:nvPr/>
        </p:nvGrpSpPr>
        <p:grpSpPr>
          <a:xfrm>
            <a:off x="990600" y="5148587"/>
            <a:ext cx="7152237" cy="1432712"/>
            <a:chOff x="1394234" y="3917886"/>
            <a:chExt cx="7152237" cy="14327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9E53D0-1A8F-BC02-19CB-1DB2E83A9E76}"/>
                </a:ext>
              </a:extLst>
            </p:cNvPr>
            <p:cNvSpPr/>
            <p:nvPr/>
          </p:nvSpPr>
          <p:spPr>
            <a:xfrm>
              <a:off x="1394234" y="3917886"/>
              <a:ext cx="7152237" cy="1432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dirty="0">
                  <a:latin typeface="+mj-lt"/>
                </a:rPr>
              </a:b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int data[MAX] =</a:t>
              </a:r>
            </a:p>
            <a:p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A1B928-3A23-F425-A85E-FB452030D226}"/>
                </a:ext>
              </a:extLst>
            </p:cNvPr>
            <p:cNvSpPr/>
            <p:nvPr/>
          </p:nvSpPr>
          <p:spPr>
            <a:xfrm>
              <a:off x="1394234" y="3917887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+mj-lt"/>
                </a:rPr>
                <a:t>vector C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87F3F24-92DD-71FB-A23A-EF0260EB97C2}"/>
                </a:ext>
              </a:extLst>
            </p:cNvPr>
            <p:cNvGrpSpPr/>
            <p:nvPr/>
          </p:nvGrpSpPr>
          <p:grpSpPr>
            <a:xfrm>
              <a:off x="3335283" y="4605942"/>
              <a:ext cx="4553894" cy="556790"/>
              <a:chOff x="3803961" y="2525915"/>
              <a:chExt cx="4553894" cy="55679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9D31A9F-E33C-6E52-28F7-6122588240E4}"/>
                  </a:ext>
                </a:extLst>
              </p:cNvPr>
              <p:cNvSpPr/>
              <p:nvPr/>
            </p:nvSpPr>
            <p:spPr>
              <a:xfrm>
                <a:off x="3992576" y="2525915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97A1F1-A94E-3480-3C79-CDA7AE512D83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28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8382C83-CC84-A3FC-B8A4-3EC92EAABA19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5AD41-9B07-864C-929B-C0E149E7FEE7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506D25-6C7F-6EB2-5409-0BF6741A1072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CC80F14-579B-57AC-7C85-C696339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5" y="1648496"/>
            <a:ext cx="5574639" cy="321235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360B07-C7CC-C271-4CC8-1810B6369457}"/>
              </a:ext>
            </a:extLst>
          </p:cNvPr>
          <p:cNvSpPr/>
          <p:nvPr/>
        </p:nvSpPr>
        <p:spPr>
          <a:xfrm>
            <a:off x="5522614" y="4268137"/>
            <a:ext cx="597529" cy="41816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FAC8C3-7ADF-DEA1-50FB-A848218AA78D}"/>
              </a:ext>
            </a:extLst>
          </p:cNvPr>
          <p:cNvSpPr/>
          <p:nvPr/>
        </p:nvSpPr>
        <p:spPr>
          <a:xfrm>
            <a:off x="6103438" y="2268456"/>
            <a:ext cx="197774" cy="3395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5FF54D-0FA7-3505-E4CA-BB7159F583DC}"/>
              </a:ext>
            </a:extLst>
          </p:cNvPr>
          <p:cNvSpPr/>
          <p:nvPr/>
        </p:nvSpPr>
        <p:spPr>
          <a:xfrm>
            <a:off x="787369" y="1648496"/>
            <a:ext cx="3105417" cy="3212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행 연산이 완료되면 그 행에 있는 모든 곱셈 결과를 더하여 해당 행의 합을 구한다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 합을 결과 벡터의 해당 행에 저장한다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EFE1918-C427-715E-2FC4-EDF9D60B65B1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rot="5400000">
            <a:off x="5181768" y="3247580"/>
            <a:ext cx="1660168" cy="380946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CA1939F-7B83-1B85-A500-AF0B53B92CBC}"/>
              </a:ext>
            </a:extLst>
          </p:cNvPr>
          <p:cNvCxnSpPr>
            <a:cxnSpLocks/>
          </p:cNvCxnSpPr>
          <p:nvPr/>
        </p:nvCxnSpPr>
        <p:spPr>
          <a:xfrm flipV="1">
            <a:off x="3935169" y="3429000"/>
            <a:ext cx="1886210" cy="17308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0CCBCF4-6A1A-3BEE-3F0B-92F6D9579486}"/>
              </a:ext>
            </a:extLst>
          </p:cNvPr>
          <p:cNvCxnSpPr>
            <a:stCxn id="43" idx="2"/>
            <a:endCxn id="33" idx="0"/>
          </p:cNvCxnSpPr>
          <p:nvPr/>
        </p:nvCxnSpPr>
        <p:spPr>
          <a:xfrm rot="16200000" flipH="1">
            <a:off x="2400953" y="4799979"/>
            <a:ext cx="980311" cy="1102061"/>
          </a:xfrm>
          <a:prstGeom prst="bentConnector3">
            <a:avLst/>
          </a:prstGeom>
          <a:ln w="571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E5903-02EB-3E26-94CB-83A03B6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3932245"/>
            <a:ext cx="7800975" cy="1935154"/>
          </a:xfrm>
        </p:spPr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a, b</a:t>
            </a:r>
            <a:r>
              <a:rPr lang="ko-KR" altLang="en-US" dirty="0"/>
              <a:t>를 정의할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는 선언만 해둔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9595D4-E292-6574-D7AF-E5F931B27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0"/>
          <a:stretch/>
        </p:blipFill>
        <p:spPr>
          <a:xfrm>
            <a:off x="1114426" y="2516863"/>
            <a:ext cx="7984308" cy="12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9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행렬과 벡터의 곱셈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E5903-02EB-3E26-94CB-83A03B6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403287"/>
            <a:ext cx="7800975" cy="545471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void </a:t>
            </a:r>
            <a:r>
              <a:rPr lang="en-US" altLang="ko-KR" b="1" dirty="0" err="1"/>
              <a:t>matrix_vector_multi</a:t>
            </a:r>
            <a:r>
              <a:rPr lang="en-US" altLang="ko-KR" b="1" dirty="0"/>
              <a:t>(</a:t>
            </a:r>
            <a:r>
              <a:rPr lang="en-US" altLang="ko-KR" b="1" dirty="0" err="1"/>
              <a:t>SparseMatrix</a:t>
            </a:r>
            <a:r>
              <a:rPr lang="en-US" altLang="ko-KR" b="1" dirty="0"/>
              <a:t> a, vector b, vector &amp;c)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c &lt;- { 0 }; // </a:t>
            </a:r>
            <a:r>
              <a:rPr lang="ko-KR" altLang="en-US" b="1" dirty="0"/>
              <a:t>결과 벡터 초기화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</a:t>
            </a:r>
            <a:r>
              <a:rPr lang="en-US" altLang="ko-KR" b="1" dirty="0"/>
              <a:t>int </a:t>
            </a:r>
            <a:r>
              <a:rPr lang="en-US" altLang="ko-KR" b="1" dirty="0" err="1"/>
              <a:t>ir</a:t>
            </a:r>
            <a:r>
              <a:rPr lang="en-US" altLang="ko-KR" b="1" dirty="0"/>
              <a:t> &lt;- 0; // </a:t>
            </a:r>
            <a:r>
              <a:rPr lang="ko-KR" altLang="en-US" b="1" dirty="0"/>
              <a:t>결과 벡터의 현재 인덱스</a:t>
            </a:r>
            <a:endParaRPr lang="en-US" altLang="ko-KR" b="1" dirty="0"/>
          </a:p>
          <a:p>
            <a:pPr marL="0" indent="0">
              <a:lnSpc>
                <a:spcPct val="7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</a:t>
            </a:r>
            <a:r>
              <a:rPr lang="en-US" altLang="ko-KR" b="1" dirty="0"/>
              <a:t>for (int </a:t>
            </a:r>
            <a:r>
              <a:rPr lang="en-US" altLang="ko-KR" b="1" dirty="0" err="1"/>
              <a:t>i</a:t>
            </a:r>
            <a:r>
              <a:rPr lang="en-US" altLang="ko-KR" b="1" dirty="0"/>
              <a:t> &lt;- 0 to </a:t>
            </a:r>
            <a:r>
              <a:rPr lang="en-US" altLang="ko-KR" b="1" dirty="0" err="1"/>
              <a:t>a.row</a:t>
            </a:r>
            <a:r>
              <a:rPr lang="en-US" altLang="ko-KR" b="1" dirty="0"/>
              <a:t>) do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int num &lt;- 0; // </a:t>
            </a:r>
            <a:r>
              <a:rPr lang="ko-KR" altLang="en-US" b="1" dirty="0"/>
              <a:t>결과 값을 초기화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</a:t>
            </a:r>
            <a:r>
              <a:rPr lang="en-US" altLang="ko-KR" b="1" dirty="0"/>
              <a:t>for (int j &lt;- 0 to </a:t>
            </a:r>
            <a:r>
              <a:rPr lang="en-US" altLang="ko-KR" b="1" dirty="0" err="1"/>
              <a:t>a.num</a:t>
            </a:r>
            <a:r>
              <a:rPr lang="en-US" altLang="ko-KR" b="1" dirty="0"/>
              <a:t>; } do { // a</a:t>
            </a:r>
            <a:r>
              <a:rPr lang="ko-KR" altLang="en-US" b="1" dirty="0"/>
              <a:t>의 요소 수만큼 반복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</a:t>
            </a:r>
            <a:r>
              <a:rPr lang="en-US" altLang="ko-KR" b="1" dirty="0"/>
              <a:t>if (</a:t>
            </a:r>
            <a:r>
              <a:rPr lang="en-US" altLang="ko-KR" b="1" dirty="0" err="1"/>
              <a:t>a.data</a:t>
            </a:r>
            <a:r>
              <a:rPr lang="en-US" altLang="ko-KR" b="1" dirty="0"/>
              <a:t>[j].row == </a:t>
            </a:r>
            <a:r>
              <a:rPr lang="en-US" altLang="ko-KR" b="1" dirty="0" err="1"/>
              <a:t>i</a:t>
            </a:r>
            <a:r>
              <a:rPr lang="en-US" altLang="ko-KR" b="1" dirty="0"/>
              <a:t>) then { // </a:t>
            </a:r>
            <a:r>
              <a:rPr lang="ko-KR" altLang="en-US" b="1" dirty="0"/>
              <a:t>현재 행에 해당하는 요소일 때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    </a:t>
            </a:r>
            <a:r>
              <a:rPr lang="en-US" altLang="ko-KR" b="1" dirty="0"/>
              <a:t>for (int k &lt;- 0 to </a:t>
            </a:r>
            <a:r>
              <a:rPr lang="en-US" altLang="ko-KR" b="1" dirty="0" err="1"/>
              <a:t>b.num</a:t>
            </a:r>
            <a:r>
              <a:rPr lang="en-US" altLang="ko-KR" b="1" dirty="0"/>
              <a:t>) do { // b</a:t>
            </a:r>
            <a:r>
              <a:rPr lang="ko-KR" altLang="en-US" b="1" dirty="0"/>
              <a:t>의 요소 수만큼 반복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        </a:t>
            </a:r>
            <a:r>
              <a:rPr lang="en-US" altLang="ko-KR" b="1" dirty="0"/>
              <a:t>if (</a:t>
            </a:r>
            <a:r>
              <a:rPr lang="en-US" altLang="ko-KR" b="1" dirty="0" err="1"/>
              <a:t>a.data</a:t>
            </a:r>
            <a:r>
              <a:rPr lang="en-US" altLang="ko-KR" b="1" dirty="0"/>
              <a:t>[j].col == k) { // </a:t>
            </a:r>
            <a:r>
              <a:rPr lang="ko-KR" altLang="en-US" b="1" dirty="0"/>
              <a:t>현재 열과 </a:t>
            </a:r>
            <a:r>
              <a:rPr lang="en-US" altLang="ko-KR" b="1" dirty="0"/>
              <a:t>b</a:t>
            </a:r>
            <a:r>
              <a:rPr lang="ko-KR" altLang="en-US" b="1" dirty="0"/>
              <a:t>의 인덱스가 일치하는 경우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            </a:t>
            </a:r>
            <a:r>
              <a:rPr lang="en-US" altLang="ko-KR" b="1" dirty="0"/>
              <a:t>num += </a:t>
            </a:r>
            <a:r>
              <a:rPr lang="en-US" altLang="ko-KR" b="1" dirty="0" err="1"/>
              <a:t>a.data</a:t>
            </a:r>
            <a:r>
              <a:rPr lang="en-US" altLang="ko-KR" b="1" dirty="0"/>
              <a:t>[j].</a:t>
            </a:r>
            <a:r>
              <a:rPr lang="en-US" altLang="ko-KR" b="1" dirty="0" err="1"/>
              <a:t>val</a:t>
            </a:r>
            <a:r>
              <a:rPr lang="en-US" altLang="ko-KR" b="1" dirty="0"/>
              <a:t> * </a:t>
            </a:r>
            <a:r>
              <a:rPr lang="en-US" altLang="ko-KR" b="1" dirty="0" err="1"/>
              <a:t>b.data</a:t>
            </a:r>
            <a:r>
              <a:rPr lang="en-US" altLang="ko-KR" b="1" dirty="0"/>
              <a:t>[k]; // </a:t>
            </a:r>
            <a:r>
              <a:rPr lang="ko-KR" altLang="en-US" b="1" dirty="0"/>
              <a:t>곱셈을 수행하여 결과에 더함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        </a:t>
            </a:r>
            <a:r>
              <a:rPr lang="en-US" altLang="ko-KR" b="1" dirty="0"/>
              <a:t>} endif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	    }</a:t>
            </a:r>
            <a:r>
              <a:rPr lang="en-US" altLang="ko-KR" b="1" dirty="0" err="1"/>
              <a:t>endfor</a:t>
            </a:r>
            <a:endParaRPr lang="en-US" altLang="ko-KR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    }endif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}</a:t>
            </a:r>
            <a:r>
              <a:rPr lang="en-US" altLang="ko-KR" b="1" dirty="0" err="1"/>
              <a:t>endfor</a:t>
            </a:r>
            <a:endParaRPr lang="en-US" altLang="ko-KR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if (num != 0) then { // </a:t>
            </a:r>
            <a:r>
              <a:rPr lang="ko-KR" altLang="en-US" b="1" dirty="0"/>
              <a:t>결과가 </a:t>
            </a:r>
            <a:r>
              <a:rPr lang="en-US" altLang="ko-KR" b="1" dirty="0"/>
              <a:t>0</a:t>
            </a:r>
            <a:r>
              <a:rPr lang="ko-KR" altLang="en-US" b="1" dirty="0"/>
              <a:t>이 아닌 경우에만 결과 벡터에 추가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        </a:t>
            </a:r>
            <a:r>
              <a:rPr lang="en-US" altLang="ko-KR" b="1" dirty="0" err="1"/>
              <a:t>c.data</a:t>
            </a:r>
            <a:r>
              <a:rPr lang="en-US" altLang="ko-KR" b="1" dirty="0"/>
              <a:t>[</a:t>
            </a:r>
            <a:r>
              <a:rPr lang="en-US" altLang="ko-KR" b="1" dirty="0" err="1"/>
              <a:t>ir</a:t>
            </a:r>
            <a:r>
              <a:rPr lang="en-US" altLang="ko-KR" b="1" dirty="0"/>
              <a:t>] &lt;- num;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    </a:t>
            </a:r>
            <a:r>
              <a:rPr lang="en-US" altLang="ko-KR" b="1" dirty="0" err="1"/>
              <a:t>ir</a:t>
            </a:r>
            <a:r>
              <a:rPr lang="en-US" altLang="ko-KR" b="1" dirty="0"/>
              <a:t>++;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}endif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}</a:t>
            </a:r>
            <a:r>
              <a:rPr lang="en-US" altLang="ko-KR" b="1" dirty="0" err="1"/>
              <a:t>endfor</a:t>
            </a:r>
            <a:endParaRPr lang="en-US" altLang="ko-KR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c.num</a:t>
            </a:r>
            <a:r>
              <a:rPr lang="en-US" altLang="ko-KR" b="1" dirty="0"/>
              <a:t> = </a:t>
            </a:r>
            <a:r>
              <a:rPr lang="en-US" altLang="ko-KR" b="1" dirty="0" err="1"/>
              <a:t>ir</a:t>
            </a:r>
            <a:r>
              <a:rPr lang="en-US" altLang="ko-KR" b="1" dirty="0"/>
              <a:t>; // </a:t>
            </a:r>
            <a:r>
              <a:rPr lang="ko-KR" altLang="en-US" b="1" dirty="0"/>
              <a:t>결과 벡터의 요소 수 설정</a:t>
            </a:r>
            <a:r>
              <a:rPr lang="en-US" altLang="ko-KR" b="1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46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행렬과 벡터의 곱셈 </a:t>
            </a:r>
            <a:r>
              <a:rPr lang="en-US" altLang="ko-KR" dirty="0"/>
              <a:t>c </a:t>
            </a:r>
            <a:r>
              <a:rPr lang="ko-KR" altLang="en-US" dirty="0"/>
              <a:t>작성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6AEC7D-F699-6800-C2F7-B26311F03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667" y="1481750"/>
            <a:ext cx="7678464" cy="4835305"/>
          </a:xfrm>
        </p:spPr>
      </p:pic>
    </p:spTree>
    <p:extLst>
      <p:ext uri="{BB962C8B-B14F-4D97-AF65-F5344CB8AC3E}">
        <p14:creationId xmlns:p14="http://schemas.microsoft.com/office/powerpoint/2010/main" val="282096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벡터 </a:t>
            </a:r>
            <a:r>
              <a:rPr lang="en-US" altLang="ko-KR" dirty="0"/>
              <a:t>c </a:t>
            </a:r>
            <a:r>
              <a:rPr lang="ko-KR" altLang="en-US" dirty="0"/>
              <a:t>출력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E5903-02EB-3E26-94CB-83A03B6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403287"/>
            <a:ext cx="7800975" cy="5454713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void display(vector c)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int </a:t>
            </a:r>
            <a:r>
              <a:rPr lang="en-US" altLang="ko-KR" b="1" dirty="0" err="1"/>
              <a:t>ip</a:t>
            </a:r>
            <a:r>
              <a:rPr lang="en-US" altLang="ko-KR" b="1" dirty="0"/>
              <a:t> &lt;- 0; // </a:t>
            </a:r>
            <a:r>
              <a:rPr lang="ko-KR" altLang="en-US" b="1" dirty="0"/>
              <a:t>결과 벡터의 현재 인덱스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("VECTOR C: 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for (int </a:t>
            </a:r>
            <a:r>
              <a:rPr lang="en-US" altLang="ko-KR" b="1" dirty="0" err="1"/>
              <a:t>i</a:t>
            </a:r>
            <a:r>
              <a:rPr lang="en-US" altLang="ko-KR" b="1" dirty="0"/>
              <a:t> &lt;- 0 to </a:t>
            </a:r>
            <a:r>
              <a:rPr lang="en-US" altLang="ko-KR" b="1" dirty="0" err="1"/>
              <a:t>c.num</a:t>
            </a:r>
            <a:r>
              <a:rPr lang="en-US" altLang="ko-KR" b="1" dirty="0"/>
              <a:t>) do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("%d\n", </a:t>
            </a:r>
            <a:r>
              <a:rPr lang="en-US" altLang="ko-KR" b="1" dirty="0" err="1"/>
              <a:t>c.data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} </a:t>
            </a:r>
            <a:r>
              <a:rPr lang="en-US" altLang="ko-KR" b="1" dirty="0" err="1"/>
              <a:t>endfor</a:t>
            </a:r>
            <a:endParaRPr lang="en-US" altLang="ko-KR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("c</a:t>
            </a:r>
            <a:r>
              <a:rPr lang="ko-KR" altLang="en-US" b="1" dirty="0"/>
              <a:t>의 열</a:t>
            </a:r>
            <a:r>
              <a:rPr lang="en-US" altLang="ko-KR" b="1" dirty="0"/>
              <a:t>: %d\n", 1); // </a:t>
            </a:r>
            <a:r>
              <a:rPr lang="ko-KR" altLang="en-US" b="1" dirty="0"/>
              <a:t>결과 벡터는 열이 </a:t>
            </a:r>
            <a:r>
              <a:rPr lang="en-US" altLang="ko-KR" b="1" dirty="0"/>
              <a:t>1</a:t>
            </a:r>
            <a:r>
              <a:rPr lang="ko-KR" altLang="en-US" b="1" dirty="0"/>
              <a:t>로 고정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("c</a:t>
            </a:r>
            <a:r>
              <a:rPr lang="ko-KR" altLang="en-US" b="1" dirty="0"/>
              <a:t>의 행</a:t>
            </a:r>
            <a:r>
              <a:rPr lang="en-US" altLang="ko-KR" b="1" dirty="0"/>
              <a:t>: %d\n", </a:t>
            </a:r>
            <a:r>
              <a:rPr lang="en-US" altLang="ko-KR" b="1" dirty="0" err="1"/>
              <a:t>c.num</a:t>
            </a:r>
            <a:r>
              <a:rPr lang="en-US" altLang="ko-KR" b="1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printf</a:t>
            </a:r>
            <a:r>
              <a:rPr lang="en-US" altLang="ko-KR" b="1" dirty="0"/>
              <a:t>("c</a:t>
            </a:r>
            <a:r>
              <a:rPr lang="ko-KR" altLang="en-US" b="1" dirty="0"/>
              <a:t>의 요소</a:t>
            </a:r>
            <a:r>
              <a:rPr lang="en-US" altLang="ko-KR" b="1" dirty="0"/>
              <a:t>: %d\n", </a:t>
            </a:r>
            <a:r>
              <a:rPr lang="en-US" altLang="ko-KR" b="1" dirty="0" err="1"/>
              <a:t>c.num</a:t>
            </a:r>
            <a:r>
              <a:rPr lang="en-US" altLang="ko-KR" b="1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b="1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897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벡터 </a:t>
            </a:r>
            <a:r>
              <a:rPr lang="en-US" altLang="ko-KR" dirty="0"/>
              <a:t>c </a:t>
            </a:r>
            <a:r>
              <a:rPr lang="ko-KR" altLang="en-US" dirty="0"/>
              <a:t>출력</a:t>
            </a:r>
            <a:r>
              <a:rPr lang="en-US" altLang="ko-KR" dirty="0"/>
              <a:t> c </a:t>
            </a:r>
            <a:r>
              <a:rPr lang="ko-KR" altLang="en-US" dirty="0"/>
              <a:t>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F4006-13F6-6CCD-5F21-45D8E8BF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25" y="1894083"/>
            <a:ext cx="6758686" cy="30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2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전체 </a:t>
            </a:r>
            <a:r>
              <a:rPr lang="en-US" altLang="ko-KR" dirty="0"/>
              <a:t>c</a:t>
            </a:r>
            <a:r>
              <a:rPr lang="ko-KR" altLang="en-US" dirty="0"/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0F61C-D78D-069B-8EBF-C2DF3349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6197"/>
            <a:ext cx="36290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전체 </a:t>
            </a:r>
            <a:r>
              <a:rPr lang="en-US" altLang="ko-KR" dirty="0"/>
              <a:t>c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BFC9F-52A9-FEA5-0383-28DB075A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01413"/>
            <a:ext cx="80105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전체 </a:t>
            </a:r>
            <a:r>
              <a:rPr lang="en-US" altLang="ko-KR" dirty="0"/>
              <a:t>c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C4B1E-9079-629B-76C2-559731BC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195058"/>
            <a:ext cx="7438942" cy="55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희소 행렬 요소 정의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69826-ABAA-9B99-7E2A-6480839072D9}"/>
              </a:ext>
            </a:extLst>
          </p:cNvPr>
          <p:cNvSpPr txBox="1">
            <a:spLocks/>
          </p:cNvSpPr>
          <p:nvPr/>
        </p:nvSpPr>
        <p:spPr>
          <a:xfrm>
            <a:off x="1114425" y="2018581"/>
            <a:ext cx="7800975" cy="384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희소 행렬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	1. data : </a:t>
            </a:r>
            <a:r>
              <a:rPr lang="ko-KR" altLang="en-US" dirty="0"/>
              <a:t>희소 행렬에서 </a:t>
            </a:r>
            <a:r>
              <a:rPr lang="en-US" altLang="ko-KR" dirty="0"/>
              <a:t>0</a:t>
            </a:r>
            <a:r>
              <a:rPr lang="ko-KR" altLang="en-US" dirty="0"/>
              <a:t>이 아닌 요소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1800" dirty="0">
                <a:solidFill>
                  <a:srgbClr val="2B91AF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DataInfo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구조체 배열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			int row(</a:t>
            </a:r>
            <a:r>
              <a:rPr lang="ko-KR" altLang="en-US" dirty="0"/>
              <a:t>행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</a:t>
            </a:r>
            <a:r>
              <a:rPr lang="ko-KR" altLang="en-US" dirty="0"/>
              <a:t> </a:t>
            </a:r>
            <a:r>
              <a:rPr lang="en-US" altLang="ko-KR" dirty="0"/>
              <a:t>col (</a:t>
            </a:r>
            <a:r>
              <a:rPr lang="ko-KR" altLang="en-US" dirty="0"/>
              <a:t>열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 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);}</a:t>
            </a:r>
          </a:p>
          <a:p>
            <a:pPr marL="0" indent="0">
              <a:buFont typeface="Franklin Gothic Book" panose="020B0503020102020204" pitchFamily="34" charset="0"/>
              <a:buNone/>
            </a:pPr>
            <a:br>
              <a:rPr lang="en-US" altLang="ko-KR" dirty="0"/>
            </a:br>
            <a:r>
              <a:rPr lang="en-US" altLang="ko-KR" dirty="0"/>
              <a:t>			2. num : data </a:t>
            </a:r>
            <a:r>
              <a:rPr lang="ko-KR" altLang="en-US" dirty="0"/>
              <a:t>요소 개수</a:t>
            </a:r>
            <a:br>
              <a:rPr lang="en-US" altLang="ko-KR" dirty="0"/>
            </a:br>
            <a:r>
              <a:rPr lang="en-US" altLang="ko-KR" dirty="0"/>
              <a:t>					int row(</a:t>
            </a:r>
            <a:r>
              <a:rPr lang="ko-KR" altLang="en-US" dirty="0"/>
              <a:t>행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</a:t>
            </a:r>
            <a:r>
              <a:rPr lang="ko-KR" altLang="en-US" dirty="0"/>
              <a:t> </a:t>
            </a:r>
            <a:r>
              <a:rPr lang="en-US" altLang="ko-KR" dirty="0"/>
              <a:t>col (</a:t>
            </a:r>
            <a:r>
              <a:rPr lang="ko-KR" altLang="en-US" dirty="0"/>
              <a:t>열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 num(</a:t>
            </a:r>
            <a:r>
              <a:rPr lang="ko-KR" altLang="en-US" dirty="0"/>
              <a:t>요소 개수</a:t>
            </a:r>
            <a:r>
              <a:rPr lang="en-US" altLang="ko-KR" dirty="0"/>
              <a:t>);}}</a:t>
            </a:r>
          </a:p>
        </p:txBody>
      </p:sp>
    </p:spTree>
    <p:extLst>
      <p:ext uri="{BB962C8B-B14F-4D97-AF65-F5344CB8AC3E}">
        <p14:creationId xmlns:p14="http://schemas.microsoft.com/office/powerpoint/2010/main" val="422560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540945"/>
            <a:ext cx="8192537" cy="14859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85BFD-0FB8-0961-8A9A-C4F37A06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8" y="1440255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8-1. </a:t>
            </a:r>
            <a:r>
              <a:rPr lang="ko-KR" altLang="en-US" dirty="0"/>
              <a:t>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4723C-E75F-32A6-6950-28E5A98D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2625504"/>
            <a:ext cx="7800975" cy="3241895"/>
          </a:xfrm>
        </p:spPr>
        <p:txBody>
          <a:bodyPr/>
          <a:lstStyle/>
          <a:p>
            <a:r>
              <a:rPr lang="ko-KR" altLang="en-US" dirty="0"/>
              <a:t>값을 위처럼 변경하였다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출력 결과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0×6 + 7×5 + 0×4 +0×3+ 0×2+ 0×1=35</a:t>
            </a:r>
            <a:br>
              <a:rPr lang="en-US" altLang="ko-KR" dirty="0"/>
            </a:br>
            <a:r>
              <a:rPr lang="en-US" altLang="ko-KR" dirty="0"/>
              <a:t>0×6 + 0×5 + 0×4 +0×3+ 9×2+ 3×1=21</a:t>
            </a:r>
            <a:br>
              <a:rPr lang="en-US" altLang="ko-KR" dirty="0"/>
            </a:br>
            <a:r>
              <a:rPr lang="en-US" altLang="ko-KR" dirty="0"/>
              <a:t>0×6 + 6×5 + 0×4 +0×3+ 0×2+ 0×1=30</a:t>
            </a:r>
            <a:br>
              <a:rPr lang="en-US" altLang="ko-KR" dirty="0"/>
            </a:br>
            <a:r>
              <a:rPr lang="en-US" altLang="ko-KR" dirty="0"/>
              <a:t>0×6 + 0×5 + 0×4 +5×3+ 0×2+ 5×1=20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A9B333-F56B-44E3-03F3-CD542349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683945"/>
            <a:ext cx="7466165" cy="9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8-1. </a:t>
            </a:r>
            <a:r>
              <a:rPr lang="ko-KR" altLang="en-US" dirty="0"/>
              <a:t>검증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]:</a:t>
            </a:r>
            <a:r>
              <a:rPr lang="ko-KR" altLang="en-US" dirty="0"/>
              <a:t>성공적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4B111-6620-FD85-FA56-7CC577AE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38300"/>
            <a:ext cx="9324975" cy="48768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5D6480-8010-FC3D-16FD-61BBE0BC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9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8-2. </a:t>
            </a:r>
            <a:r>
              <a:rPr lang="ko-KR" altLang="en-US" dirty="0"/>
              <a:t>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4723C-E75F-32A6-6950-28E5A98D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2625504"/>
            <a:ext cx="7800975" cy="3241895"/>
          </a:xfrm>
        </p:spPr>
        <p:txBody>
          <a:bodyPr/>
          <a:lstStyle/>
          <a:p>
            <a:r>
              <a:rPr lang="ko-KR" altLang="en-US" dirty="0"/>
              <a:t>값을 위처럼 변경하였다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출력 결과</a:t>
            </a:r>
            <a:r>
              <a:rPr lang="en-US" altLang="ko-KR" dirty="0"/>
              <a:t>: </a:t>
            </a:r>
            <a:r>
              <a:rPr lang="ko-KR" altLang="en-US" dirty="0"/>
              <a:t>연산 불가 안내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529C6-ADB4-7E93-05F6-8D6FC146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750902"/>
            <a:ext cx="7266914" cy="8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9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8-2. </a:t>
            </a:r>
            <a:r>
              <a:rPr lang="ko-KR" altLang="en-US" dirty="0"/>
              <a:t>검증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]:</a:t>
            </a:r>
            <a:r>
              <a:rPr lang="ko-KR" altLang="en-US" dirty="0"/>
              <a:t>성공적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E4B637-92BE-BC8A-8E6B-CF9396C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2CFFA8-D2DD-FBBE-0B18-54634FF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383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의견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E4B637-92BE-BC8A-8E6B-CF9396C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가 벡터라 오히려 희소 곱셈끼리 곱셈을 하던 지난 번 보다</a:t>
            </a:r>
            <a:br>
              <a:rPr lang="en-US" altLang="ko-KR" dirty="0"/>
            </a:br>
            <a:r>
              <a:rPr lang="ko-KR" altLang="en-US" dirty="0"/>
              <a:t>과제가 쉬웠던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당연하게 생각했던 알고리즘을 다시 한 번 고민해보고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실제로 코드로 짜면서 구체적으로 문제를 푸는 과정에 대해</a:t>
            </a:r>
            <a:br>
              <a:rPr lang="en-US" altLang="ko-KR" dirty="0"/>
            </a:br>
            <a:r>
              <a:rPr lang="ko-KR" altLang="en-US" dirty="0"/>
              <a:t>다시 한 번 생각해보는 좋은 기회가 되었던 것 같다</a:t>
            </a:r>
          </a:p>
        </p:txBody>
      </p:sp>
    </p:spTree>
    <p:extLst>
      <p:ext uri="{BB962C8B-B14F-4D97-AF65-F5344CB8AC3E}">
        <p14:creationId xmlns:p14="http://schemas.microsoft.com/office/powerpoint/2010/main" val="30626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F75D-46AD-7CA9-B68E-695A8C1A4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87252AA-506F-DD6A-CF76-A979E62D3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9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SparseMatrix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로 정의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55B7E03-0F54-6CA2-6DCF-5722A62C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783533"/>
            <a:ext cx="7800975" cy="4083867"/>
          </a:xfrm>
        </p:spPr>
        <p:txBody>
          <a:bodyPr/>
          <a:lstStyle/>
          <a:p>
            <a:r>
              <a:rPr lang="ko-KR" altLang="en-US" dirty="0"/>
              <a:t>희소 행렬에 저장하기 위해 개별 데이터의 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, </a:t>
            </a:r>
            <a:r>
              <a:rPr lang="ko-KR" altLang="en-US" dirty="0"/>
              <a:t>값을 저장할 </a:t>
            </a:r>
            <a:r>
              <a:rPr lang="ko-KR" altLang="en-US" dirty="0">
                <a:solidFill>
                  <a:schemeClr val="tx1"/>
                </a:solidFill>
              </a:rPr>
              <a:t>구조체 </a:t>
            </a:r>
            <a:r>
              <a:rPr lang="en-US" altLang="ko-KR" dirty="0" err="1">
                <a:solidFill>
                  <a:schemeClr val="tx1"/>
                </a:solidFill>
              </a:rPr>
              <a:t>DataInfo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구조체를 먼저 정의한다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DataInfo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구조체 배열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				int row(</a:t>
            </a:r>
            <a:r>
              <a:rPr lang="ko-KR" altLang="en-US" dirty="0">
                <a:latin typeface="+mn-ea"/>
              </a:rPr>
              <a:t>행 위치</a:t>
            </a:r>
            <a:r>
              <a:rPr lang="en-US" altLang="ko-KR" dirty="0">
                <a:latin typeface="+mn-ea"/>
              </a:rPr>
              <a:t>);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				int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col (</a:t>
            </a:r>
            <a:r>
              <a:rPr lang="ko-KR" altLang="en-US" dirty="0">
                <a:latin typeface="+mn-ea"/>
              </a:rPr>
              <a:t>열 위치</a:t>
            </a:r>
            <a:r>
              <a:rPr lang="en-US" altLang="ko-KR" dirty="0">
                <a:latin typeface="+mn-ea"/>
              </a:rPr>
              <a:t>);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				int </a:t>
            </a:r>
            <a:r>
              <a:rPr lang="en-US" altLang="ko-KR" dirty="0" err="1">
                <a:latin typeface="+mn-ea"/>
              </a:rPr>
              <a:t>val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>
                <a:latin typeface="+mn-ea"/>
              </a:rPr>
              <a:t>);}</a:t>
            </a:r>
          </a:p>
          <a:p>
            <a:r>
              <a:rPr lang="ko-KR" altLang="en-US" dirty="0">
                <a:latin typeface="+mn-ea"/>
              </a:rPr>
              <a:t>위 구조를 만족하는 </a:t>
            </a:r>
            <a:r>
              <a:rPr lang="en-US" altLang="ko-KR" dirty="0" err="1">
                <a:latin typeface="+mn-ea"/>
              </a:rPr>
              <a:t>DataInfo</a:t>
            </a:r>
            <a:r>
              <a:rPr lang="ko-KR" altLang="en-US" dirty="0">
                <a:latin typeface="+mn-ea"/>
              </a:rPr>
              <a:t>를 정의한다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6A2E84-CF3F-4373-F2F7-1E7688258BF0}"/>
              </a:ext>
            </a:extLst>
          </p:cNvPr>
          <p:cNvSpPr txBox="1">
            <a:spLocks/>
          </p:cNvSpPr>
          <p:nvPr/>
        </p:nvSpPr>
        <p:spPr>
          <a:xfrm>
            <a:off x="3277354" y="4212502"/>
            <a:ext cx="5638046" cy="1807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Struct </a:t>
            </a:r>
            <a:r>
              <a:rPr lang="ko-KR" altLang="en-US" sz="1800" dirty="0"/>
              <a:t>구조체를 사용해 </a:t>
            </a:r>
            <a:r>
              <a:rPr lang="en-US" altLang="ko-KR" sz="1800" dirty="0" err="1"/>
              <a:t>DataInfo</a:t>
            </a:r>
            <a:r>
              <a:rPr lang="ko-KR" altLang="en-US" sz="1800" dirty="0"/>
              <a:t>구조체를 정의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0</a:t>
            </a:r>
            <a:r>
              <a:rPr lang="ko-KR" altLang="en-US" sz="1800" dirty="0"/>
              <a:t>이 아닌 요소들의 행</a:t>
            </a:r>
            <a:r>
              <a:rPr lang="en-US" altLang="ko-KR" sz="1800" dirty="0"/>
              <a:t>, </a:t>
            </a:r>
            <a:r>
              <a:rPr lang="ko-KR" altLang="en-US" sz="1800" dirty="0"/>
              <a:t>열</a:t>
            </a:r>
            <a:r>
              <a:rPr lang="en-US" altLang="ko-KR" sz="1800" dirty="0"/>
              <a:t>, </a:t>
            </a:r>
            <a:r>
              <a:rPr lang="ko-KR" altLang="en-US" sz="1800" dirty="0"/>
              <a:t>값을 저장하기 위해 </a:t>
            </a:r>
            <a:r>
              <a:rPr lang="en-US" altLang="ko-KR" sz="1800" dirty="0"/>
              <a:t>int row, int col, int </a:t>
            </a:r>
            <a:r>
              <a:rPr lang="en-US" altLang="ko-KR" sz="1800" dirty="0" err="1"/>
              <a:t>val</a:t>
            </a:r>
            <a:r>
              <a:rPr lang="ko-KR" altLang="en-US" sz="1800" dirty="0"/>
              <a:t>을 요소로 가짐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9DC186-6CF5-22BE-7A88-872E5886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212502"/>
            <a:ext cx="2162929" cy="13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SparseMatrix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로 정의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55B7E03-0F54-6CA2-6DCF-5722A62C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783533"/>
            <a:ext cx="7800975" cy="4083867"/>
          </a:xfrm>
        </p:spPr>
        <p:txBody>
          <a:bodyPr>
            <a:normAutofit/>
          </a:bodyPr>
          <a:lstStyle/>
          <a:p>
            <a:r>
              <a:rPr lang="ko-KR" altLang="en-US" dirty="0"/>
              <a:t>희소 행렬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	1. data : </a:t>
            </a:r>
            <a:r>
              <a:rPr lang="en-US" altLang="ko-KR" sz="2000" dirty="0" err="1">
                <a:solidFill>
                  <a:schemeClr val="tx1"/>
                </a:solidFill>
              </a:rPr>
              <a:t>DataInfo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구조체 배열</a:t>
            </a:r>
            <a:r>
              <a:rPr lang="en-US" altLang="ko-KR" dirty="0">
                <a:solidFill>
                  <a:schemeClr val="tx1"/>
                </a:solidFill>
              </a:rPr>
              <a:t>[MAX]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2. num : 	int row(</a:t>
            </a:r>
            <a:r>
              <a:rPr lang="ko-KR" altLang="en-US" dirty="0"/>
              <a:t>행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</a:t>
            </a:r>
            <a:r>
              <a:rPr lang="ko-KR" altLang="en-US" dirty="0"/>
              <a:t> </a:t>
            </a:r>
            <a:r>
              <a:rPr lang="en-US" altLang="ko-KR" dirty="0"/>
              <a:t>col (</a:t>
            </a:r>
            <a:r>
              <a:rPr lang="ko-KR" altLang="en-US" dirty="0"/>
              <a:t>열 위치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					int num(</a:t>
            </a:r>
            <a:r>
              <a:rPr lang="ko-KR" altLang="en-US" dirty="0"/>
              <a:t>요소 개수</a:t>
            </a:r>
            <a:r>
              <a:rPr lang="en-US" altLang="ko-KR" dirty="0"/>
              <a:t>);}}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위 구조를 만족하는 </a:t>
            </a:r>
            <a:r>
              <a:rPr lang="en-US" altLang="ko-KR" dirty="0" err="1">
                <a:latin typeface="+mn-ea"/>
              </a:rPr>
              <a:t>SparseMatrix</a:t>
            </a:r>
            <a:r>
              <a:rPr lang="ko-KR" altLang="en-US" dirty="0">
                <a:latin typeface="+mn-ea"/>
              </a:rPr>
              <a:t>를 정의한다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6A2E84-CF3F-4373-F2F7-1E7688258BF0}"/>
              </a:ext>
            </a:extLst>
          </p:cNvPr>
          <p:cNvSpPr txBox="1">
            <a:spLocks/>
          </p:cNvSpPr>
          <p:nvPr/>
        </p:nvSpPr>
        <p:spPr>
          <a:xfrm>
            <a:off x="3277354" y="4212501"/>
            <a:ext cx="5341546" cy="2233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Struct </a:t>
            </a:r>
            <a:r>
              <a:rPr lang="ko-KR" altLang="en-US" sz="1800" dirty="0"/>
              <a:t>구조체를 사용해 </a:t>
            </a:r>
            <a:r>
              <a:rPr lang="en-US" altLang="ko-KR" sz="1800" dirty="0" err="1"/>
              <a:t>SparseMatirx</a:t>
            </a:r>
            <a:r>
              <a:rPr lang="ko-KR" altLang="en-US" sz="1800" dirty="0"/>
              <a:t>구조체를 정의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Data</a:t>
            </a:r>
            <a:r>
              <a:rPr lang="ko-KR" altLang="en-US" sz="1800" dirty="0"/>
              <a:t>는 앞서 정의한 </a:t>
            </a:r>
            <a:r>
              <a:rPr lang="en-US" altLang="ko-KR" sz="1800" dirty="0" err="1"/>
              <a:t>DataInfo</a:t>
            </a:r>
            <a:r>
              <a:rPr lang="en-US" altLang="ko-KR" sz="1800" dirty="0"/>
              <a:t> </a:t>
            </a:r>
            <a:r>
              <a:rPr lang="ko-KR" altLang="en-US" sz="1800" dirty="0"/>
              <a:t>구조체를 통해 행</a:t>
            </a:r>
            <a:r>
              <a:rPr lang="en-US" altLang="ko-KR" sz="1800" dirty="0"/>
              <a:t>, </a:t>
            </a:r>
            <a:r>
              <a:rPr lang="ko-KR" altLang="en-US" sz="1800" dirty="0"/>
              <a:t>열</a:t>
            </a:r>
            <a:r>
              <a:rPr lang="en-US" altLang="ko-KR" sz="1800" dirty="0"/>
              <a:t>, </a:t>
            </a:r>
            <a:r>
              <a:rPr lang="ko-KR" altLang="en-US" sz="1800" dirty="0"/>
              <a:t>값을 데이터로 가지는 각각의 요소 배열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0</a:t>
            </a:r>
            <a:r>
              <a:rPr lang="ko-KR" altLang="en-US" sz="1800" dirty="0"/>
              <a:t>이 아닌 요소들의 행</a:t>
            </a:r>
            <a:r>
              <a:rPr lang="en-US" altLang="ko-KR" sz="1800" dirty="0"/>
              <a:t>, </a:t>
            </a:r>
            <a:r>
              <a:rPr lang="ko-KR" altLang="en-US" sz="1800" dirty="0"/>
              <a:t>열</a:t>
            </a:r>
            <a:r>
              <a:rPr lang="en-US" altLang="ko-KR" sz="1800" dirty="0"/>
              <a:t>, </a:t>
            </a:r>
            <a:r>
              <a:rPr lang="ko-KR" altLang="en-US" sz="1800" dirty="0"/>
              <a:t>요소 개수를 저장하기 위해 </a:t>
            </a:r>
            <a:r>
              <a:rPr lang="en-US" altLang="ko-KR" sz="1800" dirty="0"/>
              <a:t>int row, int col, int num</a:t>
            </a:r>
            <a:r>
              <a:rPr lang="ko-KR" altLang="en-US" sz="1800" dirty="0"/>
              <a:t>을 요소로 가짐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3F240-4FD4-A727-DE37-D66BF09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6" y="4210239"/>
            <a:ext cx="2523748" cy="15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Vector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로 정의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6A2E84-CF3F-4373-F2F7-1E7688258BF0}"/>
              </a:ext>
            </a:extLst>
          </p:cNvPr>
          <p:cNvSpPr txBox="1">
            <a:spLocks/>
          </p:cNvSpPr>
          <p:nvPr/>
        </p:nvSpPr>
        <p:spPr>
          <a:xfrm>
            <a:off x="3567064" y="4375463"/>
            <a:ext cx="5703964" cy="28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Struct </a:t>
            </a:r>
            <a:r>
              <a:rPr lang="ko-KR" altLang="en-US" dirty="0"/>
              <a:t>구조체를 사용해 </a:t>
            </a:r>
            <a:r>
              <a:rPr lang="en-US" altLang="ko-KR" dirty="0"/>
              <a:t>vector </a:t>
            </a:r>
            <a:r>
              <a:rPr lang="ko-KR" altLang="en-US" dirty="0"/>
              <a:t>구조체를 정의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이 아닌 요소들의 열</a:t>
            </a:r>
            <a:r>
              <a:rPr lang="en-US" altLang="ko-KR" dirty="0"/>
              <a:t> </a:t>
            </a:r>
            <a:r>
              <a:rPr lang="ko-KR" altLang="en-US" dirty="0"/>
              <a:t>데이터를 저장하기 위해 </a:t>
            </a:r>
            <a:r>
              <a:rPr lang="en-US" altLang="ko-KR" dirty="0"/>
              <a:t>int num</a:t>
            </a:r>
            <a:r>
              <a:rPr lang="ko-KR" altLang="en-US" dirty="0"/>
              <a:t>을 요소로 가짐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Data</a:t>
            </a:r>
            <a:r>
              <a:rPr lang="ko-KR" altLang="en-US" dirty="0"/>
              <a:t>는 행 데이터가 </a:t>
            </a:r>
            <a:r>
              <a:rPr lang="en-US" altLang="ko-KR" dirty="0"/>
              <a:t>1</a:t>
            </a:r>
            <a:r>
              <a:rPr lang="ko-KR" altLang="en-US" dirty="0"/>
              <a:t>개밖에 없으므로 </a:t>
            </a:r>
            <a:r>
              <a:rPr lang="en-US" altLang="ko-KR" dirty="0"/>
              <a:t>int</a:t>
            </a:r>
            <a:br>
              <a:rPr lang="en-US" altLang="ko-KR" dirty="0"/>
            </a:br>
            <a:r>
              <a:rPr lang="ko-KR" altLang="en-US" dirty="0"/>
              <a:t>배열을 사용해 정의한다</a:t>
            </a:r>
            <a:r>
              <a:rPr lang="en-US" altLang="ko-KR" dirty="0"/>
              <a:t>(</a:t>
            </a:r>
            <a:r>
              <a:rPr lang="ko-KR" altLang="en-US" dirty="0"/>
              <a:t>배열 크기는 </a:t>
            </a:r>
            <a:r>
              <a:rPr lang="en-US" altLang="ko-KR" dirty="0"/>
              <a:t>MAX)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402F40-757B-9C16-B431-F50EE8C9E637}"/>
              </a:ext>
            </a:extLst>
          </p:cNvPr>
          <p:cNvSpPr txBox="1">
            <a:spLocks/>
          </p:cNvSpPr>
          <p:nvPr/>
        </p:nvSpPr>
        <p:spPr>
          <a:xfrm>
            <a:off x="1114425" y="1910281"/>
            <a:ext cx="7800975" cy="395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Vector </a:t>
            </a:r>
            <a:r>
              <a:rPr lang="ko-KR" altLang="en-US" dirty="0"/>
              <a:t>구조체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	1. data :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data[MAX]</a:t>
            </a:r>
            <a:br>
              <a:rPr lang="en-US" altLang="ko-KR" dirty="0"/>
            </a:br>
            <a:r>
              <a:rPr lang="en-US" altLang="ko-KR" dirty="0"/>
              <a:t>			2. num : data </a:t>
            </a:r>
            <a:r>
              <a:rPr lang="ko-KR" altLang="en-US" dirty="0"/>
              <a:t>요소 개수</a:t>
            </a:r>
            <a:br>
              <a:rPr lang="en-US" altLang="ko-KR" dirty="0"/>
            </a:br>
            <a:r>
              <a:rPr lang="en-US" altLang="ko-KR" dirty="0"/>
              <a:t>					int num(</a:t>
            </a:r>
            <a:r>
              <a:rPr lang="ko-KR" altLang="en-US" dirty="0"/>
              <a:t>요소 개수</a:t>
            </a:r>
            <a:r>
              <a:rPr lang="en-US" altLang="ko-KR" dirty="0"/>
              <a:t>);}}</a:t>
            </a:r>
          </a:p>
          <a:p>
            <a:r>
              <a:rPr lang="en-US" altLang="ko-KR" dirty="0"/>
              <a:t>Vector</a:t>
            </a:r>
            <a:r>
              <a:rPr lang="ko-KR" altLang="en-US" dirty="0"/>
              <a:t>은 어차피 열 데이터</a:t>
            </a:r>
            <a:r>
              <a:rPr lang="en-US" altLang="ko-KR" dirty="0"/>
              <a:t>=</a:t>
            </a:r>
            <a:r>
              <a:rPr lang="ko-KR" altLang="en-US" dirty="0"/>
              <a:t>요소의 개수이고</a:t>
            </a:r>
            <a:r>
              <a:rPr lang="en-US" altLang="ko-KR" dirty="0"/>
              <a:t>, </a:t>
            </a:r>
            <a:r>
              <a:rPr lang="ko-KR" altLang="en-US" dirty="0"/>
              <a:t>행 데이터는 </a:t>
            </a:r>
            <a:r>
              <a:rPr lang="en-US" altLang="ko-KR" dirty="0"/>
              <a:t>1</a:t>
            </a:r>
            <a:r>
              <a:rPr lang="ko-KR" altLang="en-US" dirty="0"/>
              <a:t>로 고정되어 있으므로 따로 정의하지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조건을 만족시킬 수 있는 </a:t>
            </a:r>
            <a:r>
              <a:rPr lang="en-US" altLang="ko-KR" dirty="0"/>
              <a:t>vector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3"/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2D49D-FE4B-725F-43CF-18895765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7" y="4499902"/>
            <a:ext cx="2724857" cy="13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한 개의 희소 행렬 </a:t>
            </a:r>
            <a:r>
              <a:rPr lang="en-US" altLang="ko-KR" dirty="0"/>
              <a:t>A</a:t>
            </a:r>
            <a:r>
              <a:rPr lang="ko-KR" altLang="en-US" dirty="0"/>
              <a:t>와 벡터 </a:t>
            </a:r>
            <a:r>
              <a:rPr lang="en-US" altLang="ko-KR" dirty="0"/>
              <a:t>B</a:t>
            </a:r>
            <a:r>
              <a:rPr lang="ko-KR" altLang="en-US" dirty="0"/>
              <a:t>를 전달받아 행렬과 벡터의 곱셈을 수행하고 벡터 </a:t>
            </a:r>
            <a:r>
              <a:rPr lang="en-US" altLang="ko-KR" dirty="0"/>
              <a:t>c</a:t>
            </a:r>
            <a:r>
              <a:rPr lang="ko-KR" altLang="en-US" dirty="0"/>
              <a:t>를 반환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402F40-757B-9C16-B431-F50EE8C9E637}"/>
              </a:ext>
            </a:extLst>
          </p:cNvPr>
          <p:cNvSpPr txBox="1">
            <a:spLocks/>
          </p:cNvSpPr>
          <p:nvPr/>
        </p:nvSpPr>
        <p:spPr>
          <a:xfrm>
            <a:off x="1114425" y="2625504"/>
            <a:ext cx="7800975" cy="324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행렬과 벡터의 곱셈은 행렬의 행 개수와 벡터의 요소 개수가 같아야만 연산이 가능하다</a:t>
            </a:r>
            <a:endParaRPr lang="en-US" altLang="ko-KR" dirty="0"/>
          </a:p>
          <a:p>
            <a:r>
              <a:rPr lang="ko-KR" altLang="en-US" dirty="0"/>
              <a:t>벡터의 인덱스와 행렬의 행 인덱스가 동일한 것끼리 곱한 것들의 합이 </a:t>
            </a:r>
            <a:r>
              <a:rPr lang="en-US" altLang="ko-KR" dirty="0"/>
              <a:t>c[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  <a:r>
              <a:rPr lang="ko-KR" altLang="en-US" dirty="0"/>
              <a:t>의 값이다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조건을 만족할 수 있도록 알고리즘을 작성</a:t>
            </a:r>
          </a:p>
        </p:txBody>
      </p:sp>
    </p:spTree>
    <p:extLst>
      <p:ext uri="{BB962C8B-B14F-4D97-AF65-F5344CB8AC3E}">
        <p14:creationId xmlns:p14="http://schemas.microsoft.com/office/powerpoint/2010/main" val="36598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6D646-6608-16BD-D3A6-45FEF84240F2}"/>
              </a:ext>
            </a:extLst>
          </p:cNvPr>
          <p:cNvGrpSpPr/>
          <p:nvPr/>
        </p:nvGrpSpPr>
        <p:grpSpPr>
          <a:xfrm>
            <a:off x="1114425" y="1857094"/>
            <a:ext cx="7152237" cy="2298448"/>
            <a:chOff x="1394234" y="1801639"/>
            <a:chExt cx="7152237" cy="22984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D25759-CC4A-BD64-AA38-CA9554175323}"/>
                </a:ext>
              </a:extLst>
            </p:cNvPr>
            <p:cNvSpPr/>
            <p:nvPr/>
          </p:nvSpPr>
          <p:spPr>
            <a:xfrm>
              <a:off x="1394234" y="1801639"/>
              <a:ext cx="7152237" cy="22984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br>
                <a:rPr lang="en-US" altLang="ko-KR" dirty="0">
                  <a:latin typeface="+mj-lt"/>
                </a:rPr>
              </a:br>
              <a:r>
                <a:rPr lang="en-US" altLang="ko-KR" dirty="0" err="1">
                  <a:latin typeface="+mj-lt"/>
                </a:rPr>
                <a:t>DataInfo</a:t>
              </a:r>
              <a:r>
                <a:rPr lang="en-US" altLang="ko-KR" dirty="0">
                  <a:latin typeface="+mj-lt"/>
                </a:rPr>
                <a:t> data[MAX] =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row = 4;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col = 6;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93AF4B-9C2A-3D87-DB61-5BA3DD5AA30C}"/>
                </a:ext>
              </a:extLst>
            </p:cNvPr>
            <p:cNvSpPr/>
            <p:nvPr/>
          </p:nvSpPr>
          <p:spPr>
            <a:xfrm>
              <a:off x="1394234" y="1801640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err="1">
                  <a:latin typeface="+mj-lt"/>
                </a:rPr>
                <a:t>SparseMatrix</a:t>
              </a:r>
              <a:r>
                <a:rPr lang="en-US" altLang="ko-KR" sz="2000" dirty="0">
                  <a:latin typeface="+mj-lt"/>
                </a:rPr>
                <a:t> A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6429BA-3852-9894-7898-90A0247EAA39}"/>
                </a:ext>
              </a:extLst>
            </p:cNvPr>
            <p:cNvGrpSpPr/>
            <p:nvPr/>
          </p:nvGrpSpPr>
          <p:grpSpPr>
            <a:xfrm>
              <a:off x="3858284" y="2513462"/>
              <a:ext cx="4553894" cy="559057"/>
              <a:chOff x="3803961" y="2528172"/>
              <a:chExt cx="4553894" cy="55905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DE8F84-E953-666E-EBDE-8E89F05D1723}"/>
                  </a:ext>
                </a:extLst>
              </p:cNvPr>
              <p:cNvSpPr/>
              <p:nvPr/>
            </p:nvSpPr>
            <p:spPr>
              <a:xfrm>
                <a:off x="3992576" y="2534968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13AB03-EFE4-90A8-E880-E6546969F591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(0,3,7)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2A6D3FF-02A8-9AA6-C8F1-A65AA7A907F5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(1,0,9)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3CAAF35-900B-0D14-0C6C-11E62249E949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(2,1,1)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B475360-A5E6-666A-10C5-CAA155E2CEEB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(1,4,8)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DDB1DD-DC13-414A-CEF5-9E3E3D246DC3}"/>
              </a:ext>
            </a:extLst>
          </p:cNvPr>
          <p:cNvGrpSpPr/>
          <p:nvPr/>
        </p:nvGrpSpPr>
        <p:grpSpPr>
          <a:xfrm>
            <a:off x="1114424" y="4297561"/>
            <a:ext cx="7152237" cy="1432712"/>
            <a:chOff x="1394234" y="3917886"/>
            <a:chExt cx="7152237" cy="14327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FFB3E8-9B87-E633-5315-25A8E0F6FF1E}"/>
                </a:ext>
              </a:extLst>
            </p:cNvPr>
            <p:cNvSpPr/>
            <p:nvPr/>
          </p:nvSpPr>
          <p:spPr>
            <a:xfrm>
              <a:off x="1394234" y="3917886"/>
              <a:ext cx="7152237" cy="1432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dirty="0">
                  <a:latin typeface="+mj-lt"/>
                </a:rPr>
              </a:b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int data[MAX] =</a:t>
              </a:r>
            </a:p>
            <a:p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813ED4-5C10-B1A8-7B73-792BDC93E6C1}"/>
                </a:ext>
              </a:extLst>
            </p:cNvPr>
            <p:cNvSpPr/>
            <p:nvPr/>
          </p:nvSpPr>
          <p:spPr>
            <a:xfrm>
              <a:off x="1394234" y="3917887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+mj-lt"/>
                </a:rPr>
                <a:t>vector B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4B42C46-B823-1DCE-6288-805A40DF4F24}"/>
                </a:ext>
              </a:extLst>
            </p:cNvPr>
            <p:cNvGrpSpPr/>
            <p:nvPr/>
          </p:nvGrpSpPr>
          <p:grpSpPr>
            <a:xfrm>
              <a:off x="3335283" y="4605942"/>
              <a:ext cx="4553894" cy="556790"/>
              <a:chOff x="3803961" y="2525915"/>
              <a:chExt cx="4553894" cy="55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6F02ED-9E7A-55B7-0C49-C0EB8210342D}"/>
                  </a:ext>
                </a:extLst>
              </p:cNvPr>
              <p:cNvSpPr/>
              <p:nvPr/>
            </p:nvSpPr>
            <p:spPr>
              <a:xfrm>
                <a:off x="3992576" y="2525915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0FA875-5D7D-690D-FB7E-294D103AC23F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1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0C2FA3E-21E2-8790-6E4F-64BC344004D7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2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86365EF-8C24-663C-B3F5-024717FB2908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4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5B141B-5FCE-98BF-508F-519F00226D9C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3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0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FFA70-A8BA-4DB6-BD0A-791BE21A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846907"/>
            <a:ext cx="7800975" cy="4020493"/>
          </a:xfrm>
        </p:spPr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6D646-6608-16BD-D3A6-45FEF84240F2}"/>
              </a:ext>
            </a:extLst>
          </p:cNvPr>
          <p:cNvGrpSpPr/>
          <p:nvPr/>
        </p:nvGrpSpPr>
        <p:grpSpPr>
          <a:xfrm>
            <a:off x="1394234" y="2381060"/>
            <a:ext cx="7152237" cy="2298448"/>
            <a:chOff x="1394234" y="1801639"/>
            <a:chExt cx="7152237" cy="22984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D25759-CC4A-BD64-AA38-CA9554175323}"/>
                </a:ext>
              </a:extLst>
            </p:cNvPr>
            <p:cNvSpPr/>
            <p:nvPr/>
          </p:nvSpPr>
          <p:spPr>
            <a:xfrm>
              <a:off x="1394234" y="1801639"/>
              <a:ext cx="7152237" cy="22984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br>
                <a:rPr lang="en-US" altLang="ko-KR" dirty="0">
                  <a:latin typeface="+mj-lt"/>
                </a:rPr>
              </a:br>
              <a:r>
                <a:rPr lang="en-US" altLang="ko-KR" dirty="0" err="1">
                  <a:latin typeface="+mj-lt"/>
                </a:rPr>
                <a:t>DataInfo</a:t>
              </a:r>
              <a:r>
                <a:rPr lang="en-US" altLang="ko-KR" dirty="0">
                  <a:latin typeface="+mj-lt"/>
                </a:rPr>
                <a:t> data[MAX] =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row = 4;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col = 6;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93AF4B-9C2A-3D87-DB61-5BA3DD5AA30C}"/>
                </a:ext>
              </a:extLst>
            </p:cNvPr>
            <p:cNvSpPr/>
            <p:nvPr/>
          </p:nvSpPr>
          <p:spPr>
            <a:xfrm>
              <a:off x="1394234" y="1801640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err="1">
                  <a:latin typeface="+mj-lt"/>
                </a:rPr>
                <a:t>SparseMatrix</a:t>
              </a:r>
              <a:r>
                <a:rPr lang="en-US" altLang="ko-KR" sz="2000" dirty="0">
                  <a:latin typeface="+mj-lt"/>
                </a:rPr>
                <a:t> A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6429BA-3852-9894-7898-90A0247EAA39}"/>
                </a:ext>
              </a:extLst>
            </p:cNvPr>
            <p:cNvGrpSpPr/>
            <p:nvPr/>
          </p:nvGrpSpPr>
          <p:grpSpPr>
            <a:xfrm>
              <a:off x="3858284" y="2513462"/>
              <a:ext cx="4553894" cy="559057"/>
              <a:chOff x="3803961" y="2528172"/>
              <a:chExt cx="4553894" cy="55905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DE8F84-E953-666E-EBDE-8E89F05D1723}"/>
                  </a:ext>
                </a:extLst>
              </p:cNvPr>
              <p:cNvSpPr/>
              <p:nvPr/>
            </p:nvSpPr>
            <p:spPr>
              <a:xfrm>
                <a:off x="3992576" y="2534968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13AB03-EFE4-90A8-E880-E6546969F591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(0,3,7)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2A6D3FF-02A8-9AA6-C8F1-A65AA7A907F5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(1,0,9)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3CAAF35-900B-0D14-0C6C-11E62249E949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(2,1,1)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B475360-A5E6-666A-10C5-CAA155E2CEEB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+mj-ea"/>
                    <a:ea typeface="+mj-ea"/>
                  </a:rPr>
                  <a:t>(1,4,8)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DDB1DD-DC13-414A-CEF5-9E3E3D246DC3}"/>
              </a:ext>
            </a:extLst>
          </p:cNvPr>
          <p:cNvGrpSpPr/>
          <p:nvPr/>
        </p:nvGrpSpPr>
        <p:grpSpPr>
          <a:xfrm>
            <a:off x="1394234" y="5078991"/>
            <a:ext cx="7152237" cy="1432712"/>
            <a:chOff x="1394234" y="3917886"/>
            <a:chExt cx="7152237" cy="14327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FFB3E8-9B87-E633-5315-25A8E0F6FF1E}"/>
                </a:ext>
              </a:extLst>
            </p:cNvPr>
            <p:cNvSpPr/>
            <p:nvPr/>
          </p:nvSpPr>
          <p:spPr>
            <a:xfrm>
              <a:off x="1394234" y="3917886"/>
              <a:ext cx="7152237" cy="1432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dirty="0">
                  <a:latin typeface="+mj-lt"/>
                </a:rPr>
              </a:b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int data[MAX] =</a:t>
              </a:r>
            </a:p>
            <a:p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813ED4-5C10-B1A8-7B73-792BDC93E6C1}"/>
                </a:ext>
              </a:extLst>
            </p:cNvPr>
            <p:cNvSpPr/>
            <p:nvPr/>
          </p:nvSpPr>
          <p:spPr>
            <a:xfrm>
              <a:off x="1394234" y="3917887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+mj-lt"/>
                </a:rPr>
                <a:t>vector B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4B42C46-B823-1DCE-6288-805A40DF4F24}"/>
                </a:ext>
              </a:extLst>
            </p:cNvPr>
            <p:cNvGrpSpPr/>
            <p:nvPr/>
          </p:nvGrpSpPr>
          <p:grpSpPr>
            <a:xfrm>
              <a:off x="3335283" y="4605942"/>
              <a:ext cx="4553894" cy="556790"/>
              <a:chOff x="3803961" y="2525915"/>
              <a:chExt cx="4553894" cy="55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6F02ED-9E7A-55B7-0C49-C0EB8210342D}"/>
                  </a:ext>
                </a:extLst>
              </p:cNvPr>
              <p:cNvSpPr/>
              <p:nvPr/>
            </p:nvSpPr>
            <p:spPr>
              <a:xfrm>
                <a:off x="3992576" y="2525915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0FA875-5D7D-690D-FB7E-294D103AC23F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1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0C2FA3E-21E2-8790-6E4F-64BC344004D7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2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86365EF-8C24-663C-B3F5-024717FB2908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4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5B141B-5FCE-98BF-508F-519F00226D9C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3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6C48E5-7B86-3C5F-2FBC-232E23A44F15}"/>
              </a:ext>
            </a:extLst>
          </p:cNvPr>
          <p:cNvSpPr/>
          <p:nvPr/>
        </p:nvSpPr>
        <p:spPr>
          <a:xfrm>
            <a:off x="1359529" y="3811509"/>
            <a:ext cx="1465152" cy="3870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A0398-6941-7374-89F9-14B53FCA638D}"/>
              </a:ext>
            </a:extLst>
          </p:cNvPr>
          <p:cNvSpPr/>
          <p:nvPr/>
        </p:nvSpPr>
        <p:spPr>
          <a:xfrm>
            <a:off x="1401452" y="6076761"/>
            <a:ext cx="1465152" cy="3870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DE664ED-A090-139A-F441-3C175D62D34B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2824681" y="4005025"/>
            <a:ext cx="41923" cy="2265252"/>
          </a:xfrm>
          <a:prstGeom prst="bentConnector3">
            <a:avLst>
              <a:gd name="adj1" fmla="val 645285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BF74DE-4421-0D67-C3BC-6A9C4FD5DDFF}"/>
              </a:ext>
            </a:extLst>
          </p:cNvPr>
          <p:cNvSpPr/>
          <p:nvPr/>
        </p:nvSpPr>
        <p:spPr>
          <a:xfrm>
            <a:off x="3624120" y="4356967"/>
            <a:ext cx="5106815" cy="596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 값들이 같아야만 곱셈 연산이 가능하다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079884-D9C6-1955-0651-3D568E45B6F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30106" y="4655255"/>
            <a:ext cx="594014" cy="401671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1466-6842-29A7-0B94-3CB08A6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희소 행렬 </a:t>
            </a:r>
            <a:r>
              <a:rPr lang="en-US" altLang="ko-KR" dirty="0"/>
              <a:t>A,</a:t>
            </a:r>
            <a:r>
              <a:rPr lang="ko-KR" altLang="en-US" dirty="0"/>
              <a:t> 벡터 </a:t>
            </a:r>
            <a:r>
              <a:rPr lang="en-US" altLang="ko-KR" dirty="0"/>
              <a:t>B</a:t>
            </a:r>
            <a:r>
              <a:rPr lang="ko-KR" altLang="en-US" dirty="0"/>
              <a:t>를 정의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620625-793B-5E2B-4E5C-D6E4BDC5695B}"/>
              </a:ext>
            </a:extLst>
          </p:cNvPr>
          <p:cNvGrpSpPr/>
          <p:nvPr/>
        </p:nvGrpSpPr>
        <p:grpSpPr>
          <a:xfrm>
            <a:off x="990600" y="5148587"/>
            <a:ext cx="7152237" cy="1432712"/>
            <a:chOff x="1394234" y="3917886"/>
            <a:chExt cx="7152237" cy="14327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9E53D0-1A8F-BC02-19CB-1DB2E83A9E76}"/>
                </a:ext>
              </a:extLst>
            </p:cNvPr>
            <p:cNvSpPr/>
            <p:nvPr/>
          </p:nvSpPr>
          <p:spPr>
            <a:xfrm>
              <a:off x="1394234" y="3917886"/>
              <a:ext cx="7152237" cy="1432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altLang="ko-KR" dirty="0">
                  <a:latin typeface="+mj-lt"/>
                </a:rPr>
              </a:b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int data[MAX] =</a:t>
              </a:r>
            </a:p>
            <a:p>
              <a:r>
                <a:rPr lang="en-US" altLang="ko-KR" dirty="0">
                  <a:latin typeface="+mj-lt"/>
                </a:rPr>
                <a:t>Int num = 6;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A1B928-3A23-F425-A85E-FB452030D226}"/>
                </a:ext>
              </a:extLst>
            </p:cNvPr>
            <p:cNvSpPr/>
            <p:nvPr/>
          </p:nvSpPr>
          <p:spPr>
            <a:xfrm>
              <a:off x="1394234" y="3917887"/>
              <a:ext cx="3232087" cy="5522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+mj-lt"/>
                </a:rPr>
                <a:t>vector C</a:t>
              </a:r>
              <a:endParaRPr lang="ko-KR" altLang="en-US" sz="2000" dirty="0">
                <a:latin typeface="+mj-lt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87F3F24-92DD-71FB-A23A-EF0260EB97C2}"/>
                </a:ext>
              </a:extLst>
            </p:cNvPr>
            <p:cNvGrpSpPr/>
            <p:nvPr/>
          </p:nvGrpSpPr>
          <p:grpSpPr>
            <a:xfrm>
              <a:off x="3335283" y="4605942"/>
              <a:ext cx="4553894" cy="556790"/>
              <a:chOff x="3803961" y="2525915"/>
              <a:chExt cx="4553894" cy="55679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9D31A9F-E33C-6E52-28F7-6122588240E4}"/>
                  </a:ext>
                </a:extLst>
              </p:cNvPr>
              <p:cNvSpPr/>
              <p:nvPr/>
            </p:nvSpPr>
            <p:spPr>
              <a:xfrm>
                <a:off x="3992576" y="2525915"/>
                <a:ext cx="4365279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dirty="0">
                    <a:latin typeface="+mj-lt"/>
                  </a:rPr>
                  <a:t>…</a:t>
                </a:r>
                <a:r>
                  <a:rPr lang="en-US" altLang="ko-KR" sz="1000" dirty="0">
                    <a:noFill/>
                    <a:latin typeface="+mj-lt"/>
                  </a:rPr>
                  <a:t>a</a:t>
                </a:r>
                <a:endParaRPr lang="ko-KR" altLang="en-US" sz="1000" dirty="0">
                  <a:noFill/>
                  <a:latin typeface="+mj-lt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97A1F1-A94E-3480-3C79-CDA7AE512D83}"/>
                  </a:ext>
                </a:extLst>
              </p:cNvPr>
              <p:cNvSpPr/>
              <p:nvPr/>
            </p:nvSpPr>
            <p:spPr>
              <a:xfrm>
                <a:off x="3803961" y="2530438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8382C83-CC84-A3FC-B8A4-3EC92EAABA19}"/>
                  </a:ext>
                </a:extLst>
              </p:cNvPr>
              <p:cNvSpPr/>
              <p:nvPr/>
            </p:nvSpPr>
            <p:spPr>
              <a:xfrm>
                <a:off x="4807481" y="2528172"/>
                <a:ext cx="1020980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5AD41-9B07-864C-929B-C0E149E7FEE7}"/>
                  </a:ext>
                </a:extLst>
              </p:cNvPr>
              <p:cNvSpPr/>
              <p:nvPr/>
            </p:nvSpPr>
            <p:spPr>
              <a:xfrm>
                <a:off x="6822927" y="2530444"/>
                <a:ext cx="1011927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506D25-6C7F-6EB2-5409-0BF6741A1072}"/>
                  </a:ext>
                </a:extLst>
              </p:cNvPr>
              <p:cNvSpPr/>
              <p:nvPr/>
            </p:nvSpPr>
            <p:spPr>
              <a:xfrm>
                <a:off x="5819407" y="2528172"/>
                <a:ext cx="1020981" cy="5522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CC80F14-579B-57AC-7C85-C696339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5" y="1648496"/>
            <a:ext cx="5574639" cy="321235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360B07-C7CC-C271-4CC8-1810B6369457}"/>
              </a:ext>
            </a:extLst>
          </p:cNvPr>
          <p:cNvSpPr/>
          <p:nvPr/>
        </p:nvSpPr>
        <p:spPr>
          <a:xfrm>
            <a:off x="5522614" y="4268137"/>
            <a:ext cx="597529" cy="41816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5FF54D-0FA7-3505-E4CA-BB7159F583DC}"/>
              </a:ext>
            </a:extLst>
          </p:cNvPr>
          <p:cNvSpPr/>
          <p:nvPr/>
        </p:nvSpPr>
        <p:spPr>
          <a:xfrm>
            <a:off x="990600" y="3949951"/>
            <a:ext cx="2812004" cy="910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의 배열 개수는</a:t>
            </a:r>
            <a:b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와 동일하다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EFE1918-C427-715E-2FC4-EDF9D60B65B1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827126" y="4686301"/>
            <a:ext cx="3994253" cy="1768820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CA1939F-7B83-1B85-A500-AF0B53B92CBC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2510393" y="4909420"/>
            <a:ext cx="983486" cy="8800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2900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2">
      <a:majorFont>
        <a:latin typeface="HY헤드라인M"/>
        <a:ea typeface="HY헤드라인M"/>
        <a:cs typeface=""/>
      </a:majorFont>
      <a:minorFont>
        <a:latin typeface="돋움"/>
        <a:ea typeface="돋움"/>
        <a:cs typeface="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126</TotalTime>
  <Words>1340</Words>
  <Application>Microsoft Office PowerPoint</Application>
  <PresentationFormat>A4 용지(210x297mm)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돋움</vt:lpstr>
      <vt:lpstr>돋움체</vt:lpstr>
      <vt:lpstr>Arial</vt:lpstr>
      <vt:lpstr>Franklin Gothic Book</vt:lpstr>
      <vt:lpstr>자르기</vt:lpstr>
      <vt:lpstr>행렬 곱셈 리포트</vt:lpstr>
      <vt:lpstr>0. 희소 행렬 요소 정의</vt:lpstr>
      <vt:lpstr>1. SparseMatrix를 c로 정의</vt:lpstr>
      <vt:lpstr>1. SparseMatrix를 c로 정의</vt:lpstr>
      <vt:lpstr>2. Vector를 c로 정의</vt:lpstr>
      <vt:lpstr>문제 : 한 개의 희소 행렬 A와 벡터 B를 전달받아 행렬과 벡터의 곱셈을 수행하고 벡터 c를 반환</vt:lpstr>
      <vt:lpstr>3. 희소 행렬 A, 벡터 B를 정의</vt:lpstr>
      <vt:lpstr>3. 희소 행렬 A, 벡터 B를 정의</vt:lpstr>
      <vt:lpstr>3. 희소 행렬 A, 벡터 B를 정의</vt:lpstr>
      <vt:lpstr>3. 희소 행렬 A, 벡터 B를 정의</vt:lpstr>
      <vt:lpstr>3. 희소 행렬 A, 벡터 B를 정의</vt:lpstr>
      <vt:lpstr>3. 희소 행렬 A, 벡터 B를 정의</vt:lpstr>
      <vt:lpstr>4. 행렬과 벡터의 곱셈 알고리즘</vt:lpstr>
      <vt:lpstr>4. 행렬과 벡터의 곱셈 c 작성</vt:lpstr>
      <vt:lpstr>5. 벡터 c 출력 알고리즘</vt:lpstr>
      <vt:lpstr>5. 벡터 c 출력 c 작성</vt:lpstr>
      <vt:lpstr>6. 전체 c코드</vt:lpstr>
      <vt:lpstr>6. 전체 c코드</vt:lpstr>
      <vt:lpstr>6. 전체 c코드</vt:lpstr>
      <vt:lpstr>7. 결과</vt:lpstr>
      <vt:lpstr>8-1. 검증</vt:lpstr>
      <vt:lpstr>8-1. 검증[결과]:성공적</vt:lpstr>
      <vt:lpstr>8-2. 검증</vt:lpstr>
      <vt:lpstr>8-2. 검증[결과]:성공적</vt:lpstr>
      <vt:lpstr>9. 의견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행렬 곱셈 리포트</dc:title>
  <dc:creator>은정 이</dc:creator>
  <cp:lastModifiedBy>은정 이</cp:lastModifiedBy>
  <cp:revision>5</cp:revision>
  <dcterms:created xsi:type="dcterms:W3CDTF">2024-04-05T08:28:57Z</dcterms:created>
  <dcterms:modified xsi:type="dcterms:W3CDTF">2024-04-09T00:18:45Z</dcterms:modified>
</cp:coreProperties>
</file>