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
  </p:notesMasterIdLst>
  <p:handoutMasterIdLst>
    <p:handoutMasterId r:id="rId12"/>
  </p:handoutMasterIdLst>
  <p:sldIdLst>
    <p:sldId id="268" r:id="rId2"/>
    <p:sldId id="273" r:id="rId3"/>
    <p:sldId id="277" r:id="rId4"/>
    <p:sldId id="274" r:id="rId5"/>
    <p:sldId id="275" r:id="rId6"/>
    <p:sldId id="270" r:id="rId7"/>
    <p:sldId id="278" r:id="rId8"/>
    <p:sldId id="279" r:id="rId9"/>
    <p:sldId id="276" r:id="rId10"/>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00"/>
    <a:srgbClr val="65482B"/>
    <a:srgbClr val="C75806"/>
    <a:srgbClr val="000000"/>
    <a:srgbClr val="00499F"/>
    <a:srgbClr val="0CC1E0"/>
    <a:srgbClr val="1B00FE"/>
    <a:srgbClr val="0CA3D7"/>
    <a:srgbClr val="294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63" autoAdjust="0"/>
    <p:restoredTop sz="75676" autoAdjust="0"/>
  </p:normalViewPr>
  <p:slideViewPr>
    <p:cSldViewPr>
      <p:cViewPr varScale="1">
        <p:scale>
          <a:sx n="110" d="100"/>
          <a:sy n="110" d="100"/>
        </p:scale>
        <p:origin x="1824" y="96"/>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322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BA9A6AC9-112F-417B-91A8-19F198FD643A}" type="slidenum">
              <a:rPr lang="ru-RU" altLang="ru-RU"/>
              <a:pPr/>
              <a:t>‹#›</a:t>
            </a:fld>
            <a:endParaRPr lang="ru-RU" altLang="ru-RU"/>
          </a:p>
        </p:txBody>
      </p:sp>
    </p:spTree>
    <p:extLst>
      <p:ext uri="{BB962C8B-B14F-4D97-AF65-F5344CB8AC3E}">
        <p14:creationId xmlns:p14="http://schemas.microsoft.com/office/powerpoint/2010/main" val="23717075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1</a:t>
            </a:fld>
            <a:endParaRPr lang="ru-RU" altLang="ru-RU"/>
          </a:p>
        </p:txBody>
      </p:sp>
    </p:spTree>
    <p:extLst>
      <p:ext uri="{BB962C8B-B14F-4D97-AF65-F5344CB8AC3E}">
        <p14:creationId xmlns:p14="http://schemas.microsoft.com/office/powerpoint/2010/main" val="2496112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r>
              <a:rPr lang="en-US" dirty="0"/>
              <a:t>As you can see on the box plot, there has been notable oscillations of the median line and the IQR over the seasons. </a:t>
            </a:r>
          </a:p>
          <a:p>
            <a:r>
              <a:rPr lang="en-US" dirty="0"/>
              <a:t>However, oscillations all remained close to 1.775 for the putting average. There is not a clear trend over time.</a:t>
            </a:r>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2</a:t>
            </a:fld>
            <a:endParaRPr lang="ru-RU" altLang="ru-RU"/>
          </a:p>
        </p:txBody>
      </p:sp>
    </p:spTree>
    <p:extLst>
      <p:ext uri="{BB962C8B-B14F-4D97-AF65-F5344CB8AC3E}">
        <p14:creationId xmlns:p14="http://schemas.microsoft.com/office/powerpoint/2010/main" val="64887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As you can see on the density plot, there are shifts in the curve for each season. However, there is not a sequential or near sequential pattern with the seasons, so there no clear trend over time.</a:t>
            </a:r>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3</a:t>
            </a:fld>
            <a:endParaRPr lang="ru-RU" altLang="ru-RU"/>
          </a:p>
        </p:txBody>
      </p:sp>
    </p:spTree>
    <p:extLst>
      <p:ext uri="{BB962C8B-B14F-4D97-AF65-F5344CB8AC3E}">
        <p14:creationId xmlns:p14="http://schemas.microsoft.com/office/powerpoint/2010/main" val="185690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One-Way ANOVA and the Tukey indicate that there are significant differences among the means for each season.</a:t>
            </a:r>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4</a:t>
            </a:fld>
            <a:endParaRPr lang="ru-RU" altLang="ru-RU"/>
          </a:p>
        </p:txBody>
      </p:sp>
    </p:spTree>
    <p:extLst>
      <p:ext uri="{BB962C8B-B14F-4D97-AF65-F5344CB8AC3E}">
        <p14:creationId xmlns:p14="http://schemas.microsoft.com/office/powerpoint/2010/main" val="339127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a:t>
            </a:r>
          </a:p>
          <a:p>
            <a:r>
              <a:rPr lang="en-US" dirty="0"/>
              <a:t>Read Slide</a:t>
            </a:r>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5</a:t>
            </a:fld>
            <a:endParaRPr lang="ru-RU" altLang="ru-RU"/>
          </a:p>
        </p:txBody>
      </p:sp>
    </p:spTree>
    <p:extLst>
      <p:ext uri="{BB962C8B-B14F-4D97-AF65-F5344CB8AC3E}">
        <p14:creationId xmlns:p14="http://schemas.microsoft.com/office/powerpoint/2010/main" val="212493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6</a:t>
            </a:fld>
            <a:endParaRPr lang="ru-RU" altLang="ru-RU"/>
          </a:p>
        </p:txBody>
      </p:sp>
    </p:spTree>
    <p:extLst>
      <p:ext uri="{BB962C8B-B14F-4D97-AF65-F5344CB8AC3E}">
        <p14:creationId xmlns:p14="http://schemas.microsoft.com/office/powerpoint/2010/main" val="370700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additional section is just to touch upon a topic of interest – money and performance. This line graph is for context on how earnings have changed over the seasons for PGA Tour players. As you can see, the top 10 players have a clear increasing trend; whereas, earnings for the rest of the players have been relatively flat over the seasons. We will also examine this with three of the most notable player who played consistently during 2010-2018.</a:t>
            </a:r>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7</a:t>
            </a:fld>
            <a:endParaRPr lang="ru-RU" altLang="ru-RU"/>
          </a:p>
        </p:txBody>
      </p:sp>
    </p:spTree>
    <p:extLst>
      <p:ext uri="{BB962C8B-B14F-4D97-AF65-F5344CB8AC3E}">
        <p14:creationId xmlns:p14="http://schemas.microsoft.com/office/powerpoint/2010/main" val="185531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a:t>
            </a:r>
          </a:p>
          <a:p>
            <a:r>
              <a:rPr lang="en-US" dirty="0"/>
              <a:t>The statistics with the best correlation to money earned are driving distance and putting average; whereas, the smash factor has relatively little impact on earnings.</a:t>
            </a:r>
          </a:p>
          <a:p>
            <a:r>
              <a:rPr lang="en-US" dirty="0"/>
              <a:t>This is possibly because the smash factor is a ratio of club speed to ball speed and not a measure of progress toward the hole.</a:t>
            </a:r>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8</a:t>
            </a:fld>
            <a:endParaRPr lang="ru-RU" altLang="ru-RU"/>
          </a:p>
        </p:txBody>
      </p:sp>
    </p:spTree>
    <p:extLst>
      <p:ext uri="{BB962C8B-B14F-4D97-AF65-F5344CB8AC3E}">
        <p14:creationId xmlns:p14="http://schemas.microsoft.com/office/powerpoint/2010/main" val="234534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a:t>
            </a:r>
          </a:p>
          <a:p>
            <a:endParaRPr lang="en-US" dirty="0"/>
          </a:p>
          <a:p>
            <a:r>
              <a:rPr lang="en-US" dirty="0"/>
              <a:t>We selected Phil Mickelson, J.J. Henry, and Dustin Johnson to take a closer look at because they are well known. This illustrates the much greater variability that individuals will have versus their population.</a:t>
            </a:r>
          </a:p>
        </p:txBody>
      </p:sp>
      <p:sp>
        <p:nvSpPr>
          <p:cNvPr id="4" name="Slide Number Placeholder 3"/>
          <p:cNvSpPr>
            <a:spLocks noGrp="1"/>
          </p:cNvSpPr>
          <p:nvPr>
            <p:ph type="sldNum" sz="quarter" idx="5"/>
          </p:nvPr>
        </p:nvSpPr>
        <p:spPr/>
        <p:txBody>
          <a:bodyPr/>
          <a:lstStyle/>
          <a:p>
            <a:fld id="{BA9A6AC9-112F-417B-91A8-19F198FD643A}" type="slidenum">
              <a:rPr lang="ru-RU" altLang="ru-RU" smtClean="0"/>
              <a:pPr/>
              <a:t>9</a:t>
            </a:fld>
            <a:endParaRPr lang="ru-RU" altLang="ru-RU"/>
          </a:p>
        </p:txBody>
      </p:sp>
    </p:spTree>
    <p:extLst>
      <p:ext uri="{BB962C8B-B14F-4D97-AF65-F5344CB8AC3E}">
        <p14:creationId xmlns:p14="http://schemas.microsoft.com/office/powerpoint/2010/main" val="150291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2FCAEC73-0EED-47DC-B493-18C5BC1A9E8D}" type="slidenum">
              <a:rPr lang="ru-RU" altLang="ru-RU"/>
              <a:pPr/>
              <a:t>‹#›</a:t>
            </a:fld>
            <a:endParaRPr lang="ru-RU" altLang="ru-RU"/>
          </a:p>
        </p:txBody>
      </p:sp>
    </p:spTree>
    <p:extLst>
      <p:ext uri="{BB962C8B-B14F-4D97-AF65-F5344CB8AC3E}">
        <p14:creationId xmlns:p14="http://schemas.microsoft.com/office/powerpoint/2010/main" val="2938441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12636ABF-D28D-49B6-AA04-5359EB3E0324}" type="slidenum">
              <a:rPr lang="ru-RU" altLang="ru-RU"/>
              <a:pPr/>
              <a:t>‹#›</a:t>
            </a:fld>
            <a:endParaRPr lang="ru-RU" altLang="ru-RU"/>
          </a:p>
        </p:txBody>
      </p:sp>
    </p:spTree>
    <p:extLst>
      <p:ext uri="{BB962C8B-B14F-4D97-AF65-F5344CB8AC3E}">
        <p14:creationId xmlns:p14="http://schemas.microsoft.com/office/powerpoint/2010/main" val="301748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8475" y="196850"/>
            <a:ext cx="1838325" cy="44037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1331913" y="196850"/>
            <a:ext cx="5364162" cy="4403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4C32EED6-4731-4063-BC45-D0D09C6D7C60}" type="slidenum">
              <a:rPr lang="ru-RU" altLang="ru-RU"/>
              <a:pPr/>
              <a:t>‹#›</a:t>
            </a:fld>
            <a:endParaRPr lang="ru-RU" altLang="ru-RU"/>
          </a:p>
        </p:txBody>
      </p:sp>
    </p:spTree>
    <p:extLst>
      <p:ext uri="{BB962C8B-B14F-4D97-AF65-F5344CB8AC3E}">
        <p14:creationId xmlns:p14="http://schemas.microsoft.com/office/powerpoint/2010/main" val="302776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81424DB9-6558-415C-8644-680401ABF26C}" type="slidenum">
              <a:rPr lang="ru-RU" altLang="ru-RU"/>
              <a:pPr/>
              <a:t>‹#›</a:t>
            </a:fld>
            <a:endParaRPr lang="ru-RU" altLang="ru-RU"/>
          </a:p>
        </p:txBody>
      </p:sp>
    </p:spTree>
    <p:extLst>
      <p:ext uri="{BB962C8B-B14F-4D97-AF65-F5344CB8AC3E}">
        <p14:creationId xmlns:p14="http://schemas.microsoft.com/office/powerpoint/2010/main" val="1383220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15F433F2-1EB8-4720-AE74-DC2FFC211B3C}" type="slidenum">
              <a:rPr lang="ru-RU" altLang="ru-RU"/>
              <a:pPr/>
              <a:t>‹#›</a:t>
            </a:fld>
            <a:endParaRPr lang="ru-RU" altLang="ru-RU"/>
          </a:p>
        </p:txBody>
      </p:sp>
    </p:spTree>
    <p:extLst>
      <p:ext uri="{BB962C8B-B14F-4D97-AF65-F5344CB8AC3E}">
        <p14:creationId xmlns:p14="http://schemas.microsoft.com/office/powerpoint/2010/main" val="380593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1331913" y="1204913"/>
            <a:ext cx="3600450"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5084763" y="1204913"/>
            <a:ext cx="3602037"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9EB7E468-5E30-428D-B889-968750A8C066}" type="slidenum">
              <a:rPr lang="ru-RU" altLang="ru-RU"/>
              <a:pPr/>
              <a:t>‹#›</a:t>
            </a:fld>
            <a:endParaRPr lang="ru-RU" altLang="ru-RU"/>
          </a:p>
        </p:txBody>
      </p:sp>
    </p:spTree>
    <p:extLst>
      <p:ext uri="{BB962C8B-B14F-4D97-AF65-F5344CB8AC3E}">
        <p14:creationId xmlns:p14="http://schemas.microsoft.com/office/powerpoint/2010/main" val="400039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C2BE6C19-1B45-4991-97C5-26062178119B}" type="slidenum">
              <a:rPr lang="ru-RU" altLang="ru-RU"/>
              <a:pPr/>
              <a:t>‹#›</a:t>
            </a:fld>
            <a:endParaRPr lang="ru-RU" altLang="ru-RU"/>
          </a:p>
        </p:txBody>
      </p:sp>
    </p:spTree>
    <p:extLst>
      <p:ext uri="{BB962C8B-B14F-4D97-AF65-F5344CB8AC3E}">
        <p14:creationId xmlns:p14="http://schemas.microsoft.com/office/powerpoint/2010/main" val="82477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AD362271-603C-4F6F-8EAF-D905B9D82A92}" type="slidenum">
              <a:rPr lang="ru-RU" altLang="ru-RU"/>
              <a:pPr/>
              <a:t>‹#›</a:t>
            </a:fld>
            <a:endParaRPr lang="ru-RU" altLang="ru-RU"/>
          </a:p>
        </p:txBody>
      </p:sp>
    </p:spTree>
    <p:extLst>
      <p:ext uri="{BB962C8B-B14F-4D97-AF65-F5344CB8AC3E}">
        <p14:creationId xmlns:p14="http://schemas.microsoft.com/office/powerpoint/2010/main" val="63727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4091121C-7405-4C69-A6C1-230C1917245E}" type="slidenum">
              <a:rPr lang="ru-RU" altLang="ru-RU"/>
              <a:pPr/>
              <a:t>‹#›</a:t>
            </a:fld>
            <a:endParaRPr lang="ru-RU" altLang="ru-RU"/>
          </a:p>
        </p:txBody>
      </p:sp>
    </p:spTree>
    <p:extLst>
      <p:ext uri="{BB962C8B-B14F-4D97-AF65-F5344CB8AC3E}">
        <p14:creationId xmlns:p14="http://schemas.microsoft.com/office/powerpoint/2010/main" val="295180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2BE50CB3-5BB3-4940-9592-82FDBEFC3EA7}" type="slidenum">
              <a:rPr lang="ru-RU" altLang="ru-RU"/>
              <a:pPr/>
              <a:t>‹#›</a:t>
            </a:fld>
            <a:endParaRPr lang="ru-RU" altLang="ru-RU"/>
          </a:p>
        </p:txBody>
      </p:sp>
    </p:spTree>
    <p:extLst>
      <p:ext uri="{BB962C8B-B14F-4D97-AF65-F5344CB8AC3E}">
        <p14:creationId xmlns:p14="http://schemas.microsoft.com/office/powerpoint/2010/main" val="199227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13AD8EB2-60BA-44F6-89F0-6F4F1A665399}" type="slidenum">
              <a:rPr lang="ru-RU" altLang="ru-RU"/>
              <a:pPr/>
              <a:t>‹#›</a:t>
            </a:fld>
            <a:endParaRPr lang="ru-RU" altLang="ru-RU"/>
          </a:p>
        </p:txBody>
      </p:sp>
    </p:spTree>
    <p:extLst>
      <p:ext uri="{BB962C8B-B14F-4D97-AF65-F5344CB8AC3E}">
        <p14:creationId xmlns:p14="http://schemas.microsoft.com/office/powerpoint/2010/main" val="409813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331913" y="196850"/>
            <a:ext cx="73421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Click to edit Master title style</a:t>
            </a:r>
          </a:p>
        </p:txBody>
      </p:sp>
      <p:sp>
        <p:nvSpPr>
          <p:cNvPr id="190467" name="Rectangle 3"/>
          <p:cNvSpPr>
            <a:spLocks noGrp="1" noChangeArrowheads="1"/>
          </p:cNvSpPr>
          <p:nvPr>
            <p:ph type="body" idx="1"/>
          </p:nvPr>
        </p:nvSpPr>
        <p:spPr bwMode="auto">
          <a:xfrm>
            <a:off x="1331913" y="1204913"/>
            <a:ext cx="7354887"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Click to edit Master text styles</a:t>
            </a:r>
          </a:p>
          <a:p>
            <a:pPr lvl="1"/>
            <a:r>
              <a:rPr lang="ru-RU" altLang="ru-RU"/>
              <a:t>Second level</a:t>
            </a:r>
          </a:p>
          <a:p>
            <a:pPr lvl="2"/>
            <a:r>
              <a:rPr lang="ru-RU" altLang="ru-RU"/>
              <a:t>Third level</a:t>
            </a:r>
          </a:p>
          <a:p>
            <a:pPr lvl="3"/>
            <a:r>
              <a:rPr lang="ru-RU" altLang="ru-RU"/>
              <a:t>Fourth level</a:t>
            </a:r>
          </a:p>
          <a:p>
            <a:pPr lvl="4"/>
            <a:r>
              <a:rPr lang="ru-RU" altLang="ru-RU"/>
              <a:t>Fifth level</a:t>
            </a:r>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latin typeface="+mn-lt"/>
              </a:defRPr>
            </a:lvl1pPr>
          </a:lstStyle>
          <a:p>
            <a:fld id="{CAD2E89B-3555-4D15-AC8D-735B6739A1A7}" type="slidenum">
              <a:rPr lang="ru-RU" altLang="ru-RU"/>
              <a:pPr/>
              <a:t>‹#›</a:t>
            </a:fld>
            <a:endParaRPr lang="ru-RU" altLang="ru-RU"/>
          </a:p>
        </p:txBody>
      </p:sp>
      <p:sp>
        <p:nvSpPr>
          <p:cNvPr id="7" name="Rectangle 6">
            <a:extLst>
              <a:ext uri="{FF2B5EF4-FFF2-40B4-BE49-F238E27FC236}">
                <a16:creationId xmlns:a16="http://schemas.microsoft.com/office/drawing/2014/main" id="{726BD6B0-D880-0543-9074-63BD07F45AFB}"/>
              </a:ext>
            </a:extLst>
          </p:cNvPr>
          <p:cNvSpPr/>
          <p:nvPr userDrawn="1"/>
        </p:nvSpPr>
        <p:spPr bwMode="auto">
          <a:xfrm>
            <a:off x="0" y="0"/>
            <a:ext cx="9144000" cy="734194"/>
          </a:xfrm>
          <a:prstGeom prst="rect">
            <a:avLst/>
          </a:prstGeom>
          <a:solidFill>
            <a:schemeClr val="accent1">
              <a:alpha val="5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294106"/>
          </a:solidFill>
          <a:latin typeface="+mj-lt"/>
          <a:ea typeface="+mj-ea"/>
          <a:cs typeface="+mj-cs"/>
        </a:defRPr>
      </a:lvl1pPr>
      <a:lvl2pPr algn="l" rtl="0" fontAlgn="base">
        <a:spcBef>
          <a:spcPct val="0"/>
        </a:spcBef>
        <a:spcAft>
          <a:spcPct val="0"/>
        </a:spcAft>
        <a:defRPr sz="3200">
          <a:solidFill>
            <a:srgbClr val="294106"/>
          </a:solidFill>
          <a:latin typeface="Georgia" pitchFamily="18" charset="0"/>
        </a:defRPr>
      </a:lvl2pPr>
      <a:lvl3pPr algn="l" rtl="0" fontAlgn="base">
        <a:spcBef>
          <a:spcPct val="0"/>
        </a:spcBef>
        <a:spcAft>
          <a:spcPct val="0"/>
        </a:spcAft>
        <a:defRPr sz="3200">
          <a:solidFill>
            <a:srgbClr val="294106"/>
          </a:solidFill>
          <a:latin typeface="Georgia" pitchFamily="18" charset="0"/>
        </a:defRPr>
      </a:lvl3pPr>
      <a:lvl4pPr algn="l" rtl="0" fontAlgn="base">
        <a:spcBef>
          <a:spcPct val="0"/>
        </a:spcBef>
        <a:spcAft>
          <a:spcPct val="0"/>
        </a:spcAft>
        <a:defRPr sz="3200">
          <a:solidFill>
            <a:srgbClr val="294106"/>
          </a:solidFill>
          <a:latin typeface="Georgia" pitchFamily="18" charset="0"/>
        </a:defRPr>
      </a:lvl4pPr>
      <a:lvl5pPr algn="l" rtl="0" fontAlgn="base">
        <a:spcBef>
          <a:spcPct val="0"/>
        </a:spcBef>
        <a:spcAft>
          <a:spcPct val="0"/>
        </a:spcAft>
        <a:defRPr sz="3200">
          <a:solidFill>
            <a:srgbClr val="294106"/>
          </a:solidFill>
          <a:latin typeface="Georgia" pitchFamily="18" charset="0"/>
        </a:defRPr>
      </a:lvl5pPr>
      <a:lvl6pPr marL="457200" algn="l" rtl="0" fontAlgn="base">
        <a:spcBef>
          <a:spcPct val="0"/>
        </a:spcBef>
        <a:spcAft>
          <a:spcPct val="0"/>
        </a:spcAft>
        <a:defRPr sz="3200">
          <a:solidFill>
            <a:srgbClr val="294106"/>
          </a:solidFill>
          <a:latin typeface="Georgia" pitchFamily="18" charset="0"/>
        </a:defRPr>
      </a:lvl6pPr>
      <a:lvl7pPr marL="914400" algn="l" rtl="0" fontAlgn="base">
        <a:spcBef>
          <a:spcPct val="0"/>
        </a:spcBef>
        <a:spcAft>
          <a:spcPct val="0"/>
        </a:spcAft>
        <a:defRPr sz="3200">
          <a:solidFill>
            <a:srgbClr val="294106"/>
          </a:solidFill>
          <a:latin typeface="Georgia" pitchFamily="18" charset="0"/>
        </a:defRPr>
      </a:lvl7pPr>
      <a:lvl8pPr marL="1371600" algn="l" rtl="0" fontAlgn="base">
        <a:spcBef>
          <a:spcPct val="0"/>
        </a:spcBef>
        <a:spcAft>
          <a:spcPct val="0"/>
        </a:spcAft>
        <a:defRPr sz="3200">
          <a:solidFill>
            <a:srgbClr val="294106"/>
          </a:solidFill>
          <a:latin typeface="Georgia" pitchFamily="18" charset="0"/>
        </a:defRPr>
      </a:lvl8pPr>
      <a:lvl9pPr marL="1828800" algn="l" rtl="0" fontAlgn="base">
        <a:spcBef>
          <a:spcPct val="0"/>
        </a:spcBef>
        <a:spcAft>
          <a:spcPct val="0"/>
        </a:spcAft>
        <a:defRPr sz="3200">
          <a:solidFill>
            <a:srgbClr val="294106"/>
          </a:solidFill>
          <a:latin typeface="Georgia"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1</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ko-KR" dirty="0">
                <a:latin typeface="Arial" panose="020B0604020202020204" pitchFamily="34" charset="0"/>
                <a:ea typeface="Gulim" pitchFamily="34" charset="-127"/>
                <a:cs typeface="Arial" panose="020B0604020202020204" pitchFamily="34" charset="0"/>
              </a:rPr>
              <a:t>Sam’s slides to be inserted into presentation</a:t>
            </a:r>
            <a:endParaRPr lang="en-US" altLang="ru-RU" dirty="0">
              <a:solidFill>
                <a:srgbClr val="007A00"/>
              </a:solidFill>
              <a:latin typeface="Arial" panose="020B0604020202020204" pitchFamily="34" charset="0"/>
              <a:cs typeface="Arial" panose="020B0604020202020204" pitchFamily="34" charset="0"/>
            </a:endParaRPr>
          </a:p>
        </p:txBody>
      </p:sp>
      <p:sp>
        <p:nvSpPr>
          <p:cNvPr id="195587" name="Rectangle 3"/>
          <p:cNvSpPr>
            <a:spLocks noGrp="1" noChangeArrowheads="1"/>
          </p:cNvSpPr>
          <p:nvPr>
            <p:ph type="body" idx="1"/>
          </p:nvPr>
        </p:nvSpPr>
        <p:spPr>
          <a:xfrm>
            <a:off x="1258888" y="772344"/>
            <a:ext cx="7489825" cy="3638550"/>
          </a:xfrm>
        </p:spPr>
        <p:txBody>
          <a:bodyPr/>
          <a:lstStyle/>
          <a:p>
            <a:pPr marL="0" indent="0">
              <a:lnSpc>
                <a:spcPct val="90000"/>
              </a:lnSpc>
              <a:buNone/>
            </a:pPr>
            <a:endParaRPr lang="en-US" altLang="ko-KR" sz="1800" dirty="0">
              <a:latin typeface="Arial" panose="020B0604020202020204" pitchFamily="34" charset="0"/>
              <a:ea typeface="Gulim" pitchFamily="34" charset="-127"/>
              <a:cs typeface="Arial" panose="020B0604020202020204" pitchFamily="34" charset="0"/>
            </a:endParaRPr>
          </a:p>
          <a:p>
            <a:pPr marL="0" indent="0">
              <a:lnSpc>
                <a:spcPct val="90000"/>
              </a:lnSpc>
              <a:buNone/>
            </a:pPr>
            <a:endParaRPr lang="en-US" altLang="ko-KR" sz="1800" dirty="0">
              <a:latin typeface="Arial" panose="020B0604020202020204" pitchFamily="34" charset="0"/>
              <a:ea typeface="Gulim" pitchFamily="34" charset="-127"/>
              <a:cs typeface="Arial" panose="020B0604020202020204" pitchFamily="34" charset="0"/>
            </a:endParaRPr>
          </a:p>
          <a:p>
            <a:pPr marL="0" indent="0">
              <a:lnSpc>
                <a:spcPct val="90000"/>
              </a:lnSpc>
              <a:buNone/>
            </a:pPr>
            <a:endParaRPr lang="en-US" altLang="ko-KR" sz="1800" dirty="0">
              <a:latin typeface="Arial" panose="020B0604020202020204" pitchFamily="34" charset="0"/>
              <a:ea typeface="Gulim" pitchFamily="34" charset="-127"/>
              <a:cs typeface="Arial" panose="020B0604020202020204" pitchFamily="34" charset="0"/>
            </a:endParaRPr>
          </a:p>
          <a:p>
            <a:pPr marL="0" indent="0">
              <a:lnSpc>
                <a:spcPct val="90000"/>
              </a:lnSpc>
              <a:buNone/>
            </a:pPr>
            <a:endParaRPr lang="en-US" altLang="ko-KR" sz="1800" dirty="0">
              <a:latin typeface="Arial" panose="020B0604020202020204" pitchFamily="34" charset="0"/>
              <a:ea typeface="Gulim" pitchFamily="34" charset="-127"/>
              <a:cs typeface="Arial" panose="020B0604020202020204" pitchFamily="34" charset="0"/>
            </a:endParaRPr>
          </a:p>
          <a:p>
            <a:pPr marL="0" indent="0">
              <a:lnSpc>
                <a:spcPct val="90000"/>
              </a:lnSpc>
              <a:buNone/>
            </a:pPr>
            <a:endParaRPr lang="en-US" altLang="ko-KR" sz="1800" dirty="0">
              <a:latin typeface="Arial" panose="020B0604020202020204" pitchFamily="34" charset="0"/>
              <a:ea typeface="Gulim" pitchFamily="34" charset="-127"/>
              <a:cs typeface="Arial" panose="020B0604020202020204" pitchFamily="34" charset="0"/>
            </a:endParaRPr>
          </a:p>
          <a:p>
            <a:pPr marL="0" indent="0" algn="ctr">
              <a:lnSpc>
                <a:spcPct val="90000"/>
              </a:lnSpc>
              <a:buNone/>
            </a:pPr>
            <a:r>
              <a:rPr lang="en-US" altLang="ko-KR" sz="1800" dirty="0">
                <a:latin typeface="Arial" panose="020B0604020202020204" pitchFamily="34" charset="0"/>
                <a:ea typeface="Gulim" pitchFamily="34" charset="-127"/>
                <a:cs typeface="Arial" panose="020B0604020202020204" pitchFamily="34" charset="0"/>
              </a:rPr>
              <a:t>Sam’s slides to be inserted into presentation</a:t>
            </a:r>
          </a:p>
        </p:txBody>
      </p:sp>
    </p:spTree>
    <p:extLst>
      <p:ext uri="{BB962C8B-B14F-4D97-AF65-F5344CB8AC3E}">
        <p14:creationId xmlns:p14="http://schemas.microsoft.com/office/powerpoint/2010/main" val="218524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2</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Putting Average – Box Plot</a:t>
            </a:r>
          </a:p>
        </p:txBody>
      </p:sp>
      <p:pic>
        <p:nvPicPr>
          <p:cNvPr id="2" name="Picture 1">
            <a:extLst>
              <a:ext uri="{FF2B5EF4-FFF2-40B4-BE49-F238E27FC236}">
                <a16:creationId xmlns:a16="http://schemas.microsoft.com/office/drawing/2014/main" id="{8D434195-B702-4C78-A433-AA4AB3E79DFD}"/>
              </a:ext>
            </a:extLst>
          </p:cNvPr>
          <p:cNvPicPr>
            <a:picLocks noChangeAspect="1"/>
          </p:cNvPicPr>
          <p:nvPr/>
        </p:nvPicPr>
        <p:blipFill>
          <a:blip r:embed="rId3"/>
          <a:stretch>
            <a:fillRect/>
          </a:stretch>
        </p:blipFill>
        <p:spPr>
          <a:xfrm>
            <a:off x="1820097" y="772344"/>
            <a:ext cx="6602852" cy="4269556"/>
          </a:xfrm>
          <a:prstGeom prst="rect">
            <a:avLst/>
          </a:prstGeom>
        </p:spPr>
      </p:pic>
    </p:spTree>
    <p:extLst>
      <p:ext uri="{BB962C8B-B14F-4D97-AF65-F5344CB8AC3E}">
        <p14:creationId xmlns:p14="http://schemas.microsoft.com/office/powerpoint/2010/main" val="142770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3</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Putting Average – Density Plot</a:t>
            </a:r>
          </a:p>
        </p:txBody>
      </p:sp>
      <p:pic>
        <p:nvPicPr>
          <p:cNvPr id="2" name="Picture 1">
            <a:extLst>
              <a:ext uri="{FF2B5EF4-FFF2-40B4-BE49-F238E27FC236}">
                <a16:creationId xmlns:a16="http://schemas.microsoft.com/office/drawing/2014/main" id="{04185FC1-72CB-4F0A-A6C1-091EC040A63A}"/>
              </a:ext>
            </a:extLst>
          </p:cNvPr>
          <p:cNvPicPr>
            <a:picLocks noChangeAspect="1"/>
          </p:cNvPicPr>
          <p:nvPr/>
        </p:nvPicPr>
        <p:blipFill>
          <a:blip r:embed="rId3"/>
          <a:stretch>
            <a:fillRect/>
          </a:stretch>
        </p:blipFill>
        <p:spPr>
          <a:xfrm>
            <a:off x="2283872" y="772344"/>
            <a:ext cx="5490079" cy="4269556"/>
          </a:xfrm>
          <a:prstGeom prst="rect">
            <a:avLst/>
          </a:prstGeom>
        </p:spPr>
      </p:pic>
    </p:spTree>
    <p:extLst>
      <p:ext uri="{BB962C8B-B14F-4D97-AF65-F5344CB8AC3E}">
        <p14:creationId xmlns:p14="http://schemas.microsoft.com/office/powerpoint/2010/main" val="30257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4</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Putting Average – ANOVA and Tukey</a:t>
            </a:r>
          </a:p>
        </p:txBody>
      </p:sp>
      <p:sp>
        <p:nvSpPr>
          <p:cNvPr id="195587" name="Rectangle 3"/>
          <p:cNvSpPr>
            <a:spLocks noGrp="1" noChangeArrowheads="1"/>
          </p:cNvSpPr>
          <p:nvPr>
            <p:ph type="body" idx="1"/>
          </p:nvPr>
        </p:nvSpPr>
        <p:spPr>
          <a:xfrm>
            <a:off x="1258888" y="772344"/>
            <a:ext cx="7489825" cy="3638550"/>
          </a:xfrm>
        </p:spPr>
        <p:txBody>
          <a:bodyPr/>
          <a:lstStyle/>
          <a:p>
            <a:pPr>
              <a:lnSpc>
                <a:spcPct val="90000"/>
              </a:lnSpc>
            </a:pPr>
            <a:endParaRPr lang="en-US" altLang="ko-KR" sz="1800" dirty="0">
              <a:latin typeface="Arial" panose="020B0604020202020204" pitchFamily="34" charset="0"/>
              <a:ea typeface="Gulim" pitchFamily="34" charset="-127"/>
              <a:cs typeface="Arial" panose="020B0604020202020204" pitchFamily="34" charset="0"/>
            </a:endParaRPr>
          </a:p>
          <a:p>
            <a:pPr>
              <a:lnSpc>
                <a:spcPct val="90000"/>
              </a:lnSpc>
            </a:pPr>
            <a:r>
              <a:rPr lang="en-US" altLang="ko-KR" sz="1800" dirty="0">
                <a:latin typeface="Arial" panose="020B0604020202020204" pitchFamily="34" charset="0"/>
                <a:ea typeface="Gulim" pitchFamily="34" charset="-127"/>
                <a:cs typeface="Arial" panose="020B0604020202020204" pitchFamily="34" charset="0"/>
              </a:rPr>
              <a:t>One-Way ANOVA</a:t>
            </a:r>
            <a:br>
              <a:rPr lang="en-US" altLang="ko-KR" sz="1800" dirty="0">
                <a:latin typeface="Arial" panose="020B0604020202020204" pitchFamily="34" charset="0"/>
                <a:ea typeface="Gulim" pitchFamily="34" charset="-127"/>
                <a:cs typeface="Arial" panose="020B0604020202020204" pitchFamily="34" charset="0"/>
              </a:rPr>
            </a:br>
            <a:endParaRPr lang="en-US" altLang="ko-KR" sz="1800" dirty="0">
              <a:latin typeface="Arial" panose="020B0604020202020204" pitchFamily="34" charset="0"/>
              <a:ea typeface="Gulim" pitchFamily="34" charset="-127"/>
              <a:cs typeface="Arial" panose="020B0604020202020204" pitchFamily="34" charset="0"/>
            </a:endParaRPr>
          </a:p>
          <a:p>
            <a:pPr lvl="1">
              <a:lnSpc>
                <a:spcPct val="90000"/>
              </a:lnSpc>
            </a:pPr>
            <a:r>
              <a:rPr lang="en-US" altLang="ko-KR" sz="1800" dirty="0">
                <a:latin typeface="Arial" panose="020B0604020202020204" pitchFamily="34" charset="0"/>
                <a:ea typeface="Gulim" pitchFamily="34" charset="-127"/>
                <a:cs typeface="Arial" panose="020B0604020202020204" pitchFamily="34" charset="0"/>
              </a:rPr>
              <a:t>F-Statistic = 6.991</a:t>
            </a:r>
          </a:p>
          <a:p>
            <a:pPr lvl="1">
              <a:lnSpc>
                <a:spcPct val="90000"/>
              </a:lnSpc>
            </a:pPr>
            <a:r>
              <a:rPr lang="en-US" altLang="ko-KR" sz="1800" dirty="0">
                <a:latin typeface="Arial" panose="020B0604020202020204" pitchFamily="34" charset="0"/>
                <a:ea typeface="Gulim" pitchFamily="34" charset="-127"/>
                <a:cs typeface="Arial" panose="020B0604020202020204" pitchFamily="34" charset="0"/>
              </a:rPr>
              <a:t>P-Value = .00000004218</a:t>
            </a:r>
          </a:p>
          <a:p>
            <a:pPr lvl="2">
              <a:lnSpc>
                <a:spcPct val="90000"/>
              </a:lnSpc>
            </a:pPr>
            <a:r>
              <a:rPr lang="en-US" altLang="ko-KR" sz="1800" dirty="0">
                <a:latin typeface="Arial" panose="020B0604020202020204" pitchFamily="34" charset="0"/>
                <a:ea typeface="Gulim" pitchFamily="34" charset="-127"/>
                <a:cs typeface="Arial" panose="020B0604020202020204" pitchFamily="34" charset="0"/>
              </a:rPr>
              <a:t>The P-value is less than 0.05. Therefore, there are significant differences among the means.</a:t>
            </a:r>
            <a:br>
              <a:rPr lang="en-US" altLang="ko-KR" sz="1800" dirty="0">
                <a:latin typeface="Arial" panose="020B0604020202020204" pitchFamily="34" charset="0"/>
                <a:ea typeface="Gulim" pitchFamily="34" charset="-127"/>
                <a:cs typeface="Arial" panose="020B0604020202020204" pitchFamily="34" charset="0"/>
              </a:rPr>
            </a:br>
            <a:endParaRPr lang="en-US" altLang="ko-KR" sz="1800" dirty="0">
              <a:latin typeface="Arial" panose="020B0604020202020204" pitchFamily="34" charset="0"/>
              <a:ea typeface="Gulim" pitchFamily="34" charset="-127"/>
              <a:cs typeface="Arial" panose="020B0604020202020204" pitchFamily="34" charset="0"/>
            </a:endParaRPr>
          </a:p>
          <a:p>
            <a:pPr>
              <a:lnSpc>
                <a:spcPct val="90000"/>
              </a:lnSpc>
            </a:pPr>
            <a:r>
              <a:rPr lang="en-US" altLang="ko-KR" sz="1800" dirty="0">
                <a:latin typeface="Arial" panose="020B0604020202020204" pitchFamily="34" charset="0"/>
                <a:ea typeface="Gulim" pitchFamily="34" charset="-127"/>
                <a:cs typeface="Arial" panose="020B0604020202020204" pitchFamily="34" charset="0"/>
              </a:rPr>
              <a:t>Tukey</a:t>
            </a:r>
            <a:br>
              <a:rPr lang="en-US" altLang="ko-KR" sz="1800" dirty="0">
                <a:latin typeface="Arial" panose="020B0604020202020204" pitchFamily="34" charset="0"/>
                <a:ea typeface="Gulim" pitchFamily="34" charset="-127"/>
                <a:cs typeface="Arial" panose="020B0604020202020204" pitchFamily="34" charset="0"/>
              </a:rPr>
            </a:br>
            <a:endParaRPr lang="en-US" altLang="ko-KR" sz="1800" dirty="0">
              <a:latin typeface="Arial" panose="020B0604020202020204" pitchFamily="34" charset="0"/>
              <a:ea typeface="Gulim" pitchFamily="34" charset="-127"/>
              <a:cs typeface="Arial" panose="020B0604020202020204" pitchFamily="34" charset="0"/>
            </a:endParaRPr>
          </a:p>
          <a:p>
            <a:pPr lvl="1">
              <a:lnSpc>
                <a:spcPct val="90000"/>
              </a:lnSpc>
            </a:pPr>
            <a:r>
              <a:rPr lang="en-US" altLang="ko-KR" sz="1800" dirty="0">
                <a:latin typeface="Arial" panose="020B0604020202020204" pitchFamily="34" charset="0"/>
                <a:ea typeface="Gulim" pitchFamily="34" charset="-127"/>
                <a:cs typeface="Arial" panose="020B0604020202020204" pitchFamily="34" charset="0"/>
              </a:rPr>
              <a:t>10 of the 36 pairwise comparisons between seasons show the that the P-value is less than 0.05. Therefore, there are significant differences between those pairs of means.</a:t>
            </a:r>
          </a:p>
        </p:txBody>
      </p:sp>
    </p:spTree>
    <p:extLst>
      <p:ext uri="{BB962C8B-B14F-4D97-AF65-F5344CB8AC3E}">
        <p14:creationId xmlns:p14="http://schemas.microsoft.com/office/powerpoint/2010/main" val="85150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5</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Putting Average – Conclusion</a:t>
            </a:r>
          </a:p>
        </p:txBody>
      </p:sp>
      <p:sp>
        <p:nvSpPr>
          <p:cNvPr id="195587" name="Rectangle 3"/>
          <p:cNvSpPr>
            <a:spLocks noGrp="1" noChangeArrowheads="1"/>
          </p:cNvSpPr>
          <p:nvPr>
            <p:ph type="body" idx="1"/>
          </p:nvPr>
        </p:nvSpPr>
        <p:spPr>
          <a:xfrm>
            <a:off x="1258888" y="772344"/>
            <a:ext cx="7489825" cy="3638550"/>
          </a:xfrm>
        </p:spPr>
        <p:txBody>
          <a:bodyPr/>
          <a:lstStyle/>
          <a:p>
            <a:pPr>
              <a:lnSpc>
                <a:spcPct val="90000"/>
              </a:lnSpc>
            </a:pPr>
            <a:endParaRPr lang="en-US" altLang="ko-KR" sz="1800" dirty="0">
              <a:latin typeface="Arial" panose="020B0604020202020204" pitchFamily="34" charset="0"/>
              <a:ea typeface="Gulim" pitchFamily="34" charset="-127"/>
              <a:cs typeface="Arial" panose="020B0604020202020204" pitchFamily="34" charset="0"/>
            </a:endParaRPr>
          </a:p>
          <a:p>
            <a:pPr>
              <a:lnSpc>
                <a:spcPct val="90000"/>
              </a:lnSpc>
            </a:pPr>
            <a:r>
              <a:rPr lang="en-US" altLang="ko-KR" sz="1800" dirty="0">
                <a:latin typeface="Arial" panose="020B0604020202020204" pitchFamily="34" charset="0"/>
                <a:ea typeface="Gulim" pitchFamily="34" charset="-127"/>
                <a:cs typeface="Arial" panose="020B0604020202020204" pitchFamily="34" charset="0"/>
              </a:rPr>
              <a:t>The One-Way ANOVA and Tukey show that there are significant differences among the averages.</a:t>
            </a:r>
          </a:p>
          <a:p>
            <a:pPr>
              <a:lnSpc>
                <a:spcPct val="90000"/>
              </a:lnSpc>
            </a:pPr>
            <a:endParaRPr lang="en-US" altLang="ko-KR" sz="1800" dirty="0">
              <a:latin typeface="Arial" panose="020B0604020202020204" pitchFamily="34" charset="0"/>
              <a:ea typeface="Gulim" pitchFamily="34" charset="-127"/>
              <a:cs typeface="Arial" panose="020B0604020202020204" pitchFamily="34" charset="0"/>
            </a:endParaRPr>
          </a:p>
          <a:p>
            <a:pPr>
              <a:lnSpc>
                <a:spcPct val="90000"/>
              </a:lnSpc>
            </a:pPr>
            <a:r>
              <a:rPr lang="en-US" altLang="ko-KR" sz="1800" dirty="0">
                <a:latin typeface="Arial" panose="020B0604020202020204" pitchFamily="34" charset="0"/>
                <a:ea typeface="Gulim" pitchFamily="34" charset="-127"/>
                <a:cs typeface="Arial" panose="020B0604020202020204" pitchFamily="34" charset="0"/>
              </a:rPr>
              <a:t>The box plot, density plot, and line graph show that there is no clear trend over the seasons.</a:t>
            </a:r>
            <a:br>
              <a:rPr lang="en-US" altLang="ko-KR" sz="1800" dirty="0">
                <a:latin typeface="Arial" panose="020B0604020202020204" pitchFamily="34" charset="0"/>
                <a:ea typeface="Gulim" pitchFamily="34" charset="-127"/>
                <a:cs typeface="Arial" panose="020B0604020202020204" pitchFamily="34" charset="0"/>
              </a:rPr>
            </a:br>
            <a:endParaRPr lang="en-US" altLang="ko-KR" sz="1800" dirty="0">
              <a:latin typeface="Arial" panose="020B0604020202020204" pitchFamily="34" charset="0"/>
              <a:ea typeface="Gulim" pitchFamily="34" charset="-127"/>
              <a:cs typeface="Arial" panose="020B0604020202020204" pitchFamily="34" charset="0"/>
            </a:endParaRPr>
          </a:p>
          <a:p>
            <a:pPr>
              <a:lnSpc>
                <a:spcPct val="90000"/>
              </a:lnSpc>
            </a:pPr>
            <a:r>
              <a:rPr lang="en-US" altLang="ko-KR" sz="1800" dirty="0">
                <a:latin typeface="Arial" panose="020B0604020202020204" pitchFamily="34" charset="0"/>
                <a:ea typeface="Gulim" pitchFamily="34" charset="-127"/>
                <a:cs typeface="Arial" panose="020B0604020202020204" pitchFamily="34" charset="0"/>
              </a:rPr>
              <a:t>Thus, there appears to be significant oscillations of the putting average between seasons, but no clear trend over time.</a:t>
            </a:r>
          </a:p>
          <a:p>
            <a:pPr>
              <a:lnSpc>
                <a:spcPct val="90000"/>
              </a:lnSpc>
            </a:pPr>
            <a:endParaRPr lang="en-US" altLang="ko-KR" sz="1800" dirty="0">
              <a:latin typeface="Arial" panose="020B0604020202020204" pitchFamily="34" charset="0"/>
              <a:ea typeface="Gulim" pitchFamily="34" charset="-127"/>
              <a:cs typeface="Arial" panose="020B0604020202020204" pitchFamily="34" charset="0"/>
            </a:endParaRPr>
          </a:p>
          <a:p>
            <a:pPr>
              <a:lnSpc>
                <a:spcPct val="90000"/>
              </a:lnSpc>
            </a:pPr>
            <a:r>
              <a:rPr lang="en-US" altLang="ko-KR" sz="1800" dirty="0">
                <a:latin typeface="Arial" panose="020B0604020202020204" pitchFamily="34" charset="0"/>
                <a:ea typeface="Gulim" pitchFamily="34" charset="-127"/>
                <a:cs typeface="Arial" panose="020B0604020202020204" pitchFamily="34" charset="0"/>
              </a:rPr>
              <a:t>The putting element of the PGA Tour does not seem to be impacted by improved technology between the 2010 to 2018 seasons.</a:t>
            </a:r>
          </a:p>
        </p:txBody>
      </p:sp>
    </p:spTree>
    <p:extLst>
      <p:ext uri="{BB962C8B-B14F-4D97-AF65-F5344CB8AC3E}">
        <p14:creationId xmlns:p14="http://schemas.microsoft.com/office/powerpoint/2010/main" val="93076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6</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Separate Section Follows This</a:t>
            </a:r>
          </a:p>
        </p:txBody>
      </p:sp>
      <p:sp>
        <p:nvSpPr>
          <p:cNvPr id="195587" name="Rectangle 3"/>
          <p:cNvSpPr>
            <a:spLocks noGrp="1" noChangeArrowheads="1"/>
          </p:cNvSpPr>
          <p:nvPr>
            <p:ph type="body" idx="1"/>
          </p:nvPr>
        </p:nvSpPr>
        <p:spPr>
          <a:xfrm>
            <a:off x="1258888" y="772344"/>
            <a:ext cx="7489825" cy="3638550"/>
          </a:xfrm>
        </p:spPr>
        <p:txBody>
          <a:bodyPr/>
          <a:lstStyle/>
          <a:p>
            <a:pPr>
              <a:lnSpc>
                <a:spcPct val="90000"/>
              </a:lnSpc>
            </a:pPr>
            <a:endParaRPr lang="en-US" altLang="ru-RU" sz="1800" dirty="0">
              <a:solidFill>
                <a:srgbClr val="007A00"/>
              </a:solidFill>
              <a:latin typeface="Arial" panose="020B0604020202020204" pitchFamily="34" charset="0"/>
              <a:cs typeface="Arial" panose="020B0604020202020204" pitchFamily="34" charset="0"/>
            </a:endParaRPr>
          </a:p>
          <a:p>
            <a:pPr>
              <a:lnSpc>
                <a:spcPct val="90000"/>
              </a:lnSpc>
            </a:pPr>
            <a:endParaRPr lang="en-US" altLang="ru-RU" sz="1800" dirty="0">
              <a:solidFill>
                <a:srgbClr val="007A00"/>
              </a:solidFill>
              <a:latin typeface="Arial" panose="020B0604020202020204" pitchFamily="34" charset="0"/>
              <a:cs typeface="Arial" panose="020B0604020202020204" pitchFamily="34" charset="0"/>
            </a:endParaRPr>
          </a:p>
          <a:p>
            <a:pPr>
              <a:lnSpc>
                <a:spcPct val="90000"/>
              </a:lnSpc>
            </a:pPr>
            <a:endParaRPr lang="en-US" altLang="ru-RU" sz="1800" dirty="0">
              <a:solidFill>
                <a:srgbClr val="007A00"/>
              </a:solidFill>
              <a:latin typeface="Arial" panose="020B0604020202020204" pitchFamily="34" charset="0"/>
              <a:cs typeface="Arial" panose="020B0604020202020204" pitchFamily="34" charset="0"/>
            </a:endParaRPr>
          </a:p>
          <a:p>
            <a:pPr>
              <a:lnSpc>
                <a:spcPct val="90000"/>
              </a:lnSpc>
            </a:pPr>
            <a:endParaRPr lang="en-US" altLang="ru-RU" sz="1800" dirty="0">
              <a:solidFill>
                <a:srgbClr val="007A00"/>
              </a:solidFill>
              <a:latin typeface="Arial" panose="020B0604020202020204" pitchFamily="34" charset="0"/>
              <a:cs typeface="Arial" panose="020B0604020202020204" pitchFamily="34" charset="0"/>
            </a:endParaRPr>
          </a:p>
          <a:p>
            <a:pPr>
              <a:lnSpc>
                <a:spcPct val="90000"/>
              </a:lnSpc>
            </a:pPr>
            <a:endParaRPr lang="en-US" altLang="ru-RU" sz="1800" dirty="0">
              <a:solidFill>
                <a:srgbClr val="007A00"/>
              </a:solidFill>
              <a:latin typeface="Arial" panose="020B0604020202020204" pitchFamily="34" charset="0"/>
              <a:cs typeface="Arial" panose="020B0604020202020204" pitchFamily="34" charset="0"/>
            </a:endParaRPr>
          </a:p>
          <a:p>
            <a:pPr marL="0" indent="0" algn="ctr">
              <a:lnSpc>
                <a:spcPct val="90000"/>
              </a:lnSpc>
              <a:buNone/>
            </a:pPr>
            <a:r>
              <a:rPr lang="en-US" altLang="ru-RU" sz="1800" dirty="0">
                <a:solidFill>
                  <a:srgbClr val="007A00"/>
                </a:solidFill>
                <a:latin typeface="Arial" panose="020B0604020202020204" pitchFamily="34" charset="0"/>
                <a:cs typeface="Arial" panose="020B0604020202020204" pitchFamily="34" charset="0"/>
              </a:rPr>
              <a:t>Separate Section Follows This</a:t>
            </a:r>
            <a:endParaRPr lang="en-US" altLang="ko-KR" sz="1800" dirty="0">
              <a:latin typeface="Arial" panose="020B0604020202020204" pitchFamily="34" charset="0"/>
              <a:ea typeface="Gulim" pitchFamily="34" charset="-127"/>
              <a:cs typeface="Arial" panose="020B0604020202020204" pitchFamily="34" charset="0"/>
            </a:endParaRPr>
          </a:p>
        </p:txBody>
      </p:sp>
    </p:spTree>
    <p:extLst>
      <p:ext uri="{BB962C8B-B14F-4D97-AF65-F5344CB8AC3E}">
        <p14:creationId xmlns:p14="http://schemas.microsoft.com/office/powerpoint/2010/main" val="400622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7</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Money Earned</a:t>
            </a:r>
          </a:p>
        </p:txBody>
      </p:sp>
      <p:pic>
        <p:nvPicPr>
          <p:cNvPr id="2" name="Picture 1">
            <a:extLst>
              <a:ext uri="{FF2B5EF4-FFF2-40B4-BE49-F238E27FC236}">
                <a16:creationId xmlns:a16="http://schemas.microsoft.com/office/drawing/2014/main" id="{2BB4C0F4-2293-45D4-89DE-3D0F2E7497B0}"/>
              </a:ext>
            </a:extLst>
          </p:cNvPr>
          <p:cNvPicPr>
            <a:picLocks noChangeAspect="1"/>
          </p:cNvPicPr>
          <p:nvPr/>
        </p:nvPicPr>
        <p:blipFill>
          <a:blip r:embed="rId3"/>
          <a:stretch>
            <a:fillRect/>
          </a:stretch>
        </p:blipFill>
        <p:spPr>
          <a:xfrm>
            <a:off x="1187625" y="844352"/>
            <a:ext cx="7920879" cy="3997523"/>
          </a:xfrm>
          <a:prstGeom prst="rect">
            <a:avLst/>
          </a:prstGeom>
        </p:spPr>
      </p:pic>
    </p:spTree>
    <p:extLst>
      <p:ext uri="{BB962C8B-B14F-4D97-AF65-F5344CB8AC3E}">
        <p14:creationId xmlns:p14="http://schemas.microsoft.com/office/powerpoint/2010/main" val="305483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AE045C-F9E4-4B6A-B84C-2B820D03CF59}" type="slidenum">
              <a:rPr lang="ru-RU" altLang="ru-RU"/>
              <a:pPr/>
              <a:t>8</a:t>
            </a:fld>
            <a:endParaRPr lang="ru-RU" altLang="ru-RU"/>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Money Earned and Performance</a:t>
            </a:r>
          </a:p>
        </p:txBody>
      </p:sp>
      <p:graphicFrame>
        <p:nvGraphicFramePr>
          <p:cNvPr id="4" name="Table 4">
            <a:extLst>
              <a:ext uri="{FF2B5EF4-FFF2-40B4-BE49-F238E27FC236}">
                <a16:creationId xmlns:a16="http://schemas.microsoft.com/office/drawing/2014/main" id="{39051FC3-B0F3-4B72-9A7C-4888307D744B}"/>
              </a:ext>
            </a:extLst>
          </p:cNvPr>
          <p:cNvGraphicFramePr>
            <a:graphicFrameLocks noGrp="1"/>
          </p:cNvGraphicFramePr>
          <p:nvPr>
            <p:extLst>
              <p:ext uri="{D42A27DB-BD31-4B8C-83A1-F6EECF244321}">
                <p14:modId xmlns:p14="http://schemas.microsoft.com/office/powerpoint/2010/main" val="3769380047"/>
              </p:ext>
            </p:extLst>
          </p:nvPr>
        </p:nvGraphicFramePr>
        <p:xfrm>
          <a:off x="2267745" y="1132384"/>
          <a:ext cx="5472608" cy="3612380"/>
        </p:xfrm>
        <a:graphic>
          <a:graphicData uri="http://schemas.openxmlformats.org/drawingml/2006/table">
            <a:tbl>
              <a:tblPr firstRow="1" bandRow="1">
                <a:tableStyleId>{21E4AEA4-8DFA-4A89-87EB-49C32662AFE0}</a:tableStyleId>
              </a:tblPr>
              <a:tblGrid>
                <a:gridCol w="2480916">
                  <a:extLst>
                    <a:ext uri="{9D8B030D-6E8A-4147-A177-3AD203B41FA5}">
                      <a16:colId xmlns:a16="http://schemas.microsoft.com/office/drawing/2014/main" val="608824495"/>
                    </a:ext>
                  </a:extLst>
                </a:gridCol>
                <a:gridCol w="2991692">
                  <a:extLst>
                    <a:ext uri="{9D8B030D-6E8A-4147-A177-3AD203B41FA5}">
                      <a16:colId xmlns:a16="http://schemas.microsoft.com/office/drawing/2014/main" val="3749839838"/>
                    </a:ext>
                  </a:extLst>
                </a:gridCol>
              </a:tblGrid>
              <a:tr h="792682">
                <a:tc>
                  <a:txBody>
                    <a:bodyPr/>
                    <a:lstStyle/>
                    <a:p>
                      <a:pPr algn="ctr" fontAlgn="ctr"/>
                      <a:r>
                        <a:rPr lang="en-US" sz="1800" b="1" u="sng" dirty="0">
                          <a:effectLst/>
                        </a:rPr>
                        <a:t>Correlation</a:t>
                      </a:r>
                    </a:p>
                  </a:txBody>
                  <a:tcPr marL="31441" marR="31441" marT="15721" marB="15721"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rPr>
                        <a:t>Total Money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rPr>
                        <a:t>(Official and Unofficial)</a:t>
                      </a:r>
                    </a:p>
                  </a:txBody>
                  <a:tcPr marL="31441" marR="31441" marT="15721" marB="15721"/>
                </a:tc>
                <a:extLst>
                  <a:ext uri="{0D108BD9-81ED-4DB2-BD59-A6C34878D82A}">
                    <a16:rowId xmlns:a16="http://schemas.microsoft.com/office/drawing/2014/main" val="38416334"/>
                  </a:ext>
                </a:extLst>
              </a:tr>
              <a:tr h="506754">
                <a:tc>
                  <a:txBody>
                    <a:bodyPr/>
                    <a:lstStyle/>
                    <a:p>
                      <a:pPr algn="r" fontAlgn="ctr"/>
                      <a:r>
                        <a:rPr lang="en-US" sz="1800" b="1" dirty="0">
                          <a:effectLst/>
                        </a:rPr>
                        <a:t>Driving Distance</a:t>
                      </a:r>
                    </a:p>
                  </a:txBody>
                  <a:tcPr marL="31441" marR="31441" marT="15721" marB="15721" anchor="ctr"/>
                </a:tc>
                <a:tc>
                  <a:txBody>
                    <a:bodyPr/>
                    <a:lstStyle/>
                    <a:p>
                      <a:pPr algn="ctr" fontAlgn="ctr"/>
                      <a:r>
                        <a:rPr lang="en-US" sz="1800" b="1" dirty="0">
                          <a:solidFill>
                            <a:schemeClr val="tx1"/>
                          </a:solidFill>
                          <a:effectLst/>
                        </a:rPr>
                        <a:t>0.33</a:t>
                      </a:r>
                    </a:p>
                  </a:txBody>
                  <a:tcPr marL="31441" marR="31441" marT="15721" marB="15721" anchor="ctr"/>
                </a:tc>
                <a:extLst>
                  <a:ext uri="{0D108BD9-81ED-4DB2-BD59-A6C34878D82A}">
                    <a16:rowId xmlns:a16="http://schemas.microsoft.com/office/drawing/2014/main" val="967934970"/>
                  </a:ext>
                </a:extLst>
              </a:tr>
              <a:tr h="506754">
                <a:tc>
                  <a:txBody>
                    <a:bodyPr/>
                    <a:lstStyle/>
                    <a:p>
                      <a:pPr algn="r" fontAlgn="ctr"/>
                      <a:r>
                        <a:rPr lang="en-US" sz="1800" b="1" dirty="0">
                          <a:effectLst/>
                        </a:rPr>
                        <a:t>Smash Factor</a:t>
                      </a:r>
                    </a:p>
                  </a:txBody>
                  <a:tcPr marL="31441" marR="31441" marT="15721" marB="15721" anchor="ctr"/>
                </a:tc>
                <a:tc>
                  <a:txBody>
                    <a:bodyPr/>
                    <a:lstStyle/>
                    <a:p>
                      <a:pPr algn="ctr" fontAlgn="ctr"/>
                      <a:r>
                        <a:rPr lang="en-US" sz="1800" b="1" dirty="0">
                          <a:solidFill>
                            <a:schemeClr val="tx1"/>
                          </a:solidFill>
                          <a:effectLst/>
                        </a:rPr>
                        <a:t>0.06</a:t>
                      </a:r>
                    </a:p>
                  </a:txBody>
                  <a:tcPr marL="31441" marR="31441" marT="15721" marB="15721" anchor="ctr"/>
                </a:tc>
                <a:extLst>
                  <a:ext uri="{0D108BD9-81ED-4DB2-BD59-A6C34878D82A}">
                    <a16:rowId xmlns:a16="http://schemas.microsoft.com/office/drawing/2014/main" val="1895631959"/>
                  </a:ext>
                </a:extLst>
              </a:tr>
              <a:tr h="506754">
                <a:tc>
                  <a:txBody>
                    <a:bodyPr/>
                    <a:lstStyle/>
                    <a:p>
                      <a:pPr algn="r" fontAlgn="ctr"/>
                      <a:r>
                        <a:rPr lang="en-US" sz="1800" b="1" dirty="0">
                          <a:effectLst/>
                        </a:rPr>
                        <a:t>Short Game Rating</a:t>
                      </a:r>
                    </a:p>
                  </a:txBody>
                  <a:tcPr marL="31441" marR="31441" marT="15721" marB="15721" anchor="ctr"/>
                </a:tc>
                <a:tc>
                  <a:txBody>
                    <a:bodyPr/>
                    <a:lstStyle/>
                    <a:p>
                      <a:pPr algn="ctr" fontAlgn="ctr"/>
                      <a:r>
                        <a:rPr lang="en-US" sz="1800" b="1" dirty="0">
                          <a:solidFill>
                            <a:schemeClr val="tx1"/>
                          </a:solidFill>
                          <a:effectLst/>
                        </a:rPr>
                        <a:t>0.20</a:t>
                      </a:r>
                    </a:p>
                  </a:txBody>
                  <a:tcPr marL="31441" marR="31441" marT="15721" marB="15721" anchor="ctr"/>
                </a:tc>
                <a:extLst>
                  <a:ext uri="{0D108BD9-81ED-4DB2-BD59-A6C34878D82A}">
                    <a16:rowId xmlns:a16="http://schemas.microsoft.com/office/drawing/2014/main" val="3773100157"/>
                  </a:ext>
                </a:extLst>
              </a:tr>
              <a:tr h="792682">
                <a:tc>
                  <a:txBody>
                    <a:bodyPr/>
                    <a:lstStyle/>
                    <a:p>
                      <a:pPr algn="r" fontAlgn="ctr"/>
                      <a:r>
                        <a:rPr lang="en-US" sz="1800" b="1" dirty="0">
                          <a:effectLst/>
                        </a:rPr>
                        <a:t>Proximity to Hole</a:t>
                      </a:r>
                    </a:p>
                  </a:txBody>
                  <a:tcPr marL="31441" marR="31441" marT="15721" marB="15721" anchor="ctr"/>
                </a:tc>
                <a:tc>
                  <a:txBody>
                    <a:bodyPr/>
                    <a:lstStyle/>
                    <a:p>
                      <a:pPr algn="ctr" fontAlgn="ctr"/>
                      <a:r>
                        <a:rPr lang="en-US" sz="1800" b="1" dirty="0">
                          <a:solidFill>
                            <a:schemeClr val="tx1"/>
                          </a:solidFill>
                          <a:effectLst/>
                        </a:rPr>
                        <a:t>-0.19</a:t>
                      </a:r>
                    </a:p>
                  </a:txBody>
                  <a:tcPr marL="31441" marR="31441" marT="15721" marB="15721" anchor="ctr"/>
                </a:tc>
                <a:extLst>
                  <a:ext uri="{0D108BD9-81ED-4DB2-BD59-A6C34878D82A}">
                    <a16:rowId xmlns:a16="http://schemas.microsoft.com/office/drawing/2014/main" val="2750152029"/>
                  </a:ext>
                </a:extLst>
              </a:tr>
              <a:tr h="506754">
                <a:tc>
                  <a:txBody>
                    <a:bodyPr/>
                    <a:lstStyle/>
                    <a:p>
                      <a:pPr algn="r" fontAlgn="ctr"/>
                      <a:r>
                        <a:rPr lang="en-US" sz="1800" b="1" dirty="0">
                          <a:effectLst/>
                        </a:rPr>
                        <a:t>Putting Average</a:t>
                      </a:r>
                    </a:p>
                  </a:txBody>
                  <a:tcPr marL="31441" marR="31441" marT="15721" marB="15721" anchor="ctr"/>
                </a:tc>
                <a:tc>
                  <a:txBody>
                    <a:bodyPr/>
                    <a:lstStyle/>
                    <a:p>
                      <a:pPr algn="ctr" fontAlgn="ctr"/>
                      <a:r>
                        <a:rPr lang="en-US" sz="1800" b="1" dirty="0">
                          <a:solidFill>
                            <a:schemeClr val="tx1"/>
                          </a:solidFill>
                          <a:effectLst/>
                        </a:rPr>
                        <a:t>-0.46</a:t>
                      </a:r>
                    </a:p>
                  </a:txBody>
                  <a:tcPr marL="31441" marR="31441" marT="15721" marB="15721" anchor="ctr"/>
                </a:tc>
                <a:extLst>
                  <a:ext uri="{0D108BD9-81ED-4DB2-BD59-A6C34878D82A}">
                    <a16:rowId xmlns:a16="http://schemas.microsoft.com/office/drawing/2014/main" val="3398919202"/>
                  </a:ext>
                </a:extLst>
              </a:tr>
            </a:tbl>
          </a:graphicData>
        </a:graphic>
      </p:graphicFrame>
    </p:spTree>
    <p:extLst>
      <p:ext uri="{BB962C8B-B14F-4D97-AF65-F5344CB8AC3E}">
        <p14:creationId xmlns:p14="http://schemas.microsoft.com/office/powerpoint/2010/main" val="393255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113BB1-013D-4AFE-B18B-7E20B0E924F8}"/>
              </a:ext>
            </a:extLst>
          </p:cNvPr>
          <p:cNvPicPr>
            <a:picLocks noChangeAspect="1"/>
          </p:cNvPicPr>
          <p:nvPr/>
        </p:nvPicPr>
        <p:blipFill>
          <a:blip r:embed="rId3"/>
          <a:stretch>
            <a:fillRect/>
          </a:stretch>
        </p:blipFill>
        <p:spPr>
          <a:xfrm>
            <a:off x="1187624" y="739222"/>
            <a:ext cx="7956376" cy="4302677"/>
          </a:xfrm>
          <a:prstGeom prst="rect">
            <a:avLst/>
          </a:prstGeom>
        </p:spPr>
      </p:pic>
      <p:sp>
        <p:nvSpPr>
          <p:cNvPr id="6" name="Slide Number Placeholder 5"/>
          <p:cNvSpPr>
            <a:spLocks noGrp="1"/>
          </p:cNvSpPr>
          <p:nvPr>
            <p:ph type="sldNum" sz="quarter" idx="12"/>
          </p:nvPr>
        </p:nvSpPr>
        <p:spPr>
          <a:xfrm>
            <a:off x="6553200" y="4892799"/>
            <a:ext cx="2133600" cy="200025"/>
          </a:xfrm>
        </p:spPr>
        <p:txBody>
          <a:bodyPr/>
          <a:lstStyle/>
          <a:p>
            <a:fld id="{2EAE045C-F9E4-4B6A-B84C-2B820D03CF59}" type="slidenum">
              <a:rPr lang="ru-RU" altLang="ru-RU"/>
              <a:pPr/>
              <a:t>9</a:t>
            </a:fld>
            <a:endParaRPr lang="ru-RU" altLang="ru-RU" dirty="0"/>
          </a:p>
        </p:txBody>
      </p:sp>
      <p:sp>
        <p:nvSpPr>
          <p:cNvPr id="195586" name="Rectangle 2"/>
          <p:cNvSpPr>
            <a:spLocks noGrp="1" noChangeArrowheads="1"/>
          </p:cNvSpPr>
          <p:nvPr>
            <p:ph type="title"/>
          </p:nvPr>
        </p:nvSpPr>
        <p:spPr>
          <a:xfrm>
            <a:off x="1258888" y="103188"/>
            <a:ext cx="7489825" cy="531813"/>
          </a:xfrm>
        </p:spPr>
        <p:txBody>
          <a:bodyPr/>
          <a:lstStyle/>
          <a:p>
            <a:r>
              <a:rPr lang="en-US" altLang="ru-RU" dirty="0">
                <a:solidFill>
                  <a:srgbClr val="007A00"/>
                </a:solidFill>
                <a:latin typeface="Arial" panose="020B0604020202020204" pitchFamily="34" charset="0"/>
                <a:cs typeface="Arial" panose="020B0604020202020204" pitchFamily="34" charset="0"/>
              </a:rPr>
              <a:t>Selected Players’ Performance</a:t>
            </a:r>
          </a:p>
        </p:txBody>
      </p:sp>
    </p:spTree>
    <p:extLst>
      <p:ext uri="{BB962C8B-B14F-4D97-AF65-F5344CB8AC3E}">
        <p14:creationId xmlns:p14="http://schemas.microsoft.com/office/powerpoint/2010/main" val="4527031"/>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TotalTime>
  <Words>542</Words>
  <Application>Microsoft Office PowerPoint</Application>
  <PresentationFormat>Custom</PresentationFormat>
  <Paragraphs>83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Georgia</vt:lpstr>
      <vt:lpstr>Custom Design</vt:lpstr>
      <vt:lpstr>Sam’s slides to be inserted into presentation</vt:lpstr>
      <vt:lpstr>Putting Average – Box Plot</vt:lpstr>
      <vt:lpstr>Putting Average – Density Plot</vt:lpstr>
      <vt:lpstr>Putting Average – ANOVA and Tukey</vt:lpstr>
      <vt:lpstr>Putting Average – Conclusion</vt:lpstr>
      <vt:lpstr>Separate Section Follows This</vt:lpstr>
      <vt:lpstr>Money Earned</vt:lpstr>
      <vt:lpstr>Money Earned and Performance</vt:lpstr>
      <vt:lpstr>Selected Players’ Performance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Owner</cp:lastModifiedBy>
  <cp:revision>280</cp:revision>
  <dcterms:created xsi:type="dcterms:W3CDTF">2006-06-29T12:15:01Z</dcterms:created>
  <dcterms:modified xsi:type="dcterms:W3CDTF">2020-04-24T15:44:32Z</dcterms:modified>
</cp:coreProperties>
</file>