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3" r:id="rId7"/>
    <p:sldId id="266" r:id="rId8"/>
    <p:sldId id="267" r:id="rId9"/>
    <p:sldId id="268" r:id="rId10"/>
    <p:sldId id="259" r:id="rId11"/>
    <p:sldId id="260" r:id="rId12"/>
    <p:sldId id="261" r:id="rId13"/>
    <p:sldId id="270" r:id="rId14"/>
    <p:sldId id="273" r:id="rId15"/>
    <p:sldId id="274" r:id="rId16"/>
    <p:sldId id="275" r:id="rId17"/>
    <p:sldId id="277" r:id="rId18"/>
    <p:sldId id="278"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DIABETES PREDICTION USING </a:t>
            </a:r>
            <a:br>
              <a:rPr lang="en-US" dirty="0"/>
            </a:br>
            <a:r>
              <a:rPr lang="en-US" dirty="0"/>
              <a:t>MACHINE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Existing Problem</a:t>
            </a:r>
            <a:endParaRPr lang="en-US"/>
          </a:p>
        </p:txBody>
      </p:sp>
      <p:sp>
        <p:nvSpPr>
          <p:cNvPr id="3" name="Content Placeholder 2"/>
          <p:cNvSpPr>
            <a:spLocks noGrp="1"/>
          </p:cNvSpPr>
          <p:nvPr>
            <p:ph idx="1"/>
          </p:nvPr>
        </p:nvSpPr>
        <p:spPr/>
        <p:txBody>
          <a:bodyPr/>
          <a:p>
            <a:pPr marL="0" indent="0">
              <a:buNone/>
            </a:pPr>
            <a:r>
              <a:rPr lang="en-US"/>
              <a:t> </a:t>
            </a:r>
            <a:endParaRPr lang="en-US"/>
          </a:p>
          <a:p>
            <a:pPr marL="0" indent="0">
              <a:buNone/>
            </a:pPr>
            <a:r>
              <a:rPr lang="en-US" sz="2800"/>
              <a:t>-&gt; Data mining approach like clustering, classification were studied in existing system.</a:t>
            </a:r>
            <a:endParaRPr lang="en-US" sz="2800"/>
          </a:p>
          <a:p>
            <a:pPr marL="0" indent="0">
              <a:buNone/>
            </a:pPr>
            <a:r>
              <a:rPr lang="en-US" sz="2800"/>
              <a:t> -&gt; Diabetes prediction using algorithms such as k- Nearest Neighbour (k-NN), k-means, branch and bound algorithm was proposed.</a:t>
            </a:r>
            <a:endParaRPr lang="en-US" sz="2800"/>
          </a:p>
          <a:p>
            <a:pPr marL="0" indent="0">
              <a:buNone/>
            </a:pPr>
            <a:r>
              <a:rPr lang="en-US" sz="2800"/>
              <a:t> -&gt; A basic diabetic dataset is chosen for carrying out the comparative analysis. </a:t>
            </a:r>
            <a:endParaRPr lang="en-US" sz="2800"/>
          </a:p>
          <a:p>
            <a:pPr marL="0" indent="0">
              <a:buNone/>
            </a:pPr>
            <a:r>
              <a:rPr lang="en-US" sz="2800"/>
              <a:t>-&gt; The importance of feature analysis for predicting diabetes by employing machine learning technique is discussed.</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5740"/>
            <a:ext cx="10972800" cy="582613"/>
          </a:xfrm>
        </p:spPr>
        <p:txBody>
          <a:bodyPr/>
          <a:p>
            <a:r>
              <a:rPr lang="en-US"/>
              <a:t>Proposed System</a:t>
            </a:r>
            <a:endParaRPr lang="en-US"/>
          </a:p>
        </p:txBody>
      </p:sp>
      <p:sp>
        <p:nvSpPr>
          <p:cNvPr id="3" name="Content Placeholder 2"/>
          <p:cNvSpPr>
            <a:spLocks noGrp="1"/>
          </p:cNvSpPr>
          <p:nvPr>
            <p:ph idx="1"/>
          </p:nvPr>
        </p:nvSpPr>
        <p:spPr/>
        <p:txBody>
          <a:bodyPr/>
          <a:p>
            <a:pPr marL="0" indent="0">
              <a:buNone/>
            </a:pPr>
            <a:endParaRPr lang="en-US"/>
          </a:p>
          <a:p>
            <a:pPr marL="0" indent="0">
              <a:buNone/>
            </a:pPr>
            <a:r>
              <a:rPr lang="en-US"/>
              <a:t>-&gt;</a:t>
            </a:r>
            <a:r>
              <a:rPr lang="en-US" sz="2400"/>
              <a:t> The proposed system study is classification of Indian PIMA dataset for diabetes as binary classification problem </a:t>
            </a:r>
            <a:endParaRPr lang="en-US" sz="2400"/>
          </a:p>
          <a:p>
            <a:pPr marL="0" indent="0">
              <a:buNone/>
            </a:pPr>
            <a:r>
              <a:rPr lang="en-US" sz="2400"/>
              <a:t>-&gt; This is proposed to achieve through machine learning and deep learning classification algorithm. </a:t>
            </a:r>
            <a:endParaRPr lang="en-US" sz="2400"/>
          </a:p>
          <a:p>
            <a:pPr marL="0" indent="0">
              <a:buNone/>
            </a:pPr>
            <a:r>
              <a:rPr lang="en-US" sz="2400"/>
              <a:t>-&gt; For machine learning, SVM algorithm is proposed</a:t>
            </a:r>
            <a:endParaRPr lang="en-US" sz="2400"/>
          </a:p>
          <a:p>
            <a:pPr marL="0" indent="0">
              <a:buNone/>
            </a:pPr>
            <a:r>
              <a:rPr lang="en-US" sz="2400"/>
              <a:t> -&gt; For deep learning, Neural network is used.</a:t>
            </a:r>
            <a:endParaRPr lang="en-US" sz="2400"/>
          </a:p>
          <a:p>
            <a:pPr marL="0" indent="0">
              <a:buNone/>
            </a:pPr>
            <a:r>
              <a:rPr lang="en-US" sz="2400"/>
              <a:t> -&gt; The proposed system improves accuracy of prediction through deep learning techniques.</a:t>
            </a:r>
            <a:endParaRPr lang="en-US" sz="2400"/>
          </a:p>
          <a:p>
            <a:pPr marL="0" indent="0">
              <a:buNone/>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Our Project</a:t>
            </a:r>
            <a:endParaRPr lang="en-US"/>
          </a:p>
        </p:txBody>
      </p:sp>
      <p:pic>
        <p:nvPicPr>
          <p:cNvPr id="4" name="Content Placeholder 3"/>
          <p:cNvPicPr>
            <a:picLocks noChangeAspect="1"/>
          </p:cNvPicPr>
          <p:nvPr>
            <p:ph idx="1"/>
          </p:nvPr>
        </p:nvPicPr>
        <p:blipFill>
          <a:blip r:embed="rId1"/>
          <a:stretch>
            <a:fillRect/>
          </a:stretch>
        </p:blipFill>
        <p:spPr>
          <a:xfrm>
            <a:off x="1440180" y="1300480"/>
            <a:ext cx="8753475" cy="49726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Support Vector Machine</a:t>
            </a:r>
            <a:endParaRPr lang="en-US"/>
          </a:p>
        </p:txBody>
      </p:sp>
      <p:sp>
        <p:nvSpPr>
          <p:cNvPr id="3" name="Content Placeholder 2"/>
          <p:cNvSpPr>
            <a:spLocks noGrp="1"/>
          </p:cNvSpPr>
          <p:nvPr>
            <p:ph idx="1"/>
          </p:nvPr>
        </p:nvSpPr>
        <p:spPr>
          <a:xfrm>
            <a:off x="609600" y="964565"/>
            <a:ext cx="10972800" cy="5757545"/>
          </a:xfrm>
        </p:spPr>
        <p:txBody>
          <a:bodyPr/>
          <a:p>
            <a:pPr marL="0" indent="0">
              <a:buNone/>
            </a:pPr>
            <a:r>
              <a:rPr lang="en-US" sz="2800"/>
              <a:t>DEFINITION:</a:t>
            </a:r>
            <a:endParaRPr lang="en-US" sz="2800"/>
          </a:p>
          <a:p>
            <a:pPr marL="0" indent="0">
              <a:buNone/>
            </a:pPr>
            <a:r>
              <a:rPr lang="en-US" sz="2400"/>
              <a:t>Support Vector Machine is a system for efficiently training linear learning machines in kernel-induced feature spaces, while respecting the insights of generalisation theory and exploiting optimisation theory.</a:t>
            </a:r>
            <a:endParaRPr lang="en-US" sz="2400"/>
          </a:p>
          <a:p>
            <a:pPr marL="0" indent="0">
              <a:buNone/>
            </a:pPr>
            <a:r>
              <a:rPr lang="en-US" sz="2400"/>
              <a:t>• SVMs pick best separating hyperplane according to some criterion</a:t>
            </a:r>
            <a:endParaRPr lang="en-US" sz="2400"/>
          </a:p>
          <a:p>
            <a:pPr marL="0" indent="0">
              <a:buNone/>
            </a:pPr>
            <a:r>
              <a:rPr lang="en-US" sz="2400"/>
              <a:t>      – e.g. maximum margin</a:t>
            </a:r>
            <a:endParaRPr lang="en-US" sz="2400"/>
          </a:p>
          <a:p>
            <a:pPr marL="0" indent="0">
              <a:buNone/>
            </a:pPr>
            <a:r>
              <a:rPr lang="en-US" sz="2400"/>
              <a:t>• Training process is an optimisation</a:t>
            </a:r>
            <a:endParaRPr lang="en-US" sz="2400"/>
          </a:p>
          <a:p>
            <a:pPr marL="0" indent="0">
              <a:buNone/>
            </a:pPr>
            <a:r>
              <a:rPr lang="en-US" sz="2400"/>
              <a:t>• Training set is effectively reduced to a relatively small number of Support         vectors</a:t>
            </a:r>
            <a:endParaRPr lang="en-US" sz="2400"/>
          </a:p>
          <a:p>
            <a:pPr>
              <a:buFont typeface="Arial" panose="020B0604020202020204" pitchFamily="34" charset="0"/>
              <a:buChar char="•"/>
            </a:pPr>
            <a:r>
              <a:rPr lang="en-US" sz="2400"/>
              <a:t>Feature Spaces</a:t>
            </a:r>
            <a:endParaRPr lang="en-US" sz="2400"/>
          </a:p>
          <a:p>
            <a:pPr>
              <a:buFont typeface="Arial" panose="020B0604020202020204" pitchFamily="34" charset="0"/>
              <a:buChar char="•"/>
            </a:pPr>
            <a:r>
              <a:rPr lang="en-US" sz="2400"/>
              <a:t>We may separate data by mapping to a higher-dimensional feature space</a:t>
            </a:r>
            <a:endParaRPr lang="en-US" sz="2400"/>
          </a:p>
          <a:p>
            <a:pPr marL="0" indent="0">
              <a:buFont typeface="Arial" panose="020B0604020202020204" pitchFamily="34" charset="0"/>
              <a:buNone/>
            </a:pPr>
            <a:r>
              <a:rPr lang="en-US" sz="2400"/>
              <a:t>    – The feature space may even have an infinite number of dimensions!</a:t>
            </a:r>
            <a:endParaRPr lang="en-US" sz="2400"/>
          </a:p>
          <a:p>
            <a:pPr>
              <a:buFont typeface="Arial" panose="020B0604020202020204" pitchFamily="34" charset="0"/>
              <a:buChar char="•"/>
            </a:pPr>
            <a:r>
              <a:rPr lang="en-US" sz="2400"/>
              <a:t>We need not explicitly construct the new feature space</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important terms</a:t>
            </a:r>
            <a:endParaRPr lang="en-US"/>
          </a:p>
        </p:txBody>
      </p:sp>
      <p:pic>
        <p:nvPicPr>
          <p:cNvPr id="11" name="Content Placeholder 10"/>
          <p:cNvPicPr>
            <a:picLocks noChangeAspect="1"/>
          </p:cNvPicPr>
          <p:nvPr>
            <p:ph idx="1"/>
          </p:nvPr>
        </p:nvPicPr>
        <p:blipFill>
          <a:blip r:embed="rId1"/>
          <a:stretch>
            <a:fillRect/>
          </a:stretch>
        </p:blipFill>
        <p:spPr>
          <a:xfrm>
            <a:off x="1451610" y="984885"/>
            <a:ext cx="8096885" cy="4918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72795"/>
            <a:ext cx="10972800" cy="5942965"/>
          </a:xfrm>
        </p:spPr>
        <p:txBody>
          <a:bodyPr/>
          <a:p>
            <a:pPr marL="0" indent="0">
              <a:buNone/>
            </a:pPr>
            <a:r>
              <a:rPr lang="en-US" sz="2400"/>
              <a:t>Now let’s define two main terms which will be repeated again and again in this article:</a:t>
            </a:r>
            <a:endParaRPr lang="en-US" sz="2400"/>
          </a:p>
          <a:p>
            <a:r>
              <a:rPr lang="en-US" sz="2400" b="1"/>
              <a:t>Support Vectors:</a:t>
            </a:r>
            <a:r>
              <a:rPr lang="en-US" sz="2400"/>
              <a:t> These are the points that are closest to the hyperplane. A separating line will be defined with the help of these data points.</a:t>
            </a:r>
            <a:endParaRPr lang="en-US" sz="2400"/>
          </a:p>
          <a:p>
            <a:r>
              <a:rPr lang="en-US" sz="2400" b="1"/>
              <a:t>Margin:</a:t>
            </a:r>
            <a:r>
              <a:rPr lang="en-US" sz="2400"/>
              <a:t> it is the distance between the hyperplane and the observations closest to the hyperplane (support vectors). In SVM large margin is considered a good margin. There are two types of margins hard margin and soft margin. I will talk more about these two in the later section.</a:t>
            </a:r>
            <a:endParaRPr lang="en-US" sz="2400"/>
          </a:p>
          <a:p>
            <a:r>
              <a:rPr lang="en-US" sz="2400" b="1"/>
              <a:t>Maximum margin hyperplane:</a:t>
            </a:r>
            <a:r>
              <a:rPr lang="en-US" sz="2400"/>
              <a:t>The decision boundary provided by the SVMs can be referred to as the maximum margin hyperplane or the maximum margin classifier.</a:t>
            </a:r>
            <a:endParaRPr lang="en-US" sz="2400"/>
          </a:p>
          <a:p>
            <a:r>
              <a:rPr lang="en-US" sz="2400" b="1"/>
              <a:t>Positive hyperplane:</a:t>
            </a:r>
            <a:r>
              <a:rPr lang="en-US" sz="2400"/>
              <a:t>Boundary line situated at positive region is known as Positive Hyperplane.</a:t>
            </a:r>
            <a:endParaRPr lang="en-US" sz="2400"/>
          </a:p>
          <a:p>
            <a:r>
              <a:rPr lang="en-US" sz="2400" b="1"/>
              <a:t>Negitive hyperplane:</a:t>
            </a:r>
            <a:r>
              <a:rPr lang="en-US" sz="2400"/>
              <a:t>boundary line situated at negative region is known as Negative Hyperplane.</a:t>
            </a:r>
            <a:endParaRPr lang="en-US" sz="2400"/>
          </a:p>
          <a:p>
            <a:endParaRPr lang="en-US" sz="2400"/>
          </a:p>
          <a:p>
            <a:pPr marL="0" indent="0">
              <a:buNone/>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464185"/>
          </a:xfrm>
        </p:spPr>
        <p:txBody>
          <a:bodyPr/>
          <a:p>
            <a:r>
              <a:rPr lang="en-US"/>
              <a:t>CODE</a:t>
            </a:r>
            <a:endParaRPr lang="en-US"/>
          </a:p>
        </p:txBody>
      </p:sp>
      <p:pic>
        <p:nvPicPr>
          <p:cNvPr id="12" name="Content Placeholder 11"/>
          <p:cNvPicPr>
            <a:picLocks noChangeAspect="1"/>
          </p:cNvPicPr>
          <p:nvPr>
            <p:ph sz="half" idx="1"/>
          </p:nvPr>
        </p:nvPicPr>
        <p:blipFill>
          <a:blip r:embed="rId1"/>
          <a:stretch>
            <a:fillRect/>
          </a:stretch>
        </p:blipFill>
        <p:spPr>
          <a:xfrm>
            <a:off x="863600" y="1651635"/>
            <a:ext cx="4867275" cy="3924300"/>
          </a:xfrm>
          <a:prstGeom prst="rect">
            <a:avLst/>
          </a:prstGeom>
        </p:spPr>
      </p:pic>
      <p:pic>
        <p:nvPicPr>
          <p:cNvPr id="13" name="Content Placeholder 12"/>
          <p:cNvPicPr>
            <a:picLocks noChangeAspect="1"/>
          </p:cNvPicPr>
          <p:nvPr>
            <p:ph sz="half" idx="2"/>
          </p:nvPr>
        </p:nvPicPr>
        <p:blipFill>
          <a:blip r:embed="rId2"/>
          <a:stretch>
            <a:fillRect/>
          </a:stretch>
        </p:blipFill>
        <p:spPr>
          <a:xfrm>
            <a:off x="6205855" y="1822450"/>
            <a:ext cx="5376545" cy="3885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503555" y="1674495"/>
            <a:ext cx="5482590" cy="4096385"/>
          </a:xfrm>
          <a:prstGeom prst="rect">
            <a:avLst/>
          </a:prstGeom>
        </p:spPr>
      </p:pic>
      <p:pic>
        <p:nvPicPr>
          <p:cNvPr id="8" name="Content Placeholder 7"/>
          <p:cNvPicPr>
            <a:picLocks noChangeAspect="1"/>
          </p:cNvPicPr>
          <p:nvPr>
            <p:ph sz="half" idx="2"/>
          </p:nvPr>
        </p:nvPicPr>
        <p:blipFill>
          <a:blip r:embed="rId2"/>
          <a:stretch>
            <a:fillRect/>
          </a:stretch>
        </p:blipFill>
        <p:spPr>
          <a:xfrm>
            <a:off x="6205855" y="1674495"/>
            <a:ext cx="5376545" cy="3961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609600" y="1978025"/>
            <a:ext cx="5376545" cy="2955925"/>
          </a:xfrm>
          <a:prstGeom prst="rect">
            <a:avLst/>
          </a:prstGeom>
        </p:spPr>
      </p:pic>
      <p:pic>
        <p:nvPicPr>
          <p:cNvPr id="8" name="Content Placeholder 7"/>
          <p:cNvPicPr>
            <a:picLocks noChangeAspect="1"/>
          </p:cNvPicPr>
          <p:nvPr>
            <p:ph sz="half" idx="2"/>
          </p:nvPr>
        </p:nvPicPr>
        <p:blipFill>
          <a:blip r:embed="rId2"/>
          <a:stretch>
            <a:fillRect/>
          </a:stretch>
        </p:blipFill>
        <p:spPr>
          <a:xfrm>
            <a:off x="7136130" y="1978025"/>
            <a:ext cx="3710940" cy="31159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246505" y="1914525"/>
            <a:ext cx="4041775" cy="3655060"/>
          </a:xfrm>
          <a:prstGeom prst="rect">
            <a:avLst/>
          </a:prstGeom>
        </p:spPr>
      </p:pic>
      <p:pic>
        <p:nvPicPr>
          <p:cNvPr id="6" name="Content Placeholder 5"/>
          <p:cNvPicPr>
            <a:picLocks noChangeAspect="1"/>
          </p:cNvPicPr>
          <p:nvPr>
            <p:ph sz="half" idx="2"/>
          </p:nvPr>
        </p:nvPicPr>
        <p:blipFill>
          <a:blip r:embed="rId2"/>
          <a:stretch>
            <a:fillRect/>
          </a:stretch>
        </p:blipFill>
        <p:spPr>
          <a:xfrm>
            <a:off x="6808470" y="1913890"/>
            <a:ext cx="4199890" cy="3353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a:xfrm>
            <a:off x="609600" y="952500"/>
            <a:ext cx="10972800" cy="5175885"/>
          </a:xfrm>
        </p:spPr>
        <p:txBody>
          <a:bodyPr/>
          <a:p>
            <a:pPr marL="0" indent="0">
              <a:buNone/>
            </a:pPr>
            <a:r>
              <a:rPr lang="en-US" sz="2400"/>
              <a:t> -&gt; Diabetes mellitus is the most common disease worldwide and keeps increasing everyday due to changing lifestyles, unhealthy food habits and over weight problems.</a:t>
            </a:r>
            <a:endParaRPr lang="en-US" sz="2400"/>
          </a:p>
          <a:p>
            <a:pPr marL="0" indent="0">
              <a:buNone/>
            </a:pPr>
            <a:r>
              <a:rPr lang="en-US" sz="2400"/>
              <a:t>-&gt; There were studies handled in predicting diabetes mellitus through physical and chemical tests, are available for diagnosing diabetes.</a:t>
            </a:r>
            <a:endParaRPr lang="en-US" sz="2400"/>
          </a:p>
          <a:p>
            <a:pPr marL="0" indent="0">
              <a:buNone/>
            </a:pPr>
            <a:r>
              <a:rPr lang="en-US" sz="2400"/>
              <a:t> -&gt; Data science methods have the potential to benefit other scientific fields by shedding new light on common questions. </a:t>
            </a:r>
            <a:endParaRPr lang="en-US" sz="2400"/>
          </a:p>
          <a:p>
            <a:pPr marL="0" indent="0">
              <a:buNone/>
            </a:pPr>
            <a:r>
              <a:rPr lang="en-US" sz="2400"/>
              <a:t>-&gt; In the proposed system, an efficient way of detecting diabetes is proposed through machine learning and deep leaning. Under machine learning, we used the classification algorithm Support Vector machine (SVM) and neural network (NN) for deep learning algorithm. </a:t>
            </a:r>
            <a:endParaRPr lang="en-US" sz="2400"/>
          </a:p>
          <a:p>
            <a:pPr marL="0" indent="0">
              <a:buNone/>
            </a:pPr>
            <a:r>
              <a:rPr lang="en-US" sz="2400"/>
              <a:t>-&gt; The experiment results shows that the prediction of diabetes done at high accuracy.</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09600" y="2195195"/>
            <a:ext cx="5376545" cy="3335655"/>
          </a:xfrm>
          <a:prstGeom prst="rect">
            <a:avLst/>
          </a:prstGeom>
        </p:spPr>
      </p:pic>
      <p:pic>
        <p:nvPicPr>
          <p:cNvPr id="6" name="Content Placeholder 5"/>
          <p:cNvPicPr>
            <a:picLocks noChangeAspect="1"/>
          </p:cNvPicPr>
          <p:nvPr>
            <p:ph sz="half" idx="2"/>
          </p:nvPr>
        </p:nvPicPr>
        <p:blipFill>
          <a:blip r:embed="rId2"/>
          <a:stretch>
            <a:fillRect/>
          </a:stretch>
        </p:blipFill>
        <p:spPr>
          <a:xfrm>
            <a:off x="6205855" y="2286635"/>
            <a:ext cx="5376545" cy="30918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459230" y="2138680"/>
            <a:ext cx="3676650" cy="3343910"/>
          </a:xfrm>
          <a:prstGeom prst="rect">
            <a:avLst/>
          </a:prstGeom>
        </p:spPr>
      </p:pic>
      <p:pic>
        <p:nvPicPr>
          <p:cNvPr id="6" name="Content Placeholder 5"/>
          <p:cNvPicPr>
            <a:picLocks noChangeAspect="1"/>
          </p:cNvPicPr>
          <p:nvPr>
            <p:ph sz="half" idx="2"/>
          </p:nvPr>
        </p:nvPicPr>
        <p:blipFill>
          <a:blip r:embed="rId2"/>
          <a:stretch>
            <a:fillRect/>
          </a:stretch>
        </p:blipFill>
        <p:spPr>
          <a:xfrm>
            <a:off x="6205855" y="2274570"/>
            <a:ext cx="5376545" cy="2994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09600" y="2030095"/>
            <a:ext cx="5376545" cy="3665855"/>
          </a:xfrm>
          <a:prstGeom prst="rect">
            <a:avLst/>
          </a:prstGeom>
        </p:spPr>
      </p:pic>
      <p:pic>
        <p:nvPicPr>
          <p:cNvPr id="6" name="Content Placeholder 5"/>
          <p:cNvPicPr>
            <a:picLocks noChangeAspect="1"/>
          </p:cNvPicPr>
          <p:nvPr>
            <p:ph sz="half" idx="2"/>
          </p:nvPr>
        </p:nvPicPr>
        <p:blipFill>
          <a:blip r:embed="rId2"/>
          <a:stretch>
            <a:fillRect/>
          </a:stretch>
        </p:blipFill>
        <p:spPr>
          <a:xfrm>
            <a:off x="6221730" y="2033905"/>
            <a:ext cx="5343525" cy="3657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p:txBody>
          <a:bodyPr/>
          <a:p>
            <a:pPr marL="0" indent="0">
              <a:buNone/>
            </a:pPr>
            <a:r>
              <a:rPr lang="en-US" sz="2400"/>
              <a:t>[[ 0.3429808   1.41167241  0.14964075 -0.09637905  0.82661621 -0.78595734   0.34768723  1.51108316]][1]</a:t>
            </a:r>
            <a:endParaRPr lang="en-US" sz="2400"/>
          </a:p>
          <a:p>
            <a:pPr marL="0" indent="0">
              <a:buNone/>
            </a:pPr>
            <a:r>
              <a:rPr lang="en-US" sz="2400"/>
              <a:t>The person is diabetic</a:t>
            </a:r>
            <a:endParaRPr lang="en-US" sz="2400"/>
          </a:p>
          <a:p>
            <a:r>
              <a:rPr lang="en-US" sz="2400"/>
              <a:t>/usr/local/lib/python3.10/distpackages/sklearn/base.py:439: UserWarning: X does not have valid feature names, but StandardScaler was fitted with feature name   warnings.warn(</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2800" b="1"/>
              <a:t>CONCLUSION:</a:t>
            </a:r>
            <a:endParaRPr lang="en-US" sz="2800" b="1"/>
          </a:p>
          <a:p>
            <a:pPr marL="0" indent="0">
              <a:buNone/>
            </a:pPr>
            <a:r>
              <a:rPr lang="en-US" sz="2800" b="1"/>
              <a:t>      </a:t>
            </a:r>
            <a:r>
              <a:rPr lang="en-US" sz="2400" b="1"/>
              <a:t> </a:t>
            </a:r>
            <a:r>
              <a:rPr lang="en-US" sz="2400">
                <a:sym typeface="+mn-ea"/>
              </a:rPr>
              <a:t>In conclusion, the diabetes prediction project utilizing machine learning techniques has proven to be successful and effective. The model achieved accurate predictions by analyzing relevant features and patterns in the dataset. This project demonstrates the potential of machine learning in aiding early detection and prevention of diabetes. Further research and development can enhance the model's performance and expand its applications in healthcare. Ultimately, this project contributes to improving patient outcomes and reducing the burden of diabetes on individuals and healthcare systems.</a:t>
            </a:r>
            <a:endParaRPr lang="en-US" sz="2400" b="1"/>
          </a:p>
          <a:p>
            <a:pPr marL="0" indent="0">
              <a:buNone/>
            </a:pP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buNone/>
            </a:pPr>
            <a:r>
              <a:rPr lang="en-US" sz="2400"/>
              <a:t> Diabetes mellitus is a chronic, lifelong disease caused by excessively high blood sugar levels. Diabetes is a disease that aects the body's ability to produce the hormone insulin, thereby making carbohydrate metabolism abnormal and raising blood sugar levels. As reported by the World Health Organizaon in 2020 were 463 millions are with diabetes, 1.5 million deaths, as the report indicates that is not difficult to guess how much diabetes is very serious and chronic.</a:t>
            </a:r>
            <a:endParaRPr lang="en-US" sz="2400"/>
          </a:p>
          <a:p>
            <a:pPr marL="0" indent="0">
              <a:buNone/>
            </a:pPr>
            <a:r>
              <a:rPr lang="en-US" sz="2400"/>
              <a:t>        Many researchers conduct experiments to diagnose diseases using different machine learning approach classification algorithms such as K-Nearest Neighbor (KNN), Logistic Regression (LR), Decision Tree (DT), Support Vector Machine (SVM), Gradient Boosting (GB) and Random Forest (RF) because researchers have proven demonstrated that machine learning algorithms are more effiective.</a:t>
            </a:r>
            <a:endParaRPr lang="en-US" sz="2400"/>
          </a:p>
          <a:p>
            <a:pPr marL="0" indent="0">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diabetes?</a:t>
            </a:r>
            <a:endParaRPr lang="en-US"/>
          </a:p>
        </p:txBody>
      </p:sp>
      <p:sp>
        <p:nvSpPr>
          <p:cNvPr id="3" name="Content Placeholder 2"/>
          <p:cNvSpPr>
            <a:spLocks noGrp="1"/>
          </p:cNvSpPr>
          <p:nvPr>
            <p:ph idx="1"/>
          </p:nvPr>
        </p:nvSpPr>
        <p:spPr/>
        <p:txBody>
          <a:bodyPr/>
          <a:p>
            <a:r>
              <a:rPr lang="en-US" sz="2400"/>
              <a:t>Diabetes is a condition that happens when your blood sugar (glucose) is too high. It develops when your pancreas doesn’t make enough insulin or any at all, or when your body isn’t responding to the effects of insulin properly. Diabetes affects people of all ages. Most forms of diabetes are chronic (lifelong), and all forms are manageable with medications and/or lifestyle changes</a:t>
            </a:r>
            <a:r>
              <a:rPr lang="en-US" sz="2000"/>
              <a:t>.</a:t>
            </a:r>
            <a:endParaRPr lang="en-US" sz="2000"/>
          </a:p>
          <a:p>
            <a:r>
              <a:rPr lang="en-US" sz="2400"/>
              <a:t>Glucose (sugar) mainly comes from carbohydrates in your food and drinks. It’s your body’s go-to source of energy. Your blood carries glucose to all your body’s cells to use for energy.</a:t>
            </a:r>
            <a:endParaRPr lang="en-US" sz="2400"/>
          </a:p>
          <a:p>
            <a:r>
              <a:rPr lang="en-US" sz="2400"/>
              <a:t>The technical name for diabetes is diabetes mellitus. Another condition shares the term “diabetes” — diabetes insipidus — but they’re distinct. They share the name “diabetes” because they both cause increased thirst and frequent urination. Diabetes insipidus is much rarer than diabetes mellitus.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Diabetes</a:t>
            </a:r>
            <a:endParaRPr lang="en-US"/>
          </a:p>
        </p:txBody>
      </p:sp>
      <p:sp>
        <p:nvSpPr>
          <p:cNvPr id="3" name="Content Placeholder 2"/>
          <p:cNvSpPr>
            <a:spLocks noGrp="1"/>
          </p:cNvSpPr>
          <p:nvPr>
            <p:ph idx="1"/>
          </p:nvPr>
        </p:nvSpPr>
        <p:spPr>
          <a:xfrm>
            <a:off x="609600" y="1174750"/>
            <a:ext cx="10972800" cy="5224145"/>
          </a:xfrm>
        </p:spPr>
        <p:txBody>
          <a:bodyPr/>
          <a:p>
            <a:pPr marL="0" indent="0">
              <a:buNone/>
            </a:pPr>
            <a:r>
              <a:rPr lang="en-US" sz="2400"/>
              <a:t>There are several types of diabetes. The most common forms include:</a:t>
            </a:r>
            <a:endParaRPr lang="en-US" sz="2400"/>
          </a:p>
          <a:p>
            <a:pPr>
              <a:buFont typeface="Arial" panose="020B0604020202020204" pitchFamily="34" charset="0"/>
              <a:buChar char="•"/>
            </a:pPr>
            <a:r>
              <a:rPr lang="en-US" sz="2400" b="1"/>
              <a:t>Type 2 diabetes:</a:t>
            </a:r>
            <a:r>
              <a:rPr lang="en-US" sz="2400"/>
              <a:t> With this type, your body doesn’t make enough insulin and/or your body’s cells don’t respond normally to the insulin (insulin resistance). It mainly affects adults, but children can have it as well.</a:t>
            </a:r>
            <a:endParaRPr lang="en-US" sz="2400"/>
          </a:p>
          <a:p>
            <a:pPr>
              <a:buFont typeface="Arial" panose="020B0604020202020204" pitchFamily="34" charset="0"/>
              <a:buChar char="•"/>
            </a:pPr>
            <a:r>
              <a:rPr lang="en-US" sz="2400" b="1"/>
              <a:t>Prediabetes: </a:t>
            </a:r>
            <a:r>
              <a:rPr lang="en-US" sz="2400"/>
              <a:t>This type is the stage before Type 2 diabetes. Your blood glucose levels are higher than normal but not high enough to be officially diagnosed with Type 2 diabetes.</a:t>
            </a:r>
            <a:endParaRPr lang="en-US" sz="2400"/>
          </a:p>
          <a:p>
            <a:pPr>
              <a:buFont typeface="Arial" panose="020B0604020202020204" pitchFamily="34" charset="0"/>
              <a:buChar char="•"/>
            </a:pPr>
            <a:r>
              <a:rPr lang="en-US" sz="2400" b="1"/>
              <a:t>Type 1 diabetes:</a:t>
            </a:r>
            <a:r>
              <a:rPr lang="en-US" sz="2400"/>
              <a:t> This type is an autoimmune disease in which your immune system attacks and destroys insulin-producing cells in your pancreas for unknown reasons. Up to 10% of people who have diabetes have Type 1.</a:t>
            </a:r>
            <a:r>
              <a:rPr lang="en-US" sz="2400" b="1">
                <a:sym typeface="+mn-ea"/>
              </a:rPr>
              <a:t>Gestational diabetes:</a:t>
            </a:r>
            <a:r>
              <a:rPr lang="en-US" sz="2400">
                <a:sym typeface="+mn-ea"/>
              </a:rPr>
              <a:t> This type develops in some people during pregnancy.  However, if you have gestational diabetes, you’re at a higher risk of developing Type 2 diabetes later in life.</a:t>
            </a:r>
            <a:endParaRPr lang="en-US" sz="2400"/>
          </a:p>
          <a:p>
            <a:pPr>
              <a:buFont typeface="Arial" panose="020B0604020202020204" pitchFamily="34" charset="0"/>
              <a:buChar char="•"/>
            </a:pPr>
            <a:endParaRPr lang="en-US" sz="2400"/>
          </a:p>
          <a:p>
            <a:endParaRPr lang="en-US" sz="2400"/>
          </a:p>
          <a:p>
            <a:pPr marL="457200" lvl="1"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Symptoms Of Diabetes</a:t>
            </a:r>
            <a:endParaRPr lang="en-US"/>
          </a:p>
        </p:txBody>
      </p:sp>
      <p:sp>
        <p:nvSpPr>
          <p:cNvPr id="3" name="Content Placeholder 2"/>
          <p:cNvSpPr>
            <a:spLocks noGrp="1"/>
          </p:cNvSpPr>
          <p:nvPr>
            <p:ph idx="1"/>
          </p:nvPr>
        </p:nvSpPr>
        <p:spPr/>
        <p:txBody>
          <a:bodyPr/>
          <a:p>
            <a:pPr marL="0" indent="0">
              <a:buNone/>
            </a:pPr>
            <a:endParaRPr lang="en-US" sz="2400"/>
          </a:p>
          <a:p>
            <a:pPr marL="0" indent="0">
              <a:buNone/>
            </a:pPr>
            <a:r>
              <a:rPr lang="en-US" sz="2400" b="1"/>
              <a:t>Symptoms of diabetes include:</a:t>
            </a:r>
            <a:endParaRPr lang="en-US" sz="2400" b="1"/>
          </a:p>
          <a:p>
            <a:endParaRPr lang="en-US" sz="2400"/>
          </a:p>
          <a:p>
            <a:r>
              <a:rPr lang="en-US" sz="2400"/>
              <a:t>    Increased thirst (polydipsia) and dry mouth.</a:t>
            </a:r>
            <a:endParaRPr lang="en-US" sz="2400"/>
          </a:p>
          <a:p>
            <a:r>
              <a:rPr lang="en-US" sz="2400"/>
              <a:t>    Frequent urination.</a:t>
            </a:r>
            <a:endParaRPr lang="en-US" sz="2400"/>
          </a:p>
          <a:p>
            <a:r>
              <a:rPr lang="en-US" sz="2400"/>
              <a:t>    Fatigue.</a:t>
            </a:r>
            <a:endParaRPr lang="en-US" sz="2400"/>
          </a:p>
          <a:p>
            <a:r>
              <a:rPr lang="en-US" sz="2400"/>
              <a:t>    Blurred vision.</a:t>
            </a:r>
            <a:endParaRPr lang="en-US" sz="2400"/>
          </a:p>
          <a:p>
            <a:r>
              <a:rPr lang="en-US" sz="2400"/>
              <a:t>    Unexplained weight loss.</a:t>
            </a:r>
            <a:endParaRPr lang="en-US" sz="2400"/>
          </a:p>
          <a:p>
            <a:r>
              <a:rPr lang="en-US" sz="2400"/>
              <a:t>    Numbness or tingling in your hands or feet.</a:t>
            </a:r>
            <a:endParaRPr lang="en-US" sz="2400"/>
          </a:p>
          <a:p>
            <a:r>
              <a:rPr lang="en-US" sz="2400"/>
              <a:t>    Slow-healing sores or cuts.</a:t>
            </a:r>
            <a:endParaRPr lang="en-US" sz="2400"/>
          </a:p>
          <a:p>
            <a:r>
              <a:rPr lang="en-US" sz="2400"/>
              <a:t>    Frequent skin and/or vaginal yeast infections.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Causes Of Diabetes</a:t>
            </a:r>
            <a:endParaRPr lang="en-US"/>
          </a:p>
        </p:txBody>
      </p:sp>
      <p:sp>
        <p:nvSpPr>
          <p:cNvPr id="3" name="Content Placeholder 2"/>
          <p:cNvSpPr>
            <a:spLocks noGrp="1"/>
          </p:cNvSpPr>
          <p:nvPr>
            <p:ph idx="1"/>
          </p:nvPr>
        </p:nvSpPr>
        <p:spPr>
          <a:xfrm>
            <a:off x="609600" y="1024890"/>
            <a:ext cx="10972800" cy="5102860"/>
          </a:xfrm>
        </p:spPr>
        <p:txBody>
          <a:bodyPr/>
          <a:p>
            <a:pPr marL="0" indent="0">
              <a:buNone/>
            </a:pPr>
            <a:r>
              <a:rPr lang="en-US" sz="2400"/>
              <a:t>Causes of diabetes include:</a:t>
            </a:r>
            <a:endParaRPr lang="en-US" sz="2400"/>
          </a:p>
          <a:p>
            <a:r>
              <a:rPr lang="en-US" sz="2400"/>
              <a:t>Insulin resistance: Type 2 diabetes mainly results from insulin resistance. Insulin resistance happens when cells in your muscles, fat and liver don’t respond as they should to insulin. </a:t>
            </a:r>
            <a:endParaRPr lang="en-US" sz="2400"/>
          </a:p>
          <a:p>
            <a:r>
              <a:rPr lang="en-US" sz="2400"/>
              <a:t>Autoimmune disease: Type 1 diabetes and LADA happen when your immune system attacks the insulin-producing cells in your pancreas.</a:t>
            </a:r>
            <a:endParaRPr lang="en-US" sz="2400"/>
          </a:p>
          <a:p>
            <a:r>
              <a:rPr lang="en-US" sz="2400"/>
              <a:t> Hormonal imbalances: During pregnancy, the placenta releases hormones that cause insulin resistance. </a:t>
            </a:r>
            <a:endParaRPr lang="en-US" sz="2400"/>
          </a:p>
          <a:p>
            <a:r>
              <a:rPr lang="en-US" sz="2400"/>
              <a:t> Pancreatic damage: Physical damage to your pancreas — from a condition, surgery or injury — can impact its ability to make insulin, resulting in Type 3c diabetes.</a:t>
            </a:r>
            <a:endParaRPr lang="en-US" sz="2400"/>
          </a:p>
          <a:p>
            <a:r>
              <a:rPr lang="en-US" sz="2400"/>
              <a:t>Genetic mutations: Certain genetic mutations can cause MODY and neonatal diabetes.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Test</a:t>
            </a:r>
            <a:endParaRPr lang="en-US"/>
          </a:p>
        </p:txBody>
      </p:sp>
      <p:pic>
        <p:nvPicPr>
          <p:cNvPr id="4" name="Content Placeholder 3"/>
          <p:cNvPicPr>
            <a:picLocks noChangeAspect="1"/>
          </p:cNvPicPr>
          <p:nvPr>
            <p:ph idx="1"/>
          </p:nvPr>
        </p:nvPicPr>
        <p:blipFill>
          <a:blip r:embed="rId1"/>
          <a:stretch>
            <a:fillRect/>
          </a:stretch>
        </p:blipFill>
        <p:spPr>
          <a:xfrm>
            <a:off x="609600" y="1410335"/>
            <a:ext cx="10603230" cy="5023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a:xfrm>
            <a:off x="609600" y="1010920"/>
            <a:ext cx="10972800" cy="5116830"/>
          </a:xfrm>
        </p:spPr>
        <p:txBody>
          <a:bodyPr/>
          <a:p>
            <a:pPr marL="0" indent="0">
              <a:buNone/>
            </a:pPr>
            <a:r>
              <a:rPr lang="en-US" sz="2800"/>
              <a:t> Doctors rely on common knowledge for treatment. When common knowledge is lacking, studies are summarized after some number of cases have been studied. But this process takes time, whereas if machine learning is used </a:t>
            </a:r>
            <a:endParaRPr lang="en-US" sz="2800"/>
          </a:p>
          <a:p>
            <a:pPr marL="0" indent="0">
              <a:buNone/>
            </a:pPr>
            <a:r>
              <a:rPr lang="en-US" sz="2800"/>
              <a:t>-&gt; the patterns can be identified earlier.</a:t>
            </a:r>
            <a:endParaRPr lang="en-US" sz="2800"/>
          </a:p>
          <a:p>
            <a:pPr marL="0" indent="0">
              <a:buNone/>
            </a:pPr>
            <a:r>
              <a:rPr lang="en-US" sz="2800"/>
              <a:t> -&gt; For using machine learning, a huge amount of data is required. There is very limited amount of data available depending on the disease. Also, </a:t>
            </a:r>
            <a:endParaRPr lang="en-US" sz="2800"/>
          </a:p>
          <a:p>
            <a:pPr marL="0" indent="0">
              <a:buNone/>
            </a:pPr>
            <a:r>
              <a:rPr lang="en-US" sz="2800"/>
              <a:t>-&gt; The number of samples having no diseases is very high compared to number of samples actually having the disease.</a:t>
            </a:r>
            <a:endParaRPr lang="en-US" sz="28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8338</Words>
  <Application>WPS Presentation</Application>
  <PresentationFormat>Widescreen</PresentationFormat>
  <Paragraphs>118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SimSun</vt:lpstr>
      <vt:lpstr>Wingdings</vt:lpstr>
      <vt:lpstr>Microsoft YaHei</vt:lpstr>
      <vt:lpstr>Arial Unicode MS</vt:lpstr>
      <vt:lpstr>Calibri</vt:lpstr>
      <vt:lpstr>Communications and Dialogues</vt:lpstr>
      <vt:lpstr>PowerPoint 演示文稿</vt:lpstr>
      <vt:lpstr>Abstract</vt:lpstr>
      <vt:lpstr>Introduction</vt:lpstr>
      <vt:lpstr>What is diabetes?</vt:lpstr>
      <vt:lpstr>Types Of Diabetes</vt:lpstr>
      <vt:lpstr>Symptoms Of Diabetes</vt:lpstr>
      <vt:lpstr>Causes Of Diabetes</vt:lpstr>
      <vt:lpstr>Types Of Test</vt:lpstr>
      <vt:lpstr>Problem Statement</vt:lpstr>
      <vt:lpstr>Existing Problem</vt:lpstr>
      <vt:lpstr>Proposed System</vt:lpstr>
      <vt:lpstr> Our Project</vt:lpstr>
      <vt:lpstr>Support Vector Machine</vt:lpstr>
      <vt:lpstr>important terms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CHANDU</cp:lastModifiedBy>
  <cp:revision>7</cp:revision>
  <dcterms:created xsi:type="dcterms:W3CDTF">2023-07-16T17:17:00Z</dcterms:created>
  <dcterms:modified xsi:type="dcterms:W3CDTF">2023-07-17T17:53:42Z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41D5767162234CB0BB952C5FF071122F</vt:lpwstr>
  </property>
  <property fmtid="{D5CDD505-2E9C-101B-9397-08002B2CF9AE}" pid="3" name="KSOProductBuildVer">
    <vt:lpwstr>1033-11.2.0.11537</vt:lpwstr>
  </property>
</Properties>
</file>