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BC79F86-3F29-43F5-BD6A-28022D92B9E7}"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A01AA-36C5-4E74-976D-D168DB9D3A7C}" type="slidenum">
              <a:rPr lang="en-IN" smtClean="0"/>
              <a:t>‹#›</a:t>
            </a:fld>
            <a:endParaRPr lang="en-IN"/>
          </a:p>
        </p:txBody>
      </p:sp>
    </p:spTree>
    <p:extLst>
      <p:ext uri="{BB962C8B-B14F-4D97-AF65-F5344CB8AC3E}">
        <p14:creationId xmlns:p14="http://schemas.microsoft.com/office/powerpoint/2010/main" val="4224801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C79F86-3F29-43F5-BD6A-28022D92B9E7}"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A01AA-36C5-4E74-976D-D168DB9D3A7C}" type="slidenum">
              <a:rPr lang="en-IN" smtClean="0"/>
              <a:t>‹#›</a:t>
            </a:fld>
            <a:endParaRPr lang="en-IN"/>
          </a:p>
        </p:txBody>
      </p:sp>
    </p:spTree>
    <p:extLst>
      <p:ext uri="{BB962C8B-B14F-4D97-AF65-F5344CB8AC3E}">
        <p14:creationId xmlns:p14="http://schemas.microsoft.com/office/powerpoint/2010/main" val="874794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C79F86-3F29-43F5-BD6A-28022D92B9E7}"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A01AA-36C5-4E74-976D-D168DB9D3A7C}" type="slidenum">
              <a:rPr lang="en-IN" smtClean="0"/>
              <a:t>‹#›</a:t>
            </a:fld>
            <a:endParaRPr lang="en-IN"/>
          </a:p>
        </p:txBody>
      </p:sp>
    </p:spTree>
    <p:extLst>
      <p:ext uri="{BB962C8B-B14F-4D97-AF65-F5344CB8AC3E}">
        <p14:creationId xmlns:p14="http://schemas.microsoft.com/office/powerpoint/2010/main" val="289281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C79F86-3F29-43F5-BD6A-28022D92B9E7}"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A01AA-36C5-4E74-976D-D168DB9D3A7C}" type="slidenum">
              <a:rPr lang="en-IN" smtClean="0"/>
              <a:t>‹#›</a:t>
            </a:fld>
            <a:endParaRPr lang="en-IN"/>
          </a:p>
        </p:txBody>
      </p:sp>
    </p:spTree>
    <p:extLst>
      <p:ext uri="{BB962C8B-B14F-4D97-AF65-F5344CB8AC3E}">
        <p14:creationId xmlns:p14="http://schemas.microsoft.com/office/powerpoint/2010/main" val="97891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C79F86-3F29-43F5-BD6A-28022D92B9E7}"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A01AA-36C5-4E74-976D-D168DB9D3A7C}" type="slidenum">
              <a:rPr lang="en-IN" smtClean="0"/>
              <a:t>‹#›</a:t>
            </a:fld>
            <a:endParaRPr lang="en-IN"/>
          </a:p>
        </p:txBody>
      </p:sp>
    </p:spTree>
    <p:extLst>
      <p:ext uri="{BB962C8B-B14F-4D97-AF65-F5344CB8AC3E}">
        <p14:creationId xmlns:p14="http://schemas.microsoft.com/office/powerpoint/2010/main" val="237970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BC79F86-3F29-43F5-BD6A-28022D92B9E7}"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6A01AA-36C5-4E74-976D-D168DB9D3A7C}" type="slidenum">
              <a:rPr lang="en-IN" smtClean="0"/>
              <a:t>‹#›</a:t>
            </a:fld>
            <a:endParaRPr lang="en-IN"/>
          </a:p>
        </p:txBody>
      </p:sp>
    </p:spTree>
    <p:extLst>
      <p:ext uri="{BB962C8B-B14F-4D97-AF65-F5344CB8AC3E}">
        <p14:creationId xmlns:p14="http://schemas.microsoft.com/office/powerpoint/2010/main" val="1593275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BC79F86-3F29-43F5-BD6A-28022D92B9E7}" type="datetimeFigureOut">
              <a:rPr lang="en-IN" smtClean="0"/>
              <a:t>12-08-2024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6A01AA-36C5-4E74-976D-D168DB9D3A7C}" type="slidenum">
              <a:rPr lang="en-IN" smtClean="0"/>
              <a:t>‹#›</a:t>
            </a:fld>
            <a:endParaRPr lang="en-IN"/>
          </a:p>
        </p:txBody>
      </p:sp>
    </p:spTree>
    <p:extLst>
      <p:ext uri="{BB962C8B-B14F-4D97-AF65-F5344CB8AC3E}">
        <p14:creationId xmlns:p14="http://schemas.microsoft.com/office/powerpoint/2010/main" val="95595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BC79F86-3F29-43F5-BD6A-28022D92B9E7}" type="datetimeFigureOut">
              <a:rPr lang="en-IN" smtClean="0"/>
              <a:t>12-08-2024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6A01AA-36C5-4E74-976D-D168DB9D3A7C}" type="slidenum">
              <a:rPr lang="en-IN" smtClean="0"/>
              <a:t>‹#›</a:t>
            </a:fld>
            <a:endParaRPr lang="en-IN"/>
          </a:p>
        </p:txBody>
      </p:sp>
    </p:spTree>
    <p:extLst>
      <p:ext uri="{BB962C8B-B14F-4D97-AF65-F5344CB8AC3E}">
        <p14:creationId xmlns:p14="http://schemas.microsoft.com/office/powerpoint/2010/main" val="2496599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79F86-3F29-43F5-BD6A-28022D92B9E7}" type="datetimeFigureOut">
              <a:rPr lang="en-IN" smtClean="0"/>
              <a:t>12-08-2024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6A01AA-36C5-4E74-976D-D168DB9D3A7C}" type="slidenum">
              <a:rPr lang="en-IN" smtClean="0"/>
              <a:t>‹#›</a:t>
            </a:fld>
            <a:endParaRPr lang="en-IN"/>
          </a:p>
        </p:txBody>
      </p:sp>
    </p:spTree>
    <p:extLst>
      <p:ext uri="{BB962C8B-B14F-4D97-AF65-F5344CB8AC3E}">
        <p14:creationId xmlns:p14="http://schemas.microsoft.com/office/powerpoint/2010/main" val="3923294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C79F86-3F29-43F5-BD6A-28022D92B9E7}"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6A01AA-36C5-4E74-976D-D168DB9D3A7C}" type="slidenum">
              <a:rPr lang="en-IN" smtClean="0"/>
              <a:t>‹#›</a:t>
            </a:fld>
            <a:endParaRPr lang="en-IN"/>
          </a:p>
        </p:txBody>
      </p:sp>
    </p:spTree>
    <p:extLst>
      <p:ext uri="{BB962C8B-B14F-4D97-AF65-F5344CB8AC3E}">
        <p14:creationId xmlns:p14="http://schemas.microsoft.com/office/powerpoint/2010/main" val="696767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C79F86-3F29-43F5-BD6A-28022D92B9E7}"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6A01AA-36C5-4E74-976D-D168DB9D3A7C}" type="slidenum">
              <a:rPr lang="en-IN" smtClean="0"/>
              <a:t>‹#›</a:t>
            </a:fld>
            <a:endParaRPr lang="en-IN"/>
          </a:p>
        </p:txBody>
      </p:sp>
    </p:spTree>
    <p:extLst>
      <p:ext uri="{BB962C8B-B14F-4D97-AF65-F5344CB8AC3E}">
        <p14:creationId xmlns:p14="http://schemas.microsoft.com/office/powerpoint/2010/main" val="418618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79F86-3F29-43F5-BD6A-28022D92B9E7}" type="datetimeFigureOut">
              <a:rPr lang="en-IN" smtClean="0"/>
              <a:t>12-08-2024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6A01AA-36C5-4E74-976D-D168DB9D3A7C}" type="slidenum">
              <a:rPr lang="en-IN" smtClean="0"/>
              <a:t>‹#›</a:t>
            </a:fld>
            <a:endParaRPr lang="en-IN"/>
          </a:p>
        </p:txBody>
      </p:sp>
    </p:spTree>
    <p:extLst>
      <p:ext uri="{BB962C8B-B14F-4D97-AF65-F5344CB8AC3E}">
        <p14:creationId xmlns:p14="http://schemas.microsoft.com/office/powerpoint/2010/main" val="2495543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latin typeface="Times New Roman" panose="02020603050405020304" pitchFamily="18" charset="0"/>
                <a:cs typeface="Times New Roman" panose="02020603050405020304" pitchFamily="18" charset="0"/>
              </a:rPr>
              <a:t>Movie Recommendation  </a:t>
            </a:r>
            <a:r>
              <a:rPr lang="en-IN" b="1" dirty="0" smtClean="0">
                <a:latin typeface="Times New Roman" panose="02020603050405020304" pitchFamily="18" charset="0"/>
                <a:cs typeface="Times New Roman" panose="02020603050405020304" pitchFamily="18" charset="0"/>
              </a:rPr>
              <a:t>S</a:t>
            </a:r>
            <a:r>
              <a:rPr lang="en-IN" b="1" dirty="0" smtClean="0">
                <a:latin typeface="Times New Roman" panose="02020603050405020304" pitchFamily="18" charset="0"/>
                <a:cs typeface="Times New Roman" panose="02020603050405020304" pitchFamily="18" charset="0"/>
              </a:rPr>
              <a:t>ystem using Python</a:t>
            </a:r>
            <a:endParaRPr lang="en-IN" b="1" dirty="0"/>
          </a:p>
        </p:txBody>
      </p:sp>
      <p:sp>
        <p:nvSpPr>
          <p:cNvPr id="3" name="Subtitle 2"/>
          <p:cNvSpPr>
            <a:spLocks noGrp="1"/>
          </p:cNvSpPr>
          <p:nvPr>
            <p:ph type="subTitle" idx="1"/>
          </p:nvPr>
        </p:nvSpPr>
        <p:spPr/>
        <p:txBody>
          <a:bodyPr/>
          <a:lstStyle/>
          <a:p>
            <a:r>
              <a:rPr lang="en-IN" dirty="0" smtClean="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Presented by Roopa Sree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2900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50619" y="2646947"/>
            <a:ext cx="5967663" cy="769441"/>
          </a:xfrm>
          <a:prstGeom prst="rect">
            <a:avLst/>
          </a:prstGeom>
        </p:spPr>
        <p:txBody>
          <a:bodyPr wrap="square">
            <a:spAutoFit/>
          </a:bodyPr>
          <a:lstStyle/>
          <a:p>
            <a:r>
              <a:rPr lang="en-US" dirty="0" smtClean="0"/>
              <a:t>   </a:t>
            </a:r>
            <a:r>
              <a:rPr lang="en-US" sz="4400" b="1" dirty="0" smtClean="0">
                <a:latin typeface="Times New Roman" panose="02020603050405020304" pitchFamily="18" charset="0"/>
                <a:cs typeface="Times New Roman" panose="02020603050405020304" pitchFamily="18" charset="0"/>
              </a:rPr>
              <a:t>Thank you</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476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06507"/>
            <a:ext cx="10515600" cy="1648402"/>
          </a:xfrm>
        </p:spPr>
        <p:txBody>
          <a:bodyPr>
            <a:normAutofit/>
          </a:bodyPr>
          <a:lstStyle/>
          <a:p>
            <a:r>
              <a:rPr lang="en-IN" sz="2400" b="1" dirty="0" smtClean="0">
                <a:latin typeface="Times New Roman" panose="02020603050405020304" pitchFamily="18" charset="0"/>
                <a:cs typeface="Times New Roman" panose="02020603050405020304" pitchFamily="18" charset="0"/>
              </a:rPr>
              <a:t>INTRODUCTION AND PURPOSE OF THE PROJECT:</a:t>
            </a:r>
            <a:endParaRPr lang="en-IN"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598055" y="2006891"/>
            <a:ext cx="10515600" cy="1692771"/>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Movie Recommendation System:</a:t>
            </a:r>
          </a:p>
          <a:p>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 movie recommendation system is an algorithm-based system designed to suggest films that users are likely to enjoy. It works by analyzing various factors, such as user ratings, viewing history, and the preferences of similar users, to generate personalized movie recommendations.</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683491" y="4140537"/>
            <a:ext cx="10430164" cy="2000548"/>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Purpose of the Project:</a:t>
            </a:r>
          </a:p>
          <a:p>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The objective of this project is to create a movie recommendation system that suggests movies based on user ratings. Using a dataset that includes movie titles, ratings, the number of ratings, and several recommendation fields, the system provides insights into which movies are highly rated and suggests similar films that users might enjoy.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69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946" y="197071"/>
            <a:ext cx="10788072" cy="4154984"/>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Dataset Description:</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Dataset Used:</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The project uses a </a:t>
            </a:r>
            <a:r>
              <a:rPr lang="en-US" sz="2000" b="1" dirty="0" smtClean="0">
                <a:latin typeface="Times New Roman" panose="02020603050405020304" pitchFamily="18" charset="0"/>
                <a:cs typeface="Times New Roman" panose="02020603050405020304" pitchFamily="18" charset="0"/>
              </a:rPr>
              <a:t>Movie Recommendations</a:t>
            </a:r>
            <a:r>
              <a:rPr lang="en-US" sz="2000" dirty="0" smtClean="0">
                <a:latin typeface="Times New Roman" panose="02020603050405020304" pitchFamily="18" charset="0"/>
                <a:cs typeface="Times New Roman" panose="02020603050405020304" pitchFamily="18" charset="0"/>
              </a:rPr>
              <a:t> dataset. This dataset is essential for understanding user preferences and making movie suggestions.</a:t>
            </a:r>
          </a:p>
          <a:p>
            <a:endParaRPr lang="en-US"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Key Columns:</a:t>
            </a:r>
            <a:endParaRPr lang="en-US" sz="2000"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Title:</a:t>
            </a:r>
            <a:r>
              <a:rPr lang="en-US" sz="2000" dirty="0" smtClean="0">
                <a:latin typeface="Times New Roman" panose="02020603050405020304" pitchFamily="18" charset="0"/>
                <a:cs typeface="Times New Roman" panose="02020603050405020304" pitchFamily="18" charset="0"/>
              </a:rPr>
              <a:t> The name of the movie.</a:t>
            </a:r>
          </a:p>
          <a:p>
            <a:pPr marL="742950" lvl="1"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Rating:</a:t>
            </a:r>
            <a:r>
              <a:rPr lang="en-US" sz="2000" dirty="0" smtClean="0">
                <a:latin typeface="Times New Roman" panose="02020603050405020304" pitchFamily="18" charset="0"/>
                <a:cs typeface="Times New Roman" panose="02020603050405020304" pitchFamily="18" charset="0"/>
              </a:rPr>
              <a:t> The average rating given to the movie by users.</a:t>
            </a:r>
          </a:p>
          <a:p>
            <a:pPr marL="742950" lvl="1"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Number of Ratings:</a:t>
            </a:r>
            <a:r>
              <a:rPr lang="en-US" sz="2000" dirty="0" smtClean="0">
                <a:latin typeface="Times New Roman" panose="02020603050405020304" pitchFamily="18" charset="0"/>
                <a:cs typeface="Times New Roman" panose="02020603050405020304" pitchFamily="18" charset="0"/>
              </a:rPr>
              <a:t> The total number of user ratings for the movie.</a:t>
            </a:r>
          </a:p>
          <a:p>
            <a:pPr marL="742950" lvl="1"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First Recommendation:</a:t>
            </a:r>
            <a:r>
              <a:rPr lang="en-US" sz="2000" dirty="0" smtClean="0">
                <a:latin typeface="Times New Roman" panose="02020603050405020304" pitchFamily="18" charset="0"/>
                <a:cs typeface="Times New Roman" panose="02020603050405020304" pitchFamily="18" charset="0"/>
              </a:rPr>
              <a:t> The first movie suggested based on the current movie.</a:t>
            </a:r>
          </a:p>
          <a:p>
            <a:pPr marL="742950" lvl="1"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Second, Third, Fourth Recommendations:</a:t>
            </a:r>
            <a:r>
              <a:rPr lang="en-US" sz="2000" dirty="0" smtClean="0">
                <a:latin typeface="Times New Roman" panose="02020603050405020304" pitchFamily="18" charset="0"/>
                <a:cs typeface="Times New Roman" panose="02020603050405020304" pitchFamily="18" charset="0"/>
              </a:rPr>
              <a:t> Additional movie suggestions related to the current movie.</a:t>
            </a:r>
          </a:p>
        </p:txBody>
      </p:sp>
      <p:sp>
        <p:nvSpPr>
          <p:cNvPr id="3" name="Rectangle 2"/>
          <p:cNvSpPr/>
          <p:nvPr/>
        </p:nvSpPr>
        <p:spPr>
          <a:xfrm>
            <a:off x="544946" y="4352055"/>
            <a:ext cx="11037453" cy="1938992"/>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Purpose of the Dataset:</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Context:</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The dataset helps analyze which movies are popular and highly rated.</a:t>
            </a:r>
          </a:p>
          <a:p>
            <a:r>
              <a:rPr lang="en-US" sz="2000" b="1" dirty="0" smtClean="0">
                <a:latin typeface="Times New Roman" panose="02020603050405020304" pitchFamily="18" charset="0"/>
                <a:cs typeface="Times New Roman" panose="02020603050405020304" pitchFamily="18" charset="0"/>
              </a:rPr>
              <a:t>Recommendations:</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The data allows the system to suggest movies that users might like based on their ratings and preferences.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1686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1891" y="501917"/>
            <a:ext cx="10575636" cy="5693866"/>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Libraries and Tools Used</a:t>
            </a:r>
          </a:p>
          <a:p>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1. NumPy:</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Purpose:</a:t>
            </a:r>
            <a:r>
              <a:rPr lang="en-US" sz="2000" dirty="0" smtClean="0">
                <a:latin typeface="Times New Roman" panose="02020603050405020304" pitchFamily="18" charset="0"/>
                <a:cs typeface="Times New Roman" panose="02020603050405020304" pitchFamily="18" charset="0"/>
              </a:rPr>
              <a:t> A library for working with numbers and large datasets.</a:t>
            </a:r>
          </a:p>
          <a:p>
            <a:r>
              <a:rPr lang="en-US" sz="2000" b="1" dirty="0" smtClean="0">
                <a:latin typeface="Times New Roman" panose="02020603050405020304" pitchFamily="18" charset="0"/>
                <a:cs typeface="Times New Roman" panose="02020603050405020304" pitchFamily="18" charset="0"/>
              </a:rPr>
              <a:t>Usage:</a:t>
            </a:r>
            <a:r>
              <a:rPr lang="en-US" sz="2000" dirty="0" smtClean="0">
                <a:latin typeface="Times New Roman" panose="02020603050405020304" pitchFamily="18" charset="0"/>
                <a:cs typeface="Times New Roman" panose="02020603050405020304" pitchFamily="18" charset="0"/>
              </a:rPr>
              <a:t> Helps with calculations and data processing in the project.</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2. Pandas:</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Purpose:</a:t>
            </a:r>
            <a:r>
              <a:rPr lang="en-US" sz="2000" dirty="0" smtClean="0">
                <a:latin typeface="Times New Roman" panose="02020603050405020304" pitchFamily="18" charset="0"/>
                <a:cs typeface="Times New Roman" panose="02020603050405020304" pitchFamily="18" charset="0"/>
              </a:rPr>
              <a:t> A tool for managing and analyzing data.</a:t>
            </a:r>
          </a:p>
          <a:p>
            <a:r>
              <a:rPr lang="en-US" sz="2000" b="1" dirty="0" smtClean="0">
                <a:latin typeface="Times New Roman" panose="02020603050405020304" pitchFamily="18" charset="0"/>
                <a:cs typeface="Times New Roman" panose="02020603050405020304" pitchFamily="18" charset="0"/>
              </a:rPr>
              <a:t>Usage:</a:t>
            </a:r>
            <a:r>
              <a:rPr lang="en-US" sz="2000" dirty="0" smtClean="0">
                <a:latin typeface="Times New Roman" panose="02020603050405020304" pitchFamily="18" charset="0"/>
                <a:cs typeface="Times New Roman" panose="02020603050405020304" pitchFamily="18" charset="0"/>
              </a:rPr>
              <a:t> Used to load and organize the movie data, making it easy to analyze ratings and recommendations.</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3. Seaborn:</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Purpose:</a:t>
            </a:r>
            <a:r>
              <a:rPr lang="en-US" sz="2000" dirty="0" smtClean="0">
                <a:latin typeface="Times New Roman" panose="02020603050405020304" pitchFamily="18" charset="0"/>
                <a:cs typeface="Times New Roman" panose="02020603050405020304" pitchFamily="18" charset="0"/>
              </a:rPr>
              <a:t> A library for creating beautiful charts and graphs.</a:t>
            </a:r>
          </a:p>
          <a:p>
            <a:r>
              <a:rPr lang="en-US" sz="2000" b="1" dirty="0" smtClean="0">
                <a:latin typeface="Times New Roman" panose="02020603050405020304" pitchFamily="18" charset="0"/>
                <a:cs typeface="Times New Roman" panose="02020603050405020304" pitchFamily="18" charset="0"/>
              </a:rPr>
              <a:t>Usage:</a:t>
            </a:r>
            <a:r>
              <a:rPr lang="en-US" sz="2000" dirty="0" smtClean="0">
                <a:latin typeface="Times New Roman" panose="02020603050405020304" pitchFamily="18" charset="0"/>
                <a:cs typeface="Times New Roman" panose="02020603050405020304" pitchFamily="18" charset="0"/>
              </a:rPr>
              <a:t> Used to make visualizations like bar plots and scatter plots to show patterns in the movie data.</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4. Matplotlib:</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Purpose:</a:t>
            </a:r>
            <a:r>
              <a:rPr lang="en-US" sz="2000" dirty="0" smtClean="0">
                <a:latin typeface="Times New Roman" panose="02020603050405020304" pitchFamily="18" charset="0"/>
                <a:cs typeface="Times New Roman" panose="02020603050405020304" pitchFamily="18" charset="0"/>
              </a:rPr>
              <a:t> A basic plotting library for creating graphs.</a:t>
            </a:r>
          </a:p>
          <a:p>
            <a:r>
              <a:rPr lang="en-US" sz="2000" b="1" dirty="0" smtClean="0">
                <a:latin typeface="Times New Roman" panose="02020603050405020304" pitchFamily="18" charset="0"/>
                <a:cs typeface="Times New Roman" panose="02020603050405020304" pitchFamily="18" charset="0"/>
              </a:rPr>
              <a:t>Usage:</a:t>
            </a:r>
            <a:r>
              <a:rPr lang="en-US" sz="2000" dirty="0" smtClean="0">
                <a:latin typeface="Times New Roman" panose="02020603050405020304" pitchFamily="18" charset="0"/>
                <a:cs typeface="Times New Roman" panose="02020603050405020304" pitchFamily="18" charset="0"/>
              </a:rPr>
              <a:t> Used alongside Seaborn to create clear and informative visualizations for the project</a:t>
            </a:r>
            <a:r>
              <a:rPr lang="en-US" dirty="0" smtClean="0"/>
              <a:t>.</a:t>
            </a:r>
            <a:endParaRPr lang="en-US" dirty="0"/>
          </a:p>
        </p:txBody>
      </p:sp>
    </p:spTree>
    <p:extLst>
      <p:ext uri="{BB962C8B-B14F-4D97-AF65-F5344CB8AC3E}">
        <p14:creationId xmlns:p14="http://schemas.microsoft.com/office/powerpoint/2010/main" val="3638906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84727" y="351313"/>
            <a:ext cx="12192001" cy="6617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Exploration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Before building the recommendation system, the dataset is carefully explored to ensure data quality and consistency. Here are some basic operations used in the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 </a:t>
            </a:r>
            <a:r>
              <a:rPr kumimoji="0" lang="en-US" altLang="en-US" sz="20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isnull</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Purpose: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Identifies any missing values in the dataset.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Usage: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Helps ensure that there are no gaps in the data that could affect the model.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 describe()</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Purpose: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Provides summary statistics for numeric data, such as mean, standard deviation, and quartiles.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Usage: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Offers a quick overview of the data's distribution and central tendencies.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 head()</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Purpose: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Displays the first few rows of the dataset.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Usage: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Useful for an initial inspection to understand the structure and content of the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 drop(columns=['</a:t>
            </a:r>
            <a:r>
              <a:rPr kumimoji="0" lang="en-US" altLang="en-US" sz="20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ColumnName</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Removes unnecessary columns from the dataset.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Usage: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Cleans up the data by removing irrelevant columns, such as recommendations, when not needed.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085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9253" y="2013585"/>
            <a:ext cx="10744200" cy="4695223"/>
          </a:xfrm>
          <a:prstGeom prst="rect">
            <a:avLst/>
          </a:prstGeom>
        </p:spPr>
      </p:pic>
      <p:sp>
        <p:nvSpPr>
          <p:cNvPr id="3" name="Rectangle 1"/>
          <p:cNvSpPr>
            <a:spLocks noChangeArrowheads="1"/>
          </p:cNvSpPr>
          <p:nvPr/>
        </p:nvSpPr>
        <p:spPr bwMode="auto">
          <a:xfrm>
            <a:off x="510140" y="551437"/>
            <a:ext cx="1115568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Top 5 Movies by Rating: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This bar chart displays the top 5 highest-rated movies. The x-axis shows the ratings, and the y-axis lists the movie titles. They Made Me a Criminal (1939)" has the highest rating, followed by "Marlene</a:t>
            </a:r>
            <a:r>
              <a:rPr kumimoji="0" lang="en-US" alt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Dietrich: Shadow and Light (1996)" and others, allowing for a clear comparison of their ratings.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5357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0341" y="1647825"/>
            <a:ext cx="8010525" cy="5210175"/>
          </a:xfrm>
          <a:prstGeom prst="rect">
            <a:avLst/>
          </a:prstGeom>
        </p:spPr>
      </p:pic>
      <p:sp>
        <p:nvSpPr>
          <p:cNvPr id="3" name="Rectangle 1"/>
          <p:cNvSpPr>
            <a:spLocks noChangeArrowheads="1"/>
          </p:cNvSpPr>
          <p:nvPr/>
        </p:nvSpPr>
        <p:spPr bwMode="auto">
          <a:xfrm>
            <a:off x="596766" y="108943"/>
            <a:ext cx="1063591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Rating Distribution of the Top 100 Movies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This graph shows how the ratings are spread out among the top 100 movies. Most movies have ratings between 3.5 and 4.0. The curve helps us see the overall pattern of ratings.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026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48641" y="389007"/>
            <a:ext cx="11232681"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Top 5 Movies by Number of Ratings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This bar chart displays the top 5 movies with the highest number of ratings. "Star Wars (1977)" leads the list, followed by "Contact (1997)," "Fargo (1996)," "Return of the Jedi (1983)," and "Liar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Liar</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(1997)." The number of ratings reflects the popularity and engagement of these movies.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1056255" y="1719061"/>
            <a:ext cx="9477375" cy="4783339"/>
          </a:xfrm>
          <a:prstGeom prst="rect">
            <a:avLst/>
          </a:prstGeom>
        </p:spPr>
      </p:pic>
    </p:spTree>
    <p:extLst>
      <p:ext uri="{BB962C8B-B14F-4D97-AF65-F5344CB8AC3E}">
        <p14:creationId xmlns:p14="http://schemas.microsoft.com/office/powerpoint/2010/main" val="2579213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942" y="543335"/>
            <a:ext cx="10427369" cy="5755422"/>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Insights and Findings:</a:t>
            </a:r>
          </a:p>
          <a:p>
            <a:endParaRPr lang="en-US" sz="2400" b="1" dirty="0" smtClean="0">
              <a:latin typeface="Times New Roman" panose="02020603050405020304" pitchFamily="18" charset="0"/>
              <a:cs typeface="Times New Roman" panose="02020603050405020304" pitchFamily="18" charset="0"/>
            </a:endParaRPr>
          </a:p>
          <a:p>
            <a:pPr>
              <a:buFont typeface="+mj-lt"/>
              <a:buAutoNum type="arabicPeriod"/>
            </a:pPr>
            <a:r>
              <a:rPr lang="en-US" sz="2000" b="1" dirty="0" smtClean="0">
                <a:latin typeface="Times New Roman" panose="02020603050405020304" pitchFamily="18" charset="0"/>
                <a:cs typeface="Times New Roman" panose="02020603050405020304" pitchFamily="18" charset="0"/>
              </a:rPr>
              <a:t>Top-Rated Movies</a:t>
            </a:r>
            <a:r>
              <a:rPr lang="en-US" sz="2000" dirty="0" smtClean="0">
                <a:latin typeface="Times New Roman" panose="02020603050405020304" pitchFamily="18" charset="0"/>
                <a:cs typeface="Times New Roman" panose="02020603050405020304" pitchFamily="18" charset="0"/>
              </a:rPr>
              <a:t>: The analysis identified the top-rated movies in the dataset, with "They Made Me a Criminal (1939)" and "Marlene Dietrich: Shadow and Light (1996)" receiving the highest ratings.</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2.Most Popular Movies</a:t>
            </a:r>
            <a:r>
              <a:rPr lang="en-US" sz="2000" dirty="0" smtClean="0">
                <a:latin typeface="Times New Roman" panose="02020603050405020304" pitchFamily="18" charset="0"/>
                <a:cs typeface="Times New Roman" panose="02020603050405020304" pitchFamily="18" charset="0"/>
              </a:rPr>
              <a:t>: "Star Wars (1977)" had the highest number of ratings, indicating it was widely watched and reviewed.</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3.Rating Distribution</a:t>
            </a:r>
            <a:r>
              <a:rPr lang="en-US" sz="2000" dirty="0" smtClean="0">
                <a:latin typeface="Times New Roman" panose="02020603050405020304" pitchFamily="18" charset="0"/>
                <a:cs typeface="Times New Roman" panose="02020603050405020304" pitchFamily="18" charset="0"/>
              </a:rPr>
              <a:t>: The majority of the top 100 movies received ratings between 3.5 and 4.0, suggesting a generally favorable reception.</a:t>
            </a:r>
          </a:p>
          <a:p>
            <a:pPr>
              <a:buFont typeface="+mj-lt"/>
              <a:buAutoNum type="arabicPeriod"/>
            </a:pP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4.Recommendations Overview</a:t>
            </a:r>
            <a:r>
              <a:rPr lang="en-US" sz="2000" dirty="0" smtClean="0">
                <a:latin typeface="Times New Roman" panose="02020603050405020304" pitchFamily="18" charset="0"/>
                <a:cs typeface="Times New Roman" panose="02020603050405020304" pitchFamily="18" charset="0"/>
              </a:rPr>
              <a:t>: The first and second recommendations provided for each movie often included well-known titles, indicating the effectiveness of the recommendation system in suggesting relevant content.</a:t>
            </a:r>
          </a:p>
          <a:p>
            <a:pPr>
              <a:buFont typeface="+mj-lt"/>
              <a:buAutoNum type="arabicPeriod"/>
            </a:pP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5.Consistency in Ratings</a:t>
            </a:r>
            <a:r>
              <a:rPr lang="en-US" sz="2000" dirty="0" smtClean="0">
                <a:latin typeface="Times New Roman" panose="02020603050405020304" pitchFamily="18" charset="0"/>
                <a:cs typeface="Times New Roman" panose="02020603050405020304" pitchFamily="18" charset="0"/>
              </a:rPr>
              <a:t>: Movies with high ratings also tended to have a higher number of ratings, indicating consistency between popularity and quality.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030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664</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Movie Recommendation  System using Python</vt:lpstr>
      <vt:lpstr>INTRODUCTION AND PURPOSE OF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AVITA</dc:creator>
  <cp:lastModifiedBy>AVITA</cp:lastModifiedBy>
  <cp:revision>7</cp:revision>
  <dcterms:created xsi:type="dcterms:W3CDTF">2024-08-12T14:01:23Z</dcterms:created>
  <dcterms:modified xsi:type="dcterms:W3CDTF">2024-08-12T16:47:15Z</dcterms:modified>
</cp:coreProperties>
</file>