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4660"/>
  </p:normalViewPr>
  <p:slideViewPr>
    <p:cSldViewPr>
      <p:cViewPr varScale="1">
        <p:scale>
          <a:sx n="89" d="100"/>
          <a:sy n="89" d="100"/>
        </p:scale>
        <p:origin x="1147"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a:t>
            </a:r>
            <a:endParaRPr lang="en-US" dirty="0"/>
          </a:p>
        </p:txBody>
      </p:sp>
      <p:sp>
        <p:nvSpPr>
          <p:cNvPr id="3" name="Subtitle 2"/>
          <p:cNvSpPr>
            <a:spLocks noGrp="1"/>
          </p:cNvSpPr>
          <p:nvPr>
            <p:ph type="subTitle" idx="1"/>
          </p:nvPr>
        </p:nvSpPr>
        <p:spPr/>
        <p:txBody>
          <a:bodyPr/>
          <a:lstStyle/>
          <a:p>
            <a:r>
              <a:rPr lang="en-US" dirty="0" smtClean="0"/>
              <a:t>Shubhradeep Mallik</a:t>
            </a:r>
          </a:p>
          <a:p>
            <a:r>
              <a:rPr lang="en-US" dirty="0" smtClean="0"/>
              <a:t>Suhail Khan</a:t>
            </a:r>
            <a:endParaRPr lang="en-US" dirty="0"/>
          </a:p>
        </p:txBody>
      </p:sp>
    </p:spTree>
    <p:extLst>
      <p:ext uri="{BB962C8B-B14F-4D97-AF65-F5344CB8AC3E}">
        <p14:creationId xmlns:p14="http://schemas.microsoft.com/office/powerpoint/2010/main" val="353797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a:t>
            </a:r>
          </a:p>
        </p:txBody>
      </p:sp>
      <p:sp>
        <p:nvSpPr>
          <p:cNvPr id="3" name="Content Placeholder 2"/>
          <p:cNvSpPr>
            <a:spLocks noGrp="1"/>
          </p:cNvSpPr>
          <p:nvPr>
            <p:ph idx="1"/>
          </p:nvPr>
        </p:nvSpPr>
        <p:spPr>
          <a:xfrm>
            <a:off x="457200" y="1600200"/>
            <a:ext cx="8229600" cy="2057400"/>
          </a:xfrm>
        </p:spPr>
        <p:txBody>
          <a:bodyPr/>
          <a:lstStyle/>
          <a:p>
            <a:r>
              <a:rPr lang="en-US" sz="1800" dirty="0"/>
              <a:t>All the public methods of a Controller class are called Action methods. They are like any other normal methods with the following restrictions:</a:t>
            </a:r>
          </a:p>
          <a:p>
            <a:pPr marL="342900" indent="-342900">
              <a:buFont typeface="+mj-lt"/>
              <a:buAutoNum type="arabicPeriod"/>
            </a:pPr>
            <a:r>
              <a:rPr lang="en-US" sz="1800" dirty="0"/>
              <a:t>Action method must be public. It cannot be private or protected</a:t>
            </a:r>
          </a:p>
          <a:p>
            <a:pPr marL="342900" indent="-342900">
              <a:buFont typeface="+mj-lt"/>
              <a:buAutoNum type="arabicPeriod"/>
            </a:pPr>
            <a:r>
              <a:rPr lang="en-US" sz="1800" dirty="0"/>
              <a:t>Action method cannot be overloaded</a:t>
            </a:r>
          </a:p>
          <a:p>
            <a:pPr marL="342900" indent="-342900">
              <a:buFont typeface="+mj-lt"/>
              <a:buAutoNum type="arabicPeriod"/>
            </a:pPr>
            <a:r>
              <a:rPr lang="en-US" sz="1800" dirty="0"/>
              <a:t>Action method cannot be a static method.</a:t>
            </a:r>
          </a:p>
          <a:p>
            <a:pPr marL="342900" indent="-342900">
              <a:buFont typeface="+mj-lt"/>
              <a:buAutoNum type="arabicPeriod"/>
            </a:pPr>
            <a:r>
              <a:rPr lang="en-US" sz="1800" dirty="0"/>
              <a:t>The following is an example of Index action method of </a:t>
            </a:r>
            <a:r>
              <a:rPr lang="en-US" sz="1800" dirty="0" err="1"/>
              <a:t>StudentController</a:t>
            </a:r>
            <a:endParaRPr lang="en-US" sz="1800" dirty="0"/>
          </a:p>
          <a:p>
            <a:endParaRPr lang="en-US" dirty="0"/>
          </a:p>
        </p:txBody>
      </p:sp>
      <p:pic>
        <p:nvPicPr>
          <p:cNvPr id="5122" name="Picture 2" descr="C:\Users\ksuhail\Desktop\MVC\action-meth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18" y="3733800"/>
            <a:ext cx="8001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90600"/>
          </a:xfrm>
        </p:spPr>
        <p:txBody>
          <a:bodyPr>
            <a:normAutofit/>
          </a:bodyPr>
          <a:lstStyle/>
          <a:p>
            <a:r>
              <a:rPr lang="en-US" dirty="0" err="1" smtClean="0"/>
              <a:t>ActionResult</a:t>
            </a:r>
            <a:endParaRPr lang="en-US" dirty="0"/>
          </a:p>
        </p:txBody>
      </p:sp>
      <p:sp>
        <p:nvSpPr>
          <p:cNvPr id="3" name="Content Placeholder 2"/>
          <p:cNvSpPr>
            <a:spLocks noGrp="1"/>
          </p:cNvSpPr>
          <p:nvPr>
            <p:ph idx="1"/>
          </p:nvPr>
        </p:nvSpPr>
        <p:spPr>
          <a:xfrm>
            <a:off x="457200" y="1066800"/>
            <a:ext cx="8229600" cy="1828800"/>
          </a:xfrm>
        </p:spPr>
        <p:txBody>
          <a:bodyPr>
            <a:normAutofit/>
          </a:bodyPr>
          <a:lstStyle/>
          <a:p>
            <a:r>
              <a:rPr lang="en-US" sz="1800" dirty="0"/>
              <a:t>MVC framework includes various result classes, which can be return from an action methods. There result classes represent different types of responses such as html, file, string, </a:t>
            </a:r>
            <a:r>
              <a:rPr lang="en-US" sz="1800" dirty="0" err="1"/>
              <a:t>json</a:t>
            </a:r>
            <a:r>
              <a:rPr lang="en-US" sz="1800" dirty="0"/>
              <a:t>, </a:t>
            </a:r>
            <a:r>
              <a:rPr lang="en-US" sz="1800" dirty="0" err="1"/>
              <a:t>javascript</a:t>
            </a:r>
            <a:r>
              <a:rPr lang="en-US" sz="1800" dirty="0"/>
              <a:t> etc. The following table lists all the result classes available in ASP.NET MVC</a:t>
            </a:r>
            <a:r>
              <a:rPr lang="en-US" sz="1800" dirty="0" smtClean="0"/>
              <a:t>.</a:t>
            </a:r>
          </a:p>
          <a:p>
            <a:r>
              <a:rPr lang="en-US" sz="1800" dirty="0"/>
              <a:t>Base Controller class contains methods that returns appropriate result type e.g. View(), Content(), File(), JavaScript() etc.</a:t>
            </a:r>
          </a:p>
          <a:p>
            <a:endParaRPr lang="en-US" sz="1800" dirty="0"/>
          </a:p>
        </p:txBody>
      </p:sp>
      <p:pic>
        <p:nvPicPr>
          <p:cNvPr id="6146" name="Picture 2" descr="C:\Users\ksuhail\Desktop\MVC\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8382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99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Selectors</a:t>
            </a:r>
          </a:p>
        </p:txBody>
      </p:sp>
      <p:sp>
        <p:nvSpPr>
          <p:cNvPr id="3" name="Content Placeholder 2"/>
          <p:cNvSpPr>
            <a:spLocks noGrp="1"/>
          </p:cNvSpPr>
          <p:nvPr>
            <p:ph idx="1"/>
          </p:nvPr>
        </p:nvSpPr>
        <p:spPr/>
        <p:txBody>
          <a:bodyPr/>
          <a:lstStyle/>
          <a:p>
            <a:pPr marL="0" indent="0">
              <a:buNone/>
            </a:pPr>
            <a:endParaRPr lang="en-US" dirty="0"/>
          </a:p>
          <a:p>
            <a:r>
              <a:rPr lang="en-US" dirty="0"/>
              <a:t>Action selector is the attribute that can be applied to the action methods. It helps routing engine to select the correct action method to handle a particular request. MVC 5 includes the following action selector attributes:</a:t>
            </a:r>
          </a:p>
          <a:p>
            <a:pPr marL="457200" indent="-457200">
              <a:buFont typeface="+mj-lt"/>
              <a:buAutoNum type="arabicPeriod"/>
            </a:pPr>
            <a:r>
              <a:rPr lang="en-US" dirty="0" err="1"/>
              <a:t>ActionName</a:t>
            </a:r>
            <a:endParaRPr lang="en-US" dirty="0"/>
          </a:p>
          <a:p>
            <a:pPr marL="457200" indent="-457200">
              <a:buFont typeface="+mj-lt"/>
              <a:buAutoNum type="arabicPeriod"/>
            </a:pPr>
            <a:r>
              <a:rPr lang="en-US" dirty="0" err="1"/>
              <a:t>NonAction</a:t>
            </a:r>
            <a:endParaRPr lang="en-US" dirty="0"/>
          </a:p>
          <a:p>
            <a:pPr marL="457200" indent="-457200">
              <a:buFont typeface="+mj-lt"/>
              <a:buAutoNum type="arabicPeriod"/>
            </a:pPr>
            <a:r>
              <a:rPr lang="en-US" dirty="0" err="1"/>
              <a:t>ActionVerbs</a:t>
            </a:r>
            <a:endParaRPr lang="en-US" dirty="0"/>
          </a:p>
          <a:p>
            <a:endParaRPr lang="en-US" dirty="0"/>
          </a:p>
        </p:txBody>
      </p:sp>
    </p:spTree>
    <p:extLst>
      <p:ext uri="{BB962C8B-B14F-4D97-AF65-F5344CB8AC3E}">
        <p14:creationId xmlns:p14="http://schemas.microsoft.com/office/powerpoint/2010/main" val="404001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ActionName</a:t>
            </a:r>
            <a:endParaRPr lang="en-US" dirty="0"/>
          </a:p>
        </p:txBody>
      </p:sp>
      <p:sp>
        <p:nvSpPr>
          <p:cNvPr id="3" name="Content Placeholder 2"/>
          <p:cNvSpPr>
            <a:spLocks noGrp="1"/>
          </p:cNvSpPr>
          <p:nvPr>
            <p:ph idx="1"/>
          </p:nvPr>
        </p:nvSpPr>
        <p:spPr>
          <a:xfrm>
            <a:off x="457200" y="1600200"/>
            <a:ext cx="8229600" cy="914400"/>
          </a:xfrm>
        </p:spPr>
        <p:txBody>
          <a:bodyPr>
            <a:normAutofit/>
          </a:bodyPr>
          <a:lstStyle/>
          <a:p>
            <a:r>
              <a:rPr lang="en-US" sz="1800" dirty="0" err="1" smtClean="0"/>
              <a:t>ActionName</a:t>
            </a:r>
            <a:r>
              <a:rPr lang="en-US" sz="1800" dirty="0" smtClean="0"/>
              <a:t> </a:t>
            </a:r>
            <a:r>
              <a:rPr lang="en-US" sz="1800" dirty="0"/>
              <a:t>attribute allows us to specify a different action name than the method name. Consider the following example.</a:t>
            </a:r>
          </a:p>
          <a:p>
            <a:endParaRPr lang="en-US" sz="1800" dirty="0"/>
          </a:p>
        </p:txBody>
      </p:sp>
      <p:pic>
        <p:nvPicPr>
          <p:cNvPr id="7170" name="Picture 2" descr="C:\Users\ksuhail\Desktop\MVC\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1"/>
            <a:ext cx="6477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5867400"/>
            <a:ext cx="7467600" cy="369332"/>
          </a:xfrm>
          <a:prstGeom prst="rect">
            <a:avLst/>
          </a:prstGeom>
          <a:noFill/>
        </p:spPr>
        <p:txBody>
          <a:bodyPr wrap="square" rtlCol="0">
            <a:spAutoFit/>
          </a:bodyPr>
          <a:lstStyle/>
          <a:p>
            <a:r>
              <a:rPr lang="en-US" i="1" dirty="0"/>
              <a:t>http://localhost/student/find/1</a:t>
            </a:r>
            <a:endParaRPr lang="en-US" dirty="0"/>
          </a:p>
        </p:txBody>
      </p:sp>
    </p:spTree>
    <p:extLst>
      <p:ext uri="{BB962C8B-B14F-4D97-AF65-F5344CB8AC3E}">
        <p14:creationId xmlns:p14="http://schemas.microsoft.com/office/powerpoint/2010/main" val="31394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NonAction</a:t>
            </a:r>
            <a:endParaRPr lang="en-US" dirty="0"/>
          </a:p>
        </p:txBody>
      </p:sp>
      <p:sp>
        <p:nvSpPr>
          <p:cNvPr id="3" name="Content Placeholder 2"/>
          <p:cNvSpPr>
            <a:spLocks noGrp="1"/>
          </p:cNvSpPr>
          <p:nvPr>
            <p:ph idx="1"/>
          </p:nvPr>
        </p:nvSpPr>
        <p:spPr>
          <a:xfrm>
            <a:off x="457200" y="1600200"/>
            <a:ext cx="8229600" cy="1371600"/>
          </a:xfrm>
        </p:spPr>
        <p:txBody>
          <a:bodyPr/>
          <a:lstStyle/>
          <a:p>
            <a:r>
              <a:rPr lang="en-US" sz="1800" dirty="0" err="1" smtClean="0"/>
              <a:t>NonAction</a:t>
            </a:r>
            <a:r>
              <a:rPr lang="en-US" sz="1800" dirty="0" smtClean="0"/>
              <a:t> </a:t>
            </a:r>
            <a:r>
              <a:rPr lang="en-US" sz="1800" dirty="0"/>
              <a:t>selector attribute indicates that a public method of a Controller is not an action method. Use </a:t>
            </a:r>
            <a:r>
              <a:rPr lang="en-US" sz="1800" dirty="0" err="1"/>
              <a:t>NonAction</a:t>
            </a:r>
            <a:r>
              <a:rPr lang="en-US" sz="1800" dirty="0"/>
              <a:t> attribute when you want public method in a controller but do not want to treat it as an action method.</a:t>
            </a:r>
          </a:p>
          <a:p>
            <a:endParaRPr lang="en-US" dirty="0"/>
          </a:p>
        </p:txBody>
      </p:sp>
      <p:pic>
        <p:nvPicPr>
          <p:cNvPr id="8194" name="Picture 2" descr="C:\Users\ksuhail\Desktop\MVC\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7315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2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ActionVerbs</a:t>
            </a:r>
            <a:endParaRPr lang="en-US" dirty="0"/>
          </a:p>
        </p:txBody>
      </p:sp>
      <p:sp>
        <p:nvSpPr>
          <p:cNvPr id="3" name="Content Placeholder 2"/>
          <p:cNvSpPr>
            <a:spLocks noGrp="1"/>
          </p:cNvSpPr>
          <p:nvPr>
            <p:ph idx="1"/>
          </p:nvPr>
        </p:nvSpPr>
        <p:spPr>
          <a:xfrm>
            <a:off x="457200" y="1600200"/>
            <a:ext cx="8229600" cy="1752600"/>
          </a:xfrm>
        </p:spPr>
        <p:txBody>
          <a:bodyPr>
            <a:normAutofit/>
          </a:bodyPr>
          <a:lstStyle/>
          <a:p>
            <a:r>
              <a:rPr lang="en-US" sz="1800" dirty="0"/>
              <a:t>The </a:t>
            </a:r>
            <a:r>
              <a:rPr lang="en-US" sz="1800" dirty="0" err="1"/>
              <a:t>ActionVerbs</a:t>
            </a:r>
            <a:r>
              <a:rPr lang="en-US" sz="1800" dirty="0"/>
              <a:t> selector is used when you want to control the selection of an action method based on a Http request </a:t>
            </a:r>
            <a:r>
              <a:rPr lang="en-US" sz="1800" dirty="0" smtClean="0"/>
              <a:t>method</a:t>
            </a:r>
          </a:p>
          <a:p>
            <a:r>
              <a:rPr lang="en-US" sz="1800" dirty="0"/>
              <a:t>MVC framework supports different </a:t>
            </a:r>
            <a:r>
              <a:rPr lang="en-US" sz="1800" dirty="0" err="1"/>
              <a:t>ActionVerbs</a:t>
            </a:r>
            <a:r>
              <a:rPr lang="en-US" sz="1800" dirty="0"/>
              <a:t>, such as </a:t>
            </a:r>
            <a:r>
              <a:rPr lang="en-US" sz="1800" dirty="0" err="1"/>
              <a:t>HttpGet</a:t>
            </a:r>
            <a:r>
              <a:rPr lang="en-US" sz="1800" dirty="0"/>
              <a:t>, </a:t>
            </a:r>
            <a:r>
              <a:rPr lang="en-US" sz="1800" dirty="0" err="1"/>
              <a:t>HttpPost</a:t>
            </a:r>
            <a:r>
              <a:rPr lang="en-US" sz="1800" dirty="0"/>
              <a:t>, </a:t>
            </a:r>
            <a:r>
              <a:rPr lang="en-US" sz="1800" dirty="0" err="1"/>
              <a:t>HttpPut</a:t>
            </a:r>
            <a:r>
              <a:rPr lang="en-US" sz="1800" dirty="0"/>
              <a:t>, </a:t>
            </a:r>
            <a:r>
              <a:rPr lang="en-US" sz="1800" dirty="0" err="1"/>
              <a:t>HttpDelete</a:t>
            </a:r>
            <a:r>
              <a:rPr lang="en-US" sz="1800" dirty="0"/>
              <a:t>, </a:t>
            </a:r>
            <a:r>
              <a:rPr lang="en-US" sz="1800" dirty="0" err="1"/>
              <a:t>HttpOptions</a:t>
            </a:r>
            <a:r>
              <a:rPr lang="en-US" sz="1800" dirty="0"/>
              <a:t> &amp; </a:t>
            </a:r>
            <a:r>
              <a:rPr lang="en-US" sz="1800" dirty="0" err="1"/>
              <a:t>HttpPatch</a:t>
            </a:r>
            <a:r>
              <a:rPr lang="en-US" sz="1800" dirty="0" smtClean="0"/>
              <a:t>.</a:t>
            </a:r>
          </a:p>
          <a:p>
            <a:r>
              <a:rPr lang="en-US" sz="1800" dirty="0"/>
              <a:t>The following figure illustrates the </a:t>
            </a:r>
            <a:r>
              <a:rPr lang="en-US" sz="1800" dirty="0" err="1"/>
              <a:t>HttpGET</a:t>
            </a:r>
            <a:r>
              <a:rPr lang="en-US" sz="1800" dirty="0"/>
              <a:t> and </a:t>
            </a:r>
            <a:r>
              <a:rPr lang="en-US" sz="1800" dirty="0" err="1"/>
              <a:t>HttpPOST</a:t>
            </a:r>
            <a:r>
              <a:rPr lang="en-US" sz="1800" dirty="0"/>
              <a:t> action verbs.</a:t>
            </a:r>
          </a:p>
        </p:txBody>
      </p:sp>
      <p:pic>
        <p:nvPicPr>
          <p:cNvPr id="9218" name="Picture 2" descr="C:\Users\ksuhail\Desktop\MVC\actionverb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52800"/>
            <a:ext cx="7391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13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600200"/>
            <a:ext cx="8229600" cy="685800"/>
          </a:xfrm>
        </p:spPr>
        <p:txBody>
          <a:bodyPr>
            <a:normAutofit/>
          </a:bodyPr>
          <a:lstStyle/>
          <a:p>
            <a:r>
              <a:rPr lang="en-US" sz="1800" dirty="0"/>
              <a:t>The following table lists the usage of http methods:</a:t>
            </a:r>
          </a:p>
        </p:txBody>
      </p:sp>
      <p:pic>
        <p:nvPicPr>
          <p:cNvPr id="10242" name="Picture 2" descr="C:\Users\ksuhail\Desktop\MVC\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924800" cy="423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48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in ASP.NET </a:t>
            </a:r>
            <a:r>
              <a:rPr lang="en-US" dirty="0" smtClean="0"/>
              <a:t>MVC</a:t>
            </a:r>
            <a:endParaRPr lang="en-US" dirty="0"/>
          </a:p>
        </p:txBody>
      </p:sp>
      <p:sp>
        <p:nvSpPr>
          <p:cNvPr id="3" name="Content Placeholder 2"/>
          <p:cNvSpPr>
            <a:spLocks noGrp="1"/>
          </p:cNvSpPr>
          <p:nvPr>
            <p:ph idx="1"/>
          </p:nvPr>
        </p:nvSpPr>
        <p:spPr/>
        <p:txBody>
          <a:bodyPr>
            <a:normAutofit/>
          </a:bodyPr>
          <a:lstStyle/>
          <a:p>
            <a:r>
              <a:rPr lang="en-US" sz="2000" dirty="0" smtClean="0"/>
              <a:t>Model </a:t>
            </a:r>
            <a:r>
              <a:rPr lang="en-US" sz="2000" dirty="0"/>
              <a:t>represents domain specific data and business logic in MVC architecture. It maintains the data of the application. Model objects retrieve and store model state in the </a:t>
            </a:r>
            <a:r>
              <a:rPr lang="en-US" sz="2000" dirty="0" err="1"/>
              <a:t>persistance</a:t>
            </a:r>
            <a:r>
              <a:rPr lang="en-US" sz="2000" dirty="0"/>
              <a:t> store like a database.</a:t>
            </a:r>
          </a:p>
          <a:p>
            <a:r>
              <a:rPr lang="en-US" sz="2000" dirty="0"/>
              <a:t>Model class holds data in public properties. All the Model classes reside in the Model folder in MVC folder structure.</a:t>
            </a:r>
          </a:p>
          <a:p>
            <a:endParaRPr lang="en-US" sz="2000" dirty="0"/>
          </a:p>
        </p:txBody>
      </p:sp>
      <p:pic>
        <p:nvPicPr>
          <p:cNvPr id="11266" name="Picture 2" descr="C:\Users\ksuhail\Desktop\MVC\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814546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3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 in ASP.NET </a:t>
            </a:r>
            <a:r>
              <a:rPr lang="en-US" dirty="0" smtClean="0"/>
              <a:t>MVC</a:t>
            </a:r>
            <a:endParaRPr lang="en-US" dirty="0"/>
          </a:p>
        </p:txBody>
      </p:sp>
      <p:sp>
        <p:nvSpPr>
          <p:cNvPr id="3" name="Content Placeholder 2"/>
          <p:cNvSpPr>
            <a:spLocks noGrp="1"/>
          </p:cNvSpPr>
          <p:nvPr>
            <p:ph idx="1"/>
          </p:nvPr>
        </p:nvSpPr>
        <p:spPr>
          <a:xfrm>
            <a:off x="457200" y="1600200"/>
            <a:ext cx="8229600" cy="1524000"/>
          </a:xfrm>
        </p:spPr>
        <p:txBody>
          <a:bodyPr>
            <a:normAutofit fontScale="92500" lnSpcReduction="20000"/>
          </a:bodyPr>
          <a:lstStyle/>
          <a:p>
            <a:r>
              <a:rPr lang="en-US" sz="1800" dirty="0"/>
              <a:t>View is a user interface. View displays data from the model to the user and also enables them to modify the data</a:t>
            </a:r>
            <a:r>
              <a:rPr lang="en-US" sz="1800" dirty="0" smtClean="0"/>
              <a:t>.</a:t>
            </a:r>
          </a:p>
          <a:p>
            <a:r>
              <a:rPr lang="en-US" sz="1800" dirty="0"/>
              <a:t>Views folder contains a separate folder for each controller with the same name as controller, in order to accommodate multiple views</a:t>
            </a:r>
            <a:r>
              <a:rPr lang="en-US" sz="1800" dirty="0" smtClean="0"/>
              <a:t>.</a:t>
            </a:r>
          </a:p>
          <a:p>
            <a:r>
              <a:rPr lang="en-US" sz="1800" dirty="0"/>
              <a:t>Shared folder contains views, layouts or partial views which will be shared among multiple views.</a:t>
            </a:r>
            <a:endParaRPr lang="en-US" sz="1800" dirty="0" smtClean="0"/>
          </a:p>
          <a:p>
            <a:endParaRPr lang="en-US" sz="1800" dirty="0"/>
          </a:p>
        </p:txBody>
      </p:sp>
      <p:pic>
        <p:nvPicPr>
          <p:cNvPr id="12290" name="Picture 2" descr="C:\Users\ksuhail\Desktop\MVC\view-folder-for-controll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903404"/>
            <a:ext cx="4114800" cy="3802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dirty="0"/>
              <a:t>Razor view </a:t>
            </a:r>
            <a:r>
              <a:rPr lang="en-US" dirty="0" smtClean="0"/>
              <a:t>engine</a:t>
            </a:r>
            <a:endParaRPr lang="en-US" dirty="0"/>
          </a:p>
        </p:txBody>
      </p:sp>
      <p:sp>
        <p:nvSpPr>
          <p:cNvPr id="3" name="Content Placeholder 2"/>
          <p:cNvSpPr>
            <a:spLocks noGrp="1"/>
          </p:cNvSpPr>
          <p:nvPr>
            <p:ph idx="1"/>
          </p:nvPr>
        </p:nvSpPr>
        <p:spPr>
          <a:xfrm>
            <a:off x="457200" y="1066800"/>
            <a:ext cx="8229600" cy="1524000"/>
          </a:xfrm>
        </p:spPr>
        <p:txBody>
          <a:bodyPr>
            <a:normAutofit/>
          </a:bodyPr>
          <a:lstStyle/>
          <a:p>
            <a:r>
              <a:rPr lang="en-US" sz="1800" dirty="0"/>
              <a:t>Microsoft introduced the Razor view engine and packaged with MVC 3. You can write a mix of html tags and server side code in razor view. Razor uses @ character for server side code instead of traditional &lt;% %&gt;. You can use C# </a:t>
            </a:r>
            <a:r>
              <a:rPr lang="en-US" sz="1800" dirty="0" smtClean="0"/>
              <a:t> </a:t>
            </a:r>
            <a:r>
              <a:rPr lang="en-US" sz="1800" dirty="0"/>
              <a:t>syntax to write server side code inside razor </a:t>
            </a:r>
            <a:r>
              <a:rPr lang="en-US" sz="1800" dirty="0" smtClean="0"/>
              <a:t>view. </a:t>
            </a:r>
            <a:r>
              <a:rPr lang="en-US" sz="1800" dirty="0"/>
              <a:t>Razor views files have .</a:t>
            </a:r>
            <a:r>
              <a:rPr lang="en-US" sz="1800" dirty="0" err="1"/>
              <a:t>cshtml</a:t>
            </a:r>
            <a:r>
              <a:rPr lang="en-US" sz="1800" dirty="0"/>
              <a:t> or </a:t>
            </a:r>
            <a:r>
              <a:rPr lang="en-US" sz="1800" dirty="0" err="1"/>
              <a:t>vbhtml</a:t>
            </a:r>
            <a:r>
              <a:rPr lang="en-US" sz="1800" dirty="0"/>
              <a:t> extension.</a:t>
            </a:r>
          </a:p>
        </p:txBody>
      </p:sp>
      <p:pic>
        <p:nvPicPr>
          <p:cNvPr id="13314" name="Picture 2" descr="C:\Users\ksuhail\Desktop\MVC\razo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41" y="2590800"/>
            <a:ext cx="822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99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normAutofit/>
          </a:bodyPr>
          <a:lstStyle/>
          <a:p>
            <a:r>
              <a:rPr lang="en-US" sz="1800" dirty="0"/>
              <a:t>MVC stands for Model, View and Controller. MVC separates application into three components - Model, View and Controller.</a:t>
            </a:r>
          </a:p>
          <a:p>
            <a:r>
              <a:rPr lang="en-US" sz="1800" b="1" dirty="0"/>
              <a:t>Model</a:t>
            </a:r>
            <a:r>
              <a:rPr lang="en-US" sz="1800" dirty="0"/>
              <a:t>: Model represents shape of the data and business logic. It maintains the data of the application. Model objects retrieve and store model state in a database.</a:t>
            </a:r>
          </a:p>
          <a:p>
            <a:r>
              <a:rPr lang="en-US" sz="1800" u="sng" dirty="0"/>
              <a:t>Model is </a:t>
            </a:r>
            <a:r>
              <a:rPr lang="en-US" sz="1800" u="sng"/>
              <a:t>a </a:t>
            </a:r>
            <a:r>
              <a:rPr lang="en-US" sz="1800" u="sng" smtClean="0"/>
              <a:t>data.</a:t>
            </a:r>
            <a:endParaRPr lang="en-US" sz="1800" u="sng" dirty="0"/>
          </a:p>
          <a:p>
            <a:r>
              <a:rPr lang="en-US" sz="1800" b="1" dirty="0"/>
              <a:t>View</a:t>
            </a:r>
            <a:r>
              <a:rPr lang="en-US" sz="1800" dirty="0"/>
              <a:t>: View is a user interface. View display data using model to the user and also enables them to modify the data.</a:t>
            </a:r>
          </a:p>
          <a:p>
            <a:r>
              <a:rPr lang="en-US" sz="1800" u="sng" dirty="0"/>
              <a:t>View is a User Interface.</a:t>
            </a:r>
          </a:p>
          <a:p>
            <a:r>
              <a:rPr lang="en-US" sz="1800" b="1" dirty="0"/>
              <a:t>Controller</a:t>
            </a:r>
            <a:r>
              <a:rPr lang="en-US" sz="1800" dirty="0"/>
              <a:t>: Controller handles the user request. Typically, user interact with View, which in-tern raises appropriate URL request, this request will be handled by a controller. The controller renders the appropriate view with the model data as a response.</a:t>
            </a:r>
          </a:p>
          <a:p>
            <a:r>
              <a:rPr lang="en-US" sz="1800" u="sng" dirty="0"/>
              <a:t>Controller is a request handler.</a:t>
            </a:r>
          </a:p>
          <a:p>
            <a:endParaRPr lang="en-US" sz="1800" dirty="0"/>
          </a:p>
        </p:txBody>
      </p:sp>
    </p:spTree>
    <p:extLst>
      <p:ext uri="{BB962C8B-B14F-4D97-AF65-F5344CB8AC3E}">
        <p14:creationId xmlns:p14="http://schemas.microsoft.com/office/powerpoint/2010/main" val="322178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dirty="0"/>
              <a:t>HTML </a:t>
            </a:r>
            <a:r>
              <a:rPr lang="en-US" dirty="0" smtClean="0"/>
              <a:t>Helpers</a:t>
            </a:r>
            <a:endParaRPr lang="en-US" dirty="0"/>
          </a:p>
        </p:txBody>
      </p:sp>
      <p:sp>
        <p:nvSpPr>
          <p:cNvPr id="3" name="Content Placeholder 2"/>
          <p:cNvSpPr>
            <a:spLocks noGrp="1"/>
          </p:cNvSpPr>
          <p:nvPr>
            <p:ph idx="1"/>
          </p:nvPr>
        </p:nvSpPr>
        <p:spPr>
          <a:xfrm>
            <a:off x="457200" y="1600200"/>
            <a:ext cx="8229600" cy="4419600"/>
          </a:xfrm>
        </p:spPr>
        <p:txBody>
          <a:bodyPr>
            <a:normAutofit/>
          </a:bodyPr>
          <a:lstStyle/>
          <a:p>
            <a:r>
              <a:rPr lang="en-US" sz="1800" dirty="0" err="1"/>
              <a:t>HtmlHelper</a:t>
            </a:r>
            <a:r>
              <a:rPr lang="en-US" sz="1800" dirty="0"/>
              <a:t> class generates html elements using the model class object in razor view. It binds the model object to html elements to display value of model properties into html elements and also assigns the value of the html elements to the model properties while submitting web </a:t>
            </a:r>
            <a:r>
              <a:rPr lang="en-US" sz="1800" dirty="0" smtClean="0"/>
              <a:t>form</a:t>
            </a:r>
          </a:p>
          <a:p>
            <a:r>
              <a:rPr lang="en-US" sz="1800" b="1" dirty="0"/>
              <a:t>@Html</a:t>
            </a:r>
            <a:r>
              <a:rPr lang="en-US" sz="1800" dirty="0"/>
              <a:t> is an object of </a:t>
            </a:r>
            <a:r>
              <a:rPr lang="en-US" sz="1800" dirty="0" err="1"/>
              <a:t>HtmlHelper</a:t>
            </a:r>
            <a:r>
              <a:rPr lang="en-US" sz="1800" dirty="0"/>
              <a:t> class . (@ symbol is used to access server side object in razor syntax). Html is a property of type </a:t>
            </a:r>
            <a:r>
              <a:rPr lang="en-US" sz="1800" dirty="0" err="1"/>
              <a:t>HtmlHelper</a:t>
            </a:r>
            <a:r>
              <a:rPr lang="en-US" sz="1800" dirty="0"/>
              <a:t> included in base class of razor view </a:t>
            </a:r>
            <a:r>
              <a:rPr lang="en-US" sz="1800" dirty="0" err="1"/>
              <a:t>WebViewPage</a:t>
            </a:r>
            <a:r>
              <a:rPr lang="en-US" sz="1800" dirty="0"/>
              <a:t>.</a:t>
            </a:r>
            <a:endParaRPr lang="en-US" sz="1800" dirty="0" smtClean="0"/>
          </a:p>
          <a:p>
            <a:r>
              <a:rPr lang="en-US" sz="1800" dirty="0" err="1"/>
              <a:t>HtmlHelper</a:t>
            </a:r>
            <a:r>
              <a:rPr lang="en-US" sz="1800" dirty="0"/>
              <a:t> class generates html elements. For example, @</a:t>
            </a:r>
            <a:r>
              <a:rPr lang="en-US" sz="1800" dirty="0" err="1"/>
              <a:t>Html.ActionLink</a:t>
            </a:r>
            <a:r>
              <a:rPr lang="en-US" sz="1800" dirty="0"/>
              <a:t>("Create New", "Create")would generate anchor tag &lt;a </a:t>
            </a:r>
            <a:r>
              <a:rPr lang="en-US" sz="1800" dirty="0" err="1"/>
              <a:t>href</a:t>
            </a:r>
            <a:r>
              <a:rPr lang="en-US" sz="1800" dirty="0"/>
              <a:t>="/Student/Create"&gt;Create New&lt;/a</a:t>
            </a:r>
            <a:r>
              <a:rPr lang="en-US" sz="1800" dirty="0" smtClean="0"/>
              <a:t>&gt;.</a:t>
            </a:r>
          </a:p>
          <a:p>
            <a:r>
              <a:rPr lang="en-US" sz="1800" dirty="0"/>
              <a:t>The following table lists </a:t>
            </a:r>
            <a:r>
              <a:rPr lang="en-US" sz="1800" dirty="0" err="1"/>
              <a:t>HtmlHelper</a:t>
            </a:r>
            <a:r>
              <a:rPr lang="en-US" sz="1800" dirty="0"/>
              <a:t> methods and html control each method generates.</a:t>
            </a:r>
          </a:p>
        </p:txBody>
      </p:sp>
    </p:spTree>
    <p:extLst>
      <p:ext uri="{BB962C8B-B14F-4D97-AF65-F5344CB8AC3E}">
        <p14:creationId xmlns:p14="http://schemas.microsoft.com/office/powerpoint/2010/main" val="112829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600200"/>
            <a:ext cx="8229600" cy="685800"/>
          </a:xfrm>
        </p:spPr>
        <p:txBody>
          <a:bodyPr>
            <a:normAutofit/>
          </a:bodyPr>
          <a:lstStyle/>
          <a:p>
            <a:r>
              <a:rPr lang="en-US" sz="1800" dirty="0"/>
              <a:t>The following table lists </a:t>
            </a:r>
            <a:r>
              <a:rPr lang="en-US" sz="1800" dirty="0" err="1"/>
              <a:t>HtmlHelper</a:t>
            </a:r>
            <a:r>
              <a:rPr lang="en-US" sz="1800" dirty="0"/>
              <a:t> methods and html control each method generates.</a:t>
            </a:r>
          </a:p>
        </p:txBody>
      </p:sp>
      <p:pic>
        <p:nvPicPr>
          <p:cNvPr id="14338" name="Picture 2" descr="C:\Users\ksuhail\Desktop\MVC\Capt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199"/>
            <a:ext cx="8610600"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97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smtClean="0"/>
              <a:t>Examples</a:t>
            </a:r>
            <a:endParaRPr lang="en-US" dirty="0"/>
          </a:p>
        </p:txBody>
      </p:sp>
      <p:sp>
        <p:nvSpPr>
          <p:cNvPr id="3" name="Content Placeholder 2"/>
          <p:cNvSpPr>
            <a:spLocks noGrp="1"/>
          </p:cNvSpPr>
          <p:nvPr>
            <p:ph idx="1"/>
          </p:nvPr>
        </p:nvSpPr>
        <p:spPr>
          <a:xfrm>
            <a:off x="457200" y="1371600"/>
            <a:ext cx="8229600" cy="533400"/>
          </a:xfrm>
        </p:spPr>
        <p:txBody>
          <a:bodyPr/>
          <a:lstStyle/>
          <a:p>
            <a:r>
              <a:rPr lang="en-US" dirty="0" err="1" smtClean="0"/>
              <a:t>TextBox</a:t>
            </a:r>
            <a:endParaRPr lang="en-US" dirty="0" smtClean="0"/>
          </a:p>
          <a:p>
            <a:endParaRPr lang="en-US" dirty="0"/>
          </a:p>
        </p:txBody>
      </p:sp>
      <p:pic>
        <p:nvPicPr>
          <p:cNvPr id="15362" name="Picture 2" descr="C:\Users\ksuhail\Desktop\MVC\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9248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ksuhail\Desktop\MVC\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43400"/>
            <a:ext cx="7924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66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417"/>
            <a:ext cx="8229600" cy="990600"/>
          </a:xfrm>
        </p:spPr>
        <p:txBody>
          <a:bodyPr/>
          <a:lstStyle/>
          <a:p>
            <a:r>
              <a:rPr lang="en-US" dirty="0" smtClean="0"/>
              <a:t>Continued..</a:t>
            </a:r>
            <a:endParaRPr lang="en-US" dirty="0"/>
          </a:p>
        </p:txBody>
      </p:sp>
      <p:sp>
        <p:nvSpPr>
          <p:cNvPr id="3" name="Content Placeholder 2"/>
          <p:cNvSpPr>
            <a:spLocks noGrp="1"/>
          </p:cNvSpPr>
          <p:nvPr>
            <p:ph idx="1"/>
          </p:nvPr>
        </p:nvSpPr>
        <p:spPr>
          <a:xfrm>
            <a:off x="304800" y="762000"/>
            <a:ext cx="8229600" cy="457200"/>
          </a:xfrm>
        </p:spPr>
        <p:txBody>
          <a:bodyPr/>
          <a:lstStyle/>
          <a:p>
            <a:r>
              <a:rPr lang="en-US" sz="1800" dirty="0" smtClean="0"/>
              <a:t>Dropdown</a:t>
            </a:r>
            <a:endParaRPr lang="en-US" sz="1800" dirty="0"/>
          </a:p>
        </p:txBody>
      </p:sp>
      <p:pic>
        <p:nvPicPr>
          <p:cNvPr id="16386" name="Picture 2" descr="C:\Users\ksuhail\Desktop\MVC\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80752"/>
            <a:ext cx="4876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ksuhail\Desktop\MVC\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4876800" cy="281939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C:\Users\ksuhail\Desktop\MVC\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228" y="1860549"/>
            <a:ext cx="38385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9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Views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Layout view contains common parts of a UI. It is same like </a:t>
            </a:r>
            <a:r>
              <a:rPr lang="en-US" dirty="0" err="1"/>
              <a:t>masterpage</a:t>
            </a:r>
            <a:r>
              <a:rPr lang="en-US" dirty="0"/>
              <a:t> of ASP.NET </a:t>
            </a:r>
            <a:r>
              <a:rPr lang="en-US" dirty="0" err="1"/>
              <a:t>webforms</a:t>
            </a:r>
            <a:r>
              <a:rPr lang="en-US" dirty="0"/>
              <a:t>.</a:t>
            </a:r>
          </a:p>
          <a:p>
            <a:r>
              <a:rPr lang="en-US" dirty="0"/>
              <a:t>_</a:t>
            </a:r>
            <a:r>
              <a:rPr lang="en-US" dirty="0" err="1"/>
              <a:t>ViewStart.cshtml</a:t>
            </a:r>
            <a:r>
              <a:rPr lang="en-US" dirty="0"/>
              <a:t> file can be used to specify path of layout page, which in turn will be applicable to all the views of the folder and its subfolder.</a:t>
            </a:r>
          </a:p>
          <a:p>
            <a:r>
              <a:rPr lang="en-US" dirty="0"/>
              <a:t>You can set the Layout property in the individual view also, to override default layout page setting of _</a:t>
            </a:r>
            <a:r>
              <a:rPr lang="en-US" dirty="0" err="1"/>
              <a:t>ViewStart.cshtml</a:t>
            </a:r>
            <a:endParaRPr lang="en-US" dirty="0"/>
          </a:p>
          <a:p>
            <a:r>
              <a:rPr lang="en-US" dirty="0"/>
              <a:t>Layout view uses two rendering methods: </a:t>
            </a:r>
            <a:r>
              <a:rPr lang="en-US" dirty="0" err="1"/>
              <a:t>RenderBody</a:t>
            </a:r>
            <a:r>
              <a:rPr lang="en-US" dirty="0"/>
              <a:t>() and </a:t>
            </a:r>
            <a:r>
              <a:rPr lang="en-US" dirty="0" err="1"/>
              <a:t>RenderSection</a:t>
            </a:r>
            <a:r>
              <a:rPr lang="en-US" dirty="0"/>
              <a:t>().</a:t>
            </a:r>
          </a:p>
          <a:p>
            <a:r>
              <a:rPr lang="en-US" dirty="0" err="1"/>
              <a:t>RenderBody</a:t>
            </a:r>
            <a:r>
              <a:rPr lang="en-US" dirty="0"/>
              <a:t> can be used only once in the layout view, whereas the </a:t>
            </a:r>
            <a:r>
              <a:rPr lang="en-US" dirty="0" err="1"/>
              <a:t>RenderSection</a:t>
            </a:r>
            <a:r>
              <a:rPr lang="en-US" dirty="0"/>
              <a:t> method can be called multiple time with different name.</a:t>
            </a:r>
          </a:p>
          <a:p>
            <a:r>
              <a:rPr lang="en-US" dirty="0" err="1"/>
              <a:t>RenderBody</a:t>
            </a:r>
            <a:r>
              <a:rPr lang="en-US" dirty="0"/>
              <a:t> method renders all the content of view which is not wrapped in named section.</a:t>
            </a:r>
          </a:p>
          <a:p>
            <a:r>
              <a:rPr lang="en-US" dirty="0" err="1"/>
              <a:t>RenderSection</a:t>
            </a:r>
            <a:r>
              <a:rPr lang="en-US" dirty="0"/>
              <a:t> method renders the content of a view which is wrapped in named section.</a:t>
            </a:r>
          </a:p>
          <a:p>
            <a:r>
              <a:rPr lang="en-US" dirty="0" err="1"/>
              <a:t>RenderSection</a:t>
            </a:r>
            <a:r>
              <a:rPr lang="en-US" dirty="0"/>
              <a:t> can be configured as required or optional. If required, then all the child views must included that named section</a:t>
            </a:r>
            <a:r>
              <a:rPr lang="en-US" dirty="0" smtClean="0"/>
              <a:t>.</a:t>
            </a:r>
            <a:endParaRPr lang="en-US" dirty="0"/>
          </a:p>
        </p:txBody>
      </p:sp>
    </p:spTree>
    <p:extLst>
      <p:ext uri="{BB962C8B-B14F-4D97-AF65-F5344CB8AC3E}">
        <p14:creationId xmlns:p14="http://schemas.microsoft.com/office/powerpoint/2010/main" val="1605114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ksuhail\Desktop\MVC\layout-view-rende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3058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67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Views</a:t>
            </a:r>
            <a:endParaRPr lang="en-US" dirty="0"/>
          </a:p>
        </p:txBody>
      </p:sp>
      <p:sp>
        <p:nvSpPr>
          <p:cNvPr id="3" name="Content Placeholder 2"/>
          <p:cNvSpPr>
            <a:spLocks noGrp="1"/>
          </p:cNvSpPr>
          <p:nvPr>
            <p:ph idx="1"/>
          </p:nvPr>
        </p:nvSpPr>
        <p:spPr>
          <a:xfrm>
            <a:off x="457200" y="1600200"/>
            <a:ext cx="8229600" cy="1828800"/>
          </a:xfrm>
        </p:spPr>
        <p:txBody>
          <a:bodyPr>
            <a:normAutofit/>
          </a:bodyPr>
          <a:lstStyle/>
          <a:p>
            <a:r>
              <a:rPr lang="en-US" sz="1800" dirty="0"/>
              <a:t>Partial view is a reusable view, which can be used as a child view in multiple other views. It eliminates duplicate coding by reusing same partial view in multiple places. You can use the partial view in the layout view, as well as other content </a:t>
            </a:r>
            <a:r>
              <a:rPr lang="en-US" sz="1800" dirty="0" smtClean="0"/>
              <a:t>views</a:t>
            </a:r>
          </a:p>
          <a:p>
            <a:r>
              <a:rPr lang="en-US" sz="1800" dirty="0"/>
              <a:t>Partial view can be rendered using </a:t>
            </a:r>
            <a:r>
              <a:rPr lang="en-US" sz="1800" dirty="0" err="1"/>
              <a:t>Html.Partial</a:t>
            </a:r>
            <a:r>
              <a:rPr lang="en-US" sz="1800" dirty="0"/>
              <a:t>(), </a:t>
            </a:r>
            <a:r>
              <a:rPr lang="en-US" sz="1800" dirty="0" err="1"/>
              <a:t>Html.RenderPartial</a:t>
            </a:r>
            <a:r>
              <a:rPr lang="en-US" sz="1800" dirty="0"/>
              <a:t>() </a:t>
            </a:r>
            <a:r>
              <a:rPr lang="en-US" sz="1800" dirty="0" smtClean="0"/>
              <a:t> </a:t>
            </a:r>
            <a:r>
              <a:rPr lang="en-US" sz="1800" dirty="0"/>
              <a:t>method</a:t>
            </a:r>
            <a:r>
              <a:rPr lang="en-US" sz="1800" dirty="0" smtClean="0"/>
              <a:t>.</a:t>
            </a:r>
          </a:p>
          <a:p>
            <a:endParaRPr lang="en-US" sz="1800" dirty="0"/>
          </a:p>
        </p:txBody>
      </p:sp>
      <p:pic>
        <p:nvPicPr>
          <p:cNvPr id="18434" name="Picture 2" descr="C:\Users\ksuhail\Desktop\MVC\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7696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26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990600"/>
          </a:xfrm>
        </p:spPr>
        <p:txBody>
          <a:bodyPr/>
          <a:lstStyle/>
          <a:p>
            <a:r>
              <a:rPr lang="en-US" dirty="0" smtClean="0"/>
              <a:t>Example</a:t>
            </a:r>
            <a:endParaRPr lang="en-US" dirty="0"/>
          </a:p>
        </p:txBody>
      </p:sp>
      <p:pic>
        <p:nvPicPr>
          <p:cNvPr id="19458" name="Picture 2" descr="C:\Users\ksuhail\Desktop\MVC\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94707"/>
            <a:ext cx="4419599" cy="550545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ksuhail\Desktop\MVC\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1294707"/>
            <a:ext cx="449580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459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76800"/>
          </a:xfrm>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sz="5400" b="1" i="1" dirty="0" smtClean="0"/>
              <a:t>THANK YOU</a:t>
            </a:r>
            <a:endParaRPr lang="en-US" sz="5400" b="1" i="1" dirty="0"/>
          </a:p>
        </p:txBody>
      </p:sp>
    </p:spTree>
    <p:extLst>
      <p:ext uri="{BB962C8B-B14F-4D97-AF65-F5344CB8AC3E}">
        <p14:creationId xmlns:p14="http://schemas.microsoft.com/office/powerpoint/2010/main" val="36816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3200400"/>
          </a:xfrm>
        </p:spPr>
        <p:txBody>
          <a:bodyPr>
            <a:normAutofit/>
          </a:bodyPr>
          <a:lstStyle/>
          <a:p>
            <a:r>
              <a:rPr lang="en-US" sz="1800" dirty="0"/>
              <a:t>As per the above figure, when the user enters a URL in the browser, it goes to the server and calls appropriate controller. Then, the Controller uses the appropriate View and Model and creates the response and sends it back to the user. We will see the details of the interaction in the next few sections.</a:t>
            </a:r>
          </a:p>
        </p:txBody>
      </p:sp>
      <p:pic>
        <p:nvPicPr>
          <p:cNvPr id="1026" name="Picture 2" descr="C:\Users\ksuhail\Desktop\MVC\request-handling-in-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78486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3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Structure</a:t>
            </a:r>
            <a:endParaRPr lang="en-US" dirty="0"/>
          </a:p>
        </p:txBody>
      </p:sp>
      <p:sp>
        <p:nvSpPr>
          <p:cNvPr id="3" name="Content Placeholder 2"/>
          <p:cNvSpPr>
            <a:spLocks noGrp="1"/>
          </p:cNvSpPr>
          <p:nvPr>
            <p:ph idx="1"/>
          </p:nvPr>
        </p:nvSpPr>
        <p:spPr/>
        <p:txBody>
          <a:bodyPr>
            <a:normAutofit lnSpcReduction="10000"/>
          </a:bodyPr>
          <a:lstStyle/>
          <a:p>
            <a:r>
              <a:rPr lang="en-US" sz="1800" b="1" dirty="0" smtClean="0"/>
              <a:t>App_Data</a:t>
            </a:r>
            <a:r>
              <a:rPr lang="en-US" sz="1800" dirty="0" smtClean="0"/>
              <a:t>: App_Data </a:t>
            </a:r>
            <a:r>
              <a:rPr lang="en-US" sz="1800" dirty="0"/>
              <a:t>folder can contain application data files like </a:t>
            </a:r>
            <a:r>
              <a:rPr lang="en-US" sz="1800" dirty="0" err="1"/>
              <a:t>LocalDB</a:t>
            </a:r>
            <a:r>
              <a:rPr lang="en-US" sz="1800" dirty="0"/>
              <a:t>, .</a:t>
            </a:r>
            <a:r>
              <a:rPr lang="en-US" sz="1800" dirty="0" err="1"/>
              <a:t>mdf</a:t>
            </a:r>
            <a:r>
              <a:rPr lang="en-US" sz="1800" dirty="0"/>
              <a:t> files, xml files and other data related files. IIS will never serve files from App_Data folder</a:t>
            </a:r>
            <a:r>
              <a:rPr lang="en-US" sz="1800" dirty="0" smtClean="0"/>
              <a:t>.</a:t>
            </a:r>
          </a:p>
          <a:p>
            <a:r>
              <a:rPr lang="en-US" sz="1800" b="1" dirty="0" err="1" smtClean="0"/>
              <a:t>App_Start</a:t>
            </a:r>
            <a:r>
              <a:rPr lang="en-US" sz="1800" dirty="0" smtClean="0"/>
              <a:t>: </a:t>
            </a:r>
            <a:r>
              <a:rPr lang="en-US" sz="1800" dirty="0" err="1" smtClean="0"/>
              <a:t>App_Start</a:t>
            </a:r>
            <a:r>
              <a:rPr lang="en-US" sz="1800" dirty="0" smtClean="0"/>
              <a:t> </a:t>
            </a:r>
            <a:r>
              <a:rPr lang="en-US" sz="1800" dirty="0"/>
              <a:t>folder can contain class files which </a:t>
            </a:r>
            <a:r>
              <a:rPr lang="en-US" sz="1800" dirty="0" smtClean="0"/>
              <a:t> will </a:t>
            </a:r>
            <a:r>
              <a:rPr lang="en-US" sz="1800" dirty="0"/>
              <a:t>be executed when the application starts. Typically, these would be </a:t>
            </a:r>
            <a:r>
              <a:rPr lang="en-US" sz="1800" dirty="0" err="1"/>
              <a:t>config</a:t>
            </a:r>
            <a:r>
              <a:rPr lang="en-US" sz="1800" dirty="0"/>
              <a:t> files like </a:t>
            </a:r>
            <a:r>
              <a:rPr lang="en-US" sz="1800" dirty="0" err="1"/>
              <a:t>AuthConfig.cs</a:t>
            </a:r>
            <a:r>
              <a:rPr lang="en-US" sz="1800" dirty="0"/>
              <a:t>, </a:t>
            </a:r>
            <a:r>
              <a:rPr lang="en-US" sz="1800" dirty="0" err="1"/>
              <a:t>BundleConfig.cs</a:t>
            </a:r>
            <a:r>
              <a:rPr lang="en-US" sz="1800" dirty="0"/>
              <a:t>, </a:t>
            </a:r>
            <a:r>
              <a:rPr lang="en-US" sz="1800" dirty="0" err="1"/>
              <a:t>FilterConfig.cs</a:t>
            </a:r>
            <a:r>
              <a:rPr lang="en-US" sz="1800" dirty="0"/>
              <a:t>, </a:t>
            </a:r>
            <a:r>
              <a:rPr lang="en-US" sz="1800" dirty="0" err="1"/>
              <a:t>RouteConfig.cs</a:t>
            </a:r>
            <a:r>
              <a:rPr lang="en-US" sz="1800" dirty="0"/>
              <a:t> etc</a:t>
            </a:r>
            <a:r>
              <a:rPr lang="en-US" sz="1800" dirty="0" smtClean="0"/>
              <a:t>.</a:t>
            </a:r>
          </a:p>
          <a:p>
            <a:r>
              <a:rPr lang="en-US" sz="1800" b="1" dirty="0" smtClean="0"/>
              <a:t>Content</a:t>
            </a:r>
            <a:r>
              <a:rPr lang="en-US" sz="1800" dirty="0" smtClean="0"/>
              <a:t>: Content </a:t>
            </a:r>
            <a:r>
              <a:rPr lang="en-US" sz="1800" dirty="0"/>
              <a:t>folder contains static files like </a:t>
            </a:r>
            <a:r>
              <a:rPr lang="en-US" sz="1800" dirty="0" err="1"/>
              <a:t>css</a:t>
            </a:r>
            <a:r>
              <a:rPr lang="en-US" sz="1800" dirty="0"/>
              <a:t> files, images and icons files. MVC 5 application includes bootstrap.css, bootstrap.min.css and Site.css by default</a:t>
            </a:r>
            <a:r>
              <a:rPr lang="en-US" sz="1800" dirty="0" smtClean="0"/>
              <a:t>.</a:t>
            </a:r>
          </a:p>
          <a:p>
            <a:r>
              <a:rPr lang="en-US" sz="1800" b="1" dirty="0" smtClean="0"/>
              <a:t>Controllers</a:t>
            </a:r>
            <a:r>
              <a:rPr lang="en-US" sz="1800" dirty="0" smtClean="0"/>
              <a:t>: Controllers </a:t>
            </a:r>
            <a:r>
              <a:rPr lang="en-US" sz="1800" dirty="0"/>
              <a:t>folder contains class files for the controllers. Controllers handles users' request and returns a response. MVC requires the name of all controller files to end with "Controller</a:t>
            </a:r>
            <a:r>
              <a:rPr lang="en-US" sz="1800" dirty="0" smtClean="0"/>
              <a:t>".</a:t>
            </a:r>
          </a:p>
          <a:p>
            <a:r>
              <a:rPr lang="en-US" sz="1800" b="1" dirty="0" smtClean="0"/>
              <a:t>Models</a:t>
            </a:r>
            <a:r>
              <a:rPr lang="en-US" sz="1800" dirty="0" smtClean="0"/>
              <a:t>: Models </a:t>
            </a:r>
            <a:r>
              <a:rPr lang="en-US" sz="1800" dirty="0"/>
              <a:t>folder contains model class files. Typically model class includes public properties, which will be used by application to hold and manipulate application data.</a:t>
            </a:r>
          </a:p>
          <a:p>
            <a:r>
              <a:rPr lang="en-US" sz="1800" b="1" dirty="0" smtClean="0"/>
              <a:t>Scripts</a:t>
            </a:r>
            <a:r>
              <a:rPr lang="en-US" sz="1800" dirty="0" smtClean="0"/>
              <a:t>: Scripts </a:t>
            </a:r>
            <a:r>
              <a:rPr lang="en-US" sz="1800" dirty="0"/>
              <a:t>folder contains JavaScript </a:t>
            </a:r>
            <a:r>
              <a:rPr lang="en-US" sz="1800" dirty="0" smtClean="0"/>
              <a:t>files </a:t>
            </a:r>
            <a:r>
              <a:rPr lang="en-US" sz="1800" dirty="0"/>
              <a:t>for the application. MVC 5 includes </a:t>
            </a:r>
            <a:r>
              <a:rPr lang="en-US" sz="1800" dirty="0" err="1"/>
              <a:t>javascript</a:t>
            </a:r>
            <a:r>
              <a:rPr lang="en-US" sz="1800" dirty="0"/>
              <a:t> files for bootstrap, </a:t>
            </a:r>
            <a:r>
              <a:rPr lang="en-US" sz="1800" dirty="0" err="1"/>
              <a:t>jquery</a:t>
            </a:r>
            <a:r>
              <a:rPr lang="en-US" sz="1800" dirty="0"/>
              <a:t> 1.10 and modernizer by default.</a:t>
            </a:r>
          </a:p>
          <a:p>
            <a:endParaRPr lang="en-US" sz="1800" dirty="0"/>
          </a:p>
          <a:p>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54316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smtClean="0"/>
              <a:t>Continued..</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0" indent="0">
              <a:buNone/>
            </a:pPr>
            <a:r>
              <a:rPr lang="en-US" sz="1800" b="1" dirty="0"/>
              <a:t>Views</a:t>
            </a:r>
            <a:r>
              <a:rPr lang="en-US" sz="1800" dirty="0"/>
              <a:t>:</a:t>
            </a:r>
          </a:p>
          <a:p>
            <a:r>
              <a:rPr lang="en-US" sz="1800" dirty="0"/>
              <a:t>Views folder contains html files for the application. Typically view file is a .</a:t>
            </a:r>
            <a:r>
              <a:rPr lang="en-US" sz="1800" dirty="0" err="1"/>
              <a:t>cshtml</a:t>
            </a:r>
            <a:r>
              <a:rPr lang="en-US" sz="1800" dirty="0"/>
              <a:t> file where you write html and C# </a:t>
            </a:r>
            <a:r>
              <a:rPr lang="en-US" sz="1800" dirty="0" smtClean="0"/>
              <a:t> </a:t>
            </a:r>
            <a:r>
              <a:rPr lang="en-US" sz="1800" dirty="0"/>
              <a:t>code.</a:t>
            </a:r>
          </a:p>
          <a:p>
            <a:r>
              <a:rPr lang="en-US" sz="1800" dirty="0"/>
              <a:t>Views folder includes separate folder for each controllers. For example, all the .</a:t>
            </a:r>
            <a:r>
              <a:rPr lang="en-US" sz="1800" dirty="0" err="1"/>
              <a:t>cshtml</a:t>
            </a:r>
            <a:r>
              <a:rPr lang="en-US" sz="1800" dirty="0"/>
              <a:t> files, which will be rendered by </a:t>
            </a:r>
            <a:r>
              <a:rPr lang="en-US" sz="1800" dirty="0" err="1"/>
              <a:t>HomeController</a:t>
            </a:r>
            <a:r>
              <a:rPr lang="en-US" sz="1800" dirty="0"/>
              <a:t> will be in View &gt; Home folder.</a:t>
            </a:r>
          </a:p>
          <a:p>
            <a:r>
              <a:rPr lang="en-US" sz="1800" dirty="0"/>
              <a:t>Shared folder under View folder contains all the views which will be shared among different controllers e.g. layout files</a:t>
            </a:r>
            <a:r>
              <a:rPr lang="en-US" sz="1800" dirty="0" smtClean="0"/>
              <a:t>.</a:t>
            </a:r>
          </a:p>
          <a:p>
            <a:endParaRPr lang="en-US" sz="1800" dirty="0" smtClean="0"/>
          </a:p>
          <a:p>
            <a:pPr marL="0" indent="0">
              <a:buNone/>
            </a:pPr>
            <a:r>
              <a:rPr lang="en-US" sz="1800" b="1" dirty="0" err="1"/>
              <a:t>Global.asax</a:t>
            </a:r>
            <a:r>
              <a:rPr lang="en-US" sz="1800" dirty="0"/>
              <a:t>:</a:t>
            </a:r>
          </a:p>
          <a:p>
            <a:r>
              <a:rPr lang="en-US" sz="1800" dirty="0" err="1"/>
              <a:t>Global.asax</a:t>
            </a:r>
            <a:r>
              <a:rPr lang="en-US" sz="1800" dirty="0"/>
              <a:t> allows you to write code that runs in response to application level events, such as </a:t>
            </a:r>
            <a:r>
              <a:rPr lang="en-US" sz="1800" dirty="0" err="1"/>
              <a:t>Application_BeginRequest</a:t>
            </a:r>
            <a:r>
              <a:rPr lang="en-US" sz="1800" dirty="0"/>
              <a:t>, </a:t>
            </a:r>
            <a:r>
              <a:rPr lang="en-US" sz="1800" dirty="0" err="1"/>
              <a:t>application_start</a:t>
            </a:r>
            <a:r>
              <a:rPr lang="en-US" sz="1800" dirty="0"/>
              <a:t>, </a:t>
            </a:r>
            <a:r>
              <a:rPr lang="en-US" sz="1800" dirty="0" err="1"/>
              <a:t>application_error</a:t>
            </a:r>
            <a:r>
              <a:rPr lang="en-US" sz="1800" dirty="0"/>
              <a:t>, </a:t>
            </a:r>
            <a:r>
              <a:rPr lang="en-US" sz="1800" dirty="0" err="1"/>
              <a:t>session_start</a:t>
            </a:r>
            <a:r>
              <a:rPr lang="en-US" sz="1800" dirty="0"/>
              <a:t>, </a:t>
            </a:r>
            <a:r>
              <a:rPr lang="en-US" sz="1800" dirty="0" err="1"/>
              <a:t>session_end</a:t>
            </a:r>
            <a:r>
              <a:rPr lang="en-US" sz="1800" dirty="0"/>
              <a:t> etc</a:t>
            </a:r>
            <a:r>
              <a:rPr lang="en-US" sz="1800" dirty="0" smtClean="0"/>
              <a:t>.</a:t>
            </a:r>
          </a:p>
          <a:p>
            <a:endParaRPr lang="en-US" sz="1800" dirty="0"/>
          </a:p>
          <a:p>
            <a:pPr marL="0" indent="0">
              <a:buNone/>
            </a:pPr>
            <a:r>
              <a:rPr lang="en-US" sz="1800" b="1" dirty="0" err="1"/>
              <a:t>Packages.config</a:t>
            </a:r>
            <a:r>
              <a:rPr lang="en-US" sz="1800" dirty="0"/>
              <a:t>:</a:t>
            </a:r>
          </a:p>
          <a:p>
            <a:r>
              <a:rPr lang="en-US" sz="1800" dirty="0" err="1"/>
              <a:t>Packages.config</a:t>
            </a:r>
            <a:r>
              <a:rPr lang="en-US" sz="1800" dirty="0"/>
              <a:t> file is managed by </a:t>
            </a:r>
            <a:r>
              <a:rPr lang="en-US" sz="1800" dirty="0" err="1"/>
              <a:t>NuGet</a:t>
            </a:r>
            <a:r>
              <a:rPr lang="en-US" sz="1800" dirty="0"/>
              <a:t> to keep track of what packages and versions you have installed in the application</a:t>
            </a:r>
            <a:r>
              <a:rPr lang="en-US" sz="1800" dirty="0" smtClean="0"/>
              <a:t>.</a:t>
            </a:r>
          </a:p>
          <a:p>
            <a:endParaRPr lang="en-US" sz="1800" dirty="0"/>
          </a:p>
          <a:p>
            <a:pPr marL="0" indent="0">
              <a:buNone/>
            </a:pPr>
            <a:r>
              <a:rPr lang="en-US" sz="1800" b="1" dirty="0" err="1"/>
              <a:t>Web.config</a:t>
            </a:r>
            <a:r>
              <a:rPr lang="en-US" sz="1800" dirty="0"/>
              <a:t>:</a:t>
            </a:r>
          </a:p>
          <a:p>
            <a:r>
              <a:rPr lang="en-US" sz="1800" dirty="0" err="1"/>
              <a:t>Web.config</a:t>
            </a:r>
            <a:r>
              <a:rPr lang="en-US" sz="1800" dirty="0"/>
              <a:t> file contains application level configurations.</a:t>
            </a:r>
          </a:p>
          <a:p>
            <a:endParaRPr lang="en-US" sz="1800" dirty="0"/>
          </a:p>
          <a:p>
            <a:endParaRPr lang="en-US" dirty="0"/>
          </a:p>
        </p:txBody>
      </p:sp>
    </p:spTree>
    <p:extLst>
      <p:ext uri="{BB962C8B-B14F-4D97-AF65-F5344CB8AC3E}">
        <p14:creationId xmlns:p14="http://schemas.microsoft.com/office/powerpoint/2010/main" val="380167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Routing in </a:t>
            </a:r>
            <a:r>
              <a:rPr lang="en-US" dirty="0" smtClean="0"/>
              <a:t>MVC</a:t>
            </a:r>
            <a:endParaRPr lang="en-US" dirty="0"/>
          </a:p>
        </p:txBody>
      </p:sp>
      <p:sp>
        <p:nvSpPr>
          <p:cNvPr id="3" name="Content Placeholder 2"/>
          <p:cNvSpPr>
            <a:spLocks noGrp="1"/>
          </p:cNvSpPr>
          <p:nvPr>
            <p:ph idx="1"/>
          </p:nvPr>
        </p:nvSpPr>
        <p:spPr>
          <a:xfrm>
            <a:off x="457200" y="1447800"/>
            <a:ext cx="8229600" cy="2057400"/>
          </a:xfrm>
        </p:spPr>
        <p:txBody>
          <a:bodyPr/>
          <a:lstStyle/>
          <a:p>
            <a:pPr marL="0" indent="0">
              <a:buNone/>
            </a:pPr>
            <a:r>
              <a:rPr lang="en-US" sz="1800" b="1" dirty="0"/>
              <a:t>Route</a:t>
            </a:r>
            <a:r>
              <a:rPr lang="en-US" sz="1800" dirty="0"/>
              <a:t>:</a:t>
            </a:r>
          </a:p>
          <a:p>
            <a:r>
              <a:rPr lang="en-US" sz="1800" dirty="0"/>
              <a:t>Route defines the URL pattern and handler information. All the configured routes of an application stored in </a:t>
            </a:r>
            <a:r>
              <a:rPr lang="en-US" sz="1800" dirty="0" err="1"/>
              <a:t>RouteTable</a:t>
            </a:r>
            <a:r>
              <a:rPr lang="en-US" sz="1800" dirty="0"/>
              <a:t> and will be used by Routing engine to determine appropriate handler class or file for an incoming request.</a:t>
            </a:r>
          </a:p>
          <a:p>
            <a:r>
              <a:rPr lang="en-US" sz="1800" dirty="0"/>
              <a:t>The following figure illustrates the Routing process.</a:t>
            </a:r>
          </a:p>
          <a:p>
            <a:pPr marL="0" indent="0">
              <a:buNone/>
            </a:pPr>
            <a:endParaRPr lang="en-US" dirty="0"/>
          </a:p>
        </p:txBody>
      </p:sp>
      <p:pic>
        <p:nvPicPr>
          <p:cNvPr id="2050" name="Picture 2" descr="C:\Users\ksuhail\Desktop\MVC\routing-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84582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2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19100" y="1371600"/>
            <a:ext cx="8229600" cy="2057400"/>
          </a:xfrm>
        </p:spPr>
        <p:txBody>
          <a:bodyPr/>
          <a:lstStyle/>
          <a:p>
            <a:pPr marL="0" indent="0">
              <a:buNone/>
            </a:pPr>
            <a:r>
              <a:rPr lang="en-US" sz="1800" b="1" dirty="0"/>
              <a:t>Configure Route</a:t>
            </a:r>
            <a:r>
              <a:rPr lang="en-US" sz="1800" dirty="0"/>
              <a:t>:</a:t>
            </a:r>
          </a:p>
          <a:p>
            <a:r>
              <a:rPr lang="en-US" sz="1800" dirty="0"/>
              <a:t>Every MVC application must configure (register) at least one route, which is configured by MVC framework by default. You can register a route in </a:t>
            </a:r>
            <a:r>
              <a:rPr lang="en-US" sz="1800" b="1" dirty="0" err="1"/>
              <a:t>RouteConfig</a:t>
            </a:r>
            <a:r>
              <a:rPr lang="en-US" sz="1800" dirty="0"/>
              <a:t> class, which is in </a:t>
            </a:r>
            <a:r>
              <a:rPr lang="en-US" sz="1800" dirty="0" err="1"/>
              <a:t>RouteConfig.cs</a:t>
            </a:r>
            <a:r>
              <a:rPr lang="en-US" sz="1800" dirty="0"/>
              <a:t> under </a:t>
            </a:r>
            <a:r>
              <a:rPr lang="en-US" sz="1800" b="1" dirty="0" err="1"/>
              <a:t>App_Start</a:t>
            </a:r>
            <a:r>
              <a:rPr lang="en-US" sz="1800" dirty="0"/>
              <a:t> folder. The following figure illustrates how to configure a Route in the </a:t>
            </a:r>
            <a:r>
              <a:rPr lang="en-US" sz="1800" dirty="0" err="1"/>
              <a:t>RouteConfig</a:t>
            </a:r>
            <a:r>
              <a:rPr lang="en-US" sz="1800" dirty="0"/>
              <a:t> class .</a:t>
            </a:r>
          </a:p>
          <a:p>
            <a:endParaRPr lang="en-US" dirty="0"/>
          </a:p>
        </p:txBody>
      </p:sp>
      <p:pic>
        <p:nvPicPr>
          <p:cNvPr id="3074" name="Picture 2" descr="C:\Users\ksuhail\Desktop\MVC\route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8001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01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90600"/>
          </a:xfrm>
        </p:spPr>
        <p:txBody>
          <a:bodyPr/>
          <a:lstStyle/>
          <a:p>
            <a:r>
              <a:rPr lang="en-US" dirty="0" smtClean="0"/>
              <a:t>Continued..</a:t>
            </a:r>
            <a:endParaRPr lang="en-US" dirty="0"/>
          </a:p>
        </p:txBody>
      </p:sp>
      <p:sp>
        <p:nvSpPr>
          <p:cNvPr id="3" name="Content Placeholder 2"/>
          <p:cNvSpPr>
            <a:spLocks noGrp="1"/>
          </p:cNvSpPr>
          <p:nvPr>
            <p:ph idx="1"/>
          </p:nvPr>
        </p:nvSpPr>
        <p:spPr>
          <a:xfrm>
            <a:off x="381000" y="1143000"/>
            <a:ext cx="8229600" cy="1371600"/>
          </a:xfrm>
        </p:spPr>
        <p:txBody>
          <a:bodyPr/>
          <a:lstStyle/>
          <a:p>
            <a:pPr marL="0" indent="0">
              <a:buNone/>
            </a:pPr>
            <a:r>
              <a:rPr lang="en-US" sz="1800" b="1" dirty="0" smtClean="0"/>
              <a:t>Register </a:t>
            </a:r>
            <a:r>
              <a:rPr lang="en-US" sz="1800" b="1" dirty="0"/>
              <a:t>Routes</a:t>
            </a:r>
            <a:r>
              <a:rPr lang="en-US" sz="1800" dirty="0"/>
              <a:t>:</a:t>
            </a:r>
          </a:p>
          <a:p>
            <a:r>
              <a:rPr lang="en-US" sz="1800" dirty="0"/>
              <a:t>Now, after configuring all the routes in </a:t>
            </a:r>
            <a:r>
              <a:rPr lang="en-US" sz="1800" dirty="0" err="1"/>
              <a:t>RouteConfig</a:t>
            </a:r>
            <a:r>
              <a:rPr lang="en-US" sz="1800" dirty="0"/>
              <a:t> class, you need to register it in the </a:t>
            </a:r>
            <a:r>
              <a:rPr lang="en-US" sz="1800" dirty="0" err="1"/>
              <a:t>Application_Start</a:t>
            </a:r>
            <a:r>
              <a:rPr lang="en-US" sz="1800" dirty="0"/>
              <a:t>() event in the </a:t>
            </a:r>
            <a:r>
              <a:rPr lang="en-US" sz="1800" dirty="0" err="1"/>
              <a:t>Global.asax</a:t>
            </a:r>
            <a:r>
              <a:rPr lang="en-US" sz="1800" dirty="0"/>
              <a:t>. So that it includes all your routes into </a:t>
            </a:r>
            <a:r>
              <a:rPr lang="en-US" sz="1800" dirty="0" err="1"/>
              <a:t>RouteTable</a:t>
            </a:r>
            <a:r>
              <a:rPr lang="en-US" sz="1800" dirty="0"/>
              <a:t>.</a:t>
            </a:r>
          </a:p>
          <a:p>
            <a:endParaRPr lang="en-US" dirty="0"/>
          </a:p>
        </p:txBody>
      </p:sp>
      <p:pic>
        <p:nvPicPr>
          <p:cNvPr id="4098" name="Picture 2" descr="C:\Users\ksuhail\Desktop\MVC\Route-configuration-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1"/>
            <a:ext cx="7543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65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lstStyle/>
          <a:p>
            <a:r>
              <a:rPr lang="en-US" sz="2000" dirty="0"/>
              <a:t>A Controller handles </a:t>
            </a:r>
            <a:r>
              <a:rPr lang="en-US" sz="2000" dirty="0" err="1"/>
              <a:t>incomming</a:t>
            </a:r>
            <a:r>
              <a:rPr lang="en-US" sz="2000" dirty="0"/>
              <a:t> URL requests. MVC routing sends request to appropriate controller and action method based on URL and configured Routes.</a:t>
            </a:r>
          </a:p>
          <a:p>
            <a:r>
              <a:rPr lang="en-US" sz="2000" dirty="0"/>
              <a:t>All the public methods in the </a:t>
            </a:r>
            <a:r>
              <a:rPr lang="en-US" sz="2000" dirty="0" err="1"/>
              <a:t>Controlle</a:t>
            </a:r>
            <a:r>
              <a:rPr lang="en-US" sz="2000" dirty="0"/>
              <a:t> class are called </a:t>
            </a:r>
            <a:r>
              <a:rPr lang="en-US" sz="2000" b="1" dirty="0"/>
              <a:t>Action</a:t>
            </a:r>
            <a:r>
              <a:rPr lang="en-US" sz="2000" dirty="0"/>
              <a:t> methods.</a:t>
            </a:r>
          </a:p>
          <a:p>
            <a:r>
              <a:rPr lang="en-US" sz="2000" dirty="0"/>
              <a:t>A Controller class must be derived from </a:t>
            </a:r>
            <a:r>
              <a:rPr lang="en-US" sz="2000" b="1" i="1" dirty="0" err="1"/>
              <a:t>System.Web.Mvc.Controller</a:t>
            </a:r>
            <a:r>
              <a:rPr lang="en-US" sz="2000" dirty="0" err="1"/>
              <a:t>class</a:t>
            </a:r>
            <a:r>
              <a:rPr lang="en-US" sz="2000" dirty="0"/>
              <a:t>.</a:t>
            </a:r>
          </a:p>
          <a:p>
            <a:r>
              <a:rPr lang="en-US" sz="2000" dirty="0"/>
              <a:t>A Controller class name must end with "Controller".</a:t>
            </a:r>
          </a:p>
          <a:p>
            <a:endParaRPr lang="en-US" dirty="0"/>
          </a:p>
        </p:txBody>
      </p:sp>
    </p:spTree>
    <p:extLst>
      <p:ext uri="{BB962C8B-B14F-4D97-AF65-F5344CB8AC3E}">
        <p14:creationId xmlns:p14="http://schemas.microsoft.com/office/powerpoint/2010/main" val="4006898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190</TotalTime>
  <Words>1509</Words>
  <Application>Microsoft Office PowerPoint</Application>
  <PresentationFormat>On-screen Show (4:3)</PresentationFormat>
  <Paragraphs>115</Paragraphs>
  <Slides>28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Clarity</vt:lpstr>
      <vt:lpstr>MVC</vt:lpstr>
      <vt:lpstr>Introduction</vt:lpstr>
      <vt:lpstr>PowerPoint Presentation</vt:lpstr>
      <vt:lpstr>Folder Structure</vt:lpstr>
      <vt:lpstr>Continued..</vt:lpstr>
      <vt:lpstr>Routing in MVC</vt:lpstr>
      <vt:lpstr>Continued..</vt:lpstr>
      <vt:lpstr>Continued..</vt:lpstr>
      <vt:lpstr>Controller</vt:lpstr>
      <vt:lpstr>Action method</vt:lpstr>
      <vt:lpstr>ActionResult</vt:lpstr>
      <vt:lpstr>Action Selectors</vt:lpstr>
      <vt:lpstr>ActionName</vt:lpstr>
      <vt:lpstr>NonAction</vt:lpstr>
      <vt:lpstr>ActionVerbs</vt:lpstr>
      <vt:lpstr>Continued..</vt:lpstr>
      <vt:lpstr>Model in ASP.NET MVC</vt:lpstr>
      <vt:lpstr>View in ASP.NET MVC</vt:lpstr>
      <vt:lpstr>Razor view engine</vt:lpstr>
      <vt:lpstr>HTML Helpers</vt:lpstr>
      <vt:lpstr>Continued..</vt:lpstr>
      <vt:lpstr>Examples</vt:lpstr>
      <vt:lpstr>Continued..</vt:lpstr>
      <vt:lpstr>Shared Views</vt:lpstr>
      <vt:lpstr>PowerPoint Presentation</vt:lpstr>
      <vt:lpstr>Partial Views</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Suhail, Khan M</dc:creator>
  <cp:lastModifiedBy>Mallik, Shubhradeep</cp:lastModifiedBy>
  <cp:revision>18</cp:revision>
  <dcterms:created xsi:type="dcterms:W3CDTF">2006-08-16T00:00:00Z</dcterms:created>
  <dcterms:modified xsi:type="dcterms:W3CDTF">2018-02-07T04:38:34Z</dcterms:modified>
</cp:coreProperties>
</file>