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72" r:id="rId3"/>
    <p:sldId id="259" r:id="rId4"/>
    <p:sldId id="260"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9" r:id="rId18"/>
    <p:sldId id="280" r:id="rId19"/>
    <p:sldId id="281" r:id="rId20"/>
    <p:sldId id="282" r:id="rId21"/>
    <p:sldId id="283" r:id="rId22"/>
    <p:sldId id="284" r:id="rId23"/>
    <p:sldId id="285" r:id="rId24"/>
    <p:sldId id="286" r:id="rId25"/>
    <p:sldId id="287"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318" r:id="rId56"/>
    <p:sldId id="319" r:id="rId57"/>
    <p:sldId id="320" r:id="rId58"/>
    <p:sldId id="321" r:id="rId59"/>
    <p:sldId id="322" r:id="rId60"/>
    <p:sldId id="323" r:id="rId61"/>
    <p:sldId id="324" r:id="rId62"/>
    <p:sldId id="325" r:id="rId63"/>
    <p:sldId id="326" r:id="rId64"/>
    <p:sldId id="327" r:id="rId65"/>
    <p:sldId id="328" r:id="rId66"/>
    <p:sldId id="331" r:id="rId67"/>
    <p:sldId id="332" r:id="rId68"/>
    <p:sldId id="346" r:id="rId69"/>
    <p:sldId id="347" r:id="rId70"/>
    <p:sldId id="348" r:id="rId71"/>
    <p:sldId id="349" r:id="rId72"/>
    <p:sldId id="350" r:id="rId73"/>
    <p:sldId id="351" r:id="rId74"/>
    <p:sldId id="352" r:id="rId75"/>
    <p:sldId id="353" r:id="rId76"/>
    <p:sldId id="354" r:id="rId77"/>
    <p:sldId id="355" r:id="rId78"/>
    <p:sldId id="356" r:id="rId79"/>
    <p:sldId id="357" r:id="rId80"/>
    <p:sldId id="358" r:id="rId81"/>
    <p:sldId id="359" r:id="rId82"/>
    <p:sldId id="360" r:id="rId83"/>
    <p:sldId id="361" r:id="rId84"/>
    <p:sldId id="362" r:id="rId85"/>
    <p:sldId id="363" r:id="rId86"/>
    <p:sldId id="364" r:id="rId87"/>
    <p:sldId id="365" r:id="rId88"/>
    <p:sldId id="366" r:id="rId89"/>
    <p:sldId id="367" r:id="rId90"/>
    <p:sldId id="368" r:id="rId91"/>
    <p:sldId id="369" r:id="rId92"/>
    <p:sldId id="373" r:id="rId9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658"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EEEEF0"/>
          </a:solidFill>
        </p:spPr>
        <p:txBody>
          <a:bodyPr wrap="square" lIns="0" tIns="0" rIns="0" bIns="0" rtlCol="0"/>
          <a:lstStyle/>
          <a:p>
            <a:endParaRPr/>
          </a:p>
        </p:txBody>
      </p:sp>
      <p:sp>
        <p:nvSpPr>
          <p:cNvPr id="2" name="Holder 2"/>
          <p:cNvSpPr>
            <a:spLocks noGrp="1"/>
          </p:cNvSpPr>
          <p:nvPr>
            <p:ph type="ctrTitle"/>
          </p:nvPr>
        </p:nvSpPr>
        <p:spPr>
          <a:xfrm>
            <a:off x="3539744" y="419227"/>
            <a:ext cx="5112511" cy="756919"/>
          </a:xfrm>
          <a:prstGeom prst="rect">
            <a:avLst/>
          </a:prstGeom>
        </p:spPr>
        <p:txBody>
          <a:bodyPr wrap="square" lIns="0" tIns="0" rIns="0" bIns="0">
            <a:spAutoFit/>
          </a:bodyPr>
          <a:lstStyle>
            <a:lvl1pPr>
              <a:defRPr sz="4800" b="0" i="0">
                <a:solidFill>
                  <a:srgbClr val="3981B9"/>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3981B9"/>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Courier New"/>
                <a:cs typeface="Courier New"/>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3981B9"/>
                </a:solidFill>
                <a:latin typeface="Arial"/>
                <a:cs typeface="Arial"/>
              </a:defRPr>
            </a:lvl1pPr>
          </a:lstStyle>
          <a:p>
            <a:endParaRPr/>
          </a:p>
        </p:txBody>
      </p:sp>
      <p:sp>
        <p:nvSpPr>
          <p:cNvPr id="3" name="Holder 3"/>
          <p:cNvSpPr>
            <a:spLocks noGrp="1"/>
          </p:cNvSpPr>
          <p:nvPr>
            <p:ph sz="half" idx="2"/>
          </p:nvPr>
        </p:nvSpPr>
        <p:spPr>
          <a:xfrm>
            <a:off x="1472564" y="1852929"/>
            <a:ext cx="4582795" cy="3683635"/>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EEEEF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400" b="0" i="0">
                <a:solidFill>
                  <a:srgbClr val="3981B9"/>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3981B9"/>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246625" y="496315"/>
            <a:ext cx="3698748" cy="696594"/>
          </a:xfrm>
          <a:prstGeom prst="rect">
            <a:avLst/>
          </a:prstGeom>
        </p:spPr>
        <p:txBody>
          <a:bodyPr wrap="square" lIns="0" tIns="0" rIns="0" bIns="0">
            <a:spAutoFit/>
          </a:bodyPr>
          <a:lstStyle>
            <a:lvl1pPr>
              <a:defRPr sz="4400" b="0" i="0">
                <a:solidFill>
                  <a:srgbClr val="3981B9"/>
                </a:solidFill>
                <a:latin typeface="Arial"/>
                <a:cs typeface="Arial"/>
              </a:defRPr>
            </a:lvl1pPr>
          </a:lstStyle>
          <a:p>
            <a:endParaRPr/>
          </a:p>
        </p:txBody>
      </p:sp>
      <p:sp>
        <p:nvSpPr>
          <p:cNvPr id="3" name="Holder 3"/>
          <p:cNvSpPr>
            <a:spLocks noGrp="1"/>
          </p:cNvSpPr>
          <p:nvPr>
            <p:ph type="body" idx="1"/>
          </p:nvPr>
        </p:nvSpPr>
        <p:spPr>
          <a:xfrm>
            <a:off x="1696339" y="2075662"/>
            <a:ext cx="8799321" cy="2952750"/>
          </a:xfrm>
          <a:prstGeom prst="rect">
            <a:avLst/>
          </a:prstGeom>
        </p:spPr>
        <p:txBody>
          <a:bodyPr wrap="square" lIns="0" tIns="0" rIns="0" bIns="0">
            <a:spAutoFit/>
          </a:bodyPr>
          <a:lstStyle>
            <a:lvl1pPr>
              <a:defRPr sz="3200" b="0" i="0">
                <a:solidFill>
                  <a:schemeClr val="tx1"/>
                </a:solidFill>
                <a:latin typeface="Courier New"/>
                <a:cs typeface="Courier New"/>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9/19/2019</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4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32.png"/><Relationship Id="rId7" Type="http://schemas.openxmlformats.org/officeDocument/2006/relationships/image" Target="../media/image63.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62.png"/><Relationship Id="rId10" Type="http://schemas.openxmlformats.org/officeDocument/2006/relationships/image" Target="../media/image65.png"/><Relationship Id="rId4" Type="http://schemas.openxmlformats.org/officeDocument/2006/relationships/image" Target="../media/image61.png"/><Relationship Id="rId9"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3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3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developer.mozilla.org/en-US/docs/Web/Event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80.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4.xml"/><Relationship Id="rId5" Type="http://schemas.openxmlformats.org/officeDocument/2006/relationships/image" Target="../media/image83.png"/><Relationship Id="rId4" Type="http://schemas.openxmlformats.org/officeDocument/2006/relationships/image" Target="../media/image86.png"/></Relationships>
</file>

<file path=ppt/slides/_rels/slide5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92.png"/><Relationship Id="rId7" Type="http://schemas.openxmlformats.org/officeDocument/2006/relationships/image" Target="../media/image96.png"/><Relationship Id="rId2" Type="http://schemas.openxmlformats.org/officeDocument/2006/relationships/image" Target="../media/image91.png"/><Relationship Id="rId1" Type="http://schemas.openxmlformats.org/officeDocument/2006/relationships/slideLayout" Target="../slideLayouts/slideLayout3.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63.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109.png"/><Relationship Id="rId4" Type="http://schemas.openxmlformats.org/officeDocument/2006/relationships/image" Target="../media/image10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3.xml"/><Relationship Id="rId5" Type="http://schemas.openxmlformats.org/officeDocument/2006/relationships/image" Target="../media/image117.png"/><Relationship Id="rId4" Type="http://schemas.openxmlformats.org/officeDocument/2006/relationships/image" Target="../media/image116.png"/></Relationships>
</file>

<file path=ppt/slides/_rels/slide77.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495800" y="1636014"/>
            <a:ext cx="0" cy="4480560"/>
          </a:xfrm>
          <a:custGeom>
            <a:avLst/>
            <a:gdLst/>
            <a:ahLst/>
            <a:cxnLst/>
            <a:rect l="l" t="t" r="r" b="b"/>
            <a:pathLst>
              <a:path h="4480560">
                <a:moveTo>
                  <a:pt x="0" y="0"/>
                </a:moveTo>
                <a:lnTo>
                  <a:pt x="0" y="4480560"/>
                </a:lnTo>
              </a:path>
            </a:pathLst>
          </a:custGeom>
          <a:ln w="25908">
            <a:solidFill>
              <a:srgbClr val="C00000"/>
            </a:solidFill>
          </a:ln>
        </p:spPr>
        <p:txBody>
          <a:bodyPr wrap="square" lIns="0" tIns="0" rIns="0" bIns="0" rtlCol="0"/>
          <a:lstStyle/>
          <a:p>
            <a:endParaRPr/>
          </a:p>
        </p:txBody>
      </p:sp>
      <p:sp>
        <p:nvSpPr>
          <p:cNvPr id="3" name="object 3"/>
          <p:cNvSpPr/>
          <p:nvPr/>
        </p:nvSpPr>
        <p:spPr>
          <a:xfrm>
            <a:off x="1120139" y="2679192"/>
            <a:ext cx="2037588" cy="2167127"/>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3707765" y="762000"/>
            <a:ext cx="3557270" cy="574040"/>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rgbClr val="D79F39"/>
                </a:solidFill>
              </a:rPr>
              <a:t>Angular 2</a:t>
            </a:r>
            <a:endParaRPr sz="3600" dirty="0"/>
          </a:p>
        </p:txBody>
      </p:sp>
      <p:sp>
        <p:nvSpPr>
          <p:cNvPr id="7" name="object 9"/>
          <p:cNvSpPr txBox="1"/>
          <p:nvPr/>
        </p:nvSpPr>
        <p:spPr>
          <a:xfrm>
            <a:off x="5457173" y="3195933"/>
            <a:ext cx="5334000" cy="566822"/>
          </a:xfrm>
          <a:prstGeom prst="rect">
            <a:avLst/>
          </a:prstGeom>
        </p:spPr>
        <p:txBody>
          <a:bodyPr vert="horz" wrap="square" lIns="0" tIns="12700" rIns="0" bIns="0" rtlCol="0">
            <a:spAutoFit/>
          </a:bodyPr>
          <a:lstStyle/>
          <a:p>
            <a:pPr marL="12700">
              <a:lnSpc>
                <a:spcPct val="100000"/>
              </a:lnSpc>
              <a:spcBef>
                <a:spcPts val="100"/>
              </a:spcBef>
            </a:pPr>
            <a:r>
              <a:rPr lang="en-US" sz="3600" b="1" dirty="0">
                <a:latin typeface="Trebuchet MS"/>
                <a:cs typeface="Trebuchet MS"/>
              </a:rPr>
              <a:t>Roopak Gowda K</a:t>
            </a:r>
            <a:endParaRPr sz="3600" b="1"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4110" y="541146"/>
            <a:ext cx="3188335" cy="848360"/>
          </a:xfrm>
          <a:prstGeom prst="rect">
            <a:avLst/>
          </a:prstGeom>
        </p:spPr>
        <p:txBody>
          <a:bodyPr vert="horz" wrap="square" lIns="0" tIns="12700" rIns="0" bIns="0" rtlCol="0">
            <a:spAutoFit/>
          </a:bodyPr>
          <a:lstStyle/>
          <a:p>
            <a:pPr marL="12700">
              <a:lnSpc>
                <a:spcPct val="100000"/>
              </a:lnSpc>
              <a:spcBef>
                <a:spcPts val="100"/>
              </a:spcBef>
            </a:pPr>
            <a:r>
              <a:rPr sz="5400" spc="-5" dirty="0">
                <a:solidFill>
                  <a:srgbClr val="D79F39"/>
                </a:solidFill>
              </a:rPr>
              <a:t>Typescript</a:t>
            </a:r>
            <a:endParaRPr sz="5400"/>
          </a:p>
        </p:txBody>
      </p:sp>
      <p:sp>
        <p:nvSpPr>
          <p:cNvPr id="3" name="object 3"/>
          <p:cNvSpPr txBox="1"/>
          <p:nvPr/>
        </p:nvSpPr>
        <p:spPr>
          <a:xfrm>
            <a:off x="6144895" y="2460751"/>
            <a:ext cx="4164329" cy="2494915"/>
          </a:xfrm>
          <a:prstGeom prst="rect">
            <a:avLst/>
          </a:prstGeom>
        </p:spPr>
        <p:txBody>
          <a:bodyPr vert="horz" wrap="square" lIns="0" tIns="287020" rIns="0" bIns="0" rtlCol="0">
            <a:spAutoFit/>
          </a:bodyPr>
          <a:lstStyle/>
          <a:p>
            <a:pPr marL="584200" indent="-571500">
              <a:lnSpc>
                <a:spcPct val="100000"/>
              </a:lnSpc>
              <a:spcBef>
                <a:spcPts val="2260"/>
              </a:spcBef>
              <a:buFont typeface="Wingdings"/>
              <a:buChar char=""/>
              <a:tabLst>
                <a:tab pos="583565" algn="l"/>
                <a:tab pos="584200" algn="l"/>
              </a:tabLst>
            </a:pPr>
            <a:r>
              <a:rPr sz="3600" spc="-5" dirty="0">
                <a:latin typeface="Courier New"/>
                <a:cs typeface="Courier New"/>
              </a:rPr>
              <a:t>ES2015</a:t>
            </a:r>
            <a:endParaRPr sz="3600" dirty="0">
              <a:latin typeface="Courier New"/>
              <a:cs typeface="Courier New"/>
            </a:endParaRPr>
          </a:p>
          <a:p>
            <a:pPr marL="584200" indent="-571500">
              <a:lnSpc>
                <a:spcPct val="100000"/>
              </a:lnSpc>
              <a:spcBef>
                <a:spcPts val="2160"/>
              </a:spcBef>
              <a:buFont typeface="Wingdings"/>
              <a:buChar char=""/>
              <a:tabLst>
                <a:tab pos="583565" algn="l"/>
                <a:tab pos="584200" algn="l"/>
              </a:tabLst>
            </a:pPr>
            <a:r>
              <a:rPr sz="3600" spc="-5" dirty="0">
                <a:latin typeface="Courier New"/>
                <a:cs typeface="Courier New"/>
              </a:rPr>
              <a:t>ES7</a:t>
            </a:r>
            <a:endParaRPr sz="3600" dirty="0">
              <a:latin typeface="Courier New"/>
              <a:cs typeface="Courier New"/>
            </a:endParaRPr>
          </a:p>
          <a:p>
            <a:pPr marL="584200" indent="-571500">
              <a:lnSpc>
                <a:spcPct val="100000"/>
              </a:lnSpc>
              <a:spcBef>
                <a:spcPts val="2160"/>
              </a:spcBef>
              <a:buFont typeface="Wingdings"/>
              <a:buChar char=""/>
              <a:tabLst>
                <a:tab pos="583565" algn="l"/>
                <a:tab pos="584200" algn="l"/>
              </a:tabLst>
            </a:pPr>
            <a:r>
              <a:rPr sz="3600" spc="-5" dirty="0">
                <a:latin typeface="Courier New"/>
                <a:cs typeface="Courier New"/>
              </a:rPr>
              <a:t>Strong</a:t>
            </a:r>
            <a:r>
              <a:rPr sz="3600" spc="-85" dirty="0">
                <a:latin typeface="Courier New"/>
                <a:cs typeface="Courier New"/>
              </a:rPr>
              <a:t> </a:t>
            </a:r>
            <a:r>
              <a:rPr sz="3600" spc="-5" dirty="0">
                <a:latin typeface="Courier New"/>
                <a:cs typeface="Courier New"/>
              </a:rPr>
              <a:t>Typing</a:t>
            </a:r>
            <a:endParaRPr sz="3600" dirty="0">
              <a:latin typeface="Courier New"/>
              <a:cs typeface="Courier New"/>
            </a:endParaRPr>
          </a:p>
        </p:txBody>
      </p:sp>
      <p:sp>
        <p:nvSpPr>
          <p:cNvPr id="4" name="object 4"/>
          <p:cNvSpPr/>
          <p:nvPr/>
        </p:nvSpPr>
        <p:spPr>
          <a:xfrm>
            <a:off x="2071116" y="2897123"/>
            <a:ext cx="1990344" cy="184861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3063" y="298704"/>
            <a:ext cx="10279380" cy="2214372"/>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18666" y="592277"/>
            <a:ext cx="9008110" cy="1245870"/>
          </a:xfrm>
          <a:prstGeom prst="rect">
            <a:avLst/>
          </a:prstGeom>
        </p:spPr>
        <p:txBody>
          <a:bodyPr vert="horz" wrap="square" lIns="0" tIns="13335" rIns="0" bIns="0" rtlCol="0">
            <a:spAutoFit/>
          </a:bodyPr>
          <a:lstStyle/>
          <a:p>
            <a:pPr marL="12700">
              <a:lnSpc>
                <a:spcPct val="100000"/>
              </a:lnSpc>
              <a:spcBef>
                <a:spcPts val="105"/>
              </a:spcBef>
            </a:pPr>
            <a:r>
              <a:rPr sz="8000" dirty="0">
                <a:solidFill>
                  <a:srgbClr val="000000"/>
                </a:solidFill>
              </a:rPr>
              <a:t>Typescript</a:t>
            </a:r>
            <a:r>
              <a:rPr sz="8000" spc="-65" dirty="0">
                <a:solidFill>
                  <a:srgbClr val="000000"/>
                </a:solidFill>
              </a:rPr>
              <a:t> </a:t>
            </a:r>
            <a:r>
              <a:rPr sz="8000" dirty="0">
                <a:solidFill>
                  <a:srgbClr val="000000"/>
                </a:solidFill>
              </a:rPr>
              <a:t>Features</a:t>
            </a:r>
            <a:endParaRPr sz="8000"/>
          </a:p>
        </p:txBody>
      </p:sp>
      <p:sp>
        <p:nvSpPr>
          <p:cNvPr id="4" name="object 4"/>
          <p:cNvSpPr/>
          <p:nvPr/>
        </p:nvSpPr>
        <p:spPr>
          <a:xfrm>
            <a:off x="3805428" y="2587751"/>
            <a:ext cx="5638800" cy="3590544"/>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70532" y="986027"/>
            <a:ext cx="7688580" cy="5753100"/>
          </a:xfrm>
          <a:custGeom>
            <a:avLst/>
            <a:gdLst/>
            <a:ahLst/>
            <a:cxnLst/>
            <a:rect l="l" t="t" r="r" b="b"/>
            <a:pathLst>
              <a:path w="7688580" h="5753100">
                <a:moveTo>
                  <a:pt x="4227235" y="5740400"/>
                </a:moveTo>
                <a:lnTo>
                  <a:pt x="3461344" y="5740400"/>
                </a:lnTo>
                <a:lnTo>
                  <a:pt x="3515436" y="5753100"/>
                </a:lnTo>
                <a:lnTo>
                  <a:pt x="4173143" y="5753100"/>
                </a:lnTo>
                <a:lnTo>
                  <a:pt x="4227235" y="5740400"/>
                </a:lnTo>
                <a:close/>
              </a:path>
              <a:path w="7688580" h="5753100">
                <a:moveTo>
                  <a:pt x="4388176" y="5727700"/>
                </a:moveTo>
                <a:lnTo>
                  <a:pt x="3300403" y="5727700"/>
                </a:lnTo>
                <a:lnTo>
                  <a:pt x="3353823" y="5740400"/>
                </a:lnTo>
                <a:lnTo>
                  <a:pt x="4334756" y="5740400"/>
                </a:lnTo>
                <a:lnTo>
                  <a:pt x="4388176" y="5727700"/>
                </a:lnTo>
                <a:close/>
              </a:path>
              <a:path w="7688580" h="5753100">
                <a:moveTo>
                  <a:pt x="4494306" y="5715000"/>
                </a:moveTo>
                <a:lnTo>
                  <a:pt x="3194273" y="5715000"/>
                </a:lnTo>
                <a:lnTo>
                  <a:pt x="3247218" y="5727700"/>
                </a:lnTo>
                <a:lnTo>
                  <a:pt x="4441361" y="5727700"/>
                </a:lnTo>
                <a:lnTo>
                  <a:pt x="4494306" y="5715000"/>
                </a:lnTo>
                <a:close/>
              </a:path>
              <a:path w="7688580" h="5753100">
                <a:moveTo>
                  <a:pt x="4651652" y="5689600"/>
                </a:moveTo>
                <a:lnTo>
                  <a:pt x="3036927" y="5689600"/>
                </a:lnTo>
                <a:lnTo>
                  <a:pt x="3141572" y="5715000"/>
                </a:lnTo>
                <a:lnTo>
                  <a:pt x="4547007" y="5715000"/>
                </a:lnTo>
                <a:lnTo>
                  <a:pt x="4651652" y="5689600"/>
                </a:lnTo>
                <a:close/>
              </a:path>
              <a:path w="7688580" h="5753100">
                <a:moveTo>
                  <a:pt x="4806654" y="5664200"/>
                </a:moveTo>
                <a:lnTo>
                  <a:pt x="2881925" y="5664200"/>
                </a:lnTo>
                <a:lnTo>
                  <a:pt x="2984992" y="5689600"/>
                </a:lnTo>
                <a:lnTo>
                  <a:pt x="4703587" y="5689600"/>
                </a:lnTo>
                <a:lnTo>
                  <a:pt x="4806654" y="5664200"/>
                </a:lnTo>
                <a:close/>
              </a:path>
              <a:path w="7688580" h="5753100">
                <a:moveTo>
                  <a:pt x="4908617" y="101600"/>
                </a:moveTo>
                <a:lnTo>
                  <a:pt x="2779962" y="101600"/>
                </a:lnTo>
                <a:lnTo>
                  <a:pt x="2432390" y="190500"/>
                </a:lnTo>
                <a:lnTo>
                  <a:pt x="2383987" y="215900"/>
                </a:lnTo>
                <a:lnTo>
                  <a:pt x="2240768" y="254000"/>
                </a:lnTo>
                <a:lnTo>
                  <a:pt x="2193708" y="279400"/>
                </a:lnTo>
                <a:lnTo>
                  <a:pt x="2100642" y="304800"/>
                </a:lnTo>
                <a:lnTo>
                  <a:pt x="2054645" y="330200"/>
                </a:lnTo>
                <a:lnTo>
                  <a:pt x="2009012" y="342900"/>
                </a:lnTo>
                <a:lnTo>
                  <a:pt x="1963750" y="368300"/>
                </a:lnTo>
                <a:lnTo>
                  <a:pt x="1918862" y="381000"/>
                </a:lnTo>
                <a:lnTo>
                  <a:pt x="1874354" y="406400"/>
                </a:lnTo>
                <a:lnTo>
                  <a:pt x="1830232" y="419100"/>
                </a:lnTo>
                <a:lnTo>
                  <a:pt x="1743165" y="469900"/>
                </a:lnTo>
                <a:lnTo>
                  <a:pt x="1700230" y="482600"/>
                </a:lnTo>
                <a:lnTo>
                  <a:pt x="1615584" y="533400"/>
                </a:lnTo>
                <a:lnTo>
                  <a:pt x="1573883" y="546100"/>
                </a:lnTo>
                <a:lnTo>
                  <a:pt x="1451332" y="622300"/>
                </a:lnTo>
                <a:lnTo>
                  <a:pt x="1371810" y="673100"/>
                </a:lnTo>
                <a:lnTo>
                  <a:pt x="1294079" y="723900"/>
                </a:lnTo>
                <a:lnTo>
                  <a:pt x="1218181" y="774700"/>
                </a:lnTo>
                <a:lnTo>
                  <a:pt x="1144158" y="825500"/>
                </a:lnTo>
                <a:lnTo>
                  <a:pt x="1072050" y="876300"/>
                </a:lnTo>
                <a:lnTo>
                  <a:pt x="1036728" y="914400"/>
                </a:lnTo>
                <a:lnTo>
                  <a:pt x="1001901" y="939800"/>
                </a:lnTo>
                <a:lnTo>
                  <a:pt x="967573" y="965200"/>
                </a:lnTo>
                <a:lnTo>
                  <a:pt x="933750" y="990600"/>
                </a:lnTo>
                <a:lnTo>
                  <a:pt x="900438" y="1028700"/>
                </a:lnTo>
                <a:lnTo>
                  <a:pt x="867641" y="1054100"/>
                </a:lnTo>
                <a:lnTo>
                  <a:pt x="835365" y="1079500"/>
                </a:lnTo>
                <a:lnTo>
                  <a:pt x="803614" y="1117600"/>
                </a:lnTo>
                <a:lnTo>
                  <a:pt x="772395" y="1143000"/>
                </a:lnTo>
                <a:lnTo>
                  <a:pt x="741712" y="1181100"/>
                </a:lnTo>
                <a:lnTo>
                  <a:pt x="711570" y="1206500"/>
                </a:lnTo>
                <a:lnTo>
                  <a:pt x="681975" y="1244600"/>
                </a:lnTo>
                <a:lnTo>
                  <a:pt x="652932" y="1270000"/>
                </a:lnTo>
                <a:lnTo>
                  <a:pt x="624446" y="1308100"/>
                </a:lnTo>
                <a:lnTo>
                  <a:pt x="596523" y="1333500"/>
                </a:lnTo>
                <a:lnTo>
                  <a:pt x="569167" y="1371600"/>
                </a:lnTo>
                <a:lnTo>
                  <a:pt x="542383" y="1397000"/>
                </a:lnTo>
                <a:lnTo>
                  <a:pt x="516177" y="1435100"/>
                </a:lnTo>
                <a:lnTo>
                  <a:pt x="490555" y="1473200"/>
                </a:lnTo>
                <a:lnTo>
                  <a:pt x="465521" y="1498600"/>
                </a:lnTo>
                <a:lnTo>
                  <a:pt x="441080" y="1536700"/>
                </a:lnTo>
                <a:lnTo>
                  <a:pt x="417238" y="1574800"/>
                </a:lnTo>
                <a:lnTo>
                  <a:pt x="394000" y="1600200"/>
                </a:lnTo>
                <a:lnTo>
                  <a:pt x="371371" y="1638300"/>
                </a:lnTo>
                <a:lnTo>
                  <a:pt x="349357" y="1676400"/>
                </a:lnTo>
                <a:lnTo>
                  <a:pt x="327961" y="1714500"/>
                </a:lnTo>
                <a:lnTo>
                  <a:pt x="307191" y="1752600"/>
                </a:lnTo>
                <a:lnTo>
                  <a:pt x="287051" y="1778000"/>
                </a:lnTo>
                <a:lnTo>
                  <a:pt x="267545" y="1816100"/>
                </a:lnTo>
                <a:lnTo>
                  <a:pt x="248681" y="1854200"/>
                </a:lnTo>
                <a:lnTo>
                  <a:pt x="230461" y="1892300"/>
                </a:lnTo>
                <a:lnTo>
                  <a:pt x="212892" y="1930400"/>
                </a:lnTo>
                <a:lnTo>
                  <a:pt x="195980" y="1968500"/>
                </a:lnTo>
                <a:lnTo>
                  <a:pt x="179728" y="2006600"/>
                </a:lnTo>
                <a:lnTo>
                  <a:pt x="164143" y="2044700"/>
                </a:lnTo>
                <a:lnTo>
                  <a:pt x="149229" y="2082800"/>
                </a:lnTo>
                <a:lnTo>
                  <a:pt x="134993" y="2120900"/>
                </a:lnTo>
                <a:lnTo>
                  <a:pt x="121438" y="2159000"/>
                </a:lnTo>
                <a:lnTo>
                  <a:pt x="108570" y="2197100"/>
                </a:lnTo>
                <a:lnTo>
                  <a:pt x="96395" y="2235200"/>
                </a:lnTo>
                <a:lnTo>
                  <a:pt x="84917" y="2273300"/>
                </a:lnTo>
                <a:lnTo>
                  <a:pt x="74142" y="2311400"/>
                </a:lnTo>
                <a:lnTo>
                  <a:pt x="64075" y="2349500"/>
                </a:lnTo>
                <a:lnTo>
                  <a:pt x="54721" y="2387600"/>
                </a:lnTo>
                <a:lnTo>
                  <a:pt x="46086" y="2425700"/>
                </a:lnTo>
                <a:lnTo>
                  <a:pt x="38174" y="2463800"/>
                </a:lnTo>
                <a:lnTo>
                  <a:pt x="30991" y="2514600"/>
                </a:lnTo>
                <a:lnTo>
                  <a:pt x="24542" y="2552700"/>
                </a:lnTo>
                <a:lnTo>
                  <a:pt x="18833" y="2590800"/>
                </a:lnTo>
                <a:lnTo>
                  <a:pt x="13867" y="2628900"/>
                </a:lnTo>
                <a:lnTo>
                  <a:pt x="9652" y="2667000"/>
                </a:lnTo>
                <a:lnTo>
                  <a:pt x="6191" y="2717800"/>
                </a:lnTo>
                <a:lnTo>
                  <a:pt x="3490" y="2755900"/>
                </a:lnTo>
                <a:lnTo>
                  <a:pt x="1554" y="2794000"/>
                </a:lnTo>
                <a:lnTo>
                  <a:pt x="389" y="2832100"/>
                </a:lnTo>
                <a:lnTo>
                  <a:pt x="0" y="2882900"/>
                </a:lnTo>
                <a:lnTo>
                  <a:pt x="389" y="2921000"/>
                </a:lnTo>
                <a:lnTo>
                  <a:pt x="1554" y="2959100"/>
                </a:lnTo>
                <a:lnTo>
                  <a:pt x="3490" y="2997200"/>
                </a:lnTo>
                <a:lnTo>
                  <a:pt x="6191" y="3048000"/>
                </a:lnTo>
                <a:lnTo>
                  <a:pt x="9652" y="3086100"/>
                </a:lnTo>
                <a:lnTo>
                  <a:pt x="13867" y="3124200"/>
                </a:lnTo>
                <a:lnTo>
                  <a:pt x="18833" y="3162300"/>
                </a:lnTo>
                <a:lnTo>
                  <a:pt x="24542" y="3200400"/>
                </a:lnTo>
                <a:lnTo>
                  <a:pt x="30991" y="3251200"/>
                </a:lnTo>
                <a:lnTo>
                  <a:pt x="38174" y="3289300"/>
                </a:lnTo>
                <a:lnTo>
                  <a:pt x="46086" y="3327400"/>
                </a:lnTo>
                <a:lnTo>
                  <a:pt x="54721" y="3365500"/>
                </a:lnTo>
                <a:lnTo>
                  <a:pt x="64075" y="3403600"/>
                </a:lnTo>
                <a:lnTo>
                  <a:pt x="74142" y="3441700"/>
                </a:lnTo>
                <a:lnTo>
                  <a:pt x="84917" y="3479800"/>
                </a:lnTo>
                <a:lnTo>
                  <a:pt x="96395" y="3517900"/>
                </a:lnTo>
                <a:lnTo>
                  <a:pt x="108570" y="3556000"/>
                </a:lnTo>
                <a:lnTo>
                  <a:pt x="121438" y="3594100"/>
                </a:lnTo>
                <a:lnTo>
                  <a:pt x="134993" y="3632200"/>
                </a:lnTo>
                <a:lnTo>
                  <a:pt x="149229" y="3670300"/>
                </a:lnTo>
                <a:lnTo>
                  <a:pt x="164143" y="3708400"/>
                </a:lnTo>
                <a:lnTo>
                  <a:pt x="179728" y="3746500"/>
                </a:lnTo>
                <a:lnTo>
                  <a:pt x="195980" y="3784600"/>
                </a:lnTo>
                <a:lnTo>
                  <a:pt x="212892" y="3822700"/>
                </a:lnTo>
                <a:lnTo>
                  <a:pt x="230461" y="3860800"/>
                </a:lnTo>
                <a:lnTo>
                  <a:pt x="248681" y="3898900"/>
                </a:lnTo>
                <a:lnTo>
                  <a:pt x="267545" y="3937000"/>
                </a:lnTo>
                <a:lnTo>
                  <a:pt x="287051" y="3975100"/>
                </a:lnTo>
                <a:lnTo>
                  <a:pt x="307191" y="4013200"/>
                </a:lnTo>
                <a:lnTo>
                  <a:pt x="327961" y="4038600"/>
                </a:lnTo>
                <a:lnTo>
                  <a:pt x="349357" y="4076700"/>
                </a:lnTo>
                <a:lnTo>
                  <a:pt x="371371" y="4114800"/>
                </a:lnTo>
                <a:lnTo>
                  <a:pt x="394000" y="4152900"/>
                </a:lnTo>
                <a:lnTo>
                  <a:pt x="417238" y="4191000"/>
                </a:lnTo>
                <a:lnTo>
                  <a:pt x="441080" y="4216400"/>
                </a:lnTo>
                <a:lnTo>
                  <a:pt x="465521" y="4254500"/>
                </a:lnTo>
                <a:lnTo>
                  <a:pt x="490555" y="4292600"/>
                </a:lnTo>
                <a:lnTo>
                  <a:pt x="516177" y="4318000"/>
                </a:lnTo>
                <a:lnTo>
                  <a:pt x="542383" y="4356100"/>
                </a:lnTo>
                <a:lnTo>
                  <a:pt x="569167" y="4381500"/>
                </a:lnTo>
                <a:lnTo>
                  <a:pt x="596523" y="4419600"/>
                </a:lnTo>
                <a:lnTo>
                  <a:pt x="624446" y="4457700"/>
                </a:lnTo>
                <a:lnTo>
                  <a:pt x="652932" y="4483100"/>
                </a:lnTo>
                <a:lnTo>
                  <a:pt x="681975" y="4521200"/>
                </a:lnTo>
                <a:lnTo>
                  <a:pt x="711570" y="4546600"/>
                </a:lnTo>
                <a:lnTo>
                  <a:pt x="741712" y="4584700"/>
                </a:lnTo>
                <a:lnTo>
                  <a:pt x="772395" y="4610100"/>
                </a:lnTo>
                <a:lnTo>
                  <a:pt x="803614" y="4635500"/>
                </a:lnTo>
                <a:lnTo>
                  <a:pt x="835365" y="4673600"/>
                </a:lnTo>
                <a:lnTo>
                  <a:pt x="867641" y="4699000"/>
                </a:lnTo>
                <a:lnTo>
                  <a:pt x="900438" y="4737100"/>
                </a:lnTo>
                <a:lnTo>
                  <a:pt x="933750" y="4762500"/>
                </a:lnTo>
                <a:lnTo>
                  <a:pt x="967573" y="4787900"/>
                </a:lnTo>
                <a:lnTo>
                  <a:pt x="1001901" y="4813300"/>
                </a:lnTo>
                <a:lnTo>
                  <a:pt x="1036728" y="4851400"/>
                </a:lnTo>
                <a:lnTo>
                  <a:pt x="1072050" y="4876800"/>
                </a:lnTo>
                <a:lnTo>
                  <a:pt x="1144158" y="4927600"/>
                </a:lnTo>
                <a:lnTo>
                  <a:pt x="1218181" y="4978400"/>
                </a:lnTo>
                <a:lnTo>
                  <a:pt x="1294079" y="5029200"/>
                </a:lnTo>
                <a:lnTo>
                  <a:pt x="1371810" y="5080000"/>
                </a:lnTo>
                <a:lnTo>
                  <a:pt x="1451332" y="5130800"/>
                </a:lnTo>
                <a:lnTo>
                  <a:pt x="1573883" y="5207000"/>
                </a:lnTo>
                <a:lnTo>
                  <a:pt x="1615584" y="5219700"/>
                </a:lnTo>
                <a:lnTo>
                  <a:pt x="1743165" y="5295900"/>
                </a:lnTo>
                <a:lnTo>
                  <a:pt x="1786501" y="5308600"/>
                </a:lnTo>
                <a:lnTo>
                  <a:pt x="1830232" y="5334000"/>
                </a:lnTo>
                <a:lnTo>
                  <a:pt x="1874354" y="5346700"/>
                </a:lnTo>
                <a:lnTo>
                  <a:pt x="1963750" y="5397500"/>
                </a:lnTo>
                <a:lnTo>
                  <a:pt x="2054645" y="5422900"/>
                </a:lnTo>
                <a:lnTo>
                  <a:pt x="2100642" y="5448300"/>
                </a:lnTo>
                <a:lnTo>
                  <a:pt x="2146998" y="5461000"/>
                </a:lnTo>
                <a:lnTo>
                  <a:pt x="2193708" y="5486400"/>
                </a:lnTo>
                <a:lnTo>
                  <a:pt x="2335912" y="5524500"/>
                </a:lnTo>
                <a:lnTo>
                  <a:pt x="2383987" y="5549900"/>
                </a:lnTo>
                <a:lnTo>
                  <a:pt x="2830803" y="5664200"/>
                </a:lnTo>
                <a:lnTo>
                  <a:pt x="4857776" y="5664200"/>
                </a:lnTo>
                <a:lnTo>
                  <a:pt x="5304592" y="5549900"/>
                </a:lnTo>
                <a:lnTo>
                  <a:pt x="5352667" y="5524500"/>
                </a:lnTo>
                <a:lnTo>
                  <a:pt x="5494871" y="5486400"/>
                </a:lnTo>
                <a:lnTo>
                  <a:pt x="5541581" y="5461000"/>
                </a:lnTo>
                <a:lnTo>
                  <a:pt x="5587937" y="5448300"/>
                </a:lnTo>
                <a:lnTo>
                  <a:pt x="5633934" y="5422900"/>
                </a:lnTo>
                <a:lnTo>
                  <a:pt x="5724829" y="5397500"/>
                </a:lnTo>
                <a:lnTo>
                  <a:pt x="5814225" y="5346700"/>
                </a:lnTo>
                <a:lnTo>
                  <a:pt x="5858347" y="5334000"/>
                </a:lnTo>
                <a:lnTo>
                  <a:pt x="5902078" y="5308600"/>
                </a:lnTo>
                <a:lnTo>
                  <a:pt x="5945414" y="5295900"/>
                </a:lnTo>
                <a:lnTo>
                  <a:pt x="6072995" y="5219700"/>
                </a:lnTo>
                <a:lnTo>
                  <a:pt x="6114696" y="5207000"/>
                </a:lnTo>
                <a:lnTo>
                  <a:pt x="6237247" y="5130800"/>
                </a:lnTo>
                <a:lnTo>
                  <a:pt x="6316769" y="5080000"/>
                </a:lnTo>
                <a:lnTo>
                  <a:pt x="6394500" y="5029200"/>
                </a:lnTo>
                <a:lnTo>
                  <a:pt x="6470398" y="4978400"/>
                </a:lnTo>
                <a:lnTo>
                  <a:pt x="6544421" y="4927600"/>
                </a:lnTo>
                <a:lnTo>
                  <a:pt x="6616529" y="4876800"/>
                </a:lnTo>
                <a:lnTo>
                  <a:pt x="6651851" y="4851400"/>
                </a:lnTo>
                <a:lnTo>
                  <a:pt x="6686678" y="4813300"/>
                </a:lnTo>
                <a:lnTo>
                  <a:pt x="6721006" y="4787900"/>
                </a:lnTo>
                <a:lnTo>
                  <a:pt x="6754829" y="4762500"/>
                </a:lnTo>
                <a:lnTo>
                  <a:pt x="6788141" y="4737100"/>
                </a:lnTo>
                <a:lnTo>
                  <a:pt x="6820938" y="4699000"/>
                </a:lnTo>
                <a:lnTo>
                  <a:pt x="6853214" y="4673600"/>
                </a:lnTo>
                <a:lnTo>
                  <a:pt x="6884965" y="4635500"/>
                </a:lnTo>
                <a:lnTo>
                  <a:pt x="6916184" y="4610100"/>
                </a:lnTo>
                <a:lnTo>
                  <a:pt x="6946867" y="4584700"/>
                </a:lnTo>
                <a:lnTo>
                  <a:pt x="6977009" y="4546600"/>
                </a:lnTo>
                <a:lnTo>
                  <a:pt x="7006604" y="4521200"/>
                </a:lnTo>
                <a:lnTo>
                  <a:pt x="7035647" y="4483100"/>
                </a:lnTo>
                <a:lnTo>
                  <a:pt x="7064133" y="4457700"/>
                </a:lnTo>
                <a:lnTo>
                  <a:pt x="7092056" y="4419600"/>
                </a:lnTo>
                <a:lnTo>
                  <a:pt x="7119412" y="4381500"/>
                </a:lnTo>
                <a:lnTo>
                  <a:pt x="7146196" y="4356100"/>
                </a:lnTo>
                <a:lnTo>
                  <a:pt x="7172402" y="4318000"/>
                </a:lnTo>
                <a:lnTo>
                  <a:pt x="7198024" y="4292600"/>
                </a:lnTo>
                <a:lnTo>
                  <a:pt x="7223058" y="4254500"/>
                </a:lnTo>
                <a:lnTo>
                  <a:pt x="7247499" y="4216400"/>
                </a:lnTo>
                <a:lnTo>
                  <a:pt x="7271341" y="4191000"/>
                </a:lnTo>
                <a:lnTo>
                  <a:pt x="7294579" y="4152900"/>
                </a:lnTo>
                <a:lnTo>
                  <a:pt x="7317208" y="4114800"/>
                </a:lnTo>
                <a:lnTo>
                  <a:pt x="7339222" y="4076700"/>
                </a:lnTo>
                <a:lnTo>
                  <a:pt x="7360618" y="4038600"/>
                </a:lnTo>
                <a:lnTo>
                  <a:pt x="7381388" y="4013200"/>
                </a:lnTo>
                <a:lnTo>
                  <a:pt x="7401528" y="3975100"/>
                </a:lnTo>
                <a:lnTo>
                  <a:pt x="7421034" y="3937000"/>
                </a:lnTo>
                <a:lnTo>
                  <a:pt x="7439898" y="3898900"/>
                </a:lnTo>
                <a:lnTo>
                  <a:pt x="7458118" y="3860800"/>
                </a:lnTo>
                <a:lnTo>
                  <a:pt x="7475687" y="3822700"/>
                </a:lnTo>
                <a:lnTo>
                  <a:pt x="7492599" y="3784600"/>
                </a:lnTo>
                <a:lnTo>
                  <a:pt x="7508851" y="3746500"/>
                </a:lnTo>
                <a:lnTo>
                  <a:pt x="7524436" y="3708400"/>
                </a:lnTo>
                <a:lnTo>
                  <a:pt x="7539350" y="3670300"/>
                </a:lnTo>
                <a:lnTo>
                  <a:pt x="7553586" y="3632200"/>
                </a:lnTo>
                <a:lnTo>
                  <a:pt x="7567141" y="3594100"/>
                </a:lnTo>
                <a:lnTo>
                  <a:pt x="7580009" y="3556000"/>
                </a:lnTo>
                <a:lnTo>
                  <a:pt x="7592184" y="3517900"/>
                </a:lnTo>
                <a:lnTo>
                  <a:pt x="7603662" y="3479800"/>
                </a:lnTo>
                <a:lnTo>
                  <a:pt x="7614437" y="3441700"/>
                </a:lnTo>
                <a:lnTo>
                  <a:pt x="7624504" y="3403600"/>
                </a:lnTo>
                <a:lnTo>
                  <a:pt x="7633858" y="3365500"/>
                </a:lnTo>
                <a:lnTo>
                  <a:pt x="7642493" y="3327400"/>
                </a:lnTo>
                <a:lnTo>
                  <a:pt x="7650405" y="3289300"/>
                </a:lnTo>
                <a:lnTo>
                  <a:pt x="7657588" y="3251200"/>
                </a:lnTo>
                <a:lnTo>
                  <a:pt x="7664037" y="3200400"/>
                </a:lnTo>
                <a:lnTo>
                  <a:pt x="7669746" y="3162300"/>
                </a:lnTo>
                <a:lnTo>
                  <a:pt x="7674712" y="3124200"/>
                </a:lnTo>
                <a:lnTo>
                  <a:pt x="7678927" y="3086100"/>
                </a:lnTo>
                <a:lnTo>
                  <a:pt x="7682388" y="3048000"/>
                </a:lnTo>
                <a:lnTo>
                  <a:pt x="7685089" y="2997200"/>
                </a:lnTo>
                <a:lnTo>
                  <a:pt x="7687025" y="2959100"/>
                </a:lnTo>
                <a:lnTo>
                  <a:pt x="7688190" y="2921000"/>
                </a:lnTo>
                <a:lnTo>
                  <a:pt x="7688580" y="2882900"/>
                </a:lnTo>
                <a:lnTo>
                  <a:pt x="7688190" y="2832100"/>
                </a:lnTo>
                <a:lnTo>
                  <a:pt x="7687025" y="2794000"/>
                </a:lnTo>
                <a:lnTo>
                  <a:pt x="7685089" y="2755900"/>
                </a:lnTo>
                <a:lnTo>
                  <a:pt x="7682388" y="2717800"/>
                </a:lnTo>
                <a:lnTo>
                  <a:pt x="7678927" y="2667000"/>
                </a:lnTo>
                <a:lnTo>
                  <a:pt x="7674712" y="2628900"/>
                </a:lnTo>
                <a:lnTo>
                  <a:pt x="7669746" y="2590800"/>
                </a:lnTo>
                <a:lnTo>
                  <a:pt x="7664037" y="2552700"/>
                </a:lnTo>
                <a:lnTo>
                  <a:pt x="7657588" y="2514600"/>
                </a:lnTo>
                <a:lnTo>
                  <a:pt x="7650405" y="2463800"/>
                </a:lnTo>
                <a:lnTo>
                  <a:pt x="7642493" y="2425700"/>
                </a:lnTo>
                <a:lnTo>
                  <a:pt x="7633858" y="2387600"/>
                </a:lnTo>
                <a:lnTo>
                  <a:pt x="7624504" y="2349500"/>
                </a:lnTo>
                <a:lnTo>
                  <a:pt x="7614437" y="2311400"/>
                </a:lnTo>
                <a:lnTo>
                  <a:pt x="7603662" y="2273300"/>
                </a:lnTo>
                <a:lnTo>
                  <a:pt x="7592184" y="2235200"/>
                </a:lnTo>
                <a:lnTo>
                  <a:pt x="7580009" y="2197100"/>
                </a:lnTo>
                <a:lnTo>
                  <a:pt x="7567141" y="2159000"/>
                </a:lnTo>
                <a:lnTo>
                  <a:pt x="7553586" y="2120900"/>
                </a:lnTo>
                <a:lnTo>
                  <a:pt x="7539350" y="2082800"/>
                </a:lnTo>
                <a:lnTo>
                  <a:pt x="7524436" y="2044700"/>
                </a:lnTo>
                <a:lnTo>
                  <a:pt x="7508851" y="2006600"/>
                </a:lnTo>
                <a:lnTo>
                  <a:pt x="7492599" y="1968500"/>
                </a:lnTo>
                <a:lnTo>
                  <a:pt x="7475687" y="1930400"/>
                </a:lnTo>
                <a:lnTo>
                  <a:pt x="7458118" y="1892300"/>
                </a:lnTo>
                <a:lnTo>
                  <a:pt x="7439898" y="1854200"/>
                </a:lnTo>
                <a:lnTo>
                  <a:pt x="7421034" y="1816100"/>
                </a:lnTo>
                <a:lnTo>
                  <a:pt x="7401528" y="1778000"/>
                </a:lnTo>
                <a:lnTo>
                  <a:pt x="7381388" y="1752600"/>
                </a:lnTo>
                <a:lnTo>
                  <a:pt x="7360618" y="1714500"/>
                </a:lnTo>
                <a:lnTo>
                  <a:pt x="7339222" y="1676400"/>
                </a:lnTo>
                <a:lnTo>
                  <a:pt x="7317208" y="1638300"/>
                </a:lnTo>
                <a:lnTo>
                  <a:pt x="7294579" y="1600200"/>
                </a:lnTo>
                <a:lnTo>
                  <a:pt x="7271341" y="1574800"/>
                </a:lnTo>
                <a:lnTo>
                  <a:pt x="7247499" y="1536700"/>
                </a:lnTo>
                <a:lnTo>
                  <a:pt x="7223058" y="1498600"/>
                </a:lnTo>
                <a:lnTo>
                  <a:pt x="7198024" y="1473200"/>
                </a:lnTo>
                <a:lnTo>
                  <a:pt x="7172402" y="1435100"/>
                </a:lnTo>
                <a:lnTo>
                  <a:pt x="7146196" y="1397000"/>
                </a:lnTo>
                <a:lnTo>
                  <a:pt x="7119412" y="1371600"/>
                </a:lnTo>
                <a:lnTo>
                  <a:pt x="7092056" y="1333500"/>
                </a:lnTo>
                <a:lnTo>
                  <a:pt x="7064133" y="1308100"/>
                </a:lnTo>
                <a:lnTo>
                  <a:pt x="7035647" y="1270000"/>
                </a:lnTo>
                <a:lnTo>
                  <a:pt x="7006604" y="1244600"/>
                </a:lnTo>
                <a:lnTo>
                  <a:pt x="6977009" y="1206500"/>
                </a:lnTo>
                <a:lnTo>
                  <a:pt x="6946867" y="1181100"/>
                </a:lnTo>
                <a:lnTo>
                  <a:pt x="6916184" y="1143000"/>
                </a:lnTo>
                <a:lnTo>
                  <a:pt x="6884965" y="1117600"/>
                </a:lnTo>
                <a:lnTo>
                  <a:pt x="6853214" y="1079500"/>
                </a:lnTo>
                <a:lnTo>
                  <a:pt x="6820938" y="1054100"/>
                </a:lnTo>
                <a:lnTo>
                  <a:pt x="6788141" y="1028700"/>
                </a:lnTo>
                <a:lnTo>
                  <a:pt x="6754829" y="990600"/>
                </a:lnTo>
                <a:lnTo>
                  <a:pt x="6721006" y="965200"/>
                </a:lnTo>
                <a:lnTo>
                  <a:pt x="6686678" y="939800"/>
                </a:lnTo>
                <a:lnTo>
                  <a:pt x="6651851" y="914400"/>
                </a:lnTo>
                <a:lnTo>
                  <a:pt x="6616529" y="876300"/>
                </a:lnTo>
                <a:lnTo>
                  <a:pt x="6544421" y="825500"/>
                </a:lnTo>
                <a:lnTo>
                  <a:pt x="6470398" y="774700"/>
                </a:lnTo>
                <a:lnTo>
                  <a:pt x="6394500" y="723900"/>
                </a:lnTo>
                <a:lnTo>
                  <a:pt x="6316769" y="673100"/>
                </a:lnTo>
                <a:lnTo>
                  <a:pt x="6237247" y="622300"/>
                </a:lnTo>
                <a:lnTo>
                  <a:pt x="6114696" y="546100"/>
                </a:lnTo>
                <a:lnTo>
                  <a:pt x="6072995" y="533400"/>
                </a:lnTo>
                <a:lnTo>
                  <a:pt x="5988349" y="482600"/>
                </a:lnTo>
                <a:lnTo>
                  <a:pt x="5945414" y="469900"/>
                </a:lnTo>
                <a:lnTo>
                  <a:pt x="5858347" y="419100"/>
                </a:lnTo>
                <a:lnTo>
                  <a:pt x="5814225" y="406400"/>
                </a:lnTo>
                <a:lnTo>
                  <a:pt x="5769717" y="381000"/>
                </a:lnTo>
                <a:lnTo>
                  <a:pt x="5724829" y="368300"/>
                </a:lnTo>
                <a:lnTo>
                  <a:pt x="5679567" y="342900"/>
                </a:lnTo>
                <a:lnTo>
                  <a:pt x="5633934" y="330200"/>
                </a:lnTo>
                <a:lnTo>
                  <a:pt x="5587937" y="304800"/>
                </a:lnTo>
                <a:lnTo>
                  <a:pt x="5494871" y="279400"/>
                </a:lnTo>
                <a:lnTo>
                  <a:pt x="5447811" y="254000"/>
                </a:lnTo>
                <a:lnTo>
                  <a:pt x="5304592" y="215900"/>
                </a:lnTo>
                <a:lnTo>
                  <a:pt x="5256189" y="190500"/>
                </a:lnTo>
                <a:lnTo>
                  <a:pt x="4908617" y="101600"/>
                </a:lnTo>
                <a:close/>
              </a:path>
              <a:path w="7688580" h="5753100">
                <a:moveTo>
                  <a:pt x="4703587" y="63500"/>
                </a:moveTo>
                <a:lnTo>
                  <a:pt x="2984992" y="63500"/>
                </a:lnTo>
                <a:lnTo>
                  <a:pt x="2830803" y="101600"/>
                </a:lnTo>
                <a:lnTo>
                  <a:pt x="4857776" y="101600"/>
                </a:lnTo>
                <a:lnTo>
                  <a:pt x="4703587" y="63500"/>
                </a:lnTo>
                <a:close/>
              </a:path>
              <a:path w="7688580" h="5753100">
                <a:moveTo>
                  <a:pt x="4547007" y="38100"/>
                </a:moveTo>
                <a:lnTo>
                  <a:pt x="3141572" y="38100"/>
                </a:lnTo>
                <a:lnTo>
                  <a:pt x="3036927" y="63500"/>
                </a:lnTo>
                <a:lnTo>
                  <a:pt x="4651652" y="63500"/>
                </a:lnTo>
                <a:lnTo>
                  <a:pt x="4547007" y="38100"/>
                </a:lnTo>
                <a:close/>
              </a:path>
              <a:path w="7688580" h="5753100">
                <a:moveTo>
                  <a:pt x="4441361" y="25400"/>
                </a:moveTo>
                <a:lnTo>
                  <a:pt x="3247218" y="25400"/>
                </a:lnTo>
                <a:lnTo>
                  <a:pt x="3194273" y="38100"/>
                </a:lnTo>
                <a:lnTo>
                  <a:pt x="4494306" y="38100"/>
                </a:lnTo>
                <a:lnTo>
                  <a:pt x="4441361" y="25400"/>
                </a:lnTo>
                <a:close/>
              </a:path>
              <a:path w="7688580" h="5753100">
                <a:moveTo>
                  <a:pt x="4334756" y="12700"/>
                </a:moveTo>
                <a:lnTo>
                  <a:pt x="3353823" y="12700"/>
                </a:lnTo>
                <a:lnTo>
                  <a:pt x="3300403" y="25400"/>
                </a:lnTo>
                <a:lnTo>
                  <a:pt x="4388176" y="25400"/>
                </a:lnTo>
                <a:lnTo>
                  <a:pt x="4334756" y="12700"/>
                </a:lnTo>
                <a:close/>
              </a:path>
              <a:path w="7688580" h="5753100">
                <a:moveTo>
                  <a:pt x="4173143" y="0"/>
                </a:moveTo>
                <a:lnTo>
                  <a:pt x="3515436" y="0"/>
                </a:lnTo>
                <a:lnTo>
                  <a:pt x="3461344" y="12700"/>
                </a:lnTo>
                <a:lnTo>
                  <a:pt x="4227235" y="12700"/>
                </a:lnTo>
                <a:lnTo>
                  <a:pt x="4173143" y="0"/>
                </a:lnTo>
                <a:close/>
              </a:path>
            </a:pathLst>
          </a:custGeom>
          <a:solidFill>
            <a:srgbClr val="56A7B5">
              <a:alpha val="85096"/>
            </a:srgbClr>
          </a:solidFill>
        </p:spPr>
        <p:txBody>
          <a:bodyPr wrap="square" lIns="0" tIns="0" rIns="0" bIns="0" rtlCol="0"/>
          <a:lstStyle/>
          <a:p>
            <a:endParaRPr/>
          </a:p>
        </p:txBody>
      </p:sp>
      <p:sp>
        <p:nvSpPr>
          <p:cNvPr id="3" name="object 3"/>
          <p:cNvSpPr/>
          <p:nvPr/>
        </p:nvSpPr>
        <p:spPr>
          <a:xfrm>
            <a:off x="3380232" y="1249172"/>
            <a:ext cx="5059680" cy="3860800"/>
          </a:xfrm>
          <a:custGeom>
            <a:avLst/>
            <a:gdLst/>
            <a:ahLst/>
            <a:cxnLst/>
            <a:rect l="l" t="t" r="r" b="b"/>
            <a:pathLst>
              <a:path w="5059680" h="3860800">
                <a:moveTo>
                  <a:pt x="2851239" y="3848100"/>
                </a:moveTo>
                <a:lnTo>
                  <a:pt x="2208440" y="3848100"/>
                </a:lnTo>
                <a:lnTo>
                  <a:pt x="2261233" y="3860800"/>
                </a:lnTo>
                <a:lnTo>
                  <a:pt x="2798446" y="3860800"/>
                </a:lnTo>
                <a:lnTo>
                  <a:pt x="2851239" y="3848100"/>
                </a:lnTo>
                <a:close/>
              </a:path>
              <a:path w="5059680" h="3860800">
                <a:moveTo>
                  <a:pt x="2955803" y="3835400"/>
                </a:moveTo>
                <a:lnTo>
                  <a:pt x="2103876" y="3835400"/>
                </a:lnTo>
                <a:lnTo>
                  <a:pt x="2155984" y="3848100"/>
                </a:lnTo>
                <a:lnTo>
                  <a:pt x="2903695" y="3848100"/>
                </a:lnTo>
                <a:lnTo>
                  <a:pt x="2955803" y="3835400"/>
                </a:lnTo>
                <a:close/>
              </a:path>
              <a:path w="5059680" h="3860800">
                <a:moveTo>
                  <a:pt x="3109928" y="3810000"/>
                </a:moveTo>
                <a:lnTo>
                  <a:pt x="1949751" y="3810000"/>
                </a:lnTo>
                <a:lnTo>
                  <a:pt x="2052127" y="3835400"/>
                </a:lnTo>
                <a:lnTo>
                  <a:pt x="3007552" y="3835400"/>
                </a:lnTo>
                <a:lnTo>
                  <a:pt x="3109928" y="3810000"/>
                </a:lnTo>
                <a:close/>
              </a:path>
              <a:path w="5059680" h="3860800">
                <a:moveTo>
                  <a:pt x="3109928" y="50800"/>
                </a:moveTo>
                <a:lnTo>
                  <a:pt x="1949751" y="50800"/>
                </a:lnTo>
                <a:lnTo>
                  <a:pt x="1899147" y="63500"/>
                </a:lnTo>
                <a:lnTo>
                  <a:pt x="1509846" y="165100"/>
                </a:lnTo>
                <a:lnTo>
                  <a:pt x="1463296" y="190500"/>
                </a:lnTo>
                <a:lnTo>
                  <a:pt x="1371729" y="215900"/>
                </a:lnTo>
                <a:lnTo>
                  <a:pt x="1326734" y="241300"/>
                </a:lnTo>
                <a:lnTo>
                  <a:pt x="1282282" y="254000"/>
                </a:lnTo>
                <a:lnTo>
                  <a:pt x="1238382" y="279400"/>
                </a:lnTo>
                <a:lnTo>
                  <a:pt x="1195047" y="292100"/>
                </a:lnTo>
                <a:lnTo>
                  <a:pt x="1110116" y="342900"/>
                </a:lnTo>
                <a:lnTo>
                  <a:pt x="1068542" y="355600"/>
                </a:lnTo>
                <a:lnTo>
                  <a:pt x="987237" y="406400"/>
                </a:lnTo>
                <a:lnTo>
                  <a:pt x="947528" y="431800"/>
                </a:lnTo>
                <a:lnTo>
                  <a:pt x="908463" y="457200"/>
                </a:lnTo>
                <a:lnTo>
                  <a:pt x="870054" y="482600"/>
                </a:lnTo>
                <a:lnTo>
                  <a:pt x="832311" y="508000"/>
                </a:lnTo>
                <a:lnTo>
                  <a:pt x="795248" y="533400"/>
                </a:lnTo>
                <a:lnTo>
                  <a:pt x="758874" y="558800"/>
                </a:lnTo>
                <a:lnTo>
                  <a:pt x="723201" y="584200"/>
                </a:lnTo>
                <a:lnTo>
                  <a:pt x="688242" y="609600"/>
                </a:lnTo>
                <a:lnTo>
                  <a:pt x="654006" y="635000"/>
                </a:lnTo>
                <a:lnTo>
                  <a:pt x="620506" y="673100"/>
                </a:lnTo>
                <a:lnTo>
                  <a:pt x="587752" y="698500"/>
                </a:lnTo>
                <a:lnTo>
                  <a:pt x="555757" y="723900"/>
                </a:lnTo>
                <a:lnTo>
                  <a:pt x="524532" y="762000"/>
                </a:lnTo>
                <a:lnTo>
                  <a:pt x="494088" y="787400"/>
                </a:lnTo>
                <a:lnTo>
                  <a:pt x="464437" y="825500"/>
                </a:lnTo>
                <a:lnTo>
                  <a:pt x="435589" y="850900"/>
                </a:lnTo>
                <a:lnTo>
                  <a:pt x="407557" y="889000"/>
                </a:lnTo>
                <a:lnTo>
                  <a:pt x="380351" y="914400"/>
                </a:lnTo>
                <a:lnTo>
                  <a:pt x="353984" y="952500"/>
                </a:lnTo>
                <a:lnTo>
                  <a:pt x="328466" y="977900"/>
                </a:lnTo>
                <a:lnTo>
                  <a:pt x="303809" y="1016000"/>
                </a:lnTo>
                <a:lnTo>
                  <a:pt x="280025" y="1054100"/>
                </a:lnTo>
                <a:lnTo>
                  <a:pt x="257125" y="1092200"/>
                </a:lnTo>
                <a:lnTo>
                  <a:pt x="235119" y="1117600"/>
                </a:lnTo>
                <a:lnTo>
                  <a:pt x="214020" y="1155700"/>
                </a:lnTo>
                <a:lnTo>
                  <a:pt x="193840" y="1193800"/>
                </a:lnTo>
                <a:lnTo>
                  <a:pt x="174588" y="1231900"/>
                </a:lnTo>
                <a:lnTo>
                  <a:pt x="156278" y="1270000"/>
                </a:lnTo>
                <a:lnTo>
                  <a:pt x="138920" y="1308100"/>
                </a:lnTo>
                <a:lnTo>
                  <a:pt x="122525" y="1346200"/>
                </a:lnTo>
                <a:lnTo>
                  <a:pt x="107105" y="1384300"/>
                </a:lnTo>
                <a:lnTo>
                  <a:pt x="92672" y="1422400"/>
                </a:lnTo>
                <a:lnTo>
                  <a:pt x="79237" y="1460500"/>
                </a:lnTo>
                <a:lnTo>
                  <a:pt x="66811" y="1498600"/>
                </a:lnTo>
                <a:lnTo>
                  <a:pt x="55406" y="1536700"/>
                </a:lnTo>
                <a:lnTo>
                  <a:pt x="45033" y="1574800"/>
                </a:lnTo>
                <a:lnTo>
                  <a:pt x="35703" y="1612900"/>
                </a:lnTo>
                <a:lnTo>
                  <a:pt x="27428" y="1651000"/>
                </a:lnTo>
                <a:lnTo>
                  <a:pt x="20220" y="1689100"/>
                </a:lnTo>
                <a:lnTo>
                  <a:pt x="14089" y="1727200"/>
                </a:lnTo>
                <a:lnTo>
                  <a:pt x="9047" y="1778000"/>
                </a:lnTo>
                <a:lnTo>
                  <a:pt x="5106" y="1816100"/>
                </a:lnTo>
                <a:lnTo>
                  <a:pt x="2277" y="1854200"/>
                </a:lnTo>
                <a:lnTo>
                  <a:pt x="571" y="1892300"/>
                </a:lnTo>
                <a:lnTo>
                  <a:pt x="0" y="1930400"/>
                </a:lnTo>
                <a:lnTo>
                  <a:pt x="571" y="1981200"/>
                </a:lnTo>
                <a:lnTo>
                  <a:pt x="2277" y="2019300"/>
                </a:lnTo>
                <a:lnTo>
                  <a:pt x="5106" y="2057400"/>
                </a:lnTo>
                <a:lnTo>
                  <a:pt x="9047" y="2095500"/>
                </a:lnTo>
                <a:lnTo>
                  <a:pt x="14089" y="2146300"/>
                </a:lnTo>
                <a:lnTo>
                  <a:pt x="20220" y="2184400"/>
                </a:lnTo>
                <a:lnTo>
                  <a:pt x="27428" y="2222500"/>
                </a:lnTo>
                <a:lnTo>
                  <a:pt x="35703" y="2260600"/>
                </a:lnTo>
                <a:lnTo>
                  <a:pt x="45033" y="2298700"/>
                </a:lnTo>
                <a:lnTo>
                  <a:pt x="55406" y="2336800"/>
                </a:lnTo>
                <a:lnTo>
                  <a:pt x="66811" y="2374900"/>
                </a:lnTo>
                <a:lnTo>
                  <a:pt x="79237" y="2413000"/>
                </a:lnTo>
                <a:lnTo>
                  <a:pt x="92672" y="2451100"/>
                </a:lnTo>
                <a:lnTo>
                  <a:pt x="107105" y="2489200"/>
                </a:lnTo>
                <a:lnTo>
                  <a:pt x="122525" y="2527300"/>
                </a:lnTo>
                <a:lnTo>
                  <a:pt x="138920" y="2565400"/>
                </a:lnTo>
                <a:lnTo>
                  <a:pt x="156278" y="2603500"/>
                </a:lnTo>
                <a:lnTo>
                  <a:pt x="174588" y="2641600"/>
                </a:lnTo>
                <a:lnTo>
                  <a:pt x="193840" y="2679700"/>
                </a:lnTo>
                <a:lnTo>
                  <a:pt x="214020" y="2717800"/>
                </a:lnTo>
                <a:lnTo>
                  <a:pt x="235119" y="2755900"/>
                </a:lnTo>
                <a:lnTo>
                  <a:pt x="257125" y="2781300"/>
                </a:lnTo>
                <a:lnTo>
                  <a:pt x="280025" y="2819400"/>
                </a:lnTo>
                <a:lnTo>
                  <a:pt x="303809" y="2857500"/>
                </a:lnTo>
                <a:lnTo>
                  <a:pt x="328466" y="2882900"/>
                </a:lnTo>
                <a:lnTo>
                  <a:pt x="353984" y="2921000"/>
                </a:lnTo>
                <a:lnTo>
                  <a:pt x="380351" y="2959100"/>
                </a:lnTo>
                <a:lnTo>
                  <a:pt x="407557" y="2984500"/>
                </a:lnTo>
                <a:lnTo>
                  <a:pt x="435589" y="3022600"/>
                </a:lnTo>
                <a:lnTo>
                  <a:pt x="464437" y="3048000"/>
                </a:lnTo>
                <a:lnTo>
                  <a:pt x="494088" y="3086100"/>
                </a:lnTo>
                <a:lnTo>
                  <a:pt x="524532" y="3111500"/>
                </a:lnTo>
                <a:lnTo>
                  <a:pt x="555757" y="3149600"/>
                </a:lnTo>
                <a:lnTo>
                  <a:pt x="587752" y="3175000"/>
                </a:lnTo>
                <a:lnTo>
                  <a:pt x="620506" y="3200400"/>
                </a:lnTo>
                <a:lnTo>
                  <a:pt x="654006" y="3225800"/>
                </a:lnTo>
                <a:lnTo>
                  <a:pt x="688242" y="3263900"/>
                </a:lnTo>
                <a:lnTo>
                  <a:pt x="723201" y="3289300"/>
                </a:lnTo>
                <a:lnTo>
                  <a:pt x="758874" y="3314700"/>
                </a:lnTo>
                <a:lnTo>
                  <a:pt x="795248" y="3340100"/>
                </a:lnTo>
                <a:lnTo>
                  <a:pt x="832311" y="3365500"/>
                </a:lnTo>
                <a:lnTo>
                  <a:pt x="870054" y="3390900"/>
                </a:lnTo>
                <a:lnTo>
                  <a:pt x="908463" y="3416300"/>
                </a:lnTo>
                <a:lnTo>
                  <a:pt x="947528" y="3441700"/>
                </a:lnTo>
                <a:lnTo>
                  <a:pt x="987237" y="3467100"/>
                </a:lnTo>
                <a:lnTo>
                  <a:pt x="1068542" y="3517900"/>
                </a:lnTo>
                <a:lnTo>
                  <a:pt x="1110116" y="3530600"/>
                </a:lnTo>
                <a:lnTo>
                  <a:pt x="1195047" y="3581400"/>
                </a:lnTo>
                <a:lnTo>
                  <a:pt x="1238382" y="3594100"/>
                </a:lnTo>
                <a:lnTo>
                  <a:pt x="1282282" y="3619500"/>
                </a:lnTo>
                <a:lnTo>
                  <a:pt x="1326734" y="3632200"/>
                </a:lnTo>
                <a:lnTo>
                  <a:pt x="1371729" y="3657600"/>
                </a:lnTo>
                <a:lnTo>
                  <a:pt x="1463296" y="3683000"/>
                </a:lnTo>
                <a:lnTo>
                  <a:pt x="1509846" y="3708400"/>
                </a:lnTo>
                <a:lnTo>
                  <a:pt x="1556893" y="3721100"/>
                </a:lnTo>
                <a:lnTo>
                  <a:pt x="1899147" y="3810000"/>
                </a:lnTo>
                <a:lnTo>
                  <a:pt x="3160532" y="3810000"/>
                </a:lnTo>
                <a:lnTo>
                  <a:pt x="3502786" y="3721100"/>
                </a:lnTo>
                <a:lnTo>
                  <a:pt x="3549833" y="3708400"/>
                </a:lnTo>
                <a:lnTo>
                  <a:pt x="3596383" y="3683000"/>
                </a:lnTo>
                <a:lnTo>
                  <a:pt x="3687950" y="3657600"/>
                </a:lnTo>
                <a:lnTo>
                  <a:pt x="3732945" y="3632200"/>
                </a:lnTo>
                <a:lnTo>
                  <a:pt x="3777397" y="3619500"/>
                </a:lnTo>
                <a:lnTo>
                  <a:pt x="3821297" y="3594100"/>
                </a:lnTo>
                <a:lnTo>
                  <a:pt x="3864632" y="3581400"/>
                </a:lnTo>
                <a:lnTo>
                  <a:pt x="3949563" y="3530600"/>
                </a:lnTo>
                <a:lnTo>
                  <a:pt x="3991137" y="3517900"/>
                </a:lnTo>
                <a:lnTo>
                  <a:pt x="4072442" y="3467100"/>
                </a:lnTo>
                <a:lnTo>
                  <a:pt x="4112151" y="3441700"/>
                </a:lnTo>
                <a:lnTo>
                  <a:pt x="4151216" y="3416300"/>
                </a:lnTo>
                <a:lnTo>
                  <a:pt x="4189625" y="3390900"/>
                </a:lnTo>
                <a:lnTo>
                  <a:pt x="4227368" y="3365500"/>
                </a:lnTo>
                <a:lnTo>
                  <a:pt x="4264431" y="3340100"/>
                </a:lnTo>
                <a:lnTo>
                  <a:pt x="4300805" y="3314700"/>
                </a:lnTo>
                <a:lnTo>
                  <a:pt x="4336478" y="3289300"/>
                </a:lnTo>
                <a:lnTo>
                  <a:pt x="4371437" y="3263900"/>
                </a:lnTo>
                <a:lnTo>
                  <a:pt x="4405673" y="3225800"/>
                </a:lnTo>
                <a:lnTo>
                  <a:pt x="4439173" y="3200400"/>
                </a:lnTo>
                <a:lnTo>
                  <a:pt x="4471927" y="3175000"/>
                </a:lnTo>
                <a:lnTo>
                  <a:pt x="4503922" y="3149600"/>
                </a:lnTo>
                <a:lnTo>
                  <a:pt x="4535147" y="3111500"/>
                </a:lnTo>
                <a:lnTo>
                  <a:pt x="4565591" y="3086100"/>
                </a:lnTo>
                <a:lnTo>
                  <a:pt x="4595242" y="3048000"/>
                </a:lnTo>
                <a:lnTo>
                  <a:pt x="4624090" y="3022600"/>
                </a:lnTo>
                <a:lnTo>
                  <a:pt x="4652122" y="2984500"/>
                </a:lnTo>
                <a:lnTo>
                  <a:pt x="4679328" y="2959100"/>
                </a:lnTo>
                <a:lnTo>
                  <a:pt x="4705695" y="2921000"/>
                </a:lnTo>
                <a:lnTo>
                  <a:pt x="4731213" y="2882900"/>
                </a:lnTo>
                <a:lnTo>
                  <a:pt x="4755870" y="2857500"/>
                </a:lnTo>
                <a:lnTo>
                  <a:pt x="4779654" y="2819400"/>
                </a:lnTo>
                <a:lnTo>
                  <a:pt x="4802554" y="2781300"/>
                </a:lnTo>
                <a:lnTo>
                  <a:pt x="4824560" y="2755900"/>
                </a:lnTo>
                <a:lnTo>
                  <a:pt x="4845659" y="2717800"/>
                </a:lnTo>
                <a:lnTo>
                  <a:pt x="4865839" y="2679700"/>
                </a:lnTo>
                <a:lnTo>
                  <a:pt x="4885091" y="2641600"/>
                </a:lnTo>
                <a:lnTo>
                  <a:pt x="4903401" y="2603500"/>
                </a:lnTo>
                <a:lnTo>
                  <a:pt x="4920759" y="2565400"/>
                </a:lnTo>
                <a:lnTo>
                  <a:pt x="4937154" y="2527300"/>
                </a:lnTo>
                <a:lnTo>
                  <a:pt x="4952574" y="2489200"/>
                </a:lnTo>
                <a:lnTo>
                  <a:pt x="4967007" y="2451100"/>
                </a:lnTo>
                <a:lnTo>
                  <a:pt x="4980442" y="2413000"/>
                </a:lnTo>
                <a:lnTo>
                  <a:pt x="4992868" y="2374900"/>
                </a:lnTo>
                <a:lnTo>
                  <a:pt x="5004273" y="2336800"/>
                </a:lnTo>
                <a:lnTo>
                  <a:pt x="5014646" y="2298700"/>
                </a:lnTo>
                <a:lnTo>
                  <a:pt x="5023976" y="2260600"/>
                </a:lnTo>
                <a:lnTo>
                  <a:pt x="5032251" y="2222500"/>
                </a:lnTo>
                <a:lnTo>
                  <a:pt x="5039459" y="2184400"/>
                </a:lnTo>
                <a:lnTo>
                  <a:pt x="5045590" y="2146300"/>
                </a:lnTo>
                <a:lnTo>
                  <a:pt x="5050632" y="2095500"/>
                </a:lnTo>
                <a:lnTo>
                  <a:pt x="5054573" y="2057400"/>
                </a:lnTo>
                <a:lnTo>
                  <a:pt x="5057402" y="2019300"/>
                </a:lnTo>
                <a:lnTo>
                  <a:pt x="5059108" y="1981200"/>
                </a:lnTo>
                <a:lnTo>
                  <a:pt x="5059679" y="1930400"/>
                </a:lnTo>
                <a:lnTo>
                  <a:pt x="5059108" y="1892300"/>
                </a:lnTo>
                <a:lnTo>
                  <a:pt x="5057402" y="1854200"/>
                </a:lnTo>
                <a:lnTo>
                  <a:pt x="5054573" y="1816100"/>
                </a:lnTo>
                <a:lnTo>
                  <a:pt x="5050632" y="1778000"/>
                </a:lnTo>
                <a:lnTo>
                  <a:pt x="5045590" y="1727200"/>
                </a:lnTo>
                <a:lnTo>
                  <a:pt x="5039459" y="1689100"/>
                </a:lnTo>
                <a:lnTo>
                  <a:pt x="5032251" y="1651000"/>
                </a:lnTo>
                <a:lnTo>
                  <a:pt x="5023976" y="1612900"/>
                </a:lnTo>
                <a:lnTo>
                  <a:pt x="5014646" y="1574800"/>
                </a:lnTo>
                <a:lnTo>
                  <a:pt x="5004273" y="1536700"/>
                </a:lnTo>
                <a:lnTo>
                  <a:pt x="4992868" y="1498600"/>
                </a:lnTo>
                <a:lnTo>
                  <a:pt x="4980442" y="1460500"/>
                </a:lnTo>
                <a:lnTo>
                  <a:pt x="4967007" y="1422400"/>
                </a:lnTo>
                <a:lnTo>
                  <a:pt x="4952574" y="1384300"/>
                </a:lnTo>
                <a:lnTo>
                  <a:pt x="4937154" y="1346200"/>
                </a:lnTo>
                <a:lnTo>
                  <a:pt x="4920759" y="1308100"/>
                </a:lnTo>
                <a:lnTo>
                  <a:pt x="4903401" y="1270000"/>
                </a:lnTo>
                <a:lnTo>
                  <a:pt x="4885091" y="1231900"/>
                </a:lnTo>
                <a:lnTo>
                  <a:pt x="4865839" y="1193800"/>
                </a:lnTo>
                <a:lnTo>
                  <a:pt x="4845659" y="1155700"/>
                </a:lnTo>
                <a:lnTo>
                  <a:pt x="4824560" y="1117600"/>
                </a:lnTo>
                <a:lnTo>
                  <a:pt x="4802554" y="1092200"/>
                </a:lnTo>
                <a:lnTo>
                  <a:pt x="4779654" y="1054100"/>
                </a:lnTo>
                <a:lnTo>
                  <a:pt x="4755870" y="1016000"/>
                </a:lnTo>
                <a:lnTo>
                  <a:pt x="4731213" y="977900"/>
                </a:lnTo>
                <a:lnTo>
                  <a:pt x="4705695" y="952500"/>
                </a:lnTo>
                <a:lnTo>
                  <a:pt x="4679328" y="914400"/>
                </a:lnTo>
                <a:lnTo>
                  <a:pt x="4652122" y="889000"/>
                </a:lnTo>
                <a:lnTo>
                  <a:pt x="4624090" y="850900"/>
                </a:lnTo>
                <a:lnTo>
                  <a:pt x="4595242" y="825500"/>
                </a:lnTo>
                <a:lnTo>
                  <a:pt x="4565591" y="787400"/>
                </a:lnTo>
                <a:lnTo>
                  <a:pt x="4535147" y="762000"/>
                </a:lnTo>
                <a:lnTo>
                  <a:pt x="4503922" y="723900"/>
                </a:lnTo>
                <a:lnTo>
                  <a:pt x="4471927" y="698500"/>
                </a:lnTo>
                <a:lnTo>
                  <a:pt x="4439173" y="673100"/>
                </a:lnTo>
                <a:lnTo>
                  <a:pt x="4405673" y="635000"/>
                </a:lnTo>
                <a:lnTo>
                  <a:pt x="4371437" y="609600"/>
                </a:lnTo>
                <a:lnTo>
                  <a:pt x="4336478" y="584200"/>
                </a:lnTo>
                <a:lnTo>
                  <a:pt x="4300805" y="558800"/>
                </a:lnTo>
                <a:lnTo>
                  <a:pt x="4264431" y="533400"/>
                </a:lnTo>
                <a:lnTo>
                  <a:pt x="4227368" y="508000"/>
                </a:lnTo>
                <a:lnTo>
                  <a:pt x="4189625" y="482600"/>
                </a:lnTo>
                <a:lnTo>
                  <a:pt x="4151216" y="457200"/>
                </a:lnTo>
                <a:lnTo>
                  <a:pt x="4112151" y="431800"/>
                </a:lnTo>
                <a:lnTo>
                  <a:pt x="4072442" y="406400"/>
                </a:lnTo>
                <a:lnTo>
                  <a:pt x="3991137" y="355600"/>
                </a:lnTo>
                <a:lnTo>
                  <a:pt x="3949563" y="342900"/>
                </a:lnTo>
                <a:lnTo>
                  <a:pt x="3864632" y="292100"/>
                </a:lnTo>
                <a:lnTo>
                  <a:pt x="3821297" y="279400"/>
                </a:lnTo>
                <a:lnTo>
                  <a:pt x="3777397" y="254000"/>
                </a:lnTo>
                <a:lnTo>
                  <a:pt x="3732945" y="241300"/>
                </a:lnTo>
                <a:lnTo>
                  <a:pt x="3687950" y="215900"/>
                </a:lnTo>
                <a:lnTo>
                  <a:pt x="3596383" y="190500"/>
                </a:lnTo>
                <a:lnTo>
                  <a:pt x="3549833" y="165100"/>
                </a:lnTo>
                <a:lnTo>
                  <a:pt x="3160532" y="63500"/>
                </a:lnTo>
                <a:lnTo>
                  <a:pt x="3109928" y="50800"/>
                </a:lnTo>
                <a:close/>
              </a:path>
              <a:path w="5059680" h="3860800">
                <a:moveTo>
                  <a:pt x="3007552" y="38100"/>
                </a:moveTo>
                <a:lnTo>
                  <a:pt x="2052127" y="38100"/>
                </a:lnTo>
                <a:lnTo>
                  <a:pt x="2000748" y="50800"/>
                </a:lnTo>
                <a:lnTo>
                  <a:pt x="3058931" y="50800"/>
                </a:lnTo>
                <a:lnTo>
                  <a:pt x="3007552" y="38100"/>
                </a:lnTo>
                <a:close/>
              </a:path>
              <a:path w="5059680" h="3860800">
                <a:moveTo>
                  <a:pt x="2903695" y="25400"/>
                </a:moveTo>
                <a:lnTo>
                  <a:pt x="2155984" y="25400"/>
                </a:lnTo>
                <a:lnTo>
                  <a:pt x="2103876" y="38100"/>
                </a:lnTo>
                <a:lnTo>
                  <a:pt x="2955803" y="38100"/>
                </a:lnTo>
                <a:lnTo>
                  <a:pt x="2903695" y="25400"/>
                </a:lnTo>
                <a:close/>
              </a:path>
              <a:path w="5059680" h="3860800">
                <a:moveTo>
                  <a:pt x="2798446" y="12700"/>
                </a:moveTo>
                <a:lnTo>
                  <a:pt x="2261233" y="12700"/>
                </a:lnTo>
                <a:lnTo>
                  <a:pt x="2208440" y="25400"/>
                </a:lnTo>
                <a:lnTo>
                  <a:pt x="2851239" y="25400"/>
                </a:lnTo>
                <a:lnTo>
                  <a:pt x="2798446" y="12700"/>
                </a:lnTo>
                <a:close/>
              </a:path>
              <a:path w="5059680" h="3860800">
                <a:moveTo>
                  <a:pt x="2584142" y="0"/>
                </a:moveTo>
                <a:lnTo>
                  <a:pt x="2475537" y="0"/>
                </a:lnTo>
                <a:lnTo>
                  <a:pt x="2421513" y="12700"/>
                </a:lnTo>
                <a:lnTo>
                  <a:pt x="2638166" y="12700"/>
                </a:lnTo>
                <a:lnTo>
                  <a:pt x="2584142" y="0"/>
                </a:lnTo>
                <a:close/>
              </a:path>
            </a:pathLst>
          </a:custGeom>
          <a:solidFill>
            <a:srgbClr val="9AC9D2"/>
          </a:solidFill>
        </p:spPr>
        <p:txBody>
          <a:bodyPr wrap="square" lIns="0" tIns="0" rIns="0" bIns="0" rtlCol="0"/>
          <a:lstStyle/>
          <a:p>
            <a:endParaRPr/>
          </a:p>
        </p:txBody>
      </p:sp>
      <p:sp>
        <p:nvSpPr>
          <p:cNvPr id="4" name="object 4"/>
          <p:cNvSpPr/>
          <p:nvPr/>
        </p:nvSpPr>
        <p:spPr>
          <a:xfrm>
            <a:off x="4483608" y="1661160"/>
            <a:ext cx="3002280" cy="1278890"/>
          </a:xfrm>
          <a:custGeom>
            <a:avLst/>
            <a:gdLst/>
            <a:ahLst/>
            <a:cxnLst/>
            <a:rect l="l" t="t" r="r" b="b"/>
            <a:pathLst>
              <a:path w="3002279" h="1278889">
                <a:moveTo>
                  <a:pt x="1501139" y="0"/>
                </a:moveTo>
                <a:lnTo>
                  <a:pt x="1436023" y="590"/>
                </a:lnTo>
                <a:lnTo>
                  <a:pt x="1371615" y="2346"/>
                </a:lnTo>
                <a:lnTo>
                  <a:pt x="1307973" y="5244"/>
                </a:lnTo>
                <a:lnTo>
                  <a:pt x="1245151" y="9259"/>
                </a:lnTo>
                <a:lnTo>
                  <a:pt x="1183207" y="14368"/>
                </a:lnTo>
                <a:lnTo>
                  <a:pt x="1122197" y="20546"/>
                </a:lnTo>
                <a:lnTo>
                  <a:pt x="1062177" y="27769"/>
                </a:lnTo>
                <a:lnTo>
                  <a:pt x="1003203" y="36014"/>
                </a:lnTo>
                <a:lnTo>
                  <a:pt x="945333" y="45256"/>
                </a:lnTo>
                <a:lnTo>
                  <a:pt x="888621" y="55472"/>
                </a:lnTo>
                <a:lnTo>
                  <a:pt x="833125" y="66637"/>
                </a:lnTo>
                <a:lnTo>
                  <a:pt x="778901" y="78728"/>
                </a:lnTo>
                <a:lnTo>
                  <a:pt x="726005" y="91720"/>
                </a:lnTo>
                <a:lnTo>
                  <a:pt x="674493" y="105590"/>
                </a:lnTo>
                <a:lnTo>
                  <a:pt x="624422" y="120313"/>
                </a:lnTo>
                <a:lnTo>
                  <a:pt x="575849" y="135866"/>
                </a:lnTo>
                <a:lnTo>
                  <a:pt x="528828" y="152224"/>
                </a:lnTo>
                <a:lnTo>
                  <a:pt x="483418" y="169364"/>
                </a:lnTo>
                <a:lnTo>
                  <a:pt x="439673" y="187261"/>
                </a:lnTo>
                <a:lnTo>
                  <a:pt x="397652" y="205892"/>
                </a:lnTo>
                <a:lnTo>
                  <a:pt x="357408" y="225232"/>
                </a:lnTo>
                <a:lnTo>
                  <a:pt x="319000" y="245258"/>
                </a:lnTo>
                <a:lnTo>
                  <a:pt x="282483" y="265945"/>
                </a:lnTo>
                <a:lnTo>
                  <a:pt x="247914" y="287270"/>
                </a:lnTo>
                <a:lnTo>
                  <a:pt x="215349" y="309208"/>
                </a:lnTo>
                <a:lnTo>
                  <a:pt x="156457" y="354829"/>
                </a:lnTo>
                <a:lnTo>
                  <a:pt x="106256" y="402616"/>
                </a:lnTo>
                <a:lnTo>
                  <a:pt x="65198" y="452378"/>
                </a:lnTo>
                <a:lnTo>
                  <a:pt x="33733" y="503921"/>
                </a:lnTo>
                <a:lnTo>
                  <a:pt x="12313" y="557055"/>
                </a:lnTo>
                <a:lnTo>
                  <a:pt x="1386" y="611587"/>
                </a:lnTo>
                <a:lnTo>
                  <a:pt x="0" y="639317"/>
                </a:lnTo>
                <a:lnTo>
                  <a:pt x="1386" y="667048"/>
                </a:lnTo>
                <a:lnTo>
                  <a:pt x="12313" y="721580"/>
                </a:lnTo>
                <a:lnTo>
                  <a:pt x="33733" y="774714"/>
                </a:lnTo>
                <a:lnTo>
                  <a:pt x="65198" y="826257"/>
                </a:lnTo>
                <a:lnTo>
                  <a:pt x="106256" y="876019"/>
                </a:lnTo>
                <a:lnTo>
                  <a:pt x="156457" y="923806"/>
                </a:lnTo>
                <a:lnTo>
                  <a:pt x="215349" y="969427"/>
                </a:lnTo>
                <a:lnTo>
                  <a:pt x="247914" y="991365"/>
                </a:lnTo>
                <a:lnTo>
                  <a:pt x="282483" y="1012690"/>
                </a:lnTo>
                <a:lnTo>
                  <a:pt x="319000" y="1033377"/>
                </a:lnTo>
                <a:lnTo>
                  <a:pt x="357408" y="1053403"/>
                </a:lnTo>
                <a:lnTo>
                  <a:pt x="397652" y="1072743"/>
                </a:lnTo>
                <a:lnTo>
                  <a:pt x="439674" y="1091374"/>
                </a:lnTo>
                <a:lnTo>
                  <a:pt x="483418" y="1109271"/>
                </a:lnTo>
                <a:lnTo>
                  <a:pt x="528828" y="1126411"/>
                </a:lnTo>
                <a:lnTo>
                  <a:pt x="575849" y="1142769"/>
                </a:lnTo>
                <a:lnTo>
                  <a:pt x="624422" y="1158322"/>
                </a:lnTo>
                <a:lnTo>
                  <a:pt x="674493" y="1173045"/>
                </a:lnTo>
                <a:lnTo>
                  <a:pt x="726005" y="1186915"/>
                </a:lnTo>
                <a:lnTo>
                  <a:pt x="778901" y="1199907"/>
                </a:lnTo>
                <a:lnTo>
                  <a:pt x="833125" y="1211998"/>
                </a:lnTo>
                <a:lnTo>
                  <a:pt x="888621" y="1223163"/>
                </a:lnTo>
                <a:lnTo>
                  <a:pt x="945333" y="1233379"/>
                </a:lnTo>
                <a:lnTo>
                  <a:pt x="1003203" y="1242621"/>
                </a:lnTo>
                <a:lnTo>
                  <a:pt x="1062177" y="1250866"/>
                </a:lnTo>
                <a:lnTo>
                  <a:pt x="1122197" y="1258089"/>
                </a:lnTo>
                <a:lnTo>
                  <a:pt x="1183207" y="1264267"/>
                </a:lnTo>
                <a:lnTo>
                  <a:pt x="1245151" y="1269376"/>
                </a:lnTo>
                <a:lnTo>
                  <a:pt x="1307973" y="1273391"/>
                </a:lnTo>
                <a:lnTo>
                  <a:pt x="1371615" y="1276289"/>
                </a:lnTo>
                <a:lnTo>
                  <a:pt x="1436023" y="1278045"/>
                </a:lnTo>
                <a:lnTo>
                  <a:pt x="1501139" y="1278636"/>
                </a:lnTo>
                <a:lnTo>
                  <a:pt x="1566256" y="1278045"/>
                </a:lnTo>
                <a:lnTo>
                  <a:pt x="1630664" y="1276289"/>
                </a:lnTo>
                <a:lnTo>
                  <a:pt x="1694306" y="1273391"/>
                </a:lnTo>
                <a:lnTo>
                  <a:pt x="1757128" y="1269376"/>
                </a:lnTo>
                <a:lnTo>
                  <a:pt x="1819072" y="1264267"/>
                </a:lnTo>
                <a:lnTo>
                  <a:pt x="1880082" y="1258089"/>
                </a:lnTo>
                <a:lnTo>
                  <a:pt x="1940102" y="1250866"/>
                </a:lnTo>
                <a:lnTo>
                  <a:pt x="1999076" y="1242621"/>
                </a:lnTo>
                <a:lnTo>
                  <a:pt x="2056946" y="1233379"/>
                </a:lnTo>
                <a:lnTo>
                  <a:pt x="2113658" y="1223163"/>
                </a:lnTo>
                <a:lnTo>
                  <a:pt x="2169154" y="1211998"/>
                </a:lnTo>
                <a:lnTo>
                  <a:pt x="2223378" y="1199907"/>
                </a:lnTo>
                <a:lnTo>
                  <a:pt x="2276274" y="1186915"/>
                </a:lnTo>
                <a:lnTo>
                  <a:pt x="2327786" y="1173045"/>
                </a:lnTo>
                <a:lnTo>
                  <a:pt x="2377857" y="1158322"/>
                </a:lnTo>
                <a:lnTo>
                  <a:pt x="2426430" y="1142769"/>
                </a:lnTo>
                <a:lnTo>
                  <a:pt x="2473451" y="1126411"/>
                </a:lnTo>
                <a:lnTo>
                  <a:pt x="2518861" y="1109271"/>
                </a:lnTo>
                <a:lnTo>
                  <a:pt x="2562606" y="1091374"/>
                </a:lnTo>
                <a:lnTo>
                  <a:pt x="2604627" y="1072743"/>
                </a:lnTo>
                <a:lnTo>
                  <a:pt x="2644871" y="1053403"/>
                </a:lnTo>
                <a:lnTo>
                  <a:pt x="2683279" y="1033377"/>
                </a:lnTo>
                <a:lnTo>
                  <a:pt x="2719796" y="1012690"/>
                </a:lnTo>
                <a:lnTo>
                  <a:pt x="2754365" y="991365"/>
                </a:lnTo>
                <a:lnTo>
                  <a:pt x="2786930" y="969427"/>
                </a:lnTo>
                <a:lnTo>
                  <a:pt x="2845822" y="923806"/>
                </a:lnTo>
                <a:lnTo>
                  <a:pt x="2896023" y="876019"/>
                </a:lnTo>
                <a:lnTo>
                  <a:pt x="2937081" y="826257"/>
                </a:lnTo>
                <a:lnTo>
                  <a:pt x="2968546" y="774714"/>
                </a:lnTo>
                <a:lnTo>
                  <a:pt x="2989966" y="721580"/>
                </a:lnTo>
                <a:lnTo>
                  <a:pt x="3000893" y="667048"/>
                </a:lnTo>
                <a:lnTo>
                  <a:pt x="3002280" y="639317"/>
                </a:lnTo>
                <a:lnTo>
                  <a:pt x="3000893" y="611587"/>
                </a:lnTo>
                <a:lnTo>
                  <a:pt x="2989966" y="557055"/>
                </a:lnTo>
                <a:lnTo>
                  <a:pt x="2968546" y="503921"/>
                </a:lnTo>
                <a:lnTo>
                  <a:pt x="2937081" y="452378"/>
                </a:lnTo>
                <a:lnTo>
                  <a:pt x="2896023" y="402616"/>
                </a:lnTo>
                <a:lnTo>
                  <a:pt x="2845822" y="354829"/>
                </a:lnTo>
                <a:lnTo>
                  <a:pt x="2786930" y="309208"/>
                </a:lnTo>
                <a:lnTo>
                  <a:pt x="2754365" y="287270"/>
                </a:lnTo>
                <a:lnTo>
                  <a:pt x="2719796" y="265945"/>
                </a:lnTo>
                <a:lnTo>
                  <a:pt x="2683279" y="245258"/>
                </a:lnTo>
                <a:lnTo>
                  <a:pt x="2644871" y="225232"/>
                </a:lnTo>
                <a:lnTo>
                  <a:pt x="2604627" y="205892"/>
                </a:lnTo>
                <a:lnTo>
                  <a:pt x="2562606" y="187261"/>
                </a:lnTo>
                <a:lnTo>
                  <a:pt x="2518861" y="169364"/>
                </a:lnTo>
                <a:lnTo>
                  <a:pt x="2473451" y="152224"/>
                </a:lnTo>
                <a:lnTo>
                  <a:pt x="2426430" y="135866"/>
                </a:lnTo>
                <a:lnTo>
                  <a:pt x="2377857" y="120313"/>
                </a:lnTo>
                <a:lnTo>
                  <a:pt x="2327786" y="105590"/>
                </a:lnTo>
                <a:lnTo>
                  <a:pt x="2276274" y="91720"/>
                </a:lnTo>
                <a:lnTo>
                  <a:pt x="2223378" y="78728"/>
                </a:lnTo>
                <a:lnTo>
                  <a:pt x="2169154" y="66637"/>
                </a:lnTo>
                <a:lnTo>
                  <a:pt x="2113658" y="55472"/>
                </a:lnTo>
                <a:lnTo>
                  <a:pt x="2056946" y="45256"/>
                </a:lnTo>
                <a:lnTo>
                  <a:pt x="1999076" y="36014"/>
                </a:lnTo>
                <a:lnTo>
                  <a:pt x="1940102" y="27769"/>
                </a:lnTo>
                <a:lnTo>
                  <a:pt x="1880082" y="20546"/>
                </a:lnTo>
                <a:lnTo>
                  <a:pt x="1819072" y="14368"/>
                </a:lnTo>
                <a:lnTo>
                  <a:pt x="1757128" y="9259"/>
                </a:lnTo>
                <a:lnTo>
                  <a:pt x="1694306" y="5244"/>
                </a:lnTo>
                <a:lnTo>
                  <a:pt x="1630664" y="2346"/>
                </a:lnTo>
                <a:lnTo>
                  <a:pt x="1566256" y="590"/>
                </a:lnTo>
                <a:lnTo>
                  <a:pt x="1501139" y="0"/>
                </a:lnTo>
                <a:close/>
              </a:path>
            </a:pathLst>
          </a:custGeom>
          <a:solidFill>
            <a:srgbClr val="BBDCE0">
              <a:alpha val="85096"/>
            </a:srgbClr>
          </a:solidFill>
        </p:spPr>
        <p:txBody>
          <a:bodyPr wrap="square" lIns="0" tIns="0" rIns="0" bIns="0" rtlCol="0"/>
          <a:lstStyle/>
          <a:p>
            <a:endParaRPr/>
          </a:p>
        </p:txBody>
      </p:sp>
      <p:sp>
        <p:nvSpPr>
          <p:cNvPr id="5" name="object 5"/>
          <p:cNvSpPr txBox="1"/>
          <p:nvPr/>
        </p:nvSpPr>
        <p:spPr>
          <a:xfrm>
            <a:off x="4865370" y="2120900"/>
            <a:ext cx="2232025" cy="1923414"/>
          </a:xfrm>
          <a:prstGeom prst="rect">
            <a:avLst/>
          </a:prstGeom>
        </p:spPr>
        <p:txBody>
          <a:bodyPr vert="horz" wrap="square" lIns="0" tIns="12700" rIns="0" bIns="0" rtlCol="0">
            <a:spAutoFit/>
          </a:bodyPr>
          <a:lstStyle/>
          <a:p>
            <a:pPr marL="7620" algn="ctr">
              <a:lnSpc>
                <a:spcPct val="100000"/>
              </a:lnSpc>
              <a:spcBef>
                <a:spcPts val="100"/>
              </a:spcBef>
            </a:pPr>
            <a:r>
              <a:rPr sz="2100" b="1" spc="-5" dirty="0">
                <a:solidFill>
                  <a:srgbClr val="C00000"/>
                </a:solidFill>
                <a:latin typeface="Arial"/>
                <a:cs typeface="Arial"/>
              </a:rPr>
              <a:t>ECMAScript</a:t>
            </a:r>
            <a:r>
              <a:rPr sz="2100" b="1" spc="-30" dirty="0">
                <a:solidFill>
                  <a:srgbClr val="C00000"/>
                </a:solidFill>
                <a:latin typeface="Arial"/>
                <a:cs typeface="Arial"/>
              </a:rPr>
              <a:t> </a:t>
            </a:r>
            <a:r>
              <a:rPr sz="2100" b="1" spc="-5" dirty="0">
                <a:solidFill>
                  <a:srgbClr val="C00000"/>
                </a:solidFill>
                <a:latin typeface="Arial"/>
                <a:cs typeface="Arial"/>
              </a:rPr>
              <a:t>5</a:t>
            </a:r>
            <a:endParaRPr sz="2100" dirty="0">
              <a:latin typeface="Arial"/>
              <a:cs typeface="Arial"/>
            </a:endParaRPr>
          </a:p>
          <a:p>
            <a:pPr>
              <a:lnSpc>
                <a:spcPct val="100000"/>
              </a:lnSpc>
            </a:pPr>
            <a:endParaRPr sz="2300" dirty="0">
              <a:latin typeface="Times New Roman"/>
              <a:cs typeface="Times New Roman"/>
            </a:endParaRPr>
          </a:p>
          <a:p>
            <a:pPr>
              <a:lnSpc>
                <a:spcPct val="100000"/>
              </a:lnSpc>
              <a:spcBef>
                <a:spcPts val="35"/>
              </a:spcBef>
            </a:pPr>
            <a:endParaRPr sz="2550" dirty="0">
              <a:latin typeface="Times New Roman"/>
              <a:cs typeface="Times New Roman"/>
            </a:endParaRPr>
          </a:p>
          <a:p>
            <a:pPr algn="ctr">
              <a:lnSpc>
                <a:spcPct val="100000"/>
              </a:lnSpc>
            </a:pPr>
            <a:r>
              <a:rPr sz="2100" b="1" spc="-5" dirty="0">
                <a:solidFill>
                  <a:srgbClr val="C00000"/>
                </a:solidFill>
                <a:latin typeface="Arial"/>
                <a:cs typeface="Arial"/>
              </a:rPr>
              <a:t>ECMAScript</a:t>
            </a:r>
            <a:r>
              <a:rPr sz="2100" b="1" spc="-55" dirty="0">
                <a:solidFill>
                  <a:srgbClr val="C00000"/>
                </a:solidFill>
                <a:latin typeface="Arial"/>
                <a:cs typeface="Arial"/>
              </a:rPr>
              <a:t> </a:t>
            </a:r>
            <a:r>
              <a:rPr sz="2100" b="1" spc="-5" dirty="0">
                <a:solidFill>
                  <a:srgbClr val="C00000"/>
                </a:solidFill>
                <a:latin typeface="Arial"/>
                <a:cs typeface="Arial"/>
              </a:rPr>
              <a:t>2015</a:t>
            </a:r>
            <a:endParaRPr sz="2100" dirty="0">
              <a:latin typeface="Arial"/>
              <a:cs typeface="Arial"/>
            </a:endParaRPr>
          </a:p>
          <a:p>
            <a:pPr marL="534670">
              <a:lnSpc>
                <a:spcPct val="100000"/>
              </a:lnSpc>
              <a:spcBef>
                <a:spcPts val="1410"/>
              </a:spcBef>
            </a:pPr>
            <a:r>
              <a:rPr sz="2400" b="1" dirty="0">
                <a:solidFill>
                  <a:srgbClr val="FFFFFF"/>
                </a:solidFill>
                <a:latin typeface="Arial"/>
                <a:cs typeface="Arial"/>
              </a:rPr>
              <a:t>White</a:t>
            </a:r>
            <a:endParaRPr sz="2400" dirty="0">
              <a:latin typeface="Arial"/>
              <a:cs typeface="Arial"/>
            </a:endParaRPr>
          </a:p>
        </p:txBody>
      </p:sp>
      <p:sp>
        <p:nvSpPr>
          <p:cNvPr id="6" name="object 6"/>
          <p:cNvSpPr txBox="1"/>
          <p:nvPr/>
        </p:nvSpPr>
        <p:spPr>
          <a:xfrm>
            <a:off x="5360670" y="5175630"/>
            <a:ext cx="159575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C00000"/>
                </a:solidFill>
                <a:latin typeface="Arial"/>
                <a:cs typeface="Arial"/>
              </a:rPr>
              <a:t>T</a:t>
            </a:r>
            <a:r>
              <a:rPr sz="2400" b="1" spc="-35" dirty="0">
                <a:solidFill>
                  <a:srgbClr val="C00000"/>
                </a:solidFill>
                <a:latin typeface="Arial"/>
                <a:cs typeface="Arial"/>
              </a:rPr>
              <a:t>y</a:t>
            </a:r>
            <a:r>
              <a:rPr sz="2400" b="1" spc="-5" dirty="0">
                <a:solidFill>
                  <a:srgbClr val="C00000"/>
                </a:solidFill>
                <a:latin typeface="Arial"/>
                <a:cs typeface="Arial"/>
              </a:rPr>
              <a:t>pe</a:t>
            </a:r>
            <a:r>
              <a:rPr sz="2400" b="1" spc="-15" dirty="0">
                <a:solidFill>
                  <a:srgbClr val="C00000"/>
                </a:solidFill>
                <a:latin typeface="Arial"/>
                <a:cs typeface="Arial"/>
              </a:rPr>
              <a:t>S</a:t>
            </a:r>
            <a:r>
              <a:rPr sz="2400" b="1" spc="-5" dirty="0">
                <a:solidFill>
                  <a:srgbClr val="C00000"/>
                </a:solidFill>
                <a:latin typeface="Arial"/>
                <a:cs typeface="Arial"/>
              </a:rPr>
              <a:t>cript</a:t>
            </a:r>
            <a:endParaRPr sz="2400">
              <a:latin typeface="Arial"/>
              <a:cs typeface="Arial"/>
            </a:endParaRPr>
          </a:p>
        </p:txBody>
      </p:sp>
      <p:sp>
        <p:nvSpPr>
          <p:cNvPr id="7" name="object 7"/>
          <p:cNvSpPr/>
          <p:nvPr/>
        </p:nvSpPr>
        <p:spPr>
          <a:xfrm>
            <a:off x="4233417" y="5613196"/>
            <a:ext cx="3425063" cy="228600"/>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4233417" y="5841796"/>
            <a:ext cx="4647565" cy="228599"/>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233417" y="6070396"/>
            <a:ext cx="985519" cy="22860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6551676" y="6070396"/>
            <a:ext cx="1069543" cy="228600"/>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4233417" y="3630498"/>
            <a:ext cx="3412870" cy="228904"/>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4233417" y="3859657"/>
            <a:ext cx="3974465" cy="228600"/>
          </a:xfrm>
          <a:prstGeom prst="rect">
            <a:avLst/>
          </a:prstGeom>
          <a:blipFill>
            <a:blip r:embed="rId7" cstate="print"/>
            <a:stretch>
              <a:fillRect/>
            </a:stretch>
          </a:blipFill>
        </p:spPr>
        <p:txBody>
          <a:bodyPr wrap="square" lIns="0" tIns="0" rIns="0" bIns="0" rtlCol="0"/>
          <a:lstStyle/>
          <a:p>
            <a:endParaRPr/>
          </a:p>
        </p:txBody>
      </p:sp>
      <p:sp>
        <p:nvSpPr>
          <p:cNvPr id="13" name="object 13"/>
          <p:cNvSpPr/>
          <p:nvPr/>
        </p:nvSpPr>
        <p:spPr>
          <a:xfrm>
            <a:off x="4233417" y="4088257"/>
            <a:ext cx="418795" cy="228600"/>
          </a:xfrm>
          <a:prstGeom prst="rect">
            <a:avLst/>
          </a:prstGeom>
          <a:blipFill>
            <a:blip r:embed="rId8" cstate="print"/>
            <a:stretch>
              <a:fillRect/>
            </a:stretch>
          </a:blipFill>
        </p:spPr>
        <p:txBody>
          <a:bodyPr wrap="square" lIns="0" tIns="0" rIns="0" bIns="0" rtlCol="0"/>
          <a:lstStyle/>
          <a:p>
            <a:endParaRPr/>
          </a:p>
        </p:txBody>
      </p:sp>
      <p:sp>
        <p:nvSpPr>
          <p:cNvPr id="14" name="object 14"/>
          <p:cNvSpPr/>
          <p:nvPr/>
        </p:nvSpPr>
        <p:spPr>
          <a:xfrm>
            <a:off x="4582414" y="4088257"/>
            <a:ext cx="643737" cy="228600"/>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5118861" y="4088257"/>
            <a:ext cx="137160" cy="228600"/>
          </a:xfrm>
          <a:prstGeom prst="rect">
            <a:avLst/>
          </a:prstGeom>
          <a:blipFill>
            <a:blip r:embed="rId10" cstate="print"/>
            <a:stretch>
              <a:fillRect/>
            </a:stretch>
          </a:blipFill>
        </p:spPr>
        <p:txBody>
          <a:bodyPr wrap="square" lIns="0" tIns="0" rIns="0" bIns="0" rtlCol="0"/>
          <a:lstStyle/>
          <a:p>
            <a:endParaRPr/>
          </a:p>
        </p:txBody>
      </p:sp>
      <p:sp>
        <p:nvSpPr>
          <p:cNvPr id="16" name="object 16"/>
          <p:cNvSpPr/>
          <p:nvPr/>
        </p:nvSpPr>
        <p:spPr>
          <a:xfrm>
            <a:off x="5210302" y="4088257"/>
            <a:ext cx="708660" cy="228600"/>
          </a:xfrm>
          <a:prstGeom prst="rect">
            <a:avLst/>
          </a:prstGeom>
          <a:blipFill>
            <a:blip r:embed="rId11" cstate="print"/>
            <a:stretch>
              <a:fillRect/>
            </a:stretch>
          </a:blipFill>
        </p:spPr>
        <p:txBody>
          <a:bodyPr wrap="square" lIns="0" tIns="0" rIns="0" bIns="0" rtlCol="0"/>
          <a:lstStyle/>
          <a:p>
            <a:endParaRPr/>
          </a:p>
        </p:txBody>
      </p:sp>
      <p:sp>
        <p:nvSpPr>
          <p:cNvPr id="17" name="object 17"/>
          <p:cNvSpPr/>
          <p:nvPr/>
        </p:nvSpPr>
        <p:spPr>
          <a:xfrm>
            <a:off x="6487667" y="4088257"/>
            <a:ext cx="1011555" cy="228600"/>
          </a:xfrm>
          <a:prstGeom prst="rect">
            <a:avLst/>
          </a:prstGeom>
          <a:blipFill>
            <a:blip r:embed="rId12" cstate="print"/>
            <a:stretch>
              <a:fillRect/>
            </a:stretch>
          </a:blipFill>
        </p:spPr>
        <p:txBody>
          <a:bodyPr wrap="square" lIns="0" tIns="0" rIns="0" bIns="0" rtlCol="0"/>
          <a:lstStyle/>
          <a:p>
            <a:endParaRPr/>
          </a:p>
        </p:txBody>
      </p:sp>
      <p:sp>
        <p:nvSpPr>
          <p:cNvPr id="18" name="object 18"/>
          <p:cNvSpPr/>
          <p:nvPr/>
        </p:nvSpPr>
        <p:spPr>
          <a:xfrm>
            <a:off x="4233417" y="4316857"/>
            <a:ext cx="2781808" cy="228600"/>
          </a:xfrm>
          <a:prstGeom prst="rect">
            <a:avLst/>
          </a:prstGeom>
          <a:blipFill>
            <a:blip r:embed="rId13" cstate="print"/>
            <a:stretch>
              <a:fillRect/>
            </a:stretch>
          </a:blipFill>
        </p:spPr>
        <p:txBody>
          <a:bodyPr wrap="square" lIns="0" tIns="0" rIns="0" bIns="0" rtlCol="0"/>
          <a:lstStyle/>
          <a:p>
            <a:endParaRPr/>
          </a:p>
        </p:txBody>
      </p:sp>
      <p:sp>
        <p:nvSpPr>
          <p:cNvPr id="19" name="object 19"/>
          <p:cNvSpPr txBox="1">
            <a:spLocks noGrp="1"/>
          </p:cNvSpPr>
          <p:nvPr>
            <p:ph type="title"/>
          </p:nvPr>
        </p:nvSpPr>
        <p:spPr>
          <a:xfrm>
            <a:off x="2793619" y="255778"/>
            <a:ext cx="213423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D79F39"/>
                </a:solidFill>
              </a:rPr>
              <a:t>Typescript</a:t>
            </a:r>
            <a:endParaRPr sz="3600"/>
          </a:p>
        </p:txBody>
      </p:sp>
      <p:sp>
        <p:nvSpPr>
          <p:cNvPr id="20" name="object 20"/>
          <p:cNvSpPr txBox="1"/>
          <p:nvPr/>
        </p:nvSpPr>
        <p:spPr>
          <a:xfrm>
            <a:off x="5283530" y="255778"/>
            <a:ext cx="4078604" cy="574040"/>
          </a:xfrm>
          <a:prstGeom prst="rect">
            <a:avLst/>
          </a:prstGeom>
        </p:spPr>
        <p:txBody>
          <a:bodyPr vert="horz" wrap="square" lIns="0" tIns="12700" rIns="0" bIns="0" rtlCol="0">
            <a:spAutoFit/>
          </a:bodyPr>
          <a:lstStyle/>
          <a:p>
            <a:pPr marL="12700">
              <a:lnSpc>
                <a:spcPct val="100000"/>
              </a:lnSpc>
              <a:spcBef>
                <a:spcPts val="100"/>
              </a:spcBef>
              <a:tabLst>
                <a:tab pos="532130" algn="l"/>
              </a:tabLst>
            </a:pPr>
            <a:r>
              <a:rPr sz="3600" dirty="0">
                <a:solidFill>
                  <a:srgbClr val="D79F39"/>
                </a:solidFill>
                <a:latin typeface="Arial"/>
                <a:cs typeface="Arial"/>
              </a:rPr>
              <a:t>=	</a:t>
            </a:r>
            <a:r>
              <a:rPr sz="3600" spc="-5" dirty="0">
                <a:solidFill>
                  <a:srgbClr val="D79F39"/>
                </a:solidFill>
                <a:latin typeface="Arial"/>
                <a:cs typeface="Arial"/>
              </a:rPr>
              <a:t>All </a:t>
            </a:r>
            <a:r>
              <a:rPr sz="3600" dirty="0">
                <a:solidFill>
                  <a:srgbClr val="D79F39"/>
                </a:solidFill>
                <a:latin typeface="Arial"/>
                <a:cs typeface="Arial"/>
              </a:rPr>
              <a:t>the</a:t>
            </a:r>
            <a:r>
              <a:rPr sz="3600" spc="-75" dirty="0">
                <a:solidFill>
                  <a:srgbClr val="D79F39"/>
                </a:solidFill>
                <a:latin typeface="Arial"/>
                <a:cs typeface="Arial"/>
              </a:rPr>
              <a:t> </a:t>
            </a:r>
            <a:r>
              <a:rPr sz="3600" dirty="0">
                <a:solidFill>
                  <a:srgbClr val="D79F39"/>
                </a:solidFill>
                <a:latin typeface="Arial"/>
                <a:cs typeface="Arial"/>
              </a:rPr>
              <a:t>JavaScript</a:t>
            </a:r>
            <a:endParaRPr sz="36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648961" y="1636014"/>
            <a:ext cx="0" cy="4480560"/>
          </a:xfrm>
          <a:custGeom>
            <a:avLst/>
            <a:gdLst/>
            <a:ahLst/>
            <a:cxnLst/>
            <a:rect l="l" t="t" r="r" b="b"/>
            <a:pathLst>
              <a:path h="4480560">
                <a:moveTo>
                  <a:pt x="0" y="0"/>
                </a:moveTo>
                <a:lnTo>
                  <a:pt x="0" y="4480560"/>
                </a:lnTo>
              </a:path>
            </a:pathLst>
          </a:custGeom>
          <a:ln w="25908">
            <a:solidFill>
              <a:srgbClr val="3981B9"/>
            </a:solidFill>
          </a:ln>
        </p:spPr>
        <p:txBody>
          <a:bodyPr wrap="square" lIns="0" tIns="0" rIns="0" bIns="0" rtlCol="0"/>
          <a:lstStyle/>
          <a:p>
            <a:endParaRPr/>
          </a:p>
        </p:txBody>
      </p:sp>
      <p:sp>
        <p:nvSpPr>
          <p:cNvPr id="3" name="object 3"/>
          <p:cNvSpPr/>
          <p:nvPr/>
        </p:nvSpPr>
        <p:spPr>
          <a:xfrm>
            <a:off x="1662683" y="2679192"/>
            <a:ext cx="2037588" cy="2167127"/>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685535" y="2529285"/>
            <a:ext cx="5140960" cy="1672589"/>
          </a:xfrm>
          <a:prstGeom prst="rect">
            <a:avLst/>
          </a:prstGeom>
        </p:spPr>
        <p:txBody>
          <a:bodyPr vert="horz" wrap="square" lIns="0" tIns="196215" rIns="0" bIns="0" rtlCol="0">
            <a:spAutoFit/>
          </a:bodyPr>
          <a:lstStyle/>
          <a:p>
            <a:pPr marL="12700">
              <a:lnSpc>
                <a:spcPct val="100000"/>
              </a:lnSpc>
              <a:spcBef>
                <a:spcPts val="1545"/>
              </a:spcBef>
            </a:pPr>
            <a:r>
              <a:rPr sz="2400" spc="-5" dirty="0">
                <a:latin typeface="Courier New"/>
                <a:cs typeface="Courier New"/>
              </a:rPr>
              <a:t>Creates Strong</a:t>
            </a:r>
            <a:r>
              <a:rPr sz="2400" spc="-55" dirty="0">
                <a:latin typeface="Courier New"/>
                <a:cs typeface="Courier New"/>
              </a:rPr>
              <a:t> </a:t>
            </a:r>
            <a:r>
              <a:rPr sz="2400" spc="-5" dirty="0">
                <a:latin typeface="Courier New"/>
                <a:cs typeface="Courier New"/>
              </a:rPr>
              <a:t>Typing</a:t>
            </a:r>
            <a:endParaRPr sz="2400" dirty="0">
              <a:latin typeface="Courier New"/>
              <a:cs typeface="Courier New"/>
            </a:endParaRPr>
          </a:p>
          <a:p>
            <a:pPr marL="12700" marR="5080">
              <a:lnSpc>
                <a:spcPct val="150000"/>
              </a:lnSpc>
            </a:pPr>
            <a:r>
              <a:rPr sz="2400" spc="-5" dirty="0">
                <a:latin typeface="Courier New"/>
                <a:cs typeface="Courier New"/>
              </a:rPr>
              <a:t>var </a:t>
            </a:r>
            <a:r>
              <a:rPr sz="2400" spc="-5" dirty="0">
                <a:solidFill>
                  <a:srgbClr val="FF0000"/>
                </a:solidFill>
                <a:latin typeface="Courier New"/>
                <a:cs typeface="Courier New"/>
              </a:rPr>
              <a:t>myVar</a:t>
            </a:r>
            <a:r>
              <a:rPr sz="2400" spc="-5" dirty="0">
                <a:latin typeface="Courier New"/>
                <a:cs typeface="Courier New"/>
              </a:rPr>
              <a:t>: </a:t>
            </a:r>
            <a:r>
              <a:rPr sz="2400" spc="-5" dirty="0">
                <a:solidFill>
                  <a:srgbClr val="3981B9"/>
                </a:solidFill>
                <a:latin typeface="Courier New"/>
                <a:cs typeface="Courier New"/>
              </a:rPr>
              <a:t>string </a:t>
            </a:r>
            <a:r>
              <a:rPr sz="2400" dirty="0">
                <a:latin typeface="Courier New"/>
                <a:cs typeface="Courier New"/>
              </a:rPr>
              <a:t>=</a:t>
            </a:r>
            <a:r>
              <a:rPr sz="2400" spc="-114" dirty="0">
                <a:latin typeface="Courier New"/>
                <a:cs typeface="Courier New"/>
              </a:rPr>
              <a:t> </a:t>
            </a:r>
            <a:r>
              <a:rPr sz="2400" spc="-5" dirty="0">
                <a:solidFill>
                  <a:srgbClr val="FFC000"/>
                </a:solidFill>
                <a:latin typeface="Courier New"/>
                <a:cs typeface="Courier New"/>
              </a:rPr>
              <a:t>“Happy”</a:t>
            </a:r>
            <a:r>
              <a:rPr sz="2400" spc="-5" dirty="0">
                <a:latin typeface="Courier New"/>
                <a:cs typeface="Courier New"/>
              </a:rPr>
              <a:t>;  Strings, Booleans,</a:t>
            </a:r>
            <a:r>
              <a:rPr sz="2400" spc="-80" dirty="0">
                <a:latin typeface="Courier New"/>
                <a:cs typeface="Courier New"/>
              </a:rPr>
              <a:t> </a:t>
            </a:r>
            <a:r>
              <a:rPr sz="2400" spc="-5" dirty="0">
                <a:latin typeface="Courier New"/>
                <a:cs typeface="Courier New"/>
              </a:rPr>
              <a:t>Arrays</a:t>
            </a:r>
            <a:endParaRPr sz="2400" dirty="0">
              <a:latin typeface="Courier New"/>
              <a:cs typeface="Courier New"/>
            </a:endParaRPr>
          </a:p>
        </p:txBody>
      </p:sp>
      <p:sp>
        <p:nvSpPr>
          <p:cNvPr id="5" name="object 5"/>
          <p:cNvSpPr txBox="1">
            <a:spLocks noGrp="1"/>
          </p:cNvSpPr>
          <p:nvPr>
            <p:ph type="title"/>
          </p:nvPr>
        </p:nvSpPr>
        <p:spPr>
          <a:xfrm>
            <a:off x="4522470" y="389636"/>
            <a:ext cx="3975100"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D79F39"/>
                </a:solidFill>
              </a:rPr>
              <a:t>Type</a:t>
            </a:r>
            <a:r>
              <a:rPr sz="4000" spc="-60" dirty="0">
                <a:solidFill>
                  <a:srgbClr val="D79F39"/>
                </a:solidFill>
              </a:rPr>
              <a:t> </a:t>
            </a:r>
            <a:r>
              <a:rPr sz="4000" spc="-5" dirty="0">
                <a:solidFill>
                  <a:srgbClr val="D79F39"/>
                </a:solidFill>
              </a:rPr>
              <a:t>Annotations</a:t>
            </a:r>
            <a:endParaRPr sz="4000"/>
          </a:p>
        </p:txBody>
      </p:sp>
      <p:sp>
        <p:nvSpPr>
          <p:cNvPr id="6" name="object 6"/>
          <p:cNvSpPr/>
          <p:nvPr/>
        </p:nvSpPr>
        <p:spPr>
          <a:xfrm>
            <a:off x="1391411" y="2564892"/>
            <a:ext cx="2580132" cy="239572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48561" y="1668017"/>
            <a:ext cx="1675130" cy="520065"/>
          </a:xfrm>
          <a:custGeom>
            <a:avLst/>
            <a:gdLst/>
            <a:ahLst/>
            <a:cxnLst/>
            <a:rect l="l" t="t" r="r" b="b"/>
            <a:pathLst>
              <a:path w="1675130" h="520064">
                <a:moveTo>
                  <a:pt x="1588262" y="0"/>
                </a:moveTo>
                <a:lnTo>
                  <a:pt x="86613" y="0"/>
                </a:lnTo>
                <a:lnTo>
                  <a:pt x="52881" y="6800"/>
                </a:lnTo>
                <a:lnTo>
                  <a:pt x="25352" y="25352"/>
                </a:lnTo>
                <a:lnTo>
                  <a:pt x="6800" y="52881"/>
                </a:lnTo>
                <a:lnTo>
                  <a:pt x="0" y="86614"/>
                </a:lnTo>
                <a:lnTo>
                  <a:pt x="0" y="433070"/>
                </a:lnTo>
                <a:lnTo>
                  <a:pt x="6800" y="466802"/>
                </a:lnTo>
                <a:lnTo>
                  <a:pt x="25352" y="494331"/>
                </a:lnTo>
                <a:lnTo>
                  <a:pt x="52881" y="512883"/>
                </a:lnTo>
                <a:lnTo>
                  <a:pt x="86613" y="519684"/>
                </a:lnTo>
                <a:lnTo>
                  <a:pt x="1588262" y="519684"/>
                </a:lnTo>
                <a:lnTo>
                  <a:pt x="1621994" y="512883"/>
                </a:lnTo>
                <a:lnTo>
                  <a:pt x="1649523" y="494331"/>
                </a:lnTo>
                <a:lnTo>
                  <a:pt x="1668075" y="466802"/>
                </a:lnTo>
                <a:lnTo>
                  <a:pt x="1674876" y="433070"/>
                </a:lnTo>
                <a:lnTo>
                  <a:pt x="1674876" y="86614"/>
                </a:lnTo>
                <a:lnTo>
                  <a:pt x="1668075" y="52881"/>
                </a:lnTo>
                <a:lnTo>
                  <a:pt x="1649523" y="25352"/>
                </a:lnTo>
                <a:lnTo>
                  <a:pt x="1621994" y="6800"/>
                </a:lnTo>
                <a:lnTo>
                  <a:pt x="1588262" y="0"/>
                </a:lnTo>
                <a:close/>
              </a:path>
            </a:pathLst>
          </a:custGeom>
          <a:solidFill>
            <a:srgbClr val="D9D9D9"/>
          </a:solidFill>
        </p:spPr>
        <p:txBody>
          <a:bodyPr wrap="square" lIns="0" tIns="0" rIns="0" bIns="0" rtlCol="0"/>
          <a:lstStyle/>
          <a:p>
            <a:endParaRPr/>
          </a:p>
        </p:txBody>
      </p:sp>
      <p:sp>
        <p:nvSpPr>
          <p:cNvPr id="3" name="object 3"/>
          <p:cNvSpPr/>
          <p:nvPr/>
        </p:nvSpPr>
        <p:spPr>
          <a:xfrm>
            <a:off x="1448561" y="1668017"/>
            <a:ext cx="1675130" cy="520065"/>
          </a:xfrm>
          <a:custGeom>
            <a:avLst/>
            <a:gdLst/>
            <a:ahLst/>
            <a:cxnLst/>
            <a:rect l="l" t="t" r="r" b="b"/>
            <a:pathLst>
              <a:path w="1675130" h="520064">
                <a:moveTo>
                  <a:pt x="0" y="86614"/>
                </a:moveTo>
                <a:lnTo>
                  <a:pt x="6800" y="52881"/>
                </a:lnTo>
                <a:lnTo>
                  <a:pt x="25352" y="25352"/>
                </a:lnTo>
                <a:lnTo>
                  <a:pt x="52881" y="6800"/>
                </a:lnTo>
                <a:lnTo>
                  <a:pt x="86613" y="0"/>
                </a:lnTo>
                <a:lnTo>
                  <a:pt x="1588262" y="0"/>
                </a:lnTo>
                <a:lnTo>
                  <a:pt x="1621994" y="6800"/>
                </a:lnTo>
                <a:lnTo>
                  <a:pt x="1649523" y="25352"/>
                </a:lnTo>
                <a:lnTo>
                  <a:pt x="1668075" y="52881"/>
                </a:lnTo>
                <a:lnTo>
                  <a:pt x="1674876" y="86614"/>
                </a:lnTo>
                <a:lnTo>
                  <a:pt x="1674876" y="433070"/>
                </a:lnTo>
                <a:lnTo>
                  <a:pt x="1668075" y="466802"/>
                </a:lnTo>
                <a:lnTo>
                  <a:pt x="1649523" y="494331"/>
                </a:lnTo>
                <a:lnTo>
                  <a:pt x="1621994" y="512883"/>
                </a:lnTo>
                <a:lnTo>
                  <a:pt x="1588262" y="519684"/>
                </a:lnTo>
                <a:lnTo>
                  <a:pt x="86613" y="519684"/>
                </a:lnTo>
                <a:lnTo>
                  <a:pt x="52881" y="512883"/>
                </a:lnTo>
                <a:lnTo>
                  <a:pt x="25352" y="494331"/>
                </a:lnTo>
                <a:lnTo>
                  <a:pt x="6800" y="466802"/>
                </a:lnTo>
                <a:lnTo>
                  <a:pt x="0" y="433070"/>
                </a:lnTo>
                <a:lnTo>
                  <a:pt x="0" y="86614"/>
                </a:lnTo>
                <a:close/>
              </a:path>
            </a:pathLst>
          </a:custGeom>
          <a:ln w="25908">
            <a:solidFill>
              <a:srgbClr val="999999"/>
            </a:solidFill>
          </a:ln>
        </p:spPr>
        <p:txBody>
          <a:bodyPr wrap="square" lIns="0" tIns="0" rIns="0" bIns="0" rtlCol="0"/>
          <a:lstStyle/>
          <a:p>
            <a:endParaRPr/>
          </a:p>
        </p:txBody>
      </p:sp>
      <p:sp>
        <p:nvSpPr>
          <p:cNvPr id="4" name="object 4"/>
          <p:cNvSpPr/>
          <p:nvPr/>
        </p:nvSpPr>
        <p:spPr>
          <a:xfrm>
            <a:off x="4895850" y="1668017"/>
            <a:ext cx="1675130" cy="520065"/>
          </a:xfrm>
          <a:custGeom>
            <a:avLst/>
            <a:gdLst/>
            <a:ahLst/>
            <a:cxnLst/>
            <a:rect l="l" t="t" r="r" b="b"/>
            <a:pathLst>
              <a:path w="1675129" h="520064">
                <a:moveTo>
                  <a:pt x="1588262" y="0"/>
                </a:moveTo>
                <a:lnTo>
                  <a:pt x="86613" y="0"/>
                </a:lnTo>
                <a:lnTo>
                  <a:pt x="52881" y="6800"/>
                </a:lnTo>
                <a:lnTo>
                  <a:pt x="25352" y="25352"/>
                </a:lnTo>
                <a:lnTo>
                  <a:pt x="6800" y="52881"/>
                </a:lnTo>
                <a:lnTo>
                  <a:pt x="0" y="86614"/>
                </a:lnTo>
                <a:lnTo>
                  <a:pt x="0" y="433070"/>
                </a:lnTo>
                <a:lnTo>
                  <a:pt x="6800" y="466802"/>
                </a:lnTo>
                <a:lnTo>
                  <a:pt x="25352" y="494331"/>
                </a:lnTo>
                <a:lnTo>
                  <a:pt x="52881" y="512883"/>
                </a:lnTo>
                <a:lnTo>
                  <a:pt x="86613" y="519684"/>
                </a:lnTo>
                <a:lnTo>
                  <a:pt x="1588262" y="519684"/>
                </a:lnTo>
                <a:lnTo>
                  <a:pt x="1621994" y="512883"/>
                </a:lnTo>
                <a:lnTo>
                  <a:pt x="1649523" y="494331"/>
                </a:lnTo>
                <a:lnTo>
                  <a:pt x="1668075" y="466802"/>
                </a:lnTo>
                <a:lnTo>
                  <a:pt x="1674876" y="433070"/>
                </a:lnTo>
                <a:lnTo>
                  <a:pt x="1674876" y="86614"/>
                </a:lnTo>
                <a:lnTo>
                  <a:pt x="1668075" y="52881"/>
                </a:lnTo>
                <a:lnTo>
                  <a:pt x="1649523" y="25352"/>
                </a:lnTo>
                <a:lnTo>
                  <a:pt x="1621994" y="6800"/>
                </a:lnTo>
                <a:lnTo>
                  <a:pt x="1588262" y="0"/>
                </a:lnTo>
                <a:close/>
              </a:path>
            </a:pathLst>
          </a:custGeom>
          <a:solidFill>
            <a:srgbClr val="D9D9D9"/>
          </a:solidFill>
        </p:spPr>
        <p:txBody>
          <a:bodyPr wrap="square" lIns="0" tIns="0" rIns="0" bIns="0" rtlCol="0"/>
          <a:lstStyle/>
          <a:p>
            <a:endParaRPr/>
          </a:p>
        </p:txBody>
      </p:sp>
      <p:sp>
        <p:nvSpPr>
          <p:cNvPr id="5" name="object 5"/>
          <p:cNvSpPr/>
          <p:nvPr/>
        </p:nvSpPr>
        <p:spPr>
          <a:xfrm>
            <a:off x="4895850" y="1668017"/>
            <a:ext cx="1675130" cy="520065"/>
          </a:xfrm>
          <a:custGeom>
            <a:avLst/>
            <a:gdLst/>
            <a:ahLst/>
            <a:cxnLst/>
            <a:rect l="l" t="t" r="r" b="b"/>
            <a:pathLst>
              <a:path w="1675129" h="520064">
                <a:moveTo>
                  <a:pt x="0" y="86614"/>
                </a:moveTo>
                <a:lnTo>
                  <a:pt x="6800" y="52881"/>
                </a:lnTo>
                <a:lnTo>
                  <a:pt x="25352" y="25352"/>
                </a:lnTo>
                <a:lnTo>
                  <a:pt x="52881" y="6800"/>
                </a:lnTo>
                <a:lnTo>
                  <a:pt x="86613" y="0"/>
                </a:lnTo>
                <a:lnTo>
                  <a:pt x="1588262" y="0"/>
                </a:lnTo>
                <a:lnTo>
                  <a:pt x="1621994" y="6800"/>
                </a:lnTo>
                <a:lnTo>
                  <a:pt x="1649523" y="25352"/>
                </a:lnTo>
                <a:lnTo>
                  <a:pt x="1668075" y="52881"/>
                </a:lnTo>
                <a:lnTo>
                  <a:pt x="1674876" y="86614"/>
                </a:lnTo>
                <a:lnTo>
                  <a:pt x="1674876" y="433070"/>
                </a:lnTo>
                <a:lnTo>
                  <a:pt x="1668075" y="466802"/>
                </a:lnTo>
                <a:lnTo>
                  <a:pt x="1649523" y="494331"/>
                </a:lnTo>
                <a:lnTo>
                  <a:pt x="1621994" y="512883"/>
                </a:lnTo>
                <a:lnTo>
                  <a:pt x="1588262" y="519684"/>
                </a:lnTo>
                <a:lnTo>
                  <a:pt x="86613" y="519684"/>
                </a:lnTo>
                <a:lnTo>
                  <a:pt x="52881" y="512883"/>
                </a:lnTo>
                <a:lnTo>
                  <a:pt x="25352" y="494331"/>
                </a:lnTo>
                <a:lnTo>
                  <a:pt x="6800" y="466802"/>
                </a:lnTo>
                <a:lnTo>
                  <a:pt x="0" y="433070"/>
                </a:lnTo>
                <a:lnTo>
                  <a:pt x="0" y="86614"/>
                </a:lnTo>
                <a:close/>
              </a:path>
            </a:pathLst>
          </a:custGeom>
          <a:ln w="25908">
            <a:solidFill>
              <a:srgbClr val="999999"/>
            </a:solidFill>
          </a:ln>
        </p:spPr>
        <p:txBody>
          <a:bodyPr wrap="square" lIns="0" tIns="0" rIns="0" bIns="0" rtlCol="0"/>
          <a:lstStyle/>
          <a:p>
            <a:endParaRPr/>
          </a:p>
        </p:txBody>
      </p:sp>
      <p:sp>
        <p:nvSpPr>
          <p:cNvPr id="6" name="object 6"/>
          <p:cNvSpPr/>
          <p:nvPr/>
        </p:nvSpPr>
        <p:spPr>
          <a:xfrm>
            <a:off x="8474202" y="1668017"/>
            <a:ext cx="2021205" cy="520065"/>
          </a:xfrm>
          <a:custGeom>
            <a:avLst/>
            <a:gdLst/>
            <a:ahLst/>
            <a:cxnLst/>
            <a:rect l="l" t="t" r="r" b="b"/>
            <a:pathLst>
              <a:path w="2021204" h="520064">
                <a:moveTo>
                  <a:pt x="1934209" y="0"/>
                </a:moveTo>
                <a:lnTo>
                  <a:pt x="86614" y="0"/>
                </a:lnTo>
                <a:lnTo>
                  <a:pt x="52881" y="6800"/>
                </a:lnTo>
                <a:lnTo>
                  <a:pt x="25352" y="25352"/>
                </a:lnTo>
                <a:lnTo>
                  <a:pt x="6800" y="52881"/>
                </a:lnTo>
                <a:lnTo>
                  <a:pt x="0" y="86614"/>
                </a:lnTo>
                <a:lnTo>
                  <a:pt x="0" y="433070"/>
                </a:lnTo>
                <a:lnTo>
                  <a:pt x="6800" y="466802"/>
                </a:lnTo>
                <a:lnTo>
                  <a:pt x="25352" y="494331"/>
                </a:lnTo>
                <a:lnTo>
                  <a:pt x="52881" y="512883"/>
                </a:lnTo>
                <a:lnTo>
                  <a:pt x="86614" y="519684"/>
                </a:lnTo>
                <a:lnTo>
                  <a:pt x="1934209" y="519684"/>
                </a:lnTo>
                <a:lnTo>
                  <a:pt x="1967942" y="512883"/>
                </a:lnTo>
                <a:lnTo>
                  <a:pt x="1995471" y="494331"/>
                </a:lnTo>
                <a:lnTo>
                  <a:pt x="2014023" y="466802"/>
                </a:lnTo>
                <a:lnTo>
                  <a:pt x="2020824" y="433070"/>
                </a:lnTo>
                <a:lnTo>
                  <a:pt x="2020824" y="86614"/>
                </a:lnTo>
                <a:lnTo>
                  <a:pt x="2014023" y="52881"/>
                </a:lnTo>
                <a:lnTo>
                  <a:pt x="1995471" y="25352"/>
                </a:lnTo>
                <a:lnTo>
                  <a:pt x="1967942" y="6800"/>
                </a:lnTo>
                <a:lnTo>
                  <a:pt x="1934209" y="0"/>
                </a:lnTo>
                <a:close/>
              </a:path>
            </a:pathLst>
          </a:custGeom>
          <a:solidFill>
            <a:srgbClr val="D9D9D9"/>
          </a:solidFill>
        </p:spPr>
        <p:txBody>
          <a:bodyPr wrap="square" lIns="0" tIns="0" rIns="0" bIns="0" rtlCol="0"/>
          <a:lstStyle/>
          <a:p>
            <a:endParaRPr/>
          </a:p>
        </p:txBody>
      </p:sp>
      <p:sp>
        <p:nvSpPr>
          <p:cNvPr id="7" name="object 7"/>
          <p:cNvSpPr/>
          <p:nvPr/>
        </p:nvSpPr>
        <p:spPr>
          <a:xfrm>
            <a:off x="8474202" y="1668017"/>
            <a:ext cx="2021205" cy="520065"/>
          </a:xfrm>
          <a:custGeom>
            <a:avLst/>
            <a:gdLst/>
            <a:ahLst/>
            <a:cxnLst/>
            <a:rect l="l" t="t" r="r" b="b"/>
            <a:pathLst>
              <a:path w="2021204" h="520064">
                <a:moveTo>
                  <a:pt x="0" y="86614"/>
                </a:moveTo>
                <a:lnTo>
                  <a:pt x="6800" y="52881"/>
                </a:lnTo>
                <a:lnTo>
                  <a:pt x="25352" y="25352"/>
                </a:lnTo>
                <a:lnTo>
                  <a:pt x="52881" y="6800"/>
                </a:lnTo>
                <a:lnTo>
                  <a:pt x="86614" y="0"/>
                </a:lnTo>
                <a:lnTo>
                  <a:pt x="1934209" y="0"/>
                </a:lnTo>
                <a:lnTo>
                  <a:pt x="1967942" y="6800"/>
                </a:lnTo>
                <a:lnTo>
                  <a:pt x="1995471" y="25352"/>
                </a:lnTo>
                <a:lnTo>
                  <a:pt x="2014023" y="52881"/>
                </a:lnTo>
                <a:lnTo>
                  <a:pt x="2020824" y="86614"/>
                </a:lnTo>
                <a:lnTo>
                  <a:pt x="2020824" y="433070"/>
                </a:lnTo>
                <a:lnTo>
                  <a:pt x="2014023" y="466802"/>
                </a:lnTo>
                <a:lnTo>
                  <a:pt x="1995471" y="494331"/>
                </a:lnTo>
                <a:lnTo>
                  <a:pt x="1967942" y="512883"/>
                </a:lnTo>
                <a:lnTo>
                  <a:pt x="1934209" y="519684"/>
                </a:lnTo>
                <a:lnTo>
                  <a:pt x="86614" y="519684"/>
                </a:lnTo>
                <a:lnTo>
                  <a:pt x="52881" y="512883"/>
                </a:lnTo>
                <a:lnTo>
                  <a:pt x="25352" y="494331"/>
                </a:lnTo>
                <a:lnTo>
                  <a:pt x="6800" y="466802"/>
                </a:lnTo>
                <a:lnTo>
                  <a:pt x="0" y="433070"/>
                </a:lnTo>
                <a:lnTo>
                  <a:pt x="0" y="86614"/>
                </a:lnTo>
                <a:close/>
              </a:path>
            </a:pathLst>
          </a:custGeom>
          <a:ln w="25908">
            <a:solidFill>
              <a:srgbClr val="999999"/>
            </a:solidFill>
          </a:ln>
        </p:spPr>
        <p:txBody>
          <a:bodyPr wrap="square" lIns="0" tIns="0" rIns="0" bIns="0" rtlCol="0"/>
          <a:lstStyle/>
          <a:p>
            <a:endParaRPr/>
          </a:p>
        </p:txBody>
      </p:sp>
      <p:sp>
        <p:nvSpPr>
          <p:cNvPr id="8" name="object 8"/>
          <p:cNvSpPr txBox="1"/>
          <p:nvPr/>
        </p:nvSpPr>
        <p:spPr>
          <a:xfrm>
            <a:off x="5345048" y="1806956"/>
            <a:ext cx="775970" cy="239395"/>
          </a:xfrm>
          <a:prstGeom prst="rect">
            <a:avLst/>
          </a:prstGeom>
        </p:spPr>
        <p:txBody>
          <a:bodyPr vert="horz" wrap="square" lIns="0" tIns="13335" rIns="0" bIns="0" rtlCol="0">
            <a:spAutoFit/>
          </a:bodyPr>
          <a:lstStyle/>
          <a:p>
            <a:pPr marL="12700">
              <a:lnSpc>
                <a:spcPct val="100000"/>
              </a:lnSpc>
              <a:spcBef>
                <a:spcPts val="105"/>
              </a:spcBef>
            </a:pPr>
            <a:r>
              <a:rPr sz="1400" b="1" spc="-10" dirty="0">
                <a:latin typeface="Arial"/>
                <a:cs typeface="Arial"/>
              </a:rPr>
              <a:t>Fun</a:t>
            </a:r>
            <a:r>
              <a:rPr sz="1400" b="1" dirty="0">
                <a:latin typeface="Arial"/>
                <a:cs typeface="Arial"/>
              </a:rPr>
              <a:t>cti</a:t>
            </a:r>
            <a:r>
              <a:rPr sz="1400" b="1" spc="-10" dirty="0">
                <a:latin typeface="Arial"/>
                <a:cs typeface="Arial"/>
              </a:rPr>
              <a:t>o</a:t>
            </a:r>
            <a:r>
              <a:rPr sz="1400" b="1" dirty="0">
                <a:latin typeface="Arial"/>
                <a:cs typeface="Arial"/>
              </a:rPr>
              <a:t>n</a:t>
            </a:r>
            <a:endParaRPr sz="1400" dirty="0">
              <a:latin typeface="Arial"/>
              <a:cs typeface="Arial"/>
            </a:endParaRPr>
          </a:p>
        </p:txBody>
      </p:sp>
      <p:sp>
        <p:nvSpPr>
          <p:cNvPr id="9" name="object 9"/>
          <p:cNvSpPr txBox="1"/>
          <p:nvPr/>
        </p:nvSpPr>
        <p:spPr>
          <a:xfrm>
            <a:off x="8664320" y="1800605"/>
            <a:ext cx="1638935" cy="232410"/>
          </a:xfrm>
          <a:prstGeom prst="rect">
            <a:avLst/>
          </a:prstGeom>
        </p:spPr>
        <p:txBody>
          <a:bodyPr vert="horz" wrap="square" lIns="0" tIns="13335" rIns="0" bIns="0" rtlCol="0">
            <a:spAutoFit/>
          </a:bodyPr>
          <a:lstStyle/>
          <a:p>
            <a:pPr marL="12700">
              <a:lnSpc>
                <a:spcPct val="100000"/>
              </a:lnSpc>
              <a:spcBef>
                <a:spcPts val="105"/>
              </a:spcBef>
            </a:pPr>
            <a:r>
              <a:rPr sz="1350" b="1" dirty="0">
                <a:latin typeface="Arial"/>
                <a:cs typeface="Arial"/>
              </a:rPr>
              <a:t>Function</a:t>
            </a:r>
            <a:r>
              <a:rPr sz="1350" b="1" spc="-80" dirty="0">
                <a:latin typeface="Arial"/>
                <a:cs typeface="Arial"/>
              </a:rPr>
              <a:t> </a:t>
            </a:r>
            <a:r>
              <a:rPr sz="1350" b="1" dirty="0">
                <a:latin typeface="Arial"/>
                <a:cs typeface="Arial"/>
              </a:rPr>
              <a:t>Parameter</a:t>
            </a:r>
            <a:endParaRPr sz="1350">
              <a:latin typeface="Arial"/>
              <a:cs typeface="Arial"/>
            </a:endParaRPr>
          </a:p>
        </p:txBody>
      </p:sp>
      <p:sp>
        <p:nvSpPr>
          <p:cNvPr id="10" name="object 10"/>
          <p:cNvSpPr txBox="1"/>
          <p:nvPr/>
        </p:nvSpPr>
        <p:spPr>
          <a:xfrm>
            <a:off x="1908429" y="1800606"/>
            <a:ext cx="758825" cy="239395"/>
          </a:xfrm>
          <a:prstGeom prst="rect">
            <a:avLst/>
          </a:prstGeom>
        </p:spPr>
        <p:txBody>
          <a:bodyPr vert="horz" wrap="square" lIns="0" tIns="13335" rIns="0" bIns="0" rtlCol="0">
            <a:spAutoFit/>
          </a:bodyPr>
          <a:lstStyle/>
          <a:p>
            <a:pPr marL="12700">
              <a:lnSpc>
                <a:spcPct val="100000"/>
              </a:lnSpc>
              <a:spcBef>
                <a:spcPts val="105"/>
              </a:spcBef>
            </a:pPr>
            <a:r>
              <a:rPr sz="1400" b="1" spc="-5" dirty="0">
                <a:latin typeface="Arial"/>
                <a:cs typeface="Arial"/>
              </a:rPr>
              <a:t>Property</a:t>
            </a:r>
            <a:endParaRPr sz="1400">
              <a:latin typeface="Arial"/>
              <a:cs typeface="Arial"/>
            </a:endParaRPr>
          </a:p>
        </p:txBody>
      </p:sp>
      <p:sp>
        <p:nvSpPr>
          <p:cNvPr id="11" name="object 11"/>
          <p:cNvSpPr/>
          <p:nvPr/>
        </p:nvSpPr>
        <p:spPr>
          <a:xfrm>
            <a:off x="406908" y="2356104"/>
            <a:ext cx="3414522" cy="1379982"/>
          </a:xfrm>
          <a:prstGeom prst="rect">
            <a:avLst/>
          </a:prstGeom>
          <a:blipFill>
            <a:blip r:embed="rId2" cstate="print"/>
            <a:stretch>
              <a:fillRect/>
            </a:stretch>
          </a:blipFill>
        </p:spPr>
        <p:txBody>
          <a:bodyPr wrap="square" lIns="0" tIns="0" rIns="0" bIns="0" rtlCol="0"/>
          <a:lstStyle/>
          <a:p>
            <a:endParaRPr/>
          </a:p>
        </p:txBody>
      </p:sp>
      <p:sp>
        <p:nvSpPr>
          <p:cNvPr id="12" name="object 12"/>
          <p:cNvSpPr txBox="1"/>
          <p:nvPr/>
        </p:nvSpPr>
        <p:spPr>
          <a:xfrm>
            <a:off x="509422" y="2613786"/>
            <a:ext cx="3210560" cy="848360"/>
          </a:xfrm>
          <a:prstGeom prst="rect">
            <a:avLst/>
          </a:prstGeom>
        </p:spPr>
        <p:txBody>
          <a:bodyPr vert="horz" wrap="square" lIns="0" tIns="12700" rIns="0" bIns="0" rtlCol="0">
            <a:spAutoFit/>
          </a:bodyPr>
          <a:lstStyle/>
          <a:p>
            <a:pPr marL="139065" marR="5080" indent="-127000">
              <a:lnSpc>
                <a:spcPct val="100000"/>
              </a:lnSpc>
              <a:spcBef>
                <a:spcPts val="100"/>
              </a:spcBef>
            </a:pPr>
            <a:r>
              <a:rPr sz="1800" spc="-10" dirty="0">
                <a:solidFill>
                  <a:srgbClr val="3981B9"/>
                </a:solidFill>
                <a:latin typeface="Arial"/>
                <a:cs typeface="Arial"/>
              </a:rPr>
              <a:t>export </a:t>
            </a:r>
            <a:r>
              <a:rPr sz="1800" spc="-5" dirty="0">
                <a:solidFill>
                  <a:srgbClr val="FF0000"/>
                </a:solidFill>
                <a:latin typeface="Arial"/>
                <a:cs typeface="Arial"/>
              </a:rPr>
              <a:t>class </a:t>
            </a:r>
            <a:r>
              <a:rPr sz="1800" spc="-5" dirty="0">
                <a:solidFill>
                  <a:srgbClr val="FFC000"/>
                </a:solidFill>
                <a:latin typeface="Arial"/>
                <a:cs typeface="Arial"/>
              </a:rPr>
              <a:t>AppComponent </a:t>
            </a:r>
            <a:r>
              <a:rPr sz="1800" dirty="0">
                <a:solidFill>
                  <a:srgbClr val="FFFFFF"/>
                </a:solidFill>
                <a:latin typeface="Arial"/>
                <a:cs typeface="Arial"/>
              </a:rPr>
              <a:t>{  </a:t>
            </a:r>
            <a:r>
              <a:rPr sz="1800" spc="-5" dirty="0">
                <a:solidFill>
                  <a:srgbClr val="B8B3E3"/>
                </a:solidFill>
                <a:latin typeface="Arial"/>
                <a:cs typeface="Arial"/>
              </a:rPr>
              <a:t>pageTitle</a:t>
            </a:r>
            <a:r>
              <a:rPr sz="1800" spc="-5" dirty="0">
                <a:solidFill>
                  <a:srgbClr val="FFFFFF"/>
                </a:solidFill>
                <a:latin typeface="Arial"/>
                <a:cs typeface="Arial"/>
              </a:rPr>
              <a:t>: string </a:t>
            </a:r>
            <a:r>
              <a:rPr sz="1800" dirty="0">
                <a:solidFill>
                  <a:srgbClr val="FFFFFF"/>
                </a:solidFill>
                <a:latin typeface="Arial"/>
                <a:cs typeface="Arial"/>
              </a:rPr>
              <a:t>= </a:t>
            </a:r>
            <a:r>
              <a:rPr sz="1800" spc="-5" dirty="0">
                <a:solidFill>
                  <a:srgbClr val="FFFF00"/>
                </a:solidFill>
                <a:latin typeface="Arial"/>
                <a:cs typeface="Arial"/>
              </a:rPr>
              <a:t>“Welcome";</a:t>
            </a:r>
            <a:endParaRPr sz="1800" dirty="0">
              <a:latin typeface="Arial"/>
              <a:cs typeface="Arial"/>
            </a:endParaRPr>
          </a:p>
          <a:p>
            <a:pPr marL="12700">
              <a:lnSpc>
                <a:spcPct val="100000"/>
              </a:lnSpc>
            </a:pPr>
            <a:r>
              <a:rPr sz="1800" dirty="0">
                <a:solidFill>
                  <a:srgbClr val="FFFFFF"/>
                </a:solidFill>
                <a:latin typeface="Arial"/>
                <a:cs typeface="Arial"/>
              </a:rPr>
              <a:t>}</a:t>
            </a:r>
            <a:endParaRPr sz="1800" dirty="0">
              <a:latin typeface="Arial"/>
              <a:cs typeface="Arial"/>
            </a:endParaRPr>
          </a:p>
        </p:txBody>
      </p:sp>
      <p:sp>
        <p:nvSpPr>
          <p:cNvPr id="13" name="object 13"/>
          <p:cNvSpPr/>
          <p:nvPr/>
        </p:nvSpPr>
        <p:spPr>
          <a:xfrm>
            <a:off x="4020311" y="2356104"/>
            <a:ext cx="3428238" cy="1379982"/>
          </a:xfrm>
          <a:prstGeom prst="rect">
            <a:avLst/>
          </a:prstGeom>
          <a:blipFill>
            <a:blip r:embed="rId3" cstate="print"/>
            <a:stretch>
              <a:fillRect/>
            </a:stretch>
          </a:blipFill>
        </p:spPr>
        <p:txBody>
          <a:bodyPr wrap="square" lIns="0" tIns="0" rIns="0" bIns="0" rtlCol="0"/>
          <a:lstStyle/>
          <a:p>
            <a:endParaRPr/>
          </a:p>
        </p:txBody>
      </p:sp>
      <p:sp>
        <p:nvSpPr>
          <p:cNvPr id="14" name="object 14"/>
          <p:cNvSpPr txBox="1"/>
          <p:nvPr/>
        </p:nvSpPr>
        <p:spPr>
          <a:xfrm>
            <a:off x="4263009" y="2613786"/>
            <a:ext cx="2693035" cy="848360"/>
          </a:xfrm>
          <a:prstGeom prst="rect">
            <a:avLst/>
          </a:prstGeom>
        </p:spPr>
        <p:txBody>
          <a:bodyPr vert="horz" wrap="square" lIns="0" tIns="12700" rIns="0" bIns="0" rtlCol="0">
            <a:spAutoFit/>
          </a:bodyPr>
          <a:lstStyle/>
          <a:p>
            <a:pPr marL="329565" marR="5080" indent="-317500">
              <a:lnSpc>
                <a:spcPct val="100000"/>
              </a:lnSpc>
              <a:spcBef>
                <a:spcPts val="100"/>
              </a:spcBef>
            </a:pPr>
            <a:r>
              <a:rPr sz="1800" spc="-5" dirty="0">
                <a:solidFill>
                  <a:srgbClr val="3981B9"/>
                </a:solidFill>
                <a:latin typeface="Arial"/>
                <a:cs typeface="Arial"/>
              </a:rPr>
              <a:t>function </a:t>
            </a:r>
            <a:r>
              <a:rPr sz="1800" spc="-5" dirty="0">
                <a:solidFill>
                  <a:srgbClr val="D79F39"/>
                </a:solidFill>
                <a:latin typeface="Arial"/>
                <a:cs typeface="Arial"/>
              </a:rPr>
              <a:t>isFalse</a:t>
            </a:r>
            <a:r>
              <a:rPr sz="1800" spc="-5" dirty="0">
                <a:solidFill>
                  <a:srgbClr val="FFFFFF"/>
                </a:solidFill>
                <a:latin typeface="Arial"/>
                <a:cs typeface="Arial"/>
              </a:rPr>
              <a:t>: boolean </a:t>
            </a:r>
            <a:r>
              <a:rPr sz="1800" dirty="0">
                <a:solidFill>
                  <a:srgbClr val="FFFFFF"/>
                </a:solidFill>
                <a:latin typeface="Arial"/>
                <a:cs typeface="Arial"/>
              </a:rPr>
              <a:t>{  </a:t>
            </a:r>
            <a:r>
              <a:rPr sz="1800" spc="-5" dirty="0">
                <a:solidFill>
                  <a:srgbClr val="FF0000"/>
                </a:solidFill>
                <a:latin typeface="Arial"/>
                <a:cs typeface="Arial"/>
              </a:rPr>
              <a:t>return</a:t>
            </a:r>
            <a:r>
              <a:rPr sz="1800" spc="5" dirty="0">
                <a:solidFill>
                  <a:srgbClr val="FF0000"/>
                </a:solidFill>
                <a:latin typeface="Arial"/>
                <a:cs typeface="Arial"/>
              </a:rPr>
              <a:t> </a:t>
            </a:r>
            <a:r>
              <a:rPr sz="1800" spc="-5" dirty="0">
                <a:solidFill>
                  <a:srgbClr val="8A81D2"/>
                </a:solidFill>
                <a:latin typeface="Arial"/>
                <a:cs typeface="Arial"/>
              </a:rPr>
              <a:t>false</a:t>
            </a:r>
            <a:r>
              <a:rPr sz="1800" spc="-5" dirty="0">
                <a:solidFill>
                  <a:srgbClr val="FFFFFF"/>
                </a:solidFill>
                <a:latin typeface="Arial"/>
                <a:cs typeface="Arial"/>
              </a:rPr>
              <a:t>;</a:t>
            </a:r>
            <a:endParaRPr sz="1800" dirty="0">
              <a:latin typeface="Arial"/>
              <a:cs typeface="Arial"/>
            </a:endParaRPr>
          </a:p>
          <a:p>
            <a:pPr marL="12700">
              <a:lnSpc>
                <a:spcPct val="100000"/>
              </a:lnSpc>
            </a:pPr>
            <a:r>
              <a:rPr sz="1800" dirty="0">
                <a:solidFill>
                  <a:srgbClr val="FFFFFF"/>
                </a:solidFill>
                <a:latin typeface="Arial"/>
                <a:cs typeface="Arial"/>
              </a:rPr>
              <a:t>}</a:t>
            </a:r>
            <a:endParaRPr sz="1800" dirty="0">
              <a:latin typeface="Arial"/>
              <a:cs typeface="Arial"/>
            </a:endParaRPr>
          </a:p>
        </p:txBody>
      </p:sp>
      <p:sp>
        <p:nvSpPr>
          <p:cNvPr id="15" name="object 15"/>
          <p:cNvSpPr/>
          <p:nvPr/>
        </p:nvSpPr>
        <p:spPr>
          <a:xfrm>
            <a:off x="7647431" y="2356104"/>
            <a:ext cx="4118610" cy="1379982"/>
          </a:xfrm>
          <a:prstGeom prst="rect">
            <a:avLst/>
          </a:prstGeom>
          <a:blipFill>
            <a:blip r:embed="rId4" cstate="print"/>
            <a:stretch>
              <a:fillRect/>
            </a:stretch>
          </a:blipFill>
        </p:spPr>
        <p:txBody>
          <a:bodyPr wrap="square" lIns="0" tIns="0" rIns="0" bIns="0" rtlCol="0"/>
          <a:lstStyle/>
          <a:p>
            <a:endParaRPr/>
          </a:p>
        </p:txBody>
      </p:sp>
      <p:sp>
        <p:nvSpPr>
          <p:cNvPr id="16" name="object 16"/>
          <p:cNvSpPr txBox="1"/>
          <p:nvPr/>
        </p:nvSpPr>
        <p:spPr>
          <a:xfrm>
            <a:off x="7651750" y="2613786"/>
            <a:ext cx="3860165" cy="848360"/>
          </a:xfrm>
          <a:prstGeom prst="rect">
            <a:avLst/>
          </a:prstGeom>
        </p:spPr>
        <p:txBody>
          <a:bodyPr vert="horz" wrap="square" lIns="0" tIns="12700" rIns="0" bIns="0" rtlCol="0">
            <a:spAutoFit/>
          </a:bodyPr>
          <a:lstStyle/>
          <a:p>
            <a:pPr marL="329565" marR="5080" indent="-317500">
              <a:lnSpc>
                <a:spcPct val="100000"/>
              </a:lnSpc>
              <a:spcBef>
                <a:spcPts val="100"/>
              </a:spcBef>
            </a:pPr>
            <a:r>
              <a:rPr sz="1800" spc="-5" dirty="0">
                <a:solidFill>
                  <a:srgbClr val="3981B9"/>
                </a:solidFill>
                <a:latin typeface="Arial"/>
                <a:cs typeface="Arial"/>
              </a:rPr>
              <a:t>function </a:t>
            </a:r>
            <a:r>
              <a:rPr sz="1800" spc="-10" dirty="0">
                <a:solidFill>
                  <a:srgbClr val="D79F39"/>
                </a:solidFill>
                <a:latin typeface="Arial"/>
                <a:cs typeface="Arial"/>
              </a:rPr>
              <a:t>sayHello</a:t>
            </a:r>
            <a:r>
              <a:rPr sz="1800" spc="-10" dirty="0">
                <a:solidFill>
                  <a:srgbClr val="FFFFFF"/>
                </a:solidFill>
                <a:latin typeface="Arial"/>
                <a:cs typeface="Arial"/>
              </a:rPr>
              <a:t>(</a:t>
            </a:r>
            <a:r>
              <a:rPr sz="1800" spc="-10" dirty="0">
                <a:solidFill>
                  <a:srgbClr val="8AAB42"/>
                </a:solidFill>
                <a:latin typeface="Arial"/>
                <a:cs typeface="Arial"/>
              </a:rPr>
              <a:t>input</a:t>
            </a:r>
            <a:r>
              <a:rPr sz="1800" spc="-10" dirty="0">
                <a:solidFill>
                  <a:srgbClr val="FFFFFF"/>
                </a:solidFill>
                <a:latin typeface="Arial"/>
                <a:cs typeface="Arial"/>
              </a:rPr>
              <a:t>: </a:t>
            </a:r>
            <a:r>
              <a:rPr sz="1800" spc="-5" dirty="0">
                <a:solidFill>
                  <a:srgbClr val="FFFFFF"/>
                </a:solidFill>
                <a:latin typeface="Arial"/>
                <a:cs typeface="Arial"/>
              </a:rPr>
              <a:t>string): string{  </a:t>
            </a:r>
            <a:r>
              <a:rPr sz="1800" spc="-5" dirty="0">
                <a:solidFill>
                  <a:srgbClr val="FF0000"/>
                </a:solidFill>
                <a:latin typeface="Arial"/>
                <a:cs typeface="Arial"/>
              </a:rPr>
              <a:t>return </a:t>
            </a:r>
            <a:r>
              <a:rPr sz="1800" spc="-5" dirty="0">
                <a:solidFill>
                  <a:srgbClr val="FFFF00"/>
                </a:solidFill>
                <a:latin typeface="Arial"/>
                <a:cs typeface="Arial"/>
              </a:rPr>
              <a:t>“Hello </a:t>
            </a:r>
            <a:r>
              <a:rPr sz="1800" dirty="0">
                <a:solidFill>
                  <a:srgbClr val="FFFF00"/>
                </a:solidFill>
                <a:latin typeface="Arial"/>
                <a:cs typeface="Arial"/>
              </a:rPr>
              <a:t>" </a:t>
            </a:r>
            <a:r>
              <a:rPr sz="1800" dirty="0">
                <a:solidFill>
                  <a:srgbClr val="FFFFFF"/>
                </a:solidFill>
                <a:latin typeface="Arial"/>
                <a:cs typeface="Arial"/>
              </a:rPr>
              <a:t>+</a:t>
            </a:r>
            <a:r>
              <a:rPr sz="1800" spc="5" dirty="0">
                <a:solidFill>
                  <a:srgbClr val="FFFFFF"/>
                </a:solidFill>
                <a:latin typeface="Arial"/>
                <a:cs typeface="Arial"/>
              </a:rPr>
              <a:t> </a:t>
            </a:r>
            <a:r>
              <a:rPr sz="1800" spc="-5" dirty="0">
                <a:solidFill>
                  <a:srgbClr val="8AAB42"/>
                </a:solidFill>
                <a:latin typeface="Arial"/>
                <a:cs typeface="Arial"/>
              </a:rPr>
              <a:t>input</a:t>
            </a:r>
            <a:r>
              <a:rPr sz="1800" spc="-5" dirty="0">
                <a:solidFill>
                  <a:srgbClr val="FFFFFF"/>
                </a:solidFill>
                <a:latin typeface="Arial"/>
                <a:cs typeface="Arial"/>
              </a:rPr>
              <a:t>;</a:t>
            </a:r>
            <a:endParaRPr sz="1800" dirty="0">
              <a:latin typeface="Arial"/>
              <a:cs typeface="Arial"/>
            </a:endParaRPr>
          </a:p>
          <a:p>
            <a:pPr marL="12700">
              <a:lnSpc>
                <a:spcPct val="100000"/>
              </a:lnSpc>
            </a:pPr>
            <a:r>
              <a:rPr sz="1800" dirty="0">
                <a:solidFill>
                  <a:srgbClr val="FFFFFF"/>
                </a:solidFill>
                <a:latin typeface="Arial"/>
                <a:cs typeface="Arial"/>
              </a:rPr>
              <a:t>}</a:t>
            </a:r>
            <a:endParaRPr sz="1800" dirty="0">
              <a:latin typeface="Arial"/>
              <a:cs typeface="Arial"/>
            </a:endParaRPr>
          </a:p>
        </p:txBody>
      </p:sp>
      <p:sp>
        <p:nvSpPr>
          <p:cNvPr id="17" name="object 17"/>
          <p:cNvSpPr txBox="1">
            <a:spLocks noGrp="1"/>
          </p:cNvSpPr>
          <p:nvPr>
            <p:ph type="title"/>
          </p:nvPr>
        </p:nvSpPr>
        <p:spPr>
          <a:xfrm>
            <a:off x="4171315" y="532257"/>
            <a:ext cx="317627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D79F39"/>
                </a:solidFill>
              </a:rPr>
              <a:t>Type</a:t>
            </a:r>
            <a:r>
              <a:rPr sz="3600" spc="-40" dirty="0">
                <a:solidFill>
                  <a:srgbClr val="D79F39"/>
                </a:solidFill>
              </a:rPr>
              <a:t> </a:t>
            </a:r>
            <a:r>
              <a:rPr sz="3600" spc="-5" dirty="0">
                <a:solidFill>
                  <a:srgbClr val="D79F39"/>
                </a:solidFill>
              </a:rPr>
              <a:t>Examples</a:t>
            </a:r>
            <a:endParaRPr sz="3600"/>
          </a:p>
        </p:txBody>
      </p:sp>
      <p:sp>
        <p:nvSpPr>
          <p:cNvPr id="18" name="object 18"/>
          <p:cNvSpPr/>
          <p:nvPr/>
        </p:nvSpPr>
        <p:spPr>
          <a:xfrm>
            <a:off x="4895850" y="4242053"/>
            <a:ext cx="1675130" cy="521334"/>
          </a:xfrm>
          <a:custGeom>
            <a:avLst/>
            <a:gdLst/>
            <a:ahLst/>
            <a:cxnLst/>
            <a:rect l="l" t="t" r="r" b="b"/>
            <a:pathLst>
              <a:path w="1675129" h="521335">
                <a:moveTo>
                  <a:pt x="1588008" y="0"/>
                </a:moveTo>
                <a:lnTo>
                  <a:pt x="86867" y="0"/>
                </a:lnTo>
                <a:lnTo>
                  <a:pt x="53042" y="6822"/>
                </a:lnTo>
                <a:lnTo>
                  <a:pt x="25431" y="25431"/>
                </a:lnTo>
                <a:lnTo>
                  <a:pt x="6822" y="53042"/>
                </a:lnTo>
                <a:lnTo>
                  <a:pt x="0" y="86868"/>
                </a:lnTo>
                <a:lnTo>
                  <a:pt x="0" y="434340"/>
                </a:lnTo>
                <a:lnTo>
                  <a:pt x="6822" y="468165"/>
                </a:lnTo>
                <a:lnTo>
                  <a:pt x="25431" y="495776"/>
                </a:lnTo>
                <a:lnTo>
                  <a:pt x="53042" y="514385"/>
                </a:lnTo>
                <a:lnTo>
                  <a:pt x="86867" y="521208"/>
                </a:lnTo>
                <a:lnTo>
                  <a:pt x="1588008" y="521208"/>
                </a:lnTo>
                <a:lnTo>
                  <a:pt x="1621833" y="514385"/>
                </a:lnTo>
                <a:lnTo>
                  <a:pt x="1649444" y="495776"/>
                </a:lnTo>
                <a:lnTo>
                  <a:pt x="1668053" y="468165"/>
                </a:lnTo>
                <a:lnTo>
                  <a:pt x="1674876" y="434340"/>
                </a:lnTo>
                <a:lnTo>
                  <a:pt x="1674876" y="86868"/>
                </a:lnTo>
                <a:lnTo>
                  <a:pt x="1668053" y="53042"/>
                </a:lnTo>
                <a:lnTo>
                  <a:pt x="1649444" y="25431"/>
                </a:lnTo>
                <a:lnTo>
                  <a:pt x="1621833" y="6822"/>
                </a:lnTo>
                <a:lnTo>
                  <a:pt x="1588008" y="0"/>
                </a:lnTo>
                <a:close/>
              </a:path>
            </a:pathLst>
          </a:custGeom>
          <a:solidFill>
            <a:srgbClr val="D9D9D9"/>
          </a:solidFill>
        </p:spPr>
        <p:txBody>
          <a:bodyPr wrap="square" lIns="0" tIns="0" rIns="0" bIns="0" rtlCol="0"/>
          <a:lstStyle/>
          <a:p>
            <a:endParaRPr/>
          </a:p>
        </p:txBody>
      </p:sp>
      <p:sp>
        <p:nvSpPr>
          <p:cNvPr id="19" name="object 19"/>
          <p:cNvSpPr/>
          <p:nvPr/>
        </p:nvSpPr>
        <p:spPr>
          <a:xfrm>
            <a:off x="4895850" y="4242053"/>
            <a:ext cx="1675130" cy="521334"/>
          </a:xfrm>
          <a:custGeom>
            <a:avLst/>
            <a:gdLst/>
            <a:ahLst/>
            <a:cxnLst/>
            <a:rect l="l" t="t" r="r" b="b"/>
            <a:pathLst>
              <a:path w="1675129" h="521335">
                <a:moveTo>
                  <a:pt x="0" y="86868"/>
                </a:moveTo>
                <a:lnTo>
                  <a:pt x="6822" y="53042"/>
                </a:lnTo>
                <a:lnTo>
                  <a:pt x="25431" y="25431"/>
                </a:lnTo>
                <a:lnTo>
                  <a:pt x="53042" y="6822"/>
                </a:lnTo>
                <a:lnTo>
                  <a:pt x="86867" y="0"/>
                </a:lnTo>
                <a:lnTo>
                  <a:pt x="1588008" y="0"/>
                </a:lnTo>
                <a:lnTo>
                  <a:pt x="1621833" y="6822"/>
                </a:lnTo>
                <a:lnTo>
                  <a:pt x="1649444" y="25431"/>
                </a:lnTo>
                <a:lnTo>
                  <a:pt x="1668053" y="53042"/>
                </a:lnTo>
                <a:lnTo>
                  <a:pt x="1674876" y="86868"/>
                </a:lnTo>
                <a:lnTo>
                  <a:pt x="1674876" y="434340"/>
                </a:lnTo>
                <a:lnTo>
                  <a:pt x="1668053" y="468165"/>
                </a:lnTo>
                <a:lnTo>
                  <a:pt x="1649444" y="495776"/>
                </a:lnTo>
                <a:lnTo>
                  <a:pt x="1621833" y="514385"/>
                </a:lnTo>
                <a:lnTo>
                  <a:pt x="1588008" y="521208"/>
                </a:lnTo>
                <a:lnTo>
                  <a:pt x="86867" y="521208"/>
                </a:lnTo>
                <a:lnTo>
                  <a:pt x="53042" y="514385"/>
                </a:lnTo>
                <a:lnTo>
                  <a:pt x="25431" y="495776"/>
                </a:lnTo>
                <a:lnTo>
                  <a:pt x="6822" y="468165"/>
                </a:lnTo>
                <a:lnTo>
                  <a:pt x="0" y="434340"/>
                </a:lnTo>
                <a:lnTo>
                  <a:pt x="0" y="86868"/>
                </a:lnTo>
                <a:close/>
              </a:path>
            </a:pathLst>
          </a:custGeom>
          <a:ln w="25908">
            <a:solidFill>
              <a:srgbClr val="999999"/>
            </a:solidFill>
          </a:ln>
        </p:spPr>
        <p:txBody>
          <a:bodyPr wrap="square" lIns="0" tIns="0" rIns="0" bIns="0" rtlCol="0"/>
          <a:lstStyle/>
          <a:p>
            <a:endParaRPr/>
          </a:p>
        </p:txBody>
      </p:sp>
      <p:sp>
        <p:nvSpPr>
          <p:cNvPr id="20" name="object 20"/>
          <p:cNvSpPr txBox="1"/>
          <p:nvPr/>
        </p:nvSpPr>
        <p:spPr>
          <a:xfrm>
            <a:off x="5139309" y="4376165"/>
            <a:ext cx="1186180"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Arial"/>
                <a:cs typeface="Arial"/>
              </a:rPr>
              <a:t>Function</a:t>
            </a:r>
            <a:r>
              <a:rPr sz="1400" b="1" spc="-100" dirty="0">
                <a:latin typeface="Arial"/>
                <a:cs typeface="Arial"/>
              </a:rPr>
              <a:t> </a:t>
            </a:r>
            <a:r>
              <a:rPr sz="1400" b="1" spc="-5" dirty="0">
                <a:latin typeface="Arial"/>
                <a:cs typeface="Arial"/>
              </a:rPr>
              <a:t>void</a:t>
            </a:r>
            <a:endParaRPr sz="1400">
              <a:latin typeface="Arial"/>
              <a:cs typeface="Arial"/>
            </a:endParaRPr>
          </a:p>
        </p:txBody>
      </p:sp>
      <p:sp>
        <p:nvSpPr>
          <p:cNvPr id="21" name="object 21"/>
          <p:cNvSpPr/>
          <p:nvPr/>
        </p:nvSpPr>
        <p:spPr>
          <a:xfrm>
            <a:off x="4020311" y="4907279"/>
            <a:ext cx="3422141" cy="1379982"/>
          </a:xfrm>
          <a:prstGeom prst="rect">
            <a:avLst/>
          </a:prstGeom>
          <a:blipFill>
            <a:blip r:embed="rId5" cstate="print"/>
            <a:stretch>
              <a:fillRect/>
            </a:stretch>
          </a:blipFill>
        </p:spPr>
        <p:txBody>
          <a:bodyPr wrap="square" lIns="0" tIns="0" rIns="0" bIns="0" rtlCol="0"/>
          <a:lstStyle/>
          <a:p>
            <a:endParaRPr/>
          </a:p>
        </p:txBody>
      </p:sp>
      <p:sp>
        <p:nvSpPr>
          <p:cNvPr id="22" name="object 22"/>
          <p:cNvSpPr txBox="1"/>
          <p:nvPr/>
        </p:nvSpPr>
        <p:spPr>
          <a:xfrm>
            <a:off x="4177029" y="5165216"/>
            <a:ext cx="3110230" cy="848994"/>
          </a:xfrm>
          <a:prstGeom prst="rect">
            <a:avLst/>
          </a:prstGeom>
        </p:spPr>
        <p:txBody>
          <a:bodyPr vert="horz" wrap="square" lIns="0" tIns="12700" rIns="0" bIns="0" rtlCol="0">
            <a:spAutoFit/>
          </a:bodyPr>
          <a:lstStyle/>
          <a:p>
            <a:pPr marL="329565" marR="5080" indent="-317500">
              <a:lnSpc>
                <a:spcPct val="100000"/>
              </a:lnSpc>
              <a:spcBef>
                <a:spcPts val="100"/>
              </a:spcBef>
            </a:pPr>
            <a:r>
              <a:rPr sz="1800" spc="-5" dirty="0">
                <a:solidFill>
                  <a:srgbClr val="3981B9"/>
                </a:solidFill>
                <a:latin typeface="Arial"/>
                <a:cs typeface="Arial"/>
              </a:rPr>
              <a:t>function </a:t>
            </a:r>
            <a:r>
              <a:rPr sz="1800" spc="-5" dirty="0">
                <a:solidFill>
                  <a:srgbClr val="D79F39"/>
                </a:solidFill>
                <a:latin typeface="Arial"/>
                <a:cs typeface="Arial"/>
              </a:rPr>
              <a:t>isFalse</a:t>
            </a:r>
            <a:r>
              <a:rPr sz="1800" spc="-5" dirty="0">
                <a:solidFill>
                  <a:srgbClr val="FFFFFF"/>
                </a:solidFill>
                <a:latin typeface="Arial"/>
                <a:cs typeface="Arial"/>
              </a:rPr>
              <a:t>: void </a:t>
            </a:r>
            <a:r>
              <a:rPr sz="1800" dirty="0">
                <a:solidFill>
                  <a:srgbClr val="FFFFFF"/>
                </a:solidFill>
                <a:latin typeface="Arial"/>
                <a:cs typeface="Arial"/>
              </a:rPr>
              <a:t>{  </a:t>
            </a:r>
            <a:r>
              <a:rPr sz="1800" spc="-5" dirty="0">
                <a:solidFill>
                  <a:srgbClr val="FFFFFF"/>
                </a:solidFill>
                <a:latin typeface="Arial"/>
                <a:cs typeface="Arial"/>
              </a:rPr>
              <a:t>console.log(‘</a:t>
            </a:r>
            <a:r>
              <a:rPr sz="1800" spc="-5" dirty="0">
                <a:solidFill>
                  <a:srgbClr val="FFFF00"/>
                </a:solidFill>
                <a:latin typeface="Arial"/>
                <a:cs typeface="Arial"/>
              </a:rPr>
              <a:t>my</a:t>
            </a:r>
            <a:r>
              <a:rPr sz="1800" spc="-35" dirty="0">
                <a:solidFill>
                  <a:srgbClr val="FFFF00"/>
                </a:solidFill>
                <a:latin typeface="Arial"/>
                <a:cs typeface="Arial"/>
              </a:rPr>
              <a:t> </a:t>
            </a:r>
            <a:r>
              <a:rPr sz="1800" spc="-5" dirty="0">
                <a:solidFill>
                  <a:srgbClr val="FFFF00"/>
                </a:solidFill>
                <a:latin typeface="Arial"/>
                <a:cs typeface="Arial"/>
              </a:rPr>
              <a:t>message</a:t>
            </a:r>
            <a:r>
              <a:rPr sz="1800" spc="-5" dirty="0">
                <a:solidFill>
                  <a:srgbClr val="FFFFFF"/>
                </a:solidFill>
                <a:latin typeface="Arial"/>
                <a:cs typeface="Arial"/>
              </a:rPr>
              <a:t>’);</a:t>
            </a:r>
            <a:endParaRPr sz="1800" dirty="0">
              <a:latin typeface="Arial"/>
              <a:cs typeface="Arial"/>
            </a:endParaRPr>
          </a:p>
          <a:p>
            <a:pPr marL="12700">
              <a:lnSpc>
                <a:spcPct val="100000"/>
              </a:lnSpc>
            </a:pPr>
            <a:r>
              <a:rPr sz="1800" dirty="0">
                <a:solidFill>
                  <a:srgbClr val="FFFFFF"/>
                </a:solidFill>
                <a:latin typeface="Arial"/>
                <a:cs typeface="Arial"/>
              </a:rPr>
              <a:t>}</a:t>
            </a:r>
            <a:endParaRPr sz="1800" dirty="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312158" y="1636014"/>
            <a:ext cx="0" cy="4480560"/>
          </a:xfrm>
          <a:custGeom>
            <a:avLst/>
            <a:gdLst/>
            <a:ahLst/>
            <a:cxnLst/>
            <a:rect l="l" t="t" r="r" b="b"/>
            <a:pathLst>
              <a:path h="4480560">
                <a:moveTo>
                  <a:pt x="0" y="0"/>
                </a:moveTo>
                <a:lnTo>
                  <a:pt x="0" y="4480560"/>
                </a:lnTo>
              </a:path>
            </a:pathLst>
          </a:custGeom>
          <a:ln w="25908">
            <a:solidFill>
              <a:srgbClr val="3981B9"/>
            </a:solidFill>
          </a:ln>
        </p:spPr>
        <p:txBody>
          <a:bodyPr wrap="square" lIns="0" tIns="0" rIns="0" bIns="0" rtlCol="0"/>
          <a:lstStyle/>
          <a:p>
            <a:endParaRPr/>
          </a:p>
        </p:txBody>
      </p:sp>
      <p:sp>
        <p:nvSpPr>
          <p:cNvPr id="3" name="object 3"/>
          <p:cNvSpPr/>
          <p:nvPr/>
        </p:nvSpPr>
        <p:spPr>
          <a:xfrm>
            <a:off x="1327403" y="2679192"/>
            <a:ext cx="2036064" cy="2167127"/>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068061" y="2517038"/>
            <a:ext cx="6517640" cy="1750695"/>
          </a:xfrm>
          <a:prstGeom prst="rect">
            <a:avLst/>
          </a:prstGeom>
        </p:spPr>
        <p:txBody>
          <a:bodyPr vert="horz" wrap="square" lIns="0" tIns="12700" rIns="0" bIns="0" rtlCol="0">
            <a:spAutoFit/>
          </a:bodyPr>
          <a:lstStyle/>
          <a:p>
            <a:pPr marL="12700" marR="541020">
              <a:lnSpc>
                <a:spcPct val="150100"/>
              </a:lnSpc>
              <a:spcBef>
                <a:spcPts val="100"/>
              </a:spcBef>
            </a:pPr>
            <a:r>
              <a:rPr sz="2800" spc="-5" dirty="0">
                <a:latin typeface="Courier New"/>
                <a:cs typeface="Courier New"/>
              </a:rPr>
              <a:t>Syntax </a:t>
            </a:r>
            <a:r>
              <a:rPr sz="2800" spc="-10" dirty="0">
                <a:latin typeface="Courier New"/>
                <a:cs typeface="Courier New"/>
              </a:rPr>
              <a:t>Checking </a:t>
            </a:r>
            <a:r>
              <a:rPr sz="2800" spc="-5" dirty="0">
                <a:latin typeface="Courier New"/>
                <a:cs typeface="Courier New"/>
              </a:rPr>
              <a:t>= Fewer</a:t>
            </a:r>
            <a:r>
              <a:rPr sz="2800" spc="-145" dirty="0">
                <a:latin typeface="Courier New"/>
                <a:cs typeface="Courier New"/>
              </a:rPr>
              <a:t> </a:t>
            </a:r>
            <a:r>
              <a:rPr sz="2800" spc="-10" dirty="0">
                <a:latin typeface="Courier New"/>
                <a:cs typeface="Courier New"/>
              </a:rPr>
              <a:t>Bugs  IDE</a:t>
            </a:r>
            <a:r>
              <a:rPr sz="2800" spc="-25" dirty="0">
                <a:latin typeface="Courier New"/>
                <a:cs typeface="Courier New"/>
              </a:rPr>
              <a:t> </a:t>
            </a:r>
            <a:r>
              <a:rPr sz="2800" spc="-10" dirty="0">
                <a:latin typeface="Courier New"/>
                <a:cs typeface="Courier New"/>
              </a:rPr>
              <a:t>Support</a:t>
            </a:r>
            <a:endParaRPr sz="2800" dirty="0">
              <a:latin typeface="Courier New"/>
              <a:cs typeface="Courier New"/>
            </a:endParaRPr>
          </a:p>
          <a:p>
            <a:pPr marL="12700">
              <a:lnSpc>
                <a:spcPct val="100000"/>
              </a:lnSpc>
              <a:spcBef>
                <a:spcPts val="1335"/>
              </a:spcBef>
            </a:pPr>
            <a:r>
              <a:rPr sz="1800" dirty="0">
                <a:latin typeface="Courier New"/>
                <a:cs typeface="Courier New"/>
              </a:rPr>
              <a:t>o </a:t>
            </a:r>
            <a:r>
              <a:rPr sz="1800" spc="-5" dirty="0">
                <a:latin typeface="Courier New"/>
                <a:cs typeface="Courier New"/>
              </a:rPr>
              <a:t>code </a:t>
            </a:r>
            <a:r>
              <a:rPr sz="1800" spc="-10" dirty="0">
                <a:latin typeface="Courier New"/>
                <a:cs typeface="Courier New"/>
              </a:rPr>
              <a:t>completion, highlighting, </a:t>
            </a:r>
            <a:r>
              <a:rPr sz="1800" spc="-5" dirty="0">
                <a:latin typeface="Courier New"/>
                <a:cs typeface="Courier New"/>
              </a:rPr>
              <a:t>error</a:t>
            </a:r>
            <a:r>
              <a:rPr sz="1800" spc="-665" dirty="0">
                <a:latin typeface="Courier New"/>
                <a:cs typeface="Courier New"/>
              </a:rPr>
              <a:t> </a:t>
            </a:r>
            <a:r>
              <a:rPr sz="1800" spc="-5" dirty="0">
                <a:latin typeface="Courier New"/>
                <a:cs typeface="Courier New"/>
              </a:rPr>
              <a:t>checking</a:t>
            </a:r>
            <a:endParaRPr sz="1800" dirty="0">
              <a:latin typeface="Courier New"/>
              <a:cs typeface="Courier New"/>
            </a:endParaRPr>
          </a:p>
        </p:txBody>
      </p:sp>
      <p:sp>
        <p:nvSpPr>
          <p:cNvPr id="5" name="object 5"/>
          <p:cNvSpPr txBox="1">
            <a:spLocks noGrp="1"/>
          </p:cNvSpPr>
          <p:nvPr>
            <p:ph type="title"/>
          </p:nvPr>
        </p:nvSpPr>
        <p:spPr>
          <a:xfrm>
            <a:off x="3890009" y="484454"/>
            <a:ext cx="5162550"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D79F39"/>
                </a:solidFill>
              </a:rPr>
              <a:t>Strong Typing</a:t>
            </a:r>
            <a:r>
              <a:rPr sz="4000" spc="-20" dirty="0">
                <a:solidFill>
                  <a:srgbClr val="D79F39"/>
                </a:solidFill>
              </a:rPr>
              <a:t> </a:t>
            </a:r>
            <a:r>
              <a:rPr sz="4000" spc="-5" dirty="0">
                <a:solidFill>
                  <a:srgbClr val="D79F39"/>
                </a:solidFill>
              </a:rPr>
              <a:t>Benefits</a:t>
            </a:r>
            <a:endParaRPr sz="4000"/>
          </a:p>
        </p:txBody>
      </p:sp>
      <p:sp>
        <p:nvSpPr>
          <p:cNvPr id="6" name="object 6"/>
          <p:cNvSpPr/>
          <p:nvPr/>
        </p:nvSpPr>
        <p:spPr>
          <a:xfrm>
            <a:off x="1056132" y="2564892"/>
            <a:ext cx="2578608" cy="239572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106417" y="1636014"/>
            <a:ext cx="0" cy="4480560"/>
          </a:xfrm>
          <a:custGeom>
            <a:avLst/>
            <a:gdLst/>
            <a:ahLst/>
            <a:cxnLst/>
            <a:rect l="l" t="t" r="r" b="b"/>
            <a:pathLst>
              <a:path h="4480560">
                <a:moveTo>
                  <a:pt x="0" y="0"/>
                </a:moveTo>
                <a:lnTo>
                  <a:pt x="0" y="4480560"/>
                </a:lnTo>
              </a:path>
            </a:pathLst>
          </a:custGeom>
          <a:ln w="25908">
            <a:solidFill>
              <a:srgbClr val="3981B9"/>
            </a:solidFill>
          </a:ln>
        </p:spPr>
        <p:txBody>
          <a:bodyPr wrap="square" lIns="0" tIns="0" rIns="0" bIns="0" rtlCol="0"/>
          <a:lstStyle/>
          <a:p>
            <a:endParaRPr/>
          </a:p>
        </p:txBody>
      </p:sp>
      <p:sp>
        <p:nvSpPr>
          <p:cNvPr id="3" name="object 3"/>
          <p:cNvSpPr/>
          <p:nvPr/>
        </p:nvSpPr>
        <p:spPr>
          <a:xfrm>
            <a:off x="1120139" y="2679192"/>
            <a:ext cx="2037588" cy="2167127"/>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861686" y="2464999"/>
            <a:ext cx="4664075" cy="2221230"/>
          </a:xfrm>
          <a:prstGeom prst="rect">
            <a:avLst/>
          </a:prstGeom>
        </p:spPr>
        <p:txBody>
          <a:bodyPr vert="horz" wrap="square" lIns="0" tIns="12700" rIns="0" bIns="0" rtlCol="0">
            <a:spAutoFit/>
          </a:bodyPr>
          <a:lstStyle/>
          <a:p>
            <a:pPr marL="12700" marR="5080">
              <a:lnSpc>
                <a:spcPct val="150100"/>
              </a:lnSpc>
              <a:spcBef>
                <a:spcPts val="100"/>
              </a:spcBef>
            </a:pPr>
            <a:r>
              <a:rPr sz="3200" spc="-5" dirty="0">
                <a:latin typeface="Courier New"/>
                <a:cs typeface="Courier New"/>
              </a:rPr>
              <a:t>Enhanced JavaScript  Strong</a:t>
            </a:r>
            <a:r>
              <a:rPr sz="3200" spc="15" dirty="0">
                <a:latin typeface="Courier New"/>
                <a:cs typeface="Courier New"/>
              </a:rPr>
              <a:t> </a:t>
            </a:r>
            <a:r>
              <a:rPr sz="3200" spc="-5" dirty="0">
                <a:latin typeface="Courier New"/>
                <a:cs typeface="Courier New"/>
              </a:rPr>
              <a:t>Typing</a:t>
            </a:r>
            <a:endParaRPr sz="3200">
              <a:latin typeface="Courier New"/>
              <a:cs typeface="Courier New"/>
            </a:endParaRPr>
          </a:p>
          <a:p>
            <a:pPr marL="12700">
              <a:lnSpc>
                <a:spcPct val="100000"/>
              </a:lnSpc>
              <a:spcBef>
                <a:spcPts val="1920"/>
              </a:spcBef>
            </a:pPr>
            <a:r>
              <a:rPr sz="3200" spc="-5" dirty="0">
                <a:latin typeface="Courier New"/>
                <a:cs typeface="Courier New"/>
              </a:rPr>
              <a:t>IDE</a:t>
            </a:r>
            <a:r>
              <a:rPr sz="3200" dirty="0">
                <a:latin typeface="Courier New"/>
                <a:cs typeface="Courier New"/>
              </a:rPr>
              <a:t> </a:t>
            </a:r>
            <a:r>
              <a:rPr sz="3200" spc="-5" dirty="0">
                <a:latin typeface="Courier New"/>
                <a:cs typeface="Courier New"/>
              </a:rPr>
              <a:t>Support</a:t>
            </a:r>
            <a:endParaRPr sz="3200">
              <a:latin typeface="Courier New"/>
              <a:cs typeface="Courier New"/>
            </a:endParaRPr>
          </a:p>
        </p:txBody>
      </p:sp>
      <p:sp>
        <p:nvSpPr>
          <p:cNvPr id="5" name="object 5"/>
          <p:cNvSpPr txBox="1">
            <a:spLocks noGrp="1"/>
          </p:cNvSpPr>
          <p:nvPr>
            <p:ph type="title"/>
          </p:nvPr>
        </p:nvSpPr>
        <p:spPr>
          <a:xfrm>
            <a:off x="4211573" y="467359"/>
            <a:ext cx="3989704"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D79F39"/>
                </a:solidFill>
              </a:rPr>
              <a:t>TypeScript</a:t>
            </a:r>
            <a:r>
              <a:rPr sz="3600" spc="-15" dirty="0">
                <a:solidFill>
                  <a:srgbClr val="D79F39"/>
                </a:solidFill>
              </a:rPr>
              <a:t> </a:t>
            </a:r>
            <a:r>
              <a:rPr sz="3600" spc="-5" dirty="0">
                <a:solidFill>
                  <a:srgbClr val="D79F39"/>
                </a:solidFill>
              </a:rPr>
              <a:t>Benefits</a:t>
            </a:r>
            <a:endParaRPr sz="3600"/>
          </a:p>
        </p:txBody>
      </p:sp>
      <p:sp>
        <p:nvSpPr>
          <p:cNvPr id="6" name="object 6"/>
          <p:cNvSpPr/>
          <p:nvPr/>
        </p:nvSpPr>
        <p:spPr>
          <a:xfrm>
            <a:off x="848867" y="2564892"/>
            <a:ext cx="2580132" cy="239572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89526" y="1636014"/>
            <a:ext cx="0" cy="4480560"/>
          </a:xfrm>
          <a:custGeom>
            <a:avLst/>
            <a:gdLst/>
            <a:ahLst/>
            <a:cxnLst/>
            <a:rect l="l" t="t" r="r" b="b"/>
            <a:pathLst>
              <a:path h="4480560">
                <a:moveTo>
                  <a:pt x="0" y="0"/>
                </a:moveTo>
                <a:lnTo>
                  <a:pt x="0" y="4480560"/>
                </a:lnTo>
              </a:path>
            </a:pathLst>
          </a:custGeom>
          <a:ln w="25908">
            <a:solidFill>
              <a:srgbClr val="3981B9"/>
            </a:solidFill>
          </a:ln>
        </p:spPr>
        <p:txBody>
          <a:bodyPr wrap="square" lIns="0" tIns="0" rIns="0" bIns="0" rtlCol="0"/>
          <a:lstStyle/>
          <a:p>
            <a:endParaRPr/>
          </a:p>
        </p:txBody>
      </p:sp>
      <p:sp>
        <p:nvSpPr>
          <p:cNvPr id="3" name="object 3"/>
          <p:cNvSpPr txBox="1"/>
          <p:nvPr/>
        </p:nvSpPr>
        <p:spPr>
          <a:xfrm>
            <a:off x="5344795" y="2366238"/>
            <a:ext cx="3932554" cy="2220595"/>
          </a:xfrm>
          <a:prstGeom prst="rect">
            <a:avLst/>
          </a:prstGeom>
        </p:spPr>
        <p:txBody>
          <a:bodyPr vert="horz" wrap="square" lIns="0" tIns="12700" rIns="0" bIns="0" rtlCol="0">
            <a:spAutoFit/>
          </a:bodyPr>
          <a:lstStyle/>
          <a:p>
            <a:pPr marL="12700" marR="5080">
              <a:lnSpc>
                <a:spcPct val="150000"/>
              </a:lnSpc>
              <a:spcBef>
                <a:spcPts val="100"/>
              </a:spcBef>
            </a:pPr>
            <a:r>
              <a:rPr sz="3200" spc="-5" dirty="0">
                <a:latin typeface="Courier New"/>
                <a:cs typeface="Courier New"/>
              </a:rPr>
              <a:t>Create Container  Closed System  Import </a:t>
            </a:r>
            <a:r>
              <a:rPr sz="3200" dirty="0">
                <a:latin typeface="Courier New"/>
                <a:cs typeface="Courier New"/>
              </a:rPr>
              <a:t>/</a:t>
            </a:r>
            <a:r>
              <a:rPr sz="3200" spc="-15" dirty="0">
                <a:latin typeface="Courier New"/>
                <a:cs typeface="Courier New"/>
              </a:rPr>
              <a:t> </a:t>
            </a:r>
            <a:r>
              <a:rPr sz="3200" spc="-5" dirty="0">
                <a:latin typeface="Courier New"/>
                <a:cs typeface="Courier New"/>
              </a:rPr>
              <a:t>Export</a:t>
            </a:r>
            <a:endParaRPr sz="3200">
              <a:latin typeface="Courier New"/>
              <a:cs typeface="Courier New"/>
            </a:endParaRPr>
          </a:p>
        </p:txBody>
      </p:sp>
      <p:sp>
        <p:nvSpPr>
          <p:cNvPr id="4" name="object 4"/>
          <p:cNvSpPr/>
          <p:nvPr/>
        </p:nvSpPr>
        <p:spPr>
          <a:xfrm>
            <a:off x="1328927" y="2423160"/>
            <a:ext cx="2583180" cy="2581656"/>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5366765" y="420751"/>
            <a:ext cx="2139315" cy="696595"/>
          </a:xfrm>
          <a:prstGeom prst="rect">
            <a:avLst/>
          </a:prstGeom>
        </p:spPr>
        <p:txBody>
          <a:bodyPr vert="horz" wrap="square" lIns="0" tIns="13335" rIns="0" bIns="0" rtlCol="0">
            <a:spAutoFit/>
          </a:bodyPr>
          <a:lstStyle/>
          <a:p>
            <a:pPr marL="12700">
              <a:lnSpc>
                <a:spcPct val="100000"/>
              </a:lnSpc>
              <a:spcBef>
                <a:spcPts val="105"/>
              </a:spcBef>
            </a:pPr>
            <a:r>
              <a:rPr sz="4400" dirty="0">
                <a:solidFill>
                  <a:srgbClr val="3981B9"/>
                </a:solidFill>
                <a:latin typeface="Arial"/>
                <a:cs typeface="Arial"/>
              </a:rPr>
              <a:t>Modules</a:t>
            </a:r>
            <a:endParaRPr sz="44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44495" y="405384"/>
            <a:ext cx="7240524" cy="248716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148964" y="733755"/>
            <a:ext cx="5807710" cy="1397635"/>
          </a:xfrm>
          <a:prstGeom prst="rect">
            <a:avLst/>
          </a:prstGeom>
        </p:spPr>
        <p:txBody>
          <a:bodyPr vert="horz" wrap="square" lIns="0" tIns="12700" rIns="0" bIns="0" rtlCol="0">
            <a:spAutoFit/>
          </a:bodyPr>
          <a:lstStyle/>
          <a:p>
            <a:pPr marL="12700">
              <a:lnSpc>
                <a:spcPct val="100000"/>
              </a:lnSpc>
              <a:spcBef>
                <a:spcPts val="100"/>
              </a:spcBef>
            </a:pPr>
            <a:r>
              <a:rPr sz="9000" dirty="0">
                <a:solidFill>
                  <a:srgbClr val="000000"/>
                </a:solidFill>
              </a:rPr>
              <a:t>NgModules</a:t>
            </a:r>
            <a:endParaRPr sz="9000"/>
          </a:p>
        </p:txBody>
      </p:sp>
      <p:sp>
        <p:nvSpPr>
          <p:cNvPr id="4" name="object 4"/>
          <p:cNvSpPr/>
          <p:nvPr/>
        </p:nvSpPr>
        <p:spPr>
          <a:xfrm>
            <a:off x="4582667" y="2723388"/>
            <a:ext cx="3214116" cy="321411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89526" y="1636014"/>
            <a:ext cx="0" cy="4480560"/>
          </a:xfrm>
          <a:custGeom>
            <a:avLst/>
            <a:gdLst/>
            <a:ahLst/>
            <a:cxnLst/>
            <a:rect l="l" t="t" r="r" b="b"/>
            <a:pathLst>
              <a:path h="4480560">
                <a:moveTo>
                  <a:pt x="0" y="0"/>
                </a:moveTo>
                <a:lnTo>
                  <a:pt x="0" y="4480560"/>
                </a:lnTo>
              </a:path>
            </a:pathLst>
          </a:custGeom>
          <a:ln w="25908">
            <a:solidFill>
              <a:srgbClr val="3981B9"/>
            </a:solidFill>
          </a:ln>
        </p:spPr>
        <p:txBody>
          <a:bodyPr wrap="square" lIns="0" tIns="0" rIns="0" bIns="0" rtlCol="0"/>
          <a:lstStyle/>
          <a:p>
            <a:endParaRPr/>
          </a:p>
        </p:txBody>
      </p:sp>
      <p:sp>
        <p:nvSpPr>
          <p:cNvPr id="3" name="object 3"/>
          <p:cNvSpPr txBox="1"/>
          <p:nvPr/>
        </p:nvSpPr>
        <p:spPr>
          <a:xfrm>
            <a:off x="5344795" y="2366238"/>
            <a:ext cx="3687445" cy="2220595"/>
          </a:xfrm>
          <a:prstGeom prst="rect">
            <a:avLst/>
          </a:prstGeom>
        </p:spPr>
        <p:txBody>
          <a:bodyPr vert="horz" wrap="square" lIns="0" tIns="256540" rIns="0" bIns="0" rtlCol="0">
            <a:spAutoFit/>
          </a:bodyPr>
          <a:lstStyle/>
          <a:p>
            <a:pPr marL="12700">
              <a:lnSpc>
                <a:spcPct val="100000"/>
              </a:lnSpc>
              <a:spcBef>
                <a:spcPts val="2020"/>
              </a:spcBef>
            </a:pPr>
            <a:r>
              <a:rPr sz="3200" spc="-5" dirty="0">
                <a:latin typeface="Courier New"/>
                <a:cs typeface="Courier New"/>
              </a:rPr>
              <a:t>@NgModule</a:t>
            </a:r>
            <a:endParaRPr sz="3200" dirty="0">
              <a:latin typeface="Courier New"/>
              <a:cs typeface="Courier New"/>
            </a:endParaRPr>
          </a:p>
          <a:p>
            <a:pPr marL="12700" marR="5080">
              <a:lnSpc>
                <a:spcPts val="5760"/>
              </a:lnSpc>
              <a:spcBef>
                <a:spcPts val="509"/>
              </a:spcBef>
            </a:pPr>
            <a:r>
              <a:rPr sz="3200" spc="-5" dirty="0">
                <a:latin typeface="Courier New"/>
                <a:cs typeface="Courier New"/>
              </a:rPr>
              <a:t>Load Components  Bootstrapping</a:t>
            </a:r>
            <a:endParaRPr sz="3200" dirty="0">
              <a:latin typeface="Courier New"/>
              <a:cs typeface="Courier New"/>
            </a:endParaRPr>
          </a:p>
        </p:txBody>
      </p:sp>
      <p:sp>
        <p:nvSpPr>
          <p:cNvPr id="4" name="object 4"/>
          <p:cNvSpPr/>
          <p:nvPr/>
        </p:nvSpPr>
        <p:spPr>
          <a:xfrm>
            <a:off x="1328927" y="2423160"/>
            <a:ext cx="2583180" cy="2581656"/>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5181600" y="457200"/>
            <a:ext cx="2574290" cy="696595"/>
          </a:xfrm>
          <a:prstGeom prst="rect">
            <a:avLst/>
          </a:prstGeom>
        </p:spPr>
        <p:txBody>
          <a:bodyPr vert="horz" wrap="square" lIns="0" tIns="13335" rIns="0" bIns="0" rtlCol="0">
            <a:spAutoFit/>
          </a:bodyPr>
          <a:lstStyle/>
          <a:p>
            <a:pPr marL="12700">
              <a:lnSpc>
                <a:spcPct val="100000"/>
              </a:lnSpc>
              <a:spcBef>
                <a:spcPts val="105"/>
              </a:spcBef>
            </a:pPr>
            <a:r>
              <a:rPr dirty="0"/>
              <a:t>NgModule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106417" y="1636014"/>
            <a:ext cx="0" cy="4480560"/>
          </a:xfrm>
          <a:custGeom>
            <a:avLst/>
            <a:gdLst/>
            <a:ahLst/>
            <a:cxnLst/>
            <a:rect l="l" t="t" r="r" b="b"/>
            <a:pathLst>
              <a:path h="4480560">
                <a:moveTo>
                  <a:pt x="0" y="0"/>
                </a:moveTo>
                <a:lnTo>
                  <a:pt x="0" y="4480560"/>
                </a:lnTo>
              </a:path>
            </a:pathLst>
          </a:custGeom>
          <a:ln w="25908">
            <a:solidFill>
              <a:srgbClr val="C00000"/>
            </a:solidFill>
          </a:ln>
        </p:spPr>
        <p:txBody>
          <a:bodyPr wrap="square" lIns="0" tIns="0" rIns="0" bIns="0" rtlCol="0"/>
          <a:lstStyle/>
          <a:p>
            <a:endParaRPr/>
          </a:p>
        </p:txBody>
      </p:sp>
      <p:sp>
        <p:nvSpPr>
          <p:cNvPr id="3" name="object 3"/>
          <p:cNvSpPr/>
          <p:nvPr/>
        </p:nvSpPr>
        <p:spPr>
          <a:xfrm>
            <a:off x="1120139" y="2679192"/>
            <a:ext cx="2037588" cy="2167127"/>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132959" y="1569567"/>
            <a:ext cx="2463800" cy="4129336"/>
          </a:xfrm>
          <a:prstGeom prst="rect">
            <a:avLst/>
          </a:prstGeom>
        </p:spPr>
        <p:txBody>
          <a:bodyPr vert="horz" wrap="square" lIns="0" tIns="12700" rIns="0" bIns="0" rtlCol="0">
            <a:spAutoFit/>
          </a:bodyPr>
          <a:lstStyle/>
          <a:p>
            <a:pPr marL="12700" marR="614045">
              <a:lnSpc>
                <a:spcPct val="150000"/>
              </a:lnSpc>
              <a:spcBef>
                <a:spcPts val="100"/>
              </a:spcBef>
            </a:pPr>
            <a:r>
              <a:rPr sz="2000" spc="-5" dirty="0">
                <a:latin typeface="Courier New"/>
                <a:cs typeface="Courier New"/>
              </a:rPr>
              <a:t>Typescript  Components  NgModules  Data</a:t>
            </a:r>
            <a:r>
              <a:rPr sz="2000" spc="-75" dirty="0">
                <a:latin typeface="Courier New"/>
                <a:cs typeface="Courier New"/>
              </a:rPr>
              <a:t> </a:t>
            </a:r>
            <a:r>
              <a:rPr sz="2000" spc="-5" dirty="0">
                <a:latin typeface="Courier New"/>
                <a:cs typeface="Courier New"/>
              </a:rPr>
              <a:t>Binding  Directives  Pipes</a:t>
            </a:r>
            <a:endParaRPr sz="2000" dirty="0">
              <a:latin typeface="Courier New"/>
              <a:cs typeface="Courier New"/>
            </a:endParaRPr>
          </a:p>
          <a:p>
            <a:pPr marL="12700" marR="5080">
              <a:lnSpc>
                <a:spcPct val="150000"/>
              </a:lnSpc>
            </a:pPr>
            <a:r>
              <a:rPr sz="2000" spc="-5" dirty="0">
                <a:latin typeface="Courier New"/>
                <a:cs typeface="Courier New"/>
              </a:rPr>
              <a:t>Inputs </a:t>
            </a:r>
            <a:r>
              <a:rPr sz="2000" dirty="0">
                <a:latin typeface="Courier New"/>
                <a:cs typeface="Courier New"/>
              </a:rPr>
              <a:t>/</a:t>
            </a:r>
            <a:r>
              <a:rPr sz="2000" spc="-70" dirty="0">
                <a:latin typeface="Courier New"/>
                <a:cs typeface="Courier New"/>
              </a:rPr>
              <a:t> </a:t>
            </a:r>
            <a:r>
              <a:rPr sz="2000" spc="-5" dirty="0">
                <a:latin typeface="Courier New"/>
                <a:cs typeface="Courier New"/>
              </a:rPr>
              <a:t>Outputs  Observables  Routing</a:t>
            </a:r>
            <a:endParaRPr sz="2000" dirty="0">
              <a:latin typeface="Courier New"/>
              <a:cs typeface="Courier New"/>
            </a:endParaRPr>
          </a:p>
        </p:txBody>
      </p:sp>
      <p:sp>
        <p:nvSpPr>
          <p:cNvPr id="5" name="object 5"/>
          <p:cNvSpPr txBox="1">
            <a:spLocks noGrp="1"/>
          </p:cNvSpPr>
          <p:nvPr>
            <p:ph type="title"/>
          </p:nvPr>
        </p:nvSpPr>
        <p:spPr>
          <a:xfrm>
            <a:off x="4426458" y="467359"/>
            <a:ext cx="3557270"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D79F39"/>
                </a:solidFill>
              </a:rPr>
              <a:t>What you’ll</a:t>
            </a:r>
            <a:r>
              <a:rPr sz="3600" spc="-110" dirty="0">
                <a:solidFill>
                  <a:srgbClr val="D79F39"/>
                </a:solidFill>
              </a:rPr>
              <a:t> </a:t>
            </a:r>
            <a:r>
              <a:rPr sz="3600" spc="-5" dirty="0">
                <a:solidFill>
                  <a:srgbClr val="D79F39"/>
                </a:solidFill>
              </a:rPr>
              <a:t>Learn</a:t>
            </a:r>
            <a:endParaRPr sz="3600"/>
          </a:p>
        </p:txBody>
      </p:sp>
    </p:spTree>
    <p:extLst>
      <p:ext uri="{BB962C8B-B14F-4D97-AF65-F5344CB8AC3E}">
        <p14:creationId xmlns:p14="http://schemas.microsoft.com/office/powerpoint/2010/main" val="1355983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68395" y="493776"/>
            <a:ext cx="5934456" cy="2214372"/>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794505" y="787653"/>
            <a:ext cx="4657725" cy="1245235"/>
          </a:xfrm>
          <a:prstGeom prst="rect">
            <a:avLst/>
          </a:prstGeom>
        </p:spPr>
        <p:txBody>
          <a:bodyPr vert="horz" wrap="square" lIns="0" tIns="13335" rIns="0" bIns="0" rtlCol="0">
            <a:spAutoFit/>
          </a:bodyPr>
          <a:lstStyle/>
          <a:p>
            <a:pPr marL="12700">
              <a:lnSpc>
                <a:spcPct val="100000"/>
              </a:lnSpc>
              <a:spcBef>
                <a:spcPts val="105"/>
              </a:spcBef>
            </a:pPr>
            <a:r>
              <a:rPr sz="8000" dirty="0">
                <a:latin typeface="Arial"/>
                <a:cs typeface="Arial"/>
              </a:rPr>
              <a:t>NgModule</a:t>
            </a:r>
            <a:endParaRPr sz="8000">
              <a:latin typeface="Arial"/>
              <a:cs typeface="Arial"/>
            </a:endParaRPr>
          </a:p>
        </p:txBody>
      </p:sp>
      <p:sp>
        <p:nvSpPr>
          <p:cNvPr id="4" name="object 4"/>
          <p:cNvSpPr txBox="1"/>
          <p:nvPr/>
        </p:nvSpPr>
        <p:spPr>
          <a:xfrm>
            <a:off x="2057400" y="3048000"/>
            <a:ext cx="8326120" cy="1569720"/>
          </a:xfrm>
          <a:prstGeom prst="rect">
            <a:avLst/>
          </a:prstGeom>
          <a:solidFill>
            <a:srgbClr val="FFFFFF"/>
          </a:solidFill>
        </p:spPr>
        <p:txBody>
          <a:bodyPr vert="horz" wrap="square" lIns="0" tIns="26670" rIns="0" bIns="0" rtlCol="0">
            <a:spAutoFit/>
          </a:bodyPr>
          <a:lstStyle/>
          <a:p>
            <a:pPr marL="91440" marR="165100">
              <a:lnSpc>
                <a:spcPct val="100000"/>
              </a:lnSpc>
              <a:spcBef>
                <a:spcPts val="210"/>
              </a:spcBef>
            </a:pPr>
            <a:r>
              <a:rPr sz="3200" spc="-5" dirty="0">
                <a:solidFill>
                  <a:srgbClr val="3981B9"/>
                </a:solidFill>
                <a:latin typeface="Courier New"/>
                <a:cs typeface="Courier New"/>
              </a:rPr>
              <a:t>“Used </a:t>
            </a:r>
            <a:r>
              <a:rPr sz="3200" dirty="0">
                <a:solidFill>
                  <a:srgbClr val="3981B9"/>
                </a:solidFill>
                <a:latin typeface="Courier New"/>
                <a:cs typeface="Courier New"/>
              </a:rPr>
              <a:t>in </a:t>
            </a:r>
            <a:r>
              <a:rPr sz="3200" spc="-5" dirty="0">
                <a:solidFill>
                  <a:srgbClr val="3981B9"/>
                </a:solidFill>
                <a:latin typeface="Courier New"/>
                <a:cs typeface="Courier New"/>
              </a:rPr>
              <a:t>order </a:t>
            </a:r>
            <a:r>
              <a:rPr sz="3200" dirty="0">
                <a:solidFill>
                  <a:srgbClr val="3981B9"/>
                </a:solidFill>
                <a:latin typeface="Courier New"/>
                <a:cs typeface="Courier New"/>
              </a:rPr>
              <a:t>to </a:t>
            </a:r>
            <a:r>
              <a:rPr sz="3200" spc="-5" dirty="0">
                <a:solidFill>
                  <a:srgbClr val="3981B9"/>
                </a:solidFill>
                <a:latin typeface="Courier New"/>
                <a:cs typeface="Courier New"/>
              </a:rPr>
              <a:t>help us  organize our application into  cohesive blocks </a:t>
            </a:r>
            <a:r>
              <a:rPr sz="3200" dirty="0">
                <a:solidFill>
                  <a:srgbClr val="3981B9"/>
                </a:solidFill>
                <a:latin typeface="Courier New"/>
                <a:cs typeface="Courier New"/>
              </a:rPr>
              <a:t>of</a:t>
            </a:r>
            <a:r>
              <a:rPr sz="3200" spc="70" dirty="0">
                <a:solidFill>
                  <a:srgbClr val="3981B9"/>
                </a:solidFill>
                <a:latin typeface="Courier New"/>
                <a:cs typeface="Courier New"/>
              </a:rPr>
              <a:t> </a:t>
            </a:r>
            <a:r>
              <a:rPr sz="3200" spc="-5" dirty="0">
                <a:solidFill>
                  <a:srgbClr val="3981B9"/>
                </a:solidFill>
                <a:latin typeface="Courier New"/>
                <a:cs typeface="Courier New"/>
              </a:rPr>
              <a:t>functionality”</a:t>
            </a:r>
            <a:endParaRPr sz="3200">
              <a:latin typeface="Courier New"/>
              <a:cs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96485" y="434162"/>
            <a:ext cx="2575560" cy="697230"/>
          </a:xfrm>
          <a:prstGeom prst="rect">
            <a:avLst/>
          </a:prstGeom>
        </p:spPr>
        <p:txBody>
          <a:bodyPr vert="horz" wrap="square" lIns="0" tIns="13335" rIns="0" bIns="0" rtlCol="0">
            <a:spAutoFit/>
          </a:bodyPr>
          <a:lstStyle/>
          <a:p>
            <a:pPr marL="12700">
              <a:lnSpc>
                <a:spcPct val="100000"/>
              </a:lnSpc>
              <a:spcBef>
                <a:spcPts val="105"/>
              </a:spcBef>
            </a:pPr>
            <a:r>
              <a:rPr dirty="0"/>
              <a:t>NgModule</a:t>
            </a:r>
          </a:p>
        </p:txBody>
      </p:sp>
      <p:sp>
        <p:nvSpPr>
          <p:cNvPr id="3" name="object 3"/>
          <p:cNvSpPr/>
          <p:nvPr/>
        </p:nvSpPr>
        <p:spPr>
          <a:xfrm>
            <a:off x="1444752" y="2243327"/>
            <a:ext cx="5260975" cy="3714115"/>
          </a:xfrm>
          <a:custGeom>
            <a:avLst/>
            <a:gdLst/>
            <a:ahLst/>
            <a:cxnLst/>
            <a:rect l="l" t="t" r="r" b="b"/>
            <a:pathLst>
              <a:path w="5260975" h="3714115">
                <a:moveTo>
                  <a:pt x="0" y="3713988"/>
                </a:moveTo>
                <a:lnTo>
                  <a:pt x="5260848" y="3713988"/>
                </a:lnTo>
                <a:lnTo>
                  <a:pt x="5260848" y="0"/>
                </a:lnTo>
                <a:lnTo>
                  <a:pt x="0" y="0"/>
                </a:lnTo>
                <a:lnTo>
                  <a:pt x="0" y="3713988"/>
                </a:lnTo>
                <a:close/>
              </a:path>
            </a:pathLst>
          </a:custGeom>
          <a:ln w="9144">
            <a:solidFill>
              <a:srgbClr val="3981B9"/>
            </a:solidFill>
          </a:ln>
        </p:spPr>
        <p:txBody>
          <a:bodyPr wrap="square" lIns="0" tIns="0" rIns="0" bIns="0" rtlCol="0"/>
          <a:lstStyle/>
          <a:p>
            <a:endParaRPr/>
          </a:p>
        </p:txBody>
      </p:sp>
      <p:sp>
        <p:nvSpPr>
          <p:cNvPr id="4" name="object 4"/>
          <p:cNvSpPr txBox="1"/>
          <p:nvPr/>
        </p:nvSpPr>
        <p:spPr>
          <a:xfrm>
            <a:off x="1444752" y="1587246"/>
            <a:ext cx="2741295" cy="656590"/>
          </a:xfrm>
          <a:prstGeom prst="rect">
            <a:avLst/>
          </a:prstGeom>
          <a:solidFill>
            <a:srgbClr val="3981B9"/>
          </a:solidFill>
          <a:ln w="25907">
            <a:solidFill>
              <a:srgbClr val="285D87"/>
            </a:solidFill>
          </a:ln>
        </p:spPr>
        <p:txBody>
          <a:bodyPr vert="horz" wrap="square" lIns="0" tIns="112395" rIns="0" bIns="0" rtlCol="0">
            <a:spAutoFit/>
          </a:bodyPr>
          <a:lstStyle/>
          <a:p>
            <a:pPr marL="274955">
              <a:lnSpc>
                <a:spcPct val="100000"/>
              </a:lnSpc>
              <a:spcBef>
                <a:spcPts val="885"/>
              </a:spcBef>
            </a:pPr>
            <a:r>
              <a:rPr sz="2400" b="1" spc="-5" dirty="0">
                <a:solidFill>
                  <a:srgbClr val="FFFFFF"/>
                </a:solidFill>
                <a:latin typeface="Arial"/>
                <a:cs typeface="Arial"/>
              </a:rPr>
              <a:t>app.module.ts</a:t>
            </a:r>
            <a:endParaRPr sz="2400">
              <a:latin typeface="Arial"/>
              <a:cs typeface="Arial"/>
            </a:endParaRPr>
          </a:p>
        </p:txBody>
      </p:sp>
      <p:sp>
        <p:nvSpPr>
          <p:cNvPr id="5" name="object 5"/>
          <p:cNvSpPr txBox="1"/>
          <p:nvPr/>
        </p:nvSpPr>
        <p:spPr>
          <a:xfrm>
            <a:off x="1591944" y="2403094"/>
            <a:ext cx="5027295" cy="1123315"/>
          </a:xfrm>
          <a:prstGeom prst="rect">
            <a:avLst/>
          </a:prstGeom>
        </p:spPr>
        <p:txBody>
          <a:bodyPr vert="horz" wrap="square" lIns="0" tIns="12700" rIns="0" bIns="0" rtlCol="0">
            <a:spAutoFit/>
          </a:bodyPr>
          <a:lstStyle/>
          <a:p>
            <a:pPr marR="753110">
              <a:lnSpc>
                <a:spcPct val="100000"/>
              </a:lnSpc>
              <a:spcBef>
                <a:spcPts val="100"/>
              </a:spcBef>
            </a:pPr>
            <a:r>
              <a:rPr sz="1800" spc="-5" dirty="0">
                <a:solidFill>
                  <a:srgbClr val="3981B9"/>
                </a:solidFill>
                <a:latin typeface="Arial"/>
                <a:cs typeface="Arial"/>
              </a:rPr>
              <a:t>import </a:t>
            </a:r>
            <a:r>
              <a:rPr sz="1800" dirty="0">
                <a:latin typeface="Arial"/>
                <a:cs typeface="Arial"/>
              </a:rPr>
              <a:t>{ </a:t>
            </a:r>
            <a:r>
              <a:rPr sz="1800" spc="-5" dirty="0">
                <a:latin typeface="Arial"/>
                <a:cs typeface="Arial"/>
              </a:rPr>
              <a:t>NgModule </a:t>
            </a:r>
            <a:r>
              <a:rPr sz="1800" dirty="0">
                <a:latin typeface="Arial"/>
                <a:cs typeface="Arial"/>
              </a:rPr>
              <a:t>} </a:t>
            </a:r>
            <a:r>
              <a:rPr sz="1800" dirty="0">
                <a:solidFill>
                  <a:srgbClr val="3981B9"/>
                </a:solidFill>
                <a:latin typeface="Arial"/>
                <a:cs typeface="Arial"/>
              </a:rPr>
              <a:t>from </a:t>
            </a:r>
            <a:r>
              <a:rPr sz="1800" spc="-5" dirty="0">
                <a:solidFill>
                  <a:srgbClr val="AB7921"/>
                </a:solidFill>
                <a:latin typeface="Arial"/>
                <a:cs typeface="Arial"/>
              </a:rPr>
              <a:t>‘@angular/core’</a:t>
            </a:r>
            <a:r>
              <a:rPr sz="1800" spc="-5" dirty="0">
                <a:latin typeface="Arial"/>
                <a:cs typeface="Arial"/>
              </a:rPr>
              <a:t>;  </a:t>
            </a:r>
            <a:r>
              <a:rPr sz="1800" spc="-5" dirty="0">
                <a:solidFill>
                  <a:srgbClr val="3981B9"/>
                </a:solidFill>
                <a:latin typeface="Arial"/>
                <a:cs typeface="Arial"/>
              </a:rPr>
              <a:t>import </a:t>
            </a:r>
            <a:r>
              <a:rPr sz="1800" dirty="0">
                <a:latin typeface="Arial"/>
                <a:cs typeface="Arial"/>
              </a:rPr>
              <a:t>{ </a:t>
            </a:r>
            <a:r>
              <a:rPr sz="1800" spc="-10" dirty="0">
                <a:latin typeface="Arial"/>
                <a:cs typeface="Arial"/>
              </a:rPr>
              <a:t>BrowserModule </a:t>
            </a:r>
            <a:r>
              <a:rPr sz="1800" dirty="0">
                <a:latin typeface="Arial"/>
                <a:cs typeface="Arial"/>
              </a:rPr>
              <a:t>} </a:t>
            </a:r>
            <a:r>
              <a:rPr sz="1800" dirty="0">
                <a:solidFill>
                  <a:srgbClr val="3981B9"/>
                </a:solidFill>
                <a:latin typeface="Arial"/>
                <a:cs typeface="Arial"/>
              </a:rPr>
              <a:t>from  </a:t>
            </a:r>
            <a:r>
              <a:rPr sz="1800" spc="-5" dirty="0">
                <a:solidFill>
                  <a:srgbClr val="AB7921"/>
                </a:solidFill>
                <a:latin typeface="Arial"/>
                <a:cs typeface="Arial"/>
              </a:rPr>
              <a:t>‘@angular/platform-browser’</a:t>
            </a:r>
            <a:r>
              <a:rPr sz="1800" spc="-5" dirty="0">
                <a:latin typeface="Arial"/>
                <a:cs typeface="Arial"/>
              </a:rPr>
              <a:t>;</a:t>
            </a:r>
            <a:endParaRPr sz="1800">
              <a:latin typeface="Arial"/>
              <a:cs typeface="Arial"/>
            </a:endParaRPr>
          </a:p>
          <a:p>
            <a:pPr>
              <a:lnSpc>
                <a:spcPct val="100000"/>
              </a:lnSpc>
            </a:pPr>
            <a:r>
              <a:rPr sz="1800" spc="-5" dirty="0">
                <a:solidFill>
                  <a:srgbClr val="3981B9"/>
                </a:solidFill>
                <a:latin typeface="Arial"/>
                <a:cs typeface="Arial"/>
              </a:rPr>
              <a:t>import </a:t>
            </a:r>
            <a:r>
              <a:rPr sz="1800" dirty="0">
                <a:latin typeface="Arial"/>
                <a:cs typeface="Arial"/>
              </a:rPr>
              <a:t>{ </a:t>
            </a:r>
            <a:r>
              <a:rPr sz="1800" spc="-5" dirty="0">
                <a:latin typeface="Arial"/>
                <a:cs typeface="Arial"/>
              </a:rPr>
              <a:t>AppComponent </a:t>
            </a:r>
            <a:r>
              <a:rPr sz="1800" dirty="0">
                <a:latin typeface="Arial"/>
                <a:cs typeface="Arial"/>
              </a:rPr>
              <a:t>} </a:t>
            </a:r>
            <a:r>
              <a:rPr sz="1800" dirty="0">
                <a:solidFill>
                  <a:srgbClr val="3981B9"/>
                </a:solidFill>
                <a:latin typeface="Arial"/>
                <a:cs typeface="Arial"/>
              </a:rPr>
              <a:t>from</a:t>
            </a:r>
            <a:r>
              <a:rPr sz="1800" spc="60" dirty="0">
                <a:solidFill>
                  <a:srgbClr val="3981B9"/>
                </a:solidFill>
                <a:latin typeface="Arial"/>
                <a:cs typeface="Arial"/>
              </a:rPr>
              <a:t> </a:t>
            </a:r>
            <a:r>
              <a:rPr sz="1800" spc="-10" dirty="0">
                <a:solidFill>
                  <a:srgbClr val="AB7921"/>
                </a:solidFill>
                <a:latin typeface="Arial"/>
                <a:cs typeface="Arial"/>
              </a:rPr>
              <a:t>‘./app.component’</a:t>
            </a:r>
            <a:r>
              <a:rPr sz="1800" spc="-10" dirty="0">
                <a:latin typeface="Arial"/>
                <a:cs typeface="Arial"/>
              </a:rPr>
              <a:t>;</a:t>
            </a:r>
            <a:endParaRPr sz="1800">
              <a:latin typeface="Arial"/>
              <a:cs typeface="Arial"/>
            </a:endParaRPr>
          </a:p>
        </p:txBody>
      </p:sp>
      <p:sp>
        <p:nvSpPr>
          <p:cNvPr id="6" name="object 6"/>
          <p:cNvSpPr txBox="1"/>
          <p:nvPr/>
        </p:nvSpPr>
        <p:spPr>
          <a:xfrm>
            <a:off x="1591944" y="3775075"/>
            <a:ext cx="3531870" cy="1397635"/>
          </a:xfrm>
          <a:prstGeom prst="rect">
            <a:avLst/>
          </a:prstGeom>
        </p:spPr>
        <p:txBody>
          <a:bodyPr vert="horz" wrap="square" lIns="0" tIns="12700" rIns="0" bIns="0" rtlCol="0">
            <a:spAutoFit/>
          </a:bodyPr>
          <a:lstStyle/>
          <a:p>
            <a:pPr>
              <a:lnSpc>
                <a:spcPct val="100000"/>
              </a:lnSpc>
              <a:spcBef>
                <a:spcPts val="100"/>
              </a:spcBef>
            </a:pPr>
            <a:r>
              <a:rPr sz="1800" spc="-5" dirty="0">
                <a:latin typeface="Arial"/>
                <a:cs typeface="Arial"/>
              </a:rPr>
              <a:t>@NgModule({</a:t>
            </a:r>
            <a:endParaRPr sz="1800">
              <a:latin typeface="Arial"/>
              <a:cs typeface="Arial"/>
            </a:endParaRPr>
          </a:p>
          <a:p>
            <a:pPr marL="254000" marR="5080">
              <a:lnSpc>
                <a:spcPct val="100000"/>
              </a:lnSpc>
            </a:pPr>
            <a:r>
              <a:rPr sz="1800" spc="-5" dirty="0">
                <a:latin typeface="Arial"/>
                <a:cs typeface="Arial"/>
              </a:rPr>
              <a:t>imports: </a:t>
            </a:r>
            <a:r>
              <a:rPr sz="1800" dirty="0">
                <a:solidFill>
                  <a:srgbClr val="5243BA"/>
                </a:solidFill>
                <a:latin typeface="Arial"/>
                <a:cs typeface="Arial"/>
              </a:rPr>
              <a:t>[ </a:t>
            </a:r>
            <a:r>
              <a:rPr sz="1800" spc="-10" dirty="0">
                <a:solidFill>
                  <a:srgbClr val="5243BA"/>
                </a:solidFill>
                <a:latin typeface="Arial"/>
                <a:cs typeface="Arial"/>
              </a:rPr>
              <a:t>BrowserModule </a:t>
            </a:r>
            <a:r>
              <a:rPr sz="1800" dirty="0">
                <a:solidFill>
                  <a:srgbClr val="5243BA"/>
                </a:solidFill>
                <a:latin typeface="Arial"/>
                <a:cs typeface="Arial"/>
              </a:rPr>
              <a:t>]</a:t>
            </a:r>
            <a:r>
              <a:rPr sz="1800" dirty="0">
                <a:latin typeface="Arial"/>
                <a:cs typeface="Arial"/>
              </a:rPr>
              <a:t>,  </a:t>
            </a:r>
            <a:r>
              <a:rPr sz="1800" spc="-5" dirty="0">
                <a:latin typeface="Arial"/>
                <a:cs typeface="Arial"/>
              </a:rPr>
              <a:t>declarations: </a:t>
            </a:r>
            <a:r>
              <a:rPr sz="1800" dirty="0">
                <a:solidFill>
                  <a:srgbClr val="5243BA"/>
                </a:solidFill>
                <a:latin typeface="Arial"/>
                <a:cs typeface="Arial"/>
              </a:rPr>
              <a:t>[ </a:t>
            </a:r>
            <a:r>
              <a:rPr sz="1800" spc="-10" dirty="0">
                <a:solidFill>
                  <a:srgbClr val="5243BA"/>
                </a:solidFill>
                <a:latin typeface="Arial"/>
                <a:cs typeface="Arial"/>
              </a:rPr>
              <a:t>AppComponent </a:t>
            </a:r>
            <a:r>
              <a:rPr sz="1800" dirty="0">
                <a:solidFill>
                  <a:srgbClr val="5243BA"/>
                </a:solidFill>
                <a:latin typeface="Arial"/>
                <a:cs typeface="Arial"/>
              </a:rPr>
              <a:t>]</a:t>
            </a:r>
            <a:r>
              <a:rPr sz="1800" dirty="0">
                <a:latin typeface="Arial"/>
                <a:cs typeface="Arial"/>
              </a:rPr>
              <a:t>,  </a:t>
            </a:r>
            <a:r>
              <a:rPr sz="1800" spc="-5" dirty="0">
                <a:latin typeface="Arial"/>
                <a:cs typeface="Arial"/>
              </a:rPr>
              <a:t>bootstrap: </a:t>
            </a:r>
            <a:r>
              <a:rPr sz="1800" dirty="0">
                <a:solidFill>
                  <a:srgbClr val="5243BA"/>
                </a:solidFill>
                <a:latin typeface="Arial"/>
                <a:cs typeface="Arial"/>
              </a:rPr>
              <a:t>[ </a:t>
            </a:r>
            <a:r>
              <a:rPr sz="1800" spc="-5" dirty="0">
                <a:solidFill>
                  <a:srgbClr val="5243BA"/>
                </a:solidFill>
                <a:latin typeface="Arial"/>
                <a:cs typeface="Arial"/>
              </a:rPr>
              <a:t>AppComponent</a:t>
            </a:r>
            <a:r>
              <a:rPr sz="1800" spc="20" dirty="0">
                <a:solidFill>
                  <a:srgbClr val="5243BA"/>
                </a:solidFill>
                <a:latin typeface="Arial"/>
                <a:cs typeface="Arial"/>
              </a:rPr>
              <a:t> </a:t>
            </a:r>
            <a:r>
              <a:rPr sz="1800" dirty="0">
                <a:solidFill>
                  <a:srgbClr val="5243BA"/>
                </a:solidFill>
                <a:latin typeface="Arial"/>
                <a:cs typeface="Arial"/>
              </a:rPr>
              <a:t>]</a:t>
            </a:r>
            <a:endParaRPr sz="1800">
              <a:latin typeface="Arial"/>
              <a:cs typeface="Arial"/>
            </a:endParaRPr>
          </a:p>
          <a:p>
            <a:pPr>
              <a:lnSpc>
                <a:spcPct val="100000"/>
              </a:lnSpc>
            </a:pPr>
            <a:r>
              <a:rPr sz="1800" spc="-5" dirty="0">
                <a:latin typeface="Arial"/>
                <a:cs typeface="Arial"/>
              </a:rPr>
              <a:t>})</a:t>
            </a:r>
            <a:endParaRPr sz="1800">
              <a:latin typeface="Arial"/>
              <a:cs typeface="Arial"/>
            </a:endParaRPr>
          </a:p>
        </p:txBody>
      </p:sp>
      <p:sp>
        <p:nvSpPr>
          <p:cNvPr id="7" name="object 7"/>
          <p:cNvSpPr txBox="1"/>
          <p:nvPr/>
        </p:nvSpPr>
        <p:spPr>
          <a:xfrm>
            <a:off x="1591944" y="5421274"/>
            <a:ext cx="2731135" cy="299720"/>
          </a:xfrm>
          <a:prstGeom prst="rect">
            <a:avLst/>
          </a:prstGeom>
        </p:spPr>
        <p:txBody>
          <a:bodyPr vert="horz" wrap="square" lIns="0" tIns="12700" rIns="0" bIns="0" rtlCol="0">
            <a:spAutoFit/>
          </a:bodyPr>
          <a:lstStyle/>
          <a:p>
            <a:pPr>
              <a:lnSpc>
                <a:spcPct val="100000"/>
              </a:lnSpc>
              <a:spcBef>
                <a:spcPts val="100"/>
              </a:spcBef>
            </a:pPr>
            <a:r>
              <a:rPr sz="1800" spc="-10" dirty="0">
                <a:solidFill>
                  <a:srgbClr val="FF0000"/>
                </a:solidFill>
                <a:latin typeface="Arial"/>
                <a:cs typeface="Arial"/>
              </a:rPr>
              <a:t>export </a:t>
            </a:r>
            <a:r>
              <a:rPr sz="1800" spc="-5" dirty="0">
                <a:solidFill>
                  <a:srgbClr val="FF0000"/>
                </a:solidFill>
                <a:latin typeface="Arial"/>
                <a:cs typeface="Arial"/>
              </a:rPr>
              <a:t>class </a:t>
            </a:r>
            <a:r>
              <a:rPr sz="1800" spc="-5" dirty="0">
                <a:solidFill>
                  <a:srgbClr val="FA8D33"/>
                </a:solidFill>
                <a:latin typeface="Arial"/>
                <a:cs typeface="Arial"/>
              </a:rPr>
              <a:t>AppModule </a:t>
            </a:r>
            <a:r>
              <a:rPr sz="1800" dirty="0">
                <a:latin typeface="Arial"/>
                <a:cs typeface="Arial"/>
              </a:rPr>
              <a:t>{</a:t>
            </a:r>
            <a:r>
              <a:rPr sz="1800" spc="15" dirty="0">
                <a:latin typeface="Arial"/>
                <a:cs typeface="Arial"/>
              </a:rPr>
              <a:t> </a:t>
            </a:r>
            <a:r>
              <a:rPr sz="1800" dirty="0">
                <a:latin typeface="Arial"/>
                <a:cs typeface="Arial"/>
              </a:rPr>
              <a:t>}</a:t>
            </a:r>
            <a:endParaRPr sz="1800">
              <a:latin typeface="Arial"/>
              <a:cs typeface="Arial"/>
            </a:endParaRPr>
          </a:p>
        </p:txBody>
      </p:sp>
      <p:sp>
        <p:nvSpPr>
          <p:cNvPr id="8" name="object 8"/>
          <p:cNvSpPr/>
          <p:nvPr/>
        </p:nvSpPr>
        <p:spPr>
          <a:xfrm>
            <a:off x="8026907" y="5213603"/>
            <a:ext cx="2508504" cy="806208"/>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8394192" y="5166359"/>
            <a:ext cx="1773936" cy="1040879"/>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8074152" y="5241035"/>
            <a:ext cx="2418588" cy="716279"/>
          </a:xfrm>
          <a:prstGeom prst="rect">
            <a:avLst/>
          </a:prstGeom>
          <a:blipFill>
            <a:blip r:embed="rId4" cstate="print"/>
            <a:stretch>
              <a:fillRect/>
            </a:stretch>
          </a:blipFill>
        </p:spPr>
        <p:txBody>
          <a:bodyPr wrap="square" lIns="0" tIns="0" rIns="0" bIns="0" rtlCol="0"/>
          <a:lstStyle/>
          <a:p>
            <a:endParaRPr/>
          </a:p>
        </p:txBody>
      </p:sp>
      <p:sp>
        <p:nvSpPr>
          <p:cNvPr id="11" name="object 11"/>
          <p:cNvSpPr txBox="1"/>
          <p:nvPr/>
        </p:nvSpPr>
        <p:spPr>
          <a:xfrm>
            <a:off x="8074152" y="5241035"/>
            <a:ext cx="2418715" cy="716280"/>
          </a:xfrm>
          <a:prstGeom prst="rect">
            <a:avLst/>
          </a:prstGeom>
          <a:ln w="9144">
            <a:solidFill>
              <a:srgbClr val="D69C34"/>
            </a:solidFill>
          </a:ln>
        </p:spPr>
        <p:txBody>
          <a:bodyPr vert="horz" wrap="square" lIns="0" tIns="73025" rIns="0" bIns="0" rtlCol="0">
            <a:spAutoFit/>
          </a:bodyPr>
          <a:lstStyle/>
          <a:p>
            <a:pPr marL="637540">
              <a:lnSpc>
                <a:spcPct val="100000"/>
              </a:lnSpc>
              <a:spcBef>
                <a:spcPts val="575"/>
              </a:spcBef>
            </a:pPr>
            <a:r>
              <a:rPr sz="3600" dirty="0">
                <a:latin typeface="Arial"/>
                <a:cs typeface="Arial"/>
              </a:rPr>
              <a:t>Class</a:t>
            </a:r>
            <a:endParaRPr sz="3600">
              <a:latin typeface="Arial"/>
              <a:cs typeface="Arial"/>
            </a:endParaRPr>
          </a:p>
        </p:txBody>
      </p:sp>
      <p:sp>
        <p:nvSpPr>
          <p:cNvPr id="12" name="object 12"/>
          <p:cNvSpPr/>
          <p:nvPr/>
        </p:nvSpPr>
        <p:spPr>
          <a:xfrm>
            <a:off x="6047994" y="5538215"/>
            <a:ext cx="2026920" cy="123825"/>
          </a:xfrm>
          <a:custGeom>
            <a:avLst/>
            <a:gdLst/>
            <a:ahLst/>
            <a:cxnLst/>
            <a:rect l="l" t="t" r="r" b="b"/>
            <a:pathLst>
              <a:path w="2026920" h="123825">
                <a:moveTo>
                  <a:pt x="123443" y="0"/>
                </a:moveTo>
                <a:lnTo>
                  <a:pt x="0" y="61722"/>
                </a:lnTo>
                <a:lnTo>
                  <a:pt x="123443" y="123444"/>
                </a:lnTo>
                <a:lnTo>
                  <a:pt x="123443" y="82296"/>
                </a:lnTo>
                <a:lnTo>
                  <a:pt x="102869" y="82296"/>
                </a:lnTo>
                <a:lnTo>
                  <a:pt x="102869" y="41148"/>
                </a:lnTo>
                <a:lnTo>
                  <a:pt x="123443" y="41148"/>
                </a:lnTo>
                <a:lnTo>
                  <a:pt x="123443" y="0"/>
                </a:lnTo>
                <a:close/>
              </a:path>
              <a:path w="2026920" h="123825">
                <a:moveTo>
                  <a:pt x="123443" y="41148"/>
                </a:moveTo>
                <a:lnTo>
                  <a:pt x="102869" y="41148"/>
                </a:lnTo>
                <a:lnTo>
                  <a:pt x="102869" y="82296"/>
                </a:lnTo>
                <a:lnTo>
                  <a:pt x="123443" y="82296"/>
                </a:lnTo>
                <a:lnTo>
                  <a:pt x="123443" y="41148"/>
                </a:lnTo>
                <a:close/>
              </a:path>
              <a:path w="2026920" h="123825">
                <a:moveTo>
                  <a:pt x="2026920" y="41148"/>
                </a:moveTo>
                <a:lnTo>
                  <a:pt x="123443" y="41148"/>
                </a:lnTo>
                <a:lnTo>
                  <a:pt x="123443" y="82296"/>
                </a:lnTo>
                <a:lnTo>
                  <a:pt x="2026920" y="82296"/>
                </a:lnTo>
                <a:lnTo>
                  <a:pt x="2026920" y="41148"/>
                </a:lnTo>
                <a:close/>
              </a:path>
            </a:pathLst>
          </a:custGeom>
          <a:solidFill>
            <a:srgbClr val="D79F39"/>
          </a:solidFill>
        </p:spPr>
        <p:txBody>
          <a:bodyPr wrap="square" lIns="0" tIns="0" rIns="0" bIns="0" rtlCol="0"/>
          <a:lstStyle/>
          <a:p>
            <a:endParaRPr/>
          </a:p>
        </p:txBody>
      </p:sp>
      <p:sp>
        <p:nvSpPr>
          <p:cNvPr id="13" name="object 13"/>
          <p:cNvSpPr/>
          <p:nvPr/>
        </p:nvSpPr>
        <p:spPr>
          <a:xfrm>
            <a:off x="8026907" y="3887711"/>
            <a:ext cx="2508504" cy="806208"/>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8013192" y="3840492"/>
            <a:ext cx="2535936" cy="1040879"/>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8074152" y="3915155"/>
            <a:ext cx="2418588" cy="716280"/>
          </a:xfrm>
          <a:prstGeom prst="rect">
            <a:avLst/>
          </a:prstGeom>
          <a:blipFill>
            <a:blip r:embed="rId6" cstate="print"/>
            <a:stretch>
              <a:fillRect/>
            </a:stretch>
          </a:blipFill>
        </p:spPr>
        <p:txBody>
          <a:bodyPr wrap="square" lIns="0" tIns="0" rIns="0" bIns="0" rtlCol="0"/>
          <a:lstStyle/>
          <a:p>
            <a:endParaRPr/>
          </a:p>
        </p:txBody>
      </p:sp>
      <p:sp>
        <p:nvSpPr>
          <p:cNvPr id="16" name="object 16"/>
          <p:cNvSpPr txBox="1"/>
          <p:nvPr/>
        </p:nvSpPr>
        <p:spPr>
          <a:xfrm>
            <a:off x="8074152" y="3915155"/>
            <a:ext cx="2418715" cy="716280"/>
          </a:xfrm>
          <a:prstGeom prst="rect">
            <a:avLst/>
          </a:prstGeom>
          <a:ln w="9144">
            <a:solidFill>
              <a:srgbClr val="D69C34"/>
            </a:solidFill>
          </a:ln>
        </p:spPr>
        <p:txBody>
          <a:bodyPr vert="horz" wrap="square" lIns="0" tIns="72390" rIns="0" bIns="0" rtlCol="0">
            <a:spAutoFit/>
          </a:bodyPr>
          <a:lstStyle/>
          <a:p>
            <a:pPr marL="256540">
              <a:lnSpc>
                <a:spcPct val="100000"/>
              </a:lnSpc>
              <a:spcBef>
                <a:spcPts val="570"/>
              </a:spcBef>
            </a:pPr>
            <a:r>
              <a:rPr sz="3600" spc="-5" dirty="0">
                <a:latin typeface="Arial"/>
                <a:cs typeface="Arial"/>
              </a:rPr>
              <a:t>Metadata</a:t>
            </a:r>
            <a:endParaRPr sz="3600">
              <a:latin typeface="Arial"/>
              <a:cs typeface="Arial"/>
            </a:endParaRPr>
          </a:p>
        </p:txBody>
      </p:sp>
      <p:sp>
        <p:nvSpPr>
          <p:cNvPr id="17" name="object 17"/>
          <p:cNvSpPr/>
          <p:nvPr/>
        </p:nvSpPr>
        <p:spPr>
          <a:xfrm>
            <a:off x="6047994" y="4201667"/>
            <a:ext cx="2026920" cy="123825"/>
          </a:xfrm>
          <a:custGeom>
            <a:avLst/>
            <a:gdLst/>
            <a:ahLst/>
            <a:cxnLst/>
            <a:rect l="l" t="t" r="r" b="b"/>
            <a:pathLst>
              <a:path w="2026920" h="123825">
                <a:moveTo>
                  <a:pt x="123443" y="0"/>
                </a:moveTo>
                <a:lnTo>
                  <a:pt x="0" y="61721"/>
                </a:lnTo>
                <a:lnTo>
                  <a:pt x="123443" y="123443"/>
                </a:lnTo>
                <a:lnTo>
                  <a:pt x="123443" y="82295"/>
                </a:lnTo>
                <a:lnTo>
                  <a:pt x="102869" y="82295"/>
                </a:lnTo>
                <a:lnTo>
                  <a:pt x="102869" y="41147"/>
                </a:lnTo>
                <a:lnTo>
                  <a:pt x="123443" y="41147"/>
                </a:lnTo>
                <a:lnTo>
                  <a:pt x="123443" y="0"/>
                </a:lnTo>
                <a:close/>
              </a:path>
              <a:path w="2026920" h="123825">
                <a:moveTo>
                  <a:pt x="123443" y="41147"/>
                </a:moveTo>
                <a:lnTo>
                  <a:pt x="102869" y="41147"/>
                </a:lnTo>
                <a:lnTo>
                  <a:pt x="102869" y="82295"/>
                </a:lnTo>
                <a:lnTo>
                  <a:pt x="123443" y="82295"/>
                </a:lnTo>
                <a:lnTo>
                  <a:pt x="123443" y="41147"/>
                </a:lnTo>
                <a:close/>
              </a:path>
              <a:path w="2026920" h="123825">
                <a:moveTo>
                  <a:pt x="2026920" y="41147"/>
                </a:moveTo>
                <a:lnTo>
                  <a:pt x="123443" y="41147"/>
                </a:lnTo>
                <a:lnTo>
                  <a:pt x="123443" y="82295"/>
                </a:lnTo>
                <a:lnTo>
                  <a:pt x="2026920" y="82295"/>
                </a:lnTo>
                <a:lnTo>
                  <a:pt x="2026920" y="41147"/>
                </a:lnTo>
                <a:close/>
              </a:path>
            </a:pathLst>
          </a:custGeom>
          <a:solidFill>
            <a:srgbClr val="D79F39"/>
          </a:solidFill>
        </p:spPr>
        <p:txBody>
          <a:bodyPr wrap="square" lIns="0" tIns="0" rIns="0" bIns="0" rtlCol="0"/>
          <a:lstStyle/>
          <a:p>
            <a:endParaRPr/>
          </a:p>
        </p:txBody>
      </p:sp>
      <p:sp>
        <p:nvSpPr>
          <p:cNvPr id="18" name="object 18"/>
          <p:cNvSpPr/>
          <p:nvPr/>
        </p:nvSpPr>
        <p:spPr>
          <a:xfrm>
            <a:off x="8026907" y="2520683"/>
            <a:ext cx="2508504" cy="806208"/>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8317992" y="2473464"/>
            <a:ext cx="1924811" cy="1040879"/>
          </a:xfrm>
          <a:prstGeom prst="rect">
            <a:avLst/>
          </a:prstGeom>
          <a:blipFill>
            <a:blip r:embed="rId7" cstate="print"/>
            <a:stretch>
              <a:fillRect/>
            </a:stretch>
          </a:blipFill>
        </p:spPr>
        <p:txBody>
          <a:bodyPr wrap="square" lIns="0" tIns="0" rIns="0" bIns="0" rtlCol="0"/>
          <a:lstStyle/>
          <a:p>
            <a:endParaRPr/>
          </a:p>
        </p:txBody>
      </p:sp>
      <p:sp>
        <p:nvSpPr>
          <p:cNvPr id="20" name="object 20"/>
          <p:cNvSpPr/>
          <p:nvPr/>
        </p:nvSpPr>
        <p:spPr>
          <a:xfrm>
            <a:off x="8074152" y="2548127"/>
            <a:ext cx="2418588" cy="716279"/>
          </a:xfrm>
          <a:prstGeom prst="rect">
            <a:avLst/>
          </a:prstGeom>
          <a:blipFill>
            <a:blip r:embed="rId8" cstate="print"/>
            <a:stretch>
              <a:fillRect/>
            </a:stretch>
          </a:blipFill>
        </p:spPr>
        <p:txBody>
          <a:bodyPr wrap="square" lIns="0" tIns="0" rIns="0" bIns="0" rtlCol="0"/>
          <a:lstStyle/>
          <a:p>
            <a:endParaRPr/>
          </a:p>
        </p:txBody>
      </p:sp>
      <p:sp>
        <p:nvSpPr>
          <p:cNvPr id="21" name="object 21"/>
          <p:cNvSpPr txBox="1"/>
          <p:nvPr/>
        </p:nvSpPr>
        <p:spPr>
          <a:xfrm>
            <a:off x="8074152" y="2548127"/>
            <a:ext cx="2418715" cy="716280"/>
          </a:xfrm>
          <a:prstGeom prst="rect">
            <a:avLst/>
          </a:prstGeom>
          <a:ln w="9144">
            <a:solidFill>
              <a:srgbClr val="D69C34"/>
            </a:solidFill>
          </a:ln>
        </p:spPr>
        <p:txBody>
          <a:bodyPr vert="horz" wrap="square" lIns="0" tIns="71755" rIns="0" bIns="0" rtlCol="0">
            <a:spAutoFit/>
          </a:bodyPr>
          <a:lstStyle/>
          <a:p>
            <a:pPr marL="561340">
              <a:lnSpc>
                <a:spcPct val="100000"/>
              </a:lnSpc>
              <a:spcBef>
                <a:spcPts val="565"/>
              </a:spcBef>
            </a:pPr>
            <a:r>
              <a:rPr sz="3600" dirty="0">
                <a:latin typeface="Arial"/>
                <a:cs typeface="Arial"/>
              </a:rPr>
              <a:t>Import</a:t>
            </a:r>
            <a:endParaRPr sz="3600">
              <a:latin typeface="Arial"/>
              <a:cs typeface="Arial"/>
            </a:endParaRPr>
          </a:p>
        </p:txBody>
      </p:sp>
      <p:sp>
        <p:nvSpPr>
          <p:cNvPr id="22" name="object 22"/>
          <p:cNvSpPr/>
          <p:nvPr/>
        </p:nvSpPr>
        <p:spPr>
          <a:xfrm>
            <a:off x="6051041" y="2810255"/>
            <a:ext cx="2026920" cy="123825"/>
          </a:xfrm>
          <a:custGeom>
            <a:avLst/>
            <a:gdLst/>
            <a:ahLst/>
            <a:cxnLst/>
            <a:rect l="l" t="t" r="r" b="b"/>
            <a:pathLst>
              <a:path w="2026920" h="123825">
                <a:moveTo>
                  <a:pt x="123444" y="0"/>
                </a:moveTo>
                <a:lnTo>
                  <a:pt x="0" y="61722"/>
                </a:lnTo>
                <a:lnTo>
                  <a:pt x="123444" y="123444"/>
                </a:lnTo>
                <a:lnTo>
                  <a:pt x="123444" y="82296"/>
                </a:lnTo>
                <a:lnTo>
                  <a:pt x="102870" y="82296"/>
                </a:lnTo>
                <a:lnTo>
                  <a:pt x="102870" y="41148"/>
                </a:lnTo>
                <a:lnTo>
                  <a:pt x="123444" y="41148"/>
                </a:lnTo>
                <a:lnTo>
                  <a:pt x="123444" y="0"/>
                </a:lnTo>
                <a:close/>
              </a:path>
              <a:path w="2026920" h="123825">
                <a:moveTo>
                  <a:pt x="123444" y="41148"/>
                </a:moveTo>
                <a:lnTo>
                  <a:pt x="102870" y="41148"/>
                </a:lnTo>
                <a:lnTo>
                  <a:pt x="102870" y="82296"/>
                </a:lnTo>
                <a:lnTo>
                  <a:pt x="123444" y="82296"/>
                </a:lnTo>
                <a:lnTo>
                  <a:pt x="123444" y="41148"/>
                </a:lnTo>
                <a:close/>
              </a:path>
              <a:path w="2026920" h="123825">
                <a:moveTo>
                  <a:pt x="2026919" y="41148"/>
                </a:moveTo>
                <a:lnTo>
                  <a:pt x="123444" y="41148"/>
                </a:lnTo>
                <a:lnTo>
                  <a:pt x="123444" y="82296"/>
                </a:lnTo>
                <a:lnTo>
                  <a:pt x="2026919" y="82296"/>
                </a:lnTo>
                <a:lnTo>
                  <a:pt x="2026919" y="41148"/>
                </a:lnTo>
                <a:close/>
              </a:path>
            </a:pathLst>
          </a:custGeom>
          <a:solidFill>
            <a:srgbClr val="D79F39"/>
          </a:solidFill>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96485" y="434162"/>
            <a:ext cx="2575560" cy="697230"/>
          </a:xfrm>
          <a:prstGeom prst="rect">
            <a:avLst/>
          </a:prstGeom>
        </p:spPr>
        <p:txBody>
          <a:bodyPr vert="horz" wrap="square" lIns="0" tIns="13335" rIns="0" bIns="0" rtlCol="0">
            <a:spAutoFit/>
          </a:bodyPr>
          <a:lstStyle/>
          <a:p>
            <a:pPr marL="12700">
              <a:lnSpc>
                <a:spcPct val="100000"/>
              </a:lnSpc>
              <a:spcBef>
                <a:spcPts val="105"/>
              </a:spcBef>
            </a:pPr>
            <a:r>
              <a:rPr dirty="0"/>
              <a:t>NgModule</a:t>
            </a:r>
          </a:p>
        </p:txBody>
      </p:sp>
      <p:sp>
        <p:nvSpPr>
          <p:cNvPr id="3" name="object 3"/>
          <p:cNvSpPr/>
          <p:nvPr/>
        </p:nvSpPr>
        <p:spPr>
          <a:xfrm>
            <a:off x="1444752" y="2243327"/>
            <a:ext cx="5260975" cy="3714115"/>
          </a:xfrm>
          <a:custGeom>
            <a:avLst/>
            <a:gdLst/>
            <a:ahLst/>
            <a:cxnLst/>
            <a:rect l="l" t="t" r="r" b="b"/>
            <a:pathLst>
              <a:path w="5260975" h="3714115">
                <a:moveTo>
                  <a:pt x="0" y="3713988"/>
                </a:moveTo>
                <a:lnTo>
                  <a:pt x="5260848" y="3713988"/>
                </a:lnTo>
                <a:lnTo>
                  <a:pt x="5260848" y="0"/>
                </a:lnTo>
                <a:lnTo>
                  <a:pt x="0" y="0"/>
                </a:lnTo>
                <a:lnTo>
                  <a:pt x="0" y="3713988"/>
                </a:lnTo>
                <a:close/>
              </a:path>
            </a:pathLst>
          </a:custGeom>
          <a:ln w="9144">
            <a:solidFill>
              <a:srgbClr val="3981B9"/>
            </a:solidFill>
          </a:ln>
        </p:spPr>
        <p:txBody>
          <a:bodyPr wrap="square" lIns="0" tIns="0" rIns="0" bIns="0" rtlCol="0"/>
          <a:lstStyle/>
          <a:p>
            <a:endParaRPr/>
          </a:p>
        </p:txBody>
      </p:sp>
      <p:sp>
        <p:nvSpPr>
          <p:cNvPr id="4" name="object 4"/>
          <p:cNvSpPr txBox="1"/>
          <p:nvPr/>
        </p:nvSpPr>
        <p:spPr>
          <a:xfrm>
            <a:off x="1444752" y="1587246"/>
            <a:ext cx="2741295" cy="656590"/>
          </a:xfrm>
          <a:prstGeom prst="rect">
            <a:avLst/>
          </a:prstGeom>
          <a:solidFill>
            <a:srgbClr val="3981B9"/>
          </a:solidFill>
          <a:ln w="25907">
            <a:solidFill>
              <a:srgbClr val="285D87"/>
            </a:solidFill>
          </a:ln>
        </p:spPr>
        <p:txBody>
          <a:bodyPr vert="horz" wrap="square" lIns="0" tIns="112395" rIns="0" bIns="0" rtlCol="0">
            <a:spAutoFit/>
          </a:bodyPr>
          <a:lstStyle/>
          <a:p>
            <a:pPr marL="274955">
              <a:lnSpc>
                <a:spcPct val="100000"/>
              </a:lnSpc>
              <a:spcBef>
                <a:spcPts val="885"/>
              </a:spcBef>
            </a:pPr>
            <a:r>
              <a:rPr sz="2400" b="1" spc="-5" dirty="0">
                <a:solidFill>
                  <a:srgbClr val="FFFFFF"/>
                </a:solidFill>
                <a:latin typeface="Arial"/>
                <a:cs typeface="Arial"/>
              </a:rPr>
              <a:t>app.module.ts</a:t>
            </a:r>
            <a:endParaRPr sz="2400">
              <a:latin typeface="Arial"/>
              <a:cs typeface="Arial"/>
            </a:endParaRPr>
          </a:p>
        </p:txBody>
      </p:sp>
      <p:sp>
        <p:nvSpPr>
          <p:cNvPr id="5" name="object 5"/>
          <p:cNvSpPr txBox="1"/>
          <p:nvPr/>
        </p:nvSpPr>
        <p:spPr>
          <a:xfrm>
            <a:off x="1591944" y="2403094"/>
            <a:ext cx="5027295" cy="3318510"/>
          </a:xfrm>
          <a:prstGeom prst="rect">
            <a:avLst/>
          </a:prstGeom>
        </p:spPr>
        <p:txBody>
          <a:bodyPr vert="horz" wrap="square" lIns="0" tIns="12700" rIns="0" bIns="0" rtlCol="0">
            <a:spAutoFit/>
          </a:bodyPr>
          <a:lstStyle/>
          <a:p>
            <a:pPr marR="753110">
              <a:lnSpc>
                <a:spcPct val="100000"/>
              </a:lnSpc>
              <a:spcBef>
                <a:spcPts val="100"/>
              </a:spcBef>
            </a:pPr>
            <a:r>
              <a:rPr sz="1800" spc="-5" dirty="0">
                <a:solidFill>
                  <a:srgbClr val="3981B9"/>
                </a:solidFill>
                <a:latin typeface="Arial"/>
                <a:cs typeface="Arial"/>
              </a:rPr>
              <a:t>import </a:t>
            </a:r>
            <a:r>
              <a:rPr sz="1800" dirty="0">
                <a:latin typeface="Arial"/>
                <a:cs typeface="Arial"/>
              </a:rPr>
              <a:t>{ </a:t>
            </a:r>
            <a:r>
              <a:rPr sz="1800" spc="-5" dirty="0">
                <a:latin typeface="Arial"/>
                <a:cs typeface="Arial"/>
              </a:rPr>
              <a:t>NgModule </a:t>
            </a:r>
            <a:r>
              <a:rPr sz="1800" dirty="0">
                <a:latin typeface="Arial"/>
                <a:cs typeface="Arial"/>
              </a:rPr>
              <a:t>} </a:t>
            </a:r>
            <a:r>
              <a:rPr sz="1800" dirty="0">
                <a:solidFill>
                  <a:srgbClr val="3981B9"/>
                </a:solidFill>
                <a:latin typeface="Arial"/>
                <a:cs typeface="Arial"/>
              </a:rPr>
              <a:t>from </a:t>
            </a:r>
            <a:r>
              <a:rPr sz="1800" spc="-5" dirty="0">
                <a:solidFill>
                  <a:srgbClr val="AB7921"/>
                </a:solidFill>
                <a:latin typeface="Arial"/>
                <a:cs typeface="Arial"/>
              </a:rPr>
              <a:t>‘@angular/core’</a:t>
            </a:r>
            <a:r>
              <a:rPr sz="1800" spc="-5" dirty="0">
                <a:latin typeface="Arial"/>
                <a:cs typeface="Arial"/>
              </a:rPr>
              <a:t>;  </a:t>
            </a:r>
            <a:r>
              <a:rPr sz="1800" spc="-5" dirty="0">
                <a:solidFill>
                  <a:srgbClr val="3981B9"/>
                </a:solidFill>
                <a:latin typeface="Arial"/>
                <a:cs typeface="Arial"/>
              </a:rPr>
              <a:t>import </a:t>
            </a:r>
            <a:r>
              <a:rPr sz="1800" dirty="0">
                <a:latin typeface="Arial"/>
                <a:cs typeface="Arial"/>
              </a:rPr>
              <a:t>{ </a:t>
            </a:r>
            <a:r>
              <a:rPr sz="1800" spc="-10" dirty="0">
                <a:latin typeface="Arial"/>
                <a:cs typeface="Arial"/>
              </a:rPr>
              <a:t>BrowserModule </a:t>
            </a:r>
            <a:r>
              <a:rPr sz="1800" dirty="0">
                <a:latin typeface="Arial"/>
                <a:cs typeface="Arial"/>
              </a:rPr>
              <a:t>} </a:t>
            </a:r>
            <a:r>
              <a:rPr sz="1800" dirty="0">
                <a:solidFill>
                  <a:srgbClr val="3981B9"/>
                </a:solidFill>
                <a:latin typeface="Arial"/>
                <a:cs typeface="Arial"/>
              </a:rPr>
              <a:t>from  </a:t>
            </a:r>
            <a:r>
              <a:rPr sz="1800" spc="-5" dirty="0">
                <a:solidFill>
                  <a:srgbClr val="AB7921"/>
                </a:solidFill>
                <a:latin typeface="Arial"/>
                <a:cs typeface="Arial"/>
              </a:rPr>
              <a:t>‘@angular/platform-browser’</a:t>
            </a:r>
            <a:r>
              <a:rPr sz="1800" spc="-5" dirty="0">
                <a:latin typeface="Arial"/>
                <a:cs typeface="Arial"/>
              </a:rPr>
              <a:t>;</a:t>
            </a:r>
            <a:endParaRPr sz="1800">
              <a:latin typeface="Arial"/>
              <a:cs typeface="Arial"/>
            </a:endParaRPr>
          </a:p>
          <a:p>
            <a:pPr>
              <a:lnSpc>
                <a:spcPct val="100000"/>
              </a:lnSpc>
            </a:pPr>
            <a:r>
              <a:rPr sz="1800" spc="-5" dirty="0">
                <a:solidFill>
                  <a:srgbClr val="3981B9"/>
                </a:solidFill>
                <a:latin typeface="Arial"/>
                <a:cs typeface="Arial"/>
              </a:rPr>
              <a:t>import </a:t>
            </a:r>
            <a:r>
              <a:rPr sz="1800" dirty="0">
                <a:latin typeface="Arial"/>
                <a:cs typeface="Arial"/>
              </a:rPr>
              <a:t>{ </a:t>
            </a:r>
            <a:r>
              <a:rPr sz="1800" spc="-5" dirty="0">
                <a:latin typeface="Arial"/>
                <a:cs typeface="Arial"/>
              </a:rPr>
              <a:t>AppComponent </a:t>
            </a:r>
            <a:r>
              <a:rPr sz="1800" dirty="0">
                <a:latin typeface="Arial"/>
                <a:cs typeface="Arial"/>
              </a:rPr>
              <a:t>} </a:t>
            </a:r>
            <a:r>
              <a:rPr sz="1800" dirty="0">
                <a:solidFill>
                  <a:srgbClr val="3981B9"/>
                </a:solidFill>
                <a:latin typeface="Arial"/>
                <a:cs typeface="Arial"/>
              </a:rPr>
              <a:t>from</a:t>
            </a:r>
            <a:r>
              <a:rPr sz="1800" spc="60" dirty="0">
                <a:solidFill>
                  <a:srgbClr val="3981B9"/>
                </a:solidFill>
                <a:latin typeface="Arial"/>
                <a:cs typeface="Arial"/>
              </a:rPr>
              <a:t> </a:t>
            </a:r>
            <a:r>
              <a:rPr sz="1800" spc="-10" dirty="0">
                <a:solidFill>
                  <a:srgbClr val="AB7921"/>
                </a:solidFill>
                <a:latin typeface="Arial"/>
                <a:cs typeface="Arial"/>
              </a:rPr>
              <a:t>‘./app.component’</a:t>
            </a:r>
            <a:r>
              <a:rPr sz="1800" spc="-10" dirty="0">
                <a:latin typeface="Arial"/>
                <a:cs typeface="Arial"/>
              </a:rPr>
              <a:t>;</a:t>
            </a:r>
            <a:endParaRPr sz="1800">
              <a:latin typeface="Arial"/>
              <a:cs typeface="Arial"/>
            </a:endParaRPr>
          </a:p>
          <a:p>
            <a:pPr>
              <a:lnSpc>
                <a:spcPct val="100000"/>
              </a:lnSpc>
              <a:spcBef>
                <a:spcPts val="35"/>
              </a:spcBef>
            </a:pPr>
            <a:endParaRPr sz="1850">
              <a:latin typeface="Times New Roman"/>
              <a:cs typeface="Times New Roman"/>
            </a:endParaRPr>
          </a:p>
          <a:p>
            <a:pPr>
              <a:lnSpc>
                <a:spcPct val="100000"/>
              </a:lnSpc>
            </a:pPr>
            <a:r>
              <a:rPr sz="1800" spc="-5" dirty="0">
                <a:latin typeface="Arial"/>
                <a:cs typeface="Arial"/>
              </a:rPr>
              <a:t>@NgModule({</a:t>
            </a:r>
            <a:endParaRPr sz="1800">
              <a:latin typeface="Arial"/>
              <a:cs typeface="Arial"/>
            </a:endParaRPr>
          </a:p>
          <a:p>
            <a:pPr marL="254000" marR="1499870">
              <a:lnSpc>
                <a:spcPct val="100000"/>
              </a:lnSpc>
            </a:pPr>
            <a:r>
              <a:rPr sz="1800" spc="-5" dirty="0">
                <a:latin typeface="Arial"/>
                <a:cs typeface="Arial"/>
              </a:rPr>
              <a:t>imports: </a:t>
            </a:r>
            <a:r>
              <a:rPr sz="1800" dirty="0">
                <a:solidFill>
                  <a:srgbClr val="5243BA"/>
                </a:solidFill>
                <a:latin typeface="Arial"/>
                <a:cs typeface="Arial"/>
              </a:rPr>
              <a:t>[ </a:t>
            </a:r>
            <a:r>
              <a:rPr sz="1800" spc="-10" dirty="0">
                <a:solidFill>
                  <a:srgbClr val="5243BA"/>
                </a:solidFill>
                <a:latin typeface="Arial"/>
                <a:cs typeface="Arial"/>
              </a:rPr>
              <a:t>BrowserModule </a:t>
            </a:r>
            <a:r>
              <a:rPr sz="1800" dirty="0">
                <a:solidFill>
                  <a:srgbClr val="5243BA"/>
                </a:solidFill>
                <a:latin typeface="Arial"/>
                <a:cs typeface="Arial"/>
              </a:rPr>
              <a:t>]</a:t>
            </a:r>
            <a:r>
              <a:rPr sz="1800" dirty="0">
                <a:latin typeface="Arial"/>
                <a:cs typeface="Arial"/>
              </a:rPr>
              <a:t>,  </a:t>
            </a:r>
            <a:r>
              <a:rPr sz="1800" spc="-5" dirty="0">
                <a:latin typeface="Arial"/>
                <a:cs typeface="Arial"/>
              </a:rPr>
              <a:t>declarations: </a:t>
            </a:r>
            <a:r>
              <a:rPr sz="1800" dirty="0">
                <a:solidFill>
                  <a:srgbClr val="5243BA"/>
                </a:solidFill>
                <a:latin typeface="Arial"/>
                <a:cs typeface="Arial"/>
              </a:rPr>
              <a:t>[ </a:t>
            </a:r>
            <a:r>
              <a:rPr sz="1800" spc="-10" dirty="0">
                <a:solidFill>
                  <a:srgbClr val="5243BA"/>
                </a:solidFill>
                <a:latin typeface="Arial"/>
                <a:cs typeface="Arial"/>
              </a:rPr>
              <a:t>AppComponent </a:t>
            </a:r>
            <a:r>
              <a:rPr sz="1800" dirty="0">
                <a:solidFill>
                  <a:srgbClr val="5243BA"/>
                </a:solidFill>
                <a:latin typeface="Arial"/>
                <a:cs typeface="Arial"/>
              </a:rPr>
              <a:t>]</a:t>
            </a:r>
            <a:r>
              <a:rPr sz="1800" dirty="0">
                <a:latin typeface="Arial"/>
                <a:cs typeface="Arial"/>
              </a:rPr>
              <a:t>,  </a:t>
            </a:r>
            <a:r>
              <a:rPr sz="1800" spc="-5" dirty="0">
                <a:latin typeface="Arial"/>
                <a:cs typeface="Arial"/>
              </a:rPr>
              <a:t>bootstrap: </a:t>
            </a:r>
            <a:r>
              <a:rPr sz="1800" dirty="0">
                <a:solidFill>
                  <a:srgbClr val="5243BA"/>
                </a:solidFill>
                <a:latin typeface="Arial"/>
                <a:cs typeface="Arial"/>
              </a:rPr>
              <a:t>[ </a:t>
            </a:r>
            <a:r>
              <a:rPr sz="1800" spc="-5" dirty="0">
                <a:solidFill>
                  <a:srgbClr val="5243BA"/>
                </a:solidFill>
                <a:latin typeface="Arial"/>
                <a:cs typeface="Arial"/>
              </a:rPr>
              <a:t>AppComponent</a:t>
            </a:r>
            <a:r>
              <a:rPr sz="1800" spc="20" dirty="0">
                <a:solidFill>
                  <a:srgbClr val="5243BA"/>
                </a:solidFill>
                <a:latin typeface="Arial"/>
                <a:cs typeface="Arial"/>
              </a:rPr>
              <a:t> </a:t>
            </a:r>
            <a:r>
              <a:rPr sz="1800" dirty="0">
                <a:solidFill>
                  <a:srgbClr val="5243BA"/>
                </a:solidFill>
                <a:latin typeface="Arial"/>
                <a:cs typeface="Arial"/>
              </a:rPr>
              <a:t>]</a:t>
            </a:r>
            <a:endParaRPr sz="1800">
              <a:latin typeface="Arial"/>
              <a:cs typeface="Arial"/>
            </a:endParaRPr>
          </a:p>
          <a:p>
            <a:pPr>
              <a:lnSpc>
                <a:spcPct val="100000"/>
              </a:lnSpc>
            </a:pPr>
            <a:r>
              <a:rPr sz="1800" spc="-5" dirty="0">
                <a:latin typeface="Arial"/>
                <a:cs typeface="Arial"/>
              </a:rPr>
              <a:t>})</a:t>
            </a:r>
            <a:endParaRPr sz="1800">
              <a:latin typeface="Arial"/>
              <a:cs typeface="Arial"/>
            </a:endParaRPr>
          </a:p>
          <a:p>
            <a:pPr>
              <a:lnSpc>
                <a:spcPct val="100000"/>
              </a:lnSpc>
              <a:spcBef>
                <a:spcPts val="35"/>
              </a:spcBef>
            </a:pPr>
            <a:endParaRPr sz="1850">
              <a:latin typeface="Times New Roman"/>
              <a:cs typeface="Times New Roman"/>
            </a:endParaRPr>
          </a:p>
          <a:p>
            <a:pPr>
              <a:lnSpc>
                <a:spcPct val="100000"/>
              </a:lnSpc>
            </a:pPr>
            <a:r>
              <a:rPr sz="1800" spc="-10" dirty="0">
                <a:solidFill>
                  <a:srgbClr val="FF0000"/>
                </a:solidFill>
                <a:latin typeface="Arial"/>
                <a:cs typeface="Arial"/>
              </a:rPr>
              <a:t>export </a:t>
            </a:r>
            <a:r>
              <a:rPr sz="1800" spc="-5" dirty="0">
                <a:solidFill>
                  <a:srgbClr val="FF0000"/>
                </a:solidFill>
                <a:latin typeface="Arial"/>
                <a:cs typeface="Arial"/>
              </a:rPr>
              <a:t>class </a:t>
            </a:r>
            <a:r>
              <a:rPr sz="1800" spc="-5" dirty="0">
                <a:solidFill>
                  <a:srgbClr val="FA8D33"/>
                </a:solidFill>
                <a:latin typeface="Arial"/>
                <a:cs typeface="Arial"/>
              </a:rPr>
              <a:t>AppModule </a:t>
            </a:r>
            <a:r>
              <a:rPr sz="1800" dirty="0">
                <a:latin typeface="Arial"/>
                <a:cs typeface="Arial"/>
              </a:rPr>
              <a:t>{</a:t>
            </a:r>
            <a:r>
              <a:rPr sz="1800" spc="55" dirty="0">
                <a:latin typeface="Arial"/>
                <a:cs typeface="Arial"/>
              </a:rPr>
              <a:t> </a:t>
            </a:r>
            <a:r>
              <a:rPr sz="1800" dirty="0">
                <a:latin typeface="Arial"/>
                <a:cs typeface="Arial"/>
              </a:rPr>
              <a:t>}</a:t>
            </a:r>
            <a:endParaRPr sz="1800">
              <a:latin typeface="Arial"/>
              <a:cs typeface="Arial"/>
            </a:endParaRPr>
          </a:p>
        </p:txBody>
      </p:sp>
      <p:sp>
        <p:nvSpPr>
          <p:cNvPr id="6" name="object 6"/>
          <p:cNvSpPr txBox="1"/>
          <p:nvPr/>
        </p:nvSpPr>
        <p:spPr>
          <a:xfrm>
            <a:off x="7236714" y="2633598"/>
            <a:ext cx="4300220" cy="2721610"/>
          </a:xfrm>
          <a:prstGeom prst="rect">
            <a:avLst/>
          </a:prstGeom>
        </p:spPr>
        <p:txBody>
          <a:bodyPr vert="horz" wrap="square" lIns="0" tIns="12065" rIns="0" bIns="0" rtlCol="0">
            <a:spAutoFit/>
          </a:bodyPr>
          <a:lstStyle/>
          <a:p>
            <a:pPr marL="12700">
              <a:lnSpc>
                <a:spcPct val="100000"/>
              </a:lnSpc>
              <a:spcBef>
                <a:spcPts val="95"/>
              </a:spcBef>
            </a:pPr>
            <a:r>
              <a:rPr sz="3400" spc="-10" dirty="0">
                <a:latin typeface="Arial"/>
                <a:cs typeface="Arial"/>
              </a:rPr>
              <a:t>@NgModule</a:t>
            </a:r>
            <a:r>
              <a:rPr sz="3400" spc="-10" dirty="0">
                <a:solidFill>
                  <a:srgbClr val="FF0000"/>
                </a:solidFill>
                <a:latin typeface="Arial"/>
                <a:cs typeface="Arial"/>
              </a:rPr>
              <a:t>()</a:t>
            </a:r>
            <a:endParaRPr sz="3400">
              <a:latin typeface="Arial"/>
              <a:cs typeface="Arial"/>
            </a:endParaRPr>
          </a:p>
          <a:p>
            <a:pPr>
              <a:lnSpc>
                <a:spcPct val="100000"/>
              </a:lnSpc>
              <a:spcBef>
                <a:spcPts val="20"/>
              </a:spcBef>
            </a:pPr>
            <a:endParaRPr sz="4250">
              <a:latin typeface="Times New Roman"/>
              <a:cs typeface="Times New Roman"/>
            </a:endParaRPr>
          </a:p>
          <a:p>
            <a:pPr marL="12700">
              <a:lnSpc>
                <a:spcPct val="100000"/>
              </a:lnSpc>
            </a:pPr>
            <a:r>
              <a:rPr sz="3400" spc="-10" dirty="0">
                <a:latin typeface="Arial"/>
                <a:cs typeface="Arial"/>
              </a:rPr>
              <a:t>@NgModule</a:t>
            </a:r>
            <a:r>
              <a:rPr sz="3400" spc="-10" dirty="0">
                <a:solidFill>
                  <a:srgbClr val="FF0000"/>
                </a:solidFill>
                <a:latin typeface="Arial"/>
                <a:cs typeface="Arial"/>
              </a:rPr>
              <a:t>(</a:t>
            </a:r>
            <a:r>
              <a:rPr sz="3400" spc="-10" dirty="0">
                <a:solidFill>
                  <a:srgbClr val="8AAB42"/>
                </a:solidFill>
                <a:latin typeface="Arial"/>
                <a:cs typeface="Arial"/>
              </a:rPr>
              <a:t>{</a:t>
            </a:r>
            <a:endParaRPr sz="3400">
              <a:latin typeface="Arial"/>
              <a:cs typeface="Arial"/>
            </a:endParaRPr>
          </a:p>
          <a:p>
            <a:pPr marL="253365">
              <a:lnSpc>
                <a:spcPct val="100000"/>
              </a:lnSpc>
              <a:spcBef>
                <a:spcPts val="5"/>
              </a:spcBef>
            </a:pPr>
            <a:r>
              <a:rPr sz="3400" spc="-5" dirty="0">
                <a:solidFill>
                  <a:srgbClr val="666666"/>
                </a:solidFill>
                <a:latin typeface="Arial"/>
                <a:cs typeface="Arial"/>
              </a:rPr>
              <a:t>// compose</a:t>
            </a:r>
            <a:r>
              <a:rPr sz="3400" spc="-10" dirty="0">
                <a:solidFill>
                  <a:srgbClr val="666666"/>
                </a:solidFill>
                <a:latin typeface="Arial"/>
                <a:cs typeface="Arial"/>
              </a:rPr>
              <a:t> </a:t>
            </a:r>
            <a:r>
              <a:rPr sz="3400" spc="-5" dirty="0">
                <a:solidFill>
                  <a:srgbClr val="666666"/>
                </a:solidFill>
                <a:latin typeface="Arial"/>
                <a:cs typeface="Arial"/>
              </a:rPr>
              <a:t>Metadata</a:t>
            </a:r>
            <a:endParaRPr sz="3400">
              <a:latin typeface="Arial"/>
              <a:cs typeface="Arial"/>
            </a:endParaRPr>
          </a:p>
          <a:p>
            <a:pPr marL="12700">
              <a:lnSpc>
                <a:spcPct val="100000"/>
              </a:lnSpc>
            </a:pPr>
            <a:r>
              <a:rPr sz="3400" dirty="0">
                <a:solidFill>
                  <a:srgbClr val="8AAB42"/>
                </a:solidFill>
                <a:latin typeface="Arial"/>
                <a:cs typeface="Arial"/>
              </a:rPr>
              <a:t>}</a:t>
            </a:r>
            <a:r>
              <a:rPr sz="3400" dirty="0">
                <a:solidFill>
                  <a:srgbClr val="FF0000"/>
                </a:solidFill>
                <a:latin typeface="Arial"/>
                <a:cs typeface="Arial"/>
              </a:rPr>
              <a:t>)</a:t>
            </a:r>
            <a:endParaRPr sz="3400">
              <a:latin typeface="Arial"/>
              <a:cs typeface="Arial"/>
            </a:endParaRPr>
          </a:p>
        </p:txBody>
      </p:sp>
      <p:sp>
        <p:nvSpPr>
          <p:cNvPr id="7" name="object 7"/>
          <p:cNvSpPr/>
          <p:nvPr/>
        </p:nvSpPr>
        <p:spPr>
          <a:xfrm>
            <a:off x="8493252" y="3188970"/>
            <a:ext cx="123825" cy="461009"/>
          </a:xfrm>
          <a:custGeom>
            <a:avLst/>
            <a:gdLst/>
            <a:ahLst/>
            <a:cxnLst/>
            <a:rect l="l" t="t" r="r" b="b"/>
            <a:pathLst>
              <a:path w="123825" h="461010">
                <a:moveTo>
                  <a:pt x="41148" y="337057"/>
                </a:moveTo>
                <a:lnTo>
                  <a:pt x="0" y="337057"/>
                </a:lnTo>
                <a:lnTo>
                  <a:pt x="61722" y="460501"/>
                </a:lnTo>
                <a:lnTo>
                  <a:pt x="113156" y="357631"/>
                </a:lnTo>
                <a:lnTo>
                  <a:pt x="41148" y="357631"/>
                </a:lnTo>
                <a:lnTo>
                  <a:pt x="41148" y="337057"/>
                </a:lnTo>
                <a:close/>
              </a:path>
              <a:path w="123825" h="461010">
                <a:moveTo>
                  <a:pt x="82296" y="0"/>
                </a:moveTo>
                <a:lnTo>
                  <a:pt x="41148" y="0"/>
                </a:lnTo>
                <a:lnTo>
                  <a:pt x="41148" y="357631"/>
                </a:lnTo>
                <a:lnTo>
                  <a:pt x="82296" y="357631"/>
                </a:lnTo>
                <a:lnTo>
                  <a:pt x="82296" y="0"/>
                </a:lnTo>
                <a:close/>
              </a:path>
              <a:path w="123825" h="461010">
                <a:moveTo>
                  <a:pt x="123444" y="337057"/>
                </a:moveTo>
                <a:lnTo>
                  <a:pt x="82296" y="337057"/>
                </a:lnTo>
                <a:lnTo>
                  <a:pt x="82296" y="357631"/>
                </a:lnTo>
                <a:lnTo>
                  <a:pt x="113156" y="357631"/>
                </a:lnTo>
                <a:lnTo>
                  <a:pt x="123444" y="337057"/>
                </a:lnTo>
                <a:close/>
              </a:path>
            </a:pathLst>
          </a:custGeom>
          <a:solidFill>
            <a:srgbClr val="357DB8"/>
          </a:solidFill>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96614" y="522554"/>
            <a:ext cx="3787140" cy="757555"/>
          </a:xfrm>
          <a:prstGeom prst="rect">
            <a:avLst/>
          </a:prstGeom>
        </p:spPr>
        <p:txBody>
          <a:bodyPr vert="horz" wrap="square" lIns="0" tIns="12700" rIns="0" bIns="0" rtlCol="0">
            <a:spAutoFit/>
          </a:bodyPr>
          <a:lstStyle/>
          <a:p>
            <a:pPr marL="12700">
              <a:lnSpc>
                <a:spcPct val="100000"/>
              </a:lnSpc>
              <a:spcBef>
                <a:spcPts val="100"/>
              </a:spcBef>
            </a:pPr>
            <a:r>
              <a:rPr sz="4800" spc="-5" dirty="0"/>
              <a:t>Bootstrapping</a:t>
            </a:r>
            <a:endParaRPr sz="4800"/>
          </a:p>
        </p:txBody>
      </p:sp>
      <p:sp>
        <p:nvSpPr>
          <p:cNvPr id="3" name="object 3"/>
          <p:cNvSpPr/>
          <p:nvPr/>
        </p:nvSpPr>
        <p:spPr>
          <a:xfrm>
            <a:off x="4180332" y="2005583"/>
            <a:ext cx="4069079" cy="405841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45382" y="607898"/>
            <a:ext cx="3478529" cy="697230"/>
          </a:xfrm>
          <a:prstGeom prst="rect">
            <a:avLst/>
          </a:prstGeom>
        </p:spPr>
        <p:txBody>
          <a:bodyPr vert="horz" wrap="square" lIns="0" tIns="13335" rIns="0" bIns="0" rtlCol="0">
            <a:spAutoFit/>
          </a:bodyPr>
          <a:lstStyle/>
          <a:p>
            <a:pPr marL="12700">
              <a:lnSpc>
                <a:spcPct val="100000"/>
              </a:lnSpc>
              <a:spcBef>
                <a:spcPts val="105"/>
              </a:spcBef>
            </a:pPr>
            <a:r>
              <a:rPr dirty="0"/>
              <a:t>Bootstrapping</a:t>
            </a:r>
          </a:p>
        </p:txBody>
      </p:sp>
      <p:sp>
        <p:nvSpPr>
          <p:cNvPr id="3" name="object 3"/>
          <p:cNvSpPr/>
          <p:nvPr/>
        </p:nvSpPr>
        <p:spPr>
          <a:xfrm>
            <a:off x="1389888" y="2810255"/>
            <a:ext cx="5260975" cy="2388235"/>
          </a:xfrm>
          <a:custGeom>
            <a:avLst/>
            <a:gdLst/>
            <a:ahLst/>
            <a:cxnLst/>
            <a:rect l="l" t="t" r="r" b="b"/>
            <a:pathLst>
              <a:path w="5260975" h="2388235">
                <a:moveTo>
                  <a:pt x="0" y="2388108"/>
                </a:moveTo>
                <a:lnTo>
                  <a:pt x="5260848" y="2388108"/>
                </a:lnTo>
                <a:lnTo>
                  <a:pt x="5260848" y="0"/>
                </a:lnTo>
                <a:lnTo>
                  <a:pt x="0" y="0"/>
                </a:lnTo>
                <a:lnTo>
                  <a:pt x="0" y="2388108"/>
                </a:lnTo>
                <a:close/>
              </a:path>
            </a:pathLst>
          </a:custGeom>
          <a:ln w="9144">
            <a:solidFill>
              <a:srgbClr val="3981B9"/>
            </a:solidFill>
          </a:ln>
        </p:spPr>
        <p:txBody>
          <a:bodyPr wrap="square" lIns="0" tIns="0" rIns="0" bIns="0" rtlCol="0"/>
          <a:lstStyle/>
          <a:p>
            <a:endParaRPr/>
          </a:p>
        </p:txBody>
      </p:sp>
      <p:sp>
        <p:nvSpPr>
          <p:cNvPr id="4" name="object 4"/>
          <p:cNvSpPr txBox="1"/>
          <p:nvPr/>
        </p:nvSpPr>
        <p:spPr>
          <a:xfrm>
            <a:off x="1389888" y="2155698"/>
            <a:ext cx="1634489" cy="654685"/>
          </a:xfrm>
          <a:prstGeom prst="rect">
            <a:avLst/>
          </a:prstGeom>
          <a:solidFill>
            <a:srgbClr val="3981B9"/>
          </a:solidFill>
          <a:ln w="25908">
            <a:solidFill>
              <a:srgbClr val="285D87"/>
            </a:solidFill>
          </a:ln>
        </p:spPr>
        <p:txBody>
          <a:bodyPr vert="horz" wrap="square" lIns="0" tIns="111125" rIns="0" bIns="0" rtlCol="0">
            <a:spAutoFit/>
          </a:bodyPr>
          <a:lstStyle/>
          <a:p>
            <a:pPr marL="274955">
              <a:lnSpc>
                <a:spcPct val="100000"/>
              </a:lnSpc>
              <a:spcBef>
                <a:spcPts val="875"/>
              </a:spcBef>
            </a:pPr>
            <a:r>
              <a:rPr sz="2400" b="1" dirty="0">
                <a:solidFill>
                  <a:srgbClr val="FFFFFF"/>
                </a:solidFill>
                <a:latin typeface="Arial"/>
                <a:cs typeface="Arial"/>
              </a:rPr>
              <a:t>main.ts</a:t>
            </a:r>
            <a:endParaRPr sz="2400">
              <a:latin typeface="Arial"/>
              <a:cs typeface="Arial"/>
            </a:endParaRPr>
          </a:p>
        </p:txBody>
      </p:sp>
      <p:sp>
        <p:nvSpPr>
          <p:cNvPr id="5" name="object 5"/>
          <p:cNvSpPr txBox="1"/>
          <p:nvPr/>
        </p:nvSpPr>
        <p:spPr>
          <a:xfrm>
            <a:off x="1537080" y="2970098"/>
            <a:ext cx="4213225" cy="848994"/>
          </a:xfrm>
          <a:prstGeom prst="rect">
            <a:avLst/>
          </a:prstGeom>
        </p:spPr>
        <p:txBody>
          <a:bodyPr vert="horz" wrap="square" lIns="0" tIns="12700" rIns="0" bIns="0" rtlCol="0">
            <a:spAutoFit/>
          </a:bodyPr>
          <a:lstStyle/>
          <a:p>
            <a:pPr marR="5080">
              <a:lnSpc>
                <a:spcPct val="100000"/>
              </a:lnSpc>
              <a:spcBef>
                <a:spcPts val="100"/>
              </a:spcBef>
            </a:pPr>
            <a:r>
              <a:rPr sz="1800" spc="-5" dirty="0">
                <a:solidFill>
                  <a:srgbClr val="3981B9"/>
                </a:solidFill>
                <a:latin typeface="Arial"/>
                <a:cs typeface="Arial"/>
              </a:rPr>
              <a:t>import </a:t>
            </a:r>
            <a:r>
              <a:rPr sz="1800" dirty="0">
                <a:latin typeface="Arial"/>
                <a:cs typeface="Arial"/>
              </a:rPr>
              <a:t>{ </a:t>
            </a:r>
            <a:r>
              <a:rPr sz="1800" spc="-5" dirty="0">
                <a:latin typeface="Arial"/>
                <a:cs typeface="Arial"/>
              </a:rPr>
              <a:t>platformBrowserDynamic </a:t>
            </a:r>
            <a:r>
              <a:rPr sz="1800" dirty="0">
                <a:latin typeface="Arial"/>
                <a:cs typeface="Arial"/>
              </a:rPr>
              <a:t>} </a:t>
            </a:r>
            <a:r>
              <a:rPr sz="1800" dirty="0">
                <a:solidFill>
                  <a:srgbClr val="3981B9"/>
                </a:solidFill>
                <a:latin typeface="Arial"/>
                <a:cs typeface="Arial"/>
              </a:rPr>
              <a:t>from  </a:t>
            </a:r>
            <a:r>
              <a:rPr sz="1800" spc="-5" dirty="0">
                <a:solidFill>
                  <a:srgbClr val="AB7921"/>
                </a:solidFill>
                <a:latin typeface="Arial"/>
                <a:cs typeface="Arial"/>
              </a:rPr>
              <a:t>‘@angular/platform-browser-dynamic’</a:t>
            </a:r>
            <a:r>
              <a:rPr sz="1800" spc="-5" dirty="0">
                <a:latin typeface="Arial"/>
                <a:cs typeface="Arial"/>
              </a:rPr>
              <a:t>;  </a:t>
            </a:r>
            <a:r>
              <a:rPr sz="1800" spc="-5" dirty="0">
                <a:solidFill>
                  <a:srgbClr val="3981B9"/>
                </a:solidFill>
                <a:latin typeface="Arial"/>
                <a:cs typeface="Arial"/>
              </a:rPr>
              <a:t>import </a:t>
            </a:r>
            <a:r>
              <a:rPr sz="1800" dirty="0">
                <a:latin typeface="Arial"/>
                <a:cs typeface="Arial"/>
              </a:rPr>
              <a:t>{ </a:t>
            </a:r>
            <a:r>
              <a:rPr sz="1800" spc="-5" dirty="0">
                <a:latin typeface="Arial"/>
                <a:cs typeface="Arial"/>
              </a:rPr>
              <a:t>AppModule </a:t>
            </a:r>
            <a:r>
              <a:rPr sz="1800" dirty="0">
                <a:latin typeface="Arial"/>
                <a:cs typeface="Arial"/>
              </a:rPr>
              <a:t>} </a:t>
            </a:r>
            <a:r>
              <a:rPr sz="1800" dirty="0">
                <a:solidFill>
                  <a:srgbClr val="3981B9"/>
                </a:solidFill>
                <a:latin typeface="Arial"/>
                <a:cs typeface="Arial"/>
              </a:rPr>
              <a:t>from</a:t>
            </a:r>
            <a:r>
              <a:rPr sz="1800" spc="15" dirty="0">
                <a:solidFill>
                  <a:srgbClr val="3981B9"/>
                </a:solidFill>
                <a:latin typeface="Arial"/>
                <a:cs typeface="Arial"/>
              </a:rPr>
              <a:t> </a:t>
            </a:r>
            <a:r>
              <a:rPr sz="1800" spc="-10" dirty="0">
                <a:solidFill>
                  <a:srgbClr val="AB7921"/>
                </a:solidFill>
                <a:latin typeface="Arial"/>
                <a:cs typeface="Arial"/>
              </a:rPr>
              <a:t>‘./app.module’</a:t>
            </a:r>
            <a:r>
              <a:rPr sz="1800" spc="-10" dirty="0">
                <a:latin typeface="Arial"/>
                <a:cs typeface="Arial"/>
              </a:rPr>
              <a:t>;</a:t>
            </a:r>
            <a:endParaRPr sz="1800">
              <a:latin typeface="Arial"/>
              <a:cs typeface="Arial"/>
            </a:endParaRPr>
          </a:p>
        </p:txBody>
      </p:sp>
      <p:sp>
        <p:nvSpPr>
          <p:cNvPr id="6" name="object 6"/>
          <p:cNvSpPr txBox="1"/>
          <p:nvPr/>
        </p:nvSpPr>
        <p:spPr>
          <a:xfrm>
            <a:off x="1537080" y="4067936"/>
            <a:ext cx="4470400" cy="299720"/>
          </a:xfrm>
          <a:prstGeom prst="rect">
            <a:avLst/>
          </a:prstGeom>
        </p:spPr>
        <p:txBody>
          <a:bodyPr vert="horz" wrap="square" lIns="0" tIns="12700" rIns="0" bIns="0" rtlCol="0">
            <a:spAutoFit/>
          </a:bodyPr>
          <a:lstStyle/>
          <a:p>
            <a:pPr>
              <a:lnSpc>
                <a:spcPct val="100000"/>
              </a:lnSpc>
              <a:spcBef>
                <a:spcPts val="100"/>
              </a:spcBef>
            </a:pPr>
            <a:r>
              <a:rPr sz="1800" spc="-5" dirty="0">
                <a:solidFill>
                  <a:srgbClr val="FF0000"/>
                </a:solidFill>
                <a:latin typeface="Arial"/>
                <a:cs typeface="Arial"/>
              </a:rPr>
              <a:t>const </a:t>
            </a:r>
            <a:r>
              <a:rPr sz="1800" spc="-5" dirty="0">
                <a:solidFill>
                  <a:srgbClr val="6F2F9F"/>
                </a:solidFill>
                <a:latin typeface="Arial"/>
                <a:cs typeface="Arial"/>
              </a:rPr>
              <a:t>platform </a:t>
            </a:r>
            <a:r>
              <a:rPr sz="1800" dirty="0">
                <a:latin typeface="Arial"/>
                <a:cs typeface="Arial"/>
              </a:rPr>
              <a:t>=</a:t>
            </a:r>
            <a:r>
              <a:rPr sz="1800" spc="15" dirty="0">
                <a:latin typeface="Arial"/>
                <a:cs typeface="Arial"/>
              </a:rPr>
              <a:t> </a:t>
            </a:r>
            <a:r>
              <a:rPr sz="1800" spc="-5" dirty="0">
                <a:latin typeface="Arial"/>
                <a:cs typeface="Arial"/>
              </a:rPr>
              <a:t>platformBrowserDynamic();</a:t>
            </a:r>
            <a:endParaRPr sz="1800">
              <a:latin typeface="Arial"/>
              <a:cs typeface="Arial"/>
            </a:endParaRPr>
          </a:p>
        </p:txBody>
      </p:sp>
      <p:sp>
        <p:nvSpPr>
          <p:cNvPr id="7" name="object 7"/>
          <p:cNvSpPr txBox="1"/>
          <p:nvPr/>
        </p:nvSpPr>
        <p:spPr>
          <a:xfrm>
            <a:off x="1537080" y="4616272"/>
            <a:ext cx="3967479" cy="300355"/>
          </a:xfrm>
          <a:prstGeom prst="rect">
            <a:avLst/>
          </a:prstGeom>
        </p:spPr>
        <p:txBody>
          <a:bodyPr vert="horz" wrap="square" lIns="0" tIns="12700" rIns="0" bIns="0" rtlCol="0">
            <a:spAutoFit/>
          </a:bodyPr>
          <a:lstStyle/>
          <a:p>
            <a:pPr>
              <a:lnSpc>
                <a:spcPct val="100000"/>
              </a:lnSpc>
              <a:spcBef>
                <a:spcPts val="100"/>
              </a:spcBef>
            </a:pPr>
            <a:r>
              <a:rPr sz="1800" spc="-5" dirty="0">
                <a:latin typeface="Arial"/>
                <a:cs typeface="Arial"/>
              </a:rPr>
              <a:t>platform.bootstrapModule(</a:t>
            </a:r>
            <a:r>
              <a:rPr sz="1800" spc="-5" dirty="0">
                <a:solidFill>
                  <a:srgbClr val="6F2F9F"/>
                </a:solidFill>
                <a:latin typeface="Arial"/>
                <a:cs typeface="Arial"/>
              </a:rPr>
              <a:t>AppModule</a:t>
            </a:r>
            <a:r>
              <a:rPr sz="1800" spc="-5" dirty="0">
                <a:latin typeface="Arial"/>
                <a:cs typeface="Arial"/>
              </a:rPr>
              <a:t>);</a:t>
            </a:r>
            <a:endParaRPr sz="1800">
              <a:latin typeface="Arial"/>
              <a:cs typeface="Arial"/>
            </a:endParaRPr>
          </a:p>
        </p:txBody>
      </p:sp>
      <p:sp>
        <p:nvSpPr>
          <p:cNvPr id="8" name="object 8"/>
          <p:cNvSpPr/>
          <p:nvPr/>
        </p:nvSpPr>
        <p:spPr>
          <a:xfrm>
            <a:off x="8164068" y="4585703"/>
            <a:ext cx="1767839" cy="588276"/>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8051292" y="4520184"/>
            <a:ext cx="1993392" cy="827531"/>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8211311" y="4613147"/>
            <a:ext cx="1677924" cy="498348"/>
          </a:xfrm>
          <a:prstGeom prst="rect">
            <a:avLst/>
          </a:prstGeom>
          <a:blipFill>
            <a:blip r:embed="rId4" cstate="print"/>
            <a:stretch>
              <a:fillRect/>
            </a:stretch>
          </a:blipFill>
        </p:spPr>
        <p:txBody>
          <a:bodyPr wrap="square" lIns="0" tIns="0" rIns="0" bIns="0" rtlCol="0"/>
          <a:lstStyle/>
          <a:p>
            <a:endParaRPr/>
          </a:p>
        </p:txBody>
      </p:sp>
      <p:sp>
        <p:nvSpPr>
          <p:cNvPr id="11" name="object 11"/>
          <p:cNvSpPr txBox="1"/>
          <p:nvPr/>
        </p:nvSpPr>
        <p:spPr>
          <a:xfrm>
            <a:off x="8211311" y="4613147"/>
            <a:ext cx="1678305" cy="498475"/>
          </a:xfrm>
          <a:prstGeom prst="rect">
            <a:avLst/>
          </a:prstGeom>
          <a:ln w="9144">
            <a:solidFill>
              <a:srgbClr val="D69C34"/>
            </a:solidFill>
          </a:ln>
        </p:spPr>
        <p:txBody>
          <a:bodyPr vert="horz" wrap="square" lIns="0" tIns="26670" rIns="0" bIns="0" rtlCol="0">
            <a:spAutoFit/>
          </a:bodyPr>
          <a:lstStyle/>
          <a:p>
            <a:pPr marL="96520">
              <a:lnSpc>
                <a:spcPct val="100000"/>
              </a:lnSpc>
              <a:spcBef>
                <a:spcPts val="210"/>
              </a:spcBef>
            </a:pPr>
            <a:r>
              <a:rPr sz="2800" dirty="0">
                <a:latin typeface="Arial"/>
                <a:cs typeface="Arial"/>
              </a:rPr>
              <a:t>bootstrap</a:t>
            </a:r>
            <a:endParaRPr sz="2800">
              <a:latin typeface="Arial"/>
              <a:cs typeface="Arial"/>
            </a:endParaRPr>
          </a:p>
        </p:txBody>
      </p:sp>
      <p:sp>
        <p:nvSpPr>
          <p:cNvPr id="12" name="object 12"/>
          <p:cNvSpPr/>
          <p:nvPr/>
        </p:nvSpPr>
        <p:spPr>
          <a:xfrm>
            <a:off x="6185153" y="4727447"/>
            <a:ext cx="2026920" cy="123825"/>
          </a:xfrm>
          <a:custGeom>
            <a:avLst/>
            <a:gdLst/>
            <a:ahLst/>
            <a:cxnLst/>
            <a:rect l="l" t="t" r="r" b="b"/>
            <a:pathLst>
              <a:path w="2026920" h="123825">
                <a:moveTo>
                  <a:pt x="123444" y="0"/>
                </a:moveTo>
                <a:lnTo>
                  <a:pt x="0" y="61721"/>
                </a:lnTo>
                <a:lnTo>
                  <a:pt x="123444" y="123443"/>
                </a:lnTo>
                <a:lnTo>
                  <a:pt x="123444" y="82295"/>
                </a:lnTo>
                <a:lnTo>
                  <a:pt x="102870" y="82295"/>
                </a:lnTo>
                <a:lnTo>
                  <a:pt x="102870" y="41147"/>
                </a:lnTo>
                <a:lnTo>
                  <a:pt x="123444" y="41147"/>
                </a:lnTo>
                <a:lnTo>
                  <a:pt x="123444" y="0"/>
                </a:lnTo>
                <a:close/>
              </a:path>
              <a:path w="2026920" h="123825">
                <a:moveTo>
                  <a:pt x="123444" y="41147"/>
                </a:moveTo>
                <a:lnTo>
                  <a:pt x="102870" y="41147"/>
                </a:lnTo>
                <a:lnTo>
                  <a:pt x="102870" y="82295"/>
                </a:lnTo>
                <a:lnTo>
                  <a:pt x="123444" y="82295"/>
                </a:lnTo>
                <a:lnTo>
                  <a:pt x="123444" y="41147"/>
                </a:lnTo>
                <a:close/>
              </a:path>
              <a:path w="2026920" h="123825">
                <a:moveTo>
                  <a:pt x="2026920" y="41147"/>
                </a:moveTo>
                <a:lnTo>
                  <a:pt x="123444" y="41147"/>
                </a:lnTo>
                <a:lnTo>
                  <a:pt x="123444" y="82295"/>
                </a:lnTo>
                <a:lnTo>
                  <a:pt x="2026920" y="82295"/>
                </a:lnTo>
                <a:lnTo>
                  <a:pt x="2026920" y="41147"/>
                </a:lnTo>
                <a:close/>
              </a:path>
            </a:pathLst>
          </a:custGeom>
          <a:solidFill>
            <a:srgbClr val="D79F39"/>
          </a:solidFill>
        </p:spPr>
        <p:txBody>
          <a:bodyPr wrap="square" lIns="0" tIns="0" rIns="0" bIns="0" rtlCol="0"/>
          <a:lstStyle/>
          <a:p>
            <a:endParaRPr/>
          </a:p>
        </p:txBody>
      </p:sp>
      <p:sp>
        <p:nvSpPr>
          <p:cNvPr id="13" name="object 13"/>
          <p:cNvSpPr/>
          <p:nvPr/>
        </p:nvSpPr>
        <p:spPr>
          <a:xfrm>
            <a:off x="8164068" y="3831310"/>
            <a:ext cx="1767839" cy="586765"/>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8368283" y="3764279"/>
            <a:ext cx="1359407" cy="827532"/>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8211311" y="3858767"/>
            <a:ext cx="1677924" cy="496824"/>
          </a:xfrm>
          <a:prstGeom prst="rect">
            <a:avLst/>
          </a:prstGeom>
          <a:blipFill>
            <a:blip r:embed="rId7" cstate="print"/>
            <a:stretch>
              <a:fillRect/>
            </a:stretch>
          </a:blipFill>
        </p:spPr>
        <p:txBody>
          <a:bodyPr wrap="square" lIns="0" tIns="0" rIns="0" bIns="0" rtlCol="0"/>
          <a:lstStyle/>
          <a:p>
            <a:endParaRPr/>
          </a:p>
        </p:txBody>
      </p:sp>
      <p:sp>
        <p:nvSpPr>
          <p:cNvPr id="16" name="object 16"/>
          <p:cNvSpPr txBox="1"/>
          <p:nvPr/>
        </p:nvSpPr>
        <p:spPr>
          <a:xfrm>
            <a:off x="8211311" y="3858767"/>
            <a:ext cx="1678305" cy="497205"/>
          </a:xfrm>
          <a:prstGeom prst="rect">
            <a:avLst/>
          </a:prstGeom>
          <a:ln w="9144">
            <a:solidFill>
              <a:srgbClr val="D69C34"/>
            </a:solidFill>
          </a:ln>
        </p:spPr>
        <p:txBody>
          <a:bodyPr vert="horz" wrap="square" lIns="0" tIns="26670" rIns="0" bIns="0" rtlCol="0">
            <a:spAutoFit/>
          </a:bodyPr>
          <a:lstStyle/>
          <a:p>
            <a:pPr marL="413384">
              <a:lnSpc>
                <a:spcPct val="100000"/>
              </a:lnSpc>
              <a:spcBef>
                <a:spcPts val="210"/>
              </a:spcBef>
            </a:pPr>
            <a:r>
              <a:rPr sz="2800" dirty="0">
                <a:latin typeface="Arial"/>
                <a:cs typeface="Arial"/>
              </a:rPr>
              <a:t>const</a:t>
            </a:r>
            <a:endParaRPr sz="2800">
              <a:latin typeface="Arial"/>
              <a:cs typeface="Arial"/>
            </a:endParaRPr>
          </a:p>
        </p:txBody>
      </p:sp>
      <p:sp>
        <p:nvSpPr>
          <p:cNvPr id="17" name="object 17"/>
          <p:cNvSpPr/>
          <p:nvPr/>
        </p:nvSpPr>
        <p:spPr>
          <a:xfrm>
            <a:off x="6185153" y="4146803"/>
            <a:ext cx="2026920" cy="123825"/>
          </a:xfrm>
          <a:custGeom>
            <a:avLst/>
            <a:gdLst/>
            <a:ahLst/>
            <a:cxnLst/>
            <a:rect l="l" t="t" r="r" b="b"/>
            <a:pathLst>
              <a:path w="2026920" h="123825">
                <a:moveTo>
                  <a:pt x="123444" y="0"/>
                </a:moveTo>
                <a:lnTo>
                  <a:pt x="0" y="61722"/>
                </a:lnTo>
                <a:lnTo>
                  <a:pt x="123444" y="123444"/>
                </a:lnTo>
                <a:lnTo>
                  <a:pt x="123444" y="82296"/>
                </a:lnTo>
                <a:lnTo>
                  <a:pt x="102870" y="82296"/>
                </a:lnTo>
                <a:lnTo>
                  <a:pt x="102870" y="41148"/>
                </a:lnTo>
                <a:lnTo>
                  <a:pt x="123444" y="41148"/>
                </a:lnTo>
                <a:lnTo>
                  <a:pt x="123444" y="0"/>
                </a:lnTo>
                <a:close/>
              </a:path>
              <a:path w="2026920" h="123825">
                <a:moveTo>
                  <a:pt x="123444" y="41148"/>
                </a:moveTo>
                <a:lnTo>
                  <a:pt x="102870" y="41148"/>
                </a:lnTo>
                <a:lnTo>
                  <a:pt x="102870" y="82296"/>
                </a:lnTo>
                <a:lnTo>
                  <a:pt x="123444" y="82296"/>
                </a:lnTo>
                <a:lnTo>
                  <a:pt x="123444" y="41148"/>
                </a:lnTo>
                <a:close/>
              </a:path>
              <a:path w="2026920" h="123825">
                <a:moveTo>
                  <a:pt x="2026920" y="41148"/>
                </a:moveTo>
                <a:lnTo>
                  <a:pt x="123444" y="41148"/>
                </a:lnTo>
                <a:lnTo>
                  <a:pt x="123444" y="82296"/>
                </a:lnTo>
                <a:lnTo>
                  <a:pt x="2026920" y="82296"/>
                </a:lnTo>
                <a:lnTo>
                  <a:pt x="2026920" y="41148"/>
                </a:lnTo>
                <a:close/>
              </a:path>
            </a:pathLst>
          </a:custGeom>
          <a:solidFill>
            <a:srgbClr val="D79F39"/>
          </a:solidFill>
        </p:spPr>
        <p:txBody>
          <a:bodyPr wrap="square" lIns="0" tIns="0" rIns="0" bIns="0" rtlCol="0"/>
          <a:lstStyle/>
          <a:p>
            <a:endParaRPr/>
          </a:p>
        </p:txBody>
      </p:sp>
      <p:sp>
        <p:nvSpPr>
          <p:cNvPr id="18" name="object 18"/>
          <p:cNvSpPr/>
          <p:nvPr/>
        </p:nvSpPr>
        <p:spPr>
          <a:xfrm>
            <a:off x="8164068" y="2923006"/>
            <a:ext cx="1767839" cy="586765"/>
          </a:xfrm>
          <a:prstGeom prst="rect">
            <a:avLst/>
          </a:prstGeom>
          <a:blipFill>
            <a:blip r:embed="rId5" cstate="print"/>
            <a:stretch>
              <a:fillRect/>
            </a:stretch>
          </a:blipFill>
        </p:spPr>
        <p:txBody>
          <a:bodyPr wrap="square" lIns="0" tIns="0" rIns="0" bIns="0" rtlCol="0"/>
          <a:lstStyle/>
          <a:p>
            <a:endParaRPr/>
          </a:p>
        </p:txBody>
      </p:sp>
      <p:sp>
        <p:nvSpPr>
          <p:cNvPr id="19" name="object 19"/>
          <p:cNvSpPr/>
          <p:nvPr/>
        </p:nvSpPr>
        <p:spPr>
          <a:xfrm>
            <a:off x="8289035" y="2855976"/>
            <a:ext cx="1516379" cy="827532"/>
          </a:xfrm>
          <a:prstGeom prst="rect">
            <a:avLst/>
          </a:prstGeom>
          <a:blipFill>
            <a:blip r:embed="rId8" cstate="print"/>
            <a:stretch>
              <a:fillRect/>
            </a:stretch>
          </a:blipFill>
        </p:spPr>
        <p:txBody>
          <a:bodyPr wrap="square" lIns="0" tIns="0" rIns="0" bIns="0" rtlCol="0"/>
          <a:lstStyle/>
          <a:p>
            <a:endParaRPr/>
          </a:p>
        </p:txBody>
      </p:sp>
      <p:sp>
        <p:nvSpPr>
          <p:cNvPr id="20" name="object 20"/>
          <p:cNvSpPr/>
          <p:nvPr/>
        </p:nvSpPr>
        <p:spPr>
          <a:xfrm>
            <a:off x="8211311" y="2950464"/>
            <a:ext cx="1677924" cy="496824"/>
          </a:xfrm>
          <a:prstGeom prst="rect">
            <a:avLst/>
          </a:prstGeom>
          <a:blipFill>
            <a:blip r:embed="rId9" cstate="print"/>
            <a:stretch>
              <a:fillRect/>
            </a:stretch>
          </a:blipFill>
        </p:spPr>
        <p:txBody>
          <a:bodyPr wrap="square" lIns="0" tIns="0" rIns="0" bIns="0" rtlCol="0"/>
          <a:lstStyle/>
          <a:p>
            <a:endParaRPr/>
          </a:p>
        </p:txBody>
      </p:sp>
      <p:sp>
        <p:nvSpPr>
          <p:cNvPr id="21" name="object 21"/>
          <p:cNvSpPr txBox="1"/>
          <p:nvPr/>
        </p:nvSpPr>
        <p:spPr>
          <a:xfrm>
            <a:off x="8211311" y="2950464"/>
            <a:ext cx="1678305" cy="497205"/>
          </a:xfrm>
          <a:prstGeom prst="rect">
            <a:avLst/>
          </a:prstGeom>
          <a:ln w="9144">
            <a:solidFill>
              <a:srgbClr val="D69C34"/>
            </a:solidFill>
          </a:ln>
        </p:spPr>
        <p:txBody>
          <a:bodyPr vert="horz" wrap="square" lIns="0" tIns="25400" rIns="0" bIns="0" rtlCol="0">
            <a:spAutoFit/>
          </a:bodyPr>
          <a:lstStyle/>
          <a:p>
            <a:pPr marL="334645">
              <a:lnSpc>
                <a:spcPct val="100000"/>
              </a:lnSpc>
              <a:spcBef>
                <a:spcPts val="200"/>
              </a:spcBef>
            </a:pPr>
            <a:r>
              <a:rPr sz="2800" dirty="0">
                <a:latin typeface="Arial"/>
                <a:cs typeface="Arial"/>
              </a:rPr>
              <a:t>Import</a:t>
            </a:r>
            <a:endParaRPr sz="2800">
              <a:latin typeface="Arial"/>
              <a:cs typeface="Arial"/>
            </a:endParaRPr>
          </a:p>
        </p:txBody>
      </p:sp>
      <p:sp>
        <p:nvSpPr>
          <p:cNvPr id="22" name="object 22"/>
          <p:cNvSpPr/>
          <p:nvPr/>
        </p:nvSpPr>
        <p:spPr>
          <a:xfrm>
            <a:off x="6188202" y="3211067"/>
            <a:ext cx="2026920" cy="123825"/>
          </a:xfrm>
          <a:custGeom>
            <a:avLst/>
            <a:gdLst/>
            <a:ahLst/>
            <a:cxnLst/>
            <a:rect l="l" t="t" r="r" b="b"/>
            <a:pathLst>
              <a:path w="2026920" h="123825">
                <a:moveTo>
                  <a:pt x="123444" y="0"/>
                </a:moveTo>
                <a:lnTo>
                  <a:pt x="0" y="61722"/>
                </a:lnTo>
                <a:lnTo>
                  <a:pt x="123444" y="123444"/>
                </a:lnTo>
                <a:lnTo>
                  <a:pt x="123444" y="82296"/>
                </a:lnTo>
                <a:lnTo>
                  <a:pt x="102870" y="82296"/>
                </a:lnTo>
                <a:lnTo>
                  <a:pt x="102870" y="41148"/>
                </a:lnTo>
                <a:lnTo>
                  <a:pt x="123444" y="41148"/>
                </a:lnTo>
                <a:lnTo>
                  <a:pt x="123444" y="0"/>
                </a:lnTo>
                <a:close/>
              </a:path>
              <a:path w="2026920" h="123825">
                <a:moveTo>
                  <a:pt x="123444" y="41148"/>
                </a:moveTo>
                <a:lnTo>
                  <a:pt x="102870" y="41148"/>
                </a:lnTo>
                <a:lnTo>
                  <a:pt x="102870" y="82296"/>
                </a:lnTo>
                <a:lnTo>
                  <a:pt x="123444" y="82296"/>
                </a:lnTo>
                <a:lnTo>
                  <a:pt x="123444" y="41148"/>
                </a:lnTo>
                <a:close/>
              </a:path>
              <a:path w="2026920" h="123825">
                <a:moveTo>
                  <a:pt x="2026920" y="41148"/>
                </a:moveTo>
                <a:lnTo>
                  <a:pt x="123444" y="41148"/>
                </a:lnTo>
                <a:lnTo>
                  <a:pt x="123444" y="82296"/>
                </a:lnTo>
                <a:lnTo>
                  <a:pt x="2026920" y="82296"/>
                </a:lnTo>
                <a:lnTo>
                  <a:pt x="2026920" y="41148"/>
                </a:lnTo>
                <a:close/>
              </a:path>
            </a:pathLst>
          </a:custGeom>
          <a:solidFill>
            <a:srgbClr val="D79F39"/>
          </a:solidFill>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77310" y="470992"/>
            <a:ext cx="4253230" cy="697230"/>
          </a:xfrm>
          <a:prstGeom prst="rect">
            <a:avLst/>
          </a:prstGeom>
        </p:spPr>
        <p:txBody>
          <a:bodyPr vert="horz" wrap="square" lIns="0" tIns="13335" rIns="0" bIns="0" rtlCol="0">
            <a:spAutoFit/>
          </a:bodyPr>
          <a:lstStyle/>
          <a:p>
            <a:pPr marL="12700">
              <a:lnSpc>
                <a:spcPct val="100000"/>
              </a:lnSpc>
              <a:spcBef>
                <a:spcPts val="105"/>
              </a:spcBef>
            </a:pPr>
            <a:r>
              <a:rPr spc="-5" dirty="0"/>
              <a:t>Root</a:t>
            </a:r>
            <a:r>
              <a:rPr spc="-55" dirty="0"/>
              <a:t> </a:t>
            </a:r>
            <a:r>
              <a:rPr spc="-5" dirty="0"/>
              <a:t>Component</a:t>
            </a:r>
          </a:p>
        </p:txBody>
      </p:sp>
      <p:sp>
        <p:nvSpPr>
          <p:cNvPr id="3" name="object 3"/>
          <p:cNvSpPr/>
          <p:nvPr/>
        </p:nvSpPr>
        <p:spPr>
          <a:xfrm>
            <a:off x="1962911" y="2517648"/>
            <a:ext cx="5596255" cy="2649220"/>
          </a:xfrm>
          <a:custGeom>
            <a:avLst/>
            <a:gdLst/>
            <a:ahLst/>
            <a:cxnLst/>
            <a:rect l="l" t="t" r="r" b="b"/>
            <a:pathLst>
              <a:path w="5596255" h="2649220">
                <a:moveTo>
                  <a:pt x="0" y="2648712"/>
                </a:moveTo>
                <a:lnTo>
                  <a:pt x="5596128" y="2648712"/>
                </a:lnTo>
                <a:lnTo>
                  <a:pt x="5596128" y="0"/>
                </a:lnTo>
                <a:lnTo>
                  <a:pt x="0" y="0"/>
                </a:lnTo>
                <a:lnTo>
                  <a:pt x="0" y="2648712"/>
                </a:lnTo>
                <a:close/>
              </a:path>
            </a:pathLst>
          </a:custGeom>
          <a:ln w="9144">
            <a:solidFill>
              <a:srgbClr val="3981B9"/>
            </a:solidFill>
          </a:ln>
        </p:spPr>
        <p:txBody>
          <a:bodyPr wrap="square" lIns="0" tIns="0" rIns="0" bIns="0" rtlCol="0"/>
          <a:lstStyle/>
          <a:p>
            <a:endParaRPr/>
          </a:p>
        </p:txBody>
      </p:sp>
      <p:sp>
        <p:nvSpPr>
          <p:cNvPr id="4" name="object 4"/>
          <p:cNvSpPr txBox="1"/>
          <p:nvPr/>
        </p:nvSpPr>
        <p:spPr>
          <a:xfrm>
            <a:off x="1962911" y="1861566"/>
            <a:ext cx="3350895" cy="656590"/>
          </a:xfrm>
          <a:prstGeom prst="rect">
            <a:avLst/>
          </a:prstGeom>
          <a:solidFill>
            <a:srgbClr val="3981B9"/>
          </a:solidFill>
          <a:ln w="25907">
            <a:solidFill>
              <a:srgbClr val="285D87"/>
            </a:solidFill>
          </a:ln>
        </p:spPr>
        <p:txBody>
          <a:bodyPr vert="horz" wrap="square" lIns="0" tIns="112395" rIns="0" bIns="0" rtlCol="0">
            <a:spAutoFit/>
          </a:bodyPr>
          <a:lstStyle/>
          <a:p>
            <a:pPr marL="274955">
              <a:lnSpc>
                <a:spcPct val="100000"/>
              </a:lnSpc>
              <a:spcBef>
                <a:spcPts val="885"/>
              </a:spcBef>
            </a:pPr>
            <a:r>
              <a:rPr sz="2400" b="1" spc="-5" dirty="0">
                <a:solidFill>
                  <a:srgbClr val="FFFFFF"/>
                </a:solidFill>
                <a:latin typeface="Arial"/>
                <a:cs typeface="Arial"/>
              </a:rPr>
              <a:t>app.component.ts</a:t>
            </a:r>
            <a:endParaRPr sz="2400">
              <a:latin typeface="Arial"/>
              <a:cs typeface="Arial"/>
            </a:endParaRPr>
          </a:p>
        </p:txBody>
      </p:sp>
      <p:sp>
        <p:nvSpPr>
          <p:cNvPr id="5" name="object 5"/>
          <p:cNvSpPr txBox="1"/>
          <p:nvPr/>
        </p:nvSpPr>
        <p:spPr>
          <a:xfrm>
            <a:off x="2110104" y="2675585"/>
            <a:ext cx="4411980" cy="2146935"/>
          </a:xfrm>
          <a:prstGeom prst="rect">
            <a:avLst/>
          </a:prstGeom>
        </p:spPr>
        <p:txBody>
          <a:bodyPr vert="horz" wrap="square" lIns="0" tIns="13335" rIns="0" bIns="0" rtlCol="0">
            <a:spAutoFit/>
          </a:bodyPr>
          <a:lstStyle/>
          <a:p>
            <a:pPr>
              <a:lnSpc>
                <a:spcPct val="100000"/>
              </a:lnSpc>
              <a:spcBef>
                <a:spcPts val="105"/>
              </a:spcBef>
            </a:pPr>
            <a:r>
              <a:rPr sz="1700" spc="-5" dirty="0">
                <a:solidFill>
                  <a:srgbClr val="3981B9"/>
                </a:solidFill>
                <a:latin typeface="Arial"/>
                <a:cs typeface="Arial"/>
              </a:rPr>
              <a:t>import </a:t>
            </a:r>
            <a:r>
              <a:rPr sz="1700" dirty="0">
                <a:latin typeface="Arial"/>
                <a:cs typeface="Arial"/>
              </a:rPr>
              <a:t>{ Component } </a:t>
            </a:r>
            <a:r>
              <a:rPr sz="1700" dirty="0">
                <a:solidFill>
                  <a:srgbClr val="3981B9"/>
                </a:solidFill>
                <a:latin typeface="Arial"/>
                <a:cs typeface="Arial"/>
              </a:rPr>
              <a:t>from</a:t>
            </a:r>
            <a:r>
              <a:rPr sz="1700" spc="-55" dirty="0">
                <a:solidFill>
                  <a:srgbClr val="3981B9"/>
                </a:solidFill>
                <a:latin typeface="Arial"/>
                <a:cs typeface="Arial"/>
              </a:rPr>
              <a:t> </a:t>
            </a:r>
            <a:r>
              <a:rPr sz="1700" dirty="0">
                <a:solidFill>
                  <a:srgbClr val="AB7921"/>
                </a:solidFill>
                <a:latin typeface="Arial"/>
                <a:cs typeface="Arial"/>
              </a:rPr>
              <a:t>‘@</a:t>
            </a:r>
            <a:r>
              <a:rPr sz="2000" dirty="0">
                <a:solidFill>
                  <a:srgbClr val="AB7921"/>
                </a:solidFill>
                <a:latin typeface="Arial"/>
                <a:cs typeface="Arial"/>
              </a:rPr>
              <a:t>angular/core</a:t>
            </a:r>
            <a:r>
              <a:rPr sz="1700" dirty="0">
                <a:solidFill>
                  <a:srgbClr val="AB7921"/>
                </a:solidFill>
                <a:latin typeface="Arial"/>
                <a:cs typeface="Arial"/>
              </a:rPr>
              <a:t>’</a:t>
            </a:r>
            <a:r>
              <a:rPr sz="1700" dirty="0">
                <a:latin typeface="Arial"/>
                <a:cs typeface="Arial"/>
              </a:rPr>
              <a:t>;</a:t>
            </a:r>
            <a:endParaRPr sz="1700">
              <a:latin typeface="Arial"/>
              <a:cs typeface="Arial"/>
            </a:endParaRPr>
          </a:p>
          <a:p>
            <a:pPr>
              <a:lnSpc>
                <a:spcPct val="100000"/>
              </a:lnSpc>
              <a:spcBef>
                <a:spcPts val="40"/>
              </a:spcBef>
            </a:pPr>
            <a:endParaRPr sz="1750">
              <a:latin typeface="Times New Roman"/>
              <a:cs typeface="Times New Roman"/>
            </a:endParaRPr>
          </a:p>
          <a:p>
            <a:pPr marL="240665" marR="2409190" indent="-241300">
              <a:lnSpc>
                <a:spcPct val="100000"/>
              </a:lnSpc>
              <a:spcBef>
                <a:spcPts val="5"/>
              </a:spcBef>
            </a:pPr>
            <a:r>
              <a:rPr sz="1700" dirty="0">
                <a:latin typeface="Arial"/>
                <a:cs typeface="Arial"/>
              </a:rPr>
              <a:t>@Component({  selector:</a:t>
            </a:r>
            <a:r>
              <a:rPr sz="1700" spc="-55" dirty="0">
                <a:latin typeface="Arial"/>
                <a:cs typeface="Arial"/>
              </a:rPr>
              <a:t> </a:t>
            </a:r>
            <a:r>
              <a:rPr sz="1700" spc="-5" dirty="0">
                <a:solidFill>
                  <a:srgbClr val="AB7921"/>
                </a:solidFill>
                <a:latin typeface="Arial"/>
                <a:cs typeface="Arial"/>
              </a:rPr>
              <a:t>‘my-app’</a:t>
            </a:r>
            <a:r>
              <a:rPr sz="1700" spc="-5" dirty="0">
                <a:latin typeface="Arial"/>
                <a:cs typeface="Arial"/>
              </a:rPr>
              <a:t>,</a:t>
            </a:r>
            <a:endParaRPr sz="1700">
              <a:latin typeface="Arial"/>
              <a:cs typeface="Arial"/>
            </a:endParaRPr>
          </a:p>
          <a:p>
            <a:pPr marL="240665">
              <a:lnSpc>
                <a:spcPct val="100000"/>
              </a:lnSpc>
            </a:pPr>
            <a:r>
              <a:rPr sz="1700" dirty="0">
                <a:latin typeface="Arial"/>
                <a:cs typeface="Arial"/>
              </a:rPr>
              <a:t>template: </a:t>
            </a:r>
            <a:r>
              <a:rPr sz="1700" dirty="0">
                <a:solidFill>
                  <a:srgbClr val="AB7921"/>
                </a:solidFill>
                <a:latin typeface="Arial"/>
                <a:cs typeface="Arial"/>
              </a:rPr>
              <a:t>`&lt;h1&gt;My First Angular</a:t>
            </a:r>
            <a:r>
              <a:rPr sz="1700" spc="-85" dirty="0">
                <a:solidFill>
                  <a:srgbClr val="AB7921"/>
                </a:solidFill>
                <a:latin typeface="Arial"/>
                <a:cs typeface="Arial"/>
              </a:rPr>
              <a:t> </a:t>
            </a:r>
            <a:r>
              <a:rPr sz="1700" dirty="0">
                <a:solidFill>
                  <a:srgbClr val="AB7921"/>
                </a:solidFill>
                <a:latin typeface="Arial"/>
                <a:cs typeface="Arial"/>
              </a:rPr>
              <a:t>App&lt;/h1&gt;`</a:t>
            </a:r>
            <a:endParaRPr sz="1700">
              <a:latin typeface="Arial"/>
              <a:cs typeface="Arial"/>
            </a:endParaRPr>
          </a:p>
          <a:p>
            <a:pPr>
              <a:lnSpc>
                <a:spcPct val="100000"/>
              </a:lnSpc>
            </a:pPr>
            <a:r>
              <a:rPr sz="1700" spc="-10" dirty="0">
                <a:latin typeface="Arial"/>
                <a:cs typeface="Arial"/>
              </a:rPr>
              <a:t>})</a:t>
            </a:r>
            <a:endParaRPr sz="1700">
              <a:latin typeface="Arial"/>
              <a:cs typeface="Arial"/>
            </a:endParaRPr>
          </a:p>
          <a:p>
            <a:pPr>
              <a:lnSpc>
                <a:spcPct val="100000"/>
              </a:lnSpc>
              <a:spcBef>
                <a:spcPts val="25"/>
              </a:spcBef>
            </a:pPr>
            <a:endParaRPr sz="1750">
              <a:latin typeface="Times New Roman"/>
              <a:cs typeface="Times New Roman"/>
            </a:endParaRPr>
          </a:p>
          <a:p>
            <a:pPr>
              <a:lnSpc>
                <a:spcPct val="100000"/>
              </a:lnSpc>
            </a:pPr>
            <a:r>
              <a:rPr sz="1700" spc="-5" dirty="0">
                <a:solidFill>
                  <a:srgbClr val="FF0000"/>
                </a:solidFill>
                <a:latin typeface="Arial"/>
                <a:cs typeface="Arial"/>
              </a:rPr>
              <a:t>export </a:t>
            </a:r>
            <a:r>
              <a:rPr sz="1700" dirty="0">
                <a:solidFill>
                  <a:srgbClr val="FF0000"/>
                </a:solidFill>
                <a:latin typeface="Arial"/>
                <a:cs typeface="Arial"/>
              </a:rPr>
              <a:t>class </a:t>
            </a:r>
            <a:r>
              <a:rPr sz="1700" dirty="0">
                <a:solidFill>
                  <a:srgbClr val="FA8D33"/>
                </a:solidFill>
                <a:latin typeface="Arial"/>
                <a:cs typeface="Arial"/>
              </a:rPr>
              <a:t>AppComponent</a:t>
            </a:r>
            <a:r>
              <a:rPr sz="1700" spc="10" dirty="0">
                <a:solidFill>
                  <a:srgbClr val="FA8D33"/>
                </a:solidFill>
                <a:latin typeface="Arial"/>
                <a:cs typeface="Arial"/>
              </a:rPr>
              <a:t> </a:t>
            </a:r>
            <a:r>
              <a:rPr sz="1700" spc="-10" dirty="0">
                <a:latin typeface="Arial"/>
                <a:cs typeface="Arial"/>
              </a:rPr>
              <a:t>{}</a:t>
            </a:r>
            <a:endParaRPr sz="17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89526" y="1636014"/>
            <a:ext cx="0" cy="4480560"/>
          </a:xfrm>
          <a:custGeom>
            <a:avLst/>
            <a:gdLst/>
            <a:ahLst/>
            <a:cxnLst/>
            <a:rect l="l" t="t" r="r" b="b"/>
            <a:pathLst>
              <a:path h="4480560">
                <a:moveTo>
                  <a:pt x="0" y="0"/>
                </a:moveTo>
                <a:lnTo>
                  <a:pt x="0" y="4480560"/>
                </a:lnTo>
              </a:path>
            </a:pathLst>
          </a:custGeom>
          <a:ln w="25908">
            <a:solidFill>
              <a:srgbClr val="3981B9"/>
            </a:solidFill>
          </a:ln>
        </p:spPr>
        <p:txBody>
          <a:bodyPr wrap="square" lIns="0" tIns="0" rIns="0" bIns="0" rtlCol="0"/>
          <a:lstStyle/>
          <a:p>
            <a:endParaRPr/>
          </a:p>
        </p:txBody>
      </p:sp>
      <p:sp>
        <p:nvSpPr>
          <p:cNvPr id="3" name="object 3"/>
          <p:cNvSpPr txBox="1"/>
          <p:nvPr/>
        </p:nvSpPr>
        <p:spPr>
          <a:xfrm>
            <a:off x="5344795" y="2000478"/>
            <a:ext cx="4909185" cy="2952115"/>
          </a:xfrm>
          <a:prstGeom prst="rect">
            <a:avLst/>
          </a:prstGeom>
        </p:spPr>
        <p:txBody>
          <a:bodyPr vert="horz" wrap="square" lIns="0" tIns="12700" rIns="0" bIns="0" rtlCol="0">
            <a:spAutoFit/>
          </a:bodyPr>
          <a:lstStyle/>
          <a:p>
            <a:pPr marL="12700" marR="5080">
              <a:lnSpc>
                <a:spcPct val="150000"/>
              </a:lnSpc>
              <a:spcBef>
                <a:spcPts val="100"/>
              </a:spcBef>
            </a:pPr>
            <a:r>
              <a:rPr sz="3200" spc="-5" dirty="0">
                <a:latin typeface="Courier New"/>
                <a:cs typeface="Courier New"/>
              </a:rPr>
              <a:t>Composition  Decorators </a:t>
            </a:r>
            <a:r>
              <a:rPr sz="3200" dirty="0">
                <a:latin typeface="Courier New"/>
                <a:cs typeface="Courier New"/>
              </a:rPr>
              <a:t>&amp; </a:t>
            </a:r>
            <a:r>
              <a:rPr sz="3200" spc="-5" dirty="0">
                <a:latin typeface="Courier New"/>
                <a:cs typeface="Courier New"/>
              </a:rPr>
              <a:t>Classes  Directives</a:t>
            </a:r>
            <a:endParaRPr sz="3200">
              <a:latin typeface="Courier New"/>
              <a:cs typeface="Courier New"/>
            </a:endParaRPr>
          </a:p>
          <a:p>
            <a:pPr marL="12700">
              <a:lnSpc>
                <a:spcPct val="100000"/>
              </a:lnSpc>
              <a:spcBef>
                <a:spcPts val="1920"/>
              </a:spcBef>
            </a:pPr>
            <a:r>
              <a:rPr sz="3200" spc="-5" dirty="0">
                <a:latin typeface="Courier New"/>
                <a:cs typeface="Courier New"/>
              </a:rPr>
              <a:t>Styles </a:t>
            </a:r>
            <a:r>
              <a:rPr sz="3200" dirty="0">
                <a:latin typeface="Courier New"/>
                <a:cs typeface="Courier New"/>
              </a:rPr>
              <a:t>&amp;</a:t>
            </a:r>
            <a:r>
              <a:rPr sz="3200" spc="-5" dirty="0">
                <a:latin typeface="Courier New"/>
                <a:cs typeface="Courier New"/>
              </a:rPr>
              <a:t> Templates</a:t>
            </a:r>
            <a:endParaRPr sz="3200">
              <a:latin typeface="Courier New"/>
              <a:cs typeface="Courier New"/>
            </a:endParaRPr>
          </a:p>
        </p:txBody>
      </p:sp>
      <p:sp>
        <p:nvSpPr>
          <p:cNvPr id="4" name="object 4"/>
          <p:cNvSpPr/>
          <p:nvPr/>
        </p:nvSpPr>
        <p:spPr>
          <a:xfrm>
            <a:off x="1339596" y="2423160"/>
            <a:ext cx="2561843" cy="2581656"/>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4839461" y="420751"/>
            <a:ext cx="3196590" cy="696595"/>
          </a:xfrm>
          <a:prstGeom prst="rect">
            <a:avLst/>
          </a:prstGeom>
        </p:spPr>
        <p:txBody>
          <a:bodyPr vert="horz" wrap="square" lIns="0" tIns="13335" rIns="0" bIns="0" rtlCol="0">
            <a:spAutoFit/>
          </a:bodyPr>
          <a:lstStyle/>
          <a:p>
            <a:pPr marL="12700">
              <a:lnSpc>
                <a:spcPct val="100000"/>
              </a:lnSpc>
              <a:spcBef>
                <a:spcPts val="105"/>
              </a:spcBef>
            </a:pPr>
            <a:r>
              <a:rPr dirty="0"/>
              <a:t>Components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208782" y="3586734"/>
            <a:ext cx="802005" cy="548640"/>
          </a:xfrm>
          <a:custGeom>
            <a:avLst/>
            <a:gdLst/>
            <a:ahLst/>
            <a:cxnLst/>
            <a:rect l="l" t="t" r="r" b="b"/>
            <a:pathLst>
              <a:path w="802004" h="548639">
                <a:moveTo>
                  <a:pt x="801878" y="0"/>
                </a:moveTo>
                <a:lnTo>
                  <a:pt x="0" y="548639"/>
                </a:lnTo>
              </a:path>
            </a:pathLst>
          </a:custGeom>
          <a:ln w="22860">
            <a:solidFill>
              <a:srgbClr val="357DB8"/>
            </a:solidFill>
          </a:ln>
        </p:spPr>
        <p:txBody>
          <a:bodyPr wrap="square" lIns="0" tIns="0" rIns="0" bIns="0" rtlCol="0"/>
          <a:lstStyle/>
          <a:p>
            <a:endParaRPr/>
          </a:p>
        </p:txBody>
      </p:sp>
      <p:sp>
        <p:nvSpPr>
          <p:cNvPr id="3" name="object 3"/>
          <p:cNvSpPr/>
          <p:nvPr/>
        </p:nvSpPr>
        <p:spPr>
          <a:xfrm>
            <a:off x="7224521" y="3586734"/>
            <a:ext cx="970915" cy="548640"/>
          </a:xfrm>
          <a:custGeom>
            <a:avLst/>
            <a:gdLst/>
            <a:ahLst/>
            <a:cxnLst/>
            <a:rect l="l" t="t" r="r" b="b"/>
            <a:pathLst>
              <a:path w="970915" h="548639">
                <a:moveTo>
                  <a:pt x="0" y="0"/>
                </a:moveTo>
                <a:lnTo>
                  <a:pt x="970660" y="548639"/>
                </a:lnTo>
              </a:path>
            </a:pathLst>
          </a:custGeom>
          <a:ln w="22860">
            <a:solidFill>
              <a:srgbClr val="357DB8"/>
            </a:solidFill>
          </a:ln>
        </p:spPr>
        <p:txBody>
          <a:bodyPr wrap="square" lIns="0" tIns="0" rIns="0" bIns="0" rtlCol="0"/>
          <a:lstStyle/>
          <a:p>
            <a:endParaRPr/>
          </a:p>
        </p:txBody>
      </p:sp>
      <p:sp>
        <p:nvSpPr>
          <p:cNvPr id="4" name="object 4"/>
          <p:cNvSpPr/>
          <p:nvPr/>
        </p:nvSpPr>
        <p:spPr>
          <a:xfrm>
            <a:off x="5894070" y="3603497"/>
            <a:ext cx="6350" cy="548640"/>
          </a:xfrm>
          <a:custGeom>
            <a:avLst/>
            <a:gdLst/>
            <a:ahLst/>
            <a:cxnLst/>
            <a:rect l="l" t="t" r="r" b="b"/>
            <a:pathLst>
              <a:path w="6350" h="548639">
                <a:moveTo>
                  <a:pt x="0" y="0"/>
                </a:moveTo>
                <a:lnTo>
                  <a:pt x="5841" y="548639"/>
                </a:lnTo>
              </a:path>
            </a:pathLst>
          </a:custGeom>
          <a:ln w="22859">
            <a:solidFill>
              <a:srgbClr val="357DB8"/>
            </a:solidFill>
          </a:ln>
        </p:spPr>
        <p:txBody>
          <a:bodyPr wrap="square" lIns="0" tIns="0" rIns="0" bIns="0" rtlCol="0"/>
          <a:lstStyle/>
          <a:p>
            <a:endParaRPr/>
          </a:p>
        </p:txBody>
      </p:sp>
      <p:sp>
        <p:nvSpPr>
          <p:cNvPr id="5" name="object 5"/>
          <p:cNvSpPr txBox="1"/>
          <p:nvPr/>
        </p:nvSpPr>
        <p:spPr>
          <a:xfrm>
            <a:off x="5037582" y="1274825"/>
            <a:ext cx="1541145" cy="646430"/>
          </a:xfrm>
          <a:prstGeom prst="rect">
            <a:avLst/>
          </a:prstGeom>
          <a:solidFill>
            <a:srgbClr val="3981B9"/>
          </a:solidFill>
          <a:ln w="25907">
            <a:solidFill>
              <a:srgbClr val="285D87"/>
            </a:solidFill>
          </a:ln>
        </p:spPr>
        <p:txBody>
          <a:bodyPr vert="horz" wrap="square" lIns="0" tIns="73025" rIns="0" bIns="0" rtlCol="0">
            <a:spAutoFit/>
          </a:bodyPr>
          <a:lstStyle/>
          <a:p>
            <a:pPr marL="635" algn="ctr">
              <a:lnSpc>
                <a:spcPct val="100000"/>
              </a:lnSpc>
              <a:spcBef>
                <a:spcPts val="575"/>
              </a:spcBef>
            </a:pPr>
            <a:r>
              <a:rPr sz="1600" b="1" spc="-5" dirty="0">
                <a:latin typeface="Arial"/>
                <a:cs typeface="Arial"/>
              </a:rPr>
              <a:t>Bootstrapper</a:t>
            </a:r>
            <a:endParaRPr sz="1600" dirty="0">
              <a:latin typeface="Arial"/>
              <a:cs typeface="Arial"/>
            </a:endParaRPr>
          </a:p>
          <a:p>
            <a:pPr algn="ctr">
              <a:lnSpc>
                <a:spcPct val="100000"/>
              </a:lnSpc>
            </a:pPr>
            <a:r>
              <a:rPr sz="1600" b="1" spc="-5" dirty="0">
                <a:solidFill>
                  <a:srgbClr val="FFFFFF"/>
                </a:solidFill>
                <a:latin typeface="Arial"/>
                <a:cs typeface="Arial"/>
              </a:rPr>
              <a:t>main.ts</a:t>
            </a:r>
            <a:endParaRPr sz="1600" dirty="0">
              <a:latin typeface="Arial"/>
              <a:cs typeface="Arial"/>
            </a:endParaRPr>
          </a:p>
        </p:txBody>
      </p:sp>
      <p:sp>
        <p:nvSpPr>
          <p:cNvPr id="6" name="object 6"/>
          <p:cNvSpPr/>
          <p:nvPr/>
        </p:nvSpPr>
        <p:spPr>
          <a:xfrm>
            <a:off x="5808726" y="1921001"/>
            <a:ext cx="1905" cy="528955"/>
          </a:xfrm>
          <a:custGeom>
            <a:avLst/>
            <a:gdLst/>
            <a:ahLst/>
            <a:cxnLst/>
            <a:rect l="l" t="t" r="r" b="b"/>
            <a:pathLst>
              <a:path w="1904" h="528955">
                <a:moveTo>
                  <a:pt x="0" y="0"/>
                </a:moveTo>
                <a:lnTo>
                  <a:pt x="1397" y="528447"/>
                </a:lnTo>
              </a:path>
            </a:pathLst>
          </a:custGeom>
          <a:ln w="19812">
            <a:solidFill>
              <a:srgbClr val="000000"/>
            </a:solidFill>
          </a:ln>
        </p:spPr>
        <p:txBody>
          <a:bodyPr wrap="square" lIns="0" tIns="0" rIns="0" bIns="0" rtlCol="0"/>
          <a:lstStyle/>
          <a:p>
            <a:endParaRPr/>
          </a:p>
        </p:txBody>
      </p:sp>
      <p:sp>
        <p:nvSpPr>
          <p:cNvPr id="7" name="object 7"/>
          <p:cNvSpPr/>
          <p:nvPr/>
        </p:nvSpPr>
        <p:spPr>
          <a:xfrm>
            <a:off x="3575303" y="2424683"/>
            <a:ext cx="4661154" cy="1239774"/>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4747386" y="2796667"/>
            <a:ext cx="2318385" cy="406400"/>
          </a:xfrm>
          <a:prstGeom prst="rect">
            <a:avLst/>
          </a:prstGeom>
        </p:spPr>
        <p:txBody>
          <a:bodyPr vert="horz" wrap="square" lIns="0" tIns="12065" rIns="0" bIns="0" rtlCol="0">
            <a:spAutoFit/>
          </a:bodyPr>
          <a:lstStyle/>
          <a:p>
            <a:pPr marL="12700">
              <a:lnSpc>
                <a:spcPct val="100000"/>
              </a:lnSpc>
              <a:spcBef>
                <a:spcPts val="95"/>
              </a:spcBef>
            </a:pPr>
            <a:r>
              <a:rPr sz="2500" spc="-5" dirty="0">
                <a:latin typeface="Arial"/>
                <a:cs typeface="Arial"/>
              </a:rPr>
              <a:t>App</a:t>
            </a:r>
            <a:r>
              <a:rPr sz="2500" spc="-55" dirty="0">
                <a:latin typeface="Arial"/>
                <a:cs typeface="Arial"/>
              </a:rPr>
              <a:t> </a:t>
            </a:r>
            <a:r>
              <a:rPr sz="2500" spc="-5" dirty="0">
                <a:latin typeface="Arial"/>
                <a:cs typeface="Arial"/>
              </a:rPr>
              <a:t>Component</a:t>
            </a:r>
            <a:endParaRPr sz="2500">
              <a:latin typeface="Arial"/>
              <a:cs typeface="Arial"/>
            </a:endParaRPr>
          </a:p>
        </p:txBody>
      </p:sp>
      <p:sp>
        <p:nvSpPr>
          <p:cNvPr id="9" name="object 9"/>
          <p:cNvSpPr/>
          <p:nvPr/>
        </p:nvSpPr>
        <p:spPr>
          <a:xfrm>
            <a:off x="5042915" y="4114787"/>
            <a:ext cx="1757934" cy="922794"/>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5090540" y="4156659"/>
            <a:ext cx="1666239" cy="749300"/>
          </a:xfrm>
          <a:prstGeom prst="rect">
            <a:avLst/>
          </a:prstGeom>
        </p:spPr>
        <p:txBody>
          <a:bodyPr vert="horz" wrap="square" lIns="0" tIns="55244" rIns="0" bIns="0" rtlCol="0">
            <a:spAutoFit/>
          </a:bodyPr>
          <a:lstStyle/>
          <a:p>
            <a:pPr marL="12700" marR="5080" indent="272415">
              <a:lnSpc>
                <a:spcPts val="2700"/>
              </a:lnSpc>
              <a:spcBef>
                <a:spcPts val="434"/>
              </a:spcBef>
            </a:pPr>
            <a:r>
              <a:rPr sz="2500" spc="-5" dirty="0">
                <a:latin typeface="Arial"/>
                <a:cs typeface="Arial"/>
              </a:rPr>
              <a:t>Sidebar  Compo</a:t>
            </a:r>
            <a:r>
              <a:rPr sz="2500" spc="5" dirty="0">
                <a:latin typeface="Arial"/>
                <a:cs typeface="Arial"/>
              </a:rPr>
              <a:t>n</a:t>
            </a:r>
            <a:r>
              <a:rPr sz="2500" spc="-5" dirty="0">
                <a:latin typeface="Arial"/>
                <a:cs typeface="Arial"/>
              </a:rPr>
              <a:t>e</a:t>
            </a:r>
            <a:r>
              <a:rPr sz="2500" dirty="0">
                <a:latin typeface="Arial"/>
                <a:cs typeface="Arial"/>
              </a:rPr>
              <a:t>n</a:t>
            </a:r>
            <a:r>
              <a:rPr sz="2500" spc="-5" dirty="0">
                <a:latin typeface="Arial"/>
                <a:cs typeface="Arial"/>
              </a:rPr>
              <a:t>t</a:t>
            </a:r>
            <a:endParaRPr sz="2500" dirty="0">
              <a:latin typeface="Arial"/>
              <a:cs typeface="Arial"/>
            </a:endParaRPr>
          </a:p>
        </p:txBody>
      </p:sp>
      <p:sp>
        <p:nvSpPr>
          <p:cNvPr id="11" name="object 11"/>
          <p:cNvSpPr/>
          <p:nvPr/>
        </p:nvSpPr>
        <p:spPr>
          <a:xfrm>
            <a:off x="7737347" y="4110228"/>
            <a:ext cx="1757933" cy="921258"/>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7785354" y="4151503"/>
            <a:ext cx="1666239" cy="749300"/>
          </a:xfrm>
          <a:prstGeom prst="rect">
            <a:avLst/>
          </a:prstGeom>
        </p:spPr>
        <p:txBody>
          <a:bodyPr vert="horz" wrap="square" lIns="0" tIns="55244" rIns="0" bIns="0" rtlCol="0">
            <a:spAutoFit/>
          </a:bodyPr>
          <a:lstStyle/>
          <a:p>
            <a:pPr marL="12700" marR="5080" indent="423545">
              <a:lnSpc>
                <a:spcPts val="2700"/>
              </a:lnSpc>
              <a:spcBef>
                <a:spcPts val="434"/>
              </a:spcBef>
            </a:pPr>
            <a:r>
              <a:rPr sz="2500" spc="-5" dirty="0">
                <a:latin typeface="Arial"/>
                <a:cs typeface="Arial"/>
              </a:rPr>
              <a:t>Posts  Compo</a:t>
            </a:r>
            <a:r>
              <a:rPr sz="2500" spc="5" dirty="0">
                <a:latin typeface="Arial"/>
                <a:cs typeface="Arial"/>
              </a:rPr>
              <a:t>n</a:t>
            </a:r>
            <a:r>
              <a:rPr sz="2500" spc="-5" dirty="0">
                <a:latin typeface="Arial"/>
                <a:cs typeface="Arial"/>
              </a:rPr>
              <a:t>e</a:t>
            </a:r>
            <a:r>
              <a:rPr sz="2500" dirty="0">
                <a:latin typeface="Arial"/>
                <a:cs typeface="Arial"/>
              </a:rPr>
              <a:t>n</a:t>
            </a:r>
            <a:r>
              <a:rPr sz="2500" spc="-5" dirty="0">
                <a:latin typeface="Arial"/>
                <a:cs typeface="Arial"/>
              </a:rPr>
              <a:t>t</a:t>
            </a:r>
            <a:endParaRPr sz="2500" dirty="0">
              <a:latin typeface="Arial"/>
              <a:cs typeface="Arial"/>
            </a:endParaRPr>
          </a:p>
        </p:txBody>
      </p:sp>
      <p:sp>
        <p:nvSpPr>
          <p:cNvPr id="13" name="object 13"/>
          <p:cNvSpPr/>
          <p:nvPr/>
        </p:nvSpPr>
        <p:spPr>
          <a:xfrm>
            <a:off x="2240279" y="4073639"/>
            <a:ext cx="1953006" cy="1018806"/>
          </a:xfrm>
          <a:prstGeom prst="rect">
            <a:avLst/>
          </a:prstGeom>
          <a:blipFill>
            <a:blip r:embed="rId5" cstate="print"/>
            <a:stretch>
              <a:fillRect/>
            </a:stretch>
          </a:blipFill>
        </p:spPr>
        <p:txBody>
          <a:bodyPr wrap="square" lIns="0" tIns="0" rIns="0" bIns="0" rtlCol="0"/>
          <a:lstStyle/>
          <a:p>
            <a:endParaRPr/>
          </a:p>
        </p:txBody>
      </p:sp>
      <p:sp>
        <p:nvSpPr>
          <p:cNvPr id="14" name="object 14"/>
          <p:cNvSpPr txBox="1"/>
          <p:nvPr/>
        </p:nvSpPr>
        <p:spPr>
          <a:xfrm>
            <a:off x="2383917" y="4163314"/>
            <a:ext cx="1666239" cy="749300"/>
          </a:xfrm>
          <a:prstGeom prst="rect">
            <a:avLst/>
          </a:prstGeom>
        </p:spPr>
        <p:txBody>
          <a:bodyPr vert="horz" wrap="square" lIns="0" tIns="55244" rIns="0" bIns="0" rtlCol="0">
            <a:spAutoFit/>
          </a:bodyPr>
          <a:lstStyle/>
          <a:p>
            <a:pPr marL="12700" marR="5080" indent="539115">
              <a:lnSpc>
                <a:spcPts val="2700"/>
              </a:lnSpc>
              <a:spcBef>
                <a:spcPts val="434"/>
              </a:spcBef>
            </a:pPr>
            <a:r>
              <a:rPr sz="2500" spc="-5" dirty="0">
                <a:latin typeface="Arial"/>
                <a:cs typeface="Arial"/>
              </a:rPr>
              <a:t>Nav  Compo</a:t>
            </a:r>
            <a:r>
              <a:rPr sz="2500" spc="5" dirty="0">
                <a:latin typeface="Arial"/>
                <a:cs typeface="Arial"/>
              </a:rPr>
              <a:t>n</a:t>
            </a:r>
            <a:r>
              <a:rPr sz="2500" spc="-5" dirty="0">
                <a:latin typeface="Arial"/>
                <a:cs typeface="Arial"/>
              </a:rPr>
              <a:t>e</a:t>
            </a:r>
            <a:r>
              <a:rPr sz="2500" dirty="0">
                <a:latin typeface="Arial"/>
                <a:cs typeface="Arial"/>
              </a:rPr>
              <a:t>n</a:t>
            </a:r>
            <a:r>
              <a:rPr sz="2500" spc="-5" dirty="0">
                <a:latin typeface="Arial"/>
                <a:cs typeface="Arial"/>
              </a:rPr>
              <a:t>t</a:t>
            </a:r>
            <a:endParaRPr sz="2500" dirty="0">
              <a:latin typeface="Arial"/>
              <a:cs typeface="Arial"/>
            </a:endParaRPr>
          </a:p>
        </p:txBody>
      </p:sp>
      <p:sp>
        <p:nvSpPr>
          <p:cNvPr id="15" name="object 15"/>
          <p:cNvSpPr txBox="1">
            <a:spLocks noGrp="1"/>
          </p:cNvSpPr>
          <p:nvPr>
            <p:ph type="title"/>
          </p:nvPr>
        </p:nvSpPr>
        <p:spPr>
          <a:xfrm>
            <a:off x="4016755" y="300304"/>
            <a:ext cx="3886200" cy="514350"/>
          </a:xfrm>
          <a:prstGeom prst="rect">
            <a:avLst/>
          </a:prstGeom>
        </p:spPr>
        <p:txBody>
          <a:bodyPr vert="horz" wrap="square" lIns="0" tIns="13335" rIns="0" bIns="0" rtlCol="0">
            <a:spAutoFit/>
          </a:bodyPr>
          <a:lstStyle/>
          <a:p>
            <a:pPr marL="12700">
              <a:lnSpc>
                <a:spcPct val="100000"/>
              </a:lnSpc>
              <a:spcBef>
                <a:spcPts val="105"/>
              </a:spcBef>
            </a:pPr>
            <a:r>
              <a:rPr sz="3200" spc="-5" dirty="0"/>
              <a:t>Component</a:t>
            </a:r>
            <a:r>
              <a:rPr sz="3200" spc="-80" dirty="0"/>
              <a:t> </a:t>
            </a:r>
            <a:r>
              <a:rPr sz="3200" dirty="0"/>
              <a:t>Structure</a:t>
            </a:r>
            <a:endParaRPr sz="3200"/>
          </a:p>
        </p:txBody>
      </p:sp>
      <p:sp>
        <p:nvSpPr>
          <p:cNvPr id="16" name="object 16"/>
          <p:cNvSpPr/>
          <p:nvPr/>
        </p:nvSpPr>
        <p:spPr>
          <a:xfrm>
            <a:off x="3753611" y="5513832"/>
            <a:ext cx="1759458" cy="922794"/>
          </a:xfrm>
          <a:prstGeom prst="rect">
            <a:avLst/>
          </a:prstGeom>
          <a:blipFill>
            <a:blip r:embed="rId6" cstate="print"/>
            <a:stretch>
              <a:fillRect/>
            </a:stretch>
          </a:blipFill>
        </p:spPr>
        <p:txBody>
          <a:bodyPr wrap="square" lIns="0" tIns="0" rIns="0" bIns="0" rtlCol="0"/>
          <a:lstStyle/>
          <a:p>
            <a:endParaRPr/>
          </a:p>
        </p:txBody>
      </p:sp>
      <p:sp>
        <p:nvSpPr>
          <p:cNvPr id="17" name="object 17"/>
          <p:cNvSpPr txBox="1"/>
          <p:nvPr/>
        </p:nvSpPr>
        <p:spPr>
          <a:xfrm>
            <a:off x="3801871" y="5555691"/>
            <a:ext cx="1666239" cy="749300"/>
          </a:xfrm>
          <a:prstGeom prst="rect">
            <a:avLst/>
          </a:prstGeom>
        </p:spPr>
        <p:txBody>
          <a:bodyPr vert="horz" wrap="square" lIns="0" tIns="55244" rIns="0" bIns="0" rtlCol="0">
            <a:spAutoFit/>
          </a:bodyPr>
          <a:lstStyle/>
          <a:p>
            <a:pPr marL="12700" marR="5080" indent="246379">
              <a:lnSpc>
                <a:spcPts val="2700"/>
              </a:lnSpc>
              <a:spcBef>
                <a:spcPts val="434"/>
              </a:spcBef>
            </a:pPr>
            <a:r>
              <a:rPr sz="2500" spc="-5" dirty="0">
                <a:latin typeface="Arial"/>
                <a:cs typeface="Arial"/>
              </a:rPr>
              <a:t>Widgets  Compo</a:t>
            </a:r>
            <a:r>
              <a:rPr sz="2500" spc="5" dirty="0">
                <a:latin typeface="Arial"/>
                <a:cs typeface="Arial"/>
              </a:rPr>
              <a:t>n</a:t>
            </a:r>
            <a:r>
              <a:rPr sz="2500" spc="-5" dirty="0">
                <a:latin typeface="Arial"/>
                <a:cs typeface="Arial"/>
              </a:rPr>
              <a:t>e</a:t>
            </a:r>
            <a:r>
              <a:rPr sz="2500" dirty="0">
                <a:latin typeface="Arial"/>
                <a:cs typeface="Arial"/>
              </a:rPr>
              <a:t>n</a:t>
            </a:r>
            <a:r>
              <a:rPr sz="2500" spc="-5" dirty="0">
                <a:latin typeface="Arial"/>
                <a:cs typeface="Arial"/>
              </a:rPr>
              <a:t>t</a:t>
            </a:r>
            <a:endParaRPr sz="2500" dirty="0">
              <a:latin typeface="Arial"/>
              <a:cs typeface="Arial"/>
            </a:endParaRPr>
          </a:p>
        </p:txBody>
      </p:sp>
      <p:sp>
        <p:nvSpPr>
          <p:cNvPr id="18" name="object 18"/>
          <p:cNvSpPr/>
          <p:nvPr/>
        </p:nvSpPr>
        <p:spPr>
          <a:xfrm>
            <a:off x="6342888" y="5521452"/>
            <a:ext cx="1759458" cy="922794"/>
          </a:xfrm>
          <a:prstGeom prst="rect">
            <a:avLst/>
          </a:prstGeom>
          <a:blipFill>
            <a:blip r:embed="rId6" cstate="print"/>
            <a:stretch>
              <a:fillRect/>
            </a:stretch>
          </a:blipFill>
        </p:spPr>
        <p:txBody>
          <a:bodyPr wrap="square" lIns="0" tIns="0" rIns="0" bIns="0" rtlCol="0"/>
          <a:lstStyle/>
          <a:p>
            <a:endParaRPr/>
          </a:p>
        </p:txBody>
      </p:sp>
      <p:sp>
        <p:nvSpPr>
          <p:cNvPr id="19" name="object 19"/>
          <p:cNvSpPr txBox="1"/>
          <p:nvPr/>
        </p:nvSpPr>
        <p:spPr>
          <a:xfrm>
            <a:off x="6391147" y="5563920"/>
            <a:ext cx="1666239" cy="749300"/>
          </a:xfrm>
          <a:prstGeom prst="rect">
            <a:avLst/>
          </a:prstGeom>
        </p:spPr>
        <p:txBody>
          <a:bodyPr vert="horz" wrap="square" lIns="0" tIns="55244" rIns="0" bIns="0" rtlCol="0">
            <a:spAutoFit/>
          </a:bodyPr>
          <a:lstStyle/>
          <a:p>
            <a:pPr marL="12700" marR="5080" indent="176530">
              <a:lnSpc>
                <a:spcPts val="2700"/>
              </a:lnSpc>
              <a:spcBef>
                <a:spcPts val="434"/>
              </a:spcBef>
            </a:pPr>
            <a:r>
              <a:rPr sz="2500" spc="-5" dirty="0">
                <a:latin typeface="Arial"/>
                <a:cs typeface="Arial"/>
              </a:rPr>
              <a:t>Calendar  Compone</a:t>
            </a:r>
            <a:r>
              <a:rPr sz="2500" dirty="0">
                <a:latin typeface="Arial"/>
                <a:cs typeface="Arial"/>
              </a:rPr>
              <a:t>nt</a:t>
            </a:r>
          </a:p>
        </p:txBody>
      </p:sp>
      <p:sp>
        <p:nvSpPr>
          <p:cNvPr id="20" name="object 20"/>
          <p:cNvSpPr/>
          <p:nvPr/>
        </p:nvSpPr>
        <p:spPr>
          <a:xfrm>
            <a:off x="4635246" y="4997958"/>
            <a:ext cx="883919" cy="541020"/>
          </a:xfrm>
          <a:custGeom>
            <a:avLst/>
            <a:gdLst/>
            <a:ahLst/>
            <a:cxnLst/>
            <a:rect l="l" t="t" r="r" b="b"/>
            <a:pathLst>
              <a:path w="883920" h="541020">
                <a:moveTo>
                  <a:pt x="883665" y="0"/>
                </a:moveTo>
                <a:lnTo>
                  <a:pt x="0" y="540766"/>
                </a:lnTo>
              </a:path>
            </a:pathLst>
          </a:custGeom>
          <a:ln w="22860">
            <a:solidFill>
              <a:srgbClr val="357DB8"/>
            </a:solidFill>
          </a:ln>
        </p:spPr>
        <p:txBody>
          <a:bodyPr wrap="square" lIns="0" tIns="0" rIns="0" bIns="0" rtlCol="0"/>
          <a:lstStyle/>
          <a:p>
            <a:endParaRPr/>
          </a:p>
        </p:txBody>
      </p:sp>
      <p:sp>
        <p:nvSpPr>
          <p:cNvPr id="21" name="object 21"/>
          <p:cNvSpPr/>
          <p:nvPr/>
        </p:nvSpPr>
        <p:spPr>
          <a:xfrm>
            <a:off x="6212585" y="4997958"/>
            <a:ext cx="970915" cy="548640"/>
          </a:xfrm>
          <a:custGeom>
            <a:avLst/>
            <a:gdLst/>
            <a:ahLst/>
            <a:cxnLst/>
            <a:rect l="l" t="t" r="r" b="b"/>
            <a:pathLst>
              <a:path w="970915" h="548639">
                <a:moveTo>
                  <a:pt x="0" y="0"/>
                </a:moveTo>
                <a:lnTo>
                  <a:pt x="970661" y="548640"/>
                </a:lnTo>
              </a:path>
            </a:pathLst>
          </a:custGeom>
          <a:ln w="22860">
            <a:solidFill>
              <a:srgbClr val="357DB8"/>
            </a:solidFill>
          </a:ln>
        </p:spPr>
        <p:txBody>
          <a:bodyPr wrap="square" lIns="0" tIns="0" rIns="0" bIns="0" rtlCol="0"/>
          <a:lstStyle/>
          <a:p>
            <a:endParaRPr/>
          </a:p>
        </p:txBody>
      </p:sp>
      <p:sp>
        <p:nvSpPr>
          <p:cNvPr id="22" name="object 22"/>
          <p:cNvSpPr/>
          <p:nvPr/>
        </p:nvSpPr>
        <p:spPr>
          <a:xfrm>
            <a:off x="9404213" y="1892890"/>
            <a:ext cx="2752645" cy="1791876"/>
          </a:xfrm>
          <a:prstGeom prst="rect">
            <a:avLst/>
          </a:prstGeom>
          <a:blipFill>
            <a:blip r:embed="rId7" cstate="print"/>
            <a:stretch>
              <a:fillRect/>
            </a:stretch>
          </a:blipFill>
        </p:spPr>
        <p:txBody>
          <a:bodyPr wrap="square" lIns="0" tIns="0" rIns="0" bIns="0" rtlCol="0"/>
          <a:lstStyle/>
          <a:p>
            <a:endParaRPr/>
          </a:p>
        </p:txBody>
      </p:sp>
      <p:sp>
        <p:nvSpPr>
          <p:cNvPr id="23" name="object 23"/>
          <p:cNvSpPr/>
          <p:nvPr/>
        </p:nvSpPr>
        <p:spPr>
          <a:xfrm>
            <a:off x="8396478" y="2827782"/>
            <a:ext cx="760730" cy="398145"/>
          </a:xfrm>
          <a:custGeom>
            <a:avLst/>
            <a:gdLst/>
            <a:ahLst/>
            <a:cxnLst/>
            <a:rect l="l" t="t" r="r" b="b"/>
            <a:pathLst>
              <a:path w="760729" h="398144">
                <a:moveTo>
                  <a:pt x="561594" y="0"/>
                </a:moveTo>
                <a:lnTo>
                  <a:pt x="561594" y="99440"/>
                </a:lnTo>
                <a:lnTo>
                  <a:pt x="0" y="99440"/>
                </a:lnTo>
                <a:lnTo>
                  <a:pt x="0" y="298322"/>
                </a:lnTo>
                <a:lnTo>
                  <a:pt x="561594" y="298322"/>
                </a:lnTo>
                <a:lnTo>
                  <a:pt x="561594" y="397763"/>
                </a:lnTo>
                <a:lnTo>
                  <a:pt x="760476" y="198881"/>
                </a:lnTo>
                <a:lnTo>
                  <a:pt x="561594" y="0"/>
                </a:lnTo>
                <a:close/>
              </a:path>
            </a:pathLst>
          </a:custGeom>
          <a:solidFill>
            <a:srgbClr val="3981B9"/>
          </a:solidFill>
        </p:spPr>
        <p:txBody>
          <a:bodyPr wrap="square" lIns="0" tIns="0" rIns="0" bIns="0" rtlCol="0"/>
          <a:lstStyle/>
          <a:p>
            <a:endParaRPr/>
          </a:p>
        </p:txBody>
      </p:sp>
      <p:sp>
        <p:nvSpPr>
          <p:cNvPr id="24" name="object 24"/>
          <p:cNvSpPr/>
          <p:nvPr/>
        </p:nvSpPr>
        <p:spPr>
          <a:xfrm>
            <a:off x="8396478" y="2827782"/>
            <a:ext cx="760730" cy="398145"/>
          </a:xfrm>
          <a:custGeom>
            <a:avLst/>
            <a:gdLst/>
            <a:ahLst/>
            <a:cxnLst/>
            <a:rect l="l" t="t" r="r" b="b"/>
            <a:pathLst>
              <a:path w="760729" h="398144">
                <a:moveTo>
                  <a:pt x="0" y="99440"/>
                </a:moveTo>
                <a:lnTo>
                  <a:pt x="561594" y="99440"/>
                </a:lnTo>
                <a:lnTo>
                  <a:pt x="561594" y="0"/>
                </a:lnTo>
                <a:lnTo>
                  <a:pt x="760476" y="198881"/>
                </a:lnTo>
                <a:lnTo>
                  <a:pt x="561594" y="397763"/>
                </a:lnTo>
                <a:lnTo>
                  <a:pt x="561594" y="298322"/>
                </a:lnTo>
                <a:lnTo>
                  <a:pt x="0" y="298322"/>
                </a:lnTo>
                <a:lnTo>
                  <a:pt x="0" y="99440"/>
                </a:lnTo>
                <a:close/>
              </a:path>
            </a:pathLst>
          </a:custGeom>
          <a:ln w="25908">
            <a:solidFill>
              <a:srgbClr val="285D87"/>
            </a:solidFill>
          </a:ln>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55319" y="429768"/>
            <a:ext cx="10962132" cy="2214372"/>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281175" y="723087"/>
            <a:ext cx="9689465" cy="1245870"/>
          </a:xfrm>
          <a:prstGeom prst="rect">
            <a:avLst/>
          </a:prstGeom>
        </p:spPr>
        <p:txBody>
          <a:bodyPr vert="horz" wrap="square" lIns="0" tIns="13335" rIns="0" bIns="0" rtlCol="0">
            <a:spAutoFit/>
          </a:bodyPr>
          <a:lstStyle/>
          <a:p>
            <a:pPr marL="12700">
              <a:lnSpc>
                <a:spcPct val="100000"/>
              </a:lnSpc>
              <a:spcBef>
                <a:spcPts val="105"/>
              </a:spcBef>
            </a:pPr>
            <a:r>
              <a:rPr sz="8000" dirty="0">
                <a:solidFill>
                  <a:srgbClr val="000000"/>
                </a:solidFill>
              </a:rPr>
              <a:t>Building</a:t>
            </a:r>
            <a:r>
              <a:rPr sz="8000" spc="-55" dirty="0">
                <a:solidFill>
                  <a:srgbClr val="000000"/>
                </a:solidFill>
              </a:rPr>
              <a:t> </a:t>
            </a:r>
            <a:r>
              <a:rPr sz="8000" dirty="0">
                <a:solidFill>
                  <a:srgbClr val="000000"/>
                </a:solidFill>
              </a:rPr>
              <a:t>Components</a:t>
            </a:r>
            <a:endParaRPr sz="8000"/>
          </a:p>
        </p:txBody>
      </p:sp>
      <p:sp>
        <p:nvSpPr>
          <p:cNvPr id="4" name="object 4"/>
          <p:cNvSpPr/>
          <p:nvPr/>
        </p:nvSpPr>
        <p:spPr>
          <a:xfrm>
            <a:off x="4489703" y="2644139"/>
            <a:ext cx="3563111" cy="3590544"/>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90646" y="196342"/>
            <a:ext cx="5339715" cy="696595"/>
          </a:xfrm>
          <a:prstGeom prst="rect">
            <a:avLst/>
          </a:prstGeom>
        </p:spPr>
        <p:txBody>
          <a:bodyPr vert="horz" wrap="square" lIns="0" tIns="12700" rIns="0" bIns="0" rtlCol="0">
            <a:spAutoFit/>
          </a:bodyPr>
          <a:lstStyle/>
          <a:p>
            <a:pPr marL="12700">
              <a:lnSpc>
                <a:spcPct val="100000"/>
              </a:lnSpc>
              <a:spcBef>
                <a:spcPts val="100"/>
              </a:spcBef>
            </a:pPr>
            <a:r>
              <a:rPr dirty="0"/>
              <a:t>Building</a:t>
            </a:r>
            <a:r>
              <a:rPr spc="-90" dirty="0"/>
              <a:t> </a:t>
            </a:r>
            <a:r>
              <a:rPr dirty="0"/>
              <a:t>Components</a:t>
            </a:r>
          </a:p>
        </p:txBody>
      </p:sp>
      <p:sp>
        <p:nvSpPr>
          <p:cNvPr id="3" name="object 3"/>
          <p:cNvSpPr/>
          <p:nvPr/>
        </p:nvSpPr>
        <p:spPr>
          <a:xfrm>
            <a:off x="6052565" y="2672333"/>
            <a:ext cx="3486785" cy="605155"/>
          </a:xfrm>
          <a:custGeom>
            <a:avLst/>
            <a:gdLst/>
            <a:ahLst/>
            <a:cxnLst/>
            <a:rect l="l" t="t" r="r" b="b"/>
            <a:pathLst>
              <a:path w="3486784" h="605154">
                <a:moveTo>
                  <a:pt x="0" y="0"/>
                </a:moveTo>
                <a:lnTo>
                  <a:pt x="0" y="302513"/>
                </a:lnTo>
                <a:lnTo>
                  <a:pt x="3486277" y="302513"/>
                </a:lnTo>
                <a:lnTo>
                  <a:pt x="3486277" y="605027"/>
                </a:lnTo>
              </a:path>
            </a:pathLst>
          </a:custGeom>
          <a:ln w="25908">
            <a:solidFill>
              <a:srgbClr val="2C6693"/>
            </a:solidFill>
          </a:ln>
        </p:spPr>
        <p:txBody>
          <a:bodyPr wrap="square" lIns="0" tIns="0" rIns="0" bIns="0" rtlCol="0"/>
          <a:lstStyle/>
          <a:p>
            <a:endParaRPr/>
          </a:p>
        </p:txBody>
      </p:sp>
      <p:sp>
        <p:nvSpPr>
          <p:cNvPr id="4" name="object 4"/>
          <p:cNvSpPr/>
          <p:nvPr/>
        </p:nvSpPr>
        <p:spPr>
          <a:xfrm>
            <a:off x="6052565" y="2672333"/>
            <a:ext cx="0" cy="605155"/>
          </a:xfrm>
          <a:custGeom>
            <a:avLst/>
            <a:gdLst/>
            <a:ahLst/>
            <a:cxnLst/>
            <a:rect l="l" t="t" r="r" b="b"/>
            <a:pathLst>
              <a:path h="605154">
                <a:moveTo>
                  <a:pt x="0" y="0"/>
                </a:moveTo>
                <a:lnTo>
                  <a:pt x="0" y="605027"/>
                </a:lnTo>
              </a:path>
            </a:pathLst>
          </a:custGeom>
          <a:ln w="25908">
            <a:solidFill>
              <a:srgbClr val="2C6693"/>
            </a:solidFill>
          </a:ln>
        </p:spPr>
        <p:txBody>
          <a:bodyPr wrap="square" lIns="0" tIns="0" rIns="0" bIns="0" rtlCol="0"/>
          <a:lstStyle/>
          <a:p>
            <a:endParaRPr/>
          </a:p>
        </p:txBody>
      </p:sp>
      <p:sp>
        <p:nvSpPr>
          <p:cNvPr id="5" name="object 5"/>
          <p:cNvSpPr/>
          <p:nvPr/>
        </p:nvSpPr>
        <p:spPr>
          <a:xfrm>
            <a:off x="2565654" y="2672333"/>
            <a:ext cx="3486785" cy="605155"/>
          </a:xfrm>
          <a:custGeom>
            <a:avLst/>
            <a:gdLst/>
            <a:ahLst/>
            <a:cxnLst/>
            <a:rect l="l" t="t" r="r" b="b"/>
            <a:pathLst>
              <a:path w="3486785" h="605154">
                <a:moveTo>
                  <a:pt x="3486277" y="0"/>
                </a:moveTo>
                <a:lnTo>
                  <a:pt x="3486277" y="302513"/>
                </a:lnTo>
                <a:lnTo>
                  <a:pt x="0" y="302513"/>
                </a:lnTo>
                <a:lnTo>
                  <a:pt x="0" y="605027"/>
                </a:lnTo>
              </a:path>
            </a:pathLst>
          </a:custGeom>
          <a:ln w="25908">
            <a:solidFill>
              <a:srgbClr val="2C6693"/>
            </a:solidFill>
          </a:ln>
        </p:spPr>
        <p:txBody>
          <a:bodyPr wrap="square" lIns="0" tIns="0" rIns="0" bIns="0" rtlCol="0"/>
          <a:lstStyle/>
          <a:p>
            <a:endParaRPr/>
          </a:p>
        </p:txBody>
      </p:sp>
      <p:sp>
        <p:nvSpPr>
          <p:cNvPr id="6" name="object 6"/>
          <p:cNvSpPr/>
          <p:nvPr/>
        </p:nvSpPr>
        <p:spPr>
          <a:xfrm>
            <a:off x="4018026" y="1232153"/>
            <a:ext cx="4069079" cy="1440180"/>
          </a:xfrm>
          <a:custGeom>
            <a:avLst/>
            <a:gdLst/>
            <a:ahLst/>
            <a:cxnLst/>
            <a:rect l="l" t="t" r="r" b="b"/>
            <a:pathLst>
              <a:path w="4069079" h="1440180">
                <a:moveTo>
                  <a:pt x="0" y="1440180"/>
                </a:moveTo>
                <a:lnTo>
                  <a:pt x="4069079" y="1440180"/>
                </a:lnTo>
                <a:lnTo>
                  <a:pt x="4069079" y="0"/>
                </a:lnTo>
                <a:lnTo>
                  <a:pt x="0" y="0"/>
                </a:lnTo>
                <a:lnTo>
                  <a:pt x="0" y="1440180"/>
                </a:lnTo>
                <a:close/>
              </a:path>
            </a:pathLst>
          </a:custGeom>
          <a:solidFill>
            <a:srgbClr val="56A7B5"/>
          </a:solidFill>
        </p:spPr>
        <p:txBody>
          <a:bodyPr wrap="square" lIns="0" tIns="0" rIns="0" bIns="0" rtlCol="0"/>
          <a:lstStyle/>
          <a:p>
            <a:endParaRPr/>
          </a:p>
        </p:txBody>
      </p:sp>
      <p:sp>
        <p:nvSpPr>
          <p:cNvPr id="7" name="object 7"/>
          <p:cNvSpPr txBox="1"/>
          <p:nvPr/>
        </p:nvSpPr>
        <p:spPr>
          <a:xfrm>
            <a:off x="4011929" y="1232153"/>
            <a:ext cx="4080510" cy="1440180"/>
          </a:xfrm>
          <a:prstGeom prst="rect">
            <a:avLst/>
          </a:prstGeom>
          <a:ln w="25907">
            <a:solidFill>
              <a:srgbClr val="3D7984"/>
            </a:solidFill>
          </a:ln>
        </p:spPr>
        <p:txBody>
          <a:bodyPr vert="horz" wrap="square" lIns="0" tIns="4445" rIns="0" bIns="0" rtlCol="0">
            <a:spAutoFit/>
          </a:bodyPr>
          <a:lstStyle/>
          <a:p>
            <a:pPr>
              <a:lnSpc>
                <a:spcPct val="100000"/>
              </a:lnSpc>
              <a:spcBef>
                <a:spcPts val="35"/>
              </a:spcBef>
            </a:pPr>
            <a:endParaRPr sz="2900">
              <a:latin typeface="Times New Roman"/>
              <a:cs typeface="Times New Roman"/>
            </a:endParaRPr>
          </a:p>
          <a:p>
            <a:pPr marL="1479550">
              <a:lnSpc>
                <a:spcPct val="100000"/>
              </a:lnSpc>
            </a:pPr>
            <a:r>
              <a:rPr sz="3300" dirty="0">
                <a:solidFill>
                  <a:srgbClr val="FFFFFF"/>
                </a:solidFill>
                <a:latin typeface="Arial"/>
                <a:cs typeface="Arial"/>
              </a:rPr>
              <a:t>Component</a:t>
            </a:r>
            <a:endParaRPr sz="3300">
              <a:latin typeface="Arial"/>
              <a:cs typeface="Arial"/>
            </a:endParaRPr>
          </a:p>
        </p:txBody>
      </p:sp>
      <p:sp>
        <p:nvSpPr>
          <p:cNvPr id="8" name="object 8"/>
          <p:cNvSpPr/>
          <p:nvPr/>
        </p:nvSpPr>
        <p:spPr>
          <a:xfrm>
            <a:off x="4296155" y="1444752"/>
            <a:ext cx="993648" cy="1013460"/>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125474" y="3277361"/>
            <a:ext cx="2880360" cy="1440180"/>
          </a:xfrm>
          <a:custGeom>
            <a:avLst/>
            <a:gdLst/>
            <a:ahLst/>
            <a:cxnLst/>
            <a:rect l="l" t="t" r="r" b="b"/>
            <a:pathLst>
              <a:path w="2880360" h="1440179">
                <a:moveTo>
                  <a:pt x="0" y="1440180"/>
                </a:moveTo>
                <a:lnTo>
                  <a:pt x="2880360" y="1440180"/>
                </a:lnTo>
                <a:lnTo>
                  <a:pt x="2880360" y="0"/>
                </a:lnTo>
                <a:lnTo>
                  <a:pt x="0" y="0"/>
                </a:lnTo>
                <a:lnTo>
                  <a:pt x="0" y="1440180"/>
                </a:lnTo>
                <a:close/>
              </a:path>
            </a:pathLst>
          </a:custGeom>
          <a:solidFill>
            <a:srgbClr val="8AAB42"/>
          </a:solidFill>
        </p:spPr>
        <p:txBody>
          <a:bodyPr wrap="square" lIns="0" tIns="0" rIns="0" bIns="0" rtlCol="0"/>
          <a:lstStyle/>
          <a:p>
            <a:endParaRPr/>
          </a:p>
        </p:txBody>
      </p:sp>
      <p:sp>
        <p:nvSpPr>
          <p:cNvPr id="10" name="object 10"/>
          <p:cNvSpPr txBox="1"/>
          <p:nvPr/>
        </p:nvSpPr>
        <p:spPr>
          <a:xfrm>
            <a:off x="1125474" y="3277361"/>
            <a:ext cx="2886710" cy="1440180"/>
          </a:xfrm>
          <a:prstGeom prst="rect">
            <a:avLst/>
          </a:prstGeom>
          <a:ln w="25907">
            <a:solidFill>
              <a:srgbClr val="647C2D"/>
            </a:solidFill>
          </a:ln>
        </p:spPr>
        <p:txBody>
          <a:bodyPr vert="horz" wrap="square" lIns="0" tIns="5080" rIns="0" bIns="0" rtlCol="0">
            <a:spAutoFit/>
          </a:bodyPr>
          <a:lstStyle/>
          <a:p>
            <a:pPr>
              <a:lnSpc>
                <a:spcPct val="100000"/>
              </a:lnSpc>
              <a:spcBef>
                <a:spcPts val="40"/>
              </a:spcBef>
            </a:pPr>
            <a:endParaRPr sz="2900">
              <a:latin typeface="Times New Roman"/>
              <a:cs typeface="Times New Roman"/>
            </a:endParaRPr>
          </a:p>
          <a:p>
            <a:pPr marL="1111885">
              <a:lnSpc>
                <a:spcPct val="100000"/>
              </a:lnSpc>
            </a:pPr>
            <a:r>
              <a:rPr sz="3300" spc="-50" dirty="0">
                <a:solidFill>
                  <a:srgbClr val="FFFFFF"/>
                </a:solidFill>
                <a:latin typeface="Arial"/>
                <a:cs typeface="Arial"/>
              </a:rPr>
              <a:t>Template</a:t>
            </a:r>
            <a:endParaRPr sz="3300">
              <a:latin typeface="Arial"/>
              <a:cs typeface="Arial"/>
            </a:endParaRPr>
          </a:p>
        </p:txBody>
      </p:sp>
      <p:sp>
        <p:nvSpPr>
          <p:cNvPr id="11" name="object 11"/>
          <p:cNvSpPr/>
          <p:nvPr/>
        </p:nvSpPr>
        <p:spPr>
          <a:xfrm>
            <a:off x="1226819" y="3628644"/>
            <a:ext cx="947928" cy="737615"/>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4610861" y="3277361"/>
            <a:ext cx="2882265" cy="1440180"/>
          </a:xfrm>
          <a:custGeom>
            <a:avLst/>
            <a:gdLst/>
            <a:ahLst/>
            <a:cxnLst/>
            <a:rect l="l" t="t" r="r" b="b"/>
            <a:pathLst>
              <a:path w="2882265" h="1440179">
                <a:moveTo>
                  <a:pt x="0" y="1440180"/>
                </a:moveTo>
                <a:lnTo>
                  <a:pt x="2881884" y="1440180"/>
                </a:lnTo>
                <a:lnTo>
                  <a:pt x="2881884" y="0"/>
                </a:lnTo>
                <a:lnTo>
                  <a:pt x="0" y="0"/>
                </a:lnTo>
                <a:lnTo>
                  <a:pt x="0" y="1440180"/>
                </a:lnTo>
                <a:close/>
              </a:path>
            </a:pathLst>
          </a:custGeom>
          <a:solidFill>
            <a:srgbClr val="8A81D2"/>
          </a:solidFill>
        </p:spPr>
        <p:txBody>
          <a:bodyPr wrap="square" lIns="0" tIns="0" rIns="0" bIns="0" rtlCol="0"/>
          <a:lstStyle/>
          <a:p>
            <a:endParaRPr/>
          </a:p>
        </p:txBody>
      </p:sp>
      <p:sp>
        <p:nvSpPr>
          <p:cNvPr id="13" name="object 13"/>
          <p:cNvSpPr txBox="1"/>
          <p:nvPr/>
        </p:nvSpPr>
        <p:spPr>
          <a:xfrm>
            <a:off x="4610861" y="3277361"/>
            <a:ext cx="2882265" cy="1440180"/>
          </a:xfrm>
          <a:prstGeom prst="rect">
            <a:avLst/>
          </a:prstGeom>
          <a:ln w="25907">
            <a:solidFill>
              <a:srgbClr val="645D9A"/>
            </a:solidFill>
          </a:ln>
        </p:spPr>
        <p:txBody>
          <a:bodyPr vert="horz" wrap="square" lIns="0" tIns="5080" rIns="0" bIns="0" rtlCol="0">
            <a:spAutoFit/>
          </a:bodyPr>
          <a:lstStyle/>
          <a:p>
            <a:pPr>
              <a:lnSpc>
                <a:spcPct val="100000"/>
              </a:lnSpc>
              <a:spcBef>
                <a:spcPts val="40"/>
              </a:spcBef>
            </a:pPr>
            <a:endParaRPr sz="2900">
              <a:latin typeface="Times New Roman"/>
              <a:cs typeface="Times New Roman"/>
            </a:endParaRPr>
          </a:p>
          <a:p>
            <a:pPr marL="1439545">
              <a:lnSpc>
                <a:spcPct val="100000"/>
              </a:lnSpc>
            </a:pPr>
            <a:r>
              <a:rPr sz="3300" dirty="0">
                <a:solidFill>
                  <a:srgbClr val="FFFFFF"/>
                </a:solidFill>
                <a:latin typeface="Arial"/>
                <a:cs typeface="Arial"/>
              </a:rPr>
              <a:t>Class</a:t>
            </a:r>
            <a:endParaRPr sz="3300">
              <a:latin typeface="Arial"/>
              <a:cs typeface="Arial"/>
            </a:endParaRPr>
          </a:p>
        </p:txBody>
      </p:sp>
      <p:sp>
        <p:nvSpPr>
          <p:cNvPr id="14" name="object 14"/>
          <p:cNvSpPr/>
          <p:nvPr/>
        </p:nvSpPr>
        <p:spPr>
          <a:xfrm>
            <a:off x="4902708" y="3598164"/>
            <a:ext cx="950976" cy="733044"/>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8097773" y="3277361"/>
            <a:ext cx="2882265" cy="1440180"/>
          </a:xfrm>
          <a:custGeom>
            <a:avLst/>
            <a:gdLst/>
            <a:ahLst/>
            <a:cxnLst/>
            <a:rect l="l" t="t" r="r" b="b"/>
            <a:pathLst>
              <a:path w="2882265" h="1440179">
                <a:moveTo>
                  <a:pt x="0" y="1440180"/>
                </a:moveTo>
                <a:lnTo>
                  <a:pt x="2881883" y="1440180"/>
                </a:lnTo>
                <a:lnTo>
                  <a:pt x="2881883" y="0"/>
                </a:lnTo>
                <a:lnTo>
                  <a:pt x="0" y="0"/>
                </a:lnTo>
                <a:lnTo>
                  <a:pt x="0" y="1440180"/>
                </a:lnTo>
                <a:close/>
              </a:path>
            </a:pathLst>
          </a:custGeom>
          <a:solidFill>
            <a:srgbClr val="953334"/>
          </a:solidFill>
        </p:spPr>
        <p:txBody>
          <a:bodyPr wrap="square" lIns="0" tIns="0" rIns="0" bIns="0" rtlCol="0"/>
          <a:lstStyle/>
          <a:p>
            <a:endParaRPr/>
          </a:p>
        </p:txBody>
      </p:sp>
      <p:sp>
        <p:nvSpPr>
          <p:cNvPr id="16" name="object 16"/>
          <p:cNvSpPr txBox="1"/>
          <p:nvPr/>
        </p:nvSpPr>
        <p:spPr>
          <a:xfrm>
            <a:off x="8092440" y="3277361"/>
            <a:ext cx="2887345" cy="1440180"/>
          </a:xfrm>
          <a:prstGeom prst="rect">
            <a:avLst/>
          </a:prstGeom>
          <a:ln w="25907">
            <a:solidFill>
              <a:srgbClr val="6C2222"/>
            </a:solidFill>
          </a:ln>
        </p:spPr>
        <p:txBody>
          <a:bodyPr vert="horz" wrap="square" lIns="0" tIns="5080" rIns="0" bIns="0" rtlCol="0">
            <a:spAutoFit/>
          </a:bodyPr>
          <a:lstStyle/>
          <a:p>
            <a:pPr>
              <a:lnSpc>
                <a:spcPct val="100000"/>
              </a:lnSpc>
              <a:spcBef>
                <a:spcPts val="40"/>
              </a:spcBef>
            </a:pPr>
            <a:endParaRPr sz="2900">
              <a:latin typeface="Times New Roman"/>
              <a:cs typeface="Times New Roman"/>
            </a:endParaRPr>
          </a:p>
          <a:p>
            <a:pPr marL="1095375">
              <a:lnSpc>
                <a:spcPct val="100000"/>
              </a:lnSpc>
            </a:pPr>
            <a:r>
              <a:rPr sz="3300" spc="-5" dirty="0">
                <a:solidFill>
                  <a:srgbClr val="FFFFFF"/>
                </a:solidFill>
                <a:latin typeface="Arial"/>
                <a:cs typeface="Arial"/>
              </a:rPr>
              <a:t>Metadata</a:t>
            </a:r>
            <a:endParaRPr sz="3300">
              <a:latin typeface="Arial"/>
              <a:cs typeface="Arial"/>
            </a:endParaRPr>
          </a:p>
        </p:txBody>
      </p:sp>
      <p:sp>
        <p:nvSpPr>
          <p:cNvPr id="17" name="object 17"/>
          <p:cNvSpPr/>
          <p:nvPr/>
        </p:nvSpPr>
        <p:spPr>
          <a:xfrm>
            <a:off x="8197595" y="3624071"/>
            <a:ext cx="879348" cy="649224"/>
          </a:xfrm>
          <a:prstGeom prst="rect">
            <a:avLst/>
          </a:prstGeom>
          <a:blipFill>
            <a:blip r:embed="rId5" cstate="print"/>
            <a:stretch>
              <a:fillRect/>
            </a:stretch>
          </a:blipFill>
        </p:spPr>
        <p:txBody>
          <a:bodyPr wrap="square" lIns="0" tIns="0" rIns="0" bIns="0" rtlCol="0"/>
          <a:lstStyle/>
          <a:p>
            <a:endParaRPr/>
          </a:p>
        </p:txBody>
      </p:sp>
      <p:sp>
        <p:nvSpPr>
          <p:cNvPr id="18" name="object 18"/>
          <p:cNvSpPr txBox="1"/>
          <p:nvPr/>
        </p:nvSpPr>
        <p:spPr>
          <a:xfrm>
            <a:off x="1610994" y="5234432"/>
            <a:ext cx="1753870" cy="635635"/>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2000" dirty="0">
                <a:latin typeface="Arial"/>
                <a:cs typeface="Arial"/>
              </a:rPr>
              <a:t>View</a:t>
            </a:r>
            <a:r>
              <a:rPr sz="2000" spc="-80" dirty="0">
                <a:latin typeface="Arial"/>
                <a:cs typeface="Arial"/>
              </a:rPr>
              <a:t> </a:t>
            </a:r>
            <a:r>
              <a:rPr sz="2000" dirty="0">
                <a:latin typeface="Arial"/>
                <a:cs typeface="Arial"/>
              </a:rPr>
              <a:t>Layout</a:t>
            </a:r>
            <a:endParaRPr sz="2000">
              <a:latin typeface="Arial"/>
              <a:cs typeface="Arial"/>
            </a:endParaRPr>
          </a:p>
          <a:p>
            <a:pPr marL="355600" indent="-342900">
              <a:lnSpc>
                <a:spcPct val="100000"/>
              </a:lnSpc>
              <a:buChar char="•"/>
              <a:tabLst>
                <a:tab pos="354965" algn="l"/>
                <a:tab pos="355600" algn="l"/>
              </a:tabLst>
            </a:pPr>
            <a:r>
              <a:rPr sz="2000" dirty="0">
                <a:latin typeface="Arial"/>
                <a:cs typeface="Arial"/>
              </a:rPr>
              <a:t>HTML</a:t>
            </a:r>
            <a:r>
              <a:rPr sz="2000" spc="-75" dirty="0">
                <a:latin typeface="Arial"/>
                <a:cs typeface="Arial"/>
              </a:rPr>
              <a:t> </a:t>
            </a:r>
            <a:r>
              <a:rPr sz="2000" dirty="0">
                <a:latin typeface="Arial"/>
                <a:cs typeface="Arial"/>
              </a:rPr>
              <a:t>Code</a:t>
            </a:r>
            <a:endParaRPr sz="2000">
              <a:latin typeface="Arial"/>
              <a:cs typeface="Arial"/>
            </a:endParaRPr>
          </a:p>
        </p:txBody>
      </p:sp>
      <p:sp>
        <p:nvSpPr>
          <p:cNvPr id="19" name="object 19"/>
          <p:cNvSpPr/>
          <p:nvPr/>
        </p:nvSpPr>
        <p:spPr>
          <a:xfrm>
            <a:off x="2410205" y="4851653"/>
            <a:ext cx="208915" cy="337185"/>
          </a:xfrm>
          <a:custGeom>
            <a:avLst/>
            <a:gdLst/>
            <a:ahLst/>
            <a:cxnLst/>
            <a:rect l="l" t="t" r="r" b="b"/>
            <a:pathLst>
              <a:path w="208914" h="337185">
                <a:moveTo>
                  <a:pt x="208787" y="232410"/>
                </a:moveTo>
                <a:lnTo>
                  <a:pt x="0" y="232410"/>
                </a:lnTo>
                <a:lnTo>
                  <a:pt x="104393" y="336804"/>
                </a:lnTo>
                <a:lnTo>
                  <a:pt x="208787" y="232410"/>
                </a:lnTo>
                <a:close/>
              </a:path>
              <a:path w="208914" h="337185">
                <a:moveTo>
                  <a:pt x="156591" y="0"/>
                </a:moveTo>
                <a:lnTo>
                  <a:pt x="52196" y="0"/>
                </a:lnTo>
                <a:lnTo>
                  <a:pt x="52196" y="232410"/>
                </a:lnTo>
                <a:lnTo>
                  <a:pt x="156591" y="232410"/>
                </a:lnTo>
                <a:lnTo>
                  <a:pt x="156591" y="0"/>
                </a:lnTo>
                <a:close/>
              </a:path>
            </a:pathLst>
          </a:custGeom>
          <a:solidFill>
            <a:srgbClr val="3981B9"/>
          </a:solidFill>
        </p:spPr>
        <p:txBody>
          <a:bodyPr wrap="square" lIns="0" tIns="0" rIns="0" bIns="0" rtlCol="0"/>
          <a:lstStyle/>
          <a:p>
            <a:endParaRPr/>
          </a:p>
        </p:txBody>
      </p:sp>
      <p:sp>
        <p:nvSpPr>
          <p:cNvPr id="20" name="object 20"/>
          <p:cNvSpPr/>
          <p:nvPr/>
        </p:nvSpPr>
        <p:spPr>
          <a:xfrm>
            <a:off x="2410205" y="4851653"/>
            <a:ext cx="208915" cy="337185"/>
          </a:xfrm>
          <a:custGeom>
            <a:avLst/>
            <a:gdLst/>
            <a:ahLst/>
            <a:cxnLst/>
            <a:rect l="l" t="t" r="r" b="b"/>
            <a:pathLst>
              <a:path w="208914" h="337185">
                <a:moveTo>
                  <a:pt x="0" y="232410"/>
                </a:moveTo>
                <a:lnTo>
                  <a:pt x="52196" y="232410"/>
                </a:lnTo>
                <a:lnTo>
                  <a:pt x="52196" y="0"/>
                </a:lnTo>
                <a:lnTo>
                  <a:pt x="156591" y="0"/>
                </a:lnTo>
                <a:lnTo>
                  <a:pt x="156591" y="232410"/>
                </a:lnTo>
                <a:lnTo>
                  <a:pt x="208787" y="232410"/>
                </a:lnTo>
                <a:lnTo>
                  <a:pt x="104393" y="336804"/>
                </a:lnTo>
                <a:lnTo>
                  <a:pt x="0" y="232410"/>
                </a:lnTo>
                <a:close/>
              </a:path>
            </a:pathLst>
          </a:custGeom>
          <a:ln w="25908">
            <a:solidFill>
              <a:srgbClr val="285D87"/>
            </a:solidFill>
          </a:ln>
        </p:spPr>
        <p:txBody>
          <a:bodyPr wrap="square" lIns="0" tIns="0" rIns="0" bIns="0" rtlCol="0"/>
          <a:lstStyle/>
          <a:p>
            <a:endParaRPr/>
          </a:p>
        </p:txBody>
      </p:sp>
      <p:sp>
        <p:nvSpPr>
          <p:cNvPr id="21" name="object 21"/>
          <p:cNvSpPr txBox="1"/>
          <p:nvPr/>
        </p:nvSpPr>
        <p:spPr>
          <a:xfrm>
            <a:off x="4784216" y="5234432"/>
            <a:ext cx="2602230" cy="940435"/>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2000" dirty="0">
                <a:latin typeface="Arial"/>
                <a:cs typeface="Arial"/>
              </a:rPr>
              <a:t>Supports</a:t>
            </a:r>
            <a:r>
              <a:rPr sz="2000" spc="-50" dirty="0">
                <a:latin typeface="Arial"/>
                <a:cs typeface="Arial"/>
              </a:rPr>
              <a:t> </a:t>
            </a:r>
            <a:r>
              <a:rPr sz="2000" dirty="0">
                <a:latin typeface="Arial"/>
                <a:cs typeface="Arial"/>
              </a:rPr>
              <a:t>View</a:t>
            </a:r>
            <a:endParaRPr sz="2000">
              <a:latin typeface="Arial"/>
              <a:cs typeface="Arial"/>
            </a:endParaRPr>
          </a:p>
          <a:p>
            <a:pPr marL="355600" marR="5080" indent="-342900">
              <a:lnSpc>
                <a:spcPct val="100000"/>
              </a:lnSpc>
              <a:buChar char="•"/>
              <a:tabLst>
                <a:tab pos="354965" algn="l"/>
                <a:tab pos="355600" algn="l"/>
              </a:tabLst>
            </a:pPr>
            <a:r>
              <a:rPr sz="2000" dirty="0">
                <a:latin typeface="Arial"/>
                <a:cs typeface="Arial"/>
              </a:rPr>
              <a:t>Contains</a:t>
            </a:r>
            <a:r>
              <a:rPr sz="2000" spc="-90" dirty="0">
                <a:latin typeface="Arial"/>
                <a:cs typeface="Arial"/>
              </a:rPr>
              <a:t> </a:t>
            </a:r>
            <a:r>
              <a:rPr sz="2000" dirty="0">
                <a:latin typeface="Arial"/>
                <a:cs typeface="Arial"/>
              </a:rPr>
              <a:t>Properties  and</a:t>
            </a:r>
            <a:r>
              <a:rPr sz="2000" spc="-25" dirty="0">
                <a:latin typeface="Arial"/>
                <a:cs typeface="Arial"/>
              </a:rPr>
              <a:t> </a:t>
            </a:r>
            <a:r>
              <a:rPr sz="2000" dirty="0">
                <a:latin typeface="Arial"/>
                <a:cs typeface="Arial"/>
              </a:rPr>
              <a:t>Methods</a:t>
            </a:r>
            <a:endParaRPr sz="2000">
              <a:latin typeface="Arial"/>
              <a:cs typeface="Arial"/>
            </a:endParaRPr>
          </a:p>
        </p:txBody>
      </p:sp>
      <p:sp>
        <p:nvSpPr>
          <p:cNvPr id="22" name="object 22"/>
          <p:cNvSpPr/>
          <p:nvPr/>
        </p:nvSpPr>
        <p:spPr>
          <a:xfrm>
            <a:off x="5886450" y="4851653"/>
            <a:ext cx="208915" cy="337185"/>
          </a:xfrm>
          <a:custGeom>
            <a:avLst/>
            <a:gdLst/>
            <a:ahLst/>
            <a:cxnLst/>
            <a:rect l="l" t="t" r="r" b="b"/>
            <a:pathLst>
              <a:path w="208914" h="337185">
                <a:moveTo>
                  <a:pt x="208787" y="232410"/>
                </a:moveTo>
                <a:lnTo>
                  <a:pt x="0" y="232410"/>
                </a:lnTo>
                <a:lnTo>
                  <a:pt x="104394" y="336804"/>
                </a:lnTo>
                <a:lnTo>
                  <a:pt x="208787" y="232410"/>
                </a:lnTo>
                <a:close/>
              </a:path>
              <a:path w="208914" h="337185">
                <a:moveTo>
                  <a:pt x="156590" y="0"/>
                </a:moveTo>
                <a:lnTo>
                  <a:pt x="52197" y="0"/>
                </a:lnTo>
                <a:lnTo>
                  <a:pt x="52197" y="232410"/>
                </a:lnTo>
                <a:lnTo>
                  <a:pt x="156590" y="232410"/>
                </a:lnTo>
                <a:lnTo>
                  <a:pt x="156590" y="0"/>
                </a:lnTo>
                <a:close/>
              </a:path>
            </a:pathLst>
          </a:custGeom>
          <a:solidFill>
            <a:srgbClr val="3981B9"/>
          </a:solidFill>
        </p:spPr>
        <p:txBody>
          <a:bodyPr wrap="square" lIns="0" tIns="0" rIns="0" bIns="0" rtlCol="0"/>
          <a:lstStyle/>
          <a:p>
            <a:endParaRPr/>
          </a:p>
        </p:txBody>
      </p:sp>
      <p:sp>
        <p:nvSpPr>
          <p:cNvPr id="23" name="object 23"/>
          <p:cNvSpPr/>
          <p:nvPr/>
        </p:nvSpPr>
        <p:spPr>
          <a:xfrm>
            <a:off x="5886450" y="4851653"/>
            <a:ext cx="208915" cy="337185"/>
          </a:xfrm>
          <a:custGeom>
            <a:avLst/>
            <a:gdLst/>
            <a:ahLst/>
            <a:cxnLst/>
            <a:rect l="l" t="t" r="r" b="b"/>
            <a:pathLst>
              <a:path w="208914" h="337185">
                <a:moveTo>
                  <a:pt x="0" y="232410"/>
                </a:moveTo>
                <a:lnTo>
                  <a:pt x="52197" y="232410"/>
                </a:lnTo>
                <a:lnTo>
                  <a:pt x="52197" y="0"/>
                </a:lnTo>
                <a:lnTo>
                  <a:pt x="156590" y="0"/>
                </a:lnTo>
                <a:lnTo>
                  <a:pt x="156590" y="232410"/>
                </a:lnTo>
                <a:lnTo>
                  <a:pt x="208787" y="232410"/>
                </a:lnTo>
                <a:lnTo>
                  <a:pt x="104394" y="336804"/>
                </a:lnTo>
                <a:lnTo>
                  <a:pt x="0" y="232410"/>
                </a:lnTo>
                <a:close/>
              </a:path>
            </a:pathLst>
          </a:custGeom>
          <a:ln w="25908">
            <a:solidFill>
              <a:srgbClr val="285D87"/>
            </a:solidFill>
          </a:ln>
        </p:spPr>
        <p:txBody>
          <a:bodyPr wrap="square" lIns="0" tIns="0" rIns="0" bIns="0" rtlCol="0"/>
          <a:lstStyle/>
          <a:p>
            <a:endParaRPr/>
          </a:p>
        </p:txBody>
      </p:sp>
      <p:sp>
        <p:nvSpPr>
          <p:cNvPr id="24" name="object 24"/>
          <p:cNvSpPr txBox="1"/>
          <p:nvPr/>
        </p:nvSpPr>
        <p:spPr>
          <a:xfrm>
            <a:off x="8281796" y="5234432"/>
            <a:ext cx="3143250" cy="940435"/>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2000" dirty="0">
                <a:latin typeface="Arial"/>
                <a:cs typeface="Arial"/>
              </a:rPr>
              <a:t>Used inside</a:t>
            </a:r>
            <a:r>
              <a:rPr sz="2000" spc="-75" dirty="0">
                <a:latin typeface="Arial"/>
                <a:cs typeface="Arial"/>
              </a:rPr>
              <a:t> </a:t>
            </a:r>
            <a:r>
              <a:rPr sz="2000" dirty="0">
                <a:latin typeface="Arial"/>
                <a:cs typeface="Arial"/>
              </a:rPr>
              <a:t>@Decorator</a:t>
            </a:r>
            <a:endParaRPr sz="2000">
              <a:latin typeface="Arial"/>
              <a:cs typeface="Arial"/>
            </a:endParaRPr>
          </a:p>
          <a:p>
            <a:pPr marL="355600" marR="466725" indent="-342900">
              <a:lnSpc>
                <a:spcPct val="100000"/>
              </a:lnSpc>
              <a:buChar char="•"/>
              <a:tabLst>
                <a:tab pos="354965" algn="l"/>
                <a:tab pos="355600" algn="l"/>
              </a:tabLst>
            </a:pPr>
            <a:r>
              <a:rPr sz="2000" spc="-5" dirty="0">
                <a:latin typeface="Arial"/>
                <a:cs typeface="Arial"/>
              </a:rPr>
              <a:t>Extra </a:t>
            </a:r>
            <a:r>
              <a:rPr sz="2000" dirty="0">
                <a:latin typeface="Arial"/>
                <a:cs typeface="Arial"/>
              </a:rPr>
              <a:t>instructions</a:t>
            </a:r>
            <a:r>
              <a:rPr sz="2000" spc="-100" dirty="0">
                <a:latin typeface="Arial"/>
                <a:cs typeface="Arial"/>
              </a:rPr>
              <a:t> </a:t>
            </a:r>
            <a:r>
              <a:rPr sz="2000" dirty="0">
                <a:latin typeface="Arial"/>
                <a:cs typeface="Arial"/>
              </a:rPr>
              <a:t>for  Angular</a:t>
            </a:r>
            <a:endParaRPr sz="2000">
              <a:latin typeface="Arial"/>
              <a:cs typeface="Arial"/>
            </a:endParaRPr>
          </a:p>
        </p:txBody>
      </p:sp>
      <p:sp>
        <p:nvSpPr>
          <p:cNvPr id="25" name="object 25"/>
          <p:cNvSpPr/>
          <p:nvPr/>
        </p:nvSpPr>
        <p:spPr>
          <a:xfrm>
            <a:off x="9364218" y="4851653"/>
            <a:ext cx="207645" cy="337185"/>
          </a:xfrm>
          <a:custGeom>
            <a:avLst/>
            <a:gdLst/>
            <a:ahLst/>
            <a:cxnLst/>
            <a:rect l="l" t="t" r="r" b="b"/>
            <a:pathLst>
              <a:path w="207645" h="337185">
                <a:moveTo>
                  <a:pt x="207263" y="233172"/>
                </a:moveTo>
                <a:lnTo>
                  <a:pt x="0" y="233172"/>
                </a:lnTo>
                <a:lnTo>
                  <a:pt x="103631" y="336804"/>
                </a:lnTo>
                <a:lnTo>
                  <a:pt x="207263" y="233172"/>
                </a:lnTo>
                <a:close/>
              </a:path>
              <a:path w="207645" h="337185">
                <a:moveTo>
                  <a:pt x="155448" y="0"/>
                </a:moveTo>
                <a:lnTo>
                  <a:pt x="51815" y="0"/>
                </a:lnTo>
                <a:lnTo>
                  <a:pt x="51815" y="233172"/>
                </a:lnTo>
                <a:lnTo>
                  <a:pt x="155448" y="233172"/>
                </a:lnTo>
                <a:lnTo>
                  <a:pt x="155448" y="0"/>
                </a:lnTo>
                <a:close/>
              </a:path>
            </a:pathLst>
          </a:custGeom>
          <a:solidFill>
            <a:srgbClr val="3981B9"/>
          </a:solidFill>
        </p:spPr>
        <p:txBody>
          <a:bodyPr wrap="square" lIns="0" tIns="0" rIns="0" bIns="0" rtlCol="0"/>
          <a:lstStyle/>
          <a:p>
            <a:endParaRPr/>
          </a:p>
        </p:txBody>
      </p:sp>
      <p:sp>
        <p:nvSpPr>
          <p:cNvPr id="26" name="object 26"/>
          <p:cNvSpPr/>
          <p:nvPr/>
        </p:nvSpPr>
        <p:spPr>
          <a:xfrm>
            <a:off x="9364218" y="4851653"/>
            <a:ext cx="207645" cy="337185"/>
          </a:xfrm>
          <a:custGeom>
            <a:avLst/>
            <a:gdLst/>
            <a:ahLst/>
            <a:cxnLst/>
            <a:rect l="l" t="t" r="r" b="b"/>
            <a:pathLst>
              <a:path w="207645" h="337185">
                <a:moveTo>
                  <a:pt x="0" y="233172"/>
                </a:moveTo>
                <a:lnTo>
                  <a:pt x="51815" y="233172"/>
                </a:lnTo>
                <a:lnTo>
                  <a:pt x="51815" y="0"/>
                </a:lnTo>
                <a:lnTo>
                  <a:pt x="155448" y="0"/>
                </a:lnTo>
                <a:lnTo>
                  <a:pt x="155448" y="233172"/>
                </a:lnTo>
                <a:lnTo>
                  <a:pt x="207263" y="233172"/>
                </a:lnTo>
                <a:lnTo>
                  <a:pt x="103631" y="336804"/>
                </a:lnTo>
                <a:lnTo>
                  <a:pt x="0" y="233172"/>
                </a:lnTo>
                <a:close/>
              </a:path>
            </a:pathLst>
          </a:custGeom>
          <a:ln w="25908">
            <a:solidFill>
              <a:srgbClr val="285D87"/>
            </a:solidFill>
          </a:ln>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693158" y="1636014"/>
            <a:ext cx="0" cy="4480560"/>
          </a:xfrm>
          <a:custGeom>
            <a:avLst/>
            <a:gdLst/>
            <a:ahLst/>
            <a:cxnLst/>
            <a:rect l="l" t="t" r="r" b="b"/>
            <a:pathLst>
              <a:path h="4480560">
                <a:moveTo>
                  <a:pt x="0" y="0"/>
                </a:moveTo>
                <a:lnTo>
                  <a:pt x="0" y="4480560"/>
                </a:lnTo>
              </a:path>
            </a:pathLst>
          </a:custGeom>
          <a:ln w="25908">
            <a:solidFill>
              <a:srgbClr val="C00000"/>
            </a:solidFill>
          </a:ln>
        </p:spPr>
        <p:txBody>
          <a:bodyPr wrap="square" lIns="0" tIns="0" rIns="0" bIns="0" rtlCol="0"/>
          <a:lstStyle/>
          <a:p>
            <a:endParaRPr/>
          </a:p>
        </p:txBody>
      </p:sp>
      <p:sp>
        <p:nvSpPr>
          <p:cNvPr id="3" name="object 3"/>
          <p:cNvSpPr/>
          <p:nvPr/>
        </p:nvSpPr>
        <p:spPr>
          <a:xfrm>
            <a:off x="1706879" y="2679192"/>
            <a:ext cx="2037588" cy="2167127"/>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685535" y="2270103"/>
            <a:ext cx="2399665" cy="2768600"/>
          </a:xfrm>
          <a:prstGeom prst="rect">
            <a:avLst/>
          </a:prstGeom>
        </p:spPr>
        <p:txBody>
          <a:bodyPr vert="horz" wrap="square" lIns="0" tIns="194945" rIns="0" bIns="0" rtlCol="0">
            <a:spAutoFit/>
          </a:bodyPr>
          <a:lstStyle/>
          <a:p>
            <a:pPr marL="12700">
              <a:lnSpc>
                <a:spcPct val="100000"/>
              </a:lnSpc>
              <a:spcBef>
                <a:spcPts val="1535"/>
              </a:spcBef>
            </a:pPr>
            <a:r>
              <a:rPr sz="2400" spc="-5" dirty="0">
                <a:latin typeface="Courier New"/>
                <a:cs typeface="Courier New"/>
              </a:rPr>
              <a:t>ES5</a:t>
            </a:r>
            <a:endParaRPr sz="2400" dirty="0">
              <a:latin typeface="Courier New"/>
              <a:cs typeface="Courier New"/>
            </a:endParaRPr>
          </a:p>
          <a:p>
            <a:pPr marL="12700">
              <a:lnSpc>
                <a:spcPct val="100000"/>
              </a:lnSpc>
              <a:spcBef>
                <a:spcPts val="1440"/>
              </a:spcBef>
            </a:pPr>
            <a:r>
              <a:rPr sz="2400" spc="-5" dirty="0">
                <a:latin typeface="Courier New"/>
                <a:cs typeface="Courier New"/>
              </a:rPr>
              <a:t>Dart</a:t>
            </a:r>
            <a:endParaRPr sz="2400" dirty="0">
              <a:latin typeface="Courier New"/>
              <a:cs typeface="Courier New"/>
            </a:endParaRPr>
          </a:p>
          <a:p>
            <a:pPr marL="12700" marR="5080">
              <a:lnSpc>
                <a:spcPct val="150000"/>
              </a:lnSpc>
              <a:spcBef>
                <a:spcPts val="5"/>
              </a:spcBef>
            </a:pPr>
            <a:r>
              <a:rPr sz="2400" spc="-5" dirty="0">
                <a:latin typeface="Courier New"/>
                <a:cs typeface="Courier New"/>
              </a:rPr>
              <a:t>CoffeeScript  ES2015 or</a:t>
            </a:r>
            <a:r>
              <a:rPr sz="2400" spc="-114" dirty="0">
                <a:latin typeface="Courier New"/>
                <a:cs typeface="Courier New"/>
              </a:rPr>
              <a:t> </a:t>
            </a:r>
            <a:r>
              <a:rPr sz="2400" spc="-5" dirty="0">
                <a:latin typeface="Courier New"/>
                <a:cs typeface="Courier New"/>
              </a:rPr>
              <a:t>ES7</a:t>
            </a:r>
            <a:endParaRPr sz="2400" dirty="0">
              <a:latin typeface="Courier New"/>
              <a:cs typeface="Courier New"/>
            </a:endParaRPr>
          </a:p>
          <a:p>
            <a:pPr marL="12700">
              <a:lnSpc>
                <a:spcPct val="100000"/>
              </a:lnSpc>
              <a:spcBef>
                <a:spcPts val="1440"/>
              </a:spcBef>
            </a:pPr>
            <a:r>
              <a:rPr sz="2400" spc="-5" dirty="0">
                <a:latin typeface="Courier New"/>
                <a:cs typeface="Courier New"/>
              </a:rPr>
              <a:t>Typescript</a:t>
            </a:r>
            <a:endParaRPr sz="2400" dirty="0">
              <a:latin typeface="Courier New"/>
              <a:cs typeface="Courier New"/>
            </a:endParaRPr>
          </a:p>
        </p:txBody>
      </p:sp>
      <p:sp>
        <p:nvSpPr>
          <p:cNvPr id="5" name="object 5"/>
          <p:cNvSpPr txBox="1">
            <a:spLocks noGrp="1"/>
          </p:cNvSpPr>
          <p:nvPr>
            <p:ph type="title"/>
          </p:nvPr>
        </p:nvSpPr>
        <p:spPr>
          <a:xfrm>
            <a:off x="4174997" y="465836"/>
            <a:ext cx="4060825"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D79F39"/>
                </a:solidFill>
              </a:rPr>
              <a:t>So Many</a:t>
            </a:r>
            <a:r>
              <a:rPr sz="4000" spc="-50" dirty="0">
                <a:solidFill>
                  <a:srgbClr val="D79F39"/>
                </a:solidFill>
              </a:rPr>
              <a:t> </a:t>
            </a:r>
            <a:r>
              <a:rPr sz="4000" spc="-5" dirty="0">
                <a:solidFill>
                  <a:srgbClr val="D79F39"/>
                </a:solidFill>
              </a:rPr>
              <a:t>Options!</a:t>
            </a:r>
            <a:endParaRPr sz="4000"/>
          </a:p>
        </p:txBody>
      </p:sp>
      <p:sp>
        <p:nvSpPr>
          <p:cNvPr id="6" name="object 6"/>
          <p:cNvSpPr/>
          <p:nvPr/>
        </p:nvSpPr>
        <p:spPr>
          <a:xfrm>
            <a:off x="1435608" y="2398776"/>
            <a:ext cx="2580131" cy="272796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88638" y="301878"/>
            <a:ext cx="2916555" cy="696595"/>
          </a:xfrm>
          <a:prstGeom prst="rect">
            <a:avLst/>
          </a:prstGeom>
        </p:spPr>
        <p:txBody>
          <a:bodyPr vert="horz" wrap="square" lIns="0" tIns="12700" rIns="0" bIns="0" rtlCol="0">
            <a:spAutoFit/>
          </a:bodyPr>
          <a:lstStyle/>
          <a:p>
            <a:pPr marL="12700">
              <a:lnSpc>
                <a:spcPct val="100000"/>
              </a:lnSpc>
              <a:spcBef>
                <a:spcPts val="100"/>
              </a:spcBef>
            </a:pPr>
            <a:r>
              <a:rPr dirty="0"/>
              <a:t>Component</a:t>
            </a:r>
          </a:p>
        </p:txBody>
      </p:sp>
      <p:sp>
        <p:nvSpPr>
          <p:cNvPr id="3" name="object 3"/>
          <p:cNvSpPr/>
          <p:nvPr/>
        </p:nvSpPr>
        <p:spPr>
          <a:xfrm>
            <a:off x="1315974" y="1312925"/>
            <a:ext cx="3357879" cy="657225"/>
          </a:xfrm>
          <a:custGeom>
            <a:avLst/>
            <a:gdLst/>
            <a:ahLst/>
            <a:cxnLst/>
            <a:rect l="l" t="t" r="r" b="b"/>
            <a:pathLst>
              <a:path w="3357879" h="657225">
                <a:moveTo>
                  <a:pt x="0" y="656844"/>
                </a:moveTo>
                <a:lnTo>
                  <a:pt x="3357372" y="656844"/>
                </a:lnTo>
                <a:lnTo>
                  <a:pt x="3357372" y="0"/>
                </a:lnTo>
                <a:lnTo>
                  <a:pt x="0" y="0"/>
                </a:lnTo>
                <a:lnTo>
                  <a:pt x="0" y="656844"/>
                </a:lnTo>
                <a:close/>
              </a:path>
            </a:pathLst>
          </a:custGeom>
          <a:solidFill>
            <a:srgbClr val="3981B9"/>
          </a:solidFill>
        </p:spPr>
        <p:txBody>
          <a:bodyPr wrap="square" lIns="0" tIns="0" rIns="0" bIns="0" rtlCol="0"/>
          <a:lstStyle/>
          <a:p>
            <a:endParaRPr/>
          </a:p>
        </p:txBody>
      </p:sp>
      <p:sp>
        <p:nvSpPr>
          <p:cNvPr id="4" name="object 4"/>
          <p:cNvSpPr/>
          <p:nvPr/>
        </p:nvSpPr>
        <p:spPr>
          <a:xfrm>
            <a:off x="1315974" y="1312925"/>
            <a:ext cx="3357879" cy="657225"/>
          </a:xfrm>
          <a:custGeom>
            <a:avLst/>
            <a:gdLst/>
            <a:ahLst/>
            <a:cxnLst/>
            <a:rect l="l" t="t" r="r" b="b"/>
            <a:pathLst>
              <a:path w="3357879" h="657225">
                <a:moveTo>
                  <a:pt x="0" y="656844"/>
                </a:moveTo>
                <a:lnTo>
                  <a:pt x="3357372" y="656844"/>
                </a:lnTo>
                <a:lnTo>
                  <a:pt x="3357372" y="0"/>
                </a:lnTo>
                <a:lnTo>
                  <a:pt x="0" y="0"/>
                </a:lnTo>
                <a:lnTo>
                  <a:pt x="0" y="656844"/>
                </a:lnTo>
                <a:close/>
              </a:path>
            </a:pathLst>
          </a:custGeom>
          <a:ln w="25908">
            <a:solidFill>
              <a:srgbClr val="285D87"/>
            </a:solidFill>
          </a:ln>
        </p:spPr>
        <p:txBody>
          <a:bodyPr wrap="square" lIns="0" tIns="0" rIns="0" bIns="0" rtlCol="0"/>
          <a:lstStyle/>
          <a:p>
            <a:endParaRPr/>
          </a:p>
        </p:txBody>
      </p:sp>
      <p:sp>
        <p:nvSpPr>
          <p:cNvPr id="5" name="object 5"/>
          <p:cNvSpPr/>
          <p:nvPr/>
        </p:nvSpPr>
        <p:spPr>
          <a:xfrm>
            <a:off x="1322832" y="1969007"/>
            <a:ext cx="5095240" cy="4410710"/>
          </a:xfrm>
          <a:custGeom>
            <a:avLst/>
            <a:gdLst/>
            <a:ahLst/>
            <a:cxnLst/>
            <a:rect l="l" t="t" r="r" b="b"/>
            <a:pathLst>
              <a:path w="5095240" h="4410710">
                <a:moveTo>
                  <a:pt x="0" y="4410456"/>
                </a:moveTo>
                <a:lnTo>
                  <a:pt x="5094732" y="4410456"/>
                </a:lnTo>
                <a:lnTo>
                  <a:pt x="5094732" y="0"/>
                </a:lnTo>
                <a:lnTo>
                  <a:pt x="0" y="0"/>
                </a:lnTo>
                <a:lnTo>
                  <a:pt x="0" y="4410456"/>
                </a:lnTo>
                <a:close/>
              </a:path>
            </a:pathLst>
          </a:custGeom>
          <a:ln w="9144">
            <a:solidFill>
              <a:srgbClr val="3981B9"/>
            </a:solidFill>
          </a:ln>
        </p:spPr>
        <p:txBody>
          <a:bodyPr wrap="square" lIns="0" tIns="0" rIns="0" bIns="0" rtlCol="0"/>
          <a:lstStyle/>
          <a:p>
            <a:endParaRPr/>
          </a:p>
        </p:txBody>
      </p:sp>
      <p:sp>
        <p:nvSpPr>
          <p:cNvPr id="6" name="object 6"/>
          <p:cNvSpPr txBox="1"/>
          <p:nvPr/>
        </p:nvSpPr>
        <p:spPr>
          <a:xfrm>
            <a:off x="1585341" y="1412875"/>
            <a:ext cx="264922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FFFF"/>
                </a:solidFill>
                <a:latin typeface="Arial"/>
                <a:cs typeface="Arial"/>
              </a:rPr>
              <a:t>app.component.ts</a:t>
            </a:r>
            <a:endParaRPr sz="2400">
              <a:latin typeface="Arial"/>
              <a:cs typeface="Arial"/>
            </a:endParaRPr>
          </a:p>
        </p:txBody>
      </p:sp>
      <p:sp>
        <p:nvSpPr>
          <p:cNvPr id="7" name="object 7"/>
          <p:cNvSpPr txBox="1"/>
          <p:nvPr/>
        </p:nvSpPr>
        <p:spPr>
          <a:xfrm>
            <a:off x="1457325" y="2128774"/>
            <a:ext cx="4201160" cy="28511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3981B9"/>
                </a:solidFill>
                <a:latin typeface="Arial"/>
                <a:cs typeface="Arial"/>
              </a:rPr>
              <a:t>import </a:t>
            </a:r>
            <a:r>
              <a:rPr sz="1700" dirty="0">
                <a:latin typeface="Arial"/>
                <a:cs typeface="Arial"/>
              </a:rPr>
              <a:t>{ Component } </a:t>
            </a:r>
            <a:r>
              <a:rPr sz="1700" spc="-5" dirty="0">
                <a:solidFill>
                  <a:srgbClr val="3981B9"/>
                </a:solidFill>
                <a:latin typeface="Arial"/>
                <a:cs typeface="Arial"/>
              </a:rPr>
              <a:t>from</a:t>
            </a:r>
            <a:r>
              <a:rPr sz="1700" spc="-10" dirty="0">
                <a:solidFill>
                  <a:srgbClr val="3981B9"/>
                </a:solidFill>
                <a:latin typeface="Arial"/>
                <a:cs typeface="Arial"/>
              </a:rPr>
              <a:t> </a:t>
            </a:r>
            <a:r>
              <a:rPr sz="1700" spc="-5" dirty="0">
                <a:solidFill>
                  <a:srgbClr val="AB7921"/>
                </a:solidFill>
                <a:latin typeface="Arial"/>
                <a:cs typeface="Arial"/>
              </a:rPr>
              <a:t>‘@angular/core’</a:t>
            </a:r>
            <a:r>
              <a:rPr sz="1700" spc="-5" dirty="0">
                <a:latin typeface="Arial"/>
                <a:cs typeface="Arial"/>
              </a:rPr>
              <a:t>;</a:t>
            </a:r>
            <a:endParaRPr sz="1700">
              <a:latin typeface="Arial"/>
              <a:cs typeface="Arial"/>
            </a:endParaRPr>
          </a:p>
        </p:txBody>
      </p:sp>
      <p:sp>
        <p:nvSpPr>
          <p:cNvPr id="8" name="object 8"/>
          <p:cNvSpPr txBox="1"/>
          <p:nvPr/>
        </p:nvSpPr>
        <p:spPr>
          <a:xfrm>
            <a:off x="1457325" y="2646933"/>
            <a:ext cx="3623310" cy="1581150"/>
          </a:xfrm>
          <a:prstGeom prst="rect">
            <a:avLst/>
          </a:prstGeom>
        </p:spPr>
        <p:txBody>
          <a:bodyPr vert="horz" wrap="square" lIns="0" tIns="13335" rIns="0" bIns="0" rtlCol="0">
            <a:spAutoFit/>
          </a:bodyPr>
          <a:lstStyle/>
          <a:p>
            <a:pPr marL="253365" marR="1664335" indent="-241300">
              <a:lnSpc>
                <a:spcPct val="100000"/>
              </a:lnSpc>
              <a:spcBef>
                <a:spcPts val="105"/>
              </a:spcBef>
            </a:pPr>
            <a:r>
              <a:rPr sz="1700" dirty="0">
                <a:latin typeface="Arial"/>
                <a:cs typeface="Arial"/>
              </a:rPr>
              <a:t>@Component({  selector:</a:t>
            </a:r>
            <a:r>
              <a:rPr sz="1700" spc="-75" dirty="0">
                <a:latin typeface="Arial"/>
                <a:cs typeface="Arial"/>
              </a:rPr>
              <a:t> </a:t>
            </a:r>
            <a:r>
              <a:rPr sz="1700" dirty="0">
                <a:solidFill>
                  <a:srgbClr val="AB7921"/>
                </a:solidFill>
                <a:latin typeface="Arial"/>
                <a:cs typeface="Arial"/>
              </a:rPr>
              <a:t>‘bs-app’</a:t>
            </a:r>
            <a:r>
              <a:rPr sz="1700" dirty="0">
                <a:latin typeface="Arial"/>
                <a:cs typeface="Arial"/>
              </a:rPr>
              <a:t>,  template: </a:t>
            </a:r>
            <a:r>
              <a:rPr sz="1700" dirty="0">
                <a:solidFill>
                  <a:srgbClr val="AB7921"/>
                </a:solidFill>
                <a:latin typeface="Arial"/>
                <a:cs typeface="Arial"/>
              </a:rPr>
              <a:t>`</a:t>
            </a:r>
            <a:endParaRPr sz="1700">
              <a:latin typeface="Arial"/>
              <a:cs typeface="Arial"/>
            </a:endParaRPr>
          </a:p>
          <a:p>
            <a:pPr marL="373380">
              <a:lnSpc>
                <a:spcPct val="100000"/>
              </a:lnSpc>
            </a:pPr>
            <a:r>
              <a:rPr sz="1700" dirty="0">
                <a:solidFill>
                  <a:srgbClr val="AB7921"/>
                </a:solidFill>
                <a:latin typeface="Arial"/>
                <a:cs typeface="Arial"/>
              </a:rPr>
              <a:t>&lt;h1&gt;{{ pageTitle</a:t>
            </a:r>
            <a:r>
              <a:rPr sz="1700" spc="-40" dirty="0">
                <a:solidFill>
                  <a:srgbClr val="AB7921"/>
                </a:solidFill>
                <a:latin typeface="Arial"/>
                <a:cs typeface="Arial"/>
              </a:rPr>
              <a:t> </a:t>
            </a:r>
            <a:r>
              <a:rPr sz="1700" spc="-5" dirty="0">
                <a:solidFill>
                  <a:srgbClr val="AB7921"/>
                </a:solidFill>
                <a:latin typeface="Arial"/>
                <a:cs typeface="Arial"/>
              </a:rPr>
              <a:t>}}&lt;/h1&gt;</a:t>
            </a:r>
            <a:endParaRPr sz="1700">
              <a:latin typeface="Arial"/>
              <a:cs typeface="Arial"/>
            </a:endParaRPr>
          </a:p>
          <a:p>
            <a:pPr marL="373380">
              <a:lnSpc>
                <a:spcPct val="100000"/>
              </a:lnSpc>
            </a:pPr>
            <a:r>
              <a:rPr sz="1700" dirty="0">
                <a:solidFill>
                  <a:srgbClr val="AB7921"/>
                </a:solidFill>
                <a:latin typeface="Arial"/>
                <a:cs typeface="Arial"/>
              </a:rPr>
              <a:t>&lt;div&gt;App Component</a:t>
            </a:r>
            <a:r>
              <a:rPr sz="1700" spc="-55" dirty="0">
                <a:solidFill>
                  <a:srgbClr val="AB7921"/>
                </a:solidFill>
                <a:latin typeface="Arial"/>
                <a:cs typeface="Arial"/>
              </a:rPr>
              <a:t> </a:t>
            </a:r>
            <a:r>
              <a:rPr sz="1700" dirty="0">
                <a:solidFill>
                  <a:srgbClr val="AB7921"/>
                </a:solidFill>
                <a:latin typeface="Arial"/>
                <a:cs typeface="Arial"/>
              </a:rPr>
              <a:t>Test&lt;/div&gt;`</a:t>
            </a:r>
            <a:endParaRPr sz="1700">
              <a:latin typeface="Arial"/>
              <a:cs typeface="Arial"/>
            </a:endParaRPr>
          </a:p>
          <a:p>
            <a:pPr marL="12700">
              <a:lnSpc>
                <a:spcPct val="100000"/>
              </a:lnSpc>
            </a:pPr>
            <a:r>
              <a:rPr sz="1700" spc="-10" dirty="0">
                <a:latin typeface="Arial"/>
                <a:cs typeface="Arial"/>
              </a:rPr>
              <a:t>})</a:t>
            </a:r>
            <a:endParaRPr sz="1700">
              <a:latin typeface="Arial"/>
              <a:cs typeface="Arial"/>
            </a:endParaRPr>
          </a:p>
        </p:txBody>
      </p:sp>
      <p:sp>
        <p:nvSpPr>
          <p:cNvPr id="9" name="object 9"/>
          <p:cNvSpPr txBox="1"/>
          <p:nvPr/>
        </p:nvSpPr>
        <p:spPr>
          <a:xfrm>
            <a:off x="1457325" y="4461128"/>
            <a:ext cx="3650615" cy="544195"/>
          </a:xfrm>
          <a:prstGeom prst="rect">
            <a:avLst/>
          </a:prstGeom>
        </p:spPr>
        <p:txBody>
          <a:bodyPr vert="horz" wrap="square" lIns="0" tIns="12700" rIns="0" bIns="0" rtlCol="0">
            <a:spAutoFit/>
          </a:bodyPr>
          <a:lstStyle/>
          <a:p>
            <a:pPr marL="132715" marR="5080" indent="-120650">
              <a:lnSpc>
                <a:spcPct val="100000"/>
              </a:lnSpc>
              <a:spcBef>
                <a:spcPts val="100"/>
              </a:spcBef>
            </a:pPr>
            <a:r>
              <a:rPr sz="1700" spc="-5" dirty="0">
                <a:solidFill>
                  <a:srgbClr val="FF0000"/>
                </a:solidFill>
                <a:latin typeface="Arial"/>
                <a:cs typeface="Arial"/>
              </a:rPr>
              <a:t>export </a:t>
            </a:r>
            <a:r>
              <a:rPr sz="1700" dirty="0">
                <a:solidFill>
                  <a:srgbClr val="FF0000"/>
                </a:solidFill>
                <a:latin typeface="Arial"/>
                <a:cs typeface="Arial"/>
              </a:rPr>
              <a:t>class </a:t>
            </a:r>
            <a:r>
              <a:rPr sz="1700" dirty="0">
                <a:solidFill>
                  <a:srgbClr val="FA8D33"/>
                </a:solidFill>
                <a:latin typeface="Arial"/>
                <a:cs typeface="Arial"/>
              </a:rPr>
              <a:t>AppComponent </a:t>
            </a:r>
            <a:r>
              <a:rPr sz="1700" dirty="0">
                <a:latin typeface="Arial"/>
                <a:cs typeface="Arial"/>
              </a:rPr>
              <a:t>{  </a:t>
            </a:r>
            <a:r>
              <a:rPr sz="1700" dirty="0">
                <a:solidFill>
                  <a:srgbClr val="6F2F9F"/>
                </a:solidFill>
                <a:latin typeface="Arial"/>
                <a:cs typeface="Arial"/>
              </a:rPr>
              <a:t>pageTitle: </a:t>
            </a:r>
            <a:r>
              <a:rPr sz="1700" spc="-5" dirty="0">
                <a:solidFill>
                  <a:srgbClr val="702527"/>
                </a:solidFill>
                <a:latin typeface="Arial"/>
                <a:cs typeface="Arial"/>
              </a:rPr>
              <a:t>string </a:t>
            </a:r>
            <a:r>
              <a:rPr sz="1700" dirty="0">
                <a:latin typeface="Arial"/>
                <a:cs typeface="Arial"/>
              </a:rPr>
              <a:t>= </a:t>
            </a:r>
            <a:r>
              <a:rPr sz="1700" dirty="0">
                <a:solidFill>
                  <a:srgbClr val="AB7921"/>
                </a:solidFill>
                <a:latin typeface="Arial"/>
                <a:cs typeface="Arial"/>
              </a:rPr>
              <a:t>“Dev Book</a:t>
            </a:r>
            <a:r>
              <a:rPr sz="1700" spc="-20" dirty="0">
                <a:solidFill>
                  <a:srgbClr val="AB7921"/>
                </a:solidFill>
                <a:latin typeface="Arial"/>
                <a:cs typeface="Arial"/>
              </a:rPr>
              <a:t> </a:t>
            </a:r>
            <a:r>
              <a:rPr sz="1700" spc="-5" dirty="0">
                <a:solidFill>
                  <a:srgbClr val="AB7921"/>
                </a:solidFill>
                <a:latin typeface="Arial"/>
                <a:cs typeface="Arial"/>
              </a:rPr>
              <a:t>Store”</a:t>
            </a:r>
            <a:r>
              <a:rPr sz="1700" spc="-5" dirty="0">
                <a:latin typeface="Arial"/>
                <a:cs typeface="Arial"/>
              </a:rPr>
              <a:t>;</a:t>
            </a:r>
            <a:endParaRPr sz="1700">
              <a:latin typeface="Arial"/>
              <a:cs typeface="Arial"/>
            </a:endParaRPr>
          </a:p>
        </p:txBody>
      </p:sp>
      <p:sp>
        <p:nvSpPr>
          <p:cNvPr id="10" name="object 10"/>
          <p:cNvSpPr txBox="1"/>
          <p:nvPr/>
        </p:nvSpPr>
        <p:spPr>
          <a:xfrm>
            <a:off x="1457325" y="5238369"/>
            <a:ext cx="2227580" cy="1062990"/>
          </a:xfrm>
          <a:prstGeom prst="rect">
            <a:avLst/>
          </a:prstGeom>
        </p:spPr>
        <p:txBody>
          <a:bodyPr vert="horz" wrap="square" lIns="0" tIns="12700" rIns="0" bIns="0" rtlCol="0">
            <a:spAutoFit/>
          </a:bodyPr>
          <a:lstStyle/>
          <a:p>
            <a:pPr marL="132715">
              <a:lnSpc>
                <a:spcPct val="100000"/>
              </a:lnSpc>
              <a:spcBef>
                <a:spcPts val="100"/>
              </a:spcBef>
            </a:pPr>
            <a:r>
              <a:rPr sz="1700" dirty="0">
                <a:solidFill>
                  <a:srgbClr val="00AF50"/>
                </a:solidFill>
                <a:latin typeface="Arial"/>
                <a:cs typeface="Arial"/>
              </a:rPr>
              <a:t>showBook(): </a:t>
            </a:r>
            <a:r>
              <a:rPr sz="1700" dirty="0">
                <a:solidFill>
                  <a:srgbClr val="001F5F"/>
                </a:solidFill>
                <a:latin typeface="Arial"/>
                <a:cs typeface="Arial"/>
              </a:rPr>
              <a:t>void</a:t>
            </a:r>
            <a:r>
              <a:rPr sz="1700" spc="-20" dirty="0">
                <a:solidFill>
                  <a:srgbClr val="001F5F"/>
                </a:solidFill>
                <a:latin typeface="Arial"/>
                <a:cs typeface="Arial"/>
              </a:rPr>
              <a:t> </a:t>
            </a:r>
            <a:r>
              <a:rPr sz="1700" dirty="0">
                <a:latin typeface="Arial"/>
                <a:cs typeface="Arial"/>
              </a:rPr>
              <a:t>{</a:t>
            </a:r>
            <a:endParaRPr sz="1700">
              <a:latin typeface="Arial"/>
              <a:cs typeface="Arial"/>
            </a:endParaRPr>
          </a:p>
          <a:p>
            <a:pPr marL="314325">
              <a:lnSpc>
                <a:spcPct val="100000"/>
              </a:lnSpc>
              <a:spcBef>
                <a:spcPts val="5"/>
              </a:spcBef>
            </a:pPr>
            <a:r>
              <a:rPr sz="1700" spc="-5" dirty="0">
                <a:solidFill>
                  <a:srgbClr val="666666"/>
                </a:solidFill>
                <a:latin typeface="Arial"/>
                <a:cs typeface="Arial"/>
              </a:rPr>
              <a:t>// </a:t>
            </a:r>
            <a:r>
              <a:rPr sz="1700" dirty="0">
                <a:solidFill>
                  <a:srgbClr val="666666"/>
                </a:solidFill>
                <a:latin typeface="Arial"/>
                <a:cs typeface="Arial"/>
              </a:rPr>
              <a:t>method logic</a:t>
            </a:r>
            <a:r>
              <a:rPr sz="1700" spc="-70" dirty="0">
                <a:solidFill>
                  <a:srgbClr val="666666"/>
                </a:solidFill>
                <a:latin typeface="Arial"/>
                <a:cs typeface="Arial"/>
              </a:rPr>
              <a:t> </a:t>
            </a:r>
            <a:r>
              <a:rPr sz="1700" dirty="0">
                <a:solidFill>
                  <a:srgbClr val="666666"/>
                </a:solidFill>
                <a:latin typeface="Arial"/>
                <a:cs typeface="Arial"/>
              </a:rPr>
              <a:t>here</a:t>
            </a:r>
            <a:endParaRPr sz="1700">
              <a:latin typeface="Arial"/>
              <a:cs typeface="Arial"/>
            </a:endParaRPr>
          </a:p>
          <a:p>
            <a:pPr marL="73025">
              <a:lnSpc>
                <a:spcPct val="100000"/>
              </a:lnSpc>
            </a:pPr>
            <a:r>
              <a:rPr sz="1700" dirty="0">
                <a:latin typeface="Arial"/>
                <a:cs typeface="Arial"/>
              </a:rPr>
              <a:t>}</a:t>
            </a:r>
            <a:endParaRPr sz="1700">
              <a:latin typeface="Arial"/>
              <a:cs typeface="Arial"/>
            </a:endParaRPr>
          </a:p>
          <a:p>
            <a:pPr marL="12700">
              <a:lnSpc>
                <a:spcPct val="100000"/>
              </a:lnSpc>
            </a:pPr>
            <a:r>
              <a:rPr sz="1700" dirty="0">
                <a:latin typeface="Arial"/>
                <a:cs typeface="Arial"/>
              </a:rPr>
              <a:t>}</a:t>
            </a:r>
            <a:endParaRPr sz="1700">
              <a:latin typeface="Arial"/>
              <a:cs typeface="Arial"/>
            </a:endParaRPr>
          </a:p>
        </p:txBody>
      </p:sp>
      <p:sp>
        <p:nvSpPr>
          <p:cNvPr id="11" name="object 11"/>
          <p:cNvSpPr/>
          <p:nvPr/>
        </p:nvSpPr>
        <p:spPr>
          <a:xfrm>
            <a:off x="8176259" y="4879847"/>
            <a:ext cx="2834640" cy="836676"/>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8705088" y="4847844"/>
            <a:ext cx="1773936" cy="1040879"/>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8223504" y="4907279"/>
            <a:ext cx="2744724" cy="746760"/>
          </a:xfrm>
          <a:prstGeom prst="rect">
            <a:avLst/>
          </a:prstGeom>
          <a:blipFill>
            <a:blip r:embed="rId4" cstate="print"/>
            <a:stretch>
              <a:fillRect/>
            </a:stretch>
          </a:blipFill>
        </p:spPr>
        <p:txBody>
          <a:bodyPr wrap="square" lIns="0" tIns="0" rIns="0" bIns="0" rtlCol="0"/>
          <a:lstStyle/>
          <a:p>
            <a:endParaRPr/>
          </a:p>
        </p:txBody>
      </p:sp>
      <p:sp>
        <p:nvSpPr>
          <p:cNvPr id="14" name="object 14"/>
          <p:cNvSpPr txBox="1"/>
          <p:nvPr/>
        </p:nvSpPr>
        <p:spPr>
          <a:xfrm>
            <a:off x="8223504" y="4907279"/>
            <a:ext cx="2745105" cy="746760"/>
          </a:xfrm>
          <a:prstGeom prst="rect">
            <a:avLst/>
          </a:prstGeom>
          <a:ln w="9144">
            <a:solidFill>
              <a:srgbClr val="D69C34"/>
            </a:solidFill>
          </a:ln>
        </p:spPr>
        <p:txBody>
          <a:bodyPr vert="horz" wrap="square" lIns="0" tIns="87630" rIns="0" bIns="0" rtlCol="0">
            <a:spAutoFit/>
          </a:bodyPr>
          <a:lstStyle/>
          <a:p>
            <a:pPr marL="800100">
              <a:lnSpc>
                <a:spcPct val="100000"/>
              </a:lnSpc>
              <a:spcBef>
                <a:spcPts val="690"/>
              </a:spcBef>
            </a:pPr>
            <a:r>
              <a:rPr sz="3600" dirty="0">
                <a:latin typeface="Arial"/>
                <a:cs typeface="Arial"/>
              </a:rPr>
              <a:t>Class</a:t>
            </a:r>
            <a:endParaRPr sz="3600">
              <a:latin typeface="Arial"/>
              <a:cs typeface="Arial"/>
            </a:endParaRPr>
          </a:p>
        </p:txBody>
      </p:sp>
      <p:sp>
        <p:nvSpPr>
          <p:cNvPr id="15" name="object 15"/>
          <p:cNvSpPr/>
          <p:nvPr/>
        </p:nvSpPr>
        <p:spPr>
          <a:xfrm>
            <a:off x="5929121" y="5219700"/>
            <a:ext cx="2294890" cy="123825"/>
          </a:xfrm>
          <a:custGeom>
            <a:avLst/>
            <a:gdLst/>
            <a:ahLst/>
            <a:cxnLst/>
            <a:rect l="l" t="t" r="r" b="b"/>
            <a:pathLst>
              <a:path w="2294890" h="123825">
                <a:moveTo>
                  <a:pt x="123443" y="0"/>
                </a:moveTo>
                <a:lnTo>
                  <a:pt x="0" y="61721"/>
                </a:lnTo>
                <a:lnTo>
                  <a:pt x="123443" y="123443"/>
                </a:lnTo>
                <a:lnTo>
                  <a:pt x="123443" y="82296"/>
                </a:lnTo>
                <a:lnTo>
                  <a:pt x="102869" y="82296"/>
                </a:lnTo>
                <a:lnTo>
                  <a:pt x="102869" y="41147"/>
                </a:lnTo>
                <a:lnTo>
                  <a:pt x="123443" y="41147"/>
                </a:lnTo>
                <a:lnTo>
                  <a:pt x="123443" y="0"/>
                </a:lnTo>
                <a:close/>
              </a:path>
              <a:path w="2294890" h="123825">
                <a:moveTo>
                  <a:pt x="123443" y="41147"/>
                </a:moveTo>
                <a:lnTo>
                  <a:pt x="102869" y="41147"/>
                </a:lnTo>
                <a:lnTo>
                  <a:pt x="102869" y="82296"/>
                </a:lnTo>
                <a:lnTo>
                  <a:pt x="123443" y="82296"/>
                </a:lnTo>
                <a:lnTo>
                  <a:pt x="123443" y="41147"/>
                </a:lnTo>
                <a:close/>
              </a:path>
              <a:path w="2294890" h="123825">
                <a:moveTo>
                  <a:pt x="2294889" y="41147"/>
                </a:moveTo>
                <a:lnTo>
                  <a:pt x="123443" y="41147"/>
                </a:lnTo>
                <a:lnTo>
                  <a:pt x="123443" y="82296"/>
                </a:lnTo>
                <a:lnTo>
                  <a:pt x="2294889" y="82296"/>
                </a:lnTo>
                <a:lnTo>
                  <a:pt x="2294889" y="41147"/>
                </a:lnTo>
                <a:close/>
              </a:path>
            </a:pathLst>
          </a:custGeom>
          <a:solidFill>
            <a:srgbClr val="D79F39"/>
          </a:solidFill>
        </p:spPr>
        <p:txBody>
          <a:bodyPr wrap="square" lIns="0" tIns="0" rIns="0" bIns="0" rtlCol="0"/>
          <a:lstStyle/>
          <a:p>
            <a:endParaRPr/>
          </a:p>
        </p:txBody>
      </p:sp>
      <p:sp>
        <p:nvSpPr>
          <p:cNvPr id="16" name="object 16"/>
          <p:cNvSpPr/>
          <p:nvPr/>
        </p:nvSpPr>
        <p:spPr>
          <a:xfrm>
            <a:off x="8176259" y="3220199"/>
            <a:ext cx="2834640" cy="861072"/>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8324088" y="3200412"/>
            <a:ext cx="2535936" cy="1040879"/>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8223504" y="3247644"/>
            <a:ext cx="2744724" cy="771143"/>
          </a:xfrm>
          <a:prstGeom prst="rect">
            <a:avLst/>
          </a:prstGeom>
          <a:blipFill>
            <a:blip r:embed="rId7" cstate="print"/>
            <a:stretch>
              <a:fillRect/>
            </a:stretch>
          </a:blipFill>
        </p:spPr>
        <p:txBody>
          <a:bodyPr wrap="square" lIns="0" tIns="0" rIns="0" bIns="0" rtlCol="0"/>
          <a:lstStyle/>
          <a:p>
            <a:endParaRPr/>
          </a:p>
        </p:txBody>
      </p:sp>
      <p:sp>
        <p:nvSpPr>
          <p:cNvPr id="19" name="object 19"/>
          <p:cNvSpPr txBox="1"/>
          <p:nvPr/>
        </p:nvSpPr>
        <p:spPr>
          <a:xfrm>
            <a:off x="8223504" y="3247644"/>
            <a:ext cx="2745105" cy="771525"/>
          </a:xfrm>
          <a:prstGeom prst="rect">
            <a:avLst/>
          </a:prstGeom>
          <a:ln w="9144">
            <a:solidFill>
              <a:srgbClr val="D69C34"/>
            </a:solidFill>
          </a:ln>
        </p:spPr>
        <p:txBody>
          <a:bodyPr vert="horz" wrap="square" lIns="0" tIns="99695" rIns="0" bIns="0" rtlCol="0">
            <a:spAutoFit/>
          </a:bodyPr>
          <a:lstStyle/>
          <a:p>
            <a:pPr marL="419100">
              <a:lnSpc>
                <a:spcPct val="100000"/>
              </a:lnSpc>
              <a:spcBef>
                <a:spcPts val="785"/>
              </a:spcBef>
            </a:pPr>
            <a:r>
              <a:rPr sz="3600" spc="-5" dirty="0">
                <a:latin typeface="Arial"/>
                <a:cs typeface="Arial"/>
              </a:rPr>
              <a:t>Metadata</a:t>
            </a:r>
            <a:endParaRPr sz="3600">
              <a:latin typeface="Arial"/>
              <a:cs typeface="Arial"/>
            </a:endParaRPr>
          </a:p>
        </p:txBody>
      </p:sp>
      <p:sp>
        <p:nvSpPr>
          <p:cNvPr id="20" name="object 20"/>
          <p:cNvSpPr/>
          <p:nvPr/>
        </p:nvSpPr>
        <p:spPr>
          <a:xfrm>
            <a:off x="5929121" y="3572255"/>
            <a:ext cx="2294890" cy="123825"/>
          </a:xfrm>
          <a:custGeom>
            <a:avLst/>
            <a:gdLst/>
            <a:ahLst/>
            <a:cxnLst/>
            <a:rect l="l" t="t" r="r" b="b"/>
            <a:pathLst>
              <a:path w="2294890" h="123825">
                <a:moveTo>
                  <a:pt x="123443" y="0"/>
                </a:moveTo>
                <a:lnTo>
                  <a:pt x="0" y="61722"/>
                </a:lnTo>
                <a:lnTo>
                  <a:pt x="123443" y="123444"/>
                </a:lnTo>
                <a:lnTo>
                  <a:pt x="123443" y="82296"/>
                </a:lnTo>
                <a:lnTo>
                  <a:pt x="102869" y="82296"/>
                </a:lnTo>
                <a:lnTo>
                  <a:pt x="102869" y="41148"/>
                </a:lnTo>
                <a:lnTo>
                  <a:pt x="123443" y="41148"/>
                </a:lnTo>
                <a:lnTo>
                  <a:pt x="123443" y="0"/>
                </a:lnTo>
                <a:close/>
              </a:path>
              <a:path w="2294890" h="123825">
                <a:moveTo>
                  <a:pt x="123443" y="41148"/>
                </a:moveTo>
                <a:lnTo>
                  <a:pt x="102869" y="41148"/>
                </a:lnTo>
                <a:lnTo>
                  <a:pt x="102869" y="82296"/>
                </a:lnTo>
                <a:lnTo>
                  <a:pt x="123443" y="82296"/>
                </a:lnTo>
                <a:lnTo>
                  <a:pt x="123443" y="41148"/>
                </a:lnTo>
                <a:close/>
              </a:path>
              <a:path w="2294890" h="123825">
                <a:moveTo>
                  <a:pt x="2294889" y="41148"/>
                </a:moveTo>
                <a:lnTo>
                  <a:pt x="123443" y="41148"/>
                </a:lnTo>
                <a:lnTo>
                  <a:pt x="123443" y="82296"/>
                </a:lnTo>
                <a:lnTo>
                  <a:pt x="2294889" y="82296"/>
                </a:lnTo>
                <a:lnTo>
                  <a:pt x="2294889" y="41148"/>
                </a:lnTo>
                <a:close/>
              </a:path>
            </a:pathLst>
          </a:custGeom>
          <a:solidFill>
            <a:srgbClr val="D79F39"/>
          </a:solidFill>
        </p:spPr>
        <p:txBody>
          <a:bodyPr wrap="square" lIns="0" tIns="0" rIns="0" bIns="0" rtlCol="0"/>
          <a:lstStyle/>
          <a:p>
            <a:endParaRPr/>
          </a:p>
        </p:txBody>
      </p:sp>
      <p:sp>
        <p:nvSpPr>
          <p:cNvPr id="21" name="object 21"/>
          <p:cNvSpPr/>
          <p:nvPr/>
        </p:nvSpPr>
        <p:spPr>
          <a:xfrm>
            <a:off x="8176259" y="1930882"/>
            <a:ext cx="2834640" cy="859561"/>
          </a:xfrm>
          <a:prstGeom prst="rect">
            <a:avLst/>
          </a:prstGeom>
          <a:blipFill>
            <a:blip r:embed="rId8" cstate="print"/>
            <a:stretch>
              <a:fillRect/>
            </a:stretch>
          </a:blipFill>
        </p:spPr>
        <p:txBody>
          <a:bodyPr wrap="square" lIns="0" tIns="0" rIns="0" bIns="0" rtlCol="0"/>
          <a:lstStyle/>
          <a:p>
            <a:endParaRPr/>
          </a:p>
        </p:txBody>
      </p:sp>
      <p:sp>
        <p:nvSpPr>
          <p:cNvPr id="22" name="object 22"/>
          <p:cNvSpPr/>
          <p:nvPr/>
        </p:nvSpPr>
        <p:spPr>
          <a:xfrm>
            <a:off x="8630411" y="1911108"/>
            <a:ext cx="1924811" cy="1040879"/>
          </a:xfrm>
          <a:prstGeom prst="rect">
            <a:avLst/>
          </a:prstGeom>
          <a:blipFill>
            <a:blip r:embed="rId9" cstate="print"/>
            <a:stretch>
              <a:fillRect/>
            </a:stretch>
          </a:blipFill>
        </p:spPr>
        <p:txBody>
          <a:bodyPr wrap="square" lIns="0" tIns="0" rIns="0" bIns="0" rtlCol="0"/>
          <a:lstStyle/>
          <a:p>
            <a:endParaRPr/>
          </a:p>
        </p:txBody>
      </p:sp>
      <p:sp>
        <p:nvSpPr>
          <p:cNvPr id="23" name="object 23"/>
          <p:cNvSpPr/>
          <p:nvPr/>
        </p:nvSpPr>
        <p:spPr>
          <a:xfrm>
            <a:off x="8223504" y="1958339"/>
            <a:ext cx="2744724" cy="769620"/>
          </a:xfrm>
          <a:prstGeom prst="rect">
            <a:avLst/>
          </a:prstGeom>
          <a:blipFill>
            <a:blip r:embed="rId10" cstate="print"/>
            <a:stretch>
              <a:fillRect/>
            </a:stretch>
          </a:blipFill>
        </p:spPr>
        <p:txBody>
          <a:bodyPr wrap="square" lIns="0" tIns="0" rIns="0" bIns="0" rtlCol="0"/>
          <a:lstStyle/>
          <a:p>
            <a:endParaRPr/>
          </a:p>
        </p:txBody>
      </p:sp>
      <p:sp>
        <p:nvSpPr>
          <p:cNvPr id="24" name="object 24"/>
          <p:cNvSpPr txBox="1"/>
          <p:nvPr/>
        </p:nvSpPr>
        <p:spPr>
          <a:xfrm>
            <a:off x="8223504" y="1958339"/>
            <a:ext cx="2745105" cy="769620"/>
          </a:xfrm>
          <a:prstGeom prst="rect">
            <a:avLst/>
          </a:prstGeom>
          <a:ln w="9144">
            <a:solidFill>
              <a:srgbClr val="D69C34"/>
            </a:solidFill>
          </a:ln>
        </p:spPr>
        <p:txBody>
          <a:bodyPr vert="horz" wrap="square" lIns="0" tIns="98425" rIns="0" bIns="0" rtlCol="0">
            <a:spAutoFit/>
          </a:bodyPr>
          <a:lstStyle/>
          <a:p>
            <a:pPr marL="725170">
              <a:lnSpc>
                <a:spcPct val="100000"/>
              </a:lnSpc>
              <a:spcBef>
                <a:spcPts val="775"/>
              </a:spcBef>
            </a:pPr>
            <a:r>
              <a:rPr sz="3600" dirty="0">
                <a:latin typeface="Arial"/>
                <a:cs typeface="Arial"/>
              </a:rPr>
              <a:t>Import</a:t>
            </a:r>
            <a:endParaRPr sz="3600">
              <a:latin typeface="Arial"/>
              <a:cs typeface="Arial"/>
            </a:endParaRPr>
          </a:p>
        </p:txBody>
      </p:sp>
      <p:sp>
        <p:nvSpPr>
          <p:cNvPr id="25" name="object 25"/>
          <p:cNvSpPr/>
          <p:nvPr/>
        </p:nvSpPr>
        <p:spPr>
          <a:xfrm>
            <a:off x="5929121" y="2282951"/>
            <a:ext cx="2294890" cy="123825"/>
          </a:xfrm>
          <a:custGeom>
            <a:avLst/>
            <a:gdLst/>
            <a:ahLst/>
            <a:cxnLst/>
            <a:rect l="l" t="t" r="r" b="b"/>
            <a:pathLst>
              <a:path w="2294890" h="123825">
                <a:moveTo>
                  <a:pt x="123443" y="0"/>
                </a:moveTo>
                <a:lnTo>
                  <a:pt x="0" y="61722"/>
                </a:lnTo>
                <a:lnTo>
                  <a:pt x="123443" y="123444"/>
                </a:lnTo>
                <a:lnTo>
                  <a:pt x="123443" y="82296"/>
                </a:lnTo>
                <a:lnTo>
                  <a:pt x="102869" y="82296"/>
                </a:lnTo>
                <a:lnTo>
                  <a:pt x="102869" y="41148"/>
                </a:lnTo>
                <a:lnTo>
                  <a:pt x="123443" y="41148"/>
                </a:lnTo>
                <a:lnTo>
                  <a:pt x="123443" y="0"/>
                </a:lnTo>
                <a:close/>
              </a:path>
              <a:path w="2294890" h="123825">
                <a:moveTo>
                  <a:pt x="123443" y="41148"/>
                </a:moveTo>
                <a:lnTo>
                  <a:pt x="102869" y="41148"/>
                </a:lnTo>
                <a:lnTo>
                  <a:pt x="102869" y="82296"/>
                </a:lnTo>
                <a:lnTo>
                  <a:pt x="123443" y="82296"/>
                </a:lnTo>
                <a:lnTo>
                  <a:pt x="123443" y="41148"/>
                </a:lnTo>
                <a:close/>
              </a:path>
              <a:path w="2294890" h="123825">
                <a:moveTo>
                  <a:pt x="2294889" y="41148"/>
                </a:moveTo>
                <a:lnTo>
                  <a:pt x="123443" y="41148"/>
                </a:lnTo>
                <a:lnTo>
                  <a:pt x="123443" y="82296"/>
                </a:lnTo>
                <a:lnTo>
                  <a:pt x="2294889" y="82296"/>
                </a:lnTo>
                <a:lnTo>
                  <a:pt x="2294889" y="41148"/>
                </a:lnTo>
                <a:close/>
              </a:path>
            </a:pathLst>
          </a:custGeom>
          <a:solidFill>
            <a:srgbClr val="D79F39"/>
          </a:solidFill>
        </p:spPr>
        <p:txBody>
          <a:bodyPr wrap="square" lIns="0" tIns="0" rIns="0" bIns="0" rtlCol="0"/>
          <a:lstStyle/>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88638" y="301878"/>
            <a:ext cx="2916555" cy="696595"/>
          </a:xfrm>
          <a:prstGeom prst="rect">
            <a:avLst/>
          </a:prstGeom>
        </p:spPr>
        <p:txBody>
          <a:bodyPr vert="horz" wrap="square" lIns="0" tIns="12700" rIns="0" bIns="0" rtlCol="0">
            <a:spAutoFit/>
          </a:bodyPr>
          <a:lstStyle/>
          <a:p>
            <a:pPr marL="12700">
              <a:lnSpc>
                <a:spcPct val="100000"/>
              </a:lnSpc>
              <a:spcBef>
                <a:spcPts val="100"/>
              </a:spcBef>
            </a:pPr>
            <a:r>
              <a:rPr dirty="0"/>
              <a:t>Component</a:t>
            </a:r>
          </a:p>
        </p:txBody>
      </p:sp>
      <p:sp>
        <p:nvSpPr>
          <p:cNvPr id="3" name="object 3"/>
          <p:cNvSpPr/>
          <p:nvPr/>
        </p:nvSpPr>
        <p:spPr>
          <a:xfrm>
            <a:off x="1315974" y="1312925"/>
            <a:ext cx="3357879" cy="657225"/>
          </a:xfrm>
          <a:custGeom>
            <a:avLst/>
            <a:gdLst/>
            <a:ahLst/>
            <a:cxnLst/>
            <a:rect l="l" t="t" r="r" b="b"/>
            <a:pathLst>
              <a:path w="3357879" h="657225">
                <a:moveTo>
                  <a:pt x="0" y="656844"/>
                </a:moveTo>
                <a:lnTo>
                  <a:pt x="3357372" y="656844"/>
                </a:lnTo>
                <a:lnTo>
                  <a:pt x="3357372" y="0"/>
                </a:lnTo>
                <a:lnTo>
                  <a:pt x="0" y="0"/>
                </a:lnTo>
                <a:lnTo>
                  <a:pt x="0" y="656844"/>
                </a:lnTo>
                <a:close/>
              </a:path>
            </a:pathLst>
          </a:custGeom>
          <a:solidFill>
            <a:srgbClr val="3981B9"/>
          </a:solidFill>
        </p:spPr>
        <p:txBody>
          <a:bodyPr wrap="square" lIns="0" tIns="0" rIns="0" bIns="0" rtlCol="0"/>
          <a:lstStyle/>
          <a:p>
            <a:endParaRPr/>
          </a:p>
        </p:txBody>
      </p:sp>
      <p:sp>
        <p:nvSpPr>
          <p:cNvPr id="4" name="object 4"/>
          <p:cNvSpPr/>
          <p:nvPr/>
        </p:nvSpPr>
        <p:spPr>
          <a:xfrm>
            <a:off x="1315974" y="1312925"/>
            <a:ext cx="3357879" cy="657225"/>
          </a:xfrm>
          <a:custGeom>
            <a:avLst/>
            <a:gdLst/>
            <a:ahLst/>
            <a:cxnLst/>
            <a:rect l="l" t="t" r="r" b="b"/>
            <a:pathLst>
              <a:path w="3357879" h="657225">
                <a:moveTo>
                  <a:pt x="0" y="656844"/>
                </a:moveTo>
                <a:lnTo>
                  <a:pt x="3357372" y="656844"/>
                </a:lnTo>
                <a:lnTo>
                  <a:pt x="3357372" y="0"/>
                </a:lnTo>
                <a:lnTo>
                  <a:pt x="0" y="0"/>
                </a:lnTo>
                <a:lnTo>
                  <a:pt x="0" y="656844"/>
                </a:lnTo>
                <a:close/>
              </a:path>
            </a:pathLst>
          </a:custGeom>
          <a:ln w="25908">
            <a:solidFill>
              <a:srgbClr val="285D87"/>
            </a:solidFill>
          </a:ln>
        </p:spPr>
        <p:txBody>
          <a:bodyPr wrap="square" lIns="0" tIns="0" rIns="0" bIns="0" rtlCol="0"/>
          <a:lstStyle/>
          <a:p>
            <a:endParaRPr/>
          </a:p>
        </p:txBody>
      </p:sp>
      <p:sp>
        <p:nvSpPr>
          <p:cNvPr id="5" name="object 5"/>
          <p:cNvSpPr/>
          <p:nvPr/>
        </p:nvSpPr>
        <p:spPr>
          <a:xfrm>
            <a:off x="1322832" y="1969007"/>
            <a:ext cx="5095240" cy="4410710"/>
          </a:xfrm>
          <a:custGeom>
            <a:avLst/>
            <a:gdLst/>
            <a:ahLst/>
            <a:cxnLst/>
            <a:rect l="l" t="t" r="r" b="b"/>
            <a:pathLst>
              <a:path w="5095240" h="4410710">
                <a:moveTo>
                  <a:pt x="0" y="4410456"/>
                </a:moveTo>
                <a:lnTo>
                  <a:pt x="5094732" y="4410456"/>
                </a:lnTo>
                <a:lnTo>
                  <a:pt x="5094732" y="0"/>
                </a:lnTo>
                <a:lnTo>
                  <a:pt x="0" y="0"/>
                </a:lnTo>
                <a:lnTo>
                  <a:pt x="0" y="4410456"/>
                </a:lnTo>
                <a:close/>
              </a:path>
            </a:pathLst>
          </a:custGeom>
          <a:ln w="9144">
            <a:solidFill>
              <a:srgbClr val="3981B9"/>
            </a:solidFill>
          </a:ln>
        </p:spPr>
        <p:txBody>
          <a:bodyPr wrap="square" lIns="0" tIns="0" rIns="0" bIns="0" rtlCol="0"/>
          <a:lstStyle/>
          <a:p>
            <a:endParaRPr/>
          </a:p>
        </p:txBody>
      </p:sp>
      <p:sp>
        <p:nvSpPr>
          <p:cNvPr id="6" name="object 6"/>
          <p:cNvSpPr txBox="1"/>
          <p:nvPr/>
        </p:nvSpPr>
        <p:spPr>
          <a:xfrm>
            <a:off x="1457325" y="1412875"/>
            <a:ext cx="4201160" cy="4888230"/>
          </a:xfrm>
          <a:prstGeom prst="rect">
            <a:avLst/>
          </a:prstGeom>
        </p:spPr>
        <p:txBody>
          <a:bodyPr vert="horz" wrap="square" lIns="0" tIns="12700" rIns="0" bIns="0" rtlCol="0">
            <a:spAutoFit/>
          </a:bodyPr>
          <a:lstStyle/>
          <a:p>
            <a:pPr marL="140335">
              <a:lnSpc>
                <a:spcPct val="100000"/>
              </a:lnSpc>
              <a:spcBef>
                <a:spcPts val="100"/>
              </a:spcBef>
            </a:pPr>
            <a:r>
              <a:rPr sz="2400" b="1" spc="-5" dirty="0">
                <a:solidFill>
                  <a:srgbClr val="FFFFFF"/>
                </a:solidFill>
                <a:latin typeface="Arial"/>
                <a:cs typeface="Arial"/>
              </a:rPr>
              <a:t>app.component.ts</a:t>
            </a:r>
            <a:endParaRPr sz="2400">
              <a:latin typeface="Arial"/>
              <a:cs typeface="Arial"/>
            </a:endParaRPr>
          </a:p>
          <a:p>
            <a:pPr marL="12700" marR="5080">
              <a:lnSpc>
                <a:spcPct val="200000"/>
              </a:lnSpc>
              <a:spcBef>
                <a:spcPts val="720"/>
              </a:spcBef>
            </a:pPr>
            <a:r>
              <a:rPr sz="1700" dirty="0">
                <a:solidFill>
                  <a:srgbClr val="3981B9"/>
                </a:solidFill>
                <a:latin typeface="Arial"/>
                <a:cs typeface="Arial"/>
              </a:rPr>
              <a:t>import </a:t>
            </a:r>
            <a:r>
              <a:rPr sz="1700" dirty="0">
                <a:latin typeface="Arial"/>
                <a:cs typeface="Arial"/>
              </a:rPr>
              <a:t>{ Component } </a:t>
            </a:r>
            <a:r>
              <a:rPr sz="1700" spc="-5" dirty="0">
                <a:solidFill>
                  <a:srgbClr val="3981B9"/>
                </a:solidFill>
                <a:latin typeface="Arial"/>
                <a:cs typeface="Arial"/>
              </a:rPr>
              <a:t>from </a:t>
            </a:r>
            <a:r>
              <a:rPr sz="1700" spc="-5" dirty="0">
                <a:solidFill>
                  <a:srgbClr val="AB7921"/>
                </a:solidFill>
                <a:latin typeface="Arial"/>
                <a:cs typeface="Arial"/>
              </a:rPr>
              <a:t>‘@angular/core’</a:t>
            </a:r>
            <a:r>
              <a:rPr sz="1700" spc="-5" dirty="0">
                <a:latin typeface="Arial"/>
                <a:cs typeface="Arial"/>
              </a:rPr>
              <a:t>;  </a:t>
            </a:r>
            <a:r>
              <a:rPr sz="1700" dirty="0">
                <a:latin typeface="Arial"/>
                <a:cs typeface="Arial"/>
              </a:rPr>
              <a:t>@Component({</a:t>
            </a:r>
            <a:endParaRPr sz="1700">
              <a:latin typeface="Arial"/>
              <a:cs typeface="Arial"/>
            </a:endParaRPr>
          </a:p>
          <a:p>
            <a:pPr marL="253365" marR="2242185">
              <a:lnSpc>
                <a:spcPct val="100000"/>
              </a:lnSpc>
              <a:spcBef>
                <a:spcPts val="5"/>
              </a:spcBef>
            </a:pPr>
            <a:r>
              <a:rPr sz="1700" dirty="0">
                <a:latin typeface="Arial"/>
                <a:cs typeface="Arial"/>
              </a:rPr>
              <a:t>selector:</a:t>
            </a:r>
            <a:r>
              <a:rPr sz="1700" spc="-75" dirty="0">
                <a:latin typeface="Arial"/>
                <a:cs typeface="Arial"/>
              </a:rPr>
              <a:t> </a:t>
            </a:r>
            <a:r>
              <a:rPr sz="1700" dirty="0">
                <a:solidFill>
                  <a:srgbClr val="AB7921"/>
                </a:solidFill>
                <a:latin typeface="Arial"/>
                <a:cs typeface="Arial"/>
              </a:rPr>
              <a:t>‘bs-app’</a:t>
            </a:r>
            <a:r>
              <a:rPr sz="1700" dirty="0">
                <a:latin typeface="Arial"/>
                <a:cs typeface="Arial"/>
              </a:rPr>
              <a:t>,  template: </a:t>
            </a:r>
            <a:r>
              <a:rPr sz="1700" dirty="0">
                <a:solidFill>
                  <a:srgbClr val="AB7921"/>
                </a:solidFill>
                <a:latin typeface="Arial"/>
                <a:cs typeface="Arial"/>
              </a:rPr>
              <a:t>`</a:t>
            </a:r>
            <a:endParaRPr sz="1700">
              <a:latin typeface="Arial"/>
              <a:cs typeface="Arial"/>
            </a:endParaRPr>
          </a:p>
          <a:p>
            <a:pPr marL="373380">
              <a:lnSpc>
                <a:spcPct val="100000"/>
              </a:lnSpc>
            </a:pPr>
            <a:r>
              <a:rPr sz="1700" dirty="0">
                <a:solidFill>
                  <a:srgbClr val="AB7921"/>
                </a:solidFill>
                <a:latin typeface="Arial"/>
                <a:cs typeface="Arial"/>
              </a:rPr>
              <a:t>&lt;h1&gt;{{ pageTitle</a:t>
            </a:r>
            <a:r>
              <a:rPr sz="1700" spc="-40" dirty="0">
                <a:solidFill>
                  <a:srgbClr val="AB7921"/>
                </a:solidFill>
                <a:latin typeface="Arial"/>
                <a:cs typeface="Arial"/>
              </a:rPr>
              <a:t> </a:t>
            </a:r>
            <a:r>
              <a:rPr sz="1700" spc="-5" dirty="0">
                <a:solidFill>
                  <a:srgbClr val="AB7921"/>
                </a:solidFill>
                <a:latin typeface="Arial"/>
                <a:cs typeface="Arial"/>
              </a:rPr>
              <a:t>}}&lt;/h1&gt;</a:t>
            </a:r>
            <a:endParaRPr sz="1700">
              <a:latin typeface="Arial"/>
              <a:cs typeface="Arial"/>
            </a:endParaRPr>
          </a:p>
          <a:p>
            <a:pPr marL="373380">
              <a:lnSpc>
                <a:spcPct val="100000"/>
              </a:lnSpc>
            </a:pPr>
            <a:r>
              <a:rPr sz="1700" dirty="0">
                <a:solidFill>
                  <a:srgbClr val="AB7921"/>
                </a:solidFill>
                <a:latin typeface="Arial"/>
                <a:cs typeface="Arial"/>
              </a:rPr>
              <a:t>&lt;div&gt;App Component</a:t>
            </a:r>
            <a:r>
              <a:rPr sz="1700" spc="-25" dirty="0">
                <a:solidFill>
                  <a:srgbClr val="AB7921"/>
                </a:solidFill>
                <a:latin typeface="Arial"/>
                <a:cs typeface="Arial"/>
              </a:rPr>
              <a:t> </a:t>
            </a:r>
            <a:r>
              <a:rPr sz="1700" dirty="0">
                <a:solidFill>
                  <a:srgbClr val="AB7921"/>
                </a:solidFill>
                <a:latin typeface="Arial"/>
                <a:cs typeface="Arial"/>
              </a:rPr>
              <a:t>Test&lt;/div&gt;`</a:t>
            </a:r>
            <a:endParaRPr sz="1700">
              <a:latin typeface="Arial"/>
              <a:cs typeface="Arial"/>
            </a:endParaRPr>
          </a:p>
          <a:p>
            <a:pPr marL="12700">
              <a:lnSpc>
                <a:spcPct val="100000"/>
              </a:lnSpc>
            </a:pPr>
            <a:r>
              <a:rPr sz="1700" spc="-10" dirty="0">
                <a:latin typeface="Arial"/>
                <a:cs typeface="Arial"/>
              </a:rPr>
              <a:t>})</a:t>
            </a:r>
            <a:endParaRPr sz="1700">
              <a:latin typeface="Arial"/>
              <a:cs typeface="Arial"/>
            </a:endParaRPr>
          </a:p>
          <a:p>
            <a:pPr>
              <a:lnSpc>
                <a:spcPct val="100000"/>
              </a:lnSpc>
              <a:spcBef>
                <a:spcPts val="25"/>
              </a:spcBef>
            </a:pPr>
            <a:endParaRPr sz="1750">
              <a:latin typeface="Times New Roman"/>
              <a:cs typeface="Times New Roman"/>
            </a:endParaRPr>
          </a:p>
          <a:p>
            <a:pPr marL="132715" marR="554990" indent="-120650">
              <a:lnSpc>
                <a:spcPct val="100000"/>
              </a:lnSpc>
            </a:pPr>
            <a:r>
              <a:rPr sz="1700" spc="-5" dirty="0">
                <a:solidFill>
                  <a:srgbClr val="FF0000"/>
                </a:solidFill>
                <a:latin typeface="Arial"/>
                <a:cs typeface="Arial"/>
              </a:rPr>
              <a:t>export </a:t>
            </a:r>
            <a:r>
              <a:rPr sz="1700" dirty="0">
                <a:solidFill>
                  <a:srgbClr val="FF0000"/>
                </a:solidFill>
                <a:latin typeface="Arial"/>
                <a:cs typeface="Arial"/>
              </a:rPr>
              <a:t>class </a:t>
            </a:r>
            <a:r>
              <a:rPr sz="1700" dirty="0">
                <a:solidFill>
                  <a:srgbClr val="FA8D33"/>
                </a:solidFill>
                <a:latin typeface="Arial"/>
                <a:cs typeface="Arial"/>
              </a:rPr>
              <a:t>AppComponent </a:t>
            </a:r>
            <a:r>
              <a:rPr sz="1700" dirty="0">
                <a:latin typeface="Arial"/>
                <a:cs typeface="Arial"/>
              </a:rPr>
              <a:t>{  </a:t>
            </a:r>
            <a:r>
              <a:rPr sz="1700" dirty="0">
                <a:solidFill>
                  <a:srgbClr val="6F2F9F"/>
                </a:solidFill>
                <a:latin typeface="Arial"/>
                <a:cs typeface="Arial"/>
              </a:rPr>
              <a:t>pageTitle: </a:t>
            </a:r>
            <a:r>
              <a:rPr sz="1700" spc="-5" dirty="0">
                <a:solidFill>
                  <a:srgbClr val="702527"/>
                </a:solidFill>
                <a:latin typeface="Arial"/>
                <a:cs typeface="Arial"/>
              </a:rPr>
              <a:t>string </a:t>
            </a:r>
            <a:r>
              <a:rPr sz="1700" dirty="0">
                <a:latin typeface="Arial"/>
                <a:cs typeface="Arial"/>
              </a:rPr>
              <a:t>= </a:t>
            </a:r>
            <a:r>
              <a:rPr sz="1700" dirty="0">
                <a:solidFill>
                  <a:srgbClr val="AB7921"/>
                </a:solidFill>
                <a:latin typeface="Arial"/>
                <a:cs typeface="Arial"/>
              </a:rPr>
              <a:t>“Dev Book</a:t>
            </a:r>
            <a:r>
              <a:rPr sz="1700" spc="-20" dirty="0">
                <a:solidFill>
                  <a:srgbClr val="AB7921"/>
                </a:solidFill>
                <a:latin typeface="Arial"/>
                <a:cs typeface="Arial"/>
              </a:rPr>
              <a:t> </a:t>
            </a:r>
            <a:r>
              <a:rPr sz="1700" spc="-5" dirty="0">
                <a:solidFill>
                  <a:srgbClr val="AB7921"/>
                </a:solidFill>
                <a:latin typeface="Arial"/>
                <a:cs typeface="Arial"/>
              </a:rPr>
              <a:t>Store”</a:t>
            </a:r>
            <a:r>
              <a:rPr sz="1700" spc="-5" dirty="0">
                <a:latin typeface="Arial"/>
                <a:cs typeface="Arial"/>
              </a:rPr>
              <a:t>;</a:t>
            </a:r>
            <a:endParaRPr sz="1700">
              <a:latin typeface="Arial"/>
              <a:cs typeface="Arial"/>
            </a:endParaRPr>
          </a:p>
          <a:p>
            <a:pPr>
              <a:lnSpc>
                <a:spcPct val="100000"/>
              </a:lnSpc>
              <a:spcBef>
                <a:spcPts val="30"/>
              </a:spcBef>
            </a:pPr>
            <a:endParaRPr sz="1750">
              <a:latin typeface="Times New Roman"/>
              <a:cs typeface="Times New Roman"/>
            </a:endParaRPr>
          </a:p>
          <a:p>
            <a:pPr marL="132715">
              <a:lnSpc>
                <a:spcPct val="100000"/>
              </a:lnSpc>
            </a:pPr>
            <a:r>
              <a:rPr sz="1700" dirty="0">
                <a:solidFill>
                  <a:srgbClr val="00AF50"/>
                </a:solidFill>
                <a:latin typeface="Arial"/>
                <a:cs typeface="Arial"/>
              </a:rPr>
              <a:t>showBook(): </a:t>
            </a:r>
            <a:r>
              <a:rPr sz="1700" dirty="0">
                <a:solidFill>
                  <a:srgbClr val="001F5F"/>
                </a:solidFill>
                <a:latin typeface="Arial"/>
                <a:cs typeface="Arial"/>
              </a:rPr>
              <a:t>void </a:t>
            </a:r>
            <a:r>
              <a:rPr sz="1700" dirty="0">
                <a:latin typeface="Arial"/>
                <a:cs typeface="Arial"/>
              </a:rPr>
              <a:t>{</a:t>
            </a:r>
            <a:endParaRPr sz="1700">
              <a:latin typeface="Arial"/>
              <a:cs typeface="Arial"/>
            </a:endParaRPr>
          </a:p>
          <a:p>
            <a:pPr marL="314325">
              <a:lnSpc>
                <a:spcPct val="100000"/>
              </a:lnSpc>
            </a:pPr>
            <a:r>
              <a:rPr sz="1700" spc="-5" dirty="0">
                <a:solidFill>
                  <a:srgbClr val="666666"/>
                </a:solidFill>
                <a:latin typeface="Arial"/>
                <a:cs typeface="Arial"/>
              </a:rPr>
              <a:t>// </a:t>
            </a:r>
            <a:r>
              <a:rPr sz="1700" dirty="0">
                <a:solidFill>
                  <a:srgbClr val="666666"/>
                </a:solidFill>
                <a:latin typeface="Arial"/>
                <a:cs typeface="Arial"/>
              </a:rPr>
              <a:t>method logic</a:t>
            </a:r>
            <a:r>
              <a:rPr sz="1700" spc="-10" dirty="0">
                <a:solidFill>
                  <a:srgbClr val="666666"/>
                </a:solidFill>
                <a:latin typeface="Arial"/>
                <a:cs typeface="Arial"/>
              </a:rPr>
              <a:t> </a:t>
            </a:r>
            <a:r>
              <a:rPr sz="1700" dirty="0">
                <a:solidFill>
                  <a:srgbClr val="666666"/>
                </a:solidFill>
                <a:latin typeface="Arial"/>
                <a:cs typeface="Arial"/>
              </a:rPr>
              <a:t>here</a:t>
            </a:r>
            <a:endParaRPr sz="1700">
              <a:latin typeface="Arial"/>
              <a:cs typeface="Arial"/>
            </a:endParaRPr>
          </a:p>
          <a:p>
            <a:pPr marL="73025">
              <a:lnSpc>
                <a:spcPct val="100000"/>
              </a:lnSpc>
            </a:pPr>
            <a:r>
              <a:rPr sz="1700" dirty="0">
                <a:latin typeface="Arial"/>
                <a:cs typeface="Arial"/>
              </a:rPr>
              <a:t>}</a:t>
            </a:r>
            <a:endParaRPr sz="1700">
              <a:latin typeface="Arial"/>
              <a:cs typeface="Arial"/>
            </a:endParaRPr>
          </a:p>
          <a:p>
            <a:pPr marL="12700">
              <a:lnSpc>
                <a:spcPct val="100000"/>
              </a:lnSpc>
            </a:pPr>
            <a:r>
              <a:rPr sz="1700" dirty="0">
                <a:latin typeface="Arial"/>
                <a:cs typeface="Arial"/>
              </a:rPr>
              <a:t>}</a:t>
            </a:r>
            <a:endParaRPr sz="1700">
              <a:latin typeface="Arial"/>
              <a:cs typeface="Arial"/>
            </a:endParaRPr>
          </a:p>
        </p:txBody>
      </p:sp>
      <p:sp>
        <p:nvSpPr>
          <p:cNvPr id="7" name="object 7"/>
          <p:cNvSpPr txBox="1"/>
          <p:nvPr/>
        </p:nvSpPr>
        <p:spPr>
          <a:xfrm>
            <a:off x="7145273" y="2626309"/>
            <a:ext cx="4547870" cy="2813685"/>
          </a:xfrm>
          <a:prstGeom prst="rect">
            <a:avLst/>
          </a:prstGeom>
        </p:spPr>
        <p:txBody>
          <a:bodyPr vert="horz" wrap="square" lIns="0" tIns="12700" rIns="0" bIns="0" rtlCol="0">
            <a:spAutoFit/>
          </a:bodyPr>
          <a:lstStyle/>
          <a:p>
            <a:pPr marL="12700">
              <a:lnSpc>
                <a:spcPct val="100000"/>
              </a:lnSpc>
              <a:spcBef>
                <a:spcPts val="100"/>
              </a:spcBef>
            </a:pPr>
            <a:r>
              <a:rPr sz="3600" dirty="0">
                <a:latin typeface="Arial"/>
                <a:cs typeface="Arial"/>
              </a:rPr>
              <a:t>@Component</a:t>
            </a:r>
            <a:r>
              <a:rPr sz="3600" dirty="0">
                <a:solidFill>
                  <a:srgbClr val="FF0000"/>
                </a:solidFill>
                <a:latin typeface="Arial"/>
                <a:cs typeface="Arial"/>
              </a:rPr>
              <a:t>()</a:t>
            </a:r>
            <a:endParaRPr sz="3600">
              <a:latin typeface="Arial"/>
              <a:cs typeface="Arial"/>
            </a:endParaRPr>
          </a:p>
          <a:p>
            <a:pPr>
              <a:lnSpc>
                <a:spcPct val="100000"/>
              </a:lnSpc>
              <a:spcBef>
                <a:spcPts val="15"/>
              </a:spcBef>
            </a:pPr>
            <a:endParaRPr sz="4050">
              <a:latin typeface="Times New Roman"/>
              <a:cs typeface="Times New Roman"/>
            </a:endParaRPr>
          </a:p>
          <a:p>
            <a:pPr marL="12700">
              <a:lnSpc>
                <a:spcPct val="100000"/>
              </a:lnSpc>
            </a:pPr>
            <a:r>
              <a:rPr sz="3600" dirty="0">
                <a:latin typeface="Arial"/>
                <a:cs typeface="Arial"/>
              </a:rPr>
              <a:t>@Component</a:t>
            </a:r>
            <a:r>
              <a:rPr sz="3600" dirty="0">
                <a:solidFill>
                  <a:srgbClr val="FF0000"/>
                </a:solidFill>
                <a:latin typeface="Arial"/>
                <a:cs typeface="Arial"/>
              </a:rPr>
              <a:t>(</a:t>
            </a:r>
            <a:r>
              <a:rPr sz="3600" dirty="0">
                <a:solidFill>
                  <a:srgbClr val="8AAB42"/>
                </a:solidFill>
                <a:latin typeface="Arial"/>
                <a:cs typeface="Arial"/>
              </a:rPr>
              <a:t>{</a:t>
            </a:r>
            <a:endParaRPr sz="3600">
              <a:latin typeface="Arial"/>
              <a:cs typeface="Arial"/>
            </a:endParaRPr>
          </a:p>
          <a:p>
            <a:pPr marL="266700">
              <a:lnSpc>
                <a:spcPct val="100000"/>
              </a:lnSpc>
            </a:pPr>
            <a:r>
              <a:rPr sz="3600" dirty="0">
                <a:solidFill>
                  <a:srgbClr val="666666"/>
                </a:solidFill>
                <a:latin typeface="Arial"/>
                <a:cs typeface="Arial"/>
              </a:rPr>
              <a:t>// </a:t>
            </a:r>
            <a:r>
              <a:rPr sz="3600" spc="-5" dirty="0">
                <a:solidFill>
                  <a:srgbClr val="666666"/>
                </a:solidFill>
                <a:latin typeface="Arial"/>
                <a:cs typeface="Arial"/>
              </a:rPr>
              <a:t>compose</a:t>
            </a:r>
            <a:r>
              <a:rPr sz="3600" spc="-45" dirty="0">
                <a:solidFill>
                  <a:srgbClr val="666666"/>
                </a:solidFill>
                <a:latin typeface="Arial"/>
                <a:cs typeface="Arial"/>
              </a:rPr>
              <a:t> </a:t>
            </a:r>
            <a:r>
              <a:rPr sz="3600" spc="-5" dirty="0">
                <a:solidFill>
                  <a:srgbClr val="666666"/>
                </a:solidFill>
                <a:latin typeface="Arial"/>
                <a:cs typeface="Arial"/>
              </a:rPr>
              <a:t>Metadata</a:t>
            </a:r>
            <a:endParaRPr sz="3600">
              <a:latin typeface="Arial"/>
              <a:cs typeface="Arial"/>
            </a:endParaRPr>
          </a:p>
          <a:p>
            <a:pPr marL="12700">
              <a:lnSpc>
                <a:spcPct val="100000"/>
              </a:lnSpc>
            </a:pPr>
            <a:r>
              <a:rPr sz="3600" spc="-5" dirty="0">
                <a:solidFill>
                  <a:srgbClr val="8AAB42"/>
                </a:solidFill>
                <a:latin typeface="Arial"/>
                <a:cs typeface="Arial"/>
              </a:rPr>
              <a:t>}</a:t>
            </a:r>
            <a:r>
              <a:rPr sz="3600" spc="-5" dirty="0">
                <a:solidFill>
                  <a:srgbClr val="FF0000"/>
                </a:solidFill>
                <a:latin typeface="Arial"/>
                <a:cs typeface="Arial"/>
              </a:rPr>
              <a:t>)</a:t>
            </a:r>
            <a:endParaRPr sz="360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668523" y="176784"/>
            <a:ext cx="7120128" cy="2214372"/>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294634" y="469849"/>
            <a:ext cx="5847080" cy="1245870"/>
          </a:xfrm>
          <a:prstGeom prst="rect">
            <a:avLst/>
          </a:prstGeom>
        </p:spPr>
        <p:txBody>
          <a:bodyPr vert="horz" wrap="square" lIns="0" tIns="13335" rIns="0" bIns="0" rtlCol="0">
            <a:spAutoFit/>
          </a:bodyPr>
          <a:lstStyle/>
          <a:p>
            <a:pPr marL="12700">
              <a:lnSpc>
                <a:spcPct val="100000"/>
              </a:lnSpc>
              <a:spcBef>
                <a:spcPts val="105"/>
              </a:spcBef>
            </a:pPr>
            <a:r>
              <a:rPr sz="8000" dirty="0">
                <a:solidFill>
                  <a:srgbClr val="000000"/>
                </a:solidFill>
              </a:rPr>
              <a:t>Data</a:t>
            </a:r>
            <a:r>
              <a:rPr sz="8000" spc="-75" dirty="0">
                <a:solidFill>
                  <a:srgbClr val="000000"/>
                </a:solidFill>
              </a:rPr>
              <a:t> </a:t>
            </a:r>
            <a:r>
              <a:rPr sz="8000" dirty="0">
                <a:solidFill>
                  <a:srgbClr val="000000"/>
                </a:solidFill>
              </a:rPr>
              <a:t>Binding</a:t>
            </a:r>
            <a:endParaRPr sz="8000"/>
          </a:p>
        </p:txBody>
      </p:sp>
      <p:sp>
        <p:nvSpPr>
          <p:cNvPr id="4" name="object 4"/>
          <p:cNvSpPr/>
          <p:nvPr/>
        </p:nvSpPr>
        <p:spPr>
          <a:xfrm>
            <a:off x="1790700" y="3236976"/>
            <a:ext cx="2616707" cy="138684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837944" y="3264408"/>
            <a:ext cx="2526792" cy="1296924"/>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1837944" y="3264408"/>
            <a:ext cx="2527300" cy="1297305"/>
          </a:xfrm>
          <a:prstGeom prst="rect">
            <a:avLst/>
          </a:prstGeom>
          <a:ln w="9144">
            <a:solidFill>
              <a:srgbClr val="88AA3D"/>
            </a:solidFill>
          </a:ln>
        </p:spPr>
        <p:txBody>
          <a:bodyPr vert="horz" wrap="square" lIns="0" tIns="393065" rIns="0" bIns="0" rtlCol="0">
            <a:spAutoFit/>
          </a:bodyPr>
          <a:lstStyle/>
          <a:p>
            <a:pPr marL="417830">
              <a:lnSpc>
                <a:spcPct val="100000"/>
              </a:lnSpc>
              <a:spcBef>
                <a:spcPts val="3095"/>
              </a:spcBef>
            </a:pPr>
            <a:r>
              <a:rPr sz="3200" spc="-5" dirty="0">
                <a:latin typeface="Arial"/>
                <a:cs typeface="Arial"/>
              </a:rPr>
              <a:t>Template</a:t>
            </a:r>
            <a:endParaRPr sz="3200">
              <a:latin typeface="Arial"/>
              <a:cs typeface="Arial"/>
            </a:endParaRPr>
          </a:p>
        </p:txBody>
      </p:sp>
      <p:sp>
        <p:nvSpPr>
          <p:cNvPr id="7" name="object 7"/>
          <p:cNvSpPr/>
          <p:nvPr/>
        </p:nvSpPr>
        <p:spPr>
          <a:xfrm>
            <a:off x="7055357" y="2350770"/>
            <a:ext cx="3159760" cy="3126105"/>
          </a:xfrm>
          <a:custGeom>
            <a:avLst/>
            <a:gdLst/>
            <a:ahLst/>
            <a:cxnLst/>
            <a:rect l="l" t="t" r="r" b="b"/>
            <a:pathLst>
              <a:path w="3159759" h="3126104">
                <a:moveTo>
                  <a:pt x="2638298" y="0"/>
                </a:moveTo>
                <a:lnTo>
                  <a:pt x="520953" y="0"/>
                </a:lnTo>
                <a:lnTo>
                  <a:pt x="473545" y="2129"/>
                </a:lnTo>
                <a:lnTo>
                  <a:pt x="427327" y="8395"/>
                </a:lnTo>
                <a:lnTo>
                  <a:pt x="382484" y="18613"/>
                </a:lnTo>
                <a:lnTo>
                  <a:pt x="339200" y="32599"/>
                </a:lnTo>
                <a:lnTo>
                  <a:pt x="297659" y="50169"/>
                </a:lnTo>
                <a:lnTo>
                  <a:pt x="258045" y="71138"/>
                </a:lnTo>
                <a:lnTo>
                  <a:pt x="220542" y="95324"/>
                </a:lnTo>
                <a:lnTo>
                  <a:pt x="185334" y="122541"/>
                </a:lnTo>
                <a:lnTo>
                  <a:pt x="152606" y="152606"/>
                </a:lnTo>
                <a:lnTo>
                  <a:pt x="122541" y="185334"/>
                </a:lnTo>
                <a:lnTo>
                  <a:pt x="95324" y="220542"/>
                </a:lnTo>
                <a:lnTo>
                  <a:pt x="71138" y="258045"/>
                </a:lnTo>
                <a:lnTo>
                  <a:pt x="50169" y="297659"/>
                </a:lnTo>
                <a:lnTo>
                  <a:pt x="32599" y="339200"/>
                </a:lnTo>
                <a:lnTo>
                  <a:pt x="18613" y="382484"/>
                </a:lnTo>
                <a:lnTo>
                  <a:pt x="8395" y="427327"/>
                </a:lnTo>
                <a:lnTo>
                  <a:pt x="2129" y="473545"/>
                </a:lnTo>
                <a:lnTo>
                  <a:pt x="0" y="520953"/>
                </a:lnTo>
                <a:lnTo>
                  <a:pt x="0" y="2604769"/>
                </a:lnTo>
                <a:lnTo>
                  <a:pt x="2129" y="2652178"/>
                </a:lnTo>
                <a:lnTo>
                  <a:pt x="8395" y="2698396"/>
                </a:lnTo>
                <a:lnTo>
                  <a:pt x="18613" y="2743239"/>
                </a:lnTo>
                <a:lnTo>
                  <a:pt x="32599" y="2786523"/>
                </a:lnTo>
                <a:lnTo>
                  <a:pt x="50169" y="2828064"/>
                </a:lnTo>
                <a:lnTo>
                  <a:pt x="71138" y="2867678"/>
                </a:lnTo>
                <a:lnTo>
                  <a:pt x="95324" y="2905181"/>
                </a:lnTo>
                <a:lnTo>
                  <a:pt x="122541" y="2940389"/>
                </a:lnTo>
                <a:lnTo>
                  <a:pt x="152606" y="2973117"/>
                </a:lnTo>
                <a:lnTo>
                  <a:pt x="185334" y="3003182"/>
                </a:lnTo>
                <a:lnTo>
                  <a:pt x="220542" y="3030399"/>
                </a:lnTo>
                <a:lnTo>
                  <a:pt x="258045" y="3054585"/>
                </a:lnTo>
                <a:lnTo>
                  <a:pt x="297659" y="3075554"/>
                </a:lnTo>
                <a:lnTo>
                  <a:pt x="339200" y="3093124"/>
                </a:lnTo>
                <a:lnTo>
                  <a:pt x="382484" y="3107110"/>
                </a:lnTo>
                <a:lnTo>
                  <a:pt x="427327" y="3117328"/>
                </a:lnTo>
                <a:lnTo>
                  <a:pt x="473545" y="3123594"/>
                </a:lnTo>
                <a:lnTo>
                  <a:pt x="520953" y="3125723"/>
                </a:lnTo>
                <a:lnTo>
                  <a:pt x="2638298" y="3125723"/>
                </a:lnTo>
                <a:lnTo>
                  <a:pt x="2685706" y="3123594"/>
                </a:lnTo>
                <a:lnTo>
                  <a:pt x="2731924" y="3117328"/>
                </a:lnTo>
                <a:lnTo>
                  <a:pt x="2776767" y="3107110"/>
                </a:lnTo>
                <a:lnTo>
                  <a:pt x="2820051" y="3093124"/>
                </a:lnTo>
                <a:lnTo>
                  <a:pt x="2861592" y="3075554"/>
                </a:lnTo>
                <a:lnTo>
                  <a:pt x="2901206" y="3054585"/>
                </a:lnTo>
                <a:lnTo>
                  <a:pt x="2938709" y="3030399"/>
                </a:lnTo>
                <a:lnTo>
                  <a:pt x="2973917" y="3003182"/>
                </a:lnTo>
                <a:lnTo>
                  <a:pt x="3006645" y="2973117"/>
                </a:lnTo>
                <a:lnTo>
                  <a:pt x="3036710" y="2940389"/>
                </a:lnTo>
                <a:lnTo>
                  <a:pt x="3063927" y="2905181"/>
                </a:lnTo>
                <a:lnTo>
                  <a:pt x="3088113" y="2867678"/>
                </a:lnTo>
                <a:lnTo>
                  <a:pt x="3109082" y="2828064"/>
                </a:lnTo>
                <a:lnTo>
                  <a:pt x="3126652" y="2786523"/>
                </a:lnTo>
                <a:lnTo>
                  <a:pt x="3140638" y="2743239"/>
                </a:lnTo>
                <a:lnTo>
                  <a:pt x="3150856" y="2698396"/>
                </a:lnTo>
                <a:lnTo>
                  <a:pt x="3157122" y="2652178"/>
                </a:lnTo>
                <a:lnTo>
                  <a:pt x="3159252" y="2604769"/>
                </a:lnTo>
                <a:lnTo>
                  <a:pt x="3159252" y="520953"/>
                </a:lnTo>
                <a:lnTo>
                  <a:pt x="3157122" y="473545"/>
                </a:lnTo>
                <a:lnTo>
                  <a:pt x="3150856" y="427327"/>
                </a:lnTo>
                <a:lnTo>
                  <a:pt x="3140638" y="382484"/>
                </a:lnTo>
                <a:lnTo>
                  <a:pt x="3126652" y="339200"/>
                </a:lnTo>
                <a:lnTo>
                  <a:pt x="3109082" y="297659"/>
                </a:lnTo>
                <a:lnTo>
                  <a:pt x="3088113" y="258045"/>
                </a:lnTo>
                <a:lnTo>
                  <a:pt x="3063927" y="220542"/>
                </a:lnTo>
                <a:lnTo>
                  <a:pt x="3036710" y="185334"/>
                </a:lnTo>
                <a:lnTo>
                  <a:pt x="3006645" y="152606"/>
                </a:lnTo>
                <a:lnTo>
                  <a:pt x="2973917" y="122541"/>
                </a:lnTo>
                <a:lnTo>
                  <a:pt x="2938709" y="95324"/>
                </a:lnTo>
                <a:lnTo>
                  <a:pt x="2901206" y="71138"/>
                </a:lnTo>
                <a:lnTo>
                  <a:pt x="2861592" y="50169"/>
                </a:lnTo>
                <a:lnTo>
                  <a:pt x="2820051" y="32599"/>
                </a:lnTo>
                <a:lnTo>
                  <a:pt x="2776767" y="18613"/>
                </a:lnTo>
                <a:lnTo>
                  <a:pt x="2731924" y="8395"/>
                </a:lnTo>
                <a:lnTo>
                  <a:pt x="2685706" y="2129"/>
                </a:lnTo>
                <a:lnTo>
                  <a:pt x="2638298" y="0"/>
                </a:lnTo>
                <a:close/>
              </a:path>
            </a:pathLst>
          </a:custGeom>
          <a:solidFill>
            <a:srgbClr val="56A7B5"/>
          </a:solidFill>
        </p:spPr>
        <p:txBody>
          <a:bodyPr wrap="square" lIns="0" tIns="0" rIns="0" bIns="0" rtlCol="0"/>
          <a:lstStyle/>
          <a:p>
            <a:endParaRPr/>
          </a:p>
        </p:txBody>
      </p:sp>
      <p:sp>
        <p:nvSpPr>
          <p:cNvPr id="8" name="object 8"/>
          <p:cNvSpPr/>
          <p:nvPr/>
        </p:nvSpPr>
        <p:spPr>
          <a:xfrm>
            <a:off x="7055357" y="2350770"/>
            <a:ext cx="3159760" cy="3126105"/>
          </a:xfrm>
          <a:custGeom>
            <a:avLst/>
            <a:gdLst/>
            <a:ahLst/>
            <a:cxnLst/>
            <a:rect l="l" t="t" r="r" b="b"/>
            <a:pathLst>
              <a:path w="3159759" h="3126104">
                <a:moveTo>
                  <a:pt x="0" y="520953"/>
                </a:moveTo>
                <a:lnTo>
                  <a:pt x="2129" y="473545"/>
                </a:lnTo>
                <a:lnTo>
                  <a:pt x="8395" y="427327"/>
                </a:lnTo>
                <a:lnTo>
                  <a:pt x="18613" y="382484"/>
                </a:lnTo>
                <a:lnTo>
                  <a:pt x="32599" y="339200"/>
                </a:lnTo>
                <a:lnTo>
                  <a:pt x="50169" y="297659"/>
                </a:lnTo>
                <a:lnTo>
                  <a:pt x="71138" y="258045"/>
                </a:lnTo>
                <a:lnTo>
                  <a:pt x="95324" y="220542"/>
                </a:lnTo>
                <a:lnTo>
                  <a:pt x="122541" y="185334"/>
                </a:lnTo>
                <a:lnTo>
                  <a:pt x="152606" y="152606"/>
                </a:lnTo>
                <a:lnTo>
                  <a:pt x="185334" y="122541"/>
                </a:lnTo>
                <a:lnTo>
                  <a:pt x="220542" y="95324"/>
                </a:lnTo>
                <a:lnTo>
                  <a:pt x="258045" y="71138"/>
                </a:lnTo>
                <a:lnTo>
                  <a:pt x="297659" y="50169"/>
                </a:lnTo>
                <a:lnTo>
                  <a:pt x="339200" y="32599"/>
                </a:lnTo>
                <a:lnTo>
                  <a:pt x="382484" y="18613"/>
                </a:lnTo>
                <a:lnTo>
                  <a:pt x="427327" y="8395"/>
                </a:lnTo>
                <a:lnTo>
                  <a:pt x="473545" y="2129"/>
                </a:lnTo>
                <a:lnTo>
                  <a:pt x="520953" y="0"/>
                </a:lnTo>
                <a:lnTo>
                  <a:pt x="2638298" y="0"/>
                </a:lnTo>
                <a:lnTo>
                  <a:pt x="2685706" y="2129"/>
                </a:lnTo>
                <a:lnTo>
                  <a:pt x="2731924" y="8395"/>
                </a:lnTo>
                <a:lnTo>
                  <a:pt x="2776767" y="18613"/>
                </a:lnTo>
                <a:lnTo>
                  <a:pt x="2820051" y="32599"/>
                </a:lnTo>
                <a:lnTo>
                  <a:pt x="2861592" y="50169"/>
                </a:lnTo>
                <a:lnTo>
                  <a:pt x="2901206" y="71138"/>
                </a:lnTo>
                <a:lnTo>
                  <a:pt x="2938709" y="95324"/>
                </a:lnTo>
                <a:lnTo>
                  <a:pt x="2973917" y="122541"/>
                </a:lnTo>
                <a:lnTo>
                  <a:pt x="3006645" y="152606"/>
                </a:lnTo>
                <a:lnTo>
                  <a:pt x="3036710" y="185334"/>
                </a:lnTo>
                <a:lnTo>
                  <a:pt x="3063927" y="220542"/>
                </a:lnTo>
                <a:lnTo>
                  <a:pt x="3088113" y="258045"/>
                </a:lnTo>
                <a:lnTo>
                  <a:pt x="3109082" y="297659"/>
                </a:lnTo>
                <a:lnTo>
                  <a:pt x="3126652" y="339200"/>
                </a:lnTo>
                <a:lnTo>
                  <a:pt x="3140638" y="382484"/>
                </a:lnTo>
                <a:lnTo>
                  <a:pt x="3150856" y="427327"/>
                </a:lnTo>
                <a:lnTo>
                  <a:pt x="3157122" y="473545"/>
                </a:lnTo>
                <a:lnTo>
                  <a:pt x="3159252" y="520953"/>
                </a:lnTo>
                <a:lnTo>
                  <a:pt x="3159252" y="2604769"/>
                </a:lnTo>
                <a:lnTo>
                  <a:pt x="3157122" y="2652178"/>
                </a:lnTo>
                <a:lnTo>
                  <a:pt x="3150856" y="2698396"/>
                </a:lnTo>
                <a:lnTo>
                  <a:pt x="3140638" y="2743239"/>
                </a:lnTo>
                <a:lnTo>
                  <a:pt x="3126652" y="2786523"/>
                </a:lnTo>
                <a:lnTo>
                  <a:pt x="3109082" y="2828064"/>
                </a:lnTo>
                <a:lnTo>
                  <a:pt x="3088113" y="2867678"/>
                </a:lnTo>
                <a:lnTo>
                  <a:pt x="3063927" y="2905181"/>
                </a:lnTo>
                <a:lnTo>
                  <a:pt x="3036710" y="2940389"/>
                </a:lnTo>
                <a:lnTo>
                  <a:pt x="3006645" y="2973117"/>
                </a:lnTo>
                <a:lnTo>
                  <a:pt x="2973917" y="3003182"/>
                </a:lnTo>
                <a:lnTo>
                  <a:pt x="2938709" y="3030399"/>
                </a:lnTo>
                <a:lnTo>
                  <a:pt x="2901206" y="3054585"/>
                </a:lnTo>
                <a:lnTo>
                  <a:pt x="2861592" y="3075554"/>
                </a:lnTo>
                <a:lnTo>
                  <a:pt x="2820051" y="3093124"/>
                </a:lnTo>
                <a:lnTo>
                  <a:pt x="2776767" y="3107110"/>
                </a:lnTo>
                <a:lnTo>
                  <a:pt x="2731924" y="3117328"/>
                </a:lnTo>
                <a:lnTo>
                  <a:pt x="2685706" y="3123594"/>
                </a:lnTo>
                <a:lnTo>
                  <a:pt x="2638298" y="3125723"/>
                </a:lnTo>
                <a:lnTo>
                  <a:pt x="520953" y="3125723"/>
                </a:lnTo>
                <a:lnTo>
                  <a:pt x="473545" y="3123594"/>
                </a:lnTo>
                <a:lnTo>
                  <a:pt x="427327" y="3117328"/>
                </a:lnTo>
                <a:lnTo>
                  <a:pt x="382484" y="3107110"/>
                </a:lnTo>
                <a:lnTo>
                  <a:pt x="339200" y="3093124"/>
                </a:lnTo>
                <a:lnTo>
                  <a:pt x="297659" y="3075554"/>
                </a:lnTo>
                <a:lnTo>
                  <a:pt x="258045" y="3054585"/>
                </a:lnTo>
                <a:lnTo>
                  <a:pt x="220542" y="3030399"/>
                </a:lnTo>
                <a:lnTo>
                  <a:pt x="185334" y="3003182"/>
                </a:lnTo>
                <a:lnTo>
                  <a:pt x="152606" y="2973117"/>
                </a:lnTo>
                <a:lnTo>
                  <a:pt x="122541" y="2940389"/>
                </a:lnTo>
                <a:lnTo>
                  <a:pt x="95324" y="2905181"/>
                </a:lnTo>
                <a:lnTo>
                  <a:pt x="71138" y="2867678"/>
                </a:lnTo>
                <a:lnTo>
                  <a:pt x="50169" y="2828064"/>
                </a:lnTo>
                <a:lnTo>
                  <a:pt x="32599" y="2786523"/>
                </a:lnTo>
                <a:lnTo>
                  <a:pt x="18613" y="2743239"/>
                </a:lnTo>
                <a:lnTo>
                  <a:pt x="8395" y="2698396"/>
                </a:lnTo>
                <a:lnTo>
                  <a:pt x="2129" y="2652178"/>
                </a:lnTo>
                <a:lnTo>
                  <a:pt x="0" y="2604769"/>
                </a:lnTo>
                <a:lnTo>
                  <a:pt x="0" y="520953"/>
                </a:lnTo>
                <a:close/>
              </a:path>
            </a:pathLst>
          </a:custGeom>
          <a:ln w="25908">
            <a:solidFill>
              <a:srgbClr val="3D7984"/>
            </a:solidFill>
          </a:ln>
        </p:spPr>
        <p:txBody>
          <a:bodyPr wrap="square" lIns="0" tIns="0" rIns="0" bIns="0" rtlCol="0"/>
          <a:lstStyle/>
          <a:p>
            <a:endParaRPr/>
          </a:p>
        </p:txBody>
      </p:sp>
      <p:sp>
        <p:nvSpPr>
          <p:cNvPr id="9" name="object 9"/>
          <p:cNvSpPr txBox="1"/>
          <p:nvPr/>
        </p:nvSpPr>
        <p:spPr>
          <a:xfrm>
            <a:off x="7849361" y="4562094"/>
            <a:ext cx="1529080" cy="515620"/>
          </a:xfrm>
          <a:prstGeom prst="rect">
            <a:avLst/>
          </a:prstGeom>
          <a:solidFill>
            <a:srgbClr val="3981B9"/>
          </a:solidFill>
          <a:ln w="25907">
            <a:solidFill>
              <a:srgbClr val="285D87"/>
            </a:solidFill>
          </a:ln>
        </p:spPr>
        <p:txBody>
          <a:bodyPr vert="horz" wrap="square" lIns="0" tIns="97790" rIns="0" bIns="0" rtlCol="0">
            <a:spAutoFit/>
          </a:bodyPr>
          <a:lstStyle/>
          <a:p>
            <a:pPr marL="275590">
              <a:lnSpc>
                <a:spcPct val="100000"/>
              </a:lnSpc>
              <a:spcBef>
                <a:spcPts val="770"/>
              </a:spcBef>
            </a:pPr>
            <a:r>
              <a:rPr sz="2000" dirty="0">
                <a:solidFill>
                  <a:srgbClr val="FFFFFF"/>
                </a:solidFill>
                <a:latin typeface="Arial"/>
                <a:cs typeface="Arial"/>
              </a:rPr>
              <a:t>Methods</a:t>
            </a:r>
            <a:endParaRPr sz="2000">
              <a:latin typeface="Arial"/>
              <a:cs typeface="Arial"/>
            </a:endParaRPr>
          </a:p>
        </p:txBody>
      </p:sp>
      <p:sp>
        <p:nvSpPr>
          <p:cNvPr id="10" name="object 10"/>
          <p:cNvSpPr txBox="1"/>
          <p:nvPr/>
        </p:nvSpPr>
        <p:spPr>
          <a:xfrm>
            <a:off x="7849361" y="3740658"/>
            <a:ext cx="1529080" cy="515620"/>
          </a:xfrm>
          <a:prstGeom prst="rect">
            <a:avLst/>
          </a:prstGeom>
          <a:solidFill>
            <a:srgbClr val="3981B9"/>
          </a:solidFill>
          <a:ln w="25907">
            <a:solidFill>
              <a:srgbClr val="285D87"/>
            </a:solidFill>
          </a:ln>
        </p:spPr>
        <p:txBody>
          <a:bodyPr vert="horz" wrap="square" lIns="0" tIns="97155" rIns="0" bIns="0" rtlCol="0">
            <a:spAutoFit/>
          </a:bodyPr>
          <a:lstStyle/>
          <a:p>
            <a:pPr marL="182880">
              <a:lnSpc>
                <a:spcPct val="100000"/>
              </a:lnSpc>
              <a:spcBef>
                <a:spcPts val="765"/>
              </a:spcBef>
            </a:pPr>
            <a:r>
              <a:rPr sz="2000" dirty="0">
                <a:solidFill>
                  <a:srgbClr val="FFFFFF"/>
                </a:solidFill>
                <a:latin typeface="Arial"/>
                <a:cs typeface="Arial"/>
              </a:rPr>
              <a:t>Properties</a:t>
            </a:r>
            <a:endParaRPr sz="2000">
              <a:latin typeface="Arial"/>
              <a:cs typeface="Arial"/>
            </a:endParaRPr>
          </a:p>
        </p:txBody>
      </p:sp>
      <p:sp>
        <p:nvSpPr>
          <p:cNvPr id="11" name="object 11"/>
          <p:cNvSpPr txBox="1"/>
          <p:nvPr/>
        </p:nvSpPr>
        <p:spPr>
          <a:xfrm>
            <a:off x="8059039" y="2772282"/>
            <a:ext cx="1111250" cy="513715"/>
          </a:xfrm>
          <a:prstGeom prst="rect">
            <a:avLst/>
          </a:prstGeom>
        </p:spPr>
        <p:txBody>
          <a:bodyPr vert="horz" wrap="square" lIns="0" tIns="13335" rIns="0" bIns="0" rtlCol="0">
            <a:spAutoFit/>
          </a:bodyPr>
          <a:lstStyle/>
          <a:p>
            <a:pPr marL="12700">
              <a:lnSpc>
                <a:spcPct val="100000"/>
              </a:lnSpc>
              <a:spcBef>
                <a:spcPts val="105"/>
              </a:spcBef>
            </a:pPr>
            <a:r>
              <a:rPr sz="3200" b="1" dirty="0">
                <a:latin typeface="Arial"/>
                <a:cs typeface="Arial"/>
              </a:rPr>
              <a:t>Class</a:t>
            </a:r>
            <a:endParaRPr sz="3200">
              <a:latin typeface="Arial"/>
              <a:cs typeface="Arial"/>
            </a:endParaRPr>
          </a:p>
        </p:txBody>
      </p:sp>
      <p:sp>
        <p:nvSpPr>
          <p:cNvPr id="12" name="object 12"/>
          <p:cNvSpPr/>
          <p:nvPr/>
        </p:nvSpPr>
        <p:spPr>
          <a:xfrm>
            <a:off x="4828794" y="3860291"/>
            <a:ext cx="1920239" cy="105410"/>
          </a:xfrm>
          <a:custGeom>
            <a:avLst/>
            <a:gdLst/>
            <a:ahLst/>
            <a:cxnLst/>
            <a:rect l="l" t="t" r="r" b="b"/>
            <a:pathLst>
              <a:path w="1920240" h="105410">
                <a:moveTo>
                  <a:pt x="105155" y="0"/>
                </a:moveTo>
                <a:lnTo>
                  <a:pt x="0" y="52577"/>
                </a:lnTo>
                <a:lnTo>
                  <a:pt x="105155" y="105155"/>
                </a:lnTo>
                <a:lnTo>
                  <a:pt x="105155" y="70103"/>
                </a:lnTo>
                <a:lnTo>
                  <a:pt x="87629" y="70103"/>
                </a:lnTo>
                <a:lnTo>
                  <a:pt x="87629" y="35051"/>
                </a:lnTo>
                <a:lnTo>
                  <a:pt x="105155" y="35051"/>
                </a:lnTo>
                <a:lnTo>
                  <a:pt x="105155" y="0"/>
                </a:lnTo>
                <a:close/>
              </a:path>
              <a:path w="1920240" h="105410">
                <a:moveTo>
                  <a:pt x="105155" y="35051"/>
                </a:moveTo>
                <a:lnTo>
                  <a:pt x="87629" y="35051"/>
                </a:lnTo>
                <a:lnTo>
                  <a:pt x="87629" y="70103"/>
                </a:lnTo>
                <a:lnTo>
                  <a:pt x="105155" y="70103"/>
                </a:lnTo>
                <a:lnTo>
                  <a:pt x="105155" y="35051"/>
                </a:lnTo>
                <a:close/>
              </a:path>
              <a:path w="1920240" h="105410">
                <a:moveTo>
                  <a:pt x="1920239" y="35051"/>
                </a:moveTo>
                <a:lnTo>
                  <a:pt x="105155" y="35051"/>
                </a:lnTo>
                <a:lnTo>
                  <a:pt x="105155" y="70103"/>
                </a:lnTo>
                <a:lnTo>
                  <a:pt x="1920239" y="70103"/>
                </a:lnTo>
                <a:lnTo>
                  <a:pt x="1920239" y="35051"/>
                </a:lnTo>
                <a:close/>
              </a:path>
            </a:pathLst>
          </a:custGeom>
          <a:solidFill>
            <a:srgbClr val="3981B9"/>
          </a:solidFill>
        </p:spPr>
        <p:txBody>
          <a:bodyPr wrap="square" lIns="0" tIns="0" rIns="0" bIns="0" rtlCol="0"/>
          <a:lstStyle/>
          <a:p>
            <a:endParaRPr/>
          </a:p>
        </p:txBody>
      </p:sp>
      <p:sp>
        <p:nvSpPr>
          <p:cNvPr id="13" name="object 13"/>
          <p:cNvSpPr txBox="1"/>
          <p:nvPr/>
        </p:nvSpPr>
        <p:spPr>
          <a:xfrm>
            <a:off x="2368423" y="5211572"/>
            <a:ext cx="1413510"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Arial"/>
                <a:cs typeface="Arial"/>
              </a:rPr>
              <a:t>{{</a:t>
            </a:r>
            <a:r>
              <a:rPr sz="2000" spc="5" dirty="0">
                <a:latin typeface="Arial"/>
                <a:cs typeface="Arial"/>
              </a:rPr>
              <a:t>p</a:t>
            </a:r>
            <a:r>
              <a:rPr sz="2000" dirty="0">
                <a:latin typeface="Arial"/>
                <a:cs typeface="Arial"/>
              </a:rPr>
              <a:t>ageTitle}}</a:t>
            </a:r>
            <a:endParaRPr sz="2000">
              <a:latin typeface="Arial"/>
              <a:cs typeface="Arial"/>
            </a:endParaRPr>
          </a:p>
        </p:txBody>
      </p:sp>
      <p:sp>
        <p:nvSpPr>
          <p:cNvPr id="14" name="object 14"/>
          <p:cNvSpPr/>
          <p:nvPr/>
        </p:nvSpPr>
        <p:spPr>
          <a:xfrm>
            <a:off x="2893314" y="4738878"/>
            <a:ext cx="208915" cy="338455"/>
          </a:xfrm>
          <a:custGeom>
            <a:avLst/>
            <a:gdLst/>
            <a:ahLst/>
            <a:cxnLst/>
            <a:rect l="l" t="t" r="r" b="b"/>
            <a:pathLst>
              <a:path w="208914" h="338454">
                <a:moveTo>
                  <a:pt x="208787" y="233934"/>
                </a:moveTo>
                <a:lnTo>
                  <a:pt x="0" y="233934"/>
                </a:lnTo>
                <a:lnTo>
                  <a:pt x="104393" y="338328"/>
                </a:lnTo>
                <a:lnTo>
                  <a:pt x="208787" y="233934"/>
                </a:lnTo>
                <a:close/>
              </a:path>
              <a:path w="208914" h="338454">
                <a:moveTo>
                  <a:pt x="156591" y="0"/>
                </a:moveTo>
                <a:lnTo>
                  <a:pt x="52197" y="0"/>
                </a:lnTo>
                <a:lnTo>
                  <a:pt x="52197" y="233934"/>
                </a:lnTo>
                <a:lnTo>
                  <a:pt x="156591" y="233934"/>
                </a:lnTo>
                <a:lnTo>
                  <a:pt x="156591" y="0"/>
                </a:lnTo>
                <a:close/>
              </a:path>
            </a:pathLst>
          </a:custGeom>
          <a:solidFill>
            <a:srgbClr val="3981B9"/>
          </a:solidFill>
        </p:spPr>
        <p:txBody>
          <a:bodyPr wrap="square" lIns="0" tIns="0" rIns="0" bIns="0" rtlCol="0"/>
          <a:lstStyle/>
          <a:p>
            <a:endParaRPr/>
          </a:p>
        </p:txBody>
      </p:sp>
      <p:sp>
        <p:nvSpPr>
          <p:cNvPr id="15" name="object 15"/>
          <p:cNvSpPr/>
          <p:nvPr/>
        </p:nvSpPr>
        <p:spPr>
          <a:xfrm>
            <a:off x="2893314" y="4738878"/>
            <a:ext cx="208915" cy="338455"/>
          </a:xfrm>
          <a:custGeom>
            <a:avLst/>
            <a:gdLst/>
            <a:ahLst/>
            <a:cxnLst/>
            <a:rect l="l" t="t" r="r" b="b"/>
            <a:pathLst>
              <a:path w="208914" h="338454">
                <a:moveTo>
                  <a:pt x="0" y="233934"/>
                </a:moveTo>
                <a:lnTo>
                  <a:pt x="52197" y="233934"/>
                </a:lnTo>
                <a:lnTo>
                  <a:pt x="52197" y="0"/>
                </a:lnTo>
                <a:lnTo>
                  <a:pt x="156591" y="0"/>
                </a:lnTo>
                <a:lnTo>
                  <a:pt x="156591" y="233934"/>
                </a:lnTo>
                <a:lnTo>
                  <a:pt x="208787" y="233934"/>
                </a:lnTo>
                <a:lnTo>
                  <a:pt x="104393" y="338328"/>
                </a:lnTo>
                <a:lnTo>
                  <a:pt x="0" y="233934"/>
                </a:lnTo>
                <a:close/>
              </a:path>
            </a:pathLst>
          </a:custGeom>
          <a:ln w="25908">
            <a:solidFill>
              <a:srgbClr val="285D87"/>
            </a:solidFill>
          </a:ln>
        </p:spPr>
        <p:txBody>
          <a:bodyPr wrap="square" lIns="0" tIns="0" rIns="0" bIns="0" rtlCol="0"/>
          <a:lstStyle/>
          <a:p>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89526" y="1636014"/>
            <a:ext cx="0" cy="4480560"/>
          </a:xfrm>
          <a:custGeom>
            <a:avLst/>
            <a:gdLst/>
            <a:ahLst/>
            <a:cxnLst/>
            <a:rect l="l" t="t" r="r" b="b"/>
            <a:pathLst>
              <a:path h="4480560">
                <a:moveTo>
                  <a:pt x="0" y="0"/>
                </a:moveTo>
                <a:lnTo>
                  <a:pt x="0" y="4480560"/>
                </a:lnTo>
              </a:path>
            </a:pathLst>
          </a:custGeom>
          <a:ln w="25908">
            <a:solidFill>
              <a:srgbClr val="3981B9"/>
            </a:solidFill>
          </a:ln>
        </p:spPr>
        <p:txBody>
          <a:bodyPr wrap="square" lIns="0" tIns="0" rIns="0" bIns="0" rtlCol="0"/>
          <a:lstStyle/>
          <a:p>
            <a:endParaRPr/>
          </a:p>
        </p:txBody>
      </p:sp>
      <p:sp>
        <p:nvSpPr>
          <p:cNvPr id="3" name="object 3"/>
          <p:cNvSpPr txBox="1"/>
          <p:nvPr/>
        </p:nvSpPr>
        <p:spPr>
          <a:xfrm>
            <a:off x="5331078" y="1645361"/>
            <a:ext cx="5120640" cy="3927475"/>
          </a:xfrm>
          <a:prstGeom prst="rect">
            <a:avLst/>
          </a:prstGeom>
        </p:spPr>
        <p:txBody>
          <a:bodyPr vert="horz" wrap="square" lIns="0" tIns="291465" rIns="0" bIns="0" rtlCol="0">
            <a:spAutoFit/>
          </a:bodyPr>
          <a:lstStyle/>
          <a:p>
            <a:pPr marL="12700">
              <a:lnSpc>
                <a:spcPct val="100000"/>
              </a:lnSpc>
              <a:spcBef>
                <a:spcPts val="2295"/>
              </a:spcBef>
            </a:pPr>
            <a:r>
              <a:rPr sz="3200" spc="-5" dirty="0">
                <a:latin typeface="Courier New"/>
                <a:cs typeface="Courier New"/>
              </a:rPr>
              <a:t>1-way Binding</a:t>
            </a:r>
            <a:endParaRPr sz="3200" dirty="0">
              <a:latin typeface="Courier New"/>
              <a:cs typeface="Courier New"/>
            </a:endParaRPr>
          </a:p>
          <a:p>
            <a:pPr marL="355600" indent="-342900">
              <a:lnSpc>
                <a:spcPct val="100000"/>
              </a:lnSpc>
              <a:spcBef>
                <a:spcPts val="1645"/>
              </a:spcBef>
              <a:buFont typeface="Arial"/>
              <a:buChar char="•"/>
              <a:tabLst>
                <a:tab pos="354965" algn="l"/>
                <a:tab pos="355600" algn="l"/>
              </a:tabLst>
            </a:pPr>
            <a:r>
              <a:rPr sz="2400" spc="-5" dirty="0">
                <a:solidFill>
                  <a:srgbClr val="3981B9"/>
                </a:solidFill>
                <a:latin typeface="Courier New"/>
                <a:cs typeface="Courier New"/>
              </a:rPr>
              <a:t>{{pageTitle}}</a:t>
            </a:r>
            <a:endParaRPr sz="2400" dirty="0">
              <a:latin typeface="Courier New"/>
              <a:cs typeface="Courier New"/>
            </a:endParaRPr>
          </a:p>
          <a:p>
            <a:pPr marL="12700">
              <a:lnSpc>
                <a:spcPct val="100000"/>
              </a:lnSpc>
              <a:spcBef>
                <a:spcPts val="1720"/>
              </a:spcBef>
            </a:pPr>
            <a:r>
              <a:rPr sz="3200" spc="-5" dirty="0">
                <a:latin typeface="Courier New"/>
                <a:cs typeface="Courier New"/>
              </a:rPr>
              <a:t>2-way</a:t>
            </a:r>
            <a:r>
              <a:rPr sz="3200" dirty="0">
                <a:latin typeface="Courier New"/>
                <a:cs typeface="Courier New"/>
              </a:rPr>
              <a:t> </a:t>
            </a:r>
            <a:r>
              <a:rPr sz="3200" spc="-5" dirty="0">
                <a:latin typeface="Courier New"/>
                <a:cs typeface="Courier New"/>
              </a:rPr>
              <a:t>Binding</a:t>
            </a:r>
            <a:endParaRPr sz="3200" dirty="0">
              <a:latin typeface="Courier New"/>
              <a:cs typeface="Courier New"/>
            </a:endParaRPr>
          </a:p>
          <a:p>
            <a:pPr marL="355600" indent="-342900">
              <a:lnSpc>
                <a:spcPct val="100000"/>
              </a:lnSpc>
              <a:spcBef>
                <a:spcPts val="1639"/>
              </a:spcBef>
              <a:buFont typeface="Arial"/>
              <a:buChar char="•"/>
              <a:tabLst>
                <a:tab pos="354965" algn="l"/>
                <a:tab pos="355600" algn="l"/>
              </a:tabLst>
            </a:pPr>
            <a:r>
              <a:rPr sz="2400" spc="-5" dirty="0">
                <a:solidFill>
                  <a:srgbClr val="3981B9"/>
                </a:solidFill>
                <a:latin typeface="Courier New"/>
                <a:cs typeface="Courier New"/>
              </a:rPr>
              <a:t>[(ngModel)]=“searchFilter”</a:t>
            </a:r>
            <a:endParaRPr sz="2400" dirty="0">
              <a:latin typeface="Courier New"/>
              <a:cs typeface="Courier New"/>
            </a:endParaRPr>
          </a:p>
          <a:p>
            <a:pPr marL="12700">
              <a:lnSpc>
                <a:spcPct val="100000"/>
              </a:lnSpc>
              <a:spcBef>
                <a:spcPts val="1720"/>
              </a:spcBef>
            </a:pPr>
            <a:r>
              <a:rPr sz="3200" spc="-5" dirty="0">
                <a:latin typeface="Courier New"/>
                <a:cs typeface="Courier New"/>
              </a:rPr>
              <a:t>Event Binding</a:t>
            </a:r>
            <a:endParaRPr sz="3200" dirty="0">
              <a:latin typeface="Courier New"/>
              <a:cs typeface="Courier New"/>
            </a:endParaRPr>
          </a:p>
          <a:p>
            <a:pPr marL="355600" indent="-342900">
              <a:lnSpc>
                <a:spcPct val="100000"/>
              </a:lnSpc>
              <a:spcBef>
                <a:spcPts val="1639"/>
              </a:spcBef>
              <a:buFont typeface="Arial"/>
              <a:buChar char="•"/>
              <a:tabLst>
                <a:tab pos="354965" algn="l"/>
                <a:tab pos="355600" algn="l"/>
              </a:tabLst>
            </a:pPr>
            <a:r>
              <a:rPr sz="2400" spc="-10" dirty="0">
                <a:solidFill>
                  <a:srgbClr val="3981B9"/>
                </a:solidFill>
                <a:latin typeface="Courier New"/>
                <a:cs typeface="Courier New"/>
              </a:rPr>
              <a:t>(click)=“hideImage()”</a:t>
            </a:r>
            <a:endParaRPr sz="2400" dirty="0">
              <a:latin typeface="Courier New"/>
              <a:cs typeface="Courier New"/>
            </a:endParaRPr>
          </a:p>
        </p:txBody>
      </p:sp>
      <p:sp>
        <p:nvSpPr>
          <p:cNvPr id="4" name="object 4"/>
          <p:cNvSpPr/>
          <p:nvPr/>
        </p:nvSpPr>
        <p:spPr>
          <a:xfrm>
            <a:off x="1601724" y="2423160"/>
            <a:ext cx="2037588" cy="2581656"/>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3673221" y="420751"/>
            <a:ext cx="5530850" cy="696595"/>
          </a:xfrm>
          <a:prstGeom prst="rect">
            <a:avLst/>
          </a:prstGeom>
        </p:spPr>
        <p:txBody>
          <a:bodyPr vert="horz" wrap="square" lIns="0" tIns="13335" rIns="0" bIns="0" rtlCol="0">
            <a:spAutoFit/>
          </a:bodyPr>
          <a:lstStyle/>
          <a:p>
            <a:pPr marL="12700">
              <a:lnSpc>
                <a:spcPct val="100000"/>
              </a:lnSpc>
              <a:spcBef>
                <a:spcPts val="105"/>
              </a:spcBef>
            </a:pPr>
            <a:r>
              <a:rPr dirty="0"/>
              <a:t>Types of Data</a:t>
            </a:r>
            <a:r>
              <a:rPr spc="-50" dirty="0"/>
              <a:t> </a:t>
            </a:r>
            <a:r>
              <a:rPr dirty="0"/>
              <a:t>Binding</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73355">
              <a:lnSpc>
                <a:spcPct val="100000"/>
              </a:lnSpc>
              <a:spcBef>
                <a:spcPts val="105"/>
              </a:spcBef>
            </a:pPr>
            <a:r>
              <a:rPr spc="-5" dirty="0"/>
              <a:t>1-way</a:t>
            </a:r>
            <a:r>
              <a:rPr spc="-65" dirty="0"/>
              <a:t> </a:t>
            </a:r>
            <a:r>
              <a:rPr dirty="0"/>
              <a:t>Binding</a:t>
            </a:r>
          </a:p>
        </p:txBody>
      </p:sp>
      <p:sp>
        <p:nvSpPr>
          <p:cNvPr id="3" name="object 3"/>
          <p:cNvSpPr txBox="1"/>
          <p:nvPr/>
        </p:nvSpPr>
        <p:spPr>
          <a:xfrm>
            <a:off x="4480052" y="1674113"/>
            <a:ext cx="3410585" cy="696595"/>
          </a:xfrm>
          <a:prstGeom prst="rect">
            <a:avLst/>
          </a:prstGeom>
        </p:spPr>
        <p:txBody>
          <a:bodyPr vert="horz" wrap="square" lIns="0" tIns="13335" rIns="0" bIns="0" rtlCol="0">
            <a:spAutoFit/>
          </a:bodyPr>
          <a:lstStyle/>
          <a:p>
            <a:pPr marL="12700">
              <a:lnSpc>
                <a:spcPct val="100000"/>
              </a:lnSpc>
              <a:spcBef>
                <a:spcPts val="105"/>
              </a:spcBef>
            </a:pPr>
            <a:r>
              <a:rPr sz="4400" b="1" dirty="0">
                <a:solidFill>
                  <a:srgbClr val="8AAB42"/>
                </a:solidFill>
                <a:latin typeface="Arial"/>
                <a:cs typeface="Arial"/>
              </a:rPr>
              <a:t>Interpolati</a:t>
            </a:r>
            <a:r>
              <a:rPr sz="4400" b="1" spc="-20" dirty="0">
                <a:solidFill>
                  <a:srgbClr val="8AAB42"/>
                </a:solidFill>
                <a:latin typeface="Arial"/>
                <a:cs typeface="Arial"/>
              </a:rPr>
              <a:t>o</a:t>
            </a:r>
            <a:r>
              <a:rPr sz="4400" b="1" dirty="0">
                <a:solidFill>
                  <a:srgbClr val="8AAB42"/>
                </a:solidFill>
                <a:latin typeface="Arial"/>
                <a:cs typeface="Arial"/>
              </a:rPr>
              <a:t>n</a:t>
            </a:r>
            <a:endParaRPr sz="4400">
              <a:latin typeface="Arial"/>
              <a:cs typeface="Arial"/>
            </a:endParaRPr>
          </a:p>
        </p:txBody>
      </p:sp>
      <p:sp>
        <p:nvSpPr>
          <p:cNvPr id="4" name="object 4"/>
          <p:cNvSpPr/>
          <p:nvPr/>
        </p:nvSpPr>
        <p:spPr>
          <a:xfrm>
            <a:off x="2692145" y="2908554"/>
            <a:ext cx="1329055" cy="370840"/>
          </a:xfrm>
          <a:custGeom>
            <a:avLst/>
            <a:gdLst/>
            <a:ahLst/>
            <a:cxnLst/>
            <a:rect l="l" t="t" r="r" b="b"/>
            <a:pathLst>
              <a:path w="1329054" h="370839">
                <a:moveTo>
                  <a:pt x="0" y="370332"/>
                </a:moveTo>
                <a:lnTo>
                  <a:pt x="1328928" y="370332"/>
                </a:lnTo>
                <a:lnTo>
                  <a:pt x="1328928" y="0"/>
                </a:lnTo>
                <a:lnTo>
                  <a:pt x="0" y="0"/>
                </a:lnTo>
                <a:lnTo>
                  <a:pt x="0" y="370332"/>
                </a:lnTo>
                <a:close/>
              </a:path>
            </a:pathLst>
          </a:custGeom>
          <a:solidFill>
            <a:srgbClr val="8AAB42"/>
          </a:solidFill>
        </p:spPr>
        <p:txBody>
          <a:bodyPr wrap="square" lIns="0" tIns="0" rIns="0" bIns="0" rtlCol="0"/>
          <a:lstStyle/>
          <a:p>
            <a:endParaRPr/>
          </a:p>
        </p:txBody>
      </p:sp>
      <p:sp>
        <p:nvSpPr>
          <p:cNvPr id="5" name="object 5"/>
          <p:cNvSpPr/>
          <p:nvPr/>
        </p:nvSpPr>
        <p:spPr>
          <a:xfrm>
            <a:off x="2692145" y="2908554"/>
            <a:ext cx="1329055" cy="370840"/>
          </a:xfrm>
          <a:custGeom>
            <a:avLst/>
            <a:gdLst/>
            <a:ahLst/>
            <a:cxnLst/>
            <a:rect l="l" t="t" r="r" b="b"/>
            <a:pathLst>
              <a:path w="1329054" h="370839">
                <a:moveTo>
                  <a:pt x="0" y="370332"/>
                </a:moveTo>
                <a:lnTo>
                  <a:pt x="1328928" y="370332"/>
                </a:lnTo>
                <a:lnTo>
                  <a:pt x="1328928" y="0"/>
                </a:lnTo>
                <a:lnTo>
                  <a:pt x="0" y="0"/>
                </a:lnTo>
                <a:lnTo>
                  <a:pt x="0" y="370332"/>
                </a:lnTo>
                <a:close/>
              </a:path>
            </a:pathLst>
          </a:custGeom>
          <a:ln w="25908">
            <a:solidFill>
              <a:srgbClr val="647C2D"/>
            </a:solidFill>
          </a:ln>
        </p:spPr>
        <p:txBody>
          <a:bodyPr wrap="square" lIns="0" tIns="0" rIns="0" bIns="0" rtlCol="0"/>
          <a:lstStyle/>
          <a:p>
            <a:endParaRPr/>
          </a:p>
        </p:txBody>
      </p:sp>
      <p:sp>
        <p:nvSpPr>
          <p:cNvPr id="6" name="object 6"/>
          <p:cNvSpPr txBox="1"/>
          <p:nvPr/>
        </p:nvSpPr>
        <p:spPr>
          <a:xfrm>
            <a:off x="2885694" y="2960370"/>
            <a:ext cx="859155" cy="254000"/>
          </a:xfrm>
          <a:prstGeom prst="rect">
            <a:avLst/>
          </a:prstGeom>
        </p:spPr>
        <p:txBody>
          <a:bodyPr vert="horz" wrap="square" lIns="0" tIns="12700" rIns="0" bIns="0" rtlCol="0">
            <a:spAutoFit/>
          </a:bodyPr>
          <a:lstStyle/>
          <a:p>
            <a:pPr marL="12700">
              <a:lnSpc>
                <a:spcPct val="100000"/>
              </a:lnSpc>
              <a:spcBef>
                <a:spcPts val="100"/>
              </a:spcBef>
            </a:pPr>
            <a:r>
              <a:rPr sz="1500" b="1" spc="-30" dirty="0">
                <a:solidFill>
                  <a:srgbClr val="FFFFFF"/>
                </a:solidFill>
                <a:latin typeface="Arial"/>
                <a:cs typeface="Arial"/>
              </a:rPr>
              <a:t>T</a:t>
            </a:r>
            <a:r>
              <a:rPr sz="1500" b="1" spc="-5" dirty="0">
                <a:solidFill>
                  <a:srgbClr val="FFFFFF"/>
                </a:solidFill>
                <a:latin typeface="Arial"/>
                <a:cs typeface="Arial"/>
              </a:rPr>
              <a:t>e</a:t>
            </a:r>
            <a:r>
              <a:rPr sz="1500" b="1" dirty="0">
                <a:solidFill>
                  <a:srgbClr val="FFFFFF"/>
                </a:solidFill>
                <a:latin typeface="Arial"/>
                <a:cs typeface="Arial"/>
              </a:rPr>
              <a:t>m</a:t>
            </a:r>
            <a:r>
              <a:rPr sz="1500" b="1" spc="-10" dirty="0">
                <a:solidFill>
                  <a:srgbClr val="FFFFFF"/>
                </a:solidFill>
                <a:latin typeface="Arial"/>
                <a:cs typeface="Arial"/>
              </a:rPr>
              <a:t>p</a:t>
            </a:r>
            <a:r>
              <a:rPr sz="1500" b="1" dirty="0">
                <a:solidFill>
                  <a:srgbClr val="FFFFFF"/>
                </a:solidFill>
                <a:latin typeface="Arial"/>
                <a:cs typeface="Arial"/>
              </a:rPr>
              <a:t>l</a:t>
            </a:r>
            <a:r>
              <a:rPr sz="1500" b="1" spc="5" dirty="0">
                <a:solidFill>
                  <a:srgbClr val="FFFFFF"/>
                </a:solidFill>
                <a:latin typeface="Arial"/>
                <a:cs typeface="Arial"/>
              </a:rPr>
              <a:t>a</a:t>
            </a:r>
            <a:r>
              <a:rPr sz="1500" b="1" spc="-5" dirty="0">
                <a:solidFill>
                  <a:srgbClr val="FFFFFF"/>
                </a:solidFill>
                <a:latin typeface="Arial"/>
                <a:cs typeface="Arial"/>
              </a:rPr>
              <a:t>te</a:t>
            </a:r>
            <a:endParaRPr sz="1500">
              <a:latin typeface="Arial"/>
              <a:cs typeface="Arial"/>
            </a:endParaRPr>
          </a:p>
        </p:txBody>
      </p:sp>
      <p:sp>
        <p:nvSpPr>
          <p:cNvPr id="7" name="object 7"/>
          <p:cNvSpPr txBox="1"/>
          <p:nvPr/>
        </p:nvSpPr>
        <p:spPr>
          <a:xfrm>
            <a:off x="6371844" y="3440684"/>
            <a:ext cx="4104640" cy="1366520"/>
          </a:xfrm>
          <a:prstGeom prst="rect">
            <a:avLst/>
          </a:prstGeom>
        </p:spPr>
        <p:txBody>
          <a:bodyPr vert="horz" wrap="square" lIns="0" tIns="12065" rIns="0" bIns="0" rtlCol="0">
            <a:spAutoFit/>
          </a:bodyPr>
          <a:lstStyle/>
          <a:p>
            <a:pPr marL="388620" marR="179070" indent="-155575">
              <a:lnSpc>
                <a:spcPct val="100000"/>
              </a:lnSpc>
              <a:spcBef>
                <a:spcPts val="95"/>
              </a:spcBef>
            </a:pPr>
            <a:r>
              <a:rPr sz="2200" spc="-5" dirty="0">
                <a:solidFill>
                  <a:srgbClr val="006FC0"/>
                </a:solidFill>
                <a:latin typeface="Arial"/>
                <a:cs typeface="Arial"/>
              </a:rPr>
              <a:t>export </a:t>
            </a:r>
            <a:r>
              <a:rPr sz="2200" dirty="0">
                <a:solidFill>
                  <a:srgbClr val="FF0000"/>
                </a:solidFill>
                <a:latin typeface="Arial"/>
                <a:cs typeface="Arial"/>
              </a:rPr>
              <a:t>class </a:t>
            </a:r>
            <a:r>
              <a:rPr sz="2200" spc="-5" dirty="0">
                <a:solidFill>
                  <a:srgbClr val="8AAB42"/>
                </a:solidFill>
                <a:latin typeface="Arial"/>
                <a:cs typeface="Arial"/>
              </a:rPr>
              <a:t>AppComponent </a:t>
            </a:r>
            <a:r>
              <a:rPr sz="2200" spc="-5" dirty="0">
                <a:latin typeface="Arial"/>
                <a:cs typeface="Arial"/>
              </a:rPr>
              <a:t>{  </a:t>
            </a:r>
            <a:r>
              <a:rPr sz="2200" dirty="0">
                <a:solidFill>
                  <a:srgbClr val="8A81D2"/>
                </a:solidFill>
                <a:latin typeface="Arial"/>
                <a:cs typeface="Arial"/>
              </a:rPr>
              <a:t>pageTitle</a:t>
            </a:r>
            <a:r>
              <a:rPr sz="2200" dirty="0">
                <a:latin typeface="Arial"/>
                <a:cs typeface="Arial"/>
              </a:rPr>
              <a:t>: </a:t>
            </a:r>
            <a:r>
              <a:rPr sz="2200" spc="-5" dirty="0">
                <a:solidFill>
                  <a:srgbClr val="FF0000"/>
                </a:solidFill>
                <a:latin typeface="Arial"/>
                <a:cs typeface="Arial"/>
              </a:rPr>
              <a:t>string</a:t>
            </a:r>
            <a:r>
              <a:rPr sz="2200" dirty="0">
                <a:solidFill>
                  <a:srgbClr val="FF0000"/>
                </a:solidFill>
                <a:latin typeface="Arial"/>
                <a:cs typeface="Arial"/>
              </a:rPr>
              <a:t> </a:t>
            </a:r>
            <a:r>
              <a:rPr sz="2200" spc="-5" dirty="0">
                <a:latin typeface="Arial"/>
                <a:cs typeface="Arial"/>
              </a:rPr>
              <a:t>=</a:t>
            </a:r>
            <a:endParaRPr sz="2200">
              <a:latin typeface="Arial"/>
              <a:cs typeface="Arial"/>
            </a:endParaRPr>
          </a:p>
          <a:p>
            <a:pPr marL="621665">
              <a:lnSpc>
                <a:spcPct val="100000"/>
              </a:lnSpc>
            </a:pPr>
            <a:r>
              <a:rPr sz="2200" spc="-5" dirty="0">
                <a:solidFill>
                  <a:srgbClr val="D79F39"/>
                </a:solidFill>
                <a:latin typeface="Arial"/>
                <a:cs typeface="Arial"/>
              </a:rPr>
              <a:t>“Dev Book</a:t>
            </a:r>
            <a:r>
              <a:rPr sz="2200" spc="20" dirty="0">
                <a:solidFill>
                  <a:srgbClr val="D79F39"/>
                </a:solidFill>
                <a:latin typeface="Arial"/>
                <a:cs typeface="Arial"/>
              </a:rPr>
              <a:t> </a:t>
            </a:r>
            <a:r>
              <a:rPr sz="2200" spc="-5" dirty="0">
                <a:solidFill>
                  <a:srgbClr val="D79F39"/>
                </a:solidFill>
                <a:latin typeface="Arial"/>
                <a:cs typeface="Arial"/>
              </a:rPr>
              <a:t>Store”</a:t>
            </a:r>
            <a:r>
              <a:rPr sz="2200" spc="-5" dirty="0">
                <a:latin typeface="Arial"/>
                <a:cs typeface="Arial"/>
              </a:rPr>
              <a:t>;</a:t>
            </a:r>
            <a:endParaRPr sz="2200">
              <a:latin typeface="Arial"/>
              <a:cs typeface="Arial"/>
            </a:endParaRPr>
          </a:p>
          <a:p>
            <a:pPr marL="233045">
              <a:lnSpc>
                <a:spcPct val="100000"/>
              </a:lnSpc>
            </a:pPr>
            <a:r>
              <a:rPr sz="2200" spc="-5" dirty="0">
                <a:latin typeface="Arial"/>
                <a:cs typeface="Arial"/>
              </a:rPr>
              <a:t>}</a:t>
            </a:r>
            <a:endParaRPr sz="2200">
              <a:latin typeface="Arial"/>
              <a:cs typeface="Arial"/>
            </a:endParaRPr>
          </a:p>
        </p:txBody>
      </p:sp>
      <p:sp>
        <p:nvSpPr>
          <p:cNvPr id="8" name="object 8"/>
          <p:cNvSpPr/>
          <p:nvPr/>
        </p:nvSpPr>
        <p:spPr>
          <a:xfrm>
            <a:off x="7602473" y="2908554"/>
            <a:ext cx="1329055" cy="370840"/>
          </a:xfrm>
          <a:custGeom>
            <a:avLst/>
            <a:gdLst/>
            <a:ahLst/>
            <a:cxnLst/>
            <a:rect l="l" t="t" r="r" b="b"/>
            <a:pathLst>
              <a:path w="1329054" h="370839">
                <a:moveTo>
                  <a:pt x="0" y="370332"/>
                </a:moveTo>
                <a:lnTo>
                  <a:pt x="1328927" y="370332"/>
                </a:lnTo>
                <a:lnTo>
                  <a:pt x="1328927" y="0"/>
                </a:lnTo>
                <a:lnTo>
                  <a:pt x="0" y="0"/>
                </a:lnTo>
                <a:lnTo>
                  <a:pt x="0" y="370332"/>
                </a:lnTo>
                <a:close/>
              </a:path>
            </a:pathLst>
          </a:custGeom>
          <a:ln w="25908">
            <a:solidFill>
              <a:srgbClr val="3D7984"/>
            </a:solidFill>
          </a:ln>
        </p:spPr>
        <p:txBody>
          <a:bodyPr wrap="square" lIns="0" tIns="0" rIns="0" bIns="0" rtlCol="0"/>
          <a:lstStyle/>
          <a:p>
            <a:endParaRPr/>
          </a:p>
        </p:txBody>
      </p:sp>
      <p:sp>
        <p:nvSpPr>
          <p:cNvPr id="9" name="object 9"/>
          <p:cNvSpPr txBox="1"/>
          <p:nvPr/>
        </p:nvSpPr>
        <p:spPr>
          <a:xfrm>
            <a:off x="7615428" y="2921507"/>
            <a:ext cx="1303020" cy="354330"/>
          </a:xfrm>
          <a:prstGeom prst="rect">
            <a:avLst/>
          </a:prstGeom>
          <a:solidFill>
            <a:srgbClr val="56A7B5"/>
          </a:solidFill>
        </p:spPr>
        <p:txBody>
          <a:bodyPr vert="horz" wrap="square" lIns="0" tIns="51435" rIns="0" bIns="0" rtlCol="0">
            <a:spAutoFit/>
          </a:bodyPr>
          <a:lstStyle/>
          <a:p>
            <a:pPr marL="351790">
              <a:lnSpc>
                <a:spcPct val="100000"/>
              </a:lnSpc>
              <a:spcBef>
                <a:spcPts val="405"/>
              </a:spcBef>
            </a:pPr>
            <a:r>
              <a:rPr sz="1500" b="1" spc="-5" dirty="0">
                <a:solidFill>
                  <a:srgbClr val="FFFFFF"/>
                </a:solidFill>
                <a:latin typeface="Arial"/>
                <a:cs typeface="Arial"/>
              </a:rPr>
              <a:t>Class</a:t>
            </a:r>
            <a:endParaRPr sz="1500">
              <a:latin typeface="Arial"/>
              <a:cs typeface="Arial"/>
            </a:endParaRPr>
          </a:p>
        </p:txBody>
      </p:sp>
      <p:sp>
        <p:nvSpPr>
          <p:cNvPr id="10" name="object 10"/>
          <p:cNvSpPr txBox="1"/>
          <p:nvPr/>
        </p:nvSpPr>
        <p:spPr>
          <a:xfrm>
            <a:off x="1992883" y="3476371"/>
            <a:ext cx="3058795" cy="360680"/>
          </a:xfrm>
          <a:prstGeom prst="rect">
            <a:avLst/>
          </a:prstGeom>
        </p:spPr>
        <p:txBody>
          <a:bodyPr vert="horz" wrap="square" lIns="0" tIns="12065" rIns="0" bIns="0" rtlCol="0">
            <a:spAutoFit/>
          </a:bodyPr>
          <a:lstStyle/>
          <a:p>
            <a:pPr marL="12700">
              <a:lnSpc>
                <a:spcPct val="100000"/>
              </a:lnSpc>
              <a:spcBef>
                <a:spcPts val="95"/>
              </a:spcBef>
            </a:pPr>
            <a:r>
              <a:rPr sz="2200" spc="-5" dirty="0">
                <a:solidFill>
                  <a:srgbClr val="FF0000"/>
                </a:solidFill>
                <a:latin typeface="Arial"/>
                <a:cs typeface="Arial"/>
              </a:rPr>
              <a:t>&lt;</a:t>
            </a:r>
            <a:r>
              <a:rPr sz="2200" spc="-5" dirty="0">
                <a:solidFill>
                  <a:srgbClr val="C00000"/>
                </a:solidFill>
                <a:latin typeface="Arial"/>
                <a:cs typeface="Arial"/>
              </a:rPr>
              <a:t>h1</a:t>
            </a:r>
            <a:r>
              <a:rPr sz="2200" spc="-5" dirty="0">
                <a:solidFill>
                  <a:srgbClr val="FF0000"/>
                </a:solidFill>
                <a:latin typeface="Arial"/>
                <a:cs typeface="Arial"/>
              </a:rPr>
              <a:t>&gt;</a:t>
            </a:r>
            <a:r>
              <a:rPr sz="2200" spc="-5" dirty="0">
                <a:latin typeface="Arial"/>
                <a:cs typeface="Arial"/>
              </a:rPr>
              <a:t>{{ pageTitle</a:t>
            </a:r>
            <a:r>
              <a:rPr sz="2200" spc="5" dirty="0">
                <a:latin typeface="Arial"/>
                <a:cs typeface="Arial"/>
              </a:rPr>
              <a:t> </a:t>
            </a:r>
            <a:r>
              <a:rPr sz="2200" spc="-5" dirty="0">
                <a:latin typeface="Arial"/>
                <a:cs typeface="Arial"/>
              </a:rPr>
              <a:t>}}</a:t>
            </a:r>
            <a:r>
              <a:rPr sz="2200" spc="-5" dirty="0">
                <a:solidFill>
                  <a:srgbClr val="FF0000"/>
                </a:solidFill>
                <a:latin typeface="Arial"/>
                <a:cs typeface="Arial"/>
              </a:rPr>
              <a:t>&lt;</a:t>
            </a:r>
            <a:r>
              <a:rPr sz="2200" spc="-5" dirty="0">
                <a:solidFill>
                  <a:srgbClr val="C00000"/>
                </a:solidFill>
                <a:latin typeface="Arial"/>
                <a:cs typeface="Arial"/>
              </a:rPr>
              <a:t>/h1</a:t>
            </a:r>
            <a:r>
              <a:rPr sz="2200" spc="-5" dirty="0">
                <a:solidFill>
                  <a:srgbClr val="FF0000"/>
                </a:solidFill>
                <a:latin typeface="Arial"/>
                <a:cs typeface="Arial"/>
              </a:rPr>
              <a:t>&gt;</a:t>
            </a:r>
            <a:endParaRPr sz="2200">
              <a:latin typeface="Arial"/>
              <a:cs typeface="Arial"/>
            </a:endParaRPr>
          </a:p>
        </p:txBody>
      </p:sp>
      <p:sp>
        <p:nvSpPr>
          <p:cNvPr id="11" name="object 11"/>
          <p:cNvSpPr/>
          <p:nvPr/>
        </p:nvSpPr>
        <p:spPr>
          <a:xfrm>
            <a:off x="1748027" y="3300984"/>
            <a:ext cx="3450590" cy="687705"/>
          </a:xfrm>
          <a:custGeom>
            <a:avLst/>
            <a:gdLst/>
            <a:ahLst/>
            <a:cxnLst/>
            <a:rect l="l" t="t" r="r" b="b"/>
            <a:pathLst>
              <a:path w="3450590" h="687704">
                <a:moveTo>
                  <a:pt x="0" y="687323"/>
                </a:moveTo>
                <a:lnTo>
                  <a:pt x="3450336" y="687323"/>
                </a:lnTo>
                <a:lnTo>
                  <a:pt x="3450336" y="0"/>
                </a:lnTo>
                <a:lnTo>
                  <a:pt x="0" y="0"/>
                </a:lnTo>
                <a:lnTo>
                  <a:pt x="0" y="687323"/>
                </a:lnTo>
                <a:close/>
              </a:path>
            </a:pathLst>
          </a:custGeom>
          <a:ln w="9144">
            <a:solidFill>
              <a:srgbClr val="D9D9D9"/>
            </a:solidFill>
          </a:ln>
        </p:spPr>
        <p:txBody>
          <a:bodyPr wrap="square" lIns="0" tIns="0" rIns="0" bIns="0" rtlCol="0"/>
          <a:lstStyle/>
          <a:p>
            <a:endParaRPr/>
          </a:p>
        </p:txBody>
      </p:sp>
      <p:sp>
        <p:nvSpPr>
          <p:cNvPr id="12" name="object 12"/>
          <p:cNvSpPr/>
          <p:nvPr/>
        </p:nvSpPr>
        <p:spPr>
          <a:xfrm>
            <a:off x="6367271" y="3290315"/>
            <a:ext cx="4113529" cy="1647825"/>
          </a:xfrm>
          <a:custGeom>
            <a:avLst/>
            <a:gdLst/>
            <a:ahLst/>
            <a:cxnLst/>
            <a:rect l="l" t="t" r="r" b="b"/>
            <a:pathLst>
              <a:path w="4113529" h="1647825">
                <a:moveTo>
                  <a:pt x="0" y="1647443"/>
                </a:moveTo>
                <a:lnTo>
                  <a:pt x="4113276" y="1647443"/>
                </a:lnTo>
                <a:lnTo>
                  <a:pt x="4113276" y="0"/>
                </a:lnTo>
                <a:lnTo>
                  <a:pt x="0" y="0"/>
                </a:lnTo>
                <a:lnTo>
                  <a:pt x="0" y="1647443"/>
                </a:lnTo>
                <a:close/>
              </a:path>
            </a:pathLst>
          </a:custGeom>
          <a:ln w="9143">
            <a:solidFill>
              <a:srgbClr val="D9D9D9"/>
            </a:solidFill>
          </a:ln>
        </p:spPr>
        <p:txBody>
          <a:bodyPr wrap="square" lIns="0" tIns="0" rIns="0" bIns="0" rtlCol="0"/>
          <a:lstStyle/>
          <a:p>
            <a:endParaRPr/>
          </a:p>
        </p:txBody>
      </p:sp>
      <p:sp>
        <p:nvSpPr>
          <p:cNvPr id="13" name="object 13"/>
          <p:cNvSpPr/>
          <p:nvPr/>
        </p:nvSpPr>
        <p:spPr>
          <a:xfrm>
            <a:off x="4333494" y="3921378"/>
            <a:ext cx="2295525" cy="399415"/>
          </a:xfrm>
          <a:custGeom>
            <a:avLst/>
            <a:gdLst/>
            <a:ahLst/>
            <a:cxnLst/>
            <a:rect l="l" t="t" r="r" b="b"/>
            <a:pathLst>
              <a:path w="2295525" h="399414">
                <a:moveTo>
                  <a:pt x="88051" y="28627"/>
                </a:moveTo>
                <a:lnTo>
                  <a:pt x="83654" y="57209"/>
                </a:lnTo>
                <a:lnTo>
                  <a:pt x="2291079" y="399415"/>
                </a:lnTo>
                <a:lnTo>
                  <a:pt x="2295525" y="370840"/>
                </a:lnTo>
                <a:lnTo>
                  <a:pt x="88051" y="28627"/>
                </a:lnTo>
                <a:close/>
              </a:path>
              <a:path w="2295525" h="399414">
                <a:moveTo>
                  <a:pt x="92455" y="0"/>
                </a:moveTo>
                <a:lnTo>
                  <a:pt x="0" y="29591"/>
                </a:lnTo>
                <a:lnTo>
                  <a:pt x="79247" y="85852"/>
                </a:lnTo>
                <a:lnTo>
                  <a:pt x="83654" y="57209"/>
                </a:lnTo>
                <a:lnTo>
                  <a:pt x="69341" y="54991"/>
                </a:lnTo>
                <a:lnTo>
                  <a:pt x="73786" y="26416"/>
                </a:lnTo>
                <a:lnTo>
                  <a:pt x="88391" y="26416"/>
                </a:lnTo>
                <a:lnTo>
                  <a:pt x="92455" y="0"/>
                </a:lnTo>
                <a:close/>
              </a:path>
              <a:path w="2295525" h="399414">
                <a:moveTo>
                  <a:pt x="73786" y="26416"/>
                </a:moveTo>
                <a:lnTo>
                  <a:pt x="69341" y="54991"/>
                </a:lnTo>
                <a:lnTo>
                  <a:pt x="83654" y="57209"/>
                </a:lnTo>
                <a:lnTo>
                  <a:pt x="88051" y="28627"/>
                </a:lnTo>
                <a:lnTo>
                  <a:pt x="73786" y="26416"/>
                </a:lnTo>
                <a:close/>
              </a:path>
              <a:path w="2295525" h="399414">
                <a:moveTo>
                  <a:pt x="88391" y="26416"/>
                </a:moveTo>
                <a:lnTo>
                  <a:pt x="73786" y="26416"/>
                </a:lnTo>
                <a:lnTo>
                  <a:pt x="88051" y="28627"/>
                </a:lnTo>
                <a:lnTo>
                  <a:pt x="88391" y="26416"/>
                </a:lnTo>
                <a:close/>
              </a:path>
            </a:pathLst>
          </a:custGeom>
          <a:solidFill>
            <a:srgbClr val="357DB8"/>
          </a:solidFill>
        </p:spPr>
        <p:txBody>
          <a:bodyPr wrap="square" lIns="0" tIns="0" rIns="0" bIns="0" rtlCol="0"/>
          <a:lstStyle/>
          <a:p>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32605" y="1732229"/>
            <a:ext cx="4560570" cy="697230"/>
          </a:xfrm>
          <a:prstGeom prst="rect">
            <a:avLst/>
          </a:prstGeom>
        </p:spPr>
        <p:txBody>
          <a:bodyPr vert="horz" wrap="square" lIns="0" tIns="13335" rIns="0" bIns="0" rtlCol="0">
            <a:spAutoFit/>
          </a:bodyPr>
          <a:lstStyle/>
          <a:p>
            <a:pPr marL="12700">
              <a:lnSpc>
                <a:spcPct val="100000"/>
              </a:lnSpc>
              <a:spcBef>
                <a:spcPts val="105"/>
              </a:spcBef>
            </a:pPr>
            <a:r>
              <a:rPr sz="4400" b="1" dirty="0">
                <a:solidFill>
                  <a:srgbClr val="8A81D2"/>
                </a:solidFill>
                <a:latin typeface="Arial"/>
                <a:cs typeface="Arial"/>
              </a:rPr>
              <a:t>Property</a:t>
            </a:r>
            <a:r>
              <a:rPr sz="4400" b="1" spc="-85" dirty="0">
                <a:solidFill>
                  <a:srgbClr val="8A81D2"/>
                </a:solidFill>
                <a:latin typeface="Arial"/>
                <a:cs typeface="Arial"/>
              </a:rPr>
              <a:t> </a:t>
            </a:r>
            <a:r>
              <a:rPr sz="4400" b="1" dirty="0">
                <a:solidFill>
                  <a:srgbClr val="8A81D2"/>
                </a:solidFill>
                <a:latin typeface="Arial"/>
                <a:cs typeface="Arial"/>
              </a:rPr>
              <a:t>Binding</a:t>
            </a:r>
            <a:endParaRPr sz="4400">
              <a:latin typeface="Arial"/>
              <a:cs typeface="Arial"/>
            </a:endParaRPr>
          </a:p>
        </p:txBody>
      </p:sp>
      <p:sp>
        <p:nvSpPr>
          <p:cNvPr id="3" name="object 3"/>
          <p:cNvSpPr/>
          <p:nvPr/>
        </p:nvSpPr>
        <p:spPr>
          <a:xfrm>
            <a:off x="2343150" y="2990850"/>
            <a:ext cx="1329055" cy="372110"/>
          </a:xfrm>
          <a:custGeom>
            <a:avLst/>
            <a:gdLst/>
            <a:ahLst/>
            <a:cxnLst/>
            <a:rect l="l" t="t" r="r" b="b"/>
            <a:pathLst>
              <a:path w="1329054" h="372110">
                <a:moveTo>
                  <a:pt x="0" y="371855"/>
                </a:moveTo>
                <a:lnTo>
                  <a:pt x="1328927" y="371855"/>
                </a:lnTo>
                <a:lnTo>
                  <a:pt x="1328927" y="0"/>
                </a:lnTo>
                <a:lnTo>
                  <a:pt x="0" y="0"/>
                </a:lnTo>
                <a:lnTo>
                  <a:pt x="0" y="371855"/>
                </a:lnTo>
                <a:close/>
              </a:path>
            </a:pathLst>
          </a:custGeom>
          <a:solidFill>
            <a:srgbClr val="8AAB42"/>
          </a:solidFill>
        </p:spPr>
        <p:txBody>
          <a:bodyPr wrap="square" lIns="0" tIns="0" rIns="0" bIns="0" rtlCol="0"/>
          <a:lstStyle/>
          <a:p>
            <a:endParaRPr/>
          </a:p>
        </p:txBody>
      </p:sp>
      <p:sp>
        <p:nvSpPr>
          <p:cNvPr id="4" name="object 4"/>
          <p:cNvSpPr/>
          <p:nvPr/>
        </p:nvSpPr>
        <p:spPr>
          <a:xfrm>
            <a:off x="2343150" y="2990850"/>
            <a:ext cx="1329055" cy="372110"/>
          </a:xfrm>
          <a:custGeom>
            <a:avLst/>
            <a:gdLst/>
            <a:ahLst/>
            <a:cxnLst/>
            <a:rect l="l" t="t" r="r" b="b"/>
            <a:pathLst>
              <a:path w="1329054" h="372110">
                <a:moveTo>
                  <a:pt x="0" y="371855"/>
                </a:moveTo>
                <a:lnTo>
                  <a:pt x="1328927" y="371855"/>
                </a:lnTo>
                <a:lnTo>
                  <a:pt x="1328927" y="0"/>
                </a:lnTo>
                <a:lnTo>
                  <a:pt x="0" y="0"/>
                </a:lnTo>
                <a:lnTo>
                  <a:pt x="0" y="371855"/>
                </a:lnTo>
                <a:close/>
              </a:path>
            </a:pathLst>
          </a:custGeom>
          <a:ln w="25908">
            <a:solidFill>
              <a:srgbClr val="647C2D"/>
            </a:solidFill>
          </a:ln>
        </p:spPr>
        <p:txBody>
          <a:bodyPr wrap="square" lIns="0" tIns="0" rIns="0" bIns="0" rtlCol="0"/>
          <a:lstStyle/>
          <a:p>
            <a:endParaRPr/>
          </a:p>
        </p:txBody>
      </p:sp>
      <p:sp>
        <p:nvSpPr>
          <p:cNvPr id="5" name="object 5"/>
          <p:cNvSpPr txBox="1"/>
          <p:nvPr/>
        </p:nvSpPr>
        <p:spPr>
          <a:xfrm>
            <a:off x="2535427" y="3043809"/>
            <a:ext cx="859155" cy="254000"/>
          </a:xfrm>
          <a:prstGeom prst="rect">
            <a:avLst/>
          </a:prstGeom>
        </p:spPr>
        <p:txBody>
          <a:bodyPr vert="horz" wrap="square" lIns="0" tIns="12700" rIns="0" bIns="0" rtlCol="0">
            <a:spAutoFit/>
          </a:bodyPr>
          <a:lstStyle/>
          <a:p>
            <a:pPr marL="12700">
              <a:lnSpc>
                <a:spcPct val="100000"/>
              </a:lnSpc>
              <a:spcBef>
                <a:spcPts val="100"/>
              </a:spcBef>
            </a:pPr>
            <a:r>
              <a:rPr sz="1500" b="1" spc="-30" dirty="0">
                <a:solidFill>
                  <a:srgbClr val="FFFFFF"/>
                </a:solidFill>
                <a:latin typeface="Arial"/>
                <a:cs typeface="Arial"/>
              </a:rPr>
              <a:t>T</a:t>
            </a:r>
            <a:r>
              <a:rPr sz="1500" b="1" spc="-5" dirty="0">
                <a:solidFill>
                  <a:srgbClr val="FFFFFF"/>
                </a:solidFill>
                <a:latin typeface="Arial"/>
                <a:cs typeface="Arial"/>
              </a:rPr>
              <a:t>e</a:t>
            </a:r>
            <a:r>
              <a:rPr sz="1500" b="1" dirty="0">
                <a:solidFill>
                  <a:srgbClr val="FFFFFF"/>
                </a:solidFill>
                <a:latin typeface="Arial"/>
                <a:cs typeface="Arial"/>
              </a:rPr>
              <a:t>m</a:t>
            </a:r>
            <a:r>
              <a:rPr sz="1500" b="1" spc="-10" dirty="0">
                <a:solidFill>
                  <a:srgbClr val="FFFFFF"/>
                </a:solidFill>
                <a:latin typeface="Arial"/>
                <a:cs typeface="Arial"/>
              </a:rPr>
              <a:t>p</a:t>
            </a:r>
            <a:r>
              <a:rPr sz="1500" b="1" dirty="0">
                <a:solidFill>
                  <a:srgbClr val="FFFFFF"/>
                </a:solidFill>
                <a:latin typeface="Arial"/>
                <a:cs typeface="Arial"/>
              </a:rPr>
              <a:t>l</a:t>
            </a:r>
            <a:r>
              <a:rPr sz="1500" b="1" spc="5" dirty="0">
                <a:solidFill>
                  <a:srgbClr val="FFFFFF"/>
                </a:solidFill>
                <a:latin typeface="Arial"/>
                <a:cs typeface="Arial"/>
              </a:rPr>
              <a:t>a</a:t>
            </a:r>
            <a:r>
              <a:rPr sz="1500" b="1" spc="-5" dirty="0">
                <a:solidFill>
                  <a:srgbClr val="FFFFFF"/>
                </a:solidFill>
                <a:latin typeface="Arial"/>
                <a:cs typeface="Arial"/>
              </a:rPr>
              <a:t>te</a:t>
            </a:r>
            <a:endParaRPr sz="1500">
              <a:latin typeface="Arial"/>
              <a:cs typeface="Arial"/>
            </a:endParaRPr>
          </a:p>
        </p:txBody>
      </p:sp>
      <p:sp>
        <p:nvSpPr>
          <p:cNvPr id="6" name="object 6"/>
          <p:cNvSpPr txBox="1"/>
          <p:nvPr/>
        </p:nvSpPr>
        <p:spPr>
          <a:xfrm>
            <a:off x="1282700" y="3559555"/>
            <a:ext cx="3498215" cy="360680"/>
          </a:xfrm>
          <a:prstGeom prst="rect">
            <a:avLst/>
          </a:prstGeom>
        </p:spPr>
        <p:txBody>
          <a:bodyPr vert="horz" wrap="square" lIns="0" tIns="12065" rIns="0" bIns="0" rtlCol="0">
            <a:spAutoFit/>
          </a:bodyPr>
          <a:lstStyle/>
          <a:p>
            <a:pPr marL="12700">
              <a:lnSpc>
                <a:spcPct val="100000"/>
              </a:lnSpc>
              <a:spcBef>
                <a:spcPts val="95"/>
              </a:spcBef>
            </a:pPr>
            <a:r>
              <a:rPr sz="2200" spc="-5" dirty="0">
                <a:solidFill>
                  <a:srgbClr val="FF0000"/>
                </a:solidFill>
                <a:latin typeface="Arial"/>
                <a:cs typeface="Arial"/>
              </a:rPr>
              <a:t>&lt;</a:t>
            </a:r>
            <a:r>
              <a:rPr sz="2200" spc="-5" dirty="0">
                <a:solidFill>
                  <a:srgbClr val="C00000"/>
                </a:solidFill>
                <a:latin typeface="Arial"/>
                <a:cs typeface="Arial"/>
              </a:rPr>
              <a:t>img</a:t>
            </a:r>
            <a:r>
              <a:rPr sz="2200" spc="10" dirty="0">
                <a:solidFill>
                  <a:srgbClr val="C00000"/>
                </a:solidFill>
                <a:latin typeface="Arial"/>
                <a:cs typeface="Arial"/>
              </a:rPr>
              <a:t> </a:t>
            </a:r>
            <a:r>
              <a:rPr sz="2200" spc="-5" dirty="0">
                <a:solidFill>
                  <a:srgbClr val="C00000"/>
                </a:solidFill>
                <a:latin typeface="Arial"/>
                <a:cs typeface="Arial"/>
              </a:rPr>
              <a:t>[src]=“</a:t>
            </a:r>
            <a:r>
              <a:rPr sz="2200" spc="-5" dirty="0">
                <a:latin typeface="Arial"/>
                <a:cs typeface="Arial"/>
              </a:rPr>
              <a:t>bookImageUrl</a:t>
            </a:r>
            <a:r>
              <a:rPr sz="2200" spc="-5" dirty="0">
                <a:solidFill>
                  <a:srgbClr val="C00000"/>
                </a:solidFill>
                <a:latin typeface="Arial"/>
                <a:cs typeface="Arial"/>
              </a:rPr>
              <a:t>”&gt;</a:t>
            </a:r>
            <a:endParaRPr sz="2200">
              <a:latin typeface="Arial"/>
              <a:cs typeface="Arial"/>
            </a:endParaRPr>
          </a:p>
        </p:txBody>
      </p:sp>
      <p:sp>
        <p:nvSpPr>
          <p:cNvPr id="7" name="object 7"/>
          <p:cNvSpPr/>
          <p:nvPr/>
        </p:nvSpPr>
        <p:spPr>
          <a:xfrm>
            <a:off x="659891" y="3384803"/>
            <a:ext cx="4785360" cy="2348865"/>
          </a:xfrm>
          <a:custGeom>
            <a:avLst/>
            <a:gdLst/>
            <a:ahLst/>
            <a:cxnLst/>
            <a:rect l="l" t="t" r="r" b="b"/>
            <a:pathLst>
              <a:path w="4785360" h="2348865">
                <a:moveTo>
                  <a:pt x="0" y="2348484"/>
                </a:moveTo>
                <a:lnTo>
                  <a:pt x="4785360" y="2348484"/>
                </a:lnTo>
                <a:lnTo>
                  <a:pt x="4785360" y="0"/>
                </a:lnTo>
                <a:lnTo>
                  <a:pt x="0" y="0"/>
                </a:lnTo>
                <a:lnTo>
                  <a:pt x="0" y="2348484"/>
                </a:lnTo>
                <a:close/>
              </a:path>
            </a:pathLst>
          </a:custGeom>
          <a:ln w="9144">
            <a:solidFill>
              <a:srgbClr val="D9D9D9"/>
            </a:solidFill>
          </a:ln>
        </p:spPr>
        <p:txBody>
          <a:bodyPr wrap="square" lIns="0" tIns="0" rIns="0" bIns="0" rtlCol="0"/>
          <a:lstStyle/>
          <a:p>
            <a:endParaRPr/>
          </a:p>
        </p:txBody>
      </p:sp>
      <p:sp>
        <p:nvSpPr>
          <p:cNvPr id="8" name="object 8"/>
          <p:cNvSpPr/>
          <p:nvPr/>
        </p:nvSpPr>
        <p:spPr>
          <a:xfrm>
            <a:off x="946403" y="4494263"/>
            <a:ext cx="1720596" cy="888504"/>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071372" y="4479048"/>
            <a:ext cx="1551431" cy="1002779"/>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993647" y="4521708"/>
            <a:ext cx="1630679" cy="798576"/>
          </a:xfrm>
          <a:prstGeom prst="rect">
            <a:avLst/>
          </a:prstGeom>
          <a:blipFill>
            <a:blip r:embed="rId4" cstate="print"/>
            <a:stretch>
              <a:fillRect/>
            </a:stretch>
          </a:blipFill>
        </p:spPr>
        <p:txBody>
          <a:bodyPr wrap="square" lIns="0" tIns="0" rIns="0" bIns="0" rtlCol="0"/>
          <a:lstStyle/>
          <a:p>
            <a:endParaRPr/>
          </a:p>
        </p:txBody>
      </p:sp>
      <p:sp>
        <p:nvSpPr>
          <p:cNvPr id="11" name="object 11"/>
          <p:cNvSpPr txBox="1"/>
          <p:nvPr/>
        </p:nvSpPr>
        <p:spPr>
          <a:xfrm>
            <a:off x="993647" y="4521708"/>
            <a:ext cx="1630680" cy="798830"/>
          </a:xfrm>
          <a:prstGeom prst="rect">
            <a:avLst/>
          </a:prstGeom>
          <a:ln w="9144">
            <a:solidFill>
              <a:srgbClr val="D69C34"/>
            </a:solidFill>
          </a:ln>
        </p:spPr>
        <p:txBody>
          <a:bodyPr vert="horz" wrap="square" lIns="0" tIns="56515" rIns="0" bIns="0" rtlCol="0">
            <a:spAutoFit/>
          </a:bodyPr>
          <a:lstStyle/>
          <a:p>
            <a:pPr marL="287655" marR="280035" indent="15240">
              <a:lnSpc>
                <a:spcPct val="100000"/>
              </a:lnSpc>
              <a:spcBef>
                <a:spcPts val="445"/>
              </a:spcBef>
            </a:pPr>
            <a:r>
              <a:rPr sz="2200" spc="-5" dirty="0">
                <a:latin typeface="Arial"/>
                <a:cs typeface="Arial"/>
              </a:rPr>
              <a:t>Element  Prop</a:t>
            </a:r>
            <a:r>
              <a:rPr sz="2200" dirty="0">
                <a:latin typeface="Arial"/>
                <a:cs typeface="Arial"/>
              </a:rPr>
              <a:t>e</a:t>
            </a:r>
            <a:r>
              <a:rPr sz="2200" spc="-5" dirty="0">
                <a:latin typeface="Arial"/>
                <a:cs typeface="Arial"/>
              </a:rPr>
              <a:t>rty</a:t>
            </a:r>
            <a:endParaRPr sz="2200">
              <a:latin typeface="Arial"/>
              <a:cs typeface="Arial"/>
            </a:endParaRPr>
          </a:p>
        </p:txBody>
      </p:sp>
      <p:sp>
        <p:nvSpPr>
          <p:cNvPr id="12" name="object 12"/>
          <p:cNvSpPr/>
          <p:nvPr/>
        </p:nvSpPr>
        <p:spPr>
          <a:xfrm>
            <a:off x="3307079" y="4494263"/>
            <a:ext cx="1720596" cy="888504"/>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3432047" y="4479048"/>
            <a:ext cx="1551431" cy="1002779"/>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3354323" y="4521708"/>
            <a:ext cx="1630679" cy="798576"/>
          </a:xfrm>
          <a:prstGeom prst="rect">
            <a:avLst/>
          </a:prstGeom>
          <a:blipFill>
            <a:blip r:embed="rId5" cstate="print"/>
            <a:stretch>
              <a:fillRect/>
            </a:stretch>
          </a:blipFill>
        </p:spPr>
        <p:txBody>
          <a:bodyPr wrap="square" lIns="0" tIns="0" rIns="0" bIns="0" rtlCol="0"/>
          <a:lstStyle/>
          <a:p>
            <a:endParaRPr/>
          </a:p>
        </p:txBody>
      </p:sp>
      <p:sp>
        <p:nvSpPr>
          <p:cNvPr id="15" name="object 15"/>
          <p:cNvSpPr txBox="1"/>
          <p:nvPr/>
        </p:nvSpPr>
        <p:spPr>
          <a:xfrm>
            <a:off x="3354323" y="4521708"/>
            <a:ext cx="1630680" cy="798830"/>
          </a:xfrm>
          <a:prstGeom prst="rect">
            <a:avLst/>
          </a:prstGeom>
          <a:ln w="9144">
            <a:solidFill>
              <a:srgbClr val="D69C34"/>
            </a:solidFill>
          </a:ln>
        </p:spPr>
        <p:txBody>
          <a:bodyPr vert="horz" wrap="square" lIns="0" tIns="56515" rIns="0" bIns="0" rtlCol="0">
            <a:spAutoFit/>
          </a:bodyPr>
          <a:lstStyle/>
          <a:p>
            <a:pPr marL="288925" marR="278765" indent="176530">
              <a:lnSpc>
                <a:spcPct val="100000"/>
              </a:lnSpc>
              <a:spcBef>
                <a:spcPts val="445"/>
              </a:spcBef>
            </a:pPr>
            <a:r>
              <a:rPr sz="2200" spc="-5" dirty="0">
                <a:latin typeface="Arial"/>
                <a:cs typeface="Arial"/>
              </a:rPr>
              <a:t>Class  Prop</a:t>
            </a:r>
            <a:r>
              <a:rPr sz="2200" dirty="0">
                <a:latin typeface="Arial"/>
                <a:cs typeface="Arial"/>
              </a:rPr>
              <a:t>e</a:t>
            </a:r>
            <a:r>
              <a:rPr sz="2200" spc="-5" dirty="0">
                <a:latin typeface="Arial"/>
                <a:cs typeface="Arial"/>
              </a:rPr>
              <a:t>rty</a:t>
            </a:r>
            <a:endParaRPr sz="2200">
              <a:latin typeface="Arial"/>
              <a:cs typeface="Arial"/>
            </a:endParaRPr>
          </a:p>
        </p:txBody>
      </p:sp>
      <p:sp>
        <p:nvSpPr>
          <p:cNvPr id="16" name="object 16"/>
          <p:cNvSpPr txBox="1"/>
          <p:nvPr/>
        </p:nvSpPr>
        <p:spPr>
          <a:xfrm>
            <a:off x="6179820" y="3524250"/>
            <a:ext cx="5430520" cy="940435"/>
          </a:xfrm>
          <a:prstGeom prst="rect">
            <a:avLst/>
          </a:prstGeom>
        </p:spPr>
        <p:txBody>
          <a:bodyPr vert="horz" wrap="square" lIns="0" tIns="13335" rIns="0" bIns="0" rtlCol="0">
            <a:spAutoFit/>
          </a:bodyPr>
          <a:lstStyle/>
          <a:p>
            <a:pPr marL="316230" marR="86995" indent="-140335">
              <a:lnSpc>
                <a:spcPct val="100000"/>
              </a:lnSpc>
              <a:spcBef>
                <a:spcPts val="105"/>
              </a:spcBef>
            </a:pPr>
            <a:r>
              <a:rPr sz="2000" dirty="0">
                <a:solidFill>
                  <a:srgbClr val="006FC0"/>
                </a:solidFill>
                <a:latin typeface="Arial"/>
                <a:cs typeface="Arial"/>
              </a:rPr>
              <a:t>export </a:t>
            </a:r>
            <a:r>
              <a:rPr sz="2000" dirty="0">
                <a:solidFill>
                  <a:srgbClr val="FF0000"/>
                </a:solidFill>
                <a:latin typeface="Arial"/>
                <a:cs typeface="Arial"/>
              </a:rPr>
              <a:t>class </a:t>
            </a:r>
            <a:r>
              <a:rPr sz="2000" dirty="0">
                <a:solidFill>
                  <a:srgbClr val="8AAB42"/>
                </a:solidFill>
                <a:latin typeface="Arial"/>
                <a:cs typeface="Arial"/>
              </a:rPr>
              <a:t>BookListComponent </a:t>
            </a:r>
            <a:r>
              <a:rPr sz="2000" dirty="0">
                <a:latin typeface="Arial"/>
                <a:cs typeface="Arial"/>
              </a:rPr>
              <a:t>{  </a:t>
            </a:r>
            <a:r>
              <a:rPr sz="2000" dirty="0">
                <a:solidFill>
                  <a:srgbClr val="8A81D2"/>
                </a:solidFill>
                <a:latin typeface="Arial"/>
                <a:cs typeface="Arial"/>
              </a:rPr>
              <a:t>bookImageUrl</a:t>
            </a:r>
            <a:r>
              <a:rPr sz="2000" dirty="0">
                <a:latin typeface="Arial"/>
                <a:cs typeface="Arial"/>
              </a:rPr>
              <a:t>: </a:t>
            </a:r>
            <a:r>
              <a:rPr sz="2000" dirty="0">
                <a:solidFill>
                  <a:srgbClr val="FF0000"/>
                </a:solidFill>
                <a:latin typeface="Arial"/>
                <a:cs typeface="Arial"/>
              </a:rPr>
              <a:t>string </a:t>
            </a:r>
            <a:r>
              <a:rPr sz="2000" dirty="0">
                <a:latin typeface="Arial"/>
                <a:cs typeface="Arial"/>
              </a:rPr>
              <a:t>=</a:t>
            </a:r>
            <a:r>
              <a:rPr sz="2000" spc="-80" dirty="0">
                <a:latin typeface="Arial"/>
                <a:cs typeface="Arial"/>
              </a:rPr>
              <a:t> </a:t>
            </a:r>
            <a:r>
              <a:rPr sz="2000" spc="-5" dirty="0">
                <a:solidFill>
                  <a:srgbClr val="AB7921"/>
                </a:solidFill>
                <a:latin typeface="Arial"/>
                <a:cs typeface="Arial"/>
              </a:rPr>
              <a:t>“app/images/656.jpg”</a:t>
            </a:r>
            <a:endParaRPr sz="2000">
              <a:latin typeface="Arial"/>
              <a:cs typeface="Arial"/>
            </a:endParaRPr>
          </a:p>
          <a:p>
            <a:pPr marL="175895">
              <a:lnSpc>
                <a:spcPct val="100000"/>
              </a:lnSpc>
            </a:pPr>
            <a:r>
              <a:rPr sz="2000" dirty="0">
                <a:latin typeface="Arial"/>
                <a:cs typeface="Arial"/>
              </a:rPr>
              <a:t>}</a:t>
            </a:r>
            <a:endParaRPr sz="2000">
              <a:latin typeface="Arial"/>
              <a:cs typeface="Arial"/>
            </a:endParaRPr>
          </a:p>
        </p:txBody>
      </p:sp>
      <p:sp>
        <p:nvSpPr>
          <p:cNvPr id="17" name="object 17"/>
          <p:cNvSpPr/>
          <p:nvPr/>
        </p:nvSpPr>
        <p:spPr>
          <a:xfrm>
            <a:off x="7815833" y="2990850"/>
            <a:ext cx="1329055" cy="372110"/>
          </a:xfrm>
          <a:custGeom>
            <a:avLst/>
            <a:gdLst/>
            <a:ahLst/>
            <a:cxnLst/>
            <a:rect l="l" t="t" r="r" b="b"/>
            <a:pathLst>
              <a:path w="1329054" h="372110">
                <a:moveTo>
                  <a:pt x="0" y="371855"/>
                </a:moveTo>
                <a:lnTo>
                  <a:pt x="1328927" y="371855"/>
                </a:lnTo>
                <a:lnTo>
                  <a:pt x="1328927" y="0"/>
                </a:lnTo>
                <a:lnTo>
                  <a:pt x="0" y="0"/>
                </a:lnTo>
                <a:lnTo>
                  <a:pt x="0" y="371855"/>
                </a:lnTo>
                <a:close/>
              </a:path>
            </a:pathLst>
          </a:custGeom>
          <a:ln w="25908">
            <a:solidFill>
              <a:srgbClr val="3D7984"/>
            </a:solidFill>
          </a:ln>
        </p:spPr>
        <p:txBody>
          <a:bodyPr wrap="square" lIns="0" tIns="0" rIns="0" bIns="0" rtlCol="0"/>
          <a:lstStyle/>
          <a:p>
            <a:endParaRPr/>
          </a:p>
        </p:txBody>
      </p:sp>
      <p:sp>
        <p:nvSpPr>
          <p:cNvPr id="18" name="object 18"/>
          <p:cNvSpPr txBox="1"/>
          <p:nvPr/>
        </p:nvSpPr>
        <p:spPr>
          <a:xfrm>
            <a:off x="7828788" y="3003804"/>
            <a:ext cx="1303020" cy="356235"/>
          </a:xfrm>
          <a:prstGeom prst="rect">
            <a:avLst/>
          </a:prstGeom>
          <a:solidFill>
            <a:srgbClr val="56A7B5"/>
          </a:solidFill>
        </p:spPr>
        <p:txBody>
          <a:bodyPr vert="horz" wrap="square" lIns="0" tIns="52705" rIns="0" bIns="0" rtlCol="0">
            <a:spAutoFit/>
          </a:bodyPr>
          <a:lstStyle/>
          <a:p>
            <a:pPr marL="351790">
              <a:lnSpc>
                <a:spcPct val="100000"/>
              </a:lnSpc>
              <a:spcBef>
                <a:spcPts val="415"/>
              </a:spcBef>
            </a:pPr>
            <a:r>
              <a:rPr sz="1500" b="1" spc="-5" dirty="0">
                <a:solidFill>
                  <a:srgbClr val="FFFFFF"/>
                </a:solidFill>
                <a:latin typeface="Arial"/>
                <a:cs typeface="Arial"/>
              </a:rPr>
              <a:t>Class</a:t>
            </a:r>
            <a:endParaRPr sz="1500">
              <a:latin typeface="Arial"/>
              <a:cs typeface="Arial"/>
            </a:endParaRPr>
          </a:p>
        </p:txBody>
      </p:sp>
      <p:sp>
        <p:nvSpPr>
          <p:cNvPr id="19" name="object 19"/>
          <p:cNvSpPr/>
          <p:nvPr/>
        </p:nvSpPr>
        <p:spPr>
          <a:xfrm>
            <a:off x="6175247" y="3374135"/>
            <a:ext cx="5439410" cy="1278890"/>
          </a:xfrm>
          <a:custGeom>
            <a:avLst/>
            <a:gdLst/>
            <a:ahLst/>
            <a:cxnLst/>
            <a:rect l="l" t="t" r="r" b="b"/>
            <a:pathLst>
              <a:path w="5439409" h="1278889">
                <a:moveTo>
                  <a:pt x="0" y="1278636"/>
                </a:moveTo>
                <a:lnTo>
                  <a:pt x="5439156" y="1278636"/>
                </a:lnTo>
                <a:lnTo>
                  <a:pt x="5439156" y="0"/>
                </a:lnTo>
                <a:lnTo>
                  <a:pt x="0" y="0"/>
                </a:lnTo>
                <a:lnTo>
                  <a:pt x="0" y="1278636"/>
                </a:lnTo>
                <a:close/>
              </a:path>
            </a:pathLst>
          </a:custGeom>
          <a:ln w="9144">
            <a:solidFill>
              <a:srgbClr val="D9D9D9"/>
            </a:solidFill>
          </a:ln>
        </p:spPr>
        <p:txBody>
          <a:bodyPr wrap="square" lIns="0" tIns="0" rIns="0" bIns="0" rtlCol="0"/>
          <a:lstStyle/>
          <a:p>
            <a:endParaRPr/>
          </a:p>
        </p:txBody>
      </p:sp>
      <p:sp>
        <p:nvSpPr>
          <p:cNvPr id="20" name="object 20"/>
          <p:cNvSpPr/>
          <p:nvPr/>
        </p:nvSpPr>
        <p:spPr>
          <a:xfrm>
            <a:off x="1800098" y="3964685"/>
            <a:ext cx="311150" cy="564515"/>
          </a:xfrm>
          <a:custGeom>
            <a:avLst/>
            <a:gdLst/>
            <a:ahLst/>
            <a:cxnLst/>
            <a:rect l="l" t="t" r="r" b="b"/>
            <a:pathLst>
              <a:path w="311150" h="564514">
                <a:moveTo>
                  <a:pt x="257488" y="69712"/>
                </a:moveTo>
                <a:lnTo>
                  <a:pt x="0" y="550290"/>
                </a:lnTo>
                <a:lnTo>
                  <a:pt x="25400" y="564007"/>
                </a:lnTo>
                <a:lnTo>
                  <a:pt x="282978" y="83366"/>
                </a:lnTo>
                <a:lnTo>
                  <a:pt x="257488" y="69712"/>
                </a:lnTo>
                <a:close/>
              </a:path>
              <a:path w="311150" h="564514">
                <a:moveTo>
                  <a:pt x="309582" y="57022"/>
                </a:moveTo>
                <a:lnTo>
                  <a:pt x="264287" y="57022"/>
                </a:lnTo>
                <a:lnTo>
                  <a:pt x="289813" y="70612"/>
                </a:lnTo>
                <a:lnTo>
                  <a:pt x="282978" y="83366"/>
                </a:lnTo>
                <a:lnTo>
                  <a:pt x="308482" y="97027"/>
                </a:lnTo>
                <a:lnTo>
                  <a:pt x="309582" y="57022"/>
                </a:lnTo>
                <a:close/>
              </a:path>
              <a:path w="311150" h="564514">
                <a:moveTo>
                  <a:pt x="264287" y="57022"/>
                </a:moveTo>
                <a:lnTo>
                  <a:pt x="257488" y="69712"/>
                </a:lnTo>
                <a:lnTo>
                  <a:pt x="282978" y="83366"/>
                </a:lnTo>
                <a:lnTo>
                  <a:pt x="289813" y="70612"/>
                </a:lnTo>
                <a:lnTo>
                  <a:pt x="264287" y="57022"/>
                </a:lnTo>
                <a:close/>
              </a:path>
              <a:path w="311150" h="564514">
                <a:moveTo>
                  <a:pt x="311150" y="0"/>
                </a:moveTo>
                <a:lnTo>
                  <a:pt x="231901" y="56006"/>
                </a:lnTo>
                <a:lnTo>
                  <a:pt x="257488" y="69712"/>
                </a:lnTo>
                <a:lnTo>
                  <a:pt x="264287" y="57022"/>
                </a:lnTo>
                <a:lnTo>
                  <a:pt x="309582" y="57022"/>
                </a:lnTo>
                <a:lnTo>
                  <a:pt x="311150" y="0"/>
                </a:lnTo>
                <a:close/>
              </a:path>
            </a:pathLst>
          </a:custGeom>
          <a:solidFill>
            <a:srgbClr val="D69C34"/>
          </a:solidFill>
        </p:spPr>
        <p:txBody>
          <a:bodyPr wrap="square" lIns="0" tIns="0" rIns="0" bIns="0" rtlCol="0"/>
          <a:lstStyle/>
          <a:p>
            <a:endParaRPr/>
          </a:p>
        </p:txBody>
      </p:sp>
      <p:sp>
        <p:nvSpPr>
          <p:cNvPr id="21" name="object 21"/>
          <p:cNvSpPr/>
          <p:nvPr/>
        </p:nvSpPr>
        <p:spPr>
          <a:xfrm>
            <a:off x="3672078" y="3964685"/>
            <a:ext cx="461009" cy="566420"/>
          </a:xfrm>
          <a:custGeom>
            <a:avLst/>
            <a:gdLst/>
            <a:ahLst/>
            <a:cxnLst/>
            <a:rect l="l" t="t" r="r" b="b"/>
            <a:pathLst>
              <a:path w="461010" h="566420">
                <a:moveTo>
                  <a:pt x="65824" y="58465"/>
                </a:moveTo>
                <a:lnTo>
                  <a:pt x="43256" y="76672"/>
                </a:lnTo>
                <a:lnTo>
                  <a:pt x="438404" y="566293"/>
                </a:lnTo>
                <a:lnTo>
                  <a:pt x="460883" y="548005"/>
                </a:lnTo>
                <a:lnTo>
                  <a:pt x="65824" y="58465"/>
                </a:lnTo>
                <a:close/>
              </a:path>
              <a:path w="461010" h="566420">
                <a:moveTo>
                  <a:pt x="0" y="0"/>
                </a:moveTo>
                <a:lnTo>
                  <a:pt x="20700" y="94868"/>
                </a:lnTo>
                <a:lnTo>
                  <a:pt x="43256" y="76672"/>
                </a:lnTo>
                <a:lnTo>
                  <a:pt x="34162" y="65405"/>
                </a:lnTo>
                <a:lnTo>
                  <a:pt x="56769" y="47243"/>
                </a:lnTo>
                <a:lnTo>
                  <a:pt x="79733" y="47243"/>
                </a:lnTo>
                <a:lnTo>
                  <a:pt x="88392" y="40258"/>
                </a:lnTo>
                <a:lnTo>
                  <a:pt x="0" y="0"/>
                </a:lnTo>
                <a:close/>
              </a:path>
              <a:path w="461010" h="566420">
                <a:moveTo>
                  <a:pt x="56769" y="47243"/>
                </a:moveTo>
                <a:lnTo>
                  <a:pt x="34162" y="65405"/>
                </a:lnTo>
                <a:lnTo>
                  <a:pt x="43256" y="76672"/>
                </a:lnTo>
                <a:lnTo>
                  <a:pt x="65824" y="58465"/>
                </a:lnTo>
                <a:lnTo>
                  <a:pt x="56769" y="47243"/>
                </a:lnTo>
                <a:close/>
              </a:path>
              <a:path w="461010" h="566420">
                <a:moveTo>
                  <a:pt x="79733" y="47243"/>
                </a:moveTo>
                <a:lnTo>
                  <a:pt x="56769" y="47243"/>
                </a:lnTo>
                <a:lnTo>
                  <a:pt x="65824" y="58465"/>
                </a:lnTo>
                <a:lnTo>
                  <a:pt x="79733" y="47243"/>
                </a:lnTo>
                <a:close/>
              </a:path>
            </a:pathLst>
          </a:custGeom>
          <a:solidFill>
            <a:srgbClr val="D69C34"/>
          </a:solidFill>
        </p:spPr>
        <p:txBody>
          <a:bodyPr wrap="square" lIns="0" tIns="0" rIns="0" bIns="0" rtlCol="0"/>
          <a:lstStyle/>
          <a:p>
            <a:endParaRPr/>
          </a:p>
        </p:txBody>
      </p:sp>
      <p:sp>
        <p:nvSpPr>
          <p:cNvPr id="22" name="object 22"/>
          <p:cNvSpPr/>
          <p:nvPr/>
        </p:nvSpPr>
        <p:spPr>
          <a:xfrm>
            <a:off x="4491990" y="3858386"/>
            <a:ext cx="1774825" cy="168910"/>
          </a:xfrm>
          <a:custGeom>
            <a:avLst/>
            <a:gdLst/>
            <a:ahLst/>
            <a:cxnLst/>
            <a:rect l="l" t="t" r="r" b="b"/>
            <a:pathLst>
              <a:path w="1774825" h="168910">
                <a:moveTo>
                  <a:pt x="87623" y="29015"/>
                </a:moveTo>
                <a:lnTo>
                  <a:pt x="85723" y="57844"/>
                </a:lnTo>
                <a:lnTo>
                  <a:pt x="1772412" y="168401"/>
                </a:lnTo>
                <a:lnTo>
                  <a:pt x="1774317" y="139573"/>
                </a:lnTo>
                <a:lnTo>
                  <a:pt x="87623" y="29015"/>
                </a:lnTo>
                <a:close/>
              </a:path>
              <a:path w="1774825" h="168910">
                <a:moveTo>
                  <a:pt x="89535" y="0"/>
                </a:moveTo>
                <a:lnTo>
                  <a:pt x="0" y="37718"/>
                </a:lnTo>
                <a:lnTo>
                  <a:pt x="83820" y="86740"/>
                </a:lnTo>
                <a:lnTo>
                  <a:pt x="85723" y="57844"/>
                </a:lnTo>
                <a:lnTo>
                  <a:pt x="71247" y="56895"/>
                </a:lnTo>
                <a:lnTo>
                  <a:pt x="73151" y="28067"/>
                </a:lnTo>
                <a:lnTo>
                  <a:pt x="87685" y="28067"/>
                </a:lnTo>
                <a:lnTo>
                  <a:pt x="89535" y="0"/>
                </a:lnTo>
                <a:close/>
              </a:path>
              <a:path w="1774825" h="168910">
                <a:moveTo>
                  <a:pt x="73151" y="28067"/>
                </a:moveTo>
                <a:lnTo>
                  <a:pt x="71247" y="56895"/>
                </a:lnTo>
                <a:lnTo>
                  <a:pt x="85723" y="57844"/>
                </a:lnTo>
                <a:lnTo>
                  <a:pt x="87623" y="29015"/>
                </a:lnTo>
                <a:lnTo>
                  <a:pt x="73151" y="28067"/>
                </a:lnTo>
                <a:close/>
              </a:path>
              <a:path w="1774825" h="168910">
                <a:moveTo>
                  <a:pt x="87685" y="28067"/>
                </a:moveTo>
                <a:lnTo>
                  <a:pt x="73151" y="28067"/>
                </a:lnTo>
                <a:lnTo>
                  <a:pt x="87623" y="29015"/>
                </a:lnTo>
                <a:lnTo>
                  <a:pt x="87685" y="28067"/>
                </a:lnTo>
                <a:close/>
              </a:path>
            </a:pathLst>
          </a:custGeom>
          <a:solidFill>
            <a:srgbClr val="357DB8"/>
          </a:solidFill>
        </p:spPr>
        <p:txBody>
          <a:bodyPr wrap="square" lIns="0" tIns="0" rIns="0" bIns="0" rtlCol="0"/>
          <a:lstStyle/>
          <a:p>
            <a:endParaRPr/>
          </a:p>
        </p:txBody>
      </p:sp>
      <p:sp>
        <p:nvSpPr>
          <p:cNvPr id="23" name="object 23"/>
          <p:cNvSpPr txBox="1">
            <a:spLocks noGrp="1"/>
          </p:cNvSpPr>
          <p:nvPr>
            <p:ph type="title"/>
          </p:nvPr>
        </p:nvSpPr>
        <p:spPr>
          <a:xfrm>
            <a:off x="4260850" y="593801"/>
            <a:ext cx="3539490" cy="697230"/>
          </a:xfrm>
          <a:prstGeom prst="rect">
            <a:avLst/>
          </a:prstGeom>
        </p:spPr>
        <p:txBody>
          <a:bodyPr vert="horz" wrap="square" lIns="0" tIns="13335" rIns="0" bIns="0" rtlCol="0">
            <a:spAutoFit/>
          </a:bodyPr>
          <a:lstStyle/>
          <a:p>
            <a:pPr marL="12700">
              <a:lnSpc>
                <a:spcPct val="100000"/>
              </a:lnSpc>
              <a:spcBef>
                <a:spcPts val="105"/>
              </a:spcBef>
            </a:pPr>
            <a:r>
              <a:rPr dirty="0"/>
              <a:t>1-way</a:t>
            </a:r>
            <a:r>
              <a:rPr spc="-75" dirty="0"/>
              <a:t> </a:t>
            </a:r>
            <a:r>
              <a:rPr dirty="0"/>
              <a:t>Binding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73355">
              <a:lnSpc>
                <a:spcPct val="100000"/>
              </a:lnSpc>
              <a:spcBef>
                <a:spcPts val="105"/>
              </a:spcBef>
            </a:pPr>
            <a:r>
              <a:rPr spc="-5" dirty="0"/>
              <a:t>2-way</a:t>
            </a:r>
            <a:r>
              <a:rPr spc="-65" dirty="0"/>
              <a:t> </a:t>
            </a:r>
            <a:r>
              <a:rPr dirty="0"/>
              <a:t>Binding</a:t>
            </a:r>
          </a:p>
        </p:txBody>
      </p:sp>
      <p:sp>
        <p:nvSpPr>
          <p:cNvPr id="3" name="object 3"/>
          <p:cNvSpPr/>
          <p:nvPr/>
        </p:nvSpPr>
        <p:spPr>
          <a:xfrm>
            <a:off x="2664714" y="2597657"/>
            <a:ext cx="1329055" cy="372110"/>
          </a:xfrm>
          <a:custGeom>
            <a:avLst/>
            <a:gdLst/>
            <a:ahLst/>
            <a:cxnLst/>
            <a:rect l="l" t="t" r="r" b="b"/>
            <a:pathLst>
              <a:path w="1329054" h="372110">
                <a:moveTo>
                  <a:pt x="0" y="371856"/>
                </a:moveTo>
                <a:lnTo>
                  <a:pt x="1328927" y="371856"/>
                </a:lnTo>
                <a:lnTo>
                  <a:pt x="1328927" y="0"/>
                </a:lnTo>
                <a:lnTo>
                  <a:pt x="0" y="0"/>
                </a:lnTo>
                <a:lnTo>
                  <a:pt x="0" y="371856"/>
                </a:lnTo>
                <a:close/>
              </a:path>
            </a:pathLst>
          </a:custGeom>
          <a:solidFill>
            <a:srgbClr val="8AAB42"/>
          </a:solidFill>
        </p:spPr>
        <p:txBody>
          <a:bodyPr wrap="square" lIns="0" tIns="0" rIns="0" bIns="0" rtlCol="0"/>
          <a:lstStyle/>
          <a:p>
            <a:endParaRPr/>
          </a:p>
        </p:txBody>
      </p:sp>
      <p:sp>
        <p:nvSpPr>
          <p:cNvPr id="4" name="object 4"/>
          <p:cNvSpPr/>
          <p:nvPr/>
        </p:nvSpPr>
        <p:spPr>
          <a:xfrm>
            <a:off x="2664714" y="2597657"/>
            <a:ext cx="1329055" cy="372110"/>
          </a:xfrm>
          <a:custGeom>
            <a:avLst/>
            <a:gdLst/>
            <a:ahLst/>
            <a:cxnLst/>
            <a:rect l="l" t="t" r="r" b="b"/>
            <a:pathLst>
              <a:path w="1329054" h="372110">
                <a:moveTo>
                  <a:pt x="0" y="371856"/>
                </a:moveTo>
                <a:lnTo>
                  <a:pt x="1328927" y="371856"/>
                </a:lnTo>
                <a:lnTo>
                  <a:pt x="1328927" y="0"/>
                </a:lnTo>
                <a:lnTo>
                  <a:pt x="0" y="0"/>
                </a:lnTo>
                <a:lnTo>
                  <a:pt x="0" y="371856"/>
                </a:lnTo>
                <a:close/>
              </a:path>
            </a:pathLst>
          </a:custGeom>
          <a:ln w="25908">
            <a:solidFill>
              <a:srgbClr val="647C2D"/>
            </a:solidFill>
          </a:ln>
        </p:spPr>
        <p:txBody>
          <a:bodyPr wrap="square" lIns="0" tIns="0" rIns="0" bIns="0" rtlCol="0"/>
          <a:lstStyle/>
          <a:p>
            <a:endParaRPr/>
          </a:p>
        </p:txBody>
      </p:sp>
      <p:sp>
        <p:nvSpPr>
          <p:cNvPr id="5" name="object 5"/>
          <p:cNvSpPr txBox="1"/>
          <p:nvPr/>
        </p:nvSpPr>
        <p:spPr>
          <a:xfrm>
            <a:off x="6342888" y="3131311"/>
            <a:ext cx="4104640" cy="1031240"/>
          </a:xfrm>
          <a:prstGeom prst="rect">
            <a:avLst/>
          </a:prstGeom>
        </p:spPr>
        <p:txBody>
          <a:bodyPr vert="horz" wrap="square" lIns="0" tIns="12065" rIns="0" bIns="0" rtlCol="0">
            <a:spAutoFit/>
          </a:bodyPr>
          <a:lstStyle/>
          <a:p>
            <a:pPr marL="389255" marR="177800" indent="-155575">
              <a:lnSpc>
                <a:spcPct val="100000"/>
              </a:lnSpc>
              <a:spcBef>
                <a:spcPts val="95"/>
              </a:spcBef>
            </a:pPr>
            <a:r>
              <a:rPr sz="2200" spc="-5" dirty="0">
                <a:solidFill>
                  <a:srgbClr val="006FC0"/>
                </a:solidFill>
                <a:latin typeface="Arial"/>
                <a:cs typeface="Arial"/>
              </a:rPr>
              <a:t>export </a:t>
            </a:r>
            <a:r>
              <a:rPr sz="2200" dirty="0">
                <a:solidFill>
                  <a:srgbClr val="FF0000"/>
                </a:solidFill>
                <a:latin typeface="Arial"/>
                <a:cs typeface="Arial"/>
              </a:rPr>
              <a:t>class </a:t>
            </a:r>
            <a:r>
              <a:rPr sz="2200" spc="-5" dirty="0">
                <a:solidFill>
                  <a:srgbClr val="8AAB42"/>
                </a:solidFill>
                <a:latin typeface="Arial"/>
                <a:cs typeface="Arial"/>
              </a:rPr>
              <a:t>AppComponent </a:t>
            </a:r>
            <a:r>
              <a:rPr sz="2200" spc="-5" dirty="0">
                <a:latin typeface="Arial"/>
                <a:cs typeface="Arial"/>
              </a:rPr>
              <a:t>{  </a:t>
            </a:r>
            <a:r>
              <a:rPr sz="2200" spc="-5" dirty="0">
                <a:solidFill>
                  <a:srgbClr val="8A81D2"/>
                </a:solidFill>
                <a:latin typeface="Arial"/>
                <a:cs typeface="Arial"/>
              </a:rPr>
              <a:t>searchBox</a:t>
            </a:r>
            <a:r>
              <a:rPr sz="2200" spc="-5" dirty="0">
                <a:latin typeface="Arial"/>
                <a:cs typeface="Arial"/>
              </a:rPr>
              <a:t>: </a:t>
            </a:r>
            <a:r>
              <a:rPr sz="2200" spc="-5" dirty="0">
                <a:solidFill>
                  <a:srgbClr val="FF0000"/>
                </a:solidFill>
                <a:latin typeface="Arial"/>
                <a:cs typeface="Arial"/>
              </a:rPr>
              <a:t>string </a:t>
            </a:r>
            <a:r>
              <a:rPr sz="2200" spc="-5" dirty="0">
                <a:latin typeface="Arial"/>
                <a:cs typeface="Arial"/>
              </a:rPr>
              <a:t>=</a:t>
            </a:r>
            <a:r>
              <a:rPr sz="2200" spc="20" dirty="0">
                <a:latin typeface="Arial"/>
                <a:cs typeface="Arial"/>
              </a:rPr>
              <a:t> </a:t>
            </a:r>
            <a:r>
              <a:rPr sz="2200" spc="-5" dirty="0">
                <a:solidFill>
                  <a:srgbClr val="3981B9"/>
                </a:solidFill>
                <a:latin typeface="Arial"/>
                <a:cs typeface="Arial"/>
              </a:rPr>
              <a:t>“”</a:t>
            </a:r>
            <a:r>
              <a:rPr sz="2200" spc="-5" dirty="0">
                <a:latin typeface="Arial"/>
                <a:cs typeface="Arial"/>
              </a:rPr>
              <a:t>;</a:t>
            </a:r>
            <a:endParaRPr sz="2200">
              <a:latin typeface="Arial"/>
              <a:cs typeface="Arial"/>
            </a:endParaRPr>
          </a:p>
          <a:p>
            <a:pPr marL="233679">
              <a:lnSpc>
                <a:spcPct val="100000"/>
              </a:lnSpc>
            </a:pPr>
            <a:r>
              <a:rPr sz="2200" spc="-5" dirty="0">
                <a:latin typeface="Arial"/>
                <a:cs typeface="Arial"/>
              </a:rPr>
              <a:t>}</a:t>
            </a:r>
            <a:endParaRPr sz="2200">
              <a:latin typeface="Arial"/>
              <a:cs typeface="Arial"/>
            </a:endParaRPr>
          </a:p>
        </p:txBody>
      </p:sp>
      <p:sp>
        <p:nvSpPr>
          <p:cNvPr id="6" name="object 6"/>
          <p:cNvSpPr/>
          <p:nvPr/>
        </p:nvSpPr>
        <p:spPr>
          <a:xfrm>
            <a:off x="7575042" y="2597657"/>
            <a:ext cx="1329055" cy="372110"/>
          </a:xfrm>
          <a:custGeom>
            <a:avLst/>
            <a:gdLst/>
            <a:ahLst/>
            <a:cxnLst/>
            <a:rect l="l" t="t" r="r" b="b"/>
            <a:pathLst>
              <a:path w="1329054" h="372110">
                <a:moveTo>
                  <a:pt x="0" y="371856"/>
                </a:moveTo>
                <a:lnTo>
                  <a:pt x="1328927" y="371856"/>
                </a:lnTo>
                <a:lnTo>
                  <a:pt x="1328927" y="0"/>
                </a:lnTo>
                <a:lnTo>
                  <a:pt x="0" y="0"/>
                </a:lnTo>
                <a:lnTo>
                  <a:pt x="0" y="371856"/>
                </a:lnTo>
                <a:close/>
              </a:path>
            </a:pathLst>
          </a:custGeom>
          <a:ln w="25908">
            <a:solidFill>
              <a:srgbClr val="3D7984"/>
            </a:solidFill>
          </a:ln>
        </p:spPr>
        <p:txBody>
          <a:bodyPr wrap="square" lIns="0" tIns="0" rIns="0" bIns="0" rtlCol="0"/>
          <a:lstStyle/>
          <a:p>
            <a:endParaRPr/>
          </a:p>
        </p:txBody>
      </p:sp>
      <p:sp>
        <p:nvSpPr>
          <p:cNvPr id="7" name="object 7"/>
          <p:cNvSpPr txBox="1"/>
          <p:nvPr/>
        </p:nvSpPr>
        <p:spPr>
          <a:xfrm>
            <a:off x="7587995" y="2610611"/>
            <a:ext cx="1303020" cy="356235"/>
          </a:xfrm>
          <a:prstGeom prst="rect">
            <a:avLst/>
          </a:prstGeom>
          <a:solidFill>
            <a:srgbClr val="56A7B5"/>
          </a:solidFill>
        </p:spPr>
        <p:txBody>
          <a:bodyPr vert="horz" wrap="square" lIns="0" tIns="52704" rIns="0" bIns="0" rtlCol="0">
            <a:spAutoFit/>
          </a:bodyPr>
          <a:lstStyle/>
          <a:p>
            <a:pPr marL="351155">
              <a:lnSpc>
                <a:spcPct val="100000"/>
              </a:lnSpc>
              <a:spcBef>
                <a:spcPts val="414"/>
              </a:spcBef>
            </a:pPr>
            <a:r>
              <a:rPr sz="1500" b="1" dirty="0">
                <a:solidFill>
                  <a:srgbClr val="FFFFFF"/>
                </a:solidFill>
                <a:latin typeface="Arial"/>
                <a:cs typeface="Arial"/>
              </a:rPr>
              <a:t>Class</a:t>
            </a:r>
            <a:endParaRPr sz="1500">
              <a:latin typeface="Arial"/>
              <a:cs typeface="Arial"/>
            </a:endParaRPr>
          </a:p>
        </p:txBody>
      </p:sp>
      <p:sp>
        <p:nvSpPr>
          <p:cNvPr id="8" name="object 8"/>
          <p:cNvSpPr txBox="1"/>
          <p:nvPr/>
        </p:nvSpPr>
        <p:spPr>
          <a:xfrm>
            <a:off x="1232408" y="2650312"/>
            <a:ext cx="4117975" cy="876935"/>
          </a:xfrm>
          <a:prstGeom prst="rect">
            <a:avLst/>
          </a:prstGeom>
        </p:spPr>
        <p:txBody>
          <a:bodyPr vert="horz" wrap="square" lIns="0" tIns="12700" rIns="0" bIns="0" rtlCol="0">
            <a:spAutoFit/>
          </a:bodyPr>
          <a:lstStyle/>
          <a:p>
            <a:pPr marR="1905" algn="ctr">
              <a:lnSpc>
                <a:spcPct val="100000"/>
              </a:lnSpc>
              <a:spcBef>
                <a:spcPts val="100"/>
              </a:spcBef>
            </a:pPr>
            <a:r>
              <a:rPr sz="1500" b="1" spc="-5" dirty="0">
                <a:solidFill>
                  <a:srgbClr val="FFFFFF"/>
                </a:solidFill>
                <a:latin typeface="Arial"/>
                <a:cs typeface="Arial"/>
              </a:rPr>
              <a:t>Template</a:t>
            </a:r>
            <a:endParaRPr sz="1500">
              <a:latin typeface="Arial"/>
              <a:cs typeface="Arial"/>
            </a:endParaRPr>
          </a:p>
          <a:p>
            <a:pPr>
              <a:lnSpc>
                <a:spcPct val="100000"/>
              </a:lnSpc>
              <a:spcBef>
                <a:spcPts val="15"/>
              </a:spcBef>
            </a:pPr>
            <a:endParaRPr sz="1950">
              <a:latin typeface="Times New Roman"/>
              <a:cs typeface="Times New Roman"/>
            </a:endParaRPr>
          </a:p>
          <a:p>
            <a:pPr algn="ctr">
              <a:lnSpc>
                <a:spcPct val="100000"/>
              </a:lnSpc>
              <a:spcBef>
                <a:spcPts val="5"/>
              </a:spcBef>
            </a:pPr>
            <a:r>
              <a:rPr sz="2200" spc="-5" dirty="0">
                <a:solidFill>
                  <a:srgbClr val="FF0000"/>
                </a:solidFill>
                <a:latin typeface="Arial"/>
                <a:cs typeface="Arial"/>
              </a:rPr>
              <a:t>&lt;input</a:t>
            </a:r>
            <a:r>
              <a:rPr sz="2200" spc="20" dirty="0">
                <a:solidFill>
                  <a:srgbClr val="FF0000"/>
                </a:solidFill>
                <a:latin typeface="Arial"/>
                <a:cs typeface="Arial"/>
              </a:rPr>
              <a:t> </a:t>
            </a:r>
            <a:r>
              <a:rPr sz="2200" spc="-5" dirty="0">
                <a:solidFill>
                  <a:srgbClr val="FF0000"/>
                </a:solidFill>
                <a:latin typeface="Arial"/>
                <a:cs typeface="Arial"/>
              </a:rPr>
              <a:t>[(</a:t>
            </a:r>
            <a:r>
              <a:rPr sz="2200" spc="-5" dirty="0">
                <a:latin typeface="Arial"/>
                <a:cs typeface="Arial"/>
              </a:rPr>
              <a:t>ngModel</a:t>
            </a:r>
            <a:r>
              <a:rPr sz="2200" spc="-5" dirty="0">
                <a:solidFill>
                  <a:srgbClr val="FF0000"/>
                </a:solidFill>
                <a:latin typeface="Arial"/>
                <a:cs typeface="Arial"/>
              </a:rPr>
              <a:t>)]=</a:t>
            </a:r>
            <a:r>
              <a:rPr sz="2200" spc="-5" dirty="0">
                <a:latin typeface="Arial"/>
                <a:cs typeface="Arial"/>
              </a:rPr>
              <a:t>“</a:t>
            </a:r>
            <a:r>
              <a:rPr sz="2200" spc="-5" dirty="0">
                <a:solidFill>
                  <a:srgbClr val="D79F39"/>
                </a:solidFill>
                <a:latin typeface="Arial"/>
                <a:cs typeface="Arial"/>
              </a:rPr>
              <a:t>searchBox</a:t>
            </a:r>
            <a:r>
              <a:rPr sz="2200" spc="-5" dirty="0">
                <a:latin typeface="Arial"/>
                <a:cs typeface="Arial"/>
              </a:rPr>
              <a:t>”</a:t>
            </a:r>
            <a:r>
              <a:rPr sz="2200" spc="-5" dirty="0">
                <a:solidFill>
                  <a:srgbClr val="FF0000"/>
                </a:solidFill>
                <a:latin typeface="Arial"/>
                <a:cs typeface="Arial"/>
              </a:rPr>
              <a:t>&gt;</a:t>
            </a:r>
            <a:endParaRPr sz="2200">
              <a:latin typeface="Arial"/>
              <a:cs typeface="Arial"/>
            </a:endParaRPr>
          </a:p>
        </p:txBody>
      </p:sp>
      <p:sp>
        <p:nvSpPr>
          <p:cNvPr id="9" name="object 9"/>
          <p:cNvSpPr/>
          <p:nvPr/>
        </p:nvSpPr>
        <p:spPr>
          <a:xfrm>
            <a:off x="928116" y="2991611"/>
            <a:ext cx="4671060" cy="687705"/>
          </a:xfrm>
          <a:custGeom>
            <a:avLst/>
            <a:gdLst/>
            <a:ahLst/>
            <a:cxnLst/>
            <a:rect l="l" t="t" r="r" b="b"/>
            <a:pathLst>
              <a:path w="4671060" h="687704">
                <a:moveTo>
                  <a:pt x="0" y="687324"/>
                </a:moveTo>
                <a:lnTo>
                  <a:pt x="4671060" y="687324"/>
                </a:lnTo>
                <a:lnTo>
                  <a:pt x="4671060" y="0"/>
                </a:lnTo>
                <a:lnTo>
                  <a:pt x="0" y="0"/>
                </a:lnTo>
                <a:lnTo>
                  <a:pt x="0" y="687324"/>
                </a:lnTo>
                <a:close/>
              </a:path>
            </a:pathLst>
          </a:custGeom>
          <a:ln w="9144">
            <a:solidFill>
              <a:srgbClr val="D9D9D9"/>
            </a:solidFill>
          </a:ln>
        </p:spPr>
        <p:txBody>
          <a:bodyPr wrap="square" lIns="0" tIns="0" rIns="0" bIns="0" rtlCol="0"/>
          <a:lstStyle/>
          <a:p>
            <a:endParaRPr/>
          </a:p>
        </p:txBody>
      </p:sp>
      <p:sp>
        <p:nvSpPr>
          <p:cNvPr id="10" name="object 10"/>
          <p:cNvSpPr/>
          <p:nvPr/>
        </p:nvSpPr>
        <p:spPr>
          <a:xfrm>
            <a:off x="6338315" y="2980944"/>
            <a:ext cx="4113529" cy="1362710"/>
          </a:xfrm>
          <a:custGeom>
            <a:avLst/>
            <a:gdLst/>
            <a:ahLst/>
            <a:cxnLst/>
            <a:rect l="l" t="t" r="r" b="b"/>
            <a:pathLst>
              <a:path w="4113529" h="1362710">
                <a:moveTo>
                  <a:pt x="0" y="1362455"/>
                </a:moveTo>
                <a:lnTo>
                  <a:pt x="4113276" y="1362455"/>
                </a:lnTo>
                <a:lnTo>
                  <a:pt x="4113276" y="0"/>
                </a:lnTo>
                <a:lnTo>
                  <a:pt x="0" y="0"/>
                </a:lnTo>
                <a:lnTo>
                  <a:pt x="0" y="1362455"/>
                </a:lnTo>
                <a:close/>
              </a:path>
            </a:pathLst>
          </a:custGeom>
          <a:ln w="9144">
            <a:solidFill>
              <a:srgbClr val="D9D9D9"/>
            </a:solidFill>
          </a:ln>
        </p:spPr>
        <p:txBody>
          <a:bodyPr wrap="square" lIns="0" tIns="0" rIns="0" bIns="0" rtlCol="0"/>
          <a:lstStyle/>
          <a:p>
            <a:endParaRPr/>
          </a:p>
        </p:txBody>
      </p:sp>
      <p:sp>
        <p:nvSpPr>
          <p:cNvPr id="11" name="object 11"/>
          <p:cNvSpPr/>
          <p:nvPr/>
        </p:nvSpPr>
        <p:spPr>
          <a:xfrm>
            <a:off x="4940808" y="3493008"/>
            <a:ext cx="1830324" cy="370332"/>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4983988" y="3512946"/>
            <a:ext cx="1633855" cy="219710"/>
          </a:xfrm>
          <a:custGeom>
            <a:avLst/>
            <a:gdLst/>
            <a:ahLst/>
            <a:cxnLst/>
            <a:rect l="l" t="t" r="r" b="b"/>
            <a:pathLst>
              <a:path w="1633854" h="219710">
                <a:moveTo>
                  <a:pt x="1518066" y="181850"/>
                </a:moveTo>
                <a:lnTo>
                  <a:pt x="1514475" y="219709"/>
                </a:lnTo>
                <a:lnTo>
                  <a:pt x="1607675" y="183641"/>
                </a:lnTo>
                <a:lnTo>
                  <a:pt x="1536954" y="183641"/>
                </a:lnTo>
                <a:lnTo>
                  <a:pt x="1518066" y="181850"/>
                </a:lnTo>
                <a:close/>
              </a:path>
              <a:path w="1633854" h="219710">
                <a:moveTo>
                  <a:pt x="1521669" y="143871"/>
                </a:moveTo>
                <a:lnTo>
                  <a:pt x="1518066" y="181850"/>
                </a:lnTo>
                <a:lnTo>
                  <a:pt x="1536954" y="183641"/>
                </a:lnTo>
                <a:lnTo>
                  <a:pt x="1540637" y="145669"/>
                </a:lnTo>
                <a:lnTo>
                  <a:pt x="1521669" y="143871"/>
                </a:lnTo>
                <a:close/>
              </a:path>
              <a:path w="1633854" h="219710">
                <a:moveTo>
                  <a:pt x="1525269" y="105917"/>
                </a:moveTo>
                <a:lnTo>
                  <a:pt x="1521669" y="143871"/>
                </a:lnTo>
                <a:lnTo>
                  <a:pt x="1540637" y="145669"/>
                </a:lnTo>
                <a:lnTo>
                  <a:pt x="1536954" y="183641"/>
                </a:lnTo>
                <a:lnTo>
                  <a:pt x="1607675" y="183641"/>
                </a:lnTo>
                <a:lnTo>
                  <a:pt x="1633601" y="173608"/>
                </a:lnTo>
                <a:lnTo>
                  <a:pt x="1525269" y="105917"/>
                </a:lnTo>
                <a:close/>
              </a:path>
              <a:path w="1633854" h="219710">
                <a:moveTo>
                  <a:pt x="3556" y="0"/>
                </a:moveTo>
                <a:lnTo>
                  <a:pt x="0" y="37845"/>
                </a:lnTo>
                <a:lnTo>
                  <a:pt x="1518066" y="181850"/>
                </a:lnTo>
                <a:lnTo>
                  <a:pt x="1521669" y="143871"/>
                </a:lnTo>
                <a:lnTo>
                  <a:pt x="3556" y="0"/>
                </a:lnTo>
                <a:close/>
              </a:path>
            </a:pathLst>
          </a:custGeom>
          <a:solidFill>
            <a:srgbClr val="56A7B5"/>
          </a:solidFill>
        </p:spPr>
        <p:txBody>
          <a:bodyPr wrap="square" lIns="0" tIns="0" rIns="0" bIns="0" rtlCol="0"/>
          <a:lstStyle/>
          <a:p>
            <a:endParaRPr/>
          </a:p>
        </p:txBody>
      </p:sp>
      <p:sp>
        <p:nvSpPr>
          <p:cNvPr id="13" name="object 13"/>
          <p:cNvSpPr txBox="1"/>
          <p:nvPr/>
        </p:nvSpPr>
        <p:spPr>
          <a:xfrm>
            <a:off x="1611630" y="4490465"/>
            <a:ext cx="3305810" cy="1082040"/>
          </a:xfrm>
          <a:prstGeom prst="rect">
            <a:avLst/>
          </a:prstGeom>
          <a:solidFill>
            <a:srgbClr val="D79F39"/>
          </a:solidFill>
          <a:ln w="25907">
            <a:solidFill>
              <a:srgbClr val="9E7427"/>
            </a:solidFill>
          </a:ln>
        </p:spPr>
        <p:txBody>
          <a:bodyPr vert="horz" wrap="square" lIns="0" tIns="104775" rIns="0" bIns="0" rtlCol="0">
            <a:spAutoFit/>
          </a:bodyPr>
          <a:lstStyle/>
          <a:p>
            <a:pPr algn="ctr">
              <a:lnSpc>
                <a:spcPct val="100000"/>
              </a:lnSpc>
              <a:spcBef>
                <a:spcPts val="825"/>
              </a:spcBef>
            </a:pPr>
            <a:r>
              <a:rPr sz="2800" dirty="0">
                <a:solidFill>
                  <a:srgbClr val="FFFFFF"/>
                </a:solidFill>
                <a:latin typeface="Arial"/>
                <a:cs typeface="Arial"/>
              </a:rPr>
              <a:t>[()]</a:t>
            </a:r>
            <a:endParaRPr sz="2800">
              <a:latin typeface="Arial"/>
              <a:cs typeface="Arial"/>
            </a:endParaRPr>
          </a:p>
          <a:p>
            <a:pPr algn="ctr">
              <a:lnSpc>
                <a:spcPct val="100000"/>
              </a:lnSpc>
            </a:pPr>
            <a:r>
              <a:rPr sz="2800" spc="-5" dirty="0">
                <a:solidFill>
                  <a:srgbClr val="FFFFFF"/>
                </a:solidFill>
                <a:latin typeface="Arial"/>
                <a:cs typeface="Arial"/>
              </a:rPr>
              <a:t>Banana in a</a:t>
            </a:r>
            <a:r>
              <a:rPr sz="2800" spc="5" dirty="0">
                <a:solidFill>
                  <a:srgbClr val="FFFFFF"/>
                </a:solidFill>
                <a:latin typeface="Arial"/>
                <a:cs typeface="Arial"/>
              </a:rPr>
              <a:t> </a:t>
            </a:r>
            <a:r>
              <a:rPr sz="2800" spc="-5" dirty="0">
                <a:solidFill>
                  <a:srgbClr val="FFFFFF"/>
                </a:solidFill>
                <a:latin typeface="Arial"/>
                <a:cs typeface="Arial"/>
              </a:rPr>
              <a:t>Box</a:t>
            </a:r>
            <a:endParaRPr sz="280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73355">
              <a:lnSpc>
                <a:spcPct val="100000"/>
              </a:lnSpc>
              <a:spcBef>
                <a:spcPts val="105"/>
              </a:spcBef>
            </a:pPr>
            <a:r>
              <a:rPr spc="-5" dirty="0"/>
              <a:t>2-way</a:t>
            </a:r>
            <a:r>
              <a:rPr spc="-65" dirty="0"/>
              <a:t> </a:t>
            </a:r>
            <a:r>
              <a:rPr dirty="0"/>
              <a:t>Binding</a:t>
            </a:r>
          </a:p>
        </p:txBody>
      </p:sp>
      <p:sp>
        <p:nvSpPr>
          <p:cNvPr id="3" name="object 3"/>
          <p:cNvSpPr txBox="1"/>
          <p:nvPr/>
        </p:nvSpPr>
        <p:spPr>
          <a:xfrm>
            <a:off x="2811526" y="2584449"/>
            <a:ext cx="5831205" cy="3378835"/>
          </a:xfrm>
          <a:prstGeom prst="rect">
            <a:avLst/>
          </a:prstGeom>
        </p:spPr>
        <p:txBody>
          <a:bodyPr vert="horz" wrap="square" lIns="0" tIns="12065" rIns="0" bIns="0" rtlCol="0">
            <a:spAutoFit/>
          </a:bodyPr>
          <a:lstStyle/>
          <a:p>
            <a:pPr>
              <a:lnSpc>
                <a:spcPct val="100000"/>
              </a:lnSpc>
              <a:spcBef>
                <a:spcPts val="95"/>
              </a:spcBef>
            </a:pPr>
            <a:r>
              <a:rPr sz="2200" spc="-5" dirty="0">
                <a:solidFill>
                  <a:srgbClr val="006FC0"/>
                </a:solidFill>
                <a:latin typeface="Arial"/>
                <a:cs typeface="Arial"/>
              </a:rPr>
              <a:t>import </a:t>
            </a:r>
            <a:r>
              <a:rPr sz="2200" spc="-5" dirty="0">
                <a:latin typeface="Arial"/>
                <a:cs typeface="Arial"/>
              </a:rPr>
              <a:t>{ FormsModule } </a:t>
            </a:r>
            <a:r>
              <a:rPr sz="2200" spc="-5" dirty="0">
                <a:solidFill>
                  <a:srgbClr val="006FC0"/>
                </a:solidFill>
                <a:latin typeface="Arial"/>
                <a:cs typeface="Arial"/>
              </a:rPr>
              <a:t>from</a:t>
            </a:r>
            <a:r>
              <a:rPr sz="2200" spc="90" dirty="0">
                <a:solidFill>
                  <a:srgbClr val="006FC0"/>
                </a:solidFill>
                <a:latin typeface="Arial"/>
                <a:cs typeface="Arial"/>
              </a:rPr>
              <a:t> </a:t>
            </a:r>
            <a:r>
              <a:rPr sz="2200" spc="-5" dirty="0">
                <a:solidFill>
                  <a:srgbClr val="AB7921"/>
                </a:solidFill>
                <a:latin typeface="Arial"/>
                <a:cs typeface="Arial"/>
              </a:rPr>
              <a:t>‘@angular/forms’;</a:t>
            </a:r>
            <a:endParaRPr sz="2200">
              <a:latin typeface="Arial"/>
              <a:cs typeface="Arial"/>
            </a:endParaRPr>
          </a:p>
          <a:p>
            <a:pPr>
              <a:lnSpc>
                <a:spcPct val="100000"/>
              </a:lnSpc>
              <a:spcBef>
                <a:spcPts val="50"/>
              </a:spcBef>
            </a:pPr>
            <a:endParaRPr sz="2250">
              <a:latin typeface="Times New Roman"/>
              <a:cs typeface="Times New Roman"/>
            </a:endParaRPr>
          </a:p>
          <a:p>
            <a:pPr marL="233045" marR="4081779" indent="-233679">
              <a:lnSpc>
                <a:spcPct val="100000"/>
              </a:lnSpc>
            </a:pPr>
            <a:r>
              <a:rPr sz="2200" spc="-5" dirty="0">
                <a:latin typeface="Arial"/>
                <a:cs typeface="Arial"/>
              </a:rPr>
              <a:t>@NgMod</a:t>
            </a:r>
            <a:r>
              <a:rPr sz="2200" dirty="0">
                <a:latin typeface="Arial"/>
                <a:cs typeface="Arial"/>
              </a:rPr>
              <a:t>u</a:t>
            </a:r>
            <a:r>
              <a:rPr sz="2200" spc="-5" dirty="0">
                <a:latin typeface="Arial"/>
                <a:cs typeface="Arial"/>
              </a:rPr>
              <a:t>le({  imports:</a:t>
            </a:r>
            <a:r>
              <a:rPr sz="2200" spc="10" dirty="0">
                <a:latin typeface="Arial"/>
                <a:cs typeface="Arial"/>
              </a:rPr>
              <a:t> </a:t>
            </a:r>
            <a:r>
              <a:rPr sz="2200" spc="-5" dirty="0">
                <a:solidFill>
                  <a:srgbClr val="6F2F9F"/>
                </a:solidFill>
                <a:latin typeface="Arial"/>
                <a:cs typeface="Arial"/>
              </a:rPr>
              <a:t>[</a:t>
            </a:r>
            <a:endParaRPr sz="2200">
              <a:latin typeface="Arial"/>
              <a:cs typeface="Arial"/>
            </a:endParaRPr>
          </a:p>
          <a:p>
            <a:pPr marL="914400" marR="2891790">
              <a:lnSpc>
                <a:spcPct val="100000"/>
              </a:lnSpc>
              <a:spcBef>
                <a:spcPts val="5"/>
              </a:spcBef>
            </a:pPr>
            <a:r>
              <a:rPr sz="2200" spc="-5" dirty="0">
                <a:solidFill>
                  <a:srgbClr val="6F2F9F"/>
                </a:solidFill>
                <a:latin typeface="Arial"/>
                <a:cs typeface="Arial"/>
              </a:rPr>
              <a:t>BrowserModule,  FormsModule</a:t>
            </a:r>
            <a:endParaRPr sz="2200">
              <a:latin typeface="Arial"/>
              <a:cs typeface="Arial"/>
            </a:endParaRPr>
          </a:p>
          <a:p>
            <a:pPr marL="854710">
              <a:lnSpc>
                <a:spcPct val="100000"/>
              </a:lnSpc>
            </a:pPr>
            <a:r>
              <a:rPr sz="2200" spc="-5" dirty="0">
                <a:solidFill>
                  <a:srgbClr val="6F2F9F"/>
                </a:solidFill>
                <a:latin typeface="Arial"/>
                <a:cs typeface="Arial"/>
              </a:rPr>
              <a:t>]</a:t>
            </a:r>
            <a:endParaRPr sz="2200">
              <a:latin typeface="Arial"/>
              <a:cs typeface="Arial"/>
            </a:endParaRPr>
          </a:p>
          <a:p>
            <a:pPr>
              <a:lnSpc>
                <a:spcPct val="100000"/>
              </a:lnSpc>
            </a:pPr>
            <a:r>
              <a:rPr sz="2200" spc="-10" dirty="0">
                <a:latin typeface="Arial"/>
                <a:cs typeface="Arial"/>
              </a:rPr>
              <a:t>})</a:t>
            </a:r>
            <a:endParaRPr sz="2200">
              <a:latin typeface="Arial"/>
              <a:cs typeface="Arial"/>
            </a:endParaRPr>
          </a:p>
          <a:p>
            <a:pPr>
              <a:lnSpc>
                <a:spcPct val="100000"/>
              </a:lnSpc>
              <a:spcBef>
                <a:spcPts val="55"/>
              </a:spcBef>
            </a:pPr>
            <a:endParaRPr sz="2250">
              <a:latin typeface="Times New Roman"/>
              <a:cs typeface="Times New Roman"/>
            </a:endParaRPr>
          </a:p>
          <a:p>
            <a:pPr>
              <a:lnSpc>
                <a:spcPct val="100000"/>
              </a:lnSpc>
            </a:pPr>
            <a:r>
              <a:rPr sz="2200" spc="-5" dirty="0">
                <a:solidFill>
                  <a:srgbClr val="006FC0"/>
                </a:solidFill>
                <a:latin typeface="Arial"/>
                <a:cs typeface="Arial"/>
              </a:rPr>
              <a:t>export </a:t>
            </a:r>
            <a:r>
              <a:rPr sz="2200" dirty="0">
                <a:solidFill>
                  <a:srgbClr val="FF0000"/>
                </a:solidFill>
                <a:latin typeface="Arial"/>
                <a:cs typeface="Arial"/>
              </a:rPr>
              <a:t>class </a:t>
            </a:r>
            <a:r>
              <a:rPr sz="2200" spc="-5" dirty="0">
                <a:solidFill>
                  <a:srgbClr val="8AAB42"/>
                </a:solidFill>
                <a:latin typeface="Arial"/>
                <a:cs typeface="Arial"/>
              </a:rPr>
              <a:t>AppModule </a:t>
            </a:r>
            <a:r>
              <a:rPr sz="2200" spc="-5" dirty="0">
                <a:latin typeface="Arial"/>
                <a:cs typeface="Arial"/>
              </a:rPr>
              <a:t>{</a:t>
            </a:r>
            <a:r>
              <a:rPr sz="2200" spc="40" dirty="0">
                <a:latin typeface="Arial"/>
                <a:cs typeface="Arial"/>
              </a:rPr>
              <a:t> </a:t>
            </a:r>
            <a:r>
              <a:rPr sz="2200" spc="-5" dirty="0">
                <a:latin typeface="Arial"/>
                <a:cs typeface="Arial"/>
              </a:rPr>
              <a:t>}</a:t>
            </a:r>
            <a:endParaRPr sz="2200">
              <a:latin typeface="Arial"/>
              <a:cs typeface="Arial"/>
            </a:endParaRPr>
          </a:p>
        </p:txBody>
      </p:sp>
      <p:sp>
        <p:nvSpPr>
          <p:cNvPr id="4" name="object 4"/>
          <p:cNvSpPr txBox="1"/>
          <p:nvPr/>
        </p:nvSpPr>
        <p:spPr>
          <a:xfrm>
            <a:off x="4888229" y="2052066"/>
            <a:ext cx="1850389" cy="383540"/>
          </a:xfrm>
          <a:prstGeom prst="rect">
            <a:avLst/>
          </a:prstGeom>
          <a:solidFill>
            <a:srgbClr val="56A7B5"/>
          </a:solidFill>
          <a:ln w="25907">
            <a:solidFill>
              <a:srgbClr val="3D7984"/>
            </a:solidFill>
          </a:ln>
        </p:spPr>
        <p:txBody>
          <a:bodyPr vert="horz" wrap="square" lIns="0" tIns="64769" rIns="0" bIns="0" rtlCol="0">
            <a:spAutoFit/>
          </a:bodyPr>
          <a:lstStyle/>
          <a:p>
            <a:pPr marL="479425">
              <a:lnSpc>
                <a:spcPct val="100000"/>
              </a:lnSpc>
              <a:spcBef>
                <a:spcPts val="509"/>
              </a:spcBef>
            </a:pPr>
            <a:r>
              <a:rPr sz="1500" b="1" spc="-15" dirty="0">
                <a:solidFill>
                  <a:srgbClr val="FFFFFF"/>
                </a:solidFill>
                <a:latin typeface="Arial"/>
                <a:cs typeface="Arial"/>
              </a:rPr>
              <a:t>AppModule</a:t>
            </a:r>
            <a:endParaRPr sz="1500">
              <a:latin typeface="Arial"/>
              <a:cs typeface="Arial"/>
            </a:endParaRPr>
          </a:p>
        </p:txBody>
      </p:sp>
      <p:sp>
        <p:nvSpPr>
          <p:cNvPr id="5" name="object 5"/>
          <p:cNvSpPr/>
          <p:nvPr/>
        </p:nvSpPr>
        <p:spPr>
          <a:xfrm>
            <a:off x="2551176" y="2435351"/>
            <a:ext cx="6673850" cy="3601720"/>
          </a:xfrm>
          <a:custGeom>
            <a:avLst/>
            <a:gdLst/>
            <a:ahLst/>
            <a:cxnLst/>
            <a:rect l="l" t="t" r="r" b="b"/>
            <a:pathLst>
              <a:path w="6673850" h="3601720">
                <a:moveTo>
                  <a:pt x="0" y="3601212"/>
                </a:moveTo>
                <a:lnTo>
                  <a:pt x="6673596" y="3601212"/>
                </a:lnTo>
                <a:lnTo>
                  <a:pt x="6673596" y="0"/>
                </a:lnTo>
                <a:lnTo>
                  <a:pt x="0" y="0"/>
                </a:lnTo>
                <a:lnTo>
                  <a:pt x="0" y="3601212"/>
                </a:lnTo>
                <a:close/>
              </a:path>
            </a:pathLst>
          </a:custGeom>
          <a:ln w="9144">
            <a:solidFill>
              <a:srgbClr val="D9D9D9"/>
            </a:solidFill>
          </a:ln>
        </p:spPr>
        <p:txBody>
          <a:bodyPr wrap="square" lIns="0" tIns="0" rIns="0" bIns="0" rtlCol="0"/>
          <a:lstStyle/>
          <a:p>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96485" y="434162"/>
            <a:ext cx="2575560" cy="697230"/>
          </a:xfrm>
          <a:prstGeom prst="rect">
            <a:avLst/>
          </a:prstGeom>
        </p:spPr>
        <p:txBody>
          <a:bodyPr vert="horz" wrap="square" lIns="0" tIns="13335" rIns="0" bIns="0" rtlCol="0">
            <a:spAutoFit/>
          </a:bodyPr>
          <a:lstStyle/>
          <a:p>
            <a:pPr marL="12700">
              <a:lnSpc>
                <a:spcPct val="100000"/>
              </a:lnSpc>
              <a:spcBef>
                <a:spcPts val="105"/>
              </a:spcBef>
            </a:pPr>
            <a:r>
              <a:rPr dirty="0"/>
              <a:t>NgModule</a:t>
            </a:r>
          </a:p>
        </p:txBody>
      </p:sp>
      <p:sp>
        <p:nvSpPr>
          <p:cNvPr id="3" name="object 3"/>
          <p:cNvSpPr/>
          <p:nvPr/>
        </p:nvSpPr>
        <p:spPr>
          <a:xfrm>
            <a:off x="1444752" y="2243327"/>
            <a:ext cx="5260975" cy="3714115"/>
          </a:xfrm>
          <a:custGeom>
            <a:avLst/>
            <a:gdLst/>
            <a:ahLst/>
            <a:cxnLst/>
            <a:rect l="l" t="t" r="r" b="b"/>
            <a:pathLst>
              <a:path w="5260975" h="3714115">
                <a:moveTo>
                  <a:pt x="0" y="3713988"/>
                </a:moveTo>
                <a:lnTo>
                  <a:pt x="5260848" y="3713988"/>
                </a:lnTo>
                <a:lnTo>
                  <a:pt x="5260848" y="0"/>
                </a:lnTo>
                <a:lnTo>
                  <a:pt x="0" y="0"/>
                </a:lnTo>
                <a:lnTo>
                  <a:pt x="0" y="3713988"/>
                </a:lnTo>
                <a:close/>
              </a:path>
            </a:pathLst>
          </a:custGeom>
          <a:ln w="9144">
            <a:solidFill>
              <a:srgbClr val="3981B9"/>
            </a:solidFill>
          </a:ln>
        </p:spPr>
        <p:txBody>
          <a:bodyPr wrap="square" lIns="0" tIns="0" rIns="0" bIns="0" rtlCol="0"/>
          <a:lstStyle/>
          <a:p>
            <a:endParaRPr/>
          </a:p>
        </p:txBody>
      </p:sp>
      <p:sp>
        <p:nvSpPr>
          <p:cNvPr id="4" name="object 4"/>
          <p:cNvSpPr txBox="1"/>
          <p:nvPr/>
        </p:nvSpPr>
        <p:spPr>
          <a:xfrm>
            <a:off x="1444752" y="1587246"/>
            <a:ext cx="2741295" cy="656590"/>
          </a:xfrm>
          <a:prstGeom prst="rect">
            <a:avLst/>
          </a:prstGeom>
          <a:solidFill>
            <a:srgbClr val="3981B9"/>
          </a:solidFill>
          <a:ln w="25907">
            <a:solidFill>
              <a:srgbClr val="285D87"/>
            </a:solidFill>
          </a:ln>
        </p:spPr>
        <p:txBody>
          <a:bodyPr vert="horz" wrap="square" lIns="0" tIns="112395" rIns="0" bIns="0" rtlCol="0">
            <a:spAutoFit/>
          </a:bodyPr>
          <a:lstStyle/>
          <a:p>
            <a:pPr marL="274955">
              <a:lnSpc>
                <a:spcPct val="100000"/>
              </a:lnSpc>
              <a:spcBef>
                <a:spcPts val="885"/>
              </a:spcBef>
            </a:pPr>
            <a:r>
              <a:rPr sz="2400" b="1" spc="-5" dirty="0">
                <a:solidFill>
                  <a:srgbClr val="FFFFFF"/>
                </a:solidFill>
                <a:latin typeface="Arial"/>
                <a:cs typeface="Arial"/>
              </a:rPr>
              <a:t>app.module.ts</a:t>
            </a:r>
            <a:endParaRPr sz="2400">
              <a:latin typeface="Arial"/>
              <a:cs typeface="Arial"/>
            </a:endParaRPr>
          </a:p>
        </p:txBody>
      </p:sp>
      <p:sp>
        <p:nvSpPr>
          <p:cNvPr id="5" name="object 5"/>
          <p:cNvSpPr txBox="1"/>
          <p:nvPr/>
        </p:nvSpPr>
        <p:spPr>
          <a:xfrm>
            <a:off x="1591944" y="2403094"/>
            <a:ext cx="5027295" cy="1123315"/>
          </a:xfrm>
          <a:prstGeom prst="rect">
            <a:avLst/>
          </a:prstGeom>
        </p:spPr>
        <p:txBody>
          <a:bodyPr vert="horz" wrap="square" lIns="0" tIns="12700" rIns="0" bIns="0" rtlCol="0">
            <a:spAutoFit/>
          </a:bodyPr>
          <a:lstStyle/>
          <a:p>
            <a:pPr marR="753110">
              <a:lnSpc>
                <a:spcPct val="100000"/>
              </a:lnSpc>
              <a:spcBef>
                <a:spcPts val="100"/>
              </a:spcBef>
            </a:pPr>
            <a:r>
              <a:rPr sz="1800" spc="-5" dirty="0">
                <a:solidFill>
                  <a:srgbClr val="3981B9"/>
                </a:solidFill>
                <a:latin typeface="Arial"/>
                <a:cs typeface="Arial"/>
              </a:rPr>
              <a:t>import </a:t>
            </a:r>
            <a:r>
              <a:rPr sz="1800" dirty="0">
                <a:latin typeface="Arial"/>
                <a:cs typeface="Arial"/>
              </a:rPr>
              <a:t>{ </a:t>
            </a:r>
            <a:r>
              <a:rPr sz="1800" spc="-5" dirty="0">
                <a:latin typeface="Arial"/>
                <a:cs typeface="Arial"/>
              </a:rPr>
              <a:t>NgModule </a:t>
            </a:r>
            <a:r>
              <a:rPr sz="1800" dirty="0">
                <a:latin typeface="Arial"/>
                <a:cs typeface="Arial"/>
              </a:rPr>
              <a:t>} </a:t>
            </a:r>
            <a:r>
              <a:rPr sz="1800" dirty="0">
                <a:solidFill>
                  <a:srgbClr val="3981B9"/>
                </a:solidFill>
                <a:latin typeface="Arial"/>
                <a:cs typeface="Arial"/>
              </a:rPr>
              <a:t>from </a:t>
            </a:r>
            <a:r>
              <a:rPr sz="1800" spc="-5" dirty="0">
                <a:solidFill>
                  <a:srgbClr val="AB7921"/>
                </a:solidFill>
                <a:latin typeface="Arial"/>
                <a:cs typeface="Arial"/>
              </a:rPr>
              <a:t>‘@angular/core’</a:t>
            </a:r>
            <a:r>
              <a:rPr sz="1800" spc="-5" dirty="0">
                <a:latin typeface="Arial"/>
                <a:cs typeface="Arial"/>
              </a:rPr>
              <a:t>;  </a:t>
            </a:r>
            <a:r>
              <a:rPr sz="1800" spc="-5" dirty="0">
                <a:solidFill>
                  <a:srgbClr val="3981B9"/>
                </a:solidFill>
                <a:latin typeface="Arial"/>
                <a:cs typeface="Arial"/>
              </a:rPr>
              <a:t>import </a:t>
            </a:r>
            <a:r>
              <a:rPr sz="1800" dirty="0">
                <a:latin typeface="Arial"/>
                <a:cs typeface="Arial"/>
              </a:rPr>
              <a:t>{ </a:t>
            </a:r>
            <a:r>
              <a:rPr sz="1800" spc="-10" dirty="0">
                <a:latin typeface="Arial"/>
                <a:cs typeface="Arial"/>
              </a:rPr>
              <a:t>BrowserModule </a:t>
            </a:r>
            <a:r>
              <a:rPr sz="1800" dirty="0">
                <a:latin typeface="Arial"/>
                <a:cs typeface="Arial"/>
              </a:rPr>
              <a:t>} </a:t>
            </a:r>
            <a:r>
              <a:rPr sz="1800" dirty="0">
                <a:solidFill>
                  <a:srgbClr val="3981B9"/>
                </a:solidFill>
                <a:latin typeface="Arial"/>
                <a:cs typeface="Arial"/>
              </a:rPr>
              <a:t>from  </a:t>
            </a:r>
            <a:r>
              <a:rPr sz="1800" spc="-5" dirty="0">
                <a:solidFill>
                  <a:srgbClr val="AB7921"/>
                </a:solidFill>
                <a:latin typeface="Arial"/>
                <a:cs typeface="Arial"/>
              </a:rPr>
              <a:t>‘@angular/platform-browser’</a:t>
            </a:r>
            <a:r>
              <a:rPr sz="1800" spc="-5" dirty="0">
                <a:latin typeface="Arial"/>
                <a:cs typeface="Arial"/>
              </a:rPr>
              <a:t>;</a:t>
            </a:r>
            <a:endParaRPr sz="1800">
              <a:latin typeface="Arial"/>
              <a:cs typeface="Arial"/>
            </a:endParaRPr>
          </a:p>
          <a:p>
            <a:pPr>
              <a:lnSpc>
                <a:spcPct val="100000"/>
              </a:lnSpc>
            </a:pPr>
            <a:r>
              <a:rPr sz="1800" spc="-5" dirty="0">
                <a:solidFill>
                  <a:srgbClr val="3981B9"/>
                </a:solidFill>
                <a:latin typeface="Arial"/>
                <a:cs typeface="Arial"/>
              </a:rPr>
              <a:t>import </a:t>
            </a:r>
            <a:r>
              <a:rPr sz="1800" dirty="0">
                <a:latin typeface="Arial"/>
                <a:cs typeface="Arial"/>
              </a:rPr>
              <a:t>{ </a:t>
            </a:r>
            <a:r>
              <a:rPr sz="1800" spc="-5" dirty="0">
                <a:latin typeface="Arial"/>
                <a:cs typeface="Arial"/>
              </a:rPr>
              <a:t>AppComponent </a:t>
            </a:r>
            <a:r>
              <a:rPr sz="1800" dirty="0">
                <a:latin typeface="Arial"/>
                <a:cs typeface="Arial"/>
              </a:rPr>
              <a:t>} </a:t>
            </a:r>
            <a:r>
              <a:rPr sz="1800" dirty="0">
                <a:solidFill>
                  <a:srgbClr val="3981B9"/>
                </a:solidFill>
                <a:latin typeface="Arial"/>
                <a:cs typeface="Arial"/>
              </a:rPr>
              <a:t>from</a:t>
            </a:r>
            <a:r>
              <a:rPr sz="1800" spc="60" dirty="0">
                <a:solidFill>
                  <a:srgbClr val="3981B9"/>
                </a:solidFill>
                <a:latin typeface="Arial"/>
                <a:cs typeface="Arial"/>
              </a:rPr>
              <a:t> </a:t>
            </a:r>
            <a:r>
              <a:rPr sz="1800" spc="-10" dirty="0">
                <a:solidFill>
                  <a:srgbClr val="AB7921"/>
                </a:solidFill>
                <a:latin typeface="Arial"/>
                <a:cs typeface="Arial"/>
              </a:rPr>
              <a:t>‘./app.component’</a:t>
            </a:r>
            <a:r>
              <a:rPr sz="1800" spc="-10" dirty="0">
                <a:latin typeface="Arial"/>
                <a:cs typeface="Arial"/>
              </a:rPr>
              <a:t>;</a:t>
            </a:r>
            <a:endParaRPr sz="1800">
              <a:latin typeface="Arial"/>
              <a:cs typeface="Arial"/>
            </a:endParaRPr>
          </a:p>
        </p:txBody>
      </p:sp>
      <p:sp>
        <p:nvSpPr>
          <p:cNvPr id="6" name="object 6"/>
          <p:cNvSpPr txBox="1"/>
          <p:nvPr/>
        </p:nvSpPr>
        <p:spPr>
          <a:xfrm>
            <a:off x="1591944" y="3775075"/>
            <a:ext cx="3531870" cy="1397635"/>
          </a:xfrm>
          <a:prstGeom prst="rect">
            <a:avLst/>
          </a:prstGeom>
        </p:spPr>
        <p:txBody>
          <a:bodyPr vert="horz" wrap="square" lIns="0" tIns="12700" rIns="0" bIns="0" rtlCol="0">
            <a:spAutoFit/>
          </a:bodyPr>
          <a:lstStyle/>
          <a:p>
            <a:pPr>
              <a:lnSpc>
                <a:spcPct val="100000"/>
              </a:lnSpc>
              <a:spcBef>
                <a:spcPts val="100"/>
              </a:spcBef>
            </a:pPr>
            <a:r>
              <a:rPr sz="1800" spc="-5" dirty="0">
                <a:latin typeface="Arial"/>
                <a:cs typeface="Arial"/>
              </a:rPr>
              <a:t>@NgModule({</a:t>
            </a:r>
            <a:endParaRPr sz="1800">
              <a:latin typeface="Arial"/>
              <a:cs typeface="Arial"/>
            </a:endParaRPr>
          </a:p>
          <a:p>
            <a:pPr marL="254000" marR="5080">
              <a:lnSpc>
                <a:spcPct val="100000"/>
              </a:lnSpc>
            </a:pPr>
            <a:r>
              <a:rPr sz="1800" spc="-5" dirty="0">
                <a:latin typeface="Arial"/>
                <a:cs typeface="Arial"/>
              </a:rPr>
              <a:t>imports: </a:t>
            </a:r>
            <a:r>
              <a:rPr sz="1800" dirty="0">
                <a:solidFill>
                  <a:srgbClr val="5243BA"/>
                </a:solidFill>
                <a:latin typeface="Arial"/>
                <a:cs typeface="Arial"/>
              </a:rPr>
              <a:t>[ </a:t>
            </a:r>
            <a:r>
              <a:rPr sz="1800" spc="-10" dirty="0">
                <a:solidFill>
                  <a:srgbClr val="5243BA"/>
                </a:solidFill>
                <a:latin typeface="Arial"/>
                <a:cs typeface="Arial"/>
              </a:rPr>
              <a:t>BrowserModule </a:t>
            </a:r>
            <a:r>
              <a:rPr sz="1800" dirty="0">
                <a:solidFill>
                  <a:srgbClr val="5243BA"/>
                </a:solidFill>
                <a:latin typeface="Arial"/>
                <a:cs typeface="Arial"/>
              </a:rPr>
              <a:t>]</a:t>
            </a:r>
            <a:r>
              <a:rPr sz="1800" dirty="0">
                <a:latin typeface="Arial"/>
                <a:cs typeface="Arial"/>
              </a:rPr>
              <a:t>,  </a:t>
            </a:r>
            <a:r>
              <a:rPr sz="1800" spc="-5" dirty="0">
                <a:latin typeface="Arial"/>
                <a:cs typeface="Arial"/>
              </a:rPr>
              <a:t>declarations: </a:t>
            </a:r>
            <a:r>
              <a:rPr sz="1800" dirty="0">
                <a:solidFill>
                  <a:srgbClr val="5243BA"/>
                </a:solidFill>
                <a:latin typeface="Arial"/>
                <a:cs typeface="Arial"/>
              </a:rPr>
              <a:t>[ </a:t>
            </a:r>
            <a:r>
              <a:rPr sz="1800" spc="-10" dirty="0">
                <a:solidFill>
                  <a:srgbClr val="5243BA"/>
                </a:solidFill>
                <a:latin typeface="Arial"/>
                <a:cs typeface="Arial"/>
              </a:rPr>
              <a:t>AppComponent </a:t>
            </a:r>
            <a:r>
              <a:rPr sz="1800" dirty="0">
                <a:solidFill>
                  <a:srgbClr val="5243BA"/>
                </a:solidFill>
                <a:latin typeface="Arial"/>
                <a:cs typeface="Arial"/>
              </a:rPr>
              <a:t>]</a:t>
            </a:r>
            <a:r>
              <a:rPr sz="1800" dirty="0">
                <a:latin typeface="Arial"/>
                <a:cs typeface="Arial"/>
              </a:rPr>
              <a:t>,  </a:t>
            </a:r>
            <a:r>
              <a:rPr sz="1800" spc="-5" dirty="0">
                <a:latin typeface="Arial"/>
                <a:cs typeface="Arial"/>
              </a:rPr>
              <a:t>bootstrap: </a:t>
            </a:r>
            <a:r>
              <a:rPr sz="1800" dirty="0">
                <a:solidFill>
                  <a:srgbClr val="5243BA"/>
                </a:solidFill>
                <a:latin typeface="Arial"/>
                <a:cs typeface="Arial"/>
              </a:rPr>
              <a:t>[ </a:t>
            </a:r>
            <a:r>
              <a:rPr sz="1800" spc="-5" dirty="0">
                <a:solidFill>
                  <a:srgbClr val="5243BA"/>
                </a:solidFill>
                <a:latin typeface="Arial"/>
                <a:cs typeface="Arial"/>
              </a:rPr>
              <a:t>AppComponent</a:t>
            </a:r>
            <a:r>
              <a:rPr sz="1800" spc="20" dirty="0">
                <a:solidFill>
                  <a:srgbClr val="5243BA"/>
                </a:solidFill>
                <a:latin typeface="Arial"/>
                <a:cs typeface="Arial"/>
              </a:rPr>
              <a:t> </a:t>
            </a:r>
            <a:r>
              <a:rPr sz="1800" dirty="0">
                <a:solidFill>
                  <a:srgbClr val="5243BA"/>
                </a:solidFill>
                <a:latin typeface="Arial"/>
                <a:cs typeface="Arial"/>
              </a:rPr>
              <a:t>]</a:t>
            </a:r>
            <a:endParaRPr sz="1800">
              <a:latin typeface="Arial"/>
              <a:cs typeface="Arial"/>
            </a:endParaRPr>
          </a:p>
          <a:p>
            <a:pPr>
              <a:lnSpc>
                <a:spcPct val="100000"/>
              </a:lnSpc>
            </a:pPr>
            <a:r>
              <a:rPr sz="1800" spc="-5" dirty="0">
                <a:latin typeface="Arial"/>
                <a:cs typeface="Arial"/>
              </a:rPr>
              <a:t>})</a:t>
            </a:r>
            <a:endParaRPr sz="1800">
              <a:latin typeface="Arial"/>
              <a:cs typeface="Arial"/>
            </a:endParaRPr>
          </a:p>
        </p:txBody>
      </p:sp>
      <p:sp>
        <p:nvSpPr>
          <p:cNvPr id="7" name="object 7"/>
          <p:cNvSpPr txBox="1"/>
          <p:nvPr/>
        </p:nvSpPr>
        <p:spPr>
          <a:xfrm>
            <a:off x="1591944" y="5421274"/>
            <a:ext cx="2731135" cy="299720"/>
          </a:xfrm>
          <a:prstGeom prst="rect">
            <a:avLst/>
          </a:prstGeom>
        </p:spPr>
        <p:txBody>
          <a:bodyPr vert="horz" wrap="square" lIns="0" tIns="12700" rIns="0" bIns="0" rtlCol="0">
            <a:spAutoFit/>
          </a:bodyPr>
          <a:lstStyle/>
          <a:p>
            <a:pPr>
              <a:lnSpc>
                <a:spcPct val="100000"/>
              </a:lnSpc>
              <a:spcBef>
                <a:spcPts val="100"/>
              </a:spcBef>
            </a:pPr>
            <a:r>
              <a:rPr sz="1800" spc="-10" dirty="0">
                <a:solidFill>
                  <a:srgbClr val="FF0000"/>
                </a:solidFill>
                <a:latin typeface="Arial"/>
                <a:cs typeface="Arial"/>
              </a:rPr>
              <a:t>export </a:t>
            </a:r>
            <a:r>
              <a:rPr sz="1800" spc="-5" dirty="0">
                <a:solidFill>
                  <a:srgbClr val="FF0000"/>
                </a:solidFill>
                <a:latin typeface="Arial"/>
                <a:cs typeface="Arial"/>
              </a:rPr>
              <a:t>class </a:t>
            </a:r>
            <a:r>
              <a:rPr sz="1800" spc="-5" dirty="0">
                <a:solidFill>
                  <a:srgbClr val="FA8D33"/>
                </a:solidFill>
                <a:latin typeface="Arial"/>
                <a:cs typeface="Arial"/>
              </a:rPr>
              <a:t>AppModule </a:t>
            </a:r>
            <a:r>
              <a:rPr sz="1800" dirty="0">
                <a:latin typeface="Arial"/>
                <a:cs typeface="Arial"/>
              </a:rPr>
              <a:t>{</a:t>
            </a:r>
            <a:r>
              <a:rPr sz="1800" spc="15" dirty="0">
                <a:latin typeface="Arial"/>
                <a:cs typeface="Arial"/>
              </a:rPr>
              <a:t> </a:t>
            </a:r>
            <a:r>
              <a:rPr sz="1800" dirty="0">
                <a:latin typeface="Arial"/>
                <a:cs typeface="Arial"/>
              </a:rPr>
              <a:t>}</a:t>
            </a:r>
            <a:endParaRPr sz="1800">
              <a:latin typeface="Arial"/>
              <a:cs typeface="Arial"/>
            </a:endParaRPr>
          </a:p>
        </p:txBody>
      </p:sp>
      <p:sp>
        <p:nvSpPr>
          <p:cNvPr id="8" name="object 8"/>
          <p:cNvSpPr/>
          <p:nvPr/>
        </p:nvSpPr>
        <p:spPr>
          <a:xfrm>
            <a:off x="8026907" y="5213603"/>
            <a:ext cx="2508504" cy="806208"/>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8394192" y="5166359"/>
            <a:ext cx="1773936" cy="1040879"/>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8074152" y="5241035"/>
            <a:ext cx="2418588" cy="716279"/>
          </a:xfrm>
          <a:prstGeom prst="rect">
            <a:avLst/>
          </a:prstGeom>
          <a:blipFill>
            <a:blip r:embed="rId4" cstate="print"/>
            <a:stretch>
              <a:fillRect/>
            </a:stretch>
          </a:blipFill>
        </p:spPr>
        <p:txBody>
          <a:bodyPr wrap="square" lIns="0" tIns="0" rIns="0" bIns="0" rtlCol="0"/>
          <a:lstStyle/>
          <a:p>
            <a:endParaRPr/>
          </a:p>
        </p:txBody>
      </p:sp>
      <p:sp>
        <p:nvSpPr>
          <p:cNvPr id="11" name="object 11"/>
          <p:cNvSpPr txBox="1"/>
          <p:nvPr/>
        </p:nvSpPr>
        <p:spPr>
          <a:xfrm>
            <a:off x="8074152" y="5241035"/>
            <a:ext cx="2418715" cy="716280"/>
          </a:xfrm>
          <a:prstGeom prst="rect">
            <a:avLst/>
          </a:prstGeom>
          <a:ln w="9144">
            <a:solidFill>
              <a:srgbClr val="D69C34"/>
            </a:solidFill>
          </a:ln>
        </p:spPr>
        <p:txBody>
          <a:bodyPr vert="horz" wrap="square" lIns="0" tIns="73025" rIns="0" bIns="0" rtlCol="0">
            <a:spAutoFit/>
          </a:bodyPr>
          <a:lstStyle/>
          <a:p>
            <a:pPr marL="637540">
              <a:lnSpc>
                <a:spcPct val="100000"/>
              </a:lnSpc>
              <a:spcBef>
                <a:spcPts val="575"/>
              </a:spcBef>
            </a:pPr>
            <a:r>
              <a:rPr sz="3600" dirty="0">
                <a:latin typeface="Arial"/>
                <a:cs typeface="Arial"/>
              </a:rPr>
              <a:t>Class</a:t>
            </a:r>
            <a:endParaRPr sz="3600">
              <a:latin typeface="Arial"/>
              <a:cs typeface="Arial"/>
            </a:endParaRPr>
          </a:p>
        </p:txBody>
      </p:sp>
      <p:sp>
        <p:nvSpPr>
          <p:cNvPr id="12" name="object 12"/>
          <p:cNvSpPr/>
          <p:nvPr/>
        </p:nvSpPr>
        <p:spPr>
          <a:xfrm>
            <a:off x="6047994" y="5538215"/>
            <a:ext cx="2026920" cy="123825"/>
          </a:xfrm>
          <a:custGeom>
            <a:avLst/>
            <a:gdLst/>
            <a:ahLst/>
            <a:cxnLst/>
            <a:rect l="l" t="t" r="r" b="b"/>
            <a:pathLst>
              <a:path w="2026920" h="123825">
                <a:moveTo>
                  <a:pt x="123443" y="0"/>
                </a:moveTo>
                <a:lnTo>
                  <a:pt x="0" y="61722"/>
                </a:lnTo>
                <a:lnTo>
                  <a:pt x="123443" y="123444"/>
                </a:lnTo>
                <a:lnTo>
                  <a:pt x="123443" y="82296"/>
                </a:lnTo>
                <a:lnTo>
                  <a:pt x="102869" y="82296"/>
                </a:lnTo>
                <a:lnTo>
                  <a:pt x="102869" y="41148"/>
                </a:lnTo>
                <a:lnTo>
                  <a:pt x="123443" y="41148"/>
                </a:lnTo>
                <a:lnTo>
                  <a:pt x="123443" y="0"/>
                </a:lnTo>
                <a:close/>
              </a:path>
              <a:path w="2026920" h="123825">
                <a:moveTo>
                  <a:pt x="123443" y="41148"/>
                </a:moveTo>
                <a:lnTo>
                  <a:pt x="102869" y="41148"/>
                </a:lnTo>
                <a:lnTo>
                  <a:pt x="102869" y="82296"/>
                </a:lnTo>
                <a:lnTo>
                  <a:pt x="123443" y="82296"/>
                </a:lnTo>
                <a:lnTo>
                  <a:pt x="123443" y="41148"/>
                </a:lnTo>
                <a:close/>
              </a:path>
              <a:path w="2026920" h="123825">
                <a:moveTo>
                  <a:pt x="2026920" y="41148"/>
                </a:moveTo>
                <a:lnTo>
                  <a:pt x="123443" y="41148"/>
                </a:lnTo>
                <a:lnTo>
                  <a:pt x="123443" y="82296"/>
                </a:lnTo>
                <a:lnTo>
                  <a:pt x="2026920" y="82296"/>
                </a:lnTo>
                <a:lnTo>
                  <a:pt x="2026920" y="41148"/>
                </a:lnTo>
                <a:close/>
              </a:path>
            </a:pathLst>
          </a:custGeom>
          <a:solidFill>
            <a:srgbClr val="D79F39"/>
          </a:solidFill>
        </p:spPr>
        <p:txBody>
          <a:bodyPr wrap="square" lIns="0" tIns="0" rIns="0" bIns="0" rtlCol="0"/>
          <a:lstStyle/>
          <a:p>
            <a:endParaRPr/>
          </a:p>
        </p:txBody>
      </p:sp>
      <p:sp>
        <p:nvSpPr>
          <p:cNvPr id="13" name="object 13"/>
          <p:cNvSpPr/>
          <p:nvPr/>
        </p:nvSpPr>
        <p:spPr>
          <a:xfrm>
            <a:off x="8026907" y="3887711"/>
            <a:ext cx="2508504" cy="806208"/>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8013192" y="3840492"/>
            <a:ext cx="2535936" cy="1040879"/>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8074152" y="3915155"/>
            <a:ext cx="2418588" cy="716280"/>
          </a:xfrm>
          <a:prstGeom prst="rect">
            <a:avLst/>
          </a:prstGeom>
          <a:blipFill>
            <a:blip r:embed="rId6" cstate="print"/>
            <a:stretch>
              <a:fillRect/>
            </a:stretch>
          </a:blipFill>
        </p:spPr>
        <p:txBody>
          <a:bodyPr wrap="square" lIns="0" tIns="0" rIns="0" bIns="0" rtlCol="0"/>
          <a:lstStyle/>
          <a:p>
            <a:endParaRPr/>
          </a:p>
        </p:txBody>
      </p:sp>
      <p:sp>
        <p:nvSpPr>
          <p:cNvPr id="16" name="object 16"/>
          <p:cNvSpPr txBox="1"/>
          <p:nvPr/>
        </p:nvSpPr>
        <p:spPr>
          <a:xfrm>
            <a:off x="8074152" y="3915155"/>
            <a:ext cx="2418715" cy="716280"/>
          </a:xfrm>
          <a:prstGeom prst="rect">
            <a:avLst/>
          </a:prstGeom>
          <a:ln w="9144">
            <a:solidFill>
              <a:srgbClr val="D69C34"/>
            </a:solidFill>
          </a:ln>
        </p:spPr>
        <p:txBody>
          <a:bodyPr vert="horz" wrap="square" lIns="0" tIns="72390" rIns="0" bIns="0" rtlCol="0">
            <a:spAutoFit/>
          </a:bodyPr>
          <a:lstStyle/>
          <a:p>
            <a:pPr marL="256540">
              <a:lnSpc>
                <a:spcPct val="100000"/>
              </a:lnSpc>
              <a:spcBef>
                <a:spcPts val="570"/>
              </a:spcBef>
            </a:pPr>
            <a:r>
              <a:rPr sz="3600" spc="-5" dirty="0">
                <a:latin typeface="Arial"/>
                <a:cs typeface="Arial"/>
              </a:rPr>
              <a:t>Metadata</a:t>
            </a:r>
            <a:endParaRPr sz="3600">
              <a:latin typeface="Arial"/>
              <a:cs typeface="Arial"/>
            </a:endParaRPr>
          </a:p>
        </p:txBody>
      </p:sp>
      <p:sp>
        <p:nvSpPr>
          <p:cNvPr id="17" name="object 17"/>
          <p:cNvSpPr/>
          <p:nvPr/>
        </p:nvSpPr>
        <p:spPr>
          <a:xfrm>
            <a:off x="6047994" y="4201667"/>
            <a:ext cx="2026920" cy="123825"/>
          </a:xfrm>
          <a:custGeom>
            <a:avLst/>
            <a:gdLst/>
            <a:ahLst/>
            <a:cxnLst/>
            <a:rect l="l" t="t" r="r" b="b"/>
            <a:pathLst>
              <a:path w="2026920" h="123825">
                <a:moveTo>
                  <a:pt x="123443" y="0"/>
                </a:moveTo>
                <a:lnTo>
                  <a:pt x="0" y="61721"/>
                </a:lnTo>
                <a:lnTo>
                  <a:pt x="123443" y="123443"/>
                </a:lnTo>
                <a:lnTo>
                  <a:pt x="123443" y="82295"/>
                </a:lnTo>
                <a:lnTo>
                  <a:pt x="102869" y="82295"/>
                </a:lnTo>
                <a:lnTo>
                  <a:pt x="102869" y="41147"/>
                </a:lnTo>
                <a:lnTo>
                  <a:pt x="123443" y="41147"/>
                </a:lnTo>
                <a:lnTo>
                  <a:pt x="123443" y="0"/>
                </a:lnTo>
                <a:close/>
              </a:path>
              <a:path w="2026920" h="123825">
                <a:moveTo>
                  <a:pt x="123443" y="41147"/>
                </a:moveTo>
                <a:lnTo>
                  <a:pt x="102869" y="41147"/>
                </a:lnTo>
                <a:lnTo>
                  <a:pt x="102869" y="82295"/>
                </a:lnTo>
                <a:lnTo>
                  <a:pt x="123443" y="82295"/>
                </a:lnTo>
                <a:lnTo>
                  <a:pt x="123443" y="41147"/>
                </a:lnTo>
                <a:close/>
              </a:path>
              <a:path w="2026920" h="123825">
                <a:moveTo>
                  <a:pt x="2026920" y="41147"/>
                </a:moveTo>
                <a:lnTo>
                  <a:pt x="123443" y="41147"/>
                </a:lnTo>
                <a:lnTo>
                  <a:pt x="123443" y="82295"/>
                </a:lnTo>
                <a:lnTo>
                  <a:pt x="2026920" y="82295"/>
                </a:lnTo>
                <a:lnTo>
                  <a:pt x="2026920" y="41147"/>
                </a:lnTo>
                <a:close/>
              </a:path>
            </a:pathLst>
          </a:custGeom>
          <a:solidFill>
            <a:srgbClr val="D79F39"/>
          </a:solidFill>
        </p:spPr>
        <p:txBody>
          <a:bodyPr wrap="square" lIns="0" tIns="0" rIns="0" bIns="0" rtlCol="0"/>
          <a:lstStyle/>
          <a:p>
            <a:endParaRPr/>
          </a:p>
        </p:txBody>
      </p:sp>
      <p:sp>
        <p:nvSpPr>
          <p:cNvPr id="18" name="object 18"/>
          <p:cNvSpPr/>
          <p:nvPr/>
        </p:nvSpPr>
        <p:spPr>
          <a:xfrm>
            <a:off x="8026907" y="2520683"/>
            <a:ext cx="2508504" cy="806208"/>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8317992" y="2473464"/>
            <a:ext cx="1924811" cy="1040879"/>
          </a:xfrm>
          <a:prstGeom prst="rect">
            <a:avLst/>
          </a:prstGeom>
          <a:blipFill>
            <a:blip r:embed="rId7" cstate="print"/>
            <a:stretch>
              <a:fillRect/>
            </a:stretch>
          </a:blipFill>
        </p:spPr>
        <p:txBody>
          <a:bodyPr wrap="square" lIns="0" tIns="0" rIns="0" bIns="0" rtlCol="0"/>
          <a:lstStyle/>
          <a:p>
            <a:endParaRPr/>
          </a:p>
        </p:txBody>
      </p:sp>
      <p:sp>
        <p:nvSpPr>
          <p:cNvPr id="20" name="object 20"/>
          <p:cNvSpPr/>
          <p:nvPr/>
        </p:nvSpPr>
        <p:spPr>
          <a:xfrm>
            <a:off x="8074152" y="2548127"/>
            <a:ext cx="2418588" cy="716279"/>
          </a:xfrm>
          <a:prstGeom prst="rect">
            <a:avLst/>
          </a:prstGeom>
          <a:blipFill>
            <a:blip r:embed="rId8" cstate="print"/>
            <a:stretch>
              <a:fillRect/>
            </a:stretch>
          </a:blipFill>
        </p:spPr>
        <p:txBody>
          <a:bodyPr wrap="square" lIns="0" tIns="0" rIns="0" bIns="0" rtlCol="0"/>
          <a:lstStyle/>
          <a:p>
            <a:endParaRPr/>
          </a:p>
        </p:txBody>
      </p:sp>
      <p:sp>
        <p:nvSpPr>
          <p:cNvPr id="21" name="object 21"/>
          <p:cNvSpPr txBox="1"/>
          <p:nvPr/>
        </p:nvSpPr>
        <p:spPr>
          <a:xfrm>
            <a:off x="8074152" y="2548127"/>
            <a:ext cx="2418715" cy="716280"/>
          </a:xfrm>
          <a:prstGeom prst="rect">
            <a:avLst/>
          </a:prstGeom>
          <a:ln w="9144">
            <a:solidFill>
              <a:srgbClr val="D69C34"/>
            </a:solidFill>
          </a:ln>
        </p:spPr>
        <p:txBody>
          <a:bodyPr vert="horz" wrap="square" lIns="0" tIns="71755" rIns="0" bIns="0" rtlCol="0">
            <a:spAutoFit/>
          </a:bodyPr>
          <a:lstStyle/>
          <a:p>
            <a:pPr marL="561340">
              <a:lnSpc>
                <a:spcPct val="100000"/>
              </a:lnSpc>
              <a:spcBef>
                <a:spcPts val="565"/>
              </a:spcBef>
            </a:pPr>
            <a:r>
              <a:rPr sz="3600" dirty="0">
                <a:latin typeface="Arial"/>
                <a:cs typeface="Arial"/>
              </a:rPr>
              <a:t>Import</a:t>
            </a:r>
            <a:endParaRPr sz="3600">
              <a:latin typeface="Arial"/>
              <a:cs typeface="Arial"/>
            </a:endParaRPr>
          </a:p>
        </p:txBody>
      </p:sp>
      <p:sp>
        <p:nvSpPr>
          <p:cNvPr id="22" name="object 22"/>
          <p:cNvSpPr/>
          <p:nvPr/>
        </p:nvSpPr>
        <p:spPr>
          <a:xfrm>
            <a:off x="6051041" y="2810255"/>
            <a:ext cx="2026920" cy="123825"/>
          </a:xfrm>
          <a:custGeom>
            <a:avLst/>
            <a:gdLst/>
            <a:ahLst/>
            <a:cxnLst/>
            <a:rect l="l" t="t" r="r" b="b"/>
            <a:pathLst>
              <a:path w="2026920" h="123825">
                <a:moveTo>
                  <a:pt x="123444" y="0"/>
                </a:moveTo>
                <a:lnTo>
                  <a:pt x="0" y="61722"/>
                </a:lnTo>
                <a:lnTo>
                  <a:pt x="123444" y="123444"/>
                </a:lnTo>
                <a:lnTo>
                  <a:pt x="123444" y="82296"/>
                </a:lnTo>
                <a:lnTo>
                  <a:pt x="102870" y="82296"/>
                </a:lnTo>
                <a:lnTo>
                  <a:pt x="102870" y="41148"/>
                </a:lnTo>
                <a:lnTo>
                  <a:pt x="123444" y="41148"/>
                </a:lnTo>
                <a:lnTo>
                  <a:pt x="123444" y="0"/>
                </a:lnTo>
                <a:close/>
              </a:path>
              <a:path w="2026920" h="123825">
                <a:moveTo>
                  <a:pt x="123444" y="41148"/>
                </a:moveTo>
                <a:lnTo>
                  <a:pt x="102870" y="41148"/>
                </a:lnTo>
                <a:lnTo>
                  <a:pt x="102870" y="82296"/>
                </a:lnTo>
                <a:lnTo>
                  <a:pt x="123444" y="82296"/>
                </a:lnTo>
                <a:lnTo>
                  <a:pt x="123444" y="41148"/>
                </a:lnTo>
                <a:close/>
              </a:path>
              <a:path w="2026920" h="123825">
                <a:moveTo>
                  <a:pt x="2026919" y="41148"/>
                </a:moveTo>
                <a:lnTo>
                  <a:pt x="123444" y="41148"/>
                </a:lnTo>
                <a:lnTo>
                  <a:pt x="123444" y="82296"/>
                </a:lnTo>
                <a:lnTo>
                  <a:pt x="2026919" y="82296"/>
                </a:lnTo>
                <a:lnTo>
                  <a:pt x="2026919" y="41148"/>
                </a:lnTo>
                <a:close/>
              </a:path>
            </a:pathLst>
          </a:custGeom>
          <a:solidFill>
            <a:srgbClr val="D79F39"/>
          </a:solidFill>
        </p:spPr>
        <p:txBody>
          <a:bodyPr wrap="square" lIns="0" tIns="0" rIns="0" bIns="0" rtlCol="0"/>
          <a:lstStyle/>
          <a:p>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50007" y="493776"/>
            <a:ext cx="7572756" cy="2214372"/>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2976117" y="787653"/>
            <a:ext cx="6297295" cy="1245235"/>
          </a:xfrm>
          <a:prstGeom prst="rect">
            <a:avLst/>
          </a:prstGeom>
        </p:spPr>
        <p:txBody>
          <a:bodyPr vert="horz" wrap="square" lIns="0" tIns="13335" rIns="0" bIns="0" rtlCol="0">
            <a:spAutoFit/>
          </a:bodyPr>
          <a:lstStyle/>
          <a:p>
            <a:pPr marL="12700">
              <a:lnSpc>
                <a:spcPct val="100000"/>
              </a:lnSpc>
              <a:spcBef>
                <a:spcPts val="105"/>
              </a:spcBef>
            </a:pPr>
            <a:r>
              <a:rPr sz="8000" dirty="0">
                <a:latin typeface="Arial"/>
                <a:cs typeface="Arial"/>
              </a:rPr>
              <a:t>Event</a:t>
            </a:r>
            <a:r>
              <a:rPr sz="8000" spc="-85" dirty="0">
                <a:latin typeface="Arial"/>
                <a:cs typeface="Arial"/>
              </a:rPr>
              <a:t> </a:t>
            </a:r>
            <a:r>
              <a:rPr sz="8000" dirty="0">
                <a:latin typeface="Arial"/>
                <a:cs typeface="Arial"/>
              </a:rPr>
              <a:t>Binding</a:t>
            </a:r>
            <a:endParaRPr sz="8000">
              <a:latin typeface="Arial"/>
              <a:cs typeface="Arial"/>
            </a:endParaRPr>
          </a:p>
        </p:txBody>
      </p:sp>
      <p:sp>
        <p:nvSpPr>
          <p:cNvPr id="4" name="object 4"/>
          <p:cNvSpPr txBox="1"/>
          <p:nvPr/>
        </p:nvSpPr>
        <p:spPr>
          <a:xfrm>
            <a:off x="2506979" y="3048000"/>
            <a:ext cx="7876540" cy="1077595"/>
          </a:xfrm>
          <a:prstGeom prst="rect">
            <a:avLst/>
          </a:prstGeom>
          <a:solidFill>
            <a:srgbClr val="FFFFFF"/>
          </a:solidFill>
        </p:spPr>
        <p:txBody>
          <a:bodyPr vert="horz" wrap="square" lIns="0" tIns="26670" rIns="0" bIns="0" rtlCol="0">
            <a:spAutoFit/>
          </a:bodyPr>
          <a:lstStyle/>
          <a:p>
            <a:pPr marL="91440" marR="939165">
              <a:lnSpc>
                <a:spcPct val="100000"/>
              </a:lnSpc>
              <a:spcBef>
                <a:spcPts val="210"/>
              </a:spcBef>
            </a:pPr>
            <a:r>
              <a:rPr sz="3200" spc="-5" dirty="0">
                <a:solidFill>
                  <a:srgbClr val="3981B9"/>
                </a:solidFill>
                <a:latin typeface="Courier New"/>
                <a:cs typeface="Courier New"/>
              </a:rPr>
              <a:t>“Used </a:t>
            </a:r>
            <a:r>
              <a:rPr sz="3200" dirty="0">
                <a:solidFill>
                  <a:srgbClr val="3981B9"/>
                </a:solidFill>
                <a:latin typeface="Courier New"/>
                <a:cs typeface="Courier New"/>
              </a:rPr>
              <a:t>to </a:t>
            </a:r>
            <a:r>
              <a:rPr sz="3200" spc="-5" dirty="0">
                <a:solidFill>
                  <a:srgbClr val="3981B9"/>
                </a:solidFill>
                <a:latin typeface="Courier New"/>
                <a:cs typeface="Courier New"/>
              </a:rPr>
              <a:t>respond </a:t>
            </a:r>
            <a:r>
              <a:rPr sz="3200" dirty="0">
                <a:solidFill>
                  <a:srgbClr val="3981B9"/>
                </a:solidFill>
                <a:latin typeface="Courier New"/>
                <a:cs typeface="Courier New"/>
              </a:rPr>
              <a:t>to </a:t>
            </a:r>
            <a:r>
              <a:rPr sz="3200" spc="-5" dirty="0">
                <a:solidFill>
                  <a:srgbClr val="3981B9"/>
                </a:solidFill>
                <a:latin typeface="Courier New"/>
                <a:cs typeface="Courier New"/>
              </a:rPr>
              <a:t>user  actions like button</a:t>
            </a:r>
            <a:r>
              <a:rPr sz="3200" spc="50" dirty="0">
                <a:solidFill>
                  <a:srgbClr val="3981B9"/>
                </a:solidFill>
                <a:latin typeface="Courier New"/>
                <a:cs typeface="Courier New"/>
              </a:rPr>
              <a:t> </a:t>
            </a:r>
            <a:r>
              <a:rPr sz="3200" spc="-5" dirty="0">
                <a:solidFill>
                  <a:srgbClr val="3981B9"/>
                </a:solidFill>
                <a:latin typeface="Courier New"/>
                <a:cs typeface="Courier New"/>
              </a:rPr>
              <a:t>clicks.”</a:t>
            </a:r>
            <a:endParaRPr sz="3200">
              <a:latin typeface="Courier New"/>
              <a:cs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106417" y="1636014"/>
            <a:ext cx="0" cy="4480560"/>
          </a:xfrm>
          <a:custGeom>
            <a:avLst/>
            <a:gdLst/>
            <a:ahLst/>
            <a:cxnLst/>
            <a:rect l="l" t="t" r="r" b="b"/>
            <a:pathLst>
              <a:path h="4480560">
                <a:moveTo>
                  <a:pt x="0" y="0"/>
                </a:moveTo>
                <a:lnTo>
                  <a:pt x="0" y="4480560"/>
                </a:lnTo>
              </a:path>
            </a:pathLst>
          </a:custGeom>
          <a:ln w="25908">
            <a:solidFill>
              <a:srgbClr val="C00000"/>
            </a:solidFill>
          </a:ln>
        </p:spPr>
        <p:txBody>
          <a:bodyPr wrap="square" lIns="0" tIns="0" rIns="0" bIns="0" rtlCol="0"/>
          <a:lstStyle/>
          <a:p>
            <a:endParaRPr/>
          </a:p>
        </p:txBody>
      </p:sp>
      <p:sp>
        <p:nvSpPr>
          <p:cNvPr id="3" name="object 3"/>
          <p:cNvSpPr/>
          <p:nvPr/>
        </p:nvSpPr>
        <p:spPr>
          <a:xfrm>
            <a:off x="1120139" y="2679192"/>
            <a:ext cx="2037588" cy="2167127"/>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132959" y="2173985"/>
            <a:ext cx="5116195" cy="3336811"/>
          </a:xfrm>
          <a:prstGeom prst="rect">
            <a:avLst/>
          </a:prstGeom>
        </p:spPr>
        <p:txBody>
          <a:bodyPr vert="horz" wrap="square" lIns="0" tIns="12700" rIns="0" bIns="0" rtlCol="0">
            <a:spAutoFit/>
          </a:bodyPr>
          <a:lstStyle/>
          <a:p>
            <a:pPr marL="12700">
              <a:lnSpc>
                <a:spcPct val="100000"/>
              </a:lnSpc>
              <a:spcBef>
                <a:spcPts val="100"/>
              </a:spcBef>
              <a:tabLst>
                <a:tab pos="925194" algn="l"/>
              </a:tabLst>
            </a:pPr>
            <a:r>
              <a:rPr lang="en-US" sz="2400" dirty="0"/>
              <a:t>Angular is a platform that makes it easy to build applications with the web. Angular combines declarative templates, dependency injection, end to end tooling, and integrated best practices to solve development challenges. Angular empowers developers to build applications that live on the web, mobile, or the desktop</a:t>
            </a:r>
            <a:endParaRPr sz="2400" dirty="0">
              <a:latin typeface="Courier New"/>
              <a:cs typeface="Courier New"/>
            </a:endParaRPr>
          </a:p>
        </p:txBody>
      </p:sp>
      <p:sp>
        <p:nvSpPr>
          <p:cNvPr id="5" name="object 5"/>
          <p:cNvSpPr txBox="1">
            <a:spLocks noGrp="1"/>
          </p:cNvSpPr>
          <p:nvPr>
            <p:ph type="title"/>
          </p:nvPr>
        </p:nvSpPr>
        <p:spPr>
          <a:xfrm>
            <a:off x="4452365" y="467359"/>
            <a:ext cx="3507104"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D79F39"/>
                </a:solidFill>
              </a:rPr>
              <a:t>What </a:t>
            </a:r>
            <a:r>
              <a:rPr sz="3600" spc="-5" dirty="0">
                <a:solidFill>
                  <a:srgbClr val="D79F39"/>
                </a:solidFill>
              </a:rPr>
              <a:t>is</a:t>
            </a:r>
            <a:r>
              <a:rPr sz="3600" spc="-55" dirty="0">
                <a:solidFill>
                  <a:srgbClr val="D79F39"/>
                </a:solidFill>
              </a:rPr>
              <a:t> </a:t>
            </a:r>
            <a:r>
              <a:rPr sz="3600" spc="-5" dirty="0">
                <a:solidFill>
                  <a:srgbClr val="D79F39"/>
                </a:solidFill>
              </a:rPr>
              <a:t>Angular?</a:t>
            </a:r>
            <a:endParaRPr sz="36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34661" y="1636014"/>
            <a:ext cx="1270" cy="4008754"/>
          </a:xfrm>
          <a:custGeom>
            <a:avLst/>
            <a:gdLst/>
            <a:ahLst/>
            <a:cxnLst/>
            <a:rect l="l" t="t" r="r" b="b"/>
            <a:pathLst>
              <a:path w="1270" h="4008754">
                <a:moveTo>
                  <a:pt x="762" y="0"/>
                </a:moveTo>
                <a:lnTo>
                  <a:pt x="0" y="4008132"/>
                </a:lnTo>
              </a:path>
            </a:pathLst>
          </a:custGeom>
          <a:ln w="25908">
            <a:solidFill>
              <a:srgbClr val="3981B9"/>
            </a:solidFill>
          </a:ln>
        </p:spPr>
        <p:txBody>
          <a:bodyPr wrap="square" lIns="0" tIns="0" rIns="0" bIns="0" rtlCol="0"/>
          <a:lstStyle/>
          <a:p>
            <a:endParaRPr/>
          </a:p>
        </p:txBody>
      </p:sp>
      <p:sp>
        <p:nvSpPr>
          <p:cNvPr id="3" name="object 3"/>
          <p:cNvSpPr txBox="1"/>
          <p:nvPr/>
        </p:nvSpPr>
        <p:spPr>
          <a:xfrm>
            <a:off x="5315203" y="2736544"/>
            <a:ext cx="5642610" cy="1367155"/>
          </a:xfrm>
          <a:prstGeom prst="rect">
            <a:avLst/>
          </a:prstGeom>
        </p:spPr>
        <p:txBody>
          <a:bodyPr vert="horz" wrap="square" lIns="0" tIns="291465" rIns="0" bIns="0" rtlCol="0">
            <a:spAutoFit/>
          </a:bodyPr>
          <a:lstStyle/>
          <a:p>
            <a:pPr marL="12700">
              <a:lnSpc>
                <a:spcPct val="100000"/>
              </a:lnSpc>
              <a:spcBef>
                <a:spcPts val="2295"/>
              </a:spcBef>
            </a:pPr>
            <a:r>
              <a:rPr sz="3200" spc="-5" dirty="0">
                <a:latin typeface="Courier New"/>
                <a:cs typeface="Courier New"/>
              </a:rPr>
              <a:t>Respond </a:t>
            </a:r>
            <a:r>
              <a:rPr sz="3200" dirty="0">
                <a:latin typeface="Courier New"/>
                <a:cs typeface="Courier New"/>
              </a:rPr>
              <a:t>to User</a:t>
            </a:r>
            <a:r>
              <a:rPr sz="3200" spc="10" dirty="0">
                <a:latin typeface="Courier New"/>
                <a:cs typeface="Courier New"/>
              </a:rPr>
              <a:t> </a:t>
            </a:r>
            <a:r>
              <a:rPr sz="3200" spc="-5" dirty="0">
                <a:latin typeface="Courier New"/>
                <a:cs typeface="Courier New"/>
              </a:rPr>
              <a:t>Actions</a:t>
            </a:r>
            <a:endParaRPr sz="3200">
              <a:latin typeface="Courier New"/>
              <a:cs typeface="Courier New"/>
            </a:endParaRPr>
          </a:p>
          <a:p>
            <a:pPr marL="355600" indent="-342900">
              <a:lnSpc>
                <a:spcPct val="100000"/>
              </a:lnSpc>
              <a:spcBef>
                <a:spcPts val="1645"/>
              </a:spcBef>
              <a:buFont typeface="Arial"/>
              <a:buChar char="•"/>
              <a:tabLst>
                <a:tab pos="354965" algn="l"/>
                <a:tab pos="355600" algn="l"/>
              </a:tabLst>
            </a:pPr>
            <a:r>
              <a:rPr sz="2400" spc="-5" dirty="0">
                <a:solidFill>
                  <a:srgbClr val="3981B9"/>
                </a:solidFill>
                <a:latin typeface="Courier New"/>
                <a:cs typeface="Courier New"/>
              </a:rPr>
              <a:t>Button</a:t>
            </a:r>
            <a:r>
              <a:rPr sz="2400" spc="-25" dirty="0">
                <a:solidFill>
                  <a:srgbClr val="3981B9"/>
                </a:solidFill>
                <a:latin typeface="Courier New"/>
                <a:cs typeface="Courier New"/>
              </a:rPr>
              <a:t> </a:t>
            </a:r>
            <a:r>
              <a:rPr sz="2400" spc="-5" dirty="0">
                <a:solidFill>
                  <a:srgbClr val="3981B9"/>
                </a:solidFill>
                <a:latin typeface="Courier New"/>
                <a:cs typeface="Courier New"/>
              </a:rPr>
              <a:t>clicks</a:t>
            </a:r>
            <a:endParaRPr sz="2400">
              <a:latin typeface="Courier New"/>
              <a:cs typeface="Courier New"/>
            </a:endParaRPr>
          </a:p>
        </p:txBody>
      </p:sp>
      <p:sp>
        <p:nvSpPr>
          <p:cNvPr id="4" name="object 4"/>
          <p:cNvSpPr/>
          <p:nvPr/>
        </p:nvSpPr>
        <p:spPr>
          <a:xfrm>
            <a:off x="1586483" y="2234183"/>
            <a:ext cx="2036064" cy="258318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4697729" y="467690"/>
            <a:ext cx="3478529" cy="697230"/>
          </a:xfrm>
          <a:prstGeom prst="rect">
            <a:avLst/>
          </a:prstGeom>
        </p:spPr>
        <p:txBody>
          <a:bodyPr vert="horz" wrap="square" lIns="0" tIns="13335" rIns="0" bIns="0" rtlCol="0">
            <a:spAutoFit/>
          </a:bodyPr>
          <a:lstStyle/>
          <a:p>
            <a:pPr marL="12700">
              <a:lnSpc>
                <a:spcPct val="100000"/>
              </a:lnSpc>
              <a:spcBef>
                <a:spcPts val="105"/>
              </a:spcBef>
            </a:pPr>
            <a:r>
              <a:rPr dirty="0"/>
              <a:t>Event</a:t>
            </a:r>
            <a:r>
              <a:rPr spc="-65" dirty="0"/>
              <a:t> </a:t>
            </a:r>
            <a:r>
              <a:rPr dirty="0"/>
              <a:t>Binding</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532126" y="2189226"/>
            <a:ext cx="1329055" cy="372110"/>
          </a:xfrm>
          <a:custGeom>
            <a:avLst/>
            <a:gdLst/>
            <a:ahLst/>
            <a:cxnLst/>
            <a:rect l="l" t="t" r="r" b="b"/>
            <a:pathLst>
              <a:path w="1329054" h="372110">
                <a:moveTo>
                  <a:pt x="0" y="371856"/>
                </a:moveTo>
                <a:lnTo>
                  <a:pt x="1328927" y="371856"/>
                </a:lnTo>
                <a:lnTo>
                  <a:pt x="1328927" y="0"/>
                </a:lnTo>
                <a:lnTo>
                  <a:pt x="0" y="0"/>
                </a:lnTo>
                <a:lnTo>
                  <a:pt x="0" y="371856"/>
                </a:lnTo>
                <a:close/>
              </a:path>
            </a:pathLst>
          </a:custGeom>
          <a:solidFill>
            <a:srgbClr val="8AAB42"/>
          </a:solidFill>
        </p:spPr>
        <p:txBody>
          <a:bodyPr wrap="square" lIns="0" tIns="0" rIns="0" bIns="0" rtlCol="0"/>
          <a:lstStyle/>
          <a:p>
            <a:endParaRPr/>
          </a:p>
        </p:txBody>
      </p:sp>
      <p:sp>
        <p:nvSpPr>
          <p:cNvPr id="3" name="object 3"/>
          <p:cNvSpPr/>
          <p:nvPr/>
        </p:nvSpPr>
        <p:spPr>
          <a:xfrm>
            <a:off x="2532126" y="2189226"/>
            <a:ext cx="1329055" cy="372110"/>
          </a:xfrm>
          <a:custGeom>
            <a:avLst/>
            <a:gdLst/>
            <a:ahLst/>
            <a:cxnLst/>
            <a:rect l="l" t="t" r="r" b="b"/>
            <a:pathLst>
              <a:path w="1329054" h="372110">
                <a:moveTo>
                  <a:pt x="0" y="371856"/>
                </a:moveTo>
                <a:lnTo>
                  <a:pt x="1328927" y="371856"/>
                </a:lnTo>
                <a:lnTo>
                  <a:pt x="1328927" y="0"/>
                </a:lnTo>
                <a:lnTo>
                  <a:pt x="0" y="0"/>
                </a:lnTo>
                <a:lnTo>
                  <a:pt x="0" y="371856"/>
                </a:lnTo>
                <a:close/>
              </a:path>
            </a:pathLst>
          </a:custGeom>
          <a:ln w="25908">
            <a:solidFill>
              <a:srgbClr val="647C2D"/>
            </a:solidFill>
          </a:ln>
        </p:spPr>
        <p:txBody>
          <a:bodyPr wrap="square" lIns="0" tIns="0" rIns="0" bIns="0" rtlCol="0"/>
          <a:lstStyle/>
          <a:p>
            <a:endParaRPr/>
          </a:p>
        </p:txBody>
      </p:sp>
      <p:sp>
        <p:nvSpPr>
          <p:cNvPr id="4" name="object 4"/>
          <p:cNvSpPr txBox="1"/>
          <p:nvPr/>
        </p:nvSpPr>
        <p:spPr>
          <a:xfrm>
            <a:off x="2724404" y="2242184"/>
            <a:ext cx="859155" cy="254000"/>
          </a:xfrm>
          <a:prstGeom prst="rect">
            <a:avLst/>
          </a:prstGeom>
        </p:spPr>
        <p:txBody>
          <a:bodyPr vert="horz" wrap="square" lIns="0" tIns="12700" rIns="0" bIns="0" rtlCol="0">
            <a:spAutoFit/>
          </a:bodyPr>
          <a:lstStyle/>
          <a:p>
            <a:pPr marL="12700">
              <a:lnSpc>
                <a:spcPct val="100000"/>
              </a:lnSpc>
              <a:spcBef>
                <a:spcPts val="100"/>
              </a:spcBef>
            </a:pPr>
            <a:r>
              <a:rPr sz="1500" b="1" spc="-30" dirty="0">
                <a:solidFill>
                  <a:srgbClr val="FFFFFF"/>
                </a:solidFill>
                <a:latin typeface="Arial"/>
                <a:cs typeface="Arial"/>
              </a:rPr>
              <a:t>T</a:t>
            </a:r>
            <a:r>
              <a:rPr sz="1500" b="1" spc="-5" dirty="0">
                <a:solidFill>
                  <a:srgbClr val="FFFFFF"/>
                </a:solidFill>
                <a:latin typeface="Arial"/>
                <a:cs typeface="Arial"/>
              </a:rPr>
              <a:t>e</a:t>
            </a:r>
            <a:r>
              <a:rPr sz="1500" b="1" dirty="0">
                <a:solidFill>
                  <a:srgbClr val="FFFFFF"/>
                </a:solidFill>
                <a:latin typeface="Arial"/>
                <a:cs typeface="Arial"/>
              </a:rPr>
              <a:t>m</a:t>
            </a:r>
            <a:r>
              <a:rPr sz="1500" b="1" spc="-10" dirty="0">
                <a:solidFill>
                  <a:srgbClr val="FFFFFF"/>
                </a:solidFill>
                <a:latin typeface="Arial"/>
                <a:cs typeface="Arial"/>
              </a:rPr>
              <a:t>p</a:t>
            </a:r>
            <a:r>
              <a:rPr sz="1500" b="1" dirty="0">
                <a:solidFill>
                  <a:srgbClr val="FFFFFF"/>
                </a:solidFill>
                <a:latin typeface="Arial"/>
                <a:cs typeface="Arial"/>
              </a:rPr>
              <a:t>l</a:t>
            </a:r>
            <a:r>
              <a:rPr sz="1500" b="1" spc="5" dirty="0">
                <a:solidFill>
                  <a:srgbClr val="FFFFFF"/>
                </a:solidFill>
                <a:latin typeface="Arial"/>
                <a:cs typeface="Arial"/>
              </a:rPr>
              <a:t>a</a:t>
            </a:r>
            <a:r>
              <a:rPr sz="1500" b="1" spc="-5" dirty="0">
                <a:solidFill>
                  <a:srgbClr val="FFFFFF"/>
                </a:solidFill>
                <a:latin typeface="Arial"/>
                <a:cs typeface="Arial"/>
              </a:rPr>
              <a:t>te</a:t>
            </a:r>
            <a:endParaRPr sz="1500">
              <a:latin typeface="Arial"/>
              <a:cs typeface="Arial"/>
            </a:endParaRPr>
          </a:p>
        </p:txBody>
      </p:sp>
      <p:sp>
        <p:nvSpPr>
          <p:cNvPr id="5" name="object 5"/>
          <p:cNvSpPr txBox="1"/>
          <p:nvPr/>
        </p:nvSpPr>
        <p:spPr>
          <a:xfrm>
            <a:off x="853439" y="2758186"/>
            <a:ext cx="4776470" cy="360680"/>
          </a:xfrm>
          <a:prstGeom prst="rect">
            <a:avLst/>
          </a:prstGeom>
        </p:spPr>
        <p:txBody>
          <a:bodyPr vert="horz" wrap="square" lIns="0" tIns="12065" rIns="0" bIns="0" rtlCol="0">
            <a:spAutoFit/>
          </a:bodyPr>
          <a:lstStyle/>
          <a:p>
            <a:pPr marL="1019810">
              <a:lnSpc>
                <a:spcPct val="100000"/>
              </a:lnSpc>
              <a:spcBef>
                <a:spcPts val="95"/>
              </a:spcBef>
            </a:pPr>
            <a:r>
              <a:rPr sz="2200" spc="-5" dirty="0">
                <a:solidFill>
                  <a:srgbClr val="FF0000"/>
                </a:solidFill>
                <a:latin typeface="Arial"/>
                <a:cs typeface="Arial"/>
              </a:rPr>
              <a:t>(click)=</a:t>
            </a:r>
            <a:r>
              <a:rPr sz="2200" spc="-5" dirty="0">
                <a:latin typeface="Arial"/>
                <a:cs typeface="Arial"/>
              </a:rPr>
              <a:t>“</a:t>
            </a:r>
            <a:r>
              <a:rPr sz="2200" spc="-5" dirty="0">
                <a:solidFill>
                  <a:srgbClr val="3981B9"/>
                </a:solidFill>
                <a:latin typeface="Arial"/>
                <a:cs typeface="Arial"/>
              </a:rPr>
              <a:t>hideImage</a:t>
            </a:r>
            <a:r>
              <a:rPr sz="2200" spc="-5" dirty="0">
                <a:latin typeface="Arial"/>
                <a:cs typeface="Arial"/>
              </a:rPr>
              <a:t>()”</a:t>
            </a:r>
            <a:endParaRPr sz="2200">
              <a:latin typeface="Arial"/>
              <a:cs typeface="Arial"/>
            </a:endParaRPr>
          </a:p>
        </p:txBody>
      </p:sp>
      <p:sp>
        <p:nvSpPr>
          <p:cNvPr id="6" name="object 6"/>
          <p:cNvSpPr/>
          <p:nvPr/>
        </p:nvSpPr>
        <p:spPr>
          <a:xfrm>
            <a:off x="848867" y="2583179"/>
            <a:ext cx="4785360" cy="1507490"/>
          </a:xfrm>
          <a:custGeom>
            <a:avLst/>
            <a:gdLst/>
            <a:ahLst/>
            <a:cxnLst/>
            <a:rect l="l" t="t" r="r" b="b"/>
            <a:pathLst>
              <a:path w="4785360" h="1507489">
                <a:moveTo>
                  <a:pt x="0" y="1507236"/>
                </a:moveTo>
                <a:lnTo>
                  <a:pt x="4785359" y="1507236"/>
                </a:lnTo>
                <a:lnTo>
                  <a:pt x="4785359" y="0"/>
                </a:lnTo>
                <a:lnTo>
                  <a:pt x="0" y="0"/>
                </a:lnTo>
                <a:lnTo>
                  <a:pt x="0" y="1507236"/>
                </a:lnTo>
                <a:close/>
              </a:path>
            </a:pathLst>
          </a:custGeom>
          <a:ln w="9144">
            <a:solidFill>
              <a:srgbClr val="D9D9D9"/>
            </a:solidFill>
          </a:ln>
        </p:spPr>
        <p:txBody>
          <a:bodyPr wrap="square" lIns="0" tIns="0" rIns="0" bIns="0" rtlCol="0"/>
          <a:lstStyle/>
          <a:p>
            <a:endParaRPr/>
          </a:p>
        </p:txBody>
      </p:sp>
      <p:sp>
        <p:nvSpPr>
          <p:cNvPr id="7" name="object 7"/>
          <p:cNvSpPr txBox="1"/>
          <p:nvPr/>
        </p:nvSpPr>
        <p:spPr>
          <a:xfrm>
            <a:off x="6774180" y="2722626"/>
            <a:ext cx="4613275" cy="1550670"/>
          </a:xfrm>
          <a:prstGeom prst="rect">
            <a:avLst/>
          </a:prstGeom>
        </p:spPr>
        <p:txBody>
          <a:bodyPr vert="horz" wrap="square" lIns="0" tIns="13335" rIns="0" bIns="0" rtlCol="0">
            <a:spAutoFit/>
          </a:bodyPr>
          <a:lstStyle/>
          <a:p>
            <a:pPr marL="244475" marR="1155065" indent="-140335">
              <a:lnSpc>
                <a:spcPct val="100000"/>
              </a:lnSpc>
              <a:spcBef>
                <a:spcPts val="105"/>
              </a:spcBef>
            </a:pPr>
            <a:r>
              <a:rPr sz="2000" dirty="0">
                <a:solidFill>
                  <a:srgbClr val="006FC0"/>
                </a:solidFill>
                <a:latin typeface="Arial"/>
                <a:cs typeface="Arial"/>
              </a:rPr>
              <a:t>export </a:t>
            </a:r>
            <a:r>
              <a:rPr sz="2000" dirty="0">
                <a:solidFill>
                  <a:srgbClr val="FF0000"/>
                </a:solidFill>
                <a:latin typeface="Arial"/>
                <a:cs typeface="Arial"/>
              </a:rPr>
              <a:t>class </a:t>
            </a:r>
            <a:r>
              <a:rPr sz="2000" dirty="0">
                <a:solidFill>
                  <a:srgbClr val="8AAB42"/>
                </a:solidFill>
                <a:latin typeface="Arial"/>
                <a:cs typeface="Arial"/>
              </a:rPr>
              <a:t>AppComponent</a:t>
            </a:r>
            <a:r>
              <a:rPr sz="2000" spc="-125" dirty="0">
                <a:solidFill>
                  <a:srgbClr val="8AAB42"/>
                </a:solidFill>
                <a:latin typeface="Arial"/>
                <a:cs typeface="Arial"/>
              </a:rPr>
              <a:t> </a:t>
            </a:r>
            <a:r>
              <a:rPr sz="2000" dirty="0">
                <a:latin typeface="Arial"/>
                <a:cs typeface="Arial"/>
              </a:rPr>
              <a:t>{  </a:t>
            </a:r>
            <a:r>
              <a:rPr sz="2000" dirty="0">
                <a:solidFill>
                  <a:srgbClr val="00AF50"/>
                </a:solidFill>
                <a:latin typeface="Arial"/>
                <a:cs typeface="Arial"/>
              </a:rPr>
              <a:t>hideImage</a:t>
            </a:r>
            <a:r>
              <a:rPr sz="2000" dirty="0">
                <a:latin typeface="Arial"/>
                <a:cs typeface="Arial"/>
              </a:rPr>
              <a:t>(): </a:t>
            </a:r>
            <a:r>
              <a:rPr sz="2000" dirty="0">
                <a:solidFill>
                  <a:srgbClr val="FF0000"/>
                </a:solidFill>
                <a:latin typeface="Arial"/>
                <a:cs typeface="Arial"/>
              </a:rPr>
              <a:t>void</a:t>
            </a:r>
            <a:r>
              <a:rPr sz="2000" spc="-70" dirty="0">
                <a:solidFill>
                  <a:srgbClr val="FF0000"/>
                </a:solidFill>
                <a:latin typeface="Arial"/>
                <a:cs typeface="Arial"/>
              </a:rPr>
              <a:t> </a:t>
            </a:r>
            <a:r>
              <a:rPr sz="2000" dirty="0">
                <a:latin typeface="Arial"/>
                <a:cs typeface="Arial"/>
              </a:rPr>
              <a:t>{</a:t>
            </a:r>
            <a:endParaRPr sz="2000">
              <a:latin typeface="Arial"/>
              <a:cs typeface="Arial"/>
            </a:endParaRPr>
          </a:p>
          <a:p>
            <a:pPr marL="453390">
              <a:lnSpc>
                <a:spcPct val="100000"/>
              </a:lnSpc>
            </a:pPr>
            <a:r>
              <a:rPr sz="2000" dirty="0">
                <a:solidFill>
                  <a:srgbClr val="C00000"/>
                </a:solidFill>
                <a:latin typeface="Arial"/>
                <a:cs typeface="Arial"/>
              </a:rPr>
              <a:t>this</a:t>
            </a:r>
            <a:r>
              <a:rPr sz="2000" dirty="0">
                <a:latin typeface="Arial"/>
                <a:cs typeface="Arial"/>
              </a:rPr>
              <a:t>.</a:t>
            </a:r>
            <a:r>
              <a:rPr sz="2000" dirty="0">
                <a:solidFill>
                  <a:srgbClr val="00AF50"/>
                </a:solidFill>
                <a:latin typeface="Arial"/>
                <a:cs typeface="Arial"/>
              </a:rPr>
              <a:t>showImage </a:t>
            </a:r>
            <a:r>
              <a:rPr sz="2000" dirty="0">
                <a:latin typeface="Arial"/>
                <a:cs typeface="Arial"/>
              </a:rPr>
              <a:t>=</a:t>
            </a:r>
            <a:r>
              <a:rPr sz="2000" spc="-90" dirty="0">
                <a:latin typeface="Arial"/>
                <a:cs typeface="Arial"/>
              </a:rPr>
              <a:t> </a:t>
            </a:r>
            <a:r>
              <a:rPr sz="2000" dirty="0">
                <a:solidFill>
                  <a:srgbClr val="666666"/>
                </a:solidFill>
                <a:latin typeface="Arial"/>
                <a:cs typeface="Arial"/>
              </a:rPr>
              <a:t>!</a:t>
            </a:r>
            <a:r>
              <a:rPr sz="2000" dirty="0">
                <a:solidFill>
                  <a:srgbClr val="C00000"/>
                </a:solidFill>
                <a:latin typeface="Arial"/>
                <a:cs typeface="Arial"/>
              </a:rPr>
              <a:t>this</a:t>
            </a:r>
            <a:r>
              <a:rPr sz="2000" dirty="0">
                <a:latin typeface="Arial"/>
                <a:cs typeface="Arial"/>
              </a:rPr>
              <a:t>.</a:t>
            </a:r>
            <a:r>
              <a:rPr sz="2000" dirty="0">
                <a:solidFill>
                  <a:srgbClr val="00AF50"/>
                </a:solidFill>
                <a:latin typeface="Arial"/>
                <a:cs typeface="Arial"/>
              </a:rPr>
              <a:t>showImage</a:t>
            </a:r>
            <a:r>
              <a:rPr sz="2000" dirty="0">
                <a:latin typeface="Arial"/>
                <a:cs typeface="Arial"/>
              </a:rPr>
              <a:t>;</a:t>
            </a:r>
            <a:endParaRPr sz="2000">
              <a:latin typeface="Arial"/>
              <a:cs typeface="Arial"/>
            </a:endParaRPr>
          </a:p>
          <a:p>
            <a:pPr marL="174625">
              <a:lnSpc>
                <a:spcPct val="100000"/>
              </a:lnSpc>
            </a:pPr>
            <a:r>
              <a:rPr sz="2000" dirty="0">
                <a:latin typeface="Arial"/>
                <a:cs typeface="Arial"/>
              </a:rPr>
              <a:t>}</a:t>
            </a:r>
            <a:endParaRPr sz="2000">
              <a:latin typeface="Arial"/>
              <a:cs typeface="Arial"/>
            </a:endParaRPr>
          </a:p>
          <a:p>
            <a:pPr marL="104139">
              <a:lnSpc>
                <a:spcPct val="100000"/>
              </a:lnSpc>
            </a:pPr>
            <a:r>
              <a:rPr sz="2000" dirty="0">
                <a:latin typeface="Arial"/>
                <a:cs typeface="Arial"/>
              </a:rPr>
              <a:t>}</a:t>
            </a:r>
            <a:endParaRPr sz="2000">
              <a:latin typeface="Arial"/>
              <a:cs typeface="Arial"/>
            </a:endParaRPr>
          </a:p>
        </p:txBody>
      </p:sp>
      <p:sp>
        <p:nvSpPr>
          <p:cNvPr id="8" name="object 8"/>
          <p:cNvSpPr/>
          <p:nvPr/>
        </p:nvSpPr>
        <p:spPr>
          <a:xfrm>
            <a:off x="8004809" y="2189226"/>
            <a:ext cx="1329055" cy="372110"/>
          </a:xfrm>
          <a:custGeom>
            <a:avLst/>
            <a:gdLst/>
            <a:ahLst/>
            <a:cxnLst/>
            <a:rect l="l" t="t" r="r" b="b"/>
            <a:pathLst>
              <a:path w="1329054" h="372110">
                <a:moveTo>
                  <a:pt x="0" y="371856"/>
                </a:moveTo>
                <a:lnTo>
                  <a:pt x="1328927" y="371856"/>
                </a:lnTo>
                <a:lnTo>
                  <a:pt x="1328927" y="0"/>
                </a:lnTo>
                <a:lnTo>
                  <a:pt x="0" y="0"/>
                </a:lnTo>
                <a:lnTo>
                  <a:pt x="0" y="371856"/>
                </a:lnTo>
                <a:close/>
              </a:path>
            </a:pathLst>
          </a:custGeom>
          <a:ln w="25908">
            <a:solidFill>
              <a:srgbClr val="3D7984"/>
            </a:solidFill>
          </a:ln>
        </p:spPr>
        <p:txBody>
          <a:bodyPr wrap="square" lIns="0" tIns="0" rIns="0" bIns="0" rtlCol="0"/>
          <a:lstStyle/>
          <a:p>
            <a:endParaRPr/>
          </a:p>
        </p:txBody>
      </p:sp>
      <p:sp>
        <p:nvSpPr>
          <p:cNvPr id="9" name="object 9"/>
          <p:cNvSpPr txBox="1"/>
          <p:nvPr/>
        </p:nvSpPr>
        <p:spPr>
          <a:xfrm>
            <a:off x="8017764" y="2202179"/>
            <a:ext cx="1303020" cy="356235"/>
          </a:xfrm>
          <a:prstGeom prst="rect">
            <a:avLst/>
          </a:prstGeom>
          <a:solidFill>
            <a:srgbClr val="56A7B5"/>
          </a:solidFill>
        </p:spPr>
        <p:txBody>
          <a:bodyPr vert="horz" wrap="square" lIns="0" tIns="52704" rIns="0" bIns="0" rtlCol="0">
            <a:spAutoFit/>
          </a:bodyPr>
          <a:lstStyle/>
          <a:p>
            <a:pPr marL="351790">
              <a:lnSpc>
                <a:spcPct val="100000"/>
              </a:lnSpc>
              <a:spcBef>
                <a:spcPts val="414"/>
              </a:spcBef>
            </a:pPr>
            <a:r>
              <a:rPr sz="1500" b="1" spc="-5" dirty="0">
                <a:solidFill>
                  <a:srgbClr val="FFFFFF"/>
                </a:solidFill>
                <a:latin typeface="Arial"/>
                <a:cs typeface="Arial"/>
              </a:rPr>
              <a:t>Class</a:t>
            </a:r>
            <a:endParaRPr sz="1500">
              <a:latin typeface="Arial"/>
              <a:cs typeface="Arial"/>
            </a:endParaRPr>
          </a:p>
        </p:txBody>
      </p:sp>
      <p:sp>
        <p:nvSpPr>
          <p:cNvPr id="10" name="object 10"/>
          <p:cNvSpPr/>
          <p:nvPr/>
        </p:nvSpPr>
        <p:spPr>
          <a:xfrm>
            <a:off x="6769607" y="2572511"/>
            <a:ext cx="4622800" cy="1946275"/>
          </a:xfrm>
          <a:custGeom>
            <a:avLst/>
            <a:gdLst/>
            <a:ahLst/>
            <a:cxnLst/>
            <a:rect l="l" t="t" r="r" b="b"/>
            <a:pathLst>
              <a:path w="4622800" h="1946275">
                <a:moveTo>
                  <a:pt x="0" y="1946148"/>
                </a:moveTo>
                <a:lnTo>
                  <a:pt x="4622292" y="1946148"/>
                </a:lnTo>
                <a:lnTo>
                  <a:pt x="4622292" y="0"/>
                </a:lnTo>
                <a:lnTo>
                  <a:pt x="0" y="0"/>
                </a:lnTo>
                <a:lnTo>
                  <a:pt x="0" y="1946148"/>
                </a:lnTo>
                <a:close/>
              </a:path>
            </a:pathLst>
          </a:custGeom>
          <a:ln w="9144">
            <a:solidFill>
              <a:srgbClr val="D9D9D9"/>
            </a:solidFill>
          </a:ln>
        </p:spPr>
        <p:txBody>
          <a:bodyPr wrap="square" lIns="0" tIns="0" rIns="0" bIns="0" rtlCol="0"/>
          <a:lstStyle/>
          <a:p>
            <a:endParaRPr/>
          </a:p>
        </p:txBody>
      </p:sp>
      <p:sp>
        <p:nvSpPr>
          <p:cNvPr id="11" name="object 11"/>
          <p:cNvSpPr/>
          <p:nvPr/>
        </p:nvSpPr>
        <p:spPr>
          <a:xfrm>
            <a:off x="1894585" y="3268217"/>
            <a:ext cx="311150" cy="564515"/>
          </a:xfrm>
          <a:custGeom>
            <a:avLst/>
            <a:gdLst/>
            <a:ahLst/>
            <a:cxnLst/>
            <a:rect l="l" t="t" r="r" b="b"/>
            <a:pathLst>
              <a:path w="311150" h="564514">
                <a:moveTo>
                  <a:pt x="257488" y="69712"/>
                </a:moveTo>
                <a:lnTo>
                  <a:pt x="0" y="550291"/>
                </a:lnTo>
                <a:lnTo>
                  <a:pt x="25400" y="564007"/>
                </a:lnTo>
                <a:lnTo>
                  <a:pt x="282978" y="83366"/>
                </a:lnTo>
                <a:lnTo>
                  <a:pt x="257488" y="69712"/>
                </a:lnTo>
                <a:close/>
              </a:path>
              <a:path w="311150" h="564514">
                <a:moveTo>
                  <a:pt x="309582" y="57023"/>
                </a:moveTo>
                <a:lnTo>
                  <a:pt x="264287" y="57023"/>
                </a:lnTo>
                <a:lnTo>
                  <a:pt x="289813" y="70612"/>
                </a:lnTo>
                <a:lnTo>
                  <a:pt x="282978" y="83366"/>
                </a:lnTo>
                <a:lnTo>
                  <a:pt x="308482" y="97028"/>
                </a:lnTo>
                <a:lnTo>
                  <a:pt x="309582" y="57023"/>
                </a:lnTo>
                <a:close/>
              </a:path>
              <a:path w="311150" h="564514">
                <a:moveTo>
                  <a:pt x="264287" y="57023"/>
                </a:moveTo>
                <a:lnTo>
                  <a:pt x="257488" y="69712"/>
                </a:lnTo>
                <a:lnTo>
                  <a:pt x="282978" y="83366"/>
                </a:lnTo>
                <a:lnTo>
                  <a:pt x="289813" y="70612"/>
                </a:lnTo>
                <a:lnTo>
                  <a:pt x="264287" y="57023"/>
                </a:lnTo>
                <a:close/>
              </a:path>
              <a:path w="311150" h="564514">
                <a:moveTo>
                  <a:pt x="311150" y="0"/>
                </a:moveTo>
                <a:lnTo>
                  <a:pt x="231901" y="56007"/>
                </a:lnTo>
                <a:lnTo>
                  <a:pt x="257488" y="69712"/>
                </a:lnTo>
                <a:lnTo>
                  <a:pt x="264287" y="57023"/>
                </a:lnTo>
                <a:lnTo>
                  <a:pt x="309582" y="57023"/>
                </a:lnTo>
                <a:lnTo>
                  <a:pt x="311150" y="0"/>
                </a:lnTo>
                <a:close/>
              </a:path>
            </a:pathLst>
          </a:custGeom>
          <a:solidFill>
            <a:srgbClr val="D69C34"/>
          </a:solidFill>
        </p:spPr>
        <p:txBody>
          <a:bodyPr wrap="square" lIns="0" tIns="0" rIns="0" bIns="0" rtlCol="0"/>
          <a:lstStyle/>
          <a:p>
            <a:endParaRPr/>
          </a:p>
        </p:txBody>
      </p:sp>
      <p:sp>
        <p:nvSpPr>
          <p:cNvPr id="12" name="object 12"/>
          <p:cNvSpPr/>
          <p:nvPr/>
        </p:nvSpPr>
        <p:spPr>
          <a:xfrm>
            <a:off x="3769614" y="3248405"/>
            <a:ext cx="461009" cy="566420"/>
          </a:xfrm>
          <a:custGeom>
            <a:avLst/>
            <a:gdLst/>
            <a:ahLst/>
            <a:cxnLst/>
            <a:rect l="l" t="t" r="r" b="b"/>
            <a:pathLst>
              <a:path w="461010" h="566420">
                <a:moveTo>
                  <a:pt x="65824" y="58465"/>
                </a:moveTo>
                <a:lnTo>
                  <a:pt x="43256" y="76672"/>
                </a:lnTo>
                <a:lnTo>
                  <a:pt x="438403" y="566293"/>
                </a:lnTo>
                <a:lnTo>
                  <a:pt x="460883" y="548005"/>
                </a:lnTo>
                <a:lnTo>
                  <a:pt x="65824" y="58465"/>
                </a:lnTo>
                <a:close/>
              </a:path>
              <a:path w="461010" h="566420">
                <a:moveTo>
                  <a:pt x="0" y="0"/>
                </a:moveTo>
                <a:lnTo>
                  <a:pt x="20700" y="94869"/>
                </a:lnTo>
                <a:lnTo>
                  <a:pt x="43256" y="76672"/>
                </a:lnTo>
                <a:lnTo>
                  <a:pt x="34162" y="65405"/>
                </a:lnTo>
                <a:lnTo>
                  <a:pt x="56769" y="47244"/>
                </a:lnTo>
                <a:lnTo>
                  <a:pt x="79733" y="47244"/>
                </a:lnTo>
                <a:lnTo>
                  <a:pt x="88391" y="40259"/>
                </a:lnTo>
                <a:lnTo>
                  <a:pt x="0" y="0"/>
                </a:lnTo>
                <a:close/>
              </a:path>
              <a:path w="461010" h="566420">
                <a:moveTo>
                  <a:pt x="56769" y="47244"/>
                </a:moveTo>
                <a:lnTo>
                  <a:pt x="34162" y="65405"/>
                </a:lnTo>
                <a:lnTo>
                  <a:pt x="43256" y="76672"/>
                </a:lnTo>
                <a:lnTo>
                  <a:pt x="65824" y="58465"/>
                </a:lnTo>
                <a:lnTo>
                  <a:pt x="56769" y="47244"/>
                </a:lnTo>
                <a:close/>
              </a:path>
              <a:path w="461010" h="566420">
                <a:moveTo>
                  <a:pt x="79733" y="47244"/>
                </a:moveTo>
                <a:lnTo>
                  <a:pt x="56769" y="47244"/>
                </a:lnTo>
                <a:lnTo>
                  <a:pt x="65824" y="58465"/>
                </a:lnTo>
                <a:lnTo>
                  <a:pt x="79733" y="47244"/>
                </a:lnTo>
                <a:close/>
              </a:path>
            </a:pathLst>
          </a:custGeom>
          <a:solidFill>
            <a:srgbClr val="D69C34"/>
          </a:solidFill>
        </p:spPr>
        <p:txBody>
          <a:bodyPr wrap="square" lIns="0" tIns="0" rIns="0" bIns="0" rtlCol="0"/>
          <a:lstStyle/>
          <a:p>
            <a:endParaRPr/>
          </a:p>
        </p:txBody>
      </p:sp>
      <p:sp>
        <p:nvSpPr>
          <p:cNvPr id="13" name="object 13"/>
          <p:cNvSpPr txBox="1">
            <a:spLocks noGrp="1"/>
          </p:cNvSpPr>
          <p:nvPr>
            <p:ph type="title"/>
          </p:nvPr>
        </p:nvSpPr>
        <p:spPr>
          <a:xfrm>
            <a:off x="4436745" y="496315"/>
            <a:ext cx="3478529" cy="696595"/>
          </a:xfrm>
          <a:prstGeom prst="rect">
            <a:avLst/>
          </a:prstGeom>
        </p:spPr>
        <p:txBody>
          <a:bodyPr vert="horz" wrap="square" lIns="0" tIns="13335" rIns="0" bIns="0" rtlCol="0">
            <a:spAutoFit/>
          </a:bodyPr>
          <a:lstStyle/>
          <a:p>
            <a:pPr marL="12700">
              <a:lnSpc>
                <a:spcPct val="100000"/>
              </a:lnSpc>
              <a:spcBef>
                <a:spcPts val="105"/>
              </a:spcBef>
            </a:pPr>
            <a:r>
              <a:rPr dirty="0"/>
              <a:t>Event</a:t>
            </a:r>
            <a:r>
              <a:rPr spc="-70" dirty="0"/>
              <a:t> </a:t>
            </a:r>
            <a:r>
              <a:rPr dirty="0"/>
              <a:t>Binding</a:t>
            </a:r>
          </a:p>
        </p:txBody>
      </p:sp>
      <p:sp>
        <p:nvSpPr>
          <p:cNvPr id="14" name="object 14"/>
          <p:cNvSpPr txBox="1"/>
          <p:nvPr/>
        </p:nvSpPr>
        <p:spPr>
          <a:xfrm>
            <a:off x="853236" y="4979670"/>
            <a:ext cx="6864984" cy="391160"/>
          </a:xfrm>
          <a:prstGeom prst="rect">
            <a:avLst/>
          </a:prstGeom>
        </p:spPr>
        <p:txBody>
          <a:bodyPr vert="horz" wrap="square" lIns="0" tIns="12700" rIns="0" bIns="0" rtlCol="0">
            <a:spAutoFit/>
          </a:bodyPr>
          <a:lstStyle/>
          <a:p>
            <a:pPr marL="12700">
              <a:lnSpc>
                <a:spcPct val="100000"/>
              </a:lnSpc>
              <a:spcBef>
                <a:spcPts val="100"/>
              </a:spcBef>
            </a:pPr>
            <a:r>
              <a:rPr sz="2400" u="heavy" spc="-130" dirty="0">
                <a:solidFill>
                  <a:srgbClr val="1154CC"/>
                </a:solidFill>
                <a:uFill>
                  <a:solidFill>
                    <a:srgbClr val="1154CC"/>
                  </a:solidFill>
                </a:uFill>
                <a:latin typeface="Trebuchet MS"/>
                <a:cs typeface="Trebuchet MS"/>
                <a:hlinkClick r:id="rId2"/>
              </a:rPr>
              <a:t>https://developer.mozilla.org/en-US/docs/Web/Events</a:t>
            </a:r>
            <a:endParaRPr sz="2400">
              <a:latin typeface="Trebuchet MS"/>
              <a:cs typeface="Trebuchet M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53740" y="429768"/>
            <a:ext cx="5763768" cy="2214372"/>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879850" y="723087"/>
            <a:ext cx="4488815" cy="1245870"/>
          </a:xfrm>
          <a:prstGeom prst="rect">
            <a:avLst/>
          </a:prstGeom>
        </p:spPr>
        <p:txBody>
          <a:bodyPr vert="horz" wrap="square" lIns="0" tIns="13335" rIns="0" bIns="0" rtlCol="0">
            <a:spAutoFit/>
          </a:bodyPr>
          <a:lstStyle/>
          <a:p>
            <a:pPr marL="12700">
              <a:lnSpc>
                <a:spcPct val="100000"/>
              </a:lnSpc>
              <a:spcBef>
                <a:spcPts val="105"/>
              </a:spcBef>
            </a:pPr>
            <a:r>
              <a:rPr sz="8000" dirty="0">
                <a:solidFill>
                  <a:srgbClr val="000000"/>
                </a:solidFill>
              </a:rPr>
              <a:t>Directives</a:t>
            </a:r>
            <a:endParaRPr sz="8000"/>
          </a:p>
        </p:txBody>
      </p:sp>
      <p:sp>
        <p:nvSpPr>
          <p:cNvPr id="4" name="object 4"/>
          <p:cNvSpPr/>
          <p:nvPr/>
        </p:nvSpPr>
        <p:spPr>
          <a:xfrm>
            <a:off x="4343400" y="2566416"/>
            <a:ext cx="3561588" cy="356311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53740" y="493776"/>
            <a:ext cx="5763768" cy="2214372"/>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879850" y="787653"/>
            <a:ext cx="4486910" cy="1245235"/>
          </a:xfrm>
          <a:prstGeom prst="rect">
            <a:avLst/>
          </a:prstGeom>
        </p:spPr>
        <p:txBody>
          <a:bodyPr vert="horz" wrap="square" lIns="0" tIns="13335" rIns="0" bIns="0" rtlCol="0">
            <a:spAutoFit/>
          </a:bodyPr>
          <a:lstStyle/>
          <a:p>
            <a:pPr marL="12700">
              <a:lnSpc>
                <a:spcPct val="100000"/>
              </a:lnSpc>
              <a:spcBef>
                <a:spcPts val="105"/>
              </a:spcBef>
            </a:pPr>
            <a:r>
              <a:rPr sz="8000" dirty="0">
                <a:latin typeface="Arial"/>
                <a:cs typeface="Arial"/>
              </a:rPr>
              <a:t>Directives</a:t>
            </a:r>
            <a:endParaRPr sz="8000">
              <a:latin typeface="Arial"/>
              <a:cs typeface="Arial"/>
            </a:endParaRPr>
          </a:p>
        </p:txBody>
      </p:sp>
      <p:sp>
        <p:nvSpPr>
          <p:cNvPr id="4" name="object 4"/>
          <p:cNvSpPr txBox="1"/>
          <p:nvPr/>
        </p:nvSpPr>
        <p:spPr>
          <a:xfrm>
            <a:off x="2506979" y="3048000"/>
            <a:ext cx="7876540" cy="1569720"/>
          </a:xfrm>
          <a:prstGeom prst="rect">
            <a:avLst/>
          </a:prstGeom>
          <a:solidFill>
            <a:srgbClr val="FFFFFF"/>
          </a:solidFill>
        </p:spPr>
        <p:txBody>
          <a:bodyPr vert="horz" wrap="square" lIns="0" tIns="26670" rIns="0" bIns="0" rtlCol="0">
            <a:spAutoFit/>
          </a:bodyPr>
          <a:lstStyle/>
          <a:p>
            <a:pPr marL="91440" marR="692150">
              <a:lnSpc>
                <a:spcPct val="100000"/>
              </a:lnSpc>
              <a:spcBef>
                <a:spcPts val="210"/>
              </a:spcBef>
            </a:pPr>
            <a:r>
              <a:rPr sz="3200" dirty="0">
                <a:solidFill>
                  <a:srgbClr val="3981B9"/>
                </a:solidFill>
                <a:latin typeface="Courier New"/>
                <a:cs typeface="Courier New"/>
              </a:rPr>
              <a:t>“An </a:t>
            </a:r>
            <a:r>
              <a:rPr sz="3200" spc="-5" dirty="0">
                <a:solidFill>
                  <a:srgbClr val="3981B9"/>
                </a:solidFill>
                <a:latin typeface="Courier New"/>
                <a:cs typeface="Courier New"/>
              </a:rPr>
              <a:t>HTML </a:t>
            </a:r>
            <a:r>
              <a:rPr sz="3200" b="1" spc="-5" dirty="0">
                <a:solidFill>
                  <a:srgbClr val="FF0000"/>
                </a:solidFill>
                <a:latin typeface="Courier New"/>
                <a:cs typeface="Courier New"/>
              </a:rPr>
              <a:t>element </a:t>
            </a:r>
            <a:r>
              <a:rPr sz="3200" dirty="0">
                <a:solidFill>
                  <a:srgbClr val="3981B9"/>
                </a:solidFill>
                <a:latin typeface="Courier New"/>
                <a:cs typeface="Courier New"/>
              </a:rPr>
              <a:t>or </a:t>
            </a:r>
            <a:r>
              <a:rPr sz="3200" b="1" spc="-5" dirty="0">
                <a:solidFill>
                  <a:srgbClr val="FF0000"/>
                </a:solidFill>
                <a:latin typeface="Courier New"/>
                <a:cs typeface="Courier New"/>
              </a:rPr>
              <a:t>attribute  </a:t>
            </a:r>
            <a:r>
              <a:rPr sz="3200" spc="-5" dirty="0">
                <a:solidFill>
                  <a:srgbClr val="3981B9"/>
                </a:solidFill>
                <a:latin typeface="Courier New"/>
                <a:cs typeface="Courier New"/>
              </a:rPr>
              <a:t>that is used to enhance and  extend our</a:t>
            </a:r>
            <a:r>
              <a:rPr sz="3200" spc="35" dirty="0">
                <a:solidFill>
                  <a:srgbClr val="3981B9"/>
                </a:solidFill>
                <a:latin typeface="Courier New"/>
                <a:cs typeface="Courier New"/>
              </a:rPr>
              <a:t> </a:t>
            </a:r>
            <a:r>
              <a:rPr sz="3200" spc="-5" dirty="0">
                <a:solidFill>
                  <a:srgbClr val="3981B9"/>
                </a:solidFill>
                <a:latin typeface="Courier New"/>
                <a:cs typeface="Courier New"/>
              </a:rPr>
              <a:t>HTML”</a:t>
            </a:r>
            <a:endParaRPr sz="3200">
              <a:latin typeface="Courier New"/>
              <a:cs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42282" y="1730501"/>
            <a:ext cx="0" cy="4480560"/>
          </a:xfrm>
          <a:custGeom>
            <a:avLst/>
            <a:gdLst/>
            <a:ahLst/>
            <a:cxnLst/>
            <a:rect l="l" t="t" r="r" b="b"/>
            <a:pathLst>
              <a:path h="4480560">
                <a:moveTo>
                  <a:pt x="0" y="0"/>
                </a:moveTo>
                <a:lnTo>
                  <a:pt x="0" y="4480560"/>
                </a:lnTo>
              </a:path>
            </a:pathLst>
          </a:custGeom>
          <a:ln w="25908">
            <a:solidFill>
              <a:srgbClr val="3981B9"/>
            </a:solidFill>
          </a:ln>
        </p:spPr>
        <p:txBody>
          <a:bodyPr wrap="square" lIns="0" tIns="0" rIns="0" bIns="0" rtlCol="0"/>
          <a:lstStyle/>
          <a:p>
            <a:endParaRPr/>
          </a:p>
        </p:txBody>
      </p:sp>
      <p:sp>
        <p:nvSpPr>
          <p:cNvPr id="3" name="object 3"/>
          <p:cNvSpPr txBox="1"/>
          <p:nvPr/>
        </p:nvSpPr>
        <p:spPr>
          <a:xfrm>
            <a:off x="5331078" y="1645361"/>
            <a:ext cx="4021454" cy="3927475"/>
          </a:xfrm>
          <a:prstGeom prst="rect">
            <a:avLst/>
          </a:prstGeom>
        </p:spPr>
        <p:txBody>
          <a:bodyPr vert="horz" wrap="square" lIns="0" tIns="291465" rIns="0" bIns="0" rtlCol="0">
            <a:spAutoFit/>
          </a:bodyPr>
          <a:lstStyle/>
          <a:p>
            <a:pPr marL="12700">
              <a:lnSpc>
                <a:spcPct val="100000"/>
              </a:lnSpc>
              <a:spcBef>
                <a:spcPts val="2295"/>
              </a:spcBef>
            </a:pPr>
            <a:r>
              <a:rPr sz="3200" spc="-5" dirty="0">
                <a:latin typeface="Courier New"/>
                <a:cs typeface="Courier New"/>
              </a:rPr>
              <a:t>Component</a:t>
            </a:r>
            <a:endParaRPr sz="3200" dirty="0">
              <a:latin typeface="Courier New"/>
              <a:cs typeface="Courier New"/>
            </a:endParaRPr>
          </a:p>
          <a:p>
            <a:pPr marL="355600" indent="-342900">
              <a:lnSpc>
                <a:spcPct val="100000"/>
              </a:lnSpc>
              <a:spcBef>
                <a:spcPts val="1645"/>
              </a:spcBef>
              <a:buFont typeface="Arial"/>
              <a:buChar char="•"/>
              <a:tabLst>
                <a:tab pos="354965" algn="l"/>
                <a:tab pos="355600" algn="l"/>
              </a:tabLst>
            </a:pPr>
            <a:r>
              <a:rPr sz="2400" spc="-5" dirty="0">
                <a:solidFill>
                  <a:srgbClr val="3981B9"/>
                </a:solidFill>
                <a:latin typeface="Courier New"/>
                <a:cs typeface="Courier New"/>
              </a:rPr>
              <a:t>&lt;bs-app&gt;&lt;/bs-app&gt;</a:t>
            </a:r>
            <a:endParaRPr sz="2400" dirty="0">
              <a:latin typeface="Courier New"/>
              <a:cs typeface="Courier New"/>
            </a:endParaRPr>
          </a:p>
          <a:p>
            <a:pPr marL="12700">
              <a:lnSpc>
                <a:spcPct val="100000"/>
              </a:lnSpc>
              <a:spcBef>
                <a:spcPts val="1720"/>
              </a:spcBef>
            </a:pPr>
            <a:r>
              <a:rPr sz="3200" spc="-5" dirty="0">
                <a:latin typeface="Courier New"/>
                <a:cs typeface="Courier New"/>
              </a:rPr>
              <a:t>Structural</a:t>
            </a:r>
            <a:endParaRPr sz="3200" dirty="0">
              <a:latin typeface="Courier New"/>
              <a:cs typeface="Courier New"/>
            </a:endParaRPr>
          </a:p>
          <a:p>
            <a:pPr marL="355600" indent="-342900">
              <a:lnSpc>
                <a:spcPct val="100000"/>
              </a:lnSpc>
              <a:spcBef>
                <a:spcPts val="1639"/>
              </a:spcBef>
              <a:buFont typeface="Arial"/>
              <a:buChar char="•"/>
              <a:tabLst>
                <a:tab pos="354965" algn="l"/>
                <a:tab pos="355600" algn="l"/>
              </a:tabLst>
            </a:pPr>
            <a:r>
              <a:rPr sz="2400" spc="-5" dirty="0">
                <a:solidFill>
                  <a:srgbClr val="3981B9"/>
                </a:solidFill>
                <a:latin typeface="Courier New"/>
                <a:cs typeface="Courier New"/>
              </a:rPr>
              <a:t>NgIf, NgFor,</a:t>
            </a:r>
            <a:r>
              <a:rPr sz="2400" spc="-125" dirty="0">
                <a:solidFill>
                  <a:srgbClr val="3981B9"/>
                </a:solidFill>
                <a:latin typeface="Courier New"/>
                <a:cs typeface="Courier New"/>
              </a:rPr>
              <a:t> </a:t>
            </a:r>
            <a:r>
              <a:rPr sz="2400" spc="-5" dirty="0">
                <a:solidFill>
                  <a:srgbClr val="3981B9"/>
                </a:solidFill>
                <a:latin typeface="Courier New"/>
                <a:cs typeface="Courier New"/>
              </a:rPr>
              <a:t>NgStyle</a:t>
            </a:r>
            <a:endParaRPr sz="2400" dirty="0">
              <a:latin typeface="Courier New"/>
              <a:cs typeface="Courier New"/>
            </a:endParaRPr>
          </a:p>
          <a:p>
            <a:pPr marL="12700">
              <a:lnSpc>
                <a:spcPct val="100000"/>
              </a:lnSpc>
              <a:spcBef>
                <a:spcPts val="1720"/>
              </a:spcBef>
            </a:pPr>
            <a:r>
              <a:rPr sz="3200" spc="-5" dirty="0">
                <a:latin typeface="Courier New"/>
                <a:cs typeface="Courier New"/>
              </a:rPr>
              <a:t>Attribute</a:t>
            </a:r>
            <a:endParaRPr sz="3200" dirty="0">
              <a:latin typeface="Courier New"/>
              <a:cs typeface="Courier New"/>
            </a:endParaRPr>
          </a:p>
          <a:p>
            <a:pPr marL="355600" indent="-342900">
              <a:lnSpc>
                <a:spcPct val="100000"/>
              </a:lnSpc>
              <a:spcBef>
                <a:spcPts val="1639"/>
              </a:spcBef>
              <a:buFont typeface="Arial"/>
              <a:buChar char="•"/>
              <a:tabLst>
                <a:tab pos="354965" algn="l"/>
                <a:tab pos="355600" algn="l"/>
              </a:tabLst>
            </a:pPr>
            <a:r>
              <a:rPr sz="2400" spc="-5" dirty="0">
                <a:solidFill>
                  <a:srgbClr val="3981B9"/>
                </a:solidFill>
                <a:latin typeface="Courier New"/>
                <a:cs typeface="Courier New"/>
              </a:rPr>
              <a:t>&lt;p</a:t>
            </a:r>
            <a:r>
              <a:rPr sz="2400" spc="-40" dirty="0">
                <a:solidFill>
                  <a:srgbClr val="3981B9"/>
                </a:solidFill>
                <a:latin typeface="Courier New"/>
                <a:cs typeface="Courier New"/>
              </a:rPr>
              <a:t> </a:t>
            </a:r>
            <a:r>
              <a:rPr sz="2400" spc="-5" dirty="0">
                <a:solidFill>
                  <a:srgbClr val="3981B9"/>
                </a:solidFill>
                <a:latin typeface="Courier New"/>
                <a:cs typeface="Courier New"/>
              </a:rPr>
              <a:t>highlight&gt;&lt;/p&gt;</a:t>
            </a:r>
            <a:endParaRPr sz="2400" dirty="0">
              <a:latin typeface="Courier New"/>
              <a:cs typeface="Courier New"/>
            </a:endParaRPr>
          </a:p>
        </p:txBody>
      </p:sp>
      <p:sp>
        <p:nvSpPr>
          <p:cNvPr id="4" name="object 4"/>
          <p:cNvSpPr/>
          <p:nvPr/>
        </p:nvSpPr>
        <p:spPr>
          <a:xfrm>
            <a:off x="1100327" y="2383535"/>
            <a:ext cx="2662428" cy="2662428"/>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4045458" y="420751"/>
            <a:ext cx="4782820" cy="696595"/>
          </a:xfrm>
          <a:prstGeom prst="rect">
            <a:avLst/>
          </a:prstGeom>
        </p:spPr>
        <p:txBody>
          <a:bodyPr vert="horz" wrap="square" lIns="0" tIns="13335" rIns="0" bIns="0" rtlCol="0">
            <a:spAutoFit/>
          </a:bodyPr>
          <a:lstStyle/>
          <a:p>
            <a:pPr marL="12700">
              <a:lnSpc>
                <a:spcPct val="100000"/>
              </a:lnSpc>
              <a:spcBef>
                <a:spcPts val="105"/>
              </a:spcBef>
            </a:pPr>
            <a:r>
              <a:rPr dirty="0"/>
              <a:t>Types of</a:t>
            </a:r>
            <a:r>
              <a:rPr spc="-60" dirty="0"/>
              <a:t> </a:t>
            </a:r>
            <a:r>
              <a:rPr dirty="0"/>
              <a:t>Directives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5379" y="308813"/>
            <a:ext cx="4781550" cy="697230"/>
          </a:xfrm>
          <a:prstGeom prst="rect">
            <a:avLst/>
          </a:prstGeom>
        </p:spPr>
        <p:txBody>
          <a:bodyPr vert="horz" wrap="square" lIns="0" tIns="13335" rIns="0" bIns="0" rtlCol="0">
            <a:spAutoFit/>
          </a:bodyPr>
          <a:lstStyle/>
          <a:p>
            <a:pPr marL="12700">
              <a:lnSpc>
                <a:spcPct val="100000"/>
              </a:lnSpc>
              <a:spcBef>
                <a:spcPts val="105"/>
              </a:spcBef>
            </a:pPr>
            <a:r>
              <a:rPr dirty="0"/>
              <a:t>Types </a:t>
            </a:r>
            <a:r>
              <a:rPr spc="-5" dirty="0"/>
              <a:t>of</a:t>
            </a:r>
            <a:r>
              <a:rPr spc="-60" dirty="0"/>
              <a:t> </a:t>
            </a:r>
            <a:r>
              <a:rPr dirty="0"/>
              <a:t>Directives</a:t>
            </a:r>
          </a:p>
        </p:txBody>
      </p:sp>
      <p:sp>
        <p:nvSpPr>
          <p:cNvPr id="3" name="object 3"/>
          <p:cNvSpPr txBox="1"/>
          <p:nvPr/>
        </p:nvSpPr>
        <p:spPr>
          <a:xfrm>
            <a:off x="1126947" y="1389126"/>
            <a:ext cx="2578100" cy="848360"/>
          </a:xfrm>
          <a:prstGeom prst="rect">
            <a:avLst/>
          </a:prstGeom>
        </p:spPr>
        <p:txBody>
          <a:bodyPr vert="horz" wrap="square" lIns="0" tIns="12700" rIns="0" bIns="0" rtlCol="0">
            <a:spAutoFit/>
          </a:bodyPr>
          <a:lstStyle/>
          <a:p>
            <a:pPr marL="12700">
              <a:lnSpc>
                <a:spcPct val="100000"/>
              </a:lnSpc>
              <a:spcBef>
                <a:spcPts val="100"/>
              </a:spcBef>
            </a:pPr>
            <a:r>
              <a:rPr sz="5400" b="1" spc="-5" dirty="0">
                <a:solidFill>
                  <a:srgbClr val="8AAB42"/>
                </a:solidFill>
                <a:latin typeface="Arial"/>
                <a:cs typeface="Arial"/>
              </a:rPr>
              <a:t>Custom</a:t>
            </a:r>
            <a:endParaRPr sz="5400">
              <a:latin typeface="Arial"/>
              <a:cs typeface="Arial"/>
            </a:endParaRPr>
          </a:p>
        </p:txBody>
      </p:sp>
      <p:sp>
        <p:nvSpPr>
          <p:cNvPr id="4" name="object 4"/>
          <p:cNvSpPr/>
          <p:nvPr/>
        </p:nvSpPr>
        <p:spPr>
          <a:xfrm>
            <a:off x="1214627" y="2955035"/>
            <a:ext cx="3572510" cy="1004569"/>
          </a:xfrm>
          <a:custGeom>
            <a:avLst/>
            <a:gdLst/>
            <a:ahLst/>
            <a:cxnLst/>
            <a:rect l="l" t="t" r="r" b="b"/>
            <a:pathLst>
              <a:path w="3572510" h="1004570">
                <a:moveTo>
                  <a:pt x="0" y="1004315"/>
                </a:moveTo>
                <a:lnTo>
                  <a:pt x="3572255" y="1004315"/>
                </a:lnTo>
                <a:lnTo>
                  <a:pt x="3572255" y="0"/>
                </a:lnTo>
                <a:lnTo>
                  <a:pt x="0" y="0"/>
                </a:lnTo>
                <a:lnTo>
                  <a:pt x="0" y="1004315"/>
                </a:lnTo>
                <a:close/>
              </a:path>
            </a:pathLst>
          </a:custGeom>
          <a:ln w="9144">
            <a:solidFill>
              <a:srgbClr val="8AAB42"/>
            </a:solidFill>
          </a:ln>
        </p:spPr>
        <p:txBody>
          <a:bodyPr wrap="square" lIns="0" tIns="0" rIns="0" bIns="0" rtlCol="0"/>
          <a:lstStyle/>
          <a:p>
            <a:endParaRPr/>
          </a:p>
        </p:txBody>
      </p:sp>
      <p:sp>
        <p:nvSpPr>
          <p:cNvPr id="5" name="object 5"/>
          <p:cNvSpPr txBox="1"/>
          <p:nvPr/>
        </p:nvSpPr>
        <p:spPr>
          <a:xfrm>
            <a:off x="1214627" y="2573273"/>
            <a:ext cx="2226310" cy="372745"/>
          </a:xfrm>
          <a:prstGeom prst="rect">
            <a:avLst/>
          </a:prstGeom>
          <a:solidFill>
            <a:srgbClr val="8AAB42"/>
          </a:solidFill>
          <a:ln w="25907">
            <a:solidFill>
              <a:srgbClr val="647C2D"/>
            </a:solidFill>
          </a:ln>
        </p:spPr>
        <p:txBody>
          <a:bodyPr vert="horz" wrap="square" lIns="0" tIns="102235" rIns="0" bIns="0" rtlCol="0">
            <a:spAutoFit/>
          </a:bodyPr>
          <a:lstStyle/>
          <a:p>
            <a:pPr marL="154305">
              <a:lnSpc>
                <a:spcPct val="100000"/>
              </a:lnSpc>
              <a:spcBef>
                <a:spcPts val="805"/>
              </a:spcBef>
            </a:pPr>
            <a:r>
              <a:rPr sz="1400" b="1" spc="-5" dirty="0">
                <a:solidFill>
                  <a:srgbClr val="FFFFFF"/>
                </a:solidFill>
                <a:latin typeface="Arial"/>
                <a:cs typeface="Arial"/>
              </a:rPr>
              <a:t>welcome.component.ts</a:t>
            </a:r>
            <a:endParaRPr sz="1400">
              <a:latin typeface="Arial"/>
              <a:cs typeface="Arial"/>
            </a:endParaRPr>
          </a:p>
        </p:txBody>
      </p:sp>
      <p:sp>
        <p:nvSpPr>
          <p:cNvPr id="6" name="object 6"/>
          <p:cNvSpPr txBox="1"/>
          <p:nvPr/>
        </p:nvSpPr>
        <p:spPr>
          <a:xfrm>
            <a:off x="1219200" y="3063621"/>
            <a:ext cx="3563620" cy="848360"/>
          </a:xfrm>
          <a:prstGeom prst="rect">
            <a:avLst/>
          </a:prstGeom>
        </p:spPr>
        <p:txBody>
          <a:bodyPr vert="horz" wrap="square" lIns="0" tIns="12700" rIns="0" bIns="0" rtlCol="0">
            <a:spAutoFit/>
          </a:bodyPr>
          <a:lstStyle/>
          <a:p>
            <a:pPr marL="149860">
              <a:lnSpc>
                <a:spcPct val="100000"/>
              </a:lnSpc>
              <a:spcBef>
                <a:spcPts val="100"/>
              </a:spcBef>
            </a:pPr>
            <a:r>
              <a:rPr sz="1800" spc="-5" dirty="0">
                <a:latin typeface="Arial"/>
                <a:cs typeface="Arial"/>
              </a:rPr>
              <a:t>@Component({</a:t>
            </a:r>
            <a:endParaRPr sz="1800">
              <a:latin typeface="Arial"/>
              <a:cs typeface="Arial"/>
            </a:endParaRPr>
          </a:p>
          <a:p>
            <a:pPr marL="403860">
              <a:lnSpc>
                <a:spcPct val="100000"/>
              </a:lnSpc>
            </a:pPr>
            <a:r>
              <a:rPr sz="1800" spc="-5" dirty="0">
                <a:latin typeface="Arial"/>
                <a:cs typeface="Arial"/>
              </a:rPr>
              <a:t>selector:</a:t>
            </a:r>
            <a:r>
              <a:rPr sz="1800" dirty="0">
                <a:latin typeface="Arial"/>
                <a:cs typeface="Arial"/>
              </a:rPr>
              <a:t> </a:t>
            </a:r>
            <a:r>
              <a:rPr sz="1800" spc="-10" dirty="0">
                <a:solidFill>
                  <a:srgbClr val="AB7921"/>
                </a:solidFill>
                <a:latin typeface="Arial"/>
                <a:cs typeface="Arial"/>
              </a:rPr>
              <a:t>‘bs-welcome’</a:t>
            </a:r>
            <a:endParaRPr sz="1800">
              <a:latin typeface="Arial"/>
              <a:cs typeface="Arial"/>
            </a:endParaRPr>
          </a:p>
          <a:p>
            <a:pPr marL="149860">
              <a:lnSpc>
                <a:spcPct val="100000"/>
              </a:lnSpc>
            </a:pPr>
            <a:r>
              <a:rPr sz="1800" spc="-5" dirty="0">
                <a:latin typeface="Arial"/>
                <a:cs typeface="Arial"/>
              </a:rPr>
              <a:t>})</a:t>
            </a:r>
            <a:endParaRPr sz="1800">
              <a:latin typeface="Arial"/>
              <a:cs typeface="Arial"/>
            </a:endParaRPr>
          </a:p>
        </p:txBody>
      </p:sp>
      <p:sp>
        <p:nvSpPr>
          <p:cNvPr id="7" name="object 7"/>
          <p:cNvSpPr/>
          <p:nvPr/>
        </p:nvSpPr>
        <p:spPr>
          <a:xfrm>
            <a:off x="1214627" y="4756403"/>
            <a:ext cx="4543425" cy="1371600"/>
          </a:xfrm>
          <a:custGeom>
            <a:avLst/>
            <a:gdLst/>
            <a:ahLst/>
            <a:cxnLst/>
            <a:rect l="l" t="t" r="r" b="b"/>
            <a:pathLst>
              <a:path w="4543425" h="1371600">
                <a:moveTo>
                  <a:pt x="0" y="1371600"/>
                </a:moveTo>
                <a:lnTo>
                  <a:pt x="4543044" y="1371600"/>
                </a:lnTo>
                <a:lnTo>
                  <a:pt x="4543044" y="0"/>
                </a:lnTo>
                <a:lnTo>
                  <a:pt x="0" y="0"/>
                </a:lnTo>
                <a:lnTo>
                  <a:pt x="0" y="1371600"/>
                </a:lnTo>
                <a:close/>
              </a:path>
            </a:pathLst>
          </a:custGeom>
          <a:ln w="9144">
            <a:solidFill>
              <a:srgbClr val="006FC0"/>
            </a:solidFill>
          </a:ln>
        </p:spPr>
        <p:txBody>
          <a:bodyPr wrap="square" lIns="0" tIns="0" rIns="0" bIns="0" rtlCol="0"/>
          <a:lstStyle/>
          <a:p>
            <a:endParaRPr/>
          </a:p>
        </p:txBody>
      </p:sp>
      <p:sp>
        <p:nvSpPr>
          <p:cNvPr id="8" name="object 8"/>
          <p:cNvSpPr txBox="1"/>
          <p:nvPr/>
        </p:nvSpPr>
        <p:spPr>
          <a:xfrm>
            <a:off x="1214627" y="4374641"/>
            <a:ext cx="1855470" cy="382270"/>
          </a:xfrm>
          <a:prstGeom prst="rect">
            <a:avLst/>
          </a:prstGeom>
          <a:solidFill>
            <a:srgbClr val="3981B9"/>
          </a:solidFill>
          <a:ln w="25908">
            <a:solidFill>
              <a:srgbClr val="285D87"/>
            </a:solidFill>
          </a:ln>
        </p:spPr>
        <p:txBody>
          <a:bodyPr vert="horz" wrap="square" lIns="0" tIns="101600" rIns="0" bIns="0" rtlCol="0">
            <a:spAutoFit/>
          </a:bodyPr>
          <a:lstStyle/>
          <a:p>
            <a:pPr marL="154305">
              <a:lnSpc>
                <a:spcPct val="100000"/>
              </a:lnSpc>
              <a:spcBef>
                <a:spcPts val="800"/>
              </a:spcBef>
            </a:pPr>
            <a:r>
              <a:rPr sz="1400" b="1" spc="-5" dirty="0">
                <a:solidFill>
                  <a:srgbClr val="FFFFFF"/>
                </a:solidFill>
                <a:latin typeface="Arial"/>
                <a:cs typeface="Arial"/>
              </a:rPr>
              <a:t>app.component.ts</a:t>
            </a:r>
            <a:endParaRPr sz="1400">
              <a:latin typeface="Arial"/>
              <a:cs typeface="Arial"/>
            </a:endParaRPr>
          </a:p>
        </p:txBody>
      </p:sp>
      <p:sp>
        <p:nvSpPr>
          <p:cNvPr id="9" name="object 9"/>
          <p:cNvSpPr txBox="1"/>
          <p:nvPr/>
        </p:nvSpPr>
        <p:spPr>
          <a:xfrm>
            <a:off x="1219200" y="4864354"/>
            <a:ext cx="4533900" cy="1123315"/>
          </a:xfrm>
          <a:prstGeom prst="rect">
            <a:avLst/>
          </a:prstGeom>
        </p:spPr>
        <p:txBody>
          <a:bodyPr vert="horz" wrap="square" lIns="0" tIns="12700" rIns="0" bIns="0" rtlCol="0">
            <a:spAutoFit/>
          </a:bodyPr>
          <a:lstStyle/>
          <a:p>
            <a:pPr marL="149860">
              <a:lnSpc>
                <a:spcPct val="100000"/>
              </a:lnSpc>
              <a:spcBef>
                <a:spcPts val="100"/>
              </a:spcBef>
            </a:pPr>
            <a:r>
              <a:rPr sz="1800" spc="-5" dirty="0">
                <a:latin typeface="Arial"/>
                <a:cs typeface="Arial"/>
              </a:rPr>
              <a:t>@Component({</a:t>
            </a:r>
            <a:endParaRPr sz="1800">
              <a:latin typeface="Arial"/>
              <a:cs typeface="Arial"/>
            </a:endParaRPr>
          </a:p>
          <a:p>
            <a:pPr marL="403860">
              <a:lnSpc>
                <a:spcPct val="100000"/>
              </a:lnSpc>
            </a:pPr>
            <a:r>
              <a:rPr sz="1800" spc="-5" dirty="0">
                <a:latin typeface="Arial"/>
                <a:cs typeface="Arial"/>
              </a:rPr>
              <a:t>selector: </a:t>
            </a:r>
            <a:r>
              <a:rPr sz="1800" spc="-10" dirty="0">
                <a:solidFill>
                  <a:srgbClr val="AB7921"/>
                </a:solidFill>
                <a:latin typeface="Arial"/>
                <a:cs typeface="Arial"/>
              </a:rPr>
              <a:t>‘bs-app’,</a:t>
            </a:r>
            <a:endParaRPr sz="1800">
              <a:latin typeface="Arial"/>
              <a:cs typeface="Arial"/>
            </a:endParaRPr>
          </a:p>
          <a:p>
            <a:pPr marL="403860">
              <a:lnSpc>
                <a:spcPct val="100000"/>
              </a:lnSpc>
            </a:pPr>
            <a:r>
              <a:rPr sz="1800" spc="-5" dirty="0">
                <a:latin typeface="Arial"/>
                <a:cs typeface="Arial"/>
              </a:rPr>
              <a:t>template:</a:t>
            </a:r>
            <a:r>
              <a:rPr sz="1800" spc="-10" dirty="0">
                <a:latin typeface="Arial"/>
                <a:cs typeface="Arial"/>
              </a:rPr>
              <a:t> </a:t>
            </a:r>
            <a:r>
              <a:rPr sz="1800" spc="-5" dirty="0">
                <a:solidFill>
                  <a:srgbClr val="D79F39"/>
                </a:solidFill>
                <a:latin typeface="Arial"/>
                <a:cs typeface="Arial"/>
              </a:rPr>
              <a:t>&lt;bs-welcome&gt;&lt;/bs-welcome&gt;</a:t>
            </a:r>
            <a:endParaRPr sz="1800">
              <a:latin typeface="Arial"/>
              <a:cs typeface="Arial"/>
            </a:endParaRPr>
          </a:p>
          <a:p>
            <a:pPr marL="149860">
              <a:lnSpc>
                <a:spcPct val="100000"/>
              </a:lnSpc>
            </a:pPr>
            <a:r>
              <a:rPr sz="1800" spc="-5" dirty="0">
                <a:latin typeface="Arial"/>
                <a:cs typeface="Arial"/>
              </a:rPr>
              <a:t>})</a:t>
            </a:r>
            <a:endParaRPr sz="1800">
              <a:latin typeface="Arial"/>
              <a:cs typeface="Arial"/>
            </a:endParaRPr>
          </a:p>
        </p:txBody>
      </p:sp>
      <p:sp>
        <p:nvSpPr>
          <p:cNvPr id="10" name="object 10"/>
          <p:cNvSpPr txBox="1"/>
          <p:nvPr/>
        </p:nvSpPr>
        <p:spPr>
          <a:xfrm>
            <a:off x="6795643" y="1389126"/>
            <a:ext cx="4430395" cy="4801870"/>
          </a:xfrm>
          <a:prstGeom prst="rect">
            <a:avLst/>
          </a:prstGeom>
        </p:spPr>
        <p:txBody>
          <a:bodyPr vert="horz" wrap="square" lIns="0" tIns="12700" rIns="0" bIns="0" rtlCol="0">
            <a:spAutoFit/>
          </a:bodyPr>
          <a:lstStyle/>
          <a:p>
            <a:pPr marL="12700">
              <a:lnSpc>
                <a:spcPct val="100000"/>
              </a:lnSpc>
              <a:spcBef>
                <a:spcPts val="100"/>
              </a:spcBef>
            </a:pPr>
            <a:r>
              <a:rPr sz="5400" b="1" spc="-5" dirty="0">
                <a:solidFill>
                  <a:srgbClr val="8A81D2"/>
                </a:solidFill>
                <a:latin typeface="Arial"/>
                <a:cs typeface="Arial"/>
              </a:rPr>
              <a:t>Structural</a:t>
            </a:r>
            <a:endParaRPr sz="5400">
              <a:latin typeface="Arial"/>
              <a:cs typeface="Arial"/>
            </a:endParaRPr>
          </a:p>
          <a:p>
            <a:pPr marL="12700">
              <a:lnSpc>
                <a:spcPct val="100000"/>
              </a:lnSpc>
              <a:spcBef>
                <a:spcPts val="3335"/>
              </a:spcBef>
            </a:pPr>
            <a:r>
              <a:rPr sz="2000" dirty="0">
                <a:latin typeface="Arial"/>
                <a:cs typeface="Arial"/>
              </a:rPr>
              <a:t>Add, Remove or Update view</a:t>
            </a:r>
            <a:r>
              <a:rPr sz="2000" spc="-125" dirty="0">
                <a:latin typeface="Arial"/>
                <a:cs typeface="Arial"/>
              </a:rPr>
              <a:t> </a:t>
            </a:r>
            <a:r>
              <a:rPr sz="2000" dirty="0">
                <a:latin typeface="Arial"/>
                <a:cs typeface="Arial"/>
              </a:rPr>
              <a:t>elements</a:t>
            </a:r>
            <a:endParaRPr sz="2000">
              <a:latin typeface="Arial"/>
              <a:cs typeface="Arial"/>
            </a:endParaRPr>
          </a:p>
          <a:p>
            <a:pPr>
              <a:lnSpc>
                <a:spcPct val="100000"/>
              </a:lnSpc>
              <a:spcBef>
                <a:spcPts val="25"/>
              </a:spcBef>
            </a:pPr>
            <a:endParaRPr sz="2150">
              <a:latin typeface="Times New Roman"/>
              <a:cs typeface="Times New Roman"/>
            </a:endParaRPr>
          </a:p>
          <a:p>
            <a:pPr marL="12700">
              <a:lnSpc>
                <a:spcPct val="100000"/>
              </a:lnSpc>
            </a:pPr>
            <a:r>
              <a:rPr sz="2400" dirty="0">
                <a:solidFill>
                  <a:srgbClr val="C00000"/>
                </a:solidFill>
                <a:latin typeface="Arial"/>
                <a:cs typeface="Arial"/>
              </a:rPr>
              <a:t>*ngIf</a:t>
            </a:r>
            <a:r>
              <a:rPr sz="2400" dirty="0">
                <a:latin typeface="Arial"/>
                <a:cs typeface="Arial"/>
              </a:rPr>
              <a:t>=“showImage”</a:t>
            </a:r>
            <a:endParaRPr sz="2400">
              <a:latin typeface="Arial"/>
              <a:cs typeface="Arial"/>
            </a:endParaRPr>
          </a:p>
          <a:p>
            <a:pPr>
              <a:lnSpc>
                <a:spcPct val="100000"/>
              </a:lnSpc>
              <a:spcBef>
                <a:spcPts val="5"/>
              </a:spcBef>
            </a:pPr>
            <a:endParaRPr sz="2500">
              <a:latin typeface="Times New Roman"/>
              <a:cs typeface="Times New Roman"/>
            </a:endParaRPr>
          </a:p>
          <a:p>
            <a:pPr marL="12700">
              <a:lnSpc>
                <a:spcPct val="100000"/>
              </a:lnSpc>
            </a:pPr>
            <a:r>
              <a:rPr sz="2400" spc="-5" dirty="0">
                <a:solidFill>
                  <a:srgbClr val="C00000"/>
                </a:solidFill>
                <a:latin typeface="Arial"/>
                <a:cs typeface="Arial"/>
              </a:rPr>
              <a:t>*ngFor</a:t>
            </a:r>
            <a:r>
              <a:rPr sz="2400" spc="-5" dirty="0">
                <a:latin typeface="Arial"/>
                <a:cs typeface="Arial"/>
              </a:rPr>
              <a:t>=“</a:t>
            </a:r>
            <a:r>
              <a:rPr sz="2400" spc="-5" dirty="0">
                <a:solidFill>
                  <a:srgbClr val="FF0000"/>
                </a:solidFill>
                <a:latin typeface="Arial"/>
                <a:cs typeface="Arial"/>
              </a:rPr>
              <a:t>let </a:t>
            </a:r>
            <a:r>
              <a:rPr sz="2400" spc="-5" dirty="0">
                <a:solidFill>
                  <a:srgbClr val="6F2F9F"/>
                </a:solidFill>
                <a:latin typeface="Arial"/>
                <a:cs typeface="Arial"/>
              </a:rPr>
              <a:t>book </a:t>
            </a:r>
            <a:r>
              <a:rPr sz="2400" dirty="0">
                <a:solidFill>
                  <a:srgbClr val="6F2F9F"/>
                </a:solidFill>
                <a:latin typeface="Arial"/>
                <a:cs typeface="Arial"/>
              </a:rPr>
              <a:t>of</a:t>
            </a:r>
            <a:r>
              <a:rPr sz="2400" spc="-10" dirty="0">
                <a:solidFill>
                  <a:srgbClr val="6F2F9F"/>
                </a:solidFill>
                <a:latin typeface="Arial"/>
                <a:cs typeface="Arial"/>
              </a:rPr>
              <a:t> </a:t>
            </a:r>
            <a:r>
              <a:rPr sz="2400" spc="-5" dirty="0">
                <a:solidFill>
                  <a:srgbClr val="6F2F9F"/>
                </a:solidFill>
                <a:latin typeface="Arial"/>
                <a:cs typeface="Arial"/>
              </a:rPr>
              <a:t>books</a:t>
            </a:r>
            <a:r>
              <a:rPr sz="2400" spc="-5" dirty="0">
                <a:latin typeface="Arial"/>
                <a:cs typeface="Arial"/>
              </a:rPr>
              <a:t>”</a:t>
            </a:r>
            <a:endParaRPr sz="2400">
              <a:latin typeface="Arial"/>
              <a:cs typeface="Arial"/>
            </a:endParaRPr>
          </a:p>
          <a:p>
            <a:pPr marR="683895" algn="ctr">
              <a:lnSpc>
                <a:spcPct val="100000"/>
              </a:lnSpc>
              <a:spcBef>
                <a:spcPts val="2255"/>
              </a:spcBef>
            </a:pPr>
            <a:r>
              <a:rPr sz="2000" dirty="0">
                <a:latin typeface="Arial"/>
                <a:cs typeface="Arial"/>
              </a:rPr>
              <a:t>&lt;</a:t>
            </a:r>
            <a:r>
              <a:rPr sz="2000" dirty="0">
                <a:solidFill>
                  <a:srgbClr val="001F5F"/>
                </a:solidFill>
                <a:latin typeface="Arial"/>
                <a:cs typeface="Arial"/>
              </a:rPr>
              <a:t>tr </a:t>
            </a:r>
            <a:r>
              <a:rPr sz="2000" dirty="0">
                <a:solidFill>
                  <a:srgbClr val="C00000"/>
                </a:solidFill>
                <a:latin typeface="Arial"/>
                <a:cs typeface="Arial"/>
              </a:rPr>
              <a:t>*ngFor</a:t>
            </a:r>
            <a:r>
              <a:rPr sz="2000" dirty="0">
                <a:latin typeface="Arial"/>
                <a:cs typeface="Arial"/>
              </a:rPr>
              <a:t>=“</a:t>
            </a:r>
            <a:r>
              <a:rPr sz="2000" dirty="0">
                <a:solidFill>
                  <a:srgbClr val="FF0000"/>
                </a:solidFill>
                <a:latin typeface="Arial"/>
                <a:cs typeface="Arial"/>
              </a:rPr>
              <a:t>let </a:t>
            </a:r>
            <a:r>
              <a:rPr sz="2000" dirty="0">
                <a:solidFill>
                  <a:srgbClr val="6F2F9F"/>
                </a:solidFill>
                <a:latin typeface="Arial"/>
                <a:cs typeface="Arial"/>
              </a:rPr>
              <a:t>book of</a:t>
            </a:r>
            <a:r>
              <a:rPr sz="2000" spc="-145" dirty="0">
                <a:solidFill>
                  <a:srgbClr val="6F2F9F"/>
                </a:solidFill>
                <a:latin typeface="Arial"/>
                <a:cs typeface="Arial"/>
              </a:rPr>
              <a:t> </a:t>
            </a:r>
            <a:r>
              <a:rPr sz="2000" dirty="0">
                <a:solidFill>
                  <a:srgbClr val="6F2F9F"/>
                </a:solidFill>
                <a:latin typeface="Arial"/>
                <a:cs typeface="Arial"/>
              </a:rPr>
              <a:t>books</a:t>
            </a:r>
            <a:r>
              <a:rPr sz="2000" dirty="0">
                <a:latin typeface="Arial"/>
                <a:cs typeface="Arial"/>
              </a:rPr>
              <a:t>”&gt;</a:t>
            </a:r>
            <a:endParaRPr sz="2000">
              <a:latin typeface="Arial"/>
              <a:cs typeface="Arial"/>
            </a:endParaRPr>
          </a:p>
          <a:p>
            <a:pPr marL="457834">
              <a:lnSpc>
                <a:spcPct val="100000"/>
              </a:lnSpc>
            </a:pPr>
            <a:r>
              <a:rPr sz="2000" dirty="0">
                <a:latin typeface="Arial"/>
                <a:cs typeface="Arial"/>
              </a:rPr>
              <a:t>&lt;</a:t>
            </a:r>
            <a:r>
              <a:rPr sz="2000" dirty="0">
                <a:solidFill>
                  <a:srgbClr val="001F5F"/>
                </a:solidFill>
                <a:latin typeface="Arial"/>
                <a:cs typeface="Arial"/>
              </a:rPr>
              <a:t>td</a:t>
            </a:r>
            <a:r>
              <a:rPr sz="2000" dirty="0">
                <a:latin typeface="Arial"/>
                <a:cs typeface="Arial"/>
              </a:rPr>
              <a:t>&gt;{{ book.title</a:t>
            </a:r>
            <a:r>
              <a:rPr sz="2000" spc="-95" dirty="0">
                <a:latin typeface="Arial"/>
                <a:cs typeface="Arial"/>
              </a:rPr>
              <a:t> </a:t>
            </a:r>
            <a:r>
              <a:rPr sz="2000" dirty="0">
                <a:latin typeface="Arial"/>
                <a:cs typeface="Arial"/>
              </a:rPr>
              <a:t>}}&lt;/</a:t>
            </a:r>
            <a:r>
              <a:rPr sz="2000" dirty="0">
                <a:solidFill>
                  <a:srgbClr val="001F5F"/>
                </a:solidFill>
                <a:latin typeface="Arial"/>
                <a:cs typeface="Arial"/>
              </a:rPr>
              <a:t>td</a:t>
            </a:r>
            <a:r>
              <a:rPr sz="2000" dirty="0">
                <a:latin typeface="Arial"/>
                <a:cs typeface="Arial"/>
              </a:rPr>
              <a:t>&gt;</a:t>
            </a:r>
            <a:endParaRPr sz="2000">
              <a:latin typeface="Arial"/>
              <a:cs typeface="Arial"/>
            </a:endParaRPr>
          </a:p>
          <a:p>
            <a:pPr marL="457834">
              <a:lnSpc>
                <a:spcPct val="100000"/>
              </a:lnSpc>
            </a:pPr>
            <a:r>
              <a:rPr sz="2000" dirty="0">
                <a:latin typeface="Arial"/>
                <a:cs typeface="Arial"/>
              </a:rPr>
              <a:t>&lt;</a:t>
            </a:r>
            <a:r>
              <a:rPr sz="2000" dirty="0">
                <a:solidFill>
                  <a:srgbClr val="001F5F"/>
                </a:solidFill>
                <a:latin typeface="Arial"/>
                <a:cs typeface="Arial"/>
              </a:rPr>
              <a:t>td</a:t>
            </a:r>
            <a:r>
              <a:rPr sz="2000" dirty="0">
                <a:latin typeface="Arial"/>
                <a:cs typeface="Arial"/>
              </a:rPr>
              <a:t>&gt;{{ book.author</a:t>
            </a:r>
            <a:r>
              <a:rPr sz="2000" spc="-105" dirty="0">
                <a:latin typeface="Arial"/>
                <a:cs typeface="Arial"/>
              </a:rPr>
              <a:t> </a:t>
            </a:r>
            <a:r>
              <a:rPr sz="2000" spc="-5" dirty="0">
                <a:latin typeface="Arial"/>
                <a:cs typeface="Arial"/>
              </a:rPr>
              <a:t>}}&lt;/</a:t>
            </a:r>
            <a:r>
              <a:rPr sz="2000" spc="-5" dirty="0">
                <a:solidFill>
                  <a:srgbClr val="001F5F"/>
                </a:solidFill>
                <a:latin typeface="Arial"/>
                <a:cs typeface="Arial"/>
              </a:rPr>
              <a:t>td</a:t>
            </a:r>
            <a:r>
              <a:rPr sz="2000" spc="-5" dirty="0">
                <a:latin typeface="Arial"/>
                <a:cs typeface="Arial"/>
              </a:rPr>
              <a:t>&gt;</a:t>
            </a:r>
            <a:endParaRPr sz="2000">
              <a:latin typeface="Arial"/>
              <a:cs typeface="Arial"/>
            </a:endParaRPr>
          </a:p>
          <a:p>
            <a:pPr marL="457834">
              <a:lnSpc>
                <a:spcPct val="100000"/>
              </a:lnSpc>
            </a:pPr>
            <a:r>
              <a:rPr sz="2000" dirty="0">
                <a:latin typeface="Arial"/>
                <a:cs typeface="Arial"/>
              </a:rPr>
              <a:t>&lt;</a:t>
            </a:r>
            <a:r>
              <a:rPr sz="2000" dirty="0">
                <a:solidFill>
                  <a:srgbClr val="001F5F"/>
                </a:solidFill>
                <a:latin typeface="Arial"/>
                <a:cs typeface="Arial"/>
              </a:rPr>
              <a:t>td</a:t>
            </a:r>
            <a:r>
              <a:rPr sz="2000" dirty="0">
                <a:latin typeface="Arial"/>
                <a:cs typeface="Arial"/>
              </a:rPr>
              <a:t>&gt;{{ book.price</a:t>
            </a:r>
            <a:r>
              <a:rPr sz="2000" spc="-114" dirty="0">
                <a:latin typeface="Arial"/>
                <a:cs typeface="Arial"/>
              </a:rPr>
              <a:t> </a:t>
            </a:r>
            <a:r>
              <a:rPr sz="2000" dirty="0">
                <a:latin typeface="Arial"/>
                <a:cs typeface="Arial"/>
              </a:rPr>
              <a:t>}}&lt;/</a:t>
            </a:r>
            <a:r>
              <a:rPr sz="2000" dirty="0">
                <a:solidFill>
                  <a:srgbClr val="001F5F"/>
                </a:solidFill>
                <a:latin typeface="Arial"/>
                <a:cs typeface="Arial"/>
              </a:rPr>
              <a:t>td</a:t>
            </a:r>
            <a:r>
              <a:rPr sz="2000" dirty="0">
                <a:latin typeface="Arial"/>
                <a:cs typeface="Arial"/>
              </a:rPr>
              <a:t>&gt;</a:t>
            </a:r>
            <a:endParaRPr sz="2000">
              <a:latin typeface="Arial"/>
              <a:cs typeface="Arial"/>
            </a:endParaRPr>
          </a:p>
          <a:p>
            <a:pPr marL="108585">
              <a:lnSpc>
                <a:spcPct val="100000"/>
              </a:lnSpc>
            </a:pPr>
            <a:r>
              <a:rPr sz="2000" spc="-5" dirty="0">
                <a:latin typeface="Arial"/>
                <a:cs typeface="Arial"/>
              </a:rPr>
              <a:t>&lt;/</a:t>
            </a:r>
            <a:r>
              <a:rPr sz="2000" spc="-5" dirty="0">
                <a:solidFill>
                  <a:srgbClr val="001F5F"/>
                </a:solidFill>
                <a:latin typeface="Arial"/>
                <a:cs typeface="Arial"/>
              </a:rPr>
              <a:t>tr</a:t>
            </a:r>
            <a:r>
              <a:rPr sz="2000" spc="-5" dirty="0">
                <a:latin typeface="Arial"/>
                <a:cs typeface="Arial"/>
              </a:rPr>
              <a:t>&gt;</a:t>
            </a:r>
            <a:endParaRPr sz="2000">
              <a:latin typeface="Arial"/>
              <a:cs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8783" y="429768"/>
            <a:ext cx="10395204" cy="2214372"/>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64639" y="723087"/>
            <a:ext cx="9122410" cy="1245870"/>
          </a:xfrm>
          <a:prstGeom prst="rect">
            <a:avLst/>
          </a:prstGeom>
        </p:spPr>
        <p:txBody>
          <a:bodyPr vert="horz" wrap="square" lIns="0" tIns="13335" rIns="0" bIns="0" rtlCol="0">
            <a:spAutoFit/>
          </a:bodyPr>
          <a:lstStyle/>
          <a:p>
            <a:pPr marL="12700">
              <a:lnSpc>
                <a:spcPct val="100000"/>
              </a:lnSpc>
              <a:spcBef>
                <a:spcPts val="105"/>
              </a:spcBef>
            </a:pPr>
            <a:r>
              <a:rPr sz="8000" dirty="0">
                <a:solidFill>
                  <a:srgbClr val="000000"/>
                </a:solidFill>
              </a:rPr>
              <a:t>Structural</a:t>
            </a:r>
            <a:r>
              <a:rPr sz="8000" spc="-50" dirty="0">
                <a:solidFill>
                  <a:srgbClr val="000000"/>
                </a:solidFill>
              </a:rPr>
              <a:t> </a:t>
            </a:r>
            <a:r>
              <a:rPr sz="8000" dirty="0">
                <a:solidFill>
                  <a:srgbClr val="000000"/>
                </a:solidFill>
              </a:rPr>
              <a:t>Directives</a:t>
            </a:r>
            <a:endParaRPr sz="8000"/>
          </a:p>
        </p:txBody>
      </p:sp>
      <p:sp>
        <p:nvSpPr>
          <p:cNvPr id="4" name="object 4"/>
          <p:cNvSpPr/>
          <p:nvPr/>
        </p:nvSpPr>
        <p:spPr>
          <a:xfrm>
            <a:off x="4343400" y="2566416"/>
            <a:ext cx="3561588" cy="356311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69738" y="678637"/>
            <a:ext cx="1051560" cy="697230"/>
          </a:xfrm>
          <a:prstGeom prst="rect">
            <a:avLst/>
          </a:prstGeom>
        </p:spPr>
        <p:txBody>
          <a:bodyPr vert="horz" wrap="square" lIns="0" tIns="13335" rIns="0" bIns="0" rtlCol="0">
            <a:spAutoFit/>
          </a:bodyPr>
          <a:lstStyle/>
          <a:p>
            <a:pPr marL="12700">
              <a:lnSpc>
                <a:spcPct val="100000"/>
              </a:lnSpc>
              <a:spcBef>
                <a:spcPts val="105"/>
              </a:spcBef>
            </a:pPr>
            <a:r>
              <a:rPr spc="-5" dirty="0"/>
              <a:t>NgIf</a:t>
            </a:r>
          </a:p>
        </p:txBody>
      </p:sp>
      <p:sp>
        <p:nvSpPr>
          <p:cNvPr id="3" name="object 3"/>
          <p:cNvSpPr/>
          <p:nvPr/>
        </p:nvSpPr>
        <p:spPr>
          <a:xfrm>
            <a:off x="3160776" y="3645408"/>
            <a:ext cx="3918585" cy="737870"/>
          </a:xfrm>
          <a:custGeom>
            <a:avLst/>
            <a:gdLst/>
            <a:ahLst/>
            <a:cxnLst/>
            <a:rect l="l" t="t" r="r" b="b"/>
            <a:pathLst>
              <a:path w="3918584" h="737870">
                <a:moveTo>
                  <a:pt x="0" y="737615"/>
                </a:moveTo>
                <a:lnTo>
                  <a:pt x="3918204" y="737615"/>
                </a:lnTo>
                <a:lnTo>
                  <a:pt x="3918204" y="0"/>
                </a:lnTo>
                <a:lnTo>
                  <a:pt x="0" y="0"/>
                </a:lnTo>
                <a:lnTo>
                  <a:pt x="0" y="737615"/>
                </a:lnTo>
                <a:close/>
              </a:path>
            </a:pathLst>
          </a:custGeom>
          <a:ln w="9144">
            <a:solidFill>
              <a:srgbClr val="8AAB42"/>
            </a:solidFill>
          </a:ln>
        </p:spPr>
        <p:txBody>
          <a:bodyPr wrap="square" lIns="0" tIns="0" rIns="0" bIns="0" rtlCol="0"/>
          <a:lstStyle/>
          <a:p>
            <a:endParaRPr/>
          </a:p>
        </p:txBody>
      </p:sp>
      <p:sp>
        <p:nvSpPr>
          <p:cNvPr id="4" name="object 4"/>
          <p:cNvSpPr txBox="1"/>
          <p:nvPr/>
        </p:nvSpPr>
        <p:spPr>
          <a:xfrm>
            <a:off x="3160776" y="3263646"/>
            <a:ext cx="2518410" cy="372745"/>
          </a:xfrm>
          <a:prstGeom prst="rect">
            <a:avLst/>
          </a:prstGeom>
          <a:solidFill>
            <a:srgbClr val="8AAB42"/>
          </a:solidFill>
          <a:ln w="25907">
            <a:solidFill>
              <a:srgbClr val="647C2D"/>
            </a:solidFill>
          </a:ln>
        </p:spPr>
        <p:txBody>
          <a:bodyPr vert="horz" wrap="square" lIns="0" tIns="101600" rIns="0" bIns="0" rtlCol="0">
            <a:spAutoFit/>
          </a:bodyPr>
          <a:lstStyle/>
          <a:p>
            <a:pPr marL="153670">
              <a:lnSpc>
                <a:spcPct val="100000"/>
              </a:lnSpc>
              <a:spcBef>
                <a:spcPts val="800"/>
              </a:spcBef>
            </a:pPr>
            <a:r>
              <a:rPr sz="1400" b="1" spc="-5" dirty="0">
                <a:solidFill>
                  <a:srgbClr val="FFFFFF"/>
                </a:solidFill>
                <a:latin typeface="Arial"/>
                <a:cs typeface="Arial"/>
              </a:rPr>
              <a:t>books-list.component.html</a:t>
            </a:r>
            <a:endParaRPr sz="1400">
              <a:latin typeface="Arial"/>
              <a:cs typeface="Arial"/>
            </a:endParaRPr>
          </a:p>
        </p:txBody>
      </p:sp>
      <p:sp>
        <p:nvSpPr>
          <p:cNvPr id="5" name="object 5"/>
          <p:cNvSpPr txBox="1"/>
          <p:nvPr/>
        </p:nvSpPr>
        <p:spPr>
          <a:xfrm>
            <a:off x="3239770" y="2167889"/>
            <a:ext cx="7493000" cy="513715"/>
          </a:xfrm>
          <a:prstGeom prst="rect">
            <a:avLst/>
          </a:prstGeom>
        </p:spPr>
        <p:txBody>
          <a:bodyPr vert="horz" wrap="square" lIns="0" tIns="13335" rIns="0" bIns="0" rtlCol="0">
            <a:spAutoFit/>
          </a:bodyPr>
          <a:lstStyle/>
          <a:p>
            <a:pPr marL="12700">
              <a:lnSpc>
                <a:spcPct val="100000"/>
              </a:lnSpc>
              <a:spcBef>
                <a:spcPts val="105"/>
              </a:spcBef>
            </a:pPr>
            <a:r>
              <a:rPr sz="3200" b="1" dirty="0">
                <a:latin typeface="Arial"/>
                <a:cs typeface="Arial"/>
              </a:rPr>
              <a:t>Add, </a:t>
            </a:r>
            <a:r>
              <a:rPr sz="3200" b="1" spc="-5" dirty="0">
                <a:latin typeface="Arial"/>
                <a:cs typeface="Arial"/>
              </a:rPr>
              <a:t>Remove </a:t>
            </a:r>
            <a:r>
              <a:rPr sz="3200" b="1" dirty="0">
                <a:latin typeface="Arial"/>
                <a:cs typeface="Arial"/>
              </a:rPr>
              <a:t>or Update </a:t>
            </a:r>
            <a:r>
              <a:rPr sz="3200" b="1" spc="-5" dirty="0">
                <a:latin typeface="Arial"/>
                <a:cs typeface="Arial"/>
              </a:rPr>
              <a:t>view</a:t>
            </a:r>
            <a:r>
              <a:rPr sz="3200" b="1" spc="-90" dirty="0">
                <a:latin typeface="Arial"/>
                <a:cs typeface="Arial"/>
              </a:rPr>
              <a:t> </a:t>
            </a:r>
            <a:r>
              <a:rPr sz="3200" b="1" spc="-5" dirty="0">
                <a:latin typeface="Arial"/>
                <a:cs typeface="Arial"/>
              </a:rPr>
              <a:t>elements</a:t>
            </a:r>
            <a:endParaRPr sz="3200">
              <a:latin typeface="Arial"/>
              <a:cs typeface="Arial"/>
            </a:endParaRPr>
          </a:p>
        </p:txBody>
      </p:sp>
      <p:sp>
        <p:nvSpPr>
          <p:cNvPr id="6" name="object 6"/>
          <p:cNvSpPr txBox="1"/>
          <p:nvPr/>
        </p:nvSpPr>
        <p:spPr>
          <a:xfrm>
            <a:off x="3165348" y="3809745"/>
            <a:ext cx="3909060" cy="1929764"/>
          </a:xfrm>
          <a:prstGeom prst="rect">
            <a:avLst/>
          </a:prstGeom>
        </p:spPr>
        <p:txBody>
          <a:bodyPr vert="horz" wrap="square" lIns="0" tIns="12700" rIns="0" bIns="0" rtlCol="0">
            <a:spAutoFit/>
          </a:bodyPr>
          <a:lstStyle/>
          <a:p>
            <a:pPr marL="149225">
              <a:lnSpc>
                <a:spcPct val="100000"/>
              </a:lnSpc>
              <a:spcBef>
                <a:spcPts val="100"/>
              </a:spcBef>
            </a:pPr>
            <a:r>
              <a:rPr sz="2400" spc="-5" dirty="0">
                <a:solidFill>
                  <a:srgbClr val="006FC0"/>
                </a:solidFill>
                <a:latin typeface="Arial"/>
                <a:cs typeface="Arial"/>
              </a:rPr>
              <a:t>&lt;</a:t>
            </a:r>
            <a:r>
              <a:rPr sz="2400" spc="-5" dirty="0">
                <a:solidFill>
                  <a:srgbClr val="FF0000"/>
                </a:solidFill>
                <a:latin typeface="Arial"/>
                <a:cs typeface="Arial"/>
              </a:rPr>
              <a:t>img</a:t>
            </a:r>
            <a:r>
              <a:rPr sz="2400" spc="-15" dirty="0">
                <a:solidFill>
                  <a:srgbClr val="FF0000"/>
                </a:solidFill>
                <a:latin typeface="Arial"/>
                <a:cs typeface="Arial"/>
              </a:rPr>
              <a:t> </a:t>
            </a:r>
            <a:r>
              <a:rPr sz="2400" dirty="0">
                <a:solidFill>
                  <a:srgbClr val="6F2F9F"/>
                </a:solidFill>
                <a:latin typeface="Arial"/>
                <a:cs typeface="Arial"/>
              </a:rPr>
              <a:t>*ngIf</a:t>
            </a:r>
            <a:r>
              <a:rPr sz="2400" dirty="0">
                <a:latin typeface="Arial"/>
                <a:cs typeface="Arial"/>
              </a:rPr>
              <a:t>=“showImage”</a:t>
            </a:r>
            <a:r>
              <a:rPr sz="2400" dirty="0">
                <a:solidFill>
                  <a:srgbClr val="006FC0"/>
                </a:solidFill>
                <a:latin typeface="Arial"/>
                <a:cs typeface="Arial"/>
              </a:rPr>
              <a:t>&gt;</a:t>
            </a:r>
            <a:endParaRPr sz="2400">
              <a:latin typeface="Arial"/>
              <a:cs typeface="Arial"/>
            </a:endParaRPr>
          </a:p>
          <a:p>
            <a:pPr>
              <a:lnSpc>
                <a:spcPct val="100000"/>
              </a:lnSpc>
            </a:pPr>
            <a:endParaRPr sz="2700">
              <a:latin typeface="Times New Roman"/>
              <a:cs typeface="Times New Roman"/>
            </a:endParaRPr>
          </a:p>
          <a:p>
            <a:pPr marL="606425" indent="-457200">
              <a:lnSpc>
                <a:spcPct val="100000"/>
              </a:lnSpc>
              <a:spcBef>
                <a:spcPts val="2285"/>
              </a:spcBef>
              <a:buChar char="-"/>
              <a:tabLst>
                <a:tab pos="606425" algn="l"/>
                <a:tab pos="607060" algn="l"/>
              </a:tabLst>
            </a:pPr>
            <a:r>
              <a:rPr sz="2800" spc="-5" dirty="0">
                <a:latin typeface="Arial"/>
                <a:cs typeface="Arial"/>
              </a:rPr>
              <a:t>with</a:t>
            </a:r>
            <a:r>
              <a:rPr sz="2800" dirty="0">
                <a:latin typeface="Arial"/>
                <a:cs typeface="Arial"/>
              </a:rPr>
              <a:t> </a:t>
            </a:r>
            <a:r>
              <a:rPr sz="2800" spc="-5" dirty="0">
                <a:solidFill>
                  <a:srgbClr val="006FC0"/>
                </a:solidFill>
                <a:latin typeface="Arial"/>
                <a:cs typeface="Arial"/>
              </a:rPr>
              <a:t>Booleans</a:t>
            </a:r>
            <a:endParaRPr sz="2800">
              <a:latin typeface="Arial"/>
              <a:cs typeface="Arial"/>
            </a:endParaRPr>
          </a:p>
          <a:p>
            <a:pPr marL="606425" indent="-457200">
              <a:lnSpc>
                <a:spcPct val="100000"/>
              </a:lnSpc>
              <a:buChar char="-"/>
              <a:tabLst>
                <a:tab pos="606425" algn="l"/>
                <a:tab pos="607060" algn="l"/>
              </a:tabLst>
            </a:pPr>
            <a:r>
              <a:rPr sz="2800" spc="-5" dirty="0">
                <a:latin typeface="Arial"/>
                <a:cs typeface="Arial"/>
              </a:rPr>
              <a:t>with</a:t>
            </a:r>
            <a:r>
              <a:rPr sz="2800" spc="5" dirty="0">
                <a:latin typeface="Arial"/>
                <a:cs typeface="Arial"/>
              </a:rPr>
              <a:t> </a:t>
            </a:r>
            <a:r>
              <a:rPr sz="2800" spc="-5" dirty="0">
                <a:solidFill>
                  <a:srgbClr val="006FC0"/>
                </a:solidFill>
                <a:latin typeface="Arial"/>
                <a:cs typeface="Arial"/>
              </a:rPr>
              <a:t>Conditionals</a:t>
            </a:r>
            <a:endParaRPr sz="2800">
              <a:latin typeface="Arial"/>
              <a:cs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EEEEF0"/>
          </a:solidFill>
        </p:spPr>
        <p:txBody>
          <a:bodyPr wrap="square" lIns="0" tIns="0" rIns="0" bIns="0" rtlCol="0"/>
          <a:lstStyle/>
          <a:p>
            <a:endParaRPr/>
          </a:p>
        </p:txBody>
      </p:sp>
      <p:sp>
        <p:nvSpPr>
          <p:cNvPr id="3" name="object 3"/>
          <p:cNvSpPr/>
          <p:nvPr/>
        </p:nvSpPr>
        <p:spPr>
          <a:xfrm>
            <a:off x="4073652" y="493776"/>
            <a:ext cx="4123944" cy="2214372"/>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700142" y="787653"/>
            <a:ext cx="2849880" cy="1245235"/>
          </a:xfrm>
          <a:prstGeom prst="rect">
            <a:avLst/>
          </a:prstGeom>
        </p:spPr>
        <p:txBody>
          <a:bodyPr vert="horz" wrap="square" lIns="0" tIns="13335" rIns="0" bIns="0" rtlCol="0">
            <a:spAutoFit/>
          </a:bodyPr>
          <a:lstStyle/>
          <a:p>
            <a:pPr marL="12700">
              <a:lnSpc>
                <a:spcPct val="100000"/>
              </a:lnSpc>
              <a:spcBef>
                <a:spcPts val="105"/>
              </a:spcBef>
            </a:pPr>
            <a:r>
              <a:rPr sz="8000" dirty="0">
                <a:solidFill>
                  <a:srgbClr val="000000"/>
                </a:solidFill>
              </a:rPr>
              <a:t>NgFor</a:t>
            </a:r>
            <a:endParaRPr sz="8000"/>
          </a:p>
        </p:txBody>
      </p:sp>
      <p:sp>
        <p:nvSpPr>
          <p:cNvPr id="5" name="object 5"/>
          <p:cNvSpPr txBox="1"/>
          <p:nvPr/>
        </p:nvSpPr>
        <p:spPr>
          <a:xfrm>
            <a:off x="3006851" y="3048000"/>
            <a:ext cx="7376159" cy="3046730"/>
          </a:xfrm>
          <a:prstGeom prst="rect">
            <a:avLst/>
          </a:prstGeom>
          <a:solidFill>
            <a:srgbClr val="FFFFFF"/>
          </a:solidFill>
        </p:spPr>
        <p:txBody>
          <a:bodyPr vert="horz" wrap="square" lIns="0" tIns="26670" rIns="0" bIns="0" rtlCol="0">
            <a:spAutoFit/>
          </a:bodyPr>
          <a:lstStyle/>
          <a:p>
            <a:pPr marL="549275" marR="1200785" indent="-457200">
              <a:lnSpc>
                <a:spcPct val="100000"/>
              </a:lnSpc>
              <a:spcBef>
                <a:spcPts val="210"/>
              </a:spcBef>
              <a:buChar char="-"/>
              <a:tabLst>
                <a:tab pos="549910" algn="l"/>
              </a:tabLst>
            </a:pPr>
            <a:r>
              <a:rPr sz="3200" spc="-5" dirty="0">
                <a:solidFill>
                  <a:srgbClr val="3981B9"/>
                </a:solidFill>
                <a:latin typeface="Courier New"/>
                <a:cs typeface="Courier New"/>
              </a:rPr>
              <a:t>Instantiates </a:t>
            </a:r>
            <a:r>
              <a:rPr sz="3200" dirty="0">
                <a:solidFill>
                  <a:srgbClr val="3981B9"/>
                </a:solidFill>
                <a:latin typeface="Courier New"/>
                <a:cs typeface="Courier New"/>
              </a:rPr>
              <a:t>a </a:t>
            </a:r>
            <a:r>
              <a:rPr sz="3200" spc="-5" dirty="0">
                <a:solidFill>
                  <a:srgbClr val="FF0000"/>
                </a:solidFill>
                <a:latin typeface="Courier New"/>
                <a:cs typeface="Courier New"/>
              </a:rPr>
              <a:t>template </a:t>
            </a:r>
            <a:r>
              <a:rPr sz="3200" spc="-5" dirty="0">
                <a:solidFill>
                  <a:srgbClr val="3981B9"/>
                </a:solidFill>
                <a:latin typeface="Courier New"/>
                <a:cs typeface="Courier New"/>
              </a:rPr>
              <a:t> once per item </a:t>
            </a:r>
            <a:r>
              <a:rPr sz="3200" dirty="0">
                <a:solidFill>
                  <a:srgbClr val="3981B9"/>
                </a:solidFill>
                <a:latin typeface="Courier New"/>
                <a:cs typeface="Courier New"/>
              </a:rPr>
              <a:t>from </a:t>
            </a:r>
            <a:r>
              <a:rPr sz="3200" spc="-5" dirty="0">
                <a:solidFill>
                  <a:srgbClr val="3981B9"/>
                </a:solidFill>
                <a:latin typeface="Courier New"/>
                <a:cs typeface="Courier New"/>
              </a:rPr>
              <a:t>an  iterable.</a:t>
            </a:r>
            <a:endParaRPr sz="3200">
              <a:latin typeface="Courier New"/>
              <a:cs typeface="Courier New"/>
            </a:endParaRPr>
          </a:p>
          <a:p>
            <a:pPr marL="549275" indent="-457200">
              <a:lnSpc>
                <a:spcPct val="100000"/>
              </a:lnSpc>
              <a:spcBef>
                <a:spcPts val="5"/>
              </a:spcBef>
              <a:buChar char="-"/>
              <a:tabLst>
                <a:tab pos="549910" algn="l"/>
              </a:tabLst>
            </a:pPr>
            <a:r>
              <a:rPr sz="3200" spc="-5" dirty="0">
                <a:solidFill>
                  <a:srgbClr val="3981B9"/>
                </a:solidFill>
                <a:latin typeface="Courier New"/>
                <a:cs typeface="Courier New"/>
              </a:rPr>
              <a:t>Can be </a:t>
            </a:r>
            <a:r>
              <a:rPr sz="3200" spc="-5" dirty="0">
                <a:solidFill>
                  <a:srgbClr val="FF0000"/>
                </a:solidFill>
                <a:latin typeface="Courier New"/>
                <a:cs typeface="Courier New"/>
              </a:rPr>
              <a:t>array </a:t>
            </a:r>
            <a:r>
              <a:rPr sz="3200" spc="-5" dirty="0">
                <a:solidFill>
                  <a:srgbClr val="3981B9"/>
                </a:solidFill>
                <a:latin typeface="Courier New"/>
                <a:cs typeface="Courier New"/>
              </a:rPr>
              <a:t>or</a:t>
            </a:r>
            <a:r>
              <a:rPr sz="3200" spc="65" dirty="0">
                <a:solidFill>
                  <a:srgbClr val="3981B9"/>
                </a:solidFill>
                <a:latin typeface="Courier New"/>
                <a:cs typeface="Courier New"/>
              </a:rPr>
              <a:t> </a:t>
            </a:r>
            <a:r>
              <a:rPr sz="3200" spc="-5" dirty="0">
                <a:solidFill>
                  <a:srgbClr val="FF0000"/>
                </a:solidFill>
                <a:latin typeface="Courier New"/>
                <a:cs typeface="Courier New"/>
              </a:rPr>
              <a:t>object</a:t>
            </a:r>
            <a:r>
              <a:rPr sz="3200" spc="-5" dirty="0">
                <a:solidFill>
                  <a:srgbClr val="3981B9"/>
                </a:solidFill>
                <a:latin typeface="Courier New"/>
                <a:cs typeface="Courier New"/>
              </a:rPr>
              <a:t>.</a:t>
            </a:r>
            <a:endParaRPr sz="3200">
              <a:latin typeface="Courier New"/>
              <a:cs typeface="Courier New"/>
            </a:endParaRPr>
          </a:p>
          <a:p>
            <a:pPr marL="549275" marR="469265" indent="-457200">
              <a:lnSpc>
                <a:spcPct val="100000"/>
              </a:lnSpc>
              <a:buChar char="-"/>
              <a:tabLst>
                <a:tab pos="549910" algn="l"/>
              </a:tabLst>
            </a:pPr>
            <a:r>
              <a:rPr sz="3200" spc="-5" dirty="0">
                <a:solidFill>
                  <a:srgbClr val="3981B9"/>
                </a:solidFill>
                <a:latin typeface="Courier New"/>
                <a:cs typeface="Courier New"/>
              </a:rPr>
              <a:t>Repeats over list creating </a:t>
            </a:r>
            <a:r>
              <a:rPr sz="3200" spc="-5" dirty="0">
                <a:solidFill>
                  <a:srgbClr val="FF0000"/>
                </a:solidFill>
                <a:latin typeface="Courier New"/>
                <a:cs typeface="Courier New"/>
              </a:rPr>
              <a:t> new</a:t>
            </a:r>
            <a:r>
              <a:rPr sz="3200" spc="15" dirty="0">
                <a:solidFill>
                  <a:srgbClr val="FF0000"/>
                </a:solidFill>
                <a:latin typeface="Courier New"/>
                <a:cs typeface="Courier New"/>
              </a:rPr>
              <a:t> </a:t>
            </a:r>
            <a:r>
              <a:rPr sz="3200" spc="-5" dirty="0">
                <a:solidFill>
                  <a:srgbClr val="3981B9"/>
                </a:solidFill>
                <a:latin typeface="Courier New"/>
                <a:cs typeface="Courier New"/>
              </a:rPr>
              <a:t>templates.</a:t>
            </a:r>
            <a:endParaRPr sz="3200">
              <a:latin typeface="Courier New"/>
              <a:cs typeface="Courier New"/>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65572" y="481406"/>
            <a:ext cx="1580515" cy="697230"/>
          </a:xfrm>
          <a:prstGeom prst="rect">
            <a:avLst/>
          </a:prstGeom>
        </p:spPr>
        <p:txBody>
          <a:bodyPr vert="horz" wrap="square" lIns="0" tIns="13335" rIns="0" bIns="0" rtlCol="0">
            <a:spAutoFit/>
          </a:bodyPr>
          <a:lstStyle/>
          <a:p>
            <a:pPr marL="12700">
              <a:lnSpc>
                <a:spcPct val="100000"/>
              </a:lnSpc>
              <a:spcBef>
                <a:spcPts val="105"/>
              </a:spcBef>
            </a:pPr>
            <a:r>
              <a:rPr dirty="0"/>
              <a:t>NgFor</a:t>
            </a:r>
          </a:p>
        </p:txBody>
      </p:sp>
      <p:sp>
        <p:nvSpPr>
          <p:cNvPr id="3" name="object 3"/>
          <p:cNvSpPr txBox="1"/>
          <p:nvPr/>
        </p:nvSpPr>
        <p:spPr>
          <a:xfrm>
            <a:off x="2974975" y="1646682"/>
            <a:ext cx="7241540" cy="454914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C00000"/>
                </a:solidFill>
                <a:latin typeface="Arial"/>
                <a:cs typeface="Arial"/>
              </a:rPr>
              <a:t>*ngFor</a:t>
            </a:r>
            <a:r>
              <a:rPr sz="3200" spc="-5" dirty="0">
                <a:latin typeface="Arial"/>
                <a:cs typeface="Arial"/>
              </a:rPr>
              <a:t>=“</a:t>
            </a:r>
            <a:r>
              <a:rPr sz="3200" spc="-5" dirty="0">
                <a:solidFill>
                  <a:srgbClr val="FF0000"/>
                </a:solidFill>
                <a:latin typeface="Arial"/>
                <a:cs typeface="Arial"/>
              </a:rPr>
              <a:t>let </a:t>
            </a:r>
            <a:r>
              <a:rPr sz="3200" spc="-5" dirty="0">
                <a:solidFill>
                  <a:srgbClr val="6F2F9F"/>
                </a:solidFill>
                <a:latin typeface="Arial"/>
                <a:cs typeface="Arial"/>
              </a:rPr>
              <a:t>book </a:t>
            </a:r>
            <a:r>
              <a:rPr sz="3200" spc="-5" dirty="0">
                <a:solidFill>
                  <a:srgbClr val="FF0000"/>
                </a:solidFill>
                <a:latin typeface="Arial"/>
                <a:cs typeface="Arial"/>
              </a:rPr>
              <a:t>of</a:t>
            </a:r>
            <a:r>
              <a:rPr sz="3200" spc="-40" dirty="0">
                <a:solidFill>
                  <a:srgbClr val="FF0000"/>
                </a:solidFill>
                <a:latin typeface="Arial"/>
                <a:cs typeface="Arial"/>
              </a:rPr>
              <a:t> </a:t>
            </a:r>
            <a:r>
              <a:rPr sz="3200" dirty="0">
                <a:solidFill>
                  <a:srgbClr val="6F2F9F"/>
                </a:solidFill>
                <a:latin typeface="Arial"/>
                <a:cs typeface="Arial"/>
              </a:rPr>
              <a:t>books</a:t>
            </a:r>
            <a:r>
              <a:rPr sz="3200" dirty="0">
                <a:latin typeface="Arial"/>
                <a:cs typeface="Arial"/>
              </a:rPr>
              <a:t>”</a:t>
            </a:r>
          </a:p>
          <a:p>
            <a:pPr marL="12700">
              <a:lnSpc>
                <a:spcPct val="100000"/>
              </a:lnSpc>
              <a:spcBef>
                <a:spcPts val="2900"/>
              </a:spcBef>
            </a:pPr>
            <a:r>
              <a:rPr sz="2400" dirty="0">
                <a:latin typeface="Arial"/>
                <a:cs typeface="Arial"/>
              </a:rPr>
              <a:t>&lt;</a:t>
            </a:r>
            <a:r>
              <a:rPr sz="2400" dirty="0">
                <a:solidFill>
                  <a:srgbClr val="001F5F"/>
                </a:solidFill>
                <a:latin typeface="Arial"/>
                <a:cs typeface="Arial"/>
              </a:rPr>
              <a:t>tr </a:t>
            </a:r>
            <a:r>
              <a:rPr sz="2400" spc="-5" dirty="0">
                <a:solidFill>
                  <a:srgbClr val="C00000"/>
                </a:solidFill>
                <a:latin typeface="Arial"/>
                <a:cs typeface="Arial"/>
              </a:rPr>
              <a:t>*ngFor</a:t>
            </a:r>
            <a:r>
              <a:rPr sz="2400" spc="-5" dirty="0">
                <a:latin typeface="Arial"/>
                <a:cs typeface="Arial"/>
              </a:rPr>
              <a:t>=“</a:t>
            </a:r>
            <a:r>
              <a:rPr sz="2400" spc="-5" dirty="0">
                <a:solidFill>
                  <a:srgbClr val="FF0000"/>
                </a:solidFill>
                <a:latin typeface="Arial"/>
                <a:cs typeface="Arial"/>
              </a:rPr>
              <a:t>let </a:t>
            </a:r>
            <a:r>
              <a:rPr sz="2400" spc="-5" dirty="0">
                <a:solidFill>
                  <a:srgbClr val="6F2F9F"/>
                </a:solidFill>
                <a:latin typeface="Arial"/>
                <a:cs typeface="Arial"/>
              </a:rPr>
              <a:t>book </a:t>
            </a:r>
            <a:r>
              <a:rPr sz="2400" dirty="0">
                <a:solidFill>
                  <a:srgbClr val="6F2F9F"/>
                </a:solidFill>
                <a:latin typeface="Arial"/>
                <a:cs typeface="Arial"/>
              </a:rPr>
              <a:t>of</a:t>
            </a:r>
            <a:r>
              <a:rPr sz="2400" spc="5" dirty="0">
                <a:solidFill>
                  <a:srgbClr val="6F2F9F"/>
                </a:solidFill>
                <a:latin typeface="Arial"/>
                <a:cs typeface="Arial"/>
              </a:rPr>
              <a:t> </a:t>
            </a:r>
            <a:r>
              <a:rPr sz="2400" spc="-5" dirty="0">
                <a:solidFill>
                  <a:srgbClr val="6F2F9F"/>
                </a:solidFill>
                <a:latin typeface="Arial"/>
                <a:cs typeface="Arial"/>
              </a:rPr>
              <a:t>books</a:t>
            </a:r>
            <a:r>
              <a:rPr sz="2400" spc="-5" dirty="0">
                <a:latin typeface="Arial"/>
                <a:cs typeface="Arial"/>
              </a:rPr>
              <a:t>”&gt;</a:t>
            </a:r>
            <a:endParaRPr sz="2400" dirty="0">
              <a:latin typeface="Arial"/>
              <a:cs typeface="Arial"/>
            </a:endParaRPr>
          </a:p>
          <a:p>
            <a:pPr marL="433070">
              <a:lnSpc>
                <a:spcPct val="100000"/>
              </a:lnSpc>
            </a:pPr>
            <a:r>
              <a:rPr sz="2400" spc="-5" dirty="0">
                <a:latin typeface="Arial"/>
                <a:cs typeface="Arial"/>
              </a:rPr>
              <a:t>&lt;</a:t>
            </a:r>
            <a:r>
              <a:rPr sz="2400" spc="-5" dirty="0">
                <a:solidFill>
                  <a:srgbClr val="001F5F"/>
                </a:solidFill>
                <a:latin typeface="Arial"/>
                <a:cs typeface="Arial"/>
              </a:rPr>
              <a:t>td</a:t>
            </a:r>
            <a:r>
              <a:rPr sz="2400" spc="-5" dirty="0">
                <a:latin typeface="Arial"/>
                <a:cs typeface="Arial"/>
              </a:rPr>
              <a:t>&gt;{{ book.title</a:t>
            </a:r>
            <a:r>
              <a:rPr sz="2400" spc="-25" dirty="0">
                <a:latin typeface="Arial"/>
                <a:cs typeface="Arial"/>
              </a:rPr>
              <a:t> </a:t>
            </a:r>
            <a:r>
              <a:rPr sz="2400" dirty="0">
                <a:latin typeface="Arial"/>
                <a:cs typeface="Arial"/>
              </a:rPr>
              <a:t>}}&lt;/</a:t>
            </a:r>
            <a:r>
              <a:rPr sz="2400" dirty="0">
                <a:solidFill>
                  <a:srgbClr val="001F5F"/>
                </a:solidFill>
                <a:latin typeface="Arial"/>
                <a:cs typeface="Arial"/>
              </a:rPr>
              <a:t>td</a:t>
            </a:r>
            <a:r>
              <a:rPr sz="2400" dirty="0">
                <a:latin typeface="Arial"/>
                <a:cs typeface="Arial"/>
              </a:rPr>
              <a:t>&gt;</a:t>
            </a:r>
          </a:p>
          <a:p>
            <a:pPr marL="433070">
              <a:lnSpc>
                <a:spcPct val="100000"/>
              </a:lnSpc>
            </a:pPr>
            <a:r>
              <a:rPr sz="2400" spc="-5" dirty="0">
                <a:latin typeface="Arial"/>
                <a:cs typeface="Arial"/>
              </a:rPr>
              <a:t>&lt;</a:t>
            </a:r>
            <a:r>
              <a:rPr sz="2400" spc="-5" dirty="0">
                <a:solidFill>
                  <a:srgbClr val="001F5F"/>
                </a:solidFill>
                <a:latin typeface="Arial"/>
                <a:cs typeface="Arial"/>
              </a:rPr>
              <a:t>td</a:t>
            </a:r>
            <a:r>
              <a:rPr sz="2400" spc="-5" dirty="0">
                <a:latin typeface="Arial"/>
                <a:cs typeface="Arial"/>
              </a:rPr>
              <a:t>&gt;{{ book.author</a:t>
            </a:r>
            <a:r>
              <a:rPr sz="2400" spc="-10" dirty="0">
                <a:latin typeface="Arial"/>
                <a:cs typeface="Arial"/>
              </a:rPr>
              <a:t> </a:t>
            </a:r>
            <a:r>
              <a:rPr sz="2400" dirty="0">
                <a:latin typeface="Arial"/>
                <a:cs typeface="Arial"/>
              </a:rPr>
              <a:t>}}&lt;/</a:t>
            </a:r>
            <a:r>
              <a:rPr sz="2400" dirty="0">
                <a:solidFill>
                  <a:srgbClr val="001F5F"/>
                </a:solidFill>
                <a:latin typeface="Arial"/>
                <a:cs typeface="Arial"/>
              </a:rPr>
              <a:t>td</a:t>
            </a:r>
            <a:r>
              <a:rPr sz="2400" dirty="0">
                <a:latin typeface="Arial"/>
                <a:cs typeface="Arial"/>
              </a:rPr>
              <a:t>&gt;</a:t>
            </a:r>
          </a:p>
          <a:p>
            <a:pPr marL="12700">
              <a:lnSpc>
                <a:spcPct val="100000"/>
              </a:lnSpc>
            </a:pPr>
            <a:r>
              <a:rPr sz="2400" dirty="0">
                <a:latin typeface="Arial"/>
                <a:cs typeface="Arial"/>
              </a:rPr>
              <a:t>&lt;/</a:t>
            </a:r>
            <a:r>
              <a:rPr sz="2400" dirty="0">
                <a:solidFill>
                  <a:srgbClr val="001F5F"/>
                </a:solidFill>
                <a:latin typeface="Arial"/>
                <a:cs typeface="Arial"/>
              </a:rPr>
              <a:t>tr</a:t>
            </a:r>
            <a:r>
              <a:rPr sz="2400" dirty="0">
                <a:latin typeface="Arial"/>
                <a:cs typeface="Arial"/>
              </a:rPr>
              <a:t>&gt;</a:t>
            </a:r>
          </a:p>
          <a:p>
            <a:pPr>
              <a:lnSpc>
                <a:spcPct val="100000"/>
              </a:lnSpc>
              <a:spcBef>
                <a:spcPts val="15"/>
              </a:spcBef>
            </a:pPr>
            <a:endParaRPr sz="2550" dirty="0">
              <a:latin typeface="Times New Roman"/>
              <a:cs typeface="Times New Roman"/>
            </a:endParaRPr>
          </a:p>
          <a:p>
            <a:pPr marL="12700">
              <a:lnSpc>
                <a:spcPct val="100000"/>
              </a:lnSpc>
            </a:pPr>
            <a:r>
              <a:rPr sz="2400" spc="-5" dirty="0">
                <a:solidFill>
                  <a:srgbClr val="6F2F9F"/>
                </a:solidFill>
                <a:latin typeface="Arial"/>
                <a:cs typeface="Arial"/>
              </a:rPr>
              <a:t>books</a:t>
            </a:r>
            <a:r>
              <a:rPr sz="2400" spc="-5" dirty="0">
                <a:latin typeface="Arial"/>
                <a:cs typeface="Arial"/>
              </a:rPr>
              <a:t>: </a:t>
            </a:r>
            <a:r>
              <a:rPr sz="2400" spc="-5" dirty="0">
                <a:solidFill>
                  <a:srgbClr val="5243BA"/>
                </a:solidFill>
                <a:latin typeface="Arial"/>
                <a:cs typeface="Arial"/>
              </a:rPr>
              <a:t>any</a:t>
            </a:r>
            <a:r>
              <a:rPr sz="2400" spc="-5" dirty="0">
                <a:latin typeface="Arial"/>
                <a:cs typeface="Arial"/>
              </a:rPr>
              <a:t>[] </a:t>
            </a:r>
            <a:r>
              <a:rPr sz="2400" dirty="0">
                <a:latin typeface="Arial"/>
                <a:cs typeface="Arial"/>
              </a:rPr>
              <a:t>= [</a:t>
            </a:r>
          </a:p>
          <a:p>
            <a:pPr marL="927100">
              <a:lnSpc>
                <a:spcPct val="100000"/>
              </a:lnSpc>
            </a:pPr>
            <a:r>
              <a:rPr sz="2400" dirty="0">
                <a:latin typeface="Arial"/>
                <a:cs typeface="Arial"/>
              </a:rPr>
              <a:t>{ </a:t>
            </a:r>
            <a:r>
              <a:rPr sz="2400" spc="-5" dirty="0">
                <a:solidFill>
                  <a:srgbClr val="455520"/>
                </a:solidFill>
                <a:latin typeface="Arial"/>
                <a:cs typeface="Arial"/>
              </a:rPr>
              <a:t>title</a:t>
            </a:r>
            <a:r>
              <a:rPr sz="2400" spc="-5" dirty="0">
                <a:latin typeface="Arial"/>
                <a:cs typeface="Arial"/>
              </a:rPr>
              <a:t>: </a:t>
            </a:r>
            <a:r>
              <a:rPr sz="2400" dirty="0">
                <a:latin typeface="Arial"/>
                <a:cs typeface="Arial"/>
              </a:rPr>
              <a:t>“</a:t>
            </a:r>
            <a:r>
              <a:rPr sz="2400" dirty="0">
                <a:solidFill>
                  <a:srgbClr val="AB7921"/>
                </a:solidFill>
                <a:latin typeface="Arial"/>
                <a:cs typeface="Arial"/>
              </a:rPr>
              <a:t>Moby </a:t>
            </a:r>
            <a:r>
              <a:rPr sz="2400" spc="-5" dirty="0">
                <a:solidFill>
                  <a:srgbClr val="AB7921"/>
                </a:solidFill>
                <a:latin typeface="Arial"/>
                <a:cs typeface="Arial"/>
              </a:rPr>
              <a:t>Dick</a:t>
            </a:r>
            <a:r>
              <a:rPr sz="2400" spc="-5" dirty="0">
                <a:latin typeface="Arial"/>
                <a:cs typeface="Arial"/>
              </a:rPr>
              <a:t>”, </a:t>
            </a:r>
            <a:r>
              <a:rPr sz="2400" spc="-5" dirty="0">
                <a:solidFill>
                  <a:srgbClr val="455520"/>
                </a:solidFill>
                <a:latin typeface="Arial"/>
                <a:cs typeface="Arial"/>
              </a:rPr>
              <a:t>author</a:t>
            </a:r>
            <a:r>
              <a:rPr sz="2400" spc="-5" dirty="0">
                <a:latin typeface="Arial"/>
                <a:cs typeface="Arial"/>
              </a:rPr>
              <a:t>: “</a:t>
            </a:r>
            <a:r>
              <a:rPr sz="2400" spc="-5" dirty="0">
                <a:solidFill>
                  <a:srgbClr val="AB7921"/>
                </a:solidFill>
                <a:latin typeface="Arial"/>
                <a:cs typeface="Arial"/>
              </a:rPr>
              <a:t>Herman</a:t>
            </a:r>
            <a:r>
              <a:rPr sz="2400" spc="30" dirty="0">
                <a:solidFill>
                  <a:srgbClr val="AB7921"/>
                </a:solidFill>
                <a:latin typeface="Arial"/>
                <a:cs typeface="Arial"/>
              </a:rPr>
              <a:t> </a:t>
            </a:r>
            <a:r>
              <a:rPr sz="2400" spc="-5" dirty="0">
                <a:solidFill>
                  <a:srgbClr val="AB7921"/>
                </a:solidFill>
                <a:latin typeface="Arial"/>
                <a:cs typeface="Arial"/>
              </a:rPr>
              <a:t>Melville</a:t>
            </a:r>
            <a:r>
              <a:rPr sz="2400" spc="-5" dirty="0">
                <a:latin typeface="Arial"/>
                <a:cs typeface="Arial"/>
              </a:rPr>
              <a:t>”},</a:t>
            </a:r>
            <a:endParaRPr sz="2400" dirty="0">
              <a:latin typeface="Arial"/>
              <a:cs typeface="Arial"/>
            </a:endParaRPr>
          </a:p>
          <a:p>
            <a:pPr marL="927100">
              <a:lnSpc>
                <a:spcPct val="100000"/>
              </a:lnSpc>
              <a:spcBef>
                <a:spcPts val="5"/>
              </a:spcBef>
            </a:pPr>
            <a:r>
              <a:rPr sz="2400" dirty="0">
                <a:latin typeface="Arial"/>
                <a:cs typeface="Arial"/>
              </a:rPr>
              <a:t>{ </a:t>
            </a:r>
            <a:r>
              <a:rPr sz="2400" spc="-5" dirty="0">
                <a:solidFill>
                  <a:srgbClr val="455520"/>
                </a:solidFill>
                <a:latin typeface="Arial"/>
                <a:cs typeface="Arial"/>
              </a:rPr>
              <a:t>title</a:t>
            </a:r>
            <a:r>
              <a:rPr sz="2400" spc="-5" dirty="0">
                <a:latin typeface="Arial"/>
                <a:cs typeface="Arial"/>
              </a:rPr>
              <a:t>: </a:t>
            </a:r>
            <a:r>
              <a:rPr sz="2400" dirty="0">
                <a:latin typeface="Arial"/>
                <a:cs typeface="Arial"/>
              </a:rPr>
              <a:t>“</a:t>
            </a:r>
            <a:r>
              <a:rPr sz="2400" dirty="0">
                <a:solidFill>
                  <a:srgbClr val="AB7921"/>
                </a:solidFill>
                <a:latin typeface="Arial"/>
                <a:cs typeface="Arial"/>
              </a:rPr>
              <a:t>War </a:t>
            </a:r>
            <a:r>
              <a:rPr sz="2400" spc="-5" dirty="0">
                <a:solidFill>
                  <a:srgbClr val="AB7921"/>
                </a:solidFill>
                <a:latin typeface="Arial"/>
                <a:cs typeface="Arial"/>
              </a:rPr>
              <a:t>and Peace</a:t>
            </a:r>
            <a:r>
              <a:rPr sz="2400" spc="-5" dirty="0">
                <a:latin typeface="Arial"/>
                <a:cs typeface="Arial"/>
              </a:rPr>
              <a:t>”, </a:t>
            </a:r>
            <a:r>
              <a:rPr sz="2400" spc="-5" dirty="0">
                <a:solidFill>
                  <a:srgbClr val="455520"/>
                </a:solidFill>
                <a:latin typeface="Arial"/>
                <a:cs typeface="Arial"/>
              </a:rPr>
              <a:t>author</a:t>
            </a:r>
            <a:r>
              <a:rPr sz="2400" spc="-5" dirty="0">
                <a:latin typeface="Arial"/>
                <a:cs typeface="Arial"/>
              </a:rPr>
              <a:t>: “</a:t>
            </a:r>
            <a:r>
              <a:rPr sz="2400" spc="-5" dirty="0">
                <a:solidFill>
                  <a:srgbClr val="AB7921"/>
                </a:solidFill>
                <a:latin typeface="Arial"/>
                <a:cs typeface="Arial"/>
              </a:rPr>
              <a:t>Leo</a:t>
            </a:r>
            <a:r>
              <a:rPr sz="2400" spc="55" dirty="0">
                <a:solidFill>
                  <a:srgbClr val="AB7921"/>
                </a:solidFill>
                <a:latin typeface="Arial"/>
                <a:cs typeface="Arial"/>
              </a:rPr>
              <a:t> </a:t>
            </a:r>
            <a:r>
              <a:rPr sz="2400" spc="-5" dirty="0">
                <a:solidFill>
                  <a:srgbClr val="AB7921"/>
                </a:solidFill>
                <a:latin typeface="Arial"/>
                <a:cs typeface="Arial"/>
              </a:rPr>
              <a:t>Tolstoy</a:t>
            </a:r>
            <a:r>
              <a:rPr sz="2400" spc="-5" dirty="0">
                <a:latin typeface="Arial"/>
                <a:cs typeface="Arial"/>
              </a:rPr>
              <a:t>”},</a:t>
            </a:r>
            <a:endParaRPr sz="2400" dirty="0">
              <a:latin typeface="Arial"/>
              <a:cs typeface="Arial"/>
            </a:endParaRPr>
          </a:p>
          <a:p>
            <a:pPr marL="927100">
              <a:lnSpc>
                <a:spcPct val="100000"/>
              </a:lnSpc>
            </a:pPr>
            <a:r>
              <a:rPr sz="2400" dirty="0">
                <a:latin typeface="Arial"/>
                <a:cs typeface="Arial"/>
              </a:rPr>
              <a:t>{ </a:t>
            </a:r>
            <a:r>
              <a:rPr sz="2400" spc="-5" dirty="0">
                <a:solidFill>
                  <a:srgbClr val="455520"/>
                </a:solidFill>
                <a:latin typeface="Arial"/>
                <a:cs typeface="Arial"/>
              </a:rPr>
              <a:t>title</a:t>
            </a:r>
            <a:r>
              <a:rPr sz="2400" spc="-5" dirty="0">
                <a:latin typeface="Arial"/>
                <a:cs typeface="Arial"/>
              </a:rPr>
              <a:t>: “</a:t>
            </a:r>
            <a:r>
              <a:rPr sz="2400" spc="-5" dirty="0">
                <a:solidFill>
                  <a:srgbClr val="AB7921"/>
                </a:solidFill>
                <a:latin typeface="Arial"/>
                <a:cs typeface="Arial"/>
              </a:rPr>
              <a:t>Ulysses</a:t>
            </a:r>
            <a:r>
              <a:rPr sz="2400" spc="-5" dirty="0">
                <a:latin typeface="Arial"/>
                <a:cs typeface="Arial"/>
              </a:rPr>
              <a:t>”, </a:t>
            </a:r>
            <a:r>
              <a:rPr sz="2400" spc="-5" dirty="0">
                <a:solidFill>
                  <a:srgbClr val="455520"/>
                </a:solidFill>
                <a:latin typeface="Arial"/>
                <a:cs typeface="Arial"/>
              </a:rPr>
              <a:t>author</a:t>
            </a:r>
            <a:r>
              <a:rPr sz="2400" spc="-5" dirty="0">
                <a:latin typeface="Arial"/>
                <a:cs typeface="Arial"/>
              </a:rPr>
              <a:t>: </a:t>
            </a:r>
            <a:r>
              <a:rPr sz="2400" dirty="0">
                <a:latin typeface="Arial"/>
                <a:cs typeface="Arial"/>
              </a:rPr>
              <a:t>“</a:t>
            </a:r>
            <a:r>
              <a:rPr sz="2400" dirty="0">
                <a:solidFill>
                  <a:srgbClr val="AB7921"/>
                </a:solidFill>
                <a:latin typeface="Arial"/>
                <a:cs typeface="Arial"/>
              </a:rPr>
              <a:t>James</a:t>
            </a:r>
            <a:r>
              <a:rPr sz="2400" spc="20" dirty="0">
                <a:solidFill>
                  <a:srgbClr val="AB7921"/>
                </a:solidFill>
                <a:latin typeface="Arial"/>
                <a:cs typeface="Arial"/>
              </a:rPr>
              <a:t> </a:t>
            </a:r>
            <a:r>
              <a:rPr sz="2400" spc="-5" dirty="0">
                <a:solidFill>
                  <a:srgbClr val="AB7921"/>
                </a:solidFill>
                <a:latin typeface="Arial"/>
                <a:cs typeface="Arial"/>
              </a:rPr>
              <a:t>Joyce</a:t>
            </a:r>
            <a:r>
              <a:rPr sz="2400" spc="-5" dirty="0">
                <a:latin typeface="Arial"/>
                <a:cs typeface="Arial"/>
              </a:rPr>
              <a:t>”}</a:t>
            </a:r>
            <a:endParaRPr sz="2400" dirty="0">
              <a:latin typeface="Arial"/>
              <a:cs typeface="Arial"/>
            </a:endParaRPr>
          </a:p>
          <a:p>
            <a:pPr marL="12700">
              <a:lnSpc>
                <a:spcPct val="100000"/>
              </a:lnSpc>
            </a:pPr>
            <a:r>
              <a:rPr sz="2400" dirty="0">
                <a:latin typeface="Arial"/>
                <a:cs typeface="Arial"/>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27350" y="962533"/>
            <a:ext cx="6366002" cy="80530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468367" y="2375916"/>
            <a:ext cx="3319272" cy="351129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4146" y="678637"/>
            <a:ext cx="2139950" cy="697230"/>
          </a:xfrm>
          <a:prstGeom prst="rect">
            <a:avLst/>
          </a:prstGeom>
        </p:spPr>
        <p:txBody>
          <a:bodyPr vert="horz" wrap="square" lIns="0" tIns="13335" rIns="0" bIns="0" rtlCol="0">
            <a:spAutoFit/>
          </a:bodyPr>
          <a:lstStyle/>
          <a:p>
            <a:pPr marL="12700">
              <a:lnSpc>
                <a:spcPct val="100000"/>
              </a:lnSpc>
              <a:spcBef>
                <a:spcPts val="105"/>
              </a:spcBef>
            </a:pPr>
            <a:r>
              <a:rPr dirty="0"/>
              <a:t>NgClass</a:t>
            </a:r>
          </a:p>
        </p:txBody>
      </p:sp>
      <p:sp>
        <p:nvSpPr>
          <p:cNvPr id="3" name="object 3"/>
          <p:cNvSpPr/>
          <p:nvPr/>
        </p:nvSpPr>
        <p:spPr>
          <a:xfrm>
            <a:off x="1339596" y="3843528"/>
            <a:ext cx="9672955" cy="737870"/>
          </a:xfrm>
          <a:custGeom>
            <a:avLst/>
            <a:gdLst/>
            <a:ahLst/>
            <a:cxnLst/>
            <a:rect l="l" t="t" r="r" b="b"/>
            <a:pathLst>
              <a:path w="9672955" h="737870">
                <a:moveTo>
                  <a:pt x="0" y="737616"/>
                </a:moveTo>
                <a:lnTo>
                  <a:pt x="9672828" y="737616"/>
                </a:lnTo>
                <a:lnTo>
                  <a:pt x="9672828" y="0"/>
                </a:lnTo>
                <a:lnTo>
                  <a:pt x="0" y="0"/>
                </a:lnTo>
                <a:lnTo>
                  <a:pt x="0" y="737616"/>
                </a:lnTo>
                <a:close/>
              </a:path>
            </a:pathLst>
          </a:custGeom>
          <a:ln w="9144">
            <a:solidFill>
              <a:srgbClr val="8AAB42"/>
            </a:solidFill>
          </a:ln>
        </p:spPr>
        <p:txBody>
          <a:bodyPr wrap="square" lIns="0" tIns="0" rIns="0" bIns="0" rtlCol="0"/>
          <a:lstStyle/>
          <a:p>
            <a:endParaRPr/>
          </a:p>
        </p:txBody>
      </p:sp>
      <p:sp>
        <p:nvSpPr>
          <p:cNvPr id="4" name="object 4"/>
          <p:cNvSpPr txBox="1"/>
          <p:nvPr/>
        </p:nvSpPr>
        <p:spPr>
          <a:xfrm>
            <a:off x="3161538" y="3461765"/>
            <a:ext cx="2517775" cy="382270"/>
          </a:xfrm>
          <a:prstGeom prst="rect">
            <a:avLst/>
          </a:prstGeom>
          <a:solidFill>
            <a:srgbClr val="8AAB42"/>
          </a:solidFill>
          <a:ln w="25907">
            <a:solidFill>
              <a:srgbClr val="647C2D"/>
            </a:solidFill>
          </a:ln>
        </p:spPr>
        <p:txBody>
          <a:bodyPr vert="horz" wrap="square" lIns="0" tIns="102235" rIns="0" bIns="0" rtlCol="0">
            <a:spAutoFit/>
          </a:bodyPr>
          <a:lstStyle/>
          <a:p>
            <a:pPr marL="153035">
              <a:lnSpc>
                <a:spcPct val="100000"/>
              </a:lnSpc>
              <a:spcBef>
                <a:spcPts val="805"/>
              </a:spcBef>
            </a:pPr>
            <a:r>
              <a:rPr sz="1400" b="1" spc="-5" dirty="0">
                <a:solidFill>
                  <a:srgbClr val="FFFFFF"/>
                </a:solidFill>
                <a:latin typeface="Arial"/>
                <a:cs typeface="Arial"/>
              </a:rPr>
              <a:t>books-list.component.html</a:t>
            </a:r>
            <a:endParaRPr sz="1400">
              <a:latin typeface="Arial"/>
              <a:cs typeface="Arial"/>
            </a:endParaRPr>
          </a:p>
        </p:txBody>
      </p:sp>
      <p:sp>
        <p:nvSpPr>
          <p:cNvPr id="5" name="object 5"/>
          <p:cNvSpPr txBox="1"/>
          <p:nvPr/>
        </p:nvSpPr>
        <p:spPr>
          <a:xfrm>
            <a:off x="1344167" y="4007866"/>
            <a:ext cx="9664065" cy="391160"/>
          </a:xfrm>
          <a:prstGeom prst="rect">
            <a:avLst/>
          </a:prstGeom>
        </p:spPr>
        <p:txBody>
          <a:bodyPr vert="horz" wrap="square" lIns="0" tIns="12700" rIns="0" bIns="0" rtlCol="0">
            <a:spAutoFit/>
          </a:bodyPr>
          <a:lstStyle/>
          <a:p>
            <a:pPr marL="85725">
              <a:lnSpc>
                <a:spcPct val="100000"/>
              </a:lnSpc>
              <a:spcBef>
                <a:spcPts val="100"/>
              </a:spcBef>
            </a:pPr>
            <a:r>
              <a:rPr sz="2400" spc="-5" dirty="0">
                <a:latin typeface="Arial"/>
                <a:cs typeface="Arial"/>
              </a:rPr>
              <a:t>&lt;</a:t>
            </a:r>
            <a:r>
              <a:rPr sz="2400" spc="-5" dirty="0">
                <a:solidFill>
                  <a:srgbClr val="FF0000"/>
                </a:solidFill>
                <a:latin typeface="Arial"/>
                <a:cs typeface="Arial"/>
              </a:rPr>
              <a:t>div </a:t>
            </a:r>
            <a:r>
              <a:rPr sz="2400" spc="-5" dirty="0">
                <a:solidFill>
                  <a:srgbClr val="6F2F9F"/>
                </a:solidFill>
                <a:latin typeface="Arial"/>
                <a:cs typeface="Arial"/>
              </a:rPr>
              <a:t>[ngClass]</a:t>
            </a:r>
            <a:r>
              <a:rPr sz="2400" spc="-5" dirty="0">
                <a:latin typeface="Arial"/>
                <a:cs typeface="Arial"/>
              </a:rPr>
              <a:t>=</a:t>
            </a:r>
            <a:r>
              <a:rPr sz="2400" spc="-5" dirty="0">
                <a:solidFill>
                  <a:srgbClr val="006FC0"/>
                </a:solidFill>
                <a:latin typeface="Arial"/>
                <a:cs typeface="Arial"/>
              </a:rPr>
              <a:t>“</a:t>
            </a:r>
            <a:r>
              <a:rPr sz="2400" spc="-5" dirty="0">
                <a:latin typeface="Arial"/>
                <a:cs typeface="Arial"/>
              </a:rPr>
              <a:t>{</a:t>
            </a:r>
            <a:r>
              <a:rPr sz="2400" spc="-5" dirty="0">
                <a:solidFill>
                  <a:srgbClr val="006FC0"/>
                </a:solidFill>
                <a:latin typeface="Arial"/>
                <a:cs typeface="Arial"/>
              </a:rPr>
              <a:t>‘</a:t>
            </a:r>
            <a:r>
              <a:rPr sz="2400" spc="-5" dirty="0">
                <a:latin typeface="Arial"/>
                <a:cs typeface="Arial"/>
              </a:rPr>
              <a:t>redClass</a:t>
            </a:r>
            <a:r>
              <a:rPr sz="2400" spc="-5" dirty="0">
                <a:solidFill>
                  <a:srgbClr val="006FC0"/>
                </a:solidFill>
                <a:latin typeface="Arial"/>
                <a:cs typeface="Arial"/>
              </a:rPr>
              <a:t>’</a:t>
            </a:r>
            <a:r>
              <a:rPr sz="2400" spc="-5" dirty="0">
                <a:latin typeface="Arial"/>
                <a:cs typeface="Arial"/>
              </a:rPr>
              <a:t>: </a:t>
            </a:r>
            <a:r>
              <a:rPr sz="2400" spc="-5" dirty="0">
                <a:solidFill>
                  <a:srgbClr val="953334"/>
                </a:solidFill>
                <a:latin typeface="Arial"/>
                <a:cs typeface="Arial"/>
              </a:rPr>
              <a:t>showImage</a:t>
            </a:r>
            <a:r>
              <a:rPr sz="2400" spc="-5" dirty="0">
                <a:latin typeface="Arial"/>
                <a:cs typeface="Arial"/>
              </a:rPr>
              <a:t>, </a:t>
            </a:r>
            <a:r>
              <a:rPr sz="2400" spc="-5" dirty="0">
                <a:solidFill>
                  <a:srgbClr val="006FC0"/>
                </a:solidFill>
                <a:latin typeface="Arial"/>
                <a:cs typeface="Arial"/>
              </a:rPr>
              <a:t>‘</a:t>
            </a:r>
            <a:r>
              <a:rPr sz="2400" spc="-5" dirty="0">
                <a:latin typeface="Arial"/>
                <a:cs typeface="Arial"/>
              </a:rPr>
              <a:t>yellowClass</a:t>
            </a:r>
            <a:r>
              <a:rPr sz="2400" spc="-5" dirty="0">
                <a:solidFill>
                  <a:srgbClr val="006FC0"/>
                </a:solidFill>
                <a:latin typeface="Arial"/>
                <a:cs typeface="Arial"/>
              </a:rPr>
              <a:t>’</a:t>
            </a:r>
            <a:r>
              <a:rPr sz="2400" spc="-5" dirty="0">
                <a:latin typeface="Arial"/>
                <a:cs typeface="Arial"/>
              </a:rPr>
              <a:t>:</a:t>
            </a:r>
            <a:r>
              <a:rPr sz="2400" spc="220" dirty="0">
                <a:latin typeface="Arial"/>
                <a:cs typeface="Arial"/>
              </a:rPr>
              <a:t> </a:t>
            </a:r>
            <a:r>
              <a:rPr sz="2400" spc="-5" dirty="0">
                <a:solidFill>
                  <a:srgbClr val="953334"/>
                </a:solidFill>
                <a:latin typeface="Arial"/>
                <a:cs typeface="Arial"/>
              </a:rPr>
              <a:t>!showImage</a:t>
            </a:r>
            <a:r>
              <a:rPr sz="2400" spc="-5" dirty="0">
                <a:latin typeface="Arial"/>
                <a:cs typeface="Arial"/>
              </a:rPr>
              <a:t>}</a:t>
            </a:r>
            <a:r>
              <a:rPr sz="2400" spc="-5" dirty="0">
                <a:solidFill>
                  <a:srgbClr val="006FC0"/>
                </a:solidFill>
                <a:latin typeface="Arial"/>
                <a:cs typeface="Arial"/>
              </a:rPr>
              <a:t>”</a:t>
            </a:r>
            <a:r>
              <a:rPr sz="2400" spc="-5" dirty="0">
                <a:latin typeface="Arial"/>
                <a:cs typeface="Arial"/>
              </a:rPr>
              <a:t>&gt;</a:t>
            </a:r>
            <a:endParaRPr sz="2400" dirty="0">
              <a:latin typeface="Arial"/>
              <a:cs typeface="Arial"/>
            </a:endParaRPr>
          </a:p>
        </p:txBody>
      </p:sp>
      <p:sp>
        <p:nvSpPr>
          <p:cNvPr id="6" name="object 6"/>
          <p:cNvSpPr txBox="1"/>
          <p:nvPr/>
        </p:nvSpPr>
        <p:spPr>
          <a:xfrm>
            <a:off x="3225545" y="1905761"/>
            <a:ext cx="6923405" cy="939800"/>
          </a:xfrm>
          <a:prstGeom prst="rect">
            <a:avLst/>
          </a:prstGeom>
        </p:spPr>
        <p:txBody>
          <a:bodyPr vert="horz" wrap="square" lIns="0" tIns="12700" rIns="0" bIns="0" rtlCol="0">
            <a:spAutoFit/>
          </a:bodyPr>
          <a:lstStyle/>
          <a:p>
            <a:pPr marL="12700" marR="5080">
              <a:lnSpc>
                <a:spcPct val="100000"/>
              </a:lnSpc>
              <a:spcBef>
                <a:spcPts val="100"/>
              </a:spcBef>
            </a:pPr>
            <a:r>
              <a:rPr sz="3000" b="1" dirty="0">
                <a:latin typeface="Arial"/>
                <a:cs typeface="Arial"/>
              </a:rPr>
              <a:t>Adds and </a:t>
            </a:r>
            <a:r>
              <a:rPr sz="3000" b="1" spc="-5" dirty="0">
                <a:latin typeface="Arial"/>
                <a:cs typeface="Arial"/>
              </a:rPr>
              <a:t>removes </a:t>
            </a:r>
            <a:r>
              <a:rPr sz="3000" b="1" dirty="0">
                <a:latin typeface="Arial"/>
                <a:cs typeface="Arial"/>
              </a:rPr>
              <a:t>CSS </a:t>
            </a:r>
            <a:r>
              <a:rPr sz="3000" b="1" spc="-5" dirty="0">
                <a:latin typeface="Arial"/>
                <a:cs typeface="Arial"/>
              </a:rPr>
              <a:t>classes </a:t>
            </a:r>
            <a:r>
              <a:rPr sz="3000" b="1" dirty="0">
                <a:latin typeface="Arial"/>
                <a:cs typeface="Arial"/>
              </a:rPr>
              <a:t>on</a:t>
            </a:r>
            <a:r>
              <a:rPr sz="3000" b="1" spc="-75" dirty="0">
                <a:latin typeface="Arial"/>
                <a:cs typeface="Arial"/>
              </a:rPr>
              <a:t> </a:t>
            </a:r>
            <a:r>
              <a:rPr sz="3000" b="1" dirty="0">
                <a:latin typeface="Arial"/>
                <a:cs typeface="Arial"/>
              </a:rPr>
              <a:t>an  HTML</a:t>
            </a:r>
            <a:r>
              <a:rPr sz="3000" b="1" spc="-5" dirty="0">
                <a:latin typeface="Arial"/>
                <a:cs typeface="Arial"/>
              </a:rPr>
              <a:t> </a:t>
            </a:r>
            <a:r>
              <a:rPr sz="3000" b="1" dirty="0">
                <a:latin typeface="Arial"/>
                <a:cs typeface="Arial"/>
              </a:rPr>
              <a:t>element</a:t>
            </a:r>
            <a:endParaRPr sz="3000">
              <a:latin typeface="Arial"/>
              <a:cs typeface="Arial"/>
            </a:endParaRPr>
          </a:p>
        </p:txBody>
      </p:sp>
      <p:sp>
        <p:nvSpPr>
          <p:cNvPr id="7" name="object 7"/>
          <p:cNvSpPr txBox="1"/>
          <p:nvPr/>
        </p:nvSpPr>
        <p:spPr>
          <a:xfrm>
            <a:off x="3302253" y="5293258"/>
            <a:ext cx="7298690" cy="878840"/>
          </a:xfrm>
          <a:prstGeom prst="rect">
            <a:avLst/>
          </a:prstGeom>
        </p:spPr>
        <p:txBody>
          <a:bodyPr vert="horz" wrap="square" lIns="0" tIns="12065" rIns="0" bIns="0" rtlCol="0">
            <a:spAutoFit/>
          </a:bodyPr>
          <a:lstStyle/>
          <a:p>
            <a:pPr marL="469900" indent="-457200">
              <a:lnSpc>
                <a:spcPct val="100000"/>
              </a:lnSpc>
              <a:spcBef>
                <a:spcPts val="95"/>
              </a:spcBef>
              <a:buChar char="-"/>
              <a:tabLst>
                <a:tab pos="469265" algn="l"/>
                <a:tab pos="469900" algn="l"/>
              </a:tabLst>
            </a:pPr>
            <a:r>
              <a:rPr sz="2800" dirty="0">
                <a:latin typeface="Arial"/>
                <a:cs typeface="Arial"/>
              </a:rPr>
              <a:t>used </a:t>
            </a:r>
            <a:r>
              <a:rPr sz="2800" spc="-5" dirty="0">
                <a:latin typeface="Arial"/>
                <a:cs typeface="Arial"/>
              </a:rPr>
              <a:t>with </a:t>
            </a:r>
            <a:r>
              <a:rPr sz="2800" spc="-5" dirty="0">
                <a:solidFill>
                  <a:srgbClr val="006FC0"/>
                </a:solidFill>
                <a:latin typeface="Arial"/>
                <a:cs typeface="Arial"/>
              </a:rPr>
              <a:t>Object </a:t>
            </a:r>
            <a:r>
              <a:rPr sz="2800" spc="-5" dirty="0">
                <a:latin typeface="Arial"/>
                <a:cs typeface="Arial"/>
              </a:rPr>
              <a:t>to form</a:t>
            </a:r>
            <a:r>
              <a:rPr sz="2800" spc="45" dirty="0">
                <a:latin typeface="Arial"/>
                <a:cs typeface="Arial"/>
              </a:rPr>
              <a:t> </a:t>
            </a:r>
            <a:r>
              <a:rPr sz="2800" spc="-5" dirty="0">
                <a:solidFill>
                  <a:srgbClr val="006FC0"/>
                </a:solidFill>
                <a:latin typeface="Arial"/>
                <a:cs typeface="Arial"/>
              </a:rPr>
              <a:t>Expressions</a:t>
            </a:r>
            <a:endParaRPr sz="2800" dirty="0">
              <a:latin typeface="Arial"/>
              <a:cs typeface="Arial"/>
            </a:endParaRPr>
          </a:p>
          <a:p>
            <a:pPr marL="469900" indent="-457200">
              <a:lnSpc>
                <a:spcPct val="100000"/>
              </a:lnSpc>
              <a:buChar char="-"/>
              <a:tabLst>
                <a:tab pos="469265" algn="l"/>
                <a:tab pos="469900" algn="l"/>
              </a:tabLst>
            </a:pPr>
            <a:r>
              <a:rPr sz="2800" spc="-5" dirty="0">
                <a:latin typeface="Arial"/>
                <a:cs typeface="Arial"/>
              </a:rPr>
              <a:t>with </a:t>
            </a:r>
            <a:r>
              <a:rPr sz="2800" spc="-5" dirty="0">
                <a:solidFill>
                  <a:srgbClr val="006FC0"/>
                </a:solidFill>
                <a:latin typeface="Arial"/>
                <a:cs typeface="Arial"/>
              </a:rPr>
              <a:t>Arrays </a:t>
            </a:r>
            <a:r>
              <a:rPr sz="2800" dirty="0">
                <a:latin typeface="Arial"/>
                <a:cs typeface="Arial"/>
              </a:rPr>
              <a:t>or </a:t>
            </a:r>
            <a:r>
              <a:rPr sz="2800" dirty="0">
                <a:solidFill>
                  <a:srgbClr val="006FC0"/>
                </a:solidFill>
                <a:latin typeface="Arial"/>
                <a:cs typeface="Arial"/>
              </a:rPr>
              <a:t>Strings</a:t>
            </a:r>
            <a:r>
              <a:rPr sz="2800" spc="-20" dirty="0">
                <a:solidFill>
                  <a:srgbClr val="006FC0"/>
                </a:solidFill>
                <a:latin typeface="Arial"/>
                <a:cs typeface="Arial"/>
              </a:rPr>
              <a:t> </a:t>
            </a:r>
            <a:r>
              <a:rPr sz="2800" dirty="0">
                <a:solidFill>
                  <a:srgbClr val="6F2F9F"/>
                </a:solidFill>
                <a:latin typeface="Arial"/>
                <a:cs typeface="Arial"/>
              </a:rPr>
              <a:t>[ngClass]</a:t>
            </a:r>
            <a:r>
              <a:rPr sz="2800" dirty="0">
                <a:latin typeface="Arial"/>
                <a:cs typeface="Arial"/>
              </a:rPr>
              <a:t>=</a:t>
            </a:r>
            <a:r>
              <a:rPr sz="2800" dirty="0">
                <a:solidFill>
                  <a:srgbClr val="006FC0"/>
                </a:solidFill>
                <a:latin typeface="Arial"/>
                <a:cs typeface="Arial"/>
              </a:rPr>
              <a:t>“</a:t>
            </a:r>
            <a:r>
              <a:rPr sz="2800" dirty="0">
                <a:latin typeface="Arial"/>
                <a:cs typeface="Arial"/>
              </a:rPr>
              <a:t>redClass</a:t>
            </a:r>
            <a:r>
              <a:rPr sz="2800" dirty="0">
                <a:solidFill>
                  <a:srgbClr val="006FC0"/>
                </a:solidFill>
                <a:latin typeface="Arial"/>
                <a:cs typeface="Arial"/>
              </a:rPr>
              <a:t>”</a:t>
            </a:r>
            <a:endParaRPr sz="2800" dirty="0">
              <a:latin typeface="Arial"/>
              <a:cs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13859" y="429768"/>
            <a:ext cx="3843528" cy="2214372"/>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840351" y="723087"/>
            <a:ext cx="2568575" cy="1245870"/>
          </a:xfrm>
          <a:prstGeom prst="rect">
            <a:avLst/>
          </a:prstGeom>
        </p:spPr>
        <p:txBody>
          <a:bodyPr vert="horz" wrap="square" lIns="0" tIns="13335" rIns="0" bIns="0" rtlCol="0">
            <a:spAutoFit/>
          </a:bodyPr>
          <a:lstStyle/>
          <a:p>
            <a:pPr marL="12700">
              <a:lnSpc>
                <a:spcPct val="100000"/>
              </a:lnSpc>
              <a:spcBef>
                <a:spcPts val="105"/>
              </a:spcBef>
            </a:pPr>
            <a:r>
              <a:rPr sz="8000" dirty="0">
                <a:solidFill>
                  <a:srgbClr val="000000"/>
                </a:solidFill>
              </a:rPr>
              <a:t>Pipes</a:t>
            </a:r>
            <a:endParaRPr sz="8000"/>
          </a:p>
        </p:txBody>
      </p:sp>
      <p:sp>
        <p:nvSpPr>
          <p:cNvPr id="4" name="object 4"/>
          <p:cNvSpPr/>
          <p:nvPr/>
        </p:nvSpPr>
        <p:spPr>
          <a:xfrm>
            <a:off x="5366003" y="2546604"/>
            <a:ext cx="1516379" cy="366826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13859" y="429768"/>
            <a:ext cx="3843528" cy="2214372"/>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840351" y="723087"/>
            <a:ext cx="2568575" cy="1245870"/>
          </a:xfrm>
          <a:prstGeom prst="rect">
            <a:avLst/>
          </a:prstGeom>
        </p:spPr>
        <p:txBody>
          <a:bodyPr vert="horz" wrap="square" lIns="0" tIns="13335" rIns="0" bIns="0" rtlCol="0">
            <a:spAutoFit/>
          </a:bodyPr>
          <a:lstStyle/>
          <a:p>
            <a:pPr marL="12700">
              <a:lnSpc>
                <a:spcPct val="100000"/>
              </a:lnSpc>
              <a:spcBef>
                <a:spcPts val="105"/>
              </a:spcBef>
            </a:pPr>
            <a:r>
              <a:rPr sz="8000" dirty="0">
                <a:latin typeface="Arial"/>
                <a:cs typeface="Arial"/>
              </a:rPr>
              <a:t>Pipes</a:t>
            </a:r>
            <a:endParaRPr sz="8000">
              <a:latin typeface="Arial"/>
              <a:cs typeface="Arial"/>
            </a:endParaRPr>
          </a:p>
        </p:txBody>
      </p:sp>
      <p:sp>
        <p:nvSpPr>
          <p:cNvPr id="4" name="object 4"/>
          <p:cNvSpPr/>
          <p:nvPr/>
        </p:nvSpPr>
        <p:spPr>
          <a:xfrm>
            <a:off x="1802892" y="2958083"/>
            <a:ext cx="713232" cy="1723644"/>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3227832" y="3281171"/>
            <a:ext cx="7214870" cy="1323340"/>
          </a:xfrm>
          <a:prstGeom prst="rect">
            <a:avLst/>
          </a:prstGeom>
          <a:solidFill>
            <a:srgbClr val="FFFFFF"/>
          </a:solidFill>
        </p:spPr>
        <p:txBody>
          <a:bodyPr vert="horz" wrap="square" lIns="0" tIns="22860" rIns="0" bIns="0" rtlCol="0">
            <a:spAutoFit/>
          </a:bodyPr>
          <a:lstStyle/>
          <a:p>
            <a:pPr marL="91440" marR="410209">
              <a:lnSpc>
                <a:spcPct val="100000"/>
              </a:lnSpc>
              <a:spcBef>
                <a:spcPts val="180"/>
              </a:spcBef>
            </a:pPr>
            <a:r>
              <a:rPr sz="4000" spc="-5" dirty="0">
                <a:solidFill>
                  <a:srgbClr val="3981B9"/>
                </a:solidFill>
                <a:latin typeface="Courier New"/>
                <a:cs typeface="Courier New"/>
              </a:rPr>
              <a:t>“Allow us to transform  or format our</a:t>
            </a:r>
            <a:r>
              <a:rPr sz="4000" spc="-35" dirty="0">
                <a:solidFill>
                  <a:srgbClr val="3981B9"/>
                </a:solidFill>
                <a:latin typeface="Courier New"/>
                <a:cs typeface="Courier New"/>
              </a:rPr>
              <a:t> </a:t>
            </a:r>
            <a:r>
              <a:rPr sz="4000" spc="-5" dirty="0">
                <a:solidFill>
                  <a:srgbClr val="3981B9"/>
                </a:solidFill>
                <a:latin typeface="Courier New"/>
                <a:cs typeface="Courier New"/>
              </a:rPr>
              <a:t>data”</a:t>
            </a:r>
            <a:endParaRPr sz="4000">
              <a:latin typeface="Courier New"/>
              <a:cs typeface="Courier New"/>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88002" y="1636014"/>
            <a:ext cx="1270" cy="4160520"/>
          </a:xfrm>
          <a:custGeom>
            <a:avLst/>
            <a:gdLst/>
            <a:ahLst/>
            <a:cxnLst/>
            <a:rect l="l" t="t" r="r" b="b"/>
            <a:pathLst>
              <a:path w="1270" h="4160520">
                <a:moveTo>
                  <a:pt x="1015" y="0"/>
                </a:moveTo>
                <a:lnTo>
                  <a:pt x="0" y="4160443"/>
                </a:lnTo>
              </a:path>
            </a:pathLst>
          </a:custGeom>
          <a:ln w="25908">
            <a:solidFill>
              <a:srgbClr val="3981B9"/>
            </a:solidFill>
          </a:ln>
        </p:spPr>
        <p:txBody>
          <a:bodyPr wrap="square" lIns="0" tIns="0" rIns="0" bIns="0" rtlCol="0"/>
          <a:lstStyle/>
          <a:p>
            <a:endParaRPr/>
          </a:p>
        </p:txBody>
      </p:sp>
      <p:sp>
        <p:nvSpPr>
          <p:cNvPr id="3" name="object 3"/>
          <p:cNvSpPr txBox="1"/>
          <p:nvPr/>
        </p:nvSpPr>
        <p:spPr>
          <a:xfrm>
            <a:off x="5554471" y="2362174"/>
            <a:ext cx="5855335" cy="1489710"/>
          </a:xfrm>
          <a:prstGeom prst="rect">
            <a:avLst/>
          </a:prstGeom>
        </p:spPr>
        <p:txBody>
          <a:bodyPr vert="horz" wrap="square" lIns="0" tIns="256540" rIns="0" bIns="0" rtlCol="0">
            <a:spAutoFit/>
          </a:bodyPr>
          <a:lstStyle/>
          <a:p>
            <a:pPr marL="469900" indent="-457200">
              <a:lnSpc>
                <a:spcPct val="100000"/>
              </a:lnSpc>
              <a:spcBef>
                <a:spcPts val="2020"/>
              </a:spcBef>
              <a:buFont typeface="Wingdings"/>
              <a:buChar char=""/>
              <a:tabLst>
                <a:tab pos="469265" algn="l"/>
                <a:tab pos="469900" algn="l"/>
              </a:tabLst>
            </a:pPr>
            <a:r>
              <a:rPr sz="3200" spc="-5" dirty="0">
                <a:latin typeface="Courier New"/>
                <a:cs typeface="Courier New"/>
              </a:rPr>
              <a:t>Built-In </a:t>
            </a:r>
            <a:r>
              <a:rPr sz="3200" dirty="0">
                <a:latin typeface="Courier New"/>
                <a:cs typeface="Courier New"/>
              </a:rPr>
              <a:t>= </a:t>
            </a:r>
            <a:r>
              <a:rPr sz="3200" dirty="0">
                <a:solidFill>
                  <a:srgbClr val="FF0000"/>
                </a:solidFill>
                <a:latin typeface="Courier New"/>
                <a:cs typeface="Courier New"/>
              </a:rPr>
              <a:t>| </a:t>
            </a:r>
            <a:r>
              <a:rPr sz="3200" spc="-5" dirty="0">
                <a:solidFill>
                  <a:srgbClr val="006FC0"/>
                </a:solidFill>
                <a:latin typeface="Courier New"/>
                <a:cs typeface="Courier New"/>
              </a:rPr>
              <a:t>uppercase</a:t>
            </a:r>
            <a:endParaRPr sz="3200">
              <a:latin typeface="Courier New"/>
              <a:cs typeface="Courier New"/>
            </a:endParaRPr>
          </a:p>
          <a:p>
            <a:pPr marL="469900" indent="-457200">
              <a:lnSpc>
                <a:spcPct val="100000"/>
              </a:lnSpc>
              <a:spcBef>
                <a:spcPts val="1925"/>
              </a:spcBef>
              <a:buFont typeface="Wingdings"/>
              <a:buChar char=""/>
              <a:tabLst>
                <a:tab pos="469265" algn="l"/>
                <a:tab pos="469900" algn="l"/>
              </a:tabLst>
            </a:pPr>
            <a:r>
              <a:rPr sz="3200" spc="-5" dirty="0">
                <a:latin typeface="Courier New"/>
                <a:cs typeface="Courier New"/>
              </a:rPr>
              <a:t>Custom </a:t>
            </a:r>
            <a:r>
              <a:rPr sz="3200" dirty="0">
                <a:latin typeface="Courier New"/>
                <a:cs typeface="Courier New"/>
              </a:rPr>
              <a:t>= </a:t>
            </a:r>
            <a:r>
              <a:rPr sz="3200" dirty="0">
                <a:solidFill>
                  <a:srgbClr val="FF0000"/>
                </a:solidFill>
                <a:latin typeface="Courier New"/>
                <a:cs typeface="Courier New"/>
              </a:rPr>
              <a:t>| </a:t>
            </a:r>
            <a:r>
              <a:rPr sz="3200" spc="-5" dirty="0">
                <a:solidFill>
                  <a:srgbClr val="006FC0"/>
                </a:solidFill>
                <a:latin typeface="Courier New"/>
                <a:cs typeface="Courier New"/>
              </a:rPr>
              <a:t>myPipeName</a:t>
            </a:r>
            <a:endParaRPr sz="3200">
              <a:latin typeface="Courier New"/>
              <a:cs typeface="Courier New"/>
            </a:endParaRPr>
          </a:p>
        </p:txBody>
      </p:sp>
      <p:sp>
        <p:nvSpPr>
          <p:cNvPr id="4" name="object 4"/>
          <p:cNvSpPr/>
          <p:nvPr/>
        </p:nvSpPr>
        <p:spPr>
          <a:xfrm>
            <a:off x="2086355" y="2423160"/>
            <a:ext cx="1068324" cy="2581656"/>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5724905" y="420751"/>
            <a:ext cx="1425575" cy="696595"/>
          </a:xfrm>
          <a:prstGeom prst="rect">
            <a:avLst/>
          </a:prstGeom>
        </p:spPr>
        <p:txBody>
          <a:bodyPr vert="horz" wrap="square" lIns="0" tIns="13335" rIns="0" bIns="0" rtlCol="0">
            <a:spAutoFit/>
          </a:bodyPr>
          <a:lstStyle/>
          <a:p>
            <a:pPr marL="12700">
              <a:lnSpc>
                <a:spcPct val="100000"/>
              </a:lnSpc>
              <a:spcBef>
                <a:spcPts val="105"/>
              </a:spcBef>
            </a:pPr>
            <a:r>
              <a:rPr dirty="0"/>
              <a:t>Pip</a:t>
            </a:r>
            <a:r>
              <a:rPr spc="5" dirty="0"/>
              <a:t>e</a:t>
            </a:r>
            <a:r>
              <a:rPr dirty="0"/>
              <a:t>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71440" y="620090"/>
            <a:ext cx="3011170" cy="697230"/>
          </a:xfrm>
          <a:prstGeom prst="rect">
            <a:avLst/>
          </a:prstGeom>
        </p:spPr>
        <p:txBody>
          <a:bodyPr vert="horz" wrap="square" lIns="0" tIns="13335" rIns="0" bIns="0" rtlCol="0">
            <a:spAutoFit/>
          </a:bodyPr>
          <a:lstStyle/>
          <a:p>
            <a:pPr marL="12700">
              <a:lnSpc>
                <a:spcPct val="100000"/>
              </a:lnSpc>
              <a:spcBef>
                <a:spcPts val="105"/>
              </a:spcBef>
            </a:pPr>
            <a:r>
              <a:rPr dirty="0"/>
              <a:t>Using</a:t>
            </a:r>
            <a:r>
              <a:rPr spc="-70" dirty="0"/>
              <a:t> </a:t>
            </a:r>
            <a:r>
              <a:rPr dirty="0"/>
              <a:t>Pipes</a:t>
            </a:r>
          </a:p>
        </p:txBody>
      </p:sp>
      <p:sp>
        <p:nvSpPr>
          <p:cNvPr id="3" name="object 3"/>
          <p:cNvSpPr txBox="1"/>
          <p:nvPr/>
        </p:nvSpPr>
        <p:spPr>
          <a:xfrm>
            <a:off x="8187690" y="2428494"/>
            <a:ext cx="1327785" cy="372110"/>
          </a:xfrm>
          <a:prstGeom prst="rect">
            <a:avLst/>
          </a:prstGeom>
          <a:solidFill>
            <a:srgbClr val="8AAB42"/>
          </a:solidFill>
          <a:ln w="25907">
            <a:solidFill>
              <a:srgbClr val="647C2D"/>
            </a:solidFill>
          </a:ln>
        </p:spPr>
        <p:txBody>
          <a:bodyPr vert="horz" wrap="square" lIns="0" tIns="65404" rIns="0" bIns="0" rtlCol="0">
            <a:spAutoFit/>
          </a:bodyPr>
          <a:lstStyle/>
          <a:p>
            <a:pPr marL="205104">
              <a:lnSpc>
                <a:spcPct val="100000"/>
              </a:lnSpc>
              <a:spcBef>
                <a:spcPts val="515"/>
              </a:spcBef>
            </a:pPr>
            <a:r>
              <a:rPr sz="1500" b="1" spc="-5" dirty="0">
                <a:solidFill>
                  <a:srgbClr val="FFFFFF"/>
                </a:solidFill>
                <a:latin typeface="Arial"/>
                <a:cs typeface="Arial"/>
              </a:rPr>
              <a:t>Template</a:t>
            </a:r>
            <a:endParaRPr sz="1500">
              <a:latin typeface="Arial"/>
              <a:cs typeface="Arial"/>
            </a:endParaRPr>
          </a:p>
        </p:txBody>
      </p:sp>
      <p:sp>
        <p:nvSpPr>
          <p:cNvPr id="4" name="object 4"/>
          <p:cNvSpPr txBox="1"/>
          <p:nvPr/>
        </p:nvSpPr>
        <p:spPr>
          <a:xfrm>
            <a:off x="1005839" y="2973450"/>
            <a:ext cx="4732020" cy="1701800"/>
          </a:xfrm>
          <a:prstGeom prst="rect">
            <a:avLst/>
          </a:prstGeom>
        </p:spPr>
        <p:txBody>
          <a:bodyPr vert="horz" wrap="square" lIns="0" tIns="12065" rIns="0" bIns="0" rtlCol="0">
            <a:spAutoFit/>
          </a:bodyPr>
          <a:lstStyle/>
          <a:p>
            <a:pPr marL="387985" marR="92075" indent="-155575">
              <a:lnSpc>
                <a:spcPct val="100000"/>
              </a:lnSpc>
              <a:spcBef>
                <a:spcPts val="95"/>
              </a:spcBef>
            </a:pPr>
            <a:r>
              <a:rPr sz="2200" spc="-5" dirty="0">
                <a:solidFill>
                  <a:srgbClr val="006FC0"/>
                </a:solidFill>
                <a:latin typeface="Arial"/>
                <a:cs typeface="Arial"/>
              </a:rPr>
              <a:t>export </a:t>
            </a:r>
            <a:r>
              <a:rPr sz="2200" dirty="0">
                <a:solidFill>
                  <a:srgbClr val="FF0000"/>
                </a:solidFill>
                <a:latin typeface="Arial"/>
                <a:cs typeface="Arial"/>
              </a:rPr>
              <a:t>class </a:t>
            </a:r>
            <a:r>
              <a:rPr sz="2200" spc="-5" dirty="0">
                <a:solidFill>
                  <a:srgbClr val="8AAB42"/>
                </a:solidFill>
                <a:latin typeface="Arial"/>
                <a:cs typeface="Arial"/>
              </a:rPr>
              <a:t>BooksListComponent </a:t>
            </a:r>
            <a:r>
              <a:rPr sz="2200" spc="-5" dirty="0">
                <a:latin typeface="Arial"/>
                <a:cs typeface="Arial"/>
              </a:rPr>
              <a:t>{  </a:t>
            </a:r>
            <a:r>
              <a:rPr sz="2200" dirty="0">
                <a:solidFill>
                  <a:srgbClr val="8A81D2"/>
                </a:solidFill>
                <a:latin typeface="Arial"/>
                <a:cs typeface="Arial"/>
              </a:rPr>
              <a:t>books</a:t>
            </a:r>
            <a:r>
              <a:rPr sz="2200" dirty="0">
                <a:latin typeface="Arial"/>
                <a:cs typeface="Arial"/>
              </a:rPr>
              <a:t>: </a:t>
            </a:r>
            <a:r>
              <a:rPr sz="2200" spc="-5" dirty="0">
                <a:solidFill>
                  <a:srgbClr val="FF0000"/>
                </a:solidFill>
                <a:latin typeface="Arial"/>
                <a:cs typeface="Arial"/>
              </a:rPr>
              <a:t>any</a:t>
            </a:r>
            <a:r>
              <a:rPr sz="2200" spc="-5" dirty="0">
                <a:latin typeface="Arial"/>
                <a:cs typeface="Arial"/>
              </a:rPr>
              <a:t>[] =</a:t>
            </a:r>
            <a:r>
              <a:rPr sz="2200" dirty="0">
                <a:latin typeface="Arial"/>
                <a:cs typeface="Arial"/>
              </a:rPr>
              <a:t> </a:t>
            </a:r>
            <a:r>
              <a:rPr sz="2200" spc="-5" dirty="0">
                <a:latin typeface="Arial"/>
                <a:cs typeface="Arial"/>
              </a:rPr>
              <a:t>[{</a:t>
            </a:r>
            <a:endParaRPr sz="2200">
              <a:latin typeface="Arial"/>
              <a:cs typeface="Arial"/>
            </a:endParaRPr>
          </a:p>
          <a:p>
            <a:pPr marL="621665">
              <a:lnSpc>
                <a:spcPct val="100000"/>
              </a:lnSpc>
            </a:pPr>
            <a:r>
              <a:rPr sz="2200" dirty="0">
                <a:solidFill>
                  <a:srgbClr val="953334"/>
                </a:solidFill>
                <a:latin typeface="Arial"/>
                <a:cs typeface="Arial"/>
              </a:rPr>
              <a:t>inStock</a:t>
            </a:r>
            <a:r>
              <a:rPr sz="2200" dirty="0">
                <a:latin typeface="Arial"/>
                <a:cs typeface="Arial"/>
              </a:rPr>
              <a:t>:</a:t>
            </a:r>
            <a:r>
              <a:rPr sz="2200" spc="-15" dirty="0">
                <a:latin typeface="Arial"/>
                <a:cs typeface="Arial"/>
              </a:rPr>
              <a:t> </a:t>
            </a:r>
            <a:r>
              <a:rPr sz="2200" spc="-5" dirty="0">
                <a:solidFill>
                  <a:srgbClr val="D79F39"/>
                </a:solidFill>
                <a:latin typeface="Arial"/>
                <a:cs typeface="Arial"/>
              </a:rPr>
              <a:t>‘yes’</a:t>
            </a:r>
            <a:endParaRPr sz="2200">
              <a:latin typeface="Arial"/>
              <a:cs typeface="Arial"/>
            </a:endParaRPr>
          </a:p>
          <a:p>
            <a:pPr marL="466090">
              <a:lnSpc>
                <a:spcPct val="100000"/>
              </a:lnSpc>
            </a:pPr>
            <a:r>
              <a:rPr sz="2200" spc="-10" dirty="0">
                <a:latin typeface="Arial"/>
                <a:cs typeface="Arial"/>
              </a:rPr>
              <a:t>}]</a:t>
            </a:r>
            <a:endParaRPr sz="2200">
              <a:latin typeface="Arial"/>
              <a:cs typeface="Arial"/>
            </a:endParaRPr>
          </a:p>
          <a:p>
            <a:pPr marL="233045">
              <a:lnSpc>
                <a:spcPct val="100000"/>
              </a:lnSpc>
            </a:pPr>
            <a:r>
              <a:rPr sz="2200" spc="-5" dirty="0">
                <a:latin typeface="Arial"/>
                <a:cs typeface="Arial"/>
              </a:rPr>
              <a:t>}</a:t>
            </a:r>
            <a:endParaRPr sz="2200">
              <a:latin typeface="Arial"/>
              <a:cs typeface="Arial"/>
            </a:endParaRPr>
          </a:p>
        </p:txBody>
      </p:sp>
      <p:sp>
        <p:nvSpPr>
          <p:cNvPr id="5" name="object 5"/>
          <p:cNvSpPr/>
          <p:nvPr/>
        </p:nvSpPr>
        <p:spPr>
          <a:xfrm>
            <a:off x="1707642" y="2440685"/>
            <a:ext cx="2877820" cy="372110"/>
          </a:xfrm>
          <a:custGeom>
            <a:avLst/>
            <a:gdLst/>
            <a:ahLst/>
            <a:cxnLst/>
            <a:rect l="l" t="t" r="r" b="b"/>
            <a:pathLst>
              <a:path w="2877820" h="372110">
                <a:moveTo>
                  <a:pt x="0" y="371856"/>
                </a:moveTo>
                <a:lnTo>
                  <a:pt x="2877311" y="371856"/>
                </a:lnTo>
                <a:lnTo>
                  <a:pt x="2877311" y="0"/>
                </a:lnTo>
                <a:lnTo>
                  <a:pt x="0" y="0"/>
                </a:lnTo>
                <a:lnTo>
                  <a:pt x="0" y="371856"/>
                </a:lnTo>
                <a:close/>
              </a:path>
            </a:pathLst>
          </a:custGeom>
          <a:ln w="25908">
            <a:solidFill>
              <a:srgbClr val="3D7984"/>
            </a:solidFill>
          </a:ln>
        </p:spPr>
        <p:txBody>
          <a:bodyPr wrap="square" lIns="0" tIns="0" rIns="0" bIns="0" rtlCol="0"/>
          <a:lstStyle/>
          <a:p>
            <a:endParaRPr/>
          </a:p>
        </p:txBody>
      </p:sp>
      <p:sp>
        <p:nvSpPr>
          <p:cNvPr id="6" name="object 6"/>
          <p:cNvSpPr txBox="1"/>
          <p:nvPr/>
        </p:nvSpPr>
        <p:spPr>
          <a:xfrm>
            <a:off x="1720595" y="2453639"/>
            <a:ext cx="2851785" cy="346075"/>
          </a:xfrm>
          <a:prstGeom prst="rect">
            <a:avLst/>
          </a:prstGeom>
          <a:solidFill>
            <a:srgbClr val="56A7B5"/>
          </a:solidFill>
        </p:spPr>
        <p:txBody>
          <a:bodyPr vert="horz" wrap="square" lIns="0" tIns="52069" rIns="0" bIns="0" rtlCol="0">
            <a:spAutoFit/>
          </a:bodyPr>
          <a:lstStyle/>
          <a:p>
            <a:pPr marL="231775">
              <a:lnSpc>
                <a:spcPct val="100000"/>
              </a:lnSpc>
              <a:spcBef>
                <a:spcPts val="409"/>
              </a:spcBef>
            </a:pPr>
            <a:r>
              <a:rPr sz="1500" b="1" spc="-5" dirty="0">
                <a:solidFill>
                  <a:srgbClr val="FFFFFF"/>
                </a:solidFill>
                <a:latin typeface="Arial"/>
                <a:cs typeface="Arial"/>
              </a:rPr>
              <a:t>books-list.component.ts</a:t>
            </a:r>
            <a:endParaRPr sz="1500">
              <a:latin typeface="Arial"/>
              <a:cs typeface="Arial"/>
            </a:endParaRPr>
          </a:p>
        </p:txBody>
      </p:sp>
      <p:sp>
        <p:nvSpPr>
          <p:cNvPr id="7" name="object 7"/>
          <p:cNvSpPr txBox="1"/>
          <p:nvPr/>
        </p:nvSpPr>
        <p:spPr>
          <a:xfrm>
            <a:off x="6464808" y="2820923"/>
            <a:ext cx="4813300" cy="680085"/>
          </a:xfrm>
          <a:prstGeom prst="rect">
            <a:avLst/>
          </a:prstGeom>
          <a:ln w="9144">
            <a:solidFill>
              <a:srgbClr val="D9D9D9"/>
            </a:solidFill>
          </a:ln>
        </p:spPr>
        <p:txBody>
          <a:bodyPr vert="horz" wrap="square" lIns="0" tIns="178435" rIns="0" bIns="0" rtlCol="0">
            <a:spAutoFit/>
          </a:bodyPr>
          <a:lstStyle/>
          <a:p>
            <a:pPr marL="92075">
              <a:lnSpc>
                <a:spcPct val="100000"/>
              </a:lnSpc>
              <a:spcBef>
                <a:spcPts val="1405"/>
              </a:spcBef>
            </a:pPr>
            <a:r>
              <a:rPr sz="2000" dirty="0">
                <a:solidFill>
                  <a:srgbClr val="FF0000"/>
                </a:solidFill>
                <a:latin typeface="Arial"/>
                <a:cs typeface="Arial"/>
              </a:rPr>
              <a:t>&lt;</a:t>
            </a:r>
            <a:r>
              <a:rPr sz="2000" dirty="0">
                <a:solidFill>
                  <a:srgbClr val="C00000"/>
                </a:solidFill>
                <a:latin typeface="Arial"/>
                <a:cs typeface="Arial"/>
              </a:rPr>
              <a:t>h1</a:t>
            </a:r>
            <a:r>
              <a:rPr sz="2000" dirty="0">
                <a:solidFill>
                  <a:srgbClr val="FF0000"/>
                </a:solidFill>
                <a:latin typeface="Arial"/>
                <a:cs typeface="Arial"/>
              </a:rPr>
              <a:t>&gt;</a:t>
            </a:r>
            <a:r>
              <a:rPr sz="2000" dirty="0">
                <a:latin typeface="Arial"/>
                <a:cs typeface="Arial"/>
              </a:rPr>
              <a:t>{{ books.inStock | uppercase</a:t>
            </a:r>
            <a:r>
              <a:rPr sz="2000" spc="-150" dirty="0">
                <a:latin typeface="Arial"/>
                <a:cs typeface="Arial"/>
              </a:rPr>
              <a:t> </a:t>
            </a:r>
            <a:r>
              <a:rPr sz="2000" dirty="0">
                <a:latin typeface="Arial"/>
                <a:cs typeface="Arial"/>
              </a:rPr>
              <a:t>}}</a:t>
            </a:r>
            <a:r>
              <a:rPr sz="2000" dirty="0">
                <a:solidFill>
                  <a:srgbClr val="FF0000"/>
                </a:solidFill>
                <a:latin typeface="Arial"/>
                <a:cs typeface="Arial"/>
              </a:rPr>
              <a:t>&lt;</a:t>
            </a:r>
            <a:r>
              <a:rPr sz="2000" dirty="0">
                <a:solidFill>
                  <a:srgbClr val="C00000"/>
                </a:solidFill>
                <a:latin typeface="Arial"/>
                <a:cs typeface="Arial"/>
              </a:rPr>
              <a:t>/h1</a:t>
            </a:r>
            <a:r>
              <a:rPr sz="2000" dirty="0">
                <a:solidFill>
                  <a:srgbClr val="FF0000"/>
                </a:solidFill>
                <a:latin typeface="Arial"/>
                <a:cs typeface="Arial"/>
              </a:rPr>
              <a:t>&gt;</a:t>
            </a:r>
            <a:endParaRPr sz="2000">
              <a:latin typeface="Arial"/>
              <a:cs typeface="Arial"/>
            </a:endParaRPr>
          </a:p>
        </p:txBody>
      </p:sp>
      <p:sp>
        <p:nvSpPr>
          <p:cNvPr id="8" name="object 8"/>
          <p:cNvSpPr/>
          <p:nvPr/>
        </p:nvSpPr>
        <p:spPr>
          <a:xfrm>
            <a:off x="1001267" y="2823972"/>
            <a:ext cx="4741545" cy="1908175"/>
          </a:xfrm>
          <a:custGeom>
            <a:avLst/>
            <a:gdLst/>
            <a:ahLst/>
            <a:cxnLst/>
            <a:rect l="l" t="t" r="r" b="b"/>
            <a:pathLst>
              <a:path w="4741545" h="1908175">
                <a:moveTo>
                  <a:pt x="0" y="1908047"/>
                </a:moveTo>
                <a:lnTo>
                  <a:pt x="4741163" y="1908047"/>
                </a:lnTo>
                <a:lnTo>
                  <a:pt x="4741163" y="0"/>
                </a:lnTo>
                <a:lnTo>
                  <a:pt x="0" y="0"/>
                </a:lnTo>
                <a:lnTo>
                  <a:pt x="0" y="1908047"/>
                </a:lnTo>
                <a:close/>
              </a:path>
            </a:pathLst>
          </a:custGeom>
          <a:ln w="9144">
            <a:solidFill>
              <a:srgbClr val="D9D9D9"/>
            </a:solidFill>
          </a:ln>
        </p:spPr>
        <p:txBody>
          <a:bodyPr wrap="square" lIns="0" tIns="0" rIns="0" bIns="0" rtlCol="0"/>
          <a:lstStyle/>
          <a:p>
            <a:endParaRPr/>
          </a:p>
        </p:txBody>
      </p:sp>
      <p:sp>
        <p:nvSpPr>
          <p:cNvPr id="9" name="object 9"/>
          <p:cNvSpPr/>
          <p:nvPr/>
        </p:nvSpPr>
        <p:spPr>
          <a:xfrm>
            <a:off x="8828531" y="3841241"/>
            <a:ext cx="86995" cy="892175"/>
          </a:xfrm>
          <a:custGeom>
            <a:avLst/>
            <a:gdLst/>
            <a:ahLst/>
            <a:cxnLst/>
            <a:rect l="l" t="t" r="r" b="b"/>
            <a:pathLst>
              <a:path w="86995" h="892175">
                <a:moveTo>
                  <a:pt x="28956" y="804798"/>
                </a:moveTo>
                <a:lnTo>
                  <a:pt x="0" y="804798"/>
                </a:lnTo>
                <a:lnTo>
                  <a:pt x="43434" y="891666"/>
                </a:lnTo>
                <a:lnTo>
                  <a:pt x="79629" y="819276"/>
                </a:lnTo>
                <a:lnTo>
                  <a:pt x="28956" y="819276"/>
                </a:lnTo>
                <a:lnTo>
                  <a:pt x="28956" y="804798"/>
                </a:lnTo>
                <a:close/>
              </a:path>
              <a:path w="86995" h="892175">
                <a:moveTo>
                  <a:pt x="57912" y="0"/>
                </a:moveTo>
                <a:lnTo>
                  <a:pt x="28956" y="0"/>
                </a:lnTo>
                <a:lnTo>
                  <a:pt x="28956" y="819276"/>
                </a:lnTo>
                <a:lnTo>
                  <a:pt x="57912" y="819276"/>
                </a:lnTo>
                <a:lnTo>
                  <a:pt x="57912" y="0"/>
                </a:lnTo>
                <a:close/>
              </a:path>
              <a:path w="86995" h="892175">
                <a:moveTo>
                  <a:pt x="86868" y="804798"/>
                </a:moveTo>
                <a:lnTo>
                  <a:pt x="57912" y="804798"/>
                </a:lnTo>
                <a:lnTo>
                  <a:pt x="57912" y="819276"/>
                </a:lnTo>
                <a:lnTo>
                  <a:pt x="79629" y="819276"/>
                </a:lnTo>
                <a:lnTo>
                  <a:pt x="86868" y="804798"/>
                </a:lnTo>
                <a:close/>
              </a:path>
            </a:pathLst>
          </a:custGeom>
          <a:solidFill>
            <a:srgbClr val="357DB8"/>
          </a:solidFill>
        </p:spPr>
        <p:txBody>
          <a:bodyPr wrap="square" lIns="0" tIns="0" rIns="0" bIns="0" rtlCol="0"/>
          <a:lstStyle/>
          <a:p>
            <a:endParaRPr/>
          </a:p>
        </p:txBody>
      </p:sp>
      <p:sp>
        <p:nvSpPr>
          <p:cNvPr id="10" name="object 10"/>
          <p:cNvSpPr txBox="1"/>
          <p:nvPr/>
        </p:nvSpPr>
        <p:spPr>
          <a:xfrm>
            <a:off x="8431530" y="4971415"/>
            <a:ext cx="839469" cy="513715"/>
          </a:xfrm>
          <a:prstGeom prst="rect">
            <a:avLst/>
          </a:prstGeom>
        </p:spPr>
        <p:txBody>
          <a:bodyPr vert="horz" wrap="square" lIns="0" tIns="12700" rIns="0" bIns="0" rtlCol="0">
            <a:spAutoFit/>
          </a:bodyPr>
          <a:lstStyle/>
          <a:p>
            <a:pPr marL="12700">
              <a:lnSpc>
                <a:spcPct val="100000"/>
              </a:lnSpc>
              <a:spcBef>
                <a:spcPts val="100"/>
              </a:spcBef>
            </a:pPr>
            <a:r>
              <a:rPr sz="3200" b="1" spc="-5" dirty="0">
                <a:latin typeface="Arial"/>
                <a:cs typeface="Arial"/>
              </a:rPr>
              <a:t>YES</a:t>
            </a:r>
            <a:endParaRPr sz="3200">
              <a:latin typeface="Arial"/>
              <a:cs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91739" y="429768"/>
            <a:ext cx="3276600" cy="221437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468367" y="429768"/>
            <a:ext cx="1638300" cy="221437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806696" y="429768"/>
            <a:ext cx="4972811" cy="2214372"/>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3117850" y="723087"/>
            <a:ext cx="6014720" cy="1245870"/>
          </a:xfrm>
          <a:prstGeom prst="rect">
            <a:avLst/>
          </a:prstGeom>
        </p:spPr>
        <p:txBody>
          <a:bodyPr vert="horz" wrap="square" lIns="0" tIns="13335" rIns="0" bIns="0" rtlCol="0">
            <a:spAutoFit/>
          </a:bodyPr>
          <a:lstStyle/>
          <a:p>
            <a:pPr marL="12700">
              <a:lnSpc>
                <a:spcPct val="100000"/>
              </a:lnSpc>
              <a:spcBef>
                <a:spcPts val="105"/>
              </a:spcBef>
            </a:pPr>
            <a:r>
              <a:rPr sz="8000" dirty="0">
                <a:solidFill>
                  <a:srgbClr val="000000"/>
                </a:solidFill>
              </a:rPr>
              <a:t>Built-In</a:t>
            </a:r>
            <a:r>
              <a:rPr sz="8000" spc="-85" dirty="0">
                <a:solidFill>
                  <a:srgbClr val="000000"/>
                </a:solidFill>
              </a:rPr>
              <a:t> </a:t>
            </a:r>
            <a:r>
              <a:rPr sz="8000" dirty="0">
                <a:solidFill>
                  <a:srgbClr val="000000"/>
                </a:solidFill>
              </a:rPr>
              <a:t>Pipes</a:t>
            </a:r>
            <a:endParaRPr sz="8000"/>
          </a:p>
        </p:txBody>
      </p:sp>
      <p:sp>
        <p:nvSpPr>
          <p:cNvPr id="6" name="object 6"/>
          <p:cNvSpPr/>
          <p:nvPr/>
        </p:nvSpPr>
        <p:spPr>
          <a:xfrm>
            <a:off x="5366003" y="2546604"/>
            <a:ext cx="1516379" cy="3668267"/>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89526" y="1636014"/>
            <a:ext cx="0" cy="4480560"/>
          </a:xfrm>
          <a:custGeom>
            <a:avLst/>
            <a:gdLst/>
            <a:ahLst/>
            <a:cxnLst/>
            <a:rect l="l" t="t" r="r" b="b"/>
            <a:pathLst>
              <a:path h="4480560">
                <a:moveTo>
                  <a:pt x="0" y="0"/>
                </a:moveTo>
                <a:lnTo>
                  <a:pt x="0" y="4480560"/>
                </a:lnTo>
              </a:path>
            </a:pathLst>
          </a:custGeom>
          <a:ln w="25908">
            <a:solidFill>
              <a:srgbClr val="3981B9"/>
            </a:solidFill>
          </a:ln>
        </p:spPr>
        <p:txBody>
          <a:bodyPr wrap="square" lIns="0" tIns="0" rIns="0" bIns="0" rtlCol="0"/>
          <a:lstStyle/>
          <a:p>
            <a:endParaRPr/>
          </a:p>
        </p:txBody>
      </p:sp>
      <p:sp>
        <p:nvSpPr>
          <p:cNvPr id="3" name="object 3"/>
          <p:cNvSpPr txBox="1"/>
          <p:nvPr/>
        </p:nvSpPr>
        <p:spPr>
          <a:xfrm>
            <a:off x="5585205" y="1631340"/>
            <a:ext cx="2403475" cy="3866515"/>
          </a:xfrm>
          <a:prstGeom prst="rect">
            <a:avLst/>
          </a:prstGeom>
        </p:spPr>
        <p:txBody>
          <a:bodyPr vert="horz" wrap="square" lIns="0" tIns="226060" rIns="0" bIns="0" rtlCol="0">
            <a:spAutoFit/>
          </a:bodyPr>
          <a:lstStyle/>
          <a:p>
            <a:pPr marL="469900" indent="-457200">
              <a:lnSpc>
                <a:spcPct val="100000"/>
              </a:lnSpc>
              <a:spcBef>
                <a:spcPts val="1780"/>
              </a:spcBef>
              <a:buFont typeface="Wingdings"/>
              <a:buChar char=""/>
              <a:tabLst>
                <a:tab pos="469900" algn="l"/>
                <a:tab pos="470534" algn="l"/>
              </a:tabLst>
            </a:pPr>
            <a:r>
              <a:rPr sz="2800" spc="-5" dirty="0">
                <a:latin typeface="Courier New"/>
                <a:cs typeface="Courier New"/>
              </a:rPr>
              <a:t>Uppercase</a:t>
            </a:r>
            <a:endParaRPr sz="2800">
              <a:latin typeface="Courier New"/>
              <a:cs typeface="Courier New"/>
            </a:endParaRPr>
          </a:p>
          <a:p>
            <a:pPr marL="469900" indent="-457200">
              <a:lnSpc>
                <a:spcPct val="100000"/>
              </a:lnSpc>
              <a:spcBef>
                <a:spcPts val="1680"/>
              </a:spcBef>
              <a:buFont typeface="Wingdings"/>
              <a:buChar char=""/>
              <a:tabLst>
                <a:tab pos="469900" algn="l"/>
                <a:tab pos="470534" algn="l"/>
              </a:tabLst>
            </a:pPr>
            <a:r>
              <a:rPr sz="2800" spc="-5" dirty="0">
                <a:latin typeface="Courier New"/>
                <a:cs typeface="Courier New"/>
              </a:rPr>
              <a:t>Lowercase</a:t>
            </a:r>
            <a:endParaRPr sz="2800">
              <a:latin typeface="Courier New"/>
              <a:cs typeface="Courier New"/>
            </a:endParaRPr>
          </a:p>
          <a:p>
            <a:pPr marL="469900" indent="-457200">
              <a:lnSpc>
                <a:spcPct val="100000"/>
              </a:lnSpc>
              <a:spcBef>
                <a:spcPts val="1680"/>
              </a:spcBef>
              <a:buFont typeface="Wingdings"/>
              <a:buChar char=""/>
              <a:tabLst>
                <a:tab pos="469900" algn="l"/>
                <a:tab pos="470534" algn="l"/>
              </a:tabLst>
            </a:pPr>
            <a:r>
              <a:rPr sz="2800" spc="-5" dirty="0">
                <a:latin typeface="Courier New"/>
                <a:cs typeface="Courier New"/>
              </a:rPr>
              <a:t>Decimal</a:t>
            </a:r>
            <a:endParaRPr sz="2800">
              <a:latin typeface="Courier New"/>
              <a:cs typeface="Courier New"/>
            </a:endParaRPr>
          </a:p>
          <a:p>
            <a:pPr marL="469900" indent="-457200">
              <a:lnSpc>
                <a:spcPct val="100000"/>
              </a:lnSpc>
              <a:spcBef>
                <a:spcPts val="1680"/>
              </a:spcBef>
              <a:buFont typeface="Wingdings"/>
              <a:buChar char=""/>
              <a:tabLst>
                <a:tab pos="469900" algn="l"/>
                <a:tab pos="470534" algn="l"/>
              </a:tabLst>
            </a:pPr>
            <a:r>
              <a:rPr sz="2800" spc="-5" dirty="0">
                <a:latin typeface="Courier New"/>
                <a:cs typeface="Courier New"/>
              </a:rPr>
              <a:t>Currency</a:t>
            </a:r>
            <a:endParaRPr sz="2800">
              <a:latin typeface="Courier New"/>
              <a:cs typeface="Courier New"/>
            </a:endParaRPr>
          </a:p>
          <a:p>
            <a:pPr marL="469900" indent="-457200">
              <a:lnSpc>
                <a:spcPct val="100000"/>
              </a:lnSpc>
              <a:spcBef>
                <a:spcPts val="1680"/>
              </a:spcBef>
              <a:buFont typeface="Wingdings"/>
              <a:buChar char=""/>
              <a:tabLst>
                <a:tab pos="469900" algn="l"/>
                <a:tab pos="470534" algn="l"/>
              </a:tabLst>
            </a:pPr>
            <a:r>
              <a:rPr sz="2800" spc="-5" dirty="0">
                <a:latin typeface="Courier New"/>
                <a:cs typeface="Courier New"/>
              </a:rPr>
              <a:t>Date</a:t>
            </a:r>
            <a:endParaRPr sz="2800">
              <a:latin typeface="Courier New"/>
              <a:cs typeface="Courier New"/>
            </a:endParaRPr>
          </a:p>
          <a:p>
            <a:pPr marL="469900" indent="-457200">
              <a:lnSpc>
                <a:spcPct val="100000"/>
              </a:lnSpc>
              <a:spcBef>
                <a:spcPts val="1685"/>
              </a:spcBef>
              <a:buFont typeface="Wingdings"/>
              <a:buChar char=""/>
              <a:tabLst>
                <a:tab pos="469900" algn="l"/>
                <a:tab pos="470534" algn="l"/>
              </a:tabLst>
            </a:pPr>
            <a:r>
              <a:rPr sz="2800" spc="-5" dirty="0">
                <a:latin typeface="Courier New"/>
                <a:cs typeface="Courier New"/>
              </a:rPr>
              <a:t>Json</a:t>
            </a:r>
            <a:endParaRPr sz="2800">
              <a:latin typeface="Courier New"/>
              <a:cs typeface="Courier New"/>
            </a:endParaRPr>
          </a:p>
        </p:txBody>
      </p:sp>
      <p:sp>
        <p:nvSpPr>
          <p:cNvPr id="4" name="object 4"/>
          <p:cNvSpPr/>
          <p:nvPr/>
        </p:nvSpPr>
        <p:spPr>
          <a:xfrm>
            <a:off x="2086355" y="2423160"/>
            <a:ext cx="1068324" cy="2581656"/>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4792217" y="420751"/>
            <a:ext cx="3288665" cy="696595"/>
          </a:xfrm>
          <a:prstGeom prst="rect">
            <a:avLst/>
          </a:prstGeom>
        </p:spPr>
        <p:txBody>
          <a:bodyPr vert="horz" wrap="square" lIns="0" tIns="13335" rIns="0" bIns="0" rtlCol="0">
            <a:spAutoFit/>
          </a:bodyPr>
          <a:lstStyle/>
          <a:p>
            <a:pPr marL="12700">
              <a:lnSpc>
                <a:spcPct val="100000"/>
              </a:lnSpc>
              <a:spcBef>
                <a:spcPts val="105"/>
              </a:spcBef>
            </a:pPr>
            <a:r>
              <a:rPr dirty="0"/>
              <a:t>Built-in</a:t>
            </a:r>
            <a:r>
              <a:rPr spc="-95" dirty="0"/>
              <a:t> </a:t>
            </a:r>
            <a:r>
              <a:rPr dirty="0"/>
              <a:t>Pipes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89526" y="1636014"/>
            <a:ext cx="0" cy="4480560"/>
          </a:xfrm>
          <a:custGeom>
            <a:avLst/>
            <a:gdLst/>
            <a:ahLst/>
            <a:cxnLst/>
            <a:rect l="l" t="t" r="r" b="b"/>
            <a:pathLst>
              <a:path h="4480560">
                <a:moveTo>
                  <a:pt x="0" y="0"/>
                </a:moveTo>
                <a:lnTo>
                  <a:pt x="0" y="4480560"/>
                </a:lnTo>
              </a:path>
            </a:pathLst>
          </a:custGeom>
          <a:ln w="25908">
            <a:solidFill>
              <a:srgbClr val="3981B9"/>
            </a:solidFill>
          </a:ln>
        </p:spPr>
        <p:txBody>
          <a:bodyPr wrap="square" lIns="0" tIns="0" rIns="0" bIns="0" rtlCol="0"/>
          <a:lstStyle/>
          <a:p>
            <a:endParaRPr/>
          </a:p>
        </p:txBody>
      </p:sp>
      <p:sp>
        <p:nvSpPr>
          <p:cNvPr id="3" name="object 3"/>
          <p:cNvSpPr txBox="1"/>
          <p:nvPr/>
        </p:nvSpPr>
        <p:spPr>
          <a:xfrm>
            <a:off x="5585205" y="2590651"/>
            <a:ext cx="5012055" cy="1946910"/>
          </a:xfrm>
          <a:prstGeom prst="rect">
            <a:avLst/>
          </a:prstGeom>
        </p:spPr>
        <p:txBody>
          <a:bodyPr vert="horz" wrap="square" lIns="0" tIns="226695" rIns="0" bIns="0" rtlCol="0">
            <a:spAutoFit/>
          </a:bodyPr>
          <a:lstStyle/>
          <a:p>
            <a:pPr marL="527685" indent="-514984">
              <a:lnSpc>
                <a:spcPct val="100000"/>
              </a:lnSpc>
              <a:spcBef>
                <a:spcPts val="1785"/>
              </a:spcBef>
              <a:buAutoNum type="arabicPeriod"/>
              <a:tabLst>
                <a:tab pos="528320" algn="l"/>
              </a:tabLst>
            </a:pPr>
            <a:r>
              <a:rPr sz="2800" spc="-10" dirty="0">
                <a:latin typeface="Courier New"/>
                <a:cs typeface="Courier New"/>
              </a:rPr>
              <a:t>Create</a:t>
            </a:r>
            <a:r>
              <a:rPr sz="2800" spc="-35" dirty="0">
                <a:latin typeface="Courier New"/>
                <a:cs typeface="Courier New"/>
              </a:rPr>
              <a:t> </a:t>
            </a:r>
            <a:r>
              <a:rPr sz="2800" spc="-10" dirty="0">
                <a:latin typeface="Courier New"/>
                <a:cs typeface="Courier New"/>
              </a:rPr>
              <a:t>File</a:t>
            </a:r>
            <a:endParaRPr sz="2800">
              <a:latin typeface="Courier New"/>
              <a:cs typeface="Courier New"/>
            </a:endParaRPr>
          </a:p>
          <a:p>
            <a:pPr marL="527685" indent="-514984">
              <a:lnSpc>
                <a:spcPct val="100000"/>
              </a:lnSpc>
              <a:spcBef>
                <a:spcPts val="1685"/>
              </a:spcBef>
              <a:buAutoNum type="arabicPeriod"/>
              <a:tabLst>
                <a:tab pos="528320" algn="l"/>
              </a:tabLst>
            </a:pPr>
            <a:r>
              <a:rPr sz="2800" spc="-5" dirty="0">
                <a:latin typeface="Courier New"/>
                <a:cs typeface="Courier New"/>
              </a:rPr>
              <a:t>Import </a:t>
            </a:r>
            <a:r>
              <a:rPr sz="2800" spc="-10" dirty="0">
                <a:latin typeface="Courier New"/>
                <a:cs typeface="Courier New"/>
              </a:rPr>
              <a:t>into</a:t>
            </a:r>
            <a:r>
              <a:rPr sz="2800" spc="-130" dirty="0">
                <a:latin typeface="Courier New"/>
                <a:cs typeface="Courier New"/>
              </a:rPr>
              <a:t> </a:t>
            </a:r>
            <a:r>
              <a:rPr sz="2800" spc="-5" dirty="0">
                <a:latin typeface="Courier New"/>
                <a:cs typeface="Courier New"/>
              </a:rPr>
              <a:t>AppModule</a:t>
            </a:r>
            <a:endParaRPr sz="2800">
              <a:latin typeface="Courier New"/>
              <a:cs typeface="Courier New"/>
            </a:endParaRPr>
          </a:p>
          <a:p>
            <a:pPr marL="527685" indent="-514984">
              <a:lnSpc>
                <a:spcPct val="100000"/>
              </a:lnSpc>
              <a:spcBef>
                <a:spcPts val="1680"/>
              </a:spcBef>
              <a:buAutoNum type="arabicPeriod"/>
              <a:tabLst>
                <a:tab pos="528320" algn="l"/>
              </a:tabLst>
            </a:pPr>
            <a:r>
              <a:rPr sz="2800" spc="-10" dirty="0">
                <a:latin typeface="Courier New"/>
                <a:cs typeface="Courier New"/>
              </a:rPr>
              <a:t>Use </a:t>
            </a:r>
            <a:r>
              <a:rPr sz="2800" spc="-5" dirty="0">
                <a:latin typeface="Courier New"/>
                <a:cs typeface="Courier New"/>
              </a:rPr>
              <a:t>in</a:t>
            </a:r>
            <a:r>
              <a:rPr sz="2800" spc="-30" dirty="0">
                <a:latin typeface="Courier New"/>
                <a:cs typeface="Courier New"/>
              </a:rPr>
              <a:t> </a:t>
            </a:r>
            <a:r>
              <a:rPr sz="2800" spc="-10" dirty="0">
                <a:latin typeface="Courier New"/>
                <a:cs typeface="Courier New"/>
              </a:rPr>
              <a:t>Template</a:t>
            </a:r>
            <a:endParaRPr sz="2800">
              <a:latin typeface="Courier New"/>
              <a:cs typeface="Courier New"/>
            </a:endParaRPr>
          </a:p>
        </p:txBody>
      </p:sp>
      <p:sp>
        <p:nvSpPr>
          <p:cNvPr id="4" name="object 4"/>
          <p:cNvSpPr/>
          <p:nvPr/>
        </p:nvSpPr>
        <p:spPr>
          <a:xfrm>
            <a:off x="2086355" y="2423160"/>
            <a:ext cx="1068324" cy="2581656"/>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4684014" y="420751"/>
            <a:ext cx="3507104" cy="696595"/>
          </a:xfrm>
          <a:prstGeom prst="rect">
            <a:avLst/>
          </a:prstGeom>
        </p:spPr>
        <p:txBody>
          <a:bodyPr vert="horz" wrap="square" lIns="0" tIns="13335" rIns="0" bIns="0" rtlCol="0">
            <a:spAutoFit/>
          </a:bodyPr>
          <a:lstStyle/>
          <a:p>
            <a:pPr marL="12700">
              <a:lnSpc>
                <a:spcPct val="100000"/>
              </a:lnSpc>
              <a:spcBef>
                <a:spcPts val="105"/>
              </a:spcBef>
            </a:pPr>
            <a:r>
              <a:rPr dirty="0"/>
              <a:t>Custom</a:t>
            </a:r>
            <a:r>
              <a:rPr spc="-75" dirty="0"/>
              <a:t> </a:t>
            </a:r>
            <a:r>
              <a:rPr dirty="0"/>
              <a:t>Pipes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23028" y="620090"/>
            <a:ext cx="3509010" cy="697230"/>
          </a:xfrm>
          <a:prstGeom prst="rect">
            <a:avLst/>
          </a:prstGeom>
        </p:spPr>
        <p:txBody>
          <a:bodyPr vert="horz" wrap="square" lIns="0" tIns="13335" rIns="0" bIns="0" rtlCol="0">
            <a:spAutoFit/>
          </a:bodyPr>
          <a:lstStyle/>
          <a:p>
            <a:pPr marL="12700">
              <a:lnSpc>
                <a:spcPct val="100000"/>
              </a:lnSpc>
              <a:spcBef>
                <a:spcPts val="105"/>
              </a:spcBef>
            </a:pPr>
            <a:r>
              <a:rPr dirty="0"/>
              <a:t>Custom</a:t>
            </a:r>
            <a:r>
              <a:rPr spc="-65" dirty="0"/>
              <a:t> </a:t>
            </a:r>
            <a:r>
              <a:rPr dirty="0"/>
              <a:t>Pipes</a:t>
            </a:r>
          </a:p>
        </p:txBody>
      </p:sp>
      <p:sp>
        <p:nvSpPr>
          <p:cNvPr id="3" name="object 3"/>
          <p:cNvSpPr txBox="1"/>
          <p:nvPr/>
        </p:nvSpPr>
        <p:spPr>
          <a:xfrm>
            <a:off x="6966966" y="5045202"/>
            <a:ext cx="1329055" cy="377190"/>
          </a:xfrm>
          <a:prstGeom prst="rect">
            <a:avLst/>
          </a:prstGeom>
          <a:solidFill>
            <a:srgbClr val="8AAB42"/>
          </a:solidFill>
          <a:ln w="25907">
            <a:solidFill>
              <a:srgbClr val="647C2D"/>
            </a:solidFill>
          </a:ln>
        </p:spPr>
        <p:txBody>
          <a:bodyPr vert="horz" wrap="square" lIns="0" tIns="64769" rIns="0" bIns="0" rtlCol="0">
            <a:spAutoFit/>
          </a:bodyPr>
          <a:lstStyle/>
          <a:p>
            <a:pPr marL="206375">
              <a:lnSpc>
                <a:spcPct val="100000"/>
              </a:lnSpc>
              <a:spcBef>
                <a:spcPts val="509"/>
              </a:spcBef>
            </a:pPr>
            <a:r>
              <a:rPr sz="1500" b="1" spc="-5" dirty="0">
                <a:solidFill>
                  <a:srgbClr val="FFFFFF"/>
                </a:solidFill>
                <a:latin typeface="Arial"/>
                <a:cs typeface="Arial"/>
              </a:rPr>
              <a:t>Template</a:t>
            </a:r>
            <a:endParaRPr sz="1500">
              <a:latin typeface="Arial"/>
              <a:cs typeface="Arial"/>
            </a:endParaRPr>
          </a:p>
        </p:txBody>
      </p:sp>
      <p:sp>
        <p:nvSpPr>
          <p:cNvPr id="4" name="object 4"/>
          <p:cNvSpPr txBox="1"/>
          <p:nvPr/>
        </p:nvSpPr>
        <p:spPr>
          <a:xfrm>
            <a:off x="879347" y="2202561"/>
            <a:ext cx="5086350" cy="285115"/>
          </a:xfrm>
          <a:prstGeom prst="rect">
            <a:avLst/>
          </a:prstGeom>
        </p:spPr>
        <p:txBody>
          <a:bodyPr vert="horz" wrap="square" lIns="0" tIns="13335" rIns="0" bIns="0" rtlCol="0">
            <a:spAutoFit/>
          </a:bodyPr>
          <a:lstStyle/>
          <a:p>
            <a:pPr>
              <a:lnSpc>
                <a:spcPct val="100000"/>
              </a:lnSpc>
              <a:spcBef>
                <a:spcPts val="105"/>
              </a:spcBef>
            </a:pPr>
            <a:r>
              <a:rPr sz="1700" dirty="0">
                <a:solidFill>
                  <a:srgbClr val="3981B9"/>
                </a:solidFill>
                <a:latin typeface="Arial"/>
                <a:cs typeface="Arial"/>
              </a:rPr>
              <a:t>import </a:t>
            </a:r>
            <a:r>
              <a:rPr sz="1700" dirty="0">
                <a:latin typeface="Arial"/>
                <a:cs typeface="Arial"/>
              </a:rPr>
              <a:t>{ PipeTransform, Pipe } </a:t>
            </a:r>
            <a:r>
              <a:rPr sz="1700" spc="-5" dirty="0">
                <a:solidFill>
                  <a:srgbClr val="3981B9"/>
                </a:solidFill>
                <a:latin typeface="Arial"/>
                <a:cs typeface="Arial"/>
              </a:rPr>
              <a:t>from</a:t>
            </a:r>
            <a:r>
              <a:rPr sz="1700" spc="-65" dirty="0">
                <a:solidFill>
                  <a:srgbClr val="3981B9"/>
                </a:solidFill>
                <a:latin typeface="Arial"/>
                <a:cs typeface="Arial"/>
              </a:rPr>
              <a:t> </a:t>
            </a:r>
            <a:r>
              <a:rPr sz="1700" dirty="0">
                <a:solidFill>
                  <a:srgbClr val="D79F39"/>
                </a:solidFill>
                <a:latin typeface="Arial"/>
                <a:cs typeface="Arial"/>
              </a:rPr>
              <a:t>'@angular/core'</a:t>
            </a:r>
            <a:r>
              <a:rPr sz="1700" dirty="0">
                <a:latin typeface="Arial"/>
                <a:cs typeface="Arial"/>
              </a:rPr>
              <a:t>;</a:t>
            </a:r>
            <a:endParaRPr sz="1700">
              <a:latin typeface="Arial"/>
              <a:cs typeface="Arial"/>
            </a:endParaRPr>
          </a:p>
        </p:txBody>
      </p:sp>
      <p:sp>
        <p:nvSpPr>
          <p:cNvPr id="5" name="object 5"/>
          <p:cNvSpPr txBox="1"/>
          <p:nvPr/>
        </p:nvSpPr>
        <p:spPr>
          <a:xfrm>
            <a:off x="879347" y="2720720"/>
            <a:ext cx="1859914" cy="803910"/>
          </a:xfrm>
          <a:prstGeom prst="rect">
            <a:avLst/>
          </a:prstGeom>
        </p:spPr>
        <p:txBody>
          <a:bodyPr vert="horz" wrap="square" lIns="0" tIns="13335" rIns="0" bIns="0" rtlCol="0">
            <a:spAutoFit/>
          </a:bodyPr>
          <a:lstStyle/>
          <a:p>
            <a:pPr>
              <a:lnSpc>
                <a:spcPct val="100000"/>
              </a:lnSpc>
              <a:spcBef>
                <a:spcPts val="105"/>
              </a:spcBef>
            </a:pPr>
            <a:r>
              <a:rPr sz="1700" dirty="0">
                <a:latin typeface="Arial"/>
                <a:cs typeface="Arial"/>
              </a:rPr>
              <a:t>@Pipe({</a:t>
            </a:r>
            <a:endParaRPr sz="1700">
              <a:latin typeface="Arial"/>
              <a:cs typeface="Arial"/>
            </a:endParaRPr>
          </a:p>
          <a:p>
            <a:pPr marL="240665">
              <a:lnSpc>
                <a:spcPct val="100000"/>
              </a:lnSpc>
            </a:pPr>
            <a:r>
              <a:rPr sz="1700" dirty="0">
                <a:latin typeface="Arial"/>
                <a:cs typeface="Arial"/>
              </a:rPr>
              <a:t>name:</a:t>
            </a:r>
            <a:r>
              <a:rPr sz="1700" spc="-40" dirty="0">
                <a:latin typeface="Arial"/>
                <a:cs typeface="Arial"/>
              </a:rPr>
              <a:t> </a:t>
            </a:r>
            <a:r>
              <a:rPr sz="1700" spc="-5" dirty="0">
                <a:solidFill>
                  <a:srgbClr val="D79F39"/>
                </a:solidFill>
                <a:latin typeface="Arial"/>
                <a:cs typeface="Arial"/>
              </a:rPr>
              <a:t>‘limitChar'</a:t>
            </a:r>
            <a:endParaRPr sz="1700">
              <a:latin typeface="Arial"/>
              <a:cs typeface="Arial"/>
            </a:endParaRPr>
          </a:p>
          <a:p>
            <a:pPr>
              <a:lnSpc>
                <a:spcPct val="100000"/>
              </a:lnSpc>
            </a:pPr>
            <a:r>
              <a:rPr sz="1700" spc="-10" dirty="0">
                <a:latin typeface="Arial"/>
                <a:cs typeface="Arial"/>
              </a:rPr>
              <a:t>})</a:t>
            </a:r>
            <a:endParaRPr sz="1700">
              <a:latin typeface="Arial"/>
              <a:cs typeface="Arial"/>
            </a:endParaRPr>
          </a:p>
        </p:txBody>
      </p:sp>
      <p:sp>
        <p:nvSpPr>
          <p:cNvPr id="6" name="object 6"/>
          <p:cNvSpPr txBox="1"/>
          <p:nvPr/>
        </p:nvSpPr>
        <p:spPr>
          <a:xfrm>
            <a:off x="879347" y="3757421"/>
            <a:ext cx="5292090" cy="1581150"/>
          </a:xfrm>
          <a:prstGeom prst="rect">
            <a:avLst/>
          </a:prstGeom>
        </p:spPr>
        <p:txBody>
          <a:bodyPr vert="horz" wrap="square" lIns="0" tIns="12700" rIns="0" bIns="0" rtlCol="0">
            <a:spAutoFit/>
          </a:bodyPr>
          <a:lstStyle/>
          <a:p>
            <a:pPr marL="120014" marR="5080" indent="-120650">
              <a:lnSpc>
                <a:spcPct val="100000"/>
              </a:lnSpc>
              <a:spcBef>
                <a:spcPts val="100"/>
              </a:spcBef>
            </a:pPr>
            <a:r>
              <a:rPr sz="1700" spc="-5" dirty="0">
                <a:solidFill>
                  <a:srgbClr val="006FC0"/>
                </a:solidFill>
                <a:latin typeface="Arial"/>
                <a:cs typeface="Arial"/>
              </a:rPr>
              <a:t>export </a:t>
            </a:r>
            <a:r>
              <a:rPr sz="1700" dirty="0">
                <a:solidFill>
                  <a:srgbClr val="FF0000"/>
                </a:solidFill>
                <a:latin typeface="Arial"/>
                <a:cs typeface="Arial"/>
              </a:rPr>
              <a:t>class </a:t>
            </a:r>
            <a:r>
              <a:rPr sz="1700" dirty="0">
                <a:solidFill>
                  <a:srgbClr val="688030"/>
                </a:solidFill>
                <a:latin typeface="Arial"/>
                <a:cs typeface="Arial"/>
              </a:rPr>
              <a:t>TruncatePipe </a:t>
            </a:r>
            <a:r>
              <a:rPr sz="1700" dirty="0">
                <a:solidFill>
                  <a:srgbClr val="C00000"/>
                </a:solidFill>
                <a:latin typeface="Arial"/>
                <a:cs typeface="Arial"/>
              </a:rPr>
              <a:t>implements </a:t>
            </a:r>
            <a:r>
              <a:rPr sz="1700" dirty="0">
                <a:solidFill>
                  <a:srgbClr val="6F2F9F"/>
                </a:solidFill>
                <a:latin typeface="Arial"/>
                <a:cs typeface="Arial"/>
              </a:rPr>
              <a:t>PipeTransform </a:t>
            </a:r>
            <a:r>
              <a:rPr sz="1700" dirty="0">
                <a:latin typeface="Arial"/>
                <a:cs typeface="Arial"/>
              </a:rPr>
              <a:t>{  </a:t>
            </a:r>
            <a:r>
              <a:rPr sz="1700" spc="-5" dirty="0">
                <a:solidFill>
                  <a:srgbClr val="00AF50"/>
                </a:solidFill>
                <a:latin typeface="Arial"/>
                <a:cs typeface="Arial"/>
              </a:rPr>
              <a:t>transform(</a:t>
            </a:r>
            <a:r>
              <a:rPr sz="1700" spc="-5" dirty="0">
                <a:solidFill>
                  <a:srgbClr val="5243BA"/>
                </a:solidFill>
                <a:latin typeface="Arial"/>
                <a:cs typeface="Arial"/>
              </a:rPr>
              <a:t>input</a:t>
            </a:r>
            <a:r>
              <a:rPr sz="1700" spc="-5" dirty="0">
                <a:solidFill>
                  <a:srgbClr val="00AF50"/>
                </a:solidFill>
                <a:latin typeface="Arial"/>
                <a:cs typeface="Arial"/>
              </a:rPr>
              <a:t>: </a:t>
            </a:r>
            <a:r>
              <a:rPr sz="1700" dirty="0">
                <a:solidFill>
                  <a:srgbClr val="6F2F9F"/>
                </a:solidFill>
                <a:latin typeface="Arial"/>
                <a:cs typeface="Arial"/>
              </a:rPr>
              <a:t>string</a:t>
            </a:r>
            <a:r>
              <a:rPr sz="1700" dirty="0">
                <a:latin typeface="Arial"/>
                <a:cs typeface="Arial"/>
              </a:rPr>
              <a:t>, </a:t>
            </a:r>
            <a:r>
              <a:rPr sz="1700" dirty="0">
                <a:solidFill>
                  <a:srgbClr val="5243BA"/>
                </a:solidFill>
                <a:latin typeface="Arial"/>
                <a:cs typeface="Arial"/>
              </a:rPr>
              <a:t>args</a:t>
            </a:r>
            <a:r>
              <a:rPr sz="1700" dirty="0">
                <a:solidFill>
                  <a:srgbClr val="00AF50"/>
                </a:solidFill>
                <a:latin typeface="Arial"/>
                <a:cs typeface="Arial"/>
              </a:rPr>
              <a:t>: </a:t>
            </a:r>
            <a:r>
              <a:rPr sz="1700" spc="-5" dirty="0">
                <a:solidFill>
                  <a:srgbClr val="6F2F9F"/>
                </a:solidFill>
                <a:latin typeface="Arial"/>
                <a:cs typeface="Arial"/>
              </a:rPr>
              <a:t>string[]</a:t>
            </a:r>
            <a:r>
              <a:rPr sz="1700" spc="-5" dirty="0">
                <a:solidFill>
                  <a:srgbClr val="00AF50"/>
                </a:solidFill>
                <a:latin typeface="Arial"/>
                <a:cs typeface="Arial"/>
              </a:rPr>
              <a:t>)</a:t>
            </a:r>
            <a:r>
              <a:rPr sz="1700" spc="30" dirty="0">
                <a:solidFill>
                  <a:srgbClr val="00AF50"/>
                </a:solidFill>
                <a:latin typeface="Arial"/>
                <a:cs typeface="Arial"/>
              </a:rPr>
              <a:t> </a:t>
            </a:r>
            <a:r>
              <a:rPr sz="1700" dirty="0">
                <a:solidFill>
                  <a:srgbClr val="00AF50"/>
                </a:solidFill>
                <a:latin typeface="Arial"/>
                <a:cs typeface="Arial"/>
              </a:rPr>
              <a:t>{</a:t>
            </a:r>
            <a:endParaRPr sz="1700">
              <a:latin typeface="Arial"/>
              <a:cs typeface="Arial"/>
            </a:endParaRPr>
          </a:p>
          <a:p>
            <a:pPr marL="603250">
              <a:lnSpc>
                <a:spcPct val="100000"/>
              </a:lnSpc>
              <a:spcBef>
                <a:spcPts val="5"/>
              </a:spcBef>
            </a:pPr>
            <a:r>
              <a:rPr sz="1700" spc="-5" dirty="0">
                <a:latin typeface="Arial"/>
                <a:cs typeface="Arial"/>
              </a:rPr>
              <a:t>// </a:t>
            </a:r>
            <a:r>
              <a:rPr sz="1700" dirty="0">
                <a:latin typeface="Arial"/>
                <a:cs typeface="Arial"/>
              </a:rPr>
              <a:t>Perform </a:t>
            </a:r>
            <a:r>
              <a:rPr sz="1700" spc="-5" dirty="0">
                <a:latin typeface="Arial"/>
                <a:cs typeface="Arial"/>
              </a:rPr>
              <a:t>transformation</a:t>
            </a:r>
            <a:r>
              <a:rPr sz="1700" spc="10" dirty="0">
                <a:latin typeface="Arial"/>
                <a:cs typeface="Arial"/>
              </a:rPr>
              <a:t> </a:t>
            </a:r>
            <a:r>
              <a:rPr sz="1700" dirty="0">
                <a:latin typeface="Arial"/>
                <a:cs typeface="Arial"/>
              </a:rPr>
              <a:t>here</a:t>
            </a:r>
            <a:endParaRPr sz="1700">
              <a:latin typeface="Arial"/>
              <a:cs typeface="Arial"/>
            </a:endParaRPr>
          </a:p>
          <a:p>
            <a:pPr marL="542290">
              <a:lnSpc>
                <a:spcPct val="100000"/>
              </a:lnSpc>
            </a:pPr>
            <a:r>
              <a:rPr sz="1700" spc="-5" dirty="0">
                <a:solidFill>
                  <a:srgbClr val="FF0000"/>
                </a:solidFill>
                <a:latin typeface="Arial"/>
                <a:cs typeface="Arial"/>
              </a:rPr>
              <a:t>return…</a:t>
            </a:r>
            <a:endParaRPr sz="1700">
              <a:latin typeface="Arial"/>
              <a:cs typeface="Arial"/>
            </a:endParaRPr>
          </a:p>
          <a:p>
            <a:pPr marL="240665">
              <a:lnSpc>
                <a:spcPct val="100000"/>
              </a:lnSpc>
            </a:pPr>
            <a:r>
              <a:rPr sz="1700" dirty="0">
                <a:solidFill>
                  <a:srgbClr val="00AF50"/>
                </a:solidFill>
                <a:latin typeface="Arial"/>
                <a:cs typeface="Arial"/>
              </a:rPr>
              <a:t>}</a:t>
            </a:r>
            <a:endParaRPr sz="1700">
              <a:latin typeface="Arial"/>
              <a:cs typeface="Arial"/>
            </a:endParaRPr>
          </a:p>
          <a:p>
            <a:pPr>
              <a:lnSpc>
                <a:spcPct val="100000"/>
              </a:lnSpc>
            </a:pPr>
            <a:r>
              <a:rPr sz="1700" dirty="0">
                <a:latin typeface="Arial"/>
                <a:cs typeface="Arial"/>
              </a:rPr>
              <a:t>}</a:t>
            </a:r>
            <a:endParaRPr sz="1700">
              <a:latin typeface="Arial"/>
              <a:cs typeface="Arial"/>
            </a:endParaRPr>
          </a:p>
        </p:txBody>
      </p:sp>
      <p:sp>
        <p:nvSpPr>
          <p:cNvPr id="7" name="object 7"/>
          <p:cNvSpPr/>
          <p:nvPr/>
        </p:nvSpPr>
        <p:spPr>
          <a:xfrm>
            <a:off x="1405889" y="1668017"/>
            <a:ext cx="1922145" cy="372110"/>
          </a:xfrm>
          <a:custGeom>
            <a:avLst/>
            <a:gdLst/>
            <a:ahLst/>
            <a:cxnLst/>
            <a:rect l="l" t="t" r="r" b="b"/>
            <a:pathLst>
              <a:path w="1922145" h="372110">
                <a:moveTo>
                  <a:pt x="0" y="371855"/>
                </a:moveTo>
                <a:lnTo>
                  <a:pt x="1921764" y="371855"/>
                </a:lnTo>
                <a:lnTo>
                  <a:pt x="1921764" y="0"/>
                </a:lnTo>
                <a:lnTo>
                  <a:pt x="0" y="0"/>
                </a:lnTo>
                <a:lnTo>
                  <a:pt x="0" y="371855"/>
                </a:lnTo>
                <a:close/>
              </a:path>
            </a:pathLst>
          </a:custGeom>
          <a:ln w="25908">
            <a:solidFill>
              <a:srgbClr val="3D7984"/>
            </a:solidFill>
          </a:ln>
        </p:spPr>
        <p:txBody>
          <a:bodyPr wrap="square" lIns="0" tIns="0" rIns="0" bIns="0" rtlCol="0"/>
          <a:lstStyle/>
          <a:p>
            <a:endParaRPr/>
          </a:p>
        </p:txBody>
      </p:sp>
      <p:sp>
        <p:nvSpPr>
          <p:cNvPr id="8" name="object 8"/>
          <p:cNvSpPr txBox="1"/>
          <p:nvPr/>
        </p:nvSpPr>
        <p:spPr>
          <a:xfrm>
            <a:off x="1418844" y="1680972"/>
            <a:ext cx="1896110" cy="356235"/>
          </a:xfrm>
          <a:prstGeom prst="rect">
            <a:avLst/>
          </a:prstGeom>
          <a:solidFill>
            <a:srgbClr val="56A7B5"/>
          </a:solidFill>
        </p:spPr>
        <p:txBody>
          <a:bodyPr vert="horz" wrap="square" lIns="0" tIns="52069" rIns="0" bIns="0" rtlCol="0">
            <a:spAutoFit/>
          </a:bodyPr>
          <a:lstStyle/>
          <a:p>
            <a:pPr marL="231775">
              <a:lnSpc>
                <a:spcPct val="100000"/>
              </a:lnSpc>
              <a:spcBef>
                <a:spcPts val="409"/>
              </a:spcBef>
            </a:pPr>
            <a:r>
              <a:rPr sz="1500" b="1" spc="-5" dirty="0">
                <a:solidFill>
                  <a:srgbClr val="FFFFFF"/>
                </a:solidFill>
                <a:latin typeface="Arial"/>
                <a:cs typeface="Arial"/>
              </a:rPr>
              <a:t>truncate.pipe.ts</a:t>
            </a:r>
            <a:endParaRPr sz="1500">
              <a:latin typeface="Arial"/>
              <a:cs typeface="Arial"/>
            </a:endParaRPr>
          </a:p>
        </p:txBody>
      </p:sp>
      <p:sp>
        <p:nvSpPr>
          <p:cNvPr id="9" name="object 9"/>
          <p:cNvSpPr txBox="1"/>
          <p:nvPr/>
        </p:nvSpPr>
        <p:spPr>
          <a:xfrm>
            <a:off x="6710171" y="5590438"/>
            <a:ext cx="4107179" cy="299720"/>
          </a:xfrm>
          <a:prstGeom prst="rect">
            <a:avLst/>
          </a:prstGeom>
        </p:spPr>
        <p:txBody>
          <a:bodyPr vert="horz" wrap="square" lIns="0" tIns="12700" rIns="0" bIns="0" rtlCol="0">
            <a:spAutoFit/>
          </a:bodyPr>
          <a:lstStyle/>
          <a:p>
            <a:pPr marL="86995">
              <a:lnSpc>
                <a:spcPct val="100000"/>
              </a:lnSpc>
              <a:spcBef>
                <a:spcPts val="100"/>
              </a:spcBef>
            </a:pPr>
            <a:r>
              <a:rPr sz="1800" spc="-5" dirty="0">
                <a:solidFill>
                  <a:srgbClr val="FF0000"/>
                </a:solidFill>
                <a:latin typeface="Arial"/>
                <a:cs typeface="Arial"/>
              </a:rPr>
              <a:t>&lt;</a:t>
            </a:r>
            <a:r>
              <a:rPr sz="1800" spc="-5" dirty="0">
                <a:solidFill>
                  <a:srgbClr val="C00000"/>
                </a:solidFill>
                <a:latin typeface="Arial"/>
                <a:cs typeface="Arial"/>
              </a:rPr>
              <a:t>h1</a:t>
            </a:r>
            <a:r>
              <a:rPr sz="1800" spc="-5" dirty="0">
                <a:solidFill>
                  <a:srgbClr val="FF0000"/>
                </a:solidFill>
                <a:latin typeface="Arial"/>
                <a:cs typeface="Arial"/>
              </a:rPr>
              <a:t>&gt;</a:t>
            </a:r>
            <a:r>
              <a:rPr sz="1800" spc="-5" dirty="0">
                <a:latin typeface="Arial"/>
                <a:cs typeface="Arial"/>
              </a:rPr>
              <a:t>{{ books.results </a:t>
            </a:r>
            <a:r>
              <a:rPr sz="1800" dirty="0">
                <a:latin typeface="Arial"/>
                <a:cs typeface="Arial"/>
              </a:rPr>
              <a:t>| </a:t>
            </a:r>
            <a:r>
              <a:rPr sz="1800" spc="-5" dirty="0">
                <a:latin typeface="Arial"/>
                <a:cs typeface="Arial"/>
              </a:rPr>
              <a:t>limitChar</a:t>
            </a:r>
            <a:r>
              <a:rPr sz="1800" spc="20" dirty="0">
                <a:latin typeface="Arial"/>
                <a:cs typeface="Arial"/>
              </a:rPr>
              <a:t> </a:t>
            </a:r>
            <a:r>
              <a:rPr sz="1800" spc="-5" dirty="0">
                <a:latin typeface="Arial"/>
                <a:cs typeface="Arial"/>
              </a:rPr>
              <a:t>}}</a:t>
            </a:r>
            <a:r>
              <a:rPr sz="1800" spc="-5" dirty="0">
                <a:solidFill>
                  <a:srgbClr val="FF0000"/>
                </a:solidFill>
                <a:latin typeface="Arial"/>
                <a:cs typeface="Arial"/>
              </a:rPr>
              <a:t>&lt;</a:t>
            </a:r>
            <a:r>
              <a:rPr sz="1800" spc="-5" dirty="0">
                <a:solidFill>
                  <a:srgbClr val="C00000"/>
                </a:solidFill>
                <a:latin typeface="Arial"/>
                <a:cs typeface="Arial"/>
              </a:rPr>
              <a:t>/h1</a:t>
            </a:r>
            <a:r>
              <a:rPr sz="1800" spc="-5" dirty="0">
                <a:solidFill>
                  <a:srgbClr val="FF0000"/>
                </a:solidFill>
                <a:latin typeface="Arial"/>
                <a:cs typeface="Arial"/>
              </a:rPr>
              <a:t>&gt;</a:t>
            </a:r>
            <a:endParaRPr sz="1800">
              <a:latin typeface="Arial"/>
              <a:cs typeface="Arial"/>
            </a:endParaRPr>
          </a:p>
        </p:txBody>
      </p:sp>
      <p:sp>
        <p:nvSpPr>
          <p:cNvPr id="10" name="object 10"/>
          <p:cNvSpPr/>
          <p:nvPr/>
        </p:nvSpPr>
        <p:spPr>
          <a:xfrm>
            <a:off x="6705600" y="5422391"/>
            <a:ext cx="4116704" cy="681355"/>
          </a:xfrm>
          <a:custGeom>
            <a:avLst/>
            <a:gdLst/>
            <a:ahLst/>
            <a:cxnLst/>
            <a:rect l="l" t="t" r="r" b="b"/>
            <a:pathLst>
              <a:path w="4116704" h="681354">
                <a:moveTo>
                  <a:pt x="0" y="681227"/>
                </a:moveTo>
                <a:lnTo>
                  <a:pt x="4116324" y="681227"/>
                </a:lnTo>
                <a:lnTo>
                  <a:pt x="4116324" y="0"/>
                </a:lnTo>
                <a:lnTo>
                  <a:pt x="0" y="0"/>
                </a:lnTo>
                <a:lnTo>
                  <a:pt x="0" y="681227"/>
                </a:lnTo>
                <a:close/>
              </a:path>
            </a:pathLst>
          </a:custGeom>
          <a:ln w="9144">
            <a:solidFill>
              <a:srgbClr val="D9D9D9"/>
            </a:solidFill>
          </a:ln>
        </p:spPr>
        <p:txBody>
          <a:bodyPr wrap="square" lIns="0" tIns="0" rIns="0" bIns="0" rtlCol="0"/>
          <a:lstStyle/>
          <a:p>
            <a:endParaRPr/>
          </a:p>
        </p:txBody>
      </p:sp>
      <p:sp>
        <p:nvSpPr>
          <p:cNvPr id="11" name="object 11"/>
          <p:cNvSpPr/>
          <p:nvPr/>
        </p:nvSpPr>
        <p:spPr>
          <a:xfrm>
            <a:off x="699516" y="2051304"/>
            <a:ext cx="5541645" cy="3355975"/>
          </a:xfrm>
          <a:custGeom>
            <a:avLst/>
            <a:gdLst/>
            <a:ahLst/>
            <a:cxnLst/>
            <a:rect l="l" t="t" r="r" b="b"/>
            <a:pathLst>
              <a:path w="5541645" h="3355975">
                <a:moveTo>
                  <a:pt x="0" y="3355848"/>
                </a:moveTo>
                <a:lnTo>
                  <a:pt x="5541264" y="3355848"/>
                </a:lnTo>
                <a:lnTo>
                  <a:pt x="5541264" y="0"/>
                </a:lnTo>
                <a:lnTo>
                  <a:pt x="0" y="0"/>
                </a:lnTo>
                <a:lnTo>
                  <a:pt x="0" y="3355848"/>
                </a:lnTo>
                <a:close/>
              </a:path>
            </a:pathLst>
          </a:custGeom>
          <a:ln w="9144">
            <a:solidFill>
              <a:srgbClr val="D9D9D9"/>
            </a:solidFill>
          </a:ln>
        </p:spPr>
        <p:txBody>
          <a:bodyPr wrap="square" lIns="0" tIns="0" rIns="0" bIns="0" rtlCol="0"/>
          <a:lstStyle/>
          <a:p>
            <a:endParaRPr/>
          </a:p>
        </p:txBody>
      </p:sp>
      <p:sp>
        <p:nvSpPr>
          <p:cNvPr id="12" name="object 12"/>
          <p:cNvSpPr/>
          <p:nvPr/>
        </p:nvSpPr>
        <p:spPr>
          <a:xfrm>
            <a:off x="6705600" y="2075688"/>
            <a:ext cx="4914900" cy="2565400"/>
          </a:xfrm>
          <a:custGeom>
            <a:avLst/>
            <a:gdLst/>
            <a:ahLst/>
            <a:cxnLst/>
            <a:rect l="l" t="t" r="r" b="b"/>
            <a:pathLst>
              <a:path w="4914900" h="2565400">
                <a:moveTo>
                  <a:pt x="0" y="2564892"/>
                </a:moveTo>
                <a:lnTo>
                  <a:pt x="4914900" y="2564892"/>
                </a:lnTo>
                <a:lnTo>
                  <a:pt x="4914900" y="0"/>
                </a:lnTo>
                <a:lnTo>
                  <a:pt x="0" y="0"/>
                </a:lnTo>
                <a:lnTo>
                  <a:pt x="0" y="2564892"/>
                </a:lnTo>
                <a:close/>
              </a:path>
            </a:pathLst>
          </a:custGeom>
          <a:ln w="9144">
            <a:solidFill>
              <a:srgbClr val="CCCCCC"/>
            </a:solidFill>
          </a:ln>
        </p:spPr>
        <p:txBody>
          <a:bodyPr wrap="square" lIns="0" tIns="0" rIns="0" bIns="0" rtlCol="0"/>
          <a:lstStyle/>
          <a:p>
            <a:endParaRPr/>
          </a:p>
        </p:txBody>
      </p:sp>
      <p:sp>
        <p:nvSpPr>
          <p:cNvPr id="13" name="object 13"/>
          <p:cNvSpPr txBox="1"/>
          <p:nvPr/>
        </p:nvSpPr>
        <p:spPr>
          <a:xfrm>
            <a:off x="6852793" y="2235454"/>
            <a:ext cx="4761865" cy="803275"/>
          </a:xfrm>
          <a:prstGeom prst="rect">
            <a:avLst/>
          </a:prstGeom>
        </p:spPr>
        <p:txBody>
          <a:bodyPr vert="horz" wrap="square" lIns="0" tIns="13335" rIns="0" bIns="0" rtlCol="0">
            <a:spAutoFit/>
          </a:bodyPr>
          <a:lstStyle/>
          <a:p>
            <a:pPr>
              <a:lnSpc>
                <a:spcPct val="100000"/>
              </a:lnSpc>
              <a:spcBef>
                <a:spcPts val="105"/>
              </a:spcBef>
            </a:pPr>
            <a:r>
              <a:rPr sz="1700" dirty="0">
                <a:solidFill>
                  <a:srgbClr val="3981B9"/>
                </a:solidFill>
                <a:latin typeface="Arial"/>
                <a:cs typeface="Arial"/>
              </a:rPr>
              <a:t>import </a:t>
            </a:r>
            <a:r>
              <a:rPr sz="1700" dirty="0">
                <a:latin typeface="Arial"/>
                <a:cs typeface="Arial"/>
              </a:rPr>
              <a:t>{ NgModule } </a:t>
            </a:r>
            <a:r>
              <a:rPr sz="1700" spc="-5" dirty="0">
                <a:solidFill>
                  <a:srgbClr val="3981B9"/>
                </a:solidFill>
                <a:latin typeface="Arial"/>
                <a:cs typeface="Arial"/>
              </a:rPr>
              <a:t>from</a:t>
            </a:r>
            <a:r>
              <a:rPr sz="1700" spc="-15" dirty="0">
                <a:solidFill>
                  <a:srgbClr val="3981B9"/>
                </a:solidFill>
                <a:latin typeface="Arial"/>
                <a:cs typeface="Arial"/>
              </a:rPr>
              <a:t> </a:t>
            </a:r>
            <a:r>
              <a:rPr sz="1700" spc="-5" dirty="0">
                <a:solidFill>
                  <a:srgbClr val="AB7921"/>
                </a:solidFill>
                <a:latin typeface="Arial"/>
                <a:cs typeface="Arial"/>
              </a:rPr>
              <a:t>‘@angular/core’</a:t>
            </a:r>
            <a:r>
              <a:rPr sz="1700" spc="-5" dirty="0">
                <a:latin typeface="Arial"/>
                <a:cs typeface="Arial"/>
              </a:rPr>
              <a:t>;</a:t>
            </a:r>
            <a:endParaRPr sz="1700">
              <a:latin typeface="Arial"/>
              <a:cs typeface="Arial"/>
            </a:endParaRPr>
          </a:p>
          <a:p>
            <a:pPr marR="5080">
              <a:lnSpc>
                <a:spcPct val="100000"/>
              </a:lnSpc>
            </a:pPr>
            <a:r>
              <a:rPr sz="1700" dirty="0">
                <a:solidFill>
                  <a:srgbClr val="3981B9"/>
                </a:solidFill>
                <a:latin typeface="Arial"/>
                <a:cs typeface="Arial"/>
              </a:rPr>
              <a:t>import </a:t>
            </a:r>
            <a:r>
              <a:rPr sz="1700" dirty="0">
                <a:latin typeface="Arial"/>
                <a:cs typeface="Arial"/>
              </a:rPr>
              <a:t>{ AppComponent } </a:t>
            </a:r>
            <a:r>
              <a:rPr sz="1700" spc="-5" dirty="0">
                <a:solidFill>
                  <a:srgbClr val="3981B9"/>
                </a:solidFill>
                <a:latin typeface="Arial"/>
                <a:cs typeface="Arial"/>
              </a:rPr>
              <a:t>from </a:t>
            </a:r>
            <a:r>
              <a:rPr sz="1700" spc="-5" dirty="0">
                <a:solidFill>
                  <a:srgbClr val="AB7921"/>
                </a:solidFill>
                <a:latin typeface="Arial"/>
                <a:cs typeface="Arial"/>
              </a:rPr>
              <a:t>‘./app.component’</a:t>
            </a:r>
            <a:r>
              <a:rPr sz="1700" spc="-5" dirty="0">
                <a:latin typeface="Arial"/>
                <a:cs typeface="Arial"/>
              </a:rPr>
              <a:t>;  </a:t>
            </a:r>
            <a:r>
              <a:rPr sz="1700" dirty="0">
                <a:solidFill>
                  <a:srgbClr val="006FC0"/>
                </a:solidFill>
                <a:latin typeface="Arial"/>
                <a:cs typeface="Arial"/>
              </a:rPr>
              <a:t>import </a:t>
            </a:r>
            <a:r>
              <a:rPr sz="1700" dirty="0">
                <a:latin typeface="Arial"/>
                <a:cs typeface="Arial"/>
              </a:rPr>
              <a:t>{ TruncatePipe } </a:t>
            </a:r>
            <a:r>
              <a:rPr sz="1700" spc="-5" dirty="0">
                <a:solidFill>
                  <a:srgbClr val="006FC0"/>
                </a:solidFill>
                <a:latin typeface="Arial"/>
                <a:cs typeface="Arial"/>
              </a:rPr>
              <a:t>from</a:t>
            </a:r>
            <a:r>
              <a:rPr sz="1700" spc="-20" dirty="0">
                <a:solidFill>
                  <a:srgbClr val="006FC0"/>
                </a:solidFill>
                <a:latin typeface="Arial"/>
                <a:cs typeface="Arial"/>
              </a:rPr>
              <a:t> </a:t>
            </a:r>
            <a:r>
              <a:rPr sz="1700" spc="-5" dirty="0">
                <a:solidFill>
                  <a:srgbClr val="AB7921"/>
                </a:solidFill>
                <a:latin typeface="Arial"/>
                <a:cs typeface="Arial"/>
              </a:rPr>
              <a:t>‘./truncate.pipe.ts’</a:t>
            </a:r>
            <a:r>
              <a:rPr sz="1700" spc="-5" dirty="0">
                <a:latin typeface="Arial"/>
                <a:cs typeface="Arial"/>
              </a:rPr>
              <a:t>;</a:t>
            </a:r>
            <a:endParaRPr sz="1700">
              <a:latin typeface="Arial"/>
              <a:cs typeface="Arial"/>
            </a:endParaRPr>
          </a:p>
        </p:txBody>
      </p:sp>
      <p:sp>
        <p:nvSpPr>
          <p:cNvPr id="14" name="object 14"/>
          <p:cNvSpPr txBox="1"/>
          <p:nvPr/>
        </p:nvSpPr>
        <p:spPr>
          <a:xfrm>
            <a:off x="6852793" y="3271773"/>
            <a:ext cx="3167380" cy="1322070"/>
          </a:xfrm>
          <a:prstGeom prst="rect">
            <a:avLst/>
          </a:prstGeom>
        </p:spPr>
        <p:txBody>
          <a:bodyPr vert="horz" wrap="square" lIns="0" tIns="13335" rIns="0" bIns="0" rtlCol="0">
            <a:spAutoFit/>
          </a:bodyPr>
          <a:lstStyle/>
          <a:p>
            <a:pPr>
              <a:lnSpc>
                <a:spcPct val="100000"/>
              </a:lnSpc>
              <a:spcBef>
                <a:spcPts val="105"/>
              </a:spcBef>
            </a:pPr>
            <a:r>
              <a:rPr sz="1700" dirty="0">
                <a:latin typeface="Arial"/>
                <a:cs typeface="Arial"/>
              </a:rPr>
              <a:t>@NgModule({</a:t>
            </a:r>
            <a:endParaRPr sz="1700">
              <a:latin typeface="Arial"/>
              <a:cs typeface="Arial"/>
            </a:endParaRPr>
          </a:p>
          <a:p>
            <a:pPr marL="240665">
              <a:lnSpc>
                <a:spcPct val="100000"/>
              </a:lnSpc>
            </a:pPr>
            <a:r>
              <a:rPr sz="1700" dirty="0">
                <a:latin typeface="Arial"/>
                <a:cs typeface="Arial"/>
              </a:rPr>
              <a:t>declarations: </a:t>
            </a:r>
            <a:r>
              <a:rPr sz="1700" dirty="0">
                <a:solidFill>
                  <a:srgbClr val="5243BA"/>
                </a:solidFill>
                <a:latin typeface="Arial"/>
                <a:cs typeface="Arial"/>
              </a:rPr>
              <a:t>[</a:t>
            </a:r>
            <a:r>
              <a:rPr sz="1700" spc="-50" dirty="0">
                <a:solidFill>
                  <a:srgbClr val="5243BA"/>
                </a:solidFill>
                <a:latin typeface="Arial"/>
                <a:cs typeface="Arial"/>
              </a:rPr>
              <a:t> </a:t>
            </a:r>
            <a:r>
              <a:rPr sz="1700" dirty="0">
                <a:solidFill>
                  <a:srgbClr val="5243BA"/>
                </a:solidFill>
                <a:latin typeface="Arial"/>
                <a:cs typeface="Arial"/>
              </a:rPr>
              <a:t>AppComponent</a:t>
            </a:r>
            <a:endParaRPr sz="1700">
              <a:latin typeface="Arial"/>
              <a:cs typeface="Arial"/>
            </a:endParaRPr>
          </a:p>
          <a:p>
            <a:pPr marL="240665" marR="53340" indent="1397635">
              <a:lnSpc>
                <a:spcPct val="100000"/>
              </a:lnSpc>
            </a:pPr>
            <a:r>
              <a:rPr sz="1700" dirty="0">
                <a:solidFill>
                  <a:srgbClr val="5243BA"/>
                </a:solidFill>
                <a:latin typeface="Arial"/>
                <a:cs typeface="Arial"/>
              </a:rPr>
              <a:t>TruncatePipe</a:t>
            </a:r>
            <a:r>
              <a:rPr sz="1700" spc="-80" dirty="0">
                <a:solidFill>
                  <a:srgbClr val="5243BA"/>
                </a:solidFill>
                <a:latin typeface="Arial"/>
                <a:cs typeface="Arial"/>
              </a:rPr>
              <a:t> </a:t>
            </a:r>
            <a:r>
              <a:rPr sz="1700" spc="-5" dirty="0">
                <a:solidFill>
                  <a:srgbClr val="5243BA"/>
                </a:solidFill>
                <a:latin typeface="Arial"/>
                <a:cs typeface="Arial"/>
              </a:rPr>
              <a:t>]</a:t>
            </a:r>
            <a:r>
              <a:rPr sz="1700" spc="-5" dirty="0">
                <a:latin typeface="Arial"/>
                <a:cs typeface="Arial"/>
              </a:rPr>
              <a:t>,  </a:t>
            </a:r>
            <a:r>
              <a:rPr sz="1700" dirty="0">
                <a:latin typeface="Arial"/>
                <a:cs typeface="Arial"/>
              </a:rPr>
              <a:t>bootstrap: </a:t>
            </a:r>
            <a:r>
              <a:rPr sz="1700" dirty="0">
                <a:solidFill>
                  <a:srgbClr val="5243BA"/>
                </a:solidFill>
                <a:latin typeface="Arial"/>
                <a:cs typeface="Arial"/>
              </a:rPr>
              <a:t>[ AppComponent</a:t>
            </a:r>
            <a:r>
              <a:rPr sz="1700" spc="-20" dirty="0">
                <a:solidFill>
                  <a:srgbClr val="5243BA"/>
                </a:solidFill>
                <a:latin typeface="Arial"/>
                <a:cs typeface="Arial"/>
              </a:rPr>
              <a:t> </a:t>
            </a:r>
            <a:r>
              <a:rPr sz="1700" dirty="0">
                <a:solidFill>
                  <a:srgbClr val="5243BA"/>
                </a:solidFill>
                <a:latin typeface="Arial"/>
                <a:cs typeface="Arial"/>
              </a:rPr>
              <a:t>]</a:t>
            </a:r>
            <a:endParaRPr sz="1700">
              <a:latin typeface="Arial"/>
              <a:cs typeface="Arial"/>
            </a:endParaRPr>
          </a:p>
          <a:p>
            <a:pPr>
              <a:lnSpc>
                <a:spcPct val="100000"/>
              </a:lnSpc>
            </a:pPr>
            <a:r>
              <a:rPr sz="1700" spc="-10" dirty="0">
                <a:latin typeface="Arial"/>
                <a:cs typeface="Arial"/>
              </a:rPr>
              <a:t>})</a:t>
            </a:r>
            <a:endParaRPr sz="1700">
              <a:latin typeface="Arial"/>
              <a:cs typeface="Arial"/>
            </a:endParaRPr>
          </a:p>
        </p:txBody>
      </p:sp>
      <p:sp>
        <p:nvSpPr>
          <p:cNvPr id="15" name="object 15"/>
          <p:cNvSpPr txBox="1"/>
          <p:nvPr/>
        </p:nvSpPr>
        <p:spPr>
          <a:xfrm>
            <a:off x="6915150" y="1704594"/>
            <a:ext cx="1922145" cy="371475"/>
          </a:xfrm>
          <a:prstGeom prst="rect">
            <a:avLst/>
          </a:prstGeom>
          <a:solidFill>
            <a:srgbClr val="56A7B5"/>
          </a:solidFill>
          <a:ln w="25907">
            <a:solidFill>
              <a:srgbClr val="3D7984"/>
            </a:solidFill>
          </a:ln>
        </p:spPr>
        <p:txBody>
          <a:bodyPr vert="horz" wrap="square" lIns="0" tIns="65404" rIns="0" bIns="0" rtlCol="0">
            <a:spAutoFit/>
          </a:bodyPr>
          <a:lstStyle/>
          <a:p>
            <a:pPr marL="245745">
              <a:lnSpc>
                <a:spcPct val="100000"/>
              </a:lnSpc>
              <a:spcBef>
                <a:spcPts val="515"/>
              </a:spcBef>
            </a:pPr>
            <a:r>
              <a:rPr sz="1500" b="1" spc="-5" dirty="0">
                <a:solidFill>
                  <a:srgbClr val="FFFFFF"/>
                </a:solidFill>
                <a:latin typeface="Arial"/>
                <a:cs typeface="Arial"/>
              </a:rPr>
              <a:t>app.module.ts</a:t>
            </a:r>
            <a:endParaRPr sz="1500">
              <a:latin typeface="Arial"/>
              <a:cs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96411" y="249936"/>
            <a:ext cx="5254751" cy="2214371"/>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922267" y="543813"/>
            <a:ext cx="3980815" cy="1245235"/>
          </a:xfrm>
          <a:prstGeom prst="rect">
            <a:avLst/>
          </a:prstGeom>
        </p:spPr>
        <p:txBody>
          <a:bodyPr vert="horz" wrap="square" lIns="0" tIns="13335" rIns="0" bIns="0" rtlCol="0">
            <a:spAutoFit/>
          </a:bodyPr>
          <a:lstStyle/>
          <a:p>
            <a:pPr marL="12700">
              <a:lnSpc>
                <a:spcPct val="100000"/>
              </a:lnSpc>
              <a:spcBef>
                <a:spcPts val="105"/>
              </a:spcBef>
            </a:pPr>
            <a:r>
              <a:rPr sz="8000" dirty="0">
                <a:solidFill>
                  <a:srgbClr val="000000"/>
                </a:solidFill>
              </a:rPr>
              <a:t>Interface</a:t>
            </a:r>
            <a:endParaRPr sz="8000"/>
          </a:p>
        </p:txBody>
      </p:sp>
      <p:sp>
        <p:nvSpPr>
          <p:cNvPr id="4" name="object 4"/>
          <p:cNvSpPr/>
          <p:nvPr/>
        </p:nvSpPr>
        <p:spPr>
          <a:xfrm>
            <a:off x="4677155" y="2478023"/>
            <a:ext cx="2894076" cy="333451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90700" y="2150491"/>
            <a:ext cx="2486025" cy="2485390"/>
          </a:xfrm>
          <a:custGeom>
            <a:avLst/>
            <a:gdLst/>
            <a:ahLst/>
            <a:cxnLst/>
            <a:rect l="l" t="t" r="r" b="b"/>
            <a:pathLst>
              <a:path w="2486025" h="2485390">
                <a:moveTo>
                  <a:pt x="1612646" y="2122424"/>
                </a:moveTo>
                <a:lnTo>
                  <a:pt x="1198245" y="2122424"/>
                </a:lnTo>
                <a:lnTo>
                  <a:pt x="1533778" y="2461387"/>
                </a:lnTo>
                <a:lnTo>
                  <a:pt x="1550924" y="2475103"/>
                </a:lnTo>
                <a:lnTo>
                  <a:pt x="1564639" y="2481961"/>
                </a:lnTo>
                <a:lnTo>
                  <a:pt x="1578228" y="2485390"/>
                </a:lnTo>
                <a:lnTo>
                  <a:pt x="1588642" y="2485390"/>
                </a:lnTo>
                <a:lnTo>
                  <a:pt x="1598929" y="2478532"/>
                </a:lnTo>
                <a:lnTo>
                  <a:pt x="1605788" y="2464943"/>
                </a:lnTo>
                <a:lnTo>
                  <a:pt x="1609089" y="2451227"/>
                </a:lnTo>
                <a:lnTo>
                  <a:pt x="1612646" y="2430526"/>
                </a:lnTo>
                <a:lnTo>
                  <a:pt x="1612646" y="2122424"/>
                </a:lnTo>
                <a:close/>
              </a:path>
              <a:path w="2486025" h="2485390">
                <a:moveTo>
                  <a:pt x="2146680" y="0"/>
                </a:moveTo>
                <a:lnTo>
                  <a:pt x="2078101" y="0"/>
                </a:lnTo>
                <a:lnTo>
                  <a:pt x="1927605" y="6858"/>
                </a:lnTo>
                <a:lnTo>
                  <a:pt x="1852167" y="17145"/>
                </a:lnTo>
                <a:lnTo>
                  <a:pt x="1776857" y="34162"/>
                </a:lnTo>
                <a:lnTo>
                  <a:pt x="1704975" y="51308"/>
                </a:lnTo>
                <a:lnTo>
                  <a:pt x="1636522" y="75311"/>
                </a:lnTo>
                <a:lnTo>
                  <a:pt x="1574927" y="106172"/>
                </a:lnTo>
                <a:lnTo>
                  <a:pt x="1544065" y="119887"/>
                </a:lnTo>
                <a:lnTo>
                  <a:pt x="1520063" y="140335"/>
                </a:lnTo>
                <a:lnTo>
                  <a:pt x="1492758" y="157480"/>
                </a:lnTo>
                <a:lnTo>
                  <a:pt x="777113" y="872998"/>
                </a:lnTo>
                <a:lnTo>
                  <a:pt x="54863" y="872998"/>
                </a:lnTo>
                <a:lnTo>
                  <a:pt x="34289" y="876300"/>
                </a:lnTo>
                <a:lnTo>
                  <a:pt x="20574" y="879856"/>
                </a:lnTo>
                <a:lnTo>
                  <a:pt x="6857" y="886713"/>
                </a:lnTo>
                <a:lnTo>
                  <a:pt x="0" y="897001"/>
                </a:lnTo>
                <a:lnTo>
                  <a:pt x="0" y="907161"/>
                </a:lnTo>
                <a:lnTo>
                  <a:pt x="3556" y="920876"/>
                </a:lnTo>
                <a:lnTo>
                  <a:pt x="10413" y="934593"/>
                </a:lnTo>
                <a:lnTo>
                  <a:pt x="24002" y="951738"/>
                </a:lnTo>
                <a:lnTo>
                  <a:pt x="362966" y="1287145"/>
                </a:lnTo>
                <a:lnTo>
                  <a:pt x="318516" y="1331722"/>
                </a:lnTo>
                <a:lnTo>
                  <a:pt x="133604" y="1366012"/>
                </a:lnTo>
                <a:lnTo>
                  <a:pt x="95885" y="1379601"/>
                </a:lnTo>
                <a:lnTo>
                  <a:pt x="78739" y="1403477"/>
                </a:lnTo>
                <a:lnTo>
                  <a:pt x="78739" y="1417320"/>
                </a:lnTo>
                <a:lnTo>
                  <a:pt x="102743" y="1465199"/>
                </a:lnTo>
                <a:lnTo>
                  <a:pt x="1020191" y="2382647"/>
                </a:lnTo>
                <a:lnTo>
                  <a:pt x="1068197" y="2406650"/>
                </a:lnTo>
                <a:lnTo>
                  <a:pt x="1081913" y="2406650"/>
                </a:lnTo>
                <a:lnTo>
                  <a:pt x="1112774" y="2372360"/>
                </a:lnTo>
                <a:lnTo>
                  <a:pt x="1153795" y="2167001"/>
                </a:lnTo>
                <a:lnTo>
                  <a:pt x="1198245" y="2122424"/>
                </a:lnTo>
                <a:lnTo>
                  <a:pt x="1612646" y="2122424"/>
                </a:lnTo>
                <a:lnTo>
                  <a:pt x="1612646" y="1735582"/>
                </a:lnTo>
                <a:lnTo>
                  <a:pt x="804672" y="1735582"/>
                </a:lnTo>
                <a:lnTo>
                  <a:pt x="790829" y="1732280"/>
                </a:lnTo>
                <a:lnTo>
                  <a:pt x="780669" y="1725422"/>
                </a:lnTo>
                <a:lnTo>
                  <a:pt x="760094" y="1704848"/>
                </a:lnTo>
                <a:lnTo>
                  <a:pt x="753237" y="1694561"/>
                </a:lnTo>
                <a:lnTo>
                  <a:pt x="749807" y="1680972"/>
                </a:lnTo>
                <a:lnTo>
                  <a:pt x="749807" y="1653413"/>
                </a:lnTo>
                <a:lnTo>
                  <a:pt x="1126489" y="1263269"/>
                </a:lnTo>
                <a:lnTo>
                  <a:pt x="1174242" y="1242822"/>
                </a:lnTo>
                <a:lnTo>
                  <a:pt x="2078015" y="1242822"/>
                </a:lnTo>
                <a:lnTo>
                  <a:pt x="2259592" y="1061212"/>
                </a:lnTo>
                <a:lnTo>
                  <a:pt x="1804289" y="1061212"/>
                </a:lnTo>
                <a:lnTo>
                  <a:pt x="1783714" y="1057910"/>
                </a:lnTo>
                <a:lnTo>
                  <a:pt x="1746123" y="1040764"/>
                </a:lnTo>
                <a:lnTo>
                  <a:pt x="1458595" y="756538"/>
                </a:lnTo>
                <a:lnTo>
                  <a:pt x="1434592" y="722249"/>
                </a:lnTo>
                <a:lnTo>
                  <a:pt x="1424177" y="681228"/>
                </a:lnTo>
                <a:lnTo>
                  <a:pt x="1427733" y="657225"/>
                </a:lnTo>
                <a:lnTo>
                  <a:pt x="1444879" y="619760"/>
                </a:lnTo>
                <a:lnTo>
                  <a:pt x="1591945" y="465709"/>
                </a:lnTo>
                <a:lnTo>
                  <a:pt x="1639951" y="427989"/>
                </a:lnTo>
                <a:lnTo>
                  <a:pt x="1667255" y="414274"/>
                </a:lnTo>
                <a:lnTo>
                  <a:pt x="1691259" y="400431"/>
                </a:lnTo>
                <a:lnTo>
                  <a:pt x="1718690" y="390271"/>
                </a:lnTo>
                <a:lnTo>
                  <a:pt x="1749552" y="383413"/>
                </a:lnTo>
                <a:lnTo>
                  <a:pt x="1776857" y="379984"/>
                </a:lnTo>
                <a:lnTo>
                  <a:pt x="2485516" y="379984"/>
                </a:lnTo>
                <a:lnTo>
                  <a:pt x="2485516" y="338963"/>
                </a:lnTo>
                <a:lnTo>
                  <a:pt x="2482088" y="273938"/>
                </a:lnTo>
                <a:lnTo>
                  <a:pt x="2475229" y="212217"/>
                </a:lnTo>
                <a:lnTo>
                  <a:pt x="2465070" y="160909"/>
                </a:lnTo>
                <a:lnTo>
                  <a:pt x="2454783" y="116332"/>
                </a:lnTo>
                <a:lnTo>
                  <a:pt x="2430779" y="68453"/>
                </a:lnTo>
                <a:lnTo>
                  <a:pt x="2423922" y="61722"/>
                </a:lnTo>
                <a:lnTo>
                  <a:pt x="2417064" y="54863"/>
                </a:lnTo>
                <a:lnTo>
                  <a:pt x="2369185" y="30861"/>
                </a:lnTo>
                <a:lnTo>
                  <a:pt x="2324735" y="20574"/>
                </a:lnTo>
                <a:lnTo>
                  <a:pt x="2273300" y="10287"/>
                </a:lnTo>
                <a:lnTo>
                  <a:pt x="2211704" y="3429"/>
                </a:lnTo>
                <a:lnTo>
                  <a:pt x="2146680" y="0"/>
                </a:lnTo>
                <a:close/>
              </a:path>
              <a:path w="2486025" h="2485390">
                <a:moveTo>
                  <a:pt x="2078015" y="1242822"/>
                </a:moveTo>
                <a:lnTo>
                  <a:pt x="1174242" y="1242822"/>
                </a:lnTo>
                <a:lnTo>
                  <a:pt x="1187958" y="1246124"/>
                </a:lnTo>
                <a:lnTo>
                  <a:pt x="1198245" y="1249553"/>
                </a:lnTo>
                <a:lnTo>
                  <a:pt x="1229106" y="1273429"/>
                </a:lnTo>
                <a:lnTo>
                  <a:pt x="1242822" y="1311148"/>
                </a:lnTo>
                <a:lnTo>
                  <a:pt x="1239266" y="1324864"/>
                </a:lnTo>
                <a:lnTo>
                  <a:pt x="1235964" y="1338453"/>
                </a:lnTo>
                <a:lnTo>
                  <a:pt x="1229106" y="1348867"/>
                </a:lnTo>
                <a:lnTo>
                  <a:pt x="1222248" y="1359154"/>
                </a:lnTo>
                <a:lnTo>
                  <a:pt x="866139" y="1715135"/>
                </a:lnTo>
                <a:lnTo>
                  <a:pt x="855980" y="1725422"/>
                </a:lnTo>
                <a:lnTo>
                  <a:pt x="845693" y="1732280"/>
                </a:lnTo>
                <a:lnTo>
                  <a:pt x="831976" y="1735582"/>
                </a:lnTo>
                <a:lnTo>
                  <a:pt x="1612646" y="1735582"/>
                </a:lnTo>
                <a:lnTo>
                  <a:pt x="1612646" y="1708277"/>
                </a:lnTo>
                <a:lnTo>
                  <a:pt x="2078015" y="1242822"/>
                </a:lnTo>
                <a:close/>
              </a:path>
              <a:path w="2486025" h="2485390">
                <a:moveTo>
                  <a:pt x="2485516" y="379984"/>
                </a:moveTo>
                <a:lnTo>
                  <a:pt x="1835023" y="379984"/>
                </a:lnTo>
                <a:lnTo>
                  <a:pt x="1862454" y="383413"/>
                </a:lnTo>
                <a:lnTo>
                  <a:pt x="1893189" y="390271"/>
                </a:lnTo>
                <a:lnTo>
                  <a:pt x="1920748" y="400431"/>
                </a:lnTo>
                <a:lnTo>
                  <a:pt x="1944751" y="414274"/>
                </a:lnTo>
                <a:lnTo>
                  <a:pt x="1972055" y="427989"/>
                </a:lnTo>
                <a:lnTo>
                  <a:pt x="2019935" y="465709"/>
                </a:lnTo>
                <a:lnTo>
                  <a:pt x="2057653" y="513461"/>
                </a:lnTo>
                <a:lnTo>
                  <a:pt x="2071242" y="540893"/>
                </a:lnTo>
                <a:lnTo>
                  <a:pt x="2084959" y="564896"/>
                </a:lnTo>
                <a:lnTo>
                  <a:pt x="2095246" y="592201"/>
                </a:lnTo>
                <a:lnTo>
                  <a:pt x="2102104" y="623062"/>
                </a:lnTo>
                <a:lnTo>
                  <a:pt x="2105660" y="650367"/>
                </a:lnTo>
                <a:lnTo>
                  <a:pt x="2105660" y="708660"/>
                </a:lnTo>
                <a:lnTo>
                  <a:pt x="2102104" y="736092"/>
                </a:lnTo>
                <a:lnTo>
                  <a:pt x="2095246" y="766826"/>
                </a:lnTo>
                <a:lnTo>
                  <a:pt x="2084959" y="794258"/>
                </a:lnTo>
                <a:lnTo>
                  <a:pt x="2071242" y="818134"/>
                </a:lnTo>
                <a:lnTo>
                  <a:pt x="2057653" y="845566"/>
                </a:lnTo>
                <a:lnTo>
                  <a:pt x="2019935" y="893445"/>
                </a:lnTo>
                <a:lnTo>
                  <a:pt x="1883028" y="1027049"/>
                </a:lnTo>
                <a:lnTo>
                  <a:pt x="1848865" y="1051052"/>
                </a:lnTo>
                <a:lnTo>
                  <a:pt x="1804289" y="1061212"/>
                </a:lnTo>
                <a:lnTo>
                  <a:pt x="2259592" y="1061212"/>
                </a:lnTo>
                <a:lnTo>
                  <a:pt x="2328037" y="992886"/>
                </a:lnTo>
                <a:lnTo>
                  <a:pt x="2345182" y="965326"/>
                </a:lnTo>
                <a:lnTo>
                  <a:pt x="2365755" y="938022"/>
                </a:lnTo>
                <a:lnTo>
                  <a:pt x="2410205" y="848995"/>
                </a:lnTo>
                <a:lnTo>
                  <a:pt x="2434209" y="780542"/>
                </a:lnTo>
                <a:lnTo>
                  <a:pt x="2451354" y="708660"/>
                </a:lnTo>
                <a:lnTo>
                  <a:pt x="2468372" y="633349"/>
                </a:lnTo>
                <a:lnTo>
                  <a:pt x="2478786" y="558038"/>
                </a:lnTo>
                <a:lnTo>
                  <a:pt x="2482088" y="482726"/>
                </a:lnTo>
                <a:lnTo>
                  <a:pt x="2485516" y="407288"/>
                </a:lnTo>
                <a:lnTo>
                  <a:pt x="2485516" y="379984"/>
                </a:lnTo>
                <a:close/>
              </a:path>
            </a:pathLst>
          </a:custGeom>
          <a:solidFill>
            <a:srgbClr val="00AFEF"/>
          </a:solidFill>
        </p:spPr>
        <p:txBody>
          <a:bodyPr wrap="square" lIns="0" tIns="0" rIns="0" bIns="0" rtlCol="0"/>
          <a:lstStyle/>
          <a:p>
            <a:endParaRPr/>
          </a:p>
        </p:txBody>
      </p:sp>
      <p:sp>
        <p:nvSpPr>
          <p:cNvPr id="3" name="object 3"/>
          <p:cNvSpPr/>
          <p:nvPr/>
        </p:nvSpPr>
        <p:spPr>
          <a:xfrm>
            <a:off x="1941702" y="4075303"/>
            <a:ext cx="411480" cy="410209"/>
          </a:xfrm>
          <a:custGeom>
            <a:avLst/>
            <a:gdLst/>
            <a:ahLst/>
            <a:cxnLst/>
            <a:rect l="l" t="t" r="r" b="b"/>
            <a:pathLst>
              <a:path w="411480" h="410210">
                <a:moveTo>
                  <a:pt x="284480" y="0"/>
                </a:moveTo>
                <a:lnTo>
                  <a:pt x="236474" y="10160"/>
                </a:lnTo>
                <a:lnTo>
                  <a:pt x="192024" y="37465"/>
                </a:lnTo>
                <a:lnTo>
                  <a:pt x="140462" y="116078"/>
                </a:lnTo>
                <a:lnTo>
                  <a:pt x="78867" y="242443"/>
                </a:lnTo>
                <a:lnTo>
                  <a:pt x="24003" y="358521"/>
                </a:lnTo>
                <a:lnTo>
                  <a:pt x="0" y="409829"/>
                </a:lnTo>
                <a:lnTo>
                  <a:pt x="168021" y="331216"/>
                </a:lnTo>
                <a:lnTo>
                  <a:pt x="294767" y="269748"/>
                </a:lnTo>
                <a:lnTo>
                  <a:pt x="342773" y="239014"/>
                </a:lnTo>
                <a:lnTo>
                  <a:pt x="390779" y="197993"/>
                </a:lnTo>
                <a:lnTo>
                  <a:pt x="407797" y="150241"/>
                </a:lnTo>
                <a:lnTo>
                  <a:pt x="411353" y="126238"/>
                </a:lnTo>
                <a:lnTo>
                  <a:pt x="407797" y="102362"/>
                </a:lnTo>
                <a:lnTo>
                  <a:pt x="390779" y="58039"/>
                </a:lnTo>
                <a:lnTo>
                  <a:pt x="353060" y="20447"/>
                </a:lnTo>
                <a:lnTo>
                  <a:pt x="308483" y="3429"/>
                </a:lnTo>
                <a:lnTo>
                  <a:pt x="284480" y="0"/>
                </a:lnTo>
                <a:close/>
              </a:path>
            </a:pathLst>
          </a:custGeom>
          <a:solidFill>
            <a:srgbClr val="00AFEF"/>
          </a:solidFill>
        </p:spPr>
        <p:txBody>
          <a:bodyPr wrap="square" lIns="0" tIns="0" rIns="0" bIns="0" rtlCol="0"/>
          <a:lstStyle/>
          <a:p>
            <a:endParaRPr/>
          </a:p>
        </p:txBody>
      </p:sp>
      <p:sp>
        <p:nvSpPr>
          <p:cNvPr id="4" name="object 4"/>
          <p:cNvSpPr/>
          <p:nvPr/>
        </p:nvSpPr>
        <p:spPr>
          <a:xfrm>
            <a:off x="2260092" y="4314444"/>
            <a:ext cx="264160" cy="264160"/>
          </a:xfrm>
          <a:custGeom>
            <a:avLst/>
            <a:gdLst/>
            <a:ahLst/>
            <a:cxnLst/>
            <a:rect l="l" t="t" r="r" b="b"/>
            <a:pathLst>
              <a:path w="264160" h="264160">
                <a:moveTo>
                  <a:pt x="157606" y="0"/>
                </a:moveTo>
                <a:lnTo>
                  <a:pt x="116458" y="10413"/>
                </a:lnTo>
                <a:lnTo>
                  <a:pt x="82168" y="34289"/>
                </a:lnTo>
                <a:lnTo>
                  <a:pt x="51434" y="85597"/>
                </a:lnTo>
                <a:lnTo>
                  <a:pt x="37718" y="123316"/>
                </a:lnTo>
                <a:lnTo>
                  <a:pt x="24002" y="164464"/>
                </a:lnTo>
                <a:lnTo>
                  <a:pt x="6857" y="236346"/>
                </a:lnTo>
                <a:lnTo>
                  <a:pt x="0" y="263651"/>
                </a:lnTo>
                <a:lnTo>
                  <a:pt x="30860" y="260349"/>
                </a:lnTo>
                <a:lnTo>
                  <a:pt x="102743" y="239648"/>
                </a:lnTo>
                <a:lnTo>
                  <a:pt x="140462" y="229488"/>
                </a:lnTo>
                <a:lnTo>
                  <a:pt x="178053" y="215772"/>
                </a:lnTo>
                <a:lnTo>
                  <a:pt x="212344" y="198627"/>
                </a:lnTo>
                <a:lnTo>
                  <a:pt x="246506" y="167766"/>
                </a:lnTo>
                <a:lnTo>
                  <a:pt x="263651" y="130047"/>
                </a:lnTo>
                <a:lnTo>
                  <a:pt x="263651" y="89026"/>
                </a:lnTo>
                <a:lnTo>
                  <a:pt x="246506" y="51434"/>
                </a:lnTo>
                <a:lnTo>
                  <a:pt x="215772" y="20573"/>
                </a:lnTo>
                <a:lnTo>
                  <a:pt x="178053" y="3555"/>
                </a:lnTo>
                <a:lnTo>
                  <a:pt x="157606" y="0"/>
                </a:lnTo>
                <a:close/>
              </a:path>
            </a:pathLst>
          </a:custGeom>
          <a:solidFill>
            <a:srgbClr val="00AFEF"/>
          </a:solidFill>
        </p:spPr>
        <p:txBody>
          <a:bodyPr wrap="square" lIns="0" tIns="0" rIns="0" bIns="0" rtlCol="0"/>
          <a:lstStyle/>
          <a:p>
            <a:endParaRPr/>
          </a:p>
        </p:txBody>
      </p:sp>
      <p:sp>
        <p:nvSpPr>
          <p:cNvPr id="5" name="object 5"/>
          <p:cNvSpPr/>
          <p:nvPr/>
        </p:nvSpPr>
        <p:spPr>
          <a:xfrm>
            <a:off x="1848739" y="3903090"/>
            <a:ext cx="263525" cy="265430"/>
          </a:xfrm>
          <a:custGeom>
            <a:avLst/>
            <a:gdLst/>
            <a:ahLst/>
            <a:cxnLst/>
            <a:rect l="l" t="t" r="r" b="b"/>
            <a:pathLst>
              <a:path w="263525" h="265429">
                <a:moveTo>
                  <a:pt x="174371" y="0"/>
                </a:moveTo>
                <a:lnTo>
                  <a:pt x="133350" y="0"/>
                </a:lnTo>
                <a:lnTo>
                  <a:pt x="116331" y="6730"/>
                </a:lnTo>
                <a:lnTo>
                  <a:pt x="78612" y="30860"/>
                </a:lnTo>
                <a:lnTo>
                  <a:pt x="47752" y="85978"/>
                </a:lnTo>
                <a:lnTo>
                  <a:pt x="34162" y="123824"/>
                </a:lnTo>
                <a:lnTo>
                  <a:pt x="23875" y="161670"/>
                </a:lnTo>
                <a:lnTo>
                  <a:pt x="3429" y="233933"/>
                </a:lnTo>
                <a:lnTo>
                  <a:pt x="0" y="264921"/>
                </a:lnTo>
                <a:lnTo>
                  <a:pt x="27305" y="258063"/>
                </a:lnTo>
                <a:lnTo>
                  <a:pt x="99187" y="240791"/>
                </a:lnTo>
                <a:lnTo>
                  <a:pt x="140208" y="227202"/>
                </a:lnTo>
                <a:lnTo>
                  <a:pt x="177927" y="213359"/>
                </a:lnTo>
                <a:lnTo>
                  <a:pt x="229235" y="182371"/>
                </a:lnTo>
                <a:lnTo>
                  <a:pt x="253111" y="147954"/>
                </a:lnTo>
                <a:lnTo>
                  <a:pt x="263398" y="106679"/>
                </a:lnTo>
                <a:lnTo>
                  <a:pt x="259969" y="85978"/>
                </a:lnTo>
                <a:lnTo>
                  <a:pt x="242950" y="48259"/>
                </a:lnTo>
                <a:lnTo>
                  <a:pt x="212090" y="17144"/>
                </a:lnTo>
                <a:lnTo>
                  <a:pt x="195072" y="6730"/>
                </a:lnTo>
                <a:lnTo>
                  <a:pt x="174371" y="0"/>
                </a:lnTo>
                <a:close/>
              </a:path>
            </a:pathLst>
          </a:custGeom>
          <a:solidFill>
            <a:srgbClr val="00AFEF"/>
          </a:solidFill>
        </p:spPr>
        <p:txBody>
          <a:bodyPr wrap="square" lIns="0" tIns="0" rIns="0" bIns="0" rtlCol="0"/>
          <a:lstStyle/>
          <a:p>
            <a:endParaRPr/>
          </a:p>
        </p:txBody>
      </p:sp>
      <p:sp>
        <p:nvSpPr>
          <p:cNvPr id="6" name="object 6"/>
          <p:cNvSpPr txBox="1"/>
          <p:nvPr/>
        </p:nvSpPr>
        <p:spPr>
          <a:xfrm>
            <a:off x="1996185" y="4997958"/>
            <a:ext cx="1055370" cy="635000"/>
          </a:xfrm>
          <a:prstGeom prst="rect">
            <a:avLst/>
          </a:prstGeom>
        </p:spPr>
        <p:txBody>
          <a:bodyPr vert="horz" wrap="square" lIns="0" tIns="12065" rIns="0" bIns="0" rtlCol="0">
            <a:spAutoFit/>
          </a:bodyPr>
          <a:lstStyle/>
          <a:p>
            <a:pPr marL="12700">
              <a:lnSpc>
                <a:spcPct val="100000"/>
              </a:lnSpc>
              <a:spcBef>
                <a:spcPts val="95"/>
              </a:spcBef>
            </a:pPr>
            <a:r>
              <a:rPr sz="4000" b="1" spc="-30" dirty="0">
                <a:solidFill>
                  <a:srgbClr val="666666"/>
                </a:solidFill>
                <a:latin typeface="Arial"/>
                <a:cs typeface="Arial"/>
              </a:rPr>
              <a:t>Fast</a:t>
            </a:r>
            <a:endParaRPr sz="4000">
              <a:latin typeface="Arial"/>
              <a:cs typeface="Arial"/>
            </a:endParaRPr>
          </a:p>
        </p:txBody>
      </p:sp>
      <p:sp>
        <p:nvSpPr>
          <p:cNvPr id="7" name="object 7"/>
          <p:cNvSpPr txBox="1">
            <a:spLocks noGrp="1"/>
          </p:cNvSpPr>
          <p:nvPr>
            <p:ph type="title"/>
          </p:nvPr>
        </p:nvSpPr>
        <p:spPr>
          <a:xfrm>
            <a:off x="3110610" y="541146"/>
            <a:ext cx="5855970" cy="848360"/>
          </a:xfrm>
          <a:prstGeom prst="rect">
            <a:avLst/>
          </a:prstGeom>
        </p:spPr>
        <p:txBody>
          <a:bodyPr vert="horz" wrap="square" lIns="0" tIns="12700" rIns="0" bIns="0" rtlCol="0">
            <a:spAutoFit/>
          </a:bodyPr>
          <a:lstStyle/>
          <a:p>
            <a:pPr marL="12700">
              <a:lnSpc>
                <a:spcPct val="100000"/>
              </a:lnSpc>
              <a:spcBef>
                <a:spcPts val="100"/>
              </a:spcBef>
            </a:pPr>
            <a:r>
              <a:rPr sz="5400" spc="-5" dirty="0">
                <a:solidFill>
                  <a:srgbClr val="D79F39"/>
                </a:solidFill>
              </a:rPr>
              <a:t>Angular 2</a:t>
            </a:r>
            <a:r>
              <a:rPr sz="5400" spc="-40" dirty="0">
                <a:solidFill>
                  <a:srgbClr val="D79F39"/>
                </a:solidFill>
              </a:rPr>
              <a:t> </a:t>
            </a:r>
            <a:r>
              <a:rPr sz="5400" spc="-5" dirty="0">
                <a:solidFill>
                  <a:srgbClr val="D79F39"/>
                </a:solidFill>
              </a:rPr>
              <a:t>Features</a:t>
            </a:r>
            <a:endParaRPr sz="5400"/>
          </a:p>
        </p:txBody>
      </p:sp>
      <p:sp>
        <p:nvSpPr>
          <p:cNvPr id="8" name="object 8"/>
          <p:cNvSpPr txBox="1"/>
          <p:nvPr/>
        </p:nvSpPr>
        <p:spPr>
          <a:xfrm>
            <a:off x="6116573" y="2329133"/>
            <a:ext cx="4987290" cy="2495550"/>
          </a:xfrm>
          <a:prstGeom prst="rect">
            <a:avLst/>
          </a:prstGeom>
        </p:spPr>
        <p:txBody>
          <a:bodyPr vert="horz" wrap="square" lIns="0" tIns="287655" rIns="0" bIns="0" rtlCol="0">
            <a:spAutoFit/>
          </a:bodyPr>
          <a:lstStyle/>
          <a:p>
            <a:pPr marL="584200" indent="-571500">
              <a:lnSpc>
                <a:spcPct val="100000"/>
              </a:lnSpc>
              <a:spcBef>
                <a:spcPts val="2265"/>
              </a:spcBef>
              <a:buFont typeface="Wingdings"/>
              <a:buChar char=""/>
              <a:tabLst>
                <a:tab pos="583565" algn="l"/>
                <a:tab pos="584200" algn="l"/>
              </a:tabLst>
            </a:pPr>
            <a:r>
              <a:rPr sz="3600" spc="-5" dirty="0">
                <a:latin typeface="Courier New"/>
                <a:cs typeface="Courier New"/>
              </a:rPr>
              <a:t>Initial Loads</a:t>
            </a:r>
            <a:endParaRPr sz="3600" dirty="0">
              <a:latin typeface="Courier New"/>
              <a:cs typeface="Courier New"/>
            </a:endParaRPr>
          </a:p>
          <a:p>
            <a:pPr marL="584200" indent="-571500">
              <a:lnSpc>
                <a:spcPct val="100000"/>
              </a:lnSpc>
              <a:spcBef>
                <a:spcPts val="2165"/>
              </a:spcBef>
              <a:buFont typeface="Wingdings"/>
              <a:buChar char=""/>
              <a:tabLst>
                <a:tab pos="583565" algn="l"/>
                <a:tab pos="584200" algn="l"/>
              </a:tabLst>
            </a:pPr>
            <a:r>
              <a:rPr sz="3600" spc="-5" dirty="0">
                <a:latin typeface="Courier New"/>
                <a:cs typeface="Courier New"/>
              </a:rPr>
              <a:t>Change</a:t>
            </a:r>
            <a:r>
              <a:rPr sz="3600" spc="-85" dirty="0">
                <a:latin typeface="Courier New"/>
                <a:cs typeface="Courier New"/>
              </a:rPr>
              <a:t> </a:t>
            </a:r>
            <a:r>
              <a:rPr sz="3600" spc="-5" dirty="0">
                <a:latin typeface="Courier New"/>
                <a:cs typeface="Courier New"/>
              </a:rPr>
              <a:t>Detection</a:t>
            </a:r>
            <a:endParaRPr sz="3600" dirty="0">
              <a:latin typeface="Courier New"/>
              <a:cs typeface="Courier New"/>
            </a:endParaRPr>
          </a:p>
          <a:p>
            <a:pPr marL="584200" indent="-571500">
              <a:lnSpc>
                <a:spcPct val="100000"/>
              </a:lnSpc>
              <a:spcBef>
                <a:spcPts val="2160"/>
              </a:spcBef>
              <a:buFont typeface="Wingdings"/>
              <a:buChar char=""/>
              <a:tabLst>
                <a:tab pos="583565" algn="l"/>
                <a:tab pos="584200" algn="l"/>
              </a:tabLst>
            </a:pPr>
            <a:r>
              <a:rPr sz="3600" spc="-5" dirty="0">
                <a:latin typeface="Courier New"/>
                <a:cs typeface="Courier New"/>
              </a:rPr>
              <a:t>Rendering</a:t>
            </a:r>
            <a:endParaRPr sz="3600" dirty="0">
              <a:latin typeface="Courier New"/>
              <a:cs typeface="Courier New"/>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13176" y="493776"/>
            <a:ext cx="5254752" cy="2214372"/>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938396" y="787653"/>
            <a:ext cx="3980815" cy="1245235"/>
          </a:xfrm>
          <a:prstGeom prst="rect">
            <a:avLst/>
          </a:prstGeom>
        </p:spPr>
        <p:txBody>
          <a:bodyPr vert="horz" wrap="square" lIns="0" tIns="13335" rIns="0" bIns="0" rtlCol="0">
            <a:spAutoFit/>
          </a:bodyPr>
          <a:lstStyle/>
          <a:p>
            <a:pPr marL="12700">
              <a:lnSpc>
                <a:spcPct val="100000"/>
              </a:lnSpc>
              <a:spcBef>
                <a:spcPts val="105"/>
              </a:spcBef>
            </a:pPr>
            <a:r>
              <a:rPr sz="8000" dirty="0">
                <a:latin typeface="Arial"/>
                <a:cs typeface="Arial"/>
              </a:rPr>
              <a:t>Interface</a:t>
            </a:r>
            <a:endParaRPr sz="8000">
              <a:latin typeface="Arial"/>
              <a:cs typeface="Arial"/>
            </a:endParaRPr>
          </a:p>
        </p:txBody>
      </p:sp>
      <p:sp>
        <p:nvSpPr>
          <p:cNvPr id="4" name="object 4"/>
          <p:cNvSpPr txBox="1"/>
          <p:nvPr/>
        </p:nvSpPr>
        <p:spPr>
          <a:xfrm>
            <a:off x="2508504" y="3052572"/>
            <a:ext cx="7214870" cy="1938655"/>
          </a:xfrm>
          <a:prstGeom prst="rect">
            <a:avLst/>
          </a:prstGeom>
          <a:solidFill>
            <a:srgbClr val="FFFFFF"/>
          </a:solidFill>
        </p:spPr>
        <p:txBody>
          <a:bodyPr vert="horz" wrap="square" lIns="0" tIns="22860" rIns="0" bIns="0" rtlCol="0">
            <a:spAutoFit/>
          </a:bodyPr>
          <a:lstStyle/>
          <a:p>
            <a:pPr marL="92075" marR="97790">
              <a:lnSpc>
                <a:spcPct val="100000"/>
              </a:lnSpc>
              <a:spcBef>
                <a:spcPts val="180"/>
              </a:spcBef>
            </a:pPr>
            <a:r>
              <a:rPr sz="4000" spc="-5" dirty="0">
                <a:solidFill>
                  <a:srgbClr val="3981B9"/>
                </a:solidFill>
                <a:latin typeface="Courier New"/>
                <a:cs typeface="Courier New"/>
              </a:rPr>
              <a:t>“Used in Typescript to  define data types </a:t>
            </a:r>
            <a:r>
              <a:rPr sz="4000" dirty="0">
                <a:solidFill>
                  <a:srgbClr val="3981B9"/>
                </a:solidFill>
                <a:latin typeface="Courier New"/>
                <a:cs typeface="Courier New"/>
              </a:rPr>
              <a:t>for  </a:t>
            </a:r>
            <a:r>
              <a:rPr sz="4000" spc="-5" dirty="0">
                <a:solidFill>
                  <a:srgbClr val="3981B9"/>
                </a:solidFill>
                <a:latin typeface="Courier New"/>
                <a:cs typeface="Courier New"/>
              </a:rPr>
              <a:t>properties and</a:t>
            </a:r>
            <a:r>
              <a:rPr sz="4000" spc="-10" dirty="0">
                <a:solidFill>
                  <a:srgbClr val="3981B9"/>
                </a:solidFill>
                <a:latin typeface="Courier New"/>
                <a:cs typeface="Courier New"/>
              </a:rPr>
              <a:t> </a:t>
            </a:r>
            <a:r>
              <a:rPr sz="4000" spc="-5" dirty="0">
                <a:solidFill>
                  <a:srgbClr val="3981B9"/>
                </a:solidFill>
                <a:latin typeface="Courier New"/>
                <a:cs typeface="Courier New"/>
              </a:rPr>
              <a:t>methods”</a:t>
            </a:r>
            <a:endParaRPr sz="4000">
              <a:latin typeface="Courier New"/>
              <a:cs typeface="Courier New"/>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89526" y="1636014"/>
            <a:ext cx="0" cy="4480560"/>
          </a:xfrm>
          <a:custGeom>
            <a:avLst/>
            <a:gdLst/>
            <a:ahLst/>
            <a:cxnLst/>
            <a:rect l="l" t="t" r="r" b="b"/>
            <a:pathLst>
              <a:path h="4480560">
                <a:moveTo>
                  <a:pt x="0" y="0"/>
                </a:moveTo>
                <a:lnTo>
                  <a:pt x="0" y="4480560"/>
                </a:lnTo>
              </a:path>
            </a:pathLst>
          </a:custGeom>
          <a:ln w="25908">
            <a:solidFill>
              <a:srgbClr val="3981B9"/>
            </a:solidFill>
          </a:ln>
        </p:spPr>
        <p:txBody>
          <a:bodyPr wrap="square" lIns="0" tIns="0" rIns="0" bIns="0" rtlCol="0"/>
          <a:lstStyle/>
          <a:p>
            <a:endParaRPr/>
          </a:p>
        </p:txBody>
      </p:sp>
      <p:sp>
        <p:nvSpPr>
          <p:cNvPr id="3" name="object 3"/>
          <p:cNvSpPr txBox="1"/>
          <p:nvPr/>
        </p:nvSpPr>
        <p:spPr>
          <a:xfrm>
            <a:off x="5585205" y="2590651"/>
            <a:ext cx="2673350" cy="1946910"/>
          </a:xfrm>
          <a:prstGeom prst="rect">
            <a:avLst/>
          </a:prstGeom>
        </p:spPr>
        <p:txBody>
          <a:bodyPr vert="horz" wrap="square" lIns="0" tIns="226695" rIns="0" bIns="0" rtlCol="0">
            <a:spAutoFit/>
          </a:bodyPr>
          <a:lstStyle/>
          <a:p>
            <a:pPr marL="527685" indent="-514984">
              <a:lnSpc>
                <a:spcPct val="100000"/>
              </a:lnSpc>
              <a:spcBef>
                <a:spcPts val="1785"/>
              </a:spcBef>
              <a:buAutoNum type="arabicPeriod"/>
              <a:tabLst>
                <a:tab pos="528320" algn="l"/>
              </a:tabLst>
            </a:pPr>
            <a:r>
              <a:rPr sz="2800" spc="-5" dirty="0">
                <a:latin typeface="Courier New"/>
                <a:cs typeface="Courier New"/>
              </a:rPr>
              <a:t>Definition</a:t>
            </a:r>
            <a:endParaRPr sz="2800">
              <a:latin typeface="Courier New"/>
              <a:cs typeface="Courier New"/>
            </a:endParaRPr>
          </a:p>
          <a:p>
            <a:pPr marL="527685" indent="-514984">
              <a:lnSpc>
                <a:spcPct val="100000"/>
              </a:lnSpc>
              <a:spcBef>
                <a:spcPts val="1685"/>
              </a:spcBef>
              <a:buAutoNum type="arabicPeriod"/>
              <a:tabLst>
                <a:tab pos="528320" algn="l"/>
              </a:tabLst>
            </a:pPr>
            <a:r>
              <a:rPr sz="2800" spc="-5" dirty="0">
                <a:latin typeface="Courier New"/>
                <a:cs typeface="Courier New"/>
              </a:rPr>
              <a:t>Examples</a:t>
            </a:r>
            <a:endParaRPr sz="2800">
              <a:latin typeface="Courier New"/>
              <a:cs typeface="Courier New"/>
            </a:endParaRPr>
          </a:p>
          <a:p>
            <a:pPr marL="527685" indent="-514984">
              <a:lnSpc>
                <a:spcPct val="100000"/>
              </a:lnSpc>
              <a:spcBef>
                <a:spcPts val="1680"/>
              </a:spcBef>
              <a:buAutoNum type="arabicPeriod"/>
              <a:tabLst>
                <a:tab pos="528320" algn="l"/>
              </a:tabLst>
            </a:pPr>
            <a:r>
              <a:rPr sz="2800" spc="-10" dirty="0">
                <a:latin typeface="Courier New"/>
                <a:cs typeface="Courier New"/>
              </a:rPr>
              <a:t>Use </a:t>
            </a:r>
            <a:r>
              <a:rPr sz="2800" spc="-5" dirty="0">
                <a:latin typeface="Courier New"/>
                <a:cs typeface="Courier New"/>
              </a:rPr>
              <a:t>in</a:t>
            </a:r>
            <a:r>
              <a:rPr sz="2800" spc="-95" dirty="0">
                <a:latin typeface="Courier New"/>
                <a:cs typeface="Courier New"/>
              </a:rPr>
              <a:t> </a:t>
            </a:r>
            <a:r>
              <a:rPr sz="2800" spc="-10" dirty="0">
                <a:latin typeface="Courier New"/>
                <a:cs typeface="Courier New"/>
              </a:rPr>
              <a:t>App</a:t>
            </a:r>
            <a:endParaRPr sz="2800">
              <a:latin typeface="Courier New"/>
              <a:cs typeface="Courier New"/>
            </a:endParaRPr>
          </a:p>
        </p:txBody>
      </p:sp>
      <p:sp>
        <p:nvSpPr>
          <p:cNvPr id="4" name="object 4"/>
          <p:cNvSpPr/>
          <p:nvPr/>
        </p:nvSpPr>
        <p:spPr>
          <a:xfrm>
            <a:off x="1760220" y="2735579"/>
            <a:ext cx="1656587" cy="1908048"/>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5240273" y="419227"/>
            <a:ext cx="2395855" cy="756920"/>
          </a:xfrm>
          <a:prstGeom prst="rect">
            <a:avLst/>
          </a:prstGeom>
        </p:spPr>
        <p:txBody>
          <a:bodyPr vert="horz" wrap="square" lIns="0" tIns="12700" rIns="0" bIns="0" rtlCol="0">
            <a:spAutoFit/>
          </a:bodyPr>
          <a:lstStyle/>
          <a:p>
            <a:pPr marL="12700">
              <a:lnSpc>
                <a:spcPct val="100000"/>
              </a:lnSpc>
              <a:spcBef>
                <a:spcPts val="100"/>
              </a:spcBef>
            </a:pPr>
            <a:r>
              <a:rPr sz="4800" dirty="0"/>
              <a:t>Int</a:t>
            </a:r>
            <a:r>
              <a:rPr sz="4800" spc="-15" dirty="0"/>
              <a:t>e</a:t>
            </a:r>
            <a:r>
              <a:rPr sz="4800" dirty="0"/>
              <a:t>rface</a:t>
            </a:r>
            <a:endParaRPr sz="48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65928" y="517016"/>
            <a:ext cx="2202180" cy="696595"/>
          </a:xfrm>
          <a:prstGeom prst="rect">
            <a:avLst/>
          </a:prstGeom>
        </p:spPr>
        <p:txBody>
          <a:bodyPr vert="horz" wrap="square" lIns="0" tIns="13335" rIns="0" bIns="0" rtlCol="0">
            <a:spAutoFit/>
          </a:bodyPr>
          <a:lstStyle/>
          <a:p>
            <a:pPr marL="12700">
              <a:lnSpc>
                <a:spcPct val="100000"/>
              </a:lnSpc>
              <a:spcBef>
                <a:spcPts val="105"/>
              </a:spcBef>
            </a:pPr>
            <a:r>
              <a:rPr dirty="0"/>
              <a:t>Interface</a:t>
            </a:r>
          </a:p>
        </p:txBody>
      </p:sp>
      <p:sp>
        <p:nvSpPr>
          <p:cNvPr id="3" name="object 3"/>
          <p:cNvSpPr txBox="1">
            <a:spLocks noGrp="1"/>
          </p:cNvSpPr>
          <p:nvPr>
            <p:ph sz="half" idx="2"/>
          </p:nvPr>
        </p:nvSpPr>
        <p:spPr>
          <a:prstGeom prst="rect">
            <a:avLst/>
          </a:prstGeom>
        </p:spPr>
        <p:txBody>
          <a:bodyPr vert="horz" wrap="square" lIns="0" tIns="12700" rIns="0" bIns="0" rtlCol="0">
            <a:spAutoFit/>
          </a:bodyPr>
          <a:lstStyle/>
          <a:p>
            <a:pPr marL="433070" marR="1409700" indent="-421005">
              <a:lnSpc>
                <a:spcPct val="100000"/>
              </a:lnSpc>
              <a:spcBef>
                <a:spcPts val="100"/>
              </a:spcBef>
            </a:pPr>
            <a:r>
              <a:rPr spc="-5" dirty="0">
                <a:solidFill>
                  <a:srgbClr val="3981B9"/>
                </a:solidFill>
              </a:rPr>
              <a:t>export </a:t>
            </a:r>
            <a:r>
              <a:rPr spc="-5" dirty="0">
                <a:solidFill>
                  <a:srgbClr val="FF0000"/>
                </a:solidFill>
              </a:rPr>
              <a:t>interface </a:t>
            </a:r>
            <a:r>
              <a:rPr dirty="0"/>
              <a:t>IBook {  </a:t>
            </a:r>
            <a:r>
              <a:rPr spc="-5" dirty="0"/>
              <a:t>id:</a:t>
            </a:r>
            <a:r>
              <a:rPr spc="5" dirty="0"/>
              <a:t> </a:t>
            </a:r>
            <a:r>
              <a:rPr spc="-5" dirty="0">
                <a:solidFill>
                  <a:srgbClr val="6F2F9F"/>
                </a:solidFill>
              </a:rPr>
              <a:t>string</a:t>
            </a:r>
            <a:r>
              <a:rPr spc="-5" dirty="0"/>
              <a:t>;</a:t>
            </a:r>
          </a:p>
          <a:p>
            <a:pPr marL="433070" marR="1597660">
              <a:lnSpc>
                <a:spcPct val="100000"/>
              </a:lnSpc>
            </a:pPr>
            <a:r>
              <a:rPr spc="-5" dirty="0"/>
              <a:t>name: </a:t>
            </a:r>
            <a:r>
              <a:rPr dirty="0">
                <a:solidFill>
                  <a:srgbClr val="6F2F9F"/>
                </a:solidFill>
              </a:rPr>
              <a:t>string</a:t>
            </a:r>
            <a:r>
              <a:rPr dirty="0"/>
              <a:t>;  </a:t>
            </a:r>
            <a:r>
              <a:rPr spc="-5" dirty="0"/>
              <a:t>releaseDate: </a:t>
            </a:r>
            <a:r>
              <a:rPr spc="-5" dirty="0">
                <a:solidFill>
                  <a:srgbClr val="6F2F9F"/>
                </a:solidFill>
              </a:rPr>
              <a:t>Date</a:t>
            </a:r>
            <a:r>
              <a:rPr spc="-5" dirty="0"/>
              <a:t>;  description: </a:t>
            </a:r>
            <a:r>
              <a:rPr spc="-5" dirty="0">
                <a:solidFill>
                  <a:srgbClr val="6F2F9F"/>
                </a:solidFill>
              </a:rPr>
              <a:t>string</a:t>
            </a:r>
            <a:r>
              <a:rPr spc="-5" dirty="0"/>
              <a:t>;  author: </a:t>
            </a:r>
            <a:r>
              <a:rPr spc="-5" dirty="0">
                <a:solidFill>
                  <a:srgbClr val="6F2F9F"/>
                </a:solidFill>
              </a:rPr>
              <a:t>string</a:t>
            </a:r>
            <a:r>
              <a:rPr spc="-5" dirty="0"/>
              <a:t>;  price: </a:t>
            </a:r>
            <a:r>
              <a:rPr spc="-5" dirty="0">
                <a:solidFill>
                  <a:srgbClr val="6F2F9F"/>
                </a:solidFill>
              </a:rPr>
              <a:t>number</a:t>
            </a:r>
            <a:r>
              <a:rPr spc="-5" dirty="0"/>
              <a:t>;  imageUrl:</a:t>
            </a:r>
            <a:r>
              <a:rPr spc="20" dirty="0"/>
              <a:t> </a:t>
            </a:r>
            <a:r>
              <a:rPr spc="-5" dirty="0">
                <a:solidFill>
                  <a:srgbClr val="6F2F9F"/>
                </a:solidFill>
              </a:rPr>
              <a:t>string</a:t>
            </a:r>
            <a:r>
              <a:rPr spc="-5" dirty="0"/>
              <a:t>;</a:t>
            </a:r>
          </a:p>
          <a:p>
            <a:pPr marL="433070">
              <a:lnSpc>
                <a:spcPct val="100000"/>
              </a:lnSpc>
              <a:spcBef>
                <a:spcPts val="5"/>
              </a:spcBef>
            </a:pPr>
            <a:r>
              <a:rPr spc="-5" dirty="0"/>
              <a:t>damaged(</a:t>
            </a:r>
            <a:r>
              <a:rPr spc="-5" dirty="0">
                <a:solidFill>
                  <a:srgbClr val="C00000"/>
                </a:solidFill>
              </a:rPr>
              <a:t>reason</a:t>
            </a:r>
            <a:r>
              <a:rPr spc="-5" dirty="0"/>
              <a:t>: </a:t>
            </a:r>
            <a:r>
              <a:rPr spc="-5" dirty="0">
                <a:solidFill>
                  <a:srgbClr val="6F2F9F"/>
                </a:solidFill>
              </a:rPr>
              <a:t>string</a:t>
            </a:r>
            <a:r>
              <a:rPr spc="-5" dirty="0"/>
              <a:t>):</a:t>
            </a:r>
            <a:r>
              <a:rPr spc="35" dirty="0"/>
              <a:t> </a:t>
            </a:r>
            <a:r>
              <a:rPr spc="-5" dirty="0">
                <a:solidFill>
                  <a:srgbClr val="6F2F9F"/>
                </a:solidFill>
              </a:rPr>
              <a:t>void</a:t>
            </a:r>
            <a:r>
              <a:rPr spc="-5" dirty="0"/>
              <a:t>;</a:t>
            </a:r>
          </a:p>
          <a:p>
            <a:pPr marL="12700">
              <a:lnSpc>
                <a:spcPct val="100000"/>
              </a:lnSpc>
            </a:pPr>
            <a:r>
              <a:rPr dirty="0"/>
              <a:t>}</a:t>
            </a:r>
          </a:p>
        </p:txBody>
      </p:sp>
      <p:sp>
        <p:nvSpPr>
          <p:cNvPr id="4" name="object 4"/>
          <p:cNvSpPr/>
          <p:nvPr/>
        </p:nvSpPr>
        <p:spPr>
          <a:xfrm>
            <a:off x="8139683" y="4639030"/>
            <a:ext cx="2782824" cy="78640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453628" y="4581144"/>
            <a:ext cx="2154935" cy="104087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8186928" y="4666488"/>
            <a:ext cx="2692907" cy="696468"/>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186928" y="4666488"/>
            <a:ext cx="2693035" cy="696595"/>
          </a:xfrm>
          <a:prstGeom prst="rect">
            <a:avLst/>
          </a:prstGeom>
          <a:ln w="9144">
            <a:solidFill>
              <a:srgbClr val="D69C34"/>
            </a:solidFill>
          </a:ln>
        </p:spPr>
        <p:txBody>
          <a:bodyPr vert="horz" wrap="square" lIns="0" tIns="62230" rIns="0" bIns="0" rtlCol="0">
            <a:spAutoFit/>
          </a:bodyPr>
          <a:lstStyle/>
          <a:p>
            <a:pPr marL="584835">
              <a:lnSpc>
                <a:spcPct val="100000"/>
              </a:lnSpc>
              <a:spcBef>
                <a:spcPts val="490"/>
              </a:spcBef>
            </a:pPr>
            <a:r>
              <a:rPr sz="3600" spc="-5" dirty="0">
                <a:latin typeface="Arial"/>
                <a:cs typeface="Arial"/>
              </a:rPr>
              <a:t>Method</a:t>
            </a:r>
            <a:endParaRPr sz="3600">
              <a:latin typeface="Arial"/>
              <a:cs typeface="Arial"/>
            </a:endParaRPr>
          </a:p>
        </p:txBody>
      </p:sp>
      <p:sp>
        <p:nvSpPr>
          <p:cNvPr id="8" name="object 8"/>
          <p:cNvSpPr/>
          <p:nvPr/>
        </p:nvSpPr>
        <p:spPr>
          <a:xfrm>
            <a:off x="6253734" y="4953253"/>
            <a:ext cx="1933575" cy="123825"/>
          </a:xfrm>
          <a:custGeom>
            <a:avLst/>
            <a:gdLst/>
            <a:ahLst/>
            <a:cxnLst/>
            <a:rect l="l" t="t" r="r" b="b"/>
            <a:pathLst>
              <a:path w="1933575" h="123825">
                <a:moveTo>
                  <a:pt x="123570" y="0"/>
                </a:moveTo>
                <a:lnTo>
                  <a:pt x="0" y="61468"/>
                </a:lnTo>
                <a:lnTo>
                  <a:pt x="123316" y="123444"/>
                </a:lnTo>
                <a:lnTo>
                  <a:pt x="123401" y="82340"/>
                </a:lnTo>
                <a:lnTo>
                  <a:pt x="102869" y="82296"/>
                </a:lnTo>
                <a:lnTo>
                  <a:pt x="102869" y="41148"/>
                </a:lnTo>
                <a:lnTo>
                  <a:pt x="123486" y="41148"/>
                </a:lnTo>
                <a:lnTo>
                  <a:pt x="123570" y="0"/>
                </a:lnTo>
                <a:close/>
              </a:path>
              <a:path w="1933575" h="123825">
                <a:moveTo>
                  <a:pt x="123486" y="41192"/>
                </a:moveTo>
                <a:lnTo>
                  <a:pt x="123401" y="82340"/>
                </a:lnTo>
                <a:lnTo>
                  <a:pt x="1933447" y="86233"/>
                </a:lnTo>
                <a:lnTo>
                  <a:pt x="1933574" y="45085"/>
                </a:lnTo>
                <a:lnTo>
                  <a:pt x="123486" y="41192"/>
                </a:lnTo>
                <a:close/>
              </a:path>
              <a:path w="1933575" h="123825">
                <a:moveTo>
                  <a:pt x="102869" y="41148"/>
                </a:moveTo>
                <a:lnTo>
                  <a:pt x="102869" y="82296"/>
                </a:lnTo>
                <a:lnTo>
                  <a:pt x="123401" y="82340"/>
                </a:lnTo>
                <a:lnTo>
                  <a:pt x="123486" y="41192"/>
                </a:lnTo>
                <a:lnTo>
                  <a:pt x="102869" y="41148"/>
                </a:lnTo>
                <a:close/>
              </a:path>
              <a:path w="1933575" h="123825">
                <a:moveTo>
                  <a:pt x="123486" y="41148"/>
                </a:moveTo>
                <a:lnTo>
                  <a:pt x="102869" y="41148"/>
                </a:lnTo>
                <a:lnTo>
                  <a:pt x="123486" y="41192"/>
                </a:lnTo>
                <a:close/>
              </a:path>
            </a:pathLst>
          </a:custGeom>
          <a:solidFill>
            <a:srgbClr val="D79F39"/>
          </a:solidFill>
        </p:spPr>
        <p:txBody>
          <a:bodyPr wrap="square" lIns="0" tIns="0" rIns="0" bIns="0" rtlCol="0"/>
          <a:lstStyle/>
          <a:p>
            <a:endParaRPr/>
          </a:p>
        </p:txBody>
      </p:sp>
      <p:sp>
        <p:nvSpPr>
          <p:cNvPr id="9" name="object 9"/>
          <p:cNvSpPr/>
          <p:nvPr/>
        </p:nvSpPr>
        <p:spPr>
          <a:xfrm>
            <a:off x="8139683" y="3183610"/>
            <a:ext cx="2782824" cy="786409"/>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8173211" y="3127260"/>
            <a:ext cx="2714244" cy="1040879"/>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8186928" y="3211067"/>
            <a:ext cx="2692907" cy="696467"/>
          </a:xfrm>
          <a:prstGeom prst="rect">
            <a:avLst/>
          </a:prstGeom>
          <a:blipFill>
            <a:blip r:embed="rId6" cstate="print"/>
            <a:stretch>
              <a:fillRect/>
            </a:stretch>
          </a:blipFill>
        </p:spPr>
        <p:txBody>
          <a:bodyPr wrap="square" lIns="0" tIns="0" rIns="0" bIns="0" rtlCol="0"/>
          <a:lstStyle/>
          <a:p>
            <a:endParaRPr/>
          </a:p>
        </p:txBody>
      </p:sp>
      <p:sp>
        <p:nvSpPr>
          <p:cNvPr id="12" name="object 12"/>
          <p:cNvSpPr txBox="1"/>
          <p:nvPr/>
        </p:nvSpPr>
        <p:spPr>
          <a:xfrm>
            <a:off x="8186928" y="3211067"/>
            <a:ext cx="2693035" cy="696595"/>
          </a:xfrm>
          <a:prstGeom prst="rect">
            <a:avLst/>
          </a:prstGeom>
          <a:ln w="9144">
            <a:solidFill>
              <a:srgbClr val="D69C34"/>
            </a:solidFill>
          </a:ln>
        </p:spPr>
        <p:txBody>
          <a:bodyPr vert="horz" wrap="square" lIns="0" tIns="62230" rIns="0" bIns="0" rtlCol="0">
            <a:spAutoFit/>
          </a:bodyPr>
          <a:lstStyle/>
          <a:p>
            <a:pPr marL="304800">
              <a:lnSpc>
                <a:spcPct val="100000"/>
              </a:lnSpc>
              <a:spcBef>
                <a:spcPts val="490"/>
              </a:spcBef>
            </a:pPr>
            <a:r>
              <a:rPr sz="3600" spc="-5" dirty="0">
                <a:latin typeface="Arial"/>
                <a:cs typeface="Arial"/>
              </a:rPr>
              <a:t>Properties</a:t>
            </a:r>
            <a:endParaRPr sz="3600">
              <a:latin typeface="Arial"/>
              <a:cs typeface="Arial"/>
            </a:endParaRPr>
          </a:p>
        </p:txBody>
      </p:sp>
      <p:sp>
        <p:nvSpPr>
          <p:cNvPr id="13" name="object 13"/>
          <p:cNvSpPr/>
          <p:nvPr/>
        </p:nvSpPr>
        <p:spPr>
          <a:xfrm>
            <a:off x="5866638" y="3499103"/>
            <a:ext cx="2320925" cy="123825"/>
          </a:xfrm>
          <a:custGeom>
            <a:avLst/>
            <a:gdLst/>
            <a:ahLst/>
            <a:cxnLst/>
            <a:rect l="l" t="t" r="r" b="b"/>
            <a:pathLst>
              <a:path w="2320925" h="123825">
                <a:moveTo>
                  <a:pt x="123444" y="0"/>
                </a:moveTo>
                <a:lnTo>
                  <a:pt x="0" y="61722"/>
                </a:lnTo>
                <a:lnTo>
                  <a:pt x="123444" y="123444"/>
                </a:lnTo>
                <a:lnTo>
                  <a:pt x="123444" y="82296"/>
                </a:lnTo>
                <a:lnTo>
                  <a:pt x="102870" y="82296"/>
                </a:lnTo>
                <a:lnTo>
                  <a:pt x="102870" y="41148"/>
                </a:lnTo>
                <a:lnTo>
                  <a:pt x="123444" y="41148"/>
                </a:lnTo>
                <a:lnTo>
                  <a:pt x="123444" y="0"/>
                </a:lnTo>
                <a:close/>
              </a:path>
              <a:path w="2320925" h="123825">
                <a:moveTo>
                  <a:pt x="123444" y="41148"/>
                </a:moveTo>
                <a:lnTo>
                  <a:pt x="102870" y="41148"/>
                </a:lnTo>
                <a:lnTo>
                  <a:pt x="102870" y="82296"/>
                </a:lnTo>
                <a:lnTo>
                  <a:pt x="123444" y="82296"/>
                </a:lnTo>
                <a:lnTo>
                  <a:pt x="123444" y="41148"/>
                </a:lnTo>
                <a:close/>
              </a:path>
              <a:path w="2320925" h="123825">
                <a:moveTo>
                  <a:pt x="2320543" y="41148"/>
                </a:moveTo>
                <a:lnTo>
                  <a:pt x="123444" y="41148"/>
                </a:lnTo>
                <a:lnTo>
                  <a:pt x="123444" y="82296"/>
                </a:lnTo>
                <a:lnTo>
                  <a:pt x="2320543" y="82296"/>
                </a:lnTo>
                <a:lnTo>
                  <a:pt x="2320543" y="41148"/>
                </a:lnTo>
                <a:close/>
              </a:path>
            </a:pathLst>
          </a:custGeom>
          <a:solidFill>
            <a:srgbClr val="D79F39"/>
          </a:solidFill>
        </p:spPr>
        <p:txBody>
          <a:bodyPr wrap="square" lIns="0" tIns="0" rIns="0" bIns="0" rtlCol="0"/>
          <a:lstStyle/>
          <a:p>
            <a:endParaRPr/>
          </a:p>
        </p:txBody>
      </p:sp>
      <p:sp>
        <p:nvSpPr>
          <p:cNvPr id="14" name="object 14"/>
          <p:cNvSpPr/>
          <p:nvPr/>
        </p:nvSpPr>
        <p:spPr>
          <a:xfrm>
            <a:off x="8139683" y="1729714"/>
            <a:ext cx="2782824" cy="786409"/>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8555735" y="1671840"/>
            <a:ext cx="1950720" cy="1040879"/>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8186928" y="1757172"/>
            <a:ext cx="2692907" cy="696467"/>
          </a:xfrm>
          <a:prstGeom prst="rect">
            <a:avLst/>
          </a:prstGeom>
          <a:blipFill>
            <a:blip r:embed="rId8" cstate="print"/>
            <a:stretch>
              <a:fillRect/>
            </a:stretch>
          </a:blipFill>
        </p:spPr>
        <p:txBody>
          <a:bodyPr wrap="square" lIns="0" tIns="0" rIns="0" bIns="0" rtlCol="0"/>
          <a:lstStyle/>
          <a:p>
            <a:endParaRPr/>
          </a:p>
        </p:txBody>
      </p:sp>
      <p:sp>
        <p:nvSpPr>
          <p:cNvPr id="17" name="object 17"/>
          <p:cNvSpPr txBox="1"/>
          <p:nvPr/>
        </p:nvSpPr>
        <p:spPr>
          <a:xfrm>
            <a:off x="8186928" y="1757172"/>
            <a:ext cx="2693035" cy="696595"/>
          </a:xfrm>
          <a:prstGeom prst="rect">
            <a:avLst/>
          </a:prstGeom>
          <a:ln w="9144">
            <a:solidFill>
              <a:srgbClr val="D69C34"/>
            </a:solidFill>
          </a:ln>
        </p:spPr>
        <p:txBody>
          <a:bodyPr vert="horz" wrap="square" lIns="0" tIns="61594" rIns="0" bIns="0" rtlCol="0">
            <a:spAutoFit/>
          </a:bodyPr>
          <a:lstStyle/>
          <a:p>
            <a:pPr marL="687070">
              <a:lnSpc>
                <a:spcPct val="100000"/>
              </a:lnSpc>
              <a:spcBef>
                <a:spcPts val="484"/>
              </a:spcBef>
            </a:pPr>
            <a:r>
              <a:rPr sz="3600" dirty="0">
                <a:latin typeface="Arial"/>
                <a:cs typeface="Arial"/>
              </a:rPr>
              <a:t>Export</a:t>
            </a:r>
            <a:endParaRPr sz="3600">
              <a:latin typeface="Arial"/>
              <a:cs typeface="Arial"/>
            </a:endParaRPr>
          </a:p>
        </p:txBody>
      </p:sp>
      <p:sp>
        <p:nvSpPr>
          <p:cNvPr id="18" name="object 18"/>
          <p:cNvSpPr/>
          <p:nvPr/>
        </p:nvSpPr>
        <p:spPr>
          <a:xfrm>
            <a:off x="5866638" y="2043683"/>
            <a:ext cx="2320925" cy="123825"/>
          </a:xfrm>
          <a:custGeom>
            <a:avLst/>
            <a:gdLst/>
            <a:ahLst/>
            <a:cxnLst/>
            <a:rect l="l" t="t" r="r" b="b"/>
            <a:pathLst>
              <a:path w="2320925" h="123825">
                <a:moveTo>
                  <a:pt x="123444" y="0"/>
                </a:moveTo>
                <a:lnTo>
                  <a:pt x="0" y="61721"/>
                </a:lnTo>
                <a:lnTo>
                  <a:pt x="123444" y="123443"/>
                </a:lnTo>
                <a:lnTo>
                  <a:pt x="123444" y="82295"/>
                </a:lnTo>
                <a:lnTo>
                  <a:pt x="102870" y="82295"/>
                </a:lnTo>
                <a:lnTo>
                  <a:pt x="102870" y="41148"/>
                </a:lnTo>
                <a:lnTo>
                  <a:pt x="123444" y="41148"/>
                </a:lnTo>
                <a:lnTo>
                  <a:pt x="123444" y="0"/>
                </a:lnTo>
                <a:close/>
              </a:path>
              <a:path w="2320925" h="123825">
                <a:moveTo>
                  <a:pt x="123444" y="41148"/>
                </a:moveTo>
                <a:lnTo>
                  <a:pt x="102870" y="41148"/>
                </a:lnTo>
                <a:lnTo>
                  <a:pt x="102870" y="82295"/>
                </a:lnTo>
                <a:lnTo>
                  <a:pt x="123444" y="82295"/>
                </a:lnTo>
                <a:lnTo>
                  <a:pt x="123444" y="41148"/>
                </a:lnTo>
                <a:close/>
              </a:path>
              <a:path w="2320925" h="123825">
                <a:moveTo>
                  <a:pt x="2320543" y="41148"/>
                </a:moveTo>
                <a:lnTo>
                  <a:pt x="123444" y="41148"/>
                </a:lnTo>
                <a:lnTo>
                  <a:pt x="123444" y="82295"/>
                </a:lnTo>
                <a:lnTo>
                  <a:pt x="2320543" y="82295"/>
                </a:lnTo>
                <a:lnTo>
                  <a:pt x="2320543" y="41148"/>
                </a:lnTo>
                <a:close/>
              </a:path>
            </a:pathLst>
          </a:custGeom>
          <a:solidFill>
            <a:srgbClr val="D79F39"/>
          </a:solidFill>
        </p:spPr>
        <p:txBody>
          <a:bodyPr wrap="square" lIns="0" tIns="0" rIns="0" bIns="0" rtlCol="0"/>
          <a:lstStyle/>
          <a:p>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472564" y="1852929"/>
            <a:ext cx="4582795" cy="3683635"/>
          </a:xfrm>
          <a:prstGeom prst="rect">
            <a:avLst/>
          </a:prstGeom>
        </p:spPr>
        <p:txBody>
          <a:bodyPr vert="horz" wrap="square" lIns="0" tIns="12700" rIns="0" bIns="0" rtlCol="0">
            <a:spAutoFit/>
          </a:bodyPr>
          <a:lstStyle/>
          <a:p>
            <a:pPr marL="433070" marR="1409700" indent="-421005">
              <a:lnSpc>
                <a:spcPct val="100000"/>
              </a:lnSpc>
              <a:spcBef>
                <a:spcPts val="100"/>
              </a:spcBef>
            </a:pPr>
            <a:r>
              <a:rPr sz="2400" spc="-5" dirty="0">
                <a:solidFill>
                  <a:srgbClr val="3981B9"/>
                </a:solidFill>
                <a:latin typeface="Arial"/>
                <a:cs typeface="Arial"/>
              </a:rPr>
              <a:t>export </a:t>
            </a:r>
            <a:r>
              <a:rPr sz="2400" spc="-5" dirty="0">
                <a:solidFill>
                  <a:srgbClr val="FF0000"/>
                </a:solidFill>
                <a:latin typeface="Arial"/>
                <a:cs typeface="Arial"/>
              </a:rPr>
              <a:t>interface </a:t>
            </a:r>
            <a:r>
              <a:rPr sz="2400" dirty="0">
                <a:latin typeface="Arial"/>
                <a:cs typeface="Arial"/>
              </a:rPr>
              <a:t>IBook {  </a:t>
            </a:r>
            <a:r>
              <a:rPr sz="2400" spc="-5" dirty="0">
                <a:latin typeface="Arial"/>
                <a:cs typeface="Arial"/>
              </a:rPr>
              <a:t>id:</a:t>
            </a:r>
            <a:r>
              <a:rPr sz="2400" spc="5" dirty="0">
                <a:latin typeface="Arial"/>
                <a:cs typeface="Arial"/>
              </a:rPr>
              <a:t> </a:t>
            </a:r>
            <a:r>
              <a:rPr sz="2400" spc="-5" dirty="0">
                <a:solidFill>
                  <a:srgbClr val="6F2F9F"/>
                </a:solidFill>
                <a:latin typeface="Arial"/>
                <a:cs typeface="Arial"/>
              </a:rPr>
              <a:t>string</a:t>
            </a:r>
            <a:r>
              <a:rPr sz="2400" spc="-5" dirty="0">
                <a:latin typeface="Arial"/>
                <a:cs typeface="Arial"/>
              </a:rPr>
              <a:t>;</a:t>
            </a:r>
            <a:endParaRPr sz="2400">
              <a:latin typeface="Arial"/>
              <a:cs typeface="Arial"/>
            </a:endParaRPr>
          </a:p>
          <a:p>
            <a:pPr marL="433070" marR="1597660">
              <a:lnSpc>
                <a:spcPct val="100000"/>
              </a:lnSpc>
            </a:pPr>
            <a:r>
              <a:rPr sz="2400" spc="-5" dirty="0">
                <a:latin typeface="Arial"/>
                <a:cs typeface="Arial"/>
              </a:rPr>
              <a:t>name: </a:t>
            </a:r>
            <a:r>
              <a:rPr sz="2400" dirty="0">
                <a:solidFill>
                  <a:srgbClr val="6F2F9F"/>
                </a:solidFill>
                <a:latin typeface="Arial"/>
                <a:cs typeface="Arial"/>
              </a:rPr>
              <a:t>string</a:t>
            </a:r>
            <a:r>
              <a:rPr sz="2400" dirty="0">
                <a:latin typeface="Arial"/>
                <a:cs typeface="Arial"/>
              </a:rPr>
              <a:t>;  </a:t>
            </a:r>
            <a:r>
              <a:rPr sz="2400" spc="-5" dirty="0">
                <a:latin typeface="Arial"/>
                <a:cs typeface="Arial"/>
              </a:rPr>
              <a:t>releaseDate: </a:t>
            </a:r>
            <a:r>
              <a:rPr sz="2400" spc="-5" dirty="0">
                <a:solidFill>
                  <a:srgbClr val="6F2F9F"/>
                </a:solidFill>
                <a:latin typeface="Arial"/>
                <a:cs typeface="Arial"/>
              </a:rPr>
              <a:t>Date</a:t>
            </a:r>
            <a:r>
              <a:rPr sz="2400" spc="-5" dirty="0">
                <a:latin typeface="Arial"/>
                <a:cs typeface="Arial"/>
              </a:rPr>
              <a:t>;  description: </a:t>
            </a:r>
            <a:r>
              <a:rPr sz="2400" spc="-5" dirty="0">
                <a:solidFill>
                  <a:srgbClr val="6F2F9F"/>
                </a:solidFill>
                <a:latin typeface="Arial"/>
                <a:cs typeface="Arial"/>
              </a:rPr>
              <a:t>string</a:t>
            </a:r>
            <a:r>
              <a:rPr sz="2400" spc="-5" dirty="0">
                <a:latin typeface="Arial"/>
                <a:cs typeface="Arial"/>
              </a:rPr>
              <a:t>;  author: </a:t>
            </a:r>
            <a:r>
              <a:rPr sz="2400" spc="-5" dirty="0">
                <a:solidFill>
                  <a:srgbClr val="6F2F9F"/>
                </a:solidFill>
                <a:latin typeface="Arial"/>
                <a:cs typeface="Arial"/>
              </a:rPr>
              <a:t>string</a:t>
            </a:r>
            <a:r>
              <a:rPr sz="2400" spc="-5" dirty="0">
                <a:latin typeface="Arial"/>
                <a:cs typeface="Arial"/>
              </a:rPr>
              <a:t>;  price: </a:t>
            </a:r>
            <a:r>
              <a:rPr sz="2400" spc="-5" dirty="0">
                <a:solidFill>
                  <a:srgbClr val="6F2F9F"/>
                </a:solidFill>
                <a:latin typeface="Arial"/>
                <a:cs typeface="Arial"/>
              </a:rPr>
              <a:t>number</a:t>
            </a:r>
            <a:r>
              <a:rPr sz="2400" spc="-5" dirty="0">
                <a:latin typeface="Arial"/>
                <a:cs typeface="Arial"/>
              </a:rPr>
              <a:t>;  imageUrl:</a:t>
            </a:r>
            <a:r>
              <a:rPr sz="2400" spc="20" dirty="0">
                <a:latin typeface="Arial"/>
                <a:cs typeface="Arial"/>
              </a:rPr>
              <a:t> </a:t>
            </a:r>
            <a:r>
              <a:rPr sz="2400" spc="-5" dirty="0">
                <a:solidFill>
                  <a:srgbClr val="6F2F9F"/>
                </a:solidFill>
                <a:latin typeface="Arial"/>
                <a:cs typeface="Arial"/>
              </a:rPr>
              <a:t>string</a:t>
            </a:r>
            <a:r>
              <a:rPr sz="2400" spc="-5" dirty="0">
                <a:latin typeface="Arial"/>
                <a:cs typeface="Arial"/>
              </a:rPr>
              <a:t>;</a:t>
            </a:r>
            <a:endParaRPr sz="2400">
              <a:latin typeface="Arial"/>
              <a:cs typeface="Arial"/>
            </a:endParaRPr>
          </a:p>
          <a:p>
            <a:pPr marL="433070">
              <a:lnSpc>
                <a:spcPct val="100000"/>
              </a:lnSpc>
              <a:spcBef>
                <a:spcPts val="5"/>
              </a:spcBef>
            </a:pPr>
            <a:r>
              <a:rPr sz="2400" spc="-5" dirty="0">
                <a:latin typeface="Arial"/>
                <a:cs typeface="Arial"/>
              </a:rPr>
              <a:t>damaged(</a:t>
            </a:r>
            <a:r>
              <a:rPr sz="2400" spc="-5" dirty="0">
                <a:solidFill>
                  <a:srgbClr val="C00000"/>
                </a:solidFill>
                <a:latin typeface="Arial"/>
                <a:cs typeface="Arial"/>
              </a:rPr>
              <a:t>reason</a:t>
            </a:r>
            <a:r>
              <a:rPr sz="2400" spc="-5" dirty="0">
                <a:latin typeface="Arial"/>
                <a:cs typeface="Arial"/>
              </a:rPr>
              <a:t>: </a:t>
            </a:r>
            <a:r>
              <a:rPr sz="2400" spc="-5" dirty="0">
                <a:solidFill>
                  <a:srgbClr val="6F2F9F"/>
                </a:solidFill>
                <a:latin typeface="Arial"/>
                <a:cs typeface="Arial"/>
              </a:rPr>
              <a:t>string</a:t>
            </a:r>
            <a:r>
              <a:rPr sz="2400" spc="-5" dirty="0">
                <a:latin typeface="Arial"/>
                <a:cs typeface="Arial"/>
              </a:rPr>
              <a:t>):</a:t>
            </a:r>
            <a:r>
              <a:rPr sz="2400" spc="35" dirty="0">
                <a:latin typeface="Arial"/>
                <a:cs typeface="Arial"/>
              </a:rPr>
              <a:t> </a:t>
            </a:r>
            <a:r>
              <a:rPr sz="2400" spc="-5" dirty="0">
                <a:solidFill>
                  <a:srgbClr val="6F2F9F"/>
                </a:solidFill>
                <a:latin typeface="Arial"/>
                <a:cs typeface="Arial"/>
              </a:rPr>
              <a:t>void</a:t>
            </a:r>
            <a:r>
              <a:rPr sz="2400" spc="-5" dirty="0">
                <a:latin typeface="Arial"/>
                <a:cs typeface="Arial"/>
              </a:rPr>
              <a:t>;</a:t>
            </a:r>
            <a:endParaRPr sz="2400">
              <a:latin typeface="Arial"/>
              <a:cs typeface="Arial"/>
            </a:endParaRPr>
          </a:p>
          <a:p>
            <a:pPr marL="12700">
              <a:lnSpc>
                <a:spcPct val="100000"/>
              </a:lnSpc>
            </a:pPr>
            <a:r>
              <a:rPr sz="2400" dirty="0">
                <a:latin typeface="Arial"/>
                <a:cs typeface="Arial"/>
              </a:rPr>
              <a:t>}</a:t>
            </a:r>
            <a:endParaRPr sz="2400">
              <a:latin typeface="Arial"/>
              <a:cs typeface="Arial"/>
            </a:endParaRPr>
          </a:p>
        </p:txBody>
      </p:sp>
      <p:sp>
        <p:nvSpPr>
          <p:cNvPr id="3" name="object 3"/>
          <p:cNvSpPr/>
          <p:nvPr/>
        </p:nvSpPr>
        <p:spPr>
          <a:xfrm>
            <a:off x="7882128" y="2098548"/>
            <a:ext cx="2433828" cy="3243072"/>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765928" y="517016"/>
            <a:ext cx="2202180" cy="696595"/>
          </a:xfrm>
          <a:prstGeom prst="rect">
            <a:avLst/>
          </a:prstGeom>
        </p:spPr>
        <p:txBody>
          <a:bodyPr vert="horz" wrap="square" lIns="0" tIns="13335" rIns="0" bIns="0" rtlCol="0">
            <a:spAutoFit/>
          </a:bodyPr>
          <a:lstStyle/>
          <a:p>
            <a:pPr marL="12700">
              <a:lnSpc>
                <a:spcPct val="100000"/>
              </a:lnSpc>
              <a:spcBef>
                <a:spcPts val="105"/>
              </a:spcBef>
            </a:pPr>
            <a:r>
              <a:rPr dirty="0"/>
              <a:t>Interface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89526" y="1636014"/>
            <a:ext cx="0" cy="4480560"/>
          </a:xfrm>
          <a:custGeom>
            <a:avLst/>
            <a:gdLst/>
            <a:ahLst/>
            <a:cxnLst/>
            <a:rect l="l" t="t" r="r" b="b"/>
            <a:pathLst>
              <a:path h="4480560">
                <a:moveTo>
                  <a:pt x="0" y="0"/>
                </a:moveTo>
                <a:lnTo>
                  <a:pt x="0" y="4480560"/>
                </a:lnTo>
              </a:path>
            </a:pathLst>
          </a:custGeom>
          <a:ln w="25908">
            <a:solidFill>
              <a:srgbClr val="3981B9"/>
            </a:solidFill>
          </a:ln>
        </p:spPr>
        <p:txBody>
          <a:bodyPr wrap="square" lIns="0" tIns="0" rIns="0" bIns="0" rtlCol="0"/>
          <a:lstStyle/>
          <a:p>
            <a:endParaRPr/>
          </a:p>
        </p:txBody>
      </p:sp>
      <p:sp>
        <p:nvSpPr>
          <p:cNvPr id="3" name="object 3"/>
          <p:cNvSpPr txBox="1"/>
          <p:nvPr/>
        </p:nvSpPr>
        <p:spPr>
          <a:xfrm>
            <a:off x="5585205" y="2590651"/>
            <a:ext cx="3432175" cy="1946910"/>
          </a:xfrm>
          <a:prstGeom prst="rect">
            <a:avLst/>
          </a:prstGeom>
        </p:spPr>
        <p:txBody>
          <a:bodyPr vert="horz" wrap="square" lIns="0" tIns="13335" rIns="0" bIns="0" rtlCol="0">
            <a:spAutoFit/>
          </a:bodyPr>
          <a:lstStyle/>
          <a:p>
            <a:pPr marL="12700" marR="5080">
              <a:lnSpc>
                <a:spcPct val="150000"/>
              </a:lnSpc>
              <a:spcBef>
                <a:spcPts val="105"/>
              </a:spcBef>
            </a:pPr>
            <a:r>
              <a:rPr sz="2800" spc="-10" dirty="0">
                <a:latin typeface="Courier New"/>
                <a:cs typeface="Courier New"/>
              </a:rPr>
              <a:t>Strong Typing  </a:t>
            </a:r>
            <a:r>
              <a:rPr sz="2800" spc="-5" dirty="0">
                <a:latin typeface="Courier New"/>
                <a:cs typeface="Courier New"/>
              </a:rPr>
              <a:t>Better </a:t>
            </a:r>
            <a:r>
              <a:rPr sz="2800" spc="-10" dirty="0">
                <a:latin typeface="Courier New"/>
                <a:cs typeface="Courier New"/>
              </a:rPr>
              <a:t>Tooling  </a:t>
            </a:r>
            <a:r>
              <a:rPr sz="2800" spc="-5" dirty="0">
                <a:latin typeface="Courier New"/>
                <a:cs typeface="Courier New"/>
              </a:rPr>
              <a:t>Development</a:t>
            </a:r>
            <a:r>
              <a:rPr sz="2800" spc="-120" dirty="0">
                <a:latin typeface="Courier New"/>
                <a:cs typeface="Courier New"/>
              </a:rPr>
              <a:t> </a:t>
            </a:r>
            <a:r>
              <a:rPr sz="2800" spc="-5" dirty="0">
                <a:latin typeface="Courier New"/>
                <a:cs typeface="Courier New"/>
              </a:rPr>
              <a:t>Time</a:t>
            </a:r>
            <a:endParaRPr sz="2800">
              <a:latin typeface="Courier New"/>
              <a:cs typeface="Courier New"/>
            </a:endParaRPr>
          </a:p>
        </p:txBody>
      </p:sp>
      <p:sp>
        <p:nvSpPr>
          <p:cNvPr id="4" name="object 4"/>
          <p:cNvSpPr/>
          <p:nvPr/>
        </p:nvSpPr>
        <p:spPr>
          <a:xfrm>
            <a:off x="1760220" y="2735579"/>
            <a:ext cx="1656587" cy="1908048"/>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ctrTitle"/>
          </p:nvPr>
        </p:nvSpPr>
        <p:spPr>
          <a:prstGeom prst="rect">
            <a:avLst/>
          </a:prstGeom>
        </p:spPr>
        <p:txBody>
          <a:bodyPr vert="horz" wrap="square" lIns="0" tIns="12700" rIns="0" bIns="0" rtlCol="0">
            <a:spAutoFit/>
          </a:bodyPr>
          <a:lstStyle/>
          <a:p>
            <a:pPr marL="696595">
              <a:lnSpc>
                <a:spcPct val="100000"/>
              </a:lnSpc>
              <a:spcBef>
                <a:spcPts val="100"/>
              </a:spcBef>
            </a:pPr>
            <a:r>
              <a:rPr dirty="0"/>
              <a:t>Why</a:t>
            </a:r>
            <a:r>
              <a:rPr spc="-60" dirty="0"/>
              <a:t> </a:t>
            </a:r>
            <a:r>
              <a:rPr spc="-5" dirty="0"/>
              <a:t>Interfaces?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14500" y="249936"/>
            <a:ext cx="8418576" cy="2214371"/>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340101" y="543813"/>
            <a:ext cx="7144384" cy="1245235"/>
          </a:xfrm>
          <a:prstGeom prst="rect">
            <a:avLst/>
          </a:prstGeom>
        </p:spPr>
        <p:txBody>
          <a:bodyPr vert="horz" wrap="square" lIns="0" tIns="13335" rIns="0" bIns="0" rtlCol="0">
            <a:spAutoFit/>
          </a:bodyPr>
          <a:lstStyle/>
          <a:p>
            <a:pPr marL="12700">
              <a:lnSpc>
                <a:spcPct val="100000"/>
              </a:lnSpc>
              <a:spcBef>
                <a:spcPts val="105"/>
              </a:spcBef>
            </a:pPr>
            <a:r>
              <a:rPr sz="8000" dirty="0">
                <a:solidFill>
                  <a:srgbClr val="000000"/>
                </a:solidFill>
              </a:rPr>
              <a:t>Lifecycle</a:t>
            </a:r>
            <a:r>
              <a:rPr sz="8000" spc="-75" dirty="0">
                <a:solidFill>
                  <a:srgbClr val="000000"/>
                </a:solidFill>
              </a:rPr>
              <a:t> </a:t>
            </a:r>
            <a:r>
              <a:rPr sz="8000" dirty="0">
                <a:solidFill>
                  <a:srgbClr val="000000"/>
                </a:solidFill>
              </a:rPr>
              <a:t>Hooks</a:t>
            </a:r>
            <a:endParaRPr sz="8000"/>
          </a:p>
        </p:txBody>
      </p:sp>
      <p:sp>
        <p:nvSpPr>
          <p:cNvPr id="4" name="object 4"/>
          <p:cNvSpPr/>
          <p:nvPr/>
        </p:nvSpPr>
        <p:spPr>
          <a:xfrm>
            <a:off x="4337303" y="2470404"/>
            <a:ext cx="3150107" cy="313791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325873" y="1636014"/>
            <a:ext cx="0" cy="4480560"/>
          </a:xfrm>
          <a:custGeom>
            <a:avLst/>
            <a:gdLst/>
            <a:ahLst/>
            <a:cxnLst/>
            <a:rect l="l" t="t" r="r" b="b"/>
            <a:pathLst>
              <a:path h="4480560">
                <a:moveTo>
                  <a:pt x="0" y="0"/>
                </a:moveTo>
                <a:lnTo>
                  <a:pt x="0" y="4480560"/>
                </a:lnTo>
              </a:path>
            </a:pathLst>
          </a:custGeom>
          <a:ln w="25908">
            <a:solidFill>
              <a:srgbClr val="3981B9"/>
            </a:solidFill>
          </a:ln>
        </p:spPr>
        <p:txBody>
          <a:bodyPr wrap="square" lIns="0" tIns="0" rIns="0" bIns="0" rtlCol="0"/>
          <a:lstStyle/>
          <a:p>
            <a:endParaRPr/>
          </a:p>
        </p:txBody>
      </p:sp>
      <p:sp>
        <p:nvSpPr>
          <p:cNvPr id="3" name="object 3"/>
          <p:cNvSpPr txBox="1"/>
          <p:nvPr/>
        </p:nvSpPr>
        <p:spPr>
          <a:xfrm>
            <a:off x="5068061" y="1645361"/>
            <a:ext cx="6393815" cy="3927475"/>
          </a:xfrm>
          <a:prstGeom prst="rect">
            <a:avLst/>
          </a:prstGeom>
        </p:spPr>
        <p:txBody>
          <a:bodyPr vert="horz" wrap="square" lIns="0" tIns="291465" rIns="0" bIns="0" rtlCol="0">
            <a:spAutoFit/>
          </a:bodyPr>
          <a:lstStyle/>
          <a:p>
            <a:pPr marL="12700">
              <a:lnSpc>
                <a:spcPct val="100000"/>
              </a:lnSpc>
              <a:spcBef>
                <a:spcPts val="2295"/>
              </a:spcBef>
            </a:pPr>
            <a:r>
              <a:rPr sz="3200" spc="-5" dirty="0">
                <a:latin typeface="Courier New"/>
                <a:cs typeface="Courier New"/>
              </a:rPr>
              <a:t>OnInit</a:t>
            </a:r>
            <a:endParaRPr sz="3200" dirty="0">
              <a:latin typeface="Courier New"/>
              <a:cs typeface="Courier New"/>
            </a:endParaRPr>
          </a:p>
          <a:p>
            <a:pPr marL="355600" indent="-342900">
              <a:lnSpc>
                <a:spcPct val="100000"/>
              </a:lnSpc>
              <a:spcBef>
                <a:spcPts val="1645"/>
              </a:spcBef>
              <a:buFont typeface="Arial"/>
              <a:buChar char="•"/>
              <a:tabLst>
                <a:tab pos="354965" algn="l"/>
                <a:tab pos="355600" algn="l"/>
              </a:tabLst>
            </a:pPr>
            <a:r>
              <a:rPr sz="2400" spc="-5" dirty="0">
                <a:solidFill>
                  <a:srgbClr val="3981B9"/>
                </a:solidFill>
                <a:latin typeface="Courier New"/>
                <a:cs typeface="Courier New"/>
              </a:rPr>
              <a:t>Perform component</a:t>
            </a:r>
            <a:r>
              <a:rPr sz="2400" spc="-105" dirty="0">
                <a:solidFill>
                  <a:srgbClr val="3981B9"/>
                </a:solidFill>
                <a:latin typeface="Courier New"/>
                <a:cs typeface="Courier New"/>
              </a:rPr>
              <a:t> </a:t>
            </a:r>
            <a:r>
              <a:rPr sz="2400" spc="-5" dirty="0">
                <a:solidFill>
                  <a:srgbClr val="3981B9"/>
                </a:solidFill>
                <a:latin typeface="Courier New"/>
                <a:cs typeface="Courier New"/>
              </a:rPr>
              <a:t>initialization</a:t>
            </a:r>
            <a:endParaRPr sz="2400" dirty="0">
              <a:latin typeface="Courier New"/>
              <a:cs typeface="Courier New"/>
            </a:endParaRPr>
          </a:p>
          <a:p>
            <a:pPr marL="12700">
              <a:lnSpc>
                <a:spcPct val="100000"/>
              </a:lnSpc>
              <a:spcBef>
                <a:spcPts val="1720"/>
              </a:spcBef>
            </a:pPr>
            <a:r>
              <a:rPr sz="3200" spc="-5" dirty="0">
                <a:latin typeface="Courier New"/>
                <a:cs typeface="Courier New"/>
              </a:rPr>
              <a:t>OnChanges</a:t>
            </a:r>
            <a:endParaRPr sz="3200" dirty="0">
              <a:latin typeface="Courier New"/>
              <a:cs typeface="Courier New"/>
            </a:endParaRPr>
          </a:p>
          <a:p>
            <a:pPr marL="355600" indent="-342900">
              <a:lnSpc>
                <a:spcPct val="100000"/>
              </a:lnSpc>
              <a:spcBef>
                <a:spcPts val="1639"/>
              </a:spcBef>
              <a:buFont typeface="Arial"/>
              <a:buChar char="•"/>
              <a:tabLst>
                <a:tab pos="354965" algn="l"/>
                <a:tab pos="355600" algn="l"/>
              </a:tabLst>
            </a:pPr>
            <a:r>
              <a:rPr sz="2400" spc="-5" dirty="0">
                <a:solidFill>
                  <a:srgbClr val="3981B9"/>
                </a:solidFill>
                <a:latin typeface="Courier New"/>
                <a:cs typeface="Courier New"/>
              </a:rPr>
              <a:t>Perform action when values</a:t>
            </a:r>
            <a:r>
              <a:rPr sz="2400" spc="-114" dirty="0">
                <a:solidFill>
                  <a:srgbClr val="3981B9"/>
                </a:solidFill>
                <a:latin typeface="Courier New"/>
                <a:cs typeface="Courier New"/>
              </a:rPr>
              <a:t> </a:t>
            </a:r>
            <a:r>
              <a:rPr sz="2400" spc="-5" dirty="0">
                <a:solidFill>
                  <a:srgbClr val="3981B9"/>
                </a:solidFill>
                <a:latin typeface="Courier New"/>
                <a:cs typeface="Courier New"/>
              </a:rPr>
              <a:t>change</a:t>
            </a:r>
            <a:endParaRPr sz="2400" dirty="0">
              <a:latin typeface="Courier New"/>
              <a:cs typeface="Courier New"/>
            </a:endParaRPr>
          </a:p>
          <a:p>
            <a:pPr marL="12700">
              <a:lnSpc>
                <a:spcPct val="100000"/>
              </a:lnSpc>
              <a:spcBef>
                <a:spcPts val="1720"/>
              </a:spcBef>
            </a:pPr>
            <a:r>
              <a:rPr sz="3200" spc="-5" dirty="0">
                <a:latin typeface="Courier New"/>
                <a:cs typeface="Courier New"/>
              </a:rPr>
              <a:t>OnDestroy</a:t>
            </a:r>
            <a:endParaRPr sz="3200" dirty="0">
              <a:latin typeface="Courier New"/>
              <a:cs typeface="Courier New"/>
            </a:endParaRPr>
          </a:p>
          <a:p>
            <a:pPr marL="355600" indent="-342900">
              <a:lnSpc>
                <a:spcPct val="100000"/>
              </a:lnSpc>
              <a:spcBef>
                <a:spcPts val="1639"/>
              </a:spcBef>
              <a:buFont typeface="Arial"/>
              <a:buChar char="•"/>
              <a:tabLst>
                <a:tab pos="354965" algn="l"/>
                <a:tab pos="355600" algn="l"/>
              </a:tabLst>
            </a:pPr>
            <a:r>
              <a:rPr sz="2400" spc="-5" dirty="0">
                <a:solidFill>
                  <a:srgbClr val="3981B9"/>
                </a:solidFill>
                <a:latin typeface="Courier New"/>
                <a:cs typeface="Courier New"/>
              </a:rPr>
              <a:t>Perform</a:t>
            </a:r>
            <a:r>
              <a:rPr sz="2400" spc="-30" dirty="0">
                <a:solidFill>
                  <a:srgbClr val="3981B9"/>
                </a:solidFill>
                <a:latin typeface="Courier New"/>
                <a:cs typeface="Courier New"/>
              </a:rPr>
              <a:t> </a:t>
            </a:r>
            <a:r>
              <a:rPr sz="2400" spc="-5" dirty="0">
                <a:solidFill>
                  <a:srgbClr val="3981B9"/>
                </a:solidFill>
                <a:latin typeface="Courier New"/>
                <a:cs typeface="Courier New"/>
              </a:rPr>
              <a:t>clean-up</a:t>
            </a:r>
            <a:endParaRPr sz="2400" dirty="0">
              <a:latin typeface="Courier New"/>
              <a:cs typeface="Courier New"/>
            </a:endParaRPr>
          </a:p>
        </p:txBody>
      </p:sp>
      <p:sp>
        <p:nvSpPr>
          <p:cNvPr id="4" name="object 4"/>
          <p:cNvSpPr/>
          <p:nvPr/>
        </p:nvSpPr>
        <p:spPr>
          <a:xfrm>
            <a:off x="1339596" y="2700527"/>
            <a:ext cx="2036064" cy="202692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3650360" y="436245"/>
            <a:ext cx="3940175" cy="696595"/>
          </a:xfrm>
          <a:prstGeom prst="rect">
            <a:avLst/>
          </a:prstGeom>
        </p:spPr>
        <p:txBody>
          <a:bodyPr vert="horz" wrap="square" lIns="0" tIns="13335" rIns="0" bIns="0" rtlCol="0">
            <a:spAutoFit/>
          </a:bodyPr>
          <a:lstStyle/>
          <a:p>
            <a:pPr marL="12700">
              <a:lnSpc>
                <a:spcPct val="100000"/>
              </a:lnSpc>
              <a:spcBef>
                <a:spcPts val="105"/>
              </a:spcBef>
            </a:pPr>
            <a:r>
              <a:rPr dirty="0"/>
              <a:t>Lifecycle</a:t>
            </a:r>
            <a:r>
              <a:rPr spc="-90" dirty="0"/>
              <a:t> </a:t>
            </a:r>
            <a:r>
              <a:rPr dirty="0"/>
              <a:t>Hooks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5663" y="447547"/>
            <a:ext cx="5526405" cy="696595"/>
          </a:xfrm>
          <a:prstGeom prst="rect">
            <a:avLst/>
          </a:prstGeom>
        </p:spPr>
        <p:txBody>
          <a:bodyPr vert="horz" wrap="square" lIns="0" tIns="13335" rIns="0" bIns="0" rtlCol="0">
            <a:spAutoFit/>
          </a:bodyPr>
          <a:lstStyle/>
          <a:p>
            <a:pPr marL="12700">
              <a:lnSpc>
                <a:spcPct val="100000"/>
              </a:lnSpc>
              <a:spcBef>
                <a:spcPts val="105"/>
              </a:spcBef>
            </a:pPr>
            <a:r>
              <a:rPr dirty="0"/>
              <a:t>Using Lifecycle</a:t>
            </a:r>
            <a:r>
              <a:rPr spc="-80" dirty="0"/>
              <a:t> </a:t>
            </a:r>
            <a:r>
              <a:rPr dirty="0"/>
              <a:t>Hooks</a:t>
            </a:r>
          </a:p>
        </p:txBody>
      </p:sp>
      <p:sp>
        <p:nvSpPr>
          <p:cNvPr id="3" name="object 3"/>
          <p:cNvSpPr/>
          <p:nvPr/>
        </p:nvSpPr>
        <p:spPr>
          <a:xfrm>
            <a:off x="4869941" y="1646682"/>
            <a:ext cx="2517775" cy="370840"/>
          </a:xfrm>
          <a:custGeom>
            <a:avLst/>
            <a:gdLst/>
            <a:ahLst/>
            <a:cxnLst/>
            <a:rect l="l" t="t" r="r" b="b"/>
            <a:pathLst>
              <a:path w="2517775" h="370839">
                <a:moveTo>
                  <a:pt x="0" y="370332"/>
                </a:moveTo>
                <a:lnTo>
                  <a:pt x="2517648" y="370332"/>
                </a:lnTo>
                <a:lnTo>
                  <a:pt x="2517648" y="0"/>
                </a:lnTo>
                <a:lnTo>
                  <a:pt x="0" y="0"/>
                </a:lnTo>
                <a:lnTo>
                  <a:pt x="0" y="370332"/>
                </a:lnTo>
                <a:close/>
              </a:path>
            </a:pathLst>
          </a:custGeom>
          <a:solidFill>
            <a:srgbClr val="56A7B5"/>
          </a:solidFill>
        </p:spPr>
        <p:txBody>
          <a:bodyPr wrap="square" lIns="0" tIns="0" rIns="0" bIns="0" rtlCol="0"/>
          <a:lstStyle/>
          <a:p>
            <a:endParaRPr/>
          </a:p>
        </p:txBody>
      </p:sp>
      <p:sp>
        <p:nvSpPr>
          <p:cNvPr id="4" name="object 4"/>
          <p:cNvSpPr/>
          <p:nvPr/>
        </p:nvSpPr>
        <p:spPr>
          <a:xfrm>
            <a:off x="4869941" y="1646682"/>
            <a:ext cx="2517775" cy="370840"/>
          </a:xfrm>
          <a:custGeom>
            <a:avLst/>
            <a:gdLst/>
            <a:ahLst/>
            <a:cxnLst/>
            <a:rect l="l" t="t" r="r" b="b"/>
            <a:pathLst>
              <a:path w="2517775" h="370839">
                <a:moveTo>
                  <a:pt x="0" y="370332"/>
                </a:moveTo>
                <a:lnTo>
                  <a:pt x="2517648" y="370332"/>
                </a:lnTo>
                <a:lnTo>
                  <a:pt x="2517648" y="0"/>
                </a:lnTo>
                <a:lnTo>
                  <a:pt x="0" y="0"/>
                </a:lnTo>
                <a:lnTo>
                  <a:pt x="0" y="370332"/>
                </a:lnTo>
                <a:close/>
              </a:path>
            </a:pathLst>
          </a:custGeom>
          <a:ln w="25908">
            <a:solidFill>
              <a:srgbClr val="3D7984"/>
            </a:solidFill>
          </a:ln>
        </p:spPr>
        <p:txBody>
          <a:bodyPr wrap="square" lIns="0" tIns="0" rIns="0" bIns="0" rtlCol="0"/>
          <a:lstStyle/>
          <a:p>
            <a:endParaRPr/>
          </a:p>
        </p:txBody>
      </p:sp>
      <p:sp>
        <p:nvSpPr>
          <p:cNvPr id="5" name="object 5"/>
          <p:cNvSpPr txBox="1"/>
          <p:nvPr/>
        </p:nvSpPr>
        <p:spPr>
          <a:xfrm>
            <a:off x="2724657" y="1615154"/>
            <a:ext cx="6134100" cy="4136390"/>
          </a:xfrm>
          <a:prstGeom prst="rect">
            <a:avLst/>
          </a:prstGeom>
        </p:spPr>
        <p:txBody>
          <a:bodyPr vert="horz" wrap="square" lIns="0" tIns="107950" rIns="0" bIns="0" rtlCol="0">
            <a:spAutoFit/>
          </a:bodyPr>
          <a:lstStyle/>
          <a:p>
            <a:pPr marL="2310765">
              <a:lnSpc>
                <a:spcPct val="100000"/>
              </a:lnSpc>
              <a:spcBef>
                <a:spcPts val="850"/>
              </a:spcBef>
            </a:pPr>
            <a:r>
              <a:rPr sz="1500" b="1" spc="-5" dirty="0">
                <a:solidFill>
                  <a:srgbClr val="FFFFFF"/>
                </a:solidFill>
                <a:latin typeface="Arial"/>
                <a:cs typeface="Arial"/>
              </a:rPr>
              <a:t>books-list.component.ts</a:t>
            </a:r>
            <a:endParaRPr sz="1500">
              <a:latin typeface="Arial"/>
              <a:cs typeface="Arial"/>
            </a:endParaRPr>
          </a:p>
          <a:p>
            <a:pPr marL="12700">
              <a:lnSpc>
                <a:spcPct val="100000"/>
              </a:lnSpc>
              <a:spcBef>
                <a:spcPts val="1010"/>
              </a:spcBef>
              <a:tabLst>
                <a:tab pos="1011555" algn="l"/>
              </a:tabLst>
            </a:pPr>
            <a:r>
              <a:rPr sz="2000" dirty="0">
                <a:solidFill>
                  <a:srgbClr val="3981B9"/>
                </a:solidFill>
                <a:latin typeface="Arial"/>
                <a:cs typeface="Arial"/>
              </a:rPr>
              <a:t>import</a:t>
            </a:r>
            <a:r>
              <a:rPr sz="2000" spc="-30" dirty="0">
                <a:solidFill>
                  <a:srgbClr val="3981B9"/>
                </a:solidFill>
                <a:latin typeface="Arial"/>
                <a:cs typeface="Arial"/>
              </a:rPr>
              <a:t> </a:t>
            </a:r>
            <a:r>
              <a:rPr sz="2000" dirty="0">
                <a:latin typeface="Arial"/>
                <a:cs typeface="Arial"/>
              </a:rPr>
              <a:t>{	Component, OnInit } </a:t>
            </a:r>
            <a:r>
              <a:rPr sz="2000" dirty="0">
                <a:solidFill>
                  <a:srgbClr val="3981B9"/>
                </a:solidFill>
                <a:latin typeface="Arial"/>
                <a:cs typeface="Arial"/>
              </a:rPr>
              <a:t>from</a:t>
            </a:r>
            <a:r>
              <a:rPr sz="2000" spc="-125" dirty="0">
                <a:solidFill>
                  <a:srgbClr val="3981B9"/>
                </a:solidFill>
                <a:latin typeface="Arial"/>
                <a:cs typeface="Arial"/>
              </a:rPr>
              <a:t> </a:t>
            </a:r>
            <a:r>
              <a:rPr sz="2000" dirty="0">
                <a:solidFill>
                  <a:srgbClr val="D79F39"/>
                </a:solidFill>
                <a:latin typeface="Arial"/>
                <a:cs typeface="Arial"/>
              </a:rPr>
              <a:t>'@angular/core'</a:t>
            </a:r>
            <a:r>
              <a:rPr sz="2000" dirty="0">
                <a:latin typeface="Arial"/>
                <a:cs typeface="Arial"/>
              </a:rPr>
              <a:t>;</a:t>
            </a:r>
            <a:endParaRPr sz="2000">
              <a:latin typeface="Arial"/>
              <a:cs typeface="Arial"/>
            </a:endParaRPr>
          </a:p>
          <a:p>
            <a:pPr>
              <a:lnSpc>
                <a:spcPct val="100000"/>
              </a:lnSpc>
              <a:spcBef>
                <a:spcPts val="40"/>
              </a:spcBef>
            </a:pPr>
            <a:endParaRPr sz="2050">
              <a:latin typeface="Times New Roman"/>
              <a:cs typeface="Times New Roman"/>
            </a:endParaRPr>
          </a:p>
          <a:p>
            <a:pPr marL="12700">
              <a:lnSpc>
                <a:spcPct val="100000"/>
              </a:lnSpc>
            </a:pPr>
            <a:r>
              <a:rPr sz="2000" dirty="0">
                <a:latin typeface="Arial"/>
                <a:cs typeface="Arial"/>
              </a:rPr>
              <a:t>@Component({</a:t>
            </a:r>
            <a:endParaRPr sz="2000">
              <a:latin typeface="Arial"/>
              <a:cs typeface="Arial"/>
            </a:endParaRPr>
          </a:p>
          <a:p>
            <a:pPr marL="291465">
              <a:lnSpc>
                <a:spcPct val="100000"/>
              </a:lnSpc>
              <a:spcBef>
                <a:spcPts val="5"/>
              </a:spcBef>
            </a:pPr>
            <a:r>
              <a:rPr sz="2000" dirty="0">
                <a:latin typeface="Arial"/>
                <a:cs typeface="Arial"/>
              </a:rPr>
              <a:t>selector:</a:t>
            </a:r>
            <a:r>
              <a:rPr sz="2000" spc="-45" dirty="0">
                <a:latin typeface="Arial"/>
                <a:cs typeface="Arial"/>
              </a:rPr>
              <a:t> </a:t>
            </a:r>
            <a:r>
              <a:rPr sz="2000" dirty="0">
                <a:solidFill>
                  <a:srgbClr val="D79F39"/>
                </a:solidFill>
                <a:latin typeface="Arial"/>
                <a:cs typeface="Arial"/>
              </a:rPr>
              <a:t>‘bs-books-list'</a:t>
            </a:r>
            <a:endParaRPr sz="2000">
              <a:latin typeface="Arial"/>
              <a:cs typeface="Arial"/>
            </a:endParaRPr>
          </a:p>
          <a:p>
            <a:pPr marL="12700">
              <a:lnSpc>
                <a:spcPct val="100000"/>
              </a:lnSpc>
            </a:pPr>
            <a:r>
              <a:rPr sz="2000" dirty="0">
                <a:latin typeface="Arial"/>
                <a:cs typeface="Arial"/>
              </a:rPr>
              <a:t>})</a:t>
            </a:r>
            <a:endParaRPr sz="2000">
              <a:latin typeface="Arial"/>
              <a:cs typeface="Arial"/>
            </a:endParaRPr>
          </a:p>
          <a:p>
            <a:pPr marL="361315" marR="5080" indent="-349250">
              <a:lnSpc>
                <a:spcPts val="4800"/>
              </a:lnSpc>
              <a:spcBef>
                <a:spcPts val="560"/>
              </a:spcBef>
              <a:tabLst>
                <a:tab pos="2305050" algn="l"/>
              </a:tabLst>
            </a:pPr>
            <a:r>
              <a:rPr sz="2000" dirty="0">
                <a:solidFill>
                  <a:srgbClr val="006FC0"/>
                </a:solidFill>
                <a:latin typeface="Arial"/>
                <a:cs typeface="Arial"/>
              </a:rPr>
              <a:t>export </a:t>
            </a:r>
            <a:r>
              <a:rPr sz="2000" dirty="0">
                <a:solidFill>
                  <a:srgbClr val="FF0000"/>
                </a:solidFill>
                <a:latin typeface="Arial"/>
                <a:cs typeface="Arial"/>
              </a:rPr>
              <a:t>class </a:t>
            </a:r>
            <a:r>
              <a:rPr sz="2000" dirty="0">
                <a:solidFill>
                  <a:srgbClr val="688030"/>
                </a:solidFill>
                <a:latin typeface="Arial"/>
                <a:cs typeface="Arial"/>
              </a:rPr>
              <a:t>BooksListComponent </a:t>
            </a:r>
            <a:r>
              <a:rPr sz="2000" dirty="0">
                <a:solidFill>
                  <a:srgbClr val="C00000"/>
                </a:solidFill>
                <a:latin typeface="Arial"/>
                <a:cs typeface="Arial"/>
              </a:rPr>
              <a:t>implements </a:t>
            </a:r>
            <a:r>
              <a:rPr sz="2000" dirty="0">
                <a:solidFill>
                  <a:srgbClr val="6F2F9F"/>
                </a:solidFill>
                <a:latin typeface="Arial"/>
                <a:cs typeface="Arial"/>
              </a:rPr>
              <a:t>OnInit</a:t>
            </a:r>
            <a:r>
              <a:rPr sz="2000" spc="-155" dirty="0">
                <a:solidFill>
                  <a:srgbClr val="6F2F9F"/>
                </a:solidFill>
                <a:latin typeface="Arial"/>
                <a:cs typeface="Arial"/>
              </a:rPr>
              <a:t> </a:t>
            </a:r>
            <a:r>
              <a:rPr sz="2000" dirty="0">
                <a:latin typeface="Arial"/>
                <a:cs typeface="Arial"/>
              </a:rPr>
              <a:t>{  </a:t>
            </a:r>
            <a:r>
              <a:rPr sz="2000" dirty="0">
                <a:solidFill>
                  <a:srgbClr val="6F2F9F"/>
                </a:solidFill>
                <a:latin typeface="Arial"/>
                <a:cs typeface="Arial"/>
              </a:rPr>
              <a:t>ngOnInit</a:t>
            </a:r>
            <a:r>
              <a:rPr sz="2000" dirty="0">
                <a:latin typeface="Arial"/>
                <a:cs typeface="Arial"/>
              </a:rPr>
              <a:t>()</a:t>
            </a:r>
            <a:r>
              <a:rPr sz="2000" spc="-35" dirty="0">
                <a:latin typeface="Arial"/>
                <a:cs typeface="Arial"/>
              </a:rPr>
              <a:t> </a:t>
            </a:r>
            <a:r>
              <a:rPr sz="2000" dirty="0">
                <a:latin typeface="Arial"/>
                <a:cs typeface="Arial"/>
              </a:rPr>
              <a:t>:</a:t>
            </a:r>
            <a:r>
              <a:rPr sz="2000" spc="-15" dirty="0">
                <a:latin typeface="Arial"/>
                <a:cs typeface="Arial"/>
              </a:rPr>
              <a:t> </a:t>
            </a:r>
            <a:r>
              <a:rPr sz="2000" dirty="0">
                <a:solidFill>
                  <a:srgbClr val="FF0000"/>
                </a:solidFill>
                <a:latin typeface="Arial"/>
                <a:cs typeface="Arial"/>
              </a:rPr>
              <a:t>void	</a:t>
            </a:r>
            <a:r>
              <a:rPr sz="2000" dirty="0">
                <a:latin typeface="Arial"/>
                <a:cs typeface="Arial"/>
              </a:rPr>
              <a:t>{</a:t>
            </a:r>
            <a:endParaRPr sz="2000">
              <a:latin typeface="Arial"/>
              <a:cs typeface="Arial"/>
            </a:endParaRPr>
          </a:p>
          <a:p>
            <a:pPr marL="640080">
              <a:lnSpc>
                <a:spcPts val="1839"/>
              </a:lnSpc>
            </a:pPr>
            <a:r>
              <a:rPr sz="2000" dirty="0">
                <a:solidFill>
                  <a:srgbClr val="00AF50"/>
                </a:solidFill>
                <a:latin typeface="Arial"/>
                <a:cs typeface="Arial"/>
              </a:rPr>
              <a:t>console.log</a:t>
            </a:r>
            <a:r>
              <a:rPr sz="2000" dirty="0">
                <a:latin typeface="Arial"/>
                <a:cs typeface="Arial"/>
              </a:rPr>
              <a:t>(</a:t>
            </a:r>
            <a:r>
              <a:rPr sz="2000" dirty="0">
                <a:solidFill>
                  <a:srgbClr val="AB7921"/>
                </a:solidFill>
                <a:latin typeface="Arial"/>
                <a:cs typeface="Arial"/>
              </a:rPr>
              <a:t>‘Inside</a:t>
            </a:r>
            <a:r>
              <a:rPr sz="2000" spc="-45" dirty="0">
                <a:solidFill>
                  <a:srgbClr val="AB7921"/>
                </a:solidFill>
                <a:latin typeface="Arial"/>
                <a:cs typeface="Arial"/>
              </a:rPr>
              <a:t> </a:t>
            </a:r>
            <a:r>
              <a:rPr sz="2000" spc="-5" dirty="0">
                <a:solidFill>
                  <a:srgbClr val="AB7921"/>
                </a:solidFill>
                <a:latin typeface="Arial"/>
                <a:cs typeface="Arial"/>
              </a:rPr>
              <a:t>OnInit’</a:t>
            </a:r>
            <a:r>
              <a:rPr sz="2000" spc="-5" dirty="0">
                <a:latin typeface="Arial"/>
                <a:cs typeface="Arial"/>
              </a:rPr>
              <a:t>);</a:t>
            </a:r>
            <a:endParaRPr sz="2000">
              <a:latin typeface="Arial"/>
              <a:cs typeface="Arial"/>
            </a:endParaRPr>
          </a:p>
          <a:p>
            <a:pPr marL="220979">
              <a:lnSpc>
                <a:spcPct val="100000"/>
              </a:lnSpc>
            </a:pPr>
            <a:r>
              <a:rPr sz="2000" dirty="0">
                <a:latin typeface="Arial"/>
                <a:cs typeface="Arial"/>
              </a:rPr>
              <a:t>}</a:t>
            </a:r>
            <a:endParaRPr sz="2000">
              <a:latin typeface="Arial"/>
              <a:cs typeface="Arial"/>
            </a:endParaRPr>
          </a:p>
          <a:p>
            <a:pPr marL="12700">
              <a:lnSpc>
                <a:spcPct val="100000"/>
              </a:lnSpc>
            </a:pPr>
            <a:r>
              <a:rPr sz="2000" dirty="0">
                <a:latin typeface="Arial"/>
                <a:cs typeface="Arial"/>
              </a:rPr>
              <a:t>}</a:t>
            </a:r>
            <a:endParaRPr sz="2000">
              <a:latin typeface="Arial"/>
              <a:cs typeface="Arial"/>
            </a:endParaRPr>
          </a:p>
        </p:txBody>
      </p:sp>
      <p:sp>
        <p:nvSpPr>
          <p:cNvPr id="6" name="object 6"/>
          <p:cNvSpPr/>
          <p:nvPr/>
        </p:nvSpPr>
        <p:spPr>
          <a:xfrm>
            <a:off x="2645664" y="2028444"/>
            <a:ext cx="6527800" cy="4117975"/>
          </a:xfrm>
          <a:custGeom>
            <a:avLst/>
            <a:gdLst/>
            <a:ahLst/>
            <a:cxnLst/>
            <a:rect l="l" t="t" r="r" b="b"/>
            <a:pathLst>
              <a:path w="6527800" h="4117975">
                <a:moveTo>
                  <a:pt x="0" y="4117848"/>
                </a:moveTo>
                <a:lnTo>
                  <a:pt x="6527292" y="4117848"/>
                </a:lnTo>
                <a:lnTo>
                  <a:pt x="6527292" y="0"/>
                </a:lnTo>
                <a:lnTo>
                  <a:pt x="0" y="0"/>
                </a:lnTo>
                <a:lnTo>
                  <a:pt x="0" y="4117848"/>
                </a:lnTo>
                <a:close/>
              </a:path>
            </a:pathLst>
          </a:custGeom>
          <a:ln w="9144">
            <a:solidFill>
              <a:srgbClr val="D9D9D9"/>
            </a:solidFill>
          </a:ln>
        </p:spPr>
        <p:txBody>
          <a:bodyPr wrap="square" lIns="0" tIns="0" rIns="0" bIns="0" rtlCol="0"/>
          <a:lstStyle/>
          <a:p>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637788" y="469391"/>
            <a:ext cx="4678679" cy="199491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201159" y="732485"/>
            <a:ext cx="3532504" cy="1123315"/>
          </a:xfrm>
          <a:prstGeom prst="rect">
            <a:avLst/>
          </a:prstGeom>
        </p:spPr>
        <p:txBody>
          <a:bodyPr vert="horz" wrap="square" lIns="0" tIns="12700" rIns="0" bIns="0" rtlCol="0">
            <a:spAutoFit/>
          </a:bodyPr>
          <a:lstStyle/>
          <a:p>
            <a:pPr marL="12700">
              <a:lnSpc>
                <a:spcPct val="100000"/>
              </a:lnSpc>
              <a:spcBef>
                <a:spcPts val="100"/>
              </a:spcBef>
            </a:pPr>
            <a:r>
              <a:rPr sz="7200" dirty="0">
                <a:solidFill>
                  <a:srgbClr val="000000"/>
                </a:solidFill>
              </a:rPr>
              <a:t>Services</a:t>
            </a:r>
            <a:endParaRPr sz="7200"/>
          </a:p>
        </p:txBody>
      </p:sp>
      <p:sp>
        <p:nvSpPr>
          <p:cNvPr id="4" name="object 4"/>
          <p:cNvSpPr/>
          <p:nvPr/>
        </p:nvSpPr>
        <p:spPr>
          <a:xfrm>
            <a:off x="3195827" y="2653283"/>
            <a:ext cx="5306568" cy="303276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42282" y="1730501"/>
            <a:ext cx="0" cy="4480560"/>
          </a:xfrm>
          <a:custGeom>
            <a:avLst/>
            <a:gdLst/>
            <a:ahLst/>
            <a:cxnLst/>
            <a:rect l="l" t="t" r="r" b="b"/>
            <a:pathLst>
              <a:path h="4480560">
                <a:moveTo>
                  <a:pt x="0" y="0"/>
                </a:moveTo>
                <a:lnTo>
                  <a:pt x="0" y="4480560"/>
                </a:lnTo>
              </a:path>
            </a:pathLst>
          </a:custGeom>
          <a:ln w="25908">
            <a:solidFill>
              <a:srgbClr val="3981B9"/>
            </a:solidFill>
          </a:ln>
        </p:spPr>
        <p:txBody>
          <a:bodyPr wrap="square" lIns="0" tIns="0" rIns="0" bIns="0" rtlCol="0"/>
          <a:lstStyle/>
          <a:p>
            <a:endParaRPr/>
          </a:p>
        </p:txBody>
      </p:sp>
      <p:sp>
        <p:nvSpPr>
          <p:cNvPr id="3" name="object 3"/>
          <p:cNvSpPr txBox="1"/>
          <p:nvPr/>
        </p:nvSpPr>
        <p:spPr>
          <a:xfrm>
            <a:off x="5272532" y="1353192"/>
            <a:ext cx="4909185" cy="5023485"/>
          </a:xfrm>
          <a:prstGeom prst="rect">
            <a:avLst/>
          </a:prstGeom>
        </p:spPr>
        <p:txBody>
          <a:bodyPr vert="horz" wrap="square" lIns="0" tIns="290195" rIns="0" bIns="0" rtlCol="0">
            <a:spAutoFit/>
          </a:bodyPr>
          <a:lstStyle/>
          <a:p>
            <a:pPr marL="12700">
              <a:lnSpc>
                <a:spcPct val="100000"/>
              </a:lnSpc>
              <a:spcBef>
                <a:spcPts val="2285"/>
              </a:spcBef>
            </a:pPr>
            <a:r>
              <a:rPr sz="3200" spc="-5" dirty="0">
                <a:latin typeface="Courier New"/>
                <a:cs typeface="Courier New"/>
              </a:rPr>
              <a:t>What are Services</a:t>
            </a:r>
            <a:endParaRPr sz="3200" dirty="0">
              <a:latin typeface="Courier New"/>
              <a:cs typeface="Courier New"/>
            </a:endParaRPr>
          </a:p>
          <a:p>
            <a:pPr marL="355600" indent="-342900">
              <a:lnSpc>
                <a:spcPct val="100000"/>
              </a:lnSpc>
              <a:spcBef>
                <a:spcPts val="1639"/>
              </a:spcBef>
              <a:buFont typeface="Arial"/>
              <a:buChar char="•"/>
              <a:tabLst>
                <a:tab pos="354965" algn="l"/>
                <a:tab pos="355600" algn="l"/>
              </a:tabLst>
            </a:pPr>
            <a:r>
              <a:rPr sz="2400" spc="-5" dirty="0">
                <a:solidFill>
                  <a:srgbClr val="3981B9"/>
                </a:solidFill>
                <a:latin typeface="Courier New"/>
                <a:cs typeface="Courier New"/>
              </a:rPr>
              <a:t>Building</a:t>
            </a:r>
            <a:endParaRPr sz="2400" dirty="0">
              <a:latin typeface="Courier New"/>
              <a:cs typeface="Courier New"/>
            </a:endParaRPr>
          </a:p>
          <a:p>
            <a:pPr marL="355600" indent="-342900">
              <a:lnSpc>
                <a:spcPct val="100000"/>
              </a:lnSpc>
              <a:spcBef>
                <a:spcPts val="1445"/>
              </a:spcBef>
              <a:buFont typeface="Arial"/>
              <a:buChar char="•"/>
              <a:tabLst>
                <a:tab pos="354965" algn="l"/>
                <a:tab pos="355600" algn="l"/>
              </a:tabLst>
            </a:pPr>
            <a:r>
              <a:rPr sz="2400" spc="-5" dirty="0">
                <a:solidFill>
                  <a:srgbClr val="3981B9"/>
                </a:solidFill>
                <a:latin typeface="Courier New"/>
                <a:cs typeface="Courier New"/>
              </a:rPr>
              <a:t>Registering</a:t>
            </a:r>
            <a:endParaRPr sz="2400" dirty="0">
              <a:latin typeface="Courier New"/>
              <a:cs typeface="Courier New"/>
            </a:endParaRPr>
          </a:p>
          <a:p>
            <a:pPr marL="355600" indent="-342900">
              <a:lnSpc>
                <a:spcPct val="100000"/>
              </a:lnSpc>
              <a:spcBef>
                <a:spcPts val="1440"/>
              </a:spcBef>
              <a:buFont typeface="Arial"/>
              <a:buChar char="•"/>
              <a:tabLst>
                <a:tab pos="354965" algn="l"/>
                <a:tab pos="355600" algn="l"/>
              </a:tabLst>
            </a:pPr>
            <a:r>
              <a:rPr sz="2400" spc="-5" dirty="0">
                <a:solidFill>
                  <a:srgbClr val="3981B9"/>
                </a:solidFill>
                <a:latin typeface="Courier New"/>
                <a:cs typeface="Courier New"/>
              </a:rPr>
              <a:t>Injecting</a:t>
            </a:r>
            <a:endParaRPr sz="2400" dirty="0">
              <a:latin typeface="Courier New"/>
              <a:cs typeface="Courier New"/>
            </a:endParaRPr>
          </a:p>
          <a:p>
            <a:pPr marL="12700">
              <a:lnSpc>
                <a:spcPct val="100000"/>
              </a:lnSpc>
              <a:spcBef>
                <a:spcPts val="1720"/>
              </a:spcBef>
            </a:pPr>
            <a:r>
              <a:rPr sz="3200" spc="-5" dirty="0">
                <a:latin typeface="Courier New"/>
                <a:cs typeface="Courier New"/>
              </a:rPr>
              <a:t>Dependency</a:t>
            </a:r>
            <a:r>
              <a:rPr sz="3200" dirty="0">
                <a:latin typeface="Courier New"/>
                <a:cs typeface="Courier New"/>
              </a:rPr>
              <a:t> </a:t>
            </a:r>
            <a:r>
              <a:rPr sz="3200" spc="-5" dirty="0">
                <a:latin typeface="Courier New"/>
                <a:cs typeface="Courier New"/>
              </a:rPr>
              <a:t>Injection</a:t>
            </a:r>
            <a:endParaRPr sz="3200" dirty="0">
              <a:latin typeface="Courier New"/>
              <a:cs typeface="Courier New"/>
            </a:endParaRPr>
          </a:p>
          <a:p>
            <a:pPr marL="355600" indent="-342900">
              <a:lnSpc>
                <a:spcPct val="100000"/>
              </a:lnSpc>
              <a:spcBef>
                <a:spcPts val="1639"/>
              </a:spcBef>
              <a:buFont typeface="Arial"/>
              <a:buChar char="•"/>
              <a:tabLst>
                <a:tab pos="354965" algn="l"/>
                <a:tab pos="355600" algn="l"/>
              </a:tabLst>
            </a:pPr>
            <a:r>
              <a:rPr sz="2400" spc="-5" dirty="0">
                <a:solidFill>
                  <a:srgbClr val="3981B9"/>
                </a:solidFill>
                <a:latin typeface="Courier New"/>
                <a:cs typeface="Courier New"/>
              </a:rPr>
              <a:t>Singleton</a:t>
            </a:r>
            <a:endParaRPr sz="2400" dirty="0">
              <a:latin typeface="Courier New"/>
              <a:cs typeface="Courier New"/>
            </a:endParaRPr>
          </a:p>
          <a:p>
            <a:pPr marL="12700">
              <a:lnSpc>
                <a:spcPct val="100000"/>
              </a:lnSpc>
              <a:spcBef>
                <a:spcPts val="1720"/>
              </a:spcBef>
            </a:pPr>
            <a:r>
              <a:rPr sz="3200" spc="-5" dirty="0">
                <a:latin typeface="Courier New"/>
                <a:cs typeface="Courier New"/>
              </a:rPr>
              <a:t>Constructor</a:t>
            </a:r>
            <a:endParaRPr sz="3200" dirty="0">
              <a:latin typeface="Courier New"/>
              <a:cs typeface="Courier New"/>
            </a:endParaRPr>
          </a:p>
          <a:p>
            <a:pPr marL="355600" indent="-342900">
              <a:lnSpc>
                <a:spcPct val="100000"/>
              </a:lnSpc>
              <a:spcBef>
                <a:spcPts val="1645"/>
              </a:spcBef>
              <a:buFont typeface="Arial"/>
              <a:buChar char="•"/>
              <a:tabLst>
                <a:tab pos="354965" algn="l"/>
                <a:tab pos="355600" algn="l"/>
              </a:tabLst>
            </a:pPr>
            <a:r>
              <a:rPr sz="2400" spc="-5" dirty="0">
                <a:solidFill>
                  <a:srgbClr val="3981B9"/>
                </a:solidFill>
                <a:latin typeface="Courier New"/>
                <a:cs typeface="Courier New"/>
              </a:rPr>
              <a:t>Initial</a:t>
            </a:r>
            <a:r>
              <a:rPr sz="2400" spc="-35" dirty="0">
                <a:solidFill>
                  <a:srgbClr val="3981B9"/>
                </a:solidFill>
                <a:latin typeface="Courier New"/>
                <a:cs typeface="Courier New"/>
              </a:rPr>
              <a:t> </a:t>
            </a:r>
            <a:r>
              <a:rPr sz="2400" spc="-5" dirty="0">
                <a:solidFill>
                  <a:srgbClr val="3981B9"/>
                </a:solidFill>
                <a:latin typeface="Courier New"/>
                <a:cs typeface="Courier New"/>
              </a:rPr>
              <a:t>setup</a:t>
            </a:r>
            <a:endParaRPr sz="2400" dirty="0">
              <a:latin typeface="Courier New"/>
              <a:cs typeface="Courier New"/>
            </a:endParaRPr>
          </a:p>
        </p:txBody>
      </p:sp>
      <p:sp>
        <p:nvSpPr>
          <p:cNvPr id="4" name="object 4"/>
          <p:cNvSpPr/>
          <p:nvPr/>
        </p:nvSpPr>
        <p:spPr>
          <a:xfrm>
            <a:off x="771144" y="2955035"/>
            <a:ext cx="3118104" cy="1781556"/>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5035041" y="423748"/>
            <a:ext cx="2171065" cy="697230"/>
          </a:xfrm>
          <a:prstGeom prst="rect">
            <a:avLst/>
          </a:prstGeom>
        </p:spPr>
        <p:txBody>
          <a:bodyPr vert="horz" wrap="square" lIns="0" tIns="13335" rIns="0" bIns="0" rtlCol="0">
            <a:spAutoFit/>
          </a:bodyPr>
          <a:lstStyle/>
          <a:p>
            <a:pPr marL="12700">
              <a:lnSpc>
                <a:spcPct val="100000"/>
              </a:lnSpc>
              <a:spcBef>
                <a:spcPts val="105"/>
              </a:spcBef>
            </a:pPr>
            <a:r>
              <a:rPr dirty="0"/>
              <a:t>Services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10610" y="541146"/>
            <a:ext cx="5855970" cy="848360"/>
          </a:xfrm>
          <a:prstGeom prst="rect">
            <a:avLst/>
          </a:prstGeom>
        </p:spPr>
        <p:txBody>
          <a:bodyPr vert="horz" wrap="square" lIns="0" tIns="12700" rIns="0" bIns="0" rtlCol="0">
            <a:spAutoFit/>
          </a:bodyPr>
          <a:lstStyle/>
          <a:p>
            <a:pPr marL="12700">
              <a:lnSpc>
                <a:spcPct val="100000"/>
              </a:lnSpc>
              <a:spcBef>
                <a:spcPts val="100"/>
              </a:spcBef>
            </a:pPr>
            <a:r>
              <a:rPr sz="5400" spc="-5" dirty="0">
                <a:solidFill>
                  <a:srgbClr val="D79F39"/>
                </a:solidFill>
              </a:rPr>
              <a:t>Angular 2</a:t>
            </a:r>
            <a:r>
              <a:rPr sz="5400" spc="-40" dirty="0">
                <a:solidFill>
                  <a:srgbClr val="D79F39"/>
                </a:solidFill>
              </a:rPr>
              <a:t> </a:t>
            </a:r>
            <a:r>
              <a:rPr sz="5400" spc="-5" dirty="0">
                <a:solidFill>
                  <a:srgbClr val="D79F39"/>
                </a:solidFill>
              </a:rPr>
              <a:t>Features</a:t>
            </a:r>
            <a:endParaRPr sz="5400"/>
          </a:p>
        </p:txBody>
      </p:sp>
      <p:sp>
        <p:nvSpPr>
          <p:cNvPr id="3" name="object 3"/>
          <p:cNvSpPr txBox="1"/>
          <p:nvPr/>
        </p:nvSpPr>
        <p:spPr>
          <a:xfrm>
            <a:off x="1972182" y="2752323"/>
            <a:ext cx="8627110" cy="2880360"/>
          </a:xfrm>
          <a:prstGeom prst="rect">
            <a:avLst/>
          </a:prstGeom>
        </p:spPr>
        <p:txBody>
          <a:bodyPr vert="horz" wrap="square" lIns="0" tIns="286385" rIns="0" bIns="0" rtlCol="0">
            <a:spAutoFit/>
          </a:bodyPr>
          <a:lstStyle/>
          <a:p>
            <a:pPr marL="4496435" indent="-571500">
              <a:lnSpc>
                <a:spcPct val="100000"/>
              </a:lnSpc>
              <a:spcBef>
                <a:spcPts val="2255"/>
              </a:spcBef>
              <a:buFont typeface="Wingdings"/>
              <a:buChar char=""/>
              <a:tabLst>
                <a:tab pos="4496435" algn="l"/>
                <a:tab pos="4497070" algn="l"/>
              </a:tabLst>
            </a:pPr>
            <a:r>
              <a:rPr sz="3600" spc="-5" dirty="0">
                <a:latin typeface="Courier New"/>
                <a:cs typeface="Courier New"/>
              </a:rPr>
              <a:t>Simplified</a:t>
            </a:r>
            <a:r>
              <a:rPr sz="3600" spc="-30" dirty="0">
                <a:latin typeface="Courier New"/>
                <a:cs typeface="Courier New"/>
              </a:rPr>
              <a:t> </a:t>
            </a:r>
            <a:r>
              <a:rPr sz="3600" spc="-5" dirty="0">
                <a:latin typeface="Courier New"/>
                <a:cs typeface="Courier New"/>
              </a:rPr>
              <a:t>API</a:t>
            </a:r>
            <a:endParaRPr sz="3600">
              <a:latin typeface="Courier New"/>
              <a:cs typeface="Courier New"/>
            </a:endParaRPr>
          </a:p>
          <a:p>
            <a:pPr marL="4496435" indent="-571500">
              <a:lnSpc>
                <a:spcPct val="100000"/>
              </a:lnSpc>
              <a:spcBef>
                <a:spcPts val="2160"/>
              </a:spcBef>
              <a:buFont typeface="Wingdings"/>
              <a:buChar char=""/>
              <a:tabLst>
                <a:tab pos="4496435" algn="l"/>
                <a:tab pos="4497070" algn="l"/>
              </a:tabLst>
            </a:pPr>
            <a:r>
              <a:rPr sz="3600" spc="-5" dirty="0">
                <a:latin typeface="Courier New"/>
                <a:cs typeface="Courier New"/>
              </a:rPr>
              <a:t>Better</a:t>
            </a:r>
            <a:r>
              <a:rPr sz="3600" spc="-70" dirty="0">
                <a:latin typeface="Courier New"/>
                <a:cs typeface="Courier New"/>
              </a:rPr>
              <a:t> </a:t>
            </a:r>
            <a:r>
              <a:rPr sz="3600" spc="-5" dirty="0">
                <a:latin typeface="Courier New"/>
                <a:cs typeface="Courier New"/>
              </a:rPr>
              <a:t>Patterns</a:t>
            </a:r>
            <a:endParaRPr sz="3600">
              <a:latin typeface="Courier New"/>
              <a:cs typeface="Courier New"/>
            </a:endParaRPr>
          </a:p>
          <a:p>
            <a:pPr>
              <a:lnSpc>
                <a:spcPct val="100000"/>
              </a:lnSpc>
              <a:spcBef>
                <a:spcPts val="5"/>
              </a:spcBef>
            </a:pPr>
            <a:endParaRPr sz="4100">
              <a:latin typeface="Times New Roman"/>
              <a:cs typeface="Times New Roman"/>
            </a:endParaRPr>
          </a:p>
          <a:p>
            <a:pPr marL="12700">
              <a:lnSpc>
                <a:spcPct val="100000"/>
              </a:lnSpc>
            </a:pPr>
            <a:r>
              <a:rPr sz="4000" b="1" spc="15" dirty="0">
                <a:solidFill>
                  <a:srgbClr val="666666"/>
                </a:solidFill>
                <a:latin typeface="Arial"/>
                <a:cs typeface="Arial"/>
              </a:rPr>
              <a:t>Friendly</a:t>
            </a:r>
            <a:endParaRPr sz="4000">
              <a:latin typeface="Arial"/>
              <a:cs typeface="Arial"/>
            </a:endParaRPr>
          </a:p>
        </p:txBody>
      </p:sp>
      <p:sp>
        <p:nvSpPr>
          <p:cNvPr id="4" name="object 4"/>
          <p:cNvSpPr/>
          <p:nvPr/>
        </p:nvSpPr>
        <p:spPr>
          <a:xfrm>
            <a:off x="1790700" y="2231135"/>
            <a:ext cx="2346960" cy="234696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557015" y="519683"/>
            <a:ext cx="4690872" cy="2214372"/>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182871" y="812672"/>
            <a:ext cx="3415029" cy="1245235"/>
          </a:xfrm>
          <a:prstGeom prst="rect">
            <a:avLst/>
          </a:prstGeom>
        </p:spPr>
        <p:txBody>
          <a:bodyPr vert="horz" wrap="square" lIns="0" tIns="13335" rIns="0" bIns="0" rtlCol="0">
            <a:spAutoFit/>
          </a:bodyPr>
          <a:lstStyle/>
          <a:p>
            <a:pPr marL="12700">
              <a:lnSpc>
                <a:spcPct val="100000"/>
              </a:lnSpc>
              <a:spcBef>
                <a:spcPts val="105"/>
              </a:spcBef>
            </a:pPr>
            <a:r>
              <a:rPr sz="8000" dirty="0">
                <a:latin typeface="Arial"/>
                <a:cs typeface="Arial"/>
              </a:rPr>
              <a:t>Service</a:t>
            </a:r>
            <a:endParaRPr sz="8000">
              <a:latin typeface="Arial"/>
              <a:cs typeface="Arial"/>
            </a:endParaRPr>
          </a:p>
        </p:txBody>
      </p:sp>
      <p:sp>
        <p:nvSpPr>
          <p:cNvPr id="4" name="object 4"/>
          <p:cNvSpPr txBox="1"/>
          <p:nvPr/>
        </p:nvSpPr>
        <p:spPr>
          <a:xfrm>
            <a:off x="1786127" y="2923032"/>
            <a:ext cx="8209915" cy="1938655"/>
          </a:xfrm>
          <a:prstGeom prst="rect">
            <a:avLst/>
          </a:prstGeom>
          <a:solidFill>
            <a:srgbClr val="FFFFFF"/>
          </a:solidFill>
        </p:spPr>
        <p:txBody>
          <a:bodyPr vert="horz" wrap="square" lIns="0" tIns="22860" rIns="0" bIns="0" rtlCol="0">
            <a:spAutoFit/>
          </a:bodyPr>
          <a:lstStyle/>
          <a:p>
            <a:pPr marL="90805" marR="187960">
              <a:lnSpc>
                <a:spcPct val="100000"/>
              </a:lnSpc>
              <a:spcBef>
                <a:spcPts val="180"/>
              </a:spcBef>
              <a:tabLst>
                <a:tab pos="1614805" algn="l"/>
                <a:tab pos="2833370" algn="l"/>
                <a:tab pos="3747770" algn="l"/>
                <a:tab pos="5271770" algn="l"/>
              </a:tabLst>
            </a:pPr>
            <a:r>
              <a:rPr sz="4000" spc="-5" dirty="0">
                <a:solidFill>
                  <a:srgbClr val="3981B9"/>
                </a:solidFill>
                <a:latin typeface="Courier New"/>
                <a:cs typeface="Courier New"/>
              </a:rPr>
              <a:t>“Used to encapsulate logic  that	can	be	used	across  multiple</a:t>
            </a:r>
            <a:r>
              <a:rPr sz="4000" spc="-10" dirty="0">
                <a:solidFill>
                  <a:srgbClr val="3981B9"/>
                </a:solidFill>
                <a:latin typeface="Courier New"/>
                <a:cs typeface="Courier New"/>
              </a:rPr>
              <a:t> </a:t>
            </a:r>
            <a:r>
              <a:rPr sz="4000" spc="-5" dirty="0">
                <a:solidFill>
                  <a:srgbClr val="3981B9"/>
                </a:solidFill>
                <a:latin typeface="Courier New"/>
                <a:cs typeface="Courier New"/>
              </a:rPr>
              <a:t>components”</a:t>
            </a:r>
            <a:endParaRPr sz="4000">
              <a:latin typeface="Courier New"/>
              <a:cs typeface="Courier New"/>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84732" y="3817620"/>
            <a:ext cx="1095756" cy="157124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479035" y="3386328"/>
            <a:ext cx="3115056" cy="1780032"/>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1390269" y="5852871"/>
            <a:ext cx="941069" cy="514350"/>
          </a:xfrm>
          <a:prstGeom prst="rect">
            <a:avLst/>
          </a:prstGeom>
        </p:spPr>
        <p:txBody>
          <a:bodyPr vert="horz" wrap="square" lIns="0" tIns="13335" rIns="0" bIns="0" rtlCol="0">
            <a:spAutoFit/>
          </a:bodyPr>
          <a:lstStyle/>
          <a:p>
            <a:pPr marL="12700">
              <a:lnSpc>
                <a:spcPct val="100000"/>
              </a:lnSpc>
              <a:spcBef>
                <a:spcPts val="105"/>
              </a:spcBef>
            </a:pPr>
            <a:r>
              <a:rPr sz="3200" b="1" spc="65" dirty="0">
                <a:solidFill>
                  <a:srgbClr val="666666"/>
                </a:solidFill>
                <a:latin typeface="Arial"/>
                <a:cs typeface="Arial"/>
              </a:rPr>
              <a:t>Data</a:t>
            </a:r>
            <a:endParaRPr sz="3200">
              <a:latin typeface="Arial"/>
              <a:cs typeface="Arial"/>
            </a:endParaRPr>
          </a:p>
        </p:txBody>
      </p:sp>
      <p:sp>
        <p:nvSpPr>
          <p:cNvPr id="5" name="object 5"/>
          <p:cNvSpPr txBox="1"/>
          <p:nvPr/>
        </p:nvSpPr>
        <p:spPr>
          <a:xfrm>
            <a:off x="5297804" y="5852871"/>
            <a:ext cx="1477645" cy="514350"/>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666666"/>
                </a:solidFill>
                <a:latin typeface="Arial"/>
                <a:cs typeface="Arial"/>
              </a:rPr>
              <a:t>Service</a:t>
            </a:r>
            <a:endParaRPr sz="3200">
              <a:latin typeface="Arial"/>
              <a:cs typeface="Arial"/>
            </a:endParaRPr>
          </a:p>
        </p:txBody>
      </p:sp>
      <p:sp>
        <p:nvSpPr>
          <p:cNvPr id="6" name="object 6"/>
          <p:cNvSpPr txBox="1"/>
          <p:nvPr/>
        </p:nvSpPr>
        <p:spPr>
          <a:xfrm>
            <a:off x="8816720" y="5852871"/>
            <a:ext cx="2326640" cy="514350"/>
          </a:xfrm>
          <a:prstGeom prst="rect">
            <a:avLst/>
          </a:prstGeom>
        </p:spPr>
        <p:txBody>
          <a:bodyPr vert="horz" wrap="square" lIns="0" tIns="13335" rIns="0" bIns="0" rtlCol="0">
            <a:spAutoFit/>
          </a:bodyPr>
          <a:lstStyle/>
          <a:p>
            <a:pPr marL="12700">
              <a:lnSpc>
                <a:spcPct val="100000"/>
              </a:lnSpc>
              <a:spcBef>
                <a:spcPts val="105"/>
              </a:spcBef>
            </a:pPr>
            <a:r>
              <a:rPr sz="3200" b="1" spc="20" dirty="0">
                <a:solidFill>
                  <a:srgbClr val="666666"/>
                </a:solidFill>
                <a:latin typeface="Arial"/>
                <a:cs typeface="Arial"/>
              </a:rPr>
              <a:t>Compone</a:t>
            </a:r>
            <a:r>
              <a:rPr sz="3200" b="1" spc="5" dirty="0">
                <a:solidFill>
                  <a:srgbClr val="666666"/>
                </a:solidFill>
                <a:latin typeface="Arial"/>
                <a:cs typeface="Arial"/>
              </a:rPr>
              <a:t>n</a:t>
            </a:r>
            <a:r>
              <a:rPr sz="3200" b="1" spc="165" dirty="0">
                <a:solidFill>
                  <a:srgbClr val="666666"/>
                </a:solidFill>
                <a:latin typeface="Arial"/>
                <a:cs typeface="Arial"/>
              </a:rPr>
              <a:t>t</a:t>
            </a:r>
            <a:endParaRPr sz="3200">
              <a:latin typeface="Arial"/>
              <a:cs typeface="Arial"/>
            </a:endParaRPr>
          </a:p>
        </p:txBody>
      </p:sp>
      <p:sp>
        <p:nvSpPr>
          <p:cNvPr id="7" name="object 7"/>
          <p:cNvSpPr/>
          <p:nvPr/>
        </p:nvSpPr>
        <p:spPr>
          <a:xfrm>
            <a:off x="8698992" y="2534411"/>
            <a:ext cx="2830068" cy="2854452"/>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182624" y="1985772"/>
            <a:ext cx="1271015" cy="1383791"/>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2927604" y="4154423"/>
            <a:ext cx="1027430" cy="173990"/>
          </a:xfrm>
          <a:custGeom>
            <a:avLst/>
            <a:gdLst/>
            <a:ahLst/>
            <a:cxnLst/>
            <a:rect l="l" t="t" r="r" b="b"/>
            <a:pathLst>
              <a:path w="1027429" h="173989">
                <a:moveTo>
                  <a:pt x="853185" y="0"/>
                </a:moveTo>
                <a:lnTo>
                  <a:pt x="853185" y="173736"/>
                </a:lnTo>
                <a:lnTo>
                  <a:pt x="969009" y="115824"/>
                </a:lnTo>
                <a:lnTo>
                  <a:pt x="882142" y="115824"/>
                </a:lnTo>
                <a:lnTo>
                  <a:pt x="882142" y="57912"/>
                </a:lnTo>
                <a:lnTo>
                  <a:pt x="969009" y="57912"/>
                </a:lnTo>
                <a:lnTo>
                  <a:pt x="853185" y="0"/>
                </a:lnTo>
                <a:close/>
              </a:path>
              <a:path w="1027429" h="173989">
                <a:moveTo>
                  <a:pt x="853185" y="57912"/>
                </a:moveTo>
                <a:lnTo>
                  <a:pt x="0" y="57912"/>
                </a:lnTo>
                <a:lnTo>
                  <a:pt x="0" y="115824"/>
                </a:lnTo>
                <a:lnTo>
                  <a:pt x="853185" y="115824"/>
                </a:lnTo>
                <a:lnTo>
                  <a:pt x="853185" y="57912"/>
                </a:lnTo>
                <a:close/>
              </a:path>
              <a:path w="1027429" h="173989">
                <a:moveTo>
                  <a:pt x="969009" y="57912"/>
                </a:moveTo>
                <a:lnTo>
                  <a:pt x="882142" y="57912"/>
                </a:lnTo>
                <a:lnTo>
                  <a:pt x="882142" y="115824"/>
                </a:lnTo>
                <a:lnTo>
                  <a:pt x="969009" y="115824"/>
                </a:lnTo>
                <a:lnTo>
                  <a:pt x="1026921" y="86868"/>
                </a:lnTo>
                <a:lnTo>
                  <a:pt x="969009" y="57912"/>
                </a:lnTo>
                <a:close/>
              </a:path>
            </a:pathLst>
          </a:custGeom>
          <a:solidFill>
            <a:srgbClr val="455520"/>
          </a:solidFill>
        </p:spPr>
        <p:txBody>
          <a:bodyPr wrap="square" lIns="0" tIns="0" rIns="0" bIns="0" rtlCol="0"/>
          <a:lstStyle/>
          <a:p>
            <a:endParaRPr/>
          </a:p>
        </p:txBody>
      </p:sp>
      <p:sp>
        <p:nvSpPr>
          <p:cNvPr id="10" name="object 10"/>
          <p:cNvSpPr/>
          <p:nvPr/>
        </p:nvSpPr>
        <p:spPr>
          <a:xfrm>
            <a:off x="5314188" y="105155"/>
            <a:ext cx="1405128" cy="1417320"/>
          </a:xfrm>
          <a:prstGeom prst="rect">
            <a:avLst/>
          </a:prstGeom>
          <a:blipFill>
            <a:blip r:embed="rId6" cstate="print"/>
            <a:stretch>
              <a:fillRect/>
            </a:stretch>
          </a:blipFill>
        </p:spPr>
        <p:txBody>
          <a:bodyPr wrap="square" lIns="0" tIns="0" rIns="0" bIns="0" rtlCol="0"/>
          <a:lstStyle/>
          <a:p>
            <a:endParaRPr/>
          </a:p>
        </p:txBody>
      </p:sp>
      <p:sp>
        <p:nvSpPr>
          <p:cNvPr id="11" name="object 11"/>
          <p:cNvSpPr txBox="1">
            <a:spLocks noGrp="1"/>
          </p:cNvSpPr>
          <p:nvPr>
            <p:ph type="title"/>
          </p:nvPr>
        </p:nvSpPr>
        <p:spPr>
          <a:xfrm>
            <a:off x="5273421" y="1538173"/>
            <a:ext cx="1528445" cy="514350"/>
          </a:xfrm>
          <a:prstGeom prst="rect">
            <a:avLst/>
          </a:prstGeom>
        </p:spPr>
        <p:txBody>
          <a:bodyPr vert="horz" wrap="square" lIns="0" tIns="13335" rIns="0" bIns="0" rtlCol="0">
            <a:spAutoFit/>
          </a:bodyPr>
          <a:lstStyle/>
          <a:p>
            <a:pPr marL="12700">
              <a:lnSpc>
                <a:spcPct val="100000"/>
              </a:lnSpc>
              <a:spcBef>
                <a:spcPts val="105"/>
              </a:spcBef>
            </a:pPr>
            <a:r>
              <a:rPr sz="3200" b="1" spc="30" dirty="0">
                <a:solidFill>
                  <a:srgbClr val="666666"/>
                </a:solidFill>
                <a:latin typeface="Arial"/>
                <a:cs typeface="Arial"/>
              </a:rPr>
              <a:t>Injector</a:t>
            </a:r>
            <a:endParaRPr sz="3200">
              <a:latin typeface="Arial"/>
              <a:cs typeface="Arial"/>
            </a:endParaRPr>
          </a:p>
        </p:txBody>
      </p:sp>
      <p:sp>
        <p:nvSpPr>
          <p:cNvPr id="12" name="object 12"/>
          <p:cNvSpPr/>
          <p:nvPr/>
        </p:nvSpPr>
        <p:spPr>
          <a:xfrm>
            <a:off x="5957315" y="2250185"/>
            <a:ext cx="160020" cy="856615"/>
          </a:xfrm>
          <a:custGeom>
            <a:avLst/>
            <a:gdLst/>
            <a:ahLst/>
            <a:cxnLst/>
            <a:rect l="l" t="t" r="r" b="b"/>
            <a:pathLst>
              <a:path w="160020" h="856614">
                <a:moveTo>
                  <a:pt x="106680" y="133350"/>
                </a:moveTo>
                <a:lnTo>
                  <a:pt x="53339" y="133350"/>
                </a:lnTo>
                <a:lnTo>
                  <a:pt x="53339" y="856361"/>
                </a:lnTo>
                <a:lnTo>
                  <a:pt x="106680" y="856361"/>
                </a:lnTo>
                <a:lnTo>
                  <a:pt x="106680" y="133350"/>
                </a:lnTo>
                <a:close/>
              </a:path>
              <a:path w="160020" h="856614">
                <a:moveTo>
                  <a:pt x="80010" y="0"/>
                </a:moveTo>
                <a:lnTo>
                  <a:pt x="0" y="160019"/>
                </a:lnTo>
                <a:lnTo>
                  <a:pt x="53339" y="160019"/>
                </a:lnTo>
                <a:lnTo>
                  <a:pt x="53339" y="133350"/>
                </a:lnTo>
                <a:lnTo>
                  <a:pt x="146685" y="133350"/>
                </a:lnTo>
                <a:lnTo>
                  <a:pt x="80010" y="0"/>
                </a:lnTo>
                <a:close/>
              </a:path>
              <a:path w="160020" h="856614">
                <a:moveTo>
                  <a:pt x="146685" y="133350"/>
                </a:moveTo>
                <a:lnTo>
                  <a:pt x="106680" y="133350"/>
                </a:lnTo>
                <a:lnTo>
                  <a:pt x="106680" y="160019"/>
                </a:lnTo>
                <a:lnTo>
                  <a:pt x="160020" y="160019"/>
                </a:lnTo>
                <a:lnTo>
                  <a:pt x="146685" y="133350"/>
                </a:lnTo>
                <a:close/>
              </a:path>
            </a:pathLst>
          </a:custGeom>
          <a:solidFill>
            <a:srgbClr val="455520"/>
          </a:solidFill>
        </p:spPr>
        <p:txBody>
          <a:bodyPr wrap="square" lIns="0" tIns="0" rIns="0" bIns="0" rtlCol="0"/>
          <a:lstStyle/>
          <a:p>
            <a:endParaRPr/>
          </a:p>
        </p:txBody>
      </p:sp>
      <p:sp>
        <p:nvSpPr>
          <p:cNvPr id="13" name="object 13"/>
          <p:cNvSpPr/>
          <p:nvPr/>
        </p:nvSpPr>
        <p:spPr>
          <a:xfrm>
            <a:off x="7264400" y="1196466"/>
            <a:ext cx="1950085" cy="1282065"/>
          </a:xfrm>
          <a:custGeom>
            <a:avLst/>
            <a:gdLst/>
            <a:ahLst/>
            <a:cxnLst/>
            <a:rect l="l" t="t" r="r" b="b"/>
            <a:pathLst>
              <a:path w="1950084" h="1282064">
                <a:moveTo>
                  <a:pt x="1788630" y="1211530"/>
                </a:moveTo>
                <a:lnTo>
                  <a:pt x="1757045" y="1260094"/>
                </a:lnTo>
                <a:lnTo>
                  <a:pt x="1950084" y="1281938"/>
                </a:lnTo>
                <a:lnTo>
                  <a:pt x="1918039" y="1227328"/>
                </a:lnTo>
                <a:lnTo>
                  <a:pt x="1812925" y="1227328"/>
                </a:lnTo>
                <a:lnTo>
                  <a:pt x="1788630" y="1211530"/>
                </a:lnTo>
                <a:close/>
              </a:path>
              <a:path w="1950084" h="1282064">
                <a:moveTo>
                  <a:pt x="1820223" y="1162954"/>
                </a:moveTo>
                <a:lnTo>
                  <a:pt x="1788630" y="1211530"/>
                </a:lnTo>
                <a:lnTo>
                  <a:pt x="1812925" y="1227328"/>
                </a:lnTo>
                <a:lnTo>
                  <a:pt x="1844421" y="1178687"/>
                </a:lnTo>
                <a:lnTo>
                  <a:pt x="1820223" y="1162954"/>
                </a:lnTo>
                <a:close/>
              </a:path>
              <a:path w="1950084" h="1282064">
                <a:moveTo>
                  <a:pt x="1851786" y="1114425"/>
                </a:moveTo>
                <a:lnTo>
                  <a:pt x="1820223" y="1162954"/>
                </a:lnTo>
                <a:lnTo>
                  <a:pt x="1844421" y="1178687"/>
                </a:lnTo>
                <a:lnTo>
                  <a:pt x="1812925" y="1227328"/>
                </a:lnTo>
                <a:lnTo>
                  <a:pt x="1918039" y="1227328"/>
                </a:lnTo>
                <a:lnTo>
                  <a:pt x="1851786" y="1114425"/>
                </a:lnTo>
                <a:close/>
              </a:path>
              <a:path w="1950084" h="1282064">
                <a:moveTo>
                  <a:pt x="31496" y="0"/>
                </a:moveTo>
                <a:lnTo>
                  <a:pt x="0" y="48513"/>
                </a:lnTo>
                <a:lnTo>
                  <a:pt x="1788630" y="1211530"/>
                </a:lnTo>
                <a:lnTo>
                  <a:pt x="1820223" y="1162954"/>
                </a:lnTo>
                <a:lnTo>
                  <a:pt x="31496" y="0"/>
                </a:lnTo>
                <a:close/>
              </a:path>
            </a:pathLst>
          </a:custGeom>
          <a:solidFill>
            <a:srgbClr val="455520"/>
          </a:solidFill>
        </p:spPr>
        <p:txBody>
          <a:bodyPr wrap="square" lIns="0" tIns="0" rIns="0" bIns="0" rtlCol="0"/>
          <a:lstStyle/>
          <a:p>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74997" y="519810"/>
            <a:ext cx="2566035" cy="939800"/>
          </a:xfrm>
          <a:prstGeom prst="rect">
            <a:avLst/>
          </a:prstGeom>
        </p:spPr>
        <p:txBody>
          <a:bodyPr vert="horz" wrap="square" lIns="0" tIns="12700" rIns="0" bIns="0" rtlCol="0">
            <a:spAutoFit/>
          </a:bodyPr>
          <a:lstStyle/>
          <a:p>
            <a:pPr marL="12700">
              <a:lnSpc>
                <a:spcPct val="100000"/>
              </a:lnSpc>
              <a:spcBef>
                <a:spcPts val="100"/>
              </a:spcBef>
            </a:pPr>
            <a:r>
              <a:rPr sz="6000" spc="-5" dirty="0"/>
              <a:t>Service</a:t>
            </a:r>
            <a:endParaRPr sz="6000"/>
          </a:p>
        </p:txBody>
      </p:sp>
      <p:sp>
        <p:nvSpPr>
          <p:cNvPr id="3" name="object 3"/>
          <p:cNvSpPr/>
          <p:nvPr/>
        </p:nvSpPr>
        <p:spPr>
          <a:xfrm>
            <a:off x="4437888" y="2564892"/>
            <a:ext cx="3267710" cy="2159635"/>
          </a:xfrm>
          <a:custGeom>
            <a:avLst/>
            <a:gdLst/>
            <a:ahLst/>
            <a:cxnLst/>
            <a:rect l="l" t="t" r="r" b="b"/>
            <a:pathLst>
              <a:path w="3267709" h="2159635">
                <a:moveTo>
                  <a:pt x="0" y="2159507"/>
                </a:moveTo>
                <a:lnTo>
                  <a:pt x="3267456" y="2159507"/>
                </a:lnTo>
                <a:lnTo>
                  <a:pt x="3267456" y="0"/>
                </a:lnTo>
                <a:lnTo>
                  <a:pt x="0" y="0"/>
                </a:lnTo>
                <a:lnTo>
                  <a:pt x="0" y="2159507"/>
                </a:lnTo>
                <a:close/>
              </a:path>
            </a:pathLst>
          </a:custGeom>
          <a:ln w="9144">
            <a:solidFill>
              <a:srgbClr val="3981B9"/>
            </a:solidFill>
          </a:ln>
        </p:spPr>
        <p:txBody>
          <a:bodyPr wrap="square" lIns="0" tIns="0" rIns="0" bIns="0" rtlCol="0"/>
          <a:lstStyle/>
          <a:p>
            <a:endParaRPr/>
          </a:p>
        </p:txBody>
      </p:sp>
      <p:sp>
        <p:nvSpPr>
          <p:cNvPr id="4" name="object 4"/>
          <p:cNvSpPr txBox="1"/>
          <p:nvPr/>
        </p:nvSpPr>
        <p:spPr>
          <a:xfrm>
            <a:off x="4529582" y="2606420"/>
            <a:ext cx="3143885" cy="1488440"/>
          </a:xfrm>
          <a:prstGeom prst="rect">
            <a:avLst/>
          </a:prstGeom>
        </p:spPr>
        <p:txBody>
          <a:bodyPr vert="horz" wrap="square" lIns="0" tIns="12065" rIns="0" bIns="0" rtlCol="0">
            <a:spAutoFit/>
          </a:bodyPr>
          <a:lstStyle/>
          <a:p>
            <a:pPr>
              <a:lnSpc>
                <a:spcPct val="100000"/>
              </a:lnSpc>
              <a:spcBef>
                <a:spcPts val="95"/>
              </a:spcBef>
            </a:pPr>
            <a:r>
              <a:rPr sz="1600" spc="-5" dirty="0">
                <a:latin typeface="Arial"/>
                <a:cs typeface="Arial"/>
              </a:rPr>
              <a:t>@NgModule({</a:t>
            </a:r>
            <a:endParaRPr sz="1600">
              <a:latin typeface="Arial"/>
              <a:cs typeface="Arial"/>
            </a:endParaRPr>
          </a:p>
          <a:p>
            <a:pPr marL="228600" marR="5080">
              <a:lnSpc>
                <a:spcPct val="100000"/>
              </a:lnSpc>
            </a:pPr>
            <a:r>
              <a:rPr sz="1600" spc="-5" dirty="0">
                <a:latin typeface="Arial"/>
                <a:cs typeface="Arial"/>
              </a:rPr>
              <a:t>imports: </a:t>
            </a:r>
            <a:r>
              <a:rPr sz="1600" spc="-5" dirty="0">
                <a:solidFill>
                  <a:srgbClr val="5243BA"/>
                </a:solidFill>
                <a:latin typeface="Arial"/>
                <a:cs typeface="Arial"/>
              </a:rPr>
              <a:t>[ BrowserModule ]</a:t>
            </a:r>
            <a:r>
              <a:rPr sz="1600" spc="-5" dirty="0">
                <a:latin typeface="Arial"/>
                <a:cs typeface="Arial"/>
              </a:rPr>
              <a:t>,  declarations: </a:t>
            </a:r>
            <a:r>
              <a:rPr sz="1600" spc="-5" dirty="0">
                <a:solidFill>
                  <a:srgbClr val="5243BA"/>
                </a:solidFill>
                <a:latin typeface="Arial"/>
                <a:cs typeface="Arial"/>
              </a:rPr>
              <a:t>[ AppComponent ]</a:t>
            </a:r>
            <a:r>
              <a:rPr sz="1600" spc="-5" dirty="0">
                <a:latin typeface="Arial"/>
                <a:cs typeface="Arial"/>
              </a:rPr>
              <a:t>,  bootstrap: </a:t>
            </a:r>
            <a:r>
              <a:rPr sz="1600" spc="-5" dirty="0">
                <a:solidFill>
                  <a:srgbClr val="5243BA"/>
                </a:solidFill>
                <a:latin typeface="Arial"/>
                <a:cs typeface="Arial"/>
              </a:rPr>
              <a:t>[ AppComponent ],  </a:t>
            </a:r>
            <a:r>
              <a:rPr sz="1600" spc="-5" dirty="0">
                <a:latin typeface="Arial"/>
                <a:cs typeface="Arial"/>
              </a:rPr>
              <a:t>providers</a:t>
            </a:r>
            <a:r>
              <a:rPr sz="1600" spc="-5" dirty="0">
                <a:solidFill>
                  <a:srgbClr val="5243BA"/>
                </a:solidFill>
                <a:latin typeface="Arial"/>
                <a:cs typeface="Arial"/>
              </a:rPr>
              <a:t>: [ BookService</a:t>
            </a:r>
            <a:r>
              <a:rPr sz="1600" spc="5" dirty="0">
                <a:solidFill>
                  <a:srgbClr val="5243BA"/>
                </a:solidFill>
                <a:latin typeface="Arial"/>
                <a:cs typeface="Arial"/>
              </a:rPr>
              <a:t> </a:t>
            </a:r>
            <a:r>
              <a:rPr sz="1600" spc="-5" dirty="0">
                <a:solidFill>
                  <a:srgbClr val="5243BA"/>
                </a:solidFill>
                <a:latin typeface="Arial"/>
                <a:cs typeface="Arial"/>
              </a:rPr>
              <a:t>]</a:t>
            </a:r>
            <a:endParaRPr sz="1600">
              <a:latin typeface="Arial"/>
              <a:cs typeface="Arial"/>
            </a:endParaRPr>
          </a:p>
          <a:p>
            <a:pPr>
              <a:lnSpc>
                <a:spcPct val="100000"/>
              </a:lnSpc>
            </a:pPr>
            <a:r>
              <a:rPr sz="1600" spc="-15" dirty="0">
                <a:latin typeface="Arial"/>
                <a:cs typeface="Arial"/>
              </a:rPr>
              <a:t>})</a:t>
            </a:r>
            <a:endParaRPr sz="1600">
              <a:latin typeface="Arial"/>
              <a:cs typeface="Arial"/>
            </a:endParaRPr>
          </a:p>
        </p:txBody>
      </p:sp>
      <p:sp>
        <p:nvSpPr>
          <p:cNvPr id="5" name="object 5"/>
          <p:cNvSpPr txBox="1"/>
          <p:nvPr/>
        </p:nvSpPr>
        <p:spPr>
          <a:xfrm>
            <a:off x="4529582" y="4313682"/>
            <a:ext cx="2430780" cy="269240"/>
          </a:xfrm>
          <a:prstGeom prst="rect">
            <a:avLst/>
          </a:prstGeom>
        </p:spPr>
        <p:txBody>
          <a:bodyPr vert="horz" wrap="square" lIns="0" tIns="12065" rIns="0" bIns="0" rtlCol="0">
            <a:spAutoFit/>
          </a:bodyPr>
          <a:lstStyle/>
          <a:p>
            <a:pPr>
              <a:lnSpc>
                <a:spcPct val="100000"/>
              </a:lnSpc>
              <a:spcBef>
                <a:spcPts val="95"/>
              </a:spcBef>
            </a:pPr>
            <a:r>
              <a:rPr sz="1600" spc="-5" dirty="0">
                <a:solidFill>
                  <a:srgbClr val="FF0000"/>
                </a:solidFill>
                <a:latin typeface="Arial"/>
                <a:cs typeface="Arial"/>
              </a:rPr>
              <a:t>export class </a:t>
            </a:r>
            <a:r>
              <a:rPr sz="1600" spc="-5" dirty="0">
                <a:solidFill>
                  <a:srgbClr val="FA8D33"/>
                </a:solidFill>
                <a:latin typeface="Arial"/>
                <a:cs typeface="Arial"/>
              </a:rPr>
              <a:t>AppModule </a:t>
            </a:r>
            <a:r>
              <a:rPr sz="1600" spc="-5" dirty="0">
                <a:latin typeface="Arial"/>
                <a:cs typeface="Arial"/>
              </a:rPr>
              <a:t>{</a:t>
            </a:r>
            <a:r>
              <a:rPr sz="1600" dirty="0">
                <a:latin typeface="Arial"/>
                <a:cs typeface="Arial"/>
              </a:rPr>
              <a:t> </a:t>
            </a:r>
            <a:r>
              <a:rPr sz="1600" spc="-5" dirty="0">
                <a:latin typeface="Arial"/>
                <a:cs typeface="Arial"/>
              </a:rPr>
              <a:t>}</a:t>
            </a:r>
            <a:endParaRPr sz="1600">
              <a:latin typeface="Arial"/>
              <a:cs typeface="Arial"/>
            </a:endParaRPr>
          </a:p>
        </p:txBody>
      </p:sp>
      <p:sp>
        <p:nvSpPr>
          <p:cNvPr id="6" name="object 6"/>
          <p:cNvSpPr/>
          <p:nvPr/>
        </p:nvSpPr>
        <p:spPr>
          <a:xfrm>
            <a:off x="204977" y="2041398"/>
            <a:ext cx="2624455" cy="502920"/>
          </a:xfrm>
          <a:custGeom>
            <a:avLst/>
            <a:gdLst/>
            <a:ahLst/>
            <a:cxnLst/>
            <a:rect l="l" t="t" r="r" b="b"/>
            <a:pathLst>
              <a:path w="2624455" h="502919">
                <a:moveTo>
                  <a:pt x="0" y="502920"/>
                </a:moveTo>
                <a:lnTo>
                  <a:pt x="2624328" y="502920"/>
                </a:lnTo>
                <a:lnTo>
                  <a:pt x="2624328" y="0"/>
                </a:lnTo>
                <a:lnTo>
                  <a:pt x="0" y="0"/>
                </a:lnTo>
                <a:lnTo>
                  <a:pt x="0" y="502920"/>
                </a:lnTo>
                <a:close/>
              </a:path>
            </a:pathLst>
          </a:custGeom>
          <a:ln w="25908">
            <a:solidFill>
              <a:srgbClr val="9E7427"/>
            </a:solidFill>
          </a:ln>
        </p:spPr>
        <p:txBody>
          <a:bodyPr wrap="square" lIns="0" tIns="0" rIns="0" bIns="0" rtlCol="0"/>
          <a:lstStyle/>
          <a:p>
            <a:endParaRPr/>
          </a:p>
        </p:txBody>
      </p:sp>
      <p:sp>
        <p:nvSpPr>
          <p:cNvPr id="7" name="object 7"/>
          <p:cNvSpPr/>
          <p:nvPr/>
        </p:nvSpPr>
        <p:spPr>
          <a:xfrm>
            <a:off x="204215" y="2560320"/>
            <a:ext cx="3848100" cy="2578735"/>
          </a:xfrm>
          <a:custGeom>
            <a:avLst/>
            <a:gdLst/>
            <a:ahLst/>
            <a:cxnLst/>
            <a:rect l="l" t="t" r="r" b="b"/>
            <a:pathLst>
              <a:path w="3848100" h="2578735">
                <a:moveTo>
                  <a:pt x="0" y="2578607"/>
                </a:moveTo>
                <a:lnTo>
                  <a:pt x="3848100" y="2578607"/>
                </a:lnTo>
                <a:lnTo>
                  <a:pt x="3848100" y="0"/>
                </a:lnTo>
                <a:lnTo>
                  <a:pt x="0" y="0"/>
                </a:lnTo>
                <a:lnTo>
                  <a:pt x="0" y="2578607"/>
                </a:lnTo>
                <a:close/>
              </a:path>
            </a:pathLst>
          </a:custGeom>
          <a:ln w="9144">
            <a:solidFill>
              <a:srgbClr val="D79F39"/>
            </a:solidFill>
          </a:ln>
        </p:spPr>
        <p:txBody>
          <a:bodyPr wrap="square" lIns="0" tIns="0" rIns="0" bIns="0" rtlCol="0"/>
          <a:lstStyle/>
          <a:p>
            <a:endParaRPr/>
          </a:p>
        </p:txBody>
      </p:sp>
      <p:sp>
        <p:nvSpPr>
          <p:cNvPr id="8" name="object 8"/>
          <p:cNvSpPr txBox="1"/>
          <p:nvPr/>
        </p:nvSpPr>
        <p:spPr>
          <a:xfrm>
            <a:off x="217170" y="2054351"/>
            <a:ext cx="2599690" cy="477520"/>
          </a:xfrm>
          <a:prstGeom prst="rect">
            <a:avLst/>
          </a:prstGeom>
          <a:solidFill>
            <a:srgbClr val="D79F39"/>
          </a:solidFill>
        </p:spPr>
        <p:txBody>
          <a:bodyPr vert="horz" wrap="square" lIns="0" tIns="36195" rIns="0" bIns="0" rtlCol="0">
            <a:spAutoFit/>
          </a:bodyPr>
          <a:lstStyle/>
          <a:p>
            <a:pPr marL="102235">
              <a:lnSpc>
                <a:spcPct val="100000"/>
              </a:lnSpc>
              <a:spcBef>
                <a:spcPts val="285"/>
              </a:spcBef>
            </a:pPr>
            <a:r>
              <a:rPr sz="2400" b="1" spc="-5" dirty="0">
                <a:solidFill>
                  <a:srgbClr val="FFFFFF"/>
                </a:solidFill>
                <a:latin typeface="Arial"/>
                <a:cs typeface="Arial"/>
              </a:rPr>
              <a:t>book.service.ts</a:t>
            </a:r>
            <a:endParaRPr sz="2400">
              <a:latin typeface="Arial"/>
              <a:cs typeface="Arial"/>
            </a:endParaRPr>
          </a:p>
        </p:txBody>
      </p:sp>
      <p:sp>
        <p:nvSpPr>
          <p:cNvPr id="9" name="object 9"/>
          <p:cNvSpPr txBox="1"/>
          <p:nvPr/>
        </p:nvSpPr>
        <p:spPr>
          <a:xfrm>
            <a:off x="319735" y="2614041"/>
            <a:ext cx="3742690" cy="513080"/>
          </a:xfrm>
          <a:prstGeom prst="rect">
            <a:avLst/>
          </a:prstGeom>
        </p:spPr>
        <p:txBody>
          <a:bodyPr vert="horz" wrap="square" lIns="0" tIns="12065" rIns="0" bIns="0" rtlCol="0">
            <a:spAutoFit/>
          </a:bodyPr>
          <a:lstStyle/>
          <a:p>
            <a:pPr marR="5080">
              <a:lnSpc>
                <a:spcPct val="100000"/>
              </a:lnSpc>
              <a:spcBef>
                <a:spcPts val="95"/>
              </a:spcBef>
            </a:pPr>
            <a:r>
              <a:rPr sz="1600" spc="-5" dirty="0">
                <a:solidFill>
                  <a:srgbClr val="3981B9"/>
                </a:solidFill>
                <a:latin typeface="Arial"/>
                <a:cs typeface="Arial"/>
              </a:rPr>
              <a:t>import </a:t>
            </a:r>
            <a:r>
              <a:rPr sz="1600" spc="-5" dirty="0">
                <a:latin typeface="Arial"/>
                <a:cs typeface="Arial"/>
              </a:rPr>
              <a:t>{ Injectable } </a:t>
            </a:r>
            <a:r>
              <a:rPr sz="1600" spc="-5" dirty="0">
                <a:solidFill>
                  <a:srgbClr val="3981B9"/>
                </a:solidFill>
                <a:latin typeface="Arial"/>
                <a:cs typeface="Arial"/>
              </a:rPr>
              <a:t>from </a:t>
            </a:r>
            <a:r>
              <a:rPr sz="1600" spc="-5" dirty="0">
                <a:solidFill>
                  <a:srgbClr val="D79F39"/>
                </a:solidFill>
                <a:latin typeface="Arial"/>
                <a:cs typeface="Arial"/>
              </a:rPr>
              <a:t>'@angular/core'</a:t>
            </a:r>
            <a:r>
              <a:rPr sz="1600" spc="-5" dirty="0">
                <a:latin typeface="Arial"/>
                <a:cs typeface="Arial"/>
              </a:rPr>
              <a:t>;  </a:t>
            </a:r>
            <a:r>
              <a:rPr sz="1600" spc="-5" dirty="0">
                <a:solidFill>
                  <a:srgbClr val="3981B9"/>
                </a:solidFill>
                <a:latin typeface="Arial"/>
                <a:cs typeface="Arial"/>
              </a:rPr>
              <a:t>import </a:t>
            </a:r>
            <a:r>
              <a:rPr sz="1600" spc="-5" dirty="0">
                <a:latin typeface="Arial"/>
                <a:cs typeface="Arial"/>
              </a:rPr>
              <a:t>{ IBook } </a:t>
            </a:r>
            <a:r>
              <a:rPr sz="1600" spc="-5" dirty="0">
                <a:solidFill>
                  <a:srgbClr val="3981B9"/>
                </a:solidFill>
                <a:latin typeface="Arial"/>
                <a:cs typeface="Arial"/>
              </a:rPr>
              <a:t>from</a:t>
            </a:r>
            <a:r>
              <a:rPr sz="1600" spc="75" dirty="0">
                <a:solidFill>
                  <a:srgbClr val="3981B9"/>
                </a:solidFill>
                <a:latin typeface="Arial"/>
                <a:cs typeface="Arial"/>
              </a:rPr>
              <a:t> </a:t>
            </a:r>
            <a:r>
              <a:rPr sz="1600" spc="-5" dirty="0">
                <a:solidFill>
                  <a:srgbClr val="D79F39"/>
                </a:solidFill>
                <a:latin typeface="Arial"/>
                <a:cs typeface="Arial"/>
              </a:rPr>
              <a:t>‘./models/book'</a:t>
            </a:r>
            <a:r>
              <a:rPr sz="1600" spc="-5" dirty="0">
                <a:latin typeface="Arial"/>
                <a:cs typeface="Arial"/>
              </a:rPr>
              <a:t>;</a:t>
            </a:r>
            <a:endParaRPr sz="1600">
              <a:latin typeface="Arial"/>
              <a:cs typeface="Arial"/>
            </a:endParaRPr>
          </a:p>
        </p:txBody>
      </p:sp>
      <p:sp>
        <p:nvSpPr>
          <p:cNvPr id="10" name="object 10"/>
          <p:cNvSpPr txBox="1"/>
          <p:nvPr/>
        </p:nvSpPr>
        <p:spPr>
          <a:xfrm>
            <a:off x="319735" y="3345256"/>
            <a:ext cx="2417445" cy="513715"/>
          </a:xfrm>
          <a:prstGeom prst="rect">
            <a:avLst/>
          </a:prstGeom>
        </p:spPr>
        <p:txBody>
          <a:bodyPr vert="horz" wrap="square" lIns="0" tIns="12065" rIns="0" bIns="0" rtlCol="0">
            <a:spAutoFit/>
          </a:bodyPr>
          <a:lstStyle/>
          <a:p>
            <a:pPr>
              <a:lnSpc>
                <a:spcPct val="100000"/>
              </a:lnSpc>
              <a:spcBef>
                <a:spcPts val="95"/>
              </a:spcBef>
            </a:pPr>
            <a:r>
              <a:rPr sz="1600" spc="-5" dirty="0">
                <a:solidFill>
                  <a:srgbClr val="6F2F9F"/>
                </a:solidFill>
                <a:latin typeface="Arial"/>
                <a:cs typeface="Arial"/>
              </a:rPr>
              <a:t>@Injectable()</a:t>
            </a:r>
            <a:endParaRPr sz="1600">
              <a:latin typeface="Arial"/>
              <a:cs typeface="Arial"/>
            </a:endParaRPr>
          </a:p>
          <a:p>
            <a:pPr>
              <a:lnSpc>
                <a:spcPct val="100000"/>
              </a:lnSpc>
              <a:spcBef>
                <a:spcPts val="5"/>
              </a:spcBef>
            </a:pPr>
            <a:r>
              <a:rPr sz="1600" spc="-5" dirty="0">
                <a:solidFill>
                  <a:srgbClr val="006FC0"/>
                </a:solidFill>
                <a:latin typeface="Arial"/>
                <a:cs typeface="Arial"/>
              </a:rPr>
              <a:t>export </a:t>
            </a:r>
            <a:r>
              <a:rPr sz="1600" spc="-5" dirty="0">
                <a:solidFill>
                  <a:srgbClr val="FF0000"/>
                </a:solidFill>
                <a:latin typeface="Arial"/>
                <a:cs typeface="Arial"/>
              </a:rPr>
              <a:t>class </a:t>
            </a:r>
            <a:r>
              <a:rPr sz="1600" spc="-5" dirty="0">
                <a:solidFill>
                  <a:srgbClr val="FA8D33"/>
                </a:solidFill>
                <a:latin typeface="Arial"/>
                <a:cs typeface="Arial"/>
              </a:rPr>
              <a:t>BookService</a:t>
            </a:r>
            <a:r>
              <a:rPr sz="1600" spc="-25" dirty="0">
                <a:solidFill>
                  <a:srgbClr val="FA8D33"/>
                </a:solidFill>
                <a:latin typeface="Arial"/>
                <a:cs typeface="Arial"/>
              </a:rPr>
              <a:t> </a:t>
            </a:r>
            <a:r>
              <a:rPr sz="1600" spc="-5" dirty="0">
                <a:latin typeface="Arial"/>
                <a:cs typeface="Arial"/>
              </a:rPr>
              <a:t>{</a:t>
            </a:r>
            <a:endParaRPr sz="1600">
              <a:latin typeface="Arial"/>
              <a:cs typeface="Arial"/>
            </a:endParaRPr>
          </a:p>
        </p:txBody>
      </p:sp>
      <p:sp>
        <p:nvSpPr>
          <p:cNvPr id="11" name="object 11"/>
          <p:cNvSpPr txBox="1"/>
          <p:nvPr/>
        </p:nvSpPr>
        <p:spPr>
          <a:xfrm>
            <a:off x="434035" y="4077461"/>
            <a:ext cx="1924685" cy="756920"/>
          </a:xfrm>
          <a:prstGeom prst="rect">
            <a:avLst/>
          </a:prstGeom>
        </p:spPr>
        <p:txBody>
          <a:bodyPr vert="horz" wrap="square" lIns="0" tIns="12065" rIns="0" bIns="0" rtlCol="0">
            <a:spAutoFit/>
          </a:bodyPr>
          <a:lstStyle/>
          <a:p>
            <a:pPr marL="55880">
              <a:lnSpc>
                <a:spcPct val="100000"/>
              </a:lnSpc>
              <a:spcBef>
                <a:spcPts val="95"/>
              </a:spcBef>
            </a:pPr>
            <a:r>
              <a:rPr sz="1600" spc="-5" dirty="0">
                <a:solidFill>
                  <a:srgbClr val="00AF50"/>
                </a:solidFill>
                <a:latin typeface="Arial"/>
                <a:cs typeface="Arial"/>
              </a:rPr>
              <a:t>getBooks</a:t>
            </a:r>
            <a:r>
              <a:rPr sz="1600" spc="-5" dirty="0">
                <a:latin typeface="Arial"/>
                <a:cs typeface="Arial"/>
              </a:rPr>
              <a:t>(): </a:t>
            </a:r>
            <a:r>
              <a:rPr sz="1600" spc="-5" dirty="0">
                <a:solidFill>
                  <a:srgbClr val="FF0000"/>
                </a:solidFill>
                <a:latin typeface="Arial"/>
                <a:cs typeface="Arial"/>
              </a:rPr>
              <a:t>IBook</a:t>
            </a:r>
            <a:r>
              <a:rPr sz="1600" spc="-5" dirty="0">
                <a:latin typeface="Arial"/>
                <a:cs typeface="Arial"/>
              </a:rPr>
              <a:t>[]</a:t>
            </a:r>
            <a:r>
              <a:rPr sz="1600" dirty="0">
                <a:latin typeface="Arial"/>
                <a:cs typeface="Arial"/>
              </a:rPr>
              <a:t> </a:t>
            </a:r>
            <a:r>
              <a:rPr sz="1600" spc="-5" dirty="0">
                <a:latin typeface="Arial"/>
                <a:cs typeface="Arial"/>
              </a:rPr>
              <a:t>{</a:t>
            </a:r>
            <a:endParaRPr sz="1600">
              <a:latin typeface="Arial"/>
              <a:cs typeface="Arial"/>
            </a:endParaRPr>
          </a:p>
          <a:p>
            <a:pPr marL="170180">
              <a:lnSpc>
                <a:spcPct val="100000"/>
              </a:lnSpc>
            </a:pPr>
            <a:r>
              <a:rPr sz="1600" spc="-5" dirty="0">
                <a:solidFill>
                  <a:srgbClr val="666666"/>
                </a:solidFill>
                <a:latin typeface="Arial"/>
                <a:cs typeface="Arial"/>
              </a:rPr>
              <a:t>// get all</a:t>
            </a:r>
            <a:r>
              <a:rPr sz="1600" spc="15" dirty="0">
                <a:solidFill>
                  <a:srgbClr val="666666"/>
                </a:solidFill>
                <a:latin typeface="Arial"/>
                <a:cs typeface="Arial"/>
              </a:rPr>
              <a:t> </a:t>
            </a:r>
            <a:r>
              <a:rPr sz="1600" spc="-5" dirty="0">
                <a:solidFill>
                  <a:srgbClr val="666666"/>
                </a:solidFill>
                <a:latin typeface="Arial"/>
                <a:cs typeface="Arial"/>
              </a:rPr>
              <a:t>books</a:t>
            </a:r>
            <a:endParaRPr sz="1600">
              <a:latin typeface="Arial"/>
              <a:cs typeface="Arial"/>
            </a:endParaRPr>
          </a:p>
          <a:p>
            <a:pPr>
              <a:lnSpc>
                <a:spcPct val="100000"/>
              </a:lnSpc>
            </a:pPr>
            <a:r>
              <a:rPr sz="1600" spc="-5" dirty="0">
                <a:latin typeface="Arial"/>
                <a:cs typeface="Arial"/>
              </a:rPr>
              <a:t>}</a:t>
            </a:r>
            <a:endParaRPr sz="1600">
              <a:latin typeface="Arial"/>
              <a:cs typeface="Arial"/>
            </a:endParaRPr>
          </a:p>
        </p:txBody>
      </p:sp>
      <p:sp>
        <p:nvSpPr>
          <p:cNvPr id="12" name="object 12"/>
          <p:cNvSpPr txBox="1"/>
          <p:nvPr/>
        </p:nvSpPr>
        <p:spPr>
          <a:xfrm>
            <a:off x="319735" y="4808982"/>
            <a:ext cx="80645" cy="269240"/>
          </a:xfrm>
          <a:prstGeom prst="rect">
            <a:avLst/>
          </a:prstGeom>
        </p:spPr>
        <p:txBody>
          <a:bodyPr vert="horz" wrap="square" lIns="0" tIns="12065" rIns="0" bIns="0" rtlCol="0">
            <a:spAutoFit/>
          </a:bodyPr>
          <a:lstStyle/>
          <a:p>
            <a:pPr>
              <a:lnSpc>
                <a:spcPct val="100000"/>
              </a:lnSpc>
              <a:spcBef>
                <a:spcPts val="95"/>
              </a:spcBef>
            </a:pPr>
            <a:r>
              <a:rPr sz="1600" spc="-5" dirty="0">
                <a:latin typeface="Arial"/>
                <a:cs typeface="Arial"/>
              </a:rPr>
              <a:t>}</a:t>
            </a:r>
            <a:endParaRPr sz="1600">
              <a:latin typeface="Arial"/>
              <a:cs typeface="Arial"/>
            </a:endParaRPr>
          </a:p>
        </p:txBody>
      </p:sp>
      <p:sp>
        <p:nvSpPr>
          <p:cNvPr id="13" name="object 13"/>
          <p:cNvSpPr/>
          <p:nvPr/>
        </p:nvSpPr>
        <p:spPr>
          <a:xfrm>
            <a:off x="8193023" y="2537460"/>
            <a:ext cx="3822700" cy="2601595"/>
          </a:xfrm>
          <a:custGeom>
            <a:avLst/>
            <a:gdLst/>
            <a:ahLst/>
            <a:cxnLst/>
            <a:rect l="l" t="t" r="r" b="b"/>
            <a:pathLst>
              <a:path w="3822700" h="2601595">
                <a:moveTo>
                  <a:pt x="0" y="2601468"/>
                </a:moveTo>
                <a:lnTo>
                  <a:pt x="3822191" y="2601468"/>
                </a:lnTo>
                <a:lnTo>
                  <a:pt x="3822191" y="0"/>
                </a:lnTo>
                <a:lnTo>
                  <a:pt x="0" y="0"/>
                </a:lnTo>
                <a:lnTo>
                  <a:pt x="0" y="2601468"/>
                </a:lnTo>
                <a:close/>
              </a:path>
            </a:pathLst>
          </a:custGeom>
          <a:ln w="9144">
            <a:solidFill>
              <a:srgbClr val="8AAB42"/>
            </a:solidFill>
          </a:ln>
        </p:spPr>
        <p:txBody>
          <a:bodyPr wrap="square" lIns="0" tIns="0" rIns="0" bIns="0" rtlCol="0"/>
          <a:lstStyle/>
          <a:p>
            <a:endParaRPr/>
          </a:p>
        </p:txBody>
      </p:sp>
      <p:sp>
        <p:nvSpPr>
          <p:cNvPr id="14" name="object 14"/>
          <p:cNvSpPr txBox="1"/>
          <p:nvPr/>
        </p:nvSpPr>
        <p:spPr>
          <a:xfrm>
            <a:off x="8197595" y="2565654"/>
            <a:ext cx="3813175" cy="2456815"/>
          </a:xfrm>
          <a:prstGeom prst="rect">
            <a:avLst/>
          </a:prstGeom>
        </p:spPr>
        <p:txBody>
          <a:bodyPr vert="horz" wrap="square" lIns="0" tIns="12700" rIns="0" bIns="0" rtlCol="0">
            <a:spAutoFit/>
          </a:bodyPr>
          <a:lstStyle/>
          <a:p>
            <a:pPr marL="50800">
              <a:lnSpc>
                <a:spcPct val="100000"/>
              </a:lnSpc>
              <a:spcBef>
                <a:spcPts val="100"/>
              </a:spcBef>
            </a:pPr>
            <a:r>
              <a:rPr sz="1450" spc="-5" dirty="0">
                <a:solidFill>
                  <a:srgbClr val="3981B9"/>
                </a:solidFill>
                <a:latin typeface="Arial"/>
                <a:cs typeface="Arial"/>
              </a:rPr>
              <a:t>import </a:t>
            </a:r>
            <a:r>
              <a:rPr sz="1450" dirty="0">
                <a:latin typeface="Arial"/>
                <a:cs typeface="Arial"/>
              </a:rPr>
              <a:t>{ IBook } </a:t>
            </a:r>
            <a:r>
              <a:rPr sz="1450" dirty="0">
                <a:solidFill>
                  <a:srgbClr val="3981B9"/>
                </a:solidFill>
                <a:latin typeface="Arial"/>
                <a:cs typeface="Arial"/>
              </a:rPr>
              <a:t>from</a:t>
            </a:r>
            <a:r>
              <a:rPr sz="1450" spc="20" dirty="0">
                <a:solidFill>
                  <a:srgbClr val="3981B9"/>
                </a:solidFill>
                <a:latin typeface="Arial"/>
                <a:cs typeface="Arial"/>
              </a:rPr>
              <a:t> </a:t>
            </a:r>
            <a:r>
              <a:rPr sz="1450" spc="-5" dirty="0">
                <a:solidFill>
                  <a:srgbClr val="D79F39"/>
                </a:solidFill>
                <a:latin typeface="Arial"/>
                <a:cs typeface="Arial"/>
              </a:rPr>
              <a:t>‘./models/book'</a:t>
            </a:r>
            <a:r>
              <a:rPr sz="1450" spc="-5" dirty="0">
                <a:latin typeface="Arial"/>
                <a:cs typeface="Arial"/>
              </a:rPr>
              <a:t>;</a:t>
            </a:r>
            <a:endParaRPr sz="1450" dirty="0">
              <a:latin typeface="Arial"/>
              <a:cs typeface="Arial"/>
            </a:endParaRPr>
          </a:p>
          <a:p>
            <a:pPr marL="50800">
              <a:lnSpc>
                <a:spcPct val="100000"/>
              </a:lnSpc>
            </a:pPr>
            <a:r>
              <a:rPr sz="1450" spc="-5" dirty="0">
                <a:solidFill>
                  <a:srgbClr val="3981B9"/>
                </a:solidFill>
                <a:latin typeface="Arial"/>
                <a:cs typeface="Arial"/>
              </a:rPr>
              <a:t>import </a:t>
            </a:r>
            <a:r>
              <a:rPr sz="1450" dirty="0">
                <a:latin typeface="Arial"/>
                <a:cs typeface="Arial"/>
              </a:rPr>
              <a:t>{ </a:t>
            </a:r>
            <a:r>
              <a:rPr sz="1450" spc="-5" dirty="0">
                <a:latin typeface="Arial"/>
                <a:cs typeface="Arial"/>
              </a:rPr>
              <a:t>BookService </a:t>
            </a:r>
            <a:r>
              <a:rPr sz="1450" dirty="0">
                <a:latin typeface="Arial"/>
                <a:cs typeface="Arial"/>
              </a:rPr>
              <a:t>} </a:t>
            </a:r>
            <a:r>
              <a:rPr sz="1450" dirty="0">
                <a:solidFill>
                  <a:srgbClr val="3981B9"/>
                </a:solidFill>
                <a:latin typeface="Arial"/>
                <a:cs typeface="Arial"/>
              </a:rPr>
              <a:t>from</a:t>
            </a:r>
            <a:r>
              <a:rPr sz="1450" spc="110" dirty="0">
                <a:solidFill>
                  <a:srgbClr val="3981B9"/>
                </a:solidFill>
                <a:latin typeface="Arial"/>
                <a:cs typeface="Arial"/>
              </a:rPr>
              <a:t> </a:t>
            </a:r>
            <a:r>
              <a:rPr sz="1450" spc="-5" dirty="0">
                <a:solidFill>
                  <a:srgbClr val="D79F39"/>
                </a:solidFill>
                <a:latin typeface="Arial"/>
                <a:cs typeface="Arial"/>
              </a:rPr>
              <a:t>‘./book.service.ts'</a:t>
            </a:r>
            <a:r>
              <a:rPr sz="1450" spc="-5" dirty="0">
                <a:latin typeface="Arial"/>
                <a:cs typeface="Arial"/>
              </a:rPr>
              <a:t>;</a:t>
            </a:r>
            <a:endParaRPr sz="1450" dirty="0">
              <a:latin typeface="Arial"/>
              <a:cs typeface="Arial"/>
            </a:endParaRPr>
          </a:p>
          <a:p>
            <a:pPr marL="203200" marR="79375" indent="-152400">
              <a:lnSpc>
                <a:spcPct val="200000"/>
              </a:lnSpc>
            </a:pPr>
            <a:r>
              <a:rPr sz="1450" spc="-5" dirty="0">
                <a:solidFill>
                  <a:srgbClr val="006FC0"/>
                </a:solidFill>
                <a:latin typeface="Arial"/>
                <a:cs typeface="Arial"/>
              </a:rPr>
              <a:t>export </a:t>
            </a:r>
            <a:r>
              <a:rPr sz="1450" dirty="0">
                <a:solidFill>
                  <a:srgbClr val="FF0000"/>
                </a:solidFill>
                <a:latin typeface="Arial"/>
                <a:cs typeface="Arial"/>
              </a:rPr>
              <a:t>class </a:t>
            </a:r>
            <a:r>
              <a:rPr sz="1450" spc="-5" dirty="0">
                <a:solidFill>
                  <a:srgbClr val="FA8D33"/>
                </a:solidFill>
                <a:latin typeface="Arial"/>
                <a:cs typeface="Arial"/>
              </a:rPr>
              <a:t>BookComponent </a:t>
            </a:r>
            <a:r>
              <a:rPr sz="1450" dirty="0">
                <a:latin typeface="Arial"/>
                <a:cs typeface="Arial"/>
              </a:rPr>
              <a:t>{  </a:t>
            </a:r>
            <a:r>
              <a:rPr sz="1450" spc="-5" dirty="0">
                <a:solidFill>
                  <a:srgbClr val="AB7921"/>
                </a:solidFill>
                <a:latin typeface="Arial"/>
                <a:cs typeface="Arial"/>
              </a:rPr>
              <a:t>constructor</a:t>
            </a:r>
            <a:r>
              <a:rPr sz="1450" spc="-5" dirty="0">
                <a:latin typeface="Arial"/>
                <a:cs typeface="Arial"/>
              </a:rPr>
              <a:t>(</a:t>
            </a:r>
            <a:r>
              <a:rPr sz="1450" spc="-5" dirty="0">
                <a:solidFill>
                  <a:srgbClr val="6F2F9F"/>
                </a:solidFill>
                <a:latin typeface="Arial"/>
                <a:cs typeface="Arial"/>
              </a:rPr>
              <a:t>_bookService</a:t>
            </a:r>
            <a:r>
              <a:rPr sz="1450" spc="-5" dirty="0">
                <a:latin typeface="Arial"/>
                <a:cs typeface="Arial"/>
              </a:rPr>
              <a:t>: </a:t>
            </a:r>
            <a:r>
              <a:rPr sz="1450" spc="-5" dirty="0">
                <a:solidFill>
                  <a:srgbClr val="6F2F9F"/>
                </a:solidFill>
                <a:latin typeface="Arial"/>
                <a:cs typeface="Arial"/>
              </a:rPr>
              <a:t>BookService</a:t>
            </a:r>
            <a:r>
              <a:rPr sz="1450" spc="-5" dirty="0">
                <a:latin typeface="Arial"/>
                <a:cs typeface="Arial"/>
              </a:rPr>
              <a:t>) </a:t>
            </a:r>
            <a:r>
              <a:rPr sz="1450" dirty="0">
                <a:latin typeface="Arial"/>
                <a:cs typeface="Arial"/>
              </a:rPr>
              <a:t>{</a:t>
            </a:r>
            <a:r>
              <a:rPr sz="1450" spc="125" dirty="0">
                <a:latin typeface="Arial"/>
                <a:cs typeface="Arial"/>
              </a:rPr>
              <a:t> </a:t>
            </a:r>
            <a:r>
              <a:rPr sz="1450" dirty="0">
                <a:latin typeface="Arial"/>
                <a:cs typeface="Arial"/>
              </a:rPr>
              <a:t>}</a:t>
            </a:r>
          </a:p>
          <a:p>
            <a:pPr>
              <a:lnSpc>
                <a:spcPct val="100000"/>
              </a:lnSpc>
              <a:spcBef>
                <a:spcPts val="15"/>
              </a:spcBef>
            </a:pPr>
            <a:endParaRPr sz="1500" dirty="0">
              <a:latin typeface="Times New Roman"/>
              <a:cs typeface="Times New Roman"/>
            </a:endParaRPr>
          </a:p>
          <a:p>
            <a:pPr marL="356870" marR="1050290" indent="-154305">
              <a:lnSpc>
                <a:spcPct val="100000"/>
              </a:lnSpc>
              <a:spcBef>
                <a:spcPts val="5"/>
              </a:spcBef>
            </a:pPr>
            <a:r>
              <a:rPr sz="1450" dirty="0">
                <a:solidFill>
                  <a:srgbClr val="008000"/>
                </a:solidFill>
                <a:latin typeface="Arial"/>
                <a:cs typeface="Arial"/>
              </a:rPr>
              <a:t>getAllBooks</a:t>
            </a:r>
            <a:r>
              <a:rPr sz="1450" dirty="0">
                <a:latin typeface="Arial"/>
                <a:cs typeface="Arial"/>
              </a:rPr>
              <a:t>() {  </a:t>
            </a:r>
            <a:r>
              <a:rPr sz="1450" spc="-5" dirty="0">
                <a:latin typeface="Arial"/>
                <a:cs typeface="Arial"/>
              </a:rPr>
              <a:t>this.</a:t>
            </a:r>
            <a:r>
              <a:rPr sz="1450" spc="-5" dirty="0">
                <a:solidFill>
                  <a:srgbClr val="6F2F9F"/>
                </a:solidFill>
                <a:latin typeface="Arial"/>
                <a:cs typeface="Arial"/>
              </a:rPr>
              <a:t>_bookService</a:t>
            </a:r>
            <a:r>
              <a:rPr sz="1450" spc="-5" dirty="0">
                <a:latin typeface="Arial"/>
                <a:cs typeface="Arial"/>
              </a:rPr>
              <a:t>.</a:t>
            </a:r>
            <a:r>
              <a:rPr sz="1450" spc="-5" dirty="0">
                <a:solidFill>
                  <a:srgbClr val="008000"/>
                </a:solidFill>
                <a:latin typeface="Arial"/>
                <a:cs typeface="Arial"/>
              </a:rPr>
              <a:t>getBooks</a:t>
            </a:r>
            <a:r>
              <a:rPr sz="1450" spc="-5" dirty="0">
                <a:latin typeface="Arial"/>
                <a:cs typeface="Arial"/>
              </a:rPr>
              <a:t>()</a:t>
            </a:r>
            <a:endParaRPr sz="1450" dirty="0">
              <a:latin typeface="Arial"/>
              <a:cs typeface="Arial"/>
            </a:endParaRPr>
          </a:p>
          <a:p>
            <a:pPr marL="153035">
              <a:lnSpc>
                <a:spcPct val="100000"/>
              </a:lnSpc>
            </a:pPr>
            <a:r>
              <a:rPr sz="1450" dirty="0">
                <a:latin typeface="Arial"/>
                <a:cs typeface="Arial"/>
              </a:rPr>
              <a:t>}</a:t>
            </a:r>
          </a:p>
          <a:p>
            <a:pPr marL="50800">
              <a:lnSpc>
                <a:spcPct val="100000"/>
              </a:lnSpc>
            </a:pPr>
            <a:r>
              <a:rPr sz="1450" dirty="0">
                <a:latin typeface="Arial"/>
                <a:cs typeface="Arial"/>
              </a:rPr>
              <a:t>}</a:t>
            </a:r>
          </a:p>
        </p:txBody>
      </p:sp>
      <p:sp>
        <p:nvSpPr>
          <p:cNvPr id="15" name="object 15"/>
          <p:cNvSpPr/>
          <p:nvPr/>
        </p:nvSpPr>
        <p:spPr>
          <a:xfrm>
            <a:off x="4438650" y="2044445"/>
            <a:ext cx="2395855" cy="502920"/>
          </a:xfrm>
          <a:custGeom>
            <a:avLst/>
            <a:gdLst/>
            <a:ahLst/>
            <a:cxnLst/>
            <a:rect l="l" t="t" r="r" b="b"/>
            <a:pathLst>
              <a:path w="2395854" h="502919">
                <a:moveTo>
                  <a:pt x="0" y="502920"/>
                </a:moveTo>
                <a:lnTo>
                  <a:pt x="2395728" y="502920"/>
                </a:lnTo>
                <a:lnTo>
                  <a:pt x="2395728" y="0"/>
                </a:lnTo>
                <a:lnTo>
                  <a:pt x="0" y="0"/>
                </a:lnTo>
                <a:lnTo>
                  <a:pt x="0" y="502920"/>
                </a:lnTo>
                <a:close/>
              </a:path>
            </a:pathLst>
          </a:custGeom>
          <a:ln w="25908">
            <a:solidFill>
              <a:srgbClr val="285D87"/>
            </a:solidFill>
          </a:ln>
        </p:spPr>
        <p:txBody>
          <a:bodyPr wrap="square" lIns="0" tIns="0" rIns="0" bIns="0" rtlCol="0"/>
          <a:lstStyle/>
          <a:p>
            <a:endParaRPr/>
          </a:p>
        </p:txBody>
      </p:sp>
      <p:sp>
        <p:nvSpPr>
          <p:cNvPr id="16" name="object 16"/>
          <p:cNvSpPr txBox="1"/>
          <p:nvPr/>
        </p:nvSpPr>
        <p:spPr>
          <a:xfrm>
            <a:off x="4450841" y="2057400"/>
            <a:ext cx="2371090" cy="477520"/>
          </a:xfrm>
          <a:prstGeom prst="rect">
            <a:avLst/>
          </a:prstGeom>
          <a:solidFill>
            <a:srgbClr val="3981B9"/>
          </a:solidFill>
        </p:spPr>
        <p:txBody>
          <a:bodyPr vert="horz" wrap="square" lIns="0" tIns="45085" rIns="0" bIns="0" rtlCol="0">
            <a:spAutoFit/>
          </a:bodyPr>
          <a:lstStyle/>
          <a:p>
            <a:pPr marL="170180">
              <a:lnSpc>
                <a:spcPct val="100000"/>
              </a:lnSpc>
              <a:spcBef>
                <a:spcPts val="355"/>
              </a:spcBef>
            </a:pPr>
            <a:r>
              <a:rPr sz="2400" b="1" spc="-5" dirty="0">
                <a:solidFill>
                  <a:srgbClr val="FFFFFF"/>
                </a:solidFill>
                <a:latin typeface="Arial"/>
                <a:cs typeface="Arial"/>
              </a:rPr>
              <a:t>app.module.ts</a:t>
            </a:r>
            <a:endParaRPr sz="2400">
              <a:latin typeface="Arial"/>
              <a:cs typeface="Arial"/>
            </a:endParaRPr>
          </a:p>
        </p:txBody>
      </p:sp>
      <p:sp>
        <p:nvSpPr>
          <p:cNvPr id="17" name="object 17"/>
          <p:cNvSpPr/>
          <p:nvPr/>
        </p:nvSpPr>
        <p:spPr>
          <a:xfrm>
            <a:off x="8193785" y="2020061"/>
            <a:ext cx="3043555" cy="502920"/>
          </a:xfrm>
          <a:custGeom>
            <a:avLst/>
            <a:gdLst/>
            <a:ahLst/>
            <a:cxnLst/>
            <a:rect l="l" t="t" r="r" b="b"/>
            <a:pathLst>
              <a:path w="3043554" h="502919">
                <a:moveTo>
                  <a:pt x="0" y="502920"/>
                </a:moveTo>
                <a:lnTo>
                  <a:pt x="3043428" y="502920"/>
                </a:lnTo>
                <a:lnTo>
                  <a:pt x="3043428" y="0"/>
                </a:lnTo>
                <a:lnTo>
                  <a:pt x="0" y="0"/>
                </a:lnTo>
                <a:lnTo>
                  <a:pt x="0" y="502920"/>
                </a:lnTo>
                <a:close/>
              </a:path>
            </a:pathLst>
          </a:custGeom>
          <a:ln w="25908">
            <a:solidFill>
              <a:srgbClr val="647C2D"/>
            </a:solidFill>
          </a:ln>
        </p:spPr>
        <p:txBody>
          <a:bodyPr wrap="square" lIns="0" tIns="0" rIns="0" bIns="0" rtlCol="0"/>
          <a:lstStyle/>
          <a:p>
            <a:endParaRPr/>
          </a:p>
        </p:txBody>
      </p:sp>
      <p:sp>
        <p:nvSpPr>
          <p:cNvPr id="18" name="object 18"/>
          <p:cNvSpPr txBox="1"/>
          <p:nvPr/>
        </p:nvSpPr>
        <p:spPr>
          <a:xfrm>
            <a:off x="8205978" y="2033016"/>
            <a:ext cx="3018790" cy="477520"/>
          </a:xfrm>
          <a:prstGeom prst="rect">
            <a:avLst/>
          </a:prstGeom>
          <a:solidFill>
            <a:srgbClr val="8AAB42"/>
          </a:solidFill>
        </p:spPr>
        <p:txBody>
          <a:bodyPr vert="horz" wrap="square" lIns="0" tIns="45719" rIns="0" bIns="0" rtlCol="0">
            <a:spAutoFit/>
          </a:bodyPr>
          <a:lstStyle/>
          <a:p>
            <a:pPr marL="144145">
              <a:lnSpc>
                <a:spcPct val="100000"/>
              </a:lnSpc>
              <a:spcBef>
                <a:spcPts val="359"/>
              </a:spcBef>
            </a:pPr>
            <a:r>
              <a:rPr sz="2400" b="1" dirty="0">
                <a:solidFill>
                  <a:srgbClr val="FFFFFF"/>
                </a:solidFill>
                <a:latin typeface="Arial"/>
                <a:cs typeface="Arial"/>
              </a:rPr>
              <a:t>book.component.ts</a:t>
            </a:r>
            <a:endParaRPr sz="2400">
              <a:latin typeface="Arial"/>
              <a:cs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5482" y="519810"/>
            <a:ext cx="3963670" cy="939800"/>
          </a:xfrm>
          <a:prstGeom prst="rect">
            <a:avLst/>
          </a:prstGeom>
        </p:spPr>
        <p:txBody>
          <a:bodyPr vert="horz" wrap="square" lIns="0" tIns="12700" rIns="0" bIns="0" rtlCol="0">
            <a:spAutoFit/>
          </a:bodyPr>
          <a:lstStyle/>
          <a:p>
            <a:pPr marL="12700">
              <a:lnSpc>
                <a:spcPct val="100000"/>
              </a:lnSpc>
              <a:spcBef>
                <a:spcPts val="100"/>
              </a:spcBef>
            </a:pPr>
            <a:r>
              <a:rPr sz="6000" spc="-5" dirty="0"/>
              <a:t>Constructor</a:t>
            </a:r>
            <a:endParaRPr sz="6000"/>
          </a:p>
        </p:txBody>
      </p:sp>
      <p:sp>
        <p:nvSpPr>
          <p:cNvPr id="3" name="object 3"/>
          <p:cNvSpPr/>
          <p:nvPr/>
        </p:nvSpPr>
        <p:spPr>
          <a:xfrm>
            <a:off x="2846832" y="2577083"/>
            <a:ext cx="5709285" cy="3131820"/>
          </a:xfrm>
          <a:custGeom>
            <a:avLst/>
            <a:gdLst/>
            <a:ahLst/>
            <a:cxnLst/>
            <a:rect l="l" t="t" r="r" b="b"/>
            <a:pathLst>
              <a:path w="5709284" h="3131820">
                <a:moveTo>
                  <a:pt x="0" y="3131819"/>
                </a:moveTo>
                <a:lnTo>
                  <a:pt x="5708904" y="3131819"/>
                </a:lnTo>
                <a:lnTo>
                  <a:pt x="5708904" y="0"/>
                </a:lnTo>
                <a:lnTo>
                  <a:pt x="0" y="0"/>
                </a:lnTo>
                <a:lnTo>
                  <a:pt x="0" y="3131819"/>
                </a:lnTo>
                <a:close/>
              </a:path>
            </a:pathLst>
          </a:custGeom>
          <a:ln w="9144">
            <a:solidFill>
              <a:srgbClr val="8AAB42"/>
            </a:solidFill>
          </a:ln>
        </p:spPr>
        <p:txBody>
          <a:bodyPr wrap="square" lIns="0" tIns="0" rIns="0" bIns="0" rtlCol="0"/>
          <a:lstStyle/>
          <a:p>
            <a:endParaRPr/>
          </a:p>
        </p:txBody>
      </p:sp>
      <p:sp>
        <p:nvSpPr>
          <p:cNvPr id="4" name="object 4"/>
          <p:cNvSpPr txBox="1"/>
          <p:nvPr/>
        </p:nvSpPr>
        <p:spPr>
          <a:xfrm>
            <a:off x="2939160" y="2604008"/>
            <a:ext cx="5309235" cy="3043555"/>
          </a:xfrm>
          <a:prstGeom prst="rect">
            <a:avLst/>
          </a:prstGeom>
        </p:spPr>
        <p:txBody>
          <a:bodyPr vert="horz" wrap="square" lIns="0" tIns="12700" rIns="0" bIns="0" rtlCol="0">
            <a:spAutoFit/>
          </a:bodyPr>
          <a:lstStyle/>
          <a:p>
            <a:pPr>
              <a:lnSpc>
                <a:spcPct val="100000"/>
              </a:lnSpc>
              <a:spcBef>
                <a:spcPts val="100"/>
              </a:spcBef>
            </a:pPr>
            <a:r>
              <a:rPr sz="1800" spc="-5" dirty="0">
                <a:solidFill>
                  <a:srgbClr val="3981B9"/>
                </a:solidFill>
                <a:latin typeface="Arial"/>
                <a:cs typeface="Arial"/>
              </a:rPr>
              <a:t>import </a:t>
            </a:r>
            <a:r>
              <a:rPr sz="1800" dirty="0">
                <a:latin typeface="Arial"/>
                <a:cs typeface="Arial"/>
              </a:rPr>
              <a:t>{ </a:t>
            </a:r>
            <a:r>
              <a:rPr sz="1800" spc="-5" dirty="0">
                <a:latin typeface="Arial"/>
                <a:cs typeface="Arial"/>
              </a:rPr>
              <a:t>IBook </a:t>
            </a:r>
            <a:r>
              <a:rPr sz="1800" dirty="0">
                <a:latin typeface="Arial"/>
                <a:cs typeface="Arial"/>
              </a:rPr>
              <a:t>} </a:t>
            </a:r>
            <a:r>
              <a:rPr sz="1800" dirty="0">
                <a:solidFill>
                  <a:srgbClr val="3981B9"/>
                </a:solidFill>
                <a:latin typeface="Arial"/>
                <a:cs typeface="Arial"/>
              </a:rPr>
              <a:t>from</a:t>
            </a:r>
            <a:r>
              <a:rPr sz="1800" spc="-5" dirty="0">
                <a:solidFill>
                  <a:srgbClr val="3981B9"/>
                </a:solidFill>
                <a:latin typeface="Arial"/>
                <a:cs typeface="Arial"/>
              </a:rPr>
              <a:t> </a:t>
            </a:r>
            <a:r>
              <a:rPr sz="1800" spc="-5" dirty="0">
                <a:solidFill>
                  <a:srgbClr val="D79F39"/>
                </a:solidFill>
                <a:latin typeface="Arial"/>
                <a:cs typeface="Arial"/>
              </a:rPr>
              <a:t>‘./models/book'</a:t>
            </a:r>
            <a:r>
              <a:rPr sz="1800" spc="-5" dirty="0">
                <a:latin typeface="Arial"/>
                <a:cs typeface="Arial"/>
              </a:rPr>
              <a:t>;</a:t>
            </a:r>
            <a:endParaRPr sz="1800">
              <a:latin typeface="Arial"/>
              <a:cs typeface="Arial"/>
            </a:endParaRPr>
          </a:p>
          <a:p>
            <a:pPr>
              <a:lnSpc>
                <a:spcPct val="100000"/>
              </a:lnSpc>
            </a:pPr>
            <a:r>
              <a:rPr sz="1800" spc="-5" dirty="0">
                <a:solidFill>
                  <a:srgbClr val="3981B9"/>
                </a:solidFill>
                <a:latin typeface="Arial"/>
                <a:cs typeface="Arial"/>
              </a:rPr>
              <a:t>import </a:t>
            </a:r>
            <a:r>
              <a:rPr sz="1800" dirty="0">
                <a:latin typeface="Arial"/>
                <a:cs typeface="Arial"/>
              </a:rPr>
              <a:t>{ </a:t>
            </a:r>
            <a:r>
              <a:rPr sz="1800" spc="-5" dirty="0">
                <a:latin typeface="Arial"/>
                <a:cs typeface="Arial"/>
              </a:rPr>
              <a:t>BookService </a:t>
            </a:r>
            <a:r>
              <a:rPr sz="1800" dirty="0">
                <a:latin typeface="Arial"/>
                <a:cs typeface="Arial"/>
              </a:rPr>
              <a:t>} </a:t>
            </a:r>
            <a:r>
              <a:rPr sz="1800" dirty="0">
                <a:solidFill>
                  <a:srgbClr val="3981B9"/>
                </a:solidFill>
                <a:latin typeface="Arial"/>
                <a:cs typeface="Arial"/>
              </a:rPr>
              <a:t>from</a:t>
            </a:r>
            <a:r>
              <a:rPr sz="1800" spc="20" dirty="0">
                <a:solidFill>
                  <a:srgbClr val="3981B9"/>
                </a:solidFill>
                <a:latin typeface="Arial"/>
                <a:cs typeface="Arial"/>
              </a:rPr>
              <a:t> </a:t>
            </a:r>
            <a:r>
              <a:rPr sz="1800" spc="-5" dirty="0">
                <a:solidFill>
                  <a:srgbClr val="D79F39"/>
                </a:solidFill>
                <a:latin typeface="Arial"/>
                <a:cs typeface="Arial"/>
              </a:rPr>
              <a:t>‘./book.service.ts'</a:t>
            </a:r>
            <a:r>
              <a:rPr sz="1800" spc="-5" dirty="0">
                <a:latin typeface="Arial"/>
                <a:cs typeface="Arial"/>
              </a:rPr>
              <a:t>;</a:t>
            </a:r>
            <a:endParaRPr sz="1800">
              <a:latin typeface="Arial"/>
              <a:cs typeface="Arial"/>
            </a:endParaRPr>
          </a:p>
          <a:p>
            <a:pPr>
              <a:lnSpc>
                <a:spcPct val="100000"/>
              </a:lnSpc>
              <a:spcBef>
                <a:spcPts val="30"/>
              </a:spcBef>
            </a:pPr>
            <a:endParaRPr sz="1850">
              <a:latin typeface="Times New Roman"/>
              <a:cs typeface="Times New Roman"/>
            </a:endParaRPr>
          </a:p>
          <a:p>
            <a:pPr>
              <a:lnSpc>
                <a:spcPct val="100000"/>
              </a:lnSpc>
              <a:spcBef>
                <a:spcPts val="5"/>
              </a:spcBef>
            </a:pPr>
            <a:r>
              <a:rPr sz="1800" spc="-10" dirty="0">
                <a:solidFill>
                  <a:srgbClr val="006FC0"/>
                </a:solidFill>
                <a:latin typeface="Arial"/>
                <a:cs typeface="Arial"/>
              </a:rPr>
              <a:t>export </a:t>
            </a:r>
            <a:r>
              <a:rPr sz="1800" spc="-5" dirty="0">
                <a:solidFill>
                  <a:srgbClr val="FF0000"/>
                </a:solidFill>
                <a:latin typeface="Arial"/>
                <a:cs typeface="Arial"/>
              </a:rPr>
              <a:t>class </a:t>
            </a:r>
            <a:r>
              <a:rPr sz="1800" spc="-5" dirty="0">
                <a:solidFill>
                  <a:srgbClr val="FA8D33"/>
                </a:solidFill>
                <a:latin typeface="Arial"/>
                <a:cs typeface="Arial"/>
              </a:rPr>
              <a:t>BookComponent</a:t>
            </a:r>
            <a:r>
              <a:rPr sz="1800" spc="60" dirty="0">
                <a:solidFill>
                  <a:srgbClr val="FA8D33"/>
                </a:solidFill>
                <a:latin typeface="Arial"/>
                <a:cs typeface="Arial"/>
              </a:rPr>
              <a:t> </a:t>
            </a:r>
            <a:r>
              <a:rPr sz="1800" dirty="0">
                <a:latin typeface="Arial"/>
                <a:cs typeface="Arial"/>
              </a:rPr>
              <a:t>{</a:t>
            </a:r>
            <a:endParaRPr sz="1800">
              <a:latin typeface="Arial"/>
              <a:cs typeface="Arial"/>
            </a:endParaRPr>
          </a:p>
          <a:p>
            <a:pPr marL="190500" marR="5080">
              <a:lnSpc>
                <a:spcPct val="200000"/>
              </a:lnSpc>
            </a:pPr>
            <a:r>
              <a:rPr sz="1800" spc="-5" dirty="0">
                <a:solidFill>
                  <a:srgbClr val="AB7921"/>
                </a:solidFill>
                <a:latin typeface="Arial"/>
                <a:cs typeface="Arial"/>
              </a:rPr>
              <a:t>constructor</a:t>
            </a:r>
            <a:r>
              <a:rPr sz="1800" spc="-5" dirty="0">
                <a:latin typeface="Arial"/>
                <a:cs typeface="Arial"/>
              </a:rPr>
              <a:t>(</a:t>
            </a:r>
            <a:r>
              <a:rPr sz="1800" spc="-5" dirty="0">
                <a:solidFill>
                  <a:srgbClr val="FF0000"/>
                </a:solidFill>
                <a:latin typeface="Arial"/>
                <a:cs typeface="Arial"/>
              </a:rPr>
              <a:t>private </a:t>
            </a:r>
            <a:r>
              <a:rPr sz="1800" spc="-5" dirty="0">
                <a:solidFill>
                  <a:srgbClr val="6F2F9F"/>
                </a:solidFill>
                <a:latin typeface="Arial"/>
                <a:cs typeface="Arial"/>
              </a:rPr>
              <a:t>_bookService</a:t>
            </a:r>
            <a:r>
              <a:rPr sz="1800" spc="-5" dirty="0">
                <a:latin typeface="Arial"/>
                <a:cs typeface="Arial"/>
              </a:rPr>
              <a:t>: </a:t>
            </a:r>
            <a:r>
              <a:rPr sz="1800" spc="-5" dirty="0">
                <a:solidFill>
                  <a:srgbClr val="6F2F9F"/>
                </a:solidFill>
                <a:latin typeface="Arial"/>
                <a:cs typeface="Arial"/>
              </a:rPr>
              <a:t>BookService</a:t>
            </a:r>
            <a:r>
              <a:rPr sz="1800" spc="-5" dirty="0">
                <a:latin typeface="Arial"/>
                <a:cs typeface="Arial"/>
              </a:rPr>
              <a:t>) </a:t>
            </a:r>
            <a:r>
              <a:rPr sz="1800" dirty="0">
                <a:latin typeface="Arial"/>
                <a:cs typeface="Arial"/>
              </a:rPr>
              <a:t>{ }  </a:t>
            </a:r>
            <a:r>
              <a:rPr sz="1800" spc="-5" dirty="0">
                <a:solidFill>
                  <a:srgbClr val="008000"/>
                </a:solidFill>
                <a:latin typeface="Arial"/>
                <a:cs typeface="Arial"/>
              </a:rPr>
              <a:t>getAllBooks</a:t>
            </a:r>
            <a:r>
              <a:rPr sz="1800" spc="-5" dirty="0">
                <a:latin typeface="Arial"/>
                <a:cs typeface="Arial"/>
              </a:rPr>
              <a:t>()</a:t>
            </a:r>
            <a:r>
              <a:rPr sz="1800" spc="5" dirty="0">
                <a:latin typeface="Arial"/>
                <a:cs typeface="Arial"/>
              </a:rPr>
              <a:t> </a:t>
            </a:r>
            <a:r>
              <a:rPr sz="1800" dirty="0">
                <a:latin typeface="Arial"/>
                <a:cs typeface="Arial"/>
              </a:rPr>
              <a:t>{</a:t>
            </a:r>
            <a:endParaRPr sz="1800">
              <a:latin typeface="Arial"/>
              <a:cs typeface="Arial"/>
            </a:endParaRPr>
          </a:p>
          <a:p>
            <a:pPr marR="1572260" algn="ctr">
              <a:lnSpc>
                <a:spcPct val="100000"/>
              </a:lnSpc>
            </a:pPr>
            <a:r>
              <a:rPr sz="1800" spc="-5" dirty="0">
                <a:latin typeface="Arial"/>
                <a:cs typeface="Arial"/>
              </a:rPr>
              <a:t>this.</a:t>
            </a:r>
            <a:r>
              <a:rPr sz="1800" spc="-5" dirty="0">
                <a:solidFill>
                  <a:srgbClr val="6F2F9F"/>
                </a:solidFill>
                <a:latin typeface="Arial"/>
                <a:cs typeface="Arial"/>
              </a:rPr>
              <a:t>_bookService</a:t>
            </a:r>
            <a:r>
              <a:rPr sz="1800" spc="-5" dirty="0">
                <a:latin typeface="Arial"/>
                <a:cs typeface="Arial"/>
              </a:rPr>
              <a:t>.</a:t>
            </a:r>
            <a:r>
              <a:rPr sz="1800" spc="-5" dirty="0">
                <a:solidFill>
                  <a:srgbClr val="008000"/>
                </a:solidFill>
                <a:latin typeface="Arial"/>
                <a:cs typeface="Arial"/>
              </a:rPr>
              <a:t>getBooks</a:t>
            </a:r>
            <a:r>
              <a:rPr sz="1800" spc="-5" dirty="0">
                <a:latin typeface="Arial"/>
                <a:cs typeface="Arial"/>
              </a:rPr>
              <a:t>()</a:t>
            </a:r>
            <a:endParaRPr sz="1800">
              <a:latin typeface="Arial"/>
              <a:cs typeface="Arial"/>
            </a:endParaRPr>
          </a:p>
          <a:p>
            <a:pPr marL="126364">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p:txBody>
      </p:sp>
      <p:sp>
        <p:nvSpPr>
          <p:cNvPr id="5" name="object 5"/>
          <p:cNvSpPr txBox="1"/>
          <p:nvPr/>
        </p:nvSpPr>
        <p:spPr>
          <a:xfrm>
            <a:off x="3152394" y="2099310"/>
            <a:ext cx="3665220" cy="478790"/>
          </a:xfrm>
          <a:prstGeom prst="rect">
            <a:avLst/>
          </a:prstGeom>
          <a:solidFill>
            <a:srgbClr val="8AAB42"/>
          </a:solidFill>
          <a:ln w="25907">
            <a:solidFill>
              <a:srgbClr val="647C2D"/>
            </a:solidFill>
          </a:ln>
        </p:spPr>
        <p:txBody>
          <a:bodyPr vert="horz" wrap="square" lIns="0" tIns="35560" rIns="0" bIns="0" rtlCol="0">
            <a:spAutoFit/>
          </a:bodyPr>
          <a:lstStyle/>
          <a:p>
            <a:pPr marL="90805">
              <a:lnSpc>
                <a:spcPct val="100000"/>
              </a:lnSpc>
              <a:spcBef>
                <a:spcPts val="280"/>
              </a:spcBef>
            </a:pPr>
            <a:r>
              <a:rPr sz="2400" b="1" spc="-5" dirty="0">
                <a:solidFill>
                  <a:srgbClr val="FFFFFF"/>
                </a:solidFill>
                <a:latin typeface="Arial"/>
                <a:cs typeface="Arial"/>
              </a:rPr>
              <a:t>book.component.ts</a:t>
            </a:r>
            <a:endParaRPr sz="2400">
              <a:latin typeface="Arial"/>
              <a:cs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42282" y="1730501"/>
            <a:ext cx="0" cy="4480560"/>
          </a:xfrm>
          <a:custGeom>
            <a:avLst/>
            <a:gdLst/>
            <a:ahLst/>
            <a:cxnLst/>
            <a:rect l="l" t="t" r="r" b="b"/>
            <a:pathLst>
              <a:path h="4480560">
                <a:moveTo>
                  <a:pt x="0" y="0"/>
                </a:moveTo>
                <a:lnTo>
                  <a:pt x="0" y="4480560"/>
                </a:lnTo>
              </a:path>
            </a:pathLst>
          </a:custGeom>
          <a:ln w="25908">
            <a:solidFill>
              <a:srgbClr val="3981B9"/>
            </a:solidFill>
          </a:ln>
        </p:spPr>
        <p:txBody>
          <a:bodyPr wrap="square" lIns="0" tIns="0" rIns="0" bIns="0" rtlCol="0"/>
          <a:lstStyle/>
          <a:p>
            <a:endParaRPr/>
          </a:p>
        </p:txBody>
      </p:sp>
      <p:sp>
        <p:nvSpPr>
          <p:cNvPr id="3" name="object 3"/>
          <p:cNvSpPr txBox="1"/>
          <p:nvPr/>
        </p:nvSpPr>
        <p:spPr>
          <a:xfrm>
            <a:off x="5249036" y="2429230"/>
            <a:ext cx="3689985" cy="2221230"/>
          </a:xfrm>
          <a:prstGeom prst="rect">
            <a:avLst/>
          </a:prstGeom>
        </p:spPr>
        <p:txBody>
          <a:bodyPr vert="horz" wrap="square" lIns="0" tIns="12700" rIns="0" bIns="0" rtlCol="0">
            <a:spAutoFit/>
          </a:bodyPr>
          <a:lstStyle/>
          <a:p>
            <a:pPr marL="12700" marR="5080">
              <a:lnSpc>
                <a:spcPct val="150000"/>
              </a:lnSpc>
              <a:spcBef>
                <a:spcPts val="100"/>
              </a:spcBef>
            </a:pPr>
            <a:r>
              <a:rPr sz="3200" spc="-5" dirty="0">
                <a:latin typeface="Courier New"/>
                <a:cs typeface="Courier New"/>
              </a:rPr>
              <a:t>Special Method  Initial Setup  No Return</a:t>
            </a:r>
            <a:r>
              <a:rPr sz="3200" spc="-35" dirty="0">
                <a:latin typeface="Courier New"/>
                <a:cs typeface="Courier New"/>
              </a:rPr>
              <a:t> </a:t>
            </a:r>
            <a:r>
              <a:rPr sz="3200" spc="-5" dirty="0">
                <a:latin typeface="Courier New"/>
                <a:cs typeface="Courier New"/>
              </a:rPr>
              <a:t>Value</a:t>
            </a:r>
            <a:endParaRPr sz="3200">
              <a:latin typeface="Courier New"/>
              <a:cs typeface="Courier New"/>
            </a:endParaRPr>
          </a:p>
        </p:txBody>
      </p:sp>
      <p:sp>
        <p:nvSpPr>
          <p:cNvPr id="4" name="object 4"/>
          <p:cNvSpPr/>
          <p:nvPr/>
        </p:nvSpPr>
        <p:spPr>
          <a:xfrm>
            <a:off x="1196339" y="2520695"/>
            <a:ext cx="2011680" cy="2273808"/>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4184396" y="304038"/>
            <a:ext cx="3569970" cy="848360"/>
          </a:xfrm>
          <a:prstGeom prst="rect">
            <a:avLst/>
          </a:prstGeom>
        </p:spPr>
        <p:txBody>
          <a:bodyPr vert="horz" wrap="square" lIns="0" tIns="12700" rIns="0" bIns="0" rtlCol="0">
            <a:spAutoFit/>
          </a:bodyPr>
          <a:lstStyle/>
          <a:p>
            <a:pPr marL="12700">
              <a:lnSpc>
                <a:spcPct val="100000"/>
              </a:lnSpc>
              <a:spcBef>
                <a:spcPts val="100"/>
              </a:spcBef>
            </a:pPr>
            <a:r>
              <a:rPr sz="5400" spc="-5" dirty="0">
                <a:solidFill>
                  <a:srgbClr val="3981B9"/>
                </a:solidFill>
                <a:latin typeface="Arial"/>
                <a:cs typeface="Arial"/>
              </a:rPr>
              <a:t>Constructor</a:t>
            </a:r>
            <a:endParaRPr sz="5400">
              <a:latin typeface="Arial"/>
              <a:cs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16380" y="348995"/>
            <a:ext cx="9813036" cy="199491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079117" y="612724"/>
            <a:ext cx="8669020" cy="1123315"/>
          </a:xfrm>
          <a:prstGeom prst="rect">
            <a:avLst/>
          </a:prstGeom>
        </p:spPr>
        <p:txBody>
          <a:bodyPr vert="horz" wrap="square" lIns="0" tIns="12700" rIns="0" bIns="0" rtlCol="0">
            <a:spAutoFit/>
          </a:bodyPr>
          <a:lstStyle/>
          <a:p>
            <a:pPr marL="12700">
              <a:lnSpc>
                <a:spcPct val="100000"/>
              </a:lnSpc>
              <a:spcBef>
                <a:spcPts val="100"/>
              </a:spcBef>
            </a:pPr>
            <a:r>
              <a:rPr sz="7200" dirty="0">
                <a:solidFill>
                  <a:srgbClr val="000000"/>
                </a:solidFill>
              </a:rPr>
              <a:t>HTTP &amp;</a:t>
            </a:r>
            <a:r>
              <a:rPr sz="7200" spc="-75" dirty="0">
                <a:solidFill>
                  <a:srgbClr val="000000"/>
                </a:solidFill>
              </a:rPr>
              <a:t> </a:t>
            </a:r>
            <a:r>
              <a:rPr sz="7200" dirty="0">
                <a:solidFill>
                  <a:srgbClr val="000000"/>
                </a:solidFill>
              </a:rPr>
              <a:t>Observables</a:t>
            </a:r>
            <a:endParaRPr sz="7200"/>
          </a:p>
        </p:txBody>
      </p:sp>
      <p:sp>
        <p:nvSpPr>
          <p:cNvPr id="4" name="object 4"/>
          <p:cNvSpPr/>
          <p:nvPr/>
        </p:nvSpPr>
        <p:spPr>
          <a:xfrm>
            <a:off x="2926079" y="2412492"/>
            <a:ext cx="6256020" cy="383133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16508" y="2586227"/>
            <a:ext cx="2397252" cy="261518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879080" y="2763011"/>
            <a:ext cx="3567683" cy="2261616"/>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838191" y="517093"/>
            <a:ext cx="1816735" cy="848994"/>
          </a:xfrm>
          <a:prstGeom prst="rect">
            <a:avLst/>
          </a:prstGeom>
        </p:spPr>
        <p:txBody>
          <a:bodyPr vert="horz" wrap="square" lIns="0" tIns="12700" rIns="0" bIns="0" rtlCol="0">
            <a:spAutoFit/>
          </a:bodyPr>
          <a:lstStyle/>
          <a:p>
            <a:pPr marL="12700">
              <a:lnSpc>
                <a:spcPct val="100000"/>
              </a:lnSpc>
              <a:spcBef>
                <a:spcPts val="100"/>
              </a:spcBef>
            </a:pPr>
            <a:r>
              <a:rPr sz="5400" spc="-5" dirty="0">
                <a:solidFill>
                  <a:srgbClr val="D79F39"/>
                </a:solidFill>
              </a:rPr>
              <a:t>HTTP</a:t>
            </a:r>
            <a:endParaRPr sz="5400"/>
          </a:p>
        </p:txBody>
      </p:sp>
      <p:sp>
        <p:nvSpPr>
          <p:cNvPr id="5" name="object 5"/>
          <p:cNvSpPr/>
          <p:nvPr/>
        </p:nvSpPr>
        <p:spPr>
          <a:xfrm>
            <a:off x="4251959" y="4396803"/>
            <a:ext cx="3098291" cy="31095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295394" y="4474464"/>
            <a:ext cx="2901950" cy="114300"/>
          </a:xfrm>
          <a:custGeom>
            <a:avLst/>
            <a:gdLst/>
            <a:ahLst/>
            <a:cxnLst/>
            <a:rect l="l" t="t" r="r" b="b"/>
            <a:pathLst>
              <a:path w="2901950" h="114300">
                <a:moveTo>
                  <a:pt x="2787650" y="0"/>
                </a:moveTo>
                <a:lnTo>
                  <a:pt x="2787650" y="114300"/>
                </a:lnTo>
                <a:lnTo>
                  <a:pt x="2863850" y="76200"/>
                </a:lnTo>
                <a:lnTo>
                  <a:pt x="2806700" y="76200"/>
                </a:lnTo>
                <a:lnTo>
                  <a:pt x="2806700" y="38100"/>
                </a:lnTo>
                <a:lnTo>
                  <a:pt x="2863850" y="38100"/>
                </a:lnTo>
                <a:lnTo>
                  <a:pt x="2787650" y="0"/>
                </a:lnTo>
                <a:close/>
              </a:path>
              <a:path w="2901950" h="114300">
                <a:moveTo>
                  <a:pt x="2787650" y="38100"/>
                </a:moveTo>
                <a:lnTo>
                  <a:pt x="0" y="38100"/>
                </a:lnTo>
                <a:lnTo>
                  <a:pt x="0" y="76200"/>
                </a:lnTo>
                <a:lnTo>
                  <a:pt x="2787650" y="76200"/>
                </a:lnTo>
                <a:lnTo>
                  <a:pt x="2787650" y="38100"/>
                </a:lnTo>
                <a:close/>
              </a:path>
              <a:path w="2901950" h="114300">
                <a:moveTo>
                  <a:pt x="2863850" y="38100"/>
                </a:moveTo>
                <a:lnTo>
                  <a:pt x="2806700" y="38100"/>
                </a:lnTo>
                <a:lnTo>
                  <a:pt x="2806700" y="76200"/>
                </a:lnTo>
                <a:lnTo>
                  <a:pt x="2863850" y="76200"/>
                </a:lnTo>
                <a:lnTo>
                  <a:pt x="2901950" y="57150"/>
                </a:lnTo>
                <a:lnTo>
                  <a:pt x="2863850" y="38100"/>
                </a:lnTo>
                <a:close/>
              </a:path>
            </a:pathLst>
          </a:custGeom>
          <a:solidFill>
            <a:srgbClr val="8AAB42"/>
          </a:solidFill>
        </p:spPr>
        <p:txBody>
          <a:bodyPr wrap="square" lIns="0" tIns="0" rIns="0" bIns="0" rtlCol="0"/>
          <a:lstStyle/>
          <a:p>
            <a:endParaRPr/>
          </a:p>
        </p:txBody>
      </p:sp>
      <p:sp>
        <p:nvSpPr>
          <p:cNvPr id="7" name="object 7"/>
          <p:cNvSpPr/>
          <p:nvPr/>
        </p:nvSpPr>
        <p:spPr>
          <a:xfrm>
            <a:off x="4038600" y="3237039"/>
            <a:ext cx="3098292" cy="310959"/>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4196334" y="3314700"/>
            <a:ext cx="2901950" cy="114300"/>
          </a:xfrm>
          <a:custGeom>
            <a:avLst/>
            <a:gdLst/>
            <a:ahLst/>
            <a:cxnLst/>
            <a:rect l="l" t="t" r="r" b="b"/>
            <a:pathLst>
              <a:path w="2901950" h="114300">
                <a:moveTo>
                  <a:pt x="114300" y="0"/>
                </a:moveTo>
                <a:lnTo>
                  <a:pt x="0" y="57150"/>
                </a:lnTo>
                <a:lnTo>
                  <a:pt x="114300" y="114300"/>
                </a:lnTo>
                <a:lnTo>
                  <a:pt x="114300" y="76200"/>
                </a:lnTo>
                <a:lnTo>
                  <a:pt x="95250" y="76200"/>
                </a:lnTo>
                <a:lnTo>
                  <a:pt x="95250" y="38100"/>
                </a:lnTo>
                <a:lnTo>
                  <a:pt x="114300" y="38100"/>
                </a:lnTo>
                <a:lnTo>
                  <a:pt x="114300" y="0"/>
                </a:lnTo>
                <a:close/>
              </a:path>
              <a:path w="2901950" h="114300">
                <a:moveTo>
                  <a:pt x="114300" y="38100"/>
                </a:moveTo>
                <a:lnTo>
                  <a:pt x="95250" y="38100"/>
                </a:lnTo>
                <a:lnTo>
                  <a:pt x="95250" y="76200"/>
                </a:lnTo>
                <a:lnTo>
                  <a:pt x="114300" y="76200"/>
                </a:lnTo>
                <a:lnTo>
                  <a:pt x="114300" y="38100"/>
                </a:lnTo>
                <a:close/>
              </a:path>
              <a:path w="2901950" h="114300">
                <a:moveTo>
                  <a:pt x="2901949" y="38100"/>
                </a:moveTo>
                <a:lnTo>
                  <a:pt x="114300" y="38100"/>
                </a:lnTo>
                <a:lnTo>
                  <a:pt x="114300" y="76200"/>
                </a:lnTo>
                <a:lnTo>
                  <a:pt x="2901949" y="76200"/>
                </a:lnTo>
                <a:lnTo>
                  <a:pt x="2901949" y="38100"/>
                </a:lnTo>
                <a:close/>
              </a:path>
            </a:pathLst>
          </a:custGeom>
          <a:solidFill>
            <a:srgbClr val="3981B9"/>
          </a:solidFill>
        </p:spPr>
        <p:txBody>
          <a:bodyPr wrap="square" lIns="0" tIns="0" rIns="0" bIns="0" rtlCol="0"/>
          <a:lstStyle/>
          <a:p>
            <a:endParaRPr/>
          </a:p>
        </p:txBody>
      </p:sp>
      <p:sp>
        <p:nvSpPr>
          <p:cNvPr id="9" name="object 9"/>
          <p:cNvSpPr txBox="1"/>
          <p:nvPr/>
        </p:nvSpPr>
        <p:spPr>
          <a:xfrm>
            <a:off x="4683378" y="2935351"/>
            <a:ext cx="1240155"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Arial"/>
                <a:cs typeface="Arial"/>
              </a:rPr>
              <a:t>Request </a:t>
            </a:r>
            <a:endParaRPr sz="2400">
              <a:latin typeface="Arial"/>
              <a:cs typeface="Arial"/>
            </a:endParaRPr>
          </a:p>
        </p:txBody>
      </p:sp>
      <p:sp>
        <p:nvSpPr>
          <p:cNvPr id="10" name="object 10"/>
          <p:cNvSpPr txBox="1"/>
          <p:nvPr/>
        </p:nvSpPr>
        <p:spPr>
          <a:xfrm>
            <a:off x="4635246" y="4588002"/>
            <a:ext cx="139700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R</a:t>
            </a:r>
            <a:r>
              <a:rPr sz="2400" spc="-10" dirty="0">
                <a:latin typeface="Arial"/>
                <a:cs typeface="Arial"/>
              </a:rPr>
              <a:t>e</a:t>
            </a:r>
            <a:r>
              <a:rPr sz="2400" dirty="0">
                <a:latin typeface="Arial"/>
                <a:cs typeface="Arial"/>
              </a:rPr>
              <a:t>sponse</a:t>
            </a:r>
            <a:endParaRPr sz="2400">
              <a:latin typeface="Arial"/>
              <a:cs typeface="Arial"/>
            </a:endParaRPr>
          </a:p>
        </p:txBody>
      </p:sp>
      <p:sp>
        <p:nvSpPr>
          <p:cNvPr id="11" name="object 11"/>
          <p:cNvSpPr txBox="1"/>
          <p:nvPr/>
        </p:nvSpPr>
        <p:spPr>
          <a:xfrm>
            <a:off x="6113145" y="2966085"/>
            <a:ext cx="603250"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333333"/>
                </a:solidFill>
                <a:latin typeface="Arial"/>
                <a:cs typeface="Arial"/>
              </a:rPr>
              <a:t>-</a:t>
            </a:r>
            <a:r>
              <a:rPr sz="2000" spc="-85" dirty="0">
                <a:solidFill>
                  <a:srgbClr val="333333"/>
                </a:solidFill>
                <a:latin typeface="Arial"/>
                <a:cs typeface="Arial"/>
              </a:rPr>
              <a:t> </a:t>
            </a:r>
            <a:r>
              <a:rPr sz="2000" spc="-5" dirty="0">
                <a:solidFill>
                  <a:srgbClr val="333333"/>
                </a:solidFill>
                <a:latin typeface="Arial"/>
                <a:cs typeface="Arial"/>
              </a:rPr>
              <a:t>http</a:t>
            </a:r>
            <a:endParaRPr sz="2000">
              <a:latin typeface="Arial"/>
              <a:cs typeface="Arial"/>
            </a:endParaRPr>
          </a:p>
        </p:txBody>
      </p:sp>
      <p:sp>
        <p:nvSpPr>
          <p:cNvPr id="12" name="object 12"/>
          <p:cNvSpPr txBox="1"/>
          <p:nvPr/>
        </p:nvSpPr>
        <p:spPr>
          <a:xfrm>
            <a:off x="6228334" y="4618735"/>
            <a:ext cx="1482090"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333333"/>
                </a:solidFill>
                <a:latin typeface="Arial"/>
                <a:cs typeface="Arial"/>
              </a:rPr>
              <a:t>-</a:t>
            </a:r>
            <a:r>
              <a:rPr sz="2000" spc="-80" dirty="0">
                <a:solidFill>
                  <a:srgbClr val="333333"/>
                </a:solidFill>
                <a:latin typeface="Arial"/>
                <a:cs typeface="Arial"/>
              </a:rPr>
              <a:t> </a:t>
            </a:r>
            <a:r>
              <a:rPr sz="2000" dirty="0">
                <a:solidFill>
                  <a:srgbClr val="333333"/>
                </a:solidFill>
                <a:latin typeface="Arial"/>
                <a:cs typeface="Arial"/>
              </a:rPr>
              <a:t>Observable</a:t>
            </a:r>
            <a:endParaRPr sz="2000">
              <a:latin typeface="Arial"/>
              <a:cs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42282" y="1730501"/>
            <a:ext cx="0" cy="4480560"/>
          </a:xfrm>
          <a:custGeom>
            <a:avLst/>
            <a:gdLst/>
            <a:ahLst/>
            <a:cxnLst/>
            <a:rect l="l" t="t" r="r" b="b"/>
            <a:pathLst>
              <a:path h="4480560">
                <a:moveTo>
                  <a:pt x="0" y="0"/>
                </a:moveTo>
                <a:lnTo>
                  <a:pt x="0" y="4480560"/>
                </a:lnTo>
              </a:path>
            </a:pathLst>
          </a:custGeom>
          <a:ln w="25908">
            <a:solidFill>
              <a:srgbClr val="3981B9"/>
            </a:solidFill>
          </a:ln>
        </p:spPr>
        <p:txBody>
          <a:bodyPr wrap="square" lIns="0" tIns="0" rIns="0" bIns="0" rtlCol="0"/>
          <a:lstStyle/>
          <a:p>
            <a:endParaRPr/>
          </a:p>
        </p:txBody>
      </p:sp>
      <p:sp>
        <p:nvSpPr>
          <p:cNvPr id="3" name="object 3"/>
          <p:cNvSpPr txBox="1"/>
          <p:nvPr/>
        </p:nvSpPr>
        <p:spPr>
          <a:xfrm>
            <a:off x="5272532" y="1625886"/>
            <a:ext cx="4205605" cy="4476750"/>
          </a:xfrm>
          <a:prstGeom prst="rect">
            <a:avLst/>
          </a:prstGeom>
        </p:spPr>
        <p:txBody>
          <a:bodyPr vert="horz" wrap="square" lIns="0" tIns="292100" rIns="0" bIns="0" rtlCol="0">
            <a:spAutoFit/>
          </a:bodyPr>
          <a:lstStyle/>
          <a:p>
            <a:pPr marL="12700">
              <a:lnSpc>
                <a:spcPct val="100000"/>
              </a:lnSpc>
              <a:spcBef>
                <a:spcPts val="2300"/>
              </a:spcBef>
            </a:pPr>
            <a:r>
              <a:rPr sz="3200" spc="-5" dirty="0">
                <a:latin typeface="Courier New"/>
                <a:cs typeface="Courier New"/>
              </a:rPr>
              <a:t>Observables</a:t>
            </a:r>
            <a:endParaRPr sz="3200">
              <a:latin typeface="Courier New"/>
              <a:cs typeface="Courier New"/>
            </a:endParaRPr>
          </a:p>
          <a:p>
            <a:pPr marL="355600" indent="-342900">
              <a:lnSpc>
                <a:spcPct val="100000"/>
              </a:lnSpc>
              <a:spcBef>
                <a:spcPts val="1639"/>
              </a:spcBef>
              <a:buFont typeface="Arial"/>
              <a:buChar char="•"/>
              <a:tabLst>
                <a:tab pos="354965" algn="l"/>
                <a:tab pos="355600" algn="l"/>
              </a:tabLst>
            </a:pPr>
            <a:r>
              <a:rPr sz="2400" spc="-5" dirty="0">
                <a:solidFill>
                  <a:srgbClr val="3981B9"/>
                </a:solidFill>
                <a:latin typeface="Courier New"/>
                <a:cs typeface="Courier New"/>
              </a:rPr>
              <a:t>compare to</a:t>
            </a:r>
            <a:r>
              <a:rPr sz="2400" spc="-70" dirty="0">
                <a:solidFill>
                  <a:srgbClr val="3981B9"/>
                </a:solidFill>
                <a:latin typeface="Courier New"/>
                <a:cs typeface="Courier New"/>
              </a:rPr>
              <a:t> </a:t>
            </a:r>
            <a:r>
              <a:rPr sz="2400" spc="-5" dirty="0">
                <a:solidFill>
                  <a:srgbClr val="3981B9"/>
                </a:solidFill>
                <a:latin typeface="Courier New"/>
                <a:cs typeface="Courier New"/>
              </a:rPr>
              <a:t>promises</a:t>
            </a:r>
            <a:endParaRPr sz="2400">
              <a:latin typeface="Courier New"/>
              <a:cs typeface="Courier New"/>
            </a:endParaRPr>
          </a:p>
          <a:p>
            <a:pPr marL="12700">
              <a:lnSpc>
                <a:spcPct val="100000"/>
              </a:lnSpc>
              <a:spcBef>
                <a:spcPts val="1720"/>
              </a:spcBef>
            </a:pPr>
            <a:r>
              <a:rPr sz="3200" spc="-5" dirty="0">
                <a:latin typeface="Courier New"/>
                <a:cs typeface="Courier New"/>
              </a:rPr>
              <a:t>Http Request</a:t>
            </a:r>
            <a:endParaRPr sz="3200">
              <a:latin typeface="Courier New"/>
              <a:cs typeface="Courier New"/>
            </a:endParaRPr>
          </a:p>
          <a:p>
            <a:pPr marL="355600" indent="-342900">
              <a:lnSpc>
                <a:spcPct val="100000"/>
              </a:lnSpc>
              <a:spcBef>
                <a:spcPts val="1639"/>
              </a:spcBef>
              <a:buFont typeface="Arial"/>
              <a:buChar char="•"/>
              <a:tabLst>
                <a:tab pos="354965" algn="l"/>
                <a:tab pos="355600" algn="l"/>
              </a:tabLst>
            </a:pPr>
            <a:r>
              <a:rPr sz="2400" spc="-5" dirty="0">
                <a:solidFill>
                  <a:srgbClr val="3981B9"/>
                </a:solidFill>
                <a:latin typeface="Courier New"/>
                <a:cs typeface="Courier New"/>
              </a:rPr>
              <a:t>GET</a:t>
            </a:r>
            <a:endParaRPr sz="2400">
              <a:latin typeface="Courier New"/>
              <a:cs typeface="Courier New"/>
            </a:endParaRPr>
          </a:p>
          <a:p>
            <a:pPr marL="355600" indent="-342900">
              <a:lnSpc>
                <a:spcPct val="100000"/>
              </a:lnSpc>
              <a:spcBef>
                <a:spcPts val="1445"/>
              </a:spcBef>
              <a:buFont typeface="Arial"/>
              <a:buChar char="•"/>
              <a:tabLst>
                <a:tab pos="354965" algn="l"/>
                <a:tab pos="355600" algn="l"/>
              </a:tabLst>
            </a:pPr>
            <a:r>
              <a:rPr sz="2400" spc="-5" dirty="0">
                <a:solidFill>
                  <a:srgbClr val="3981B9"/>
                </a:solidFill>
                <a:latin typeface="Courier New"/>
                <a:cs typeface="Courier New"/>
              </a:rPr>
              <a:t>process as</a:t>
            </a:r>
            <a:r>
              <a:rPr sz="2400" spc="-110" dirty="0">
                <a:solidFill>
                  <a:srgbClr val="3981B9"/>
                </a:solidFill>
                <a:latin typeface="Courier New"/>
                <a:cs typeface="Courier New"/>
              </a:rPr>
              <a:t> </a:t>
            </a:r>
            <a:r>
              <a:rPr sz="2400" spc="-5" dirty="0">
                <a:solidFill>
                  <a:srgbClr val="3981B9"/>
                </a:solidFill>
                <a:latin typeface="Courier New"/>
                <a:cs typeface="Courier New"/>
              </a:rPr>
              <a:t>Observable</a:t>
            </a:r>
            <a:endParaRPr sz="2400">
              <a:latin typeface="Courier New"/>
              <a:cs typeface="Courier New"/>
            </a:endParaRPr>
          </a:p>
          <a:p>
            <a:pPr marL="12700">
              <a:lnSpc>
                <a:spcPct val="100000"/>
              </a:lnSpc>
              <a:spcBef>
                <a:spcPts val="1720"/>
              </a:spcBef>
            </a:pPr>
            <a:r>
              <a:rPr sz="3200" spc="-5" dirty="0">
                <a:latin typeface="Courier New"/>
                <a:cs typeface="Courier New"/>
              </a:rPr>
              <a:t>Subscribe</a:t>
            </a:r>
            <a:endParaRPr sz="3200">
              <a:latin typeface="Courier New"/>
              <a:cs typeface="Courier New"/>
            </a:endParaRPr>
          </a:p>
          <a:p>
            <a:pPr marL="355600" indent="-342900">
              <a:lnSpc>
                <a:spcPct val="100000"/>
              </a:lnSpc>
              <a:spcBef>
                <a:spcPts val="1639"/>
              </a:spcBef>
              <a:buFont typeface="Arial"/>
              <a:buChar char="•"/>
              <a:tabLst>
                <a:tab pos="354965" algn="l"/>
                <a:tab pos="355600" algn="l"/>
              </a:tabLst>
            </a:pPr>
            <a:r>
              <a:rPr sz="2400" spc="-5" dirty="0">
                <a:solidFill>
                  <a:srgbClr val="3981B9"/>
                </a:solidFill>
                <a:latin typeface="Courier New"/>
                <a:cs typeface="Courier New"/>
              </a:rPr>
              <a:t>display</a:t>
            </a:r>
            <a:r>
              <a:rPr sz="2400" spc="-35" dirty="0">
                <a:solidFill>
                  <a:srgbClr val="3981B9"/>
                </a:solidFill>
                <a:latin typeface="Courier New"/>
                <a:cs typeface="Courier New"/>
              </a:rPr>
              <a:t> </a:t>
            </a:r>
            <a:r>
              <a:rPr sz="2400" spc="-5" dirty="0">
                <a:solidFill>
                  <a:srgbClr val="3981B9"/>
                </a:solidFill>
                <a:latin typeface="Courier New"/>
                <a:cs typeface="Courier New"/>
              </a:rPr>
              <a:t>data</a:t>
            </a:r>
            <a:endParaRPr sz="2400">
              <a:latin typeface="Courier New"/>
              <a:cs typeface="Courier New"/>
            </a:endParaRPr>
          </a:p>
        </p:txBody>
      </p:sp>
      <p:sp>
        <p:nvSpPr>
          <p:cNvPr id="4" name="object 4"/>
          <p:cNvSpPr txBox="1">
            <a:spLocks noGrp="1"/>
          </p:cNvSpPr>
          <p:nvPr>
            <p:ph type="title"/>
          </p:nvPr>
        </p:nvSpPr>
        <p:spPr>
          <a:xfrm>
            <a:off x="3466591" y="423748"/>
            <a:ext cx="5309870" cy="697230"/>
          </a:xfrm>
          <a:prstGeom prst="rect">
            <a:avLst/>
          </a:prstGeom>
        </p:spPr>
        <p:txBody>
          <a:bodyPr vert="horz" wrap="square" lIns="0" tIns="13335" rIns="0" bIns="0" rtlCol="0">
            <a:spAutoFit/>
          </a:bodyPr>
          <a:lstStyle/>
          <a:p>
            <a:pPr marL="12700">
              <a:lnSpc>
                <a:spcPct val="100000"/>
              </a:lnSpc>
              <a:spcBef>
                <a:spcPts val="105"/>
              </a:spcBef>
            </a:pPr>
            <a:r>
              <a:rPr dirty="0"/>
              <a:t>HTTP &amp;</a:t>
            </a:r>
            <a:r>
              <a:rPr spc="-65" dirty="0"/>
              <a:t> </a:t>
            </a:r>
            <a:r>
              <a:rPr dirty="0"/>
              <a:t>Observables</a:t>
            </a:r>
          </a:p>
        </p:txBody>
      </p:sp>
      <p:sp>
        <p:nvSpPr>
          <p:cNvPr id="5" name="object 5"/>
          <p:cNvSpPr/>
          <p:nvPr/>
        </p:nvSpPr>
        <p:spPr>
          <a:xfrm>
            <a:off x="626363" y="2849879"/>
            <a:ext cx="3156204" cy="193548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95827" y="512063"/>
            <a:ext cx="6307835" cy="199491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757929" y="775157"/>
            <a:ext cx="5160010" cy="1123315"/>
          </a:xfrm>
          <a:prstGeom prst="rect">
            <a:avLst/>
          </a:prstGeom>
        </p:spPr>
        <p:txBody>
          <a:bodyPr vert="horz" wrap="square" lIns="0" tIns="12700" rIns="0" bIns="0" rtlCol="0">
            <a:spAutoFit/>
          </a:bodyPr>
          <a:lstStyle/>
          <a:p>
            <a:pPr marL="12700">
              <a:lnSpc>
                <a:spcPct val="100000"/>
              </a:lnSpc>
              <a:spcBef>
                <a:spcPts val="100"/>
              </a:spcBef>
            </a:pPr>
            <a:r>
              <a:rPr sz="7200" dirty="0">
                <a:solidFill>
                  <a:srgbClr val="000000"/>
                </a:solidFill>
              </a:rPr>
              <a:t>Observables</a:t>
            </a:r>
            <a:endParaRPr sz="7200"/>
          </a:p>
        </p:txBody>
      </p:sp>
      <p:sp>
        <p:nvSpPr>
          <p:cNvPr id="4" name="object 4"/>
          <p:cNvSpPr/>
          <p:nvPr/>
        </p:nvSpPr>
        <p:spPr>
          <a:xfrm>
            <a:off x="3294888" y="2895600"/>
            <a:ext cx="6088379" cy="288798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53283" y="519683"/>
            <a:ext cx="6499860" cy="2214372"/>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279140" y="812672"/>
            <a:ext cx="5222875" cy="1245235"/>
          </a:xfrm>
          <a:prstGeom prst="rect">
            <a:avLst/>
          </a:prstGeom>
        </p:spPr>
        <p:txBody>
          <a:bodyPr vert="horz" wrap="square" lIns="0" tIns="13335" rIns="0" bIns="0" rtlCol="0">
            <a:spAutoFit/>
          </a:bodyPr>
          <a:lstStyle/>
          <a:p>
            <a:pPr marL="12700">
              <a:lnSpc>
                <a:spcPct val="100000"/>
              </a:lnSpc>
              <a:spcBef>
                <a:spcPts val="105"/>
              </a:spcBef>
            </a:pPr>
            <a:r>
              <a:rPr sz="8000" dirty="0">
                <a:latin typeface="Arial"/>
                <a:cs typeface="Arial"/>
              </a:rPr>
              <a:t>Observable</a:t>
            </a:r>
            <a:endParaRPr sz="8000">
              <a:latin typeface="Arial"/>
              <a:cs typeface="Arial"/>
            </a:endParaRPr>
          </a:p>
        </p:txBody>
      </p:sp>
      <p:sp>
        <p:nvSpPr>
          <p:cNvPr id="4" name="object 4"/>
          <p:cNvSpPr txBox="1"/>
          <p:nvPr/>
        </p:nvSpPr>
        <p:spPr>
          <a:xfrm>
            <a:off x="1923288" y="3083051"/>
            <a:ext cx="8211820" cy="1323340"/>
          </a:xfrm>
          <a:prstGeom prst="rect">
            <a:avLst/>
          </a:prstGeom>
          <a:solidFill>
            <a:srgbClr val="FFFFFF"/>
          </a:solidFill>
        </p:spPr>
        <p:txBody>
          <a:bodyPr vert="horz" wrap="square" lIns="0" tIns="22225" rIns="0" bIns="0" rtlCol="0">
            <a:spAutoFit/>
          </a:bodyPr>
          <a:lstStyle/>
          <a:p>
            <a:pPr marL="92075" marR="187325">
              <a:lnSpc>
                <a:spcPct val="100000"/>
              </a:lnSpc>
              <a:spcBef>
                <a:spcPts val="175"/>
              </a:spcBef>
              <a:tabLst>
                <a:tab pos="1311275" algn="l"/>
                <a:tab pos="5273040" algn="l"/>
                <a:tab pos="7406005" algn="l"/>
              </a:tabLst>
            </a:pPr>
            <a:r>
              <a:rPr sz="4000" spc="-5" dirty="0">
                <a:solidFill>
                  <a:srgbClr val="3981B9"/>
                </a:solidFill>
                <a:latin typeface="Courier New"/>
                <a:cs typeface="Courier New"/>
              </a:rPr>
              <a:t>“An	asynchronous	stream	of  data we can subscribe</a:t>
            </a:r>
            <a:r>
              <a:rPr sz="4000" spc="-25" dirty="0">
                <a:solidFill>
                  <a:srgbClr val="3981B9"/>
                </a:solidFill>
                <a:latin typeface="Courier New"/>
                <a:cs typeface="Courier New"/>
              </a:rPr>
              <a:t> </a:t>
            </a:r>
            <a:r>
              <a:rPr sz="4000" spc="-5" dirty="0">
                <a:solidFill>
                  <a:srgbClr val="3981B9"/>
                </a:solidFill>
                <a:latin typeface="Courier New"/>
                <a:cs typeface="Courier New"/>
              </a:rPr>
              <a:t>to”</a:t>
            </a:r>
            <a:endParaRPr sz="4000">
              <a:latin typeface="Courier New"/>
              <a:cs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10610" y="541146"/>
            <a:ext cx="5855970" cy="848360"/>
          </a:xfrm>
          <a:prstGeom prst="rect">
            <a:avLst/>
          </a:prstGeom>
        </p:spPr>
        <p:txBody>
          <a:bodyPr vert="horz" wrap="square" lIns="0" tIns="12700" rIns="0" bIns="0" rtlCol="0">
            <a:spAutoFit/>
          </a:bodyPr>
          <a:lstStyle/>
          <a:p>
            <a:pPr marL="12700">
              <a:lnSpc>
                <a:spcPct val="100000"/>
              </a:lnSpc>
              <a:spcBef>
                <a:spcPts val="100"/>
              </a:spcBef>
            </a:pPr>
            <a:r>
              <a:rPr sz="5400" spc="-5" dirty="0">
                <a:solidFill>
                  <a:srgbClr val="D79F39"/>
                </a:solidFill>
              </a:rPr>
              <a:t>Angular 2</a:t>
            </a:r>
            <a:r>
              <a:rPr sz="5400" spc="-40" dirty="0">
                <a:solidFill>
                  <a:srgbClr val="D79F39"/>
                </a:solidFill>
              </a:rPr>
              <a:t> </a:t>
            </a:r>
            <a:r>
              <a:rPr sz="5400" spc="-5" dirty="0">
                <a:solidFill>
                  <a:srgbClr val="D79F39"/>
                </a:solidFill>
              </a:rPr>
              <a:t>Features</a:t>
            </a:r>
            <a:endParaRPr sz="5400"/>
          </a:p>
        </p:txBody>
      </p:sp>
      <p:sp>
        <p:nvSpPr>
          <p:cNvPr id="3" name="object 3"/>
          <p:cNvSpPr txBox="1"/>
          <p:nvPr/>
        </p:nvSpPr>
        <p:spPr>
          <a:xfrm>
            <a:off x="2030095" y="2699974"/>
            <a:ext cx="7058025" cy="2932430"/>
          </a:xfrm>
          <a:prstGeom prst="rect">
            <a:avLst/>
          </a:prstGeom>
        </p:spPr>
        <p:txBody>
          <a:bodyPr vert="horz" wrap="square" lIns="0" tIns="287655" rIns="0" bIns="0" rtlCol="0">
            <a:spAutoFit/>
          </a:bodyPr>
          <a:lstStyle/>
          <a:p>
            <a:pPr marL="4302125" indent="-571500">
              <a:lnSpc>
                <a:spcPct val="100000"/>
              </a:lnSpc>
              <a:spcBef>
                <a:spcPts val="2265"/>
              </a:spcBef>
              <a:buFont typeface="Wingdings"/>
              <a:buChar char=""/>
              <a:tabLst>
                <a:tab pos="4301490" algn="l"/>
                <a:tab pos="4302125" algn="l"/>
              </a:tabLst>
            </a:pPr>
            <a:r>
              <a:rPr sz="3600" spc="-5" dirty="0">
                <a:latin typeface="Courier New"/>
                <a:cs typeface="Courier New"/>
              </a:rPr>
              <a:t>Components</a:t>
            </a:r>
            <a:endParaRPr sz="3600">
              <a:latin typeface="Courier New"/>
              <a:cs typeface="Courier New"/>
            </a:endParaRPr>
          </a:p>
          <a:p>
            <a:pPr marL="4302125" indent="-571500">
              <a:lnSpc>
                <a:spcPct val="100000"/>
              </a:lnSpc>
              <a:spcBef>
                <a:spcPts val="2160"/>
              </a:spcBef>
              <a:buFont typeface="Wingdings"/>
              <a:buChar char=""/>
              <a:tabLst>
                <a:tab pos="4301490" algn="l"/>
                <a:tab pos="4302125" algn="l"/>
              </a:tabLst>
            </a:pPr>
            <a:r>
              <a:rPr sz="3600" spc="-5" dirty="0">
                <a:latin typeface="Courier New"/>
                <a:cs typeface="Courier New"/>
              </a:rPr>
              <a:t>Responsive</a:t>
            </a:r>
            <a:endParaRPr sz="3600">
              <a:latin typeface="Courier New"/>
              <a:cs typeface="Courier New"/>
            </a:endParaRPr>
          </a:p>
          <a:p>
            <a:pPr>
              <a:lnSpc>
                <a:spcPct val="100000"/>
              </a:lnSpc>
              <a:spcBef>
                <a:spcPts val="5"/>
              </a:spcBef>
            </a:pPr>
            <a:endParaRPr sz="4450">
              <a:latin typeface="Times New Roman"/>
              <a:cs typeface="Times New Roman"/>
            </a:endParaRPr>
          </a:p>
          <a:p>
            <a:pPr marL="12700">
              <a:lnSpc>
                <a:spcPct val="100000"/>
              </a:lnSpc>
            </a:pPr>
            <a:r>
              <a:rPr sz="4000" b="1" spc="60" dirty="0">
                <a:solidFill>
                  <a:srgbClr val="666666"/>
                </a:solidFill>
                <a:latin typeface="Arial"/>
                <a:cs typeface="Arial"/>
              </a:rPr>
              <a:t>Modern</a:t>
            </a:r>
            <a:endParaRPr sz="4000">
              <a:latin typeface="Arial"/>
              <a:cs typeface="Arial"/>
            </a:endParaRPr>
          </a:p>
        </p:txBody>
      </p:sp>
      <p:sp>
        <p:nvSpPr>
          <p:cNvPr id="4" name="object 4"/>
          <p:cNvSpPr/>
          <p:nvPr/>
        </p:nvSpPr>
        <p:spPr>
          <a:xfrm>
            <a:off x="2147316" y="2264664"/>
            <a:ext cx="1670304" cy="271881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64792" y="3305555"/>
            <a:ext cx="8543925" cy="1247140"/>
          </a:xfrm>
          <a:custGeom>
            <a:avLst/>
            <a:gdLst/>
            <a:ahLst/>
            <a:cxnLst/>
            <a:rect l="l" t="t" r="r" b="b"/>
            <a:pathLst>
              <a:path w="8543925" h="1247139">
                <a:moveTo>
                  <a:pt x="7920228" y="0"/>
                </a:moveTo>
                <a:lnTo>
                  <a:pt x="7920228" y="311658"/>
                </a:lnTo>
                <a:lnTo>
                  <a:pt x="0" y="311658"/>
                </a:lnTo>
                <a:lnTo>
                  <a:pt x="311657" y="623316"/>
                </a:lnTo>
                <a:lnTo>
                  <a:pt x="0" y="934974"/>
                </a:lnTo>
                <a:lnTo>
                  <a:pt x="7920228" y="934974"/>
                </a:lnTo>
                <a:lnTo>
                  <a:pt x="7920228" y="1246632"/>
                </a:lnTo>
                <a:lnTo>
                  <a:pt x="8543543" y="623316"/>
                </a:lnTo>
                <a:lnTo>
                  <a:pt x="7920228" y="0"/>
                </a:lnTo>
                <a:close/>
              </a:path>
            </a:pathLst>
          </a:custGeom>
          <a:solidFill>
            <a:srgbClr val="EFDFCE"/>
          </a:solidFill>
        </p:spPr>
        <p:txBody>
          <a:bodyPr wrap="square" lIns="0" tIns="0" rIns="0" bIns="0" rtlCol="0"/>
          <a:lstStyle/>
          <a:p>
            <a:endParaRPr/>
          </a:p>
        </p:txBody>
      </p:sp>
      <p:sp>
        <p:nvSpPr>
          <p:cNvPr id="3" name="object 3"/>
          <p:cNvSpPr txBox="1"/>
          <p:nvPr/>
        </p:nvSpPr>
        <p:spPr>
          <a:xfrm>
            <a:off x="2136394" y="2584196"/>
            <a:ext cx="1740535" cy="711200"/>
          </a:xfrm>
          <a:prstGeom prst="rect">
            <a:avLst/>
          </a:prstGeom>
        </p:spPr>
        <p:txBody>
          <a:bodyPr vert="horz" wrap="square" lIns="0" tIns="12700" rIns="0" bIns="0" rtlCol="0">
            <a:spAutoFit/>
          </a:bodyPr>
          <a:lstStyle/>
          <a:p>
            <a:pPr marL="12700">
              <a:lnSpc>
                <a:spcPct val="100000"/>
              </a:lnSpc>
              <a:spcBef>
                <a:spcPts val="100"/>
              </a:spcBef>
            </a:pPr>
            <a:r>
              <a:rPr sz="4500" spc="-5" dirty="0">
                <a:latin typeface="Arial"/>
                <a:cs typeface="Arial"/>
              </a:rPr>
              <a:t>price</a:t>
            </a:r>
            <a:r>
              <a:rPr sz="4500" spc="-70" dirty="0">
                <a:latin typeface="Arial"/>
                <a:cs typeface="Arial"/>
              </a:rPr>
              <a:t> </a:t>
            </a:r>
            <a:r>
              <a:rPr sz="4500" spc="-5" dirty="0">
                <a:latin typeface="Arial"/>
                <a:cs typeface="Arial"/>
              </a:rPr>
              <a:t>3</a:t>
            </a:r>
            <a:endParaRPr sz="4500">
              <a:latin typeface="Arial"/>
              <a:cs typeface="Arial"/>
            </a:endParaRPr>
          </a:p>
        </p:txBody>
      </p:sp>
      <p:sp>
        <p:nvSpPr>
          <p:cNvPr id="4" name="object 4"/>
          <p:cNvSpPr/>
          <p:nvPr/>
        </p:nvSpPr>
        <p:spPr>
          <a:xfrm>
            <a:off x="2852166" y="3774185"/>
            <a:ext cx="312420" cy="311150"/>
          </a:xfrm>
          <a:custGeom>
            <a:avLst/>
            <a:gdLst/>
            <a:ahLst/>
            <a:cxnLst/>
            <a:rect l="l" t="t" r="r" b="b"/>
            <a:pathLst>
              <a:path w="312419" h="311150">
                <a:moveTo>
                  <a:pt x="156209" y="0"/>
                </a:moveTo>
                <a:lnTo>
                  <a:pt x="106850" y="7924"/>
                </a:lnTo>
                <a:lnTo>
                  <a:pt x="63971" y="29992"/>
                </a:lnTo>
                <a:lnTo>
                  <a:pt x="30150" y="63642"/>
                </a:lnTo>
                <a:lnTo>
                  <a:pt x="7967" y="106314"/>
                </a:lnTo>
                <a:lnTo>
                  <a:pt x="0" y="155447"/>
                </a:lnTo>
                <a:lnTo>
                  <a:pt x="7967" y="204581"/>
                </a:lnTo>
                <a:lnTo>
                  <a:pt x="30150" y="247253"/>
                </a:lnTo>
                <a:lnTo>
                  <a:pt x="63971" y="280903"/>
                </a:lnTo>
                <a:lnTo>
                  <a:pt x="106850" y="302971"/>
                </a:lnTo>
                <a:lnTo>
                  <a:pt x="156209" y="310895"/>
                </a:lnTo>
                <a:lnTo>
                  <a:pt x="205569" y="302971"/>
                </a:lnTo>
                <a:lnTo>
                  <a:pt x="248448" y="280903"/>
                </a:lnTo>
                <a:lnTo>
                  <a:pt x="282269" y="247253"/>
                </a:lnTo>
                <a:lnTo>
                  <a:pt x="304452" y="204581"/>
                </a:lnTo>
                <a:lnTo>
                  <a:pt x="312419" y="155447"/>
                </a:lnTo>
                <a:lnTo>
                  <a:pt x="304452" y="106314"/>
                </a:lnTo>
                <a:lnTo>
                  <a:pt x="282269" y="63642"/>
                </a:lnTo>
                <a:lnTo>
                  <a:pt x="248448" y="29992"/>
                </a:lnTo>
                <a:lnTo>
                  <a:pt x="205569" y="7924"/>
                </a:lnTo>
                <a:lnTo>
                  <a:pt x="156209" y="0"/>
                </a:lnTo>
                <a:close/>
              </a:path>
            </a:pathLst>
          </a:custGeom>
          <a:solidFill>
            <a:srgbClr val="D79F39"/>
          </a:solidFill>
        </p:spPr>
        <p:txBody>
          <a:bodyPr wrap="square" lIns="0" tIns="0" rIns="0" bIns="0" rtlCol="0"/>
          <a:lstStyle/>
          <a:p>
            <a:endParaRPr/>
          </a:p>
        </p:txBody>
      </p:sp>
      <p:sp>
        <p:nvSpPr>
          <p:cNvPr id="5" name="object 5"/>
          <p:cNvSpPr/>
          <p:nvPr/>
        </p:nvSpPr>
        <p:spPr>
          <a:xfrm>
            <a:off x="2852166" y="3774185"/>
            <a:ext cx="312420" cy="311150"/>
          </a:xfrm>
          <a:custGeom>
            <a:avLst/>
            <a:gdLst/>
            <a:ahLst/>
            <a:cxnLst/>
            <a:rect l="l" t="t" r="r" b="b"/>
            <a:pathLst>
              <a:path w="312419" h="311150">
                <a:moveTo>
                  <a:pt x="0" y="155447"/>
                </a:moveTo>
                <a:lnTo>
                  <a:pt x="7967" y="106314"/>
                </a:lnTo>
                <a:lnTo>
                  <a:pt x="30150" y="63642"/>
                </a:lnTo>
                <a:lnTo>
                  <a:pt x="63971" y="29992"/>
                </a:lnTo>
                <a:lnTo>
                  <a:pt x="106850" y="7924"/>
                </a:lnTo>
                <a:lnTo>
                  <a:pt x="156209" y="0"/>
                </a:lnTo>
                <a:lnTo>
                  <a:pt x="205569" y="7924"/>
                </a:lnTo>
                <a:lnTo>
                  <a:pt x="248448" y="29992"/>
                </a:lnTo>
                <a:lnTo>
                  <a:pt x="282269" y="63642"/>
                </a:lnTo>
                <a:lnTo>
                  <a:pt x="304452" y="106314"/>
                </a:lnTo>
                <a:lnTo>
                  <a:pt x="312419" y="155447"/>
                </a:lnTo>
                <a:lnTo>
                  <a:pt x="304452" y="204581"/>
                </a:lnTo>
                <a:lnTo>
                  <a:pt x="282269" y="247253"/>
                </a:lnTo>
                <a:lnTo>
                  <a:pt x="248448" y="280903"/>
                </a:lnTo>
                <a:lnTo>
                  <a:pt x="205569" y="302971"/>
                </a:lnTo>
                <a:lnTo>
                  <a:pt x="156209" y="310895"/>
                </a:lnTo>
                <a:lnTo>
                  <a:pt x="106850" y="302971"/>
                </a:lnTo>
                <a:lnTo>
                  <a:pt x="63971" y="280903"/>
                </a:lnTo>
                <a:lnTo>
                  <a:pt x="30150" y="247253"/>
                </a:lnTo>
                <a:lnTo>
                  <a:pt x="7967" y="204581"/>
                </a:lnTo>
                <a:lnTo>
                  <a:pt x="0" y="155447"/>
                </a:lnTo>
                <a:close/>
              </a:path>
            </a:pathLst>
          </a:custGeom>
          <a:ln w="25908">
            <a:solidFill>
              <a:srgbClr val="FFFFFF"/>
            </a:solidFill>
          </a:ln>
        </p:spPr>
        <p:txBody>
          <a:bodyPr wrap="square" lIns="0" tIns="0" rIns="0" bIns="0" rtlCol="0"/>
          <a:lstStyle/>
          <a:p>
            <a:endParaRPr/>
          </a:p>
        </p:txBody>
      </p:sp>
      <p:sp>
        <p:nvSpPr>
          <p:cNvPr id="6" name="object 6"/>
          <p:cNvSpPr txBox="1"/>
          <p:nvPr/>
        </p:nvSpPr>
        <p:spPr>
          <a:xfrm>
            <a:off x="4738878" y="4464811"/>
            <a:ext cx="1740535" cy="711200"/>
          </a:xfrm>
          <a:prstGeom prst="rect">
            <a:avLst/>
          </a:prstGeom>
        </p:spPr>
        <p:txBody>
          <a:bodyPr vert="horz" wrap="square" lIns="0" tIns="12700" rIns="0" bIns="0" rtlCol="0">
            <a:spAutoFit/>
          </a:bodyPr>
          <a:lstStyle/>
          <a:p>
            <a:pPr marL="12700">
              <a:lnSpc>
                <a:spcPct val="100000"/>
              </a:lnSpc>
              <a:spcBef>
                <a:spcPts val="100"/>
              </a:spcBef>
            </a:pPr>
            <a:r>
              <a:rPr sz="4500" spc="-5" dirty="0">
                <a:latin typeface="Arial"/>
                <a:cs typeface="Arial"/>
              </a:rPr>
              <a:t>price</a:t>
            </a:r>
            <a:r>
              <a:rPr sz="4500" spc="-70" dirty="0">
                <a:latin typeface="Arial"/>
                <a:cs typeface="Arial"/>
              </a:rPr>
              <a:t> </a:t>
            </a:r>
            <a:r>
              <a:rPr sz="4500" spc="-5" dirty="0">
                <a:latin typeface="Arial"/>
                <a:cs typeface="Arial"/>
              </a:rPr>
              <a:t>2</a:t>
            </a:r>
            <a:endParaRPr sz="4500">
              <a:latin typeface="Arial"/>
              <a:cs typeface="Arial"/>
            </a:endParaRPr>
          </a:p>
        </p:txBody>
      </p:sp>
      <p:sp>
        <p:nvSpPr>
          <p:cNvPr id="7" name="object 7"/>
          <p:cNvSpPr/>
          <p:nvPr/>
        </p:nvSpPr>
        <p:spPr>
          <a:xfrm>
            <a:off x="5455158" y="3774185"/>
            <a:ext cx="311150" cy="311150"/>
          </a:xfrm>
          <a:custGeom>
            <a:avLst/>
            <a:gdLst/>
            <a:ahLst/>
            <a:cxnLst/>
            <a:rect l="l" t="t" r="r" b="b"/>
            <a:pathLst>
              <a:path w="311150" h="311150">
                <a:moveTo>
                  <a:pt x="155447" y="0"/>
                </a:moveTo>
                <a:lnTo>
                  <a:pt x="106314" y="7924"/>
                </a:lnTo>
                <a:lnTo>
                  <a:pt x="63642" y="29992"/>
                </a:lnTo>
                <a:lnTo>
                  <a:pt x="29992" y="63642"/>
                </a:lnTo>
                <a:lnTo>
                  <a:pt x="7924" y="106314"/>
                </a:lnTo>
                <a:lnTo>
                  <a:pt x="0" y="155447"/>
                </a:lnTo>
                <a:lnTo>
                  <a:pt x="7924" y="204581"/>
                </a:lnTo>
                <a:lnTo>
                  <a:pt x="29992" y="247253"/>
                </a:lnTo>
                <a:lnTo>
                  <a:pt x="63642" y="280903"/>
                </a:lnTo>
                <a:lnTo>
                  <a:pt x="106314" y="302971"/>
                </a:lnTo>
                <a:lnTo>
                  <a:pt x="155447" y="310895"/>
                </a:lnTo>
                <a:lnTo>
                  <a:pt x="204581" y="302971"/>
                </a:lnTo>
                <a:lnTo>
                  <a:pt x="247253" y="280903"/>
                </a:lnTo>
                <a:lnTo>
                  <a:pt x="280903" y="247253"/>
                </a:lnTo>
                <a:lnTo>
                  <a:pt x="302971" y="204581"/>
                </a:lnTo>
                <a:lnTo>
                  <a:pt x="310895" y="155447"/>
                </a:lnTo>
                <a:lnTo>
                  <a:pt x="302971" y="106314"/>
                </a:lnTo>
                <a:lnTo>
                  <a:pt x="280903" y="63642"/>
                </a:lnTo>
                <a:lnTo>
                  <a:pt x="247253" y="29992"/>
                </a:lnTo>
                <a:lnTo>
                  <a:pt x="204581" y="7924"/>
                </a:lnTo>
                <a:lnTo>
                  <a:pt x="155447" y="0"/>
                </a:lnTo>
                <a:close/>
              </a:path>
            </a:pathLst>
          </a:custGeom>
          <a:solidFill>
            <a:srgbClr val="C6C338"/>
          </a:solidFill>
        </p:spPr>
        <p:txBody>
          <a:bodyPr wrap="square" lIns="0" tIns="0" rIns="0" bIns="0" rtlCol="0"/>
          <a:lstStyle/>
          <a:p>
            <a:endParaRPr/>
          </a:p>
        </p:txBody>
      </p:sp>
      <p:sp>
        <p:nvSpPr>
          <p:cNvPr id="8" name="object 8"/>
          <p:cNvSpPr/>
          <p:nvPr/>
        </p:nvSpPr>
        <p:spPr>
          <a:xfrm>
            <a:off x="5455158" y="3774185"/>
            <a:ext cx="311150" cy="311150"/>
          </a:xfrm>
          <a:custGeom>
            <a:avLst/>
            <a:gdLst/>
            <a:ahLst/>
            <a:cxnLst/>
            <a:rect l="l" t="t" r="r" b="b"/>
            <a:pathLst>
              <a:path w="311150" h="311150">
                <a:moveTo>
                  <a:pt x="0" y="155447"/>
                </a:moveTo>
                <a:lnTo>
                  <a:pt x="7924" y="106314"/>
                </a:lnTo>
                <a:lnTo>
                  <a:pt x="29992" y="63642"/>
                </a:lnTo>
                <a:lnTo>
                  <a:pt x="63642" y="29992"/>
                </a:lnTo>
                <a:lnTo>
                  <a:pt x="106314" y="7924"/>
                </a:lnTo>
                <a:lnTo>
                  <a:pt x="155447" y="0"/>
                </a:lnTo>
                <a:lnTo>
                  <a:pt x="204581" y="7924"/>
                </a:lnTo>
                <a:lnTo>
                  <a:pt x="247253" y="29992"/>
                </a:lnTo>
                <a:lnTo>
                  <a:pt x="280903" y="63642"/>
                </a:lnTo>
                <a:lnTo>
                  <a:pt x="302971" y="106314"/>
                </a:lnTo>
                <a:lnTo>
                  <a:pt x="310895" y="155447"/>
                </a:lnTo>
                <a:lnTo>
                  <a:pt x="302971" y="204581"/>
                </a:lnTo>
                <a:lnTo>
                  <a:pt x="280903" y="247253"/>
                </a:lnTo>
                <a:lnTo>
                  <a:pt x="247253" y="280903"/>
                </a:lnTo>
                <a:lnTo>
                  <a:pt x="204581" y="302971"/>
                </a:lnTo>
                <a:lnTo>
                  <a:pt x="155447" y="310895"/>
                </a:lnTo>
                <a:lnTo>
                  <a:pt x="106314" y="302971"/>
                </a:lnTo>
                <a:lnTo>
                  <a:pt x="63642" y="280903"/>
                </a:lnTo>
                <a:lnTo>
                  <a:pt x="29992" y="247253"/>
                </a:lnTo>
                <a:lnTo>
                  <a:pt x="7924" y="204581"/>
                </a:lnTo>
                <a:lnTo>
                  <a:pt x="0" y="155447"/>
                </a:lnTo>
                <a:close/>
              </a:path>
            </a:pathLst>
          </a:custGeom>
          <a:ln w="25908">
            <a:solidFill>
              <a:srgbClr val="FFFFFF"/>
            </a:solidFill>
          </a:ln>
        </p:spPr>
        <p:txBody>
          <a:bodyPr wrap="square" lIns="0" tIns="0" rIns="0" bIns="0" rtlCol="0"/>
          <a:lstStyle/>
          <a:p>
            <a:endParaRPr/>
          </a:p>
        </p:txBody>
      </p:sp>
      <p:sp>
        <p:nvSpPr>
          <p:cNvPr id="9" name="object 9"/>
          <p:cNvSpPr txBox="1"/>
          <p:nvPr/>
        </p:nvSpPr>
        <p:spPr>
          <a:xfrm>
            <a:off x="7340854" y="2584196"/>
            <a:ext cx="1742439" cy="711200"/>
          </a:xfrm>
          <a:prstGeom prst="rect">
            <a:avLst/>
          </a:prstGeom>
        </p:spPr>
        <p:txBody>
          <a:bodyPr vert="horz" wrap="square" lIns="0" tIns="12700" rIns="0" bIns="0" rtlCol="0">
            <a:spAutoFit/>
          </a:bodyPr>
          <a:lstStyle/>
          <a:p>
            <a:pPr marL="12700">
              <a:lnSpc>
                <a:spcPct val="100000"/>
              </a:lnSpc>
              <a:spcBef>
                <a:spcPts val="100"/>
              </a:spcBef>
            </a:pPr>
            <a:r>
              <a:rPr sz="4500" dirty="0">
                <a:latin typeface="Arial"/>
                <a:cs typeface="Arial"/>
              </a:rPr>
              <a:t>price</a:t>
            </a:r>
            <a:r>
              <a:rPr sz="4500" spc="-85" dirty="0">
                <a:latin typeface="Arial"/>
                <a:cs typeface="Arial"/>
              </a:rPr>
              <a:t> </a:t>
            </a:r>
            <a:r>
              <a:rPr sz="4500" spc="-5" dirty="0">
                <a:latin typeface="Arial"/>
                <a:cs typeface="Arial"/>
              </a:rPr>
              <a:t>1</a:t>
            </a:r>
            <a:endParaRPr sz="4500">
              <a:latin typeface="Arial"/>
              <a:cs typeface="Arial"/>
            </a:endParaRPr>
          </a:p>
        </p:txBody>
      </p:sp>
      <p:sp>
        <p:nvSpPr>
          <p:cNvPr id="10" name="object 10"/>
          <p:cNvSpPr/>
          <p:nvPr/>
        </p:nvSpPr>
        <p:spPr>
          <a:xfrm>
            <a:off x="8056626" y="3774185"/>
            <a:ext cx="311150" cy="311150"/>
          </a:xfrm>
          <a:custGeom>
            <a:avLst/>
            <a:gdLst/>
            <a:ahLst/>
            <a:cxnLst/>
            <a:rect l="l" t="t" r="r" b="b"/>
            <a:pathLst>
              <a:path w="311150" h="311150">
                <a:moveTo>
                  <a:pt x="155448" y="0"/>
                </a:moveTo>
                <a:lnTo>
                  <a:pt x="106314" y="7924"/>
                </a:lnTo>
                <a:lnTo>
                  <a:pt x="63642" y="29992"/>
                </a:lnTo>
                <a:lnTo>
                  <a:pt x="29992" y="63642"/>
                </a:lnTo>
                <a:lnTo>
                  <a:pt x="7924" y="106314"/>
                </a:lnTo>
                <a:lnTo>
                  <a:pt x="0" y="155447"/>
                </a:lnTo>
                <a:lnTo>
                  <a:pt x="7924" y="204581"/>
                </a:lnTo>
                <a:lnTo>
                  <a:pt x="29992" y="247253"/>
                </a:lnTo>
                <a:lnTo>
                  <a:pt x="63642" y="280903"/>
                </a:lnTo>
                <a:lnTo>
                  <a:pt x="106314" y="302971"/>
                </a:lnTo>
                <a:lnTo>
                  <a:pt x="155448" y="310895"/>
                </a:lnTo>
                <a:lnTo>
                  <a:pt x="204581" y="302971"/>
                </a:lnTo>
                <a:lnTo>
                  <a:pt x="247253" y="280903"/>
                </a:lnTo>
                <a:lnTo>
                  <a:pt x="280903" y="247253"/>
                </a:lnTo>
                <a:lnTo>
                  <a:pt x="302971" y="204581"/>
                </a:lnTo>
                <a:lnTo>
                  <a:pt x="310896" y="155447"/>
                </a:lnTo>
                <a:lnTo>
                  <a:pt x="302971" y="106314"/>
                </a:lnTo>
                <a:lnTo>
                  <a:pt x="280903" y="63642"/>
                </a:lnTo>
                <a:lnTo>
                  <a:pt x="247253" y="29992"/>
                </a:lnTo>
                <a:lnTo>
                  <a:pt x="204581" y="7924"/>
                </a:lnTo>
                <a:lnTo>
                  <a:pt x="155448" y="0"/>
                </a:lnTo>
                <a:close/>
              </a:path>
            </a:pathLst>
          </a:custGeom>
          <a:solidFill>
            <a:srgbClr val="8AAB42"/>
          </a:solidFill>
        </p:spPr>
        <p:txBody>
          <a:bodyPr wrap="square" lIns="0" tIns="0" rIns="0" bIns="0" rtlCol="0"/>
          <a:lstStyle/>
          <a:p>
            <a:endParaRPr/>
          </a:p>
        </p:txBody>
      </p:sp>
      <p:sp>
        <p:nvSpPr>
          <p:cNvPr id="11" name="object 11"/>
          <p:cNvSpPr/>
          <p:nvPr/>
        </p:nvSpPr>
        <p:spPr>
          <a:xfrm>
            <a:off x="8056626" y="3774185"/>
            <a:ext cx="311150" cy="311150"/>
          </a:xfrm>
          <a:custGeom>
            <a:avLst/>
            <a:gdLst/>
            <a:ahLst/>
            <a:cxnLst/>
            <a:rect l="l" t="t" r="r" b="b"/>
            <a:pathLst>
              <a:path w="311150" h="311150">
                <a:moveTo>
                  <a:pt x="0" y="155447"/>
                </a:moveTo>
                <a:lnTo>
                  <a:pt x="7924" y="106314"/>
                </a:lnTo>
                <a:lnTo>
                  <a:pt x="29992" y="63642"/>
                </a:lnTo>
                <a:lnTo>
                  <a:pt x="63642" y="29992"/>
                </a:lnTo>
                <a:lnTo>
                  <a:pt x="106314" y="7924"/>
                </a:lnTo>
                <a:lnTo>
                  <a:pt x="155448" y="0"/>
                </a:lnTo>
                <a:lnTo>
                  <a:pt x="204581" y="7924"/>
                </a:lnTo>
                <a:lnTo>
                  <a:pt x="247253" y="29992"/>
                </a:lnTo>
                <a:lnTo>
                  <a:pt x="280903" y="63642"/>
                </a:lnTo>
                <a:lnTo>
                  <a:pt x="302971" y="106314"/>
                </a:lnTo>
                <a:lnTo>
                  <a:pt x="310896" y="155447"/>
                </a:lnTo>
                <a:lnTo>
                  <a:pt x="302971" y="204581"/>
                </a:lnTo>
                <a:lnTo>
                  <a:pt x="280903" y="247253"/>
                </a:lnTo>
                <a:lnTo>
                  <a:pt x="247253" y="280903"/>
                </a:lnTo>
                <a:lnTo>
                  <a:pt x="204581" y="302971"/>
                </a:lnTo>
                <a:lnTo>
                  <a:pt x="155448" y="310895"/>
                </a:lnTo>
                <a:lnTo>
                  <a:pt x="106314" y="302971"/>
                </a:lnTo>
                <a:lnTo>
                  <a:pt x="63642" y="280903"/>
                </a:lnTo>
                <a:lnTo>
                  <a:pt x="29992" y="247253"/>
                </a:lnTo>
                <a:lnTo>
                  <a:pt x="7924" y="204581"/>
                </a:lnTo>
                <a:lnTo>
                  <a:pt x="0" y="155447"/>
                </a:lnTo>
                <a:close/>
              </a:path>
            </a:pathLst>
          </a:custGeom>
          <a:ln w="25908">
            <a:solidFill>
              <a:srgbClr val="FFFFFF"/>
            </a:solidFill>
          </a:ln>
        </p:spPr>
        <p:txBody>
          <a:bodyPr wrap="square" lIns="0" tIns="0" rIns="0" bIns="0" rtlCol="0"/>
          <a:lstStyle/>
          <a:p>
            <a:endParaRPr/>
          </a:p>
        </p:txBody>
      </p:sp>
      <p:sp>
        <p:nvSpPr>
          <p:cNvPr id="12" name="object 12"/>
          <p:cNvSpPr txBox="1">
            <a:spLocks noGrp="1"/>
          </p:cNvSpPr>
          <p:nvPr>
            <p:ph type="title"/>
          </p:nvPr>
        </p:nvSpPr>
        <p:spPr>
          <a:xfrm>
            <a:off x="4183126" y="684733"/>
            <a:ext cx="3166745" cy="697230"/>
          </a:xfrm>
          <a:prstGeom prst="rect">
            <a:avLst/>
          </a:prstGeom>
        </p:spPr>
        <p:txBody>
          <a:bodyPr vert="horz" wrap="square" lIns="0" tIns="13335" rIns="0" bIns="0" rtlCol="0">
            <a:spAutoFit/>
          </a:bodyPr>
          <a:lstStyle/>
          <a:p>
            <a:pPr marL="12700">
              <a:lnSpc>
                <a:spcPct val="100000"/>
              </a:lnSpc>
              <a:spcBef>
                <a:spcPts val="105"/>
              </a:spcBef>
            </a:pPr>
            <a:r>
              <a:rPr dirty="0"/>
              <a:t>Observables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919978" y="1893570"/>
            <a:ext cx="0" cy="4480560"/>
          </a:xfrm>
          <a:custGeom>
            <a:avLst/>
            <a:gdLst/>
            <a:ahLst/>
            <a:cxnLst/>
            <a:rect l="l" t="t" r="r" b="b"/>
            <a:pathLst>
              <a:path h="4480560">
                <a:moveTo>
                  <a:pt x="0" y="0"/>
                </a:moveTo>
                <a:lnTo>
                  <a:pt x="0" y="4480559"/>
                </a:lnTo>
              </a:path>
            </a:pathLst>
          </a:custGeom>
          <a:ln w="25908">
            <a:solidFill>
              <a:srgbClr val="3981B9"/>
            </a:solidFill>
          </a:ln>
        </p:spPr>
        <p:txBody>
          <a:bodyPr wrap="square" lIns="0" tIns="0" rIns="0" bIns="0" rtlCol="0"/>
          <a:lstStyle/>
          <a:p>
            <a:endParaRPr/>
          </a:p>
        </p:txBody>
      </p:sp>
      <p:sp>
        <p:nvSpPr>
          <p:cNvPr id="3" name="object 3"/>
          <p:cNvSpPr txBox="1"/>
          <p:nvPr/>
        </p:nvSpPr>
        <p:spPr>
          <a:xfrm>
            <a:off x="7276338" y="2305436"/>
            <a:ext cx="3496945" cy="1854200"/>
          </a:xfrm>
          <a:prstGeom prst="rect">
            <a:avLst/>
          </a:prstGeom>
        </p:spPr>
        <p:txBody>
          <a:bodyPr vert="horz" wrap="square" lIns="0" tIns="12065" rIns="0" bIns="0" rtlCol="0">
            <a:spAutoFit/>
          </a:bodyPr>
          <a:lstStyle/>
          <a:p>
            <a:pPr marL="12700" marR="5080">
              <a:lnSpc>
                <a:spcPct val="150000"/>
              </a:lnSpc>
              <a:spcBef>
                <a:spcPts val="95"/>
              </a:spcBef>
            </a:pPr>
            <a:r>
              <a:rPr sz="4000" spc="-5" dirty="0">
                <a:latin typeface="Arial"/>
                <a:cs typeface="Arial"/>
              </a:rPr>
              <a:t>Single value  Not</a:t>
            </a:r>
            <a:r>
              <a:rPr sz="4000" spc="-50" dirty="0">
                <a:latin typeface="Arial"/>
                <a:cs typeface="Arial"/>
              </a:rPr>
              <a:t> </a:t>
            </a:r>
            <a:r>
              <a:rPr sz="4000" spc="-5" dirty="0">
                <a:latin typeface="Arial"/>
                <a:cs typeface="Arial"/>
              </a:rPr>
              <a:t>cancellable</a:t>
            </a:r>
            <a:endParaRPr sz="4000">
              <a:latin typeface="Arial"/>
              <a:cs typeface="Arial"/>
            </a:endParaRPr>
          </a:p>
        </p:txBody>
      </p:sp>
      <p:sp>
        <p:nvSpPr>
          <p:cNvPr id="4" name="object 4"/>
          <p:cNvSpPr/>
          <p:nvPr/>
        </p:nvSpPr>
        <p:spPr>
          <a:xfrm>
            <a:off x="894588" y="723900"/>
            <a:ext cx="3903726" cy="1338834"/>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278763" y="888619"/>
            <a:ext cx="3140075" cy="756920"/>
          </a:xfrm>
          <a:prstGeom prst="rect">
            <a:avLst/>
          </a:prstGeom>
        </p:spPr>
        <p:txBody>
          <a:bodyPr vert="horz" wrap="square" lIns="0" tIns="12700" rIns="0" bIns="0" rtlCol="0">
            <a:spAutoFit/>
          </a:bodyPr>
          <a:lstStyle/>
          <a:p>
            <a:pPr marL="12700">
              <a:lnSpc>
                <a:spcPct val="100000"/>
              </a:lnSpc>
              <a:spcBef>
                <a:spcPts val="100"/>
              </a:spcBef>
            </a:pPr>
            <a:r>
              <a:rPr sz="4800" spc="-5" dirty="0">
                <a:solidFill>
                  <a:srgbClr val="D79F39"/>
                </a:solidFill>
              </a:rPr>
              <a:t>Observ</a:t>
            </a:r>
            <a:r>
              <a:rPr sz="4800" spc="-25" dirty="0">
                <a:solidFill>
                  <a:srgbClr val="D79F39"/>
                </a:solidFill>
              </a:rPr>
              <a:t>a</a:t>
            </a:r>
            <a:r>
              <a:rPr sz="4800" spc="-5" dirty="0">
                <a:solidFill>
                  <a:srgbClr val="D79F39"/>
                </a:solidFill>
              </a:rPr>
              <a:t>ble</a:t>
            </a:r>
            <a:endParaRPr sz="4800"/>
          </a:p>
        </p:txBody>
      </p:sp>
      <p:sp>
        <p:nvSpPr>
          <p:cNvPr id="6" name="object 6"/>
          <p:cNvSpPr txBox="1"/>
          <p:nvPr/>
        </p:nvSpPr>
        <p:spPr>
          <a:xfrm>
            <a:off x="1045565" y="2308584"/>
            <a:ext cx="4089400" cy="2770505"/>
          </a:xfrm>
          <a:prstGeom prst="rect">
            <a:avLst/>
          </a:prstGeom>
        </p:spPr>
        <p:txBody>
          <a:bodyPr vert="horz" wrap="square" lIns="0" tIns="13335" rIns="0" bIns="0" rtlCol="0">
            <a:spAutoFit/>
          </a:bodyPr>
          <a:lstStyle/>
          <a:p>
            <a:pPr marL="12700" marR="709295">
              <a:lnSpc>
                <a:spcPct val="150000"/>
              </a:lnSpc>
              <a:spcBef>
                <a:spcPts val="105"/>
              </a:spcBef>
            </a:pPr>
            <a:r>
              <a:rPr sz="4000" spc="-5" dirty="0">
                <a:latin typeface="Arial"/>
                <a:cs typeface="Arial"/>
              </a:rPr>
              <a:t>Multiple</a:t>
            </a:r>
            <a:r>
              <a:rPr sz="4000" spc="-40" dirty="0">
                <a:latin typeface="Arial"/>
                <a:cs typeface="Arial"/>
              </a:rPr>
              <a:t> </a:t>
            </a:r>
            <a:r>
              <a:rPr sz="4000" spc="-5" dirty="0">
                <a:latin typeface="Arial"/>
                <a:cs typeface="Arial"/>
              </a:rPr>
              <a:t>values  Cancellable</a:t>
            </a:r>
            <a:endParaRPr sz="4000">
              <a:latin typeface="Arial"/>
              <a:cs typeface="Arial"/>
            </a:endParaRPr>
          </a:p>
          <a:p>
            <a:pPr marL="12700">
              <a:lnSpc>
                <a:spcPct val="100000"/>
              </a:lnSpc>
              <a:spcBef>
                <a:spcPts val="2405"/>
              </a:spcBef>
            </a:pPr>
            <a:r>
              <a:rPr sz="4000" spc="-5" dirty="0">
                <a:latin typeface="Arial"/>
                <a:cs typeface="Arial"/>
              </a:rPr>
              <a:t>Map, filter,</a:t>
            </a:r>
            <a:r>
              <a:rPr sz="4000" spc="-35" dirty="0">
                <a:latin typeface="Arial"/>
                <a:cs typeface="Arial"/>
              </a:rPr>
              <a:t> </a:t>
            </a:r>
            <a:r>
              <a:rPr sz="4000" spc="-5" dirty="0">
                <a:latin typeface="Arial"/>
                <a:cs typeface="Arial"/>
              </a:rPr>
              <a:t>reduce</a:t>
            </a:r>
            <a:endParaRPr sz="4000">
              <a:latin typeface="Arial"/>
              <a:cs typeface="Arial"/>
            </a:endParaRPr>
          </a:p>
        </p:txBody>
      </p:sp>
      <p:sp>
        <p:nvSpPr>
          <p:cNvPr id="7" name="object 7"/>
          <p:cNvSpPr/>
          <p:nvPr/>
        </p:nvSpPr>
        <p:spPr>
          <a:xfrm>
            <a:off x="7085076" y="723900"/>
            <a:ext cx="3024378" cy="1338834"/>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7468869" y="888619"/>
            <a:ext cx="2261235" cy="756920"/>
          </a:xfrm>
          <a:prstGeom prst="rect">
            <a:avLst/>
          </a:prstGeom>
        </p:spPr>
        <p:txBody>
          <a:bodyPr vert="horz" wrap="square" lIns="0" tIns="12700" rIns="0" bIns="0" rtlCol="0">
            <a:spAutoFit/>
          </a:bodyPr>
          <a:lstStyle/>
          <a:p>
            <a:pPr marL="12700">
              <a:lnSpc>
                <a:spcPct val="100000"/>
              </a:lnSpc>
              <a:spcBef>
                <a:spcPts val="100"/>
              </a:spcBef>
            </a:pPr>
            <a:r>
              <a:rPr sz="4800" spc="-5" dirty="0">
                <a:solidFill>
                  <a:srgbClr val="D79F39"/>
                </a:solidFill>
                <a:latin typeface="Arial"/>
                <a:cs typeface="Arial"/>
              </a:rPr>
              <a:t>Promise</a:t>
            </a:r>
            <a:endParaRPr sz="4800">
              <a:latin typeface="Arial"/>
              <a:cs typeface="Arial"/>
            </a:endParaRPr>
          </a:p>
        </p:txBody>
      </p:sp>
      <p:sp>
        <p:nvSpPr>
          <p:cNvPr id="9" name="object 9"/>
          <p:cNvSpPr txBox="1"/>
          <p:nvPr/>
        </p:nvSpPr>
        <p:spPr>
          <a:xfrm>
            <a:off x="5652008" y="952576"/>
            <a:ext cx="534670" cy="635000"/>
          </a:xfrm>
          <a:prstGeom prst="rect">
            <a:avLst/>
          </a:prstGeom>
        </p:spPr>
        <p:txBody>
          <a:bodyPr vert="horz" wrap="square" lIns="0" tIns="12065" rIns="0" bIns="0" rtlCol="0">
            <a:spAutoFit/>
          </a:bodyPr>
          <a:lstStyle/>
          <a:p>
            <a:pPr marL="12700">
              <a:lnSpc>
                <a:spcPct val="100000"/>
              </a:lnSpc>
              <a:spcBef>
                <a:spcPts val="95"/>
              </a:spcBef>
            </a:pPr>
            <a:r>
              <a:rPr sz="4000" spc="-5" dirty="0">
                <a:latin typeface="Arial"/>
                <a:cs typeface="Arial"/>
              </a:rPr>
              <a:t>vs</a:t>
            </a:r>
            <a:endParaRPr sz="4000">
              <a:latin typeface="Arial"/>
              <a:cs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56759" y="181355"/>
            <a:ext cx="3560064" cy="199491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132959" y="433832"/>
            <a:ext cx="2413000" cy="1122680"/>
          </a:xfrm>
          <a:prstGeom prst="rect">
            <a:avLst/>
          </a:prstGeom>
        </p:spPr>
        <p:txBody>
          <a:bodyPr vert="horz" wrap="square" lIns="0" tIns="12700" rIns="0" bIns="0" rtlCol="0">
            <a:spAutoFit/>
          </a:bodyPr>
          <a:lstStyle/>
          <a:p>
            <a:pPr marL="12700">
              <a:lnSpc>
                <a:spcPct val="100000"/>
              </a:lnSpc>
              <a:spcBef>
                <a:spcPts val="100"/>
              </a:spcBef>
            </a:pPr>
            <a:r>
              <a:rPr sz="7200" dirty="0"/>
              <a:t>HTTP</a:t>
            </a:r>
            <a:endParaRPr sz="7200"/>
          </a:p>
        </p:txBody>
      </p:sp>
      <p:sp>
        <p:nvSpPr>
          <p:cNvPr id="4" name="object 4"/>
          <p:cNvSpPr/>
          <p:nvPr/>
        </p:nvSpPr>
        <p:spPr>
          <a:xfrm>
            <a:off x="3360420" y="2122931"/>
            <a:ext cx="5311140" cy="432054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67936" y="395478"/>
            <a:ext cx="3227070" cy="848360"/>
          </a:xfrm>
          <a:prstGeom prst="rect">
            <a:avLst/>
          </a:prstGeom>
        </p:spPr>
        <p:txBody>
          <a:bodyPr vert="horz" wrap="square" lIns="0" tIns="12700" rIns="0" bIns="0" rtlCol="0">
            <a:spAutoFit/>
          </a:bodyPr>
          <a:lstStyle/>
          <a:p>
            <a:pPr marL="12700">
              <a:lnSpc>
                <a:spcPct val="100000"/>
              </a:lnSpc>
              <a:spcBef>
                <a:spcPts val="100"/>
              </a:spcBef>
            </a:pPr>
            <a:r>
              <a:rPr sz="5400" spc="-5" dirty="0"/>
              <a:t>Using</a:t>
            </a:r>
            <a:r>
              <a:rPr sz="5400" spc="-75" dirty="0"/>
              <a:t> </a:t>
            </a:r>
            <a:r>
              <a:rPr sz="5400" dirty="0"/>
              <a:t>Http</a:t>
            </a:r>
            <a:endParaRPr sz="5400"/>
          </a:p>
        </p:txBody>
      </p:sp>
      <p:sp>
        <p:nvSpPr>
          <p:cNvPr id="3" name="object 3"/>
          <p:cNvSpPr/>
          <p:nvPr/>
        </p:nvSpPr>
        <p:spPr>
          <a:xfrm>
            <a:off x="7075931" y="2622804"/>
            <a:ext cx="4074160" cy="2906395"/>
          </a:xfrm>
          <a:custGeom>
            <a:avLst/>
            <a:gdLst/>
            <a:ahLst/>
            <a:cxnLst/>
            <a:rect l="l" t="t" r="r" b="b"/>
            <a:pathLst>
              <a:path w="4074159" h="2906395">
                <a:moveTo>
                  <a:pt x="0" y="2906268"/>
                </a:moveTo>
                <a:lnTo>
                  <a:pt x="4073652" y="2906268"/>
                </a:lnTo>
                <a:lnTo>
                  <a:pt x="4073652" y="0"/>
                </a:lnTo>
                <a:lnTo>
                  <a:pt x="0" y="0"/>
                </a:lnTo>
                <a:lnTo>
                  <a:pt x="0" y="2906268"/>
                </a:lnTo>
                <a:close/>
              </a:path>
            </a:pathLst>
          </a:custGeom>
          <a:ln w="9144">
            <a:solidFill>
              <a:srgbClr val="3981B9"/>
            </a:solidFill>
          </a:ln>
        </p:spPr>
        <p:txBody>
          <a:bodyPr wrap="square" lIns="0" tIns="0" rIns="0" bIns="0" rtlCol="0"/>
          <a:lstStyle/>
          <a:p>
            <a:endParaRPr/>
          </a:p>
        </p:txBody>
      </p:sp>
      <p:sp>
        <p:nvSpPr>
          <p:cNvPr id="4" name="object 4"/>
          <p:cNvSpPr txBox="1"/>
          <p:nvPr/>
        </p:nvSpPr>
        <p:spPr>
          <a:xfrm>
            <a:off x="7168895" y="2704541"/>
            <a:ext cx="3864610" cy="2708275"/>
          </a:xfrm>
          <a:prstGeom prst="rect">
            <a:avLst/>
          </a:prstGeom>
        </p:spPr>
        <p:txBody>
          <a:bodyPr vert="horz" wrap="square" lIns="0" tIns="12065" rIns="0" bIns="0" rtlCol="0">
            <a:spAutoFit/>
          </a:bodyPr>
          <a:lstStyle/>
          <a:p>
            <a:pPr>
              <a:lnSpc>
                <a:spcPct val="100000"/>
              </a:lnSpc>
              <a:spcBef>
                <a:spcPts val="95"/>
              </a:spcBef>
            </a:pPr>
            <a:r>
              <a:rPr sz="1600" spc="-5" dirty="0">
                <a:solidFill>
                  <a:srgbClr val="3981B9"/>
                </a:solidFill>
                <a:latin typeface="Arial"/>
                <a:cs typeface="Arial"/>
              </a:rPr>
              <a:t>import </a:t>
            </a:r>
            <a:r>
              <a:rPr sz="1600" spc="-5" dirty="0">
                <a:latin typeface="Arial"/>
                <a:cs typeface="Arial"/>
              </a:rPr>
              <a:t>{ HttpModule } </a:t>
            </a:r>
            <a:r>
              <a:rPr sz="1600" spc="-5" dirty="0">
                <a:solidFill>
                  <a:srgbClr val="3981B9"/>
                </a:solidFill>
                <a:latin typeface="Arial"/>
                <a:cs typeface="Arial"/>
              </a:rPr>
              <a:t>from</a:t>
            </a:r>
            <a:r>
              <a:rPr sz="1600" spc="130" dirty="0">
                <a:solidFill>
                  <a:srgbClr val="3981B9"/>
                </a:solidFill>
                <a:latin typeface="Arial"/>
                <a:cs typeface="Arial"/>
              </a:rPr>
              <a:t> </a:t>
            </a:r>
            <a:r>
              <a:rPr sz="1600" spc="-10" dirty="0">
                <a:solidFill>
                  <a:srgbClr val="D79F39"/>
                </a:solidFill>
                <a:latin typeface="Arial"/>
                <a:cs typeface="Arial"/>
              </a:rPr>
              <a:t>‘@angular/http'</a:t>
            </a:r>
            <a:r>
              <a:rPr sz="1600" spc="-10" dirty="0">
                <a:latin typeface="Arial"/>
                <a:cs typeface="Arial"/>
              </a:rPr>
              <a:t>;</a:t>
            </a:r>
            <a:endParaRPr sz="1600">
              <a:latin typeface="Arial"/>
              <a:cs typeface="Arial"/>
            </a:endParaRPr>
          </a:p>
          <a:p>
            <a:pPr>
              <a:lnSpc>
                <a:spcPct val="100000"/>
              </a:lnSpc>
              <a:spcBef>
                <a:spcPts val="25"/>
              </a:spcBef>
            </a:pPr>
            <a:endParaRPr sz="1650">
              <a:latin typeface="Times New Roman"/>
              <a:cs typeface="Times New Roman"/>
            </a:endParaRPr>
          </a:p>
          <a:p>
            <a:pPr>
              <a:lnSpc>
                <a:spcPct val="100000"/>
              </a:lnSpc>
              <a:spcBef>
                <a:spcPts val="5"/>
              </a:spcBef>
            </a:pPr>
            <a:r>
              <a:rPr sz="1600" spc="-5" dirty="0">
                <a:latin typeface="Arial"/>
                <a:cs typeface="Arial"/>
              </a:rPr>
              <a:t>@NgModule({</a:t>
            </a:r>
            <a:endParaRPr sz="1600">
              <a:latin typeface="Arial"/>
              <a:cs typeface="Arial"/>
            </a:endParaRPr>
          </a:p>
          <a:p>
            <a:pPr marL="228600">
              <a:lnSpc>
                <a:spcPct val="100000"/>
              </a:lnSpc>
            </a:pPr>
            <a:r>
              <a:rPr sz="1600" spc="-5" dirty="0">
                <a:latin typeface="Arial"/>
                <a:cs typeface="Arial"/>
              </a:rPr>
              <a:t>imports: </a:t>
            </a:r>
            <a:r>
              <a:rPr sz="1600" spc="-5" dirty="0">
                <a:solidFill>
                  <a:srgbClr val="5243BA"/>
                </a:solidFill>
                <a:latin typeface="Arial"/>
                <a:cs typeface="Arial"/>
              </a:rPr>
              <a:t>[</a:t>
            </a:r>
            <a:r>
              <a:rPr sz="1600" spc="-25" dirty="0">
                <a:solidFill>
                  <a:srgbClr val="5243BA"/>
                </a:solidFill>
                <a:latin typeface="Arial"/>
                <a:cs typeface="Arial"/>
              </a:rPr>
              <a:t> </a:t>
            </a:r>
            <a:r>
              <a:rPr sz="1600" spc="-5" dirty="0">
                <a:solidFill>
                  <a:srgbClr val="5243BA"/>
                </a:solidFill>
                <a:latin typeface="Arial"/>
                <a:cs typeface="Arial"/>
              </a:rPr>
              <a:t>BrowserModule</a:t>
            </a:r>
            <a:endParaRPr sz="1600">
              <a:latin typeface="Arial"/>
              <a:cs typeface="Arial"/>
            </a:endParaRPr>
          </a:p>
          <a:p>
            <a:pPr marL="228600" marR="725805" indent="914400">
              <a:lnSpc>
                <a:spcPct val="100000"/>
              </a:lnSpc>
            </a:pPr>
            <a:r>
              <a:rPr sz="1600" spc="-5" dirty="0">
                <a:solidFill>
                  <a:srgbClr val="5243BA"/>
                </a:solidFill>
                <a:latin typeface="Arial"/>
                <a:cs typeface="Arial"/>
              </a:rPr>
              <a:t>HttpModule ]</a:t>
            </a:r>
            <a:r>
              <a:rPr sz="1600" spc="-5" dirty="0">
                <a:latin typeface="Arial"/>
                <a:cs typeface="Arial"/>
              </a:rPr>
              <a:t>,  declarations: </a:t>
            </a:r>
            <a:r>
              <a:rPr sz="1600" spc="-5" dirty="0">
                <a:solidFill>
                  <a:srgbClr val="5243BA"/>
                </a:solidFill>
                <a:latin typeface="Arial"/>
                <a:cs typeface="Arial"/>
              </a:rPr>
              <a:t>[ AppComponent ]</a:t>
            </a:r>
            <a:r>
              <a:rPr sz="1600" spc="-5" dirty="0">
                <a:latin typeface="Arial"/>
                <a:cs typeface="Arial"/>
              </a:rPr>
              <a:t>,  bootstrap: </a:t>
            </a:r>
            <a:r>
              <a:rPr sz="1600" spc="-5" dirty="0">
                <a:solidFill>
                  <a:srgbClr val="5243BA"/>
                </a:solidFill>
                <a:latin typeface="Arial"/>
                <a:cs typeface="Arial"/>
              </a:rPr>
              <a:t>[ AppComponent </a:t>
            </a:r>
            <a:r>
              <a:rPr sz="1600" spc="-10" dirty="0">
                <a:solidFill>
                  <a:srgbClr val="5243BA"/>
                </a:solidFill>
                <a:latin typeface="Arial"/>
                <a:cs typeface="Arial"/>
              </a:rPr>
              <a:t>],  </a:t>
            </a:r>
            <a:r>
              <a:rPr sz="1600" spc="-5" dirty="0">
                <a:latin typeface="Arial"/>
                <a:cs typeface="Arial"/>
              </a:rPr>
              <a:t>providers</a:t>
            </a:r>
            <a:r>
              <a:rPr sz="1600" spc="-5" dirty="0">
                <a:solidFill>
                  <a:srgbClr val="5243BA"/>
                </a:solidFill>
                <a:latin typeface="Arial"/>
                <a:cs typeface="Arial"/>
              </a:rPr>
              <a:t>: [ BookService</a:t>
            </a:r>
            <a:r>
              <a:rPr sz="1600" spc="5" dirty="0">
                <a:solidFill>
                  <a:srgbClr val="5243BA"/>
                </a:solidFill>
                <a:latin typeface="Arial"/>
                <a:cs typeface="Arial"/>
              </a:rPr>
              <a:t> </a:t>
            </a:r>
            <a:r>
              <a:rPr sz="1600" spc="-5" dirty="0">
                <a:solidFill>
                  <a:srgbClr val="5243BA"/>
                </a:solidFill>
                <a:latin typeface="Arial"/>
                <a:cs typeface="Arial"/>
              </a:rPr>
              <a:t>]</a:t>
            </a:r>
            <a:endParaRPr sz="1600">
              <a:latin typeface="Arial"/>
              <a:cs typeface="Arial"/>
            </a:endParaRPr>
          </a:p>
          <a:p>
            <a:pPr>
              <a:lnSpc>
                <a:spcPct val="100000"/>
              </a:lnSpc>
            </a:pPr>
            <a:r>
              <a:rPr sz="1600" spc="-15" dirty="0">
                <a:latin typeface="Arial"/>
                <a:cs typeface="Arial"/>
              </a:rPr>
              <a:t>})</a:t>
            </a:r>
            <a:endParaRPr sz="1600">
              <a:latin typeface="Arial"/>
              <a:cs typeface="Arial"/>
            </a:endParaRPr>
          </a:p>
          <a:p>
            <a:pPr>
              <a:lnSpc>
                <a:spcPct val="100000"/>
              </a:lnSpc>
              <a:spcBef>
                <a:spcPts val="20"/>
              </a:spcBef>
            </a:pPr>
            <a:endParaRPr sz="1650">
              <a:latin typeface="Times New Roman"/>
              <a:cs typeface="Times New Roman"/>
            </a:endParaRPr>
          </a:p>
          <a:p>
            <a:pPr>
              <a:lnSpc>
                <a:spcPct val="100000"/>
              </a:lnSpc>
            </a:pPr>
            <a:r>
              <a:rPr sz="1600" spc="-5" dirty="0">
                <a:solidFill>
                  <a:srgbClr val="FF0000"/>
                </a:solidFill>
                <a:latin typeface="Arial"/>
                <a:cs typeface="Arial"/>
              </a:rPr>
              <a:t>export class </a:t>
            </a:r>
            <a:r>
              <a:rPr sz="1600" spc="-5" dirty="0">
                <a:solidFill>
                  <a:srgbClr val="FA8D33"/>
                </a:solidFill>
                <a:latin typeface="Arial"/>
                <a:cs typeface="Arial"/>
              </a:rPr>
              <a:t>AppModule </a:t>
            </a:r>
            <a:r>
              <a:rPr sz="1600" spc="-5" dirty="0">
                <a:latin typeface="Arial"/>
                <a:cs typeface="Arial"/>
              </a:rPr>
              <a:t>{</a:t>
            </a:r>
            <a:r>
              <a:rPr sz="1600" spc="30" dirty="0">
                <a:latin typeface="Arial"/>
                <a:cs typeface="Arial"/>
              </a:rPr>
              <a:t> </a:t>
            </a:r>
            <a:r>
              <a:rPr sz="1600" spc="-5" dirty="0">
                <a:latin typeface="Arial"/>
                <a:cs typeface="Arial"/>
              </a:rPr>
              <a:t>}</a:t>
            </a:r>
            <a:endParaRPr sz="1600">
              <a:latin typeface="Arial"/>
              <a:cs typeface="Arial"/>
            </a:endParaRPr>
          </a:p>
        </p:txBody>
      </p:sp>
      <p:sp>
        <p:nvSpPr>
          <p:cNvPr id="5" name="object 5"/>
          <p:cNvSpPr/>
          <p:nvPr/>
        </p:nvSpPr>
        <p:spPr>
          <a:xfrm>
            <a:off x="921258" y="2091689"/>
            <a:ext cx="3366770" cy="502920"/>
          </a:xfrm>
          <a:custGeom>
            <a:avLst/>
            <a:gdLst/>
            <a:ahLst/>
            <a:cxnLst/>
            <a:rect l="l" t="t" r="r" b="b"/>
            <a:pathLst>
              <a:path w="3366770" h="502919">
                <a:moveTo>
                  <a:pt x="0" y="502920"/>
                </a:moveTo>
                <a:lnTo>
                  <a:pt x="3366516" y="502920"/>
                </a:lnTo>
                <a:lnTo>
                  <a:pt x="3366516" y="0"/>
                </a:lnTo>
                <a:lnTo>
                  <a:pt x="0" y="0"/>
                </a:lnTo>
                <a:lnTo>
                  <a:pt x="0" y="502920"/>
                </a:lnTo>
                <a:close/>
              </a:path>
            </a:pathLst>
          </a:custGeom>
          <a:ln w="25908">
            <a:solidFill>
              <a:srgbClr val="9E7427"/>
            </a:solidFill>
          </a:ln>
        </p:spPr>
        <p:txBody>
          <a:bodyPr wrap="square" lIns="0" tIns="0" rIns="0" bIns="0" rtlCol="0"/>
          <a:lstStyle/>
          <a:p>
            <a:endParaRPr/>
          </a:p>
        </p:txBody>
      </p:sp>
      <p:sp>
        <p:nvSpPr>
          <p:cNvPr id="6" name="object 6"/>
          <p:cNvSpPr/>
          <p:nvPr/>
        </p:nvSpPr>
        <p:spPr>
          <a:xfrm>
            <a:off x="920496" y="2610611"/>
            <a:ext cx="5023485" cy="3317875"/>
          </a:xfrm>
          <a:custGeom>
            <a:avLst/>
            <a:gdLst/>
            <a:ahLst/>
            <a:cxnLst/>
            <a:rect l="l" t="t" r="r" b="b"/>
            <a:pathLst>
              <a:path w="5023485" h="3317875">
                <a:moveTo>
                  <a:pt x="0" y="3317748"/>
                </a:moveTo>
                <a:lnTo>
                  <a:pt x="5023104" y="3317748"/>
                </a:lnTo>
                <a:lnTo>
                  <a:pt x="5023104" y="0"/>
                </a:lnTo>
                <a:lnTo>
                  <a:pt x="0" y="0"/>
                </a:lnTo>
                <a:lnTo>
                  <a:pt x="0" y="3317748"/>
                </a:lnTo>
                <a:close/>
              </a:path>
            </a:pathLst>
          </a:custGeom>
          <a:ln w="9144">
            <a:solidFill>
              <a:srgbClr val="D79F39"/>
            </a:solidFill>
          </a:ln>
        </p:spPr>
        <p:txBody>
          <a:bodyPr wrap="square" lIns="0" tIns="0" rIns="0" bIns="0" rtlCol="0"/>
          <a:lstStyle/>
          <a:p>
            <a:endParaRPr/>
          </a:p>
        </p:txBody>
      </p:sp>
      <p:sp>
        <p:nvSpPr>
          <p:cNvPr id="7" name="object 7"/>
          <p:cNvSpPr txBox="1"/>
          <p:nvPr/>
        </p:nvSpPr>
        <p:spPr>
          <a:xfrm>
            <a:off x="933450" y="2104644"/>
            <a:ext cx="3341370" cy="477520"/>
          </a:xfrm>
          <a:prstGeom prst="rect">
            <a:avLst/>
          </a:prstGeom>
          <a:solidFill>
            <a:srgbClr val="D79F39"/>
          </a:solidFill>
        </p:spPr>
        <p:txBody>
          <a:bodyPr vert="horz" wrap="square" lIns="0" tIns="73660" rIns="0" bIns="0" rtlCol="0">
            <a:spAutoFit/>
          </a:bodyPr>
          <a:lstStyle/>
          <a:p>
            <a:pPr marL="173990">
              <a:lnSpc>
                <a:spcPct val="100000"/>
              </a:lnSpc>
              <a:spcBef>
                <a:spcPts val="580"/>
              </a:spcBef>
            </a:pPr>
            <a:r>
              <a:rPr sz="2400" b="1" spc="-5" dirty="0">
                <a:solidFill>
                  <a:srgbClr val="FFFFFF"/>
                </a:solidFill>
                <a:latin typeface="Arial"/>
                <a:cs typeface="Arial"/>
              </a:rPr>
              <a:t>book.service.ts</a:t>
            </a:r>
            <a:endParaRPr sz="2400">
              <a:latin typeface="Arial"/>
              <a:cs typeface="Arial"/>
            </a:endParaRPr>
          </a:p>
        </p:txBody>
      </p:sp>
      <p:sp>
        <p:nvSpPr>
          <p:cNvPr id="8" name="object 8"/>
          <p:cNvSpPr txBox="1"/>
          <p:nvPr/>
        </p:nvSpPr>
        <p:spPr>
          <a:xfrm>
            <a:off x="1036319" y="2664332"/>
            <a:ext cx="4808220" cy="3195955"/>
          </a:xfrm>
          <a:prstGeom prst="rect">
            <a:avLst/>
          </a:prstGeom>
        </p:spPr>
        <p:txBody>
          <a:bodyPr vert="horz" wrap="square" lIns="0" tIns="12065" rIns="0" bIns="0" rtlCol="0">
            <a:spAutoFit/>
          </a:bodyPr>
          <a:lstStyle/>
          <a:p>
            <a:pPr marR="1069975">
              <a:lnSpc>
                <a:spcPct val="100000"/>
              </a:lnSpc>
              <a:spcBef>
                <a:spcPts val="95"/>
              </a:spcBef>
            </a:pPr>
            <a:r>
              <a:rPr sz="1600" spc="-5" dirty="0">
                <a:solidFill>
                  <a:srgbClr val="3981B9"/>
                </a:solidFill>
                <a:latin typeface="Arial"/>
                <a:cs typeface="Arial"/>
              </a:rPr>
              <a:t>import </a:t>
            </a:r>
            <a:r>
              <a:rPr sz="1600" spc="-5" dirty="0">
                <a:latin typeface="Arial"/>
                <a:cs typeface="Arial"/>
              </a:rPr>
              <a:t>{ Injectable } </a:t>
            </a:r>
            <a:r>
              <a:rPr sz="1600" spc="-5" dirty="0">
                <a:solidFill>
                  <a:srgbClr val="3981B9"/>
                </a:solidFill>
                <a:latin typeface="Arial"/>
                <a:cs typeface="Arial"/>
              </a:rPr>
              <a:t>from </a:t>
            </a:r>
            <a:r>
              <a:rPr sz="1600" spc="-5" dirty="0">
                <a:solidFill>
                  <a:srgbClr val="D79F39"/>
                </a:solidFill>
                <a:latin typeface="Arial"/>
                <a:cs typeface="Arial"/>
              </a:rPr>
              <a:t>'@angular/core'</a:t>
            </a:r>
            <a:r>
              <a:rPr sz="1600" spc="-5" dirty="0">
                <a:latin typeface="Arial"/>
                <a:cs typeface="Arial"/>
              </a:rPr>
              <a:t>;  </a:t>
            </a:r>
            <a:r>
              <a:rPr sz="1600" spc="-5" dirty="0">
                <a:solidFill>
                  <a:srgbClr val="3981B9"/>
                </a:solidFill>
                <a:latin typeface="Arial"/>
                <a:cs typeface="Arial"/>
              </a:rPr>
              <a:t>import </a:t>
            </a:r>
            <a:r>
              <a:rPr sz="1600" spc="-5" dirty="0">
                <a:latin typeface="Arial"/>
                <a:cs typeface="Arial"/>
              </a:rPr>
              <a:t>{ Http } </a:t>
            </a:r>
            <a:r>
              <a:rPr sz="1600" spc="-5" dirty="0">
                <a:solidFill>
                  <a:srgbClr val="3981B9"/>
                </a:solidFill>
                <a:latin typeface="Arial"/>
                <a:cs typeface="Arial"/>
              </a:rPr>
              <a:t>from</a:t>
            </a:r>
            <a:r>
              <a:rPr sz="1600" spc="90" dirty="0">
                <a:solidFill>
                  <a:srgbClr val="3981B9"/>
                </a:solidFill>
                <a:latin typeface="Arial"/>
                <a:cs typeface="Arial"/>
              </a:rPr>
              <a:t> </a:t>
            </a:r>
            <a:r>
              <a:rPr sz="1600" spc="-10" dirty="0">
                <a:solidFill>
                  <a:srgbClr val="D79F39"/>
                </a:solidFill>
                <a:latin typeface="Arial"/>
                <a:cs typeface="Arial"/>
              </a:rPr>
              <a:t>‘@angular/http'</a:t>
            </a:r>
            <a:r>
              <a:rPr sz="1600" spc="-10" dirty="0">
                <a:latin typeface="Arial"/>
                <a:cs typeface="Arial"/>
              </a:rPr>
              <a:t>;</a:t>
            </a:r>
            <a:endParaRPr sz="1600" dirty="0">
              <a:latin typeface="Arial"/>
              <a:cs typeface="Arial"/>
            </a:endParaRPr>
          </a:p>
          <a:p>
            <a:pPr>
              <a:lnSpc>
                <a:spcPct val="100000"/>
              </a:lnSpc>
              <a:spcBef>
                <a:spcPts val="20"/>
              </a:spcBef>
            </a:pPr>
            <a:endParaRPr sz="1650" dirty="0">
              <a:latin typeface="Times New Roman"/>
              <a:cs typeface="Times New Roman"/>
            </a:endParaRPr>
          </a:p>
          <a:p>
            <a:pPr>
              <a:lnSpc>
                <a:spcPct val="100000"/>
              </a:lnSpc>
            </a:pPr>
            <a:r>
              <a:rPr sz="1600" spc="-5" dirty="0">
                <a:solidFill>
                  <a:srgbClr val="6F2F9F"/>
                </a:solidFill>
                <a:latin typeface="Arial"/>
                <a:cs typeface="Arial"/>
              </a:rPr>
              <a:t>@Injectable()</a:t>
            </a:r>
            <a:endParaRPr sz="1600" dirty="0">
              <a:latin typeface="Arial"/>
              <a:cs typeface="Arial"/>
            </a:endParaRPr>
          </a:p>
          <a:p>
            <a:pPr>
              <a:lnSpc>
                <a:spcPct val="100000"/>
              </a:lnSpc>
            </a:pPr>
            <a:r>
              <a:rPr sz="1600" spc="-5" dirty="0">
                <a:solidFill>
                  <a:srgbClr val="006FC0"/>
                </a:solidFill>
                <a:latin typeface="Arial"/>
                <a:cs typeface="Arial"/>
              </a:rPr>
              <a:t>export </a:t>
            </a:r>
            <a:r>
              <a:rPr sz="1600" spc="-5" dirty="0">
                <a:solidFill>
                  <a:srgbClr val="FF0000"/>
                </a:solidFill>
                <a:latin typeface="Arial"/>
                <a:cs typeface="Arial"/>
              </a:rPr>
              <a:t>class </a:t>
            </a:r>
            <a:r>
              <a:rPr sz="1600" spc="-5" dirty="0">
                <a:solidFill>
                  <a:srgbClr val="FA8D33"/>
                </a:solidFill>
                <a:latin typeface="Arial"/>
                <a:cs typeface="Arial"/>
              </a:rPr>
              <a:t>BookService</a:t>
            </a:r>
            <a:r>
              <a:rPr sz="1600" spc="5" dirty="0">
                <a:solidFill>
                  <a:srgbClr val="FA8D33"/>
                </a:solidFill>
                <a:latin typeface="Arial"/>
                <a:cs typeface="Arial"/>
              </a:rPr>
              <a:t> </a:t>
            </a:r>
            <a:r>
              <a:rPr sz="1600" spc="-5" dirty="0">
                <a:latin typeface="Arial"/>
                <a:cs typeface="Arial"/>
              </a:rPr>
              <a:t>{</a:t>
            </a:r>
            <a:endParaRPr sz="1600" dirty="0">
              <a:latin typeface="Arial"/>
              <a:cs typeface="Arial"/>
            </a:endParaRPr>
          </a:p>
          <a:p>
            <a:pPr marL="284480">
              <a:lnSpc>
                <a:spcPct val="100000"/>
              </a:lnSpc>
              <a:spcBef>
                <a:spcPts val="5"/>
              </a:spcBef>
            </a:pPr>
            <a:r>
              <a:rPr sz="1600" spc="-5" dirty="0">
                <a:solidFill>
                  <a:srgbClr val="AB7921"/>
                </a:solidFill>
                <a:latin typeface="Arial"/>
                <a:cs typeface="Arial"/>
              </a:rPr>
              <a:t>constructor</a:t>
            </a:r>
            <a:r>
              <a:rPr sz="1600" spc="-5" dirty="0">
                <a:latin typeface="Arial"/>
                <a:cs typeface="Arial"/>
              </a:rPr>
              <a:t>(</a:t>
            </a:r>
            <a:r>
              <a:rPr sz="1600" spc="-5" dirty="0">
                <a:solidFill>
                  <a:srgbClr val="FF0000"/>
                </a:solidFill>
                <a:latin typeface="Arial"/>
                <a:cs typeface="Arial"/>
              </a:rPr>
              <a:t>private </a:t>
            </a:r>
            <a:r>
              <a:rPr sz="1600" spc="-5" dirty="0">
                <a:solidFill>
                  <a:srgbClr val="6F2F9F"/>
                </a:solidFill>
                <a:latin typeface="Arial"/>
                <a:cs typeface="Arial"/>
              </a:rPr>
              <a:t>_http</a:t>
            </a:r>
            <a:r>
              <a:rPr sz="1600" spc="-5" dirty="0">
                <a:latin typeface="Arial"/>
                <a:cs typeface="Arial"/>
              </a:rPr>
              <a:t>: </a:t>
            </a:r>
            <a:r>
              <a:rPr sz="1600" spc="-5" dirty="0">
                <a:solidFill>
                  <a:srgbClr val="6F2F9F"/>
                </a:solidFill>
                <a:latin typeface="Arial"/>
                <a:cs typeface="Arial"/>
              </a:rPr>
              <a:t>Http</a:t>
            </a:r>
            <a:r>
              <a:rPr sz="1600" spc="-5" dirty="0">
                <a:latin typeface="Arial"/>
                <a:cs typeface="Arial"/>
              </a:rPr>
              <a:t>) {</a:t>
            </a:r>
            <a:r>
              <a:rPr sz="1600" spc="85" dirty="0">
                <a:latin typeface="Arial"/>
                <a:cs typeface="Arial"/>
              </a:rPr>
              <a:t> </a:t>
            </a:r>
            <a:r>
              <a:rPr sz="1600" spc="-5" dirty="0">
                <a:latin typeface="Arial"/>
                <a:cs typeface="Arial"/>
              </a:rPr>
              <a:t>}</a:t>
            </a:r>
            <a:endParaRPr sz="1600" dirty="0">
              <a:latin typeface="Arial"/>
              <a:cs typeface="Arial"/>
            </a:endParaRPr>
          </a:p>
          <a:p>
            <a:pPr>
              <a:lnSpc>
                <a:spcPct val="100000"/>
              </a:lnSpc>
              <a:spcBef>
                <a:spcPts val="20"/>
              </a:spcBef>
            </a:pPr>
            <a:endParaRPr sz="1650" dirty="0">
              <a:latin typeface="Times New Roman"/>
              <a:cs typeface="Times New Roman"/>
            </a:endParaRPr>
          </a:p>
          <a:p>
            <a:pPr marL="284480" marR="2773680" indent="-114300">
              <a:lnSpc>
                <a:spcPct val="100000"/>
              </a:lnSpc>
              <a:spcBef>
                <a:spcPts val="5"/>
              </a:spcBef>
            </a:pPr>
            <a:r>
              <a:rPr sz="1600" spc="-5" dirty="0">
                <a:solidFill>
                  <a:srgbClr val="00AF50"/>
                </a:solidFill>
                <a:latin typeface="Arial"/>
                <a:cs typeface="Arial"/>
              </a:rPr>
              <a:t>getBooks</a:t>
            </a:r>
            <a:r>
              <a:rPr sz="1600" spc="-5" dirty="0">
                <a:latin typeface="Arial"/>
                <a:cs typeface="Arial"/>
              </a:rPr>
              <a:t>(): </a:t>
            </a:r>
            <a:r>
              <a:rPr sz="1600" spc="-5" dirty="0">
                <a:solidFill>
                  <a:srgbClr val="FF0000"/>
                </a:solidFill>
                <a:latin typeface="Arial"/>
                <a:cs typeface="Arial"/>
              </a:rPr>
              <a:t>IBook</a:t>
            </a:r>
            <a:r>
              <a:rPr sz="1600" spc="-5" dirty="0">
                <a:latin typeface="Arial"/>
                <a:cs typeface="Arial"/>
              </a:rPr>
              <a:t>[] {  </a:t>
            </a:r>
            <a:r>
              <a:rPr sz="1600" spc="-5" dirty="0">
                <a:solidFill>
                  <a:srgbClr val="953334"/>
                </a:solidFill>
                <a:latin typeface="Arial"/>
                <a:cs typeface="Arial"/>
              </a:rPr>
              <a:t>return</a:t>
            </a:r>
            <a:r>
              <a:rPr sz="1600" spc="25" dirty="0">
                <a:solidFill>
                  <a:srgbClr val="953334"/>
                </a:solidFill>
                <a:latin typeface="Arial"/>
                <a:cs typeface="Arial"/>
              </a:rPr>
              <a:t> </a:t>
            </a:r>
            <a:r>
              <a:rPr sz="1600" spc="-5" dirty="0">
                <a:latin typeface="Arial"/>
                <a:cs typeface="Arial"/>
              </a:rPr>
              <a:t>this.</a:t>
            </a:r>
            <a:r>
              <a:rPr sz="1600" spc="-5" dirty="0">
                <a:solidFill>
                  <a:srgbClr val="6F2F9F"/>
                </a:solidFill>
                <a:latin typeface="Arial"/>
                <a:cs typeface="Arial"/>
              </a:rPr>
              <a:t>_http</a:t>
            </a:r>
            <a:endParaRPr sz="1600" dirty="0">
              <a:latin typeface="Arial"/>
              <a:cs typeface="Arial"/>
            </a:endParaRPr>
          </a:p>
          <a:p>
            <a:pPr marL="457200">
              <a:lnSpc>
                <a:spcPct val="100000"/>
              </a:lnSpc>
            </a:pPr>
            <a:r>
              <a:rPr sz="1600" spc="-5" dirty="0">
                <a:latin typeface="Arial"/>
                <a:cs typeface="Arial"/>
              </a:rPr>
              <a:t>.get(</a:t>
            </a:r>
            <a:r>
              <a:rPr sz="1600" spc="-5" dirty="0">
                <a:solidFill>
                  <a:srgbClr val="D79F39"/>
                </a:solidFill>
                <a:latin typeface="Arial"/>
                <a:cs typeface="Arial"/>
              </a:rPr>
              <a:t>‘api/books.json’</a:t>
            </a:r>
            <a:r>
              <a:rPr sz="1600" spc="-5" dirty="0">
                <a:latin typeface="Arial"/>
                <a:cs typeface="Arial"/>
              </a:rPr>
              <a:t>)</a:t>
            </a:r>
            <a:endParaRPr sz="1600" dirty="0">
              <a:latin typeface="Arial"/>
              <a:cs typeface="Arial"/>
            </a:endParaRPr>
          </a:p>
          <a:p>
            <a:pPr marL="457200">
              <a:lnSpc>
                <a:spcPct val="100000"/>
              </a:lnSpc>
            </a:pPr>
            <a:r>
              <a:rPr sz="1600" spc="-5" dirty="0">
                <a:latin typeface="Arial"/>
                <a:cs typeface="Arial"/>
              </a:rPr>
              <a:t>.map((</a:t>
            </a:r>
            <a:r>
              <a:rPr sz="1600" spc="-5" dirty="0">
                <a:solidFill>
                  <a:srgbClr val="6F2F9F"/>
                </a:solidFill>
                <a:latin typeface="Arial"/>
                <a:cs typeface="Arial"/>
              </a:rPr>
              <a:t>response: Response</a:t>
            </a:r>
            <a:r>
              <a:rPr sz="1600" spc="-5" dirty="0">
                <a:latin typeface="Arial"/>
                <a:cs typeface="Arial"/>
              </a:rPr>
              <a:t>) =&gt;</a:t>
            </a:r>
            <a:r>
              <a:rPr sz="1600" spc="65" dirty="0">
                <a:latin typeface="Arial"/>
                <a:cs typeface="Arial"/>
              </a:rPr>
              <a:t> </a:t>
            </a:r>
            <a:r>
              <a:rPr sz="1600" spc="-5" dirty="0">
                <a:solidFill>
                  <a:srgbClr val="6F2F9F"/>
                </a:solidFill>
                <a:latin typeface="Arial"/>
                <a:cs typeface="Arial"/>
              </a:rPr>
              <a:t>response</a:t>
            </a:r>
            <a:r>
              <a:rPr sz="1600" spc="-5" dirty="0">
                <a:latin typeface="Arial"/>
                <a:cs typeface="Arial"/>
              </a:rPr>
              <a:t>.json())</a:t>
            </a:r>
            <a:endParaRPr sz="1600" dirty="0">
              <a:latin typeface="Arial"/>
              <a:cs typeface="Arial"/>
            </a:endParaRPr>
          </a:p>
          <a:p>
            <a:pPr marL="114300">
              <a:lnSpc>
                <a:spcPct val="100000"/>
              </a:lnSpc>
            </a:pPr>
            <a:r>
              <a:rPr sz="1600" spc="-5" dirty="0">
                <a:latin typeface="Arial"/>
                <a:cs typeface="Arial"/>
              </a:rPr>
              <a:t>}</a:t>
            </a:r>
            <a:endParaRPr sz="1600" dirty="0">
              <a:latin typeface="Arial"/>
              <a:cs typeface="Arial"/>
            </a:endParaRPr>
          </a:p>
          <a:p>
            <a:pPr>
              <a:lnSpc>
                <a:spcPct val="100000"/>
              </a:lnSpc>
            </a:pPr>
            <a:r>
              <a:rPr sz="1600" spc="-5" dirty="0">
                <a:latin typeface="Arial"/>
                <a:cs typeface="Arial"/>
              </a:rPr>
              <a:t>}</a:t>
            </a:r>
            <a:endParaRPr sz="1600" dirty="0">
              <a:latin typeface="Arial"/>
              <a:cs typeface="Arial"/>
            </a:endParaRPr>
          </a:p>
        </p:txBody>
      </p:sp>
      <p:sp>
        <p:nvSpPr>
          <p:cNvPr id="9" name="object 9"/>
          <p:cNvSpPr txBox="1"/>
          <p:nvPr/>
        </p:nvSpPr>
        <p:spPr>
          <a:xfrm>
            <a:off x="7075931" y="2111501"/>
            <a:ext cx="2396490" cy="511809"/>
          </a:xfrm>
          <a:prstGeom prst="rect">
            <a:avLst/>
          </a:prstGeom>
          <a:solidFill>
            <a:srgbClr val="3981B9"/>
          </a:solidFill>
          <a:ln w="25907">
            <a:solidFill>
              <a:srgbClr val="285D87"/>
            </a:solidFill>
          </a:ln>
        </p:spPr>
        <p:txBody>
          <a:bodyPr vert="horz" wrap="square" lIns="0" tIns="58419" rIns="0" bIns="0" rtlCol="0">
            <a:spAutoFit/>
          </a:bodyPr>
          <a:lstStyle/>
          <a:p>
            <a:pPr marL="138430">
              <a:lnSpc>
                <a:spcPct val="100000"/>
              </a:lnSpc>
              <a:spcBef>
                <a:spcPts val="459"/>
              </a:spcBef>
            </a:pPr>
            <a:r>
              <a:rPr sz="2400" b="1" spc="-5" dirty="0">
                <a:solidFill>
                  <a:srgbClr val="FFFFFF"/>
                </a:solidFill>
                <a:latin typeface="Arial"/>
                <a:cs typeface="Arial"/>
              </a:rPr>
              <a:t>app.module.ts</a:t>
            </a:r>
            <a:endParaRPr sz="2400">
              <a:latin typeface="Arial"/>
              <a:cs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073652" y="123444"/>
            <a:ext cx="4325111" cy="199491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636770" y="386918"/>
            <a:ext cx="3177540" cy="1123315"/>
          </a:xfrm>
          <a:prstGeom prst="rect">
            <a:avLst/>
          </a:prstGeom>
        </p:spPr>
        <p:txBody>
          <a:bodyPr vert="horz" wrap="square" lIns="0" tIns="12700" rIns="0" bIns="0" rtlCol="0">
            <a:spAutoFit/>
          </a:bodyPr>
          <a:lstStyle/>
          <a:p>
            <a:pPr marL="12700">
              <a:lnSpc>
                <a:spcPct val="100000"/>
              </a:lnSpc>
              <a:spcBef>
                <a:spcPts val="100"/>
              </a:spcBef>
            </a:pPr>
            <a:r>
              <a:rPr sz="7200" dirty="0">
                <a:solidFill>
                  <a:srgbClr val="000000"/>
                </a:solidFill>
              </a:rPr>
              <a:t>Routing</a:t>
            </a:r>
            <a:endParaRPr sz="7200"/>
          </a:p>
        </p:txBody>
      </p:sp>
      <p:sp>
        <p:nvSpPr>
          <p:cNvPr id="4" name="object 4"/>
          <p:cNvSpPr/>
          <p:nvPr/>
        </p:nvSpPr>
        <p:spPr>
          <a:xfrm>
            <a:off x="3422903" y="2078735"/>
            <a:ext cx="5605272" cy="434797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42282" y="1730501"/>
            <a:ext cx="0" cy="4480560"/>
          </a:xfrm>
          <a:custGeom>
            <a:avLst/>
            <a:gdLst/>
            <a:ahLst/>
            <a:cxnLst/>
            <a:rect l="l" t="t" r="r" b="b"/>
            <a:pathLst>
              <a:path h="4480560">
                <a:moveTo>
                  <a:pt x="0" y="0"/>
                </a:moveTo>
                <a:lnTo>
                  <a:pt x="0" y="4480560"/>
                </a:lnTo>
              </a:path>
            </a:pathLst>
          </a:custGeom>
          <a:ln w="25908">
            <a:solidFill>
              <a:srgbClr val="3981B9"/>
            </a:solidFill>
          </a:ln>
        </p:spPr>
        <p:txBody>
          <a:bodyPr wrap="square" lIns="0" tIns="0" rIns="0" bIns="0" rtlCol="0"/>
          <a:lstStyle/>
          <a:p>
            <a:endParaRPr/>
          </a:p>
        </p:txBody>
      </p:sp>
      <p:sp>
        <p:nvSpPr>
          <p:cNvPr id="3" name="object 3"/>
          <p:cNvSpPr txBox="1"/>
          <p:nvPr/>
        </p:nvSpPr>
        <p:spPr>
          <a:xfrm>
            <a:off x="5272532" y="1900206"/>
            <a:ext cx="3687445" cy="3928110"/>
          </a:xfrm>
          <a:prstGeom prst="rect">
            <a:avLst/>
          </a:prstGeom>
        </p:spPr>
        <p:txBody>
          <a:bodyPr vert="horz" wrap="square" lIns="0" tIns="292100" rIns="0" bIns="0" rtlCol="0">
            <a:spAutoFit/>
          </a:bodyPr>
          <a:lstStyle/>
          <a:p>
            <a:pPr marL="12700">
              <a:lnSpc>
                <a:spcPct val="100000"/>
              </a:lnSpc>
              <a:spcBef>
                <a:spcPts val="2300"/>
              </a:spcBef>
            </a:pPr>
            <a:r>
              <a:rPr sz="3200" spc="-5" dirty="0">
                <a:latin typeface="Courier New"/>
                <a:cs typeface="Courier New"/>
              </a:rPr>
              <a:t>Simple</a:t>
            </a:r>
            <a:r>
              <a:rPr sz="3200" spc="-60" dirty="0">
                <a:latin typeface="Courier New"/>
                <a:cs typeface="Courier New"/>
              </a:rPr>
              <a:t> </a:t>
            </a:r>
            <a:r>
              <a:rPr sz="3200" spc="-5" dirty="0">
                <a:latin typeface="Courier New"/>
                <a:cs typeface="Courier New"/>
              </a:rPr>
              <a:t>Routing</a:t>
            </a:r>
            <a:endParaRPr sz="3200">
              <a:latin typeface="Courier New"/>
              <a:cs typeface="Courier New"/>
            </a:endParaRPr>
          </a:p>
          <a:p>
            <a:pPr marL="355600" indent="-342900">
              <a:lnSpc>
                <a:spcPct val="100000"/>
              </a:lnSpc>
              <a:spcBef>
                <a:spcPts val="1639"/>
              </a:spcBef>
              <a:buFont typeface="Arial"/>
              <a:buChar char="•"/>
              <a:tabLst>
                <a:tab pos="354965" algn="l"/>
                <a:tab pos="355600" algn="l"/>
              </a:tabLst>
            </a:pPr>
            <a:r>
              <a:rPr sz="2400" spc="-5" dirty="0">
                <a:solidFill>
                  <a:srgbClr val="3981B9"/>
                </a:solidFill>
                <a:latin typeface="Courier New"/>
                <a:cs typeface="Courier New"/>
              </a:rPr>
              <a:t>&lt;router-outlet&gt;</a:t>
            </a:r>
            <a:endParaRPr sz="2400">
              <a:latin typeface="Courier New"/>
              <a:cs typeface="Courier New"/>
            </a:endParaRPr>
          </a:p>
          <a:p>
            <a:pPr marL="12700">
              <a:lnSpc>
                <a:spcPct val="100000"/>
              </a:lnSpc>
              <a:spcBef>
                <a:spcPts val="1720"/>
              </a:spcBef>
            </a:pPr>
            <a:r>
              <a:rPr sz="3200" spc="-5" dirty="0">
                <a:latin typeface="Courier New"/>
                <a:cs typeface="Courier New"/>
              </a:rPr>
              <a:t>routerLink</a:t>
            </a:r>
            <a:endParaRPr sz="3200">
              <a:latin typeface="Courier New"/>
              <a:cs typeface="Courier New"/>
            </a:endParaRPr>
          </a:p>
          <a:p>
            <a:pPr marL="355600" indent="-342900">
              <a:lnSpc>
                <a:spcPct val="100000"/>
              </a:lnSpc>
              <a:spcBef>
                <a:spcPts val="1645"/>
              </a:spcBef>
              <a:buFont typeface="Arial"/>
              <a:buChar char="•"/>
              <a:tabLst>
                <a:tab pos="354965" algn="l"/>
                <a:tab pos="355600" algn="l"/>
              </a:tabLst>
            </a:pPr>
            <a:r>
              <a:rPr sz="2400" spc="-5" dirty="0">
                <a:solidFill>
                  <a:srgbClr val="3981B9"/>
                </a:solidFill>
                <a:latin typeface="Courier New"/>
                <a:cs typeface="Courier New"/>
              </a:rPr>
              <a:t>menu,</a:t>
            </a:r>
            <a:r>
              <a:rPr sz="2400" spc="-30" dirty="0">
                <a:solidFill>
                  <a:srgbClr val="3981B9"/>
                </a:solidFill>
                <a:latin typeface="Courier New"/>
                <a:cs typeface="Courier New"/>
              </a:rPr>
              <a:t> </a:t>
            </a:r>
            <a:r>
              <a:rPr sz="2400" spc="-5" dirty="0">
                <a:solidFill>
                  <a:srgbClr val="3981B9"/>
                </a:solidFill>
                <a:latin typeface="Courier New"/>
                <a:cs typeface="Courier New"/>
              </a:rPr>
              <a:t>buttons</a:t>
            </a:r>
            <a:endParaRPr sz="2400">
              <a:latin typeface="Courier New"/>
              <a:cs typeface="Courier New"/>
            </a:endParaRPr>
          </a:p>
          <a:p>
            <a:pPr marL="12700">
              <a:lnSpc>
                <a:spcPct val="100000"/>
              </a:lnSpc>
              <a:spcBef>
                <a:spcPts val="1720"/>
              </a:spcBef>
            </a:pPr>
            <a:r>
              <a:rPr sz="3200" spc="-5" dirty="0">
                <a:latin typeface="Courier New"/>
                <a:cs typeface="Courier New"/>
              </a:rPr>
              <a:t>Pass</a:t>
            </a:r>
            <a:r>
              <a:rPr sz="3200" spc="-60" dirty="0">
                <a:latin typeface="Courier New"/>
                <a:cs typeface="Courier New"/>
              </a:rPr>
              <a:t> </a:t>
            </a:r>
            <a:r>
              <a:rPr sz="3200" spc="-5" dirty="0">
                <a:latin typeface="Courier New"/>
                <a:cs typeface="Courier New"/>
              </a:rPr>
              <a:t>Parameters</a:t>
            </a:r>
            <a:endParaRPr sz="3200">
              <a:latin typeface="Courier New"/>
              <a:cs typeface="Courier New"/>
            </a:endParaRPr>
          </a:p>
          <a:p>
            <a:pPr marL="355600" indent="-342900">
              <a:lnSpc>
                <a:spcPct val="100000"/>
              </a:lnSpc>
              <a:spcBef>
                <a:spcPts val="1640"/>
              </a:spcBef>
              <a:buFont typeface="Arial"/>
              <a:buChar char="•"/>
              <a:tabLst>
                <a:tab pos="354965" algn="l"/>
                <a:tab pos="355600" algn="l"/>
              </a:tabLst>
            </a:pPr>
            <a:r>
              <a:rPr sz="2400" spc="-5" dirty="0">
                <a:solidFill>
                  <a:srgbClr val="3981B9"/>
                </a:solidFill>
                <a:latin typeface="Courier New"/>
                <a:cs typeface="Courier New"/>
              </a:rPr>
              <a:t>book-details</a:t>
            </a:r>
            <a:endParaRPr sz="2400">
              <a:latin typeface="Courier New"/>
              <a:cs typeface="Courier New"/>
            </a:endParaRPr>
          </a:p>
        </p:txBody>
      </p:sp>
      <p:sp>
        <p:nvSpPr>
          <p:cNvPr id="4" name="object 4"/>
          <p:cNvSpPr/>
          <p:nvPr/>
        </p:nvSpPr>
        <p:spPr>
          <a:xfrm>
            <a:off x="749808" y="2439923"/>
            <a:ext cx="3127248" cy="2424684"/>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5126863" y="349961"/>
            <a:ext cx="2652395" cy="940435"/>
          </a:xfrm>
          <a:prstGeom prst="rect">
            <a:avLst/>
          </a:prstGeom>
        </p:spPr>
        <p:txBody>
          <a:bodyPr vert="horz" wrap="square" lIns="0" tIns="12700" rIns="0" bIns="0" rtlCol="0">
            <a:spAutoFit/>
          </a:bodyPr>
          <a:lstStyle/>
          <a:p>
            <a:pPr marL="12700">
              <a:lnSpc>
                <a:spcPct val="100000"/>
              </a:lnSpc>
              <a:spcBef>
                <a:spcPts val="100"/>
              </a:spcBef>
            </a:pPr>
            <a:r>
              <a:rPr sz="6000" dirty="0"/>
              <a:t>Routing</a:t>
            </a:r>
            <a:endParaRPr sz="60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89526" y="1636014"/>
            <a:ext cx="0" cy="4480560"/>
          </a:xfrm>
          <a:custGeom>
            <a:avLst/>
            <a:gdLst/>
            <a:ahLst/>
            <a:cxnLst/>
            <a:rect l="l" t="t" r="r" b="b"/>
            <a:pathLst>
              <a:path h="4480560">
                <a:moveTo>
                  <a:pt x="0" y="0"/>
                </a:moveTo>
                <a:lnTo>
                  <a:pt x="0" y="4480560"/>
                </a:lnTo>
              </a:path>
            </a:pathLst>
          </a:custGeom>
          <a:ln w="25908">
            <a:solidFill>
              <a:srgbClr val="3981B9"/>
            </a:solidFill>
          </a:ln>
        </p:spPr>
        <p:txBody>
          <a:bodyPr wrap="square" lIns="0" tIns="0" rIns="0" bIns="0" rtlCol="0"/>
          <a:lstStyle/>
          <a:p>
            <a:endParaRPr/>
          </a:p>
        </p:txBody>
      </p:sp>
      <p:sp>
        <p:nvSpPr>
          <p:cNvPr id="3" name="object 3"/>
          <p:cNvSpPr txBox="1"/>
          <p:nvPr/>
        </p:nvSpPr>
        <p:spPr>
          <a:xfrm>
            <a:off x="5585205" y="2075662"/>
            <a:ext cx="5178425" cy="2952750"/>
          </a:xfrm>
          <a:prstGeom prst="rect">
            <a:avLst/>
          </a:prstGeom>
        </p:spPr>
        <p:txBody>
          <a:bodyPr vert="horz" wrap="square" lIns="0" tIns="256540" rIns="0" bIns="0" rtlCol="0">
            <a:spAutoFit/>
          </a:bodyPr>
          <a:lstStyle/>
          <a:p>
            <a:pPr marL="12700">
              <a:lnSpc>
                <a:spcPct val="100000"/>
              </a:lnSpc>
              <a:spcBef>
                <a:spcPts val="2020"/>
              </a:spcBef>
            </a:pPr>
            <a:r>
              <a:rPr sz="3200" spc="25" dirty="0">
                <a:latin typeface="Courier New"/>
                <a:cs typeface="Courier New"/>
              </a:rPr>
              <a:t>1.&lt;</a:t>
            </a:r>
            <a:r>
              <a:rPr sz="3200" spc="25" dirty="0">
                <a:solidFill>
                  <a:srgbClr val="FA8D33"/>
                </a:solidFill>
                <a:latin typeface="Courier New"/>
                <a:cs typeface="Courier New"/>
              </a:rPr>
              <a:t>base</a:t>
            </a:r>
            <a:r>
              <a:rPr sz="3200" spc="10" dirty="0">
                <a:solidFill>
                  <a:srgbClr val="FA8D33"/>
                </a:solidFill>
                <a:latin typeface="Courier New"/>
                <a:cs typeface="Courier New"/>
              </a:rPr>
              <a:t> </a:t>
            </a:r>
            <a:r>
              <a:rPr sz="3200" spc="-5" dirty="0">
                <a:solidFill>
                  <a:srgbClr val="6F2F9F"/>
                </a:solidFill>
                <a:latin typeface="Courier New"/>
                <a:cs typeface="Courier New"/>
              </a:rPr>
              <a:t>href</a:t>
            </a:r>
            <a:r>
              <a:rPr sz="3200" spc="-5" dirty="0">
                <a:latin typeface="Courier New"/>
                <a:cs typeface="Courier New"/>
              </a:rPr>
              <a:t>=</a:t>
            </a:r>
            <a:r>
              <a:rPr sz="3200" spc="-5" dirty="0">
                <a:solidFill>
                  <a:srgbClr val="953334"/>
                </a:solidFill>
                <a:latin typeface="Courier New"/>
                <a:cs typeface="Courier New"/>
              </a:rPr>
              <a:t>“</a:t>
            </a:r>
            <a:r>
              <a:rPr sz="3200" spc="-5" dirty="0">
                <a:solidFill>
                  <a:srgbClr val="8AAB42"/>
                </a:solidFill>
                <a:latin typeface="Courier New"/>
                <a:cs typeface="Courier New"/>
              </a:rPr>
              <a:t>/</a:t>
            </a:r>
            <a:r>
              <a:rPr sz="3200" spc="-5" dirty="0">
                <a:solidFill>
                  <a:srgbClr val="953334"/>
                </a:solidFill>
                <a:latin typeface="Courier New"/>
                <a:cs typeface="Courier New"/>
              </a:rPr>
              <a:t>”</a:t>
            </a:r>
            <a:r>
              <a:rPr sz="3200" spc="-5" dirty="0">
                <a:latin typeface="Courier New"/>
                <a:cs typeface="Courier New"/>
              </a:rPr>
              <a:t>&gt;</a:t>
            </a:r>
            <a:endParaRPr sz="3200">
              <a:latin typeface="Courier New"/>
              <a:cs typeface="Courier New"/>
            </a:endParaRPr>
          </a:p>
          <a:p>
            <a:pPr marL="527685" indent="-514984">
              <a:lnSpc>
                <a:spcPct val="100000"/>
              </a:lnSpc>
              <a:spcBef>
                <a:spcPts val="1925"/>
              </a:spcBef>
              <a:buAutoNum type="arabicPeriod" startAt="2"/>
              <a:tabLst>
                <a:tab pos="528320" algn="l"/>
              </a:tabLst>
            </a:pPr>
            <a:r>
              <a:rPr sz="3200" spc="-5" dirty="0">
                <a:latin typeface="Courier New"/>
                <a:cs typeface="Courier New"/>
              </a:rPr>
              <a:t>import</a:t>
            </a:r>
            <a:r>
              <a:rPr sz="3200" spc="-45" dirty="0">
                <a:latin typeface="Courier New"/>
                <a:cs typeface="Courier New"/>
              </a:rPr>
              <a:t> </a:t>
            </a:r>
            <a:r>
              <a:rPr sz="3200" spc="-5" dirty="0">
                <a:latin typeface="Courier New"/>
                <a:cs typeface="Courier New"/>
              </a:rPr>
              <a:t>RouterModule</a:t>
            </a:r>
            <a:endParaRPr sz="3200">
              <a:latin typeface="Courier New"/>
              <a:cs typeface="Courier New"/>
            </a:endParaRPr>
          </a:p>
          <a:p>
            <a:pPr marL="527685" indent="-514984">
              <a:lnSpc>
                <a:spcPct val="100000"/>
              </a:lnSpc>
              <a:spcBef>
                <a:spcPts val="1920"/>
              </a:spcBef>
              <a:buAutoNum type="arabicPeriod" startAt="2"/>
              <a:tabLst>
                <a:tab pos="528320" algn="l"/>
              </a:tabLst>
            </a:pPr>
            <a:r>
              <a:rPr sz="3200" spc="-5" dirty="0">
                <a:latin typeface="Courier New"/>
                <a:cs typeface="Courier New"/>
              </a:rPr>
              <a:t>Add</a:t>
            </a:r>
            <a:r>
              <a:rPr sz="3200" dirty="0">
                <a:latin typeface="Courier New"/>
                <a:cs typeface="Courier New"/>
              </a:rPr>
              <a:t> </a:t>
            </a:r>
            <a:r>
              <a:rPr sz="3200" spc="-5" dirty="0">
                <a:latin typeface="Courier New"/>
                <a:cs typeface="Courier New"/>
              </a:rPr>
              <a:t>path’s</a:t>
            </a:r>
            <a:endParaRPr sz="3200">
              <a:latin typeface="Courier New"/>
              <a:cs typeface="Courier New"/>
            </a:endParaRPr>
          </a:p>
          <a:p>
            <a:pPr marL="12700">
              <a:lnSpc>
                <a:spcPct val="100000"/>
              </a:lnSpc>
              <a:spcBef>
                <a:spcPts val="1920"/>
              </a:spcBef>
            </a:pPr>
            <a:r>
              <a:rPr sz="3200" spc="10" dirty="0">
                <a:latin typeface="Courier New"/>
                <a:cs typeface="Courier New"/>
              </a:rPr>
              <a:t>4.&lt;router-outlet&gt;</a:t>
            </a:r>
            <a:endParaRPr sz="3200">
              <a:latin typeface="Courier New"/>
              <a:cs typeface="Courier New"/>
            </a:endParaRPr>
          </a:p>
        </p:txBody>
      </p:sp>
      <p:sp>
        <p:nvSpPr>
          <p:cNvPr id="4" name="object 4"/>
          <p:cNvSpPr txBox="1">
            <a:spLocks noGrp="1"/>
          </p:cNvSpPr>
          <p:nvPr>
            <p:ph type="title"/>
          </p:nvPr>
        </p:nvSpPr>
        <p:spPr>
          <a:xfrm>
            <a:off x="5126863" y="349961"/>
            <a:ext cx="2652395" cy="940435"/>
          </a:xfrm>
          <a:prstGeom prst="rect">
            <a:avLst/>
          </a:prstGeom>
        </p:spPr>
        <p:txBody>
          <a:bodyPr vert="horz" wrap="square" lIns="0" tIns="12700" rIns="0" bIns="0" rtlCol="0">
            <a:spAutoFit/>
          </a:bodyPr>
          <a:lstStyle/>
          <a:p>
            <a:pPr marL="12700">
              <a:lnSpc>
                <a:spcPct val="100000"/>
              </a:lnSpc>
              <a:spcBef>
                <a:spcPts val="100"/>
              </a:spcBef>
            </a:pPr>
            <a:r>
              <a:rPr sz="6000" dirty="0"/>
              <a:t>Routing</a:t>
            </a:r>
            <a:endParaRPr sz="6000"/>
          </a:p>
        </p:txBody>
      </p:sp>
      <p:sp>
        <p:nvSpPr>
          <p:cNvPr id="5" name="object 5"/>
          <p:cNvSpPr/>
          <p:nvPr/>
        </p:nvSpPr>
        <p:spPr>
          <a:xfrm>
            <a:off x="749808" y="2439923"/>
            <a:ext cx="3127248" cy="242468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32326" y="519810"/>
            <a:ext cx="2651760" cy="939800"/>
          </a:xfrm>
          <a:prstGeom prst="rect">
            <a:avLst/>
          </a:prstGeom>
        </p:spPr>
        <p:txBody>
          <a:bodyPr vert="horz" wrap="square" lIns="0" tIns="12700" rIns="0" bIns="0" rtlCol="0">
            <a:spAutoFit/>
          </a:bodyPr>
          <a:lstStyle/>
          <a:p>
            <a:pPr marL="12700">
              <a:lnSpc>
                <a:spcPct val="100000"/>
              </a:lnSpc>
              <a:spcBef>
                <a:spcPts val="100"/>
              </a:spcBef>
            </a:pPr>
            <a:r>
              <a:rPr sz="6000" spc="-5" dirty="0"/>
              <a:t>Routing</a:t>
            </a:r>
            <a:endParaRPr sz="6000"/>
          </a:p>
        </p:txBody>
      </p:sp>
      <p:sp>
        <p:nvSpPr>
          <p:cNvPr id="3" name="object 3"/>
          <p:cNvSpPr/>
          <p:nvPr/>
        </p:nvSpPr>
        <p:spPr>
          <a:xfrm>
            <a:off x="3131820" y="2537460"/>
            <a:ext cx="4973320" cy="3305810"/>
          </a:xfrm>
          <a:custGeom>
            <a:avLst/>
            <a:gdLst/>
            <a:ahLst/>
            <a:cxnLst/>
            <a:rect l="l" t="t" r="r" b="b"/>
            <a:pathLst>
              <a:path w="4973320" h="3305810">
                <a:moveTo>
                  <a:pt x="0" y="3305555"/>
                </a:moveTo>
                <a:lnTo>
                  <a:pt x="4972811" y="3305555"/>
                </a:lnTo>
                <a:lnTo>
                  <a:pt x="4972811" y="0"/>
                </a:lnTo>
                <a:lnTo>
                  <a:pt x="0" y="0"/>
                </a:lnTo>
                <a:lnTo>
                  <a:pt x="0" y="3305555"/>
                </a:lnTo>
                <a:close/>
              </a:path>
            </a:pathLst>
          </a:custGeom>
          <a:ln w="9144">
            <a:solidFill>
              <a:srgbClr val="3981B9"/>
            </a:solidFill>
          </a:ln>
        </p:spPr>
        <p:txBody>
          <a:bodyPr wrap="square" lIns="0" tIns="0" rIns="0" bIns="0" rtlCol="0"/>
          <a:lstStyle/>
          <a:p>
            <a:endParaRPr/>
          </a:p>
        </p:txBody>
      </p:sp>
      <p:sp>
        <p:nvSpPr>
          <p:cNvPr id="4" name="object 4"/>
          <p:cNvSpPr txBox="1"/>
          <p:nvPr/>
        </p:nvSpPr>
        <p:spPr>
          <a:xfrm>
            <a:off x="3223005" y="2579369"/>
            <a:ext cx="4291330" cy="269240"/>
          </a:xfrm>
          <a:prstGeom prst="rect">
            <a:avLst/>
          </a:prstGeom>
        </p:spPr>
        <p:txBody>
          <a:bodyPr vert="horz" wrap="square" lIns="0" tIns="12065" rIns="0" bIns="0" rtlCol="0">
            <a:spAutoFit/>
          </a:bodyPr>
          <a:lstStyle/>
          <a:p>
            <a:pPr>
              <a:lnSpc>
                <a:spcPct val="100000"/>
              </a:lnSpc>
              <a:spcBef>
                <a:spcPts val="95"/>
              </a:spcBef>
            </a:pPr>
            <a:r>
              <a:rPr sz="1600" spc="-5" dirty="0">
                <a:solidFill>
                  <a:srgbClr val="3981B9"/>
                </a:solidFill>
                <a:latin typeface="Arial"/>
                <a:cs typeface="Arial"/>
              </a:rPr>
              <a:t>import </a:t>
            </a:r>
            <a:r>
              <a:rPr sz="1600" spc="-5" dirty="0">
                <a:latin typeface="Arial"/>
                <a:cs typeface="Arial"/>
              </a:rPr>
              <a:t>{ RouterModule } </a:t>
            </a:r>
            <a:r>
              <a:rPr sz="1600" spc="-5" dirty="0">
                <a:solidFill>
                  <a:srgbClr val="3981B9"/>
                </a:solidFill>
                <a:latin typeface="Arial"/>
                <a:cs typeface="Arial"/>
              </a:rPr>
              <a:t>from</a:t>
            </a:r>
            <a:r>
              <a:rPr sz="1600" spc="135" dirty="0">
                <a:solidFill>
                  <a:srgbClr val="3981B9"/>
                </a:solidFill>
                <a:latin typeface="Arial"/>
                <a:cs typeface="Arial"/>
              </a:rPr>
              <a:t> </a:t>
            </a:r>
            <a:r>
              <a:rPr sz="1600" spc="-10" dirty="0">
                <a:solidFill>
                  <a:srgbClr val="D79F39"/>
                </a:solidFill>
                <a:latin typeface="Arial"/>
                <a:cs typeface="Arial"/>
              </a:rPr>
              <a:t>‘@angular/router'</a:t>
            </a:r>
            <a:r>
              <a:rPr sz="1600" spc="-10" dirty="0">
                <a:latin typeface="Arial"/>
                <a:cs typeface="Arial"/>
              </a:rPr>
              <a:t>;</a:t>
            </a:r>
            <a:endParaRPr sz="1600">
              <a:latin typeface="Arial"/>
              <a:cs typeface="Arial"/>
            </a:endParaRPr>
          </a:p>
        </p:txBody>
      </p:sp>
      <p:sp>
        <p:nvSpPr>
          <p:cNvPr id="5" name="object 5"/>
          <p:cNvSpPr txBox="1"/>
          <p:nvPr/>
        </p:nvSpPr>
        <p:spPr>
          <a:xfrm>
            <a:off x="3223005" y="3067304"/>
            <a:ext cx="4839335" cy="2219960"/>
          </a:xfrm>
          <a:prstGeom prst="rect">
            <a:avLst/>
          </a:prstGeom>
        </p:spPr>
        <p:txBody>
          <a:bodyPr vert="horz" wrap="square" lIns="0" tIns="12065" rIns="0" bIns="0" rtlCol="0">
            <a:spAutoFit/>
          </a:bodyPr>
          <a:lstStyle/>
          <a:p>
            <a:pPr>
              <a:lnSpc>
                <a:spcPct val="100000"/>
              </a:lnSpc>
              <a:spcBef>
                <a:spcPts val="95"/>
              </a:spcBef>
            </a:pPr>
            <a:r>
              <a:rPr sz="1600" spc="-5" dirty="0">
                <a:latin typeface="Arial"/>
                <a:cs typeface="Arial"/>
              </a:rPr>
              <a:t>@NgModule({</a:t>
            </a:r>
            <a:endParaRPr sz="1600">
              <a:latin typeface="Arial"/>
              <a:cs typeface="Arial"/>
            </a:endParaRPr>
          </a:p>
          <a:p>
            <a:pPr marL="227965">
              <a:lnSpc>
                <a:spcPct val="100000"/>
              </a:lnSpc>
            </a:pPr>
            <a:r>
              <a:rPr sz="1600" spc="-5" dirty="0">
                <a:latin typeface="Arial"/>
                <a:cs typeface="Arial"/>
              </a:rPr>
              <a:t>imports: </a:t>
            </a:r>
            <a:r>
              <a:rPr sz="1600" spc="-5" dirty="0">
                <a:solidFill>
                  <a:srgbClr val="5243BA"/>
                </a:solidFill>
                <a:latin typeface="Arial"/>
                <a:cs typeface="Arial"/>
              </a:rPr>
              <a:t>[</a:t>
            </a:r>
            <a:r>
              <a:rPr sz="1600" spc="25" dirty="0">
                <a:solidFill>
                  <a:srgbClr val="5243BA"/>
                </a:solidFill>
                <a:latin typeface="Arial"/>
                <a:cs typeface="Arial"/>
              </a:rPr>
              <a:t> </a:t>
            </a:r>
            <a:r>
              <a:rPr sz="1600" spc="-5" dirty="0">
                <a:solidFill>
                  <a:srgbClr val="5243BA"/>
                </a:solidFill>
                <a:latin typeface="Arial"/>
                <a:cs typeface="Arial"/>
              </a:rPr>
              <a:t>BrowserModule</a:t>
            </a:r>
            <a:endParaRPr sz="1600">
              <a:latin typeface="Arial"/>
              <a:cs typeface="Arial"/>
            </a:endParaRPr>
          </a:p>
          <a:p>
            <a:pPr marL="1143000">
              <a:lnSpc>
                <a:spcPct val="100000"/>
              </a:lnSpc>
            </a:pPr>
            <a:r>
              <a:rPr sz="1600" spc="-5" dirty="0">
                <a:solidFill>
                  <a:srgbClr val="455520"/>
                </a:solidFill>
                <a:latin typeface="Arial"/>
                <a:cs typeface="Arial"/>
              </a:rPr>
              <a:t>RouterModule</a:t>
            </a:r>
            <a:r>
              <a:rPr sz="1600" spc="-5" dirty="0">
                <a:solidFill>
                  <a:srgbClr val="5243BA"/>
                </a:solidFill>
                <a:latin typeface="Arial"/>
                <a:cs typeface="Arial"/>
              </a:rPr>
              <a:t>.</a:t>
            </a:r>
            <a:r>
              <a:rPr sz="1600" spc="-5" dirty="0">
                <a:solidFill>
                  <a:srgbClr val="3981B9"/>
                </a:solidFill>
                <a:latin typeface="Arial"/>
                <a:cs typeface="Arial"/>
              </a:rPr>
              <a:t>forRoot</a:t>
            </a:r>
            <a:r>
              <a:rPr sz="1600" spc="-5" dirty="0">
                <a:latin typeface="Arial"/>
                <a:cs typeface="Arial"/>
              </a:rPr>
              <a:t>([</a:t>
            </a:r>
            <a:endParaRPr sz="1600">
              <a:latin typeface="Arial"/>
              <a:cs typeface="Arial"/>
            </a:endParaRPr>
          </a:p>
          <a:p>
            <a:pPr marL="170180">
              <a:lnSpc>
                <a:spcPct val="100000"/>
              </a:lnSpc>
            </a:pPr>
            <a:r>
              <a:rPr sz="1600" spc="-5" dirty="0">
                <a:latin typeface="Arial"/>
                <a:cs typeface="Arial"/>
              </a:rPr>
              <a:t>{ </a:t>
            </a:r>
            <a:r>
              <a:rPr sz="1600" spc="-5" dirty="0">
                <a:solidFill>
                  <a:srgbClr val="008000"/>
                </a:solidFill>
                <a:latin typeface="Arial"/>
                <a:cs typeface="Arial"/>
              </a:rPr>
              <a:t>path</a:t>
            </a:r>
            <a:r>
              <a:rPr sz="1600" spc="-5" dirty="0">
                <a:latin typeface="Arial"/>
                <a:cs typeface="Arial"/>
              </a:rPr>
              <a:t>: </a:t>
            </a:r>
            <a:r>
              <a:rPr sz="1600" spc="-5" dirty="0">
                <a:solidFill>
                  <a:srgbClr val="953334"/>
                </a:solidFill>
                <a:latin typeface="Arial"/>
                <a:cs typeface="Arial"/>
              </a:rPr>
              <a:t>“</a:t>
            </a:r>
            <a:r>
              <a:rPr sz="1600" spc="-5" dirty="0">
                <a:solidFill>
                  <a:srgbClr val="D79F39"/>
                </a:solidFill>
                <a:latin typeface="Arial"/>
                <a:cs typeface="Arial"/>
              </a:rPr>
              <a:t>books</a:t>
            </a:r>
            <a:r>
              <a:rPr sz="1600" spc="-5" dirty="0">
                <a:solidFill>
                  <a:srgbClr val="953334"/>
                </a:solidFill>
                <a:latin typeface="Arial"/>
                <a:cs typeface="Arial"/>
              </a:rPr>
              <a:t>”</a:t>
            </a:r>
            <a:r>
              <a:rPr sz="1600" spc="-5" dirty="0">
                <a:latin typeface="Arial"/>
                <a:cs typeface="Arial"/>
              </a:rPr>
              <a:t>, </a:t>
            </a:r>
            <a:r>
              <a:rPr sz="1600" spc="-5" dirty="0">
                <a:solidFill>
                  <a:srgbClr val="008000"/>
                </a:solidFill>
                <a:latin typeface="Arial"/>
                <a:cs typeface="Arial"/>
              </a:rPr>
              <a:t>component</a:t>
            </a:r>
            <a:r>
              <a:rPr sz="1600" spc="-5" dirty="0">
                <a:latin typeface="Arial"/>
                <a:cs typeface="Arial"/>
              </a:rPr>
              <a:t>: </a:t>
            </a:r>
            <a:r>
              <a:rPr sz="1600" spc="-5" dirty="0">
                <a:solidFill>
                  <a:srgbClr val="5243BA"/>
                </a:solidFill>
                <a:latin typeface="Arial"/>
                <a:cs typeface="Arial"/>
              </a:rPr>
              <a:t>BooksListComponent</a:t>
            </a:r>
            <a:r>
              <a:rPr sz="1600" spc="100" dirty="0">
                <a:solidFill>
                  <a:srgbClr val="5243BA"/>
                </a:solidFill>
                <a:latin typeface="Arial"/>
                <a:cs typeface="Arial"/>
              </a:rPr>
              <a:t> </a:t>
            </a:r>
            <a:r>
              <a:rPr sz="1600" spc="-15" dirty="0">
                <a:latin typeface="Arial"/>
                <a:cs typeface="Arial"/>
              </a:rPr>
              <a:t>},</a:t>
            </a:r>
            <a:endParaRPr sz="1600">
              <a:latin typeface="Arial"/>
              <a:cs typeface="Arial"/>
            </a:endParaRPr>
          </a:p>
          <a:p>
            <a:pPr marL="170180">
              <a:lnSpc>
                <a:spcPct val="100000"/>
              </a:lnSpc>
            </a:pPr>
            <a:r>
              <a:rPr sz="1600" spc="-5" dirty="0">
                <a:latin typeface="Arial"/>
                <a:cs typeface="Arial"/>
              </a:rPr>
              <a:t>{ </a:t>
            </a:r>
            <a:r>
              <a:rPr sz="1600" spc="-5" dirty="0">
                <a:solidFill>
                  <a:srgbClr val="008000"/>
                </a:solidFill>
                <a:latin typeface="Arial"/>
                <a:cs typeface="Arial"/>
              </a:rPr>
              <a:t>path</a:t>
            </a:r>
            <a:r>
              <a:rPr sz="1600" spc="-5" dirty="0">
                <a:latin typeface="Arial"/>
                <a:cs typeface="Arial"/>
              </a:rPr>
              <a:t>: </a:t>
            </a:r>
            <a:r>
              <a:rPr sz="1600" spc="-5" dirty="0">
                <a:solidFill>
                  <a:srgbClr val="953334"/>
                </a:solidFill>
                <a:latin typeface="Arial"/>
                <a:cs typeface="Arial"/>
              </a:rPr>
              <a:t>“”</a:t>
            </a:r>
            <a:r>
              <a:rPr sz="1600" spc="-5" dirty="0">
                <a:latin typeface="Arial"/>
                <a:cs typeface="Arial"/>
              </a:rPr>
              <a:t>, </a:t>
            </a:r>
            <a:r>
              <a:rPr sz="1600" spc="-5" dirty="0">
                <a:solidFill>
                  <a:srgbClr val="008000"/>
                </a:solidFill>
                <a:latin typeface="Arial"/>
                <a:cs typeface="Arial"/>
              </a:rPr>
              <a:t>redirectTo</a:t>
            </a:r>
            <a:r>
              <a:rPr sz="1600" spc="-5" dirty="0">
                <a:latin typeface="Arial"/>
                <a:cs typeface="Arial"/>
              </a:rPr>
              <a:t>: </a:t>
            </a:r>
            <a:r>
              <a:rPr sz="1600" spc="-5" dirty="0">
                <a:solidFill>
                  <a:srgbClr val="953334"/>
                </a:solidFill>
                <a:latin typeface="Arial"/>
                <a:cs typeface="Arial"/>
              </a:rPr>
              <a:t>“</a:t>
            </a:r>
            <a:r>
              <a:rPr sz="1600" spc="-5" dirty="0">
                <a:solidFill>
                  <a:srgbClr val="D79F39"/>
                </a:solidFill>
                <a:latin typeface="Arial"/>
                <a:cs typeface="Arial"/>
              </a:rPr>
              <a:t>books</a:t>
            </a:r>
            <a:r>
              <a:rPr sz="1600" spc="-5" dirty="0">
                <a:solidFill>
                  <a:srgbClr val="953334"/>
                </a:solidFill>
                <a:latin typeface="Arial"/>
                <a:cs typeface="Arial"/>
              </a:rPr>
              <a:t>”</a:t>
            </a:r>
            <a:r>
              <a:rPr sz="1600" spc="-5" dirty="0">
                <a:solidFill>
                  <a:srgbClr val="5243BA"/>
                </a:solidFill>
                <a:latin typeface="Arial"/>
                <a:cs typeface="Arial"/>
              </a:rPr>
              <a:t>, </a:t>
            </a:r>
            <a:r>
              <a:rPr sz="1600" spc="-5" dirty="0">
                <a:solidFill>
                  <a:srgbClr val="008000"/>
                </a:solidFill>
                <a:latin typeface="Arial"/>
                <a:cs typeface="Arial"/>
              </a:rPr>
              <a:t>pathMatch</a:t>
            </a:r>
            <a:r>
              <a:rPr sz="1600" spc="-5" dirty="0">
                <a:solidFill>
                  <a:srgbClr val="5243BA"/>
                </a:solidFill>
                <a:latin typeface="Arial"/>
                <a:cs typeface="Arial"/>
              </a:rPr>
              <a:t>: </a:t>
            </a:r>
            <a:r>
              <a:rPr sz="1600" spc="-5" dirty="0">
                <a:solidFill>
                  <a:srgbClr val="953334"/>
                </a:solidFill>
                <a:latin typeface="Arial"/>
                <a:cs typeface="Arial"/>
              </a:rPr>
              <a:t>“</a:t>
            </a:r>
            <a:r>
              <a:rPr sz="1600" spc="-5" dirty="0">
                <a:solidFill>
                  <a:srgbClr val="D79F39"/>
                </a:solidFill>
                <a:latin typeface="Arial"/>
                <a:cs typeface="Arial"/>
              </a:rPr>
              <a:t>full</a:t>
            </a:r>
            <a:r>
              <a:rPr sz="1600" spc="-5" dirty="0">
                <a:solidFill>
                  <a:srgbClr val="953334"/>
                </a:solidFill>
                <a:latin typeface="Arial"/>
                <a:cs typeface="Arial"/>
              </a:rPr>
              <a:t>”</a:t>
            </a:r>
            <a:r>
              <a:rPr sz="1600" spc="160" dirty="0">
                <a:solidFill>
                  <a:srgbClr val="953334"/>
                </a:solidFill>
                <a:latin typeface="Arial"/>
                <a:cs typeface="Arial"/>
              </a:rPr>
              <a:t> </a:t>
            </a:r>
            <a:r>
              <a:rPr sz="1600" spc="-15" dirty="0">
                <a:latin typeface="Arial"/>
                <a:cs typeface="Arial"/>
              </a:rPr>
              <a:t>},</a:t>
            </a:r>
            <a:endParaRPr sz="1600">
              <a:latin typeface="Arial"/>
              <a:cs typeface="Arial"/>
            </a:endParaRPr>
          </a:p>
          <a:p>
            <a:pPr marL="170180">
              <a:lnSpc>
                <a:spcPct val="100000"/>
              </a:lnSpc>
            </a:pPr>
            <a:r>
              <a:rPr sz="1600" spc="-5" dirty="0">
                <a:latin typeface="Arial"/>
                <a:cs typeface="Arial"/>
              </a:rPr>
              <a:t>{ </a:t>
            </a:r>
            <a:r>
              <a:rPr sz="1600" spc="-5" dirty="0">
                <a:solidFill>
                  <a:srgbClr val="008000"/>
                </a:solidFill>
                <a:latin typeface="Arial"/>
                <a:cs typeface="Arial"/>
              </a:rPr>
              <a:t>path</a:t>
            </a:r>
            <a:r>
              <a:rPr sz="1600" spc="-5" dirty="0">
                <a:latin typeface="Arial"/>
                <a:cs typeface="Arial"/>
              </a:rPr>
              <a:t>: </a:t>
            </a:r>
            <a:r>
              <a:rPr sz="1600" spc="-5" dirty="0">
                <a:solidFill>
                  <a:srgbClr val="953334"/>
                </a:solidFill>
                <a:latin typeface="Arial"/>
                <a:cs typeface="Arial"/>
              </a:rPr>
              <a:t>“</a:t>
            </a:r>
            <a:r>
              <a:rPr sz="1600" spc="-5" dirty="0">
                <a:solidFill>
                  <a:srgbClr val="D79F39"/>
                </a:solidFill>
                <a:latin typeface="Arial"/>
                <a:cs typeface="Arial"/>
              </a:rPr>
              <a:t>**</a:t>
            </a:r>
            <a:r>
              <a:rPr sz="1600" spc="-5" dirty="0">
                <a:solidFill>
                  <a:srgbClr val="953334"/>
                </a:solidFill>
                <a:latin typeface="Arial"/>
                <a:cs typeface="Arial"/>
              </a:rPr>
              <a:t>”</a:t>
            </a:r>
            <a:r>
              <a:rPr sz="1600" spc="-5" dirty="0">
                <a:latin typeface="Arial"/>
                <a:cs typeface="Arial"/>
              </a:rPr>
              <a:t>, </a:t>
            </a:r>
            <a:r>
              <a:rPr sz="1600" spc="-5" dirty="0">
                <a:solidFill>
                  <a:srgbClr val="008000"/>
                </a:solidFill>
                <a:latin typeface="Arial"/>
                <a:cs typeface="Arial"/>
              </a:rPr>
              <a:t>redirectTo</a:t>
            </a:r>
            <a:r>
              <a:rPr sz="1600" spc="-5" dirty="0">
                <a:latin typeface="Arial"/>
                <a:cs typeface="Arial"/>
              </a:rPr>
              <a:t>: </a:t>
            </a:r>
            <a:r>
              <a:rPr sz="1600" spc="-5" dirty="0">
                <a:solidFill>
                  <a:srgbClr val="953334"/>
                </a:solidFill>
                <a:latin typeface="Arial"/>
                <a:cs typeface="Arial"/>
              </a:rPr>
              <a:t>“</a:t>
            </a:r>
            <a:r>
              <a:rPr sz="1600" spc="-5" dirty="0">
                <a:solidFill>
                  <a:srgbClr val="D79F39"/>
                </a:solidFill>
                <a:latin typeface="Arial"/>
                <a:cs typeface="Arial"/>
              </a:rPr>
              <a:t>books</a:t>
            </a:r>
            <a:r>
              <a:rPr sz="1600" spc="-5" dirty="0">
                <a:solidFill>
                  <a:srgbClr val="953334"/>
                </a:solidFill>
                <a:latin typeface="Arial"/>
                <a:cs typeface="Arial"/>
              </a:rPr>
              <a:t>”</a:t>
            </a:r>
            <a:r>
              <a:rPr sz="1600" spc="-5" dirty="0">
                <a:latin typeface="Arial"/>
                <a:cs typeface="Arial"/>
              </a:rPr>
              <a:t>, </a:t>
            </a:r>
            <a:r>
              <a:rPr sz="1600" spc="-5" dirty="0">
                <a:solidFill>
                  <a:srgbClr val="008000"/>
                </a:solidFill>
                <a:latin typeface="Arial"/>
                <a:cs typeface="Arial"/>
              </a:rPr>
              <a:t>pathMatch</a:t>
            </a:r>
            <a:r>
              <a:rPr sz="1600" spc="-5" dirty="0">
                <a:solidFill>
                  <a:srgbClr val="5243BA"/>
                </a:solidFill>
                <a:latin typeface="Arial"/>
                <a:cs typeface="Arial"/>
              </a:rPr>
              <a:t>: </a:t>
            </a:r>
            <a:r>
              <a:rPr sz="1600" spc="-5" dirty="0">
                <a:solidFill>
                  <a:srgbClr val="953334"/>
                </a:solidFill>
                <a:latin typeface="Arial"/>
                <a:cs typeface="Arial"/>
              </a:rPr>
              <a:t>“</a:t>
            </a:r>
            <a:r>
              <a:rPr sz="1600" spc="-5" dirty="0">
                <a:solidFill>
                  <a:srgbClr val="D79F39"/>
                </a:solidFill>
                <a:latin typeface="Arial"/>
                <a:cs typeface="Arial"/>
              </a:rPr>
              <a:t>full</a:t>
            </a:r>
            <a:r>
              <a:rPr sz="1600" spc="-5" dirty="0">
                <a:solidFill>
                  <a:srgbClr val="953334"/>
                </a:solidFill>
                <a:latin typeface="Arial"/>
                <a:cs typeface="Arial"/>
              </a:rPr>
              <a:t>”</a:t>
            </a:r>
            <a:r>
              <a:rPr sz="1600" spc="175" dirty="0">
                <a:solidFill>
                  <a:srgbClr val="953334"/>
                </a:solidFill>
                <a:latin typeface="Arial"/>
                <a:cs typeface="Arial"/>
              </a:rPr>
              <a:t> </a:t>
            </a:r>
            <a:r>
              <a:rPr sz="1600" spc="-5" dirty="0">
                <a:latin typeface="Arial"/>
                <a:cs typeface="Arial"/>
              </a:rPr>
              <a:t>}</a:t>
            </a:r>
            <a:endParaRPr sz="1600">
              <a:latin typeface="Arial"/>
              <a:cs typeface="Arial"/>
            </a:endParaRPr>
          </a:p>
          <a:p>
            <a:pPr marL="227965">
              <a:lnSpc>
                <a:spcPct val="100000"/>
              </a:lnSpc>
            </a:pPr>
            <a:r>
              <a:rPr sz="1600" spc="-5" dirty="0">
                <a:latin typeface="Arial"/>
                <a:cs typeface="Arial"/>
              </a:rPr>
              <a:t>]),</a:t>
            </a:r>
            <a:endParaRPr sz="1600">
              <a:latin typeface="Arial"/>
              <a:cs typeface="Arial"/>
            </a:endParaRPr>
          </a:p>
          <a:p>
            <a:pPr marL="227965">
              <a:lnSpc>
                <a:spcPct val="100000"/>
              </a:lnSpc>
            </a:pPr>
            <a:r>
              <a:rPr sz="1600" spc="-5" dirty="0">
                <a:latin typeface="Arial"/>
                <a:cs typeface="Arial"/>
              </a:rPr>
              <a:t>bootstrap: </a:t>
            </a:r>
            <a:r>
              <a:rPr sz="1600" spc="-5" dirty="0">
                <a:solidFill>
                  <a:srgbClr val="5243BA"/>
                </a:solidFill>
                <a:latin typeface="Arial"/>
                <a:cs typeface="Arial"/>
              </a:rPr>
              <a:t>[ AppComponent</a:t>
            </a:r>
            <a:r>
              <a:rPr sz="1600" spc="50" dirty="0">
                <a:solidFill>
                  <a:srgbClr val="5243BA"/>
                </a:solidFill>
                <a:latin typeface="Arial"/>
                <a:cs typeface="Arial"/>
              </a:rPr>
              <a:t> </a:t>
            </a:r>
            <a:r>
              <a:rPr sz="1600" spc="-5" dirty="0">
                <a:solidFill>
                  <a:srgbClr val="5243BA"/>
                </a:solidFill>
                <a:latin typeface="Arial"/>
                <a:cs typeface="Arial"/>
              </a:rPr>
              <a:t>]</a:t>
            </a:r>
            <a:endParaRPr sz="1600">
              <a:latin typeface="Arial"/>
              <a:cs typeface="Arial"/>
            </a:endParaRPr>
          </a:p>
          <a:p>
            <a:pPr>
              <a:lnSpc>
                <a:spcPct val="100000"/>
              </a:lnSpc>
            </a:pPr>
            <a:r>
              <a:rPr sz="1600" spc="-15" dirty="0">
                <a:latin typeface="Arial"/>
                <a:cs typeface="Arial"/>
              </a:rPr>
              <a:t>})</a:t>
            </a:r>
            <a:endParaRPr sz="1600">
              <a:latin typeface="Arial"/>
              <a:cs typeface="Arial"/>
            </a:endParaRPr>
          </a:p>
        </p:txBody>
      </p:sp>
      <p:sp>
        <p:nvSpPr>
          <p:cNvPr id="6" name="object 6"/>
          <p:cNvSpPr txBox="1"/>
          <p:nvPr/>
        </p:nvSpPr>
        <p:spPr>
          <a:xfrm>
            <a:off x="3223005" y="5506008"/>
            <a:ext cx="2430780" cy="269240"/>
          </a:xfrm>
          <a:prstGeom prst="rect">
            <a:avLst/>
          </a:prstGeom>
        </p:spPr>
        <p:txBody>
          <a:bodyPr vert="horz" wrap="square" lIns="0" tIns="12065" rIns="0" bIns="0" rtlCol="0">
            <a:spAutoFit/>
          </a:bodyPr>
          <a:lstStyle/>
          <a:p>
            <a:pPr>
              <a:lnSpc>
                <a:spcPct val="100000"/>
              </a:lnSpc>
              <a:spcBef>
                <a:spcPts val="95"/>
              </a:spcBef>
            </a:pPr>
            <a:r>
              <a:rPr sz="1600" spc="-5" dirty="0">
                <a:solidFill>
                  <a:srgbClr val="FF0000"/>
                </a:solidFill>
                <a:latin typeface="Arial"/>
                <a:cs typeface="Arial"/>
              </a:rPr>
              <a:t>export class </a:t>
            </a:r>
            <a:r>
              <a:rPr sz="1600" spc="-5" dirty="0">
                <a:solidFill>
                  <a:srgbClr val="FA8D33"/>
                </a:solidFill>
                <a:latin typeface="Arial"/>
                <a:cs typeface="Arial"/>
              </a:rPr>
              <a:t>AppModule </a:t>
            </a:r>
            <a:r>
              <a:rPr sz="1600" spc="-5" dirty="0">
                <a:latin typeface="Arial"/>
                <a:cs typeface="Arial"/>
              </a:rPr>
              <a:t>{</a:t>
            </a:r>
            <a:r>
              <a:rPr sz="1600" spc="5" dirty="0">
                <a:latin typeface="Arial"/>
                <a:cs typeface="Arial"/>
              </a:rPr>
              <a:t> </a:t>
            </a:r>
            <a:r>
              <a:rPr sz="1600" spc="-5" dirty="0">
                <a:latin typeface="Arial"/>
                <a:cs typeface="Arial"/>
              </a:rPr>
              <a:t>}</a:t>
            </a:r>
            <a:endParaRPr sz="1600">
              <a:latin typeface="Arial"/>
              <a:cs typeface="Arial"/>
            </a:endParaRPr>
          </a:p>
        </p:txBody>
      </p:sp>
      <p:sp>
        <p:nvSpPr>
          <p:cNvPr id="7" name="object 7"/>
          <p:cNvSpPr/>
          <p:nvPr/>
        </p:nvSpPr>
        <p:spPr>
          <a:xfrm>
            <a:off x="300990" y="2038350"/>
            <a:ext cx="1784985" cy="502920"/>
          </a:xfrm>
          <a:custGeom>
            <a:avLst/>
            <a:gdLst/>
            <a:ahLst/>
            <a:cxnLst/>
            <a:rect l="l" t="t" r="r" b="b"/>
            <a:pathLst>
              <a:path w="1784985" h="502919">
                <a:moveTo>
                  <a:pt x="0" y="502920"/>
                </a:moveTo>
                <a:lnTo>
                  <a:pt x="1784604" y="502920"/>
                </a:lnTo>
                <a:lnTo>
                  <a:pt x="1784604" y="0"/>
                </a:lnTo>
                <a:lnTo>
                  <a:pt x="0" y="0"/>
                </a:lnTo>
                <a:lnTo>
                  <a:pt x="0" y="502920"/>
                </a:lnTo>
                <a:close/>
              </a:path>
            </a:pathLst>
          </a:custGeom>
          <a:ln w="25907">
            <a:solidFill>
              <a:srgbClr val="9E7427"/>
            </a:solidFill>
          </a:ln>
        </p:spPr>
        <p:txBody>
          <a:bodyPr wrap="square" lIns="0" tIns="0" rIns="0" bIns="0" rtlCol="0"/>
          <a:lstStyle/>
          <a:p>
            <a:endParaRPr/>
          </a:p>
        </p:txBody>
      </p:sp>
      <p:sp>
        <p:nvSpPr>
          <p:cNvPr id="8" name="object 8"/>
          <p:cNvSpPr/>
          <p:nvPr/>
        </p:nvSpPr>
        <p:spPr>
          <a:xfrm>
            <a:off x="300227" y="2557272"/>
            <a:ext cx="2467610" cy="1109980"/>
          </a:xfrm>
          <a:custGeom>
            <a:avLst/>
            <a:gdLst/>
            <a:ahLst/>
            <a:cxnLst/>
            <a:rect l="l" t="t" r="r" b="b"/>
            <a:pathLst>
              <a:path w="2467610" h="1109979">
                <a:moveTo>
                  <a:pt x="0" y="1109471"/>
                </a:moveTo>
                <a:lnTo>
                  <a:pt x="2467356" y="1109471"/>
                </a:lnTo>
                <a:lnTo>
                  <a:pt x="2467356" y="0"/>
                </a:lnTo>
                <a:lnTo>
                  <a:pt x="0" y="0"/>
                </a:lnTo>
                <a:lnTo>
                  <a:pt x="0" y="1109471"/>
                </a:lnTo>
                <a:close/>
              </a:path>
            </a:pathLst>
          </a:custGeom>
          <a:ln w="9144">
            <a:solidFill>
              <a:srgbClr val="D79F39"/>
            </a:solidFill>
          </a:ln>
        </p:spPr>
        <p:txBody>
          <a:bodyPr wrap="square" lIns="0" tIns="0" rIns="0" bIns="0" rtlCol="0"/>
          <a:lstStyle/>
          <a:p>
            <a:endParaRPr/>
          </a:p>
        </p:txBody>
      </p:sp>
      <p:sp>
        <p:nvSpPr>
          <p:cNvPr id="9" name="object 9"/>
          <p:cNvSpPr txBox="1"/>
          <p:nvPr/>
        </p:nvSpPr>
        <p:spPr>
          <a:xfrm>
            <a:off x="313181" y="2051304"/>
            <a:ext cx="1759585" cy="477520"/>
          </a:xfrm>
          <a:prstGeom prst="rect">
            <a:avLst/>
          </a:prstGeom>
          <a:solidFill>
            <a:srgbClr val="D79F39"/>
          </a:solidFill>
        </p:spPr>
        <p:txBody>
          <a:bodyPr vert="horz" wrap="square" lIns="0" tIns="36830" rIns="0" bIns="0" rtlCol="0">
            <a:spAutoFit/>
          </a:bodyPr>
          <a:lstStyle/>
          <a:p>
            <a:pPr marL="102235">
              <a:lnSpc>
                <a:spcPct val="100000"/>
              </a:lnSpc>
              <a:spcBef>
                <a:spcPts val="290"/>
              </a:spcBef>
            </a:pPr>
            <a:r>
              <a:rPr sz="2400" b="1" dirty="0">
                <a:solidFill>
                  <a:srgbClr val="FFFFFF"/>
                </a:solidFill>
                <a:latin typeface="Arial"/>
                <a:cs typeface="Arial"/>
              </a:rPr>
              <a:t>index.html</a:t>
            </a:r>
            <a:endParaRPr sz="2400">
              <a:latin typeface="Arial"/>
              <a:cs typeface="Arial"/>
            </a:endParaRPr>
          </a:p>
        </p:txBody>
      </p:sp>
      <p:sp>
        <p:nvSpPr>
          <p:cNvPr id="10" name="object 10"/>
          <p:cNvSpPr txBox="1"/>
          <p:nvPr/>
        </p:nvSpPr>
        <p:spPr>
          <a:xfrm>
            <a:off x="304800" y="2609850"/>
            <a:ext cx="2458720" cy="848994"/>
          </a:xfrm>
          <a:prstGeom prst="rect">
            <a:avLst/>
          </a:prstGeom>
        </p:spPr>
        <p:txBody>
          <a:bodyPr vert="horz" wrap="square" lIns="0" tIns="12700" rIns="0" bIns="0" rtlCol="0">
            <a:spAutoFit/>
          </a:bodyPr>
          <a:lstStyle/>
          <a:p>
            <a:pPr marL="110489">
              <a:lnSpc>
                <a:spcPct val="100000"/>
              </a:lnSpc>
              <a:spcBef>
                <a:spcPts val="100"/>
              </a:spcBef>
            </a:pPr>
            <a:r>
              <a:rPr sz="1800" spc="-5" dirty="0">
                <a:solidFill>
                  <a:srgbClr val="3981B9"/>
                </a:solidFill>
                <a:latin typeface="Arial"/>
                <a:cs typeface="Arial"/>
              </a:rPr>
              <a:t>&lt;</a:t>
            </a:r>
            <a:r>
              <a:rPr sz="1800" spc="-5" dirty="0">
                <a:solidFill>
                  <a:srgbClr val="FA8D33"/>
                </a:solidFill>
                <a:latin typeface="Arial"/>
                <a:cs typeface="Arial"/>
              </a:rPr>
              <a:t>html</a:t>
            </a:r>
            <a:r>
              <a:rPr sz="1800" spc="-5" dirty="0">
                <a:solidFill>
                  <a:srgbClr val="3981B9"/>
                </a:solidFill>
                <a:latin typeface="Arial"/>
                <a:cs typeface="Arial"/>
              </a:rPr>
              <a:t>&gt;</a:t>
            </a:r>
            <a:endParaRPr sz="1800">
              <a:latin typeface="Arial"/>
              <a:cs typeface="Arial"/>
            </a:endParaRPr>
          </a:p>
          <a:p>
            <a:pPr marL="300990">
              <a:lnSpc>
                <a:spcPct val="100000"/>
              </a:lnSpc>
            </a:pPr>
            <a:r>
              <a:rPr sz="1800" spc="-5" dirty="0">
                <a:solidFill>
                  <a:srgbClr val="3981B9"/>
                </a:solidFill>
                <a:latin typeface="Arial"/>
                <a:cs typeface="Arial"/>
              </a:rPr>
              <a:t>&lt;</a:t>
            </a:r>
            <a:r>
              <a:rPr sz="1800" spc="-5" dirty="0">
                <a:solidFill>
                  <a:srgbClr val="FA8D33"/>
                </a:solidFill>
                <a:latin typeface="Arial"/>
                <a:cs typeface="Arial"/>
              </a:rPr>
              <a:t>head</a:t>
            </a:r>
            <a:r>
              <a:rPr sz="1800" spc="-5" dirty="0">
                <a:solidFill>
                  <a:srgbClr val="3981B9"/>
                </a:solidFill>
                <a:latin typeface="Arial"/>
                <a:cs typeface="Arial"/>
              </a:rPr>
              <a:t>&gt;</a:t>
            </a:r>
            <a:endParaRPr sz="1800">
              <a:latin typeface="Arial"/>
              <a:cs typeface="Arial"/>
            </a:endParaRPr>
          </a:p>
          <a:p>
            <a:pPr marL="491490">
              <a:lnSpc>
                <a:spcPct val="100000"/>
              </a:lnSpc>
            </a:pPr>
            <a:r>
              <a:rPr sz="1800" spc="-5" dirty="0">
                <a:solidFill>
                  <a:srgbClr val="3981B9"/>
                </a:solidFill>
                <a:latin typeface="Arial"/>
                <a:cs typeface="Arial"/>
              </a:rPr>
              <a:t>&lt;</a:t>
            </a:r>
            <a:r>
              <a:rPr sz="1800" spc="-5" dirty="0">
                <a:solidFill>
                  <a:srgbClr val="FA8D33"/>
                </a:solidFill>
                <a:latin typeface="Arial"/>
                <a:cs typeface="Arial"/>
              </a:rPr>
              <a:t>base</a:t>
            </a:r>
            <a:r>
              <a:rPr sz="1800" spc="-15" dirty="0">
                <a:solidFill>
                  <a:srgbClr val="FA8D33"/>
                </a:solidFill>
                <a:latin typeface="Arial"/>
                <a:cs typeface="Arial"/>
              </a:rPr>
              <a:t> </a:t>
            </a:r>
            <a:r>
              <a:rPr sz="1800" spc="-5" dirty="0">
                <a:solidFill>
                  <a:srgbClr val="6F2F9F"/>
                </a:solidFill>
                <a:latin typeface="Arial"/>
                <a:cs typeface="Arial"/>
              </a:rPr>
              <a:t>href</a:t>
            </a:r>
            <a:r>
              <a:rPr sz="1800" spc="-5" dirty="0">
                <a:solidFill>
                  <a:srgbClr val="3981B9"/>
                </a:solidFill>
                <a:latin typeface="Arial"/>
                <a:cs typeface="Arial"/>
              </a:rPr>
              <a:t>=</a:t>
            </a:r>
            <a:r>
              <a:rPr sz="1800" spc="-5" dirty="0">
                <a:solidFill>
                  <a:srgbClr val="953334"/>
                </a:solidFill>
                <a:latin typeface="Arial"/>
                <a:cs typeface="Arial"/>
              </a:rPr>
              <a:t>“</a:t>
            </a:r>
            <a:r>
              <a:rPr sz="1800" spc="-5" dirty="0">
                <a:solidFill>
                  <a:srgbClr val="688030"/>
                </a:solidFill>
                <a:latin typeface="Arial"/>
                <a:cs typeface="Arial"/>
              </a:rPr>
              <a:t>/</a:t>
            </a:r>
            <a:r>
              <a:rPr sz="1800" spc="-5" dirty="0">
                <a:solidFill>
                  <a:srgbClr val="953334"/>
                </a:solidFill>
                <a:latin typeface="Arial"/>
                <a:cs typeface="Arial"/>
              </a:rPr>
              <a:t>”</a:t>
            </a:r>
            <a:r>
              <a:rPr sz="1800" spc="-5" dirty="0">
                <a:solidFill>
                  <a:srgbClr val="3981B9"/>
                </a:solidFill>
                <a:latin typeface="Arial"/>
                <a:cs typeface="Arial"/>
              </a:rPr>
              <a:t>&gt;</a:t>
            </a:r>
            <a:endParaRPr sz="1800">
              <a:latin typeface="Arial"/>
              <a:cs typeface="Arial"/>
            </a:endParaRPr>
          </a:p>
        </p:txBody>
      </p:sp>
      <p:sp>
        <p:nvSpPr>
          <p:cNvPr id="11" name="object 11"/>
          <p:cNvSpPr/>
          <p:nvPr/>
        </p:nvSpPr>
        <p:spPr>
          <a:xfrm>
            <a:off x="8386571" y="2567939"/>
            <a:ext cx="3596640" cy="1214755"/>
          </a:xfrm>
          <a:custGeom>
            <a:avLst/>
            <a:gdLst/>
            <a:ahLst/>
            <a:cxnLst/>
            <a:rect l="l" t="t" r="r" b="b"/>
            <a:pathLst>
              <a:path w="3596640" h="1214754">
                <a:moveTo>
                  <a:pt x="0" y="1214628"/>
                </a:moveTo>
                <a:lnTo>
                  <a:pt x="3596639" y="1214628"/>
                </a:lnTo>
                <a:lnTo>
                  <a:pt x="3596639" y="0"/>
                </a:lnTo>
                <a:lnTo>
                  <a:pt x="0" y="0"/>
                </a:lnTo>
                <a:lnTo>
                  <a:pt x="0" y="1214628"/>
                </a:lnTo>
                <a:close/>
              </a:path>
            </a:pathLst>
          </a:custGeom>
          <a:ln w="9143">
            <a:solidFill>
              <a:srgbClr val="8AAB42"/>
            </a:solidFill>
          </a:ln>
        </p:spPr>
        <p:txBody>
          <a:bodyPr wrap="square" lIns="0" tIns="0" rIns="0" bIns="0" rtlCol="0"/>
          <a:lstStyle/>
          <a:p>
            <a:endParaRPr/>
          </a:p>
        </p:txBody>
      </p:sp>
      <p:sp>
        <p:nvSpPr>
          <p:cNvPr id="12" name="object 12"/>
          <p:cNvSpPr txBox="1"/>
          <p:nvPr/>
        </p:nvSpPr>
        <p:spPr>
          <a:xfrm>
            <a:off x="8442325" y="2839973"/>
            <a:ext cx="3073400" cy="299720"/>
          </a:xfrm>
          <a:prstGeom prst="rect">
            <a:avLst/>
          </a:prstGeom>
        </p:spPr>
        <p:txBody>
          <a:bodyPr vert="horz" wrap="square" lIns="0" tIns="12700" rIns="0" bIns="0" rtlCol="0">
            <a:spAutoFit/>
          </a:bodyPr>
          <a:lstStyle/>
          <a:p>
            <a:pPr>
              <a:lnSpc>
                <a:spcPct val="100000"/>
              </a:lnSpc>
              <a:spcBef>
                <a:spcPts val="100"/>
              </a:spcBef>
            </a:pPr>
            <a:r>
              <a:rPr sz="1800" spc="-5" dirty="0">
                <a:solidFill>
                  <a:srgbClr val="3981B9"/>
                </a:solidFill>
                <a:latin typeface="Arial"/>
                <a:cs typeface="Arial"/>
              </a:rPr>
              <a:t>&lt;</a:t>
            </a:r>
            <a:r>
              <a:rPr sz="1800" spc="-5" dirty="0">
                <a:solidFill>
                  <a:srgbClr val="C00000"/>
                </a:solidFill>
                <a:latin typeface="Arial"/>
                <a:cs typeface="Arial"/>
              </a:rPr>
              <a:t>router-outlet</a:t>
            </a:r>
            <a:r>
              <a:rPr sz="1800" spc="-5" dirty="0">
                <a:solidFill>
                  <a:srgbClr val="3981B9"/>
                </a:solidFill>
                <a:latin typeface="Arial"/>
                <a:cs typeface="Arial"/>
              </a:rPr>
              <a:t>&gt;&lt;/</a:t>
            </a:r>
            <a:r>
              <a:rPr sz="1800" spc="-5" dirty="0">
                <a:solidFill>
                  <a:srgbClr val="C00000"/>
                </a:solidFill>
                <a:latin typeface="Arial"/>
                <a:cs typeface="Arial"/>
              </a:rPr>
              <a:t>router-outlet</a:t>
            </a:r>
            <a:r>
              <a:rPr sz="1800" spc="-5" dirty="0">
                <a:solidFill>
                  <a:srgbClr val="3981B9"/>
                </a:solidFill>
                <a:latin typeface="Arial"/>
                <a:cs typeface="Arial"/>
              </a:rPr>
              <a:t>&gt;</a:t>
            </a:r>
            <a:endParaRPr sz="1800">
              <a:latin typeface="Arial"/>
              <a:cs typeface="Arial"/>
            </a:endParaRPr>
          </a:p>
        </p:txBody>
      </p:sp>
      <p:sp>
        <p:nvSpPr>
          <p:cNvPr id="13" name="object 13"/>
          <p:cNvSpPr txBox="1"/>
          <p:nvPr/>
        </p:nvSpPr>
        <p:spPr>
          <a:xfrm>
            <a:off x="8442325" y="3359658"/>
            <a:ext cx="3506470" cy="269240"/>
          </a:xfrm>
          <a:prstGeom prst="rect">
            <a:avLst/>
          </a:prstGeom>
        </p:spPr>
        <p:txBody>
          <a:bodyPr vert="horz" wrap="square" lIns="0" tIns="12065" rIns="0" bIns="0" rtlCol="0">
            <a:spAutoFit/>
          </a:bodyPr>
          <a:lstStyle/>
          <a:p>
            <a:pPr>
              <a:lnSpc>
                <a:spcPct val="100000"/>
              </a:lnSpc>
              <a:spcBef>
                <a:spcPts val="95"/>
              </a:spcBef>
            </a:pPr>
            <a:r>
              <a:rPr sz="1600" spc="-15" dirty="0">
                <a:solidFill>
                  <a:srgbClr val="666666"/>
                </a:solidFill>
                <a:latin typeface="Arial"/>
                <a:cs typeface="Arial"/>
              </a:rPr>
              <a:t>&lt;!-- </a:t>
            </a:r>
            <a:r>
              <a:rPr sz="1600" spc="-5" dirty="0">
                <a:solidFill>
                  <a:srgbClr val="666666"/>
                </a:solidFill>
                <a:latin typeface="Arial"/>
                <a:cs typeface="Arial"/>
              </a:rPr>
              <a:t>&lt;bs-books-list&gt;&lt;/bs-books-list&gt;</a:t>
            </a:r>
            <a:r>
              <a:rPr sz="1600" spc="100" dirty="0">
                <a:solidFill>
                  <a:srgbClr val="666666"/>
                </a:solidFill>
                <a:latin typeface="Arial"/>
                <a:cs typeface="Arial"/>
              </a:rPr>
              <a:t> </a:t>
            </a:r>
            <a:r>
              <a:rPr sz="1600" spc="-5" dirty="0">
                <a:solidFill>
                  <a:srgbClr val="666666"/>
                </a:solidFill>
                <a:latin typeface="Arial"/>
                <a:cs typeface="Arial"/>
              </a:rPr>
              <a:t>--&gt;</a:t>
            </a:r>
            <a:endParaRPr sz="1600">
              <a:latin typeface="Arial"/>
              <a:cs typeface="Arial"/>
            </a:endParaRPr>
          </a:p>
        </p:txBody>
      </p:sp>
      <p:sp>
        <p:nvSpPr>
          <p:cNvPr id="14" name="object 14"/>
          <p:cNvSpPr/>
          <p:nvPr/>
        </p:nvSpPr>
        <p:spPr>
          <a:xfrm>
            <a:off x="3132582" y="2017014"/>
            <a:ext cx="2394585" cy="502920"/>
          </a:xfrm>
          <a:custGeom>
            <a:avLst/>
            <a:gdLst/>
            <a:ahLst/>
            <a:cxnLst/>
            <a:rect l="l" t="t" r="r" b="b"/>
            <a:pathLst>
              <a:path w="2394585" h="502919">
                <a:moveTo>
                  <a:pt x="0" y="502920"/>
                </a:moveTo>
                <a:lnTo>
                  <a:pt x="2394204" y="502920"/>
                </a:lnTo>
                <a:lnTo>
                  <a:pt x="2394204" y="0"/>
                </a:lnTo>
                <a:lnTo>
                  <a:pt x="0" y="0"/>
                </a:lnTo>
                <a:lnTo>
                  <a:pt x="0" y="502920"/>
                </a:lnTo>
                <a:close/>
              </a:path>
            </a:pathLst>
          </a:custGeom>
          <a:ln w="25908">
            <a:solidFill>
              <a:srgbClr val="285D87"/>
            </a:solidFill>
          </a:ln>
        </p:spPr>
        <p:txBody>
          <a:bodyPr wrap="square" lIns="0" tIns="0" rIns="0" bIns="0" rtlCol="0"/>
          <a:lstStyle/>
          <a:p>
            <a:endParaRPr/>
          </a:p>
        </p:txBody>
      </p:sp>
      <p:sp>
        <p:nvSpPr>
          <p:cNvPr id="15" name="object 15"/>
          <p:cNvSpPr txBox="1"/>
          <p:nvPr/>
        </p:nvSpPr>
        <p:spPr>
          <a:xfrm>
            <a:off x="3144773" y="2029967"/>
            <a:ext cx="2369185" cy="502920"/>
          </a:xfrm>
          <a:prstGeom prst="rect">
            <a:avLst/>
          </a:prstGeom>
          <a:solidFill>
            <a:srgbClr val="3981B9"/>
          </a:solidFill>
        </p:spPr>
        <p:txBody>
          <a:bodyPr vert="horz" wrap="square" lIns="0" tIns="45720" rIns="0" bIns="0" rtlCol="0">
            <a:spAutoFit/>
          </a:bodyPr>
          <a:lstStyle/>
          <a:p>
            <a:pPr marL="169545">
              <a:lnSpc>
                <a:spcPct val="100000"/>
              </a:lnSpc>
              <a:spcBef>
                <a:spcPts val="360"/>
              </a:spcBef>
            </a:pPr>
            <a:r>
              <a:rPr sz="2400" b="1" spc="-5" dirty="0">
                <a:solidFill>
                  <a:srgbClr val="FFFFFF"/>
                </a:solidFill>
                <a:latin typeface="Arial"/>
                <a:cs typeface="Arial"/>
              </a:rPr>
              <a:t>app.module.ts</a:t>
            </a:r>
            <a:endParaRPr sz="2400">
              <a:latin typeface="Arial"/>
              <a:cs typeface="Arial"/>
            </a:endParaRPr>
          </a:p>
        </p:txBody>
      </p:sp>
      <p:sp>
        <p:nvSpPr>
          <p:cNvPr id="16" name="object 16"/>
          <p:cNvSpPr/>
          <p:nvPr/>
        </p:nvSpPr>
        <p:spPr>
          <a:xfrm>
            <a:off x="8387333" y="2050542"/>
            <a:ext cx="3237230" cy="502920"/>
          </a:xfrm>
          <a:custGeom>
            <a:avLst/>
            <a:gdLst/>
            <a:ahLst/>
            <a:cxnLst/>
            <a:rect l="l" t="t" r="r" b="b"/>
            <a:pathLst>
              <a:path w="3237229" h="502919">
                <a:moveTo>
                  <a:pt x="0" y="502920"/>
                </a:moveTo>
                <a:lnTo>
                  <a:pt x="3236976" y="502920"/>
                </a:lnTo>
                <a:lnTo>
                  <a:pt x="3236976" y="0"/>
                </a:lnTo>
                <a:lnTo>
                  <a:pt x="0" y="0"/>
                </a:lnTo>
                <a:lnTo>
                  <a:pt x="0" y="502920"/>
                </a:lnTo>
                <a:close/>
              </a:path>
            </a:pathLst>
          </a:custGeom>
          <a:ln w="25908">
            <a:solidFill>
              <a:srgbClr val="647C2D"/>
            </a:solidFill>
          </a:ln>
        </p:spPr>
        <p:txBody>
          <a:bodyPr wrap="square" lIns="0" tIns="0" rIns="0" bIns="0" rtlCol="0"/>
          <a:lstStyle/>
          <a:p>
            <a:endParaRPr/>
          </a:p>
        </p:txBody>
      </p:sp>
      <p:sp>
        <p:nvSpPr>
          <p:cNvPr id="17" name="object 17"/>
          <p:cNvSpPr txBox="1"/>
          <p:nvPr/>
        </p:nvSpPr>
        <p:spPr>
          <a:xfrm>
            <a:off x="8399526" y="2063495"/>
            <a:ext cx="3211830" cy="477520"/>
          </a:xfrm>
          <a:prstGeom prst="rect">
            <a:avLst/>
          </a:prstGeom>
          <a:solidFill>
            <a:srgbClr val="8AAB42"/>
          </a:solidFill>
        </p:spPr>
        <p:txBody>
          <a:bodyPr vert="horz" wrap="square" lIns="0" tIns="45719" rIns="0" bIns="0" rtlCol="0">
            <a:spAutoFit/>
          </a:bodyPr>
          <a:lstStyle/>
          <a:p>
            <a:pPr marL="144780">
              <a:lnSpc>
                <a:spcPct val="100000"/>
              </a:lnSpc>
              <a:spcBef>
                <a:spcPts val="359"/>
              </a:spcBef>
            </a:pPr>
            <a:r>
              <a:rPr sz="2400" b="1" spc="-5" dirty="0">
                <a:solidFill>
                  <a:srgbClr val="FFFFFF"/>
                </a:solidFill>
                <a:latin typeface="Arial"/>
                <a:cs typeface="Arial"/>
              </a:rPr>
              <a:t>app.component.html</a:t>
            </a:r>
            <a:endParaRPr sz="2400">
              <a:latin typeface="Arial"/>
              <a:cs typeface="Arial"/>
            </a:endParaRPr>
          </a:p>
        </p:txBody>
      </p:sp>
      <p:sp>
        <p:nvSpPr>
          <p:cNvPr id="18" name="object 18"/>
          <p:cNvSpPr/>
          <p:nvPr/>
        </p:nvSpPr>
        <p:spPr>
          <a:xfrm>
            <a:off x="8013700" y="3943984"/>
            <a:ext cx="553085" cy="259079"/>
          </a:xfrm>
          <a:custGeom>
            <a:avLst/>
            <a:gdLst/>
            <a:ahLst/>
            <a:cxnLst/>
            <a:rect l="l" t="t" r="r" b="b"/>
            <a:pathLst>
              <a:path w="553084" h="259079">
                <a:moveTo>
                  <a:pt x="458161" y="229432"/>
                </a:moveTo>
                <a:lnTo>
                  <a:pt x="445389" y="258698"/>
                </a:lnTo>
                <a:lnTo>
                  <a:pt x="552576" y="253237"/>
                </a:lnTo>
                <a:lnTo>
                  <a:pt x="538046" y="235838"/>
                </a:lnTo>
                <a:lnTo>
                  <a:pt x="472821" y="235838"/>
                </a:lnTo>
                <a:lnTo>
                  <a:pt x="458161" y="229432"/>
                </a:lnTo>
                <a:close/>
              </a:path>
              <a:path w="553084" h="259079">
                <a:moveTo>
                  <a:pt x="470966" y="200091"/>
                </a:moveTo>
                <a:lnTo>
                  <a:pt x="458161" y="229432"/>
                </a:lnTo>
                <a:lnTo>
                  <a:pt x="472821" y="235838"/>
                </a:lnTo>
                <a:lnTo>
                  <a:pt x="485648" y="206501"/>
                </a:lnTo>
                <a:lnTo>
                  <a:pt x="470966" y="200091"/>
                </a:lnTo>
                <a:close/>
              </a:path>
              <a:path w="553084" h="259079">
                <a:moveTo>
                  <a:pt x="483743" y="170814"/>
                </a:moveTo>
                <a:lnTo>
                  <a:pt x="470966" y="200091"/>
                </a:lnTo>
                <a:lnTo>
                  <a:pt x="485648" y="206501"/>
                </a:lnTo>
                <a:lnTo>
                  <a:pt x="472821" y="235838"/>
                </a:lnTo>
                <a:lnTo>
                  <a:pt x="538046" y="235838"/>
                </a:lnTo>
                <a:lnTo>
                  <a:pt x="483743" y="170814"/>
                </a:lnTo>
                <a:close/>
              </a:path>
              <a:path w="553084" h="259079">
                <a:moveTo>
                  <a:pt x="12700" y="0"/>
                </a:moveTo>
                <a:lnTo>
                  <a:pt x="0" y="29209"/>
                </a:lnTo>
                <a:lnTo>
                  <a:pt x="458161" y="229432"/>
                </a:lnTo>
                <a:lnTo>
                  <a:pt x="470966" y="200091"/>
                </a:lnTo>
                <a:lnTo>
                  <a:pt x="12700" y="0"/>
                </a:lnTo>
                <a:close/>
              </a:path>
            </a:pathLst>
          </a:custGeom>
          <a:solidFill>
            <a:srgbClr val="357DB8"/>
          </a:solidFill>
        </p:spPr>
        <p:txBody>
          <a:bodyPr wrap="square" lIns="0" tIns="0" rIns="0" bIns="0" rtlCol="0"/>
          <a:lstStyle/>
          <a:p>
            <a:endParaRPr/>
          </a:p>
        </p:txBody>
      </p:sp>
      <p:sp>
        <p:nvSpPr>
          <p:cNvPr id="19" name="object 19"/>
          <p:cNvSpPr txBox="1"/>
          <p:nvPr/>
        </p:nvSpPr>
        <p:spPr>
          <a:xfrm>
            <a:off x="8645779" y="4065778"/>
            <a:ext cx="264985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Arial"/>
                <a:cs typeface="Arial"/>
              </a:rPr>
              <a:t>http://localhost:3000/books</a:t>
            </a:r>
            <a:endParaRPr sz="1600">
              <a:latin typeface="Arial"/>
              <a:cs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76598" y="533476"/>
            <a:ext cx="3711575" cy="940435"/>
          </a:xfrm>
          <a:prstGeom prst="rect">
            <a:avLst/>
          </a:prstGeom>
        </p:spPr>
        <p:txBody>
          <a:bodyPr vert="horz" wrap="square" lIns="0" tIns="12700" rIns="0" bIns="0" rtlCol="0">
            <a:spAutoFit/>
          </a:bodyPr>
          <a:lstStyle/>
          <a:p>
            <a:pPr marL="12700">
              <a:lnSpc>
                <a:spcPct val="100000"/>
              </a:lnSpc>
              <a:spcBef>
                <a:spcPts val="100"/>
              </a:spcBef>
            </a:pPr>
            <a:r>
              <a:rPr sz="6000" dirty="0"/>
              <a:t>RouterLink</a:t>
            </a:r>
            <a:endParaRPr sz="6000"/>
          </a:p>
        </p:txBody>
      </p:sp>
      <p:sp>
        <p:nvSpPr>
          <p:cNvPr id="3" name="object 3"/>
          <p:cNvSpPr/>
          <p:nvPr/>
        </p:nvSpPr>
        <p:spPr>
          <a:xfrm>
            <a:off x="1588008" y="1982723"/>
            <a:ext cx="8087868" cy="261061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705733" y="4048378"/>
            <a:ext cx="810895" cy="413384"/>
          </a:xfrm>
          <a:custGeom>
            <a:avLst/>
            <a:gdLst/>
            <a:ahLst/>
            <a:cxnLst/>
            <a:rect l="l" t="t" r="r" b="b"/>
            <a:pathLst>
              <a:path w="810895" h="413385">
                <a:moveTo>
                  <a:pt x="690986" y="376385"/>
                </a:moveTo>
                <a:lnTo>
                  <a:pt x="672845" y="413258"/>
                </a:lnTo>
                <a:lnTo>
                  <a:pt x="810894" y="412369"/>
                </a:lnTo>
                <a:lnTo>
                  <a:pt x="790414" y="385445"/>
                </a:lnTo>
                <a:lnTo>
                  <a:pt x="709421" y="385445"/>
                </a:lnTo>
                <a:lnTo>
                  <a:pt x="690986" y="376385"/>
                </a:lnTo>
                <a:close/>
              </a:path>
              <a:path w="810895" h="413385">
                <a:moveTo>
                  <a:pt x="709162" y="339440"/>
                </a:moveTo>
                <a:lnTo>
                  <a:pt x="690986" y="376385"/>
                </a:lnTo>
                <a:lnTo>
                  <a:pt x="709421" y="385445"/>
                </a:lnTo>
                <a:lnTo>
                  <a:pt x="727582" y="348488"/>
                </a:lnTo>
                <a:lnTo>
                  <a:pt x="709162" y="339440"/>
                </a:lnTo>
                <a:close/>
              </a:path>
              <a:path w="810895" h="413385">
                <a:moveTo>
                  <a:pt x="727328" y="302514"/>
                </a:moveTo>
                <a:lnTo>
                  <a:pt x="709162" y="339440"/>
                </a:lnTo>
                <a:lnTo>
                  <a:pt x="727582" y="348488"/>
                </a:lnTo>
                <a:lnTo>
                  <a:pt x="709421" y="385445"/>
                </a:lnTo>
                <a:lnTo>
                  <a:pt x="790414" y="385445"/>
                </a:lnTo>
                <a:lnTo>
                  <a:pt x="727328" y="302514"/>
                </a:lnTo>
                <a:close/>
              </a:path>
              <a:path w="810895" h="413385">
                <a:moveTo>
                  <a:pt x="18033" y="0"/>
                </a:moveTo>
                <a:lnTo>
                  <a:pt x="0" y="36830"/>
                </a:lnTo>
                <a:lnTo>
                  <a:pt x="690986" y="376385"/>
                </a:lnTo>
                <a:lnTo>
                  <a:pt x="709162" y="339440"/>
                </a:lnTo>
                <a:lnTo>
                  <a:pt x="18033" y="0"/>
                </a:lnTo>
                <a:close/>
              </a:path>
            </a:pathLst>
          </a:custGeom>
          <a:solidFill>
            <a:srgbClr val="357DB8"/>
          </a:solidFill>
        </p:spPr>
        <p:txBody>
          <a:bodyPr wrap="square" lIns="0" tIns="0" rIns="0" bIns="0" rtlCol="0"/>
          <a:lstStyle/>
          <a:p>
            <a:endParaRPr/>
          </a:p>
        </p:txBody>
      </p:sp>
      <p:sp>
        <p:nvSpPr>
          <p:cNvPr id="5" name="object 5"/>
          <p:cNvSpPr txBox="1"/>
          <p:nvPr/>
        </p:nvSpPr>
        <p:spPr>
          <a:xfrm>
            <a:off x="4581905" y="4341114"/>
            <a:ext cx="3702050" cy="422275"/>
          </a:xfrm>
          <a:prstGeom prst="rect">
            <a:avLst/>
          </a:prstGeom>
          <a:ln w="25907">
            <a:solidFill>
              <a:srgbClr val="3981B9"/>
            </a:solidFill>
          </a:ln>
        </p:spPr>
        <p:txBody>
          <a:bodyPr vert="horz" wrap="square" lIns="0" tIns="97155" rIns="0" bIns="0" rtlCol="0">
            <a:spAutoFit/>
          </a:bodyPr>
          <a:lstStyle/>
          <a:p>
            <a:pPr marL="56515">
              <a:lnSpc>
                <a:spcPct val="100000"/>
              </a:lnSpc>
              <a:spcBef>
                <a:spcPts val="765"/>
              </a:spcBef>
            </a:pPr>
            <a:r>
              <a:rPr sz="1400" b="1" spc="-5" dirty="0">
                <a:latin typeface="Arial"/>
                <a:cs typeface="Arial"/>
              </a:rPr>
              <a:t>&lt;a [routerLink]=</a:t>
            </a:r>
            <a:r>
              <a:rPr sz="1400" b="1" spc="-5" dirty="0">
                <a:solidFill>
                  <a:srgbClr val="008000"/>
                </a:solidFill>
                <a:latin typeface="Arial"/>
                <a:cs typeface="Arial"/>
              </a:rPr>
              <a:t>“</a:t>
            </a:r>
            <a:r>
              <a:rPr sz="1400" b="1" spc="-5" dirty="0">
                <a:latin typeface="Arial"/>
                <a:cs typeface="Arial"/>
              </a:rPr>
              <a:t>[</a:t>
            </a:r>
            <a:r>
              <a:rPr sz="1400" b="1" spc="-5" dirty="0">
                <a:solidFill>
                  <a:srgbClr val="FF0000"/>
                </a:solidFill>
                <a:latin typeface="Arial"/>
                <a:cs typeface="Arial"/>
              </a:rPr>
              <a:t>‘</a:t>
            </a:r>
            <a:r>
              <a:rPr sz="1400" b="1" spc="-5" dirty="0">
                <a:latin typeface="Arial"/>
                <a:cs typeface="Arial"/>
              </a:rPr>
              <a:t>/books</a:t>
            </a:r>
            <a:r>
              <a:rPr sz="1400" b="1" spc="-5" dirty="0">
                <a:solidFill>
                  <a:srgbClr val="FF0000"/>
                </a:solidFill>
                <a:latin typeface="Arial"/>
                <a:cs typeface="Arial"/>
              </a:rPr>
              <a:t>’</a:t>
            </a:r>
            <a:r>
              <a:rPr sz="1400" b="1" spc="-5" dirty="0">
                <a:latin typeface="Arial"/>
                <a:cs typeface="Arial"/>
              </a:rPr>
              <a:t>]</a:t>
            </a:r>
            <a:r>
              <a:rPr sz="1400" b="1" spc="-5" dirty="0">
                <a:solidFill>
                  <a:srgbClr val="008000"/>
                </a:solidFill>
                <a:latin typeface="Arial"/>
                <a:cs typeface="Arial"/>
              </a:rPr>
              <a:t>”</a:t>
            </a:r>
            <a:r>
              <a:rPr sz="1400" b="1" spc="-5" dirty="0">
                <a:latin typeface="Arial"/>
                <a:cs typeface="Arial"/>
              </a:rPr>
              <a:t>&gt;All</a:t>
            </a:r>
            <a:r>
              <a:rPr sz="1400" b="1" spc="-40" dirty="0">
                <a:latin typeface="Arial"/>
                <a:cs typeface="Arial"/>
              </a:rPr>
              <a:t> </a:t>
            </a:r>
            <a:r>
              <a:rPr sz="1400" b="1" spc="-5" dirty="0">
                <a:latin typeface="Arial"/>
                <a:cs typeface="Arial"/>
              </a:rPr>
              <a:t>Books&lt;/a&gt;</a:t>
            </a:r>
            <a:endParaRPr sz="1400">
              <a:latin typeface="Arial"/>
              <a:cs typeface="Arial"/>
            </a:endParaRPr>
          </a:p>
        </p:txBody>
      </p:sp>
      <p:sp>
        <p:nvSpPr>
          <p:cNvPr id="6" name="object 6"/>
          <p:cNvSpPr txBox="1"/>
          <p:nvPr/>
        </p:nvSpPr>
        <p:spPr>
          <a:xfrm>
            <a:off x="4272534" y="5148834"/>
            <a:ext cx="4590415" cy="421005"/>
          </a:xfrm>
          <a:prstGeom prst="rect">
            <a:avLst/>
          </a:prstGeom>
          <a:ln w="25907">
            <a:solidFill>
              <a:srgbClr val="8AAB42"/>
            </a:solidFill>
          </a:ln>
        </p:spPr>
        <p:txBody>
          <a:bodyPr vert="horz" wrap="square" lIns="0" tIns="96520" rIns="0" bIns="0" rtlCol="0">
            <a:spAutoFit/>
          </a:bodyPr>
          <a:lstStyle/>
          <a:p>
            <a:pPr marL="124460">
              <a:lnSpc>
                <a:spcPct val="100000"/>
              </a:lnSpc>
              <a:spcBef>
                <a:spcPts val="760"/>
              </a:spcBef>
            </a:pPr>
            <a:r>
              <a:rPr sz="1400" b="1" dirty="0">
                <a:latin typeface="Arial"/>
                <a:cs typeface="Arial"/>
              </a:rPr>
              <a:t>{ </a:t>
            </a:r>
            <a:r>
              <a:rPr sz="1400" b="1" spc="-5" dirty="0">
                <a:latin typeface="Arial"/>
                <a:cs typeface="Arial"/>
              </a:rPr>
              <a:t>path: ‘books’, component: BooksListComponent</a:t>
            </a:r>
            <a:r>
              <a:rPr sz="1400" b="1" spc="-180" dirty="0">
                <a:latin typeface="Arial"/>
                <a:cs typeface="Arial"/>
              </a:rPr>
              <a:t> </a:t>
            </a:r>
            <a:r>
              <a:rPr sz="1400" b="1" dirty="0">
                <a:latin typeface="Arial"/>
                <a:cs typeface="Arial"/>
              </a:rPr>
              <a:t>}</a:t>
            </a:r>
            <a:endParaRPr sz="1400">
              <a:latin typeface="Arial"/>
              <a:cs typeface="Arial"/>
            </a:endParaRPr>
          </a:p>
        </p:txBody>
      </p:sp>
      <p:sp>
        <p:nvSpPr>
          <p:cNvPr id="7" name="object 7"/>
          <p:cNvSpPr txBox="1"/>
          <p:nvPr/>
        </p:nvSpPr>
        <p:spPr>
          <a:xfrm>
            <a:off x="5056759" y="5982106"/>
            <a:ext cx="298704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http://localhost:3000/books</a:t>
            </a:r>
            <a:endParaRPr sz="1800">
              <a:latin typeface="Arial"/>
              <a:cs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89526" y="1636014"/>
            <a:ext cx="0" cy="4480560"/>
          </a:xfrm>
          <a:custGeom>
            <a:avLst/>
            <a:gdLst/>
            <a:ahLst/>
            <a:cxnLst/>
            <a:rect l="l" t="t" r="r" b="b"/>
            <a:pathLst>
              <a:path h="4480560">
                <a:moveTo>
                  <a:pt x="0" y="0"/>
                </a:moveTo>
                <a:lnTo>
                  <a:pt x="0" y="4480560"/>
                </a:lnTo>
              </a:path>
            </a:pathLst>
          </a:custGeom>
          <a:ln w="25908">
            <a:solidFill>
              <a:srgbClr val="3981B9"/>
            </a:solidFill>
          </a:ln>
        </p:spPr>
        <p:txBody>
          <a:bodyPr wrap="square" lIns="0" tIns="0" rIns="0" bIns="0" rtlCol="0"/>
          <a:lstStyle/>
          <a:p>
            <a:endParaRPr/>
          </a:p>
        </p:txBody>
      </p:sp>
      <p:sp>
        <p:nvSpPr>
          <p:cNvPr id="3" name="object 3"/>
          <p:cNvSpPr txBox="1">
            <a:spLocks noGrp="1"/>
          </p:cNvSpPr>
          <p:nvPr>
            <p:ph type="body" idx="1"/>
          </p:nvPr>
        </p:nvSpPr>
        <p:spPr>
          <a:prstGeom prst="rect">
            <a:avLst/>
          </a:prstGeom>
        </p:spPr>
        <p:txBody>
          <a:bodyPr vert="horz" wrap="square" lIns="0" tIns="256540" rIns="0" bIns="0" rtlCol="0">
            <a:spAutoFit/>
          </a:bodyPr>
          <a:lstStyle/>
          <a:p>
            <a:pPr marL="4416425" indent="-514984">
              <a:lnSpc>
                <a:spcPct val="100000"/>
              </a:lnSpc>
              <a:spcBef>
                <a:spcPts val="2020"/>
              </a:spcBef>
              <a:buAutoNum type="arabicPeriod"/>
              <a:tabLst>
                <a:tab pos="4417060" algn="l"/>
              </a:tabLst>
            </a:pPr>
            <a:r>
              <a:rPr spc="-5" dirty="0"/>
              <a:t>new</a:t>
            </a:r>
            <a:r>
              <a:rPr spc="-30" dirty="0"/>
              <a:t> </a:t>
            </a:r>
            <a:r>
              <a:rPr spc="-5" dirty="0"/>
              <a:t>HomeComponent</a:t>
            </a:r>
          </a:p>
          <a:p>
            <a:pPr marL="4416425" indent="-514984">
              <a:lnSpc>
                <a:spcPct val="100000"/>
              </a:lnSpc>
              <a:spcBef>
                <a:spcPts val="1925"/>
              </a:spcBef>
              <a:buAutoNum type="arabicPeriod"/>
              <a:tabLst>
                <a:tab pos="4417060" algn="l"/>
              </a:tabLst>
            </a:pPr>
            <a:r>
              <a:rPr spc="-5" dirty="0"/>
              <a:t>set as</a:t>
            </a:r>
            <a:r>
              <a:rPr spc="-10" dirty="0"/>
              <a:t> </a:t>
            </a:r>
            <a:r>
              <a:rPr spc="-5" dirty="0"/>
              <a:t>default</a:t>
            </a:r>
          </a:p>
          <a:p>
            <a:pPr marL="4416425" indent="-514984">
              <a:lnSpc>
                <a:spcPct val="100000"/>
              </a:lnSpc>
              <a:spcBef>
                <a:spcPts val="1920"/>
              </a:spcBef>
              <a:buAutoNum type="arabicPeriod"/>
              <a:tabLst>
                <a:tab pos="4417060" algn="l"/>
              </a:tabLst>
            </a:pPr>
            <a:r>
              <a:rPr spc="-5" dirty="0"/>
              <a:t>add links</a:t>
            </a:r>
            <a:r>
              <a:rPr dirty="0"/>
              <a:t> </a:t>
            </a:r>
            <a:r>
              <a:rPr spc="-5" dirty="0"/>
              <a:t>to</a:t>
            </a:r>
          </a:p>
          <a:p>
            <a:pPr marL="4391025">
              <a:lnSpc>
                <a:spcPct val="100000"/>
              </a:lnSpc>
              <a:spcBef>
                <a:spcPts val="1920"/>
              </a:spcBef>
            </a:pPr>
            <a:r>
              <a:rPr spc="-5" dirty="0"/>
              <a:t>‘home’ </a:t>
            </a:r>
            <a:r>
              <a:rPr dirty="0"/>
              <a:t>and</a:t>
            </a:r>
            <a:r>
              <a:rPr spc="-50" dirty="0"/>
              <a:t> </a:t>
            </a:r>
            <a:r>
              <a:rPr spc="-5" dirty="0"/>
              <a:t>‘books’</a:t>
            </a:r>
          </a:p>
        </p:txBody>
      </p:sp>
      <p:sp>
        <p:nvSpPr>
          <p:cNvPr id="4" name="object 4"/>
          <p:cNvSpPr txBox="1">
            <a:spLocks noGrp="1"/>
          </p:cNvSpPr>
          <p:nvPr>
            <p:ph type="title"/>
          </p:nvPr>
        </p:nvSpPr>
        <p:spPr>
          <a:xfrm>
            <a:off x="3303778" y="349961"/>
            <a:ext cx="6297930" cy="940435"/>
          </a:xfrm>
          <a:prstGeom prst="rect">
            <a:avLst/>
          </a:prstGeom>
        </p:spPr>
        <p:txBody>
          <a:bodyPr vert="horz" wrap="square" lIns="0" tIns="12700" rIns="0" bIns="0" rtlCol="0">
            <a:spAutoFit/>
          </a:bodyPr>
          <a:lstStyle/>
          <a:p>
            <a:pPr marL="12700">
              <a:lnSpc>
                <a:spcPct val="100000"/>
              </a:lnSpc>
              <a:spcBef>
                <a:spcPts val="100"/>
              </a:spcBef>
            </a:pPr>
            <a:r>
              <a:rPr sz="6000" dirty="0"/>
              <a:t>Routing</a:t>
            </a:r>
            <a:r>
              <a:rPr sz="6000" spc="-85" dirty="0"/>
              <a:t> </a:t>
            </a:r>
            <a:r>
              <a:rPr sz="6000" dirty="0"/>
              <a:t>Challenge</a:t>
            </a:r>
            <a:endParaRPr sz="6000"/>
          </a:p>
        </p:txBody>
      </p:sp>
      <p:sp>
        <p:nvSpPr>
          <p:cNvPr id="5" name="object 5"/>
          <p:cNvSpPr/>
          <p:nvPr/>
        </p:nvSpPr>
        <p:spPr>
          <a:xfrm>
            <a:off x="749808" y="2439923"/>
            <a:ext cx="3127248" cy="242468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82010" y="541146"/>
            <a:ext cx="6313805" cy="848360"/>
          </a:xfrm>
          <a:prstGeom prst="rect">
            <a:avLst/>
          </a:prstGeom>
        </p:spPr>
        <p:txBody>
          <a:bodyPr vert="horz" wrap="square" lIns="0" tIns="12700" rIns="0" bIns="0" rtlCol="0">
            <a:spAutoFit/>
          </a:bodyPr>
          <a:lstStyle/>
          <a:p>
            <a:pPr marL="12700">
              <a:lnSpc>
                <a:spcPct val="100000"/>
              </a:lnSpc>
              <a:spcBef>
                <a:spcPts val="100"/>
              </a:spcBef>
            </a:pPr>
            <a:r>
              <a:rPr sz="5400" spc="-5" dirty="0">
                <a:solidFill>
                  <a:srgbClr val="D79F39"/>
                </a:solidFill>
              </a:rPr>
              <a:t>Javascript</a:t>
            </a:r>
            <a:r>
              <a:rPr sz="5400" spc="-20" dirty="0">
                <a:solidFill>
                  <a:srgbClr val="D79F39"/>
                </a:solidFill>
              </a:rPr>
              <a:t> </a:t>
            </a:r>
            <a:r>
              <a:rPr sz="5400" spc="-5" dirty="0">
                <a:solidFill>
                  <a:srgbClr val="D79F39"/>
                </a:solidFill>
              </a:rPr>
              <a:t>Advances</a:t>
            </a:r>
            <a:endParaRPr sz="5400"/>
          </a:p>
        </p:txBody>
      </p:sp>
      <p:sp>
        <p:nvSpPr>
          <p:cNvPr id="3" name="object 3"/>
          <p:cNvSpPr txBox="1"/>
          <p:nvPr/>
        </p:nvSpPr>
        <p:spPr>
          <a:xfrm>
            <a:off x="2097151" y="2460751"/>
            <a:ext cx="7119620" cy="3057525"/>
          </a:xfrm>
          <a:prstGeom prst="rect">
            <a:avLst/>
          </a:prstGeom>
        </p:spPr>
        <p:txBody>
          <a:bodyPr vert="horz" wrap="square" lIns="0" tIns="287020" rIns="0" bIns="0" rtlCol="0">
            <a:spAutoFit/>
          </a:bodyPr>
          <a:lstStyle/>
          <a:p>
            <a:pPr marL="4363720" indent="-571500">
              <a:lnSpc>
                <a:spcPct val="100000"/>
              </a:lnSpc>
              <a:spcBef>
                <a:spcPts val="2260"/>
              </a:spcBef>
              <a:buFont typeface="Wingdings"/>
              <a:buChar char=""/>
              <a:tabLst>
                <a:tab pos="4363085" algn="l"/>
                <a:tab pos="4363720" algn="l"/>
              </a:tabLst>
            </a:pPr>
            <a:r>
              <a:rPr sz="3600" spc="-5" dirty="0">
                <a:latin typeface="Courier New"/>
                <a:cs typeface="Courier New"/>
              </a:rPr>
              <a:t>Classes</a:t>
            </a:r>
            <a:endParaRPr sz="3600">
              <a:latin typeface="Courier New"/>
              <a:cs typeface="Courier New"/>
            </a:endParaRPr>
          </a:p>
          <a:p>
            <a:pPr marL="4363720" indent="-571500">
              <a:lnSpc>
                <a:spcPct val="100000"/>
              </a:lnSpc>
              <a:spcBef>
                <a:spcPts val="2160"/>
              </a:spcBef>
              <a:buFont typeface="Wingdings"/>
              <a:buChar char=""/>
              <a:tabLst>
                <a:tab pos="4363085" algn="l"/>
                <a:tab pos="4363720" algn="l"/>
              </a:tabLst>
            </a:pPr>
            <a:r>
              <a:rPr sz="3600" spc="-5" dirty="0">
                <a:latin typeface="Courier New"/>
                <a:cs typeface="Courier New"/>
              </a:rPr>
              <a:t>Modules</a:t>
            </a:r>
            <a:endParaRPr sz="3600">
              <a:latin typeface="Courier New"/>
              <a:cs typeface="Courier New"/>
            </a:endParaRPr>
          </a:p>
          <a:p>
            <a:pPr marL="4363720" indent="-571500">
              <a:lnSpc>
                <a:spcPts val="4135"/>
              </a:lnSpc>
              <a:spcBef>
                <a:spcPts val="2160"/>
              </a:spcBef>
              <a:buFont typeface="Wingdings"/>
              <a:buChar char=""/>
              <a:tabLst>
                <a:tab pos="4363085" algn="l"/>
                <a:tab pos="4363720" algn="l"/>
              </a:tabLst>
            </a:pPr>
            <a:r>
              <a:rPr sz="3600" spc="-5" dirty="0">
                <a:latin typeface="Courier New"/>
                <a:cs typeface="Courier New"/>
              </a:rPr>
              <a:t>Decorators</a:t>
            </a:r>
            <a:endParaRPr sz="3600">
              <a:latin typeface="Courier New"/>
              <a:cs typeface="Courier New"/>
            </a:endParaRPr>
          </a:p>
          <a:p>
            <a:pPr marL="12700">
              <a:lnSpc>
                <a:spcPts val="4615"/>
              </a:lnSpc>
            </a:pPr>
            <a:r>
              <a:rPr sz="4000" b="1" spc="-85" dirty="0">
                <a:solidFill>
                  <a:srgbClr val="666666"/>
                </a:solidFill>
                <a:latin typeface="Arial"/>
                <a:cs typeface="Arial"/>
              </a:rPr>
              <a:t>ES2015</a:t>
            </a:r>
            <a:endParaRPr sz="4000">
              <a:latin typeface="Arial"/>
              <a:cs typeface="Arial"/>
            </a:endParaRPr>
          </a:p>
        </p:txBody>
      </p:sp>
      <p:sp>
        <p:nvSpPr>
          <p:cNvPr id="4" name="object 4"/>
          <p:cNvSpPr/>
          <p:nvPr/>
        </p:nvSpPr>
        <p:spPr>
          <a:xfrm>
            <a:off x="1984248" y="2403348"/>
            <a:ext cx="1990344" cy="225552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9273" y="445770"/>
            <a:ext cx="7531734" cy="848360"/>
          </a:xfrm>
          <a:prstGeom prst="rect">
            <a:avLst/>
          </a:prstGeom>
        </p:spPr>
        <p:txBody>
          <a:bodyPr vert="horz" wrap="square" lIns="0" tIns="12700" rIns="0" bIns="0" rtlCol="0">
            <a:spAutoFit/>
          </a:bodyPr>
          <a:lstStyle/>
          <a:p>
            <a:pPr marL="12700">
              <a:lnSpc>
                <a:spcPct val="100000"/>
              </a:lnSpc>
              <a:spcBef>
                <a:spcPts val="100"/>
              </a:spcBef>
            </a:pPr>
            <a:r>
              <a:rPr sz="5400" spc="-5" dirty="0"/>
              <a:t>Routing with</a:t>
            </a:r>
            <a:r>
              <a:rPr sz="5400" spc="-20" dirty="0"/>
              <a:t> </a:t>
            </a:r>
            <a:r>
              <a:rPr sz="5400" spc="-5" dirty="0"/>
              <a:t>Parameters</a:t>
            </a:r>
            <a:endParaRPr sz="5400"/>
          </a:p>
        </p:txBody>
      </p:sp>
      <p:sp>
        <p:nvSpPr>
          <p:cNvPr id="3" name="object 3"/>
          <p:cNvSpPr/>
          <p:nvPr/>
        </p:nvSpPr>
        <p:spPr>
          <a:xfrm>
            <a:off x="3131820" y="2537460"/>
            <a:ext cx="5405755" cy="3552825"/>
          </a:xfrm>
          <a:custGeom>
            <a:avLst/>
            <a:gdLst/>
            <a:ahLst/>
            <a:cxnLst/>
            <a:rect l="l" t="t" r="r" b="b"/>
            <a:pathLst>
              <a:path w="5405755" h="3552825">
                <a:moveTo>
                  <a:pt x="0" y="3552444"/>
                </a:moveTo>
                <a:lnTo>
                  <a:pt x="5405628" y="3552444"/>
                </a:lnTo>
                <a:lnTo>
                  <a:pt x="5405628" y="0"/>
                </a:lnTo>
                <a:lnTo>
                  <a:pt x="0" y="0"/>
                </a:lnTo>
                <a:lnTo>
                  <a:pt x="0" y="3552444"/>
                </a:lnTo>
                <a:close/>
              </a:path>
            </a:pathLst>
          </a:custGeom>
          <a:ln w="9144">
            <a:solidFill>
              <a:srgbClr val="3981B9"/>
            </a:solidFill>
          </a:ln>
        </p:spPr>
        <p:txBody>
          <a:bodyPr wrap="square" lIns="0" tIns="0" rIns="0" bIns="0" rtlCol="0"/>
          <a:lstStyle/>
          <a:p>
            <a:endParaRPr/>
          </a:p>
        </p:txBody>
      </p:sp>
      <p:sp>
        <p:nvSpPr>
          <p:cNvPr id="4" name="object 4"/>
          <p:cNvSpPr txBox="1"/>
          <p:nvPr/>
        </p:nvSpPr>
        <p:spPr>
          <a:xfrm>
            <a:off x="3223005" y="2579369"/>
            <a:ext cx="5211445" cy="3439160"/>
          </a:xfrm>
          <a:prstGeom prst="rect">
            <a:avLst/>
          </a:prstGeom>
        </p:spPr>
        <p:txBody>
          <a:bodyPr vert="horz" wrap="square" lIns="0" tIns="12065" rIns="0" bIns="0" rtlCol="0">
            <a:spAutoFit/>
          </a:bodyPr>
          <a:lstStyle/>
          <a:p>
            <a:pPr>
              <a:lnSpc>
                <a:spcPct val="100000"/>
              </a:lnSpc>
              <a:spcBef>
                <a:spcPts val="95"/>
              </a:spcBef>
            </a:pPr>
            <a:r>
              <a:rPr sz="1600" spc="-5" dirty="0">
                <a:solidFill>
                  <a:srgbClr val="3981B9"/>
                </a:solidFill>
                <a:latin typeface="Arial"/>
                <a:cs typeface="Arial"/>
              </a:rPr>
              <a:t>import </a:t>
            </a:r>
            <a:r>
              <a:rPr sz="1600" spc="-5" dirty="0">
                <a:latin typeface="Arial"/>
                <a:cs typeface="Arial"/>
              </a:rPr>
              <a:t>{ RouterModule } </a:t>
            </a:r>
            <a:r>
              <a:rPr sz="1600" spc="-5" dirty="0">
                <a:solidFill>
                  <a:srgbClr val="3981B9"/>
                </a:solidFill>
                <a:latin typeface="Arial"/>
                <a:cs typeface="Arial"/>
              </a:rPr>
              <a:t>from</a:t>
            </a:r>
            <a:r>
              <a:rPr sz="1600" spc="100" dirty="0">
                <a:solidFill>
                  <a:srgbClr val="3981B9"/>
                </a:solidFill>
                <a:latin typeface="Arial"/>
                <a:cs typeface="Arial"/>
              </a:rPr>
              <a:t> </a:t>
            </a:r>
            <a:r>
              <a:rPr sz="1600" spc="-10" dirty="0">
                <a:solidFill>
                  <a:srgbClr val="D79F39"/>
                </a:solidFill>
                <a:latin typeface="Arial"/>
                <a:cs typeface="Arial"/>
              </a:rPr>
              <a:t>‘@angular/router'</a:t>
            </a:r>
            <a:r>
              <a:rPr sz="1600" spc="-10" dirty="0">
                <a:latin typeface="Arial"/>
                <a:cs typeface="Arial"/>
              </a:rPr>
              <a:t>;</a:t>
            </a:r>
            <a:endParaRPr sz="1600">
              <a:latin typeface="Arial"/>
              <a:cs typeface="Arial"/>
            </a:endParaRPr>
          </a:p>
          <a:p>
            <a:pPr>
              <a:lnSpc>
                <a:spcPct val="100000"/>
              </a:lnSpc>
              <a:spcBef>
                <a:spcPts val="25"/>
              </a:spcBef>
            </a:pPr>
            <a:endParaRPr sz="1650">
              <a:latin typeface="Times New Roman"/>
              <a:cs typeface="Times New Roman"/>
            </a:endParaRPr>
          </a:p>
          <a:p>
            <a:pPr>
              <a:lnSpc>
                <a:spcPct val="100000"/>
              </a:lnSpc>
            </a:pPr>
            <a:r>
              <a:rPr sz="1600" spc="-5" dirty="0">
                <a:latin typeface="Arial"/>
                <a:cs typeface="Arial"/>
              </a:rPr>
              <a:t>@NgModule({</a:t>
            </a:r>
            <a:endParaRPr sz="1600">
              <a:latin typeface="Arial"/>
              <a:cs typeface="Arial"/>
            </a:endParaRPr>
          </a:p>
          <a:p>
            <a:pPr marL="227965">
              <a:lnSpc>
                <a:spcPct val="100000"/>
              </a:lnSpc>
            </a:pPr>
            <a:r>
              <a:rPr sz="1600" spc="-5" dirty="0">
                <a:latin typeface="Arial"/>
                <a:cs typeface="Arial"/>
              </a:rPr>
              <a:t>imports: </a:t>
            </a:r>
            <a:r>
              <a:rPr sz="1600" spc="-5" dirty="0">
                <a:solidFill>
                  <a:srgbClr val="5243BA"/>
                </a:solidFill>
                <a:latin typeface="Arial"/>
                <a:cs typeface="Arial"/>
              </a:rPr>
              <a:t>[</a:t>
            </a:r>
            <a:r>
              <a:rPr sz="1600" spc="25" dirty="0">
                <a:solidFill>
                  <a:srgbClr val="5243BA"/>
                </a:solidFill>
                <a:latin typeface="Arial"/>
                <a:cs typeface="Arial"/>
              </a:rPr>
              <a:t> </a:t>
            </a:r>
            <a:r>
              <a:rPr sz="1600" spc="-5" dirty="0">
                <a:solidFill>
                  <a:srgbClr val="5243BA"/>
                </a:solidFill>
                <a:latin typeface="Arial"/>
                <a:cs typeface="Arial"/>
              </a:rPr>
              <a:t>BrowserModule</a:t>
            </a:r>
            <a:endParaRPr sz="1600">
              <a:latin typeface="Arial"/>
              <a:cs typeface="Arial"/>
            </a:endParaRPr>
          </a:p>
          <a:p>
            <a:pPr marR="798195" algn="ctr">
              <a:lnSpc>
                <a:spcPct val="100000"/>
              </a:lnSpc>
            </a:pPr>
            <a:r>
              <a:rPr sz="1600" spc="-5" dirty="0">
                <a:solidFill>
                  <a:srgbClr val="455520"/>
                </a:solidFill>
                <a:latin typeface="Arial"/>
                <a:cs typeface="Arial"/>
              </a:rPr>
              <a:t>RouterModule</a:t>
            </a:r>
            <a:r>
              <a:rPr sz="1600" spc="-5" dirty="0">
                <a:solidFill>
                  <a:srgbClr val="5243BA"/>
                </a:solidFill>
                <a:latin typeface="Arial"/>
                <a:cs typeface="Arial"/>
              </a:rPr>
              <a:t>.</a:t>
            </a:r>
            <a:r>
              <a:rPr sz="1600" spc="-5" dirty="0">
                <a:solidFill>
                  <a:srgbClr val="3981B9"/>
                </a:solidFill>
                <a:latin typeface="Arial"/>
                <a:cs typeface="Arial"/>
              </a:rPr>
              <a:t>forRoot</a:t>
            </a:r>
            <a:r>
              <a:rPr sz="1600" spc="-5" dirty="0">
                <a:latin typeface="Arial"/>
                <a:cs typeface="Arial"/>
              </a:rPr>
              <a:t>([</a:t>
            </a:r>
            <a:endParaRPr sz="1600">
              <a:latin typeface="Arial"/>
              <a:cs typeface="Arial"/>
            </a:endParaRPr>
          </a:p>
          <a:p>
            <a:pPr marL="170180">
              <a:lnSpc>
                <a:spcPct val="100000"/>
              </a:lnSpc>
            </a:pPr>
            <a:r>
              <a:rPr sz="1600" spc="-5" dirty="0">
                <a:latin typeface="Arial"/>
                <a:cs typeface="Arial"/>
              </a:rPr>
              <a:t>{ </a:t>
            </a:r>
            <a:r>
              <a:rPr sz="1600" spc="-5" dirty="0">
                <a:solidFill>
                  <a:srgbClr val="008000"/>
                </a:solidFill>
                <a:latin typeface="Arial"/>
                <a:cs typeface="Arial"/>
              </a:rPr>
              <a:t>path</a:t>
            </a:r>
            <a:r>
              <a:rPr sz="1600" spc="-5" dirty="0">
                <a:latin typeface="Arial"/>
                <a:cs typeface="Arial"/>
              </a:rPr>
              <a:t>: </a:t>
            </a:r>
            <a:r>
              <a:rPr sz="1600" spc="-5" dirty="0">
                <a:solidFill>
                  <a:srgbClr val="953334"/>
                </a:solidFill>
                <a:latin typeface="Arial"/>
                <a:cs typeface="Arial"/>
              </a:rPr>
              <a:t>“</a:t>
            </a:r>
            <a:r>
              <a:rPr sz="1600" spc="-5" dirty="0">
                <a:solidFill>
                  <a:srgbClr val="D79F39"/>
                </a:solidFill>
                <a:latin typeface="Arial"/>
                <a:cs typeface="Arial"/>
              </a:rPr>
              <a:t>books</a:t>
            </a:r>
            <a:r>
              <a:rPr sz="1600" spc="-5" dirty="0">
                <a:solidFill>
                  <a:srgbClr val="953334"/>
                </a:solidFill>
                <a:latin typeface="Arial"/>
                <a:cs typeface="Arial"/>
              </a:rPr>
              <a:t>”</a:t>
            </a:r>
            <a:r>
              <a:rPr sz="1600" spc="-5" dirty="0">
                <a:latin typeface="Arial"/>
                <a:cs typeface="Arial"/>
              </a:rPr>
              <a:t>, </a:t>
            </a:r>
            <a:r>
              <a:rPr sz="1600" spc="-5" dirty="0">
                <a:solidFill>
                  <a:srgbClr val="008000"/>
                </a:solidFill>
                <a:latin typeface="Arial"/>
                <a:cs typeface="Arial"/>
              </a:rPr>
              <a:t>component</a:t>
            </a:r>
            <a:r>
              <a:rPr sz="1600" spc="-5" dirty="0">
                <a:latin typeface="Arial"/>
                <a:cs typeface="Arial"/>
              </a:rPr>
              <a:t>: </a:t>
            </a:r>
            <a:r>
              <a:rPr sz="1600" spc="-5" dirty="0">
                <a:solidFill>
                  <a:srgbClr val="5243BA"/>
                </a:solidFill>
                <a:latin typeface="Arial"/>
                <a:cs typeface="Arial"/>
              </a:rPr>
              <a:t>BooksListComponent</a:t>
            </a:r>
            <a:r>
              <a:rPr sz="1600" spc="85" dirty="0">
                <a:solidFill>
                  <a:srgbClr val="5243BA"/>
                </a:solidFill>
                <a:latin typeface="Arial"/>
                <a:cs typeface="Arial"/>
              </a:rPr>
              <a:t> </a:t>
            </a:r>
            <a:r>
              <a:rPr sz="1600" spc="-15" dirty="0">
                <a:latin typeface="Arial"/>
                <a:cs typeface="Arial"/>
              </a:rPr>
              <a:t>},</a:t>
            </a:r>
            <a:endParaRPr sz="1600">
              <a:latin typeface="Arial"/>
              <a:cs typeface="Arial"/>
            </a:endParaRPr>
          </a:p>
          <a:p>
            <a:pPr marL="170180">
              <a:lnSpc>
                <a:spcPct val="100000"/>
              </a:lnSpc>
            </a:pPr>
            <a:r>
              <a:rPr sz="1600" spc="-5" dirty="0">
                <a:latin typeface="Arial"/>
                <a:cs typeface="Arial"/>
              </a:rPr>
              <a:t>{ </a:t>
            </a:r>
            <a:r>
              <a:rPr sz="1600" spc="-5" dirty="0">
                <a:solidFill>
                  <a:srgbClr val="008000"/>
                </a:solidFill>
                <a:latin typeface="Arial"/>
                <a:cs typeface="Arial"/>
              </a:rPr>
              <a:t>path</a:t>
            </a:r>
            <a:r>
              <a:rPr sz="1600" spc="-5" dirty="0">
                <a:latin typeface="Arial"/>
                <a:cs typeface="Arial"/>
              </a:rPr>
              <a:t>: </a:t>
            </a:r>
            <a:r>
              <a:rPr sz="1600" spc="-5" dirty="0">
                <a:solidFill>
                  <a:srgbClr val="953334"/>
                </a:solidFill>
                <a:latin typeface="Arial"/>
                <a:cs typeface="Arial"/>
              </a:rPr>
              <a:t>“</a:t>
            </a:r>
            <a:r>
              <a:rPr sz="1600" spc="-5" dirty="0">
                <a:solidFill>
                  <a:srgbClr val="D79F39"/>
                </a:solidFill>
                <a:latin typeface="Arial"/>
                <a:cs typeface="Arial"/>
              </a:rPr>
              <a:t>book/:id</a:t>
            </a:r>
            <a:r>
              <a:rPr sz="1600" spc="-5" dirty="0">
                <a:solidFill>
                  <a:srgbClr val="953334"/>
                </a:solidFill>
                <a:latin typeface="Arial"/>
                <a:cs typeface="Arial"/>
              </a:rPr>
              <a:t>”</a:t>
            </a:r>
            <a:r>
              <a:rPr sz="1600" spc="-5" dirty="0">
                <a:latin typeface="Arial"/>
                <a:cs typeface="Arial"/>
              </a:rPr>
              <a:t>, </a:t>
            </a:r>
            <a:r>
              <a:rPr sz="1600" spc="-5" dirty="0">
                <a:solidFill>
                  <a:srgbClr val="008000"/>
                </a:solidFill>
                <a:latin typeface="Arial"/>
                <a:cs typeface="Arial"/>
              </a:rPr>
              <a:t>component</a:t>
            </a:r>
            <a:r>
              <a:rPr sz="1600" spc="-5" dirty="0">
                <a:latin typeface="Arial"/>
                <a:cs typeface="Arial"/>
              </a:rPr>
              <a:t>: </a:t>
            </a:r>
            <a:r>
              <a:rPr sz="1600" spc="-5" dirty="0">
                <a:solidFill>
                  <a:srgbClr val="5243BA"/>
                </a:solidFill>
                <a:latin typeface="Arial"/>
                <a:cs typeface="Arial"/>
              </a:rPr>
              <a:t>BookDetailsComponent</a:t>
            </a:r>
            <a:r>
              <a:rPr sz="1600" spc="110" dirty="0">
                <a:solidFill>
                  <a:srgbClr val="5243BA"/>
                </a:solidFill>
                <a:latin typeface="Arial"/>
                <a:cs typeface="Arial"/>
              </a:rPr>
              <a:t> </a:t>
            </a:r>
            <a:r>
              <a:rPr sz="1600" spc="-15" dirty="0">
                <a:latin typeface="Arial"/>
                <a:cs typeface="Arial"/>
              </a:rPr>
              <a:t>},</a:t>
            </a:r>
            <a:endParaRPr sz="1600">
              <a:latin typeface="Arial"/>
              <a:cs typeface="Arial"/>
            </a:endParaRPr>
          </a:p>
          <a:p>
            <a:pPr marL="170180">
              <a:lnSpc>
                <a:spcPct val="100000"/>
              </a:lnSpc>
            </a:pPr>
            <a:r>
              <a:rPr sz="1600" spc="-5" dirty="0">
                <a:latin typeface="Arial"/>
                <a:cs typeface="Arial"/>
              </a:rPr>
              <a:t>{ </a:t>
            </a:r>
            <a:r>
              <a:rPr sz="1600" spc="-5" dirty="0">
                <a:solidFill>
                  <a:srgbClr val="008000"/>
                </a:solidFill>
                <a:latin typeface="Arial"/>
                <a:cs typeface="Arial"/>
              </a:rPr>
              <a:t>path</a:t>
            </a:r>
            <a:r>
              <a:rPr sz="1600" spc="-5" dirty="0">
                <a:latin typeface="Arial"/>
                <a:cs typeface="Arial"/>
              </a:rPr>
              <a:t>: </a:t>
            </a:r>
            <a:r>
              <a:rPr sz="1600" spc="-5" dirty="0">
                <a:solidFill>
                  <a:srgbClr val="953334"/>
                </a:solidFill>
                <a:latin typeface="Arial"/>
                <a:cs typeface="Arial"/>
              </a:rPr>
              <a:t>“”</a:t>
            </a:r>
            <a:r>
              <a:rPr sz="1600" spc="-5" dirty="0">
                <a:latin typeface="Arial"/>
                <a:cs typeface="Arial"/>
              </a:rPr>
              <a:t>, </a:t>
            </a:r>
            <a:r>
              <a:rPr sz="1600" spc="-5" dirty="0">
                <a:solidFill>
                  <a:srgbClr val="008000"/>
                </a:solidFill>
                <a:latin typeface="Arial"/>
                <a:cs typeface="Arial"/>
              </a:rPr>
              <a:t>redirectTo</a:t>
            </a:r>
            <a:r>
              <a:rPr sz="1600" spc="-5" dirty="0">
                <a:latin typeface="Arial"/>
                <a:cs typeface="Arial"/>
              </a:rPr>
              <a:t>: </a:t>
            </a:r>
            <a:r>
              <a:rPr sz="1600" spc="-5" dirty="0">
                <a:solidFill>
                  <a:srgbClr val="953334"/>
                </a:solidFill>
                <a:latin typeface="Arial"/>
                <a:cs typeface="Arial"/>
              </a:rPr>
              <a:t>“</a:t>
            </a:r>
            <a:r>
              <a:rPr sz="1600" spc="-5" dirty="0">
                <a:solidFill>
                  <a:srgbClr val="D79F39"/>
                </a:solidFill>
                <a:latin typeface="Arial"/>
                <a:cs typeface="Arial"/>
              </a:rPr>
              <a:t>books</a:t>
            </a:r>
            <a:r>
              <a:rPr sz="1600" spc="-5" dirty="0">
                <a:solidFill>
                  <a:srgbClr val="953334"/>
                </a:solidFill>
                <a:latin typeface="Arial"/>
                <a:cs typeface="Arial"/>
              </a:rPr>
              <a:t>”</a:t>
            </a:r>
            <a:r>
              <a:rPr sz="1600" spc="-5" dirty="0">
                <a:solidFill>
                  <a:srgbClr val="5243BA"/>
                </a:solidFill>
                <a:latin typeface="Arial"/>
                <a:cs typeface="Arial"/>
              </a:rPr>
              <a:t>, </a:t>
            </a:r>
            <a:r>
              <a:rPr sz="1600" spc="-5" dirty="0">
                <a:solidFill>
                  <a:srgbClr val="008000"/>
                </a:solidFill>
                <a:latin typeface="Arial"/>
                <a:cs typeface="Arial"/>
              </a:rPr>
              <a:t>pathMatch</a:t>
            </a:r>
            <a:r>
              <a:rPr sz="1600" spc="-5" dirty="0">
                <a:solidFill>
                  <a:srgbClr val="5243BA"/>
                </a:solidFill>
                <a:latin typeface="Arial"/>
                <a:cs typeface="Arial"/>
              </a:rPr>
              <a:t>: </a:t>
            </a:r>
            <a:r>
              <a:rPr sz="1600" spc="-5" dirty="0">
                <a:solidFill>
                  <a:srgbClr val="953334"/>
                </a:solidFill>
                <a:latin typeface="Arial"/>
                <a:cs typeface="Arial"/>
              </a:rPr>
              <a:t>“</a:t>
            </a:r>
            <a:r>
              <a:rPr sz="1600" spc="-5" dirty="0">
                <a:solidFill>
                  <a:srgbClr val="D79F39"/>
                </a:solidFill>
                <a:latin typeface="Arial"/>
                <a:cs typeface="Arial"/>
              </a:rPr>
              <a:t>full</a:t>
            </a:r>
            <a:r>
              <a:rPr sz="1600" spc="-5" dirty="0">
                <a:solidFill>
                  <a:srgbClr val="953334"/>
                </a:solidFill>
                <a:latin typeface="Arial"/>
                <a:cs typeface="Arial"/>
              </a:rPr>
              <a:t>”</a:t>
            </a:r>
            <a:r>
              <a:rPr sz="1600" spc="155" dirty="0">
                <a:solidFill>
                  <a:srgbClr val="953334"/>
                </a:solidFill>
                <a:latin typeface="Arial"/>
                <a:cs typeface="Arial"/>
              </a:rPr>
              <a:t> </a:t>
            </a:r>
            <a:r>
              <a:rPr sz="1600" spc="-15" dirty="0">
                <a:latin typeface="Arial"/>
                <a:cs typeface="Arial"/>
              </a:rPr>
              <a:t>},</a:t>
            </a:r>
            <a:endParaRPr sz="1600">
              <a:latin typeface="Arial"/>
              <a:cs typeface="Arial"/>
            </a:endParaRPr>
          </a:p>
          <a:p>
            <a:pPr marL="170180">
              <a:lnSpc>
                <a:spcPct val="100000"/>
              </a:lnSpc>
            </a:pPr>
            <a:r>
              <a:rPr sz="1600" spc="-5" dirty="0">
                <a:latin typeface="Arial"/>
                <a:cs typeface="Arial"/>
              </a:rPr>
              <a:t>{ </a:t>
            </a:r>
            <a:r>
              <a:rPr sz="1600" spc="-5" dirty="0">
                <a:solidFill>
                  <a:srgbClr val="008000"/>
                </a:solidFill>
                <a:latin typeface="Arial"/>
                <a:cs typeface="Arial"/>
              </a:rPr>
              <a:t>path</a:t>
            </a:r>
            <a:r>
              <a:rPr sz="1600" spc="-5" dirty="0">
                <a:latin typeface="Arial"/>
                <a:cs typeface="Arial"/>
              </a:rPr>
              <a:t>: </a:t>
            </a:r>
            <a:r>
              <a:rPr sz="1600" spc="-5" dirty="0">
                <a:solidFill>
                  <a:srgbClr val="953334"/>
                </a:solidFill>
                <a:latin typeface="Arial"/>
                <a:cs typeface="Arial"/>
              </a:rPr>
              <a:t>“</a:t>
            </a:r>
            <a:r>
              <a:rPr sz="1600" spc="-5" dirty="0">
                <a:solidFill>
                  <a:srgbClr val="D79F39"/>
                </a:solidFill>
                <a:latin typeface="Arial"/>
                <a:cs typeface="Arial"/>
              </a:rPr>
              <a:t>**</a:t>
            </a:r>
            <a:r>
              <a:rPr sz="1600" spc="-5" dirty="0">
                <a:solidFill>
                  <a:srgbClr val="953334"/>
                </a:solidFill>
                <a:latin typeface="Arial"/>
                <a:cs typeface="Arial"/>
              </a:rPr>
              <a:t>”</a:t>
            </a:r>
            <a:r>
              <a:rPr sz="1600" spc="-5" dirty="0">
                <a:latin typeface="Arial"/>
                <a:cs typeface="Arial"/>
              </a:rPr>
              <a:t>, </a:t>
            </a:r>
            <a:r>
              <a:rPr sz="1600" spc="-5" dirty="0">
                <a:solidFill>
                  <a:srgbClr val="008000"/>
                </a:solidFill>
                <a:latin typeface="Arial"/>
                <a:cs typeface="Arial"/>
              </a:rPr>
              <a:t>redirectTo</a:t>
            </a:r>
            <a:r>
              <a:rPr sz="1600" spc="-5" dirty="0">
                <a:latin typeface="Arial"/>
                <a:cs typeface="Arial"/>
              </a:rPr>
              <a:t>: </a:t>
            </a:r>
            <a:r>
              <a:rPr sz="1600" spc="-5" dirty="0">
                <a:solidFill>
                  <a:srgbClr val="953334"/>
                </a:solidFill>
                <a:latin typeface="Arial"/>
                <a:cs typeface="Arial"/>
              </a:rPr>
              <a:t>“</a:t>
            </a:r>
            <a:r>
              <a:rPr sz="1600" spc="-5" dirty="0">
                <a:solidFill>
                  <a:srgbClr val="D79F39"/>
                </a:solidFill>
                <a:latin typeface="Arial"/>
                <a:cs typeface="Arial"/>
              </a:rPr>
              <a:t>books</a:t>
            </a:r>
            <a:r>
              <a:rPr sz="1600" spc="-5" dirty="0">
                <a:solidFill>
                  <a:srgbClr val="953334"/>
                </a:solidFill>
                <a:latin typeface="Arial"/>
                <a:cs typeface="Arial"/>
              </a:rPr>
              <a:t>”</a:t>
            </a:r>
            <a:r>
              <a:rPr sz="1600" spc="-5" dirty="0">
                <a:latin typeface="Arial"/>
                <a:cs typeface="Arial"/>
              </a:rPr>
              <a:t>, </a:t>
            </a:r>
            <a:r>
              <a:rPr sz="1600" spc="-5" dirty="0">
                <a:solidFill>
                  <a:srgbClr val="008000"/>
                </a:solidFill>
                <a:latin typeface="Arial"/>
                <a:cs typeface="Arial"/>
              </a:rPr>
              <a:t>pathMatch</a:t>
            </a:r>
            <a:r>
              <a:rPr sz="1600" spc="-5" dirty="0">
                <a:solidFill>
                  <a:srgbClr val="5243BA"/>
                </a:solidFill>
                <a:latin typeface="Arial"/>
                <a:cs typeface="Arial"/>
              </a:rPr>
              <a:t>: </a:t>
            </a:r>
            <a:r>
              <a:rPr sz="1600" spc="-5" dirty="0">
                <a:solidFill>
                  <a:srgbClr val="953334"/>
                </a:solidFill>
                <a:latin typeface="Arial"/>
                <a:cs typeface="Arial"/>
              </a:rPr>
              <a:t>“</a:t>
            </a:r>
            <a:r>
              <a:rPr sz="1600" spc="-5" dirty="0">
                <a:solidFill>
                  <a:srgbClr val="D79F39"/>
                </a:solidFill>
                <a:latin typeface="Arial"/>
                <a:cs typeface="Arial"/>
              </a:rPr>
              <a:t>full</a:t>
            </a:r>
            <a:r>
              <a:rPr sz="1600" spc="-5" dirty="0">
                <a:solidFill>
                  <a:srgbClr val="953334"/>
                </a:solidFill>
                <a:latin typeface="Arial"/>
                <a:cs typeface="Arial"/>
              </a:rPr>
              <a:t>”</a:t>
            </a:r>
            <a:r>
              <a:rPr sz="1600" spc="175" dirty="0">
                <a:solidFill>
                  <a:srgbClr val="953334"/>
                </a:solidFill>
                <a:latin typeface="Arial"/>
                <a:cs typeface="Arial"/>
              </a:rPr>
              <a:t> </a:t>
            </a:r>
            <a:r>
              <a:rPr sz="1600" spc="-5" dirty="0">
                <a:latin typeface="Arial"/>
                <a:cs typeface="Arial"/>
              </a:rPr>
              <a:t>}</a:t>
            </a:r>
            <a:endParaRPr sz="1600">
              <a:latin typeface="Arial"/>
              <a:cs typeface="Arial"/>
            </a:endParaRPr>
          </a:p>
          <a:p>
            <a:pPr marL="227965">
              <a:lnSpc>
                <a:spcPct val="100000"/>
              </a:lnSpc>
            </a:pPr>
            <a:r>
              <a:rPr sz="1600" spc="-5" dirty="0">
                <a:latin typeface="Arial"/>
                <a:cs typeface="Arial"/>
              </a:rPr>
              <a:t>]),</a:t>
            </a:r>
            <a:endParaRPr sz="1600">
              <a:latin typeface="Arial"/>
              <a:cs typeface="Arial"/>
            </a:endParaRPr>
          </a:p>
          <a:p>
            <a:pPr marL="227965">
              <a:lnSpc>
                <a:spcPct val="100000"/>
              </a:lnSpc>
            </a:pPr>
            <a:r>
              <a:rPr sz="1600" spc="-5" dirty="0">
                <a:latin typeface="Arial"/>
                <a:cs typeface="Arial"/>
              </a:rPr>
              <a:t>bootstrap: </a:t>
            </a:r>
            <a:r>
              <a:rPr sz="1600" spc="-5" dirty="0">
                <a:solidFill>
                  <a:srgbClr val="5243BA"/>
                </a:solidFill>
                <a:latin typeface="Arial"/>
                <a:cs typeface="Arial"/>
              </a:rPr>
              <a:t>[ AppComponent</a:t>
            </a:r>
            <a:r>
              <a:rPr sz="1600" spc="50" dirty="0">
                <a:solidFill>
                  <a:srgbClr val="5243BA"/>
                </a:solidFill>
                <a:latin typeface="Arial"/>
                <a:cs typeface="Arial"/>
              </a:rPr>
              <a:t> </a:t>
            </a:r>
            <a:r>
              <a:rPr sz="1600" spc="-5" dirty="0">
                <a:solidFill>
                  <a:srgbClr val="5243BA"/>
                </a:solidFill>
                <a:latin typeface="Arial"/>
                <a:cs typeface="Arial"/>
              </a:rPr>
              <a:t>]</a:t>
            </a:r>
            <a:endParaRPr sz="1600">
              <a:latin typeface="Arial"/>
              <a:cs typeface="Arial"/>
            </a:endParaRPr>
          </a:p>
          <a:p>
            <a:pPr>
              <a:lnSpc>
                <a:spcPct val="100000"/>
              </a:lnSpc>
            </a:pPr>
            <a:r>
              <a:rPr sz="1600" spc="-15" dirty="0">
                <a:latin typeface="Arial"/>
                <a:cs typeface="Arial"/>
              </a:rPr>
              <a:t>})</a:t>
            </a:r>
            <a:endParaRPr sz="1600">
              <a:latin typeface="Arial"/>
              <a:cs typeface="Arial"/>
            </a:endParaRPr>
          </a:p>
          <a:p>
            <a:pPr>
              <a:lnSpc>
                <a:spcPct val="100000"/>
              </a:lnSpc>
              <a:spcBef>
                <a:spcPts val="25"/>
              </a:spcBef>
            </a:pPr>
            <a:endParaRPr sz="1650">
              <a:latin typeface="Times New Roman"/>
              <a:cs typeface="Times New Roman"/>
            </a:endParaRPr>
          </a:p>
          <a:p>
            <a:pPr>
              <a:lnSpc>
                <a:spcPct val="100000"/>
              </a:lnSpc>
            </a:pPr>
            <a:r>
              <a:rPr sz="1600" spc="-5" dirty="0">
                <a:solidFill>
                  <a:srgbClr val="FF0000"/>
                </a:solidFill>
                <a:latin typeface="Arial"/>
                <a:cs typeface="Arial"/>
              </a:rPr>
              <a:t>export class </a:t>
            </a:r>
            <a:r>
              <a:rPr sz="1600" spc="-5" dirty="0">
                <a:solidFill>
                  <a:srgbClr val="FA8D33"/>
                </a:solidFill>
                <a:latin typeface="Arial"/>
                <a:cs typeface="Arial"/>
              </a:rPr>
              <a:t>AppModule </a:t>
            </a:r>
            <a:r>
              <a:rPr sz="1600" spc="-5" dirty="0">
                <a:latin typeface="Arial"/>
                <a:cs typeface="Arial"/>
              </a:rPr>
              <a:t>{</a:t>
            </a:r>
            <a:r>
              <a:rPr sz="1600" spc="30" dirty="0">
                <a:latin typeface="Arial"/>
                <a:cs typeface="Arial"/>
              </a:rPr>
              <a:t> </a:t>
            </a:r>
            <a:r>
              <a:rPr sz="1600" spc="-5" dirty="0">
                <a:latin typeface="Arial"/>
                <a:cs typeface="Arial"/>
              </a:rPr>
              <a:t>}</a:t>
            </a:r>
            <a:endParaRPr sz="1600">
              <a:latin typeface="Arial"/>
              <a:cs typeface="Arial"/>
            </a:endParaRPr>
          </a:p>
        </p:txBody>
      </p:sp>
      <p:sp>
        <p:nvSpPr>
          <p:cNvPr id="5" name="object 5"/>
          <p:cNvSpPr/>
          <p:nvPr/>
        </p:nvSpPr>
        <p:spPr>
          <a:xfrm>
            <a:off x="3132582" y="2017014"/>
            <a:ext cx="2394585" cy="502920"/>
          </a:xfrm>
          <a:custGeom>
            <a:avLst/>
            <a:gdLst/>
            <a:ahLst/>
            <a:cxnLst/>
            <a:rect l="l" t="t" r="r" b="b"/>
            <a:pathLst>
              <a:path w="2394585" h="502919">
                <a:moveTo>
                  <a:pt x="0" y="502920"/>
                </a:moveTo>
                <a:lnTo>
                  <a:pt x="2394204" y="502920"/>
                </a:lnTo>
                <a:lnTo>
                  <a:pt x="2394204" y="0"/>
                </a:lnTo>
                <a:lnTo>
                  <a:pt x="0" y="0"/>
                </a:lnTo>
                <a:lnTo>
                  <a:pt x="0" y="502920"/>
                </a:lnTo>
                <a:close/>
              </a:path>
            </a:pathLst>
          </a:custGeom>
          <a:ln w="25908">
            <a:solidFill>
              <a:srgbClr val="285D87"/>
            </a:solidFill>
          </a:ln>
        </p:spPr>
        <p:txBody>
          <a:bodyPr wrap="square" lIns="0" tIns="0" rIns="0" bIns="0" rtlCol="0"/>
          <a:lstStyle/>
          <a:p>
            <a:endParaRPr/>
          </a:p>
        </p:txBody>
      </p:sp>
      <p:sp>
        <p:nvSpPr>
          <p:cNvPr id="6" name="object 6"/>
          <p:cNvSpPr txBox="1"/>
          <p:nvPr/>
        </p:nvSpPr>
        <p:spPr>
          <a:xfrm>
            <a:off x="3144773" y="2029967"/>
            <a:ext cx="2369185" cy="502920"/>
          </a:xfrm>
          <a:prstGeom prst="rect">
            <a:avLst/>
          </a:prstGeom>
          <a:solidFill>
            <a:srgbClr val="3981B9"/>
          </a:solidFill>
        </p:spPr>
        <p:txBody>
          <a:bodyPr vert="horz" wrap="square" lIns="0" tIns="45720" rIns="0" bIns="0" rtlCol="0">
            <a:spAutoFit/>
          </a:bodyPr>
          <a:lstStyle/>
          <a:p>
            <a:pPr marL="169545">
              <a:lnSpc>
                <a:spcPct val="100000"/>
              </a:lnSpc>
              <a:spcBef>
                <a:spcPts val="360"/>
              </a:spcBef>
            </a:pPr>
            <a:r>
              <a:rPr sz="2400" b="1" spc="-5" dirty="0">
                <a:solidFill>
                  <a:srgbClr val="FFFFFF"/>
                </a:solidFill>
                <a:latin typeface="Arial"/>
                <a:cs typeface="Arial"/>
              </a:rPr>
              <a:t>app.module.ts</a:t>
            </a:r>
            <a:endParaRPr sz="2400">
              <a:latin typeface="Arial"/>
              <a:cs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9983" y="373202"/>
            <a:ext cx="9131935" cy="940435"/>
          </a:xfrm>
          <a:prstGeom prst="rect">
            <a:avLst/>
          </a:prstGeom>
        </p:spPr>
        <p:txBody>
          <a:bodyPr vert="horz" wrap="square" lIns="0" tIns="12700" rIns="0" bIns="0" rtlCol="0">
            <a:spAutoFit/>
          </a:bodyPr>
          <a:lstStyle/>
          <a:p>
            <a:pPr marL="12700">
              <a:lnSpc>
                <a:spcPct val="100000"/>
              </a:lnSpc>
              <a:spcBef>
                <a:spcPts val="100"/>
              </a:spcBef>
            </a:pPr>
            <a:r>
              <a:rPr sz="6000" dirty="0"/>
              <a:t>Passing Route</a:t>
            </a:r>
            <a:r>
              <a:rPr sz="6000" spc="-55" dirty="0"/>
              <a:t> </a:t>
            </a:r>
            <a:r>
              <a:rPr sz="6000" spc="-5" dirty="0"/>
              <a:t>Parameters</a:t>
            </a:r>
            <a:endParaRPr sz="6000"/>
          </a:p>
        </p:txBody>
      </p:sp>
      <p:sp>
        <p:nvSpPr>
          <p:cNvPr id="3" name="object 3"/>
          <p:cNvSpPr/>
          <p:nvPr/>
        </p:nvSpPr>
        <p:spPr>
          <a:xfrm>
            <a:off x="2526792" y="4584191"/>
            <a:ext cx="4970145" cy="1607820"/>
          </a:xfrm>
          <a:custGeom>
            <a:avLst/>
            <a:gdLst/>
            <a:ahLst/>
            <a:cxnLst/>
            <a:rect l="l" t="t" r="r" b="b"/>
            <a:pathLst>
              <a:path w="4970145" h="1607820">
                <a:moveTo>
                  <a:pt x="0" y="1607819"/>
                </a:moveTo>
                <a:lnTo>
                  <a:pt x="4969763" y="1607819"/>
                </a:lnTo>
                <a:lnTo>
                  <a:pt x="4969763" y="0"/>
                </a:lnTo>
                <a:lnTo>
                  <a:pt x="0" y="0"/>
                </a:lnTo>
                <a:lnTo>
                  <a:pt x="0" y="1607819"/>
                </a:lnTo>
                <a:close/>
              </a:path>
            </a:pathLst>
          </a:custGeom>
          <a:ln w="9144">
            <a:solidFill>
              <a:srgbClr val="8AAB42"/>
            </a:solidFill>
          </a:ln>
        </p:spPr>
        <p:txBody>
          <a:bodyPr wrap="square" lIns="0" tIns="0" rIns="0" bIns="0" rtlCol="0"/>
          <a:lstStyle/>
          <a:p>
            <a:endParaRPr/>
          </a:p>
        </p:txBody>
      </p:sp>
      <p:sp>
        <p:nvSpPr>
          <p:cNvPr id="4" name="object 4"/>
          <p:cNvSpPr/>
          <p:nvPr/>
        </p:nvSpPr>
        <p:spPr>
          <a:xfrm>
            <a:off x="2527554" y="4066794"/>
            <a:ext cx="4159250" cy="502920"/>
          </a:xfrm>
          <a:custGeom>
            <a:avLst/>
            <a:gdLst/>
            <a:ahLst/>
            <a:cxnLst/>
            <a:rect l="l" t="t" r="r" b="b"/>
            <a:pathLst>
              <a:path w="4159250" h="502920">
                <a:moveTo>
                  <a:pt x="0" y="502919"/>
                </a:moveTo>
                <a:lnTo>
                  <a:pt x="4158996" y="502919"/>
                </a:lnTo>
                <a:lnTo>
                  <a:pt x="4158996" y="0"/>
                </a:lnTo>
                <a:lnTo>
                  <a:pt x="0" y="0"/>
                </a:lnTo>
                <a:lnTo>
                  <a:pt x="0" y="502919"/>
                </a:lnTo>
                <a:close/>
              </a:path>
            </a:pathLst>
          </a:custGeom>
          <a:ln w="25908">
            <a:solidFill>
              <a:srgbClr val="647C2D"/>
            </a:solidFill>
          </a:ln>
        </p:spPr>
        <p:txBody>
          <a:bodyPr wrap="square" lIns="0" tIns="0" rIns="0" bIns="0" rtlCol="0"/>
          <a:lstStyle/>
          <a:p>
            <a:endParaRPr/>
          </a:p>
        </p:txBody>
      </p:sp>
      <p:sp>
        <p:nvSpPr>
          <p:cNvPr id="5" name="object 5"/>
          <p:cNvSpPr txBox="1"/>
          <p:nvPr/>
        </p:nvSpPr>
        <p:spPr>
          <a:xfrm>
            <a:off x="2539745" y="4079747"/>
            <a:ext cx="4133850" cy="477520"/>
          </a:xfrm>
          <a:prstGeom prst="rect">
            <a:avLst/>
          </a:prstGeom>
          <a:solidFill>
            <a:srgbClr val="8AAB42"/>
          </a:solidFill>
        </p:spPr>
        <p:txBody>
          <a:bodyPr vert="horz" wrap="square" lIns="0" tIns="45719" rIns="0" bIns="0" rtlCol="0">
            <a:spAutoFit/>
          </a:bodyPr>
          <a:lstStyle/>
          <a:p>
            <a:pPr marL="143510">
              <a:lnSpc>
                <a:spcPct val="100000"/>
              </a:lnSpc>
              <a:spcBef>
                <a:spcPts val="359"/>
              </a:spcBef>
            </a:pPr>
            <a:r>
              <a:rPr sz="2400" b="1" spc="-5" dirty="0">
                <a:solidFill>
                  <a:srgbClr val="FFFFFF"/>
                </a:solidFill>
                <a:latin typeface="Arial"/>
                <a:cs typeface="Arial"/>
              </a:rPr>
              <a:t>books-list.component.html</a:t>
            </a:r>
            <a:endParaRPr sz="2400">
              <a:latin typeface="Arial"/>
              <a:cs typeface="Arial"/>
            </a:endParaRPr>
          </a:p>
        </p:txBody>
      </p:sp>
      <p:sp>
        <p:nvSpPr>
          <p:cNvPr id="6" name="object 6"/>
          <p:cNvSpPr/>
          <p:nvPr/>
        </p:nvSpPr>
        <p:spPr>
          <a:xfrm>
            <a:off x="2490216" y="2549651"/>
            <a:ext cx="5901055" cy="559435"/>
          </a:xfrm>
          <a:custGeom>
            <a:avLst/>
            <a:gdLst/>
            <a:ahLst/>
            <a:cxnLst/>
            <a:rect l="l" t="t" r="r" b="b"/>
            <a:pathLst>
              <a:path w="5901055" h="559435">
                <a:moveTo>
                  <a:pt x="0" y="559308"/>
                </a:moveTo>
                <a:lnTo>
                  <a:pt x="5900928" y="559308"/>
                </a:lnTo>
                <a:lnTo>
                  <a:pt x="5900928" y="0"/>
                </a:lnTo>
                <a:lnTo>
                  <a:pt x="0" y="0"/>
                </a:lnTo>
                <a:lnTo>
                  <a:pt x="0" y="559308"/>
                </a:lnTo>
                <a:close/>
              </a:path>
            </a:pathLst>
          </a:custGeom>
          <a:ln w="9144">
            <a:solidFill>
              <a:srgbClr val="3981B9"/>
            </a:solidFill>
          </a:ln>
        </p:spPr>
        <p:txBody>
          <a:bodyPr wrap="square" lIns="0" tIns="0" rIns="0" bIns="0" rtlCol="0"/>
          <a:lstStyle/>
          <a:p>
            <a:endParaRPr/>
          </a:p>
        </p:txBody>
      </p:sp>
      <p:sp>
        <p:nvSpPr>
          <p:cNvPr id="7" name="object 7"/>
          <p:cNvSpPr txBox="1"/>
          <p:nvPr/>
        </p:nvSpPr>
        <p:spPr>
          <a:xfrm>
            <a:off x="2495550" y="2664967"/>
            <a:ext cx="5891530" cy="299720"/>
          </a:xfrm>
          <a:prstGeom prst="rect">
            <a:avLst/>
          </a:prstGeom>
        </p:spPr>
        <p:txBody>
          <a:bodyPr vert="horz" wrap="square" lIns="0" tIns="12700" rIns="0" bIns="0" rtlCol="0">
            <a:spAutoFit/>
          </a:bodyPr>
          <a:lstStyle/>
          <a:p>
            <a:pPr marL="145415">
              <a:lnSpc>
                <a:spcPct val="100000"/>
              </a:lnSpc>
              <a:spcBef>
                <a:spcPts val="100"/>
              </a:spcBef>
            </a:pPr>
            <a:r>
              <a:rPr sz="1800" dirty="0">
                <a:latin typeface="Arial"/>
                <a:cs typeface="Arial"/>
              </a:rPr>
              <a:t>{ </a:t>
            </a:r>
            <a:r>
              <a:rPr sz="1800" spc="-5" dirty="0">
                <a:solidFill>
                  <a:srgbClr val="008000"/>
                </a:solidFill>
                <a:latin typeface="Arial"/>
                <a:cs typeface="Arial"/>
              </a:rPr>
              <a:t>path</a:t>
            </a:r>
            <a:r>
              <a:rPr sz="1800" spc="-5" dirty="0">
                <a:latin typeface="Arial"/>
                <a:cs typeface="Arial"/>
              </a:rPr>
              <a:t>: </a:t>
            </a:r>
            <a:r>
              <a:rPr sz="1800" spc="-5" dirty="0">
                <a:solidFill>
                  <a:srgbClr val="953334"/>
                </a:solidFill>
                <a:latin typeface="Arial"/>
                <a:cs typeface="Arial"/>
              </a:rPr>
              <a:t>“</a:t>
            </a:r>
            <a:r>
              <a:rPr sz="1800" spc="-5" dirty="0">
                <a:solidFill>
                  <a:srgbClr val="D79F39"/>
                </a:solidFill>
                <a:latin typeface="Arial"/>
                <a:cs typeface="Arial"/>
              </a:rPr>
              <a:t>book/:id</a:t>
            </a:r>
            <a:r>
              <a:rPr sz="1800" spc="-5" dirty="0">
                <a:solidFill>
                  <a:srgbClr val="953334"/>
                </a:solidFill>
                <a:latin typeface="Arial"/>
                <a:cs typeface="Arial"/>
              </a:rPr>
              <a:t>”</a:t>
            </a:r>
            <a:r>
              <a:rPr sz="1800" spc="-5" dirty="0">
                <a:latin typeface="Arial"/>
                <a:cs typeface="Arial"/>
              </a:rPr>
              <a:t>, </a:t>
            </a:r>
            <a:r>
              <a:rPr sz="1800" spc="-5" dirty="0">
                <a:solidFill>
                  <a:srgbClr val="008000"/>
                </a:solidFill>
                <a:latin typeface="Arial"/>
                <a:cs typeface="Arial"/>
              </a:rPr>
              <a:t>component</a:t>
            </a:r>
            <a:r>
              <a:rPr sz="1800" spc="-5" dirty="0">
                <a:latin typeface="Arial"/>
                <a:cs typeface="Arial"/>
              </a:rPr>
              <a:t>: </a:t>
            </a:r>
            <a:r>
              <a:rPr sz="1800" spc="-5" dirty="0">
                <a:solidFill>
                  <a:srgbClr val="5243BA"/>
                </a:solidFill>
                <a:latin typeface="Arial"/>
                <a:cs typeface="Arial"/>
              </a:rPr>
              <a:t>BookDetailsComponent</a:t>
            </a:r>
            <a:r>
              <a:rPr sz="1800" spc="85" dirty="0">
                <a:solidFill>
                  <a:srgbClr val="5243BA"/>
                </a:solidFill>
                <a:latin typeface="Arial"/>
                <a:cs typeface="Arial"/>
              </a:rPr>
              <a:t> </a:t>
            </a:r>
            <a:r>
              <a:rPr sz="1800" dirty="0">
                <a:latin typeface="Arial"/>
                <a:cs typeface="Arial"/>
              </a:rPr>
              <a:t>}</a:t>
            </a:r>
            <a:endParaRPr sz="1800">
              <a:latin typeface="Arial"/>
              <a:cs typeface="Arial"/>
            </a:endParaRPr>
          </a:p>
        </p:txBody>
      </p:sp>
      <p:sp>
        <p:nvSpPr>
          <p:cNvPr id="8" name="object 8"/>
          <p:cNvSpPr/>
          <p:nvPr/>
        </p:nvSpPr>
        <p:spPr>
          <a:xfrm>
            <a:off x="2490977" y="2029205"/>
            <a:ext cx="2394585" cy="504825"/>
          </a:xfrm>
          <a:custGeom>
            <a:avLst/>
            <a:gdLst/>
            <a:ahLst/>
            <a:cxnLst/>
            <a:rect l="l" t="t" r="r" b="b"/>
            <a:pathLst>
              <a:path w="2394585" h="504825">
                <a:moveTo>
                  <a:pt x="0" y="504444"/>
                </a:moveTo>
                <a:lnTo>
                  <a:pt x="2394204" y="504444"/>
                </a:lnTo>
                <a:lnTo>
                  <a:pt x="2394204" y="0"/>
                </a:lnTo>
                <a:lnTo>
                  <a:pt x="0" y="0"/>
                </a:lnTo>
                <a:lnTo>
                  <a:pt x="0" y="504444"/>
                </a:lnTo>
                <a:close/>
              </a:path>
            </a:pathLst>
          </a:custGeom>
          <a:ln w="25907">
            <a:solidFill>
              <a:srgbClr val="285D87"/>
            </a:solidFill>
          </a:ln>
        </p:spPr>
        <p:txBody>
          <a:bodyPr wrap="square" lIns="0" tIns="0" rIns="0" bIns="0" rtlCol="0"/>
          <a:lstStyle/>
          <a:p>
            <a:endParaRPr/>
          </a:p>
        </p:txBody>
      </p:sp>
      <p:sp>
        <p:nvSpPr>
          <p:cNvPr id="9" name="object 9"/>
          <p:cNvSpPr txBox="1"/>
          <p:nvPr/>
        </p:nvSpPr>
        <p:spPr>
          <a:xfrm>
            <a:off x="2503932" y="2042160"/>
            <a:ext cx="2368550" cy="490855"/>
          </a:xfrm>
          <a:prstGeom prst="rect">
            <a:avLst/>
          </a:prstGeom>
          <a:solidFill>
            <a:srgbClr val="3981B9"/>
          </a:solidFill>
        </p:spPr>
        <p:txBody>
          <a:bodyPr vert="horz" wrap="square" lIns="0" tIns="45720" rIns="0" bIns="0" rtlCol="0">
            <a:spAutoFit/>
          </a:bodyPr>
          <a:lstStyle/>
          <a:p>
            <a:pPr marL="168910">
              <a:lnSpc>
                <a:spcPct val="100000"/>
              </a:lnSpc>
              <a:spcBef>
                <a:spcPts val="360"/>
              </a:spcBef>
            </a:pPr>
            <a:r>
              <a:rPr sz="2400" b="1" spc="-5" dirty="0">
                <a:solidFill>
                  <a:srgbClr val="FFFFFF"/>
                </a:solidFill>
                <a:latin typeface="Arial"/>
                <a:cs typeface="Arial"/>
              </a:rPr>
              <a:t>app.module.ts</a:t>
            </a:r>
            <a:endParaRPr sz="2400">
              <a:latin typeface="Arial"/>
              <a:cs typeface="Arial"/>
            </a:endParaRPr>
          </a:p>
        </p:txBody>
      </p:sp>
      <p:sp>
        <p:nvSpPr>
          <p:cNvPr id="10" name="object 10"/>
          <p:cNvSpPr txBox="1"/>
          <p:nvPr/>
        </p:nvSpPr>
        <p:spPr>
          <a:xfrm>
            <a:off x="2531364" y="4741926"/>
            <a:ext cx="4960620" cy="1397635"/>
          </a:xfrm>
          <a:prstGeom prst="rect">
            <a:avLst/>
          </a:prstGeom>
        </p:spPr>
        <p:txBody>
          <a:bodyPr vert="horz" wrap="square" lIns="0" tIns="12700" rIns="0" bIns="0" rtlCol="0">
            <a:spAutoFit/>
          </a:bodyPr>
          <a:lstStyle/>
          <a:p>
            <a:pPr marL="86995">
              <a:lnSpc>
                <a:spcPct val="100000"/>
              </a:lnSpc>
              <a:spcBef>
                <a:spcPts val="100"/>
              </a:spcBef>
            </a:pPr>
            <a:r>
              <a:rPr sz="1800" spc="-5" dirty="0">
                <a:solidFill>
                  <a:srgbClr val="FF0000"/>
                </a:solidFill>
                <a:latin typeface="Arial"/>
                <a:cs typeface="Arial"/>
              </a:rPr>
              <a:t>&lt;h4&gt;</a:t>
            </a:r>
            <a:endParaRPr sz="1800">
              <a:latin typeface="Arial"/>
              <a:cs typeface="Arial"/>
            </a:endParaRPr>
          </a:p>
          <a:p>
            <a:pPr marL="213360">
              <a:lnSpc>
                <a:spcPct val="100000"/>
              </a:lnSpc>
            </a:pPr>
            <a:r>
              <a:rPr sz="1800" spc="-5" dirty="0">
                <a:solidFill>
                  <a:srgbClr val="FF0000"/>
                </a:solidFill>
                <a:latin typeface="Arial"/>
                <a:cs typeface="Arial"/>
              </a:rPr>
              <a:t>&lt;a [routerLink]=</a:t>
            </a:r>
            <a:r>
              <a:rPr sz="1800" spc="-5" dirty="0">
                <a:latin typeface="Arial"/>
                <a:cs typeface="Arial"/>
              </a:rPr>
              <a:t>“[‘/book’,</a:t>
            </a:r>
            <a:r>
              <a:rPr sz="1800" spc="15" dirty="0">
                <a:latin typeface="Arial"/>
                <a:cs typeface="Arial"/>
              </a:rPr>
              <a:t> </a:t>
            </a:r>
            <a:r>
              <a:rPr sz="1800" spc="-5" dirty="0">
                <a:latin typeface="Arial"/>
                <a:cs typeface="Arial"/>
              </a:rPr>
              <a:t>book.id]”&gt;</a:t>
            </a:r>
            <a:endParaRPr sz="1800">
              <a:latin typeface="Arial"/>
              <a:cs typeface="Arial"/>
            </a:endParaRPr>
          </a:p>
          <a:p>
            <a:pPr marL="467995">
              <a:lnSpc>
                <a:spcPct val="100000"/>
              </a:lnSpc>
            </a:pPr>
            <a:r>
              <a:rPr sz="1800" dirty="0">
                <a:latin typeface="Arial"/>
                <a:cs typeface="Arial"/>
              </a:rPr>
              <a:t>{{ </a:t>
            </a:r>
            <a:r>
              <a:rPr sz="1800" spc="-5" dirty="0">
                <a:latin typeface="Arial"/>
                <a:cs typeface="Arial"/>
              </a:rPr>
              <a:t>book.name</a:t>
            </a:r>
            <a:r>
              <a:rPr sz="1800" dirty="0">
                <a:latin typeface="Arial"/>
                <a:cs typeface="Arial"/>
              </a:rPr>
              <a:t> }}</a:t>
            </a:r>
            <a:endParaRPr sz="1800">
              <a:latin typeface="Arial"/>
              <a:cs typeface="Arial"/>
            </a:endParaRPr>
          </a:p>
          <a:p>
            <a:pPr marL="213360">
              <a:lnSpc>
                <a:spcPct val="100000"/>
              </a:lnSpc>
            </a:pPr>
            <a:r>
              <a:rPr sz="1800" dirty="0">
                <a:solidFill>
                  <a:srgbClr val="FF0000"/>
                </a:solidFill>
                <a:latin typeface="Arial"/>
                <a:cs typeface="Arial"/>
              </a:rPr>
              <a:t>&lt;/a&gt;</a:t>
            </a:r>
            <a:endParaRPr sz="1800">
              <a:latin typeface="Arial"/>
              <a:cs typeface="Arial"/>
            </a:endParaRPr>
          </a:p>
          <a:p>
            <a:pPr marR="4192904" algn="ctr">
              <a:lnSpc>
                <a:spcPct val="100000"/>
              </a:lnSpc>
            </a:pPr>
            <a:r>
              <a:rPr sz="1800" spc="-5" dirty="0">
                <a:solidFill>
                  <a:srgbClr val="FF0000"/>
                </a:solidFill>
                <a:latin typeface="Arial"/>
                <a:cs typeface="Arial"/>
              </a:rPr>
              <a:t>&lt;/h4&gt;</a:t>
            </a:r>
            <a:endParaRPr sz="1800">
              <a:latin typeface="Arial"/>
              <a:cs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96339" y="2075662"/>
            <a:ext cx="8799321" cy="738664"/>
          </a:xfrm>
        </p:spPr>
        <p:txBody>
          <a:bodyPr/>
          <a:lstStyle/>
          <a:p>
            <a:pPr algn="ctr"/>
            <a:r>
              <a:rPr lang="en-US" sz="4800" i="1" dirty="0"/>
              <a:t>THANK YOU…</a:t>
            </a:r>
          </a:p>
        </p:txBody>
      </p:sp>
    </p:spTree>
    <p:extLst>
      <p:ext uri="{BB962C8B-B14F-4D97-AF65-F5344CB8AC3E}">
        <p14:creationId xmlns:p14="http://schemas.microsoft.com/office/powerpoint/2010/main" val="3606277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154C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1314</TotalTime>
  <Words>2342</Words>
  <Application>Microsoft Office PowerPoint</Application>
  <PresentationFormat>Widescreen</PresentationFormat>
  <Paragraphs>574</Paragraphs>
  <Slides>92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92</vt:i4>
      </vt:variant>
    </vt:vector>
  </HeadingPairs>
  <TitlesOfParts>
    <vt:vector size="99" baseType="lpstr">
      <vt:lpstr>Arial</vt:lpstr>
      <vt:lpstr>Calibri</vt:lpstr>
      <vt:lpstr>Courier New</vt:lpstr>
      <vt:lpstr>Times New Roman</vt:lpstr>
      <vt:lpstr>Trebuchet MS</vt:lpstr>
      <vt:lpstr>Wingdings</vt:lpstr>
      <vt:lpstr>Office Theme</vt:lpstr>
      <vt:lpstr>Angular 2</vt:lpstr>
      <vt:lpstr>What you’ll Learn</vt:lpstr>
      <vt:lpstr>So Many Options!</vt:lpstr>
      <vt:lpstr>What is Angular?</vt:lpstr>
      <vt:lpstr>PowerPoint Presentation</vt:lpstr>
      <vt:lpstr>Angular 2 Features</vt:lpstr>
      <vt:lpstr>Angular 2 Features</vt:lpstr>
      <vt:lpstr>Angular 2 Features</vt:lpstr>
      <vt:lpstr>Javascript Advances</vt:lpstr>
      <vt:lpstr>Typescript</vt:lpstr>
      <vt:lpstr>Typescript Features</vt:lpstr>
      <vt:lpstr>Typescript</vt:lpstr>
      <vt:lpstr>Type Annotations</vt:lpstr>
      <vt:lpstr>Type Examples</vt:lpstr>
      <vt:lpstr>Strong Typing Benefits</vt:lpstr>
      <vt:lpstr>TypeScript Benefits</vt:lpstr>
      <vt:lpstr>PowerPoint Presentation</vt:lpstr>
      <vt:lpstr>NgModules</vt:lpstr>
      <vt:lpstr>NgModule</vt:lpstr>
      <vt:lpstr>PowerPoint Presentation</vt:lpstr>
      <vt:lpstr>NgModule</vt:lpstr>
      <vt:lpstr>NgModule</vt:lpstr>
      <vt:lpstr>Bootstrapping</vt:lpstr>
      <vt:lpstr>Bootstrapping</vt:lpstr>
      <vt:lpstr>Root Component</vt:lpstr>
      <vt:lpstr>Components</vt:lpstr>
      <vt:lpstr>Component Structure</vt:lpstr>
      <vt:lpstr>Building Components</vt:lpstr>
      <vt:lpstr>Building Components</vt:lpstr>
      <vt:lpstr>Component</vt:lpstr>
      <vt:lpstr>Component</vt:lpstr>
      <vt:lpstr>Data Binding</vt:lpstr>
      <vt:lpstr>Types of Data Binding</vt:lpstr>
      <vt:lpstr>1-way Binding</vt:lpstr>
      <vt:lpstr>1-way Binding</vt:lpstr>
      <vt:lpstr>2-way Binding</vt:lpstr>
      <vt:lpstr>2-way Binding</vt:lpstr>
      <vt:lpstr>NgModule</vt:lpstr>
      <vt:lpstr>PowerPoint Presentation</vt:lpstr>
      <vt:lpstr>Event Binding</vt:lpstr>
      <vt:lpstr>Event Binding</vt:lpstr>
      <vt:lpstr>Directives</vt:lpstr>
      <vt:lpstr>PowerPoint Presentation</vt:lpstr>
      <vt:lpstr>Types of Directives</vt:lpstr>
      <vt:lpstr>Types of Directives</vt:lpstr>
      <vt:lpstr>Structural Directives</vt:lpstr>
      <vt:lpstr>NgIf</vt:lpstr>
      <vt:lpstr>NgFor</vt:lpstr>
      <vt:lpstr>NgFor</vt:lpstr>
      <vt:lpstr>NgClass</vt:lpstr>
      <vt:lpstr>Pipes</vt:lpstr>
      <vt:lpstr>PowerPoint Presentation</vt:lpstr>
      <vt:lpstr>Pipes</vt:lpstr>
      <vt:lpstr>Using Pipes</vt:lpstr>
      <vt:lpstr>Built-In Pipes</vt:lpstr>
      <vt:lpstr>Built-in Pipes</vt:lpstr>
      <vt:lpstr>Custom Pipes</vt:lpstr>
      <vt:lpstr>Custom Pipes</vt:lpstr>
      <vt:lpstr>Interface</vt:lpstr>
      <vt:lpstr>PowerPoint Presentation</vt:lpstr>
      <vt:lpstr>Interface</vt:lpstr>
      <vt:lpstr>Interface</vt:lpstr>
      <vt:lpstr>Interface</vt:lpstr>
      <vt:lpstr>Why Interfaces?</vt:lpstr>
      <vt:lpstr>Lifecycle Hooks</vt:lpstr>
      <vt:lpstr>Lifecycle Hooks</vt:lpstr>
      <vt:lpstr>Using Lifecycle Hooks</vt:lpstr>
      <vt:lpstr>Services</vt:lpstr>
      <vt:lpstr>Services</vt:lpstr>
      <vt:lpstr>PowerPoint Presentation</vt:lpstr>
      <vt:lpstr>Injector</vt:lpstr>
      <vt:lpstr>Service</vt:lpstr>
      <vt:lpstr>Constructor</vt:lpstr>
      <vt:lpstr>PowerPoint Presentation</vt:lpstr>
      <vt:lpstr>HTTP &amp; Observables</vt:lpstr>
      <vt:lpstr>HTTP</vt:lpstr>
      <vt:lpstr>HTTP &amp; Observables</vt:lpstr>
      <vt:lpstr>Observables</vt:lpstr>
      <vt:lpstr>PowerPoint Presentation</vt:lpstr>
      <vt:lpstr>Observables</vt:lpstr>
      <vt:lpstr>Observable</vt:lpstr>
      <vt:lpstr>HTTP</vt:lpstr>
      <vt:lpstr>Using Http</vt:lpstr>
      <vt:lpstr>Routing</vt:lpstr>
      <vt:lpstr>Routing</vt:lpstr>
      <vt:lpstr>Routing</vt:lpstr>
      <vt:lpstr>Routing</vt:lpstr>
      <vt:lpstr>RouterLink</vt:lpstr>
      <vt:lpstr>Routing Challenge</vt:lpstr>
      <vt:lpstr>Routing with Parameters</vt:lpstr>
      <vt:lpstr>Passing Route Parameters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s</dc:creator>
  <cp:lastModifiedBy>Krishna, Roopak G.</cp:lastModifiedBy>
  <cp:revision>9</cp:revision>
  <dcterms:created xsi:type="dcterms:W3CDTF">2018-02-13T05:41:17Z</dcterms:created>
  <dcterms:modified xsi:type="dcterms:W3CDTF">2019-09-19T16:50:02Z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2017-02-18T00:00:00Z</vt:filetime>
  </property>
  <property fmtid="{D5CDD505-2E9C-101B-9397-08002B2CF9AE}" pid="3" name="Creator">
    <vt:lpwstr>Microsoft® PowerPoint® 2016</vt:lpwstr>
  </property>
  <property fmtid="{D5CDD505-2E9C-101B-9397-08002B2CF9AE}" pid="4" name="LastSaved">
    <vt:filetime>2018-02-13T00:00:00Z</vt:filetime>
  </property>
</Properties>
</file>