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2"/>
  </p:sldMasterIdLst>
  <p:notesMasterIdLst>
    <p:notesMasterId r:id="rId31"/>
  </p:notesMasterIdLst>
  <p:sldIdLst>
    <p:sldId id="256" r:id="rId3"/>
    <p:sldId id="258" r:id="rId4"/>
    <p:sldId id="260" r:id="rId5"/>
    <p:sldId id="261" r:id="rId6"/>
    <p:sldId id="263" r:id="rId7"/>
    <p:sldId id="264" r:id="rId8"/>
    <p:sldId id="265" r:id="rId9"/>
    <p:sldId id="273" r:id="rId10"/>
    <p:sldId id="267" r:id="rId11"/>
    <p:sldId id="262" r:id="rId12"/>
    <p:sldId id="266" r:id="rId13"/>
    <p:sldId id="270" r:id="rId14"/>
    <p:sldId id="268" r:id="rId15"/>
    <p:sldId id="269" r:id="rId16"/>
    <p:sldId id="271" r:id="rId17"/>
    <p:sldId id="274" r:id="rId18"/>
    <p:sldId id="277" r:id="rId19"/>
    <p:sldId id="272" r:id="rId20"/>
    <p:sldId id="276" r:id="rId21"/>
    <p:sldId id="275" r:id="rId22"/>
    <p:sldId id="279" r:id="rId23"/>
    <p:sldId id="280" r:id="rId24"/>
    <p:sldId id="281" r:id="rId25"/>
    <p:sldId id="282" r:id="rId26"/>
    <p:sldId id="278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7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A14CD-CF44-4156-A286-D038295F2370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86B14-773F-4781-A0F2-D2F8BC976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IDE</a:t>
            </a:r>
          </a:p>
          <a:p>
            <a:r>
              <a:rPr lang="en-US" dirty="0"/>
              <a:t>Create a console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4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Index, names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5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1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odd/even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86B14-773F-4781-A0F2-D2F8BC976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1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B890-15EF-4D87-943D-A05E8F7D4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E3926-A588-48FF-B700-5397A8314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79E55-80F4-460C-91A6-C7AE5F9D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C20B-CAAA-4FA4-A242-D35DB98F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987C-36EC-4657-9066-E086829A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9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F48D-D9C5-4349-8BF6-90FE04C4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8B845-F19D-440D-961E-78D87013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64147-6378-4861-A4B8-DC9B359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EF86-7615-4222-AA54-14B949C4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D0E8-29E3-48EB-957D-BCF8933B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8A143-0A09-4C95-B3E2-47D202A46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A840-E735-4D8B-A951-666192941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4CF1-3E0F-4047-B1F0-AEDA210A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2F6A-DE91-40F3-8C50-6F5F28DE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E91F-AE49-408F-80A3-A39D6D5F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22CF-FA87-44D5-9DEE-DDEF75D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4471-06CA-4495-B76B-0D3ACECD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291A-BA53-4029-8AD3-985C9465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EFA6E-1C8A-4C37-94B7-029695C9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5D49-2421-4F35-A570-A0A24A17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0E96-E2C8-44EE-9E3F-65B89A48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6A22-C8CF-4A61-A7BC-8B709B22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C7B9-26AB-4000-B517-F3A5FFD3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34E5-5194-40D9-80EE-A24F6D1A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936D-28FA-45A5-9321-C994D96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3656-38D1-4212-A1AC-9966B164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27D9-4B4C-4E18-BECE-475398D61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F2C93-4B01-44E0-9542-C9C6DECC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1329-4245-428D-AF0A-EDACD330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C86E9-DA8F-45D7-B1AB-929F9D8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C2DF-BFA3-4FFD-9632-D9A7EF40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442E-CBC8-433F-AD4A-D8EF54BC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6A2E-8D08-43EF-9881-9CF47C17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17A1B-E0EC-4DE5-9172-1492D821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AECEA-15CA-4028-B051-87CEC24F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93BC-8F29-4ECD-9043-BCC0D9AD9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1C4FF-02DC-460B-868E-C9331C74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798CB-5B1C-4D0B-8870-84501AAA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83152-0310-4A29-9518-A4026CE3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65F7-2DA2-4DB2-BF09-D3937557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2F6F8-B4A1-431E-A33C-B4ABD9A2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AB1C2-24D1-4115-A22D-D86B0DD3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FCF24-5D3E-4997-BB88-6ADE7CF9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CACDF-40E9-4206-8339-70DE443A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8F67-0ABE-473F-9542-B6337E30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B74D-43EA-4CEF-82FC-2DC791CD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0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0158-81F7-4CEF-A5CF-1C76E4F7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FC54-CE5E-4454-909D-E56DA14D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10605-6775-459F-93D8-3F868049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02BB-7930-4D08-BC27-F758462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FAA2-0C51-47A5-B902-FA4EB9C6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F45A-3D34-4CED-8E0A-F18AD5A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8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E8C0-BEF6-4D79-A4A8-85A23BCB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5769F-3AE8-4BEE-AC46-7454BD24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F69E6-D1C5-4B3C-9541-E33296C3A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175-4919-452F-8A08-84AA113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1E62-FCA4-42AA-B6FE-6A13B039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3CCE-6F86-42F2-A629-BB3C996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9BFE-9439-4B43-9C6A-29A371F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528D-3378-4CD8-B14F-DB9E6776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90AE-632C-43D9-AA5E-F6599F315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AF71-0AB7-4DEE-988C-D7B7DF499E0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B84E-5310-419C-BB7B-7F7AD97FD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270-7138-4896-AA30-DAB8C79FD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C82C-F8E6-4760-ADED-BA383A70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a/Overview_of_the_Common_Language_Infrastructure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2D718-6402-4016-AEB0-E10A3419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5477" y="5577367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Roopak Gowda Krishna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Laptop">
            <a:extLst>
              <a:ext uri="{FF2B5EF4-FFF2-40B4-BE49-F238E27FC236}">
                <a16:creationId xmlns:a16="http://schemas.microsoft.com/office/drawing/2014/main" id="{4D786C7C-3DF6-4D8A-8C34-BDE35215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3E5F5B-613B-4410-844D-14AFCB4EB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354" y="124497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6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5F58-C23A-48ED-A604-F7537BFA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01" y="1466427"/>
            <a:ext cx="7853798" cy="460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9AA9AB-D9B4-4040-BF3E-3233CC4B3F23}"/>
              </a:ext>
            </a:extLst>
          </p:cNvPr>
          <p:cNvSpPr/>
          <p:nvPr/>
        </p:nvSpPr>
        <p:spPr>
          <a:xfrm>
            <a:off x="4206769" y="543097"/>
            <a:ext cx="2997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78223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0D8-477F-4CD9-B93B-9A3D442D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34"/>
            <a:ext cx="12192000" cy="66801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sz="4000" dirty="0">
                <a:solidFill>
                  <a:schemeClr val="bg1"/>
                </a:solidFill>
              </a:rPr>
              <a:t>Nullable Types and Datatype conversions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E386F-1E33-4239-A18A-AE60FD503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2684"/>
            <a:ext cx="884872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F5DFA-E216-48D4-984B-A5CF39F35E68}"/>
              </a:ext>
            </a:extLst>
          </p:cNvPr>
          <p:cNvSpPr txBox="1"/>
          <p:nvPr/>
        </p:nvSpPr>
        <p:spPr>
          <a:xfrm>
            <a:off x="491447" y="2547621"/>
            <a:ext cx="20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37541-8123-4EA3-AC1E-919F81ACDEFE}"/>
              </a:ext>
            </a:extLst>
          </p:cNvPr>
          <p:cNvSpPr txBox="1"/>
          <p:nvPr/>
        </p:nvSpPr>
        <p:spPr>
          <a:xfrm>
            <a:off x="6743700" y="2547621"/>
            <a:ext cx="200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Conversion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7B173-739F-4A67-B9EA-BF93B014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7" y="3059669"/>
            <a:ext cx="5273270" cy="2655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704D8-BD97-4F2F-999A-0FC17977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370" y="2987041"/>
            <a:ext cx="4453430" cy="37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9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C0E5-C81D-4DD5-B08E-A147E264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612"/>
            <a:ext cx="12192000" cy="678092"/>
          </a:xfrm>
          <a:solidFill>
            <a:schemeClr val="tx1"/>
          </a:solidFill>
        </p:spPr>
        <p:txBody>
          <a:bodyPr anchor="b">
            <a:normAutofit fontScale="90000"/>
          </a:bodyPr>
          <a:lstStyle/>
          <a:p>
            <a:r>
              <a:rPr lang="en-US" dirty="0"/>
              <a:t>						</a:t>
            </a:r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B8E1-A4CE-4D57-A276-B68067D4F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" t="1468" r="1353"/>
          <a:stretch/>
        </p:blipFill>
        <p:spPr>
          <a:xfrm>
            <a:off x="1398347" y="2883312"/>
            <a:ext cx="5499556" cy="187239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14F5-92E8-4D83-B6FA-2E77FB45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/>
              <a:t>Array is a collection of similar datatypes.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10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93EA-CDD4-4241-9286-4F36ED31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1809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bg1"/>
                </a:solidFill>
              </a:rPr>
              <a:t>Decision making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F8224A0A-41E1-441B-A4CD-EF0631E8C6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0" y="2158787"/>
            <a:ext cx="2935581" cy="32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C52B2-5FED-4F60-B185-98B19B2E1D8F}"/>
              </a:ext>
            </a:extLst>
          </p:cNvPr>
          <p:cNvSpPr txBox="1"/>
          <p:nvPr/>
        </p:nvSpPr>
        <p:spPr>
          <a:xfrm>
            <a:off x="1421720" y="1647826"/>
            <a:ext cx="1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/ Else if</a:t>
            </a:r>
          </a:p>
        </p:txBody>
      </p:sp>
      <p:pic>
        <p:nvPicPr>
          <p:cNvPr id="7176" name="Picture 8" descr="Related image">
            <a:extLst>
              <a:ext uri="{FF2B5EF4-FFF2-40B4-BE49-F238E27FC236}">
                <a16:creationId xmlns:a16="http://schemas.microsoft.com/office/drawing/2014/main" id="{838094FF-B528-48B5-8A3F-6BB1BA02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438" y="2017158"/>
            <a:ext cx="4152253" cy="359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1B179-5A0A-40DF-BF5A-134014AB62C7}"/>
              </a:ext>
            </a:extLst>
          </p:cNvPr>
          <p:cNvSpPr txBox="1"/>
          <p:nvPr/>
        </p:nvSpPr>
        <p:spPr>
          <a:xfrm>
            <a:off x="5400428" y="1566128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If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D5627-268B-43CD-9964-31079732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099" y="2017158"/>
            <a:ext cx="2876550" cy="385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D712E9-D093-42F7-85C2-837F2A3DDCB6}"/>
              </a:ext>
            </a:extLst>
          </p:cNvPr>
          <p:cNvSpPr txBox="1"/>
          <p:nvPr/>
        </p:nvSpPr>
        <p:spPr>
          <a:xfrm>
            <a:off x="9593172" y="1566128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347813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C516-941D-4A7F-AE07-E46BA419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91718"/>
            <a:ext cx="12192000" cy="67248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</a:t>
            </a:r>
            <a:r>
              <a:rPr lang="en-US" sz="4000" dirty="0">
                <a:solidFill>
                  <a:schemeClr val="bg1"/>
                </a:solidFill>
              </a:rPr>
              <a:t>Looping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13966-68AF-49DD-BF80-467D3EDC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11" y="2191439"/>
            <a:ext cx="4295775" cy="403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0361F-05B3-4053-8F37-38B2A2AFD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2018781"/>
            <a:ext cx="4295775" cy="40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022580-7F20-4225-A89B-AA180059602E}"/>
              </a:ext>
            </a:extLst>
          </p:cNvPr>
          <p:cNvSpPr txBox="1"/>
          <p:nvPr/>
        </p:nvSpPr>
        <p:spPr>
          <a:xfrm>
            <a:off x="1840083" y="159683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E825B-DC7A-431D-8A19-729C6ABF4D46}"/>
              </a:ext>
            </a:extLst>
          </p:cNvPr>
          <p:cNvSpPr txBox="1"/>
          <p:nvPr/>
        </p:nvSpPr>
        <p:spPr>
          <a:xfrm>
            <a:off x="6397353" y="159683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while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29522E-1B7B-49A0-A261-D34DFA3DD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623" y="2191439"/>
            <a:ext cx="3327120" cy="4186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CCF92-05E1-4D7E-B49F-3F6CF5AA1392}"/>
              </a:ext>
            </a:extLst>
          </p:cNvPr>
          <p:cNvSpPr txBox="1"/>
          <p:nvPr/>
        </p:nvSpPr>
        <p:spPr>
          <a:xfrm>
            <a:off x="9799820" y="159683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/ Foreach</a:t>
            </a:r>
          </a:p>
        </p:txBody>
      </p:sp>
    </p:spTree>
    <p:extLst>
      <p:ext uri="{BB962C8B-B14F-4D97-AF65-F5344CB8AC3E}">
        <p14:creationId xmlns:p14="http://schemas.microsoft.com/office/powerpoint/2010/main" val="23831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0744-3E0E-4757-9AF7-26C1623E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Methods 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736BB05C-854A-4703-B335-2E5A11E80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72667" y="1730472"/>
            <a:ext cx="91667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93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957B0-908C-4A03-B620-A34AE561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Fields and Properties</a:t>
            </a:r>
          </a:p>
        </p:txBody>
      </p:sp>
      <p:pic>
        <p:nvPicPr>
          <p:cNvPr id="12290" name="Picture 2" descr="Image result for fields vs properties c#">
            <a:extLst>
              <a:ext uri="{FF2B5EF4-FFF2-40B4-BE49-F238E27FC236}">
                <a16:creationId xmlns:a16="http://schemas.microsoft.com/office/drawing/2014/main" id="{9DF9FB22-AA76-4766-8543-673BECE73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801" y="1675227"/>
            <a:ext cx="878839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8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E69D-86C0-4EA1-ADB3-0A28B51D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77874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					</a:t>
            </a:r>
            <a:r>
              <a:rPr lang="en-US" sz="3600" dirty="0">
                <a:solidFill>
                  <a:schemeClr val="bg1"/>
                </a:solidFill>
              </a:rPr>
              <a:t>Classes &amp;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C6D69-5B15-4A53-BC2D-C203B7366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195" y="1642370"/>
            <a:ext cx="6391729" cy="4738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54604C-E5E9-408C-BBCD-7B471CAF2BDD}"/>
              </a:ext>
            </a:extLst>
          </p:cNvPr>
          <p:cNvSpPr/>
          <p:nvPr/>
        </p:nvSpPr>
        <p:spPr>
          <a:xfrm>
            <a:off x="6896100" y="3429000"/>
            <a:ext cx="885825" cy="17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0B9B-F19B-4739-BE1D-2A9496C6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6423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dirty="0">
                <a:solidFill>
                  <a:schemeClr val="bg1"/>
                </a:solidFill>
              </a:rPr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7E88E-5677-4F91-B9DF-4AE5A3CE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4" y="1734185"/>
            <a:ext cx="6817995" cy="42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F73E0-9335-458E-A06C-520B97F4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Constructor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414248-5F0E-4C5F-99CE-1CC5E3BF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205" y="1675227"/>
            <a:ext cx="56155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1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1E3DA-C84D-4F66-893B-F71D45C2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are we going to learn 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6E2F2E-02B9-4338-BAE5-28F94F46E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82174"/>
              </p:ext>
            </p:extLst>
          </p:nvPr>
        </p:nvGraphicFramePr>
        <p:xfrm>
          <a:off x="643467" y="1686504"/>
          <a:ext cx="10905067" cy="45387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37360">
                  <a:extLst>
                    <a:ext uri="{9D8B030D-6E8A-4147-A177-3AD203B41FA5}">
                      <a16:colId xmlns:a16="http://schemas.microsoft.com/office/drawing/2014/main" val="1543110983"/>
                    </a:ext>
                  </a:extLst>
                </a:gridCol>
                <a:gridCol w="5367707">
                  <a:extLst>
                    <a:ext uri="{9D8B030D-6E8A-4147-A177-3AD203B41FA5}">
                      <a16:colId xmlns:a16="http://schemas.microsoft.com/office/drawing/2014/main" val="1289251146"/>
                    </a:ext>
                  </a:extLst>
                </a:gridCol>
              </a:tblGrid>
              <a:tr h="442519">
                <a:tc>
                  <a:txBody>
                    <a:bodyPr/>
                    <a:lstStyle/>
                    <a:p>
                      <a:r>
                        <a:rPr lang="en-US" sz="1500"/>
                        <a:t>DAY 1 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Day 2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3845032307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/>
                        <a:t>.NET Framework &amp; C# Syntax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/>
                        <a:t>Classes &amp; Objects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4006449214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Data types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/>
                        <a:t>Constructor</a:t>
                      </a: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836588517"/>
                  </a:ext>
                </a:extLst>
              </a:tr>
              <a:tr h="45590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Operators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Static variables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1420925510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/>
                        <a:t>Nullable Types and Datatype conversions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/>
                        <a:t>OOPS</a:t>
                      </a:r>
                      <a:r>
                        <a:rPr lang="en-US" sz="1500"/>
                        <a:t>  </a:t>
                      </a:r>
                      <a:r>
                        <a:rPr lang="en-US" sz="150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500"/>
                        <a:t> </a:t>
                      </a:r>
                      <a:r>
                        <a:rPr lang="en-US" sz="1600" kern="1200">
                          <a:effectLst/>
                        </a:rPr>
                        <a:t>Abstraction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</a:rPr>
                        <a:t>                 </a:t>
                      </a:r>
                      <a:r>
                        <a:rPr lang="en-US" sz="1600" kern="120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kern="1200">
                          <a:effectLst/>
                        </a:rPr>
                        <a:t>Encapsulation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  <a:sym typeface="Wingdings" panose="05000000000000000000" pitchFamily="2" charset="2"/>
                        </a:rPr>
                        <a:t>                  </a:t>
                      </a:r>
                      <a:r>
                        <a:rPr lang="en-US" sz="1600" kern="1200">
                          <a:effectLst/>
                        </a:rPr>
                        <a:t>Inheritance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  <a:sym typeface="Wingdings" panose="05000000000000000000" pitchFamily="2" charset="2"/>
                        </a:rPr>
                        <a:t>                  </a:t>
                      </a:r>
                      <a:r>
                        <a:rPr lang="en-US" sz="1600" kern="1200">
                          <a:effectLst/>
                        </a:rPr>
                        <a:t>Polymorphism</a:t>
                      </a:r>
                      <a:endParaRPr lang="en-US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234473636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/>
                        <a:t>Array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 vMerge="1">
                  <a:txBody>
                    <a:bodyPr/>
                    <a:lstStyle/>
                    <a:p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198" marR="104099" marT="104099" marB="104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82679"/>
                  </a:ext>
                </a:extLst>
              </a:tr>
              <a:tr h="4291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/>
                        <a:t>Decision Making &amp; Looping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 vMerge="1">
                  <a:txBody>
                    <a:bodyPr/>
                    <a:lstStyle/>
                    <a:p>
                      <a:endParaRPr lang="en-U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8198" marR="104099" marT="104099" marB="104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89724"/>
                  </a:ext>
                </a:extLst>
              </a:tr>
              <a:tr h="4425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/>
                        <a:t>Methods 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5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Interfaces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630762782"/>
                  </a:ext>
                </a:extLst>
              </a:tr>
              <a:tr h="4425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/>
                        <a:t>Fields and Properties 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/>
                        <a:t>Exception handling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250790427"/>
                  </a:ext>
                </a:extLst>
              </a:tr>
              <a:tr h="4425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/>
                        <a:t>Access modifiers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 dirty="0"/>
                        <a:t>Comments &amp; Naming Convention</a:t>
                      </a:r>
                      <a:endPara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53" marR="91427" marT="91427" marB="91427"/>
                </a:tc>
                <a:extLst>
                  <a:ext uri="{0D108BD9-81ED-4DB2-BD59-A6C34878D82A}">
                    <a16:rowId xmlns:a16="http://schemas.microsoft.com/office/drawing/2014/main" val="62345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02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44C6-61A2-43C8-BAFC-32B9CC2D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Static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8C13D-B4ED-4555-A529-6FE1DF93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t="28908" r="16554" b="16866"/>
          <a:stretch/>
        </p:blipFill>
        <p:spPr>
          <a:xfrm>
            <a:off x="1037836" y="1675227"/>
            <a:ext cx="101163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0693-8353-4DB4-953E-F97D0DD5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58825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OOPS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46C7-29A4-4734-BB05-532B677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248900" cy="1046956"/>
          </a:xfrm>
        </p:spPr>
        <p:txBody>
          <a:bodyPr>
            <a:normAutofit/>
          </a:bodyPr>
          <a:lstStyle/>
          <a:p>
            <a:r>
              <a:rPr lang="en-US" sz="2000" dirty="0"/>
              <a:t>Abstraction is "To represent the essential feature without representing the background details.“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open sans"/>
              </a:rPr>
              <a:t>Abstraction means putting all the variables and methods in a class that are necessary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597A9-4016-465A-9B4E-52A76A0C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90" y="2504282"/>
            <a:ext cx="5486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B480B-94D1-4D46-BD3B-053628D6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OOPS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>
                <a:solidFill>
                  <a:schemeClr val="bg1"/>
                </a:solidFill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84DA-0DE5-4E18-AF49-5DECC41F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639300" cy="1136285"/>
          </a:xfrm>
        </p:spPr>
        <p:txBody>
          <a:bodyPr>
            <a:normAutofit/>
          </a:bodyPr>
          <a:lstStyle/>
          <a:p>
            <a:pPr algn="ctr"/>
            <a:r>
              <a:rPr lang="en-US" sz="1500" dirty="0"/>
              <a:t>Wrapping up a data member and a method together into a single unit (in other words class) is called Encapsulation.</a:t>
            </a:r>
          </a:p>
          <a:p>
            <a:pPr algn="ctr"/>
            <a:r>
              <a:rPr lang="en-US" sz="1500" dirty="0"/>
              <a:t>Encapsulation prevents clients from seeing its inside view, where the </a:t>
            </a:r>
            <a:r>
              <a:rPr lang="en-US" sz="1500" dirty="0" err="1"/>
              <a:t>behaviour</a:t>
            </a:r>
            <a:r>
              <a:rPr lang="en-US" sz="1500" dirty="0"/>
              <a:t> of the abstraction is implemented.</a:t>
            </a:r>
          </a:p>
          <a:p>
            <a:pPr algn="ctr"/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81157-7F4A-4879-9B82-696316F9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80" y="2733675"/>
            <a:ext cx="6972062" cy="31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619CF-E416-49BA-A1A2-D887EA37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OOPS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378A-ADF7-4AC1-B99B-2E1B5B20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1597390"/>
            <a:ext cx="9667875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When a class includes a property of another class it is known as inheritance.</a:t>
            </a:r>
          </a:p>
          <a:p>
            <a:pPr algn="ctr"/>
            <a:r>
              <a:rPr lang="en-US" sz="1600" dirty="0"/>
              <a:t>Inheritance is a process of object reusability.</a:t>
            </a:r>
          </a:p>
          <a:p>
            <a:pPr algn="ctr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01202-4849-4C52-BE03-E6292288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31" y="2676782"/>
            <a:ext cx="5485807" cy="32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C0612-2E98-48EC-AFDF-1FDE4EF7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OOPS </a:t>
            </a:r>
            <a:r>
              <a:rPr lang="en-US" sz="320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3200">
                <a:solidFill>
                  <a:schemeClr val="bg1"/>
                </a:solidFill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766B-A482-4B9E-98AE-285EE66A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9" y="1597390"/>
            <a:ext cx="9425749" cy="99341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Polymorphism means one name, many forms.</a:t>
            </a:r>
          </a:p>
          <a:p>
            <a:pPr algn="ctr"/>
            <a:r>
              <a:rPr lang="en-US" sz="1600" dirty="0"/>
              <a:t>One function behaves in different forms (overloading).</a:t>
            </a:r>
          </a:p>
          <a:p>
            <a:pPr algn="ctr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6F7B-4FE4-400C-8FC7-3C6E6326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2982053"/>
            <a:ext cx="942575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E18E-F1FD-4145-B0A8-73912199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3154"/>
            <a:ext cx="12191999" cy="740063"/>
          </a:xfrm>
          <a:solidFill>
            <a:schemeClr val="tx1"/>
          </a:solidFill>
        </p:spPr>
        <p:txBody>
          <a:bodyPr/>
          <a:lstStyle/>
          <a:p>
            <a:r>
              <a:rPr lang="en-US" dirty="0"/>
              <a:t>					</a:t>
            </a:r>
            <a:r>
              <a:rPr lang="en-US" sz="3600" dirty="0">
                <a:solidFill>
                  <a:schemeClr val="bg1"/>
                </a:solidFill>
              </a:rPr>
              <a:t>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10496-5075-42D8-8FF7-02E194C0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1587788"/>
            <a:ext cx="5133975" cy="47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6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26F99-B9D9-45A8-B38B-26C67F7A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Exception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370B9-4C8D-4FC2-BC27-4CDA2501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56" y="1820334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1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F29-16BF-487A-9484-BAD1A613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025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			Comments &amp; Naming Convention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028A2-5C7B-417B-8677-B9CC5590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89" y="1527174"/>
            <a:ext cx="9498222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340-4D44-4494-8D45-4E510464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37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!! Happy Coding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E5730-E4BC-4C3A-90ED-A85CFEA05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2" b="5742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F2DEB79-2DE3-41E3-A96B-8A7D9853002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7269"/>
            <a:ext cx="12192000" cy="7565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bg1"/>
                </a:solidFill>
              </a:rPr>
              <a:t>					What is .NET?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FFA26B-E14A-4DC9-AADE-62168015FB86}"/>
              </a:ext>
            </a:extLst>
          </p:cNvPr>
          <p:cNvGrpSpPr>
            <a:grpSpLocks/>
          </p:cNvGrpSpPr>
          <p:nvPr/>
        </p:nvGrpSpPr>
        <p:grpSpPr bwMode="auto">
          <a:xfrm>
            <a:off x="2454781" y="1294660"/>
            <a:ext cx="7248511" cy="4918910"/>
            <a:chOff x="646" y="724"/>
            <a:chExt cx="4246" cy="33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168A6-6063-4647-A1F6-96B763A95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644"/>
              <a:ext cx="1763" cy="642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30B558-225E-4311-BA9D-1A89FC71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52"/>
              <a:ext cx="1831" cy="832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en-US" sz="1400" b="1">
                  <a:solidFill>
                    <a:schemeClr val="bg1"/>
                  </a:solidFill>
                </a:rPr>
                <a:t>Runtime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3A795-29DB-4F9F-A9C3-BD585674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796"/>
              <a:ext cx="4175" cy="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08CAD-8D58-4F93-B2AD-B40A68C22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076"/>
              <a:ext cx="4175" cy="720"/>
            </a:xfrm>
            <a:prstGeom prst="rect">
              <a:avLst/>
            </a:prstGeom>
            <a:solidFill>
              <a:srgbClr val="99003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A9D533-372F-4273-9E48-DA9FB8B6C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5"/>
              <a:ext cx="1831" cy="519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A6718E-8D00-4741-AFBC-7F59281E6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908"/>
              <a:ext cx="2948" cy="1378"/>
            </a:xfrm>
            <a:prstGeom prst="rect">
              <a:avLst/>
            </a:prstGeom>
            <a:solidFill>
              <a:srgbClr val="FFCF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95FF34-9B04-4E75-9106-F0E6B2C1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24"/>
              <a:ext cx="1654" cy="640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de-DE" altLang="en-US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BFD47-60D8-4561-98A9-7F78C0E18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1780"/>
              <a:ext cx="1763" cy="857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4096C-2FE8-43DD-92D0-83A0ACCD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" y="3872"/>
              <a:ext cx="1347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000000"/>
                  </a:solidFill>
                </a:rPr>
                <a:t>Operating System</a:t>
              </a:r>
              <a:endParaRPr lang="en-US" altLang="en-US" sz="1400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B10060-09E4-4A13-8BCD-3F04E35B6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340"/>
              <a:ext cx="1415" cy="240"/>
            </a:xfrm>
            <a:prstGeom prst="rect">
              <a:avLst/>
            </a:prstGeom>
            <a:solidFill>
              <a:srgbClr val="99003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2000" b="1">
                  <a:solidFill>
                    <a:schemeClr val="bg1"/>
                  </a:solidFill>
                </a:rPr>
                <a:t>.NET Framework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A4423F-AF35-422F-A7A8-211A65C16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670"/>
              <a:ext cx="1488" cy="498"/>
              <a:chOff x="982" y="2650"/>
              <a:chExt cx="1488" cy="498"/>
            </a:xfrm>
          </p:grpSpPr>
          <p:sp>
            <p:nvSpPr>
              <p:cNvPr id="36" name="Rectangle 16">
                <a:extLst>
                  <a:ext uri="{FF2B5EF4-FFF2-40B4-BE49-F238E27FC236}">
                    <a16:creationId xmlns:a16="http://schemas.microsoft.com/office/drawing/2014/main" id="{83A09785-5255-4087-A4EF-3ADC6329A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2650"/>
                <a:ext cx="744" cy="498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F7E5834A-D76D-452F-9FFA-F24CF90F4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88"/>
                <a:ext cx="720" cy="360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000" b="1" dirty="0">
                    <a:solidFill>
                      <a:schemeClr val="bg1"/>
                    </a:solidFill>
                  </a:rPr>
                  <a:t>Common</a:t>
                </a:r>
              </a:p>
              <a:p>
                <a:pPr algn="ctr" eaLnBrk="0" hangingPunct="0"/>
                <a:r>
                  <a:rPr lang="en-US" altLang="en-US" sz="1000" b="1" dirty="0">
                    <a:solidFill>
                      <a:schemeClr val="bg1"/>
                    </a:solidFill>
                  </a:rPr>
                  <a:t> Type </a:t>
                </a:r>
              </a:p>
              <a:p>
                <a:pPr algn="ctr" eaLnBrk="0" hangingPunct="0"/>
                <a:r>
                  <a:rPr lang="en-US" altLang="en-US" sz="1000" b="1" dirty="0">
                    <a:solidFill>
                      <a:schemeClr val="bg1"/>
                    </a:solidFill>
                  </a:rPr>
                  <a:t>System</a:t>
                </a:r>
              </a:p>
            </p:txBody>
          </p:sp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310A26C4-7938-4EEB-BFC7-3F6442CE4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2650"/>
                <a:ext cx="744" cy="498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ED7637DF-E5AF-4063-9471-74B9B1C26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720" cy="360"/>
              </a:xfrm>
              <a:prstGeom prst="rect">
                <a:avLst/>
              </a:prstGeom>
              <a:solidFill>
                <a:srgbClr val="FFCF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en-US" sz="1000" b="1">
                    <a:solidFill>
                      <a:schemeClr val="bg1"/>
                    </a:solidFill>
                  </a:rPr>
                  <a:t>Common </a:t>
                </a:r>
              </a:p>
              <a:p>
                <a:pPr algn="ctr" eaLnBrk="0" hangingPunct="0"/>
                <a:r>
                  <a:rPr lang="en-US" altLang="en-US" sz="1000" b="1">
                    <a:solidFill>
                      <a:schemeClr val="bg1"/>
                    </a:solidFill>
                  </a:rPr>
                  <a:t>Language</a:t>
                </a:r>
              </a:p>
              <a:p>
                <a:pPr algn="ctr" eaLnBrk="0" hangingPunct="0"/>
                <a:r>
                  <a:rPr lang="en-US" altLang="en-US" sz="1000" b="1">
                    <a:solidFill>
                      <a:schemeClr val="bg1"/>
                    </a:solidFill>
                  </a:rPr>
                  <a:t> Runtime</a:t>
                </a:r>
              </a:p>
            </p:txBody>
          </p:sp>
        </p:grp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8A94159D-12DA-408F-B57C-3ACE793E2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993"/>
              <a:ext cx="206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/>
                <a:t>Building Blocks (e.g. for Services) 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127E87DA-5D2B-4771-B038-66DF0CB6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712"/>
              <a:ext cx="1697" cy="16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chemeClr val="bg1"/>
                  </a:solidFill>
                </a:rPr>
                <a:t>Services: </a:t>
              </a:r>
              <a:r>
                <a:rPr lang="en-US" altLang="en-US" sz="1000" b="1">
                  <a:solidFill>
                    <a:schemeClr val="bg1"/>
                  </a:solidFill>
                </a:rPr>
                <a:t>.NET and COM+</a:t>
              </a: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50407DFF-848D-4304-B46C-B2883E61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145"/>
              <a:ext cx="651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535AE797-CD1C-45E7-A5E1-421C81B6C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241"/>
              <a:ext cx="467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SQL Server</a:t>
              </a: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AAF53D8F-736A-485B-BB8F-EA27069B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145"/>
              <a:ext cx="457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69B8C5F4-57B5-404B-9031-4EDBA84A1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241"/>
              <a:ext cx="29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BizTalk</a:t>
              </a: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7F09C54D-52D5-4C91-88E4-D57E3FDFD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145"/>
              <a:ext cx="332" cy="288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70955B8C-9D48-425A-B749-5378C9BF5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2241"/>
              <a:ext cx="7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B7F79145-0DBE-415C-9ECA-B9D6BA7A1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984"/>
              <a:ext cx="867" cy="407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000000"/>
                  </a:solidFill>
                </a:rPr>
                <a:t>Languages</a:t>
              </a:r>
              <a:r>
                <a:rPr lang="en-US" altLang="en-US" sz="1000" b="1">
                  <a:solidFill>
                    <a:srgbClr val="000000"/>
                  </a:solidFill>
                </a:rPr>
                <a:t>:</a:t>
              </a:r>
            </a:p>
            <a:p>
              <a:pPr algn="ctr" eaLnBrk="0" hangingPunct="0"/>
              <a:endParaRPr lang="en-US" altLang="en-US" sz="1000" b="1">
                <a:solidFill>
                  <a:srgbClr val="000000"/>
                </a:solidFill>
              </a:endParaRPr>
            </a:p>
            <a:p>
              <a:pPr algn="ctr" eaLnBrk="0" hangingPunct="0"/>
              <a:r>
                <a:rPr lang="en-US" altLang="en-US" sz="1000" b="1">
                  <a:solidFill>
                    <a:srgbClr val="000000"/>
                  </a:solidFill>
                </a:rPr>
                <a:t>C#, Visual Basic, etc</a:t>
              </a:r>
              <a:endParaRPr lang="en-US" altLang="en-US" sz="1000" b="1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6BE44EC2-B746-42F6-9C17-E13B7B69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63"/>
              <a:ext cx="1429" cy="562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697BC741-2B48-4B3E-AA05-4636203E9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521"/>
              <a:ext cx="1070" cy="168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400" b="1">
                  <a:solidFill>
                    <a:srgbClr val="000000"/>
                  </a:solidFill>
                </a:rPr>
                <a:t>.NET Applications</a:t>
              </a:r>
              <a:endParaRPr lang="en-US" altLang="en-US" sz="1400" b="1"/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AC826A3F-C855-40FB-8525-53959C4BE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76"/>
              <a:ext cx="1441" cy="240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400" b="1"/>
                <a:t>Enterprise Servers</a:t>
              </a: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C716D01D-7B18-4215-87BF-0FF5732F5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050"/>
              <a:ext cx="212" cy="24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5BB8028C-D80A-4B5A-A2C2-BB00DAFA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095"/>
              <a:ext cx="7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F23882D2-DA79-4B66-92A2-E61F28653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056"/>
              <a:ext cx="568" cy="24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FF8E5B45-833E-4639-ADF9-FE3BB139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086"/>
              <a:ext cx="431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Sharepoint</a:t>
              </a: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437A7FA9-FF6E-4A7A-AD6B-EB13F79B8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56"/>
              <a:ext cx="212" cy="24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E0E87D9C-76C7-42B0-82CF-0CC06FA87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086"/>
              <a:ext cx="74" cy="12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en-US" sz="100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4D92D673-98CA-4A8F-A2C4-5A72E6E62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805"/>
              <a:ext cx="945" cy="240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400" b="1"/>
                <a:t>Web Services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29CE70C-1255-40AE-A1DB-95E2029A9490}"/>
              </a:ext>
            </a:extLst>
          </p:cNvPr>
          <p:cNvSpPr/>
          <p:nvPr/>
        </p:nvSpPr>
        <p:spPr>
          <a:xfrm>
            <a:off x="526468" y="3512213"/>
            <a:ext cx="17080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2833E7-561E-424F-89CA-34C82E3A3AE4}"/>
              </a:ext>
            </a:extLst>
          </p:cNvPr>
          <p:cNvSpPr/>
          <p:nvPr/>
        </p:nvSpPr>
        <p:spPr>
          <a:xfrm>
            <a:off x="566912" y="4912084"/>
            <a:ext cx="17080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4675AD-6519-48DB-9775-B401C9557359}"/>
              </a:ext>
            </a:extLst>
          </p:cNvPr>
          <p:cNvCxnSpPr>
            <a:cxnSpLocks/>
          </p:cNvCxnSpPr>
          <p:nvPr/>
        </p:nvCxnSpPr>
        <p:spPr>
          <a:xfrm>
            <a:off x="1734996" y="3787304"/>
            <a:ext cx="2775180" cy="59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4ED32A-37F5-4932-AB7F-0C3759576C6A}"/>
              </a:ext>
            </a:extLst>
          </p:cNvPr>
          <p:cNvCxnSpPr>
            <a:cxnSpLocks/>
          </p:cNvCxnSpPr>
          <p:nvPr/>
        </p:nvCxnSpPr>
        <p:spPr>
          <a:xfrm flipV="1">
            <a:off x="1734996" y="4744667"/>
            <a:ext cx="1600129" cy="459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6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00548C-6FFC-4C6B-B0DC-23AC260D6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7258"/>
            <a:ext cx="12192000" cy="767031"/>
          </a:xfrm>
          <a:solidFill>
            <a:schemeClr val="tx1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					</a:t>
            </a:r>
            <a:r>
              <a:rPr lang="en-US" altLang="en-US" sz="3600" dirty="0">
                <a:solidFill>
                  <a:schemeClr val="bg1"/>
                </a:solidFill>
              </a:rPr>
              <a:t>What is the CLR?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D42D3C-6919-4E04-82D8-FC84D3D2E687}"/>
              </a:ext>
            </a:extLst>
          </p:cNvPr>
          <p:cNvGrpSpPr>
            <a:grpSpLocks/>
          </p:cNvGrpSpPr>
          <p:nvPr/>
        </p:nvGrpSpPr>
        <p:grpSpPr bwMode="auto">
          <a:xfrm>
            <a:off x="393207" y="1364111"/>
            <a:ext cx="5616976" cy="3980246"/>
            <a:chOff x="684" y="712"/>
            <a:chExt cx="4658" cy="32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F87B19-1FD9-4214-8FAC-C1C869DD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712"/>
              <a:ext cx="4658" cy="3264"/>
            </a:xfrm>
            <a:prstGeom prst="rect">
              <a:avLst/>
            </a:prstGeom>
            <a:solidFill>
              <a:srgbClr val="FFC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2A096-AE04-42F3-A20D-711EE402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3421"/>
              <a:ext cx="4524" cy="480"/>
            </a:xfrm>
            <a:prstGeom prst="rect">
              <a:avLst/>
            </a:prstGeom>
            <a:solidFill>
              <a:srgbClr val="99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Class Loader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D01B7F-01AE-4802-9476-2AA595B0E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2653"/>
              <a:ext cx="4524" cy="672"/>
              <a:chOff x="528" y="2784"/>
              <a:chExt cx="4224" cy="672"/>
            </a:xfrm>
          </p:grpSpPr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F2B8E854-573E-43F4-B0AE-4EC9F4B71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MSIL to Native</a:t>
                </a:r>
              </a:p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Compilers (JIT)</a:t>
                </a:r>
              </a:p>
            </p:txBody>
          </p:sp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3D79CAF1-D991-4C77-BF90-30EF1378D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Code</a:t>
                </a:r>
              </a:p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Manager</a:t>
                </a:r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BD500066-44A5-434B-9E67-A6EC6CAA5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784"/>
                <a:ext cx="1344" cy="672"/>
              </a:xfrm>
              <a:prstGeom prst="rect">
                <a:avLst/>
              </a:prstGeom>
              <a:solidFill>
                <a:srgbClr val="99003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dirty="0">
                    <a:solidFill>
                      <a:schemeClr val="bg1"/>
                    </a:solidFill>
                  </a:rPr>
                  <a:t>Garbage</a:t>
                </a:r>
              </a:p>
              <a:p>
                <a:pPr algn="ctr" eaLnBrk="0" hangingPunct="0"/>
                <a:r>
                  <a:rPr lang="en-US" altLang="en-US" dirty="0">
                    <a:solidFill>
                      <a:schemeClr val="bg1"/>
                    </a:solidFill>
                  </a:rPr>
                  <a:t>Collector (GC)</a:t>
                </a:r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282FD78B-DCA3-4199-9CD3-385A5C6F4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2173"/>
              <a:ext cx="4524" cy="384"/>
              <a:chOff x="528" y="2304"/>
              <a:chExt cx="4224" cy="384"/>
            </a:xfrm>
          </p:grpSpPr>
          <p:sp>
            <p:nvSpPr>
              <p:cNvPr id="17" name="Rectangle 12">
                <a:extLst>
                  <a:ext uri="{FF2B5EF4-FFF2-40B4-BE49-F238E27FC236}">
                    <a16:creationId xmlns:a16="http://schemas.microsoft.com/office/drawing/2014/main" id="{AC2B8D2B-3E89-4EB6-9FBA-E9342E4E4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30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Security Engine</a:t>
                </a:r>
              </a:p>
            </p:txBody>
          </p:sp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C4E28AC1-2AA2-4586-A1F0-BEC4FF76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Debug Engine</a:t>
                </a:r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EF95D65F-9DD3-4689-AE82-1A64009BF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1693"/>
              <a:ext cx="4524" cy="384"/>
              <a:chOff x="528" y="1824"/>
              <a:chExt cx="4224" cy="384"/>
            </a:xfrm>
          </p:grpSpPr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E195B07-8544-4F4B-A9BC-F9C85E77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82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Type Checker</a:t>
                </a: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3EA841A-5147-4A9B-BD0B-74E65D5BC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Exception Manager</a:t>
                </a:r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177DD10A-FB50-461F-BE89-50FC04EE6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" y="1213"/>
              <a:ext cx="4524" cy="384"/>
              <a:chOff x="528" y="1344"/>
              <a:chExt cx="4224" cy="384"/>
            </a:xfrm>
          </p:grpSpPr>
          <p:sp>
            <p:nvSpPr>
              <p:cNvPr id="13" name="Rectangle 18">
                <a:extLst>
                  <a:ext uri="{FF2B5EF4-FFF2-40B4-BE49-F238E27FC236}">
                    <a16:creationId xmlns:a16="http://schemas.microsoft.com/office/drawing/2014/main" id="{C4430001-EE9A-47CB-A606-197D8497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4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Thread Support</a:t>
                </a:r>
              </a:p>
            </p:txBody>
          </p:sp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5AE44549-746D-46E5-A3E1-024838AA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2064" cy="384"/>
              </a:xfrm>
              <a:prstGeom prst="rect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solidFill>
                      <a:schemeClr val="bg1"/>
                    </a:solidFill>
                  </a:rPr>
                  <a:t>COM Marshaler</a:t>
                </a:r>
              </a:p>
            </p:txBody>
          </p:sp>
        </p:grp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040B464F-09B8-401C-92CA-6C621C624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781"/>
              <a:ext cx="4524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solidFill>
                    <a:schemeClr val="bg1"/>
                  </a:solidFill>
                </a:rPr>
                <a:t>Base Class Library Support</a:t>
              </a:r>
            </a:p>
          </p:txBody>
        </p:sp>
      </p:grpSp>
      <p:pic>
        <p:nvPicPr>
          <p:cNvPr id="23" name="Picture 22" descr="Image:Overview of the Common Language Infrastructure.png">
            <a:hlinkClick r:id="rId3"/>
            <a:extLst>
              <a:ext uri="{FF2B5EF4-FFF2-40B4-BE49-F238E27FC236}">
                <a16:creationId xmlns:a16="http://schemas.microsoft.com/office/drawing/2014/main" id="{854906F4-8A46-402C-B7B2-4D8FEC6B02D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38" y="1364111"/>
            <a:ext cx="38306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91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13A49-E361-44C4-B478-1B7520BA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C# syntax…</a:t>
            </a: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88A65F02-3A50-4A30-BA78-012D6898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798" y="1675227"/>
            <a:ext cx="6734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2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D03A7-D4DF-4843-9152-69B4425C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59285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Let’s start coding…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9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490-DFB0-4766-9EB0-1CEEB4FC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083844" cy="63776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bg1"/>
                </a:solidFill>
              </a:rPr>
              <a:t>Data Types.</a:t>
            </a:r>
          </a:p>
        </p:txBody>
      </p:sp>
      <p:pic>
        <p:nvPicPr>
          <p:cNvPr id="4" name="Picture 5" descr="Common type system">
            <a:extLst>
              <a:ext uri="{FF2B5EF4-FFF2-40B4-BE49-F238E27FC236}">
                <a16:creationId xmlns:a16="http://schemas.microsoft.com/office/drawing/2014/main" id="{3713D172-29F3-49F2-A5DA-82A28004DC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0" y="1848644"/>
            <a:ext cx="6188273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133">
            <a:extLst>
              <a:ext uri="{FF2B5EF4-FFF2-40B4-BE49-F238E27FC236}">
                <a16:creationId xmlns:a16="http://schemas.microsoft.com/office/drawing/2014/main" id="{DB6EF147-7CF1-4CB4-AAF0-C01F53DD1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804755"/>
              </p:ext>
            </p:extLst>
          </p:nvPr>
        </p:nvGraphicFramePr>
        <p:xfrm>
          <a:off x="7026473" y="1690688"/>
          <a:ext cx="4585334" cy="4559300"/>
        </p:xfrm>
        <a:graphic>
          <a:graphicData uri="http://schemas.openxmlformats.org/drawingml/2006/table">
            <a:tbl>
              <a:tblPr/>
              <a:tblGrid>
                <a:gridCol w="167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Built- in types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System.Int32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uint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System.UInt32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sbyte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System.SByte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System.Byte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short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System.Int16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ushort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System.UInt16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long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System.Int64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ulong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System.UInt64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float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System.Single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System.Double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System.Decimal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System.Char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string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System.String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object</a:t>
                      </a:r>
                    </a:p>
                  </a:txBody>
                  <a:tcPr marT="45727" marB="45727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808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System.Object</a:t>
                      </a:r>
                    </a:p>
                  </a:txBody>
                  <a:tcPr marT="45727" marB="45727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95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1668-DA07-49EB-AD73-A5E3EA4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Types contd..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47D80-F3AB-4328-9CB3-2984EDA9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04" y="1396588"/>
            <a:ext cx="7068392" cy="5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9DDC1322-F57E-4267-84C6-028C1FE7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a937031-176b-4114-a0cb-d0af4d5fe83b" Revision="1" Stencil="System.MyShapes" StencilVersion="1.0"/>
</Control>
</file>

<file path=customXml/itemProps1.xml><?xml version="1.0" encoding="utf-8"?>
<ds:datastoreItem xmlns:ds="http://schemas.openxmlformats.org/officeDocument/2006/customXml" ds:itemID="{D72AF583-9098-4294-BC30-5FC561C490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498</Words>
  <Application>Microsoft Office PowerPoint</Application>
  <PresentationFormat>Widescreen</PresentationFormat>
  <Paragraphs>146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Calibri Light</vt:lpstr>
      <vt:lpstr>open sans</vt:lpstr>
      <vt:lpstr>Wingdings</vt:lpstr>
      <vt:lpstr>Office Theme</vt:lpstr>
      <vt:lpstr>C#</vt:lpstr>
      <vt:lpstr>What are we going to learn ?</vt:lpstr>
      <vt:lpstr>PowerPoint Presentation</vt:lpstr>
      <vt:lpstr>     What is the CLR?</vt:lpstr>
      <vt:lpstr>C# syntax…</vt:lpstr>
      <vt:lpstr>Let’s start coding… </vt:lpstr>
      <vt:lpstr>     Data Types.</vt:lpstr>
      <vt:lpstr>Data Types contd..</vt:lpstr>
      <vt:lpstr>PowerPoint Presentation</vt:lpstr>
      <vt:lpstr>PowerPoint Presentation</vt:lpstr>
      <vt:lpstr>   Nullable Types and Datatype conversions</vt:lpstr>
      <vt:lpstr>      Arrays</vt:lpstr>
      <vt:lpstr>     Decision making</vt:lpstr>
      <vt:lpstr>     Looping</vt:lpstr>
      <vt:lpstr>Methods </vt:lpstr>
      <vt:lpstr>Fields and Properties</vt:lpstr>
      <vt:lpstr>     Classes &amp; Objects</vt:lpstr>
      <vt:lpstr>    Access modifiers</vt:lpstr>
      <vt:lpstr>Constructor</vt:lpstr>
      <vt:lpstr>Static variables</vt:lpstr>
      <vt:lpstr>    OOPS  Abstraction</vt:lpstr>
      <vt:lpstr>OOPS  Encapsulation</vt:lpstr>
      <vt:lpstr>OOPS  Inheritance</vt:lpstr>
      <vt:lpstr>OOPS  Polymorphism</vt:lpstr>
      <vt:lpstr>     Interfaces</vt:lpstr>
      <vt:lpstr>Exception handling</vt:lpstr>
      <vt:lpstr>   Comments &amp; Naming Convention</vt:lpstr>
      <vt:lpstr>!! Happy Coding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Krishna, Roopak G.</dc:creator>
  <cp:lastModifiedBy>Krishna, Roopak</cp:lastModifiedBy>
  <cp:revision>14</cp:revision>
  <dcterms:created xsi:type="dcterms:W3CDTF">2019-06-21T15:21:57Z</dcterms:created>
  <dcterms:modified xsi:type="dcterms:W3CDTF">2021-02-24T03:40:26Z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2021-02-24T03:40:26Z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31f051da-f20f-47a1-9808-c86779dce57c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