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4"/>
  </p:notesMasterIdLst>
  <p:sldIdLst>
    <p:sldId id="256" r:id="rId2"/>
    <p:sldId id="257" r:id="rId3"/>
    <p:sldId id="264" r:id="rId4"/>
    <p:sldId id="265" r:id="rId5"/>
    <p:sldId id="258" r:id="rId6"/>
    <p:sldId id="259" r:id="rId7"/>
    <p:sldId id="260" r:id="rId8"/>
    <p:sldId id="266" r:id="rId9"/>
    <p:sldId id="267" r:id="rId10"/>
    <p:sldId id="261" r:id="rId11"/>
    <p:sldId id="262" r:id="rId12"/>
    <p:sldId id="26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79e52dc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79e52dc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79e52dcc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79e52dcc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379e52dcc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379e52dcc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79e52dcc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79e52dcc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79e52dcc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79e52dcc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79e52d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79e52d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79e52dcc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79e52dcc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89700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528851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1120748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64199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95718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467040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90326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352830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4735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20742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62669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072764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67611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642092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701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95165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373227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554167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chtarget.com/"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hyperlink" Target="https://www.youtube.com/c/GateSmash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474200"/>
          </a:xfrm>
          <a:prstGeom prst="rect">
            <a:avLst/>
          </a:prstGeom>
        </p:spPr>
        <p:txBody>
          <a:bodyPr spcFirstLastPara="1" wrap="square" lIns="91425" tIns="91425" rIns="91425" bIns="91425" anchor="b" anchorCtr="0">
            <a:normAutofit/>
          </a:bodyPr>
          <a:lstStyle/>
          <a:p>
            <a:pPr lvl="0" algn="ctr">
              <a:spcBef>
                <a:spcPts val="0"/>
              </a:spcBef>
            </a:pPr>
            <a:r>
              <a:rPr lang="en-GB" dirty="0"/>
              <a:t>Computer Network </a:t>
            </a:r>
            <a:br>
              <a:rPr lang="en-GB" dirty="0"/>
            </a:br>
            <a:r>
              <a:rPr lang="en-GB" dirty="0"/>
              <a:t>(</a:t>
            </a:r>
            <a:r>
              <a:rPr lang="en-IN" dirty="0"/>
              <a:t>18CSC302J</a:t>
            </a:r>
            <a:r>
              <a:rPr lang="en-GB" dirty="0"/>
              <a:t>)</a:t>
            </a:r>
            <a:endParaRPr dirty="0"/>
          </a:p>
        </p:txBody>
      </p:sp>
      <p:sp>
        <p:nvSpPr>
          <p:cNvPr id="55" name="Google Shape;55;p13"/>
          <p:cNvSpPr txBox="1">
            <a:spLocks noGrp="1"/>
          </p:cNvSpPr>
          <p:nvPr>
            <p:ph type="subTitle" idx="1"/>
          </p:nvPr>
        </p:nvSpPr>
        <p:spPr>
          <a:xfrm>
            <a:off x="311700" y="2398050"/>
            <a:ext cx="8520600" cy="750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800" b="1" u="sng" dirty="0">
                <a:solidFill>
                  <a:srgbClr val="0070C0"/>
                </a:solidFill>
              </a:rPr>
              <a:t>Hospital Network Design</a:t>
            </a:r>
            <a:endParaRPr sz="2800" b="1" u="sng" dirty="0">
              <a:solidFill>
                <a:srgbClr val="0070C0"/>
              </a:solidFill>
            </a:endParaRPr>
          </a:p>
        </p:txBody>
      </p:sp>
      <p:sp>
        <p:nvSpPr>
          <p:cNvPr id="56" name="Google Shape;56;p13"/>
          <p:cNvSpPr txBox="1"/>
          <p:nvPr/>
        </p:nvSpPr>
        <p:spPr>
          <a:xfrm>
            <a:off x="671338" y="3148950"/>
            <a:ext cx="80121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dirty="0"/>
              <a:t>Shubham Kumar (RA2011026010090)</a:t>
            </a:r>
            <a:endParaRPr dirty="0"/>
          </a:p>
          <a:p>
            <a:pPr marL="0" lvl="0" indent="0" algn="l" rtl="0">
              <a:spcBef>
                <a:spcPts val="0"/>
              </a:spcBef>
              <a:spcAft>
                <a:spcPts val="0"/>
              </a:spcAft>
              <a:buNone/>
            </a:pPr>
            <a:r>
              <a:rPr lang="en-GB" dirty="0" err="1"/>
              <a:t>Roopal</a:t>
            </a:r>
            <a:r>
              <a:rPr lang="en-GB" dirty="0"/>
              <a:t> </a:t>
            </a:r>
            <a:r>
              <a:rPr lang="en-GB" dirty="0" err="1"/>
              <a:t>Sood</a:t>
            </a:r>
            <a:r>
              <a:rPr lang="en-GB" dirty="0"/>
              <a:t> (RA2011026010103)</a:t>
            </a:r>
          </a:p>
          <a:p>
            <a:pPr lvl="0"/>
            <a:r>
              <a:rPr lang="en-IN" dirty="0" err="1"/>
              <a:t>Sayak</a:t>
            </a:r>
            <a:r>
              <a:rPr lang="en-IN" dirty="0"/>
              <a:t> Das(RA20110260101)</a:t>
            </a:r>
          </a:p>
          <a:p>
            <a:pPr lvl="0"/>
            <a:r>
              <a:rPr lang="en-IN" dirty="0"/>
              <a:t>Parth Madan (RA2011026010114)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a:t>
            </a:r>
            <a:endParaRPr/>
          </a:p>
          <a:p>
            <a:pPr marL="0" lvl="0" indent="0" algn="l" rtl="0">
              <a:spcBef>
                <a:spcPts val="0"/>
              </a:spcBef>
              <a:spcAft>
                <a:spcPts val="0"/>
              </a:spcAft>
              <a:buNone/>
            </a:pP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just" rtl="0">
              <a:spcBef>
                <a:spcPts val="0"/>
              </a:spcBef>
              <a:spcAft>
                <a:spcPts val="1200"/>
              </a:spcAft>
              <a:buNone/>
            </a:pPr>
            <a:r>
              <a:rPr lang="en-GB"/>
              <a:t>The hospital network has been created successfully in cisco packet tracer and now we can set-up the same network throughout the hospital. Now, we know the estimated cost of complete network set-up.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GB" sz="1600">
                <a:solidFill>
                  <a:schemeClr val="dk1"/>
                </a:solidFill>
              </a:rPr>
              <a:t>This report describes how we have designed network topology of hospital (Health care Management System). With VLSM for Subnetting, segmented the diagram into 5 segments. This topology can also be implemented on higher level of hospitals.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a:t>
            </a:r>
            <a:endParaRPr/>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Internet sources:</a:t>
            </a:r>
            <a:endParaRPr/>
          </a:p>
          <a:p>
            <a:pPr marL="0" lvl="0" indent="0" algn="l" rtl="0">
              <a:spcBef>
                <a:spcPts val="1200"/>
              </a:spcBef>
              <a:spcAft>
                <a:spcPts val="0"/>
              </a:spcAft>
              <a:buNone/>
            </a:pPr>
            <a:r>
              <a:rPr lang="en-GB" u="sng">
                <a:solidFill>
                  <a:schemeClr val="hlink"/>
                </a:solidFill>
                <a:hlinkClick r:id="rId3"/>
              </a:rPr>
              <a:t>https://www.techtarget.com/</a:t>
            </a:r>
            <a:endParaRPr/>
          </a:p>
          <a:p>
            <a:pPr marL="0" lvl="0" indent="0" algn="l" rtl="0">
              <a:spcBef>
                <a:spcPts val="1200"/>
              </a:spcBef>
              <a:spcAft>
                <a:spcPts val="0"/>
              </a:spcAft>
              <a:buNone/>
            </a:pPr>
            <a:r>
              <a:rPr lang="en-GB" u="sng">
                <a:solidFill>
                  <a:schemeClr val="hlink"/>
                </a:solidFill>
                <a:hlinkClick r:id="rId4"/>
              </a:rPr>
              <a:t>https://www.youtube.com/c/GateSmashers</a:t>
            </a:r>
            <a:endParaRPr/>
          </a:p>
          <a:p>
            <a:pPr marL="0" lvl="0" indent="0" algn="l" rtl="0">
              <a:spcBef>
                <a:spcPts val="1200"/>
              </a:spcBef>
              <a:spcAft>
                <a:spcPts val="0"/>
              </a:spcAft>
              <a:buNone/>
            </a:pPr>
            <a:r>
              <a:rPr lang="en-GB"/>
              <a:t>https://en.wikipedia.org/wiki/Computer_network</a:t>
            </a:r>
            <a:endParaRPr/>
          </a:p>
          <a:p>
            <a:pPr marL="0" lvl="0" indent="0" algn="l" rtl="0">
              <a:spcBef>
                <a:spcPts val="1200"/>
              </a:spcBef>
              <a:spcAft>
                <a:spcPts val="0"/>
              </a:spcAft>
              <a:buNone/>
            </a:pPr>
            <a:r>
              <a:rPr lang="en-GB"/>
              <a:t>Books:</a:t>
            </a:r>
            <a:endParaRPr/>
          </a:p>
          <a:p>
            <a:pPr marL="0" lvl="0" indent="0" algn="l" rtl="0">
              <a:lnSpc>
                <a:spcPct val="153846"/>
              </a:lnSpc>
              <a:spcBef>
                <a:spcPts val="1800"/>
              </a:spcBef>
              <a:spcAft>
                <a:spcPts val="0"/>
              </a:spcAft>
              <a:buClr>
                <a:schemeClr val="dk1"/>
              </a:buClr>
              <a:buSzPts val="1100"/>
              <a:buFont typeface="Arial"/>
              <a:buNone/>
            </a:pPr>
            <a:r>
              <a:rPr lang="en-GB" sz="1950"/>
              <a:t>Computer Networking: A Top-Down Approach</a:t>
            </a:r>
            <a:endParaRPr sz="1950">
              <a:solidFill>
                <a:schemeClr val="hlink"/>
              </a:solidFill>
            </a:endParaRPr>
          </a:p>
          <a:p>
            <a:pPr marL="0" lvl="0" indent="0" algn="l" rtl="0">
              <a:spcBef>
                <a:spcPts val="9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None/>
            </a:pPr>
            <a:r>
              <a:rPr lang="en-GB"/>
              <a:t>A hospital network design is created using tools like cisco packet tracer. Hospital will have a main block and three wards in the campus. The main block will have 3 floor and the registration of all the new patients will be done here. At the ground floor, there are 10 computers at the billing section. At other floors, there is one computer user each. The farthest distance between the computer on the top most floor and the ground floor is less than 70 meters. The wards have 3 floors each, with 5 computers in the ground floor of each ward.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ABSTRACT</a:t>
            </a:r>
          </a:p>
        </p:txBody>
      </p:sp>
      <p:sp>
        <p:nvSpPr>
          <p:cNvPr id="3" name="Text Placeholder 2"/>
          <p:cNvSpPr>
            <a:spLocks noGrp="1"/>
          </p:cNvSpPr>
          <p:nvPr>
            <p:ph type="body" idx="1"/>
          </p:nvPr>
        </p:nvSpPr>
        <p:spPr/>
        <p:txBody>
          <a:bodyPr/>
          <a:lstStyle/>
          <a:p>
            <a:r>
              <a:rPr lang="en-US" dirty="0"/>
              <a:t>This report describes the network design of Health care management or Hospital. In this network topology the nodes (i.e., computers, switches, routers or other devices) are connected to a local area network (LAN) and network via links (twisted pair copper wire cable or optical fiber cable). We have used Cisco Packet Tracer for designing the network topology It’s a general design which can be implemented at any higher level to manage network system.</a:t>
            </a:r>
            <a:endParaRPr lang="en-IN" dirty="0"/>
          </a:p>
        </p:txBody>
      </p:sp>
    </p:spTree>
    <p:extLst>
      <p:ext uri="{BB962C8B-B14F-4D97-AF65-F5344CB8AC3E}">
        <p14:creationId xmlns:p14="http://schemas.microsoft.com/office/powerpoint/2010/main" val="92124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NETWORK REQUIREMENTS</a:t>
            </a:r>
          </a:p>
        </p:txBody>
      </p:sp>
      <p:sp>
        <p:nvSpPr>
          <p:cNvPr id="3" name="Text Placeholder 2"/>
          <p:cNvSpPr>
            <a:spLocks noGrp="1"/>
          </p:cNvSpPr>
          <p:nvPr>
            <p:ph type="body" idx="1"/>
          </p:nvPr>
        </p:nvSpPr>
        <p:spPr/>
        <p:txBody>
          <a:bodyPr/>
          <a:lstStyle/>
          <a:p>
            <a:r>
              <a:rPr lang="en-US" dirty="0"/>
              <a:t>In Health care Network topology, we have desktop Computer, laptops, smart phone. There is a data flow between the devices within the system. We have divided our network into segments like for Hospital wards, clinical area etc. We have also used SSH for security. Our network requirements include network devices like routers, switches, server.</a:t>
            </a:r>
            <a:endParaRPr lang="en-IN" dirty="0"/>
          </a:p>
        </p:txBody>
      </p:sp>
    </p:spTree>
    <p:extLst>
      <p:ext uri="{BB962C8B-B14F-4D97-AF65-F5344CB8AC3E}">
        <p14:creationId xmlns:p14="http://schemas.microsoft.com/office/powerpoint/2010/main" val="170573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Design of network in hospital</a:t>
            </a:r>
            <a:endParaRPr/>
          </a:p>
        </p:txBody>
      </p:sp>
      <p:sp>
        <p:nvSpPr>
          <p:cNvPr id="68" name="Google Shape;68;p15"/>
          <p:cNvSpPr txBox="1">
            <a:spLocks noGrp="1"/>
          </p:cNvSpPr>
          <p:nvPr>
            <p:ph type="body" idx="1"/>
          </p:nvPr>
        </p:nvSpPr>
        <p:spPr>
          <a:xfrm>
            <a:off x="376900" y="1152475"/>
            <a:ext cx="7210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		 	 	 		</a:t>
            </a:r>
            <a:endParaRPr/>
          </a:p>
          <a:p>
            <a:pPr marL="0" lvl="0" indent="0" algn="l" rtl="0">
              <a:spcBef>
                <a:spcPts val="1200"/>
              </a:spcBef>
              <a:spcAft>
                <a:spcPts val="1200"/>
              </a:spcAft>
              <a:buNone/>
            </a:pPr>
            <a:r>
              <a:rPr lang="en-GB"/>
              <a:t>			 	</a:t>
            </a:r>
            <a:endParaRPr/>
          </a:p>
        </p:txBody>
      </p:sp>
      <p:pic>
        <p:nvPicPr>
          <p:cNvPr id="69" name="Google Shape;69;p15"/>
          <p:cNvPicPr preferRelativeResize="0"/>
          <p:nvPr/>
        </p:nvPicPr>
        <p:blipFill rotWithShape="1">
          <a:blip r:embed="rId3">
            <a:alphaModFix/>
          </a:blip>
          <a:srcRect l="5376" t="8447" r="6049" b="11024"/>
          <a:stretch/>
        </p:blipFill>
        <p:spPr>
          <a:xfrm>
            <a:off x="1253625" y="1247650"/>
            <a:ext cx="6382751" cy="3321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Calculation and Implementation</a:t>
            </a:r>
            <a:endParaRPr/>
          </a:p>
        </p:txBody>
      </p:sp>
      <p:sp>
        <p:nvSpPr>
          <p:cNvPr id="75" name="Google Shape;75;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solidFill>
                  <a:schemeClr val="dk1"/>
                </a:solidFill>
              </a:rPr>
              <a:t>We have divided the hospital network diagram into 6 segments.</a:t>
            </a:r>
            <a:endParaRPr sz="1600">
              <a:solidFill>
                <a:schemeClr val="dk1"/>
              </a:solidFill>
            </a:endParaRPr>
          </a:p>
          <a:p>
            <a:pPr marL="457200" lvl="0" indent="-330200" algn="l" rtl="0">
              <a:spcBef>
                <a:spcPts val="1200"/>
              </a:spcBef>
              <a:spcAft>
                <a:spcPts val="0"/>
              </a:spcAft>
              <a:buClr>
                <a:schemeClr val="dk1"/>
              </a:buClr>
              <a:buSzPts val="1600"/>
              <a:buAutoNum type="arabicPeriod"/>
            </a:pPr>
            <a:r>
              <a:rPr lang="en-GB" sz="1600">
                <a:solidFill>
                  <a:schemeClr val="dk1"/>
                </a:solidFill>
              </a:rPr>
              <a:t>General Ward</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Private Ward</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Clinical Area</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IT Department</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Entrance Reception</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Lobby Parking</a:t>
            </a:r>
            <a:endParaRPr sz="1600">
              <a:solidFill>
                <a:schemeClr val="dk1"/>
              </a:solidFill>
            </a:endParaRPr>
          </a:p>
          <a:p>
            <a:pPr marL="0" lvl="0" indent="0" algn="l" rtl="0">
              <a:spcBef>
                <a:spcPts val="1200"/>
              </a:spcBef>
              <a:spcAft>
                <a:spcPts val="0"/>
              </a:spcAft>
              <a:buNone/>
            </a:pPr>
            <a:endParaRPr sz="1600">
              <a:solidFill>
                <a:schemeClr val="dk1"/>
              </a:solidFill>
            </a:endParaRPr>
          </a:p>
          <a:p>
            <a:pPr marL="0" lvl="0" indent="0" algn="l" rtl="0">
              <a:spcBef>
                <a:spcPts val="1200"/>
              </a:spcBef>
              <a:spcAft>
                <a:spcPts val="1200"/>
              </a:spcAft>
              <a:buNone/>
            </a:pP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Calculation and Implementation</a:t>
            </a:r>
            <a:endParaRPr/>
          </a:p>
        </p:txBody>
      </p:sp>
      <p:sp>
        <p:nvSpPr>
          <p:cNvPr id="81" name="Google Shape;81;p17"/>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r>
              <a:rPr lang="en-GB" sz="2000" b="1">
                <a:solidFill>
                  <a:schemeClr val="dk1"/>
                </a:solidFill>
              </a:rPr>
              <a:t>COST OF NETWORK </a:t>
            </a:r>
            <a:r>
              <a:rPr lang="en-GB" sz="1100">
                <a:solidFill>
                  <a:schemeClr val="dk1"/>
                </a:solidFill>
              </a:rPr>
              <a:t>												 							</a:t>
            </a:r>
            <a:br>
              <a:rPr lang="en-GB" sz="1100">
                <a:solidFill>
                  <a:schemeClr val="dk1"/>
                </a:solidFill>
              </a:rPr>
            </a:br>
            <a:r>
              <a:rPr lang="en-GB" sz="1600" b="1">
                <a:solidFill>
                  <a:schemeClr val="dk1"/>
                </a:solidFill>
              </a:rPr>
              <a:t>Cisco Switch </a:t>
            </a:r>
            <a:endParaRPr sz="1600" b="1">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250$ Each</a:t>
            </a:r>
            <a:endParaRPr sz="1100">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1250$ Cost of 5 Switch</a:t>
            </a:r>
            <a:endParaRPr sz="1100">
              <a:solidFill>
                <a:schemeClr val="dk1"/>
              </a:solidFill>
            </a:endParaRPr>
          </a:p>
          <a:p>
            <a:pPr marL="0" lvl="0" indent="0" algn="l" rtl="0">
              <a:lnSpc>
                <a:spcPct val="115000"/>
              </a:lnSpc>
              <a:spcBef>
                <a:spcPts val="0"/>
              </a:spcBef>
              <a:spcAft>
                <a:spcPts val="0"/>
              </a:spcAft>
              <a:buNone/>
            </a:pPr>
            <a:r>
              <a:rPr lang="en-GB" sz="1600" b="1">
                <a:solidFill>
                  <a:schemeClr val="dk1"/>
                </a:solidFill>
              </a:rPr>
              <a:t>Cisco Router </a:t>
            </a:r>
            <a:endParaRPr sz="1600" b="1">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350$ Each</a:t>
            </a:r>
            <a:endParaRPr sz="1100">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2100$ Cost of 6 Router</a:t>
            </a:r>
            <a:endParaRPr sz="1100">
              <a:solidFill>
                <a:schemeClr val="dk1"/>
              </a:solidFill>
            </a:endParaRPr>
          </a:p>
          <a:p>
            <a:pPr marL="0" lvl="0" indent="0" algn="l" rtl="0">
              <a:lnSpc>
                <a:spcPct val="115000"/>
              </a:lnSpc>
              <a:spcBef>
                <a:spcPts val="0"/>
              </a:spcBef>
              <a:spcAft>
                <a:spcPts val="0"/>
              </a:spcAft>
              <a:buNone/>
            </a:pPr>
            <a:r>
              <a:rPr lang="en-GB" sz="1600" b="1">
                <a:solidFill>
                  <a:schemeClr val="dk1"/>
                </a:solidFill>
              </a:rPr>
              <a:t>Cisco Server</a:t>
            </a:r>
            <a:endParaRPr sz="1600" b="1">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400$ Each</a:t>
            </a:r>
            <a:endParaRPr sz="1100">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800$ Cost of 2 Server</a:t>
            </a:r>
            <a:r>
              <a:rPr lang="en-GB" sz="1100">
                <a:solidFill>
                  <a:schemeClr val="dk1"/>
                </a:solidFill>
              </a:rPr>
              <a:t>						 						</a:t>
            </a:r>
            <a:endParaRPr sz="1100">
              <a:solidFill>
                <a:schemeClr val="dk1"/>
              </a:solidFill>
            </a:endParaRPr>
          </a:p>
          <a:p>
            <a:pPr marL="0" lvl="0" indent="0" algn="l" rtl="0">
              <a:lnSpc>
                <a:spcPct val="115000"/>
              </a:lnSpc>
              <a:spcBef>
                <a:spcPts val="0"/>
              </a:spcBef>
              <a:spcAft>
                <a:spcPts val="0"/>
              </a:spcAft>
              <a:buNone/>
            </a:pPr>
            <a:r>
              <a:rPr lang="en-GB" sz="1600" b="1">
                <a:solidFill>
                  <a:schemeClr val="dk1"/>
                </a:solidFill>
              </a:rPr>
              <a:t>Computer Cost </a:t>
            </a:r>
            <a:endParaRPr sz="1600" b="1">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125$ Each</a:t>
            </a:r>
            <a:endParaRPr sz="1100">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1500$ Cost of 12 Computer</a:t>
            </a:r>
            <a:r>
              <a:rPr lang="en-GB" sz="1100">
                <a:solidFill>
                  <a:schemeClr val="dk1"/>
                </a:solidFill>
              </a:rPr>
              <a:t>			</a:t>
            </a:r>
            <a:endParaRPr sz="1100">
              <a:solidFill>
                <a:schemeClr val="dk1"/>
              </a:solidFill>
            </a:endParaRPr>
          </a:p>
          <a:p>
            <a:pPr marL="0" lvl="0" indent="0" algn="l" rtl="0">
              <a:lnSpc>
                <a:spcPct val="115000"/>
              </a:lnSpc>
              <a:spcBef>
                <a:spcPts val="0"/>
              </a:spcBef>
              <a:spcAft>
                <a:spcPts val="0"/>
              </a:spcAft>
              <a:buNone/>
            </a:pPr>
            <a:r>
              <a:rPr lang="en-GB" sz="1600" b="1">
                <a:solidFill>
                  <a:schemeClr val="dk1"/>
                </a:solidFill>
              </a:rPr>
              <a:t>Total Cost = 5650$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DEFINITIONS</a:t>
            </a:r>
          </a:p>
        </p:txBody>
      </p:sp>
      <p:sp>
        <p:nvSpPr>
          <p:cNvPr id="3" name="Text Placeholder 2"/>
          <p:cNvSpPr>
            <a:spLocks noGrp="1"/>
          </p:cNvSpPr>
          <p:nvPr>
            <p:ph type="body" idx="1"/>
          </p:nvPr>
        </p:nvSpPr>
        <p:spPr>
          <a:xfrm>
            <a:off x="311700" y="1152474"/>
            <a:ext cx="8520600" cy="3991025"/>
          </a:xfrm>
        </p:spPr>
        <p:txBody>
          <a:bodyPr>
            <a:normAutofit/>
          </a:bodyPr>
          <a:lstStyle/>
          <a:p>
            <a:r>
              <a:rPr lang="en-US" dirty="0"/>
              <a:t>- </a:t>
            </a:r>
            <a:r>
              <a:rPr lang="en-US" b="1" u="sng" dirty="0"/>
              <a:t>DHCP</a:t>
            </a:r>
            <a:r>
              <a:rPr lang="en-US" dirty="0"/>
              <a:t> </a:t>
            </a:r>
          </a:p>
          <a:p>
            <a:r>
              <a:rPr lang="en-US" dirty="0"/>
              <a:t>The Dynamic Host Configuration Protocol (DHCP) is a network management protocol used on UDP/IP networks whereby a DHCP server dynamically assigns an IP address and other network configuration parameters to each device on a network so they can communicate with other IP networks. </a:t>
            </a:r>
          </a:p>
          <a:p>
            <a:endParaRPr lang="en-US" dirty="0"/>
          </a:p>
          <a:p>
            <a:r>
              <a:rPr lang="en-US" dirty="0"/>
              <a:t>- </a:t>
            </a:r>
            <a:r>
              <a:rPr lang="en-US" b="1" u="sng" dirty="0"/>
              <a:t>DNS</a:t>
            </a:r>
            <a:r>
              <a:rPr lang="en-US" dirty="0"/>
              <a:t> </a:t>
            </a:r>
          </a:p>
          <a:p>
            <a:r>
              <a:rPr lang="en-US" dirty="0"/>
              <a:t>The Domain Name System is a hierarchical and decentralized naming system for computers, services, or other resources connected to the Internet or a private network.</a:t>
            </a:r>
          </a:p>
          <a:p>
            <a:endParaRPr lang="en-US" dirty="0"/>
          </a:p>
          <a:p>
            <a:r>
              <a:rPr lang="en-US" dirty="0"/>
              <a:t>- </a:t>
            </a:r>
            <a:r>
              <a:rPr lang="en-US" b="1" u="sng" dirty="0"/>
              <a:t>SUBNETTING</a:t>
            </a:r>
            <a:r>
              <a:rPr lang="en-US" dirty="0"/>
              <a:t> </a:t>
            </a:r>
          </a:p>
          <a:p>
            <a:r>
              <a:rPr lang="en-US" dirty="0"/>
              <a:t>A subnetwork or subnet is a logical subdivision of an IP network. The practice of dividing a network into two or more networks is called </a:t>
            </a:r>
            <a:r>
              <a:rPr lang="en-US" dirty="0" err="1"/>
              <a:t>subnetting</a:t>
            </a:r>
            <a:r>
              <a:rPr lang="en-US" dirty="0"/>
              <a:t>.</a:t>
            </a:r>
          </a:p>
          <a:p>
            <a:endParaRPr lang="en-US" dirty="0"/>
          </a:p>
          <a:p>
            <a:r>
              <a:rPr lang="en-US" dirty="0"/>
              <a:t>- </a:t>
            </a:r>
            <a:r>
              <a:rPr lang="en-US" b="1" u="sng" dirty="0"/>
              <a:t>HTTPS</a:t>
            </a:r>
            <a:r>
              <a:rPr lang="en-US" dirty="0"/>
              <a:t> </a:t>
            </a:r>
          </a:p>
          <a:p>
            <a:r>
              <a:rPr lang="en-US" dirty="0"/>
              <a:t>Hypertext Transfer Protocol Secure is an extension of the Hypertext Transfer Protocol. It is used for secure communication over a computer network and is widely used on the Internet. Hypertext Transfer Protocol Secure is an extension of the Hypertext Transfer Protocol. It is used for secure communication over a computer network and is widely used on the Internet.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513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 </a:t>
            </a:r>
            <a:r>
              <a:rPr lang="en-US" b="1" u="sng" dirty="0"/>
              <a:t>SSH</a:t>
            </a:r>
            <a:r>
              <a:rPr lang="en-US" dirty="0"/>
              <a:t> </a:t>
            </a:r>
          </a:p>
          <a:p>
            <a:r>
              <a:rPr lang="en-US" dirty="0"/>
              <a:t>Secure Shell is a cryptographic network protocol for operating network services securely over an unsecured network. </a:t>
            </a:r>
          </a:p>
          <a:p>
            <a:endParaRPr lang="en-US" dirty="0"/>
          </a:p>
          <a:p>
            <a:r>
              <a:rPr lang="en-US" dirty="0"/>
              <a:t>- </a:t>
            </a:r>
            <a:r>
              <a:rPr lang="en-US" b="1" u="sng" dirty="0"/>
              <a:t>SMTP</a:t>
            </a:r>
            <a:r>
              <a:rPr lang="en-US" dirty="0"/>
              <a:t> </a:t>
            </a:r>
          </a:p>
          <a:p>
            <a:r>
              <a:rPr lang="en-US" dirty="0"/>
              <a:t>The Simple Mail Transfer Protocol is a communication protocol for electronic mail transmission. </a:t>
            </a:r>
          </a:p>
          <a:p>
            <a:endParaRPr lang="en-US" dirty="0"/>
          </a:p>
          <a:p>
            <a:r>
              <a:rPr lang="en-US" dirty="0"/>
              <a:t>- </a:t>
            </a:r>
            <a:r>
              <a:rPr lang="en-US" b="1" u="sng" dirty="0"/>
              <a:t>FTP</a:t>
            </a:r>
            <a:r>
              <a:rPr lang="en-US" dirty="0"/>
              <a:t> </a:t>
            </a:r>
          </a:p>
          <a:p>
            <a:r>
              <a:rPr lang="en-US" dirty="0"/>
              <a:t>The File Transfer Protocol is a standard network protocol used for the transfer of computer files between a client and server on a computer network. </a:t>
            </a:r>
          </a:p>
          <a:p>
            <a:endParaRPr lang="en-US" dirty="0"/>
          </a:p>
          <a:p>
            <a:r>
              <a:rPr lang="en-US" dirty="0"/>
              <a:t>- </a:t>
            </a:r>
            <a:r>
              <a:rPr lang="en-US" b="1" u="sng" dirty="0"/>
              <a:t>WIFI</a:t>
            </a:r>
            <a:r>
              <a:rPr lang="en-US" b="1" dirty="0"/>
              <a:t> </a:t>
            </a:r>
          </a:p>
          <a:p>
            <a:r>
              <a:rPr lang="en-US" dirty="0"/>
              <a:t>Wi-Fi is the name of a wireless networking technology that uses radio waves to provide wireless high-speed Internet and network connections.</a:t>
            </a:r>
            <a:endParaRPr lang="en-IN" dirty="0"/>
          </a:p>
          <a:p>
            <a:endParaRPr lang="en-IN" dirty="0"/>
          </a:p>
        </p:txBody>
      </p:sp>
    </p:spTree>
    <p:extLst>
      <p:ext uri="{BB962C8B-B14F-4D97-AF65-F5344CB8AC3E}">
        <p14:creationId xmlns:p14="http://schemas.microsoft.com/office/powerpoint/2010/main" val="1864878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28</TotalTime>
  <Words>815</Words>
  <Application>Microsoft Office PowerPoint</Application>
  <PresentationFormat>On-screen Show (16:9)</PresentationFormat>
  <Paragraphs>74</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Computer Network  (18CSC302J)</vt:lpstr>
      <vt:lpstr>Introduction</vt:lpstr>
      <vt:lpstr>ABSTRACT</vt:lpstr>
      <vt:lpstr>NETWORK REQUIREMENTS</vt:lpstr>
      <vt:lpstr>Design of network in hospital</vt:lpstr>
      <vt:lpstr>Calculation and Implementation</vt:lpstr>
      <vt:lpstr>Calculation and Implementation</vt:lpstr>
      <vt:lpstr>DEFINITIONS</vt:lpstr>
      <vt:lpstr>PowerPoint Presentation</vt:lpstr>
      <vt:lpstr>Result </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Communication</dc:title>
  <dc:creator>HP</dc:creator>
  <cp:lastModifiedBy>ashok madan</cp:lastModifiedBy>
  <cp:revision>6</cp:revision>
  <dcterms:modified xsi:type="dcterms:W3CDTF">2022-11-17T05:27:23Z</dcterms:modified>
</cp:coreProperties>
</file>