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0.svg" ContentType="image/svg+xml"/>
  <Override PartName="/ppt/media/image12.svg" ContentType="image/svg+xml"/>
  <Override PartName="/ppt/media/image14.svg" ContentType="image/svg+xml"/>
  <Override PartName="/ppt/media/image17.svg" ContentType="image/svg+xml"/>
  <Override PartName="/ppt/media/image2.svg" ContentType="image/svg+xml"/>
  <Override PartName="/ppt/media/image20.svg" ContentType="image/svg+xml"/>
  <Override PartName="/ppt/media/image23.svg" ContentType="image/svg+xml"/>
  <Override PartName="/ppt/media/image26.svg" ContentType="image/svg+xml"/>
  <Override PartName="/ppt/media/image29.svg" ContentType="image/svg+xml"/>
  <Override PartName="/ppt/media/image33.svg" ContentType="image/svg+xml"/>
  <Override PartName="/ppt/media/image36.svg" ContentType="image/svg+xml"/>
  <Override PartName="/ppt/media/image38.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8288000" cy="10287000"/>
  <p:notesSz cx="6858000" cy="9144000"/>
  <p:embeddedFontLst>
    <p:embeddedFont>
      <p:font typeface="Canva Sans Bold" panose="020B0803030501040103"/>
      <p:bold r:id="rId19"/>
    </p:embeddedFont>
    <p:embeddedFont>
      <p:font typeface="Canva Sans" panose="020B0503030501040103"/>
      <p:regular r:id="rId20"/>
    </p:embeddedFont>
    <p:embeddedFont>
      <p:font typeface="Calibri" panose="020F050202020403020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image" Target="../media/image3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37.png"/><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7.svg"/><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0">
            <a:off x="-1360639" y="8481906"/>
            <a:ext cx="21009277" cy="14422252"/>
            <a:chOff x="0" y="0"/>
            <a:chExt cx="1184027" cy="812800"/>
          </a:xfrm>
        </p:grpSpPr>
        <p:sp>
          <p:nvSpPr>
            <p:cNvPr id="3" name="Freeform 3"/>
            <p:cNvSpPr/>
            <p:nvPr/>
          </p:nvSpPr>
          <p:spPr>
            <a:xfrm>
              <a:off x="0" y="0"/>
              <a:ext cx="1184027" cy="812800"/>
            </a:xfrm>
            <a:custGeom>
              <a:avLst/>
              <a:gdLst/>
              <a:ahLst/>
              <a:cxnLst/>
              <a:rect l="l" t="t" r="r" b="b"/>
              <a:pathLst>
                <a:path w="1184027" h="812800">
                  <a:moveTo>
                    <a:pt x="592014" y="0"/>
                  </a:moveTo>
                  <a:cubicBezTo>
                    <a:pt x="265054" y="0"/>
                    <a:pt x="0" y="181951"/>
                    <a:pt x="0" y="406400"/>
                  </a:cubicBezTo>
                  <a:cubicBezTo>
                    <a:pt x="0" y="630849"/>
                    <a:pt x="265054" y="812800"/>
                    <a:pt x="592014" y="812800"/>
                  </a:cubicBezTo>
                  <a:cubicBezTo>
                    <a:pt x="918974" y="812800"/>
                    <a:pt x="1184027" y="630849"/>
                    <a:pt x="1184027" y="406400"/>
                  </a:cubicBezTo>
                  <a:cubicBezTo>
                    <a:pt x="1184027" y="181951"/>
                    <a:pt x="918974" y="0"/>
                    <a:pt x="592014" y="0"/>
                  </a:cubicBezTo>
                  <a:close/>
                </a:path>
              </a:pathLst>
            </a:custGeom>
            <a:solidFill>
              <a:srgbClr val="0038A8"/>
            </a:solidFill>
          </p:spPr>
        </p:sp>
        <p:sp>
          <p:nvSpPr>
            <p:cNvPr id="4" name="TextBox 4"/>
            <p:cNvSpPr txBox="1"/>
            <p:nvPr/>
          </p:nvSpPr>
          <p:spPr>
            <a:xfrm>
              <a:off x="111003" y="38100"/>
              <a:ext cx="962022" cy="698500"/>
            </a:xfrm>
            <a:prstGeom prst="rect">
              <a:avLst/>
            </a:prstGeom>
          </p:spPr>
          <p:txBody>
            <a:bodyPr lIns="50800" tIns="50800" rIns="50800" bIns="50800" rtlCol="0" anchor="ctr"/>
            <a:lstStyle/>
            <a:p>
              <a:pPr algn="ctr">
                <a:lnSpc>
                  <a:spcPts val="2660"/>
                </a:lnSpc>
              </a:pPr>
            </a:p>
          </p:txBody>
        </p:sp>
      </p:grpSp>
      <p:sp>
        <p:nvSpPr>
          <p:cNvPr id="5" name="Freeform 5"/>
          <p:cNvSpPr/>
          <p:nvPr/>
        </p:nvSpPr>
        <p:spPr>
          <a:xfrm>
            <a:off x="3290663" y="1815625"/>
            <a:ext cx="11706674" cy="8471375"/>
          </a:xfrm>
          <a:custGeom>
            <a:avLst/>
            <a:gdLst/>
            <a:ahLst/>
            <a:cxnLst/>
            <a:rect l="l" t="t" r="r" b="b"/>
            <a:pathLst>
              <a:path w="11706674" h="8471375">
                <a:moveTo>
                  <a:pt x="0" y="0"/>
                </a:moveTo>
                <a:lnTo>
                  <a:pt x="11706674" y="0"/>
                </a:lnTo>
                <a:lnTo>
                  <a:pt x="11706674" y="8471375"/>
                </a:lnTo>
                <a:lnTo>
                  <a:pt x="0" y="847137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6" name="Group 6"/>
          <p:cNvGrpSpPr/>
          <p:nvPr/>
        </p:nvGrpSpPr>
        <p:grpSpPr>
          <a:xfrm rot="0">
            <a:off x="2002006" y="1138776"/>
            <a:ext cx="14283988" cy="1397672"/>
            <a:chOff x="0" y="0"/>
            <a:chExt cx="2880239" cy="281828"/>
          </a:xfrm>
        </p:grpSpPr>
        <p:sp>
          <p:nvSpPr>
            <p:cNvPr id="7" name="Freeform 7"/>
            <p:cNvSpPr/>
            <p:nvPr/>
          </p:nvSpPr>
          <p:spPr>
            <a:xfrm>
              <a:off x="0" y="0"/>
              <a:ext cx="2880239" cy="281828"/>
            </a:xfrm>
            <a:custGeom>
              <a:avLst/>
              <a:gdLst/>
              <a:ahLst/>
              <a:cxnLst/>
              <a:rect l="l" t="t" r="r" b="b"/>
              <a:pathLst>
                <a:path w="2880239" h="281828">
                  <a:moveTo>
                    <a:pt x="0" y="0"/>
                  </a:moveTo>
                  <a:lnTo>
                    <a:pt x="2880239" y="0"/>
                  </a:lnTo>
                  <a:lnTo>
                    <a:pt x="2880239" y="281828"/>
                  </a:lnTo>
                  <a:lnTo>
                    <a:pt x="0" y="281828"/>
                  </a:lnTo>
                  <a:close/>
                </a:path>
              </a:pathLst>
            </a:custGeom>
            <a:solidFill>
              <a:srgbClr val="F9D252"/>
            </a:solidFill>
          </p:spPr>
        </p:sp>
        <p:sp>
          <p:nvSpPr>
            <p:cNvPr id="8" name="TextBox 8"/>
            <p:cNvSpPr txBox="1"/>
            <p:nvPr/>
          </p:nvSpPr>
          <p:spPr>
            <a:xfrm>
              <a:off x="0" y="-38100"/>
              <a:ext cx="2880239" cy="319928"/>
            </a:xfrm>
            <a:prstGeom prst="rect">
              <a:avLst/>
            </a:prstGeom>
          </p:spPr>
          <p:txBody>
            <a:bodyPr lIns="50800" tIns="50800" rIns="50800" bIns="50800" rtlCol="0" anchor="ctr"/>
            <a:lstStyle/>
            <a:p>
              <a:pPr algn="ctr">
                <a:lnSpc>
                  <a:spcPts val="2800"/>
                </a:lnSpc>
              </a:pPr>
            </a:p>
          </p:txBody>
        </p:sp>
      </p:grpSp>
      <p:sp>
        <p:nvSpPr>
          <p:cNvPr id="9" name="Freeform 9"/>
          <p:cNvSpPr/>
          <p:nvPr/>
        </p:nvSpPr>
        <p:spPr>
          <a:xfrm rot="-2598766">
            <a:off x="-87084" y="7342281"/>
            <a:ext cx="3287560" cy="3197899"/>
          </a:xfrm>
          <a:custGeom>
            <a:avLst/>
            <a:gdLst/>
            <a:ahLst/>
            <a:cxnLst/>
            <a:rect l="l" t="t" r="r" b="b"/>
            <a:pathLst>
              <a:path w="3287560" h="3197899">
                <a:moveTo>
                  <a:pt x="0" y="0"/>
                </a:moveTo>
                <a:lnTo>
                  <a:pt x="3287561" y="0"/>
                </a:lnTo>
                <a:lnTo>
                  <a:pt x="3287561" y="3197900"/>
                </a:lnTo>
                <a:lnTo>
                  <a:pt x="0" y="3197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474552">
            <a:off x="16076529" y="3464529"/>
            <a:ext cx="3784566" cy="3357942"/>
          </a:xfrm>
          <a:custGeom>
            <a:avLst/>
            <a:gdLst/>
            <a:ahLst/>
            <a:cxnLst/>
            <a:rect l="l" t="t" r="r" b="b"/>
            <a:pathLst>
              <a:path w="3784566" h="3357942">
                <a:moveTo>
                  <a:pt x="0" y="0"/>
                </a:moveTo>
                <a:lnTo>
                  <a:pt x="3784566" y="0"/>
                </a:lnTo>
                <a:lnTo>
                  <a:pt x="3784566" y="3357942"/>
                </a:lnTo>
                <a:lnTo>
                  <a:pt x="0" y="335794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rot="0">
            <a:off x="17090834" y="9139909"/>
            <a:ext cx="635238" cy="63523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D252"/>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000000"/>
                  </a:solidFill>
                  <a:latin typeface="Open Sauce" panose="00000500000000000000"/>
                  <a:ea typeface="Open Sauce" panose="00000500000000000000"/>
                  <a:cs typeface="Open Sauce" panose="00000500000000000000"/>
                  <a:sym typeface="Open Sauce" panose="00000500000000000000"/>
                </a:rPr>
                <a:t>03</a:t>
              </a:r>
              <a:endParaRPr lang="en-US" sz="2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sp>
        <p:nvSpPr>
          <p:cNvPr id="14" name="TextBox 14"/>
          <p:cNvSpPr txBox="1"/>
          <p:nvPr/>
        </p:nvSpPr>
        <p:spPr>
          <a:xfrm>
            <a:off x="1343916" y="1196510"/>
            <a:ext cx="15600167" cy="1228705"/>
          </a:xfrm>
          <a:prstGeom prst="rect">
            <a:avLst/>
          </a:prstGeom>
        </p:spPr>
        <p:txBody>
          <a:bodyPr lIns="0" tIns="0" rIns="0" bIns="0" rtlCol="0" anchor="t">
            <a:spAutoFit/>
          </a:bodyPr>
          <a:lstStyle/>
          <a:p>
            <a:pPr algn="ctr">
              <a:lnSpc>
                <a:spcPts val="9600"/>
              </a:lnSpc>
            </a:pPr>
            <a:r>
              <a:rPr lang="en-US" sz="8000">
                <a:solidFill>
                  <a:srgbClr val="000000"/>
                </a:solidFill>
                <a:latin typeface="Open Sauce Bold" panose="00000800000000000000"/>
                <a:ea typeface="Open Sauce Bold" panose="00000800000000000000"/>
                <a:cs typeface="Open Sauce Bold" panose="00000800000000000000"/>
                <a:sym typeface="Open Sauce Bold" panose="00000800000000000000"/>
              </a:rPr>
              <a:t>ELECTION DATA ANALYSIS</a:t>
            </a:r>
            <a:endParaRPr lang="en-US" sz="8000">
              <a:solidFill>
                <a:srgbClr val="000000"/>
              </a:solidFill>
              <a:latin typeface="Open Sauce Bold" panose="00000800000000000000"/>
              <a:ea typeface="Open Sauce Bold" panose="00000800000000000000"/>
              <a:cs typeface="Open Sauce Bold" panose="00000800000000000000"/>
              <a:sym typeface="Open Sauce Bold" panose="000008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0">
            <a:off x="-422788" y="9258300"/>
            <a:ext cx="18710788" cy="1487403"/>
            <a:chOff x="0" y="0"/>
            <a:chExt cx="4927944" cy="391744"/>
          </a:xfrm>
        </p:grpSpPr>
        <p:sp>
          <p:nvSpPr>
            <p:cNvPr id="3" name="Freeform 3"/>
            <p:cNvSpPr/>
            <p:nvPr/>
          </p:nvSpPr>
          <p:spPr>
            <a:xfrm>
              <a:off x="0" y="0"/>
              <a:ext cx="4927944" cy="391744"/>
            </a:xfrm>
            <a:custGeom>
              <a:avLst/>
              <a:gdLst/>
              <a:ahLst/>
              <a:cxnLst/>
              <a:rect l="l" t="t" r="r" b="b"/>
              <a:pathLst>
                <a:path w="4927944" h="391744">
                  <a:moveTo>
                    <a:pt x="0" y="0"/>
                  </a:moveTo>
                  <a:lnTo>
                    <a:pt x="4927944" y="0"/>
                  </a:lnTo>
                  <a:lnTo>
                    <a:pt x="4927944" y="391744"/>
                  </a:lnTo>
                  <a:lnTo>
                    <a:pt x="0" y="391744"/>
                  </a:lnTo>
                  <a:close/>
                </a:path>
              </a:pathLst>
            </a:custGeom>
            <a:solidFill>
              <a:srgbClr val="0038A8"/>
            </a:solidFill>
          </p:spPr>
        </p:sp>
        <p:sp>
          <p:nvSpPr>
            <p:cNvPr id="4" name="TextBox 4"/>
            <p:cNvSpPr txBox="1"/>
            <p:nvPr/>
          </p:nvSpPr>
          <p:spPr>
            <a:xfrm>
              <a:off x="0" y="-47625"/>
              <a:ext cx="4927944" cy="439369"/>
            </a:xfrm>
            <a:prstGeom prst="rect">
              <a:avLst/>
            </a:prstGeom>
          </p:spPr>
          <p:txBody>
            <a:bodyPr lIns="50800" tIns="50800" rIns="50800" bIns="50800" rtlCol="0" anchor="ctr"/>
            <a:lstStyle/>
            <a:p>
              <a:pPr algn="ctr">
                <a:lnSpc>
                  <a:spcPts val="3500"/>
                </a:lnSpc>
              </a:pPr>
            </a:p>
          </p:txBody>
        </p:sp>
      </p:grpSp>
      <p:grpSp>
        <p:nvGrpSpPr>
          <p:cNvPr id="5" name="Group 5"/>
          <p:cNvGrpSpPr/>
          <p:nvPr/>
        </p:nvGrpSpPr>
        <p:grpSpPr>
          <a:xfrm rot="0">
            <a:off x="16673179" y="8672179"/>
            <a:ext cx="915982" cy="91598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D252"/>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000000"/>
                  </a:solidFill>
                  <a:latin typeface="Open Sauce" panose="00000500000000000000"/>
                  <a:ea typeface="Open Sauce" panose="00000500000000000000"/>
                  <a:cs typeface="Open Sauce" panose="00000500000000000000"/>
                  <a:sym typeface="Open Sauce" panose="00000500000000000000"/>
                </a:rPr>
                <a:t>11</a:t>
              </a:r>
              <a:endParaRPr lang="en-US" sz="2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sp>
        <p:nvSpPr>
          <p:cNvPr id="8" name="Freeform 8"/>
          <p:cNvSpPr/>
          <p:nvPr/>
        </p:nvSpPr>
        <p:spPr>
          <a:xfrm>
            <a:off x="625633" y="391737"/>
            <a:ext cx="8746800" cy="8280442"/>
          </a:xfrm>
          <a:custGeom>
            <a:avLst/>
            <a:gdLst/>
            <a:ahLst/>
            <a:cxnLst/>
            <a:rect l="l" t="t" r="r" b="b"/>
            <a:pathLst>
              <a:path w="8746800" h="8280442">
                <a:moveTo>
                  <a:pt x="0" y="0"/>
                </a:moveTo>
                <a:lnTo>
                  <a:pt x="8746800" y="0"/>
                </a:lnTo>
                <a:lnTo>
                  <a:pt x="8746800" y="8280442"/>
                </a:lnTo>
                <a:lnTo>
                  <a:pt x="0" y="8280442"/>
                </a:lnTo>
                <a:lnTo>
                  <a:pt x="0" y="0"/>
                </a:lnTo>
                <a:close/>
              </a:path>
            </a:pathLst>
          </a:custGeom>
          <a:blipFill>
            <a:blip r:embed="rId1"/>
            <a:stretch>
              <a:fillRect/>
            </a:stretch>
          </a:blipFill>
        </p:spPr>
      </p:sp>
      <p:sp>
        <p:nvSpPr>
          <p:cNvPr id="9" name="Freeform 9"/>
          <p:cNvSpPr/>
          <p:nvPr/>
        </p:nvSpPr>
        <p:spPr>
          <a:xfrm>
            <a:off x="11847721" y="5143500"/>
            <a:ext cx="4825458" cy="4114800"/>
          </a:xfrm>
          <a:custGeom>
            <a:avLst/>
            <a:gdLst/>
            <a:ahLst/>
            <a:cxnLst/>
            <a:rect l="l" t="t" r="r" b="b"/>
            <a:pathLst>
              <a:path w="4825458" h="4114800">
                <a:moveTo>
                  <a:pt x="0" y="0"/>
                </a:moveTo>
                <a:lnTo>
                  <a:pt x="4825458" y="0"/>
                </a:lnTo>
                <a:lnTo>
                  <a:pt x="482545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651747" y="1849326"/>
            <a:ext cx="5271340" cy="2682632"/>
          </a:xfrm>
          <a:prstGeom prst="rect">
            <a:avLst/>
          </a:prstGeom>
        </p:spPr>
        <p:txBody>
          <a:bodyPr lIns="0" tIns="0" rIns="0" bIns="0" rtlCol="0" anchor="t">
            <a:spAutoFit/>
          </a:bodyPr>
          <a:lstStyle/>
          <a:p>
            <a:pPr algn="l">
              <a:lnSpc>
                <a:spcPts val="4330"/>
              </a:lnSpc>
            </a:pPr>
            <a:r>
              <a:rPr lang="en-US" sz="3095">
                <a:solidFill>
                  <a:srgbClr val="000000"/>
                </a:solidFill>
                <a:latin typeface="Open Sauce" panose="00000500000000000000"/>
                <a:ea typeface="Open Sauce" panose="00000500000000000000"/>
                <a:cs typeface="Open Sauce" panose="00000500000000000000"/>
                <a:sym typeface="Open Sauce" panose="00000500000000000000"/>
              </a:rPr>
              <a:t>we will create a chart to get the total number of seats and total seats won by different alliances in different constituencies</a:t>
            </a:r>
            <a:endParaRPr lang="en-US" sz="3095">
              <a:solidFill>
                <a:srgbClr val="000000"/>
              </a:solidFill>
              <a:latin typeface="Open Sauce" panose="00000500000000000000"/>
              <a:ea typeface="Open Sauce" panose="00000500000000000000"/>
              <a:cs typeface="Open Sauce" panose="00000500000000000000"/>
              <a:sym typeface="Open Sauce"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0">
            <a:off x="16636808" y="0"/>
            <a:ext cx="1964070" cy="10745703"/>
            <a:chOff x="0" y="0"/>
            <a:chExt cx="517286" cy="2830144"/>
          </a:xfrm>
        </p:grpSpPr>
        <p:sp>
          <p:nvSpPr>
            <p:cNvPr id="3" name="Freeform 3"/>
            <p:cNvSpPr/>
            <p:nvPr/>
          </p:nvSpPr>
          <p:spPr>
            <a:xfrm>
              <a:off x="0" y="0"/>
              <a:ext cx="517286" cy="2830144"/>
            </a:xfrm>
            <a:custGeom>
              <a:avLst/>
              <a:gdLst/>
              <a:ahLst/>
              <a:cxnLst/>
              <a:rect l="l" t="t" r="r" b="b"/>
              <a:pathLst>
                <a:path w="517286" h="2830144">
                  <a:moveTo>
                    <a:pt x="0" y="0"/>
                  </a:moveTo>
                  <a:lnTo>
                    <a:pt x="517286" y="0"/>
                  </a:lnTo>
                  <a:lnTo>
                    <a:pt x="517286" y="2830144"/>
                  </a:lnTo>
                  <a:lnTo>
                    <a:pt x="0" y="2830144"/>
                  </a:lnTo>
                  <a:close/>
                </a:path>
              </a:pathLst>
            </a:custGeom>
            <a:solidFill>
              <a:srgbClr val="0038A8"/>
            </a:solidFill>
          </p:spPr>
        </p:sp>
        <p:sp>
          <p:nvSpPr>
            <p:cNvPr id="4" name="TextBox 4"/>
            <p:cNvSpPr txBox="1"/>
            <p:nvPr/>
          </p:nvSpPr>
          <p:spPr>
            <a:xfrm>
              <a:off x="0" y="-47625"/>
              <a:ext cx="517286" cy="2877769"/>
            </a:xfrm>
            <a:prstGeom prst="rect">
              <a:avLst/>
            </a:prstGeom>
          </p:spPr>
          <p:txBody>
            <a:bodyPr lIns="50800" tIns="50800" rIns="50800" bIns="50800" rtlCol="0" anchor="ctr"/>
            <a:lstStyle/>
            <a:p>
              <a:pPr algn="ctr">
                <a:lnSpc>
                  <a:spcPts val="3500"/>
                </a:lnSpc>
              </a:pPr>
            </a:p>
          </p:txBody>
        </p:sp>
      </p:grpSp>
      <p:grpSp>
        <p:nvGrpSpPr>
          <p:cNvPr id="5" name="Group 5"/>
          <p:cNvGrpSpPr/>
          <p:nvPr/>
        </p:nvGrpSpPr>
        <p:grpSpPr>
          <a:xfrm rot="0">
            <a:off x="16901572" y="8950647"/>
            <a:ext cx="824499" cy="82449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D252"/>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000000"/>
                  </a:solidFill>
                  <a:latin typeface="Open Sauce" panose="00000500000000000000"/>
                  <a:ea typeface="Open Sauce" panose="00000500000000000000"/>
                  <a:cs typeface="Open Sauce" panose="00000500000000000000"/>
                  <a:sym typeface="Open Sauce" panose="00000500000000000000"/>
                </a:rPr>
                <a:t>12</a:t>
              </a:r>
              <a:endParaRPr lang="en-US" sz="2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sp>
        <p:nvSpPr>
          <p:cNvPr id="8" name="Freeform 8"/>
          <p:cNvSpPr/>
          <p:nvPr/>
        </p:nvSpPr>
        <p:spPr>
          <a:xfrm>
            <a:off x="4179311" y="283945"/>
            <a:ext cx="11983209" cy="7771424"/>
          </a:xfrm>
          <a:custGeom>
            <a:avLst/>
            <a:gdLst/>
            <a:ahLst/>
            <a:cxnLst/>
            <a:rect l="l" t="t" r="r" b="b"/>
            <a:pathLst>
              <a:path w="11983209" h="7771424">
                <a:moveTo>
                  <a:pt x="0" y="0"/>
                </a:moveTo>
                <a:lnTo>
                  <a:pt x="11983210" y="0"/>
                </a:lnTo>
                <a:lnTo>
                  <a:pt x="11983210" y="7771424"/>
                </a:lnTo>
                <a:lnTo>
                  <a:pt x="0" y="7771424"/>
                </a:lnTo>
                <a:lnTo>
                  <a:pt x="0" y="0"/>
                </a:lnTo>
                <a:close/>
              </a:path>
            </a:pathLst>
          </a:custGeom>
          <a:blipFill>
            <a:blip r:embed="rId1"/>
            <a:stretch>
              <a:fillRect/>
            </a:stretch>
          </a:blipFill>
        </p:spPr>
      </p:sp>
      <p:sp>
        <p:nvSpPr>
          <p:cNvPr id="9" name="Freeform 9"/>
          <p:cNvSpPr/>
          <p:nvPr/>
        </p:nvSpPr>
        <p:spPr>
          <a:xfrm>
            <a:off x="775642" y="5143500"/>
            <a:ext cx="2565563" cy="3080916"/>
          </a:xfrm>
          <a:custGeom>
            <a:avLst/>
            <a:gdLst/>
            <a:ahLst/>
            <a:cxnLst/>
            <a:rect l="l" t="t" r="r" b="b"/>
            <a:pathLst>
              <a:path w="2565563" h="3080916">
                <a:moveTo>
                  <a:pt x="0" y="0"/>
                </a:moveTo>
                <a:lnTo>
                  <a:pt x="2565563" y="0"/>
                </a:lnTo>
                <a:lnTo>
                  <a:pt x="2565563" y="3080916"/>
                </a:lnTo>
                <a:lnTo>
                  <a:pt x="0" y="30809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06117" y="669192"/>
            <a:ext cx="3504612" cy="3198755"/>
          </a:xfrm>
          <a:custGeom>
            <a:avLst/>
            <a:gdLst/>
            <a:ahLst/>
            <a:cxnLst/>
            <a:rect l="l" t="t" r="r" b="b"/>
            <a:pathLst>
              <a:path w="3504612" h="3198755">
                <a:moveTo>
                  <a:pt x="0" y="0"/>
                </a:moveTo>
                <a:lnTo>
                  <a:pt x="3504613" y="0"/>
                </a:lnTo>
                <a:lnTo>
                  <a:pt x="3504613" y="3198756"/>
                </a:lnTo>
                <a:lnTo>
                  <a:pt x="0" y="31987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3817455" y="8427111"/>
            <a:ext cx="12345066" cy="1377971"/>
          </a:xfrm>
          <a:prstGeom prst="rect">
            <a:avLst/>
          </a:prstGeom>
        </p:spPr>
        <p:txBody>
          <a:bodyPr lIns="0" tIns="0" rIns="0" bIns="0" rtlCol="0" anchor="t">
            <a:spAutoFit/>
          </a:bodyPr>
          <a:lstStyle/>
          <a:p>
            <a:pPr algn="l">
              <a:lnSpc>
                <a:spcPts val="3710"/>
              </a:lnSpc>
            </a:pPr>
            <a:r>
              <a:rPr lang="en-US" sz="2650">
                <a:solidFill>
                  <a:srgbClr val="000000"/>
                </a:solidFill>
                <a:latin typeface="Open Sauce" panose="00000500000000000000"/>
                <a:ea typeface="Open Sauce" panose="00000500000000000000"/>
                <a:cs typeface="Open Sauce" panose="00000500000000000000"/>
                <a:sym typeface="Open Sauce" panose="00000500000000000000"/>
              </a:rPr>
              <a:t>We will create a complete dashboard  with all the sheets created with containers adjusted accordingly, giving a suitable title  and insert pictures which will be visually appealing as well as informative</a:t>
            </a:r>
            <a:endParaRPr lang="en-US" sz="2650">
              <a:solidFill>
                <a:srgbClr val="000000"/>
              </a:solidFill>
              <a:latin typeface="Open Sauce" panose="00000500000000000000"/>
              <a:ea typeface="Open Sauce" panose="00000500000000000000"/>
              <a:cs typeface="Open Sauce" panose="00000500000000000000"/>
              <a:sym typeface="Open Sauce"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34F"/>
        </a:solidFill>
        <a:effectLst/>
      </p:bgPr>
    </p:bg>
    <p:spTree>
      <p:nvGrpSpPr>
        <p:cNvPr id="1" name=""/>
        <p:cNvGrpSpPr/>
        <p:nvPr/>
      </p:nvGrpSpPr>
      <p:grpSpPr>
        <a:xfrm>
          <a:off x="0" y="0"/>
          <a:ext cx="0" cy="0"/>
          <a:chOff x="0" y="0"/>
          <a:chExt cx="0" cy="0"/>
        </a:xfrm>
      </p:grpSpPr>
      <p:sp>
        <p:nvSpPr>
          <p:cNvPr id="2" name="TextBox 2"/>
          <p:cNvSpPr txBox="1"/>
          <p:nvPr/>
        </p:nvSpPr>
        <p:spPr>
          <a:xfrm>
            <a:off x="6400800" y="160020"/>
            <a:ext cx="5325745" cy="1651635"/>
          </a:xfrm>
          <a:prstGeom prst="rect">
            <a:avLst/>
          </a:prstGeom>
        </p:spPr>
        <p:txBody>
          <a:bodyPr wrap="square" lIns="0" tIns="0" rIns="0" bIns="0" rtlCol="0" anchor="t">
            <a:spAutoFit/>
          </a:bodyPr>
          <a:lstStyle/>
          <a:p>
            <a:pPr marL="0" lvl="0" indent="0" algn="ctr">
              <a:lnSpc>
                <a:spcPts val="12880"/>
              </a:lnSpc>
              <a:spcBef>
                <a:spcPct val="0"/>
              </a:spcBef>
            </a:pPr>
            <a:r>
              <a:rPr lang="en-US" sz="9200">
                <a:solidFill>
                  <a:srgbClr val="152039"/>
                </a:solidFill>
                <a:latin typeface="Canva Sans Bold" panose="020B0803030501040103"/>
                <a:ea typeface="Canva Sans Bold" panose="020B0803030501040103"/>
                <a:cs typeface="Canva Sans Bold" panose="020B0803030501040103"/>
                <a:sym typeface="Canva Sans Bold" panose="020B0803030501040103"/>
              </a:rPr>
              <a:t>Insights</a:t>
            </a:r>
            <a:endParaRPr lang="en-US" sz="9200">
              <a:solidFill>
                <a:srgbClr val="152039"/>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3" name="TextBox 3"/>
          <p:cNvSpPr txBox="1"/>
          <p:nvPr/>
        </p:nvSpPr>
        <p:spPr>
          <a:xfrm>
            <a:off x="0" y="1996103"/>
            <a:ext cx="18288000" cy="7180973"/>
          </a:xfrm>
          <a:prstGeom prst="rect">
            <a:avLst/>
          </a:prstGeom>
        </p:spPr>
        <p:txBody>
          <a:bodyPr lIns="0" tIns="0" rIns="0" bIns="0" rtlCol="0" anchor="t">
            <a:spAutoFit/>
          </a:bodyPr>
          <a:lstStyle/>
          <a:p>
            <a:pPr marL="734060" lvl="1" indent="-367030" algn="l">
              <a:lnSpc>
                <a:spcPts val="4760"/>
              </a:lnSpc>
              <a:buFont typeface="Arial" panose="020B0604020202020204"/>
              <a:buChar char="•"/>
            </a:pPr>
            <a:r>
              <a:rPr lang="en-US" sz="3400">
                <a:solidFill>
                  <a:srgbClr val="000000"/>
                </a:solidFill>
                <a:latin typeface="Canva Sans" panose="020B0503030501040103"/>
                <a:ea typeface="Canva Sans" panose="020B0503030501040103"/>
                <a:cs typeface="Canva Sans" panose="020B0503030501040103"/>
                <a:sym typeface="Canva Sans" panose="020B0503030501040103"/>
              </a:rPr>
              <a:t>In most of the constituencies we ca see that BJP candidates have won winning about 240 over all however as compare to previous election where they had won about more than 300 seats we see there is a significant decline in the number of seats won.</a:t>
            </a:r>
            <a:endParaRPr lang="en-US" sz="3400">
              <a:solidFill>
                <a:srgbClr val="000000"/>
              </a:solidFill>
              <a:latin typeface="Canva Sans" panose="020B0503030501040103"/>
              <a:ea typeface="Canva Sans" panose="020B0503030501040103"/>
              <a:cs typeface="Canva Sans" panose="020B0503030501040103"/>
              <a:sym typeface="Canva Sans" panose="020B0503030501040103"/>
            </a:endParaRPr>
          </a:p>
          <a:p>
            <a:pPr marL="734060" lvl="1" indent="-367030" algn="l">
              <a:lnSpc>
                <a:spcPts val="4760"/>
              </a:lnSpc>
              <a:buFont typeface="Arial" panose="020B0604020202020204"/>
              <a:buChar char="•"/>
            </a:pPr>
            <a:r>
              <a:rPr lang="en-US" sz="3400">
                <a:solidFill>
                  <a:srgbClr val="000000"/>
                </a:solidFill>
                <a:latin typeface="Canva Sans" panose="020B0503030501040103"/>
                <a:ea typeface="Canva Sans" panose="020B0503030501040103"/>
                <a:cs typeface="Canva Sans" panose="020B0503030501040103"/>
                <a:sym typeface="Canva Sans" panose="020B0503030501040103"/>
              </a:rPr>
              <a:t>Congress won 99 seats which was the second largest in the election held.</a:t>
            </a:r>
            <a:endParaRPr lang="en-US" sz="3400">
              <a:solidFill>
                <a:srgbClr val="000000"/>
              </a:solidFill>
              <a:latin typeface="Canva Sans" panose="020B0503030501040103"/>
              <a:ea typeface="Canva Sans" panose="020B0503030501040103"/>
              <a:cs typeface="Canva Sans" panose="020B0503030501040103"/>
              <a:sym typeface="Canva Sans" panose="020B0503030501040103"/>
            </a:endParaRPr>
          </a:p>
          <a:p>
            <a:pPr marL="734060" lvl="1" indent="-367030" algn="l">
              <a:lnSpc>
                <a:spcPts val="4760"/>
              </a:lnSpc>
              <a:buFont typeface="Arial" panose="020B0604020202020204"/>
              <a:buChar char="•"/>
            </a:pPr>
            <a:r>
              <a:rPr lang="en-US" sz="3400">
                <a:solidFill>
                  <a:srgbClr val="000000"/>
                </a:solidFill>
                <a:latin typeface="Canva Sans" panose="020B0503030501040103"/>
                <a:ea typeface="Canva Sans" panose="020B0503030501040103"/>
                <a:cs typeface="Canva Sans" panose="020B0503030501040103"/>
                <a:sym typeface="Canva Sans" panose="020B0503030501040103"/>
              </a:rPr>
              <a:t>Rest number of seats were won by other parties like Samajwadi part, TMC, Telegu Desam, DMK, etc.</a:t>
            </a:r>
            <a:endParaRPr lang="en-US" sz="3400">
              <a:solidFill>
                <a:srgbClr val="000000"/>
              </a:solidFill>
              <a:latin typeface="Canva Sans" panose="020B0503030501040103"/>
              <a:ea typeface="Canva Sans" panose="020B0503030501040103"/>
              <a:cs typeface="Canva Sans" panose="020B0503030501040103"/>
              <a:sym typeface="Canva Sans" panose="020B0503030501040103"/>
            </a:endParaRPr>
          </a:p>
          <a:p>
            <a:pPr marL="734060" lvl="1" indent="-367030" algn="l">
              <a:lnSpc>
                <a:spcPts val="4760"/>
              </a:lnSpc>
              <a:buFont typeface="Arial" panose="020B0604020202020204"/>
              <a:buChar char="•"/>
            </a:pPr>
            <a:r>
              <a:rPr lang="en-US" sz="3400">
                <a:solidFill>
                  <a:srgbClr val="000000"/>
                </a:solidFill>
                <a:latin typeface="Canva Sans" panose="020B0503030501040103"/>
                <a:ea typeface="Canva Sans" panose="020B0503030501040103"/>
                <a:cs typeface="Canva Sans" panose="020B0503030501040103"/>
                <a:sym typeface="Canva Sans" panose="020B0503030501040103"/>
              </a:rPr>
              <a:t>However there was dominance of BJP in most of the constituencies, the alliances created by the political parties worked out for most parties and secured them with seats  </a:t>
            </a:r>
            <a:endParaRPr lang="en-US" sz="3400">
              <a:solidFill>
                <a:srgbClr val="000000"/>
              </a:solidFill>
              <a:latin typeface="Canva Sans" panose="020B0503030501040103"/>
              <a:ea typeface="Canva Sans" panose="020B0503030501040103"/>
              <a:cs typeface="Canva Sans" panose="020B0503030501040103"/>
              <a:sym typeface="Canva Sans" panose="020B0503030501040103"/>
            </a:endParaRPr>
          </a:p>
          <a:p>
            <a:pPr marL="734060" lvl="1" indent="-367030" algn="l">
              <a:lnSpc>
                <a:spcPts val="4760"/>
              </a:lnSpc>
              <a:buFont typeface="Arial" panose="020B0604020202020204"/>
              <a:buChar char="•"/>
            </a:pPr>
            <a:r>
              <a:rPr lang="en-US" sz="3400">
                <a:solidFill>
                  <a:srgbClr val="000000"/>
                </a:solidFill>
                <a:latin typeface="Canva Sans" panose="020B0503030501040103"/>
                <a:ea typeface="Canva Sans" panose="020B0503030501040103"/>
                <a:cs typeface="Canva Sans" panose="020B0503030501040103"/>
                <a:sym typeface="Canva Sans" panose="020B0503030501040103"/>
              </a:rPr>
              <a:t>High level of competition can be seen through out the constituencies however in many states there was a dominance of a single majority party</a:t>
            </a:r>
            <a:endParaRPr lang="en-US" sz="3400">
              <a:solidFill>
                <a:srgbClr val="000000"/>
              </a:solidFill>
              <a:latin typeface="Canva Sans" panose="020B0503030501040103"/>
              <a:ea typeface="Canva Sans" panose="020B0503030501040103"/>
              <a:cs typeface="Canva Sans" panose="020B0503030501040103"/>
              <a:sym typeface="Canva Sans" panose="020B0503030501040103"/>
            </a:endParaRPr>
          </a:p>
        </p:txBody>
      </p:sp>
      <p:grpSp>
        <p:nvGrpSpPr>
          <p:cNvPr id="4" name="Group 4"/>
          <p:cNvGrpSpPr/>
          <p:nvPr/>
        </p:nvGrpSpPr>
        <p:grpSpPr>
          <a:xfrm rot="0">
            <a:off x="16797673" y="8796673"/>
            <a:ext cx="843311" cy="84331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443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FAFAFA"/>
                  </a:solidFill>
                  <a:latin typeface="Open Sauce" panose="00000500000000000000"/>
                  <a:ea typeface="Open Sauce" panose="00000500000000000000"/>
                  <a:cs typeface="Open Sauce" panose="00000500000000000000"/>
                  <a:sym typeface="Open Sauce" panose="00000500000000000000"/>
                </a:rPr>
                <a:t>13</a:t>
              </a:r>
              <a:endParaRPr lang="en-US" sz="2000">
                <a:solidFill>
                  <a:srgbClr val="FAFAFA"/>
                </a:solidFill>
                <a:latin typeface="Open Sauce" panose="00000500000000000000"/>
                <a:ea typeface="Open Sauce" panose="00000500000000000000"/>
                <a:cs typeface="Open Sauce" panose="00000500000000000000"/>
                <a:sym typeface="Open Sauce" panose="0000050000000000000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34F"/>
        </a:solidFill>
        <a:effectLst/>
      </p:bgPr>
    </p:bg>
    <p:spTree>
      <p:nvGrpSpPr>
        <p:cNvPr id="1" name=""/>
        <p:cNvGrpSpPr/>
        <p:nvPr/>
      </p:nvGrpSpPr>
      <p:grpSpPr>
        <a:xfrm>
          <a:off x="0" y="0"/>
          <a:ext cx="0" cy="0"/>
          <a:chOff x="0" y="0"/>
          <a:chExt cx="0" cy="0"/>
        </a:xfrm>
      </p:grpSpPr>
      <p:sp>
        <p:nvSpPr>
          <p:cNvPr id="2" name="Freeform 2"/>
          <p:cNvSpPr/>
          <p:nvPr/>
        </p:nvSpPr>
        <p:spPr>
          <a:xfrm>
            <a:off x="0" y="6867043"/>
            <a:ext cx="3219320" cy="3419957"/>
          </a:xfrm>
          <a:custGeom>
            <a:avLst/>
            <a:gdLst/>
            <a:ahLst/>
            <a:cxnLst/>
            <a:rect l="l" t="t" r="r" b="b"/>
            <a:pathLst>
              <a:path w="3219320" h="3419957">
                <a:moveTo>
                  <a:pt x="0" y="0"/>
                </a:moveTo>
                <a:lnTo>
                  <a:pt x="3219320" y="0"/>
                </a:lnTo>
                <a:lnTo>
                  <a:pt x="3219320" y="3419957"/>
                </a:lnTo>
                <a:lnTo>
                  <a:pt x="0" y="3419957"/>
                </a:lnTo>
                <a:lnTo>
                  <a:pt x="0" y="0"/>
                </a:lnTo>
                <a:close/>
              </a:path>
            </a:pathLst>
          </a:custGeom>
          <a:blipFill>
            <a:blip r:embed="rId1"/>
            <a:stretch>
              <a:fillRect/>
            </a:stretch>
          </a:blipFill>
        </p:spPr>
      </p:sp>
      <p:sp>
        <p:nvSpPr>
          <p:cNvPr id="3" name="TextBox 3"/>
          <p:cNvSpPr txBox="1"/>
          <p:nvPr/>
        </p:nvSpPr>
        <p:spPr>
          <a:xfrm>
            <a:off x="3669030" y="276225"/>
            <a:ext cx="10666730" cy="1651635"/>
          </a:xfrm>
          <a:prstGeom prst="rect">
            <a:avLst/>
          </a:prstGeom>
        </p:spPr>
        <p:txBody>
          <a:bodyPr wrap="square" lIns="0" tIns="0" rIns="0" bIns="0" rtlCol="0" anchor="t">
            <a:spAutoFit/>
          </a:bodyPr>
          <a:lstStyle/>
          <a:p>
            <a:pPr marL="0" lvl="0" indent="0" algn="ctr">
              <a:lnSpc>
                <a:spcPts val="12880"/>
              </a:lnSpc>
              <a:spcBef>
                <a:spcPct val="0"/>
              </a:spcBef>
            </a:pPr>
            <a:r>
              <a:rPr lang="en-US" sz="9200">
                <a:solidFill>
                  <a:srgbClr val="152039"/>
                </a:solidFill>
                <a:latin typeface="Canva Sans Bold" panose="020B0803030501040103"/>
                <a:ea typeface="Canva Sans Bold" panose="020B0803030501040103"/>
                <a:cs typeface="Canva Sans Bold" panose="020B0803030501040103"/>
                <a:sym typeface="Canva Sans Bold" panose="020B0803030501040103"/>
              </a:rPr>
              <a:t>Recommendation</a:t>
            </a:r>
            <a:endParaRPr lang="en-US" sz="9200">
              <a:solidFill>
                <a:srgbClr val="152039"/>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4" name="TextBox 4"/>
          <p:cNvSpPr txBox="1"/>
          <p:nvPr/>
        </p:nvSpPr>
        <p:spPr>
          <a:xfrm>
            <a:off x="2745643" y="2259980"/>
            <a:ext cx="15029837" cy="6104255"/>
          </a:xfrm>
          <a:prstGeom prst="rect">
            <a:avLst/>
          </a:prstGeom>
        </p:spPr>
        <p:txBody>
          <a:bodyPr lIns="0" tIns="0" rIns="0" bIns="0" rtlCol="0" anchor="t">
            <a:spAutoFit/>
          </a:bodyPr>
          <a:lstStyle/>
          <a:p>
            <a:pPr marL="734060" lvl="1" indent="-367030" algn="l">
              <a:lnSpc>
                <a:spcPts val="4760"/>
              </a:lnSpc>
              <a:buFont typeface="Arial" panose="020B0604020202020204"/>
              <a:buChar char="•"/>
            </a:pPr>
            <a:r>
              <a:rPr lang="en-US" sz="3400">
                <a:solidFill>
                  <a:srgbClr val="152039"/>
                </a:solidFill>
                <a:latin typeface="Canva Sans" panose="020B0503030501040103"/>
                <a:ea typeface="Canva Sans" panose="020B0503030501040103"/>
                <a:cs typeface="Canva Sans" panose="020B0503030501040103"/>
                <a:sym typeface="Canva Sans" panose="020B0503030501040103"/>
              </a:rPr>
              <a:t>Election plays a significant role in the development of the county, people must be sincere about whom to vote and choose there leaders carefully.</a:t>
            </a:r>
            <a:endParaRPr lang="en-US" sz="3400">
              <a:solidFill>
                <a:srgbClr val="152039"/>
              </a:solidFill>
              <a:latin typeface="Canva Sans" panose="020B0503030501040103"/>
              <a:ea typeface="Canva Sans" panose="020B0503030501040103"/>
              <a:cs typeface="Canva Sans" panose="020B0503030501040103"/>
              <a:sym typeface="Canva Sans" panose="020B0503030501040103"/>
            </a:endParaRPr>
          </a:p>
          <a:p>
            <a:pPr marL="734060" lvl="1" indent="-367030" algn="l">
              <a:lnSpc>
                <a:spcPts val="4760"/>
              </a:lnSpc>
              <a:buFont typeface="Arial" panose="020B0604020202020204"/>
              <a:buChar char="•"/>
            </a:pPr>
            <a:r>
              <a:rPr lang="en-US" sz="3400">
                <a:solidFill>
                  <a:srgbClr val="152039"/>
                </a:solidFill>
                <a:latin typeface="Canva Sans" panose="020B0503030501040103"/>
                <a:ea typeface="Canva Sans" panose="020B0503030501040103"/>
                <a:cs typeface="Canva Sans" panose="020B0503030501040103"/>
                <a:sym typeface="Canva Sans" panose="020B0503030501040103"/>
              </a:rPr>
              <a:t>Judiciary should be cautious for misconduct and mishaps  during the election and ensure fair election through out the country.</a:t>
            </a:r>
            <a:endParaRPr lang="en-US" sz="3400">
              <a:solidFill>
                <a:srgbClr val="152039"/>
              </a:solidFill>
              <a:latin typeface="Canva Sans" panose="020B0503030501040103"/>
              <a:ea typeface="Canva Sans" panose="020B0503030501040103"/>
              <a:cs typeface="Canva Sans" panose="020B0503030501040103"/>
              <a:sym typeface="Canva Sans" panose="020B0503030501040103"/>
            </a:endParaRPr>
          </a:p>
          <a:p>
            <a:pPr marL="734060" lvl="1" indent="-367030" algn="l">
              <a:lnSpc>
                <a:spcPts val="4760"/>
              </a:lnSpc>
              <a:buFont typeface="Arial" panose="020B0604020202020204"/>
              <a:buChar char="•"/>
            </a:pPr>
            <a:r>
              <a:rPr lang="en-US" sz="3400">
                <a:solidFill>
                  <a:srgbClr val="152039"/>
                </a:solidFill>
                <a:latin typeface="Canva Sans" panose="020B0503030501040103"/>
                <a:ea typeface="Canva Sans" panose="020B0503030501040103"/>
                <a:cs typeface="Canva Sans" panose="020B0503030501040103"/>
                <a:sym typeface="Canva Sans" panose="020B0503030501040103"/>
              </a:rPr>
              <a:t>Parties should ensure proper development after getting elected and mostly focus on areas where they have lost with high majority or won by simple majority.</a:t>
            </a:r>
            <a:endParaRPr lang="en-US" sz="3400">
              <a:solidFill>
                <a:srgbClr val="152039"/>
              </a:solidFill>
              <a:latin typeface="Canva Sans" panose="020B0503030501040103"/>
              <a:ea typeface="Canva Sans" panose="020B0503030501040103"/>
              <a:cs typeface="Canva Sans" panose="020B0503030501040103"/>
              <a:sym typeface="Canva Sans" panose="020B0503030501040103"/>
            </a:endParaRPr>
          </a:p>
          <a:p>
            <a:pPr marL="734060" lvl="1" indent="-367030" algn="l">
              <a:lnSpc>
                <a:spcPts val="4760"/>
              </a:lnSpc>
              <a:buFont typeface="Arial" panose="020B0604020202020204"/>
              <a:buChar char="•"/>
            </a:pPr>
            <a:r>
              <a:rPr lang="en-US" sz="3400">
                <a:solidFill>
                  <a:srgbClr val="152039"/>
                </a:solidFill>
                <a:latin typeface="Canva Sans" panose="020B0503030501040103"/>
                <a:ea typeface="Canva Sans" panose="020B0503030501040103"/>
                <a:cs typeface="Canva Sans" panose="020B0503030501040103"/>
                <a:sym typeface="Canva Sans" panose="020B0503030501040103"/>
              </a:rPr>
              <a:t>Judiciary must ensure that every individual can vote without getting deprived by their rights.</a:t>
            </a:r>
            <a:endParaRPr lang="en-US" sz="3400">
              <a:solidFill>
                <a:srgbClr val="152039"/>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a:off x="11106359" y="1719262"/>
            <a:ext cx="7990202" cy="0"/>
          </a:xfrm>
          <a:prstGeom prst="line">
            <a:avLst/>
          </a:prstGeom>
          <a:ln w="19050" cap="flat">
            <a:solidFill>
              <a:srgbClr val="000000"/>
            </a:solidFill>
            <a:prstDash val="solid"/>
            <a:headEnd type="none" w="sm" len="sm"/>
            <a:tailEnd type="none" w="sm" len="sm"/>
          </a:ln>
        </p:spPr>
      </p:sp>
      <p:sp>
        <p:nvSpPr>
          <p:cNvPr id="3" name="TextBox 3"/>
          <p:cNvSpPr txBox="1"/>
          <p:nvPr/>
        </p:nvSpPr>
        <p:spPr>
          <a:xfrm>
            <a:off x="1338931" y="1009650"/>
            <a:ext cx="10365092" cy="1438275"/>
          </a:xfrm>
          <a:prstGeom prst="rect">
            <a:avLst/>
          </a:prstGeom>
        </p:spPr>
        <p:txBody>
          <a:bodyPr lIns="0" tIns="0" rIns="0" bIns="0" rtlCol="0" anchor="t">
            <a:spAutoFit/>
          </a:bodyPr>
          <a:lstStyle/>
          <a:p>
            <a:pPr algn="l">
              <a:lnSpc>
                <a:spcPts val="11360"/>
              </a:lnSpc>
            </a:pPr>
            <a:r>
              <a:rPr lang="en-US" sz="9465">
                <a:solidFill>
                  <a:srgbClr val="000000"/>
                </a:solidFill>
                <a:latin typeface="Open Sauce Bold" panose="00000800000000000000"/>
                <a:ea typeface="Open Sauce Bold" panose="00000800000000000000"/>
                <a:cs typeface="Open Sauce Bold" panose="00000800000000000000"/>
                <a:sym typeface="Open Sauce Bold" panose="00000800000000000000"/>
              </a:rPr>
              <a:t>TOPIC OUTLINE</a:t>
            </a:r>
            <a:endParaRPr lang="en-US" sz="9465">
              <a:solidFill>
                <a:srgbClr val="000000"/>
              </a:solidFill>
              <a:latin typeface="Open Sauce Bold" panose="00000800000000000000"/>
              <a:ea typeface="Open Sauce Bold" panose="00000800000000000000"/>
              <a:cs typeface="Open Sauce Bold" panose="00000800000000000000"/>
              <a:sym typeface="Open Sauce Bold" panose="00000800000000000000"/>
            </a:endParaRPr>
          </a:p>
        </p:txBody>
      </p:sp>
      <p:grpSp>
        <p:nvGrpSpPr>
          <p:cNvPr id="4" name="Group 4"/>
          <p:cNvGrpSpPr/>
          <p:nvPr/>
        </p:nvGrpSpPr>
        <p:grpSpPr>
          <a:xfrm rot="0">
            <a:off x="-3147817" y="0"/>
            <a:ext cx="3615339" cy="11101557"/>
            <a:chOff x="0" y="0"/>
            <a:chExt cx="952188" cy="2923867"/>
          </a:xfrm>
        </p:grpSpPr>
        <p:sp>
          <p:nvSpPr>
            <p:cNvPr id="5" name="Freeform 5"/>
            <p:cNvSpPr/>
            <p:nvPr/>
          </p:nvSpPr>
          <p:spPr>
            <a:xfrm>
              <a:off x="0" y="0"/>
              <a:ext cx="952188" cy="2923867"/>
            </a:xfrm>
            <a:custGeom>
              <a:avLst/>
              <a:gdLst/>
              <a:ahLst/>
              <a:cxnLst/>
              <a:rect l="l" t="t" r="r" b="b"/>
              <a:pathLst>
                <a:path w="952188" h="2923867">
                  <a:moveTo>
                    <a:pt x="0" y="0"/>
                  </a:moveTo>
                  <a:lnTo>
                    <a:pt x="952188" y="0"/>
                  </a:lnTo>
                  <a:lnTo>
                    <a:pt x="952188" y="2923867"/>
                  </a:lnTo>
                  <a:lnTo>
                    <a:pt x="0" y="2923867"/>
                  </a:lnTo>
                  <a:close/>
                </a:path>
              </a:pathLst>
            </a:custGeom>
            <a:solidFill>
              <a:srgbClr val="0038A8"/>
            </a:solidFill>
          </p:spPr>
        </p:sp>
        <p:sp>
          <p:nvSpPr>
            <p:cNvPr id="6" name="TextBox 6"/>
            <p:cNvSpPr txBox="1"/>
            <p:nvPr/>
          </p:nvSpPr>
          <p:spPr>
            <a:xfrm>
              <a:off x="0" y="-38100"/>
              <a:ext cx="952188" cy="2961967"/>
            </a:xfrm>
            <a:prstGeom prst="rect">
              <a:avLst/>
            </a:prstGeom>
          </p:spPr>
          <p:txBody>
            <a:bodyPr lIns="50800" tIns="50800" rIns="50800" bIns="50800" rtlCol="0" anchor="ctr"/>
            <a:lstStyle/>
            <a:p>
              <a:pPr algn="ctr">
                <a:lnSpc>
                  <a:spcPts val="2800"/>
                </a:lnSpc>
              </a:pPr>
            </a:p>
          </p:txBody>
        </p:sp>
      </p:grpSp>
      <p:grpSp>
        <p:nvGrpSpPr>
          <p:cNvPr id="7" name="Group 7"/>
          <p:cNvGrpSpPr/>
          <p:nvPr/>
        </p:nvGrpSpPr>
        <p:grpSpPr>
          <a:xfrm rot="0">
            <a:off x="11019262" y="1544344"/>
            <a:ext cx="368886" cy="36888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38A8"/>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800"/>
                </a:lnSpc>
              </a:pPr>
            </a:p>
          </p:txBody>
        </p:sp>
      </p:grpSp>
      <p:grpSp>
        <p:nvGrpSpPr>
          <p:cNvPr id="10" name="Group 10"/>
          <p:cNvGrpSpPr/>
          <p:nvPr/>
        </p:nvGrpSpPr>
        <p:grpSpPr>
          <a:xfrm rot="0">
            <a:off x="1338931" y="2819469"/>
            <a:ext cx="5993035" cy="1015629"/>
            <a:chOff x="0" y="0"/>
            <a:chExt cx="2398089" cy="406400"/>
          </a:xfrm>
        </p:grpSpPr>
        <p:sp>
          <p:nvSpPr>
            <p:cNvPr id="11" name="Freeform 11"/>
            <p:cNvSpPr/>
            <p:nvPr/>
          </p:nvSpPr>
          <p:spPr>
            <a:xfrm>
              <a:off x="0" y="0"/>
              <a:ext cx="2398089" cy="406400"/>
            </a:xfrm>
            <a:custGeom>
              <a:avLst/>
              <a:gdLst/>
              <a:ahLst/>
              <a:cxnLst/>
              <a:rect l="l" t="t" r="r" b="b"/>
              <a:pathLst>
                <a:path w="2398089" h="406400">
                  <a:moveTo>
                    <a:pt x="2194889" y="0"/>
                  </a:moveTo>
                  <a:cubicBezTo>
                    <a:pt x="2307113" y="0"/>
                    <a:pt x="2398089" y="90976"/>
                    <a:pt x="2398089" y="203200"/>
                  </a:cubicBezTo>
                  <a:cubicBezTo>
                    <a:pt x="2398089" y="315424"/>
                    <a:pt x="2307113" y="406400"/>
                    <a:pt x="2194889" y="406400"/>
                  </a:cubicBezTo>
                  <a:lnTo>
                    <a:pt x="203200" y="406400"/>
                  </a:lnTo>
                  <a:cubicBezTo>
                    <a:pt x="90976" y="406400"/>
                    <a:pt x="0" y="315424"/>
                    <a:pt x="0" y="203200"/>
                  </a:cubicBezTo>
                  <a:cubicBezTo>
                    <a:pt x="0" y="90976"/>
                    <a:pt x="90976" y="0"/>
                    <a:pt x="203200" y="0"/>
                  </a:cubicBezTo>
                  <a:close/>
                </a:path>
              </a:pathLst>
            </a:custGeom>
            <a:solidFill>
              <a:srgbClr val="F9D252"/>
            </a:solidFill>
          </p:spPr>
        </p:sp>
        <p:sp>
          <p:nvSpPr>
            <p:cNvPr id="12" name="TextBox 12"/>
            <p:cNvSpPr txBox="1"/>
            <p:nvPr/>
          </p:nvSpPr>
          <p:spPr>
            <a:xfrm>
              <a:off x="0" y="-57150"/>
              <a:ext cx="2398089" cy="463550"/>
            </a:xfrm>
            <a:prstGeom prst="rect">
              <a:avLst/>
            </a:prstGeom>
          </p:spPr>
          <p:txBody>
            <a:bodyPr lIns="50800" tIns="50800" rIns="50800" bIns="50800" rtlCol="0" anchor="ctr"/>
            <a:lstStyle/>
            <a:p>
              <a:pPr algn="ctr">
                <a:lnSpc>
                  <a:spcPts val="4200"/>
                </a:lnSpc>
              </a:pPr>
              <a:r>
                <a:rPr lang="en-US" sz="3000">
                  <a:solidFill>
                    <a:srgbClr val="000000"/>
                  </a:solidFill>
                  <a:latin typeface="Open Sauce" panose="00000500000000000000"/>
                  <a:ea typeface="Open Sauce" panose="00000500000000000000"/>
                  <a:cs typeface="Open Sauce" panose="00000500000000000000"/>
                  <a:sym typeface="Open Sauce" panose="00000500000000000000"/>
                </a:rPr>
                <a:t>INTRODUCTION</a:t>
              </a:r>
              <a:endParaRPr lang="en-US" sz="3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grpSp>
        <p:nvGrpSpPr>
          <p:cNvPr id="13" name="Group 13"/>
          <p:cNvGrpSpPr/>
          <p:nvPr/>
        </p:nvGrpSpPr>
        <p:grpSpPr>
          <a:xfrm rot="0">
            <a:off x="1338931" y="6356068"/>
            <a:ext cx="5993035" cy="1015629"/>
            <a:chOff x="0" y="0"/>
            <a:chExt cx="2398089" cy="406400"/>
          </a:xfrm>
        </p:grpSpPr>
        <p:sp>
          <p:nvSpPr>
            <p:cNvPr id="14" name="Freeform 14"/>
            <p:cNvSpPr/>
            <p:nvPr/>
          </p:nvSpPr>
          <p:spPr>
            <a:xfrm>
              <a:off x="0" y="0"/>
              <a:ext cx="2398089" cy="406400"/>
            </a:xfrm>
            <a:custGeom>
              <a:avLst/>
              <a:gdLst/>
              <a:ahLst/>
              <a:cxnLst/>
              <a:rect l="l" t="t" r="r" b="b"/>
              <a:pathLst>
                <a:path w="2398089" h="406400">
                  <a:moveTo>
                    <a:pt x="2194889" y="0"/>
                  </a:moveTo>
                  <a:cubicBezTo>
                    <a:pt x="2307113" y="0"/>
                    <a:pt x="2398089" y="90976"/>
                    <a:pt x="2398089" y="203200"/>
                  </a:cubicBezTo>
                  <a:cubicBezTo>
                    <a:pt x="2398089" y="315424"/>
                    <a:pt x="2307113" y="406400"/>
                    <a:pt x="2194889" y="406400"/>
                  </a:cubicBezTo>
                  <a:lnTo>
                    <a:pt x="203200" y="406400"/>
                  </a:lnTo>
                  <a:cubicBezTo>
                    <a:pt x="90976" y="406400"/>
                    <a:pt x="0" y="315424"/>
                    <a:pt x="0" y="203200"/>
                  </a:cubicBezTo>
                  <a:cubicBezTo>
                    <a:pt x="0" y="90976"/>
                    <a:pt x="90976" y="0"/>
                    <a:pt x="203200" y="0"/>
                  </a:cubicBezTo>
                  <a:close/>
                </a:path>
              </a:pathLst>
            </a:custGeom>
            <a:solidFill>
              <a:srgbClr val="F9D252"/>
            </a:solidFill>
          </p:spPr>
        </p:sp>
        <p:sp>
          <p:nvSpPr>
            <p:cNvPr id="15" name="TextBox 15"/>
            <p:cNvSpPr txBox="1"/>
            <p:nvPr/>
          </p:nvSpPr>
          <p:spPr>
            <a:xfrm>
              <a:off x="0" y="-57150"/>
              <a:ext cx="2398089" cy="463550"/>
            </a:xfrm>
            <a:prstGeom prst="rect">
              <a:avLst/>
            </a:prstGeom>
          </p:spPr>
          <p:txBody>
            <a:bodyPr lIns="50800" tIns="50800" rIns="50800" bIns="50800" rtlCol="0" anchor="ctr"/>
            <a:lstStyle/>
            <a:p>
              <a:pPr algn="ctr">
                <a:lnSpc>
                  <a:spcPts val="4200"/>
                </a:lnSpc>
              </a:pPr>
              <a:r>
                <a:rPr lang="en-US" sz="3000">
                  <a:solidFill>
                    <a:srgbClr val="000000"/>
                  </a:solidFill>
                  <a:latin typeface="Open Sauce" panose="00000500000000000000"/>
                  <a:ea typeface="Open Sauce" panose="00000500000000000000"/>
                  <a:cs typeface="Open Sauce" panose="00000500000000000000"/>
                  <a:sym typeface="Open Sauce" panose="00000500000000000000"/>
                </a:rPr>
                <a:t>INSIGHTS</a:t>
              </a:r>
              <a:endParaRPr lang="en-US" sz="3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grpSp>
        <p:nvGrpSpPr>
          <p:cNvPr id="16" name="Group 16"/>
          <p:cNvGrpSpPr/>
          <p:nvPr/>
        </p:nvGrpSpPr>
        <p:grpSpPr>
          <a:xfrm rot="0">
            <a:off x="1338931" y="8124280"/>
            <a:ext cx="5993035" cy="1015629"/>
            <a:chOff x="0" y="0"/>
            <a:chExt cx="2398089" cy="406400"/>
          </a:xfrm>
        </p:grpSpPr>
        <p:sp>
          <p:nvSpPr>
            <p:cNvPr id="17" name="Freeform 17"/>
            <p:cNvSpPr/>
            <p:nvPr/>
          </p:nvSpPr>
          <p:spPr>
            <a:xfrm>
              <a:off x="0" y="0"/>
              <a:ext cx="2398089" cy="406400"/>
            </a:xfrm>
            <a:custGeom>
              <a:avLst/>
              <a:gdLst/>
              <a:ahLst/>
              <a:cxnLst/>
              <a:rect l="l" t="t" r="r" b="b"/>
              <a:pathLst>
                <a:path w="2398089" h="406400">
                  <a:moveTo>
                    <a:pt x="2194889" y="0"/>
                  </a:moveTo>
                  <a:cubicBezTo>
                    <a:pt x="2307113" y="0"/>
                    <a:pt x="2398089" y="90976"/>
                    <a:pt x="2398089" y="203200"/>
                  </a:cubicBezTo>
                  <a:cubicBezTo>
                    <a:pt x="2398089" y="315424"/>
                    <a:pt x="2307113" y="406400"/>
                    <a:pt x="2194889" y="406400"/>
                  </a:cubicBezTo>
                  <a:lnTo>
                    <a:pt x="203200" y="406400"/>
                  </a:lnTo>
                  <a:cubicBezTo>
                    <a:pt x="90976" y="406400"/>
                    <a:pt x="0" y="315424"/>
                    <a:pt x="0" y="203200"/>
                  </a:cubicBezTo>
                  <a:cubicBezTo>
                    <a:pt x="0" y="90976"/>
                    <a:pt x="90976" y="0"/>
                    <a:pt x="203200" y="0"/>
                  </a:cubicBezTo>
                  <a:close/>
                </a:path>
              </a:pathLst>
            </a:custGeom>
            <a:solidFill>
              <a:srgbClr val="F9D252"/>
            </a:solidFill>
          </p:spPr>
        </p:sp>
        <p:sp>
          <p:nvSpPr>
            <p:cNvPr id="18" name="TextBox 18"/>
            <p:cNvSpPr txBox="1"/>
            <p:nvPr/>
          </p:nvSpPr>
          <p:spPr>
            <a:xfrm>
              <a:off x="0" y="-57150"/>
              <a:ext cx="2398089" cy="463550"/>
            </a:xfrm>
            <a:prstGeom prst="rect">
              <a:avLst/>
            </a:prstGeom>
          </p:spPr>
          <p:txBody>
            <a:bodyPr lIns="50800" tIns="50800" rIns="50800" bIns="50800" rtlCol="0" anchor="ctr"/>
            <a:lstStyle/>
            <a:p>
              <a:pPr algn="ctr">
                <a:lnSpc>
                  <a:spcPts val="4200"/>
                </a:lnSpc>
              </a:pPr>
              <a:r>
                <a:rPr lang="en-US" sz="3000">
                  <a:solidFill>
                    <a:srgbClr val="000000"/>
                  </a:solidFill>
                  <a:latin typeface="Open Sauce" panose="00000500000000000000"/>
                  <a:ea typeface="Open Sauce" panose="00000500000000000000"/>
                  <a:cs typeface="Open Sauce" panose="00000500000000000000"/>
                  <a:sym typeface="Open Sauce" panose="00000500000000000000"/>
                </a:rPr>
                <a:t>RECOMMENDATION</a:t>
              </a:r>
              <a:endParaRPr lang="en-US" sz="3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sp>
        <p:nvSpPr>
          <p:cNvPr id="19" name="Freeform 19"/>
          <p:cNvSpPr/>
          <p:nvPr/>
        </p:nvSpPr>
        <p:spPr>
          <a:xfrm>
            <a:off x="13322287" y="4817830"/>
            <a:ext cx="6508568" cy="6283727"/>
          </a:xfrm>
          <a:custGeom>
            <a:avLst/>
            <a:gdLst/>
            <a:ahLst/>
            <a:cxnLst/>
            <a:rect l="l" t="t" r="r" b="b"/>
            <a:pathLst>
              <a:path w="6508568" h="6283727">
                <a:moveTo>
                  <a:pt x="0" y="0"/>
                </a:moveTo>
                <a:lnTo>
                  <a:pt x="6508568" y="0"/>
                </a:lnTo>
                <a:lnTo>
                  <a:pt x="6508568" y="6283727"/>
                </a:lnTo>
                <a:lnTo>
                  <a:pt x="0" y="628372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0" name="Group 20"/>
          <p:cNvGrpSpPr/>
          <p:nvPr/>
        </p:nvGrpSpPr>
        <p:grpSpPr>
          <a:xfrm rot="0">
            <a:off x="1338931" y="4635685"/>
            <a:ext cx="5993035" cy="1015629"/>
            <a:chOff x="0" y="0"/>
            <a:chExt cx="2398089" cy="406400"/>
          </a:xfrm>
        </p:grpSpPr>
        <p:sp>
          <p:nvSpPr>
            <p:cNvPr id="21" name="Freeform 21"/>
            <p:cNvSpPr/>
            <p:nvPr/>
          </p:nvSpPr>
          <p:spPr>
            <a:xfrm>
              <a:off x="0" y="0"/>
              <a:ext cx="2398089" cy="406400"/>
            </a:xfrm>
            <a:custGeom>
              <a:avLst/>
              <a:gdLst/>
              <a:ahLst/>
              <a:cxnLst/>
              <a:rect l="l" t="t" r="r" b="b"/>
              <a:pathLst>
                <a:path w="2398089" h="406400">
                  <a:moveTo>
                    <a:pt x="2194889" y="0"/>
                  </a:moveTo>
                  <a:cubicBezTo>
                    <a:pt x="2307113" y="0"/>
                    <a:pt x="2398089" y="90976"/>
                    <a:pt x="2398089" y="203200"/>
                  </a:cubicBezTo>
                  <a:cubicBezTo>
                    <a:pt x="2398089" y="315424"/>
                    <a:pt x="2307113" y="406400"/>
                    <a:pt x="2194889" y="406400"/>
                  </a:cubicBezTo>
                  <a:lnTo>
                    <a:pt x="203200" y="406400"/>
                  </a:lnTo>
                  <a:cubicBezTo>
                    <a:pt x="90976" y="406400"/>
                    <a:pt x="0" y="315424"/>
                    <a:pt x="0" y="203200"/>
                  </a:cubicBezTo>
                  <a:cubicBezTo>
                    <a:pt x="0" y="90976"/>
                    <a:pt x="90976" y="0"/>
                    <a:pt x="203200" y="0"/>
                  </a:cubicBezTo>
                  <a:close/>
                </a:path>
              </a:pathLst>
            </a:custGeom>
            <a:solidFill>
              <a:srgbClr val="F9D252"/>
            </a:solidFill>
          </p:spPr>
        </p:sp>
        <p:sp>
          <p:nvSpPr>
            <p:cNvPr id="22" name="TextBox 22"/>
            <p:cNvSpPr txBox="1"/>
            <p:nvPr/>
          </p:nvSpPr>
          <p:spPr>
            <a:xfrm>
              <a:off x="0" y="-57150"/>
              <a:ext cx="2398089" cy="463550"/>
            </a:xfrm>
            <a:prstGeom prst="rect">
              <a:avLst/>
            </a:prstGeom>
          </p:spPr>
          <p:txBody>
            <a:bodyPr lIns="50800" tIns="50800" rIns="50800" bIns="50800" rtlCol="0" anchor="ctr"/>
            <a:lstStyle/>
            <a:p>
              <a:pPr algn="ctr">
                <a:lnSpc>
                  <a:spcPts val="4200"/>
                </a:lnSpc>
              </a:pPr>
              <a:r>
                <a:rPr lang="en-US" sz="3000">
                  <a:solidFill>
                    <a:srgbClr val="000000"/>
                  </a:solidFill>
                  <a:latin typeface="Open Sauce" panose="00000500000000000000"/>
                  <a:ea typeface="Open Sauce" panose="00000500000000000000"/>
                  <a:cs typeface="Open Sauce" panose="00000500000000000000"/>
                  <a:sym typeface="Open Sauce" panose="00000500000000000000"/>
                </a:rPr>
                <a:t>DASHBOARD CREATION</a:t>
              </a:r>
              <a:endParaRPr lang="en-US" sz="3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grpSp>
        <p:nvGrpSpPr>
          <p:cNvPr id="23" name="Group 23"/>
          <p:cNvGrpSpPr/>
          <p:nvPr/>
        </p:nvGrpSpPr>
        <p:grpSpPr>
          <a:xfrm rot="0">
            <a:off x="17090834" y="9139909"/>
            <a:ext cx="635238" cy="63523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D252"/>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000000"/>
                  </a:solidFill>
                  <a:latin typeface="Open Sauce" panose="00000500000000000000"/>
                  <a:ea typeface="Open Sauce" panose="00000500000000000000"/>
                  <a:cs typeface="Open Sauce" panose="00000500000000000000"/>
                  <a:sym typeface="Open Sauce" panose="00000500000000000000"/>
                </a:rPr>
                <a:t>02</a:t>
              </a:r>
              <a:endParaRPr lang="en-US" sz="2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sp>
        <p:nvSpPr>
          <p:cNvPr id="26" name="Freeform 26"/>
          <p:cNvSpPr/>
          <p:nvPr/>
        </p:nvSpPr>
        <p:spPr>
          <a:xfrm>
            <a:off x="8778595" y="3594394"/>
            <a:ext cx="7315200" cy="3777303"/>
          </a:xfrm>
          <a:custGeom>
            <a:avLst/>
            <a:gdLst/>
            <a:ahLst/>
            <a:cxnLst/>
            <a:rect l="l" t="t" r="r" b="b"/>
            <a:pathLst>
              <a:path w="7315200" h="3777303">
                <a:moveTo>
                  <a:pt x="0" y="0"/>
                </a:moveTo>
                <a:lnTo>
                  <a:pt x="7315200" y="0"/>
                </a:lnTo>
                <a:lnTo>
                  <a:pt x="7315200" y="3777303"/>
                </a:lnTo>
                <a:lnTo>
                  <a:pt x="0" y="37773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1028700" y="1750964"/>
            <a:ext cx="10478067" cy="1438275"/>
          </a:xfrm>
          <a:prstGeom prst="rect">
            <a:avLst/>
          </a:prstGeom>
        </p:spPr>
        <p:txBody>
          <a:bodyPr lIns="0" tIns="0" rIns="0" bIns="0" rtlCol="0" anchor="t">
            <a:spAutoFit/>
          </a:bodyPr>
          <a:lstStyle/>
          <a:p>
            <a:pPr algn="l">
              <a:lnSpc>
                <a:spcPts val="11360"/>
              </a:lnSpc>
            </a:pPr>
            <a:r>
              <a:rPr lang="en-US" sz="9465">
                <a:solidFill>
                  <a:srgbClr val="000000"/>
                </a:solidFill>
                <a:latin typeface="Open Sauce Bold" panose="00000800000000000000"/>
                <a:ea typeface="Open Sauce Bold" panose="00000800000000000000"/>
                <a:cs typeface="Open Sauce Bold" panose="00000800000000000000"/>
                <a:sym typeface="Open Sauce Bold" panose="00000800000000000000"/>
              </a:rPr>
              <a:t>INTRODUCTION</a:t>
            </a:r>
            <a:endParaRPr lang="en-US" sz="9465">
              <a:solidFill>
                <a:srgbClr val="000000"/>
              </a:solidFill>
              <a:latin typeface="Open Sauce Bold" panose="00000800000000000000"/>
              <a:ea typeface="Open Sauce Bold" panose="00000800000000000000"/>
              <a:cs typeface="Open Sauce Bold" panose="00000800000000000000"/>
              <a:sym typeface="Open Sauce Bold" panose="00000800000000000000"/>
            </a:endParaRPr>
          </a:p>
        </p:txBody>
      </p:sp>
      <p:grpSp>
        <p:nvGrpSpPr>
          <p:cNvPr id="3" name="Group 3"/>
          <p:cNvGrpSpPr/>
          <p:nvPr/>
        </p:nvGrpSpPr>
        <p:grpSpPr>
          <a:xfrm rot="0">
            <a:off x="17862165" y="-315444"/>
            <a:ext cx="3615339" cy="11101557"/>
            <a:chOff x="0" y="0"/>
            <a:chExt cx="952188" cy="2923867"/>
          </a:xfrm>
        </p:grpSpPr>
        <p:sp>
          <p:nvSpPr>
            <p:cNvPr id="4" name="Freeform 4"/>
            <p:cNvSpPr/>
            <p:nvPr/>
          </p:nvSpPr>
          <p:spPr>
            <a:xfrm>
              <a:off x="0" y="0"/>
              <a:ext cx="952188" cy="2923867"/>
            </a:xfrm>
            <a:custGeom>
              <a:avLst/>
              <a:gdLst/>
              <a:ahLst/>
              <a:cxnLst/>
              <a:rect l="l" t="t" r="r" b="b"/>
              <a:pathLst>
                <a:path w="952188" h="2923867">
                  <a:moveTo>
                    <a:pt x="0" y="0"/>
                  </a:moveTo>
                  <a:lnTo>
                    <a:pt x="952188" y="0"/>
                  </a:lnTo>
                  <a:lnTo>
                    <a:pt x="952188" y="2923867"/>
                  </a:lnTo>
                  <a:lnTo>
                    <a:pt x="0" y="2923867"/>
                  </a:lnTo>
                  <a:close/>
                </a:path>
              </a:pathLst>
            </a:custGeom>
            <a:solidFill>
              <a:srgbClr val="F9D252"/>
            </a:solidFill>
          </p:spPr>
        </p:sp>
        <p:sp>
          <p:nvSpPr>
            <p:cNvPr id="5" name="TextBox 5"/>
            <p:cNvSpPr txBox="1"/>
            <p:nvPr/>
          </p:nvSpPr>
          <p:spPr>
            <a:xfrm>
              <a:off x="0" y="-38100"/>
              <a:ext cx="952188" cy="2961967"/>
            </a:xfrm>
            <a:prstGeom prst="rect">
              <a:avLst/>
            </a:prstGeom>
          </p:spPr>
          <p:txBody>
            <a:bodyPr lIns="50800" tIns="50800" rIns="50800" bIns="50800" rtlCol="0" anchor="ctr"/>
            <a:lstStyle/>
            <a:p>
              <a:pPr algn="ctr">
                <a:lnSpc>
                  <a:spcPts val="2800"/>
                </a:lnSpc>
              </a:pPr>
            </a:p>
          </p:txBody>
        </p:sp>
      </p:grpSp>
      <p:sp>
        <p:nvSpPr>
          <p:cNvPr id="6" name="TextBox 6"/>
          <p:cNvSpPr txBox="1"/>
          <p:nvPr/>
        </p:nvSpPr>
        <p:spPr>
          <a:xfrm>
            <a:off x="1028700" y="3620735"/>
            <a:ext cx="10203001" cy="481269"/>
          </a:xfrm>
          <a:prstGeom prst="rect">
            <a:avLst/>
          </a:prstGeom>
        </p:spPr>
        <p:txBody>
          <a:bodyPr lIns="0" tIns="0" rIns="0" bIns="0" rtlCol="0" anchor="t">
            <a:spAutoFit/>
          </a:bodyPr>
          <a:lstStyle/>
          <a:p>
            <a:pPr algn="l">
              <a:lnSpc>
                <a:spcPts val="3740"/>
              </a:lnSpc>
            </a:pPr>
            <a:r>
              <a:rPr lang="en-US" sz="3400">
                <a:solidFill>
                  <a:srgbClr val="000000"/>
                </a:solidFill>
                <a:latin typeface="Open Sauce Bold" panose="00000800000000000000"/>
                <a:ea typeface="Open Sauce Bold" panose="00000800000000000000"/>
                <a:cs typeface="Open Sauce Bold" panose="00000800000000000000"/>
                <a:sym typeface="Open Sauce Bold" panose="00000800000000000000"/>
              </a:rPr>
              <a:t>Welcome to the 2024 Election presentation.</a:t>
            </a:r>
            <a:endParaRPr lang="en-US" sz="3400">
              <a:solidFill>
                <a:srgbClr val="000000"/>
              </a:solidFill>
              <a:latin typeface="Open Sauce Bold" panose="00000800000000000000"/>
              <a:ea typeface="Open Sauce Bold" panose="00000800000000000000"/>
              <a:cs typeface="Open Sauce Bold" panose="00000800000000000000"/>
              <a:sym typeface="Open Sauce Bold" panose="00000800000000000000"/>
            </a:endParaRPr>
          </a:p>
        </p:txBody>
      </p:sp>
      <p:sp>
        <p:nvSpPr>
          <p:cNvPr id="7" name="Freeform 7"/>
          <p:cNvSpPr/>
          <p:nvPr/>
        </p:nvSpPr>
        <p:spPr>
          <a:xfrm>
            <a:off x="11506767" y="2191424"/>
            <a:ext cx="7453335" cy="8594688"/>
          </a:xfrm>
          <a:custGeom>
            <a:avLst/>
            <a:gdLst/>
            <a:ahLst/>
            <a:cxnLst/>
            <a:rect l="l" t="t" r="r" b="b"/>
            <a:pathLst>
              <a:path w="7453335" h="8594688">
                <a:moveTo>
                  <a:pt x="0" y="0"/>
                </a:moveTo>
                <a:lnTo>
                  <a:pt x="7453335" y="0"/>
                </a:lnTo>
                <a:lnTo>
                  <a:pt x="7453335" y="8594689"/>
                </a:lnTo>
                <a:lnTo>
                  <a:pt x="0" y="8594689"/>
                </a:lnTo>
                <a:lnTo>
                  <a:pt x="0" y="0"/>
                </a:lnTo>
                <a:close/>
              </a:path>
            </a:pathLst>
          </a:custGeom>
          <a:blipFill>
            <a:blip r:embed="rId1">
              <a:extLst>
                <a:ext uri="{96DAC541-7B7A-43D3-8B79-37D633B846F1}">
                  <asvg:svgBlip xmlns:asvg="http://schemas.microsoft.com/office/drawing/2016/SVG/main" r:embed="rId2"/>
                </a:ext>
              </a:extLst>
            </a:blip>
            <a:stretch>
              <a:fillRect l="-169882"/>
            </a:stretch>
          </a:blipFill>
        </p:spPr>
      </p:sp>
      <p:grpSp>
        <p:nvGrpSpPr>
          <p:cNvPr id="8" name="Group 8"/>
          <p:cNvGrpSpPr/>
          <p:nvPr/>
        </p:nvGrpSpPr>
        <p:grpSpPr>
          <a:xfrm rot="458373">
            <a:off x="-1497111" y="9042553"/>
            <a:ext cx="12619379" cy="2488895"/>
            <a:chOff x="0" y="0"/>
            <a:chExt cx="16825839" cy="3318527"/>
          </a:xfrm>
        </p:grpSpPr>
        <p:sp>
          <p:nvSpPr>
            <p:cNvPr id="9" name="Freeform 9"/>
            <p:cNvSpPr/>
            <p:nvPr/>
          </p:nvSpPr>
          <p:spPr>
            <a:xfrm>
              <a:off x="0" y="0"/>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5525798" y="205119"/>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10989279" y="392951"/>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028700" y="4925951"/>
            <a:ext cx="9544256" cy="2533287"/>
          </a:xfrm>
          <a:prstGeom prst="rect">
            <a:avLst/>
          </a:prstGeom>
        </p:spPr>
        <p:txBody>
          <a:bodyPr lIns="0" tIns="0" rIns="0" bIns="0" rtlCol="0" anchor="t">
            <a:spAutoFit/>
          </a:bodyPr>
          <a:lstStyle/>
          <a:p>
            <a:pPr algn="l">
              <a:lnSpc>
                <a:spcPts val="3300"/>
              </a:lnSpc>
            </a:pPr>
            <a:r>
              <a:rPr lang="en-US" sz="3000">
                <a:solidFill>
                  <a:srgbClr val="000000"/>
                </a:solidFill>
                <a:latin typeface="Open Sauce" panose="00000500000000000000"/>
                <a:ea typeface="Open Sauce" panose="00000500000000000000"/>
                <a:cs typeface="Open Sauce" panose="00000500000000000000"/>
                <a:sym typeface="Open Sauce" panose="00000500000000000000"/>
              </a:rPr>
              <a:t>In this presentation we will get to know about the result of 2024 general election, competing parties,  number of seats won in different constituencies of different states and we will get to know about the insights and recommendation for upcoming elections.</a:t>
            </a:r>
            <a:endParaRPr lang="en-US" sz="3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nvGrpSpPr>
          <p:cNvPr id="13" name="Group 13"/>
          <p:cNvGrpSpPr/>
          <p:nvPr/>
        </p:nvGrpSpPr>
        <p:grpSpPr>
          <a:xfrm rot="0">
            <a:off x="17090834" y="9139909"/>
            <a:ext cx="635238" cy="63523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38A8"/>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FAFAFA"/>
                  </a:solidFill>
                  <a:latin typeface="Open Sauce" panose="00000500000000000000"/>
                  <a:ea typeface="Open Sauce" panose="00000500000000000000"/>
                  <a:cs typeface="Open Sauce" panose="00000500000000000000"/>
                  <a:sym typeface="Open Sauce" panose="00000500000000000000"/>
                </a:rPr>
                <a:t>04</a:t>
              </a:r>
              <a:endParaRPr lang="en-US" sz="2000">
                <a:solidFill>
                  <a:srgbClr val="FAFAFA"/>
                </a:solidFill>
                <a:latin typeface="Open Sauce" panose="00000500000000000000"/>
                <a:ea typeface="Open Sauce" panose="00000500000000000000"/>
                <a:cs typeface="Open Sauce" panose="00000500000000000000"/>
                <a:sym typeface="Open Sauce" panose="0000050000000000000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0">
            <a:off x="-3147817" y="0"/>
            <a:ext cx="3615339" cy="11101557"/>
            <a:chOff x="0" y="0"/>
            <a:chExt cx="952188" cy="2923867"/>
          </a:xfrm>
        </p:grpSpPr>
        <p:sp>
          <p:nvSpPr>
            <p:cNvPr id="3" name="Freeform 3"/>
            <p:cNvSpPr/>
            <p:nvPr/>
          </p:nvSpPr>
          <p:spPr>
            <a:xfrm>
              <a:off x="0" y="0"/>
              <a:ext cx="952188" cy="2923867"/>
            </a:xfrm>
            <a:custGeom>
              <a:avLst/>
              <a:gdLst/>
              <a:ahLst/>
              <a:cxnLst/>
              <a:rect l="l" t="t" r="r" b="b"/>
              <a:pathLst>
                <a:path w="952188" h="2923867">
                  <a:moveTo>
                    <a:pt x="0" y="0"/>
                  </a:moveTo>
                  <a:lnTo>
                    <a:pt x="952188" y="0"/>
                  </a:lnTo>
                  <a:lnTo>
                    <a:pt x="952188" y="2923867"/>
                  </a:lnTo>
                  <a:lnTo>
                    <a:pt x="0" y="2923867"/>
                  </a:lnTo>
                  <a:close/>
                </a:path>
              </a:pathLst>
            </a:custGeom>
            <a:solidFill>
              <a:srgbClr val="D0443F"/>
            </a:solidFill>
          </p:spPr>
        </p:sp>
        <p:sp>
          <p:nvSpPr>
            <p:cNvPr id="4" name="TextBox 4"/>
            <p:cNvSpPr txBox="1"/>
            <p:nvPr/>
          </p:nvSpPr>
          <p:spPr>
            <a:xfrm>
              <a:off x="0" y="-38100"/>
              <a:ext cx="952188" cy="2961967"/>
            </a:xfrm>
            <a:prstGeom prst="rect">
              <a:avLst/>
            </a:prstGeom>
          </p:spPr>
          <p:txBody>
            <a:bodyPr lIns="50800" tIns="50800" rIns="50800" bIns="50800" rtlCol="0" anchor="ctr"/>
            <a:lstStyle/>
            <a:p>
              <a:pPr algn="ctr">
                <a:lnSpc>
                  <a:spcPts val="2800"/>
                </a:lnSpc>
              </a:pPr>
            </a:p>
          </p:txBody>
        </p:sp>
      </p:grpSp>
      <p:sp>
        <p:nvSpPr>
          <p:cNvPr id="5" name="TextBox 5"/>
          <p:cNvSpPr txBox="1"/>
          <p:nvPr/>
        </p:nvSpPr>
        <p:spPr>
          <a:xfrm>
            <a:off x="1395095" y="539750"/>
            <a:ext cx="15438755" cy="1456690"/>
          </a:xfrm>
          <a:prstGeom prst="rect">
            <a:avLst/>
          </a:prstGeom>
        </p:spPr>
        <p:txBody>
          <a:bodyPr wrap="square" lIns="0" tIns="0" rIns="0" bIns="0" rtlCol="0" anchor="t">
            <a:spAutoFit/>
          </a:bodyPr>
          <a:lstStyle/>
          <a:p>
            <a:pPr algn="l">
              <a:lnSpc>
                <a:spcPts val="11360"/>
              </a:lnSpc>
            </a:pPr>
            <a:r>
              <a:rPr lang="en-US" sz="9465">
                <a:solidFill>
                  <a:srgbClr val="000000"/>
                </a:solidFill>
                <a:latin typeface="Open Sauce Bold" panose="00000800000000000000"/>
                <a:ea typeface="Open Sauce Bold" panose="00000800000000000000"/>
                <a:cs typeface="Open Sauce Bold" panose="00000800000000000000"/>
                <a:sym typeface="Open Sauce Bold" panose="00000800000000000000"/>
              </a:rPr>
              <a:t>DASHBOARD CREATION</a:t>
            </a:r>
            <a:endParaRPr lang="en-US" sz="9465">
              <a:solidFill>
                <a:srgbClr val="000000"/>
              </a:solidFill>
              <a:latin typeface="Open Sauce Bold" panose="00000800000000000000"/>
              <a:ea typeface="Open Sauce Bold" panose="00000800000000000000"/>
              <a:cs typeface="Open Sauce Bold" panose="00000800000000000000"/>
              <a:sym typeface="Open Sauce Bold" panose="00000800000000000000"/>
            </a:endParaRPr>
          </a:p>
        </p:txBody>
      </p:sp>
      <p:sp>
        <p:nvSpPr>
          <p:cNvPr id="6" name="AutoShape 6"/>
          <p:cNvSpPr/>
          <p:nvPr/>
        </p:nvSpPr>
        <p:spPr>
          <a:xfrm>
            <a:off x="13790213" y="1978037"/>
            <a:ext cx="7990202" cy="0"/>
          </a:xfrm>
          <a:prstGeom prst="line">
            <a:avLst/>
          </a:prstGeom>
          <a:ln w="19050" cap="flat">
            <a:solidFill>
              <a:srgbClr val="000000"/>
            </a:solidFill>
            <a:prstDash val="solid"/>
            <a:headEnd type="none" w="sm" len="sm"/>
            <a:tailEnd type="none" w="sm" len="sm"/>
          </a:ln>
        </p:spPr>
      </p:sp>
      <p:grpSp>
        <p:nvGrpSpPr>
          <p:cNvPr id="7" name="Group 7"/>
          <p:cNvGrpSpPr/>
          <p:nvPr/>
        </p:nvGrpSpPr>
        <p:grpSpPr>
          <a:xfrm rot="0">
            <a:off x="13703116" y="1803119"/>
            <a:ext cx="368886" cy="36888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38A8"/>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800"/>
                </a:lnSpc>
              </a:pPr>
            </a:p>
          </p:txBody>
        </p:sp>
      </p:grpSp>
      <p:grpSp>
        <p:nvGrpSpPr>
          <p:cNvPr id="10" name="Group 10"/>
          <p:cNvGrpSpPr/>
          <p:nvPr/>
        </p:nvGrpSpPr>
        <p:grpSpPr>
          <a:xfrm rot="0">
            <a:off x="17090834" y="9139909"/>
            <a:ext cx="635238" cy="6352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38A8"/>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FAFAFA"/>
                  </a:solidFill>
                  <a:latin typeface="Open Sauce" panose="00000500000000000000"/>
                  <a:ea typeface="Open Sauce" panose="00000500000000000000"/>
                  <a:cs typeface="Open Sauce" panose="00000500000000000000"/>
                  <a:sym typeface="Open Sauce" panose="00000500000000000000"/>
                </a:rPr>
                <a:t>05</a:t>
              </a:r>
              <a:endParaRPr lang="en-US" sz="2000">
                <a:solidFill>
                  <a:srgbClr val="FAFAFA"/>
                </a:solidFill>
                <a:latin typeface="Open Sauce" panose="00000500000000000000"/>
                <a:ea typeface="Open Sauce" panose="00000500000000000000"/>
                <a:cs typeface="Open Sauce" panose="00000500000000000000"/>
                <a:sym typeface="Open Sauce" panose="00000500000000000000"/>
              </a:endParaRPr>
            </a:p>
          </p:txBody>
        </p:sp>
      </p:grpSp>
      <p:sp>
        <p:nvSpPr>
          <p:cNvPr id="13" name="Freeform 13"/>
          <p:cNvSpPr/>
          <p:nvPr/>
        </p:nvSpPr>
        <p:spPr>
          <a:xfrm>
            <a:off x="1028700" y="2378663"/>
            <a:ext cx="12451289" cy="6761246"/>
          </a:xfrm>
          <a:custGeom>
            <a:avLst/>
            <a:gdLst/>
            <a:ahLst/>
            <a:cxnLst/>
            <a:rect l="l" t="t" r="r" b="b"/>
            <a:pathLst>
              <a:path w="12451289" h="6761246">
                <a:moveTo>
                  <a:pt x="0" y="0"/>
                </a:moveTo>
                <a:lnTo>
                  <a:pt x="12451289" y="0"/>
                </a:lnTo>
                <a:lnTo>
                  <a:pt x="12451289" y="6761246"/>
                </a:lnTo>
                <a:lnTo>
                  <a:pt x="0" y="6761246"/>
                </a:lnTo>
                <a:lnTo>
                  <a:pt x="0" y="0"/>
                </a:lnTo>
                <a:close/>
              </a:path>
            </a:pathLst>
          </a:custGeom>
          <a:blipFill>
            <a:blip r:embed="rId1"/>
            <a:stretch>
              <a:fillRect/>
            </a:stretch>
          </a:blipFill>
        </p:spPr>
      </p:sp>
      <p:sp>
        <p:nvSpPr>
          <p:cNvPr id="14" name="TextBox 14"/>
          <p:cNvSpPr txBox="1"/>
          <p:nvPr/>
        </p:nvSpPr>
        <p:spPr>
          <a:xfrm>
            <a:off x="13703116" y="4207431"/>
            <a:ext cx="4329190" cy="2453871"/>
          </a:xfrm>
          <a:prstGeom prst="rect">
            <a:avLst/>
          </a:prstGeom>
        </p:spPr>
        <p:txBody>
          <a:bodyPr lIns="0" tIns="0" rIns="0" bIns="0" rtlCol="0" anchor="t">
            <a:spAutoFit/>
          </a:bodyPr>
          <a:lstStyle/>
          <a:p>
            <a:pPr algn="l">
              <a:lnSpc>
                <a:spcPts val="4900"/>
              </a:lnSpc>
            </a:pPr>
            <a:r>
              <a:rPr lang="en-US" sz="3500">
                <a:solidFill>
                  <a:srgbClr val="000000"/>
                </a:solidFill>
                <a:latin typeface="Open Sauce" panose="00000500000000000000"/>
                <a:ea typeface="Open Sauce" panose="00000500000000000000"/>
                <a:cs typeface="Open Sauce" panose="00000500000000000000"/>
                <a:sym typeface="Open Sauce" panose="00000500000000000000"/>
              </a:rPr>
              <a:t>We start by connecting multiple tables and making a single table.</a:t>
            </a:r>
            <a:endParaRPr lang="en-US" sz="3500">
              <a:solidFill>
                <a:srgbClr val="000000"/>
              </a:solidFill>
              <a:latin typeface="Open Sauce" panose="00000500000000000000"/>
              <a:ea typeface="Open Sauce" panose="00000500000000000000"/>
              <a:cs typeface="Open Sauce" panose="00000500000000000000"/>
              <a:sym typeface="Open Sauce"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768071">
            <a:off x="-4776963" y="9084819"/>
            <a:ext cx="14386724" cy="2801803"/>
            <a:chOff x="0" y="0"/>
            <a:chExt cx="3789096" cy="737923"/>
          </a:xfrm>
        </p:grpSpPr>
        <p:sp>
          <p:nvSpPr>
            <p:cNvPr id="3" name="Freeform 3"/>
            <p:cNvSpPr/>
            <p:nvPr/>
          </p:nvSpPr>
          <p:spPr>
            <a:xfrm>
              <a:off x="0" y="0"/>
              <a:ext cx="3789096" cy="737923"/>
            </a:xfrm>
            <a:custGeom>
              <a:avLst/>
              <a:gdLst/>
              <a:ahLst/>
              <a:cxnLst/>
              <a:rect l="l" t="t" r="r" b="b"/>
              <a:pathLst>
                <a:path w="3789096" h="737923">
                  <a:moveTo>
                    <a:pt x="0" y="0"/>
                  </a:moveTo>
                  <a:lnTo>
                    <a:pt x="3789096" y="0"/>
                  </a:lnTo>
                  <a:lnTo>
                    <a:pt x="3789096" y="737923"/>
                  </a:lnTo>
                  <a:lnTo>
                    <a:pt x="0" y="737923"/>
                  </a:lnTo>
                  <a:close/>
                </a:path>
              </a:pathLst>
            </a:custGeom>
            <a:solidFill>
              <a:srgbClr val="F9D252"/>
            </a:solidFill>
          </p:spPr>
        </p:sp>
        <p:sp>
          <p:nvSpPr>
            <p:cNvPr id="4" name="TextBox 4"/>
            <p:cNvSpPr txBox="1"/>
            <p:nvPr/>
          </p:nvSpPr>
          <p:spPr>
            <a:xfrm>
              <a:off x="0" y="-38100"/>
              <a:ext cx="3789096" cy="776023"/>
            </a:xfrm>
            <a:prstGeom prst="rect">
              <a:avLst/>
            </a:prstGeom>
          </p:spPr>
          <p:txBody>
            <a:bodyPr lIns="50800" tIns="50800" rIns="50800" bIns="50800" rtlCol="0" anchor="ctr"/>
            <a:lstStyle/>
            <a:p>
              <a:pPr algn="ctr">
                <a:lnSpc>
                  <a:spcPts val="2800"/>
                </a:lnSpc>
              </a:pPr>
            </a:p>
          </p:txBody>
        </p:sp>
      </p:grpSp>
      <p:sp>
        <p:nvSpPr>
          <p:cNvPr id="5" name="Freeform 5"/>
          <p:cNvSpPr/>
          <p:nvPr/>
        </p:nvSpPr>
        <p:spPr>
          <a:xfrm>
            <a:off x="-1988349" y="2829729"/>
            <a:ext cx="6067036" cy="7457271"/>
          </a:xfrm>
          <a:custGeom>
            <a:avLst/>
            <a:gdLst/>
            <a:ahLst/>
            <a:cxnLst/>
            <a:rect l="l" t="t" r="r" b="b"/>
            <a:pathLst>
              <a:path w="6067036" h="7457271">
                <a:moveTo>
                  <a:pt x="0" y="0"/>
                </a:moveTo>
                <a:lnTo>
                  <a:pt x="6067036" y="0"/>
                </a:lnTo>
                <a:lnTo>
                  <a:pt x="6067036" y="7457271"/>
                </a:lnTo>
                <a:lnTo>
                  <a:pt x="0" y="7457271"/>
                </a:lnTo>
                <a:lnTo>
                  <a:pt x="0" y="0"/>
                </a:lnTo>
                <a:close/>
              </a:path>
            </a:pathLst>
          </a:custGeom>
          <a:blipFill>
            <a:blip r:embed="rId1">
              <a:extLst>
                <a:ext uri="{96DAC541-7B7A-43D3-8B79-37D633B846F1}">
                  <asvg:svgBlip xmlns:asvg="http://schemas.microsoft.com/office/drawing/2016/SVG/main" r:embed="rId2"/>
                </a:ext>
              </a:extLst>
            </a:blip>
            <a:stretch>
              <a:fillRect r="-187672"/>
            </a:stretch>
          </a:blipFill>
        </p:spPr>
      </p:sp>
      <p:grpSp>
        <p:nvGrpSpPr>
          <p:cNvPr id="6" name="Group 6"/>
          <p:cNvGrpSpPr/>
          <p:nvPr/>
        </p:nvGrpSpPr>
        <p:grpSpPr>
          <a:xfrm rot="458373">
            <a:off x="9057275" y="-1244447"/>
            <a:ext cx="12619379" cy="2488895"/>
            <a:chOff x="0" y="0"/>
            <a:chExt cx="16825839" cy="3318527"/>
          </a:xfrm>
        </p:grpSpPr>
        <p:sp>
          <p:nvSpPr>
            <p:cNvPr id="7" name="Freeform 7"/>
            <p:cNvSpPr/>
            <p:nvPr/>
          </p:nvSpPr>
          <p:spPr>
            <a:xfrm>
              <a:off x="0" y="0"/>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5525798" y="205119"/>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0989279" y="392951"/>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10" name="Group 10"/>
          <p:cNvGrpSpPr/>
          <p:nvPr/>
        </p:nvGrpSpPr>
        <p:grpSpPr>
          <a:xfrm rot="0">
            <a:off x="17090834" y="9139909"/>
            <a:ext cx="635238" cy="6352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443F"/>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FAFAFA"/>
                  </a:solidFill>
                  <a:latin typeface="Open Sauce" panose="00000500000000000000"/>
                  <a:ea typeface="Open Sauce" panose="00000500000000000000"/>
                  <a:cs typeface="Open Sauce" panose="00000500000000000000"/>
                  <a:sym typeface="Open Sauce" panose="00000500000000000000"/>
                </a:rPr>
                <a:t>06</a:t>
              </a:r>
              <a:endParaRPr lang="en-US" sz="2000">
                <a:solidFill>
                  <a:srgbClr val="FAFAFA"/>
                </a:solidFill>
                <a:latin typeface="Open Sauce" panose="00000500000000000000"/>
                <a:ea typeface="Open Sauce" panose="00000500000000000000"/>
                <a:cs typeface="Open Sauce" panose="00000500000000000000"/>
                <a:sym typeface="Open Sauce" panose="00000500000000000000"/>
              </a:endParaRPr>
            </a:p>
          </p:txBody>
        </p:sp>
      </p:grpSp>
      <p:sp>
        <p:nvSpPr>
          <p:cNvPr id="13" name="Freeform 13"/>
          <p:cNvSpPr/>
          <p:nvPr/>
        </p:nvSpPr>
        <p:spPr>
          <a:xfrm>
            <a:off x="4307769" y="649639"/>
            <a:ext cx="13236871" cy="6533485"/>
          </a:xfrm>
          <a:custGeom>
            <a:avLst/>
            <a:gdLst/>
            <a:ahLst/>
            <a:cxnLst/>
            <a:rect l="l" t="t" r="r" b="b"/>
            <a:pathLst>
              <a:path w="13236871" h="6533485">
                <a:moveTo>
                  <a:pt x="0" y="0"/>
                </a:moveTo>
                <a:lnTo>
                  <a:pt x="13236871" y="0"/>
                </a:lnTo>
                <a:lnTo>
                  <a:pt x="13236871" y="6533484"/>
                </a:lnTo>
                <a:lnTo>
                  <a:pt x="0" y="6533484"/>
                </a:lnTo>
                <a:lnTo>
                  <a:pt x="0" y="0"/>
                </a:lnTo>
                <a:close/>
              </a:path>
            </a:pathLst>
          </a:custGeom>
          <a:blipFill>
            <a:blip r:embed="rId5"/>
            <a:stretch>
              <a:fillRect/>
            </a:stretch>
          </a:blipFill>
        </p:spPr>
      </p:sp>
      <p:sp>
        <p:nvSpPr>
          <p:cNvPr id="14" name="TextBox 14"/>
          <p:cNvSpPr txBox="1"/>
          <p:nvPr/>
        </p:nvSpPr>
        <p:spPr>
          <a:xfrm>
            <a:off x="5925446" y="7562850"/>
            <a:ext cx="10001516" cy="857129"/>
          </a:xfrm>
          <a:prstGeom prst="rect">
            <a:avLst/>
          </a:prstGeom>
        </p:spPr>
        <p:txBody>
          <a:bodyPr lIns="0" tIns="0" rIns="0" bIns="0" rtlCol="0" anchor="t">
            <a:spAutoFit/>
          </a:bodyPr>
          <a:lstStyle/>
          <a:p>
            <a:pPr algn="l">
              <a:lnSpc>
                <a:spcPts val="3300"/>
              </a:lnSpc>
            </a:pPr>
            <a:r>
              <a:rPr lang="en-US" sz="3000">
                <a:solidFill>
                  <a:srgbClr val="000000"/>
                </a:solidFill>
                <a:latin typeface="Open Sauce" panose="00000500000000000000"/>
                <a:ea typeface="Open Sauce" panose="00000500000000000000"/>
                <a:cs typeface="Open Sauce" panose="00000500000000000000"/>
                <a:sym typeface="Open Sauce" panose="00000500000000000000"/>
              </a:rPr>
              <a:t>we start by creating buttons through which we can apply filter to the chart.</a:t>
            </a:r>
            <a:endParaRPr lang="en-US" sz="3000">
              <a:solidFill>
                <a:srgbClr val="000000"/>
              </a:solidFill>
              <a:latin typeface="Open Sauce" panose="00000500000000000000"/>
              <a:ea typeface="Open Sauce" panose="00000500000000000000"/>
              <a:cs typeface="Open Sauce" panose="00000500000000000000"/>
              <a:sym typeface="Open Sauce"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0">
            <a:off x="-831540" y="9538856"/>
            <a:ext cx="19343209" cy="2801803"/>
            <a:chOff x="0" y="0"/>
            <a:chExt cx="5094508" cy="737923"/>
          </a:xfrm>
        </p:grpSpPr>
        <p:sp>
          <p:nvSpPr>
            <p:cNvPr id="3" name="Freeform 3"/>
            <p:cNvSpPr/>
            <p:nvPr/>
          </p:nvSpPr>
          <p:spPr>
            <a:xfrm>
              <a:off x="0" y="0"/>
              <a:ext cx="5094508" cy="737923"/>
            </a:xfrm>
            <a:custGeom>
              <a:avLst/>
              <a:gdLst/>
              <a:ahLst/>
              <a:cxnLst/>
              <a:rect l="l" t="t" r="r" b="b"/>
              <a:pathLst>
                <a:path w="5094508" h="737923">
                  <a:moveTo>
                    <a:pt x="0" y="0"/>
                  </a:moveTo>
                  <a:lnTo>
                    <a:pt x="5094508" y="0"/>
                  </a:lnTo>
                  <a:lnTo>
                    <a:pt x="5094508" y="737923"/>
                  </a:lnTo>
                  <a:lnTo>
                    <a:pt x="0" y="737923"/>
                  </a:lnTo>
                  <a:close/>
                </a:path>
              </a:pathLst>
            </a:custGeom>
            <a:solidFill>
              <a:srgbClr val="F9D252"/>
            </a:solidFill>
          </p:spPr>
        </p:sp>
        <p:sp>
          <p:nvSpPr>
            <p:cNvPr id="4" name="TextBox 4"/>
            <p:cNvSpPr txBox="1"/>
            <p:nvPr/>
          </p:nvSpPr>
          <p:spPr>
            <a:xfrm>
              <a:off x="0" y="-38100"/>
              <a:ext cx="5094508" cy="776023"/>
            </a:xfrm>
            <a:prstGeom prst="rect">
              <a:avLst/>
            </a:prstGeom>
          </p:spPr>
          <p:txBody>
            <a:bodyPr lIns="50800" tIns="50800" rIns="50800" bIns="50800" rtlCol="0" anchor="ctr"/>
            <a:lstStyle/>
            <a:p>
              <a:pPr algn="ctr">
                <a:lnSpc>
                  <a:spcPts val="2800"/>
                </a:lnSpc>
              </a:pPr>
            </a:p>
          </p:txBody>
        </p:sp>
      </p:grpSp>
      <p:sp>
        <p:nvSpPr>
          <p:cNvPr id="5" name="Freeform 5"/>
          <p:cNvSpPr/>
          <p:nvPr/>
        </p:nvSpPr>
        <p:spPr>
          <a:xfrm>
            <a:off x="-1508978" y="3369948"/>
            <a:ext cx="6744012" cy="7569809"/>
          </a:xfrm>
          <a:custGeom>
            <a:avLst/>
            <a:gdLst/>
            <a:ahLst/>
            <a:cxnLst/>
            <a:rect l="l" t="t" r="r" b="b"/>
            <a:pathLst>
              <a:path w="6744012" h="7569809">
                <a:moveTo>
                  <a:pt x="0" y="0"/>
                </a:moveTo>
                <a:lnTo>
                  <a:pt x="6744012" y="0"/>
                </a:lnTo>
                <a:lnTo>
                  <a:pt x="6744012" y="7569809"/>
                </a:lnTo>
                <a:lnTo>
                  <a:pt x="0" y="7569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6" name="Group 6"/>
          <p:cNvGrpSpPr/>
          <p:nvPr/>
        </p:nvGrpSpPr>
        <p:grpSpPr>
          <a:xfrm rot="0">
            <a:off x="17090834" y="9139909"/>
            <a:ext cx="635238" cy="63523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443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FAFAFA"/>
                  </a:solidFill>
                  <a:latin typeface="Open Sauce" panose="00000500000000000000"/>
                  <a:ea typeface="Open Sauce" panose="00000500000000000000"/>
                  <a:cs typeface="Open Sauce" panose="00000500000000000000"/>
                  <a:sym typeface="Open Sauce" panose="00000500000000000000"/>
                </a:rPr>
                <a:t>07</a:t>
              </a:r>
              <a:endParaRPr lang="en-US" sz="2000">
                <a:solidFill>
                  <a:srgbClr val="FAFAFA"/>
                </a:solidFill>
                <a:latin typeface="Open Sauce" panose="00000500000000000000"/>
                <a:ea typeface="Open Sauce" panose="00000500000000000000"/>
                <a:cs typeface="Open Sauce" panose="00000500000000000000"/>
                <a:sym typeface="Open Sauce" panose="00000500000000000000"/>
              </a:endParaRPr>
            </a:p>
          </p:txBody>
        </p:sp>
      </p:grpSp>
      <p:sp>
        <p:nvSpPr>
          <p:cNvPr id="9" name="Freeform 9"/>
          <p:cNvSpPr/>
          <p:nvPr/>
        </p:nvSpPr>
        <p:spPr>
          <a:xfrm>
            <a:off x="4686481" y="252927"/>
            <a:ext cx="13318992" cy="6682274"/>
          </a:xfrm>
          <a:custGeom>
            <a:avLst/>
            <a:gdLst/>
            <a:ahLst/>
            <a:cxnLst/>
            <a:rect l="l" t="t" r="r" b="b"/>
            <a:pathLst>
              <a:path w="13318992" h="6682274">
                <a:moveTo>
                  <a:pt x="0" y="0"/>
                </a:moveTo>
                <a:lnTo>
                  <a:pt x="13318992" y="0"/>
                </a:lnTo>
                <a:lnTo>
                  <a:pt x="13318992" y="6682274"/>
                </a:lnTo>
                <a:lnTo>
                  <a:pt x="0" y="6682274"/>
                </a:lnTo>
                <a:lnTo>
                  <a:pt x="0" y="0"/>
                </a:lnTo>
                <a:close/>
              </a:path>
            </a:pathLst>
          </a:custGeom>
          <a:blipFill>
            <a:blip r:embed="rId3"/>
            <a:stretch>
              <a:fillRect t="-17075" b="-7174"/>
            </a:stretch>
          </a:blipFill>
        </p:spPr>
      </p:sp>
      <p:sp>
        <p:nvSpPr>
          <p:cNvPr id="10" name="TextBox 10"/>
          <p:cNvSpPr txBox="1"/>
          <p:nvPr/>
        </p:nvSpPr>
        <p:spPr>
          <a:xfrm>
            <a:off x="6277541" y="7519663"/>
            <a:ext cx="10170688" cy="1270964"/>
          </a:xfrm>
          <a:prstGeom prst="rect">
            <a:avLst/>
          </a:prstGeom>
        </p:spPr>
        <p:txBody>
          <a:bodyPr lIns="0" tIns="0" rIns="0" bIns="0" rtlCol="0" anchor="t">
            <a:spAutoFit/>
          </a:bodyPr>
          <a:lstStyle/>
          <a:p>
            <a:pPr algn="l">
              <a:lnSpc>
                <a:spcPts val="3310"/>
              </a:lnSpc>
            </a:pPr>
            <a:r>
              <a:rPr lang="en-US" sz="3010">
                <a:solidFill>
                  <a:srgbClr val="000000"/>
                </a:solidFill>
                <a:latin typeface="Open Sauce" panose="00000500000000000000"/>
                <a:ea typeface="Open Sauce" panose="00000500000000000000"/>
                <a:cs typeface="Open Sauce" panose="00000500000000000000"/>
                <a:sym typeface="Open Sauce" panose="00000500000000000000"/>
              </a:rPr>
              <a:t>Then we will create party alliance chart with tree map chart to get to know which party has made a alliance to win the election.</a:t>
            </a:r>
            <a:endParaRPr lang="en-US" sz="3010">
              <a:solidFill>
                <a:srgbClr val="000000"/>
              </a:solidFill>
              <a:latin typeface="Open Sauce" panose="00000500000000000000"/>
              <a:ea typeface="Open Sauce" panose="00000500000000000000"/>
              <a:cs typeface="Open Sauce" panose="00000500000000000000"/>
              <a:sym typeface="Open Sauce"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1028700" y="7607007"/>
            <a:ext cx="10279452" cy="1276168"/>
          </a:xfrm>
          <a:prstGeom prst="rect">
            <a:avLst/>
          </a:prstGeom>
        </p:spPr>
        <p:txBody>
          <a:bodyPr lIns="0" tIns="0" rIns="0" bIns="0" rtlCol="0" anchor="t">
            <a:spAutoFit/>
          </a:bodyPr>
          <a:lstStyle/>
          <a:p>
            <a:pPr algn="l">
              <a:lnSpc>
                <a:spcPts val="3300"/>
              </a:lnSpc>
            </a:pPr>
            <a:r>
              <a:rPr lang="en-US" sz="3000">
                <a:solidFill>
                  <a:srgbClr val="000000"/>
                </a:solidFill>
                <a:latin typeface="Open Sauce" panose="00000500000000000000"/>
                <a:ea typeface="Open Sauce" panose="00000500000000000000"/>
                <a:cs typeface="Open Sauce" panose="00000500000000000000"/>
                <a:sym typeface="Open Sauce" panose="00000500000000000000"/>
              </a:rPr>
              <a:t>We will create area map chart which will indicate different color for highest and lowest margin to check in which area there is high competitiveness.</a:t>
            </a:r>
            <a:endParaRPr lang="en-US" sz="3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nvGrpSpPr>
          <p:cNvPr id="3" name="Group 3"/>
          <p:cNvGrpSpPr/>
          <p:nvPr/>
        </p:nvGrpSpPr>
        <p:grpSpPr>
          <a:xfrm rot="-851630">
            <a:off x="9050060" y="8919279"/>
            <a:ext cx="14386724" cy="2577142"/>
            <a:chOff x="0" y="0"/>
            <a:chExt cx="3789096" cy="678753"/>
          </a:xfrm>
        </p:grpSpPr>
        <p:sp>
          <p:nvSpPr>
            <p:cNvPr id="4" name="Freeform 4"/>
            <p:cNvSpPr/>
            <p:nvPr/>
          </p:nvSpPr>
          <p:spPr>
            <a:xfrm>
              <a:off x="0" y="0"/>
              <a:ext cx="3789096" cy="678753"/>
            </a:xfrm>
            <a:custGeom>
              <a:avLst/>
              <a:gdLst/>
              <a:ahLst/>
              <a:cxnLst/>
              <a:rect l="l" t="t" r="r" b="b"/>
              <a:pathLst>
                <a:path w="3789096" h="678753">
                  <a:moveTo>
                    <a:pt x="0" y="0"/>
                  </a:moveTo>
                  <a:lnTo>
                    <a:pt x="3789096" y="0"/>
                  </a:lnTo>
                  <a:lnTo>
                    <a:pt x="3789096" y="678753"/>
                  </a:lnTo>
                  <a:lnTo>
                    <a:pt x="0" y="678753"/>
                  </a:lnTo>
                  <a:close/>
                </a:path>
              </a:pathLst>
            </a:custGeom>
            <a:solidFill>
              <a:srgbClr val="0038A8"/>
            </a:solidFill>
          </p:spPr>
        </p:sp>
        <p:sp>
          <p:nvSpPr>
            <p:cNvPr id="5" name="TextBox 5"/>
            <p:cNvSpPr txBox="1"/>
            <p:nvPr/>
          </p:nvSpPr>
          <p:spPr>
            <a:xfrm>
              <a:off x="0" y="-38100"/>
              <a:ext cx="3789096" cy="716853"/>
            </a:xfrm>
            <a:prstGeom prst="rect">
              <a:avLst/>
            </a:prstGeom>
          </p:spPr>
          <p:txBody>
            <a:bodyPr lIns="50800" tIns="50800" rIns="50800" bIns="50800" rtlCol="0" anchor="ctr"/>
            <a:lstStyle/>
            <a:p>
              <a:pPr algn="ctr">
                <a:lnSpc>
                  <a:spcPts val="2800"/>
                </a:lnSpc>
              </a:pPr>
            </a:p>
          </p:txBody>
        </p:sp>
      </p:grpSp>
      <p:sp>
        <p:nvSpPr>
          <p:cNvPr id="6" name="Freeform 6"/>
          <p:cNvSpPr/>
          <p:nvPr/>
        </p:nvSpPr>
        <p:spPr>
          <a:xfrm>
            <a:off x="13234107" y="1817825"/>
            <a:ext cx="6018629" cy="7957322"/>
          </a:xfrm>
          <a:custGeom>
            <a:avLst/>
            <a:gdLst/>
            <a:ahLst/>
            <a:cxnLst/>
            <a:rect l="l" t="t" r="r" b="b"/>
            <a:pathLst>
              <a:path w="6018629" h="7957322">
                <a:moveTo>
                  <a:pt x="0" y="0"/>
                </a:moveTo>
                <a:lnTo>
                  <a:pt x="6018629" y="0"/>
                </a:lnTo>
                <a:lnTo>
                  <a:pt x="6018629" y="7957322"/>
                </a:lnTo>
                <a:lnTo>
                  <a:pt x="0" y="79573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AutoShape 7"/>
          <p:cNvSpPr/>
          <p:nvPr/>
        </p:nvSpPr>
        <p:spPr>
          <a:xfrm flipH="1">
            <a:off x="-2568298" y="9267825"/>
            <a:ext cx="12041607" cy="0"/>
          </a:xfrm>
          <a:prstGeom prst="line">
            <a:avLst/>
          </a:prstGeom>
          <a:ln w="19050" cap="flat">
            <a:solidFill>
              <a:srgbClr val="000000"/>
            </a:solidFill>
            <a:prstDash val="solid"/>
            <a:headEnd type="none" w="sm" len="sm"/>
            <a:tailEnd type="none" w="sm" len="sm"/>
          </a:ln>
        </p:spPr>
      </p:sp>
      <p:grpSp>
        <p:nvGrpSpPr>
          <p:cNvPr id="8" name="Group 8"/>
          <p:cNvGrpSpPr/>
          <p:nvPr/>
        </p:nvGrpSpPr>
        <p:grpSpPr>
          <a:xfrm rot="-10800000">
            <a:off x="9191520" y="9073857"/>
            <a:ext cx="368886" cy="36888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443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800"/>
                </a:lnSpc>
              </a:pPr>
            </a:p>
          </p:txBody>
        </p:sp>
      </p:grpSp>
      <p:grpSp>
        <p:nvGrpSpPr>
          <p:cNvPr id="11" name="Group 11"/>
          <p:cNvGrpSpPr/>
          <p:nvPr/>
        </p:nvGrpSpPr>
        <p:grpSpPr>
          <a:xfrm rot="0">
            <a:off x="17259300" y="9139909"/>
            <a:ext cx="635238" cy="63523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D252"/>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000000"/>
                  </a:solidFill>
                  <a:latin typeface="Open Sauce" panose="00000500000000000000"/>
                  <a:ea typeface="Open Sauce" panose="00000500000000000000"/>
                  <a:cs typeface="Open Sauce" panose="00000500000000000000"/>
                  <a:sym typeface="Open Sauce" panose="00000500000000000000"/>
                </a:rPr>
                <a:t>08</a:t>
              </a:r>
              <a:endParaRPr lang="en-US" sz="2000">
                <a:solidFill>
                  <a:srgbClr val="000000"/>
                </a:solidFill>
                <a:latin typeface="Open Sauce" panose="00000500000000000000"/>
                <a:ea typeface="Open Sauce" panose="00000500000000000000"/>
                <a:cs typeface="Open Sauce" panose="00000500000000000000"/>
                <a:sym typeface="Open Sauce" panose="00000500000000000000"/>
              </a:endParaRPr>
            </a:p>
          </p:txBody>
        </p:sp>
      </p:grpSp>
      <p:sp>
        <p:nvSpPr>
          <p:cNvPr id="14" name="Freeform 14"/>
          <p:cNvSpPr/>
          <p:nvPr/>
        </p:nvSpPr>
        <p:spPr>
          <a:xfrm>
            <a:off x="436072" y="309563"/>
            <a:ext cx="10432778" cy="6885219"/>
          </a:xfrm>
          <a:custGeom>
            <a:avLst/>
            <a:gdLst/>
            <a:ahLst/>
            <a:cxnLst/>
            <a:rect l="l" t="t" r="r" b="b"/>
            <a:pathLst>
              <a:path w="10432778" h="6885219">
                <a:moveTo>
                  <a:pt x="0" y="0"/>
                </a:moveTo>
                <a:lnTo>
                  <a:pt x="10432777" y="0"/>
                </a:lnTo>
                <a:lnTo>
                  <a:pt x="10432777" y="6885218"/>
                </a:lnTo>
                <a:lnTo>
                  <a:pt x="0" y="6885218"/>
                </a:lnTo>
                <a:lnTo>
                  <a:pt x="0" y="0"/>
                </a:lnTo>
                <a:close/>
              </a:path>
            </a:pathLst>
          </a:custGeom>
          <a:blipFill>
            <a:blip r:embed="rId3"/>
            <a:stretch>
              <a:fillRect t="-3423" r="-1754" b="-3423"/>
            </a:stretch>
          </a:blipFill>
        </p:spPr>
      </p:sp>
      <p:sp>
        <p:nvSpPr>
          <p:cNvPr id="15" name="TextBox 15"/>
          <p:cNvSpPr txBox="1"/>
          <p:nvPr/>
        </p:nvSpPr>
        <p:spPr>
          <a:xfrm>
            <a:off x="-11218533" y="309563"/>
            <a:ext cx="11218533" cy="1438275"/>
          </a:xfrm>
          <a:prstGeom prst="rect">
            <a:avLst/>
          </a:prstGeom>
        </p:spPr>
        <p:txBody>
          <a:bodyPr lIns="0" tIns="0" rIns="0" bIns="0" rtlCol="0" anchor="t">
            <a:spAutoFit/>
          </a:bodyPr>
          <a:lstStyle/>
          <a:p>
            <a:pPr algn="l">
              <a:lnSpc>
                <a:spcPts val="11360"/>
              </a:lnSpc>
            </a:pPr>
            <a:r>
              <a:rPr lang="en-US" sz="9465">
                <a:solidFill>
                  <a:srgbClr val="000000"/>
                </a:solidFill>
                <a:latin typeface="Open Sauce Bold" panose="00000800000000000000"/>
                <a:ea typeface="Open Sauce Bold" panose="00000800000000000000"/>
                <a:cs typeface="Open Sauce Bold" panose="00000800000000000000"/>
                <a:sym typeface="Open Sauce Bold" panose="00000800000000000000"/>
              </a:rPr>
              <a:t>VOTER RIGHTS</a:t>
            </a:r>
            <a:endParaRPr lang="en-US" sz="9465">
              <a:solidFill>
                <a:srgbClr val="000000"/>
              </a:solidFill>
              <a:latin typeface="Open Sauce Bold" panose="00000800000000000000"/>
              <a:ea typeface="Open Sauce Bold" panose="00000800000000000000"/>
              <a:cs typeface="Open Sauce Bold" panose="00000800000000000000"/>
              <a:sym typeface="Open Sauce Bold" panose="000008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0">
            <a:off x="-831540" y="9538856"/>
            <a:ext cx="19343209" cy="2801803"/>
            <a:chOff x="0" y="0"/>
            <a:chExt cx="5094508" cy="737923"/>
          </a:xfrm>
        </p:grpSpPr>
        <p:sp>
          <p:nvSpPr>
            <p:cNvPr id="3" name="Freeform 3"/>
            <p:cNvSpPr/>
            <p:nvPr/>
          </p:nvSpPr>
          <p:spPr>
            <a:xfrm>
              <a:off x="0" y="0"/>
              <a:ext cx="5094508" cy="737923"/>
            </a:xfrm>
            <a:custGeom>
              <a:avLst/>
              <a:gdLst/>
              <a:ahLst/>
              <a:cxnLst/>
              <a:rect l="l" t="t" r="r" b="b"/>
              <a:pathLst>
                <a:path w="5094508" h="737923">
                  <a:moveTo>
                    <a:pt x="0" y="0"/>
                  </a:moveTo>
                  <a:lnTo>
                    <a:pt x="5094508" y="0"/>
                  </a:lnTo>
                  <a:lnTo>
                    <a:pt x="5094508" y="737923"/>
                  </a:lnTo>
                  <a:lnTo>
                    <a:pt x="0" y="737923"/>
                  </a:lnTo>
                  <a:close/>
                </a:path>
              </a:pathLst>
            </a:custGeom>
            <a:solidFill>
              <a:srgbClr val="F9D252"/>
            </a:solidFill>
          </p:spPr>
        </p:sp>
        <p:sp>
          <p:nvSpPr>
            <p:cNvPr id="4" name="TextBox 4"/>
            <p:cNvSpPr txBox="1"/>
            <p:nvPr/>
          </p:nvSpPr>
          <p:spPr>
            <a:xfrm>
              <a:off x="0" y="-38100"/>
              <a:ext cx="5094508" cy="776023"/>
            </a:xfrm>
            <a:prstGeom prst="rect">
              <a:avLst/>
            </a:prstGeom>
          </p:spPr>
          <p:txBody>
            <a:bodyPr lIns="50800" tIns="50800" rIns="50800" bIns="50800" rtlCol="0" anchor="ctr"/>
            <a:lstStyle/>
            <a:p>
              <a:pPr algn="ctr">
                <a:lnSpc>
                  <a:spcPts val="2800"/>
                </a:lnSpc>
              </a:pPr>
            </a:p>
          </p:txBody>
        </p:sp>
      </p:grpSp>
      <p:grpSp>
        <p:nvGrpSpPr>
          <p:cNvPr id="5" name="Group 5"/>
          <p:cNvGrpSpPr/>
          <p:nvPr/>
        </p:nvGrpSpPr>
        <p:grpSpPr>
          <a:xfrm rot="0">
            <a:off x="16962704" y="9011779"/>
            <a:ext cx="763368" cy="76336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38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FAFAFA"/>
                  </a:solidFill>
                  <a:latin typeface="Open Sauce" panose="00000500000000000000"/>
                  <a:ea typeface="Open Sauce" panose="00000500000000000000"/>
                  <a:cs typeface="Open Sauce" panose="00000500000000000000"/>
                  <a:sym typeface="Open Sauce" panose="00000500000000000000"/>
                </a:rPr>
                <a:t>09</a:t>
              </a:r>
              <a:endParaRPr lang="en-US" sz="2000">
                <a:solidFill>
                  <a:srgbClr val="FAFAFA"/>
                </a:solidFill>
                <a:latin typeface="Open Sauce" panose="00000500000000000000"/>
                <a:ea typeface="Open Sauce" panose="00000500000000000000"/>
                <a:cs typeface="Open Sauce" panose="00000500000000000000"/>
                <a:sym typeface="Open Sauce" panose="00000500000000000000"/>
              </a:endParaRPr>
            </a:p>
          </p:txBody>
        </p:sp>
      </p:grpSp>
      <p:sp>
        <p:nvSpPr>
          <p:cNvPr id="8" name="Freeform 8"/>
          <p:cNvSpPr/>
          <p:nvPr/>
        </p:nvSpPr>
        <p:spPr>
          <a:xfrm>
            <a:off x="0" y="5718006"/>
            <a:ext cx="3793062" cy="3820850"/>
          </a:xfrm>
          <a:custGeom>
            <a:avLst/>
            <a:gdLst/>
            <a:ahLst/>
            <a:cxnLst/>
            <a:rect l="l" t="t" r="r" b="b"/>
            <a:pathLst>
              <a:path w="3793062" h="3820850">
                <a:moveTo>
                  <a:pt x="0" y="0"/>
                </a:moveTo>
                <a:lnTo>
                  <a:pt x="3793062" y="0"/>
                </a:lnTo>
                <a:lnTo>
                  <a:pt x="3793062" y="3820850"/>
                </a:lnTo>
                <a:lnTo>
                  <a:pt x="0" y="38208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7055979" y="1028700"/>
            <a:ext cx="11232021" cy="6956927"/>
          </a:xfrm>
          <a:custGeom>
            <a:avLst/>
            <a:gdLst/>
            <a:ahLst/>
            <a:cxnLst/>
            <a:rect l="l" t="t" r="r" b="b"/>
            <a:pathLst>
              <a:path w="11232021" h="6956927">
                <a:moveTo>
                  <a:pt x="0" y="0"/>
                </a:moveTo>
                <a:lnTo>
                  <a:pt x="11232021" y="0"/>
                </a:lnTo>
                <a:lnTo>
                  <a:pt x="11232021" y="6956927"/>
                </a:lnTo>
                <a:lnTo>
                  <a:pt x="0" y="6956927"/>
                </a:lnTo>
                <a:lnTo>
                  <a:pt x="0" y="0"/>
                </a:lnTo>
                <a:close/>
              </a:path>
            </a:pathLst>
          </a:custGeom>
          <a:blipFill>
            <a:blip r:embed="rId3"/>
            <a:stretch>
              <a:fillRect b="-1751"/>
            </a:stretch>
          </a:blipFill>
        </p:spPr>
      </p:sp>
      <p:sp>
        <p:nvSpPr>
          <p:cNvPr id="10" name="TextBox 10"/>
          <p:cNvSpPr txBox="1"/>
          <p:nvPr/>
        </p:nvSpPr>
        <p:spPr>
          <a:xfrm>
            <a:off x="593590" y="2292451"/>
            <a:ext cx="5874695" cy="2851049"/>
          </a:xfrm>
          <a:prstGeom prst="rect">
            <a:avLst/>
          </a:prstGeom>
        </p:spPr>
        <p:txBody>
          <a:bodyPr lIns="0" tIns="0" rIns="0" bIns="0" rtlCol="0" anchor="t">
            <a:spAutoFit/>
          </a:bodyPr>
          <a:lstStyle/>
          <a:p>
            <a:pPr algn="l">
              <a:lnSpc>
                <a:spcPts val="3710"/>
              </a:lnSpc>
            </a:pPr>
            <a:r>
              <a:rPr lang="en-US" sz="3375">
                <a:solidFill>
                  <a:srgbClr val="000000"/>
                </a:solidFill>
                <a:latin typeface="Open Sauce" panose="00000500000000000000"/>
                <a:ea typeface="Open Sauce" panose="00000500000000000000"/>
                <a:cs typeface="Open Sauce" panose="00000500000000000000"/>
                <a:sym typeface="Open Sauce" panose="00000500000000000000"/>
              </a:rPr>
              <a:t>Next we will create a list of different candidate leading and trailing in different constituencies which will give a descriptive idea of winning party </a:t>
            </a:r>
            <a:endParaRPr lang="en-US" sz="3375">
              <a:solidFill>
                <a:srgbClr val="000000"/>
              </a:solidFill>
              <a:latin typeface="Open Sauce" panose="00000500000000000000"/>
              <a:ea typeface="Open Sauce" panose="00000500000000000000"/>
              <a:cs typeface="Open Sauce" panose="00000500000000000000"/>
              <a:sym typeface="Open Sauce"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840649" y="5392990"/>
            <a:ext cx="3709628" cy="2985516"/>
          </a:xfrm>
          <a:prstGeom prst="rect">
            <a:avLst/>
          </a:prstGeom>
        </p:spPr>
        <p:txBody>
          <a:bodyPr lIns="0" tIns="0" rIns="0" bIns="0" rtlCol="0" anchor="t">
            <a:spAutoFit/>
          </a:bodyPr>
          <a:lstStyle/>
          <a:p>
            <a:pPr algn="l">
              <a:lnSpc>
                <a:spcPts val="3445"/>
              </a:lnSpc>
            </a:pPr>
            <a:r>
              <a:rPr lang="en-US" sz="2460">
                <a:solidFill>
                  <a:srgbClr val="FFFFFF"/>
                </a:solidFill>
                <a:latin typeface="Open Sauce" panose="00000500000000000000"/>
                <a:ea typeface="Open Sauce" panose="00000500000000000000"/>
                <a:cs typeface="Open Sauce" panose="00000500000000000000"/>
                <a:sym typeface="Open Sauce" panose="00000500000000000000"/>
              </a:rPr>
              <a:t>Use these design resources in your Canva Presentation. Happy designing! </a:t>
            </a:r>
            <a:endParaRPr lang="en-US" sz="2460">
              <a:solidFill>
                <a:srgbClr val="FFFFFF"/>
              </a:solidFill>
              <a:latin typeface="Open Sauce" panose="00000500000000000000"/>
              <a:ea typeface="Open Sauce" panose="00000500000000000000"/>
              <a:cs typeface="Open Sauce" panose="00000500000000000000"/>
              <a:sym typeface="Open Sauce" panose="00000500000000000000"/>
            </a:endParaRPr>
          </a:p>
          <a:p>
            <a:pPr algn="l">
              <a:lnSpc>
                <a:spcPts val="3445"/>
              </a:lnSpc>
            </a:pPr>
          </a:p>
          <a:p>
            <a:pPr algn="l">
              <a:lnSpc>
                <a:spcPts val="3445"/>
              </a:lnSpc>
            </a:pPr>
            <a:r>
              <a:rPr lang="en-US" sz="2460">
                <a:solidFill>
                  <a:srgbClr val="FFFFFF"/>
                </a:solidFill>
                <a:latin typeface="Open Sauce" panose="00000500000000000000"/>
                <a:ea typeface="Open Sauce" panose="00000500000000000000"/>
                <a:cs typeface="Open Sauce" panose="00000500000000000000"/>
                <a:sym typeface="Open Sauce" panose="00000500000000000000"/>
              </a:rPr>
              <a:t>Delete or hide this page before presenting. </a:t>
            </a:r>
            <a:endParaRPr lang="en-US" sz="2460">
              <a:solidFill>
                <a:srgbClr val="FFFFFF"/>
              </a:solidFill>
              <a:latin typeface="Open Sauce" panose="00000500000000000000"/>
              <a:ea typeface="Open Sauce" panose="00000500000000000000"/>
              <a:cs typeface="Open Sauce" panose="00000500000000000000"/>
              <a:sym typeface="Open Sauce" panose="00000500000000000000"/>
            </a:endParaRPr>
          </a:p>
        </p:txBody>
      </p:sp>
      <p:sp>
        <p:nvSpPr>
          <p:cNvPr id="3" name="TextBox 3"/>
          <p:cNvSpPr txBox="1"/>
          <p:nvPr/>
        </p:nvSpPr>
        <p:spPr>
          <a:xfrm>
            <a:off x="840649" y="1566466"/>
            <a:ext cx="4813669" cy="1612887"/>
          </a:xfrm>
          <a:prstGeom prst="rect">
            <a:avLst/>
          </a:prstGeom>
        </p:spPr>
        <p:txBody>
          <a:bodyPr lIns="0" tIns="0" rIns="0" bIns="0" rtlCol="0" anchor="t">
            <a:spAutoFit/>
          </a:bodyPr>
          <a:lstStyle/>
          <a:p>
            <a:pPr algn="l">
              <a:lnSpc>
                <a:spcPts val="6225"/>
              </a:lnSpc>
            </a:pPr>
            <a:r>
              <a:rPr lang="en-US" sz="6105">
                <a:solidFill>
                  <a:srgbClr val="FFFFFF"/>
                </a:solidFill>
                <a:latin typeface="Open Sauce Bold" panose="00000800000000000000"/>
                <a:ea typeface="Open Sauce Bold" panose="00000800000000000000"/>
                <a:cs typeface="Open Sauce Bold" panose="00000800000000000000"/>
                <a:sym typeface="Open Sauce Bold" panose="00000800000000000000"/>
              </a:rPr>
              <a:t>RESOURCE PAGE</a:t>
            </a:r>
            <a:endParaRPr lang="en-US" sz="6105">
              <a:solidFill>
                <a:srgbClr val="FFFFFF"/>
              </a:solidFill>
              <a:latin typeface="Open Sauce Bold" panose="00000800000000000000"/>
              <a:ea typeface="Open Sauce Bold" panose="00000800000000000000"/>
              <a:cs typeface="Open Sauce Bold" panose="00000800000000000000"/>
              <a:sym typeface="Open Sauce Bold" panose="00000800000000000000"/>
            </a:endParaRPr>
          </a:p>
        </p:txBody>
      </p:sp>
      <p:sp>
        <p:nvSpPr>
          <p:cNvPr id="4" name="Freeform 4"/>
          <p:cNvSpPr/>
          <p:nvPr/>
        </p:nvSpPr>
        <p:spPr>
          <a:xfrm>
            <a:off x="14106993" y="5632149"/>
            <a:ext cx="4181007" cy="4142998"/>
          </a:xfrm>
          <a:custGeom>
            <a:avLst/>
            <a:gdLst/>
            <a:ahLst/>
            <a:cxnLst/>
            <a:rect l="l" t="t" r="r" b="b"/>
            <a:pathLst>
              <a:path w="4181007" h="4142998">
                <a:moveTo>
                  <a:pt x="0" y="0"/>
                </a:moveTo>
                <a:lnTo>
                  <a:pt x="4181007" y="0"/>
                </a:lnTo>
                <a:lnTo>
                  <a:pt x="4181007" y="4142998"/>
                </a:lnTo>
                <a:lnTo>
                  <a:pt x="0" y="414299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5" name="Group 5"/>
          <p:cNvGrpSpPr/>
          <p:nvPr/>
        </p:nvGrpSpPr>
        <p:grpSpPr>
          <a:xfrm rot="0">
            <a:off x="-1417277" y="0"/>
            <a:ext cx="2445977" cy="10287000"/>
            <a:chOff x="0" y="0"/>
            <a:chExt cx="644208" cy="2709333"/>
          </a:xfrm>
        </p:grpSpPr>
        <p:sp>
          <p:nvSpPr>
            <p:cNvPr id="6" name="Freeform 6"/>
            <p:cNvSpPr/>
            <p:nvPr/>
          </p:nvSpPr>
          <p:spPr>
            <a:xfrm>
              <a:off x="0" y="0"/>
              <a:ext cx="644208" cy="2709333"/>
            </a:xfrm>
            <a:custGeom>
              <a:avLst/>
              <a:gdLst/>
              <a:ahLst/>
              <a:cxnLst/>
              <a:rect l="l" t="t" r="r" b="b"/>
              <a:pathLst>
                <a:path w="644208" h="2709333">
                  <a:moveTo>
                    <a:pt x="0" y="0"/>
                  </a:moveTo>
                  <a:lnTo>
                    <a:pt x="644208" y="0"/>
                  </a:lnTo>
                  <a:lnTo>
                    <a:pt x="644208" y="2709333"/>
                  </a:lnTo>
                  <a:lnTo>
                    <a:pt x="0" y="2709333"/>
                  </a:lnTo>
                  <a:close/>
                </a:path>
              </a:pathLst>
            </a:custGeom>
            <a:solidFill>
              <a:srgbClr val="F9D252"/>
            </a:solidFill>
          </p:spPr>
        </p:sp>
        <p:sp>
          <p:nvSpPr>
            <p:cNvPr id="7" name="TextBox 7"/>
            <p:cNvSpPr txBox="1"/>
            <p:nvPr/>
          </p:nvSpPr>
          <p:spPr>
            <a:xfrm>
              <a:off x="0" y="-38100"/>
              <a:ext cx="644208" cy="2747433"/>
            </a:xfrm>
            <a:prstGeom prst="rect">
              <a:avLst/>
            </a:prstGeom>
          </p:spPr>
          <p:txBody>
            <a:bodyPr lIns="50800" tIns="50800" rIns="50800" bIns="50800" rtlCol="0" anchor="ctr"/>
            <a:lstStyle/>
            <a:p>
              <a:pPr algn="ctr">
                <a:lnSpc>
                  <a:spcPts val="2800"/>
                </a:lnSpc>
              </a:pPr>
            </a:p>
          </p:txBody>
        </p:sp>
      </p:grpSp>
      <p:grpSp>
        <p:nvGrpSpPr>
          <p:cNvPr id="8" name="Group 8"/>
          <p:cNvGrpSpPr/>
          <p:nvPr/>
        </p:nvGrpSpPr>
        <p:grpSpPr>
          <a:xfrm rot="0">
            <a:off x="16962704" y="9011779"/>
            <a:ext cx="763368" cy="76336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443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800"/>
                </a:lnSpc>
              </a:pPr>
              <a:r>
                <a:rPr lang="en-US" sz="2000">
                  <a:solidFill>
                    <a:srgbClr val="FAFAFA"/>
                  </a:solidFill>
                  <a:latin typeface="Open Sauce" panose="00000500000000000000"/>
                  <a:ea typeface="Open Sauce" panose="00000500000000000000"/>
                  <a:cs typeface="Open Sauce" panose="00000500000000000000"/>
                  <a:sym typeface="Open Sauce" panose="00000500000000000000"/>
                </a:rPr>
                <a:t>10</a:t>
              </a:r>
              <a:endParaRPr lang="en-US" sz="2000">
                <a:solidFill>
                  <a:srgbClr val="FAFAFA"/>
                </a:solidFill>
                <a:latin typeface="Open Sauce" panose="00000500000000000000"/>
                <a:ea typeface="Open Sauce" panose="00000500000000000000"/>
                <a:cs typeface="Open Sauce" panose="00000500000000000000"/>
                <a:sym typeface="Open Sauce" panose="00000500000000000000"/>
              </a:endParaRPr>
            </a:p>
          </p:txBody>
        </p:sp>
      </p:grpSp>
      <p:sp>
        <p:nvSpPr>
          <p:cNvPr id="11" name="Freeform 11"/>
          <p:cNvSpPr/>
          <p:nvPr/>
        </p:nvSpPr>
        <p:spPr>
          <a:xfrm>
            <a:off x="1409655" y="629973"/>
            <a:ext cx="8489325" cy="7748533"/>
          </a:xfrm>
          <a:custGeom>
            <a:avLst/>
            <a:gdLst/>
            <a:ahLst/>
            <a:cxnLst/>
            <a:rect l="l" t="t" r="r" b="b"/>
            <a:pathLst>
              <a:path w="8489325" h="7748533">
                <a:moveTo>
                  <a:pt x="0" y="0"/>
                </a:moveTo>
                <a:lnTo>
                  <a:pt x="8489326" y="0"/>
                </a:lnTo>
                <a:lnTo>
                  <a:pt x="8489326" y="7748533"/>
                </a:lnTo>
                <a:lnTo>
                  <a:pt x="0" y="7748533"/>
                </a:lnTo>
                <a:lnTo>
                  <a:pt x="0" y="0"/>
                </a:lnTo>
                <a:close/>
              </a:path>
            </a:pathLst>
          </a:custGeom>
          <a:blipFill>
            <a:blip r:embed="rId3"/>
            <a:stretch>
              <a:fillRect l="-575" r="-575"/>
            </a:stretch>
          </a:blipFill>
        </p:spPr>
      </p:sp>
      <p:sp>
        <p:nvSpPr>
          <p:cNvPr id="12" name="TextBox 12"/>
          <p:cNvSpPr txBox="1"/>
          <p:nvPr/>
        </p:nvSpPr>
        <p:spPr>
          <a:xfrm>
            <a:off x="10795141" y="3217453"/>
            <a:ext cx="6464159" cy="1564513"/>
          </a:xfrm>
          <a:prstGeom prst="rect">
            <a:avLst/>
          </a:prstGeom>
        </p:spPr>
        <p:txBody>
          <a:bodyPr lIns="0" tIns="0" rIns="0" bIns="0" rtlCol="0" anchor="t">
            <a:spAutoFit/>
          </a:bodyPr>
          <a:lstStyle/>
          <a:p>
            <a:pPr algn="l">
              <a:lnSpc>
                <a:spcPts val="4085"/>
              </a:lnSpc>
            </a:pPr>
            <a:r>
              <a:rPr lang="en-US" sz="3710">
                <a:solidFill>
                  <a:srgbClr val="000000"/>
                </a:solidFill>
                <a:latin typeface="Open Sauce" panose="00000500000000000000"/>
                <a:ea typeface="Open Sauce" panose="00000500000000000000"/>
                <a:cs typeface="Open Sauce" panose="00000500000000000000"/>
                <a:sym typeface="Open Sauce" panose="00000500000000000000"/>
              </a:rPr>
              <a:t>Next we will create a bar chart for number of seats won by different parties</a:t>
            </a:r>
            <a:endParaRPr lang="en-US" sz="3710">
              <a:solidFill>
                <a:srgbClr val="000000"/>
              </a:solidFill>
              <a:latin typeface="Open Sauce" panose="00000500000000000000"/>
              <a:ea typeface="Open Sauce" panose="00000500000000000000"/>
              <a:cs typeface="Open Sauce" panose="00000500000000000000"/>
              <a:sym typeface="Open Sauce"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2821</Words>
  <Application>WPS Presentation</Application>
  <PresentationFormat>On-screen Show (4:3)</PresentationFormat>
  <Paragraphs>83</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Open Sauce</vt:lpstr>
      <vt:lpstr>Segoe Print</vt:lpstr>
      <vt:lpstr>Open Sauce Bold</vt:lpstr>
      <vt:lpstr>Canva Sans Bold</vt:lpstr>
      <vt:lpstr>Arial</vt:lpstr>
      <vt:lpstr>Canva Sans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Data analysis</dc:title>
  <dc:creator/>
  <cp:lastModifiedBy>roopa</cp:lastModifiedBy>
  <cp:revision>3</cp:revision>
  <dcterms:created xsi:type="dcterms:W3CDTF">2006-08-16T00:00:00Z</dcterms:created>
  <dcterms:modified xsi:type="dcterms:W3CDTF">2024-07-20T09:25:21Z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BB2C91317D4B4302A4BCA4D5148411F7_12</vt:lpwstr>
  </property>
  <property fmtid="{D5CDD505-2E9C-101B-9397-08002B2CF9AE}" pid="3" name="KSOProductBuildVer">
    <vt:lpwstr>1033-12.2.0.13472</vt:lpwstr>
  </property>
</Properties>
</file>