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5" r:id="rId9"/>
    <p:sldId id="266" r:id="rId10"/>
    <p:sldId id="267" r:id="rId11"/>
    <p:sldId id="270"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0A6040-959C-1C6E-9083-82E30D3C28C2}" v="185" dt="2024-12-01T11:12:27.851"/>
    <p1510:client id="{86A4A3F3-88B1-FD64-A702-10595A701C08}" v="918" dt="2024-12-01T07:01:58.088"/>
    <p1510:client id="{8C9DCB09-2C5E-309C-B0B1-6BEFE625DEC0}" v="1302" dt="2024-12-01T13:59:22.883"/>
    <p1510:client id="{C2A82CA0-401E-2028-1369-02D9B90EC641}" v="2" dt="2024-12-02T06:26:01.9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4F4DDA-F639-4130-8EAD-8383E8BE658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7BAB08C-89D4-4AFC-916D-A5FC50C53E10}">
      <dgm:prSet/>
      <dgm:spPr/>
      <dgm:t>
        <a:bodyPr/>
        <a:lstStyle/>
        <a:p>
          <a:pPr>
            <a:lnSpc>
              <a:spcPct val="100000"/>
            </a:lnSpc>
          </a:pPr>
          <a:r>
            <a:rPr lang="en-US" b="1"/>
            <a:t>Predictive Modeling:</a:t>
          </a:r>
          <a:r>
            <a:rPr lang="en-US"/>
            <a:t> Python can be used to build predictive models that anticipate disease risk based on genetic and environmental factors. This allows for early intervention and preventive measures.</a:t>
          </a:r>
        </a:p>
      </dgm:t>
    </dgm:pt>
    <dgm:pt modelId="{B46B6A4C-0D8E-4EFB-8648-12A235ED40B2}" type="parTrans" cxnId="{B5E777DF-DC17-4999-863E-A1DB5C2F32F3}">
      <dgm:prSet/>
      <dgm:spPr/>
      <dgm:t>
        <a:bodyPr/>
        <a:lstStyle/>
        <a:p>
          <a:endParaRPr lang="en-US"/>
        </a:p>
      </dgm:t>
    </dgm:pt>
    <dgm:pt modelId="{F900BC55-A7F7-4E47-9202-E165451BA159}" type="sibTrans" cxnId="{B5E777DF-DC17-4999-863E-A1DB5C2F32F3}">
      <dgm:prSet/>
      <dgm:spPr/>
      <dgm:t>
        <a:bodyPr/>
        <a:lstStyle/>
        <a:p>
          <a:endParaRPr lang="en-US"/>
        </a:p>
      </dgm:t>
    </dgm:pt>
    <dgm:pt modelId="{01D05FAC-0483-4FA8-B8B8-24AD06C80872}">
      <dgm:prSet/>
      <dgm:spPr/>
      <dgm:t>
        <a:bodyPr/>
        <a:lstStyle/>
        <a:p>
          <a:pPr>
            <a:lnSpc>
              <a:spcPct val="100000"/>
            </a:lnSpc>
          </a:pPr>
          <a:r>
            <a:rPr lang="en-US" b="1"/>
            <a:t>Drug Discovery and Development:</a:t>
          </a:r>
          <a:r>
            <a:rPr lang="en-US"/>
            <a:t> Python-based tools can analyze vast amounts of genomic data to identify novel drug targets and predict drug efficacy and toxicity, accelerating the drug discovery process.</a:t>
          </a:r>
        </a:p>
      </dgm:t>
    </dgm:pt>
    <dgm:pt modelId="{80128BD4-6C5D-4745-A566-318F024F0086}" type="parTrans" cxnId="{04527F28-68C0-421B-8158-A32C87A5C186}">
      <dgm:prSet/>
      <dgm:spPr/>
      <dgm:t>
        <a:bodyPr/>
        <a:lstStyle/>
        <a:p>
          <a:endParaRPr lang="en-US"/>
        </a:p>
      </dgm:t>
    </dgm:pt>
    <dgm:pt modelId="{0F749431-D8E0-4FAB-9E24-7D58315DFD1A}" type="sibTrans" cxnId="{04527F28-68C0-421B-8158-A32C87A5C186}">
      <dgm:prSet/>
      <dgm:spPr/>
      <dgm:t>
        <a:bodyPr/>
        <a:lstStyle/>
        <a:p>
          <a:endParaRPr lang="en-US"/>
        </a:p>
      </dgm:t>
    </dgm:pt>
    <dgm:pt modelId="{5E3F82FC-792A-4F83-8FD7-11037FA588CC}">
      <dgm:prSet/>
      <dgm:spPr/>
      <dgm:t>
        <a:bodyPr/>
        <a:lstStyle/>
        <a:p>
          <a:pPr>
            <a:lnSpc>
              <a:spcPct val="100000"/>
            </a:lnSpc>
          </a:pPr>
          <a:r>
            <a:rPr lang="en-US" b="1"/>
            <a:t>Personalized Treatment Plans:</a:t>
          </a:r>
          <a:r>
            <a:rPr lang="en-US"/>
            <a:t> By analyzing individual patient data, Python can help create tailored treatment plans, including optimal drug dosages and combination therapies.</a:t>
          </a:r>
        </a:p>
      </dgm:t>
    </dgm:pt>
    <dgm:pt modelId="{0BD8F89A-A40F-4A0E-82DC-1D7B9B767647}" type="parTrans" cxnId="{744752EB-F08A-487A-AB60-71F7EB34EB9E}">
      <dgm:prSet/>
      <dgm:spPr/>
      <dgm:t>
        <a:bodyPr/>
        <a:lstStyle/>
        <a:p>
          <a:endParaRPr lang="en-US"/>
        </a:p>
      </dgm:t>
    </dgm:pt>
    <dgm:pt modelId="{AC258902-0592-4ADA-BEDA-CD1CDA3965C2}" type="sibTrans" cxnId="{744752EB-F08A-487A-AB60-71F7EB34EB9E}">
      <dgm:prSet/>
      <dgm:spPr/>
      <dgm:t>
        <a:bodyPr/>
        <a:lstStyle/>
        <a:p>
          <a:endParaRPr lang="en-US"/>
        </a:p>
      </dgm:t>
    </dgm:pt>
    <dgm:pt modelId="{3D1A2A87-B6F7-4AB9-BF4F-5F0D5962E194}">
      <dgm:prSet/>
      <dgm:spPr/>
      <dgm:t>
        <a:bodyPr/>
        <a:lstStyle/>
        <a:p>
          <a:pPr>
            <a:lnSpc>
              <a:spcPct val="100000"/>
            </a:lnSpc>
          </a:pPr>
          <a:r>
            <a:rPr lang="en-US" b="1"/>
            <a:t>Disease Diagnosis and Prognosis:</a:t>
          </a:r>
          <a:r>
            <a:rPr lang="en-US"/>
            <a:t> Python can be used to develop accurate diagnostic tools and prognostic models that predict disease progression and patient outcomes.</a:t>
          </a:r>
        </a:p>
      </dgm:t>
    </dgm:pt>
    <dgm:pt modelId="{1620D7D1-8F1C-40AF-967A-5E1A97E0BCBA}" type="parTrans" cxnId="{041BC9F9-B27F-43FA-9649-7907C0CE2843}">
      <dgm:prSet/>
      <dgm:spPr/>
      <dgm:t>
        <a:bodyPr/>
        <a:lstStyle/>
        <a:p>
          <a:endParaRPr lang="en-US"/>
        </a:p>
      </dgm:t>
    </dgm:pt>
    <dgm:pt modelId="{424471F7-B956-4921-B342-A08A34713937}" type="sibTrans" cxnId="{041BC9F9-B27F-43FA-9649-7907C0CE2843}">
      <dgm:prSet/>
      <dgm:spPr/>
      <dgm:t>
        <a:bodyPr/>
        <a:lstStyle/>
        <a:p>
          <a:endParaRPr lang="en-US"/>
        </a:p>
      </dgm:t>
    </dgm:pt>
    <dgm:pt modelId="{CB82A99A-88B3-45D8-B085-B6550DB10E17}">
      <dgm:prSet/>
      <dgm:spPr/>
      <dgm:t>
        <a:bodyPr/>
        <a:lstStyle/>
        <a:p>
          <a:pPr>
            <a:lnSpc>
              <a:spcPct val="100000"/>
            </a:lnSpc>
          </a:pPr>
          <a:r>
            <a:rPr lang="en-US" b="1"/>
            <a:t>Precision Medicine Research:</a:t>
          </a:r>
          <a:r>
            <a:rPr lang="en-US"/>
            <a:t> Python is essential for conducting large-scale genomic studies, analyzing complex datasets, and identifying genetic markers associated with disease susceptibility and drug response.</a:t>
          </a:r>
        </a:p>
      </dgm:t>
    </dgm:pt>
    <dgm:pt modelId="{41C2EB61-81DC-4348-9871-051B12AB1920}" type="parTrans" cxnId="{5A2009F0-CD4A-46E9-8189-E6E083E5A1A2}">
      <dgm:prSet/>
      <dgm:spPr/>
      <dgm:t>
        <a:bodyPr/>
        <a:lstStyle/>
        <a:p>
          <a:endParaRPr lang="en-US"/>
        </a:p>
      </dgm:t>
    </dgm:pt>
    <dgm:pt modelId="{CDD5AE42-4FD9-4FF1-95E7-D0F476A59414}" type="sibTrans" cxnId="{5A2009F0-CD4A-46E9-8189-E6E083E5A1A2}">
      <dgm:prSet/>
      <dgm:spPr/>
      <dgm:t>
        <a:bodyPr/>
        <a:lstStyle/>
        <a:p>
          <a:endParaRPr lang="en-US"/>
        </a:p>
      </dgm:t>
    </dgm:pt>
    <dgm:pt modelId="{FAA0659C-FE73-49F1-984B-383E0C5B7927}" type="pres">
      <dgm:prSet presAssocID="{3C4F4DDA-F639-4130-8EAD-8383E8BE658D}" presName="root" presStyleCnt="0">
        <dgm:presLayoutVars>
          <dgm:dir/>
          <dgm:resizeHandles val="exact"/>
        </dgm:presLayoutVars>
      </dgm:prSet>
      <dgm:spPr/>
    </dgm:pt>
    <dgm:pt modelId="{E9EF6476-F8E6-4FB7-ABBC-9D2B3DDEE3E4}" type="pres">
      <dgm:prSet presAssocID="{27BAB08C-89D4-4AFC-916D-A5FC50C53E10}" presName="compNode" presStyleCnt="0"/>
      <dgm:spPr/>
    </dgm:pt>
    <dgm:pt modelId="{C8E79167-7D2F-4511-9D17-5EB792B45A35}" type="pres">
      <dgm:prSet presAssocID="{27BAB08C-89D4-4AFC-916D-A5FC50C53E1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icroscope"/>
        </a:ext>
      </dgm:extLst>
    </dgm:pt>
    <dgm:pt modelId="{FCA01645-F5E6-4216-BD8F-56E85952ADEC}" type="pres">
      <dgm:prSet presAssocID="{27BAB08C-89D4-4AFC-916D-A5FC50C53E10}" presName="spaceRect" presStyleCnt="0"/>
      <dgm:spPr/>
    </dgm:pt>
    <dgm:pt modelId="{E622AB38-ABD8-4E55-B0C8-2B6345AA7693}" type="pres">
      <dgm:prSet presAssocID="{27BAB08C-89D4-4AFC-916D-A5FC50C53E10}" presName="textRect" presStyleLbl="revTx" presStyleIdx="0" presStyleCnt="5">
        <dgm:presLayoutVars>
          <dgm:chMax val="1"/>
          <dgm:chPref val="1"/>
        </dgm:presLayoutVars>
      </dgm:prSet>
      <dgm:spPr/>
    </dgm:pt>
    <dgm:pt modelId="{7B5F5284-2029-46F6-BBF2-05A4C46BC829}" type="pres">
      <dgm:prSet presAssocID="{F900BC55-A7F7-4E47-9202-E165451BA159}" presName="sibTrans" presStyleCnt="0"/>
      <dgm:spPr/>
    </dgm:pt>
    <dgm:pt modelId="{8FC6E3C1-ABFE-4413-B6A9-3EEB651AB991}" type="pres">
      <dgm:prSet presAssocID="{01D05FAC-0483-4FA8-B8B8-24AD06C80872}" presName="compNode" presStyleCnt="0"/>
      <dgm:spPr/>
    </dgm:pt>
    <dgm:pt modelId="{556FC543-F730-46BF-81CD-82D82140794B}" type="pres">
      <dgm:prSet presAssocID="{01D05FAC-0483-4FA8-B8B8-24AD06C8087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NA"/>
        </a:ext>
      </dgm:extLst>
    </dgm:pt>
    <dgm:pt modelId="{BD04BDDB-06E3-4FC5-A906-62D6D7968B55}" type="pres">
      <dgm:prSet presAssocID="{01D05FAC-0483-4FA8-B8B8-24AD06C80872}" presName="spaceRect" presStyleCnt="0"/>
      <dgm:spPr/>
    </dgm:pt>
    <dgm:pt modelId="{ABE01D90-AA9E-4342-BEA6-FF6166EA9623}" type="pres">
      <dgm:prSet presAssocID="{01D05FAC-0483-4FA8-B8B8-24AD06C80872}" presName="textRect" presStyleLbl="revTx" presStyleIdx="1" presStyleCnt="5">
        <dgm:presLayoutVars>
          <dgm:chMax val="1"/>
          <dgm:chPref val="1"/>
        </dgm:presLayoutVars>
      </dgm:prSet>
      <dgm:spPr/>
    </dgm:pt>
    <dgm:pt modelId="{062681A0-0E71-4C82-868D-F41BF4F83FA1}" type="pres">
      <dgm:prSet presAssocID="{0F749431-D8E0-4FAB-9E24-7D58315DFD1A}" presName="sibTrans" presStyleCnt="0"/>
      <dgm:spPr/>
    </dgm:pt>
    <dgm:pt modelId="{451BE5B4-4B44-458B-B2E3-7F287FF751FA}" type="pres">
      <dgm:prSet presAssocID="{5E3F82FC-792A-4F83-8FD7-11037FA588CC}" presName="compNode" presStyleCnt="0"/>
      <dgm:spPr/>
    </dgm:pt>
    <dgm:pt modelId="{1413C531-049D-4351-ADD2-45DA5140CDF3}" type="pres">
      <dgm:prSet presAssocID="{5E3F82FC-792A-4F83-8FD7-11037FA588C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dicine"/>
        </a:ext>
      </dgm:extLst>
    </dgm:pt>
    <dgm:pt modelId="{0E0296E8-1EC6-48DF-AD8F-D8F1ED0FC991}" type="pres">
      <dgm:prSet presAssocID="{5E3F82FC-792A-4F83-8FD7-11037FA588CC}" presName="spaceRect" presStyleCnt="0"/>
      <dgm:spPr/>
    </dgm:pt>
    <dgm:pt modelId="{E9F5CB20-C1C9-47D5-A4CB-BFE16993CF39}" type="pres">
      <dgm:prSet presAssocID="{5E3F82FC-792A-4F83-8FD7-11037FA588CC}" presName="textRect" presStyleLbl="revTx" presStyleIdx="2" presStyleCnt="5">
        <dgm:presLayoutVars>
          <dgm:chMax val="1"/>
          <dgm:chPref val="1"/>
        </dgm:presLayoutVars>
      </dgm:prSet>
      <dgm:spPr/>
    </dgm:pt>
    <dgm:pt modelId="{307B46DA-30F3-478D-85DB-B5C6DF931AA3}" type="pres">
      <dgm:prSet presAssocID="{AC258902-0592-4ADA-BEDA-CD1CDA3965C2}" presName="sibTrans" presStyleCnt="0"/>
      <dgm:spPr/>
    </dgm:pt>
    <dgm:pt modelId="{BABC3B83-6925-4451-A1BA-F0BE4981A9C0}" type="pres">
      <dgm:prSet presAssocID="{3D1A2A87-B6F7-4AB9-BF4F-5F0D5962E194}" presName="compNode" presStyleCnt="0"/>
      <dgm:spPr/>
    </dgm:pt>
    <dgm:pt modelId="{2699ABE2-4475-4391-B5F2-62016DB6BE8C}" type="pres">
      <dgm:prSet presAssocID="{3D1A2A87-B6F7-4AB9-BF4F-5F0D5962E19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ethoscope"/>
        </a:ext>
      </dgm:extLst>
    </dgm:pt>
    <dgm:pt modelId="{2D8805C0-7488-454B-8780-A0C19EA86296}" type="pres">
      <dgm:prSet presAssocID="{3D1A2A87-B6F7-4AB9-BF4F-5F0D5962E194}" presName="spaceRect" presStyleCnt="0"/>
      <dgm:spPr/>
    </dgm:pt>
    <dgm:pt modelId="{5270D309-3ECE-41EC-9EFE-64C43BE5F140}" type="pres">
      <dgm:prSet presAssocID="{3D1A2A87-B6F7-4AB9-BF4F-5F0D5962E194}" presName="textRect" presStyleLbl="revTx" presStyleIdx="3" presStyleCnt="5">
        <dgm:presLayoutVars>
          <dgm:chMax val="1"/>
          <dgm:chPref val="1"/>
        </dgm:presLayoutVars>
      </dgm:prSet>
      <dgm:spPr/>
    </dgm:pt>
    <dgm:pt modelId="{1C5BFFC0-E9F8-45BE-BF44-CEC32BE2AF99}" type="pres">
      <dgm:prSet presAssocID="{424471F7-B956-4921-B342-A08A34713937}" presName="sibTrans" presStyleCnt="0"/>
      <dgm:spPr/>
    </dgm:pt>
    <dgm:pt modelId="{A0514668-83B2-4C33-8867-02954F999C82}" type="pres">
      <dgm:prSet presAssocID="{CB82A99A-88B3-45D8-B085-B6550DB10E17}" presName="compNode" presStyleCnt="0"/>
      <dgm:spPr/>
    </dgm:pt>
    <dgm:pt modelId="{D6DBAD09-5127-4252-84DB-A283BF67CA96}" type="pres">
      <dgm:prSet presAssocID="{CB82A99A-88B3-45D8-B085-B6550DB10E1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atabase"/>
        </a:ext>
      </dgm:extLst>
    </dgm:pt>
    <dgm:pt modelId="{65FF775F-0AAC-497D-9356-34D4A417D10D}" type="pres">
      <dgm:prSet presAssocID="{CB82A99A-88B3-45D8-B085-B6550DB10E17}" presName="spaceRect" presStyleCnt="0"/>
      <dgm:spPr/>
    </dgm:pt>
    <dgm:pt modelId="{429DB7A0-224E-453E-9EAA-15B6FB0D26BE}" type="pres">
      <dgm:prSet presAssocID="{CB82A99A-88B3-45D8-B085-B6550DB10E17}" presName="textRect" presStyleLbl="revTx" presStyleIdx="4" presStyleCnt="5">
        <dgm:presLayoutVars>
          <dgm:chMax val="1"/>
          <dgm:chPref val="1"/>
        </dgm:presLayoutVars>
      </dgm:prSet>
      <dgm:spPr/>
    </dgm:pt>
  </dgm:ptLst>
  <dgm:cxnLst>
    <dgm:cxn modelId="{FF29A011-3C04-454A-B24A-80CD581AD397}" type="presOf" srcId="{5E3F82FC-792A-4F83-8FD7-11037FA588CC}" destId="{E9F5CB20-C1C9-47D5-A4CB-BFE16993CF39}" srcOrd="0" destOrd="0" presId="urn:microsoft.com/office/officeart/2018/2/layout/IconLabelList"/>
    <dgm:cxn modelId="{71A0671D-4D76-440E-83D6-D828363C4EB7}" type="presOf" srcId="{27BAB08C-89D4-4AFC-916D-A5FC50C53E10}" destId="{E622AB38-ABD8-4E55-B0C8-2B6345AA7693}" srcOrd="0" destOrd="0" presId="urn:microsoft.com/office/officeart/2018/2/layout/IconLabelList"/>
    <dgm:cxn modelId="{04527F28-68C0-421B-8158-A32C87A5C186}" srcId="{3C4F4DDA-F639-4130-8EAD-8383E8BE658D}" destId="{01D05FAC-0483-4FA8-B8B8-24AD06C80872}" srcOrd="1" destOrd="0" parTransId="{80128BD4-6C5D-4745-A566-318F024F0086}" sibTransId="{0F749431-D8E0-4FAB-9E24-7D58315DFD1A}"/>
    <dgm:cxn modelId="{3D909536-C1BF-4C2B-B94D-9F1D6F44C850}" type="presOf" srcId="{3D1A2A87-B6F7-4AB9-BF4F-5F0D5962E194}" destId="{5270D309-3ECE-41EC-9EFE-64C43BE5F140}" srcOrd="0" destOrd="0" presId="urn:microsoft.com/office/officeart/2018/2/layout/IconLabelList"/>
    <dgm:cxn modelId="{C61B4B54-E005-4F34-B7EA-A3CF67B78871}" type="presOf" srcId="{3C4F4DDA-F639-4130-8EAD-8383E8BE658D}" destId="{FAA0659C-FE73-49F1-984B-383E0C5B7927}" srcOrd="0" destOrd="0" presId="urn:microsoft.com/office/officeart/2018/2/layout/IconLabelList"/>
    <dgm:cxn modelId="{CA5031D5-F689-43A6-8CFE-E91071C929F4}" type="presOf" srcId="{CB82A99A-88B3-45D8-B085-B6550DB10E17}" destId="{429DB7A0-224E-453E-9EAA-15B6FB0D26BE}" srcOrd="0" destOrd="0" presId="urn:microsoft.com/office/officeart/2018/2/layout/IconLabelList"/>
    <dgm:cxn modelId="{E63B5CDF-5DA9-4751-B0AD-3BE8CBF2FD1A}" type="presOf" srcId="{01D05FAC-0483-4FA8-B8B8-24AD06C80872}" destId="{ABE01D90-AA9E-4342-BEA6-FF6166EA9623}" srcOrd="0" destOrd="0" presId="urn:microsoft.com/office/officeart/2018/2/layout/IconLabelList"/>
    <dgm:cxn modelId="{B5E777DF-DC17-4999-863E-A1DB5C2F32F3}" srcId="{3C4F4DDA-F639-4130-8EAD-8383E8BE658D}" destId="{27BAB08C-89D4-4AFC-916D-A5FC50C53E10}" srcOrd="0" destOrd="0" parTransId="{B46B6A4C-0D8E-4EFB-8648-12A235ED40B2}" sibTransId="{F900BC55-A7F7-4E47-9202-E165451BA159}"/>
    <dgm:cxn modelId="{744752EB-F08A-487A-AB60-71F7EB34EB9E}" srcId="{3C4F4DDA-F639-4130-8EAD-8383E8BE658D}" destId="{5E3F82FC-792A-4F83-8FD7-11037FA588CC}" srcOrd="2" destOrd="0" parTransId="{0BD8F89A-A40F-4A0E-82DC-1D7B9B767647}" sibTransId="{AC258902-0592-4ADA-BEDA-CD1CDA3965C2}"/>
    <dgm:cxn modelId="{5A2009F0-CD4A-46E9-8189-E6E083E5A1A2}" srcId="{3C4F4DDA-F639-4130-8EAD-8383E8BE658D}" destId="{CB82A99A-88B3-45D8-B085-B6550DB10E17}" srcOrd="4" destOrd="0" parTransId="{41C2EB61-81DC-4348-9871-051B12AB1920}" sibTransId="{CDD5AE42-4FD9-4FF1-95E7-D0F476A59414}"/>
    <dgm:cxn modelId="{041BC9F9-B27F-43FA-9649-7907C0CE2843}" srcId="{3C4F4DDA-F639-4130-8EAD-8383E8BE658D}" destId="{3D1A2A87-B6F7-4AB9-BF4F-5F0D5962E194}" srcOrd="3" destOrd="0" parTransId="{1620D7D1-8F1C-40AF-967A-5E1A97E0BCBA}" sibTransId="{424471F7-B956-4921-B342-A08A34713937}"/>
    <dgm:cxn modelId="{7E4D7A2B-55D0-497B-A499-B4E650A68337}" type="presParOf" srcId="{FAA0659C-FE73-49F1-984B-383E0C5B7927}" destId="{E9EF6476-F8E6-4FB7-ABBC-9D2B3DDEE3E4}" srcOrd="0" destOrd="0" presId="urn:microsoft.com/office/officeart/2018/2/layout/IconLabelList"/>
    <dgm:cxn modelId="{399CA8FF-5D6B-452C-9918-66D3256043B2}" type="presParOf" srcId="{E9EF6476-F8E6-4FB7-ABBC-9D2B3DDEE3E4}" destId="{C8E79167-7D2F-4511-9D17-5EB792B45A35}" srcOrd="0" destOrd="0" presId="urn:microsoft.com/office/officeart/2018/2/layout/IconLabelList"/>
    <dgm:cxn modelId="{8044F1BE-0EFC-4BCC-9041-F2BFE49ED274}" type="presParOf" srcId="{E9EF6476-F8E6-4FB7-ABBC-9D2B3DDEE3E4}" destId="{FCA01645-F5E6-4216-BD8F-56E85952ADEC}" srcOrd="1" destOrd="0" presId="urn:microsoft.com/office/officeart/2018/2/layout/IconLabelList"/>
    <dgm:cxn modelId="{1BEF5BE3-4D38-4739-9584-24341235A5B1}" type="presParOf" srcId="{E9EF6476-F8E6-4FB7-ABBC-9D2B3DDEE3E4}" destId="{E622AB38-ABD8-4E55-B0C8-2B6345AA7693}" srcOrd="2" destOrd="0" presId="urn:microsoft.com/office/officeart/2018/2/layout/IconLabelList"/>
    <dgm:cxn modelId="{BB0F6BE0-B991-43DC-8F44-1532AFEDD854}" type="presParOf" srcId="{FAA0659C-FE73-49F1-984B-383E0C5B7927}" destId="{7B5F5284-2029-46F6-BBF2-05A4C46BC829}" srcOrd="1" destOrd="0" presId="urn:microsoft.com/office/officeart/2018/2/layout/IconLabelList"/>
    <dgm:cxn modelId="{579EF44B-5868-45AB-9BB6-DE3FFA151131}" type="presParOf" srcId="{FAA0659C-FE73-49F1-984B-383E0C5B7927}" destId="{8FC6E3C1-ABFE-4413-B6A9-3EEB651AB991}" srcOrd="2" destOrd="0" presId="urn:microsoft.com/office/officeart/2018/2/layout/IconLabelList"/>
    <dgm:cxn modelId="{E85BDE0D-EB62-4776-B534-D9A555C3A326}" type="presParOf" srcId="{8FC6E3C1-ABFE-4413-B6A9-3EEB651AB991}" destId="{556FC543-F730-46BF-81CD-82D82140794B}" srcOrd="0" destOrd="0" presId="urn:microsoft.com/office/officeart/2018/2/layout/IconLabelList"/>
    <dgm:cxn modelId="{C2E5D7E2-B07B-4827-9D54-CE052875927D}" type="presParOf" srcId="{8FC6E3C1-ABFE-4413-B6A9-3EEB651AB991}" destId="{BD04BDDB-06E3-4FC5-A906-62D6D7968B55}" srcOrd="1" destOrd="0" presId="urn:microsoft.com/office/officeart/2018/2/layout/IconLabelList"/>
    <dgm:cxn modelId="{89175F59-A72D-45E4-B539-62B7916D62C5}" type="presParOf" srcId="{8FC6E3C1-ABFE-4413-B6A9-3EEB651AB991}" destId="{ABE01D90-AA9E-4342-BEA6-FF6166EA9623}" srcOrd="2" destOrd="0" presId="urn:microsoft.com/office/officeart/2018/2/layout/IconLabelList"/>
    <dgm:cxn modelId="{10AF62D9-90A4-4571-9FD1-F7E9FECC56A6}" type="presParOf" srcId="{FAA0659C-FE73-49F1-984B-383E0C5B7927}" destId="{062681A0-0E71-4C82-868D-F41BF4F83FA1}" srcOrd="3" destOrd="0" presId="urn:microsoft.com/office/officeart/2018/2/layout/IconLabelList"/>
    <dgm:cxn modelId="{281B342E-ECA6-45A2-A230-9F09DDEF6831}" type="presParOf" srcId="{FAA0659C-FE73-49F1-984B-383E0C5B7927}" destId="{451BE5B4-4B44-458B-B2E3-7F287FF751FA}" srcOrd="4" destOrd="0" presId="urn:microsoft.com/office/officeart/2018/2/layout/IconLabelList"/>
    <dgm:cxn modelId="{19C85D33-4DEF-4464-B4B5-1168010741C9}" type="presParOf" srcId="{451BE5B4-4B44-458B-B2E3-7F287FF751FA}" destId="{1413C531-049D-4351-ADD2-45DA5140CDF3}" srcOrd="0" destOrd="0" presId="urn:microsoft.com/office/officeart/2018/2/layout/IconLabelList"/>
    <dgm:cxn modelId="{ECCB58AD-0740-4D25-9AA3-2839613B824D}" type="presParOf" srcId="{451BE5B4-4B44-458B-B2E3-7F287FF751FA}" destId="{0E0296E8-1EC6-48DF-AD8F-D8F1ED0FC991}" srcOrd="1" destOrd="0" presId="urn:microsoft.com/office/officeart/2018/2/layout/IconLabelList"/>
    <dgm:cxn modelId="{FFAB5C9E-93A4-4E0D-83E1-38D042A587D3}" type="presParOf" srcId="{451BE5B4-4B44-458B-B2E3-7F287FF751FA}" destId="{E9F5CB20-C1C9-47D5-A4CB-BFE16993CF39}" srcOrd="2" destOrd="0" presId="urn:microsoft.com/office/officeart/2018/2/layout/IconLabelList"/>
    <dgm:cxn modelId="{D6B31331-7F32-4589-B1B7-B14BF88BAD37}" type="presParOf" srcId="{FAA0659C-FE73-49F1-984B-383E0C5B7927}" destId="{307B46DA-30F3-478D-85DB-B5C6DF931AA3}" srcOrd="5" destOrd="0" presId="urn:microsoft.com/office/officeart/2018/2/layout/IconLabelList"/>
    <dgm:cxn modelId="{629F7840-A681-4502-AE97-FE9FCCDC69EB}" type="presParOf" srcId="{FAA0659C-FE73-49F1-984B-383E0C5B7927}" destId="{BABC3B83-6925-4451-A1BA-F0BE4981A9C0}" srcOrd="6" destOrd="0" presId="urn:microsoft.com/office/officeart/2018/2/layout/IconLabelList"/>
    <dgm:cxn modelId="{9CF82FA6-5CD1-486E-BE07-FFCFCFD5692F}" type="presParOf" srcId="{BABC3B83-6925-4451-A1BA-F0BE4981A9C0}" destId="{2699ABE2-4475-4391-B5F2-62016DB6BE8C}" srcOrd="0" destOrd="0" presId="urn:microsoft.com/office/officeart/2018/2/layout/IconLabelList"/>
    <dgm:cxn modelId="{A8D4A46B-E288-49F8-B937-EDE7453D891B}" type="presParOf" srcId="{BABC3B83-6925-4451-A1BA-F0BE4981A9C0}" destId="{2D8805C0-7488-454B-8780-A0C19EA86296}" srcOrd="1" destOrd="0" presId="urn:microsoft.com/office/officeart/2018/2/layout/IconLabelList"/>
    <dgm:cxn modelId="{95F48985-C0CB-41DA-BEB0-E9D3F5D823B3}" type="presParOf" srcId="{BABC3B83-6925-4451-A1BA-F0BE4981A9C0}" destId="{5270D309-3ECE-41EC-9EFE-64C43BE5F140}" srcOrd="2" destOrd="0" presId="urn:microsoft.com/office/officeart/2018/2/layout/IconLabelList"/>
    <dgm:cxn modelId="{D0DBC0F5-B870-4780-B4C5-D2C09F9355C3}" type="presParOf" srcId="{FAA0659C-FE73-49F1-984B-383E0C5B7927}" destId="{1C5BFFC0-E9F8-45BE-BF44-CEC32BE2AF99}" srcOrd="7" destOrd="0" presId="urn:microsoft.com/office/officeart/2018/2/layout/IconLabelList"/>
    <dgm:cxn modelId="{8438BD85-7735-490D-A229-C1D79BBE1CD6}" type="presParOf" srcId="{FAA0659C-FE73-49F1-984B-383E0C5B7927}" destId="{A0514668-83B2-4C33-8867-02954F999C82}" srcOrd="8" destOrd="0" presId="urn:microsoft.com/office/officeart/2018/2/layout/IconLabelList"/>
    <dgm:cxn modelId="{C6A55258-6F08-4F36-B2DC-420CDC5F31B6}" type="presParOf" srcId="{A0514668-83B2-4C33-8867-02954F999C82}" destId="{D6DBAD09-5127-4252-84DB-A283BF67CA96}" srcOrd="0" destOrd="0" presId="urn:microsoft.com/office/officeart/2018/2/layout/IconLabelList"/>
    <dgm:cxn modelId="{9EFC0C31-DAAF-4F25-BD42-B48E02C3ED7B}" type="presParOf" srcId="{A0514668-83B2-4C33-8867-02954F999C82}" destId="{65FF775F-0AAC-497D-9356-34D4A417D10D}" srcOrd="1" destOrd="0" presId="urn:microsoft.com/office/officeart/2018/2/layout/IconLabelList"/>
    <dgm:cxn modelId="{701CBB68-C51D-419C-B3CB-435EF1D42E59}" type="presParOf" srcId="{A0514668-83B2-4C33-8867-02954F999C82}" destId="{429DB7A0-224E-453E-9EAA-15B6FB0D26B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79167-7D2F-4511-9D17-5EB792B45A35}">
      <dsp:nvSpPr>
        <dsp:cNvPr id="0" name=""/>
        <dsp:cNvSpPr/>
      </dsp:nvSpPr>
      <dsp:spPr>
        <a:xfrm>
          <a:off x="622800" y="794045"/>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22AB38-ABD8-4E55-B0C8-2B6345AA7693}">
      <dsp:nvSpPr>
        <dsp:cNvPr id="0" name=""/>
        <dsp:cNvSpPr/>
      </dsp:nvSpPr>
      <dsp:spPr>
        <a:xfrm>
          <a:off x="127800" y="2018591"/>
          <a:ext cx="1800000" cy="1538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Predictive Modeling:</a:t>
          </a:r>
          <a:r>
            <a:rPr lang="en-US" sz="1100" kern="1200"/>
            <a:t> Python can be used to build predictive models that anticipate disease risk based on genetic and environmental factors. This allows for early intervention and preventive measures.</a:t>
          </a:r>
        </a:p>
      </dsp:txBody>
      <dsp:txXfrm>
        <a:off x="127800" y="2018591"/>
        <a:ext cx="1800000" cy="1538701"/>
      </dsp:txXfrm>
    </dsp:sp>
    <dsp:sp modelId="{556FC543-F730-46BF-81CD-82D82140794B}">
      <dsp:nvSpPr>
        <dsp:cNvPr id="0" name=""/>
        <dsp:cNvSpPr/>
      </dsp:nvSpPr>
      <dsp:spPr>
        <a:xfrm>
          <a:off x="2737800" y="794045"/>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E01D90-AA9E-4342-BEA6-FF6166EA9623}">
      <dsp:nvSpPr>
        <dsp:cNvPr id="0" name=""/>
        <dsp:cNvSpPr/>
      </dsp:nvSpPr>
      <dsp:spPr>
        <a:xfrm>
          <a:off x="2242800" y="2018591"/>
          <a:ext cx="1800000" cy="1538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Drug Discovery and Development:</a:t>
          </a:r>
          <a:r>
            <a:rPr lang="en-US" sz="1100" kern="1200"/>
            <a:t> Python-based tools can analyze vast amounts of genomic data to identify novel drug targets and predict drug efficacy and toxicity, accelerating the drug discovery process.</a:t>
          </a:r>
        </a:p>
      </dsp:txBody>
      <dsp:txXfrm>
        <a:off x="2242800" y="2018591"/>
        <a:ext cx="1800000" cy="1538701"/>
      </dsp:txXfrm>
    </dsp:sp>
    <dsp:sp modelId="{1413C531-049D-4351-ADD2-45DA5140CDF3}">
      <dsp:nvSpPr>
        <dsp:cNvPr id="0" name=""/>
        <dsp:cNvSpPr/>
      </dsp:nvSpPr>
      <dsp:spPr>
        <a:xfrm>
          <a:off x="4852800" y="794045"/>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F5CB20-C1C9-47D5-A4CB-BFE16993CF39}">
      <dsp:nvSpPr>
        <dsp:cNvPr id="0" name=""/>
        <dsp:cNvSpPr/>
      </dsp:nvSpPr>
      <dsp:spPr>
        <a:xfrm>
          <a:off x="4357800" y="2018591"/>
          <a:ext cx="1800000" cy="1538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Personalized Treatment Plans:</a:t>
          </a:r>
          <a:r>
            <a:rPr lang="en-US" sz="1100" kern="1200"/>
            <a:t> By analyzing individual patient data, Python can help create tailored treatment plans, including optimal drug dosages and combination therapies.</a:t>
          </a:r>
        </a:p>
      </dsp:txBody>
      <dsp:txXfrm>
        <a:off x="4357800" y="2018591"/>
        <a:ext cx="1800000" cy="1538701"/>
      </dsp:txXfrm>
    </dsp:sp>
    <dsp:sp modelId="{2699ABE2-4475-4391-B5F2-62016DB6BE8C}">
      <dsp:nvSpPr>
        <dsp:cNvPr id="0" name=""/>
        <dsp:cNvSpPr/>
      </dsp:nvSpPr>
      <dsp:spPr>
        <a:xfrm>
          <a:off x="6967800" y="794045"/>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70D309-3ECE-41EC-9EFE-64C43BE5F140}">
      <dsp:nvSpPr>
        <dsp:cNvPr id="0" name=""/>
        <dsp:cNvSpPr/>
      </dsp:nvSpPr>
      <dsp:spPr>
        <a:xfrm>
          <a:off x="6472800" y="2018591"/>
          <a:ext cx="1800000" cy="1538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Disease Diagnosis and Prognosis:</a:t>
          </a:r>
          <a:r>
            <a:rPr lang="en-US" sz="1100" kern="1200"/>
            <a:t> Python can be used to develop accurate diagnostic tools and prognostic models that predict disease progression and patient outcomes.</a:t>
          </a:r>
        </a:p>
      </dsp:txBody>
      <dsp:txXfrm>
        <a:off x="6472800" y="2018591"/>
        <a:ext cx="1800000" cy="1538701"/>
      </dsp:txXfrm>
    </dsp:sp>
    <dsp:sp modelId="{D6DBAD09-5127-4252-84DB-A283BF67CA96}">
      <dsp:nvSpPr>
        <dsp:cNvPr id="0" name=""/>
        <dsp:cNvSpPr/>
      </dsp:nvSpPr>
      <dsp:spPr>
        <a:xfrm>
          <a:off x="9082800" y="794045"/>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9DB7A0-224E-453E-9EAA-15B6FB0D26BE}">
      <dsp:nvSpPr>
        <dsp:cNvPr id="0" name=""/>
        <dsp:cNvSpPr/>
      </dsp:nvSpPr>
      <dsp:spPr>
        <a:xfrm>
          <a:off x="8587800" y="2018591"/>
          <a:ext cx="1800000" cy="1538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Precision Medicine Research:</a:t>
          </a:r>
          <a:r>
            <a:rPr lang="en-US" sz="1100" kern="1200"/>
            <a:t> Python is essential for conducting large-scale genomic studies, analyzing complex datasets, and identifying genetic markers associated with disease susceptibility and drug response.</a:t>
          </a:r>
        </a:p>
      </dsp:txBody>
      <dsp:txXfrm>
        <a:off x="8587800" y="2018591"/>
        <a:ext cx="1800000" cy="153870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000" kern="1200">
                <a:solidFill>
                  <a:schemeClr val="tx1"/>
                </a:solidFill>
                <a:latin typeface="+mj-lt"/>
                <a:ea typeface="+mj-ea"/>
                <a:cs typeface="+mj-cs"/>
              </a:rPr>
              <a:t>Personalized Medicine using Python</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126418" y="552091"/>
            <a:ext cx="6224335" cy="5431536"/>
          </a:xfrm>
        </p:spPr>
        <p:txBody>
          <a:bodyPr vert="horz" lIns="91440" tIns="45720" rIns="91440" bIns="45720" rtlCol="0" anchor="ctr">
            <a:normAutofit/>
          </a:bodyPr>
          <a:lstStyle/>
          <a:p>
            <a:pPr indent="-228600" algn="l">
              <a:buFont typeface="Arial" panose="020B0604020202020204" pitchFamily="34" charset="0"/>
              <a:buChar char="•"/>
            </a:pPr>
            <a:r>
              <a:rPr lang="en-US" sz="2200" dirty="0"/>
              <a:t>Roopam Seal</a:t>
            </a:r>
          </a:p>
          <a:p>
            <a:pPr indent="-228600" algn="l">
              <a:buFont typeface="Arial" panose="020B0604020202020204" pitchFamily="34" charset="0"/>
              <a:buChar char="•"/>
            </a:pPr>
            <a:r>
              <a:rPr lang="en-US" sz="2200" dirty="0"/>
              <a:t>Roll- 30059922005</a:t>
            </a:r>
          </a:p>
          <a:p>
            <a:pPr indent="-228600" algn="l">
              <a:buFont typeface="Arial" panose="020B0604020202020204" pitchFamily="34" charset="0"/>
              <a:buChar char="•"/>
            </a:pPr>
            <a:r>
              <a:rPr lang="en-US" sz="2200" dirty="0"/>
              <a:t>Semester 5</a:t>
            </a:r>
          </a:p>
          <a:p>
            <a:pPr indent="-228600" algn="l">
              <a:buFont typeface="Arial" panose="020B0604020202020204" pitchFamily="34" charset="0"/>
              <a:buChar char="•"/>
            </a:pPr>
            <a:r>
              <a:rPr lang="en-US" sz="2200" dirty="0"/>
              <a:t>Theme: Application of Python in Bioinformatics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03CE0-43DC-12F5-17AE-98A18631DFBA}"/>
              </a:ext>
            </a:extLst>
          </p:cNvPr>
          <p:cNvSpPr>
            <a:spLocks noGrp="1"/>
          </p:cNvSpPr>
          <p:nvPr>
            <p:ph type="title"/>
          </p:nvPr>
        </p:nvSpPr>
        <p:spPr>
          <a:xfrm>
            <a:off x="612648" y="365125"/>
            <a:ext cx="6986015" cy="1776484"/>
          </a:xfrm>
        </p:spPr>
        <p:txBody>
          <a:bodyPr anchor="b">
            <a:normAutofit/>
          </a:bodyPr>
          <a:lstStyle/>
          <a:p>
            <a:r>
              <a:rPr lang="en-US" sz="5400"/>
              <a:t>PyGeno – simple demonstration of design</a:t>
            </a:r>
          </a:p>
        </p:txBody>
      </p:sp>
      <p:pic>
        <p:nvPicPr>
          <p:cNvPr id="4" name="Picture 3" descr="A white background with black and white clouds&#10;&#10;Description automatically generated">
            <a:extLst>
              <a:ext uri="{FF2B5EF4-FFF2-40B4-BE49-F238E27FC236}">
                <a16:creationId xmlns:a16="http://schemas.microsoft.com/office/drawing/2014/main" id="{AC4A114E-F955-C677-06E8-E3D7CBB110B2}"/>
              </a:ext>
            </a:extLst>
          </p:cNvPr>
          <p:cNvPicPr>
            <a:picLocks noChangeAspect="1"/>
          </p:cNvPicPr>
          <p:nvPr/>
        </p:nvPicPr>
        <p:blipFill>
          <a:blip r:embed="rId2"/>
          <a:srcRect t="-488" r="46582" b="4651"/>
          <a:stretch/>
        </p:blipFill>
        <p:spPr>
          <a:xfrm>
            <a:off x="3882158" y="2976009"/>
            <a:ext cx="3532036" cy="459417"/>
          </a:xfrm>
          <a:prstGeom prst="rect">
            <a:avLst/>
          </a:prstGeom>
        </p:spPr>
      </p:pic>
      <p:sp>
        <p:nvSpPr>
          <p:cNvPr id="13"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769152-8303-2D06-65D0-526BF8CF5A8C}"/>
              </a:ext>
            </a:extLst>
          </p:cNvPr>
          <p:cNvSpPr>
            <a:spLocks noGrp="1"/>
          </p:cNvSpPr>
          <p:nvPr>
            <p:ph idx="1"/>
          </p:nvPr>
        </p:nvSpPr>
        <p:spPr>
          <a:xfrm>
            <a:off x="612648" y="2504819"/>
            <a:ext cx="3269634" cy="4227315"/>
          </a:xfrm>
        </p:spPr>
        <p:txBody>
          <a:bodyPr vert="horz" lIns="91440" tIns="45720" rIns="91440" bIns="45720" rtlCol="0" anchor="t">
            <a:normAutofit/>
          </a:bodyPr>
          <a:lstStyle/>
          <a:p>
            <a:r>
              <a:rPr lang="en-US" sz="1600" dirty="0"/>
              <a:t>This library works by defining a personalized genome. After that we have to add the </a:t>
            </a:r>
            <a:r>
              <a:rPr lang="en-US" sz="1600" err="1"/>
              <a:t>BioMart</a:t>
            </a:r>
            <a:r>
              <a:rPr lang="en-US" sz="1600" dirty="0"/>
              <a:t> attributes which will fetch the </a:t>
            </a:r>
            <a:r>
              <a:rPr lang="en-US" sz="1600" err="1"/>
              <a:t>Ensembl</a:t>
            </a:r>
            <a:r>
              <a:rPr lang="en-US" sz="1600" dirty="0"/>
              <a:t> ID of the related protein.</a:t>
            </a:r>
          </a:p>
          <a:p>
            <a:r>
              <a:rPr lang="en-US" sz="1600" dirty="0"/>
              <a:t>The protein sequence is extracted from the database using a proper extraction tool which is used as a reference sequence, which is then used to compare the query sequence. </a:t>
            </a:r>
          </a:p>
          <a:p>
            <a:r>
              <a:rPr lang="en-US" sz="1600" dirty="0"/>
              <a:t>The polymorphisms and indels are identified and the personalized genome is created for the individual. The therapy procedure is then planned.</a:t>
            </a:r>
          </a:p>
        </p:txBody>
      </p:sp>
      <p:pic>
        <p:nvPicPr>
          <p:cNvPr id="5" name="Picture 4" descr="A text on a white background&#10;&#10;Description automatically generated">
            <a:extLst>
              <a:ext uri="{FF2B5EF4-FFF2-40B4-BE49-F238E27FC236}">
                <a16:creationId xmlns:a16="http://schemas.microsoft.com/office/drawing/2014/main" id="{5E83B21A-9B83-D1D3-3FA7-6EB43F92F066}"/>
              </a:ext>
            </a:extLst>
          </p:cNvPr>
          <p:cNvPicPr>
            <a:picLocks noChangeAspect="1"/>
          </p:cNvPicPr>
          <p:nvPr/>
        </p:nvPicPr>
        <p:blipFill>
          <a:blip r:embed="rId3"/>
          <a:stretch>
            <a:fillRect/>
          </a:stretch>
        </p:blipFill>
        <p:spPr>
          <a:xfrm>
            <a:off x="3883885" y="3647261"/>
            <a:ext cx="5450549" cy="1334954"/>
          </a:xfrm>
          <a:prstGeom prst="rect">
            <a:avLst/>
          </a:prstGeom>
        </p:spPr>
      </p:pic>
      <p:pic>
        <p:nvPicPr>
          <p:cNvPr id="6" name="Picture 5" descr="A close up of a text&#10;&#10;Description automatically generated">
            <a:extLst>
              <a:ext uri="{FF2B5EF4-FFF2-40B4-BE49-F238E27FC236}">
                <a16:creationId xmlns:a16="http://schemas.microsoft.com/office/drawing/2014/main" id="{8AB65244-E941-A115-5A4F-23F6987960C5}"/>
              </a:ext>
            </a:extLst>
          </p:cNvPr>
          <p:cNvPicPr>
            <a:picLocks noChangeAspect="1"/>
          </p:cNvPicPr>
          <p:nvPr/>
        </p:nvPicPr>
        <p:blipFill>
          <a:blip r:embed="rId4"/>
          <a:stretch>
            <a:fillRect/>
          </a:stretch>
        </p:blipFill>
        <p:spPr>
          <a:xfrm>
            <a:off x="3878805" y="5119753"/>
            <a:ext cx="8305509" cy="771297"/>
          </a:xfrm>
          <a:prstGeom prst="rect">
            <a:avLst/>
          </a:prstGeom>
        </p:spPr>
      </p:pic>
    </p:spTree>
    <p:extLst>
      <p:ext uri="{BB962C8B-B14F-4D97-AF65-F5344CB8AC3E}">
        <p14:creationId xmlns:p14="http://schemas.microsoft.com/office/powerpoint/2010/main" val="1290987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27E8-0AC1-10B0-E5A1-139CB30E3C73}"/>
              </a:ext>
            </a:extLst>
          </p:cNvPr>
          <p:cNvSpPr>
            <a:spLocks noGrp="1"/>
          </p:cNvSpPr>
          <p:nvPr>
            <p:ph type="title"/>
          </p:nvPr>
        </p:nvSpPr>
        <p:spPr/>
        <p:txBody>
          <a:bodyPr/>
          <a:lstStyle/>
          <a:p>
            <a:r>
              <a:rPr lang="en-US" dirty="0"/>
              <a:t>Applications of Python</a:t>
            </a:r>
          </a:p>
        </p:txBody>
      </p:sp>
      <p:graphicFrame>
        <p:nvGraphicFramePr>
          <p:cNvPr id="5" name="Content Placeholder 2">
            <a:extLst>
              <a:ext uri="{FF2B5EF4-FFF2-40B4-BE49-F238E27FC236}">
                <a16:creationId xmlns:a16="http://schemas.microsoft.com/office/drawing/2014/main" id="{81213D2C-8714-A0E5-3FA1-8137FACB69E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6805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214B8-760F-8D7C-234D-7CBAB52F1B65}"/>
              </a:ext>
            </a:extLst>
          </p:cNvPr>
          <p:cNvSpPr>
            <a:spLocks noGrp="1"/>
          </p:cNvSpPr>
          <p:nvPr>
            <p:ph type="title"/>
          </p:nvPr>
        </p:nvSpPr>
        <p:spPr>
          <a:xfrm>
            <a:off x="841248" y="548640"/>
            <a:ext cx="3600860" cy="5431536"/>
          </a:xfrm>
        </p:spPr>
        <p:txBody>
          <a:bodyPr>
            <a:normAutofit/>
          </a:bodyPr>
          <a:lstStyle/>
          <a:p>
            <a:r>
              <a:rPr lang="en-US" sz="5000"/>
              <a:t>Future Directions of Personalized Medicine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19C274-0A1F-177A-08F9-A1175AED77B6}"/>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US" sz="2200" b="1" dirty="0">
                <a:ea typeface="+mn-lt"/>
                <a:cs typeface="+mn-lt"/>
              </a:rPr>
              <a:t>Interactive Data Visualization:</a:t>
            </a:r>
            <a:r>
              <a:rPr lang="en-US" sz="2200" dirty="0">
                <a:ea typeface="+mn-lt"/>
                <a:cs typeface="+mn-lt"/>
              </a:rPr>
              <a:t> Integrate libraries like D3.js to create user-friendly interactive visualizations of complex biological data.</a:t>
            </a:r>
            <a:endParaRPr lang="en-US" sz="2200" dirty="0"/>
          </a:p>
          <a:p>
            <a:r>
              <a:rPr lang="en-US" sz="2200" b="1" dirty="0">
                <a:ea typeface="+mn-lt"/>
                <a:cs typeface="+mn-lt"/>
              </a:rPr>
              <a:t>Scalable Data Management:</a:t>
            </a:r>
            <a:r>
              <a:rPr lang="en-US" sz="2200" dirty="0">
                <a:ea typeface="+mn-lt"/>
                <a:cs typeface="+mn-lt"/>
              </a:rPr>
              <a:t> Explore NoSQL databases for efficient storage and retrieval of massive datasets.</a:t>
            </a:r>
            <a:endParaRPr lang="en-US" sz="2200" dirty="0"/>
          </a:p>
          <a:p>
            <a:r>
              <a:rPr lang="en-US" sz="2200" b="1" dirty="0">
                <a:ea typeface="+mn-lt"/>
                <a:cs typeface="+mn-lt"/>
              </a:rPr>
              <a:t>Cloud Architecture:</a:t>
            </a:r>
            <a:r>
              <a:rPr lang="en-US" sz="2200" dirty="0">
                <a:ea typeface="+mn-lt"/>
                <a:cs typeface="+mn-lt"/>
              </a:rPr>
              <a:t> Building databased on cloud platforms and integration of ML on those servers will make the process smoother.</a:t>
            </a:r>
          </a:p>
          <a:p>
            <a:r>
              <a:rPr lang="en-US" sz="2200" b="1" dirty="0"/>
              <a:t>Data Scaling:</a:t>
            </a:r>
            <a:r>
              <a:rPr lang="en-US" sz="2200" dirty="0"/>
              <a:t> Scaling and normalization of the statistical measures will help better analysis of the data.</a:t>
            </a:r>
          </a:p>
          <a:p>
            <a:r>
              <a:rPr lang="en-US" sz="2200" b="1" dirty="0"/>
              <a:t>Drug Discovery:</a:t>
            </a:r>
            <a:r>
              <a:rPr lang="en-US" sz="2200" dirty="0"/>
              <a:t> Python packages can be used for virtual screening of ligands for drug design.</a:t>
            </a:r>
          </a:p>
        </p:txBody>
      </p:sp>
    </p:spTree>
    <p:extLst>
      <p:ext uri="{BB962C8B-B14F-4D97-AF65-F5344CB8AC3E}">
        <p14:creationId xmlns:p14="http://schemas.microsoft.com/office/powerpoint/2010/main" val="2914710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274466-7E39-6B9E-8D55-75BDD307B2BC}"/>
              </a:ext>
            </a:extLst>
          </p:cNvPr>
          <p:cNvSpPr>
            <a:spLocks noGrp="1"/>
          </p:cNvSpPr>
          <p:nvPr>
            <p:ph type="title"/>
          </p:nvPr>
        </p:nvSpPr>
        <p:spPr>
          <a:xfrm>
            <a:off x="841248" y="548640"/>
            <a:ext cx="3600860" cy="5431536"/>
          </a:xfrm>
        </p:spPr>
        <p:txBody>
          <a:bodyPr>
            <a:normAutofit/>
          </a:bodyPr>
          <a:lstStyle/>
          <a:p>
            <a:r>
              <a:rPr lang="en-US" sz="5400"/>
              <a:t>Conclusion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374A7B-52EC-2764-6D39-E8B4E9DA1E5F}"/>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US" sz="1700" b="1">
                <a:ea typeface="+mn-lt"/>
                <a:cs typeface="+mn-lt"/>
              </a:rPr>
              <a:t>Personalized Medicine: </a:t>
            </a:r>
            <a:r>
              <a:rPr lang="en-US" sz="1700">
                <a:ea typeface="+mn-lt"/>
                <a:cs typeface="+mn-lt"/>
              </a:rPr>
              <a:t>Personalized medicine offers the potential to revolutionize healthcare by tailoring treatments to individual patients based on their unique genetic makeup.</a:t>
            </a:r>
            <a:endParaRPr lang="en-US" sz="1700"/>
          </a:p>
          <a:p>
            <a:r>
              <a:rPr lang="en-US" sz="1700" b="1">
                <a:ea typeface="+mn-lt"/>
                <a:cs typeface="+mn-lt"/>
              </a:rPr>
              <a:t>Data Processing and Machine Learning: </a:t>
            </a:r>
            <a:r>
              <a:rPr lang="en-US" sz="1700">
                <a:ea typeface="+mn-lt"/>
                <a:cs typeface="+mn-lt"/>
              </a:rPr>
              <a:t>Python, coupled with powerful machine learning libraries, enables the analysis of vast amounts of genomic data to identify patterns and correlations that can inform personalized treatment strategies.</a:t>
            </a:r>
            <a:endParaRPr lang="en-US" sz="1700"/>
          </a:p>
          <a:p>
            <a:r>
              <a:rPr lang="en-US" sz="1700" b="1">
                <a:ea typeface="+mn-lt"/>
                <a:cs typeface="+mn-lt"/>
              </a:rPr>
              <a:t>Python Packages and Databases: </a:t>
            </a:r>
            <a:r>
              <a:rPr lang="en-US" sz="1700">
                <a:ea typeface="+mn-lt"/>
                <a:cs typeface="+mn-lt"/>
              </a:rPr>
              <a:t>A rich ecosystem of Python packages like scikit-learn, TensorFlow, and PyTorch, along with databases like dbSNP and ClinVar, provide the tools to build sophisticated models and extract meaningful insights.</a:t>
            </a:r>
            <a:endParaRPr lang="en-US" sz="1700"/>
          </a:p>
          <a:p>
            <a:r>
              <a:rPr lang="en-US" sz="1700" b="1">
                <a:ea typeface="+mn-lt"/>
                <a:cs typeface="+mn-lt"/>
              </a:rPr>
              <a:t>Applications:</a:t>
            </a:r>
            <a:r>
              <a:rPr lang="en-US" sz="1700">
                <a:ea typeface="+mn-lt"/>
                <a:cs typeface="+mn-lt"/>
              </a:rPr>
              <a:t> From drug discovery to patient risk assessment, Python-powered bioinformatics tools are transforming various aspects of healthcare, leading to more effective and targeted therapies.</a:t>
            </a:r>
            <a:endParaRPr lang="en-US" sz="1700"/>
          </a:p>
          <a:p>
            <a:r>
              <a:rPr lang="en-US" sz="1700" b="1">
                <a:ea typeface="+mn-lt"/>
                <a:cs typeface="+mn-lt"/>
              </a:rPr>
              <a:t>A Collaborative Future:</a:t>
            </a:r>
            <a:r>
              <a:rPr lang="en-US" sz="1700">
                <a:ea typeface="+mn-lt"/>
                <a:cs typeface="+mn-lt"/>
              </a:rPr>
              <a:t> As technology continues to advance, collaboration between bioinformaticians, clinicians, and data scientists is essential to unlock the full potential of personalized medicine and improve patient outcomes.</a:t>
            </a:r>
            <a:endParaRPr lang="en-US" sz="1700"/>
          </a:p>
        </p:txBody>
      </p:sp>
    </p:spTree>
    <p:extLst>
      <p:ext uri="{BB962C8B-B14F-4D97-AF65-F5344CB8AC3E}">
        <p14:creationId xmlns:p14="http://schemas.microsoft.com/office/powerpoint/2010/main" val="3034710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F836EF-11A9-5BE0-DA80-D762948D09C5}"/>
              </a:ext>
            </a:extLst>
          </p:cNvPr>
          <p:cNvSpPr>
            <a:spLocks noGrp="1"/>
          </p:cNvSpPr>
          <p:nvPr>
            <p:ph type="title"/>
          </p:nvPr>
        </p:nvSpPr>
        <p:spPr>
          <a:xfrm>
            <a:off x="630936" y="639520"/>
            <a:ext cx="3429000" cy="1719072"/>
          </a:xfrm>
        </p:spPr>
        <p:txBody>
          <a:bodyPr anchor="b">
            <a:normAutofit/>
          </a:bodyPr>
          <a:lstStyle/>
          <a:p>
            <a:r>
              <a:rPr lang="en-US" sz="4600"/>
              <a:t>Personalized Medicine</a:t>
            </a:r>
          </a:p>
        </p:txBody>
      </p:sp>
      <p:sp>
        <p:nvSpPr>
          <p:cNvPr id="2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CA9421-1C4B-3391-C4DD-5C6C618B09EC}"/>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1700"/>
              <a:t>Patient-centric treatment through the integration of multi-omics data from an individual.</a:t>
            </a:r>
          </a:p>
          <a:p>
            <a:r>
              <a:rPr lang="en-US" sz="1700"/>
              <a:t>Gives importance to preventive mode of treatment rather than reactive mode.</a:t>
            </a:r>
          </a:p>
          <a:p>
            <a:r>
              <a:rPr lang="en-US" sz="1700"/>
              <a:t>Focus on genomic profiling of the patient to understand the single nucleotide variations that may influence the drug efficacy and toxicity.</a:t>
            </a:r>
            <a:r>
              <a:rPr lang="en-US" sz="1700" dirty="0"/>
              <a:t>  </a:t>
            </a:r>
          </a:p>
        </p:txBody>
      </p:sp>
      <p:pic>
        <p:nvPicPr>
          <p:cNvPr id="5" name="Picture 4" descr="The UC Davis Precision Medicine Model">
            <a:extLst>
              <a:ext uri="{FF2B5EF4-FFF2-40B4-BE49-F238E27FC236}">
                <a16:creationId xmlns:a16="http://schemas.microsoft.com/office/drawing/2014/main" id="{FC5969C3-D6FC-A898-A7E4-FF7E829BBF6F}"/>
              </a:ext>
            </a:extLst>
          </p:cNvPr>
          <p:cNvPicPr>
            <a:picLocks noChangeAspect="1"/>
          </p:cNvPicPr>
          <p:nvPr/>
        </p:nvPicPr>
        <p:blipFill>
          <a:blip r:embed="rId2"/>
          <a:stretch>
            <a:fillRect/>
          </a:stretch>
        </p:blipFill>
        <p:spPr>
          <a:xfrm>
            <a:off x="4891263" y="640080"/>
            <a:ext cx="6429786" cy="5577840"/>
          </a:xfrm>
          <a:prstGeom prst="rect">
            <a:avLst/>
          </a:prstGeom>
        </p:spPr>
      </p:pic>
    </p:spTree>
    <p:extLst>
      <p:ext uri="{BB962C8B-B14F-4D97-AF65-F5344CB8AC3E}">
        <p14:creationId xmlns:p14="http://schemas.microsoft.com/office/powerpoint/2010/main" val="1906254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E81E-29ED-3695-3F87-3B07365A5677}"/>
              </a:ext>
            </a:extLst>
          </p:cNvPr>
          <p:cNvSpPr>
            <a:spLocks noGrp="1"/>
          </p:cNvSpPr>
          <p:nvPr>
            <p:ph type="title"/>
          </p:nvPr>
        </p:nvSpPr>
        <p:spPr>
          <a:xfrm>
            <a:off x="630936" y="639520"/>
            <a:ext cx="3429000" cy="1719072"/>
          </a:xfrm>
        </p:spPr>
        <p:txBody>
          <a:bodyPr anchor="b">
            <a:normAutofit/>
          </a:bodyPr>
          <a:lstStyle/>
          <a:p>
            <a:r>
              <a:rPr lang="en-US" sz="3800"/>
              <a:t>Role of Python in Targeted Therapy</a:t>
            </a:r>
          </a:p>
        </p:txBody>
      </p:sp>
      <p:sp>
        <p:nvSpPr>
          <p:cNvPr id="3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9B32ED-7062-2E10-4005-A818199F3B98}"/>
              </a:ext>
            </a:extLst>
          </p:cNvPr>
          <p:cNvSpPr>
            <a:spLocks noGrp="1"/>
          </p:cNvSpPr>
          <p:nvPr>
            <p:ph idx="1"/>
          </p:nvPr>
        </p:nvSpPr>
        <p:spPr>
          <a:xfrm>
            <a:off x="641821" y="2807208"/>
            <a:ext cx="5828937" cy="3908552"/>
          </a:xfrm>
        </p:spPr>
        <p:txBody>
          <a:bodyPr vert="horz" lIns="91440" tIns="45720" rIns="91440" bIns="45720" rtlCol="0" anchor="t">
            <a:noAutofit/>
          </a:bodyPr>
          <a:lstStyle/>
          <a:p>
            <a:r>
              <a:rPr lang="en-US" sz="1800" dirty="0"/>
              <a:t>Python uses algorithms on genomic datasets to predict the individual changes in the genomic sequences. It can further be used to understand the changes in RNA and protein content of the patient cells.</a:t>
            </a:r>
          </a:p>
          <a:p>
            <a:r>
              <a:rPr lang="en-US" sz="1800" dirty="0">
                <a:ea typeface="+mn-lt"/>
                <a:cs typeface="+mn-lt"/>
              </a:rPr>
              <a:t>The use of multi-modal data helps in deeper analysis of large datasets which help us predict diseases with more accuracy.</a:t>
            </a:r>
          </a:p>
          <a:p>
            <a:r>
              <a:rPr lang="en-US" sz="1800" dirty="0">
                <a:ea typeface="+mn-lt"/>
                <a:cs typeface="+mn-lt"/>
              </a:rPr>
              <a:t>Advancement in the field of “in silico” experimental systems would improve the efficiency of clinical trials which would reduce the time and cost associated with clinical trials. The experimental system “in silico” refers to using computers to run various experiments.</a:t>
            </a:r>
          </a:p>
          <a:p>
            <a:r>
              <a:rPr lang="en-US" sz="1800" dirty="0"/>
              <a:t>Integration of the subject's genomic polymorphism helps in screening of the patients.</a:t>
            </a:r>
          </a:p>
        </p:txBody>
      </p:sp>
      <p:pic>
        <p:nvPicPr>
          <p:cNvPr id="5" name="Picture 4" descr="personalized medicine">
            <a:extLst>
              <a:ext uri="{FF2B5EF4-FFF2-40B4-BE49-F238E27FC236}">
                <a16:creationId xmlns:a16="http://schemas.microsoft.com/office/drawing/2014/main" id="{7874F6CE-F4B9-508D-2A21-12B072C5831F}"/>
              </a:ext>
            </a:extLst>
          </p:cNvPr>
          <p:cNvPicPr>
            <a:picLocks noChangeAspect="1"/>
          </p:cNvPicPr>
          <p:nvPr/>
        </p:nvPicPr>
        <p:blipFill>
          <a:blip r:embed="rId2"/>
          <a:srcRect l="13352" t="6557" r="-1705" b="-1639"/>
          <a:stretch/>
        </p:blipFill>
        <p:spPr>
          <a:xfrm>
            <a:off x="6761770" y="2598667"/>
            <a:ext cx="5431246" cy="3062020"/>
          </a:xfrm>
          <a:prstGeom prst="rect">
            <a:avLst/>
          </a:prstGeom>
        </p:spPr>
      </p:pic>
    </p:spTree>
    <p:extLst>
      <p:ext uri="{BB962C8B-B14F-4D97-AF65-F5344CB8AC3E}">
        <p14:creationId xmlns:p14="http://schemas.microsoft.com/office/powerpoint/2010/main" val="781615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4D9199-682A-B905-5792-5689D9047FEC}"/>
              </a:ext>
            </a:extLst>
          </p:cNvPr>
          <p:cNvSpPr>
            <a:spLocks noGrp="1"/>
          </p:cNvSpPr>
          <p:nvPr>
            <p:ph type="title"/>
          </p:nvPr>
        </p:nvSpPr>
        <p:spPr>
          <a:xfrm>
            <a:off x="572493" y="238539"/>
            <a:ext cx="11018520" cy="1434415"/>
          </a:xfrm>
        </p:spPr>
        <p:txBody>
          <a:bodyPr anchor="b">
            <a:normAutofit/>
          </a:bodyPr>
          <a:lstStyle/>
          <a:p>
            <a:r>
              <a:rPr lang="en-US" sz="5400"/>
              <a:t>Data Acquisition and Preprocessing</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0CF904C-CAFB-7D3D-C07D-EAB2EC3444AD}"/>
              </a:ext>
            </a:extLst>
          </p:cNvPr>
          <p:cNvSpPr>
            <a:spLocks noGrp="1"/>
          </p:cNvSpPr>
          <p:nvPr>
            <p:ph idx="1"/>
          </p:nvPr>
        </p:nvSpPr>
        <p:spPr>
          <a:xfrm>
            <a:off x="572493" y="2426916"/>
            <a:ext cx="6977712" cy="3438452"/>
          </a:xfrm>
        </p:spPr>
        <p:txBody>
          <a:bodyPr vert="horz" lIns="91440" tIns="45720" rIns="91440" bIns="45720" rtlCol="0" anchor="t">
            <a:noAutofit/>
          </a:bodyPr>
          <a:lstStyle/>
          <a:p>
            <a:r>
              <a:rPr lang="en-US" dirty="0"/>
              <a:t>Collection of genomic data: </a:t>
            </a:r>
            <a:r>
              <a:rPr lang="en-US" dirty="0">
                <a:ea typeface="+mn-lt"/>
                <a:cs typeface="+mn-lt"/>
              </a:rPr>
              <a:t>Utilize APIs from databases like </a:t>
            </a:r>
            <a:r>
              <a:rPr lang="en-US" dirty="0" err="1">
                <a:ea typeface="+mn-lt"/>
                <a:cs typeface="+mn-lt"/>
              </a:rPr>
              <a:t>dbSNP</a:t>
            </a:r>
            <a:r>
              <a:rPr lang="en-US" dirty="0">
                <a:ea typeface="+mn-lt"/>
                <a:cs typeface="+mn-lt"/>
              </a:rPr>
              <a:t>, </a:t>
            </a:r>
            <a:r>
              <a:rPr lang="en-US" dirty="0" err="1">
                <a:ea typeface="+mn-lt"/>
                <a:cs typeface="+mn-lt"/>
              </a:rPr>
              <a:t>ClinVar</a:t>
            </a:r>
            <a:r>
              <a:rPr lang="en-US" dirty="0">
                <a:ea typeface="+mn-lt"/>
                <a:cs typeface="+mn-lt"/>
              </a:rPr>
              <a:t>, and GTEx to fetch relevant genetic variations and their associated phenotypes.</a:t>
            </a:r>
            <a:endParaRPr lang="en-US" dirty="0"/>
          </a:p>
          <a:p>
            <a:r>
              <a:rPr lang="en-US" dirty="0"/>
              <a:t>Preprocessing of data: </a:t>
            </a:r>
            <a:r>
              <a:rPr lang="en-US" dirty="0">
                <a:ea typeface="+mn-lt"/>
                <a:cs typeface="+mn-lt"/>
              </a:rPr>
              <a:t>Employ Python libraries like Pandas and NumPy to handle missing values, outliers, and normalize data for subsequent analysis.</a:t>
            </a:r>
            <a:endParaRPr lang="en-US" dirty="0"/>
          </a:p>
        </p:txBody>
      </p:sp>
      <p:pic>
        <p:nvPicPr>
          <p:cNvPr id="4" name="Picture 3" descr="Figure 1. Records in dbSNP are cross-annotated within other internal information resources such as PubMed, genome project sequences, GenBank records, the LocusLink nomenclature/sequence database and the dbSTS database of sequence tagged sites. Users may query dbSNP directly, or start a search in any part of the NCBI discovery space to construct a set of dbSNP records that satisfy their search conditions. Records are also integrated with external information resources through hypertext URLs that dbSNP users can follow to explore the detailed information that is beyond the scope of dbSNP curation.">
            <a:extLst>
              <a:ext uri="{FF2B5EF4-FFF2-40B4-BE49-F238E27FC236}">
                <a16:creationId xmlns:a16="http://schemas.microsoft.com/office/drawing/2014/main" id="{1AAB1770-13E5-4B93-956F-646ACF379E5D}"/>
              </a:ext>
            </a:extLst>
          </p:cNvPr>
          <p:cNvPicPr>
            <a:picLocks noChangeAspect="1"/>
          </p:cNvPicPr>
          <p:nvPr/>
        </p:nvPicPr>
        <p:blipFill>
          <a:blip r:embed="rId2"/>
          <a:srcRect l="302" r="514" b="-3"/>
          <a:stretch/>
        </p:blipFill>
        <p:spPr>
          <a:xfrm>
            <a:off x="7675658" y="2093976"/>
            <a:ext cx="3941064" cy="4096512"/>
          </a:xfrm>
          <a:prstGeom prst="rect">
            <a:avLst/>
          </a:prstGeom>
        </p:spPr>
      </p:pic>
    </p:spTree>
    <p:extLst>
      <p:ext uri="{BB962C8B-B14F-4D97-AF65-F5344CB8AC3E}">
        <p14:creationId xmlns:p14="http://schemas.microsoft.com/office/powerpoint/2010/main" val="84066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FFF259-5324-DC41-0686-591F17AF583D}"/>
              </a:ext>
            </a:extLst>
          </p:cNvPr>
          <p:cNvSpPr>
            <a:spLocks noGrp="1"/>
          </p:cNvSpPr>
          <p:nvPr>
            <p:ph type="title"/>
          </p:nvPr>
        </p:nvSpPr>
        <p:spPr>
          <a:xfrm>
            <a:off x="841248" y="548640"/>
            <a:ext cx="3600860" cy="5431536"/>
          </a:xfrm>
        </p:spPr>
        <p:txBody>
          <a:bodyPr>
            <a:normAutofit/>
          </a:bodyPr>
          <a:lstStyle/>
          <a:p>
            <a:r>
              <a:rPr lang="en-US" sz="5400"/>
              <a:t>Feature Engineering</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F9093D-A1D2-C6F9-6EC8-A868A307C691}"/>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US" sz="2200"/>
              <a:t>Extract relevant features: Identify genetic variations, gene expression levels, and other biological features that may impact drug response.</a:t>
            </a:r>
          </a:p>
          <a:p>
            <a:r>
              <a:rPr lang="en-US" sz="2200"/>
              <a:t>Encode categorical variables: Use techniques like one-hot encoding or label encoding to represent categorical features numerically.</a:t>
            </a:r>
          </a:p>
          <a:p>
            <a:endParaRPr lang="en-US" sz="2200"/>
          </a:p>
        </p:txBody>
      </p:sp>
    </p:spTree>
    <p:extLst>
      <p:ext uri="{BB962C8B-B14F-4D97-AF65-F5344CB8AC3E}">
        <p14:creationId xmlns:p14="http://schemas.microsoft.com/office/powerpoint/2010/main" val="99222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5F685-6EC5-6A46-3CB0-A688906BA132}"/>
              </a:ext>
            </a:extLst>
          </p:cNvPr>
          <p:cNvSpPr>
            <a:spLocks noGrp="1"/>
          </p:cNvSpPr>
          <p:nvPr>
            <p:ph type="title"/>
          </p:nvPr>
        </p:nvSpPr>
        <p:spPr>
          <a:xfrm>
            <a:off x="630936" y="639520"/>
            <a:ext cx="3429000" cy="1719072"/>
          </a:xfrm>
        </p:spPr>
        <p:txBody>
          <a:bodyPr anchor="b">
            <a:normAutofit/>
          </a:bodyPr>
          <a:lstStyle/>
          <a:p>
            <a:r>
              <a:rPr lang="en-US" sz="4200"/>
              <a:t>Machine Learning Tools</a:t>
            </a:r>
          </a:p>
        </p:txBody>
      </p:sp>
      <p:sp>
        <p:nvSpPr>
          <p:cNvPr id="2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552560-BAEC-75C4-F575-4E78B387F155}"/>
              </a:ext>
            </a:extLst>
          </p:cNvPr>
          <p:cNvSpPr>
            <a:spLocks noGrp="1"/>
          </p:cNvSpPr>
          <p:nvPr>
            <p:ph idx="1"/>
          </p:nvPr>
        </p:nvSpPr>
        <p:spPr>
          <a:xfrm>
            <a:off x="641821" y="2807208"/>
            <a:ext cx="6347823" cy="3918712"/>
          </a:xfrm>
        </p:spPr>
        <p:txBody>
          <a:bodyPr vert="horz" lIns="91440" tIns="45720" rIns="91440" bIns="45720" rtlCol="0" anchor="t">
            <a:noAutofit/>
          </a:bodyPr>
          <a:lstStyle/>
          <a:p>
            <a:pPr marL="0" indent="0">
              <a:buNone/>
            </a:pPr>
            <a:r>
              <a:rPr lang="en-US" sz="1000" b="1" dirty="0"/>
              <a:t>Classification</a:t>
            </a:r>
          </a:p>
          <a:p>
            <a:r>
              <a:rPr lang="en-US" sz="1000" dirty="0">
                <a:ea typeface="+mn-lt"/>
                <a:cs typeface="+mn-lt"/>
              </a:rPr>
              <a:t>Predicting disease risk: Identify individuals at high risk for specific diseases based on genetic and environmental factors.</a:t>
            </a:r>
            <a:endParaRPr lang="en-US" sz="1000" dirty="0"/>
          </a:p>
          <a:p>
            <a:r>
              <a:rPr lang="en-US" sz="1000" dirty="0">
                <a:ea typeface="+mn-lt"/>
                <a:cs typeface="+mn-lt"/>
              </a:rPr>
              <a:t>Drug response prediction: Determine how patients will respond to specific medications based on their genetic makeup.</a:t>
            </a:r>
            <a:endParaRPr lang="en-US" sz="1000" dirty="0"/>
          </a:p>
          <a:p>
            <a:pPr marL="0" indent="0">
              <a:buNone/>
            </a:pPr>
            <a:r>
              <a:rPr lang="en-US" sz="1000" b="1" dirty="0"/>
              <a:t>Regression</a:t>
            </a:r>
          </a:p>
          <a:p>
            <a:r>
              <a:rPr lang="en-US" sz="1000" dirty="0">
                <a:ea typeface="+mn-lt"/>
                <a:cs typeface="+mn-lt"/>
              </a:rPr>
              <a:t>Quantifying disease risk: Estimate the probability of developing a disease based on multiple risk factors.</a:t>
            </a:r>
            <a:endParaRPr lang="en-US" sz="1000" dirty="0"/>
          </a:p>
          <a:p>
            <a:r>
              <a:rPr lang="en-US" sz="1000" dirty="0">
                <a:ea typeface="+mn-lt"/>
                <a:cs typeface="+mn-lt"/>
              </a:rPr>
              <a:t>Predicting disease progression: Forecast the progression of a disease over time.</a:t>
            </a:r>
            <a:endParaRPr lang="en-US" sz="1000" dirty="0"/>
          </a:p>
          <a:p>
            <a:pPr marL="0" indent="0">
              <a:buNone/>
            </a:pPr>
            <a:r>
              <a:rPr lang="en-US" sz="1000" b="1" dirty="0"/>
              <a:t>Clustering</a:t>
            </a:r>
          </a:p>
          <a:p>
            <a:r>
              <a:rPr lang="en-US" sz="1000" dirty="0">
                <a:ea typeface="+mn-lt"/>
                <a:cs typeface="+mn-lt"/>
              </a:rPr>
              <a:t>Identifying patient subgroups: Group patients with similar characteristics to optimize treatment strategies.</a:t>
            </a:r>
            <a:endParaRPr lang="en-US" sz="1000" dirty="0"/>
          </a:p>
          <a:p>
            <a:r>
              <a:rPr lang="en-US" sz="1000" dirty="0">
                <a:ea typeface="+mn-lt"/>
                <a:cs typeface="+mn-lt"/>
              </a:rPr>
              <a:t>Discovering novel drug targets: Identify groups of genes or proteins that are associated with a particular disease.</a:t>
            </a:r>
            <a:endParaRPr lang="en-US" sz="1000" dirty="0"/>
          </a:p>
          <a:p>
            <a:pPr marL="0" indent="0">
              <a:buNone/>
            </a:pPr>
            <a:r>
              <a:rPr lang="en-US" sz="1000" b="1" dirty="0"/>
              <a:t>Reinforcement Learning</a:t>
            </a:r>
          </a:p>
          <a:p>
            <a:r>
              <a:rPr lang="en-US" sz="1000" dirty="0">
                <a:ea typeface="+mn-lt"/>
                <a:cs typeface="+mn-lt"/>
              </a:rPr>
              <a:t>Optimizing treatment plans: Develop adaptive treatment strategies that learn from patient responses over time.</a:t>
            </a:r>
            <a:endParaRPr lang="en-US" sz="1000" dirty="0"/>
          </a:p>
          <a:p>
            <a:r>
              <a:rPr lang="en-US" sz="1000" dirty="0">
                <a:ea typeface="+mn-lt"/>
                <a:cs typeface="+mn-lt"/>
              </a:rPr>
              <a:t>Personalizing drug dosing: Determine the optimal dosage for individual patients based on their physiological response.</a:t>
            </a:r>
            <a:endParaRPr lang="en-US" sz="1000" dirty="0"/>
          </a:p>
          <a:p>
            <a:endParaRPr lang="en-US" sz="1000" dirty="0"/>
          </a:p>
        </p:txBody>
      </p:sp>
      <p:pic>
        <p:nvPicPr>
          <p:cNvPr id="4" name="Picture 3" descr="www.frontiersin.org">
            <a:extLst>
              <a:ext uri="{FF2B5EF4-FFF2-40B4-BE49-F238E27FC236}">
                <a16:creationId xmlns:a16="http://schemas.microsoft.com/office/drawing/2014/main" id="{2E488F39-AEF3-DF3E-203C-1F466AB8BC9E}"/>
              </a:ext>
            </a:extLst>
          </p:cNvPr>
          <p:cNvPicPr>
            <a:picLocks noChangeAspect="1"/>
          </p:cNvPicPr>
          <p:nvPr/>
        </p:nvPicPr>
        <p:blipFill>
          <a:blip r:embed="rId2"/>
          <a:stretch>
            <a:fillRect/>
          </a:stretch>
        </p:blipFill>
        <p:spPr>
          <a:xfrm>
            <a:off x="6994725" y="2808870"/>
            <a:ext cx="4889863" cy="2693865"/>
          </a:xfrm>
          <a:prstGeom prst="rect">
            <a:avLst/>
          </a:prstGeom>
        </p:spPr>
      </p:pic>
    </p:spTree>
    <p:extLst>
      <p:ext uri="{BB962C8B-B14F-4D97-AF65-F5344CB8AC3E}">
        <p14:creationId xmlns:p14="http://schemas.microsoft.com/office/powerpoint/2010/main" val="3408511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6881E9-11AF-963F-1ABB-272376327A48}"/>
              </a:ext>
            </a:extLst>
          </p:cNvPr>
          <p:cNvSpPr>
            <a:spLocks noGrp="1"/>
          </p:cNvSpPr>
          <p:nvPr>
            <p:ph type="title"/>
          </p:nvPr>
        </p:nvSpPr>
        <p:spPr>
          <a:xfrm>
            <a:off x="640080" y="329184"/>
            <a:ext cx="6894576" cy="1783080"/>
          </a:xfrm>
        </p:spPr>
        <p:txBody>
          <a:bodyPr anchor="b">
            <a:normAutofit/>
          </a:bodyPr>
          <a:lstStyle/>
          <a:p>
            <a:r>
              <a:rPr lang="en-US" sz="4600"/>
              <a:t>Python packages and tools for precision medicine</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34251D-61FF-A2BE-958B-C02430EBA46A}"/>
              </a:ext>
            </a:extLst>
          </p:cNvPr>
          <p:cNvSpPr>
            <a:spLocks noGrp="1"/>
          </p:cNvSpPr>
          <p:nvPr>
            <p:ph idx="1"/>
          </p:nvPr>
        </p:nvSpPr>
        <p:spPr>
          <a:xfrm>
            <a:off x="640080" y="2706624"/>
            <a:ext cx="6241434" cy="3843092"/>
          </a:xfrm>
        </p:spPr>
        <p:txBody>
          <a:bodyPr vert="horz" lIns="91440" tIns="45720" rIns="91440" bIns="45720" rtlCol="0">
            <a:normAutofit/>
          </a:bodyPr>
          <a:lstStyle/>
          <a:p>
            <a:r>
              <a:rPr lang="en-US" sz="1700"/>
              <a:t>Scikit-learn: </a:t>
            </a:r>
            <a:r>
              <a:rPr lang="en-US" sz="1700">
                <a:ea typeface="+mn-lt"/>
                <a:cs typeface="+mn-lt"/>
              </a:rPr>
              <a:t>open-source library that aids in both supervised as well as unsupervised learning. From Scikit-learn various estimators or predictors are imported to model a particular dataset. Scikit provides us numerous models and ML algorithms.</a:t>
            </a:r>
          </a:p>
          <a:p>
            <a:r>
              <a:rPr lang="en-US" sz="1700"/>
              <a:t>PyGeno: </a:t>
            </a:r>
            <a:r>
              <a:rPr lang="en-US" sz="1700">
                <a:ea typeface="+mn-lt"/>
                <a:cs typeface="+mn-lt"/>
              </a:rPr>
              <a:t>It is a Python package that pertains to precision medicine applications with a special focus on genomics and proteomics. It is easy to use, has highly efficient memory, and has a fast framework that allows users to easily explore subject-specific genomes and proteomes. PyGeno has been developed by creating a Python module that fully integrates within the Python environment making it user-friendly. The users can make use of functionalities like SciPy, NumPy 11, pandas, and matplotlib 13.</a:t>
            </a:r>
            <a:endParaRPr lang="en-US" sz="1700"/>
          </a:p>
        </p:txBody>
      </p:sp>
      <p:pic>
        <p:nvPicPr>
          <p:cNvPr id="5" name="Picture 4">
            <a:extLst>
              <a:ext uri="{FF2B5EF4-FFF2-40B4-BE49-F238E27FC236}">
                <a16:creationId xmlns:a16="http://schemas.microsoft.com/office/drawing/2014/main" id="{8276BD0B-1335-B355-914C-F61028C9207D}"/>
              </a:ext>
            </a:extLst>
          </p:cNvPr>
          <p:cNvPicPr>
            <a:picLocks noChangeAspect="1"/>
          </p:cNvPicPr>
          <p:nvPr/>
        </p:nvPicPr>
        <p:blipFill>
          <a:blip r:embed="rId2"/>
          <a:stretch>
            <a:fillRect/>
          </a:stretch>
        </p:blipFill>
        <p:spPr>
          <a:xfrm>
            <a:off x="6873240" y="3302042"/>
            <a:ext cx="5222530" cy="2034479"/>
          </a:xfrm>
          <a:prstGeom prst="rect">
            <a:avLst/>
          </a:prstGeom>
        </p:spPr>
      </p:pic>
      <p:pic>
        <p:nvPicPr>
          <p:cNvPr id="4" name="Picture 3" descr="A screenshot of a computer code&#10;&#10;Description automatically generated">
            <a:extLst>
              <a:ext uri="{FF2B5EF4-FFF2-40B4-BE49-F238E27FC236}">
                <a16:creationId xmlns:a16="http://schemas.microsoft.com/office/drawing/2014/main" id="{1838B62B-23C3-A589-AE87-875F1C1BB8FC}"/>
              </a:ext>
            </a:extLst>
          </p:cNvPr>
          <p:cNvPicPr>
            <a:picLocks noChangeAspect="1"/>
          </p:cNvPicPr>
          <p:nvPr/>
        </p:nvPicPr>
        <p:blipFill>
          <a:blip r:embed="rId3"/>
          <a:stretch>
            <a:fillRect/>
          </a:stretch>
        </p:blipFill>
        <p:spPr>
          <a:xfrm>
            <a:off x="6873240" y="1778245"/>
            <a:ext cx="5226013" cy="1280884"/>
          </a:xfrm>
          <a:prstGeom prst="rect">
            <a:avLst/>
          </a:prstGeom>
        </p:spPr>
      </p:pic>
    </p:spTree>
    <p:extLst>
      <p:ext uri="{BB962C8B-B14F-4D97-AF65-F5344CB8AC3E}">
        <p14:creationId xmlns:p14="http://schemas.microsoft.com/office/powerpoint/2010/main" val="203747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9DB8D-CF7C-2761-B95D-B264720EC4E3}"/>
              </a:ext>
            </a:extLst>
          </p:cNvPr>
          <p:cNvSpPr>
            <a:spLocks noGrp="1"/>
          </p:cNvSpPr>
          <p:nvPr>
            <p:ph type="title"/>
          </p:nvPr>
        </p:nvSpPr>
        <p:spPr/>
        <p:txBody>
          <a:bodyPr/>
          <a:lstStyle/>
          <a:p>
            <a:r>
              <a:rPr lang="en-US" dirty="0"/>
              <a:t>Scikit-learn- design and implementation</a:t>
            </a:r>
          </a:p>
        </p:txBody>
      </p:sp>
      <p:sp>
        <p:nvSpPr>
          <p:cNvPr id="3" name="Content Placeholder 2">
            <a:extLst>
              <a:ext uri="{FF2B5EF4-FFF2-40B4-BE49-F238E27FC236}">
                <a16:creationId xmlns:a16="http://schemas.microsoft.com/office/drawing/2014/main" id="{46DA532E-0E1E-A7FF-46A9-E8A0FC18771D}"/>
              </a:ext>
            </a:extLst>
          </p:cNvPr>
          <p:cNvSpPr>
            <a:spLocks noGrp="1"/>
          </p:cNvSpPr>
          <p:nvPr>
            <p:ph idx="1"/>
          </p:nvPr>
        </p:nvSpPr>
        <p:spPr>
          <a:xfrm>
            <a:off x="746760" y="1705156"/>
            <a:ext cx="5429794" cy="5152527"/>
          </a:xfrm>
        </p:spPr>
        <p:txBody>
          <a:bodyPr vert="horz" lIns="91440" tIns="45720" rIns="91440" bIns="45720" rtlCol="0" anchor="t">
            <a:normAutofit fontScale="55000" lnSpcReduction="20000"/>
          </a:bodyPr>
          <a:lstStyle/>
          <a:p>
            <a:r>
              <a:rPr lang="en-US" b="1" dirty="0">
                <a:ea typeface="+mn-lt"/>
                <a:cs typeface="+mn-lt"/>
              </a:rPr>
              <a:t>Model Selection:</a:t>
            </a:r>
            <a:endParaRPr lang="en-US" dirty="0"/>
          </a:p>
          <a:p>
            <a:r>
              <a:rPr lang="en-US" b="1">
                <a:ea typeface="+mn-lt"/>
                <a:cs typeface="+mn-lt"/>
              </a:rPr>
              <a:t>Classification:</a:t>
            </a:r>
            <a:r>
              <a:rPr lang="en-US">
                <a:ea typeface="+mn-lt"/>
                <a:cs typeface="+mn-lt"/>
              </a:rPr>
              <a:t> Random Forest, Support Vector Machines (SVM), Logistic Regression</a:t>
            </a:r>
            <a:endParaRPr lang="en-US"/>
          </a:p>
          <a:p>
            <a:r>
              <a:rPr lang="en-US" b="1" dirty="0">
                <a:ea typeface="+mn-lt"/>
                <a:cs typeface="+mn-lt"/>
              </a:rPr>
              <a:t>Regression:</a:t>
            </a:r>
            <a:r>
              <a:rPr lang="en-US" dirty="0">
                <a:ea typeface="+mn-lt"/>
                <a:cs typeface="+mn-lt"/>
              </a:rPr>
              <a:t> Linear Regression, Ridge Regression, Lasso Regression</a:t>
            </a:r>
            <a:endParaRPr lang="en-US" dirty="0"/>
          </a:p>
          <a:p>
            <a:r>
              <a:rPr lang="en-US" b="1" dirty="0">
                <a:ea typeface="+mn-lt"/>
                <a:cs typeface="+mn-lt"/>
              </a:rPr>
              <a:t>Clustering:</a:t>
            </a:r>
            <a:r>
              <a:rPr lang="en-US" dirty="0">
                <a:ea typeface="+mn-lt"/>
                <a:cs typeface="+mn-lt"/>
              </a:rPr>
              <a:t> K-Means, Hierarchical Clustering, DBSCAN</a:t>
            </a:r>
            <a:endParaRPr lang="en-US" dirty="0"/>
          </a:p>
          <a:p>
            <a:r>
              <a:rPr lang="en-US" b="1" dirty="0">
                <a:ea typeface="+mn-lt"/>
                <a:cs typeface="+mn-lt"/>
              </a:rPr>
              <a:t>Model Evaluation:</a:t>
            </a:r>
            <a:r>
              <a:rPr lang="en-US" dirty="0">
                <a:ea typeface="+mn-lt"/>
                <a:cs typeface="+mn-lt"/>
              </a:rPr>
              <a:t> Cross-validation, Confusion Matrix, ROC Curve</a:t>
            </a:r>
            <a:endParaRPr lang="en-US" dirty="0"/>
          </a:p>
          <a:p>
            <a:r>
              <a:rPr lang="en-US" b="1" dirty="0">
                <a:ea typeface="+mn-lt"/>
                <a:cs typeface="+mn-lt"/>
              </a:rPr>
              <a:t>Feature Engineering:</a:t>
            </a:r>
            <a:endParaRPr lang="en-US" dirty="0"/>
          </a:p>
          <a:p>
            <a:r>
              <a:rPr lang="en-US" dirty="0">
                <a:ea typeface="+mn-lt"/>
                <a:cs typeface="+mn-lt"/>
              </a:rPr>
              <a:t>Feature selection: Identifying the most relevant features</a:t>
            </a:r>
            <a:endParaRPr lang="en-US" dirty="0"/>
          </a:p>
          <a:p>
            <a:r>
              <a:rPr lang="en-US" dirty="0">
                <a:ea typeface="+mn-lt"/>
                <a:cs typeface="+mn-lt"/>
              </a:rPr>
              <a:t>Feature scaling: Normalizing features to a common scale</a:t>
            </a:r>
            <a:endParaRPr lang="en-US" dirty="0"/>
          </a:p>
          <a:p>
            <a:r>
              <a:rPr lang="en-US" dirty="0">
                <a:ea typeface="+mn-lt"/>
                <a:cs typeface="+mn-lt"/>
              </a:rPr>
              <a:t>Feature transformation: Creating new features from existing ones</a:t>
            </a:r>
            <a:endParaRPr lang="en-US" dirty="0"/>
          </a:p>
          <a:p>
            <a:r>
              <a:rPr lang="en-US" b="1" dirty="0">
                <a:ea typeface="+mn-lt"/>
                <a:cs typeface="+mn-lt"/>
              </a:rPr>
              <a:t>Model Training and Optimization:</a:t>
            </a:r>
            <a:endParaRPr lang="en-US" dirty="0"/>
          </a:p>
          <a:p>
            <a:r>
              <a:rPr lang="en-US" dirty="0">
                <a:ea typeface="+mn-lt"/>
                <a:cs typeface="+mn-lt"/>
              </a:rPr>
              <a:t>Hyperparameter tuning: Finding the optimal settings for model parameters</a:t>
            </a:r>
            <a:endParaRPr lang="en-US" dirty="0"/>
          </a:p>
          <a:p>
            <a:r>
              <a:rPr lang="en-US" dirty="0">
                <a:ea typeface="+mn-lt"/>
                <a:cs typeface="+mn-lt"/>
              </a:rPr>
              <a:t>Regularization: Preventing overfitting</a:t>
            </a:r>
            <a:endParaRPr lang="en-US" dirty="0"/>
          </a:p>
          <a:p>
            <a:r>
              <a:rPr lang="en-US" dirty="0">
                <a:ea typeface="+mn-lt"/>
                <a:cs typeface="+mn-lt"/>
              </a:rPr>
              <a:t>Model evaluation and selection: Choosing the best-performing model</a:t>
            </a:r>
            <a:endParaRPr lang="en-US" dirty="0"/>
          </a:p>
        </p:txBody>
      </p:sp>
      <p:pic>
        <p:nvPicPr>
          <p:cNvPr id="4" name="Picture 3" descr="A close-up of a computer code&#10;&#10;Description automatically generated">
            <a:extLst>
              <a:ext uri="{FF2B5EF4-FFF2-40B4-BE49-F238E27FC236}">
                <a16:creationId xmlns:a16="http://schemas.microsoft.com/office/drawing/2014/main" id="{7AE17ED6-A9A0-400A-F8DD-477924090669}"/>
              </a:ext>
            </a:extLst>
          </p:cNvPr>
          <p:cNvPicPr>
            <a:picLocks noChangeAspect="1"/>
          </p:cNvPicPr>
          <p:nvPr/>
        </p:nvPicPr>
        <p:blipFill>
          <a:blip r:embed="rId2"/>
          <a:stretch>
            <a:fillRect/>
          </a:stretch>
        </p:blipFill>
        <p:spPr>
          <a:xfrm>
            <a:off x="6228217" y="1712867"/>
            <a:ext cx="5340985" cy="988060"/>
          </a:xfrm>
          <a:prstGeom prst="rect">
            <a:avLst/>
          </a:prstGeom>
        </p:spPr>
      </p:pic>
      <p:pic>
        <p:nvPicPr>
          <p:cNvPr id="5" name="Picture 4" descr="A close-up of a computer code&#10;&#10;Description automatically generated">
            <a:extLst>
              <a:ext uri="{FF2B5EF4-FFF2-40B4-BE49-F238E27FC236}">
                <a16:creationId xmlns:a16="http://schemas.microsoft.com/office/drawing/2014/main" id="{34C19ADF-4355-9278-37E0-CFB8C4936DF6}"/>
              </a:ext>
            </a:extLst>
          </p:cNvPr>
          <p:cNvPicPr>
            <a:picLocks noChangeAspect="1"/>
          </p:cNvPicPr>
          <p:nvPr/>
        </p:nvPicPr>
        <p:blipFill>
          <a:blip r:embed="rId3"/>
          <a:stretch>
            <a:fillRect/>
          </a:stretch>
        </p:blipFill>
        <p:spPr>
          <a:xfrm>
            <a:off x="6188529" y="3424917"/>
            <a:ext cx="5410200" cy="857250"/>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A2DDDC4B-6D49-5E13-8C1C-7F289CF3239D}"/>
              </a:ext>
            </a:extLst>
          </p:cNvPr>
          <p:cNvPicPr>
            <a:picLocks noChangeAspect="1"/>
          </p:cNvPicPr>
          <p:nvPr/>
        </p:nvPicPr>
        <p:blipFill>
          <a:blip r:embed="rId4"/>
          <a:stretch>
            <a:fillRect/>
          </a:stretch>
        </p:blipFill>
        <p:spPr>
          <a:xfrm>
            <a:off x="6219145" y="4853667"/>
            <a:ext cx="5348968" cy="1189264"/>
          </a:xfrm>
          <a:prstGeom prst="rect">
            <a:avLst/>
          </a:prstGeom>
        </p:spPr>
      </p:pic>
    </p:spTree>
    <p:extLst>
      <p:ext uri="{BB962C8B-B14F-4D97-AF65-F5344CB8AC3E}">
        <p14:creationId xmlns:p14="http://schemas.microsoft.com/office/powerpoint/2010/main" val="1467148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70C0CA-9974-9B5E-E26B-80A709EA9BCD}"/>
              </a:ext>
            </a:extLst>
          </p:cNvPr>
          <p:cNvSpPr>
            <a:spLocks noGrp="1"/>
          </p:cNvSpPr>
          <p:nvPr>
            <p:ph type="title"/>
          </p:nvPr>
        </p:nvSpPr>
        <p:spPr>
          <a:xfrm>
            <a:off x="4654296" y="329184"/>
            <a:ext cx="6894576" cy="1783080"/>
          </a:xfrm>
        </p:spPr>
        <p:txBody>
          <a:bodyPr anchor="b">
            <a:normAutofit/>
          </a:bodyPr>
          <a:lstStyle/>
          <a:p>
            <a:r>
              <a:rPr lang="en-US" sz="5400"/>
              <a:t>Introduction to PyGeno</a:t>
            </a:r>
          </a:p>
        </p:txBody>
      </p:sp>
      <p:pic>
        <p:nvPicPr>
          <p:cNvPr id="5" name="Picture 4" descr="Figure 1. ">
            <a:extLst>
              <a:ext uri="{FF2B5EF4-FFF2-40B4-BE49-F238E27FC236}">
                <a16:creationId xmlns:a16="http://schemas.microsoft.com/office/drawing/2014/main" id="{0D5091DC-44E3-BCD8-B54A-0DE056D8522E}"/>
              </a:ext>
            </a:extLst>
          </p:cNvPr>
          <p:cNvPicPr>
            <a:picLocks noChangeAspect="1"/>
          </p:cNvPicPr>
          <p:nvPr/>
        </p:nvPicPr>
        <p:blipFill>
          <a:blip r:embed="rId2"/>
          <a:srcRect t="702"/>
          <a:stretch/>
        </p:blipFill>
        <p:spPr>
          <a:xfrm>
            <a:off x="20" y="1"/>
            <a:ext cx="3606208" cy="6863324"/>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5"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CFACC7-E466-F36F-9512-C2E9D3F1A632}"/>
              </a:ext>
            </a:extLst>
          </p:cNvPr>
          <p:cNvSpPr>
            <a:spLocks noGrp="1"/>
          </p:cNvSpPr>
          <p:nvPr>
            <p:ph idx="1"/>
          </p:nvPr>
        </p:nvSpPr>
        <p:spPr>
          <a:xfrm>
            <a:off x="4654296" y="2706624"/>
            <a:ext cx="6894576" cy="3483864"/>
          </a:xfrm>
        </p:spPr>
        <p:txBody>
          <a:bodyPr vert="horz" lIns="91440" tIns="45720" rIns="91440" bIns="45720" rtlCol="0" anchor="t">
            <a:normAutofit/>
          </a:bodyPr>
          <a:lstStyle/>
          <a:p>
            <a:r>
              <a:rPr lang="en-US" sz="2000" dirty="0" err="1">
                <a:ea typeface="+mn-lt"/>
                <a:cs typeface="+mn-lt"/>
              </a:rPr>
              <a:t>PyGeno</a:t>
            </a:r>
            <a:r>
              <a:rPr lang="en-US" sz="2000" dirty="0">
                <a:ea typeface="+mn-lt"/>
                <a:cs typeface="+mn-lt"/>
              </a:rPr>
              <a:t> is a Python library designed to streamline the analysis of complex genomic and proteomic data. </a:t>
            </a:r>
          </a:p>
          <a:p>
            <a:r>
              <a:rPr lang="en-US" sz="2000" dirty="0">
                <a:ea typeface="+mn-lt"/>
                <a:cs typeface="+mn-lt"/>
              </a:rPr>
              <a:t>Provides a user-friendly interface to create a personalized genome with an user-defined filter, along with access to genomic information, including reference sequences, gene annotations, and genetic variations. </a:t>
            </a:r>
          </a:p>
          <a:p>
            <a:r>
              <a:rPr lang="en-US" sz="2000" dirty="0">
                <a:ea typeface="+mn-lt"/>
                <a:cs typeface="+mn-lt"/>
              </a:rPr>
              <a:t>Integration with databases like </a:t>
            </a:r>
            <a:r>
              <a:rPr lang="en-US" sz="2000" dirty="0" err="1">
                <a:ea typeface="+mn-lt"/>
                <a:cs typeface="+mn-lt"/>
              </a:rPr>
              <a:t>Ensembl</a:t>
            </a:r>
            <a:r>
              <a:rPr lang="en-US" sz="2000" dirty="0">
                <a:ea typeface="+mn-lt"/>
                <a:cs typeface="+mn-lt"/>
              </a:rPr>
              <a:t> and </a:t>
            </a:r>
            <a:r>
              <a:rPr lang="en-US" sz="2000" dirty="0" err="1">
                <a:ea typeface="+mn-lt"/>
                <a:cs typeface="+mn-lt"/>
              </a:rPr>
              <a:t>dbSNP</a:t>
            </a:r>
            <a:r>
              <a:rPr lang="en-US" sz="2000" dirty="0">
                <a:ea typeface="+mn-lt"/>
                <a:cs typeface="+mn-lt"/>
              </a:rPr>
              <a:t>, </a:t>
            </a:r>
            <a:r>
              <a:rPr lang="en-US" sz="2000" dirty="0" err="1">
                <a:ea typeface="+mn-lt"/>
                <a:cs typeface="+mn-lt"/>
              </a:rPr>
              <a:t>pyGeno</a:t>
            </a:r>
            <a:r>
              <a:rPr lang="en-US" sz="2000" dirty="0">
                <a:ea typeface="+mn-lt"/>
                <a:cs typeface="+mn-lt"/>
              </a:rPr>
              <a:t> enables researchers to efficiently analyze large-scale datasets and gain insights into the genetic basis of disease.</a:t>
            </a:r>
          </a:p>
        </p:txBody>
      </p:sp>
    </p:spTree>
    <p:extLst>
      <p:ext uri="{BB962C8B-B14F-4D97-AF65-F5344CB8AC3E}">
        <p14:creationId xmlns:p14="http://schemas.microsoft.com/office/powerpoint/2010/main" val="3349651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Personalized Medicine using Python</vt:lpstr>
      <vt:lpstr>Personalized Medicine</vt:lpstr>
      <vt:lpstr>Role of Python in Targeted Therapy</vt:lpstr>
      <vt:lpstr>Data Acquisition and Preprocessing</vt:lpstr>
      <vt:lpstr>Feature Engineering</vt:lpstr>
      <vt:lpstr>Machine Learning Tools</vt:lpstr>
      <vt:lpstr>Python packages and tools for precision medicine</vt:lpstr>
      <vt:lpstr>Scikit-learn- design and implementation</vt:lpstr>
      <vt:lpstr>Introduction to PyGeno</vt:lpstr>
      <vt:lpstr>PyGeno – simple demonstration of design</vt:lpstr>
      <vt:lpstr>Applications of Python</vt:lpstr>
      <vt:lpstr>Future Directions of Personalized Medicine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477</cp:revision>
  <dcterms:created xsi:type="dcterms:W3CDTF">2024-12-01T04:47:21Z</dcterms:created>
  <dcterms:modified xsi:type="dcterms:W3CDTF">2024-12-17T10:11:30Z</dcterms:modified>
</cp:coreProperties>
</file>