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99" r:id="rId3"/>
    <p:sldId id="427" r:id="rId4"/>
    <p:sldId id="433" r:id="rId5"/>
    <p:sldId id="428" r:id="rId6"/>
    <p:sldId id="431" r:id="rId7"/>
    <p:sldId id="3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A5AC-20F8-734D-8118-5B093E4AC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D22F4-2325-2D4F-8DB7-F5D1F8876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Q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54C07-816B-624B-9814-0EB4DBDC6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58A3-7D13-6F48-B603-43E48ECC5162}" type="datetimeFigureOut">
              <a:rPr lang="en-QA" smtClean="0"/>
              <a:t>04/25/2025</a:t>
            </a:fld>
            <a:endParaRPr lang="en-Q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07E43-3155-1541-AD53-F6FBB600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BD9C8-E25A-9540-B020-2DC5F0E9F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C033-71B6-1146-953F-559FDDD23373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293361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8BDD-3065-D545-9FAF-0F4BF6A4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87339-1FB6-7E41-8308-398346E68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D72B3-BDDF-B542-B214-3F48DF1C3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58A3-7D13-6F48-B603-43E48ECC5162}" type="datetimeFigureOut">
              <a:rPr lang="en-QA" smtClean="0"/>
              <a:t>04/25/2025</a:t>
            </a:fld>
            <a:endParaRPr lang="en-Q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D94B3-7A9B-0D47-995E-3EC1780D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4738F-5068-AB43-A029-3B6B01C9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C033-71B6-1146-953F-559FDDD23373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34163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6A3D53-B06B-074A-9C38-F5017B1A6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01955-3265-EF40-88AA-510EF37CF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5477F-330E-014D-961B-8BA0E167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58A3-7D13-6F48-B603-43E48ECC5162}" type="datetimeFigureOut">
              <a:rPr lang="en-QA" smtClean="0"/>
              <a:t>04/25/2025</a:t>
            </a:fld>
            <a:endParaRPr lang="en-Q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B780E-2A4C-6046-AACC-8C952375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7B5D0-2F7E-274E-AED2-E4A42AE11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C033-71B6-1146-953F-559FDDD23373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280172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E9FA-816B-E740-A372-D5FB71AD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EEE56-1528-6347-95C8-BD02A6783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FB1A0-591E-F048-A354-74EC8BE1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58A3-7D13-6F48-B603-43E48ECC5162}" type="datetimeFigureOut">
              <a:rPr lang="en-QA" smtClean="0"/>
              <a:t>04/25/2025</a:t>
            </a:fld>
            <a:endParaRPr lang="en-Q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2F75F-C219-7449-AEA7-DDEC859C1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36C10-0227-A84B-A781-DDD4BA4B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C033-71B6-1146-953F-559FDDD23373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357802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70A3D-DA39-C943-8EC8-58C0FFA8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8AFD2-A390-6741-98BE-82B3248BF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9E265-CC41-2047-A015-920AB0D6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58A3-7D13-6F48-B603-43E48ECC5162}" type="datetimeFigureOut">
              <a:rPr lang="en-QA" smtClean="0"/>
              <a:t>04/25/2025</a:t>
            </a:fld>
            <a:endParaRPr lang="en-Q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730EE-3E5D-8149-B845-682FF48F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79B71-C1EE-0446-B961-9082BC55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C033-71B6-1146-953F-559FDDD23373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152461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FFE2-209F-554C-9732-4940F76A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1CCC7-6A4E-1248-9997-45A446566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503EE-0CB8-594A-95D9-704C34BD1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0052E-4012-A243-B48E-915B60EB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58A3-7D13-6F48-B603-43E48ECC5162}" type="datetimeFigureOut">
              <a:rPr lang="en-QA" smtClean="0"/>
              <a:t>04/25/2025</a:t>
            </a:fld>
            <a:endParaRPr lang="en-Q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18F33-96AB-8948-820E-2F17ECAD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256BF-11F2-EC44-A706-C186090D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C033-71B6-1146-953F-559FDDD23373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409600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22DC-82B7-E348-9B3A-AC6E83B0C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F114E-47EF-6F4D-B2F9-EC6D40ABC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310C4-E716-5049-AFAF-E8664F364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70BFD6-D6DC-AE42-9617-2A2D339B0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74B9B5-0B91-054C-865E-A81DBFCCD6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6CB74-54B4-764C-BB09-F48D6A20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58A3-7D13-6F48-B603-43E48ECC5162}" type="datetimeFigureOut">
              <a:rPr lang="en-QA" smtClean="0"/>
              <a:t>04/25/2025</a:t>
            </a:fld>
            <a:endParaRPr lang="en-Q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2E02C-F60C-E744-83E1-D9876AC9F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466F30-6608-2341-92B8-CAFFAC71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C033-71B6-1146-953F-559FDDD23373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202757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4C69-EE68-C643-B4FF-7DFC3DC2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18E2A-2EEC-AE41-85B0-3F9558245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58A3-7D13-6F48-B603-43E48ECC5162}" type="datetimeFigureOut">
              <a:rPr lang="en-QA" smtClean="0"/>
              <a:t>04/25/2025</a:t>
            </a:fld>
            <a:endParaRPr lang="en-Q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CDB76-0903-584E-B3AB-BE20CE427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83973-661E-9547-B053-5B529383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C033-71B6-1146-953F-559FDDD23373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101226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0D0FB-8E51-504F-BD14-541B89388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58A3-7D13-6F48-B603-43E48ECC5162}" type="datetimeFigureOut">
              <a:rPr lang="en-QA" smtClean="0"/>
              <a:t>04/25/2025</a:t>
            </a:fld>
            <a:endParaRPr lang="en-Q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B780DC-2BC0-4944-99E1-8F135E2F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019CC-C839-5B4E-A21E-1B5D042B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C033-71B6-1146-953F-559FDDD23373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183024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E43C-897F-C546-B0A4-4A990FFC9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A3607-1372-7246-B7DB-6A37F7A9A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2366D-C88A-EE4C-980A-6E65F5A99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D21C3-902B-AC47-87CE-42EC7C61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58A3-7D13-6F48-B603-43E48ECC5162}" type="datetimeFigureOut">
              <a:rPr lang="en-QA" smtClean="0"/>
              <a:t>04/25/2025</a:t>
            </a:fld>
            <a:endParaRPr lang="en-Q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97FE7-43E3-5C49-AC52-B8BF1C10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49613-4F3E-D348-BB0C-AFB96BB6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C033-71B6-1146-953F-559FDDD23373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2721620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022-D421-604B-A6C7-8EBF2991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E66277-141A-CC48-B65D-88FC040EF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Q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A6838-B3B3-CE43-9CB2-5FCD97284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F4882-74CC-974B-A81E-48BC358B0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58A3-7D13-6F48-B603-43E48ECC5162}" type="datetimeFigureOut">
              <a:rPr lang="en-QA" smtClean="0"/>
              <a:t>04/25/2025</a:t>
            </a:fld>
            <a:endParaRPr lang="en-Q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58782-489B-794F-AABA-5B1C870F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76D49-0297-9D46-8DFB-CC2B1E168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C033-71B6-1146-953F-559FDDD23373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321096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BDA1A2-977B-F045-BF53-8DABF452C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A86B6-EC7A-DD49-98B3-15FFAB33E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8B1F9-6EC3-4D4A-A0BF-36C9B125D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658A3-7D13-6F48-B603-43E48ECC5162}" type="datetimeFigureOut">
              <a:rPr lang="en-QA" smtClean="0"/>
              <a:t>04/25/2025</a:t>
            </a:fld>
            <a:endParaRPr lang="en-Q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9E262-BC31-8A4A-8194-607808DB2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Q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465A-247B-A34E-8AB5-20D3FF94D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3C033-71B6-1146-953F-559FDDD23373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187810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Q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opamTaneja/CSN-371-Paper-Implementation" TargetMode="External"/><Relationship Id="rId2" Type="http://schemas.openxmlformats.org/officeDocument/2006/relationships/hyperlink" Target="https://arxiv.org/abs/2102.11126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6.07084" TargetMode="External"/><Relationship Id="rId7" Type="http://schemas.openxmlformats.org/officeDocument/2006/relationships/hyperlink" Target="https://arxiv.org/abs/2010.11929" TargetMode="External"/><Relationship Id="rId2" Type="http://schemas.openxmlformats.org/officeDocument/2006/relationships/hyperlink" Target="https://arxiv.org/abs/2102.1112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409.1556" TargetMode="External"/><Relationship Id="rId5" Type="http://schemas.openxmlformats.org/officeDocument/2006/relationships/hyperlink" Target="https://arxiv.org/abs/1907.05047" TargetMode="External"/><Relationship Id="rId4" Type="http://schemas.openxmlformats.org/officeDocument/2006/relationships/hyperlink" Target="https://arxiv.org/abs/2006.0739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0574FB-C23A-00B6-24B0-E28FC00FDED6}"/>
              </a:ext>
            </a:extLst>
          </p:cNvPr>
          <p:cNvSpPr/>
          <p:nvPr/>
        </p:nvSpPr>
        <p:spPr>
          <a:xfrm>
            <a:off x="892985" y="178089"/>
            <a:ext cx="10482937" cy="1179163"/>
          </a:xfrm>
          <a:prstGeom prst="round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18A2D-1C5E-9B4A-85D1-5774D276A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825" y="622446"/>
            <a:ext cx="9006350" cy="11791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400" b="1" dirty="0">
                <a:solidFill>
                  <a:srgbClr val="C00000"/>
                </a:solidFill>
                <a:ea typeface="Calibri Light" panose="020F0302020204030204"/>
                <a:cs typeface="Calibri Light" panose="020F0302020204030204"/>
              </a:rPr>
              <a:t>CSN-371 Artificial Intelligence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F82DAE-ED36-F37C-5FDE-5A528C554FCA}"/>
              </a:ext>
            </a:extLst>
          </p:cNvPr>
          <p:cNvSpPr/>
          <p:nvPr/>
        </p:nvSpPr>
        <p:spPr>
          <a:xfrm>
            <a:off x="8770725" y="5132586"/>
            <a:ext cx="3062397" cy="1343678"/>
          </a:xfrm>
          <a:prstGeom prst="round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libri" panose="020F0502020204030204"/>
              </a:rPr>
              <a:t>Roopam Taneja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Calibri" panose="020F0502020204030204"/>
              </a:rPr>
              <a:t>22125030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EC418A-FA82-C6C9-BE5A-D0293AD94DFF}"/>
              </a:ext>
            </a:extLst>
          </p:cNvPr>
          <p:cNvSpPr/>
          <p:nvPr/>
        </p:nvSpPr>
        <p:spPr>
          <a:xfrm>
            <a:off x="196646" y="1726670"/>
            <a:ext cx="11847870" cy="2815833"/>
          </a:xfrm>
          <a:prstGeom prst="round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Calibri Light" panose="020F0302020204030204"/>
                <a:cs typeface="Calibri Light" panose="020F0302020204030204"/>
              </a:rPr>
              <a:t>Research Paper Implementation</a:t>
            </a:r>
          </a:p>
          <a:p>
            <a:pPr algn="ctr"/>
            <a:endParaRPr lang="en-US" sz="1600" b="1" dirty="0">
              <a:solidFill>
                <a:schemeClr val="tx1"/>
              </a:solidFill>
              <a:latin typeface="+mj-lt"/>
              <a:ea typeface="Calibri Light" panose="020F0302020204030204"/>
              <a:cs typeface="Calibri Light" panose="020F0302020204030204"/>
            </a:endParaRPr>
          </a:p>
          <a:p>
            <a:pPr algn="ctr"/>
            <a:r>
              <a:rPr lang="en-US" sz="4000" b="1" dirty="0">
                <a:solidFill>
                  <a:srgbClr val="002060"/>
                </a:solidFill>
                <a:latin typeface="+mj-lt"/>
                <a:ea typeface="Calibri Light" panose="020F0302020204030204"/>
                <a:cs typeface="Calibri Light" panose="020F0302020204030204"/>
              </a:rPr>
              <a:t>Deepfake Video Detection Using Convolutional Vision Transformer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BFC5C6-B39E-1ED1-B78D-C7F6547C0FEA}"/>
              </a:ext>
            </a:extLst>
          </p:cNvPr>
          <p:cNvSpPr txBox="1"/>
          <p:nvPr/>
        </p:nvSpPr>
        <p:spPr>
          <a:xfrm>
            <a:off x="467360" y="4727255"/>
            <a:ext cx="633984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Implementation of the paper by Deressa Wodajo and Solomon </a:t>
            </a:r>
            <a:r>
              <a:rPr lang="en-US" sz="2400" dirty="0" err="1"/>
              <a:t>Atnafu</a:t>
            </a:r>
            <a:r>
              <a:rPr lang="en-US" sz="2400" dirty="0"/>
              <a:t>: </a:t>
            </a:r>
            <a:r>
              <a:rPr lang="en-US" sz="2400" dirty="0" err="1">
                <a:hlinkClick r:id="rId2"/>
              </a:rPr>
              <a:t>arXiv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1400" dirty="0"/>
          </a:p>
          <a:p>
            <a:endParaRPr lang="en-US" sz="1600" dirty="0"/>
          </a:p>
          <a:p>
            <a:r>
              <a:rPr lang="en-US" sz="1600" dirty="0"/>
              <a:t>The source code for this implementation is available at: </a:t>
            </a:r>
            <a:r>
              <a:rPr lang="en-US" sz="1600" dirty="0">
                <a:hlinkClick r:id="rId3"/>
              </a:rPr>
              <a:t>GitHub</a:t>
            </a:r>
            <a:r>
              <a:rPr lang="en-US" sz="1600" dirty="0"/>
              <a:t>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8446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8976A7A-724B-2DB4-B227-66C3E8404441}"/>
              </a:ext>
            </a:extLst>
          </p:cNvPr>
          <p:cNvSpPr txBox="1">
            <a:spLocks/>
          </p:cNvSpPr>
          <p:nvPr/>
        </p:nvSpPr>
        <p:spPr>
          <a:xfrm>
            <a:off x="838200" y="799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mbria"/>
                <a:ea typeface="Cambria"/>
                <a:cs typeface="Calibri"/>
              </a:rPr>
              <a:t>What are Deepfakes?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mbria"/>
              <a:ea typeface="Cambria"/>
              <a:cs typeface="Calibri"/>
            </a:endParaRPr>
          </a:p>
        </p:txBody>
      </p:sp>
      <p:pic>
        <p:nvPicPr>
          <p:cNvPr id="9" name="Content Placeholder 8" descr="A collage of a person in a black shirt&#10;&#10;AI-generated content may be incorrect.">
            <a:extLst>
              <a:ext uri="{FF2B5EF4-FFF2-40B4-BE49-F238E27FC236}">
                <a16:creationId xmlns:a16="http://schemas.microsoft.com/office/drawing/2014/main" id="{7888C75F-27C9-2366-3BF1-8ABBBBF72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962" y="1618912"/>
            <a:ext cx="5762045" cy="2109807"/>
          </a:xfrm>
        </p:spPr>
      </p:pic>
      <p:pic>
        <p:nvPicPr>
          <p:cNvPr id="11" name="Picture 10" descr="A collage of a person smiling&#10;&#10;AI-generated content may be incorrect.">
            <a:extLst>
              <a:ext uri="{FF2B5EF4-FFF2-40B4-BE49-F238E27FC236}">
                <a16:creationId xmlns:a16="http://schemas.microsoft.com/office/drawing/2014/main" id="{190C46CA-242A-A22D-DADF-E4E2DAAB5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4"/>
          <a:stretch/>
        </p:blipFill>
        <p:spPr>
          <a:xfrm>
            <a:off x="117993" y="1430951"/>
            <a:ext cx="5738386" cy="22266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B60DE4-3847-147E-040E-612D26FB591F}"/>
              </a:ext>
            </a:extLst>
          </p:cNvPr>
          <p:cNvSpPr txBox="1"/>
          <p:nvPr/>
        </p:nvSpPr>
        <p:spPr>
          <a:xfrm>
            <a:off x="117992" y="3804920"/>
            <a:ext cx="5861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Original: </a:t>
            </a:r>
            <a:r>
              <a:rPr lang="en-US" sz="1200" dirty="0"/>
              <a:t>Image of Chris Hemsworth                  </a:t>
            </a:r>
            <a:r>
              <a:rPr lang="en-US" sz="1200" i="1" dirty="0"/>
              <a:t>Deepfake:</a:t>
            </a:r>
            <a:r>
              <a:rPr lang="en-US" sz="1200" dirty="0"/>
              <a:t> Face-swapped with Ryan Reynolds</a:t>
            </a:r>
            <a:endParaRPr lang="en-IN" sz="12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883507-1716-AE1B-CC2D-10C7246CC304}"/>
              </a:ext>
            </a:extLst>
          </p:cNvPr>
          <p:cNvSpPr txBox="1"/>
          <p:nvPr/>
        </p:nvSpPr>
        <p:spPr>
          <a:xfrm>
            <a:off x="6330832" y="3812679"/>
            <a:ext cx="5861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Original: </a:t>
            </a:r>
            <a:r>
              <a:rPr lang="en-US" sz="1200" dirty="0"/>
              <a:t>Image of Chris Evans                          </a:t>
            </a:r>
            <a:r>
              <a:rPr lang="en-US" sz="1200" i="1" dirty="0"/>
              <a:t>Deepfake:</a:t>
            </a:r>
            <a:r>
              <a:rPr lang="en-US" sz="1200" dirty="0"/>
              <a:t> Face-swapped with Jake Gyllenhaal</a:t>
            </a:r>
            <a:endParaRPr lang="en-IN" sz="12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F876DB-C4F6-913F-BFBF-7839E23281A0}"/>
              </a:ext>
            </a:extLst>
          </p:cNvPr>
          <p:cNvSpPr txBox="1"/>
          <p:nvPr/>
        </p:nvSpPr>
        <p:spPr>
          <a:xfrm>
            <a:off x="790355" y="4457553"/>
            <a:ext cx="1108095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en-US" sz="2400" dirty="0"/>
              <a:t>Deepfakes refer to </a:t>
            </a:r>
            <a:r>
              <a:rPr lang="en-US" sz="2400" dirty="0">
                <a:solidFill>
                  <a:srgbClr val="FF0000"/>
                </a:solidFill>
              </a:rPr>
              <a:t>hyper-realistic videos</a:t>
            </a:r>
            <a:r>
              <a:rPr lang="en-US" sz="2400" dirty="0"/>
              <a:t> synthesized using deep learning models. </a:t>
            </a:r>
          </a:p>
          <a:p>
            <a:pPr lvl="0">
              <a:defRPr/>
            </a:pPr>
            <a:endParaRPr lang="en-US" sz="2400" dirty="0"/>
          </a:p>
          <a:p>
            <a:pPr lvl="0">
              <a:defRPr/>
            </a:pPr>
            <a:r>
              <a:rPr lang="en-US" sz="2400" dirty="0"/>
              <a:t>While they may have potential benefits in fields like entertainment and education, deepfakes pose significant </a:t>
            </a:r>
            <a:r>
              <a:rPr lang="en-US" sz="2400" dirty="0">
                <a:solidFill>
                  <a:srgbClr val="FF0000"/>
                </a:solidFill>
              </a:rPr>
              <a:t>threats</a:t>
            </a:r>
            <a:r>
              <a:rPr lang="en-US" sz="2400" dirty="0"/>
              <a:t> like </a:t>
            </a:r>
            <a:r>
              <a:rPr lang="en-US" sz="2400" dirty="0">
                <a:solidFill>
                  <a:srgbClr val="0070C0"/>
                </a:solidFill>
              </a:rPr>
              <a:t>identity theft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70C0"/>
                </a:solidFill>
              </a:rPr>
              <a:t>spreading misinformation</a:t>
            </a:r>
            <a:r>
              <a:rPr lang="en-US" sz="2400" dirty="0"/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2071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1956501-532D-B247-B0BF-A695B3DC6BFB}"/>
              </a:ext>
            </a:extLst>
          </p:cNvPr>
          <p:cNvSpPr txBox="1">
            <a:spLocks/>
          </p:cNvSpPr>
          <p:nvPr/>
        </p:nvSpPr>
        <p:spPr>
          <a:xfrm>
            <a:off x="566584" y="0"/>
            <a:ext cx="110588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mbria"/>
                <a:ea typeface="Cambria"/>
                <a:cs typeface="Calibri"/>
              </a:rPr>
              <a:t>Proposed Model for Deepfake Detection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mbria"/>
              <a:ea typeface="Cambria"/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5630ACB-32D4-935C-9C17-8AC8C906F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2761" y="5306352"/>
            <a:ext cx="5899239" cy="693891"/>
          </a:xfrm>
        </p:spPr>
        <p:txBody>
          <a:bodyPr>
            <a:normAutofit fontScale="92500"/>
          </a:bodyPr>
          <a:lstStyle/>
          <a:p>
            <a:pPr marL="0" lvl="0" indent="0">
              <a:buNone/>
              <a:defRPr/>
            </a:pPr>
            <a:r>
              <a:rPr lang="en-US" sz="3500" b="1" dirty="0"/>
              <a:t>=</a:t>
            </a:r>
            <a:r>
              <a:rPr lang="en-US" sz="3200" dirty="0"/>
              <a:t>  </a:t>
            </a:r>
            <a:r>
              <a:rPr lang="en-US" sz="3200" dirty="0">
                <a:solidFill>
                  <a:srgbClr val="C00000"/>
                </a:solidFill>
              </a:rPr>
              <a:t>Convolutional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70C0"/>
                </a:solidFill>
              </a:rPr>
              <a:t>Vision Transformers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F3F181-FE4B-24C4-1F18-4A989FD83E8E}"/>
              </a:ext>
            </a:extLst>
          </p:cNvPr>
          <p:cNvSpPr txBox="1"/>
          <p:nvPr/>
        </p:nvSpPr>
        <p:spPr>
          <a:xfrm>
            <a:off x="0" y="4760311"/>
            <a:ext cx="63516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C00000"/>
                </a:solidFill>
              </a:rPr>
              <a:t>Convolutional Neural Networks (CNNs)</a:t>
            </a:r>
          </a:p>
          <a:p>
            <a:pPr algn="ctr"/>
            <a:r>
              <a:rPr lang="en-US" sz="3600" b="1" dirty="0"/>
              <a:t>+</a:t>
            </a:r>
            <a:endParaRPr lang="en-US" sz="3000" b="1" dirty="0"/>
          </a:p>
          <a:p>
            <a:pPr algn="ctr"/>
            <a:r>
              <a:rPr lang="en-US" sz="3000" dirty="0">
                <a:solidFill>
                  <a:srgbClr val="0070C0"/>
                </a:solidFill>
              </a:rPr>
              <a:t>Vision Transformers</a:t>
            </a:r>
            <a:endParaRPr lang="en-IN" sz="3000" dirty="0">
              <a:solidFill>
                <a:srgbClr val="0070C0"/>
              </a:solidFill>
            </a:endParaRP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8BFAC339-48D4-C000-99E4-DFF9F1938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80" y="1255164"/>
            <a:ext cx="5899239" cy="335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8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47F0DF-6FD2-C6A3-A9A1-70EC820434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471" y="1170039"/>
                <a:ext cx="11788877" cy="56879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system consists of two main components: </a:t>
                </a:r>
                <a:r>
                  <a:rPr lang="en-US" dirty="0">
                    <a:solidFill>
                      <a:srgbClr val="C00000"/>
                    </a:solidFill>
                  </a:rPr>
                  <a:t>Preprocessing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rgbClr val="00B050"/>
                    </a:solidFill>
                  </a:rPr>
                  <a:t>Detection</a:t>
                </a:r>
                <a:r>
                  <a:rPr lang="en-US" dirty="0"/>
                  <a:t>.</a:t>
                </a:r>
              </a:p>
              <a:p>
                <a:pPr marL="514350" indent="-514350">
                  <a:buAutoNum type="arabicPeriod"/>
                </a:pPr>
                <a:r>
                  <a:rPr lang="en-US" b="1" dirty="0">
                    <a:solidFill>
                      <a:srgbClr val="0070C0"/>
                    </a:solidFill>
                  </a:rPr>
                  <a:t>Preprocessing: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sz="2300" dirty="0">
                    <a:solidFill>
                      <a:srgbClr val="C00000"/>
                    </a:solidFill>
                  </a:rPr>
                  <a:t>Face Extraction:</a:t>
                </a:r>
                <a:r>
                  <a:rPr lang="en-US" sz="2300" dirty="0"/>
                  <a:t> Faces are extracted from the input videos. </a:t>
                </a:r>
                <a:r>
                  <a:rPr lang="en-US" sz="2300" dirty="0" err="1"/>
                  <a:t>BlazeFace</a:t>
                </a:r>
                <a:r>
                  <a:rPr lang="en-US" sz="2300" dirty="0"/>
                  <a:t> library is used for initial face localization, and the </a:t>
                </a:r>
                <a:r>
                  <a:rPr lang="en-US" sz="2300" i="1" dirty="0" err="1"/>
                  <a:t>face_recognition</a:t>
                </a:r>
                <a:r>
                  <a:rPr lang="en-US" sz="2300" dirty="0"/>
                  <a:t> library helps filter out false positives.</a:t>
                </a:r>
              </a:p>
              <a:p>
                <a:pPr lvl="1"/>
                <a:r>
                  <a:rPr lang="en-US" sz="2300" dirty="0">
                    <a:solidFill>
                      <a:srgbClr val="C00000"/>
                    </a:solidFill>
                  </a:rPr>
                  <a:t>Data Augmentation:</a:t>
                </a:r>
                <a:r>
                  <a:rPr lang="en-US" sz="2300" dirty="0"/>
                  <a:t> The training dataset images are augmented via a variety of augmentations using the </a:t>
                </a:r>
                <a:r>
                  <a:rPr lang="en-US" sz="2300" i="1" dirty="0" err="1"/>
                  <a:t>albumentations</a:t>
                </a:r>
                <a:r>
                  <a:rPr lang="en-US" sz="2300" dirty="0"/>
                  <a:t> library.</a:t>
                </a:r>
              </a:p>
              <a:p>
                <a:pPr marL="514350" indent="-514350">
                  <a:buAutoNum type="arabicPeriod" startAt="2"/>
                </a:pPr>
                <a:r>
                  <a:rPr lang="en-US" b="1" dirty="0">
                    <a:solidFill>
                      <a:srgbClr val="0070C0"/>
                    </a:solidFill>
                  </a:rPr>
                  <a:t>Detection:</a:t>
                </a:r>
                <a:endParaRPr lang="en-US" sz="2400" b="1" dirty="0"/>
              </a:p>
              <a:p>
                <a:pPr lvl="1"/>
                <a:r>
                  <a:rPr lang="en-US" sz="2300" dirty="0">
                    <a:solidFill>
                      <a:srgbClr val="C00000"/>
                    </a:solidFill>
                  </a:rPr>
                  <a:t>Feature Learning Component (CNNs): </a:t>
                </a:r>
                <a:r>
                  <a:rPr lang="en-US" sz="2300" dirty="0"/>
                  <a:t>It extracts learnable features from the input face images. Its architecture is inspired by the VGG network.</a:t>
                </a:r>
              </a:p>
              <a:p>
                <a:pPr lvl="1"/>
                <a:r>
                  <a:rPr lang="en-US" sz="2300" dirty="0">
                    <a:solidFill>
                      <a:srgbClr val="C00000"/>
                    </a:solidFill>
                  </a:rPr>
                  <a:t>Vision Transformer Component: </a:t>
                </a:r>
                <a:r>
                  <a:rPr lang="en-US" sz="2300" dirty="0"/>
                  <a:t>It processes the feature maps obtained from the previous component. </a:t>
                </a:r>
                <a:r>
                  <a:rPr lang="en-US" sz="2300" dirty="0" err="1">
                    <a:solidFill>
                      <a:srgbClr val="00B050"/>
                    </a:solidFill>
                  </a:rPr>
                  <a:t>Softmax</a:t>
                </a:r>
                <a:r>
                  <a:rPr lang="en-US" sz="2300" dirty="0">
                    <a:solidFill>
                      <a:srgbClr val="00B050"/>
                    </a:solidFill>
                  </a:rPr>
                  <a:t> function </a:t>
                </a:r>
                <a:r>
                  <a:rPr lang="en-US" sz="2300" dirty="0"/>
                  <a:t>is applied to the output of its MLP head to produce probabilities between 0 and 1 for classification. </a:t>
                </a:r>
              </a:p>
              <a:p>
                <a:pPr marL="457200" lvl="1" indent="0">
                  <a:buNone/>
                </a:pPr>
                <a:r>
                  <a:rPr lang="en-US" sz="2300" dirty="0"/>
                  <a:t>    An output probability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 &lt; 0.5 </m:t>
                    </m:r>
                  </m:oMath>
                </a14:m>
                <a:r>
                  <a:rPr lang="en-US" sz="2300" dirty="0"/>
                  <a:t>indicates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𝑅𝑒𝑎𝑙</m:t>
                    </m:r>
                  </m:oMath>
                </a14:m>
                <a:r>
                  <a:rPr lang="en-US" sz="2300" dirty="0"/>
                  <a:t>, while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 ≥ 0.5</m:t>
                    </m:r>
                  </m:oMath>
                </a14:m>
                <a:r>
                  <a:rPr lang="en-US" sz="2300" dirty="0"/>
                  <a:t> indicates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𝐹𝑎𝑘𝑒</m:t>
                    </m:r>
                  </m:oMath>
                </a14:m>
                <a:r>
                  <a:rPr lang="en-US" sz="2300" dirty="0"/>
                  <a:t>.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47F0DF-6FD2-C6A3-A9A1-70EC82043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471" y="1170039"/>
                <a:ext cx="11788877" cy="5687961"/>
              </a:xfrm>
              <a:blipFill>
                <a:blip r:embed="rId2"/>
                <a:stretch>
                  <a:fillRect l="-1086" t="-18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F456570E-2C55-5F4C-A90D-ADA1242F57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193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000" b="1" dirty="0">
                <a:solidFill>
                  <a:schemeClr val="accent1">
                    <a:lumMod val="75000"/>
                  </a:schemeClr>
                </a:solidFill>
                <a:latin typeface="Cambria"/>
                <a:ea typeface="Cambria"/>
                <a:cs typeface="Calibri"/>
              </a:rPr>
              <a:t>Convolutional Vision Transformer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mbria"/>
              <a:ea typeface="Cambri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474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8382B70-7F65-7A2D-FB8E-50893413E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/>
              <a:t>The model is implemented and trained using hyperparameters as specified in the paper. </a:t>
            </a:r>
          </a:p>
          <a:p>
            <a:pPr marL="0" indent="0">
              <a:buNone/>
            </a:pPr>
            <a:r>
              <a:rPr lang="en-US" sz="2700" dirty="0"/>
              <a:t>The model is trained for </a:t>
            </a:r>
            <a:r>
              <a:rPr lang="en-US" sz="2700" dirty="0">
                <a:solidFill>
                  <a:srgbClr val="C00000"/>
                </a:solidFill>
              </a:rPr>
              <a:t>50 epochs </a:t>
            </a:r>
            <a:r>
              <a:rPr lang="en-US" sz="2700" dirty="0"/>
              <a:t>with a batch size of 32. </a:t>
            </a:r>
            <a:r>
              <a:rPr lang="en-US" sz="2700" dirty="0">
                <a:solidFill>
                  <a:srgbClr val="0070C0"/>
                </a:solidFill>
              </a:rPr>
              <a:t>Binary cross entropy loss function</a:t>
            </a:r>
            <a:r>
              <a:rPr lang="en-US" sz="2700" dirty="0"/>
              <a:t> and </a:t>
            </a:r>
            <a:r>
              <a:rPr lang="en-US" sz="2700" dirty="0">
                <a:solidFill>
                  <a:srgbClr val="0070C0"/>
                </a:solidFill>
              </a:rPr>
              <a:t>Adam optimizer</a:t>
            </a:r>
            <a:r>
              <a:rPr lang="en-US" sz="2700" dirty="0"/>
              <a:t> are used.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2400" dirty="0"/>
              <a:t>Plots of Training Accuracy and Training Loss with epochs: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A70F00-4D21-FDB3-272E-95877A008BA8}"/>
              </a:ext>
            </a:extLst>
          </p:cNvPr>
          <p:cNvSpPr txBox="1">
            <a:spLocks/>
          </p:cNvSpPr>
          <p:nvPr/>
        </p:nvSpPr>
        <p:spPr>
          <a:xfrm>
            <a:off x="566584" y="0"/>
            <a:ext cx="110588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mbria"/>
                <a:ea typeface="Cambria"/>
                <a:cs typeface="Calibri"/>
              </a:rPr>
              <a:t>Training the Model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mbria"/>
              <a:ea typeface="Cambria"/>
              <a:cs typeface="Calibri"/>
            </a:endParaRPr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60180A4D-720F-FE52-FCED-0E27DA8F1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226" y="3857123"/>
            <a:ext cx="6884836" cy="286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7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0681C-2BB2-1166-AF89-F318782D6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6F10E2C-A711-1563-3E37-0F6427065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089" y="1359694"/>
            <a:ext cx="490629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performance of the trained model was evaluated on the test dataset consisting of </a:t>
            </a:r>
            <a:r>
              <a:rPr lang="en-US" dirty="0">
                <a:solidFill>
                  <a:srgbClr val="C00000"/>
                </a:solidFill>
              </a:rPr>
              <a:t>DFDC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Celeb-DF datasets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Computed metrics:</a:t>
            </a: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2500" b="1" dirty="0">
                <a:solidFill>
                  <a:srgbClr val="0070C0"/>
                </a:solidFill>
              </a:rPr>
              <a:t>Accuracy:</a:t>
            </a:r>
            <a:r>
              <a:rPr lang="en-US" sz="2500" dirty="0"/>
              <a:t>      81.25%</a:t>
            </a:r>
          </a:p>
          <a:p>
            <a:r>
              <a:rPr lang="en-US" sz="2500" b="1" dirty="0">
                <a:solidFill>
                  <a:srgbClr val="0070C0"/>
                </a:solidFill>
              </a:rPr>
              <a:t>Log Loss:</a:t>
            </a:r>
            <a:r>
              <a:rPr lang="en-US" sz="2500" dirty="0"/>
              <a:t>       0.6522</a:t>
            </a:r>
          </a:p>
          <a:p>
            <a:r>
              <a:rPr lang="en-US" sz="2500" b="1" dirty="0">
                <a:solidFill>
                  <a:srgbClr val="0070C0"/>
                </a:solidFill>
              </a:rPr>
              <a:t>AUC Score:</a:t>
            </a:r>
            <a:r>
              <a:rPr lang="en-US" sz="2500" dirty="0"/>
              <a:t>   0.8889</a:t>
            </a:r>
          </a:p>
          <a:p>
            <a:endParaRPr lang="en-US" sz="27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182F9EB-EF93-09A8-CA43-DE0A6CB47D71}"/>
              </a:ext>
            </a:extLst>
          </p:cNvPr>
          <p:cNvSpPr txBox="1">
            <a:spLocks/>
          </p:cNvSpPr>
          <p:nvPr/>
        </p:nvSpPr>
        <p:spPr>
          <a:xfrm>
            <a:off x="566584" y="0"/>
            <a:ext cx="110588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mbria"/>
                <a:ea typeface="Cambria"/>
                <a:cs typeface="Calibri"/>
              </a:rPr>
              <a:t>Evaluating the Model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mbria"/>
              <a:ea typeface="Cambria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6B3D30-3738-75AB-8DE5-78F6C5E8A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08"/>
          <a:stretch/>
        </p:blipFill>
        <p:spPr>
          <a:xfrm>
            <a:off x="6367616" y="1253331"/>
            <a:ext cx="5347203" cy="5006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233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E84ED-C32F-9B2E-CDA2-163AAE2A8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0D62-F7C9-6CF2-FBEE-31F14E54A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0"/>
            <a:ext cx="10515600" cy="1325563"/>
          </a:xfrm>
        </p:spPr>
        <p:txBody>
          <a:bodyPr/>
          <a:lstStyle/>
          <a:p>
            <a:pPr algn="ctr"/>
            <a:r>
              <a:rPr lang="en-Q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965FB-D33D-C473-8A13-611756B9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85" y="1222236"/>
            <a:ext cx="11651225" cy="491930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1900" dirty="0">
                <a:latin typeface="fkGroteskNeue"/>
              </a:rPr>
              <a:t>Deressa Wodajo and Solomon </a:t>
            </a:r>
            <a:r>
              <a:rPr lang="en-IN" sz="1900" dirty="0" err="1">
                <a:latin typeface="fkGroteskNeue"/>
              </a:rPr>
              <a:t>Atnafu</a:t>
            </a:r>
            <a:r>
              <a:rPr lang="en-IN" sz="1900" dirty="0">
                <a:latin typeface="fkGroteskNeue"/>
              </a:rPr>
              <a:t>. Deepfake Video Detection Using Convolutional Vision Transformer. 2021. </a:t>
            </a:r>
            <a:r>
              <a:rPr lang="en-IN" sz="1900" dirty="0" err="1">
                <a:latin typeface="fkGroteskNeue"/>
              </a:rPr>
              <a:t>arXiv</a:t>
            </a:r>
            <a:r>
              <a:rPr lang="en-IN" sz="1900" dirty="0">
                <a:latin typeface="fkGroteskNeue"/>
              </a:rPr>
              <a:t>: 2102.11126 [cs.CV]. url: </a:t>
            </a:r>
            <a:r>
              <a:rPr lang="en-IN" sz="1900" dirty="0">
                <a:latin typeface="fkGroteskNeue"/>
                <a:hlinkClick r:id="rId2"/>
              </a:rPr>
              <a:t>https://arxiv.org/abs/2102.11126</a:t>
            </a:r>
            <a:r>
              <a:rPr lang="en-IN" sz="1900" dirty="0">
                <a:latin typeface="fkGroteskNeue"/>
              </a:rPr>
              <a:t> 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900" dirty="0">
                <a:latin typeface="fkGroteskNeue"/>
              </a:rPr>
              <a:t>Joshua Brockschmidt, Jiacheng Shang, and Jie Wu. “On the Generality of Facial Forgery Detection”. In: 2019 IEEE 16th International Conference on Mobile Ad Hoc and Sensor Systems Workshops (MASSW). 2019, pp. 43–47. </a:t>
            </a:r>
            <a:r>
              <a:rPr lang="en-IN" sz="1900" dirty="0" err="1">
                <a:latin typeface="fkGroteskNeue"/>
              </a:rPr>
              <a:t>doi</a:t>
            </a:r>
            <a:r>
              <a:rPr lang="en-IN" sz="1900" dirty="0">
                <a:latin typeface="fkGroteskNeue"/>
              </a:rPr>
              <a:t>: 10.1109/MASSW.2019.00015.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900" dirty="0">
                <a:latin typeface="fkGroteskNeue"/>
              </a:rPr>
              <a:t>Polychronis </a:t>
            </a:r>
            <a:r>
              <a:rPr lang="en-IN" sz="1900" dirty="0" err="1">
                <a:latin typeface="fkGroteskNeue"/>
              </a:rPr>
              <a:t>Charitidis</a:t>
            </a:r>
            <a:r>
              <a:rPr lang="en-IN" sz="1900" dirty="0">
                <a:latin typeface="fkGroteskNeue"/>
              </a:rPr>
              <a:t> et al. Investigating the Impact of Pre-processing and Prediction Aggregation on the </a:t>
            </a:r>
            <a:r>
              <a:rPr lang="en-IN" sz="1900" dirty="0" err="1">
                <a:latin typeface="fkGroteskNeue"/>
              </a:rPr>
              <a:t>DeepFake</a:t>
            </a:r>
            <a:r>
              <a:rPr lang="en-IN" sz="1900" dirty="0">
                <a:latin typeface="fkGroteskNeue"/>
              </a:rPr>
              <a:t> Detection Task. 2020. </a:t>
            </a:r>
            <a:r>
              <a:rPr lang="en-IN" sz="1900" dirty="0" err="1">
                <a:latin typeface="fkGroteskNeue"/>
              </a:rPr>
              <a:t>arXiv</a:t>
            </a:r>
            <a:r>
              <a:rPr lang="en-IN" sz="1900" dirty="0">
                <a:latin typeface="fkGroteskNeue"/>
              </a:rPr>
              <a:t>: 2006.07084 [cs.CV]. url: </a:t>
            </a:r>
            <a:r>
              <a:rPr lang="en-IN" sz="1900" dirty="0">
                <a:latin typeface="fkGroteskNeue"/>
                <a:hlinkClick r:id="rId3"/>
              </a:rPr>
              <a:t>https://arxiv.org/abs/2006.07084</a:t>
            </a:r>
            <a:r>
              <a:rPr lang="en-IN" sz="1900" dirty="0">
                <a:latin typeface="fkGroteskNeue"/>
              </a:rPr>
              <a:t> 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900" dirty="0">
                <a:latin typeface="fkGroteskNeue"/>
              </a:rPr>
              <a:t>Brian </a:t>
            </a:r>
            <a:r>
              <a:rPr lang="en-IN" sz="1900" dirty="0" err="1">
                <a:latin typeface="fkGroteskNeue"/>
              </a:rPr>
              <a:t>Dolhansky</a:t>
            </a:r>
            <a:r>
              <a:rPr lang="en-IN" sz="1900" dirty="0">
                <a:latin typeface="fkGroteskNeue"/>
              </a:rPr>
              <a:t> et al. The </a:t>
            </a:r>
            <a:r>
              <a:rPr lang="en-IN" sz="1900" dirty="0" err="1">
                <a:latin typeface="fkGroteskNeue"/>
              </a:rPr>
              <a:t>DeepFake</a:t>
            </a:r>
            <a:r>
              <a:rPr lang="en-IN" sz="1900" dirty="0">
                <a:latin typeface="fkGroteskNeue"/>
              </a:rPr>
              <a:t> Detection Challenge (DFDC) Dataset. 2020. </a:t>
            </a:r>
            <a:r>
              <a:rPr lang="en-IN" sz="1900" dirty="0" err="1">
                <a:latin typeface="fkGroteskNeue"/>
              </a:rPr>
              <a:t>arXiv</a:t>
            </a:r>
            <a:r>
              <a:rPr lang="en-IN" sz="1900" dirty="0">
                <a:latin typeface="fkGroteskNeue"/>
              </a:rPr>
              <a:t>: 2006.07397 [cs.CV]. url: </a:t>
            </a:r>
            <a:r>
              <a:rPr lang="en-IN" sz="1900" dirty="0">
                <a:latin typeface="fkGroteskNeue"/>
                <a:hlinkClick r:id="rId4"/>
              </a:rPr>
              <a:t>https://arxiv.org/abs/2006.07397</a:t>
            </a:r>
            <a:r>
              <a:rPr lang="en-IN" sz="1900" dirty="0">
                <a:latin typeface="fkGroteskNeue"/>
              </a:rPr>
              <a:t> 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900" dirty="0" err="1">
                <a:latin typeface="fkGroteskNeue"/>
              </a:rPr>
              <a:t>Yuezun</a:t>
            </a:r>
            <a:r>
              <a:rPr lang="en-IN" sz="1900" dirty="0">
                <a:latin typeface="fkGroteskNeue"/>
              </a:rPr>
              <a:t> Li et al. “Celeb-DF: A Large-scale Challenging Dataset for </a:t>
            </a:r>
            <a:r>
              <a:rPr lang="en-IN" sz="1900" dirty="0" err="1">
                <a:latin typeface="fkGroteskNeue"/>
              </a:rPr>
              <a:t>DeepFake</a:t>
            </a:r>
            <a:r>
              <a:rPr lang="en-IN" sz="1900" dirty="0">
                <a:latin typeface="fkGroteskNeue"/>
              </a:rPr>
              <a:t> Forensics”. In: IEEE Conference on Computer Vision and Patten Recognition (CVPR). 2020.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900" dirty="0">
                <a:latin typeface="fkGroteskNeue"/>
              </a:rPr>
              <a:t>Valentin </a:t>
            </a:r>
            <a:r>
              <a:rPr lang="en-IN" sz="1900" dirty="0" err="1">
                <a:latin typeface="fkGroteskNeue"/>
              </a:rPr>
              <a:t>Bazarevsky</a:t>
            </a:r>
            <a:r>
              <a:rPr lang="en-IN" sz="1900" dirty="0">
                <a:latin typeface="fkGroteskNeue"/>
              </a:rPr>
              <a:t> et al. </a:t>
            </a:r>
            <a:r>
              <a:rPr lang="en-IN" sz="1900" dirty="0" err="1">
                <a:latin typeface="fkGroteskNeue"/>
              </a:rPr>
              <a:t>BlazeFace</a:t>
            </a:r>
            <a:r>
              <a:rPr lang="en-IN" sz="1900" dirty="0">
                <a:latin typeface="fkGroteskNeue"/>
              </a:rPr>
              <a:t>: Sub-millisecond Neural Face Detection on Mobile GPUs. 2019. </a:t>
            </a:r>
            <a:r>
              <a:rPr lang="en-IN" sz="1900" dirty="0" err="1">
                <a:latin typeface="fkGroteskNeue"/>
              </a:rPr>
              <a:t>arXiv</a:t>
            </a:r>
            <a:r>
              <a:rPr lang="en-IN" sz="1900" dirty="0">
                <a:latin typeface="fkGroteskNeue"/>
              </a:rPr>
              <a:t>: 1907.05047 [cs.CV]. url: </a:t>
            </a:r>
            <a:r>
              <a:rPr lang="en-IN" sz="1900" dirty="0">
                <a:latin typeface="fkGroteskNeue"/>
                <a:hlinkClick r:id="rId5"/>
              </a:rPr>
              <a:t>https://arxiv.org/abs/1907.05047</a:t>
            </a:r>
            <a:r>
              <a:rPr lang="en-IN" sz="1900" dirty="0">
                <a:latin typeface="fkGroteskNeue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900" dirty="0">
                <a:latin typeface="fkGroteskNeue"/>
              </a:rPr>
              <a:t>Karen Simonyan and Andrew Zisserman. Very Deep Convolutional Networks for Large-Scale Image Recognition. 2015. </a:t>
            </a:r>
            <a:r>
              <a:rPr lang="en-IN" sz="1900" dirty="0" err="1">
                <a:latin typeface="fkGroteskNeue"/>
              </a:rPr>
              <a:t>arXiv</a:t>
            </a:r>
            <a:r>
              <a:rPr lang="en-IN" sz="1900" dirty="0">
                <a:latin typeface="fkGroteskNeue"/>
              </a:rPr>
              <a:t>: 1409.1556 [cs.CV]. url: </a:t>
            </a:r>
            <a:r>
              <a:rPr lang="en-IN" sz="1900" dirty="0">
                <a:latin typeface="fkGroteskNeue"/>
                <a:hlinkClick r:id="rId6"/>
              </a:rPr>
              <a:t>https://arxiv.org/abs/1409.1556</a:t>
            </a:r>
            <a:r>
              <a:rPr lang="en-IN" sz="1900" dirty="0">
                <a:latin typeface="fkGroteskNeue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900" dirty="0">
                <a:latin typeface="fkGroteskNeue"/>
              </a:rPr>
              <a:t>Alexey </a:t>
            </a:r>
            <a:r>
              <a:rPr lang="en-IN" sz="1900" dirty="0" err="1">
                <a:latin typeface="fkGroteskNeue"/>
              </a:rPr>
              <a:t>Dosovitskiy</a:t>
            </a:r>
            <a:r>
              <a:rPr lang="en-IN" sz="1900" dirty="0">
                <a:latin typeface="fkGroteskNeue"/>
              </a:rPr>
              <a:t> et al. An Image is Worth 16x16 Words: Transformers for Image Recognition at Scale. 2021. </a:t>
            </a:r>
            <a:r>
              <a:rPr lang="en-IN" sz="1900" dirty="0" err="1">
                <a:latin typeface="fkGroteskNeue"/>
              </a:rPr>
              <a:t>arXiv</a:t>
            </a:r>
            <a:r>
              <a:rPr lang="en-IN" sz="1900" dirty="0">
                <a:latin typeface="fkGroteskNeue"/>
              </a:rPr>
              <a:t>: 2010.11929 [cs.CV]. url: </a:t>
            </a:r>
            <a:r>
              <a:rPr lang="en-IN" sz="1900" dirty="0">
                <a:latin typeface="fkGroteskNeue"/>
                <a:hlinkClick r:id="rId7"/>
              </a:rPr>
              <a:t>https://arxiv.org/abs/2010.11929</a:t>
            </a:r>
            <a:r>
              <a:rPr lang="en-IN" sz="1900" dirty="0">
                <a:latin typeface="fkGroteskNeue"/>
              </a:rPr>
              <a:t> . </a:t>
            </a:r>
          </a:p>
        </p:txBody>
      </p:sp>
    </p:spTree>
    <p:extLst>
      <p:ext uri="{BB962C8B-B14F-4D97-AF65-F5344CB8AC3E}">
        <p14:creationId xmlns:p14="http://schemas.microsoft.com/office/powerpoint/2010/main" val="42835819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670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Cambria Math</vt:lpstr>
      <vt:lpstr>fkGroteskNeue</vt:lpstr>
      <vt:lpstr>1_Office Theme</vt:lpstr>
      <vt:lpstr>CSN-371 Artificial Intelligence</vt:lpstr>
      <vt:lpstr>PowerPoint Presentation</vt:lpstr>
      <vt:lpstr>PowerPoint Presentation</vt:lpstr>
      <vt:lpstr>Convolutional Vision Transformer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ROOPAM TANEJA</dc:creator>
  <cp:lastModifiedBy>ROOPAM TANEJA</cp:lastModifiedBy>
  <cp:revision>11</cp:revision>
  <dcterms:created xsi:type="dcterms:W3CDTF">2025-04-23T17:44:04Z</dcterms:created>
  <dcterms:modified xsi:type="dcterms:W3CDTF">2025-04-25T13:04:37Z</dcterms:modified>
</cp:coreProperties>
</file>