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Bebas Neue Bold" panose="020B0604020202020204" charset="0"/>
      <p:regular r:id="rId10"/>
    </p:embeddedFont>
    <p:embeddedFont>
      <p:font typeface="Canva Sans Bold" panose="020B0604020202020204" charset="0"/>
      <p:regular r:id="rId11"/>
    </p:embeddedFont>
    <p:embeddedFont>
      <p:font typeface="Glacial Indifference" panose="020B0604020202020204" charset="0"/>
      <p:regular r:id="rId12"/>
    </p:embeddedFont>
    <p:embeddedFont>
      <p:font typeface="Glacial Indifference Bold" panose="020B0604020202020204" charset="0"/>
      <p:regular r:id="rId13"/>
    </p:embeddedFont>
    <p:embeddedFont>
      <p:font typeface="Open Sans" panose="020B0606030504020204" pitchFamily="34" charset="0"/>
      <p:regular r:id="rId14"/>
      <p:bold r:id="rId15"/>
      <p:italic r:id="rId16"/>
      <p:boldItalic r:id="rId17"/>
    </p:embeddedFont>
    <p:embeddedFont>
      <p:font typeface="Open Sans Bold" panose="020B0806030504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8" d="100"/>
          <a:sy n="48" d="100"/>
        </p:scale>
        <p:origin x="1090" y="-11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1A0000">
                <a:alpha val="100000"/>
              </a:srgbClr>
            </a:gs>
            <a:gs pos="100000">
              <a:srgbClr val="000000">
                <a:alpha val="100000"/>
              </a:srgbClr>
            </a:gs>
          </a:gsLst>
          <a:lin ang="2700000"/>
        </a:gradFill>
        <a:effectLst/>
      </p:bgPr>
    </p:bg>
    <p:spTree>
      <p:nvGrpSpPr>
        <p:cNvPr id="1" name=""/>
        <p:cNvGrpSpPr/>
        <p:nvPr/>
      </p:nvGrpSpPr>
      <p:grpSpPr>
        <a:xfrm>
          <a:off x="0" y="0"/>
          <a:ext cx="0" cy="0"/>
          <a:chOff x="0" y="0"/>
          <a:chExt cx="0" cy="0"/>
        </a:xfrm>
      </p:grpSpPr>
      <p:sp>
        <p:nvSpPr>
          <p:cNvPr id="2" name="Freeform 2"/>
          <p:cNvSpPr/>
          <p:nvPr/>
        </p:nvSpPr>
        <p:spPr>
          <a:xfrm>
            <a:off x="13365358" y="-3350441"/>
            <a:ext cx="7156964" cy="7156964"/>
          </a:xfrm>
          <a:custGeom>
            <a:avLst/>
            <a:gdLst/>
            <a:ahLst/>
            <a:cxnLst/>
            <a:rect l="l" t="t" r="r" b="b"/>
            <a:pathLst>
              <a:path w="7156964" h="7156964">
                <a:moveTo>
                  <a:pt x="0" y="0"/>
                </a:moveTo>
                <a:lnTo>
                  <a:pt x="7156963" y="0"/>
                </a:lnTo>
                <a:lnTo>
                  <a:pt x="7156963" y="7156964"/>
                </a:lnTo>
                <a:lnTo>
                  <a:pt x="0" y="7156964"/>
                </a:lnTo>
                <a:lnTo>
                  <a:pt x="0" y="0"/>
                </a:lnTo>
                <a:close/>
              </a:path>
            </a:pathLst>
          </a:custGeom>
          <a:blipFill>
            <a:blip r:embed="rId2">
              <a:alphaModFix amt="30000"/>
            </a:blip>
            <a:stretch>
              <a:fillRect/>
            </a:stretch>
          </a:blipFill>
        </p:spPr>
      </p:sp>
      <p:sp>
        <p:nvSpPr>
          <p:cNvPr id="3" name="Freeform 3"/>
          <p:cNvSpPr/>
          <p:nvPr/>
        </p:nvSpPr>
        <p:spPr>
          <a:xfrm>
            <a:off x="-1907864" y="6708518"/>
            <a:ext cx="7156964" cy="7156964"/>
          </a:xfrm>
          <a:custGeom>
            <a:avLst/>
            <a:gdLst/>
            <a:ahLst/>
            <a:cxnLst/>
            <a:rect l="l" t="t" r="r" b="b"/>
            <a:pathLst>
              <a:path w="7156964" h="7156964">
                <a:moveTo>
                  <a:pt x="0" y="0"/>
                </a:moveTo>
                <a:lnTo>
                  <a:pt x="7156963" y="0"/>
                </a:lnTo>
                <a:lnTo>
                  <a:pt x="7156963" y="7156964"/>
                </a:lnTo>
                <a:lnTo>
                  <a:pt x="0" y="7156964"/>
                </a:lnTo>
                <a:lnTo>
                  <a:pt x="0" y="0"/>
                </a:lnTo>
                <a:close/>
              </a:path>
            </a:pathLst>
          </a:custGeom>
          <a:blipFill>
            <a:blip r:embed="rId2">
              <a:alphaModFix amt="30000"/>
            </a:blip>
            <a:stretch>
              <a:fillRect/>
            </a:stretch>
          </a:blipFill>
        </p:spPr>
      </p:sp>
      <p:grpSp>
        <p:nvGrpSpPr>
          <p:cNvPr id="4" name="Group 4"/>
          <p:cNvGrpSpPr/>
          <p:nvPr/>
        </p:nvGrpSpPr>
        <p:grpSpPr>
          <a:xfrm>
            <a:off x="17690482" y="8660782"/>
            <a:ext cx="597518" cy="597518"/>
            <a:chOff x="0" y="0"/>
            <a:chExt cx="812800" cy="812800"/>
          </a:xfrm>
        </p:grpSpPr>
        <p:sp>
          <p:nvSpPr>
            <p:cNvPr id="5" name="Freeform 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FF0000">
                    <a:alpha val="100000"/>
                  </a:srgbClr>
                </a:gs>
                <a:gs pos="100000">
                  <a:srgbClr val="5E0000">
                    <a:alpha val="100000"/>
                  </a:srgbClr>
                </a:gs>
              </a:gsLst>
              <a:lin ang="2700000"/>
            </a:gradFill>
          </p:spPr>
        </p:sp>
        <p:sp>
          <p:nvSpPr>
            <p:cNvPr id="6" name="TextBox 6"/>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flipH="1" flipV="1">
            <a:off x="17450371" y="454502"/>
            <a:ext cx="407026" cy="407026"/>
          </a:xfrm>
          <a:custGeom>
            <a:avLst/>
            <a:gdLst/>
            <a:ahLst/>
            <a:cxnLst/>
            <a:rect l="l" t="t" r="r" b="b"/>
            <a:pathLst>
              <a:path w="407026" h="407026">
                <a:moveTo>
                  <a:pt x="407025" y="407026"/>
                </a:moveTo>
                <a:lnTo>
                  <a:pt x="0" y="407026"/>
                </a:lnTo>
                <a:lnTo>
                  <a:pt x="0" y="0"/>
                </a:lnTo>
                <a:lnTo>
                  <a:pt x="407025" y="0"/>
                </a:lnTo>
                <a:lnTo>
                  <a:pt x="407025" y="407026"/>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a:off x="1257300" y="2908873"/>
            <a:ext cx="15773400" cy="6151190"/>
          </a:xfrm>
          <a:custGeom>
            <a:avLst/>
            <a:gdLst/>
            <a:ahLst/>
            <a:cxnLst/>
            <a:rect l="l" t="t" r="r" b="b"/>
            <a:pathLst>
              <a:path w="7882781" h="7882781">
                <a:moveTo>
                  <a:pt x="0" y="0"/>
                </a:moveTo>
                <a:lnTo>
                  <a:pt x="7882780" y="0"/>
                </a:lnTo>
                <a:lnTo>
                  <a:pt x="7882780" y="7882780"/>
                </a:lnTo>
                <a:lnTo>
                  <a:pt x="0" y="7882780"/>
                </a:lnTo>
                <a:lnTo>
                  <a:pt x="0" y="0"/>
                </a:lnTo>
                <a:close/>
              </a:path>
            </a:pathLst>
          </a:custGeom>
          <a:blipFill>
            <a:blip r:embed="rId2"/>
            <a:stretch>
              <a:fillRect/>
            </a:stretch>
          </a:blipFill>
        </p:spPr>
        <p:txBody>
          <a:bodyPr/>
          <a:lstStyle/>
          <a:p>
            <a:r>
              <a:rPr lang="en-US" dirty="0" err="1"/>
              <a:t>k</a:t>
            </a:r>
            <a:r>
              <a:rPr lang="en-US" sz="9600" dirty="0" err="1">
                <a:solidFill>
                  <a:schemeClr val="bg1"/>
                </a:solidFill>
              </a:rPr>
              <a:t>DEEP</a:t>
            </a:r>
            <a:r>
              <a:rPr lang="en-US" sz="9600" dirty="0">
                <a:solidFill>
                  <a:schemeClr val="bg1"/>
                </a:solidFill>
              </a:rPr>
              <a:t> FAKE DETECTION SYSTEM</a:t>
            </a:r>
            <a:endParaRPr lang="en-US" sz="1050" dirty="0">
              <a:solidFill>
                <a:schemeClr val="bg1"/>
              </a:solidFill>
            </a:endParaRPr>
          </a:p>
          <a:p>
            <a:r>
              <a:rPr lang="en-US" sz="1050" dirty="0">
                <a:solidFill>
                  <a:schemeClr val="bg1"/>
                </a:solidFill>
              </a:rPr>
              <a:t>                                                                                                                                                                                                                       </a:t>
            </a:r>
            <a:r>
              <a:rPr lang="en-US" sz="2000" dirty="0">
                <a:solidFill>
                  <a:schemeClr val="bg1"/>
                </a:solidFill>
              </a:rPr>
              <a:t>BY     TEAM NO  .18</a:t>
            </a:r>
            <a:endParaRPr lang="en-IN" dirty="0"/>
          </a:p>
        </p:txBody>
      </p:sp>
      <p:sp>
        <p:nvSpPr>
          <p:cNvPr id="9" name="TextBox 9"/>
          <p:cNvSpPr txBox="1"/>
          <p:nvPr/>
        </p:nvSpPr>
        <p:spPr>
          <a:xfrm>
            <a:off x="17857396" y="8851031"/>
            <a:ext cx="263689" cy="197971"/>
          </a:xfrm>
          <a:prstGeom prst="rect">
            <a:avLst/>
          </a:prstGeom>
        </p:spPr>
        <p:txBody>
          <a:bodyPr lIns="0" tIns="0" rIns="0" bIns="0" rtlCol="0" anchor="t">
            <a:spAutoFit/>
          </a:bodyPr>
          <a:lstStyle/>
          <a:p>
            <a:pPr algn="ctr">
              <a:lnSpc>
                <a:spcPts val="1680"/>
              </a:lnSpc>
              <a:spcBef>
                <a:spcPct val="0"/>
              </a:spcBef>
            </a:pPr>
            <a:r>
              <a:rPr lang="en-US" sz="1200" b="1">
                <a:solidFill>
                  <a:srgbClr val="FFFFFF"/>
                </a:solidFill>
                <a:latin typeface="Open Sans Bold"/>
                <a:ea typeface="Open Sans Bold"/>
                <a:cs typeface="Open Sans Bold"/>
                <a:sym typeface="Open Sans Bold"/>
              </a:rPr>
              <a:t>01</a:t>
            </a:r>
          </a:p>
        </p:txBody>
      </p:sp>
      <p:grpSp>
        <p:nvGrpSpPr>
          <p:cNvPr id="12" name="Group 12"/>
          <p:cNvGrpSpPr/>
          <p:nvPr/>
        </p:nvGrpSpPr>
        <p:grpSpPr>
          <a:xfrm>
            <a:off x="568247" y="454502"/>
            <a:ext cx="2182036" cy="499797"/>
            <a:chOff x="0" y="0"/>
            <a:chExt cx="2909382" cy="666395"/>
          </a:xfrm>
        </p:grpSpPr>
        <p:sp>
          <p:nvSpPr>
            <p:cNvPr id="13" name="TextBox 13"/>
            <p:cNvSpPr txBox="1"/>
            <p:nvPr/>
          </p:nvSpPr>
          <p:spPr>
            <a:xfrm>
              <a:off x="0" y="-66675"/>
              <a:ext cx="1477408" cy="707670"/>
            </a:xfrm>
            <a:prstGeom prst="rect">
              <a:avLst/>
            </a:prstGeom>
          </p:spPr>
          <p:txBody>
            <a:bodyPr lIns="0" tIns="0" rIns="0" bIns="0" rtlCol="0" anchor="t">
              <a:spAutoFit/>
            </a:bodyPr>
            <a:lstStyle/>
            <a:p>
              <a:pPr algn="l">
                <a:lnSpc>
                  <a:spcPts val="4477"/>
                </a:lnSpc>
                <a:spcBef>
                  <a:spcPct val="0"/>
                </a:spcBef>
              </a:pPr>
              <a:r>
                <a:rPr lang="en-US" sz="3197">
                  <a:solidFill>
                    <a:srgbClr val="FFFFFF"/>
                  </a:solidFill>
                  <a:latin typeface="Glacial Indifference"/>
                  <a:ea typeface="Glacial Indifference"/>
                  <a:cs typeface="Glacial Indifference"/>
                  <a:sym typeface="Glacial Indifference"/>
                </a:rPr>
                <a:t>Cyber</a:t>
              </a:r>
            </a:p>
          </p:txBody>
        </p:sp>
        <p:sp>
          <p:nvSpPr>
            <p:cNvPr id="14" name="TextBox 14"/>
            <p:cNvSpPr txBox="1"/>
            <p:nvPr/>
          </p:nvSpPr>
          <p:spPr>
            <a:xfrm>
              <a:off x="1431727" y="-41275"/>
              <a:ext cx="412268" cy="707670"/>
            </a:xfrm>
            <a:prstGeom prst="rect">
              <a:avLst/>
            </a:prstGeom>
          </p:spPr>
          <p:txBody>
            <a:bodyPr lIns="0" tIns="0" rIns="0" bIns="0" rtlCol="0" anchor="t">
              <a:spAutoFit/>
            </a:bodyPr>
            <a:lstStyle/>
            <a:p>
              <a:pPr algn="ctr">
                <a:lnSpc>
                  <a:spcPts val="4477"/>
                </a:lnSpc>
                <a:spcBef>
                  <a:spcPct val="0"/>
                </a:spcBef>
              </a:pPr>
              <a:r>
                <a:rPr lang="en-US" sz="3197" b="1">
                  <a:solidFill>
                    <a:srgbClr val="FF0000"/>
                  </a:solidFill>
                  <a:latin typeface="Glacial Indifference Bold"/>
                  <a:ea typeface="Glacial Indifference Bold"/>
                  <a:cs typeface="Glacial Indifference Bold"/>
                  <a:sym typeface="Glacial Indifference Bold"/>
                </a:rPr>
                <a:t>N</a:t>
              </a:r>
            </a:p>
          </p:txBody>
        </p:sp>
        <p:sp>
          <p:nvSpPr>
            <p:cNvPr id="15" name="TextBox 15"/>
            <p:cNvSpPr txBox="1"/>
            <p:nvPr/>
          </p:nvSpPr>
          <p:spPr>
            <a:xfrm>
              <a:off x="1755095" y="-66675"/>
              <a:ext cx="1154287" cy="707670"/>
            </a:xfrm>
            <a:prstGeom prst="rect">
              <a:avLst/>
            </a:prstGeom>
          </p:spPr>
          <p:txBody>
            <a:bodyPr lIns="0" tIns="0" rIns="0" bIns="0" rtlCol="0" anchor="t">
              <a:spAutoFit/>
            </a:bodyPr>
            <a:lstStyle/>
            <a:p>
              <a:pPr algn="ctr">
                <a:lnSpc>
                  <a:spcPts val="4477"/>
                </a:lnSpc>
                <a:spcBef>
                  <a:spcPct val="0"/>
                </a:spcBef>
              </a:pPr>
              <a:r>
                <a:rPr lang="en-US" sz="3197">
                  <a:solidFill>
                    <a:srgbClr val="FFFFFF"/>
                  </a:solidFill>
                  <a:latin typeface="Glacial Indifference"/>
                  <a:ea typeface="Glacial Indifference"/>
                  <a:cs typeface="Glacial Indifference"/>
                  <a:sym typeface="Glacial Indifference"/>
                </a:rPr>
                <a:t>erds</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1A0000">
                <a:alpha val="100000"/>
              </a:srgbClr>
            </a:gs>
            <a:gs pos="100000">
              <a:srgbClr val="000000">
                <a:alpha val="100000"/>
              </a:srgbClr>
            </a:gs>
          </a:gsLst>
          <a:lin ang="2700000"/>
        </a:gradFill>
        <a:effectLst/>
      </p:bgPr>
    </p:bg>
    <p:spTree>
      <p:nvGrpSpPr>
        <p:cNvPr id="1" name=""/>
        <p:cNvGrpSpPr/>
        <p:nvPr/>
      </p:nvGrpSpPr>
      <p:grpSpPr>
        <a:xfrm>
          <a:off x="0" y="0"/>
          <a:ext cx="0" cy="0"/>
          <a:chOff x="0" y="0"/>
          <a:chExt cx="0" cy="0"/>
        </a:xfrm>
      </p:grpSpPr>
      <p:grpSp>
        <p:nvGrpSpPr>
          <p:cNvPr id="2" name="Group 2"/>
          <p:cNvGrpSpPr/>
          <p:nvPr/>
        </p:nvGrpSpPr>
        <p:grpSpPr>
          <a:xfrm>
            <a:off x="17690482" y="8660782"/>
            <a:ext cx="597518" cy="597518"/>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FF0000">
                    <a:alpha val="100000"/>
                  </a:srgbClr>
                </a:gs>
                <a:gs pos="100000">
                  <a:srgbClr val="5E0000">
                    <a:alpha val="100000"/>
                  </a:srgbClr>
                </a:gs>
              </a:gsLst>
              <a:lin ang="2700000"/>
            </a:gra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flipH="1" flipV="1">
            <a:off x="17450371" y="454502"/>
            <a:ext cx="407026" cy="407026"/>
          </a:xfrm>
          <a:custGeom>
            <a:avLst/>
            <a:gdLst/>
            <a:ahLst/>
            <a:cxnLst/>
            <a:rect l="l" t="t" r="r" b="b"/>
            <a:pathLst>
              <a:path w="407026" h="407026">
                <a:moveTo>
                  <a:pt x="407025" y="407026"/>
                </a:moveTo>
                <a:lnTo>
                  <a:pt x="0" y="407026"/>
                </a:lnTo>
                <a:lnTo>
                  <a:pt x="0" y="0"/>
                </a:lnTo>
                <a:lnTo>
                  <a:pt x="407025" y="0"/>
                </a:lnTo>
                <a:lnTo>
                  <a:pt x="407025" y="407026"/>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907864" y="6708518"/>
            <a:ext cx="7156964" cy="7156964"/>
          </a:xfrm>
          <a:custGeom>
            <a:avLst/>
            <a:gdLst/>
            <a:ahLst/>
            <a:cxnLst/>
            <a:rect l="l" t="t" r="r" b="b"/>
            <a:pathLst>
              <a:path w="7156964" h="7156964">
                <a:moveTo>
                  <a:pt x="0" y="0"/>
                </a:moveTo>
                <a:lnTo>
                  <a:pt x="7156963" y="0"/>
                </a:lnTo>
                <a:lnTo>
                  <a:pt x="7156963" y="7156964"/>
                </a:lnTo>
                <a:lnTo>
                  <a:pt x="0" y="7156964"/>
                </a:lnTo>
                <a:lnTo>
                  <a:pt x="0" y="0"/>
                </a:lnTo>
                <a:close/>
              </a:path>
            </a:pathLst>
          </a:custGeom>
          <a:blipFill>
            <a:blip r:embed="rId4">
              <a:alphaModFix amt="30000"/>
            </a:blip>
            <a:stretch>
              <a:fillRect/>
            </a:stretch>
          </a:blipFill>
        </p:spPr>
      </p:sp>
      <p:sp>
        <p:nvSpPr>
          <p:cNvPr id="7" name="Freeform 7"/>
          <p:cNvSpPr/>
          <p:nvPr/>
        </p:nvSpPr>
        <p:spPr>
          <a:xfrm>
            <a:off x="882609" y="5653128"/>
            <a:ext cx="2468924" cy="2468924"/>
          </a:xfrm>
          <a:custGeom>
            <a:avLst/>
            <a:gdLst/>
            <a:ahLst/>
            <a:cxnLst/>
            <a:rect l="l" t="t" r="r" b="b"/>
            <a:pathLst>
              <a:path w="2468924" h="2468924">
                <a:moveTo>
                  <a:pt x="0" y="0"/>
                </a:moveTo>
                <a:lnTo>
                  <a:pt x="2468924" y="0"/>
                </a:lnTo>
                <a:lnTo>
                  <a:pt x="2468924" y="2468924"/>
                </a:lnTo>
                <a:lnTo>
                  <a:pt x="0" y="2468924"/>
                </a:lnTo>
                <a:lnTo>
                  <a:pt x="0" y="0"/>
                </a:lnTo>
                <a:close/>
              </a:path>
            </a:pathLst>
          </a:custGeom>
          <a:blipFill>
            <a:blip r:embed="rId4"/>
            <a:stretch>
              <a:fillRect/>
            </a:stretch>
          </a:blipFill>
        </p:spPr>
      </p:sp>
      <p:sp>
        <p:nvSpPr>
          <p:cNvPr id="8" name="Freeform 8"/>
          <p:cNvSpPr/>
          <p:nvPr/>
        </p:nvSpPr>
        <p:spPr>
          <a:xfrm>
            <a:off x="7968411" y="1201755"/>
            <a:ext cx="1565933" cy="1565933"/>
          </a:xfrm>
          <a:custGeom>
            <a:avLst/>
            <a:gdLst/>
            <a:ahLst/>
            <a:cxnLst/>
            <a:rect l="l" t="t" r="r" b="b"/>
            <a:pathLst>
              <a:path w="1565933" h="1565933">
                <a:moveTo>
                  <a:pt x="0" y="0"/>
                </a:moveTo>
                <a:lnTo>
                  <a:pt x="1565933" y="0"/>
                </a:lnTo>
                <a:lnTo>
                  <a:pt x="1565933" y="1565934"/>
                </a:lnTo>
                <a:lnTo>
                  <a:pt x="0" y="1565934"/>
                </a:lnTo>
                <a:lnTo>
                  <a:pt x="0" y="0"/>
                </a:lnTo>
                <a:close/>
              </a:path>
            </a:pathLst>
          </a:custGeom>
          <a:blipFill>
            <a:blip r:embed="rId4"/>
            <a:stretch>
              <a:fillRect/>
            </a:stretch>
          </a:blipFill>
        </p:spPr>
      </p:sp>
      <p:grpSp>
        <p:nvGrpSpPr>
          <p:cNvPr id="9" name="Group 9"/>
          <p:cNvGrpSpPr/>
          <p:nvPr/>
        </p:nvGrpSpPr>
        <p:grpSpPr>
          <a:xfrm>
            <a:off x="11401117" y="2405623"/>
            <a:ext cx="597518" cy="103605"/>
            <a:chOff x="0" y="0"/>
            <a:chExt cx="812800" cy="140934"/>
          </a:xfrm>
        </p:grpSpPr>
        <p:sp>
          <p:nvSpPr>
            <p:cNvPr id="10" name="Freeform 10"/>
            <p:cNvSpPr/>
            <p:nvPr/>
          </p:nvSpPr>
          <p:spPr>
            <a:xfrm>
              <a:off x="0" y="0"/>
              <a:ext cx="812800" cy="140934"/>
            </a:xfrm>
            <a:custGeom>
              <a:avLst/>
              <a:gdLst/>
              <a:ahLst/>
              <a:cxnLst/>
              <a:rect l="l" t="t" r="r" b="b"/>
              <a:pathLst>
                <a:path w="812800" h="140934">
                  <a:moveTo>
                    <a:pt x="0" y="0"/>
                  </a:moveTo>
                  <a:lnTo>
                    <a:pt x="812800" y="0"/>
                  </a:lnTo>
                  <a:lnTo>
                    <a:pt x="812800" y="140934"/>
                  </a:lnTo>
                  <a:lnTo>
                    <a:pt x="0" y="140934"/>
                  </a:lnTo>
                  <a:close/>
                </a:path>
              </a:pathLst>
            </a:custGeom>
            <a:gradFill rotWithShape="1">
              <a:gsLst>
                <a:gs pos="0">
                  <a:srgbClr val="FF0000">
                    <a:alpha val="100000"/>
                  </a:srgbClr>
                </a:gs>
                <a:gs pos="100000">
                  <a:srgbClr val="5E0000">
                    <a:alpha val="100000"/>
                  </a:srgbClr>
                </a:gs>
              </a:gsLst>
              <a:lin ang="2700000"/>
            </a:gradFill>
          </p:spPr>
        </p:sp>
        <p:sp>
          <p:nvSpPr>
            <p:cNvPr id="11" name="TextBox 11"/>
            <p:cNvSpPr txBox="1"/>
            <p:nvPr/>
          </p:nvSpPr>
          <p:spPr>
            <a:xfrm>
              <a:off x="0" y="-38100"/>
              <a:ext cx="812800" cy="179034"/>
            </a:xfrm>
            <a:prstGeom prst="rect">
              <a:avLst/>
            </a:prstGeom>
          </p:spPr>
          <p:txBody>
            <a:bodyPr lIns="50800" tIns="50800" rIns="50800" bIns="50800" rtlCol="0" anchor="ctr"/>
            <a:lstStyle/>
            <a:p>
              <a:pPr algn="ctr">
                <a:lnSpc>
                  <a:spcPts val="2659"/>
                </a:lnSpc>
              </a:pPr>
              <a:endParaRPr/>
            </a:p>
          </p:txBody>
        </p:sp>
      </p:grpSp>
      <p:graphicFrame>
        <p:nvGraphicFramePr>
          <p:cNvPr id="12" name="Table 12"/>
          <p:cNvGraphicFramePr>
            <a:graphicFrameLocks noGrp="1"/>
          </p:cNvGraphicFramePr>
          <p:nvPr>
            <p:extLst>
              <p:ext uri="{D42A27DB-BD31-4B8C-83A1-F6EECF244321}">
                <p14:modId xmlns:p14="http://schemas.microsoft.com/office/powerpoint/2010/main" val="1685828705"/>
              </p:ext>
            </p:extLst>
          </p:nvPr>
        </p:nvGraphicFramePr>
        <p:xfrm>
          <a:off x="2966450" y="3757990"/>
          <a:ext cx="11832510" cy="5010151"/>
        </p:xfrm>
        <a:graphic>
          <a:graphicData uri="http://schemas.openxmlformats.org/drawingml/2006/table">
            <a:tbl>
              <a:tblPr/>
              <a:tblGrid>
                <a:gridCol w="3944170">
                  <a:extLst>
                    <a:ext uri="{9D8B030D-6E8A-4147-A177-3AD203B41FA5}">
                      <a16:colId xmlns:a16="http://schemas.microsoft.com/office/drawing/2014/main" val="20000"/>
                    </a:ext>
                  </a:extLst>
                </a:gridCol>
                <a:gridCol w="3944170">
                  <a:extLst>
                    <a:ext uri="{9D8B030D-6E8A-4147-A177-3AD203B41FA5}">
                      <a16:colId xmlns:a16="http://schemas.microsoft.com/office/drawing/2014/main" val="20001"/>
                    </a:ext>
                  </a:extLst>
                </a:gridCol>
                <a:gridCol w="3944170">
                  <a:extLst>
                    <a:ext uri="{9D8B030D-6E8A-4147-A177-3AD203B41FA5}">
                      <a16:colId xmlns:a16="http://schemas.microsoft.com/office/drawing/2014/main" val="20002"/>
                    </a:ext>
                  </a:extLst>
                </a:gridCol>
              </a:tblGrid>
              <a:tr h="902211">
                <a:tc>
                  <a:txBody>
                    <a:bodyPr/>
                    <a:lstStyle/>
                    <a:p>
                      <a:pPr algn="ctr">
                        <a:lnSpc>
                          <a:spcPts val="3359"/>
                        </a:lnSpc>
                        <a:defRPr/>
                      </a:pPr>
                      <a:r>
                        <a:rPr lang="en-US" sz="2399" b="1">
                          <a:solidFill>
                            <a:srgbClr val="FFFFFF"/>
                          </a:solidFill>
                          <a:latin typeface="Canva Sans Bold"/>
                          <a:ea typeface="Canva Sans Bold"/>
                          <a:cs typeface="Canva Sans Bold"/>
                          <a:sym typeface="Canva Sans Bold"/>
                        </a:rPr>
                        <a:t>Name</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3359"/>
                        </a:lnSpc>
                        <a:defRPr/>
                      </a:pPr>
                      <a:r>
                        <a:rPr lang="en-US" sz="2399" b="1">
                          <a:solidFill>
                            <a:srgbClr val="FFFFFF"/>
                          </a:solidFill>
                          <a:latin typeface="Canva Sans Bold"/>
                          <a:ea typeface="Canva Sans Bold"/>
                          <a:cs typeface="Canva Sans Bold"/>
                          <a:sym typeface="Canva Sans Bold"/>
                        </a:rPr>
                        <a:t>Registration Number</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3359"/>
                        </a:lnSpc>
                        <a:defRPr/>
                      </a:pPr>
                      <a:r>
                        <a:rPr lang="en-US" sz="2399" b="1">
                          <a:solidFill>
                            <a:srgbClr val="FFFFFF"/>
                          </a:solidFill>
                          <a:latin typeface="Canva Sans Bold"/>
                          <a:ea typeface="Canva Sans Bold"/>
                          <a:cs typeface="Canva Sans Bold"/>
                          <a:sym typeface="Canva Sans Bold"/>
                        </a:rPr>
                        <a:t>Year</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r h="1026985">
                <a:tc>
                  <a:txBody>
                    <a:bodyPr/>
                    <a:lstStyle/>
                    <a:p>
                      <a:pPr algn="ctr">
                        <a:lnSpc>
                          <a:spcPts val="2659"/>
                        </a:lnSpc>
                        <a:defRPr/>
                      </a:pPr>
                      <a:r>
                        <a:rPr lang="en-US" sz="2400" b="0" dirty="0">
                          <a:solidFill>
                            <a:schemeClr val="bg1"/>
                          </a:solidFill>
                        </a:rPr>
                        <a:t>P.AJAY KUMAR REDDY</a:t>
                      </a:r>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659"/>
                        </a:lnSpc>
                        <a:defRPr/>
                      </a:pPr>
                      <a:r>
                        <a:rPr lang="en-US" sz="2400" dirty="0">
                          <a:solidFill>
                            <a:schemeClr val="bg1"/>
                          </a:solidFill>
                        </a:rPr>
                        <a:t>99220040689</a:t>
                      </a:r>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659"/>
                        </a:lnSpc>
                        <a:defRPr/>
                      </a:pPr>
                      <a:r>
                        <a:rPr lang="en-US" sz="2400" dirty="0">
                          <a:solidFill>
                            <a:schemeClr val="bg1"/>
                          </a:solidFill>
                        </a:rPr>
                        <a:t>3</a:t>
                      </a:r>
                      <a:r>
                        <a:rPr lang="en-US" sz="2400" baseline="30000" dirty="0">
                          <a:solidFill>
                            <a:schemeClr val="bg1"/>
                          </a:solidFill>
                        </a:rPr>
                        <a:t>rd </a:t>
                      </a:r>
                      <a:r>
                        <a:rPr lang="en-US" sz="2400" dirty="0">
                          <a:solidFill>
                            <a:schemeClr val="bg1"/>
                          </a:solidFill>
                        </a:rPr>
                        <a:t>YEAR</a:t>
                      </a:r>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1026985">
                <a:tc>
                  <a:txBody>
                    <a:bodyPr/>
                    <a:lstStyle/>
                    <a:p>
                      <a:pPr algn="ctr">
                        <a:lnSpc>
                          <a:spcPts val="2659"/>
                        </a:lnSpc>
                        <a:defRPr/>
                      </a:pPr>
                      <a:r>
                        <a:rPr lang="en-US" sz="2400" dirty="0">
                          <a:solidFill>
                            <a:schemeClr val="bg1"/>
                          </a:solidFill>
                        </a:rPr>
                        <a:t>CH.ESWAR</a:t>
                      </a:r>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659"/>
                        </a:lnSpc>
                        <a:defRPr/>
                      </a:pPr>
                      <a:r>
                        <a:rPr lang="en-US" sz="2400" dirty="0">
                          <a:solidFill>
                            <a:schemeClr val="bg1"/>
                          </a:solidFill>
                        </a:rPr>
                        <a:t>99220041152</a:t>
                      </a:r>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marL="0" marR="0" lvl="0" indent="0" algn="ctr" defTabSz="914400" rtl="0" eaLnBrk="1" fontAlgn="auto" latinLnBrk="0" hangingPunct="1">
                        <a:lnSpc>
                          <a:spcPts val="2659"/>
                        </a:lnSpc>
                        <a:spcBef>
                          <a:spcPts val="0"/>
                        </a:spcBef>
                        <a:spcAft>
                          <a:spcPts val="0"/>
                        </a:spcAft>
                        <a:buClrTx/>
                        <a:buSzTx/>
                        <a:buFontTx/>
                        <a:buNone/>
                        <a:tabLst/>
                        <a:defRPr/>
                      </a:pPr>
                      <a:r>
                        <a:rPr lang="en-US" sz="2400" dirty="0">
                          <a:solidFill>
                            <a:schemeClr val="bg1"/>
                          </a:solidFill>
                        </a:rPr>
                        <a:t>3</a:t>
                      </a:r>
                      <a:r>
                        <a:rPr lang="en-US" sz="2400" baseline="30000" dirty="0">
                          <a:solidFill>
                            <a:schemeClr val="bg1"/>
                          </a:solidFill>
                        </a:rPr>
                        <a:t>rd </a:t>
                      </a:r>
                      <a:r>
                        <a:rPr lang="en-US" sz="2400" dirty="0">
                          <a:solidFill>
                            <a:schemeClr val="bg1"/>
                          </a:solidFill>
                        </a:rPr>
                        <a:t>YEAR</a:t>
                      </a:r>
                    </a:p>
                    <a:p>
                      <a:pPr algn="ctr">
                        <a:lnSpc>
                          <a:spcPts val="2659"/>
                        </a:lnSpc>
                        <a:defRPr/>
                      </a:pPr>
                      <a:endParaRPr lang="en-US" sz="1100" dirty="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1026985">
                <a:tc>
                  <a:txBody>
                    <a:bodyPr/>
                    <a:lstStyle/>
                    <a:p>
                      <a:pPr algn="ctr">
                        <a:lnSpc>
                          <a:spcPts val="2659"/>
                        </a:lnSpc>
                        <a:defRPr/>
                      </a:pPr>
                      <a:r>
                        <a:rPr lang="en-US" sz="2400" dirty="0">
                          <a:solidFill>
                            <a:schemeClr val="bg1"/>
                          </a:solidFill>
                        </a:rPr>
                        <a:t>P.ROOPANANDAREDDY</a:t>
                      </a:r>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659"/>
                        </a:lnSpc>
                        <a:defRPr/>
                      </a:pPr>
                      <a:r>
                        <a:rPr lang="en-US" sz="2400" dirty="0">
                          <a:solidFill>
                            <a:schemeClr val="bg1"/>
                          </a:solidFill>
                        </a:rPr>
                        <a:t>99220040674</a:t>
                      </a:r>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marL="0" marR="0" lvl="0" indent="0" algn="ctr" defTabSz="914400" rtl="0" eaLnBrk="1" fontAlgn="auto" latinLnBrk="0" hangingPunct="1">
                        <a:lnSpc>
                          <a:spcPts val="2659"/>
                        </a:lnSpc>
                        <a:spcBef>
                          <a:spcPts val="0"/>
                        </a:spcBef>
                        <a:spcAft>
                          <a:spcPts val="0"/>
                        </a:spcAft>
                        <a:buClrTx/>
                        <a:buSzTx/>
                        <a:buFontTx/>
                        <a:buNone/>
                        <a:tabLst/>
                        <a:defRPr/>
                      </a:pPr>
                      <a:r>
                        <a:rPr lang="en-US" sz="2400" dirty="0">
                          <a:solidFill>
                            <a:schemeClr val="bg1"/>
                          </a:solidFill>
                        </a:rPr>
                        <a:t>3</a:t>
                      </a:r>
                      <a:r>
                        <a:rPr lang="en-US" sz="2400" baseline="30000" dirty="0">
                          <a:solidFill>
                            <a:schemeClr val="bg1"/>
                          </a:solidFill>
                        </a:rPr>
                        <a:t>rd </a:t>
                      </a:r>
                      <a:r>
                        <a:rPr lang="en-US" sz="2400" dirty="0">
                          <a:solidFill>
                            <a:schemeClr val="bg1"/>
                          </a:solidFill>
                        </a:rPr>
                        <a:t>YEAR</a:t>
                      </a:r>
                    </a:p>
                    <a:p>
                      <a:pPr algn="ctr">
                        <a:lnSpc>
                          <a:spcPts val="2659"/>
                        </a:lnSpc>
                        <a:defRPr/>
                      </a:pPr>
                      <a:endParaRPr lang="en-US" sz="1100" dirty="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1026985">
                <a:tc>
                  <a:txBody>
                    <a:bodyPr/>
                    <a:lstStyle/>
                    <a:p>
                      <a:pPr algn="ctr">
                        <a:lnSpc>
                          <a:spcPts val="2659"/>
                        </a:lnSpc>
                        <a:defRPr/>
                      </a:pPr>
                      <a:r>
                        <a:rPr lang="en-US" sz="2400" dirty="0">
                          <a:solidFill>
                            <a:schemeClr val="bg1"/>
                          </a:solidFill>
                        </a:rPr>
                        <a:t>G.VENKAT</a:t>
                      </a:r>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659"/>
                        </a:lnSpc>
                        <a:defRPr/>
                      </a:pPr>
                      <a:r>
                        <a:rPr lang="en-US" sz="2400" dirty="0">
                          <a:solidFill>
                            <a:schemeClr val="bg1"/>
                          </a:solidFill>
                        </a:rPr>
                        <a:t>99220041180</a:t>
                      </a:r>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marL="0" marR="0" lvl="0" indent="0" algn="ctr" defTabSz="914400" rtl="0" eaLnBrk="1" fontAlgn="auto" latinLnBrk="0" hangingPunct="1">
                        <a:lnSpc>
                          <a:spcPts val="2659"/>
                        </a:lnSpc>
                        <a:spcBef>
                          <a:spcPts val="0"/>
                        </a:spcBef>
                        <a:spcAft>
                          <a:spcPts val="0"/>
                        </a:spcAft>
                        <a:buClrTx/>
                        <a:buSzTx/>
                        <a:buFontTx/>
                        <a:buNone/>
                        <a:tabLst/>
                        <a:defRPr/>
                      </a:pPr>
                      <a:r>
                        <a:rPr lang="en-US" sz="2400" dirty="0">
                          <a:solidFill>
                            <a:schemeClr val="bg1"/>
                          </a:solidFill>
                        </a:rPr>
                        <a:t>3</a:t>
                      </a:r>
                      <a:r>
                        <a:rPr lang="en-US" sz="2400" baseline="30000" dirty="0">
                          <a:solidFill>
                            <a:schemeClr val="bg1"/>
                          </a:solidFill>
                        </a:rPr>
                        <a:t>rd </a:t>
                      </a:r>
                      <a:r>
                        <a:rPr lang="en-US" sz="2400" dirty="0">
                          <a:solidFill>
                            <a:schemeClr val="bg1"/>
                          </a:solidFill>
                        </a:rPr>
                        <a:t>YEAR</a:t>
                      </a:r>
                    </a:p>
                    <a:p>
                      <a:pPr algn="ctr">
                        <a:lnSpc>
                          <a:spcPts val="2659"/>
                        </a:lnSpc>
                        <a:defRPr/>
                      </a:pPr>
                      <a:endParaRPr lang="en-US" sz="1100" dirty="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3" name="TextBox 13"/>
          <p:cNvSpPr txBox="1"/>
          <p:nvPr/>
        </p:nvSpPr>
        <p:spPr>
          <a:xfrm>
            <a:off x="17857396" y="8851031"/>
            <a:ext cx="263689" cy="197971"/>
          </a:xfrm>
          <a:prstGeom prst="rect">
            <a:avLst/>
          </a:prstGeom>
        </p:spPr>
        <p:txBody>
          <a:bodyPr lIns="0" tIns="0" rIns="0" bIns="0" rtlCol="0" anchor="t">
            <a:spAutoFit/>
          </a:bodyPr>
          <a:lstStyle/>
          <a:p>
            <a:pPr algn="ctr">
              <a:lnSpc>
                <a:spcPts val="1680"/>
              </a:lnSpc>
              <a:spcBef>
                <a:spcPct val="0"/>
              </a:spcBef>
            </a:pPr>
            <a:r>
              <a:rPr lang="en-US" sz="1200" b="1">
                <a:solidFill>
                  <a:srgbClr val="FFFFFF"/>
                </a:solidFill>
                <a:latin typeface="Open Sans Bold"/>
                <a:ea typeface="Open Sans Bold"/>
                <a:cs typeface="Open Sans Bold"/>
                <a:sym typeface="Open Sans Bold"/>
              </a:rPr>
              <a:t>02</a:t>
            </a:r>
          </a:p>
        </p:txBody>
      </p:sp>
      <p:sp>
        <p:nvSpPr>
          <p:cNvPr id="14" name="TextBox 14"/>
          <p:cNvSpPr txBox="1"/>
          <p:nvPr/>
        </p:nvSpPr>
        <p:spPr>
          <a:xfrm>
            <a:off x="2966450" y="2385404"/>
            <a:ext cx="3637432" cy="1118394"/>
          </a:xfrm>
          <a:prstGeom prst="rect">
            <a:avLst/>
          </a:prstGeom>
        </p:spPr>
        <p:txBody>
          <a:bodyPr lIns="0" tIns="0" rIns="0" bIns="0" rtlCol="0" anchor="t">
            <a:spAutoFit/>
          </a:bodyPr>
          <a:lstStyle/>
          <a:p>
            <a:pPr algn="l">
              <a:lnSpc>
                <a:spcPts val="9099"/>
              </a:lnSpc>
              <a:spcBef>
                <a:spcPct val="0"/>
              </a:spcBef>
            </a:pPr>
            <a:r>
              <a:rPr lang="en-US" sz="6499" b="1">
                <a:solidFill>
                  <a:srgbClr val="FFFFFF"/>
                </a:solidFill>
                <a:latin typeface="Bebas Neue Bold"/>
                <a:ea typeface="Bebas Neue Bold"/>
                <a:cs typeface="Bebas Neue Bold"/>
                <a:sym typeface="Bebas Neue Bold"/>
              </a:rPr>
              <a:t>ABOUT TEAM</a:t>
            </a:r>
          </a:p>
        </p:txBody>
      </p:sp>
      <p:grpSp>
        <p:nvGrpSpPr>
          <p:cNvPr id="15" name="Group 15"/>
          <p:cNvGrpSpPr/>
          <p:nvPr/>
        </p:nvGrpSpPr>
        <p:grpSpPr>
          <a:xfrm>
            <a:off x="568247" y="454502"/>
            <a:ext cx="2182036" cy="499797"/>
            <a:chOff x="0" y="0"/>
            <a:chExt cx="2909382" cy="666395"/>
          </a:xfrm>
        </p:grpSpPr>
        <p:sp>
          <p:nvSpPr>
            <p:cNvPr id="16" name="TextBox 16"/>
            <p:cNvSpPr txBox="1"/>
            <p:nvPr/>
          </p:nvSpPr>
          <p:spPr>
            <a:xfrm>
              <a:off x="0" y="-66675"/>
              <a:ext cx="1477408" cy="707670"/>
            </a:xfrm>
            <a:prstGeom prst="rect">
              <a:avLst/>
            </a:prstGeom>
          </p:spPr>
          <p:txBody>
            <a:bodyPr lIns="0" tIns="0" rIns="0" bIns="0" rtlCol="0" anchor="t">
              <a:spAutoFit/>
            </a:bodyPr>
            <a:lstStyle/>
            <a:p>
              <a:pPr algn="l">
                <a:lnSpc>
                  <a:spcPts val="4477"/>
                </a:lnSpc>
                <a:spcBef>
                  <a:spcPct val="0"/>
                </a:spcBef>
              </a:pPr>
              <a:r>
                <a:rPr lang="en-US" sz="3197">
                  <a:solidFill>
                    <a:srgbClr val="FFFFFF"/>
                  </a:solidFill>
                  <a:latin typeface="Glacial Indifference"/>
                  <a:ea typeface="Glacial Indifference"/>
                  <a:cs typeface="Glacial Indifference"/>
                  <a:sym typeface="Glacial Indifference"/>
                </a:rPr>
                <a:t>Cyber</a:t>
              </a:r>
            </a:p>
          </p:txBody>
        </p:sp>
        <p:sp>
          <p:nvSpPr>
            <p:cNvPr id="17" name="TextBox 17"/>
            <p:cNvSpPr txBox="1"/>
            <p:nvPr/>
          </p:nvSpPr>
          <p:spPr>
            <a:xfrm>
              <a:off x="1431727" y="-41275"/>
              <a:ext cx="412268" cy="707670"/>
            </a:xfrm>
            <a:prstGeom prst="rect">
              <a:avLst/>
            </a:prstGeom>
          </p:spPr>
          <p:txBody>
            <a:bodyPr lIns="0" tIns="0" rIns="0" bIns="0" rtlCol="0" anchor="t">
              <a:spAutoFit/>
            </a:bodyPr>
            <a:lstStyle/>
            <a:p>
              <a:pPr algn="ctr">
                <a:lnSpc>
                  <a:spcPts val="4477"/>
                </a:lnSpc>
                <a:spcBef>
                  <a:spcPct val="0"/>
                </a:spcBef>
              </a:pPr>
              <a:r>
                <a:rPr lang="en-US" sz="3197" b="1">
                  <a:solidFill>
                    <a:srgbClr val="FF0000"/>
                  </a:solidFill>
                  <a:latin typeface="Glacial Indifference Bold"/>
                  <a:ea typeface="Glacial Indifference Bold"/>
                  <a:cs typeface="Glacial Indifference Bold"/>
                  <a:sym typeface="Glacial Indifference Bold"/>
                </a:rPr>
                <a:t>N</a:t>
              </a:r>
            </a:p>
          </p:txBody>
        </p:sp>
        <p:sp>
          <p:nvSpPr>
            <p:cNvPr id="18" name="TextBox 18"/>
            <p:cNvSpPr txBox="1"/>
            <p:nvPr/>
          </p:nvSpPr>
          <p:spPr>
            <a:xfrm>
              <a:off x="1755095" y="-66675"/>
              <a:ext cx="1154287" cy="707670"/>
            </a:xfrm>
            <a:prstGeom prst="rect">
              <a:avLst/>
            </a:prstGeom>
          </p:spPr>
          <p:txBody>
            <a:bodyPr lIns="0" tIns="0" rIns="0" bIns="0" rtlCol="0" anchor="t">
              <a:spAutoFit/>
            </a:bodyPr>
            <a:lstStyle/>
            <a:p>
              <a:pPr algn="ctr">
                <a:lnSpc>
                  <a:spcPts val="4477"/>
                </a:lnSpc>
                <a:spcBef>
                  <a:spcPct val="0"/>
                </a:spcBef>
              </a:pPr>
              <a:r>
                <a:rPr lang="en-US" sz="3197">
                  <a:solidFill>
                    <a:srgbClr val="FFFFFF"/>
                  </a:solidFill>
                  <a:latin typeface="Glacial Indifference"/>
                  <a:ea typeface="Glacial Indifference"/>
                  <a:cs typeface="Glacial Indifference"/>
                  <a:sym typeface="Glacial Indifference"/>
                </a:rPr>
                <a:t>erds</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1A0000">
                <a:alpha val="100000"/>
              </a:srgbClr>
            </a:gs>
            <a:gs pos="100000">
              <a:srgbClr val="000000">
                <a:alpha val="100000"/>
              </a:srgbClr>
            </a:gs>
          </a:gsLst>
          <a:lin ang="2700000"/>
        </a:gradFill>
        <a:effectLst/>
      </p:bgPr>
    </p:bg>
    <p:spTree>
      <p:nvGrpSpPr>
        <p:cNvPr id="1" name=""/>
        <p:cNvGrpSpPr/>
        <p:nvPr/>
      </p:nvGrpSpPr>
      <p:grpSpPr>
        <a:xfrm>
          <a:off x="0" y="0"/>
          <a:ext cx="0" cy="0"/>
          <a:chOff x="0" y="0"/>
          <a:chExt cx="0" cy="0"/>
        </a:xfrm>
      </p:grpSpPr>
      <p:sp>
        <p:nvSpPr>
          <p:cNvPr id="2" name="Freeform 2"/>
          <p:cNvSpPr/>
          <p:nvPr/>
        </p:nvSpPr>
        <p:spPr>
          <a:xfrm>
            <a:off x="13365358" y="-3350441"/>
            <a:ext cx="7156964" cy="7156964"/>
          </a:xfrm>
          <a:custGeom>
            <a:avLst/>
            <a:gdLst/>
            <a:ahLst/>
            <a:cxnLst/>
            <a:rect l="l" t="t" r="r" b="b"/>
            <a:pathLst>
              <a:path w="7156964" h="7156964">
                <a:moveTo>
                  <a:pt x="0" y="0"/>
                </a:moveTo>
                <a:lnTo>
                  <a:pt x="7156963" y="0"/>
                </a:lnTo>
                <a:lnTo>
                  <a:pt x="7156963" y="7156964"/>
                </a:lnTo>
                <a:lnTo>
                  <a:pt x="0" y="7156964"/>
                </a:lnTo>
                <a:lnTo>
                  <a:pt x="0" y="0"/>
                </a:lnTo>
                <a:close/>
              </a:path>
            </a:pathLst>
          </a:custGeom>
          <a:blipFill>
            <a:blip r:embed="rId2">
              <a:alphaModFix amt="30000"/>
            </a:blip>
            <a:stretch>
              <a:fillRect/>
            </a:stretch>
          </a:blipFill>
        </p:spPr>
      </p:sp>
      <p:grpSp>
        <p:nvGrpSpPr>
          <p:cNvPr id="3" name="Group 3"/>
          <p:cNvGrpSpPr/>
          <p:nvPr/>
        </p:nvGrpSpPr>
        <p:grpSpPr>
          <a:xfrm>
            <a:off x="17690482" y="8660782"/>
            <a:ext cx="597518" cy="597518"/>
            <a:chOff x="0" y="0"/>
            <a:chExt cx="812800" cy="812800"/>
          </a:xfrm>
        </p:grpSpPr>
        <p:sp>
          <p:nvSpPr>
            <p:cNvPr id="4" name="Freeform 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FF0000">
                    <a:alpha val="100000"/>
                  </a:srgbClr>
                </a:gs>
                <a:gs pos="100000">
                  <a:srgbClr val="5E0000">
                    <a:alpha val="100000"/>
                  </a:srgbClr>
                </a:gs>
              </a:gsLst>
              <a:lin ang="2700000"/>
            </a:gradFill>
          </p:spPr>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flipH="1" flipV="1">
            <a:off x="17450371" y="454502"/>
            <a:ext cx="407026" cy="407026"/>
          </a:xfrm>
          <a:custGeom>
            <a:avLst/>
            <a:gdLst/>
            <a:ahLst/>
            <a:cxnLst/>
            <a:rect l="l" t="t" r="r" b="b"/>
            <a:pathLst>
              <a:path w="407026" h="407026">
                <a:moveTo>
                  <a:pt x="407025" y="407026"/>
                </a:moveTo>
                <a:lnTo>
                  <a:pt x="0" y="407026"/>
                </a:lnTo>
                <a:lnTo>
                  <a:pt x="0" y="0"/>
                </a:lnTo>
                <a:lnTo>
                  <a:pt x="407025" y="0"/>
                </a:lnTo>
                <a:lnTo>
                  <a:pt x="407025" y="407026"/>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1907864" y="6708518"/>
            <a:ext cx="7156964" cy="7156964"/>
          </a:xfrm>
          <a:custGeom>
            <a:avLst/>
            <a:gdLst/>
            <a:ahLst/>
            <a:cxnLst/>
            <a:rect l="l" t="t" r="r" b="b"/>
            <a:pathLst>
              <a:path w="7156964" h="7156964">
                <a:moveTo>
                  <a:pt x="0" y="0"/>
                </a:moveTo>
                <a:lnTo>
                  <a:pt x="7156963" y="0"/>
                </a:lnTo>
                <a:lnTo>
                  <a:pt x="7156963" y="7156964"/>
                </a:lnTo>
                <a:lnTo>
                  <a:pt x="0" y="7156964"/>
                </a:lnTo>
                <a:lnTo>
                  <a:pt x="0" y="0"/>
                </a:lnTo>
                <a:close/>
              </a:path>
            </a:pathLst>
          </a:custGeom>
          <a:blipFill>
            <a:blip r:embed="rId2">
              <a:alphaModFix amt="30000"/>
            </a:blip>
            <a:stretch>
              <a:fillRect/>
            </a:stretch>
          </a:blipFill>
        </p:spPr>
      </p:sp>
      <p:sp>
        <p:nvSpPr>
          <p:cNvPr id="8" name="TextBox 8"/>
          <p:cNvSpPr txBox="1"/>
          <p:nvPr/>
        </p:nvSpPr>
        <p:spPr>
          <a:xfrm>
            <a:off x="17857396" y="8851031"/>
            <a:ext cx="263689" cy="197971"/>
          </a:xfrm>
          <a:prstGeom prst="rect">
            <a:avLst/>
          </a:prstGeom>
        </p:spPr>
        <p:txBody>
          <a:bodyPr lIns="0" tIns="0" rIns="0" bIns="0" rtlCol="0" anchor="t">
            <a:spAutoFit/>
          </a:bodyPr>
          <a:lstStyle/>
          <a:p>
            <a:pPr algn="ctr">
              <a:lnSpc>
                <a:spcPts val="1680"/>
              </a:lnSpc>
              <a:spcBef>
                <a:spcPct val="0"/>
              </a:spcBef>
            </a:pPr>
            <a:r>
              <a:rPr lang="en-US" sz="1200" b="1">
                <a:solidFill>
                  <a:srgbClr val="FFFFFF"/>
                </a:solidFill>
                <a:latin typeface="Open Sans Bold"/>
                <a:ea typeface="Open Sans Bold"/>
                <a:cs typeface="Open Sans Bold"/>
                <a:sym typeface="Open Sans Bold"/>
              </a:rPr>
              <a:t>03</a:t>
            </a:r>
          </a:p>
        </p:txBody>
      </p:sp>
      <p:sp>
        <p:nvSpPr>
          <p:cNvPr id="9" name="Freeform 9"/>
          <p:cNvSpPr/>
          <p:nvPr/>
        </p:nvSpPr>
        <p:spPr>
          <a:xfrm>
            <a:off x="14790376" y="4943668"/>
            <a:ext cx="2468924" cy="2468924"/>
          </a:xfrm>
          <a:custGeom>
            <a:avLst/>
            <a:gdLst/>
            <a:ahLst/>
            <a:cxnLst/>
            <a:rect l="l" t="t" r="r" b="b"/>
            <a:pathLst>
              <a:path w="2468924" h="2468924">
                <a:moveTo>
                  <a:pt x="0" y="0"/>
                </a:moveTo>
                <a:lnTo>
                  <a:pt x="2468924" y="0"/>
                </a:lnTo>
                <a:lnTo>
                  <a:pt x="2468924" y="2468923"/>
                </a:lnTo>
                <a:lnTo>
                  <a:pt x="0" y="2468923"/>
                </a:lnTo>
                <a:lnTo>
                  <a:pt x="0" y="0"/>
                </a:lnTo>
                <a:close/>
              </a:path>
            </a:pathLst>
          </a:custGeom>
          <a:blipFill>
            <a:blip r:embed="rId2"/>
            <a:stretch>
              <a:fillRect/>
            </a:stretch>
          </a:blipFill>
        </p:spPr>
      </p:sp>
      <p:sp>
        <p:nvSpPr>
          <p:cNvPr id="10" name="Freeform 10"/>
          <p:cNvSpPr/>
          <p:nvPr/>
        </p:nvSpPr>
        <p:spPr>
          <a:xfrm>
            <a:off x="8909191" y="2062788"/>
            <a:ext cx="1565933" cy="1565933"/>
          </a:xfrm>
          <a:custGeom>
            <a:avLst/>
            <a:gdLst/>
            <a:ahLst/>
            <a:cxnLst/>
            <a:rect l="l" t="t" r="r" b="b"/>
            <a:pathLst>
              <a:path w="1565933" h="1565933">
                <a:moveTo>
                  <a:pt x="0" y="0"/>
                </a:moveTo>
                <a:lnTo>
                  <a:pt x="1565933" y="0"/>
                </a:lnTo>
                <a:lnTo>
                  <a:pt x="1565933" y="1565934"/>
                </a:lnTo>
                <a:lnTo>
                  <a:pt x="0" y="1565934"/>
                </a:lnTo>
                <a:lnTo>
                  <a:pt x="0" y="0"/>
                </a:lnTo>
                <a:close/>
              </a:path>
            </a:pathLst>
          </a:custGeom>
          <a:blipFill>
            <a:blip r:embed="rId2"/>
            <a:stretch>
              <a:fillRect/>
            </a:stretch>
          </a:blipFill>
        </p:spPr>
      </p:sp>
      <p:sp>
        <p:nvSpPr>
          <p:cNvPr id="11" name="TextBox 11"/>
          <p:cNvSpPr txBox="1"/>
          <p:nvPr/>
        </p:nvSpPr>
        <p:spPr>
          <a:xfrm>
            <a:off x="2155141" y="2377131"/>
            <a:ext cx="5496750" cy="1821974"/>
          </a:xfrm>
          <a:prstGeom prst="rect">
            <a:avLst/>
          </a:prstGeom>
        </p:spPr>
        <p:txBody>
          <a:bodyPr lIns="0" tIns="0" rIns="0" bIns="0" rtlCol="0" anchor="t">
            <a:spAutoFit/>
          </a:bodyPr>
          <a:lstStyle/>
          <a:p>
            <a:pPr algn="l">
              <a:lnSpc>
                <a:spcPts val="7084"/>
              </a:lnSpc>
            </a:pPr>
            <a:r>
              <a:rPr lang="en-US" sz="6499" b="1">
                <a:solidFill>
                  <a:srgbClr val="FFFFFF"/>
                </a:solidFill>
                <a:latin typeface="Bebas Neue Bold"/>
                <a:ea typeface="Bebas Neue Bold"/>
                <a:cs typeface="Bebas Neue Bold"/>
                <a:sym typeface="Bebas Neue Bold"/>
              </a:rPr>
              <a:t>PROBLEM STATEMENT</a:t>
            </a:r>
          </a:p>
          <a:p>
            <a:pPr algn="l">
              <a:lnSpc>
                <a:spcPts val="7084"/>
              </a:lnSpc>
            </a:pPr>
            <a:endParaRPr lang="en-US" sz="6499" b="1">
              <a:solidFill>
                <a:srgbClr val="FFFFFF"/>
              </a:solidFill>
              <a:latin typeface="Bebas Neue Bold"/>
              <a:ea typeface="Bebas Neue Bold"/>
              <a:cs typeface="Bebas Neue Bold"/>
              <a:sym typeface="Bebas Neue Bold"/>
            </a:endParaRPr>
          </a:p>
        </p:txBody>
      </p:sp>
      <p:grpSp>
        <p:nvGrpSpPr>
          <p:cNvPr id="12" name="Group 12"/>
          <p:cNvGrpSpPr/>
          <p:nvPr/>
        </p:nvGrpSpPr>
        <p:grpSpPr>
          <a:xfrm>
            <a:off x="2155141" y="2206851"/>
            <a:ext cx="597518" cy="103605"/>
            <a:chOff x="0" y="0"/>
            <a:chExt cx="812800" cy="140934"/>
          </a:xfrm>
        </p:grpSpPr>
        <p:sp>
          <p:nvSpPr>
            <p:cNvPr id="13" name="Freeform 13"/>
            <p:cNvSpPr/>
            <p:nvPr/>
          </p:nvSpPr>
          <p:spPr>
            <a:xfrm>
              <a:off x="0" y="0"/>
              <a:ext cx="812800" cy="140934"/>
            </a:xfrm>
            <a:custGeom>
              <a:avLst/>
              <a:gdLst/>
              <a:ahLst/>
              <a:cxnLst/>
              <a:rect l="l" t="t" r="r" b="b"/>
              <a:pathLst>
                <a:path w="812800" h="140934">
                  <a:moveTo>
                    <a:pt x="0" y="0"/>
                  </a:moveTo>
                  <a:lnTo>
                    <a:pt x="812800" y="0"/>
                  </a:lnTo>
                  <a:lnTo>
                    <a:pt x="812800" y="140934"/>
                  </a:lnTo>
                  <a:lnTo>
                    <a:pt x="0" y="140934"/>
                  </a:lnTo>
                  <a:close/>
                </a:path>
              </a:pathLst>
            </a:custGeom>
            <a:gradFill rotWithShape="1">
              <a:gsLst>
                <a:gs pos="0">
                  <a:srgbClr val="FF0000">
                    <a:alpha val="100000"/>
                  </a:srgbClr>
                </a:gs>
                <a:gs pos="100000">
                  <a:srgbClr val="5E0000">
                    <a:alpha val="100000"/>
                  </a:srgbClr>
                </a:gs>
              </a:gsLst>
              <a:lin ang="2700000"/>
            </a:gradFill>
          </p:spPr>
        </p:sp>
        <p:sp>
          <p:nvSpPr>
            <p:cNvPr id="14" name="TextBox 14"/>
            <p:cNvSpPr txBox="1"/>
            <p:nvPr/>
          </p:nvSpPr>
          <p:spPr>
            <a:xfrm>
              <a:off x="0" y="-38100"/>
              <a:ext cx="812800" cy="179034"/>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568247" y="454502"/>
            <a:ext cx="2182036" cy="499797"/>
            <a:chOff x="0" y="0"/>
            <a:chExt cx="2909382" cy="666395"/>
          </a:xfrm>
        </p:grpSpPr>
        <p:sp>
          <p:nvSpPr>
            <p:cNvPr id="18" name="TextBox 18"/>
            <p:cNvSpPr txBox="1"/>
            <p:nvPr/>
          </p:nvSpPr>
          <p:spPr>
            <a:xfrm>
              <a:off x="0" y="-66675"/>
              <a:ext cx="1477408" cy="707670"/>
            </a:xfrm>
            <a:prstGeom prst="rect">
              <a:avLst/>
            </a:prstGeom>
          </p:spPr>
          <p:txBody>
            <a:bodyPr lIns="0" tIns="0" rIns="0" bIns="0" rtlCol="0" anchor="t">
              <a:spAutoFit/>
            </a:bodyPr>
            <a:lstStyle/>
            <a:p>
              <a:pPr algn="l">
                <a:lnSpc>
                  <a:spcPts val="4477"/>
                </a:lnSpc>
                <a:spcBef>
                  <a:spcPct val="0"/>
                </a:spcBef>
              </a:pPr>
              <a:r>
                <a:rPr lang="en-US" sz="3197">
                  <a:solidFill>
                    <a:srgbClr val="FFFFFF"/>
                  </a:solidFill>
                  <a:latin typeface="Glacial Indifference"/>
                  <a:ea typeface="Glacial Indifference"/>
                  <a:cs typeface="Glacial Indifference"/>
                  <a:sym typeface="Glacial Indifference"/>
                </a:rPr>
                <a:t>Cyber</a:t>
              </a:r>
            </a:p>
          </p:txBody>
        </p:sp>
        <p:sp>
          <p:nvSpPr>
            <p:cNvPr id="19" name="TextBox 19"/>
            <p:cNvSpPr txBox="1"/>
            <p:nvPr/>
          </p:nvSpPr>
          <p:spPr>
            <a:xfrm>
              <a:off x="1431727" y="-41275"/>
              <a:ext cx="412268" cy="707670"/>
            </a:xfrm>
            <a:prstGeom prst="rect">
              <a:avLst/>
            </a:prstGeom>
          </p:spPr>
          <p:txBody>
            <a:bodyPr lIns="0" tIns="0" rIns="0" bIns="0" rtlCol="0" anchor="t">
              <a:spAutoFit/>
            </a:bodyPr>
            <a:lstStyle/>
            <a:p>
              <a:pPr algn="ctr">
                <a:lnSpc>
                  <a:spcPts val="4477"/>
                </a:lnSpc>
                <a:spcBef>
                  <a:spcPct val="0"/>
                </a:spcBef>
              </a:pPr>
              <a:r>
                <a:rPr lang="en-US" sz="3197" b="1">
                  <a:solidFill>
                    <a:srgbClr val="FF0000"/>
                  </a:solidFill>
                  <a:latin typeface="Glacial Indifference Bold"/>
                  <a:ea typeface="Glacial Indifference Bold"/>
                  <a:cs typeface="Glacial Indifference Bold"/>
                  <a:sym typeface="Glacial Indifference Bold"/>
                </a:rPr>
                <a:t>N</a:t>
              </a:r>
            </a:p>
          </p:txBody>
        </p:sp>
        <p:sp>
          <p:nvSpPr>
            <p:cNvPr id="20" name="TextBox 20"/>
            <p:cNvSpPr txBox="1"/>
            <p:nvPr/>
          </p:nvSpPr>
          <p:spPr>
            <a:xfrm>
              <a:off x="1755095" y="-66675"/>
              <a:ext cx="1154287" cy="707670"/>
            </a:xfrm>
            <a:prstGeom prst="rect">
              <a:avLst/>
            </a:prstGeom>
          </p:spPr>
          <p:txBody>
            <a:bodyPr lIns="0" tIns="0" rIns="0" bIns="0" rtlCol="0" anchor="t">
              <a:spAutoFit/>
            </a:bodyPr>
            <a:lstStyle/>
            <a:p>
              <a:pPr algn="ctr">
                <a:lnSpc>
                  <a:spcPts val="4477"/>
                </a:lnSpc>
                <a:spcBef>
                  <a:spcPct val="0"/>
                </a:spcBef>
              </a:pPr>
              <a:r>
                <a:rPr lang="en-US" sz="3197">
                  <a:solidFill>
                    <a:srgbClr val="FFFFFF"/>
                  </a:solidFill>
                  <a:latin typeface="Glacial Indifference"/>
                  <a:ea typeface="Glacial Indifference"/>
                  <a:cs typeface="Glacial Indifference"/>
                  <a:sym typeface="Glacial Indifference"/>
                </a:rPr>
                <a:t>erds</a:t>
              </a:r>
            </a:p>
          </p:txBody>
        </p:sp>
      </p:grpSp>
      <p:sp>
        <p:nvSpPr>
          <p:cNvPr id="23" name="TextBox 22">
            <a:extLst>
              <a:ext uri="{FF2B5EF4-FFF2-40B4-BE49-F238E27FC236}">
                <a16:creationId xmlns:a16="http://schemas.microsoft.com/office/drawing/2014/main" id="{C11F2E50-FAA3-6C96-571C-9F9CFE048212}"/>
              </a:ext>
            </a:extLst>
          </p:cNvPr>
          <p:cNvSpPr txBox="1"/>
          <p:nvPr/>
        </p:nvSpPr>
        <p:spPr>
          <a:xfrm>
            <a:off x="2155142" y="3806522"/>
            <a:ext cx="7674658" cy="2554545"/>
          </a:xfrm>
          <a:prstGeom prst="rect">
            <a:avLst/>
          </a:prstGeom>
          <a:noFill/>
        </p:spPr>
        <p:txBody>
          <a:bodyPr wrap="square" rtlCol="0">
            <a:spAutoFit/>
          </a:bodyPr>
          <a:lstStyle/>
          <a:p>
            <a:r>
              <a:rPr lang="en-US" sz="3200" dirty="0">
                <a:solidFill>
                  <a:schemeClr val="bg1"/>
                </a:solidFill>
              </a:rPr>
              <a:t>Develop a system to automatically detect AI-generated deepfake content across various media types (audio, video, images) to combat misinformation and protect content integrity.</a:t>
            </a:r>
            <a:endParaRPr lang="en-IN" sz="32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1A0000">
                <a:alpha val="100000"/>
              </a:srgbClr>
            </a:gs>
            <a:gs pos="100000">
              <a:srgbClr val="000000">
                <a:alpha val="100000"/>
              </a:srgbClr>
            </a:gs>
          </a:gsLst>
          <a:lin ang="2700000"/>
        </a:gradFill>
        <a:effectLst/>
      </p:bgPr>
    </p:bg>
    <p:spTree>
      <p:nvGrpSpPr>
        <p:cNvPr id="1" name=""/>
        <p:cNvGrpSpPr/>
        <p:nvPr/>
      </p:nvGrpSpPr>
      <p:grpSpPr>
        <a:xfrm>
          <a:off x="0" y="0"/>
          <a:ext cx="0" cy="0"/>
          <a:chOff x="0" y="0"/>
          <a:chExt cx="0" cy="0"/>
        </a:xfrm>
      </p:grpSpPr>
      <p:sp>
        <p:nvSpPr>
          <p:cNvPr id="2" name="Freeform 2"/>
          <p:cNvSpPr/>
          <p:nvPr/>
        </p:nvSpPr>
        <p:spPr>
          <a:xfrm>
            <a:off x="13365358" y="-3350441"/>
            <a:ext cx="7156964" cy="7156964"/>
          </a:xfrm>
          <a:custGeom>
            <a:avLst/>
            <a:gdLst/>
            <a:ahLst/>
            <a:cxnLst/>
            <a:rect l="l" t="t" r="r" b="b"/>
            <a:pathLst>
              <a:path w="7156964" h="7156964">
                <a:moveTo>
                  <a:pt x="0" y="0"/>
                </a:moveTo>
                <a:lnTo>
                  <a:pt x="7156963" y="0"/>
                </a:lnTo>
                <a:lnTo>
                  <a:pt x="7156963" y="7156964"/>
                </a:lnTo>
                <a:lnTo>
                  <a:pt x="0" y="7156964"/>
                </a:lnTo>
                <a:lnTo>
                  <a:pt x="0" y="0"/>
                </a:lnTo>
                <a:close/>
              </a:path>
            </a:pathLst>
          </a:custGeom>
          <a:blipFill>
            <a:blip r:embed="rId2">
              <a:alphaModFix amt="30000"/>
            </a:blip>
            <a:stretch>
              <a:fillRect/>
            </a:stretch>
          </a:blipFill>
        </p:spPr>
      </p:sp>
      <p:sp>
        <p:nvSpPr>
          <p:cNvPr id="6" name="Freeform 6"/>
          <p:cNvSpPr/>
          <p:nvPr/>
        </p:nvSpPr>
        <p:spPr>
          <a:xfrm flipH="1" flipV="1">
            <a:off x="17450371" y="454502"/>
            <a:ext cx="407026" cy="407026"/>
          </a:xfrm>
          <a:custGeom>
            <a:avLst/>
            <a:gdLst/>
            <a:ahLst/>
            <a:cxnLst/>
            <a:rect l="l" t="t" r="r" b="b"/>
            <a:pathLst>
              <a:path w="407026" h="407026">
                <a:moveTo>
                  <a:pt x="407025" y="407026"/>
                </a:moveTo>
                <a:lnTo>
                  <a:pt x="0" y="407026"/>
                </a:lnTo>
                <a:lnTo>
                  <a:pt x="0" y="0"/>
                </a:lnTo>
                <a:lnTo>
                  <a:pt x="407025" y="0"/>
                </a:lnTo>
                <a:lnTo>
                  <a:pt x="407025" y="407026"/>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1907864" y="6708518"/>
            <a:ext cx="7156964" cy="7156964"/>
          </a:xfrm>
          <a:custGeom>
            <a:avLst/>
            <a:gdLst/>
            <a:ahLst/>
            <a:cxnLst/>
            <a:rect l="l" t="t" r="r" b="b"/>
            <a:pathLst>
              <a:path w="7156964" h="7156964">
                <a:moveTo>
                  <a:pt x="0" y="0"/>
                </a:moveTo>
                <a:lnTo>
                  <a:pt x="7156963" y="0"/>
                </a:lnTo>
                <a:lnTo>
                  <a:pt x="7156963" y="7156964"/>
                </a:lnTo>
                <a:lnTo>
                  <a:pt x="0" y="7156964"/>
                </a:lnTo>
                <a:lnTo>
                  <a:pt x="0" y="0"/>
                </a:lnTo>
                <a:close/>
              </a:path>
            </a:pathLst>
          </a:custGeom>
          <a:blipFill>
            <a:blip r:embed="rId2">
              <a:alphaModFix amt="30000"/>
            </a:blip>
            <a:stretch>
              <a:fillRect/>
            </a:stretch>
          </a:blipFill>
        </p:spPr>
      </p:sp>
      <p:sp>
        <p:nvSpPr>
          <p:cNvPr id="8" name="TextBox 8"/>
          <p:cNvSpPr txBox="1"/>
          <p:nvPr/>
        </p:nvSpPr>
        <p:spPr>
          <a:xfrm>
            <a:off x="17857396" y="8851031"/>
            <a:ext cx="263689" cy="197971"/>
          </a:xfrm>
          <a:prstGeom prst="rect">
            <a:avLst/>
          </a:prstGeom>
        </p:spPr>
        <p:txBody>
          <a:bodyPr lIns="0" tIns="0" rIns="0" bIns="0" rtlCol="0" anchor="t">
            <a:spAutoFit/>
          </a:bodyPr>
          <a:lstStyle/>
          <a:p>
            <a:pPr algn="ctr">
              <a:lnSpc>
                <a:spcPts val="1680"/>
              </a:lnSpc>
              <a:spcBef>
                <a:spcPct val="0"/>
              </a:spcBef>
            </a:pPr>
            <a:r>
              <a:rPr lang="en-US" sz="1200" b="1">
                <a:solidFill>
                  <a:srgbClr val="FFFFFF"/>
                </a:solidFill>
                <a:latin typeface="Open Sans Bold"/>
                <a:ea typeface="Open Sans Bold"/>
                <a:cs typeface="Open Sans Bold"/>
                <a:sym typeface="Open Sans Bold"/>
              </a:rPr>
              <a:t>04</a:t>
            </a:r>
          </a:p>
        </p:txBody>
      </p:sp>
      <p:sp>
        <p:nvSpPr>
          <p:cNvPr id="9" name="Freeform 9"/>
          <p:cNvSpPr/>
          <p:nvPr/>
        </p:nvSpPr>
        <p:spPr>
          <a:xfrm>
            <a:off x="15970591" y="3909038"/>
            <a:ext cx="2468924" cy="2468924"/>
          </a:xfrm>
          <a:custGeom>
            <a:avLst/>
            <a:gdLst/>
            <a:ahLst/>
            <a:cxnLst/>
            <a:rect l="l" t="t" r="r" b="b"/>
            <a:pathLst>
              <a:path w="2468924" h="2468924">
                <a:moveTo>
                  <a:pt x="0" y="0"/>
                </a:moveTo>
                <a:lnTo>
                  <a:pt x="2468923" y="0"/>
                </a:lnTo>
                <a:lnTo>
                  <a:pt x="2468923" y="2468924"/>
                </a:lnTo>
                <a:lnTo>
                  <a:pt x="0" y="2468924"/>
                </a:lnTo>
                <a:lnTo>
                  <a:pt x="0" y="0"/>
                </a:lnTo>
                <a:close/>
              </a:path>
            </a:pathLst>
          </a:custGeom>
          <a:blipFill>
            <a:blip r:embed="rId2"/>
            <a:stretch>
              <a:fillRect/>
            </a:stretch>
          </a:blipFill>
        </p:spPr>
      </p:sp>
      <p:sp>
        <p:nvSpPr>
          <p:cNvPr id="10" name="Freeform 10"/>
          <p:cNvSpPr/>
          <p:nvPr/>
        </p:nvSpPr>
        <p:spPr>
          <a:xfrm>
            <a:off x="1870292" y="2240590"/>
            <a:ext cx="1565933" cy="1565933"/>
          </a:xfrm>
          <a:custGeom>
            <a:avLst/>
            <a:gdLst/>
            <a:ahLst/>
            <a:cxnLst/>
            <a:rect l="l" t="t" r="r" b="b"/>
            <a:pathLst>
              <a:path w="1565933" h="1565933">
                <a:moveTo>
                  <a:pt x="0" y="0"/>
                </a:moveTo>
                <a:lnTo>
                  <a:pt x="1565933" y="0"/>
                </a:lnTo>
                <a:lnTo>
                  <a:pt x="1565933" y="1565933"/>
                </a:lnTo>
                <a:lnTo>
                  <a:pt x="0" y="1565933"/>
                </a:lnTo>
                <a:lnTo>
                  <a:pt x="0" y="0"/>
                </a:lnTo>
                <a:close/>
              </a:path>
            </a:pathLst>
          </a:custGeom>
          <a:blipFill>
            <a:blip r:embed="rId2"/>
            <a:stretch>
              <a:fillRect/>
            </a:stretch>
          </a:blipFill>
        </p:spPr>
      </p:sp>
      <p:sp>
        <p:nvSpPr>
          <p:cNvPr id="11" name="TextBox 11"/>
          <p:cNvSpPr txBox="1"/>
          <p:nvPr/>
        </p:nvSpPr>
        <p:spPr>
          <a:xfrm>
            <a:off x="1964641" y="2948631"/>
            <a:ext cx="5509912" cy="1821974"/>
          </a:xfrm>
          <a:prstGeom prst="rect">
            <a:avLst/>
          </a:prstGeom>
        </p:spPr>
        <p:txBody>
          <a:bodyPr lIns="0" tIns="0" rIns="0" bIns="0" rtlCol="0" anchor="t">
            <a:spAutoFit/>
          </a:bodyPr>
          <a:lstStyle/>
          <a:p>
            <a:pPr algn="l">
              <a:lnSpc>
                <a:spcPts val="7084"/>
              </a:lnSpc>
            </a:pPr>
            <a:r>
              <a:rPr lang="en-US" sz="6499" b="1" dirty="0">
                <a:solidFill>
                  <a:srgbClr val="FFFFFF"/>
                </a:solidFill>
                <a:latin typeface="Bebas Neue Bold"/>
                <a:ea typeface="Bebas Neue Bold"/>
                <a:cs typeface="Bebas Neue Bold"/>
                <a:sym typeface="Bebas Neue Bold"/>
              </a:rPr>
              <a:t>SOLUTION OVERVIEW</a:t>
            </a:r>
          </a:p>
          <a:p>
            <a:pPr algn="l">
              <a:lnSpc>
                <a:spcPts val="7084"/>
              </a:lnSpc>
            </a:pPr>
            <a:endParaRPr lang="en-US" sz="6499" b="1" dirty="0">
              <a:solidFill>
                <a:srgbClr val="FFFFFF"/>
              </a:solidFill>
              <a:latin typeface="Bebas Neue Bold"/>
              <a:ea typeface="Bebas Neue Bold"/>
              <a:cs typeface="Bebas Neue Bold"/>
              <a:sym typeface="Bebas Neue Bold"/>
            </a:endParaRPr>
          </a:p>
        </p:txBody>
      </p:sp>
      <p:grpSp>
        <p:nvGrpSpPr>
          <p:cNvPr id="12" name="Group 12"/>
          <p:cNvGrpSpPr/>
          <p:nvPr/>
        </p:nvGrpSpPr>
        <p:grpSpPr>
          <a:xfrm>
            <a:off x="1964641" y="2778351"/>
            <a:ext cx="597518" cy="103605"/>
            <a:chOff x="0" y="0"/>
            <a:chExt cx="812800" cy="140934"/>
          </a:xfrm>
        </p:grpSpPr>
        <p:sp>
          <p:nvSpPr>
            <p:cNvPr id="13" name="Freeform 13"/>
            <p:cNvSpPr/>
            <p:nvPr/>
          </p:nvSpPr>
          <p:spPr>
            <a:xfrm>
              <a:off x="0" y="0"/>
              <a:ext cx="812800" cy="140934"/>
            </a:xfrm>
            <a:custGeom>
              <a:avLst/>
              <a:gdLst/>
              <a:ahLst/>
              <a:cxnLst/>
              <a:rect l="l" t="t" r="r" b="b"/>
              <a:pathLst>
                <a:path w="812800" h="140934">
                  <a:moveTo>
                    <a:pt x="0" y="0"/>
                  </a:moveTo>
                  <a:lnTo>
                    <a:pt x="812800" y="0"/>
                  </a:lnTo>
                  <a:lnTo>
                    <a:pt x="812800" y="140934"/>
                  </a:lnTo>
                  <a:lnTo>
                    <a:pt x="0" y="140934"/>
                  </a:lnTo>
                  <a:close/>
                </a:path>
              </a:pathLst>
            </a:custGeom>
            <a:gradFill rotWithShape="1">
              <a:gsLst>
                <a:gs pos="0">
                  <a:srgbClr val="FF0000">
                    <a:alpha val="100000"/>
                  </a:srgbClr>
                </a:gs>
                <a:gs pos="100000">
                  <a:srgbClr val="5E0000">
                    <a:alpha val="100000"/>
                  </a:srgbClr>
                </a:gs>
              </a:gsLst>
              <a:lin ang="2700000"/>
            </a:gradFill>
          </p:spPr>
        </p:sp>
        <p:sp>
          <p:nvSpPr>
            <p:cNvPr id="14" name="TextBox 14"/>
            <p:cNvSpPr txBox="1"/>
            <p:nvPr/>
          </p:nvSpPr>
          <p:spPr>
            <a:xfrm>
              <a:off x="0" y="-38100"/>
              <a:ext cx="812800" cy="179034"/>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1918423" y="6771907"/>
            <a:ext cx="3918723" cy="2419252"/>
          </a:xfrm>
          <a:prstGeom prst="rect">
            <a:avLst/>
          </a:prstGeom>
        </p:spPr>
        <p:txBody>
          <a:bodyPr wrap="square" lIns="0" tIns="0" rIns="0" bIns="0" rtlCol="0" anchor="t">
            <a:spAutoFit/>
          </a:bodyPr>
          <a:lstStyle/>
          <a:p>
            <a:r>
              <a:rPr lang="en-US" sz="1600" b="1" dirty="0">
                <a:solidFill>
                  <a:schemeClr val="bg1"/>
                </a:solidFill>
              </a:rPr>
              <a:t>High Realism of Deepfakes</a:t>
            </a:r>
            <a:endParaRPr lang="en-US" sz="1600" dirty="0">
              <a:solidFill>
                <a:schemeClr val="bg1"/>
              </a:solidFill>
            </a:endParaRPr>
          </a:p>
          <a:p>
            <a:pPr>
              <a:buFont typeface="Arial" panose="020B0604020202020204" pitchFamily="34" charset="0"/>
              <a:buChar char="•"/>
            </a:pPr>
            <a:r>
              <a:rPr lang="en-US" sz="1600" b="1" dirty="0">
                <a:solidFill>
                  <a:schemeClr val="bg1"/>
                </a:solidFill>
              </a:rPr>
              <a:t>Challenge:</a:t>
            </a:r>
            <a:r>
              <a:rPr lang="en-US" sz="1600" dirty="0">
                <a:solidFill>
                  <a:schemeClr val="bg1"/>
                </a:solidFill>
              </a:rPr>
              <a:t> AI-generated deepfakes have become highly realistic, making it difficult to detect manipulations with traditional methods.</a:t>
            </a:r>
          </a:p>
          <a:p>
            <a:pPr>
              <a:buFont typeface="Arial" panose="020B0604020202020204" pitchFamily="34" charset="0"/>
              <a:buChar char="•"/>
            </a:pPr>
            <a:r>
              <a:rPr lang="en-US" sz="1600" b="1" dirty="0">
                <a:solidFill>
                  <a:schemeClr val="bg1"/>
                </a:solidFill>
              </a:rPr>
              <a:t>Solution:</a:t>
            </a:r>
            <a:r>
              <a:rPr lang="en-US" sz="1600" dirty="0">
                <a:solidFill>
                  <a:schemeClr val="bg1"/>
                </a:solidFill>
              </a:rPr>
              <a:t> Use advanced deep learning models like Vision Transformers (</a:t>
            </a:r>
            <a:r>
              <a:rPr lang="en-US" sz="1600" dirty="0" err="1">
                <a:solidFill>
                  <a:schemeClr val="bg1"/>
                </a:solidFill>
              </a:rPr>
              <a:t>ViTs</a:t>
            </a:r>
            <a:r>
              <a:rPr lang="en-US" sz="1600" dirty="0">
                <a:solidFill>
                  <a:schemeClr val="bg1"/>
                </a:solidFill>
              </a:rPr>
              <a:t>), Convolutional Neural Networks (CNNs), and autoencoders to analyze subtle inconsistencies in facial features, lighting, and speech patterns.</a:t>
            </a:r>
          </a:p>
          <a:p>
            <a:pPr algn="l">
              <a:lnSpc>
                <a:spcPts val="1680"/>
              </a:lnSpc>
              <a:spcBef>
                <a:spcPct val="0"/>
              </a:spcBef>
            </a:pPr>
            <a:endParaRPr lang="en-US" sz="1200" dirty="0">
              <a:solidFill>
                <a:schemeClr val="bg1"/>
              </a:solidFill>
              <a:latin typeface="Open Sans"/>
              <a:ea typeface="Open Sans"/>
              <a:cs typeface="Open Sans"/>
              <a:sym typeface="Open Sans"/>
            </a:endParaRPr>
          </a:p>
        </p:txBody>
      </p:sp>
      <p:grpSp>
        <p:nvGrpSpPr>
          <p:cNvPr id="16" name="Group 16"/>
          <p:cNvGrpSpPr/>
          <p:nvPr/>
        </p:nvGrpSpPr>
        <p:grpSpPr>
          <a:xfrm>
            <a:off x="2641179" y="5852377"/>
            <a:ext cx="888630" cy="1010105"/>
            <a:chOff x="0" y="-560768"/>
            <a:chExt cx="1208383" cy="1373568"/>
          </a:xfrm>
        </p:grpSpPr>
        <p:sp>
          <p:nvSpPr>
            <p:cNvPr id="17" name="Freeform 17"/>
            <p:cNvSpPr/>
            <p:nvPr/>
          </p:nvSpPr>
          <p:spPr>
            <a:xfrm>
              <a:off x="395583" y="-560768"/>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FF0000">
                    <a:alpha val="100000"/>
                  </a:srgbClr>
                </a:gs>
                <a:gs pos="100000">
                  <a:srgbClr val="5E0000">
                    <a:alpha val="100000"/>
                  </a:srgbClr>
                </a:gs>
              </a:gsLst>
              <a:lin ang="2700000"/>
            </a:gradFill>
          </p:spPr>
          <p:txBody>
            <a:bodyPr/>
            <a:lstStyle/>
            <a:p>
              <a:r>
                <a:rPr lang="en-US" dirty="0"/>
                <a:t>  01</a:t>
              </a:r>
              <a:endParaRPr lang="en-IN" dirty="0"/>
            </a:p>
          </p:txBody>
        </p:sp>
        <p:sp>
          <p:nvSpPr>
            <p:cNvPr id="18" name="TextBox 18"/>
            <p:cNvSpPr txBox="1"/>
            <p:nvPr/>
          </p:nvSpPr>
          <p:spPr>
            <a:xfrm>
              <a:off x="0" y="-38100"/>
              <a:ext cx="812800" cy="850900"/>
            </a:xfrm>
            <a:prstGeom prst="rect">
              <a:avLst/>
            </a:prstGeom>
          </p:spPr>
          <p:txBody>
            <a:bodyPr lIns="50800" tIns="50800" rIns="50800" bIns="50800" rtlCol="0" anchor="ctr"/>
            <a:lstStyle/>
            <a:p>
              <a:pPr algn="ctr">
                <a:lnSpc>
                  <a:spcPts val="2659"/>
                </a:lnSpc>
              </a:pPr>
              <a:endParaRPr dirty="0"/>
            </a:p>
          </p:txBody>
        </p:sp>
      </p:grpSp>
      <p:sp>
        <p:nvSpPr>
          <p:cNvPr id="20" name="TextBox 20"/>
          <p:cNvSpPr txBox="1"/>
          <p:nvPr/>
        </p:nvSpPr>
        <p:spPr>
          <a:xfrm>
            <a:off x="6391284" y="6793380"/>
            <a:ext cx="4861949" cy="3250249"/>
          </a:xfrm>
          <a:prstGeom prst="rect">
            <a:avLst/>
          </a:prstGeom>
        </p:spPr>
        <p:txBody>
          <a:bodyPr wrap="square" lIns="0" tIns="0" rIns="0" bIns="0" rtlCol="0" anchor="t">
            <a:spAutoFit/>
          </a:bodyPr>
          <a:lstStyle/>
          <a:p>
            <a:r>
              <a:rPr lang="en-IN" b="1" dirty="0">
                <a:solidFill>
                  <a:schemeClr val="bg1"/>
                </a:solidFill>
              </a:rPr>
              <a:t>Multimodal Detection Complexity</a:t>
            </a:r>
            <a:endParaRPr lang="en-IN" dirty="0">
              <a:solidFill>
                <a:schemeClr val="bg1"/>
              </a:solidFill>
            </a:endParaRPr>
          </a:p>
          <a:p>
            <a:pPr>
              <a:buFont typeface="Arial" panose="020B0604020202020204" pitchFamily="34" charset="0"/>
              <a:buChar char="•"/>
            </a:pPr>
            <a:r>
              <a:rPr lang="en-IN" b="1" dirty="0">
                <a:solidFill>
                  <a:schemeClr val="bg1"/>
                </a:solidFill>
              </a:rPr>
              <a:t>Challenge:</a:t>
            </a:r>
            <a:r>
              <a:rPr lang="en-IN" dirty="0">
                <a:solidFill>
                  <a:schemeClr val="bg1"/>
                </a:solidFill>
              </a:rPr>
              <a:t> Deepfakes exist in multiple formats (audio, video, images), requiring different detection techniques.</a:t>
            </a:r>
          </a:p>
          <a:p>
            <a:pPr>
              <a:buFont typeface="Arial" panose="020B0604020202020204" pitchFamily="34" charset="0"/>
              <a:buChar char="•"/>
            </a:pPr>
            <a:r>
              <a:rPr lang="en-IN" b="1" dirty="0">
                <a:solidFill>
                  <a:schemeClr val="bg1"/>
                </a:solidFill>
              </a:rPr>
              <a:t>Solution:</a:t>
            </a:r>
            <a:r>
              <a:rPr lang="en-IN" dirty="0">
                <a:solidFill>
                  <a:schemeClr val="bg1"/>
                </a:solidFill>
              </a:rPr>
              <a:t> Develop a multimodal detection system integrating various AI models tailored for each media type. For example:</a:t>
            </a:r>
          </a:p>
          <a:p>
            <a:pPr marL="742950" lvl="1" indent="-285750">
              <a:buFont typeface="Arial" panose="020B0604020202020204" pitchFamily="34" charset="0"/>
              <a:buChar char="•"/>
            </a:pPr>
            <a:r>
              <a:rPr lang="en-IN" b="1" dirty="0">
                <a:solidFill>
                  <a:schemeClr val="bg1"/>
                </a:solidFill>
              </a:rPr>
              <a:t>Images/Videos:</a:t>
            </a:r>
            <a:r>
              <a:rPr lang="en-IN" dirty="0">
                <a:solidFill>
                  <a:schemeClr val="bg1"/>
                </a:solidFill>
              </a:rPr>
              <a:t> CNNs &amp; </a:t>
            </a:r>
            <a:r>
              <a:rPr lang="en-IN" dirty="0" err="1">
                <a:solidFill>
                  <a:schemeClr val="bg1"/>
                </a:solidFill>
              </a:rPr>
              <a:t>ViTs</a:t>
            </a:r>
            <a:r>
              <a:rPr lang="en-IN" dirty="0">
                <a:solidFill>
                  <a:schemeClr val="bg1"/>
                </a:solidFill>
              </a:rPr>
              <a:t> for facial analysis.</a:t>
            </a:r>
          </a:p>
          <a:p>
            <a:pPr marL="742950" lvl="1" indent="-285750">
              <a:buFont typeface="Arial" panose="020B0604020202020204" pitchFamily="34" charset="0"/>
              <a:buChar char="•"/>
            </a:pPr>
            <a:r>
              <a:rPr lang="en-IN" b="1" dirty="0">
                <a:solidFill>
                  <a:schemeClr val="bg1"/>
                </a:solidFill>
              </a:rPr>
              <a:t>Audio:</a:t>
            </a:r>
            <a:r>
              <a:rPr lang="en-IN" dirty="0">
                <a:solidFill>
                  <a:schemeClr val="bg1"/>
                </a:solidFill>
              </a:rPr>
              <a:t> Spectrogram-based analysis with RNNs or Transformers.</a:t>
            </a:r>
          </a:p>
          <a:p>
            <a:pPr algn="l">
              <a:lnSpc>
                <a:spcPts val="1680"/>
              </a:lnSpc>
              <a:spcBef>
                <a:spcPct val="0"/>
              </a:spcBef>
            </a:pPr>
            <a:endParaRPr lang="en-US" sz="1200" dirty="0">
              <a:solidFill>
                <a:srgbClr val="FFFFFF"/>
              </a:solidFill>
              <a:latin typeface="Open Sans"/>
              <a:ea typeface="Open Sans"/>
              <a:cs typeface="Open Sans"/>
              <a:sym typeface="Open Sans"/>
            </a:endParaRPr>
          </a:p>
        </p:txBody>
      </p:sp>
      <p:grpSp>
        <p:nvGrpSpPr>
          <p:cNvPr id="21" name="Group 21"/>
          <p:cNvGrpSpPr/>
          <p:nvPr/>
        </p:nvGrpSpPr>
        <p:grpSpPr>
          <a:xfrm>
            <a:off x="5837146" y="5782679"/>
            <a:ext cx="2292605" cy="665710"/>
            <a:chOff x="0" y="-92451"/>
            <a:chExt cx="3117547" cy="905251"/>
          </a:xfrm>
        </p:grpSpPr>
        <p:sp>
          <p:nvSpPr>
            <p:cNvPr id="22" name="Freeform 22"/>
            <p:cNvSpPr/>
            <p:nvPr/>
          </p:nvSpPr>
          <p:spPr>
            <a:xfrm>
              <a:off x="2304747" y="-92451"/>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FF0000">
                    <a:alpha val="100000"/>
                  </a:srgbClr>
                </a:gs>
                <a:gs pos="100000">
                  <a:srgbClr val="5E0000">
                    <a:alpha val="100000"/>
                  </a:srgbClr>
                </a:gs>
              </a:gsLst>
              <a:lin ang="2700000"/>
            </a:gradFill>
          </p:spPr>
          <p:txBody>
            <a:bodyPr/>
            <a:lstStyle/>
            <a:p>
              <a:r>
                <a:rPr lang="en-US" dirty="0"/>
                <a:t> 02</a:t>
              </a:r>
              <a:endParaRPr lang="en-IN" dirty="0"/>
            </a:p>
          </p:txBody>
        </p:sp>
        <p:sp>
          <p:nvSpPr>
            <p:cNvPr id="23" name="TextBox 23"/>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25" name="TextBox 25"/>
          <p:cNvSpPr txBox="1"/>
          <p:nvPr/>
        </p:nvSpPr>
        <p:spPr>
          <a:xfrm>
            <a:off x="12395417" y="6793380"/>
            <a:ext cx="4809636" cy="1723549"/>
          </a:xfrm>
          <a:prstGeom prst="rect">
            <a:avLst/>
          </a:prstGeom>
        </p:spPr>
        <p:txBody>
          <a:bodyPr wrap="square" lIns="0" tIns="0" rIns="0" bIns="0" rtlCol="0" anchor="t">
            <a:spAutoFit/>
          </a:bodyPr>
          <a:lstStyle/>
          <a:p>
            <a:r>
              <a:rPr lang="en-US" sz="1600" b="1" dirty="0">
                <a:solidFill>
                  <a:schemeClr val="bg1"/>
                </a:solidFill>
              </a:rPr>
              <a:t>Offline Functionality &amp; Performance Optimization</a:t>
            </a:r>
            <a:endParaRPr lang="en-US" sz="1600" dirty="0">
              <a:solidFill>
                <a:schemeClr val="bg1"/>
              </a:solidFill>
            </a:endParaRPr>
          </a:p>
          <a:p>
            <a:pPr>
              <a:buFont typeface="Arial" panose="020B0604020202020204" pitchFamily="34" charset="0"/>
              <a:buChar char="•"/>
            </a:pPr>
            <a:r>
              <a:rPr lang="en-US" sz="1600" b="1" dirty="0">
                <a:solidFill>
                  <a:schemeClr val="bg1"/>
                </a:solidFill>
              </a:rPr>
              <a:t>Challenge:</a:t>
            </a:r>
            <a:r>
              <a:rPr lang="en-US" sz="1600" dirty="0">
                <a:solidFill>
                  <a:schemeClr val="bg1"/>
                </a:solidFill>
              </a:rPr>
              <a:t> Many deepfake detection solutions depend on cloud processing, raising privacy concerns and making them less accessible in restricted environments.</a:t>
            </a:r>
          </a:p>
          <a:p>
            <a:pPr>
              <a:buFont typeface="Arial" panose="020B0604020202020204" pitchFamily="34" charset="0"/>
              <a:buChar char="•"/>
            </a:pPr>
            <a:r>
              <a:rPr lang="en-US" sz="1600" b="1" dirty="0">
                <a:solidFill>
                  <a:schemeClr val="bg1"/>
                </a:solidFill>
              </a:rPr>
              <a:t>Solution:</a:t>
            </a:r>
            <a:r>
              <a:rPr lang="en-US" sz="1600" dirty="0">
                <a:solidFill>
                  <a:schemeClr val="bg1"/>
                </a:solidFill>
              </a:rPr>
              <a:t> Implement lightweight, efficient AI models that can run locally on edge devices using quantization and model compression techniques.</a:t>
            </a:r>
          </a:p>
        </p:txBody>
      </p:sp>
      <p:sp>
        <p:nvSpPr>
          <p:cNvPr id="33" name="TextBox 33"/>
          <p:cNvSpPr txBox="1"/>
          <p:nvPr/>
        </p:nvSpPr>
        <p:spPr>
          <a:xfrm>
            <a:off x="16346117" y="5425341"/>
            <a:ext cx="597723" cy="625741"/>
          </a:xfrm>
          <a:prstGeom prst="rect">
            <a:avLst/>
          </a:prstGeom>
        </p:spPr>
        <p:txBody>
          <a:bodyPr lIns="50800" tIns="50800" rIns="50800" bIns="50800" rtlCol="0" anchor="ctr"/>
          <a:lstStyle/>
          <a:p>
            <a:pPr algn="ctr">
              <a:lnSpc>
                <a:spcPts val="2659"/>
              </a:lnSpc>
            </a:pPr>
            <a:endParaRPr dirty="0"/>
          </a:p>
        </p:txBody>
      </p:sp>
      <p:sp>
        <p:nvSpPr>
          <p:cNvPr id="35" name="TextBox 35"/>
          <p:cNvSpPr txBox="1"/>
          <p:nvPr/>
        </p:nvSpPr>
        <p:spPr>
          <a:xfrm>
            <a:off x="1964640" y="4317325"/>
            <a:ext cx="8147019" cy="872034"/>
          </a:xfrm>
          <a:prstGeom prst="rect">
            <a:avLst/>
          </a:prstGeom>
        </p:spPr>
        <p:txBody>
          <a:bodyPr wrap="square" lIns="0" tIns="0" rIns="0" bIns="0" rtlCol="0" anchor="t">
            <a:spAutoFit/>
          </a:bodyPr>
          <a:lstStyle/>
          <a:p>
            <a:pPr algn="l">
              <a:lnSpc>
                <a:spcPts val="1680"/>
              </a:lnSpc>
              <a:spcBef>
                <a:spcPct val="0"/>
              </a:spcBef>
            </a:pPr>
            <a:r>
              <a:rPr lang="en-US" sz="1600" dirty="0">
                <a:solidFill>
                  <a:schemeClr val="bg1"/>
                </a:solidFill>
              </a:rPr>
              <a:t>The rise of AI-generated deepfake content across various media (audio, video, and images) poses a serious threat to digital integrity, leading to misinformation, identity fraud, and loss of public trust. Current detection methods struggle to keep up with evolving deepfake techniques, and many rely on online/cloud-based solutions, limiting accessibility in sensitive environments.</a:t>
            </a:r>
            <a:endParaRPr lang="en-US" sz="1600" dirty="0">
              <a:solidFill>
                <a:schemeClr val="bg1"/>
              </a:solidFill>
              <a:latin typeface="Open Sans"/>
              <a:ea typeface="Open Sans"/>
              <a:cs typeface="Open Sans"/>
              <a:sym typeface="Open Sans"/>
            </a:endParaRPr>
          </a:p>
        </p:txBody>
      </p:sp>
      <p:grpSp>
        <p:nvGrpSpPr>
          <p:cNvPr id="36" name="Group 36"/>
          <p:cNvGrpSpPr/>
          <p:nvPr/>
        </p:nvGrpSpPr>
        <p:grpSpPr>
          <a:xfrm>
            <a:off x="568247" y="454502"/>
            <a:ext cx="2182036" cy="499797"/>
            <a:chOff x="0" y="0"/>
            <a:chExt cx="2909382" cy="666395"/>
          </a:xfrm>
        </p:grpSpPr>
        <p:sp>
          <p:nvSpPr>
            <p:cNvPr id="37" name="TextBox 37"/>
            <p:cNvSpPr txBox="1"/>
            <p:nvPr/>
          </p:nvSpPr>
          <p:spPr>
            <a:xfrm>
              <a:off x="0" y="-66675"/>
              <a:ext cx="1477408" cy="707670"/>
            </a:xfrm>
            <a:prstGeom prst="rect">
              <a:avLst/>
            </a:prstGeom>
          </p:spPr>
          <p:txBody>
            <a:bodyPr lIns="0" tIns="0" rIns="0" bIns="0" rtlCol="0" anchor="t">
              <a:spAutoFit/>
            </a:bodyPr>
            <a:lstStyle/>
            <a:p>
              <a:pPr algn="l">
                <a:lnSpc>
                  <a:spcPts val="4477"/>
                </a:lnSpc>
                <a:spcBef>
                  <a:spcPct val="0"/>
                </a:spcBef>
              </a:pPr>
              <a:r>
                <a:rPr lang="en-US" sz="3197">
                  <a:solidFill>
                    <a:srgbClr val="FFFFFF"/>
                  </a:solidFill>
                  <a:latin typeface="Glacial Indifference"/>
                  <a:ea typeface="Glacial Indifference"/>
                  <a:cs typeface="Glacial Indifference"/>
                  <a:sym typeface="Glacial Indifference"/>
                </a:rPr>
                <a:t>Cyber</a:t>
              </a:r>
            </a:p>
          </p:txBody>
        </p:sp>
        <p:sp>
          <p:nvSpPr>
            <p:cNvPr id="38" name="TextBox 38"/>
            <p:cNvSpPr txBox="1"/>
            <p:nvPr/>
          </p:nvSpPr>
          <p:spPr>
            <a:xfrm>
              <a:off x="1431727" y="-41275"/>
              <a:ext cx="412268" cy="707670"/>
            </a:xfrm>
            <a:prstGeom prst="rect">
              <a:avLst/>
            </a:prstGeom>
          </p:spPr>
          <p:txBody>
            <a:bodyPr lIns="0" tIns="0" rIns="0" bIns="0" rtlCol="0" anchor="t">
              <a:spAutoFit/>
            </a:bodyPr>
            <a:lstStyle/>
            <a:p>
              <a:pPr algn="ctr">
                <a:lnSpc>
                  <a:spcPts val="4477"/>
                </a:lnSpc>
                <a:spcBef>
                  <a:spcPct val="0"/>
                </a:spcBef>
              </a:pPr>
              <a:r>
                <a:rPr lang="en-US" sz="3197" b="1">
                  <a:solidFill>
                    <a:srgbClr val="FF0000"/>
                  </a:solidFill>
                  <a:latin typeface="Glacial Indifference Bold"/>
                  <a:ea typeface="Glacial Indifference Bold"/>
                  <a:cs typeface="Glacial Indifference Bold"/>
                  <a:sym typeface="Glacial Indifference Bold"/>
                </a:rPr>
                <a:t>N</a:t>
              </a:r>
            </a:p>
          </p:txBody>
        </p:sp>
        <p:sp>
          <p:nvSpPr>
            <p:cNvPr id="39" name="TextBox 39"/>
            <p:cNvSpPr txBox="1"/>
            <p:nvPr/>
          </p:nvSpPr>
          <p:spPr>
            <a:xfrm>
              <a:off x="1755095" y="-66675"/>
              <a:ext cx="1154287" cy="707670"/>
            </a:xfrm>
            <a:prstGeom prst="rect">
              <a:avLst/>
            </a:prstGeom>
          </p:spPr>
          <p:txBody>
            <a:bodyPr lIns="0" tIns="0" rIns="0" bIns="0" rtlCol="0" anchor="t">
              <a:spAutoFit/>
            </a:bodyPr>
            <a:lstStyle/>
            <a:p>
              <a:pPr algn="ctr">
                <a:lnSpc>
                  <a:spcPts val="4477"/>
                </a:lnSpc>
                <a:spcBef>
                  <a:spcPct val="0"/>
                </a:spcBef>
              </a:pPr>
              <a:r>
                <a:rPr lang="en-US" sz="3197">
                  <a:solidFill>
                    <a:srgbClr val="FFFFFF"/>
                  </a:solidFill>
                  <a:latin typeface="Glacial Indifference"/>
                  <a:ea typeface="Glacial Indifference"/>
                  <a:cs typeface="Glacial Indifference"/>
                  <a:sym typeface="Glacial Indifference"/>
                </a:rPr>
                <a:t>erds</a:t>
              </a:r>
            </a:p>
          </p:txBody>
        </p:sp>
      </p:grpSp>
      <p:grpSp>
        <p:nvGrpSpPr>
          <p:cNvPr id="40" name="Group 26">
            <a:extLst>
              <a:ext uri="{FF2B5EF4-FFF2-40B4-BE49-F238E27FC236}">
                <a16:creationId xmlns:a16="http://schemas.microsoft.com/office/drawing/2014/main" id="{5077A4B0-4857-A19A-7F51-5944BFB39D5B}"/>
              </a:ext>
            </a:extLst>
          </p:cNvPr>
          <p:cNvGrpSpPr/>
          <p:nvPr/>
        </p:nvGrpSpPr>
        <p:grpSpPr>
          <a:xfrm>
            <a:off x="13639800" y="5666718"/>
            <a:ext cx="597723" cy="597723"/>
            <a:chOff x="0" y="0"/>
            <a:chExt cx="812800" cy="812800"/>
          </a:xfrm>
        </p:grpSpPr>
        <p:sp>
          <p:nvSpPr>
            <p:cNvPr id="41" name="Freeform 27">
              <a:extLst>
                <a:ext uri="{FF2B5EF4-FFF2-40B4-BE49-F238E27FC236}">
                  <a16:creationId xmlns:a16="http://schemas.microsoft.com/office/drawing/2014/main" id="{1806855E-ABDA-72F2-376E-BEC4DBF6BF85}"/>
                </a:ext>
              </a:extLst>
            </p:cNvPr>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FF0000">
                    <a:alpha val="100000"/>
                  </a:srgbClr>
                </a:gs>
                <a:gs pos="100000">
                  <a:srgbClr val="5E0000">
                    <a:alpha val="100000"/>
                  </a:srgbClr>
                </a:gs>
              </a:gsLst>
              <a:lin ang="2700000"/>
            </a:gradFill>
          </p:spPr>
          <p:txBody>
            <a:bodyPr/>
            <a:lstStyle/>
            <a:p>
              <a:r>
                <a:rPr lang="en-US" dirty="0"/>
                <a:t> 03</a:t>
              </a:r>
              <a:endParaRPr lang="en-IN" dirty="0"/>
            </a:p>
          </p:txBody>
        </p:sp>
        <p:sp>
          <p:nvSpPr>
            <p:cNvPr id="42" name="TextBox 28">
              <a:extLst>
                <a:ext uri="{FF2B5EF4-FFF2-40B4-BE49-F238E27FC236}">
                  <a16:creationId xmlns:a16="http://schemas.microsoft.com/office/drawing/2014/main" id="{0E4A8D3A-3BFF-C473-06D3-3E42D6D30208}"/>
                </a:ext>
              </a:extLst>
            </p:cNvPr>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1A0000">
                <a:alpha val="100000"/>
              </a:srgbClr>
            </a:gs>
            <a:gs pos="100000">
              <a:srgbClr val="000000">
                <a:alpha val="100000"/>
              </a:srgbClr>
            </a:gs>
          </a:gsLst>
          <a:lin ang="2700000"/>
        </a:gradFill>
        <a:effectLst/>
      </p:bgPr>
    </p:bg>
    <p:spTree>
      <p:nvGrpSpPr>
        <p:cNvPr id="1" name=""/>
        <p:cNvGrpSpPr/>
        <p:nvPr/>
      </p:nvGrpSpPr>
      <p:grpSpPr>
        <a:xfrm>
          <a:off x="0" y="0"/>
          <a:ext cx="0" cy="0"/>
          <a:chOff x="0" y="0"/>
          <a:chExt cx="0" cy="0"/>
        </a:xfrm>
      </p:grpSpPr>
      <p:grpSp>
        <p:nvGrpSpPr>
          <p:cNvPr id="2" name="Group 2"/>
          <p:cNvGrpSpPr/>
          <p:nvPr/>
        </p:nvGrpSpPr>
        <p:grpSpPr>
          <a:xfrm>
            <a:off x="17690482" y="8660782"/>
            <a:ext cx="597518" cy="597518"/>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FF0000">
                    <a:alpha val="100000"/>
                  </a:srgbClr>
                </a:gs>
                <a:gs pos="100000">
                  <a:srgbClr val="5E0000">
                    <a:alpha val="100000"/>
                  </a:srgbClr>
                </a:gs>
              </a:gsLst>
              <a:lin ang="2700000"/>
            </a:gra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flipH="1" flipV="1">
            <a:off x="17450371" y="454502"/>
            <a:ext cx="407026" cy="407026"/>
          </a:xfrm>
          <a:custGeom>
            <a:avLst/>
            <a:gdLst/>
            <a:ahLst/>
            <a:cxnLst/>
            <a:rect l="l" t="t" r="r" b="b"/>
            <a:pathLst>
              <a:path w="407026" h="407026">
                <a:moveTo>
                  <a:pt x="407025" y="407026"/>
                </a:moveTo>
                <a:lnTo>
                  <a:pt x="0" y="407026"/>
                </a:lnTo>
                <a:lnTo>
                  <a:pt x="0" y="0"/>
                </a:lnTo>
                <a:lnTo>
                  <a:pt x="407025" y="0"/>
                </a:lnTo>
                <a:lnTo>
                  <a:pt x="407025" y="407026"/>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907864" y="6708518"/>
            <a:ext cx="7156964" cy="7156964"/>
          </a:xfrm>
          <a:custGeom>
            <a:avLst/>
            <a:gdLst/>
            <a:ahLst/>
            <a:cxnLst/>
            <a:rect l="l" t="t" r="r" b="b"/>
            <a:pathLst>
              <a:path w="7156964" h="7156964">
                <a:moveTo>
                  <a:pt x="0" y="0"/>
                </a:moveTo>
                <a:lnTo>
                  <a:pt x="7156963" y="0"/>
                </a:lnTo>
                <a:lnTo>
                  <a:pt x="7156963" y="7156964"/>
                </a:lnTo>
                <a:lnTo>
                  <a:pt x="0" y="7156964"/>
                </a:lnTo>
                <a:lnTo>
                  <a:pt x="0" y="0"/>
                </a:lnTo>
                <a:close/>
              </a:path>
            </a:pathLst>
          </a:custGeom>
          <a:blipFill>
            <a:blip r:embed="rId4">
              <a:alphaModFix amt="30000"/>
            </a:blip>
            <a:stretch>
              <a:fillRect/>
            </a:stretch>
          </a:blipFill>
        </p:spPr>
      </p:sp>
      <p:sp>
        <p:nvSpPr>
          <p:cNvPr id="7" name="TextBox 7"/>
          <p:cNvSpPr txBox="1"/>
          <p:nvPr/>
        </p:nvSpPr>
        <p:spPr>
          <a:xfrm>
            <a:off x="17857396" y="8851031"/>
            <a:ext cx="263689" cy="197971"/>
          </a:xfrm>
          <a:prstGeom prst="rect">
            <a:avLst/>
          </a:prstGeom>
        </p:spPr>
        <p:txBody>
          <a:bodyPr lIns="0" tIns="0" rIns="0" bIns="0" rtlCol="0" anchor="t">
            <a:spAutoFit/>
          </a:bodyPr>
          <a:lstStyle/>
          <a:p>
            <a:pPr algn="ctr">
              <a:lnSpc>
                <a:spcPts val="1680"/>
              </a:lnSpc>
              <a:spcBef>
                <a:spcPct val="0"/>
              </a:spcBef>
            </a:pPr>
            <a:r>
              <a:rPr lang="en-US" sz="1200" b="1">
                <a:solidFill>
                  <a:srgbClr val="FFFFFF"/>
                </a:solidFill>
                <a:latin typeface="Open Sans Bold"/>
                <a:ea typeface="Open Sans Bold"/>
                <a:cs typeface="Open Sans Bold"/>
                <a:sym typeface="Open Sans Bold"/>
              </a:rPr>
              <a:t>05</a:t>
            </a:r>
          </a:p>
        </p:txBody>
      </p:sp>
      <p:sp>
        <p:nvSpPr>
          <p:cNvPr id="8" name="Freeform 8"/>
          <p:cNvSpPr/>
          <p:nvPr/>
        </p:nvSpPr>
        <p:spPr>
          <a:xfrm>
            <a:off x="1661092" y="6490617"/>
            <a:ext cx="2468924" cy="2468924"/>
          </a:xfrm>
          <a:custGeom>
            <a:avLst/>
            <a:gdLst/>
            <a:ahLst/>
            <a:cxnLst/>
            <a:rect l="l" t="t" r="r" b="b"/>
            <a:pathLst>
              <a:path w="2468924" h="2468924">
                <a:moveTo>
                  <a:pt x="0" y="0"/>
                </a:moveTo>
                <a:lnTo>
                  <a:pt x="2468924" y="0"/>
                </a:lnTo>
                <a:lnTo>
                  <a:pt x="2468924" y="2468924"/>
                </a:lnTo>
                <a:lnTo>
                  <a:pt x="0" y="2468924"/>
                </a:lnTo>
                <a:lnTo>
                  <a:pt x="0" y="0"/>
                </a:lnTo>
                <a:close/>
              </a:path>
            </a:pathLst>
          </a:custGeom>
          <a:blipFill>
            <a:blip r:embed="rId4"/>
            <a:stretch>
              <a:fillRect/>
            </a:stretch>
          </a:blipFill>
        </p:spPr>
      </p:sp>
      <p:sp>
        <p:nvSpPr>
          <p:cNvPr id="9" name="Freeform 9"/>
          <p:cNvSpPr/>
          <p:nvPr/>
        </p:nvSpPr>
        <p:spPr>
          <a:xfrm>
            <a:off x="5249099" y="2671352"/>
            <a:ext cx="1565933" cy="1565933"/>
          </a:xfrm>
          <a:custGeom>
            <a:avLst/>
            <a:gdLst/>
            <a:ahLst/>
            <a:cxnLst/>
            <a:rect l="l" t="t" r="r" b="b"/>
            <a:pathLst>
              <a:path w="1565933" h="1565933">
                <a:moveTo>
                  <a:pt x="0" y="0"/>
                </a:moveTo>
                <a:lnTo>
                  <a:pt x="1565934" y="0"/>
                </a:lnTo>
                <a:lnTo>
                  <a:pt x="1565934" y="1565933"/>
                </a:lnTo>
                <a:lnTo>
                  <a:pt x="0" y="1565933"/>
                </a:lnTo>
                <a:lnTo>
                  <a:pt x="0" y="0"/>
                </a:lnTo>
                <a:close/>
              </a:path>
            </a:pathLst>
          </a:custGeom>
          <a:blipFill>
            <a:blip r:embed="rId4"/>
            <a:stretch>
              <a:fillRect/>
            </a:stretch>
          </a:blipFill>
        </p:spPr>
      </p:sp>
      <p:sp>
        <p:nvSpPr>
          <p:cNvPr id="10" name="TextBox 10"/>
          <p:cNvSpPr txBox="1"/>
          <p:nvPr/>
        </p:nvSpPr>
        <p:spPr>
          <a:xfrm>
            <a:off x="838201" y="2247901"/>
            <a:ext cx="5714999" cy="1821011"/>
          </a:xfrm>
          <a:prstGeom prst="rect">
            <a:avLst/>
          </a:prstGeom>
        </p:spPr>
        <p:txBody>
          <a:bodyPr wrap="square" lIns="0" tIns="0" rIns="0" bIns="0" rtlCol="0" anchor="t">
            <a:spAutoFit/>
          </a:bodyPr>
          <a:lstStyle/>
          <a:p>
            <a:pPr algn="l">
              <a:lnSpc>
                <a:spcPts val="7084"/>
              </a:lnSpc>
            </a:pPr>
            <a:r>
              <a:rPr lang="en-US" sz="6499" b="1" dirty="0">
                <a:solidFill>
                  <a:srgbClr val="FFFFFF"/>
                </a:solidFill>
                <a:latin typeface="Bebas Neue Bold"/>
                <a:ea typeface="Bebas Neue Bold"/>
                <a:cs typeface="Bebas Neue Bold"/>
                <a:sym typeface="Bebas Neue Bold"/>
              </a:rPr>
              <a:t>KEY FEATURES</a:t>
            </a:r>
          </a:p>
          <a:p>
            <a:pPr algn="l">
              <a:lnSpc>
                <a:spcPts val="7084"/>
              </a:lnSpc>
            </a:pPr>
            <a:endParaRPr lang="en-US" sz="6499" b="1" dirty="0">
              <a:solidFill>
                <a:srgbClr val="FFFFFF"/>
              </a:solidFill>
              <a:latin typeface="Bebas Neue Bold"/>
              <a:ea typeface="Bebas Neue Bold"/>
              <a:cs typeface="Bebas Neue Bold"/>
              <a:sym typeface="Bebas Neue Bold"/>
            </a:endParaRPr>
          </a:p>
        </p:txBody>
      </p:sp>
      <p:grpSp>
        <p:nvGrpSpPr>
          <p:cNvPr id="11" name="Group 11"/>
          <p:cNvGrpSpPr/>
          <p:nvPr/>
        </p:nvGrpSpPr>
        <p:grpSpPr>
          <a:xfrm>
            <a:off x="10982851" y="2425868"/>
            <a:ext cx="597518" cy="103605"/>
            <a:chOff x="0" y="0"/>
            <a:chExt cx="812800" cy="140934"/>
          </a:xfrm>
        </p:grpSpPr>
        <p:sp>
          <p:nvSpPr>
            <p:cNvPr id="12" name="Freeform 12"/>
            <p:cNvSpPr/>
            <p:nvPr/>
          </p:nvSpPr>
          <p:spPr>
            <a:xfrm>
              <a:off x="0" y="0"/>
              <a:ext cx="812800" cy="140934"/>
            </a:xfrm>
            <a:custGeom>
              <a:avLst/>
              <a:gdLst/>
              <a:ahLst/>
              <a:cxnLst/>
              <a:rect l="l" t="t" r="r" b="b"/>
              <a:pathLst>
                <a:path w="812800" h="140934">
                  <a:moveTo>
                    <a:pt x="0" y="0"/>
                  </a:moveTo>
                  <a:lnTo>
                    <a:pt x="812800" y="0"/>
                  </a:lnTo>
                  <a:lnTo>
                    <a:pt x="812800" y="140934"/>
                  </a:lnTo>
                  <a:lnTo>
                    <a:pt x="0" y="140934"/>
                  </a:lnTo>
                  <a:close/>
                </a:path>
              </a:pathLst>
            </a:custGeom>
            <a:gradFill rotWithShape="1">
              <a:gsLst>
                <a:gs pos="0">
                  <a:srgbClr val="FF0000">
                    <a:alpha val="100000"/>
                  </a:srgbClr>
                </a:gs>
                <a:gs pos="100000">
                  <a:srgbClr val="5E0000">
                    <a:alpha val="100000"/>
                  </a:srgbClr>
                </a:gs>
              </a:gsLst>
              <a:lin ang="2700000"/>
            </a:gradFill>
          </p:spPr>
        </p:sp>
        <p:sp>
          <p:nvSpPr>
            <p:cNvPr id="13" name="TextBox 13"/>
            <p:cNvSpPr txBox="1"/>
            <p:nvPr/>
          </p:nvSpPr>
          <p:spPr>
            <a:xfrm>
              <a:off x="0" y="-38100"/>
              <a:ext cx="812800" cy="179034"/>
            </a:xfrm>
            <a:prstGeom prst="rect">
              <a:avLst/>
            </a:prstGeom>
          </p:spPr>
          <p:txBody>
            <a:bodyPr lIns="50800" tIns="50800" rIns="50800" bIns="50800" rtlCol="0" anchor="ctr"/>
            <a:lstStyle/>
            <a:p>
              <a:pPr algn="ctr">
                <a:lnSpc>
                  <a:spcPts val="2659"/>
                </a:lnSpc>
              </a:pPr>
              <a:endParaRPr/>
            </a:p>
          </p:txBody>
        </p:sp>
      </p:grpSp>
      <p:grpSp>
        <p:nvGrpSpPr>
          <p:cNvPr id="29" name="Group 29"/>
          <p:cNvGrpSpPr/>
          <p:nvPr/>
        </p:nvGrpSpPr>
        <p:grpSpPr>
          <a:xfrm>
            <a:off x="568247" y="454502"/>
            <a:ext cx="2182036" cy="499797"/>
            <a:chOff x="0" y="0"/>
            <a:chExt cx="2909382" cy="666395"/>
          </a:xfrm>
        </p:grpSpPr>
        <p:sp>
          <p:nvSpPr>
            <p:cNvPr id="30" name="TextBox 30"/>
            <p:cNvSpPr txBox="1"/>
            <p:nvPr/>
          </p:nvSpPr>
          <p:spPr>
            <a:xfrm>
              <a:off x="0" y="-66675"/>
              <a:ext cx="1477408" cy="707670"/>
            </a:xfrm>
            <a:prstGeom prst="rect">
              <a:avLst/>
            </a:prstGeom>
          </p:spPr>
          <p:txBody>
            <a:bodyPr lIns="0" tIns="0" rIns="0" bIns="0" rtlCol="0" anchor="t">
              <a:spAutoFit/>
            </a:bodyPr>
            <a:lstStyle/>
            <a:p>
              <a:pPr algn="l">
                <a:lnSpc>
                  <a:spcPts val="4477"/>
                </a:lnSpc>
                <a:spcBef>
                  <a:spcPct val="0"/>
                </a:spcBef>
              </a:pPr>
              <a:r>
                <a:rPr lang="en-US" sz="3197">
                  <a:solidFill>
                    <a:srgbClr val="FFFFFF"/>
                  </a:solidFill>
                  <a:latin typeface="Glacial Indifference"/>
                  <a:ea typeface="Glacial Indifference"/>
                  <a:cs typeface="Glacial Indifference"/>
                  <a:sym typeface="Glacial Indifference"/>
                </a:rPr>
                <a:t>Cyber</a:t>
              </a:r>
            </a:p>
          </p:txBody>
        </p:sp>
        <p:sp>
          <p:nvSpPr>
            <p:cNvPr id="31" name="TextBox 31"/>
            <p:cNvSpPr txBox="1"/>
            <p:nvPr/>
          </p:nvSpPr>
          <p:spPr>
            <a:xfrm>
              <a:off x="1431727" y="-41275"/>
              <a:ext cx="412268" cy="707670"/>
            </a:xfrm>
            <a:prstGeom prst="rect">
              <a:avLst/>
            </a:prstGeom>
          </p:spPr>
          <p:txBody>
            <a:bodyPr lIns="0" tIns="0" rIns="0" bIns="0" rtlCol="0" anchor="t">
              <a:spAutoFit/>
            </a:bodyPr>
            <a:lstStyle/>
            <a:p>
              <a:pPr algn="ctr">
                <a:lnSpc>
                  <a:spcPts val="4477"/>
                </a:lnSpc>
                <a:spcBef>
                  <a:spcPct val="0"/>
                </a:spcBef>
              </a:pPr>
              <a:r>
                <a:rPr lang="en-US" sz="3197" b="1">
                  <a:solidFill>
                    <a:srgbClr val="FF0000"/>
                  </a:solidFill>
                  <a:latin typeface="Glacial Indifference Bold"/>
                  <a:ea typeface="Glacial Indifference Bold"/>
                  <a:cs typeface="Glacial Indifference Bold"/>
                  <a:sym typeface="Glacial Indifference Bold"/>
                </a:rPr>
                <a:t>N</a:t>
              </a:r>
            </a:p>
          </p:txBody>
        </p:sp>
        <p:sp>
          <p:nvSpPr>
            <p:cNvPr id="32" name="TextBox 32"/>
            <p:cNvSpPr txBox="1"/>
            <p:nvPr/>
          </p:nvSpPr>
          <p:spPr>
            <a:xfrm>
              <a:off x="1755095" y="-66675"/>
              <a:ext cx="1154287" cy="707670"/>
            </a:xfrm>
            <a:prstGeom prst="rect">
              <a:avLst/>
            </a:prstGeom>
          </p:spPr>
          <p:txBody>
            <a:bodyPr lIns="0" tIns="0" rIns="0" bIns="0" rtlCol="0" anchor="t">
              <a:spAutoFit/>
            </a:bodyPr>
            <a:lstStyle/>
            <a:p>
              <a:pPr algn="ctr">
                <a:lnSpc>
                  <a:spcPts val="4477"/>
                </a:lnSpc>
                <a:spcBef>
                  <a:spcPct val="0"/>
                </a:spcBef>
              </a:pPr>
              <a:r>
                <a:rPr lang="en-US" sz="3197">
                  <a:solidFill>
                    <a:srgbClr val="FFFFFF"/>
                  </a:solidFill>
                  <a:latin typeface="Glacial Indifference"/>
                  <a:ea typeface="Glacial Indifference"/>
                  <a:cs typeface="Glacial Indifference"/>
                  <a:sym typeface="Glacial Indifference"/>
                </a:rPr>
                <a:t>erds</a:t>
              </a:r>
            </a:p>
          </p:txBody>
        </p:sp>
      </p:grpSp>
      <p:sp>
        <p:nvSpPr>
          <p:cNvPr id="34" name="TextBox 33">
            <a:extLst>
              <a:ext uri="{FF2B5EF4-FFF2-40B4-BE49-F238E27FC236}">
                <a16:creationId xmlns:a16="http://schemas.microsoft.com/office/drawing/2014/main" id="{19E7F47E-840D-9CB8-616A-79F24B422239}"/>
              </a:ext>
            </a:extLst>
          </p:cNvPr>
          <p:cNvSpPr txBox="1"/>
          <p:nvPr/>
        </p:nvSpPr>
        <p:spPr>
          <a:xfrm>
            <a:off x="568247" y="3195061"/>
            <a:ext cx="15586153" cy="4832092"/>
          </a:xfrm>
          <a:prstGeom prst="rect">
            <a:avLst/>
          </a:prstGeom>
          <a:noFill/>
        </p:spPr>
        <p:txBody>
          <a:bodyPr wrap="square">
            <a:spAutoFit/>
          </a:bodyPr>
          <a:lstStyle/>
          <a:p>
            <a:r>
              <a:rPr lang="en-IN" sz="2800" b="1" dirty="0">
                <a:solidFill>
                  <a:schemeClr val="bg1"/>
                </a:solidFill>
              </a:rPr>
              <a:t>Accuracy :</a:t>
            </a:r>
          </a:p>
          <a:p>
            <a:r>
              <a:rPr lang="en-IN" sz="2800" dirty="0">
                <a:solidFill>
                  <a:schemeClr val="bg1"/>
                </a:solidFill>
              </a:rPr>
              <a:t> 1.AI-powered models </a:t>
            </a:r>
            <a:r>
              <a:rPr lang="en-IN" sz="2800" dirty="0" err="1">
                <a:solidFill>
                  <a:schemeClr val="bg1"/>
                </a:solidFill>
              </a:rPr>
              <a:t>analyze</a:t>
            </a:r>
            <a:r>
              <a:rPr lang="en-IN" sz="2800" dirty="0">
                <a:solidFill>
                  <a:schemeClr val="bg1"/>
                </a:solidFill>
              </a:rPr>
              <a:t> facial inconsistencies, lip sync mismatches, and unnatural movements.</a:t>
            </a:r>
            <a:br>
              <a:rPr lang="en-IN" sz="2800" dirty="0">
                <a:solidFill>
                  <a:schemeClr val="bg1"/>
                </a:solidFill>
              </a:rPr>
            </a:br>
            <a:r>
              <a:rPr lang="en-IN" sz="2800" dirty="0">
                <a:solidFill>
                  <a:schemeClr val="bg1"/>
                </a:solidFill>
              </a:rPr>
              <a:t> 2.Frame-by-frame and metadata verification ensure precise detection of manipulated content.</a:t>
            </a:r>
          </a:p>
          <a:p>
            <a:endParaRPr lang="en-IN" sz="2800" dirty="0">
              <a:solidFill>
                <a:schemeClr val="bg1"/>
              </a:solidFill>
            </a:endParaRPr>
          </a:p>
          <a:p>
            <a:r>
              <a:rPr lang="en-IN" sz="2800" b="1" dirty="0">
                <a:solidFill>
                  <a:schemeClr val="bg1"/>
                </a:solidFill>
              </a:rPr>
              <a:t> Robustness:</a:t>
            </a:r>
          </a:p>
          <a:p>
            <a:r>
              <a:rPr lang="en-IN" sz="2800" dirty="0">
                <a:solidFill>
                  <a:schemeClr val="bg1"/>
                </a:solidFill>
              </a:rPr>
              <a:t> 1.Detects various deepfake techniques, including new and evolving AI-generated fakes.</a:t>
            </a:r>
            <a:br>
              <a:rPr lang="en-IN" sz="2800" dirty="0">
                <a:solidFill>
                  <a:schemeClr val="bg1"/>
                </a:solidFill>
              </a:rPr>
            </a:br>
            <a:r>
              <a:rPr lang="en-IN" sz="2800" dirty="0">
                <a:solidFill>
                  <a:schemeClr val="bg1"/>
                </a:solidFill>
              </a:rPr>
              <a:t> 2.Resilient to adversarial attacks and works across different platforms and video formats.</a:t>
            </a:r>
          </a:p>
          <a:p>
            <a:endParaRPr lang="en-IN" sz="2800" dirty="0">
              <a:solidFill>
                <a:schemeClr val="bg1"/>
              </a:solidFill>
            </a:endParaRPr>
          </a:p>
          <a:p>
            <a:r>
              <a:rPr lang="en-IN" sz="2800" b="1" dirty="0">
                <a:solidFill>
                  <a:schemeClr val="bg1"/>
                </a:solidFill>
              </a:rPr>
              <a:t> Efficiency:</a:t>
            </a:r>
          </a:p>
          <a:p>
            <a:r>
              <a:rPr lang="en-IN" sz="2800" dirty="0">
                <a:solidFill>
                  <a:schemeClr val="bg1"/>
                </a:solidFill>
              </a:rPr>
              <a:t> 1.Optimized for real-time detection with lightweight AI models and cloud-based processing.</a:t>
            </a:r>
            <a:br>
              <a:rPr lang="en-IN" sz="2800" dirty="0">
                <a:solidFill>
                  <a:schemeClr val="bg1"/>
                </a:solidFill>
              </a:rPr>
            </a:br>
            <a:r>
              <a:rPr lang="en-IN" sz="2800" dirty="0">
                <a:solidFill>
                  <a:schemeClr val="bg1"/>
                </a:solidFill>
              </a:rPr>
              <a:t> 2.Uses parallel processing and GPU acceleration for high-speed, large-scale analysis.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1A0000">
                <a:alpha val="100000"/>
              </a:srgbClr>
            </a:gs>
            <a:gs pos="100000">
              <a:srgbClr val="000000">
                <a:alpha val="100000"/>
              </a:srgbClr>
            </a:gs>
          </a:gsLst>
          <a:lin ang="2700000"/>
        </a:gradFill>
        <a:effectLst/>
      </p:bgPr>
    </p:bg>
    <p:spTree>
      <p:nvGrpSpPr>
        <p:cNvPr id="1" name=""/>
        <p:cNvGrpSpPr/>
        <p:nvPr/>
      </p:nvGrpSpPr>
      <p:grpSpPr>
        <a:xfrm>
          <a:off x="0" y="0"/>
          <a:ext cx="0" cy="0"/>
          <a:chOff x="0" y="0"/>
          <a:chExt cx="0" cy="0"/>
        </a:xfrm>
      </p:grpSpPr>
      <p:sp>
        <p:nvSpPr>
          <p:cNvPr id="2" name="Freeform 2"/>
          <p:cNvSpPr/>
          <p:nvPr/>
        </p:nvSpPr>
        <p:spPr>
          <a:xfrm>
            <a:off x="13365358" y="-3350441"/>
            <a:ext cx="7156964" cy="7156964"/>
          </a:xfrm>
          <a:custGeom>
            <a:avLst/>
            <a:gdLst/>
            <a:ahLst/>
            <a:cxnLst/>
            <a:rect l="l" t="t" r="r" b="b"/>
            <a:pathLst>
              <a:path w="7156964" h="7156964">
                <a:moveTo>
                  <a:pt x="0" y="0"/>
                </a:moveTo>
                <a:lnTo>
                  <a:pt x="7156963" y="0"/>
                </a:lnTo>
                <a:lnTo>
                  <a:pt x="7156963" y="7156964"/>
                </a:lnTo>
                <a:lnTo>
                  <a:pt x="0" y="7156964"/>
                </a:lnTo>
                <a:lnTo>
                  <a:pt x="0" y="0"/>
                </a:lnTo>
                <a:close/>
              </a:path>
            </a:pathLst>
          </a:custGeom>
          <a:blipFill>
            <a:blip r:embed="rId2">
              <a:alphaModFix amt="30000"/>
            </a:blip>
            <a:stretch>
              <a:fillRect/>
            </a:stretch>
          </a:blipFill>
        </p:spPr>
      </p:sp>
      <p:sp>
        <p:nvSpPr>
          <p:cNvPr id="6" name="Freeform 6"/>
          <p:cNvSpPr/>
          <p:nvPr/>
        </p:nvSpPr>
        <p:spPr>
          <a:xfrm flipH="1" flipV="1">
            <a:off x="17450371" y="454502"/>
            <a:ext cx="407026" cy="407026"/>
          </a:xfrm>
          <a:custGeom>
            <a:avLst/>
            <a:gdLst/>
            <a:ahLst/>
            <a:cxnLst/>
            <a:rect l="l" t="t" r="r" b="b"/>
            <a:pathLst>
              <a:path w="407026" h="407026">
                <a:moveTo>
                  <a:pt x="407025" y="407026"/>
                </a:moveTo>
                <a:lnTo>
                  <a:pt x="0" y="407026"/>
                </a:lnTo>
                <a:lnTo>
                  <a:pt x="0" y="0"/>
                </a:lnTo>
                <a:lnTo>
                  <a:pt x="407025" y="0"/>
                </a:lnTo>
                <a:lnTo>
                  <a:pt x="407025" y="407026"/>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1907864" y="6708518"/>
            <a:ext cx="7156964" cy="7156964"/>
          </a:xfrm>
          <a:custGeom>
            <a:avLst/>
            <a:gdLst/>
            <a:ahLst/>
            <a:cxnLst/>
            <a:rect l="l" t="t" r="r" b="b"/>
            <a:pathLst>
              <a:path w="7156964" h="7156964">
                <a:moveTo>
                  <a:pt x="0" y="0"/>
                </a:moveTo>
                <a:lnTo>
                  <a:pt x="7156963" y="0"/>
                </a:lnTo>
                <a:lnTo>
                  <a:pt x="7156963" y="7156964"/>
                </a:lnTo>
                <a:lnTo>
                  <a:pt x="0" y="7156964"/>
                </a:lnTo>
                <a:lnTo>
                  <a:pt x="0" y="0"/>
                </a:lnTo>
                <a:close/>
              </a:path>
            </a:pathLst>
          </a:custGeom>
          <a:blipFill>
            <a:blip r:embed="rId2">
              <a:alphaModFix amt="30000"/>
            </a:blip>
            <a:stretch>
              <a:fillRect/>
            </a:stretch>
          </a:blipFill>
        </p:spPr>
      </p:sp>
      <p:sp>
        <p:nvSpPr>
          <p:cNvPr id="9" name="Freeform 9"/>
          <p:cNvSpPr/>
          <p:nvPr/>
        </p:nvSpPr>
        <p:spPr>
          <a:xfrm>
            <a:off x="12205578" y="3102449"/>
            <a:ext cx="2468924" cy="2468924"/>
          </a:xfrm>
          <a:custGeom>
            <a:avLst/>
            <a:gdLst/>
            <a:ahLst/>
            <a:cxnLst/>
            <a:rect l="l" t="t" r="r" b="b"/>
            <a:pathLst>
              <a:path w="2468924" h="2468924">
                <a:moveTo>
                  <a:pt x="0" y="0"/>
                </a:moveTo>
                <a:lnTo>
                  <a:pt x="2468923" y="0"/>
                </a:lnTo>
                <a:lnTo>
                  <a:pt x="2468923" y="2468924"/>
                </a:lnTo>
                <a:lnTo>
                  <a:pt x="0" y="2468924"/>
                </a:lnTo>
                <a:lnTo>
                  <a:pt x="0" y="0"/>
                </a:lnTo>
                <a:close/>
              </a:path>
            </a:pathLst>
          </a:custGeom>
          <a:blipFill>
            <a:blip r:embed="rId2"/>
            <a:stretch>
              <a:fillRect/>
            </a:stretch>
          </a:blipFill>
        </p:spPr>
      </p:sp>
      <p:sp>
        <p:nvSpPr>
          <p:cNvPr id="10" name="Freeform 10"/>
          <p:cNvSpPr/>
          <p:nvPr/>
        </p:nvSpPr>
        <p:spPr>
          <a:xfrm>
            <a:off x="6305162" y="8266035"/>
            <a:ext cx="1565933" cy="1565933"/>
          </a:xfrm>
          <a:custGeom>
            <a:avLst/>
            <a:gdLst/>
            <a:ahLst/>
            <a:cxnLst/>
            <a:rect l="l" t="t" r="r" b="b"/>
            <a:pathLst>
              <a:path w="1565933" h="1565933">
                <a:moveTo>
                  <a:pt x="0" y="0"/>
                </a:moveTo>
                <a:lnTo>
                  <a:pt x="1565933" y="0"/>
                </a:lnTo>
                <a:lnTo>
                  <a:pt x="1565933" y="1565933"/>
                </a:lnTo>
                <a:lnTo>
                  <a:pt x="0" y="1565933"/>
                </a:lnTo>
                <a:lnTo>
                  <a:pt x="0" y="0"/>
                </a:lnTo>
                <a:close/>
              </a:path>
            </a:pathLst>
          </a:custGeom>
          <a:blipFill>
            <a:blip r:embed="rId2"/>
            <a:stretch>
              <a:fillRect/>
            </a:stretch>
          </a:blipFill>
        </p:spPr>
      </p:sp>
      <p:sp>
        <p:nvSpPr>
          <p:cNvPr id="11" name="TextBox 11"/>
          <p:cNvSpPr txBox="1"/>
          <p:nvPr/>
        </p:nvSpPr>
        <p:spPr>
          <a:xfrm>
            <a:off x="2148383" y="2275202"/>
            <a:ext cx="5171483" cy="1821974"/>
          </a:xfrm>
          <a:prstGeom prst="rect">
            <a:avLst/>
          </a:prstGeom>
        </p:spPr>
        <p:txBody>
          <a:bodyPr lIns="0" tIns="0" rIns="0" bIns="0" rtlCol="0" anchor="t">
            <a:spAutoFit/>
          </a:bodyPr>
          <a:lstStyle/>
          <a:p>
            <a:pPr algn="l">
              <a:lnSpc>
                <a:spcPts val="7084"/>
              </a:lnSpc>
            </a:pPr>
            <a:r>
              <a:rPr lang="en-US" sz="6499" b="1" dirty="0">
                <a:solidFill>
                  <a:srgbClr val="FFFFFF"/>
                </a:solidFill>
                <a:latin typeface="Bebas Neue Bold"/>
                <a:ea typeface="Bebas Neue Bold"/>
                <a:cs typeface="Bebas Neue Bold"/>
                <a:sym typeface="Bebas Neue Bold"/>
              </a:rPr>
              <a:t>TECHNOLOGY STACK</a:t>
            </a:r>
          </a:p>
          <a:p>
            <a:pPr algn="l">
              <a:lnSpc>
                <a:spcPts val="7084"/>
              </a:lnSpc>
            </a:pPr>
            <a:endParaRPr lang="en-US" sz="6499" b="1" dirty="0">
              <a:solidFill>
                <a:srgbClr val="FFFFFF"/>
              </a:solidFill>
              <a:latin typeface="Bebas Neue Bold"/>
              <a:ea typeface="Bebas Neue Bold"/>
              <a:cs typeface="Bebas Neue Bold"/>
              <a:sym typeface="Bebas Neue Bold"/>
            </a:endParaRPr>
          </a:p>
        </p:txBody>
      </p:sp>
      <p:grpSp>
        <p:nvGrpSpPr>
          <p:cNvPr id="13" name="Group 13"/>
          <p:cNvGrpSpPr/>
          <p:nvPr/>
        </p:nvGrpSpPr>
        <p:grpSpPr>
          <a:xfrm>
            <a:off x="2148383" y="4182527"/>
            <a:ext cx="597723" cy="597723"/>
            <a:chOff x="0" y="0"/>
            <a:chExt cx="812800" cy="812800"/>
          </a:xfrm>
        </p:grpSpPr>
        <p:sp>
          <p:nvSpPr>
            <p:cNvPr id="14" name="Freeform 1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FF0000">
                    <a:alpha val="100000"/>
                  </a:srgbClr>
                </a:gs>
                <a:gs pos="100000">
                  <a:srgbClr val="5E0000">
                    <a:alpha val="100000"/>
                  </a:srgbClr>
                </a:gs>
              </a:gsLst>
              <a:lin ang="2700000"/>
            </a:gradFill>
          </p:spPr>
        </p:sp>
        <p:sp>
          <p:nvSpPr>
            <p:cNvPr id="15" name="TextBox 15"/>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6" name="TextBox 16"/>
          <p:cNvSpPr txBox="1"/>
          <p:nvPr/>
        </p:nvSpPr>
        <p:spPr>
          <a:xfrm>
            <a:off x="2276895" y="4372848"/>
            <a:ext cx="340698" cy="198033"/>
          </a:xfrm>
          <a:prstGeom prst="rect">
            <a:avLst/>
          </a:prstGeom>
        </p:spPr>
        <p:txBody>
          <a:bodyPr lIns="0" tIns="0" rIns="0" bIns="0" rtlCol="0" anchor="t">
            <a:spAutoFit/>
          </a:bodyPr>
          <a:lstStyle/>
          <a:p>
            <a:pPr algn="ctr">
              <a:lnSpc>
                <a:spcPts val="1680"/>
              </a:lnSpc>
              <a:spcBef>
                <a:spcPct val="0"/>
              </a:spcBef>
            </a:pPr>
            <a:r>
              <a:rPr lang="en-US" sz="1200" b="1">
                <a:solidFill>
                  <a:srgbClr val="FFFFFF"/>
                </a:solidFill>
                <a:latin typeface="Open Sans Bold"/>
                <a:ea typeface="Open Sans Bold"/>
                <a:cs typeface="Open Sans Bold"/>
                <a:sym typeface="Open Sans Bold"/>
              </a:rPr>
              <a:t>01</a:t>
            </a:r>
          </a:p>
        </p:txBody>
      </p:sp>
      <p:grpSp>
        <p:nvGrpSpPr>
          <p:cNvPr id="18" name="Group 18"/>
          <p:cNvGrpSpPr/>
          <p:nvPr/>
        </p:nvGrpSpPr>
        <p:grpSpPr>
          <a:xfrm>
            <a:off x="10645747" y="3973158"/>
            <a:ext cx="597723" cy="597723"/>
            <a:chOff x="0" y="0"/>
            <a:chExt cx="812800" cy="812800"/>
          </a:xfrm>
        </p:grpSpPr>
        <p:sp>
          <p:nvSpPr>
            <p:cNvPr id="19" name="Freeform 1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FF0000">
                    <a:alpha val="100000"/>
                  </a:srgbClr>
                </a:gs>
                <a:gs pos="100000">
                  <a:srgbClr val="5E0000">
                    <a:alpha val="100000"/>
                  </a:srgbClr>
                </a:gs>
              </a:gsLst>
              <a:lin ang="2700000"/>
            </a:gradFill>
          </p:spPr>
        </p:sp>
        <p:sp>
          <p:nvSpPr>
            <p:cNvPr id="20" name="TextBox 20"/>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21" name="TextBox 21"/>
          <p:cNvSpPr txBox="1"/>
          <p:nvPr/>
        </p:nvSpPr>
        <p:spPr>
          <a:xfrm>
            <a:off x="10774259" y="4258010"/>
            <a:ext cx="340698" cy="198033"/>
          </a:xfrm>
          <a:prstGeom prst="rect">
            <a:avLst/>
          </a:prstGeom>
        </p:spPr>
        <p:txBody>
          <a:bodyPr lIns="0" tIns="0" rIns="0" bIns="0" rtlCol="0" anchor="t">
            <a:spAutoFit/>
          </a:bodyPr>
          <a:lstStyle/>
          <a:p>
            <a:pPr algn="ctr">
              <a:lnSpc>
                <a:spcPts val="1680"/>
              </a:lnSpc>
              <a:spcBef>
                <a:spcPct val="0"/>
              </a:spcBef>
            </a:pPr>
            <a:r>
              <a:rPr lang="en-US" sz="1200" b="1">
                <a:solidFill>
                  <a:srgbClr val="FFFFFF"/>
                </a:solidFill>
                <a:latin typeface="Open Sans Bold"/>
                <a:ea typeface="Open Sans Bold"/>
                <a:cs typeface="Open Sans Bold"/>
                <a:sym typeface="Open Sans Bold"/>
              </a:rPr>
              <a:t>02</a:t>
            </a:r>
          </a:p>
        </p:txBody>
      </p:sp>
      <p:grpSp>
        <p:nvGrpSpPr>
          <p:cNvPr id="23" name="Group 23"/>
          <p:cNvGrpSpPr/>
          <p:nvPr/>
        </p:nvGrpSpPr>
        <p:grpSpPr>
          <a:xfrm>
            <a:off x="2148383" y="6380004"/>
            <a:ext cx="597723" cy="597723"/>
            <a:chOff x="0" y="0"/>
            <a:chExt cx="812800" cy="812800"/>
          </a:xfrm>
        </p:grpSpPr>
        <p:sp>
          <p:nvSpPr>
            <p:cNvPr id="24" name="Freeform 2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FF0000">
                    <a:alpha val="100000"/>
                  </a:srgbClr>
                </a:gs>
                <a:gs pos="100000">
                  <a:srgbClr val="5E0000">
                    <a:alpha val="100000"/>
                  </a:srgbClr>
                </a:gs>
              </a:gsLst>
              <a:lin ang="2700000"/>
            </a:gradFill>
          </p:spPr>
        </p:sp>
        <p:sp>
          <p:nvSpPr>
            <p:cNvPr id="25" name="TextBox 25"/>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26" name="TextBox 26"/>
          <p:cNvSpPr txBox="1"/>
          <p:nvPr/>
        </p:nvSpPr>
        <p:spPr>
          <a:xfrm>
            <a:off x="2276895" y="6570325"/>
            <a:ext cx="340698" cy="198033"/>
          </a:xfrm>
          <a:prstGeom prst="rect">
            <a:avLst/>
          </a:prstGeom>
        </p:spPr>
        <p:txBody>
          <a:bodyPr lIns="0" tIns="0" rIns="0" bIns="0" rtlCol="0" anchor="t">
            <a:spAutoFit/>
          </a:bodyPr>
          <a:lstStyle/>
          <a:p>
            <a:pPr algn="ctr">
              <a:lnSpc>
                <a:spcPts val="1680"/>
              </a:lnSpc>
              <a:spcBef>
                <a:spcPct val="0"/>
              </a:spcBef>
            </a:pPr>
            <a:r>
              <a:rPr lang="en-US" sz="1200" b="1">
                <a:solidFill>
                  <a:srgbClr val="FFFFFF"/>
                </a:solidFill>
                <a:latin typeface="Open Sans Bold"/>
                <a:ea typeface="Open Sans Bold"/>
                <a:cs typeface="Open Sans Bold"/>
                <a:sym typeface="Open Sans Bold"/>
              </a:rPr>
              <a:t>03</a:t>
            </a:r>
          </a:p>
        </p:txBody>
      </p:sp>
      <p:grpSp>
        <p:nvGrpSpPr>
          <p:cNvPr id="27" name="Group 27"/>
          <p:cNvGrpSpPr/>
          <p:nvPr/>
        </p:nvGrpSpPr>
        <p:grpSpPr>
          <a:xfrm>
            <a:off x="568247" y="454502"/>
            <a:ext cx="2182036" cy="499797"/>
            <a:chOff x="0" y="0"/>
            <a:chExt cx="2909382" cy="666395"/>
          </a:xfrm>
        </p:grpSpPr>
        <p:sp>
          <p:nvSpPr>
            <p:cNvPr id="28" name="TextBox 28"/>
            <p:cNvSpPr txBox="1"/>
            <p:nvPr/>
          </p:nvSpPr>
          <p:spPr>
            <a:xfrm>
              <a:off x="0" y="-66675"/>
              <a:ext cx="1477408" cy="707670"/>
            </a:xfrm>
            <a:prstGeom prst="rect">
              <a:avLst/>
            </a:prstGeom>
          </p:spPr>
          <p:txBody>
            <a:bodyPr lIns="0" tIns="0" rIns="0" bIns="0" rtlCol="0" anchor="t">
              <a:spAutoFit/>
            </a:bodyPr>
            <a:lstStyle/>
            <a:p>
              <a:pPr algn="l">
                <a:lnSpc>
                  <a:spcPts val="4477"/>
                </a:lnSpc>
                <a:spcBef>
                  <a:spcPct val="0"/>
                </a:spcBef>
              </a:pPr>
              <a:r>
                <a:rPr lang="en-US" sz="3197">
                  <a:solidFill>
                    <a:srgbClr val="FFFFFF"/>
                  </a:solidFill>
                  <a:latin typeface="Glacial Indifference"/>
                  <a:ea typeface="Glacial Indifference"/>
                  <a:cs typeface="Glacial Indifference"/>
                  <a:sym typeface="Glacial Indifference"/>
                </a:rPr>
                <a:t>Cyber</a:t>
              </a:r>
            </a:p>
          </p:txBody>
        </p:sp>
        <p:sp>
          <p:nvSpPr>
            <p:cNvPr id="29" name="TextBox 29"/>
            <p:cNvSpPr txBox="1"/>
            <p:nvPr/>
          </p:nvSpPr>
          <p:spPr>
            <a:xfrm>
              <a:off x="1431727" y="-41275"/>
              <a:ext cx="412268" cy="707670"/>
            </a:xfrm>
            <a:prstGeom prst="rect">
              <a:avLst/>
            </a:prstGeom>
          </p:spPr>
          <p:txBody>
            <a:bodyPr lIns="0" tIns="0" rIns="0" bIns="0" rtlCol="0" anchor="t">
              <a:spAutoFit/>
            </a:bodyPr>
            <a:lstStyle/>
            <a:p>
              <a:pPr algn="ctr">
                <a:lnSpc>
                  <a:spcPts val="4477"/>
                </a:lnSpc>
                <a:spcBef>
                  <a:spcPct val="0"/>
                </a:spcBef>
              </a:pPr>
              <a:r>
                <a:rPr lang="en-US" sz="3197" b="1">
                  <a:solidFill>
                    <a:srgbClr val="FF0000"/>
                  </a:solidFill>
                  <a:latin typeface="Glacial Indifference Bold"/>
                  <a:ea typeface="Glacial Indifference Bold"/>
                  <a:cs typeface="Glacial Indifference Bold"/>
                  <a:sym typeface="Glacial Indifference Bold"/>
                </a:rPr>
                <a:t>N</a:t>
              </a:r>
            </a:p>
          </p:txBody>
        </p:sp>
        <p:sp>
          <p:nvSpPr>
            <p:cNvPr id="30" name="TextBox 30"/>
            <p:cNvSpPr txBox="1"/>
            <p:nvPr/>
          </p:nvSpPr>
          <p:spPr>
            <a:xfrm>
              <a:off x="1755095" y="-66675"/>
              <a:ext cx="1154287" cy="707670"/>
            </a:xfrm>
            <a:prstGeom prst="rect">
              <a:avLst/>
            </a:prstGeom>
          </p:spPr>
          <p:txBody>
            <a:bodyPr lIns="0" tIns="0" rIns="0" bIns="0" rtlCol="0" anchor="t">
              <a:spAutoFit/>
            </a:bodyPr>
            <a:lstStyle/>
            <a:p>
              <a:pPr algn="ctr">
                <a:lnSpc>
                  <a:spcPts val="4477"/>
                </a:lnSpc>
                <a:spcBef>
                  <a:spcPct val="0"/>
                </a:spcBef>
              </a:pPr>
              <a:r>
                <a:rPr lang="en-US" sz="3197">
                  <a:solidFill>
                    <a:srgbClr val="FFFFFF"/>
                  </a:solidFill>
                  <a:latin typeface="Glacial Indifference"/>
                  <a:ea typeface="Glacial Indifference"/>
                  <a:cs typeface="Glacial Indifference"/>
                  <a:sym typeface="Glacial Indifference"/>
                </a:rPr>
                <a:t>erds</a:t>
              </a:r>
            </a:p>
          </p:txBody>
        </p:sp>
      </p:grpSp>
      <p:sp>
        <p:nvSpPr>
          <p:cNvPr id="12" name="TextBox 11">
            <a:extLst>
              <a:ext uri="{FF2B5EF4-FFF2-40B4-BE49-F238E27FC236}">
                <a16:creationId xmlns:a16="http://schemas.microsoft.com/office/drawing/2014/main" id="{27616A14-5381-69A7-76DB-5170A2AF81F9}"/>
              </a:ext>
            </a:extLst>
          </p:cNvPr>
          <p:cNvSpPr txBox="1"/>
          <p:nvPr/>
        </p:nvSpPr>
        <p:spPr>
          <a:xfrm>
            <a:off x="3200400" y="4182526"/>
            <a:ext cx="5867400" cy="830997"/>
          </a:xfrm>
          <a:prstGeom prst="rect">
            <a:avLst/>
          </a:prstGeom>
          <a:noFill/>
        </p:spPr>
        <p:txBody>
          <a:bodyPr wrap="square" rtlCol="0">
            <a:spAutoFit/>
          </a:bodyPr>
          <a:lstStyle/>
          <a:p>
            <a:r>
              <a:rPr lang="en-US" sz="2400" b="1" dirty="0">
                <a:solidFill>
                  <a:schemeClr val="bg2"/>
                </a:solidFill>
              </a:rPr>
              <a:t>Programming Language:</a:t>
            </a:r>
            <a:endParaRPr lang="en-US" sz="2400" dirty="0">
              <a:solidFill>
                <a:schemeClr val="bg2"/>
              </a:solidFill>
            </a:endParaRPr>
          </a:p>
          <a:p>
            <a:pPr>
              <a:buFont typeface="Arial" panose="020B0604020202020204" pitchFamily="34" charset="0"/>
              <a:buChar char="•"/>
            </a:pPr>
            <a:r>
              <a:rPr lang="en-US" sz="2400" b="1" dirty="0">
                <a:solidFill>
                  <a:schemeClr val="bg2"/>
                </a:solidFill>
              </a:rPr>
              <a:t>Node.js</a:t>
            </a:r>
            <a:r>
              <a:rPr lang="en-US" sz="2400" dirty="0">
                <a:solidFill>
                  <a:schemeClr val="bg2"/>
                </a:solidFill>
              </a:rPr>
              <a:t> (JavaScript-based backend)</a:t>
            </a:r>
          </a:p>
        </p:txBody>
      </p:sp>
      <p:sp>
        <p:nvSpPr>
          <p:cNvPr id="17" name="TextBox 16">
            <a:extLst>
              <a:ext uri="{FF2B5EF4-FFF2-40B4-BE49-F238E27FC236}">
                <a16:creationId xmlns:a16="http://schemas.microsoft.com/office/drawing/2014/main" id="{EE34C0D9-64EA-AB37-10AB-5AFB045E99D8}"/>
              </a:ext>
            </a:extLst>
          </p:cNvPr>
          <p:cNvSpPr txBox="1"/>
          <p:nvPr/>
        </p:nvSpPr>
        <p:spPr>
          <a:xfrm>
            <a:off x="11243469" y="3086100"/>
            <a:ext cx="5723972" cy="2677656"/>
          </a:xfrm>
          <a:prstGeom prst="rect">
            <a:avLst/>
          </a:prstGeom>
          <a:noFill/>
        </p:spPr>
        <p:txBody>
          <a:bodyPr wrap="square" rtlCol="0">
            <a:spAutoFit/>
          </a:bodyPr>
          <a:lstStyle/>
          <a:p>
            <a:r>
              <a:rPr lang="en-IN" sz="2400" b="1" dirty="0">
                <a:solidFill>
                  <a:schemeClr val="bg2"/>
                </a:solidFill>
              </a:rPr>
              <a:t>Frameworks &amp; Libraries:</a:t>
            </a:r>
            <a:endParaRPr lang="en-IN" sz="2400" dirty="0">
              <a:solidFill>
                <a:schemeClr val="bg2"/>
              </a:solidFill>
            </a:endParaRPr>
          </a:p>
          <a:p>
            <a:pPr>
              <a:buFont typeface="Arial" panose="020B0604020202020204" pitchFamily="34" charset="0"/>
              <a:buChar char="•"/>
            </a:pPr>
            <a:r>
              <a:rPr lang="en-IN" sz="2400" b="1" dirty="0">
                <a:solidFill>
                  <a:schemeClr val="bg2"/>
                </a:solidFill>
              </a:rPr>
              <a:t>Express.js</a:t>
            </a:r>
            <a:r>
              <a:rPr lang="en-IN" sz="2400" dirty="0">
                <a:solidFill>
                  <a:schemeClr val="bg2"/>
                </a:solidFill>
              </a:rPr>
              <a:t> (For building the backend API)</a:t>
            </a:r>
          </a:p>
          <a:p>
            <a:pPr>
              <a:buFont typeface="Arial" panose="020B0604020202020204" pitchFamily="34" charset="0"/>
              <a:buChar char="•"/>
            </a:pPr>
            <a:r>
              <a:rPr lang="en-IN" sz="2400" b="1" dirty="0" err="1">
                <a:solidFill>
                  <a:schemeClr val="bg2"/>
                </a:solidFill>
              </a:rPr>
              <a:t>FFmpeg</a:t>
            </a:r>
            <a:r>
              <a:rPr lang="en-IN" sz="2400" dirty="0">
                <a:solidFill>
                  <a:schemeClr val="bg2"/>
                </a:solidFill>
              </a:rPr>
              <a:t> (For video &amp; audio processing)</a:t>
            </a:r>
          </a:p>
          <a:p>
            <a:pPr>
              <a:buFont typeface="Arial" panose="020B0604020202020204" pitchFamily="34" charset="0"/>
              <a:buChar char="•"/>
            </a:pPr>
            <a:r>
              <a:rPr lang="en-IN" sz="2400" b="1" dirty="0">
                <a:solidFill>
                  <a:schemeClr val="bg2"/>
                </a:solidFill>
              </a:rPr>
              <a:t>Jimp</a:t>
            </a:r>
            <a:r>
              <a:rPr lang="en-IN" sz="2400" dirty="0">
                <a:solidFill>
                  <a:schemeClr val="bg2"/>
                </a:solidFill>
              </a:rPr>
              <a:t> (For image processing in JavaScript)</a:t>
            </a:r>
          </a:p>
          <a:p>
            <a:pPr>
              <a:buFont typeface="Arial" panose="020B0604020202020204" pitchFamily="34" charset="0"/>
              <a:buChar char="•"/>
            </a:pPr>
            <a:r>
              <a:rPr lang="en-IN" sz="2400" b="1" dirty="0" err="1">
                <a:solidFill>
                  <a:schemeClr val="bg2"/>
                </a:solidFill>
              </a:rPr>
              <a:t>Multer</a:t>
            </a:r>
            <a:r>
              <a:rPr lang="en-IN" sz="2400" dirty="0">
                <a:solidFill>
                  <a:schemeClr val="bg2"/>
                </a:solidFill>
              </a:rPr>
              <a:t> (For handling file uploads)</a:t>
            </a:r>
          </a:p>
          <a:p>
            <a:pPr>
              <a:buFont typeface="Arial" panose="020B0604020202020204" pitchFamily="34" charset="0"/>
              <a:buChar char="•"/>
            </a:pPr>
            <a:r>
              <a:rPr lang="en-IN" sz="2400" b="1" dirty="0" err="1">
                <a:solidFill>
                  <a:schemeClr val="bg2"/>
                </a:solidFill>
              </a:rPr>
              <a:t>ExifTool</a:t>
            </a:r>
            <a:r>
              <a:rPr lang="en-IN" sz="2400" dirty="0">
                <a:solidFill>
                  <a:schemeClr val="bg2"/>
                </a:solidFill>
              </a:rPr>
              <a:t> (For metadata extraction)</a:t>
            </a:r>
          </a:p>
          <a:p>
            <a:endParaRPr lang="en-IN" sz="2400" dirty="0">
              <a:solidFill>
                <a:schemeClr val="bg2"/>
              </a:solidFill>
            </a:endParaRPr>
          </a:p>
        </p:txBody>
      </p:sp>
      <p:sp>
        <p:nvSpPr>
          <p:cNvPr id="22" name="TextBox 21">
            <a:extLst>
              <a:ext uri="{FF2B5EF4-FFF2-40B4-BE49-F238E27FC236}">
                <a16:creationId xmlns:a16="http://schemas.microsoft.com/office/drawing/2014/main" id="{817AEF8F-BD0C-CC32-7FB3-6502EBD2BC51}"/>
              </a:ext>
            </a:extLst>
          </p:cNvPr>
          <p:cNvSpPr txBox="1"/>
          <p:nvPr/>
        </p:nvSpPr>
        <p:spPr>
          <a:xfrm>
            <a:off x="3200400" y="5934306"/>
            <a:ext cx="12115800" cy="4154984"/>
          </a:xfrm>
          <a:prstGeom prst="rect">
            <a:avLst/>
          </a:prstGeom>
          <a:noFill/>
        </p:spPr>
        <p:txBody>
          <a:bodyPr wrap="square" rtlCol="0">
            <a:spAutoFit/>
          </a:bodyPr>
          <a:lstStyle/>
          <a:p>
            <a:r>
              <a:rPr lang="en-IN" sz="2400" b="1" dirty="0">
                <a:solidFill>
                  <a:schemeClr val="bg2"/>
                </a:solidFill>
              </a:rPr>
              <a:t>Deepfake Detection Methods (Without AI):</a:t>
            </a:r>
            <a:endParaRPr lang="en-IN" sz="2400" dirty="0">
              <a:solidFill>
                <a:schemeClr val="bg2"/>
              </a:solidFill>
            </a:endParaRPr>
          </a:p>
          <a:p>
            <a:pPr>
              <a:buFont typeface="Arial" panose="020B0604020202020204" pitchFamily="34" charset="0"/>
              <a:buChar char="•"/>
            </a:pPr>
            <a:r>
              <a:rPr lang="en-IN" sz="2400" b="1" dirty="0">
                <a:solidFill>
                  <a:schemeClr val="bg2"/>
                </a:solidFill>
              </a:rPr>
              <a:t>Image Analysis:</a:t>
            </a:r>
            <a:endParaRPr lang="en-IN" sz="2400" dirty="0">
              <a:solidFill>
                <a:schemeClr val="bg2"/>
              </a:solidFill>
            </a:endParaRPr>
          </a:p>
          <a:p>
            <a:pPr marL="742950" lvl="1" indent="-285750">
              <a:buFont typeface="Arial" panose="020B0604020202020204" pitchFamily="34" charset="0"/>
              <a:buChar char="•"/>
            </a:pPr>
            <a:r>
              <a:rPr lang="en-IN" sz="2400" dirty="0">
                <a:solidFill>
                  <a:schemeClr val="bg2"/>
                </a:solidFill>
              </a:rPr>
              <a:t>Error Level Analysis (ELA)</a:t>
            </a:r>
          </a:p>
          <a:p>
            <a:pPr marL="742950" lvl="1" indent="-285750">
              <a:buFont typeface="Arial" panose="020B0604020202020204" pitchFamily="34" charset="0"/>
              <a:buChar char="•"/>
            </a:pPr>
            <a:r>
              <a:rPr lang="en-IN" sz="2400" dirty="0">
                <a:solidFill>
                  <a:schemeClr val="bg2"/>
                </a:solidFill>
              </a:rPr>
              <a:t>Metadata Extraction (EXIF)</a:t>
            </a:r>
          </a:p>
          <a:p>
            <a:pPr marL="742950" lvl="1" indent="-285750">
              <a:buFont typeface="Arial" panose="020B0604020202020204" pitchFamily="34" charset="0"/>
              <a:buChar char="•"/>
            </a:pPr>
            <a:r>
              <a:rPr lang="en-IN" sz="2400" dirty="0">
                <a:solidFill>
                  <a:schemeClr val="bg2"/>
                </a:solidFill>
              </a:rPr>
              <a:t>Compression Artifact Analysis</a:t>
            </a:r>
          </a:p>
          <a:p>
            <a:pPr>
              <a:buFont typeface="Arial" panose="020B0604020202020204" pitchFamily="34" charset="0"/>
              <a:buChar char="•"/>
            </a:pPr>
            <a:r>
              <a:rPr lang="en-IN" sz="2400" b="1" dirty="0">
                <a:solidFill>
                  <a:schemeClr val="bg2"/>
                </a:solidFill>
              </a:rPr>
              <a:t>Video Analysis:</a:t>
            </a:r>
            <a:endParaRPr lang="en-IN" sz="2400" dirty="0">
              <a:solidFill>
                <a:schemeClr val="bg2"/>
              </a:solidFill>
            </a:endParaRPr>
          </a:p>
          <a:p>
            <a:pPr marL="742950" lvl="1" indent="-285750">
              <a:buFont typeface="Arial" panose="020B0604020202020204" pitchFamily="34" charset="0"/>
              <a:buChar char="•"/>
            </a:pPr>
            <a:r>
              <a:rPr lang="en-IN" sz="2400" dirty="0">
                <a:solidFill>
                  <a:schemeClr val="bg2"/>
                </a:solidFill>
              </a:rPr>
              <a:t>Optical Flow Tracking</a:t>
            </a:r>
          </a:p>
          <a:p>
            <a:pPr marL="742950" lvl="1" indent="-285750">
              <a:buFont typeface="Arial" panose="020B0604020202020204" pitchFamily="34" charset="0"/>
              <a:buChar char="•"/>
            </a:pPr>
            <a:r>
              <a:rPr lang="en-IN" sz="2400" dirty="0">
                <a:solidFill>
                  <a:schemeClr val="bg2"/>
                </a:solidFill>
              </a:rPr>
              <a:t>Frame Rate Consistency Check</a:t>
            </a:r>
          </a:p>
          <a:p>
            <a:pPr>
              <a:buFont typeface="Arial" panose="020B0604020202020204" pitchFamily="34" charset="0"/>
              <a:buChar char="•"/>
            </a:pPr>
            <a:r>
              <a:rPr lang="en-IN" sz="2400" b="1" dirty="0">
                <a:solidFill>
                  <a:schemeClr val="bg2"/>
                </a:solidFill>
              </a:rPr>
              <a:t>Audio Analysis:</a:t>
            </a:r>
            <a:endParaRPr lang="en-IN" sz="2400" dirty="0">
              <a:solidFill>
                <a:schemeClr val="bg2"/>
              </a:solidFill>
            </a:endParaRPr>
          </a:p>
          <a:p>
            <a:pPr marL="742950" lvl="1" indent="-285750">
              <a:buFont typeface="Arial" panose="020B0604020202020204" pitchFamily="34" charset="0"/>
              <a:buChar char="•"/>
            </a:pPr>
            <a:r>
              <a:rPr lang="en-IN" sz="2400" dirty="0">
                <a:solidFill>
                  <a:schemeClr val="bg2"/>
                </a:solidFill>
              </a:rPr>
              <a:t>Spectrogram Analysis</a:t>
            </a:r>
          </a:p>
          <a:p>
            <a:pPr marL="742950" lvl="1" indent="-285750">
              <a:buFont typeface="Arial" panose="020B0604020202020204" pitchFamily="34" charset="0"/>
              <a:buChar char="•"/>
            </a:pPr>
            <a:r>
              <a:rPr lang="en-IN" sz="2400" dirty="0">
                <a:solidFill>
                  <a:schemeClr val="bg2"/>
                </a:solidFill>
              </a:rPr>
              <a:t>Noise Pattern Detection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1A0000">
                <a:alpha val="100000"/>
              </a:srgbClr>
            </a:gs>
            <a:gs pos="100000">
              <a:srgbClr val="000000">
                <a:alpha val="100000"/>
              </a:srgbClr>
            </a:gs>
          </a:gsLst>
          <a:lin ang="2700000"/>
        </a:gradFill>
        <a:effectLst/>
      </p:bgPr>
    </p:bg>
    <p:spTree>
      <p:nvGrpSpPr>
        <p:cNvPr id="1" name=""/>
        <p:cNvGrpSpPr/>
        <p:nvPr/>
      </p:nvGrpSpPr>
      <p:grpSpPr>
        <a:xfrm>
          <a:off x="0" y="0"/>
          <a:ext cx="0" cy="0"/>
          <a:chOff x="0" y="0"/>
          <a:chExt cx="0" cy="0"/>
        </a:xfrm>
      </p:grpSpPr>
      <p:grpSp>
        <p:nvGrpSpPr>
          <p:cNvPr id="2" name="Group 2"/>
          <p:cNvGrpSpPr/>
          <p:nvPr/>
        </p:nvGrpSpPr>
        <p:grpSpPr>
          <a:xfrm>
            <a:off x="17690482" y="8660782"/>
            <a:ext cx="597518" cy="597518"/>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FF0000">
                    <a:alpha val="100000"/>
                  </a:srgbClr>
                </a:gs>
                <a:gs pos="100000">
                  <a:srgbClr val="5E0000">
                    <a:alpha val="100000"/>
                  </a:srgbClr>
                </a:gs>
              </a:gsLst>
              <a:lin ang="2700000"/>
            </a:gra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flipH="1" flipV="1">
            <a:off x="17450371" y="454502"/>
            <a:ext cx="407026" cy="407026"/>
          </a:xfrm>
          <a:custGeom>
            <a:avLst/>
            <a:gdLst/>
            <a:ahLst/>
            <a:cxnLst/>
            <a:rect l="l" t="t" r="r" b="b"/>
            <a:pathLst>
              <a:path w="407026" h="407026">
                <a:moveTo>
                  <a:pt x="407025" y="407026"/>
                </a:moveTo>
                <a:lnTo>
                  <a:pt x="0" y="407026"/>
                </a:lnTo>
                <a:lnTo>
                  <a:pt x="0" y="0"/>
                </a:lnTo>
                <a:lnTo>
                  <a:pt x="407025" y="0"/>
                </a:lnTo>
                <a:lnTo>
                  <a:pt x="407025" y="407026"/>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838200" y="7962900"/>
            <a:ext cx="4410900" cy="5902582"/>
          </a:xfrm>
          <a:custGeom>
            <a:avLst/>
            <a:gdLst/>
            <a:ahLst/>
            <a:cxnLst/>
            <a:rect l="l" t="t" r="r" b="b"/>
            <a:pathLst>
              <a:path w="7156964" h="7156964">
                <a:moveTo>
                  <a:pt x="0" y="0"/>
                </a:moveTo>
                <a:lnTo>
                  <a:pt x="7156963" y="0"/>
                </a:lnTo>
                <a:lnTo>
                  <a:pt x="7156963" y="7156964"/>
                </a:lnTo>
                <a:lnTo>
                  <a:pt x="0" y="7156964"/>
                </a:lnTo>
                <a:lnTo>
                  <a:pt x="0" y="0"/>
                </a:lnTo>
                <a:close/>
              </a:path>
            </a:pathLst>
          </a:custGeom>
          <a:blipFill>
            <a:blip r:embed="rId4">
              <a:alphaModFix amt="30000"/>
            </a:blip>
            <a:stretch>
              <a:fillRect/>
            </a:stretch>
          </a:blipFill>
        </p:spPr>
      </p:sp>
      <p:sp>
        <p:nvSpPr>
          <p:cNvPr id="7" name="TextBox 7"/>
          <p:cNvSpPr txBox="1"/>
          <p:nvPr/>
        </p:nvSpPr>
        <p:spPr>
          <a:xfrm>
            <a:off x="17857396" y="8851031"/>
            <a:ext cx="263689" cy="198120"/>
          </a:xfrm>
          <a:prstGeom prst="rect">
            <a:avLst/>
          </a:prstGeom>
        </p:spPr>
        <p:txBody>
          <a:bodyPr lIns="0" tIns="0" rIns="0" bIns="0" rtlCol="0" anchor="t">
            <a:spAutoFit/>
          </a:bodyPr>
          <a:lstStyle/>
          <a:p>
            <a:pPr algn="ctr">
              <a:lnSpc>
                <a:spcPts val="1680"/>
              </a:lnSpc>
              <a:spcBef>
                <a:spcPct val="0"/>
              </a:spcBef>
            </a:pPr>
            <a:r>
              <a:rPr lang="en-US" sz="1200" b="1">
                <a:solidFill>
                  <a:srgbClr val="FFFFFF"/>
                </a:solidFill>
                <a:latin typeface="Open Sans Bold"/>
                <a:ea typeface="Open Sans Bold"/>
                <a:cs typeface="Open Sans Bold"/>
                <a:sym typeface="Open Sans Bold"/>
              </a:rPr>
              <a:t>07</a:t>
            </a:r>
          </a:p>
        </p:txBody>
      </p:sp>
      <p:sp>
        <p:nvSpPr>
          <p:cNvPr id="8" name="Freeform 8"/>
          <p:cNvSpPr/>
          <p:nvPr/>
        </p:nvSpPr>
        <p:spPr>
          <a:xfrm>
            <a:off x="838200" y="6490617"/>
            <a:ext cx="7696200" cy="2360414"/>
          </a:xfrm>
          <a:custGeom>
            <a:avLst/>
            <a:gdLst/>
            <a:ahLst/>
            <a:cxnLst/>
            <a:rect l="l" t="t" r="r" b="b"/>
            <a:pathLst>
              <a:path w="2468924" h="2468924">
                <a:moveTo>
                  <a:pt x="0" y="0"/>
                </a:moveTo>
                <a:lnTo>
                  <a:pt x="2468924" y="0"/>
                </a:lnTo>
                <a:lnTo>
                  <a:pt x="2468924" y="2468924"/>
                </a:lnTo>
                <a:lnTo>
                  <a:pt x="0" y="2468924"/>
                </a:lnTo>
                <a:lnTo>
                  <a:pt x="0" y="0"/>
                </a:lnTo>
                <a:close/>
              </a:path>
            </a:pathLst>
          </a:custGeom>
          <a:blipFill>
            <a:blip r:embed="rId4"/>
            <a:stretch>
              <a:fillRect/>
            </a:stretch>
          </a:blipFill>
        </p:spPr>
      </p:sp>
      <p:sp>
        <p:nvSpPr>
          <p:cNvPr id="9" name="Freeform 9"/>
          <p:cNvSpPr/>
          <p:nvPr/>
        </p:nvSpPr>
        <p:spPr>
          <a:xfrm>
            <a:off x="5249099" y="2671352"/>
            <a:ext cx="1565933" cy="1565933"/>
          </a:xfrm>
          <a:custGeom>
            <a:avLst/>
            <a:gdLst/>
            <a:ahLst/>
            <a:cxnLst/>
            <a:rect l="l" t="t" r="r" b="b"/>
            <a:pathLst>
              <a:path w="1565933" h="1565933">
                <a:moveTo>
                  <a:pt x="0" y="0"/>
                </a:moveTo>
                <a:lnTo>
                  <a:pt x="1565934" y="0"/>
                </a:lnTo>
                <a:lnTo>
                  <a:pt x="1565934" y="1565933"/>
                </a:lnTo>
                <a:lnTo>
                  <a:pt x="0" y="1565933"/>
                </a:lnTo>
                <a:lnTo>
                  <a:pt x="0" y="0"/>
                </a:lnTo>
                <a:close/>
              </a:path>
            </a:pathLst>
          </a:custGeom>
          <a:blipFill>
            <a:blip r:embed="rId4"/>
            <a:stretch>
              <a:fillRect/>
            </a:stretch>
          </a:blipFill>
        </p:spPr>
      </p:sp>
      <p:sp>
        <p:nvSpPr>
          <p:cNvPr id="10" name="TextBox 10"/>
          <p:cNvSpPr txBox="1"/>
          <p:nvPr/>
        </p:nvSpPr>
        <p:spPr>
          <a:xfrm>
            <a:off x="381000" y="973349"/>
            <a:ext cx="9982201" cy="1821011"/>
          </a:xfrm>
          <a:prstGeom prst="rect">
            <a:avLst/>
          </a:prstGeom>
        </p:spPr>
        <p:txBody>
          <a:bodyPr wrap="square" lIns="0" tIns="0" rIns="0" bIns="0" rtlCol="0" anchor="t">
            <a:spAutoFit/>
          </a:bodyPr>
          <a:lstStyle/>
          <a:p>
            <a:pPr algn="l">
              <a:lnSpc>
                <a:spcPts val="7084"/>
              </a:lnSpc>
            </a:pPr>
            <a:endParaRPr lang="en-US" sz="6499" b="1" dirty="0">
              <a:solidFill>
                <a:srgbClr val="FFFFFF"/>
              </a:solidFill>
              <a:latin typeface="Bebas Neue Bold"/>
              <a:ea typeface="Bebas Neue Bold"/>
              <a:cs typeface="Bebas Neue Bold"/>
              <a:sym typeface="Bebas Neue Bold"/>
            </a:endParaRPr>
          </a:p>
          <a:p>
            <a:pPr algn="l">
              <a:lnSpc>
                <a:spcPts val="7084"/>
              </a:lnSpc>
            </a:pPr>
            <a:r>
              <a:rPr lang="en-US" sz="6499" b="1" dirty="0">
                <a:solidFill>
                  <a:srgbClr val="FFFFFF"/>
                </a:solidFill>
                <a:latin typeface="Bebas Neue Bold"/>
                <a:ea typeface="Bebas Neue Bold"/>
                <a:cs typeface="Bebas Neue Bold"/>
                <a:sym typeface="Bebas Neue Bold"/>
              </a:rPr>
              <a:t>ROADMAP &amp; FUTURE SCOPE</a:t>
            </a:r>
          </a:p>
        </p:txBody>
      </p:sp>
      <p:grpSp>
        <p:nvGrpSpPr>
          <p:cNvPr id="11" name="Group 11"/>
          <p:cNvGrpSpPr/>
          <p:nvPr/>
        </p:nvGrpSpPr>
        <p:grpSpPr>
          <a:xfrm>
            <a:off x="10982851" y="2425868"/>
            <a:ext cx="597518" cy="103605"/>
            <a:chOff x="0" y="0"/>
            <a:chExt cx="812800" cy="140934"/>
          </a:xfrm>
        </p:grpSpPr>
        <p:sp>
          <p:nvSpPr>
            <p:cNvPr id="12" name="Freeform 12"/>
            <p:cNvSpPr/>
            <p:nvPr/>
          </p:nvSpPr>
          <p:spPr>
            <a:xfrm>
              <a:off x="0" y="0"/>
              <a:ext cx="812800" cy="140934"/>
            </a:xfrm>
            <a:custGeom>
              <a:avLst/>
              <a:gdLst/>
              <a:ahLst/>
              <a:cxnLst/>
              <a:rect l="l" t="t" r="r" b="b"/>
              <a:pathLst>
                <a:path w="812800" h="140934">
                  <a:moveTo>
                    <a:pt x="0" y="0"/>
                  </a:moveTo>
                  <a:lnTo>
                    <a:pt x="812800" y="0"/>
                  </a:lnTo>
                  <a:lnTo>
                    <a:pt x="812800" y="140934"/>
                  </a:lnTo>
                  <a:lnTo>
                    <a:pt x="0" y="140934"/>
                  </a:lnTo>
                  <a:close/>
                </a:path>
              </a:pathLst>
            </a:custGeom>
            <a:gradFill rotWithShape="1">
              <a:gsLst>
                <a:gs pos="0">
                  <a:srgbClr val="FF0000">
                    <a:alpha val="100000"/>
                  </a:srgbClr>
                </a:gs>
                <a:gs pos="100000">
                  <a:srgbClr val="5E0000">
                    <a:alpha val="100000"/>
                  </a:srgbClr>
                </a:gs>
              </a:gsLst>
              <a:lin ang="2700000"/>
            </a:gradFill>
          </p:spPr>
        </p:sp>
        <p:sp>
          <p:nvSpPr>
            <p:cNvPr id="13" name="TextBox 13"/>
            <p:cNvSpPr txBox="1"/>
            <p:nvPr/>
          </p:nvSpPr>
          <p:spPr>
            <a:xfrm>
              <a:off x="0" y="-38100"/>
              <a:ext cx="812800" cy="179034"/>
            </a:xfrm>
            <a:prstGeom prst="rect">
              <a:avLst/>
            </a:prstGeom>
          </p:spPr>
          <p:txBody>
            <a:bodyPr lIns="50800" tIns="50800" rIns="50800" bIns="50800" rtlCol="0" anchor="ctr"/>
            <a:lstStyle/>
            <a:p>
              <a:pPr algn="ctr">
                <a:lnSpc>
                  <a:spcPts val="2659"/>
                </a:lnSpc>
              </a:pPr>
              <a:endParaRPr/>
            </a:p>
          </p:txBody>
        </p:sp>
      </p:grpSp>
      <p:sp>
        <p:nvSpPr>
          <p:cNvPr id="17" name="TextBox 17"/>
          <p:cNvSpPr txBox="1"/>
          <p:nvPr/>
        </p:nvSpPr>
        <p:spPr>
          <a:xfrm>
            <a:off x="445195" y="3765662"/>
            <a:ext cx="597723" cy="625741"/>
          </a:xfrm>
          <a:prstGeom prst="rect">
            <a:avLst/>
          </a:prstGeom>
        </p:spPr>
        <p:txBody>
          <a:bodyPr lIns="50800" tIns="50800" rIns="50800" bIns="50800" rtlCol="0" anchor="ctr"/>
          <a:lstStyle/>
          <a:p>
            <a:pPr algn="ctr">
              <a:lnSpc>
                <a:spcPts val="2659"/>
              </a:lnSpc>
            </a:pPr>
            <a:endParaRPr/>
          </a:p>
        </p:txBody>
      </p:sp>
      <p:sp>
        <p:nvSpPr>
          <p:cNvPr id="19" name="TextBox 19"/>
          <p:cNvSpPr txBox="1"/>
          <p:nvPr/>
        </p:nvSpPr>
        <p:spPr>
          <a:xfrm>
            <a:off x="12107139" y="5615419"/>
            <a:ext cx="3980588" cy="203261"/>
          </a:xfrm>
          <a:prstGeom prst="rect">
            <a:avLst/>
          </a:prstGeom>
        </p:spPr>
        <p:txBody>
          <a:bodyPr lIns="0" tIns="0" rIns="0" bIns="0" rtlCol="0" anchor="t">
            <a:spAutoFit/>
          </a:bodyPr>
          <a:lstStyle/>
          <a:p>
            <a:pPr algn="l">
              <a:lnSpc>
                <a:spcPts val="1680"/>
              </a:lnSpc>
              <a:spcBef>
                <a:spcPct val="0"/>
              </a:spcBef>
            </a:pPr>
            <a:r>
              <a:rPr lang="en-US" sz="1200" dirty="0">
                <a:solidFill>
                  <a:srgbClr val="FFFFFF"/>
                </a:solidFill>
                <a:latin typeface="Open Sans"/>
                <a:ea typeface="Open Sans"/>
                <a:cs typeface="Open Sans"/>
                <a:sym typeface="Open Sans"/>
              </a:rPr>
              <a:t> </a:t>
            </a:r>
          </a:p>
        </p:txBody>
      </p:sp>
      <p:sp>
        <p:nvSpPr>
          <p:cNvPr id="24" name="TextBox 24"/>
          <p:cNvSpPr txBox="1"/>
          <p:nvPr/>
        </p:nvSpPr>
        <p:spPr>
          <a:xfrm>
            <a:off x="12107139" y="7034958"/>
            <a:ext cx="3980588" cy="203261"/>
          </a:xfrm>
          <a:prstGeom prst="rect">
            <a:avLst/>
          </a:prstGeom>
        </p:spPr>
        <p:txBody>
          <a:bodyPr lIns="0" tIns="0" rIns="0" bIns="0" rtlCol="0" anchor="t">
            <a:spAutoFit/>
          </a:bodyPr>
          <a:lstStyle/>
          <a:p>
            <a:pPr algn="l">
              <a:lnSpc>
                <a:spcPts val="1680"/>
              </a:lnSpc>
              <a:spcBef>
                <a:spcPct val="0"/>
              </a:spcBef>
            </a:pPr>
            <a:r>
              <a:rPr lang="en-US" sz="1200" dirty="0">
                <a:solidFill>
                  <a:srgbClr val="FFFFFF"/>
                </a:solidFill>
                <a:latin typeface="Open Sans"/>
                <a:ea typeface="Open Sans"/>
                <a:cs typeface="Open Sans"/>
                <a:sym typeface="Open Sans"/>
              </a:rPr>
              <a:t> </a:t>
            </a:r>
          </a:p>
        </p:txBody>
      </p:sp>
      <p:grpSp>
        <p:nvGrpSpPr>
          <p:cNvPr id="29" name="Group 29"/>
          <p:cNvGrpSpPr/>
          <p:nvPr/>
        </p:nvGrpSpPr>
        <p:grpSpPr>
          <a:xfrm>
            <a:off x="568247" y="454502"/>
            <a:ext cx="2182036" cy="499797"/>
            <a:chOff x="0" y="0"/>
            <a:chExt cx="2909382" cy="666395"/>
          </a:xfrm>
        </p:grpSpPr>
        <p:sp>
          <p:nvSpPr>
            <p:cNvPr id="30" name="TextBox 30"/>
            <p:cNvSpPr txBox="1"/>
            <p:nvPr/>
          </p:nvSpPr>
          <p:spPr>
            <a:xfrm>
              <a:off x="0" y="-66675"/>
              <a:ext cx="1477408" cy="707670"/>
            </a:xfrm>
            <a:prstGeom prst="rect">
              <a:avLst/>
            </a:prstGeom>
          </p:spPr>
          <p:txBody>
            <a:bodyPr lIns="0" tIns="0" rIns="0" bIns="0" rtlCol="0" anchor="t">
              <a:spAutoFit/>
            </a:bodyPr>
            <a:lstStyle/>
            <a:p>
              <a:pPr algn="l">
                <a:lnSpc>
                  <a:spcPts val="4477"/>
                </a:lnSpc>
                <a:spcBef>
                  <a:spcPct val="0"/>
                </a:spcBef>
              </a:pPr>
              <a:r>
                <a:rPr lang="en-US" sz="3197">
                  <a:solidFill>
                    <a:srgbClr val="FFFFFF"/>
                  </a:solidFill>
                  <a:latin typeface="Glacial Indifference"/>
                  <a:ea typeface="Glacial Indifference"/>
                  <a:cs typeface="Glacial Indifference"/>
                  <a:sym typeface="Glacial Indifference"/>
                </a:rPr>
                <a:t>Cyber</a:t>
              </a:r>
            </a:p>
          </p:txBody>
        </p:sp>
        <p:sp>
          <p:nvSpPr>
            <p:cNvPr id="31" name="TextBox 31"/>
            <p:cNvSpPr txBox="1"/>
            <p:nvPr/>
          </p:nvSpPr>
          <p:spPr>
            <a:xfrm>
              <a:off x="1431727" y="-41275"/>
              <a:ext cx="412268" cy="707670"/>
            </a:xfrm>
            <a:prstGeom prst="rect">
              <a:avLst/>
            </a:prstGeom>
          </p:spPr>
          <p:txBody>
            <a:bodyPr lIns="0" tIns="0" rIns="0" bIns="0" rtlCol="0" anchor="t">
              <a:spAutoFit/>
            </a:bodyPr>
            <a:lstStyle/>
            <a:p>
              <a:pPr algn="ctr">
                <a:lnSpc>
                  <a:spcPts val="4477"/>
                </a:lnSpc>
                <a:spcBef>
                  <a:spcPct val="0"/>
                </a:spcBef>
              </a:pPr>
              <a:r>
                <a:rPr lang="en-US" sz="3197" b="1">
                  <a:solidFill>
                    <a:srgbClr val="FF0000"/>
                  </a:solidFill>
                  <a:latin typeface="Glacial Indifference Bold"/>
                  <a:ea typeface="Glacial Indifference Bold"/>
                  <a:cs typeface="Glacial Indifference Bold"/>
                  <a:sym typeface="Glacial Indifference Bold"/>
                </a:rPr>
                <a:t>N</a:t>
              </a:r>
            </a:p>
          </p:txBody>
        </p:sp>
        <p:sp>
          <p:nvSpPr>
            <p:cNvPr id="32" name="TextBox 32"/>
            <p:cNvSpPr txBox="1"/>
            <p:nvPr/>
          </p:nvSpPr>
          <p:spPr>
            <a:xfrm>
              <a:off x="1755095" y="-66675"/>
              <a:ext cx="1154287" cy="707670"/>
            </a:xfrm>
            <a:prstGeom prst="rect">
              <a:avLst/>
            </a:prstGeom>
          </p:spPr>
          <p:txBody>
            <a:bodyPr lIns="0" tIns="0" rIns="0" bIns="0" rtlCol="0" anchor="t">
              <a:spAutoFit/>
            </a:bodyPr>
            <a:lstStyle/>
            <a:p>
              <a:pPr algn="ctr">
                <a:lnSpc>
                  <a:spcPts val="4477"/>
                </a:lnSpc>
                <a:spcBef>
                  <a:spcPct val="0"/>
                </a:spcBef>
              </a:pPr>
              <a:r>
                <a:rPr lang="en-US" sz="3197">
                  <a:solidFill>
                    <a:srgbClr val="FFFFFF"/>
                  </a:solidFill>
                  <a:latin typeface="Glacial Indifference"/>
                  <a:ea typeface="Glacial Indifference"/>
                  <a:cs typeface="Glacial Indifference"/>
                  <a:sym typeface="Glacial Indifference"/>
                </a:rPr>
                <a:t>erds</a:t>
              </a:r>
            </a:p>
          </p:txBody>
        </p:sp>
      </p:grpSp>
      <p:sp>
        <p:nvSpPr>
          <p:cNvPr id="34" name="TextBox 33">
            <a:extLst>
              <a:ext uri="{FF2B5EF4-FFF2-40B4-BE49-F238E27FC236}">
                <a16:creationId xmlns:a16="http://schemas.microsoft.com/office/drawing/2014/main" id="{49B8D02C-1A92-D2BC-4CC9-89F3AFAEF08E}"/>
              </a:ext>
            </a:extLst>
          </p:cNvPr>
          <p:cNvSpPr txBox="1"/>
          <p:nvPr/>
        </p:nvSpPr>
        <p:spPr>
          <a:xfrm>
            <a:off x="568247" y="3252042"/>
            <a:ext cx="11699953" cy="1384995"/>
          </a:xfrm>
          <a:prstGeom prst="rect">
            <a:avLst/>
          </a:prstGeom>
          <a:noFill/>
        </p:spPr>
        <p:txBody>
          <a:bodyPr wrap="square">
            <a:spAutoFit/>
          </a:bodyPr>
          <a:lstStyle/>
          <a:p>
            <a:r>
              <a:rPr lang="en-US" sz="2800" b="1" dirty="0">
                <a:solidFill>
                  <a:schemeClr val="bg1"/>
                </a:solidFill>
              </a:rPr>
              <a:t>Current State :</a:t>
            </a:r>
          </a:p>
          <a:p>
            <a:r>
              <a:rPr lang="en-US" sz="2800" dirty="0">
                <a:solidFill>
                  <a:schemeClr val="bg1"/>
                </a:solidFill>
              </a:rPr>
              <a:t>Existing detection techniques are effective. However, deepfakes are rapidly evolving. This creates a constant cat-and-mouse game.</a:t>
            </a:r>
          </a:p>
        </p:txBody>
      </p:sp>
      <p:sp>
        <p:nvSpPr>
          <p:cNvPr id="36" name="TextBox 35">
            <a:extLst>
              <a:ext uri="{FF2B5EF4-FFF2-40B4-BE49-F238E27FC236}">
                <a16:creationId xmlns:a16="http://schemas.microsoft.com/office/drawing/2014/main" id="{6182645A-731E-FB10-1203-33F74CF13EA7}"/>
              </a:ext>
            </a:extLst>
          </p:cNvPr>
          <p:cNvSpPr txBox="1"/>
          <p:nvPr/>
        </p:nvSpPr>
        <p:spPr>
          <a:xfrm>
            <a:off x="445195" y="4905023"/>
            <a:ext cx="10984805" cy="1384995"/>
          </a:xfrm>
          <a:prstGeom prst="rect">
            <a:avLst/>
          </a:prstGeom>
          <a:noFill/>
        </p:spPr>
        <p:txBody>
          <a:bodyPr wrap="square">
            <a:spAutoFit/>
          </a:bodyPr>
          <a:lstStyle/>
          <a:p>
            <a:r>
              <a:rPr lang="en-US" sz="2800" b="1" dirty="0">
                <a:solidFill>
                  <a:schemeClr val="bg1"/>
                </a:solidFill>
              </a:rPr>
              <a:t>Short-Term Goals :</a:t>
            </a:r>
          </a:p>
          <a:p>
            <a:r>
              <a:rPr lang="en-US" sz="2800" dirty="0">
                <a:solidFill>
                  <a:schemeClr val="bg1"/>
                </a:solidFill>
              </a:rPr>
              <a:t>Improve detection accuracy. Enhance robustness against new deepfake methods. Deploy real-time detection systems.</a:t>
            </a:r>
          </a:p>
        </p:txBody>
      </p:sp>
      <p:sp>
        <p:nvSpPr>
          <p:cNvPr id="38" name="TextBox 37">
            <a:extLst>
              <a:ext uri="{FF2B5EF4-FFF2-40B4-BE49-F238E27FC236}">
                <a16:creationId xmlns:a16="http://schemas.microsoft.com/office/drawing/2014/main" id="{C9D6379C-66A5-37A0-C60C-3DBA24B682C5}"/>
              </a:ext>
            </a:extLst>
          </p:cNvPr>
          <p:cNvSpPr txBox="1"/>
          <p:nvPr/>
        </p:nvSpPr>
        <p:spPr>
          <a:xfrm>
            <a:off x="445195" y="7034958"/>
            <a:ext cx="11107860" cy="1384995"/>
          </a:xfrm>
          <a:prstGeom prst="rect">
            <a:avLst/>
          </a:prstGeom>
          <a:noFill/>
        </p:spPr>
        <p:txBody>
          <a:bodyPr wrap="square">
            <a:spAutoFit/>
          </a:bodyPr>
          <a:lstStyle/>
          <a:p>
            <a:r>
              <a:rPr lang="en-US" sz="2800" b="1" dirty="0">
                <a:solidFill>
                  <a:schemeClr val="bg1"/>
                </a:solidFill>
              </a:rPr>
              <a:t>Long-Term Vision:</a:t>
            </a:r>
          </a:p>
          <a:p>
            <a:r>
              <a:rPr lang="en-US" sz="2800" dirty="0">
                <a:solidFill>
                  <a:schemeClr val="bg1"/>
                </a:solidFill>
              </a:rPr>
              <a:t>Develop comprehensive countermeasures. Educate the public. Foster collaboration to combat deepfakes effectively.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1A0000">
                <a:alpha val="100000"/>
              </a:srgbClr>
            </a:gs>
            <a:gs pos="100000">
              <a:srgbClr val="000000">
                <a:alpha val="100000"/>
              </a:srgbClr>
            </a:gs>
          </a:gsLst>
          <a:lin ang="2700000"/>
        </a:gradFill>
        <a:effectLst/>
      </p:bgPr>
    </p:bg>
    <p:spTree>
      <p:nvGrpSpPr>
        <p:cNvPr id="1" name=""/>
        <p:cNvGrpSpPr/>
        <p:nvPr/>
      </p:nvGrpSpPr>
      <p:grpSpPr>
        <a:xfrm>
          <a:off x="0" y="0"/>
          <a:ext cx="0" cy="0"/>
          <a:chOff x="0" y="0"/>
          <a:chExt cx="0" cy="0"/>
        </a:xfrm>
      </p:grpSpPr>
      <p:sp>
        <p:nvSpPr>
          <p:cNvPr id="2" name="Freeform 2"/>
          <p:cNvSpPr/>
          <p:nvPr/>
        </p:nvSpPr>
        <p:spPr>
          <a:xfrm>
            <a:off x="13365358" y="-3350441"/>
            <a:ext cx="7156964" cy="7156964"/>
          </a:xfrm>
          <a:custGeom>
            <a:avLst/>
            <a:gdLst/>
            <a:ahLst/>
            <a:cxnLst/>
            <a:rect l="l" t="t" r="r" b="b"/>
            <a:pathLst>
              <a:path w="7156964" h="7156964">
                <a:moveTo>
                  <a:pt x="0" y="0"/>
                </a:moveTo>
                <a:lnTo>
                  <a:pt x="7156963" y="0"/>
                </a:lnTo>
                <a:lnTo>
                  <a:pt x="7156963" y="7156964"/>
                </a:lnTo>
                <a:lnTo>
                  <a:pt x="0" y="7156964"/>
                </a:lnTo>
                <a:lnTo>
                  <a:pt x="0" y="0"/>
                </a:lnTo>
                <a:close/>
              </a:path>
            </a:pathLst>
          </a:custGeom>
          <a:blipFill>
            <a:blip r:embed="rId2">
              <a:alphaModFix amt="30000"/>
            </a:blip>
            <a:stretch>
              <a:fillRect/>
            </a:stretch>
          </a:blipFill>
        </p:spPr>
      </p:sp>
      <p:grpSp>
        <p:nvGrpSpPr>
          <p:cNvPr id="3" name="Group 3"/>
          <p:cNvGrpSpPr/>
          <p:nvPr/>
        </p:nvGrpSpPr>
        <p:grpSpPr>
          <a:xfrm>
            <a:off x="17690482" y="8660782"/>
            <a:ext cx="597518" cy="597518"/>
            <a:chOff x="0" y="0"/>
            <a:chExt cx="812800" cy="812800"/>
          </a:xfrm>
        </p:grpSpPr>
        <p:sp>
          <p:nvSpPr>
            <p:cNvPr id="4" name="Freeform 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FF0000">
                    <a:alpha val="100000"/>
                  </a:srgbClr>
                </a:gs>
                <a:gs pos="100000">
                  <a:srgbClr val="5E0000">
                    <a:alpha val="100000"/>
                  </a:srgbClr>
                </a:gs>
              </a:gsLst>
              <a:lin ang="2700000"/>
            </a:gradFill>
          </p:spPr>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flipH="1" flipV="1">
            <a:off x="17450371" y="454502"/>
            <a:ext cx="407026" cy="407026"/>
          </a:xfrm>
          <a:custGeom>
            <a:avLst/>
            <a:gdLst/>
            <a:ahLst/>
            <a:cxnLst/>
            <a:rect l="l" t="t" r="r" b="b"/>
            <a:pathLst>
              <a:path w="407026" h="407026">
                <a:moveTo>
                  <a:pt x="407025" y="407026"/>
                </a:moveTo>
                <a:lnTo>
                  <a:pt x="0" y="407026"/>
                </a:lnTo>
                <a:lnTo>
                  <a:pt x="0" y="0"/>
                </a:lnTo>
                <a:lnTo>
                  <a:pt x="407025" y="0"/>
                </a:lnTo>
                <a:lnTo>
                  <a:pt x="407025" y="407026"/>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17857396" y="8851031"/>
            <a:ext cx="263689" cy="198120"/>
          </a:xfrm>
          <a:prstGeom prst="rect">
            <a:avLst/>
          </a:prstGeom>
        </p:spPr>
        <p:txBody>
          <a:bodyPr lIns="0" tIns="0" rIns="0" bIns="0" rtlCol="0" anchor="t">
            <a:spAutoFit/>
          </a:bodyPr>
          <a:lstStyle/>
          <a:p>
            <a:pPr algn="ctr">
              <a:lnSpc>
                <a:spcPts val="1680"/>
              </a:lnSpc>
              <a:spcBef>
                <a:spcPct val="0"/>
              </a:spcBef>
            </a:pPr>
            <a:r>
              <a:rPr lang="en-US" sz="1200" b="1">
                <a:solidFill>
                  <a:srgbClr val="FFFFFF"/>
                </a:solidFill>
                <a:latin typeface="Open Sans Bold"/>
                <a:ea typeface="Open Sans Bold"/>
                <a:cs typeface="Open Sans Bold"/>
                <a:sym typeface="Open Sans Bold"/>
              </a:rPr>
              <a:t>8</a:t>
            </a:r>
          </a:p>
        </p:txBody>
      </p:sp>
      <p:sp>
        <p:nvSpPr>
          <p:cNvPr id="8" name="Freeform 8"/>
          <p:cNvSpPr/>
          <p:nvPr/>
        </p:nvSpPr>
        <p:spPr>
          <a:xfrm>
            <a:off x="-1907864" y="6708518"/>
            <a:ext cx="7156964" cy="7156964"/>
          </a:xfrm>
          <a:custGeom>
            <a:avLst/>
            <a:gdLst/>
            <a:ahLst/>
            <a:cxnLst/>
            <a:rect l="l" t="t" r="r" b="b"/>
            <a:pathLst>
              <a:path w="7156964" h="7156964">
                <a:moveTo>
                  <a:pt x="0" y="0"/>
                </a:moveTo>
                <a:lnTo>
                  <a:pt x="7156963" y="0"/>
                </a:lnTo>
                <a:lnTo>
                  <a:pt x="7156963" y="7156964"/>
                </a:lnTo>
                <a:lnTo>
                  <a:pt x="0" y="7156964"/>
                </a:lnTo>
                <a:lnTo>
                  <a:pt x="0" y="0"/>
                </a:lnTo>
                <a:close/>
              </a:path>
            </a:pathLst>
          </a:custGeom>
          <a:blipFill>
            <a:blip r:embed="rId2">
              <a:alphaModFix amt="30000"/>
            </a:blip>
            <a:stretch>
              <a:fillRect/>
            </a:stretch>
          </a:blipFill>
        </p:spPr>
      </p:sp>
      <p:sp>
        <p:nvSpPr>
          <p:cNvPr id="9" name="Freeform 9"/>
          <p:cNvSpPr/>
          <p:nvPr/>
        </p:nvSpPr>
        <p:spPr>
          <a:xfrm>
            <a:off x="5202610" y="1202110"/>
            <a:ext cx="7882781" cy="7882781"/>
          </a:xfrm>
          <a:custGeom>
            <a:avLst/>
            <a:gdLst/>
            <a:ahLst/>
            <a:cxnLst/>
            <a:rect l="l" t="t" r="r" b="b"/>
            <a:pathLst>
              <a:path w="7882781" h="7882781">
                <a:moveTo>
                  <a:pt x="0" y="0"/>
                </a:moveTo>
                <a:lnTo>
                  <a:pt x="7882780" y="0"/>
                </a:lnTo>
                <a:lnTo>
                  <a:pt x="7882780" y="7882780"/>
                </a:lnTo>
                <a:lnTo>
                  <a:pt x="0" y="7882780"/>
                </a:lnTo>
                <a:lnTo>
                  <a:pt x="0" y="0"/>
                </a:lnTo>
                <a:close/>
              </a:path>
            </a:pathLst>
          </a:custGeom>
          <a:blipFill>
            <a:blip r:embed="rId2"/>
            <a:stretch>
              <a:fillRect/>
            </a:stretch>
          </a:blipFill>
        </p:spPr>
      </p:sp>
      <p:sp>
        <p:nvSpPr>
          <p:cNvPr id="10" name="TextBox 10"/>
          <p:cNvSpPr txBox="1"/>
          <p:nvPr/>
        </p:nvSpPr>
        <p:spPr>
          <a:xfrm>
            <a:off x="2061408" y="2361511"/>
            <a:ext cx="14165185" cy="4411453"/>
          </a:xfrm>
          <a:prstGeom prst="rect">
            <a:avLst/>
          </a:prstGeom>
        </p:spPr>
        <p:txBody>
          <a:bodyPr lIns="0" tIns="0" rIns="0" bIns="0" rtlCol="0" anchor="t">
            <a:spAutoFit/>
          </a:bodyPr>
          <a:lstStyle/>
          <a:p>
            <a:pPr algn="ctr">
              <a:lnSpc>
                <a:spcPts val="35379"/>
              </a:lnSpc>
              <a:spcBef>
                <a:spcPct val="0"/>
              </a:spcBef>
            </a:pPr>
            <a:r>
              <a:rPr lang="en-US" sz="25271" b="1">
                <a:solidFill>
                  <a:srgbClr val="FFFFFF"/>
                </a:solidFill>
                <a:latin typeface="Bebas Neue Bold"/>
                <a:ea typeface="Bebas Neue Bold"/>
                <a:cs typeface="Bebas Neue Bold"/>
                <a:sym typeface="Bebas Neue Bold"/>
              </a:rPr>
              <a:t>THANK YOU</a:t>
            </a:r>
          </a:p>
        </p:txBody>
      </p:sp>
      <p:sp>
        <p:nvSpPr>
          <p:cNvPr id="11" name="TextBox 11"/>
          <p:cNvSpPr txBox="1"/>
          <p:nvPr/>
        </p:nvSpPr>
        <p:spPr>
          <a:xfrm>
            <a:off x="3996730" y="6689468"/>
            <a:ext cx="10294540" cy="616773"/>
          </a:xfrm>
          <a:prstGeom prst="rect">
            <a:avLst/>
          </a:prstGeom>
        </p:spPr>
        <p:txBody>
          <a:bodyPr lIns="0" tIns="0" rIns="0" bIns="0" rtlCol="0" anchor="t">
            <a:spAutoFit/>
          </a:bodyPr>
          <a:lstStyle/>
          <a:p>
            <a:pPr algn="ctr">
              <a:lnSpc>
                <a:spcPts val="1680"/>
              </a:lnSpc>
              <a:spcBef>
                <a:spcPct val="0"/>
              </a:spcBef>
            </a:pPr>
            <a:r>
              <a:rPr lang="en-US" sz="1200">
                <a:solidFill>
                  <a:srgbClr val="FFFFFF"/>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a:t>
            </a:r>
          </a:p>
        </p:txBody>
      </p:sp>
      <p:grpSp>
        <p:nvGrpSpPr>
          <p:cNvPr id="12" name="Group 12"/>
          <p:cNvGrpSpPr/>
          <p:nvPr/>
        </p:nvGrpSpPr>
        <p:grpSpPr>
          <a:xfrm>
            <a:off x="568247" y="454502"/>
            <a:ext cx="2182036" cy="499797"/>
            <a:chOff x="0" y="0"/>
            <a:chExt cx="2909382" cy="666395"/>
          </a:xfrm>
        </p:grpSpPr>
        <p:sp>
          <p:nvSpPr>
            <p:cNvPr id="13" name="TextBox 13"/>
            <p:cNvSpPr txBox="1"/>
            <p:nvPr/>
          </p:nvSpPr>
          <p:spPr>
            <a:xfrm>
              <a:off x="0" y="-66675"/>
              <a:ext cx="1477408" cy="707670"/>
            </a:xfrm>
            <a:prstGeom prst="rect">
              <a:avLst/>
            </a:prstGeom>
          </p:spPr>
          <p:txBody>
            <a:bodyPr lIns="0" tIns="0" rIns="0" bIns="0" rtlCol="0" anchor="t">
              <a:spAutoFit/>
            </a:bodyPr>
            <a:lstStyle/>
            <a:p>
              <a:pPr algn="l">
                <a:lnSpc>
                  <a:spcPts val="4477"/>
                </a:lnSpc>
                <a:spcBef>
                  <a:spcPct val="0"/>
                </a:spcBef>
              </a:pPr>
              <a:r>
                <a:rPr lang="en-US" sz="3197">
                  <a:solidFill>
                    <a:srgbClr val="FFFFFF"/>
                  </a:solidFill>
                  <a:latin typeface="Glacial Indifference"/>
                  <a:ea typeface="Glacial Indifference"/>
                  <a:cs typeface="Glacial Indifference"/>
                  <a:sym typeface="Glacial Indifference"/>
                </a:rPr>
                <a:t>Cyber</a:t>
              </a:r>
            </a:p>
          </p:txBody>
        </p:sp>
        <p:sp>
          <p:nvSpPr>
            <p:cNvPr id="14" name="TextBox 14"/>
            <p:cNvSpPr txBox="1"/>
            <p:nvPr/>
          </p:nvSpPr>
          <p:spPr>
            <a:xfrm>
              <a:off x="1431727" y="-41275"/>
              <a:ext cx="412268" cy="707670"/>
            </a:xfrm>
            <a:prstGeom prst="rect">
              <a:avLst/>
            </a:prstGeom>
          </p:spPr>
          <p:txBody>
            <a:bodyPr lIns="0" tIns="0" rIns="0" bIns="0" rtlCol="0" anchor="t">
              <a:spAutoFit/>
            </a:bodyPr>
            <a:lstStyle/>
            <a:p>
              <a:pPr algn="ctr">
                <a:lnSpc>
                  <a:spcPts val="4477"/>
                </a:lnSpc>
                <a:spcBef>
                  <a:spcPct val="0"/>
                </a:spcBef>
              </a:pPr>
              <a:r>
                <a:rPr lang="en-US" sz="3197" b="1">
                  <a:solidFill>
                    <a:srgbClr val="FF0000"/>
                  </a:solidFill>
                  <a:latin typeface="Glacial Indifference Bold"/>
                  <a:ea typeface="Glacial Indifference Bold"/>
                  <a:cs typeface="Glacial Indifference Bold"/>
                  <a:sym typeface="Glacial Indifference Bold"/>
                </a:rPr>
                <a:t>N</a:t>
              </a:r>
            </a:p>
          </p:txBody>
        </p:sp>
        <p:sp>
          <p:nvSpPr>
            <p:cNvPr id="15" name="TextBox 15"/>
            <p:cNvSpPr txBox="1"/>
            <p:nvPr/>
          </p:nvSpPr>
          <p:spPr>
            <a:xfrm>
              <a:off x="1755095" y="-66675"/>
              <a:ext cx="1154287" cy="707670"/>
            </a:xfrm>
            <a:prstGeom prst="rect">
              <a:avLst/>
            </a:prstGeom>
          </p:spPr>
          <p:txBody>
            <a:bodyPr lIns="0" tIns="0" rIns="0" bIns="0" rtlCol="0" anchor="t">
              <a:spAutoFit/>
            </a:bodyPr>
            <a:lstStyle/>
            <a:p>
              <a:pPr algn="ctr">
                <a:lnSpc>
                  <a:spcPts val="4477"/>
                </a:lnSpc>
                <a:spcBef>
                  <a:spcPct val="0"/>
                </a:spcBef>
              </a:pPr>
              <a:r>
                <a:rPr lang="en-US" sz="3197">
                  <a:solidFill>
                    <a:srgbClr val="FFFFFF"/>
                  </a:solidFill>
                  <a:latin typeface="Glacial Indifference"/>
                  <a:ea typeface="Glacial Indifference"/>
                  <a:cs typeface="Glacial Indifference"/>
                  <a:sym typeface="Glacial Indifference"/>
                </a:rPr>
                <a:t>erds</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677</Words>
  <Application>Microsoft Office PowerPoint</Application>
  <PresentationFormat>Custom</PresentationFormat>
  <Paragraphs>111</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Open Sans Bold</vt:lpstr>
      <vt:lpstr>Glacial Indifference Bold</vt:lpstr>
      <vt:lpstr>Open Sans</vt:lpstr>
      <vt:lpstr>Arial</vt:lpstr>
      <vt:lpstr>Canva Sans Bold</vt:lpstr>
      <vt:lpstr>Calibri</vt:lpstr>
      <vt:lpstr>Glacial Indifference</vt:lpstr>
      <vt:lpstr>Bebas Neue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 Black Modern Technology Presentation</dc:title>
  <dc:creator>Eswar</dc:creator>
  <cp:lastModifiedBy>Ajay kumar Reddy PochimiReddy</cp:lastModifiedBy>
  <cp:revision>4</cp:revision>
  <dcterms:created xsi:type="dcterms:W3CDTF">2006-08-16T00:00:00Z</dcterms:created>
  <dcterms:modified xsi:type="dcterms:W3CDTF">2025-02-27T04:18:01Z</dcterms:modified>
  <dc:identifier>DAGgEQQfUm4</dc:identifier>
</cp:coreProperties>
</file>