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sldIdLst>
    <p:sldId id="256" r:id="rId5"/>
    <p:sldId id="265" r:id="rId6"/>
    <p:sldId id="262" r:id="rId7"/>
    <p:sldId id="269" r:id="rId8"/>
    <p:sldId id="267" r:id="rId9"/>
    <p:sldId id="268" r:id="rId10"/>
    <p:sldId id="270" r:id="rId11"/>
    <p:sldId id="281" r:id="rId12"/>
    <p:sldId id="277" r:id="rId13"/>
    <p:sldId id="282" r:id="rId14"/>
    <p:sldId id="290" r:id="rId15"/>
    <p:sldId id="271" r:id="rId16"/>
    <p:sldId id="292" r:id="rId17"/>
    <p:sldId id="272" r:id="rId18"/>
    <p:sldId id="293" r:id="rId19"/>
    <p:sldId id="294" r:id="rId20"/>
    <p:sldId id="273" r:id="rId21"/>
    <p:sldId id="274" r:id="rId22"/>
    <p:sldId id="278" r:id="rId23"/>
    <p:sldId id="279" r:id="rId24"/>
    <p:sldId id="280" r:id="rId25"/>
    <p:sldId id="283" r:id="rId26"/>
    <p:sldId id="297" r:id="rId27"/>
    <p:sldId id="284" r:id="rId28"/>
    <p:sldId id="298" r:id="rId29"/>
    <p:sldId id="286" r:id="rId30"/>
    <p:sldId id="299" r:id="rId31"/>
    <p:sldId id="287" r:id="rId32"/>
    <p:sldId id="300" r:id="rId33"/>
    <p:sldId id="288" r:id="rId34"/>
    <p:sldId id="301" r:id="rId35"/>
    <p:sldId id="289" r:id="rId36"/>
    <p:sldId id="302" r:id="rId37"/>
    <p:sldId id="275" r:id="rId38"/>
    <p:sldId id="276"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hee\Desktop\UEL\Dissertation\My%20docs\Data\Code\Results_for%20each%20algorithm%20(version%201).xlsb.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hee\Desktop\UEL\Dissertation\My%20docs\Data\Code\Results_for%20each%20algorithm%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hee\Desktop\UEL\Dissertation\My%20docs\Data\Code\Results_for%20each%20algorithm%20(version%201).xls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hee\Desktop\UEL\Dissertation\My%20docs\Data\Code\Results_for%20each%20algorithm%20(version%201).xlsb.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of models in terms of MAE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Sheet5!$C$1</c:f>
              <c:strCache>
                <c:ptCount val="1"/>
                <c:pt idx="0">
                  <c:v>Lag1 MAE</c:v>
                </c:pt>
              </c:strCache>
            </c:strRef>
          </c:tx>
          <c:spPr>
            <a:solidFill>
              <a:schemeClr val="accent1">
                <a:shade val="65000"/>
              </a:schemeClr>
            </a:solidFill>
            <a:ln>
              <a:noFill/>
            </a:ln>
            <a:effectLst/>
          </c:spPr>
          <c:invertIfNegative val="0"/>
          <c:cat>
            <c:multiLvlStrRef>
              <c:f>Sheet5!$A$2:$B$9</c:f>
              <c:multiLvlStrCache>
                <c:ptCount val="8"/>
                <c:lvl>
                  <c:pt idx="0">
                    <c:v>parameter tuning(N)</c:v>
                  </c:pt>
                  <c:pt idx="1">
                    <c:v>parameter tuning(Y)</c:v>
                  </c:pt>
                  <c:pt idx="2">
                    <c:v>parameter tuning(N)</c:v>
                  </c:pt>
                  <c:pt idx="3">
                    <c:v>parameter tuning(Y)</c:v>
                  </c:pt>
                  <c:pt idx="4">
                    <c:v>parameter tuning(N)</c:v>
                  </c:pt>
                  <c:pt idx="5">
                    <c:v>parameter tuning(Y)</c:v>
                  </c:pt>
                  <c:pt idx="6">
                    <c:v>parameter tuning(N)</c:v>
                  </c:pt>
                  <c:pt idx="7">
                    <c:v>parameter tuning(Y)</c:v>
                  </c:pt>
                </c:lvl>
                <c:lvl>
                  <c:pt idx="0">
                    <c:v>XGBoost</c:v>
                  </c:pt>
                  <c:pt idx="2">
                    <c:v>Random Forest</c:v>
                  </c:pt>
                  <c:pt idx="4">
                    <c:v>SVR</c:v>
                  </c:pt>
                  <c:pt idx="6">
                    <c:v>LSTM</c:v>
                  </c:pt>
                </c:lvl>
              </c:multiLvlStrCache>
            </c:multiLvlStrRef>
          </c:cat>
          <c:val>
            <c:numRef>
              <c:f>Sheet5!$C$2:$C$9</c:f>
              <c:numCache>
                <c:formatCode>General</c:formatCode>
                <c:ptCount val="8"/>
                <c:pt idx="0">
                  <c:v>1800.807</c:v>
                </c:pt>
                <c:pt idx="1">
                  <c:v>1051.6279999999999</c:v>
                </c:pt>
                <c:pt idx="2">
                  <c:v>1950.7505000000001</c:v>
                </c:pt>
                <c:pt idx="3">
                  <c:v>1856.7038</c:v>
                </c:pt>
                <c:pt idx="4">
                  <c:v>1663.3167000000001</c:v>
                </c:pt>
                <c:pt idx="5">
                  <c:v>1383.9006999999999</c:v>
                </c:pt>
                <c:pt idx="6">
                  <c:v>2208.5275000000001</c:v>
                </c:pt>
                <c:pt idx="7">
                  <c:v>1566.5123000000001</c:v>
                </c:pt>
              </c:numCache>
            </c:numRef>
          </c:val>
          <c:extLst>
            <c:ext xmlns:c16="http://schemas.microsoft.com/office/drawing/2014/chart" uri="{C3380CC4-5D6E-409C-BE32-E72D297353CC}">
              <c16:uniqueId val="{00000000-42A5-4068-A531-B5832734BA15}"/>
            </c:ext>
          </c:extLst>
        </c:ser>
        <c:ser>
          <c:idx val="1"/>
          <c:order val="1"/>
          <c:tx>
            <c:strRef>
              <c:f>Sheet5!$D$1</c:f>
              <c:strCache>
                <c:ptCount val="1"/>
                <c:pt idx="0">
                  <c:v>Lag3 MAE</c:v>
                </c:pt>
              </c:strCache>
            </c:strRef>
          </c:tx>
          <c:spPr>
            <a:solidFill>
              <a:schemeClr val="accent1"/>
            </a:solidFill>
            <a:ln>
              <a:noFill/>
            </a:ln>
            <a:effectLst/>
          </c:spPr>
          <c:invertIfNegative val="0"/>
          <c:cat>
            <c:multiLvlStrRef>
              <c:f>Sheet5!$A$2:$B$9</c:f>
              <c:multiLvlStrCache>
                <c:ptCount val="8"/>
                <c:lvl>
                  <c:pt idx="0">
                    <c:v>parameter tuning(N)</c:v>
                  </c:pt>
                  <c:pt idx="1">
                    <c:v>parameter tuning(Y)</c:v>
                  </c:pt>
                  <c:pt idx="2">
                    <c:v>parameter tuning(N)</c:v>
                  </c:pt>
                  <c:pt idx="3">
                    <c:v>parameter tuning(Y)</c:v>
                  </c:pt>
                  <c:pt idx="4">
                    <c:v>parameter tuning(N)</c:v>
                  </c:pt>
                  <c:pt idx="5">
                    <c:v>parameter tuning(Y)</c:v>
                  </c:pt>
                  <c:pt idx="6">
                    <c:v>parameter tuning(N)</c:v>
                  </c:pt>
                  <c:pt idx="7">
                    <c:v>parameter tuning(Y)</c:v>
                  </c:pt>
                </c:lvl>
                <c:lvl>
                  <c:pt idx="0">
                    <c:v>XGBoost</c:v>
                  </c:pt>
                  <c:pt idx="2">
                    <c:v>Random Forest</c:v>
                  </c:pt>
                  <c:pt idx="4">
                    <c:v>SVR</c:v>
                  </c:pt>
                  <c:pt idx="6">
                    <c:v>LSTM</c:v>
                  </c:pt>
                </c:lvl>
              </c:multiLvlStrCache>
            </c:multiLvlStrRef>
          </c:cat>
          <c:val>
            <c:numRef>
              <c:f>Sheet5!$D$2:$D$9</c:f>
              <c:numCache>
                <c:formatCode>General</c:formatCode>
                <c:ptCount val="8"/>
                <c:pt idx="0">
                  <c:v>1871.2265</c:v>
                </c:pt>
                <c:pt idx="1">
                  <c:v>1093.0044</c:v>
                </c:pt>
                <c:pt idx="2">
                  <c:v>2018.0527999999999</c:v>
                </c:pt>
                <c:pt idx="3">
                  <c:v>1924.5841</c:v>
                </c:pt>
                <c:pt idx="4">
                  <c:v>1854.7759000000001</c:v>
                </c:pt>
                <c:pt idx="5">
                  <c:v>1515.0595000000001</c:v>
                </c:pt>
                <c:pt idx="6">
                  <c:v>2782.1206999999999</c:v>
                </c:pt>
                <c:pt idx="7">
                  <c:v>1604.9684</c:v>
                </c:pt>
              </c:numCache>
            </c:numRef>
          </c:val>
          <c:extLst>
            <c:ext xmlns:c16="http://schemas.microsoft.com/office/drawing/2014/chart" uri="{C3380CC4-5D6E-409C-BE32-E72D297353CC}">
              <c16:uniqueId val="{00000001-42A5-4068-A531-B5832734BA15}"/>
            </c:ext>
          </c:extLst>
        </c:ser>
        <c:ser>
          <c:idx val="2"/>
          <c:order val="2"/>
          <c:tx>
            <c:strRef>
              <c:f>Sheet5!$E$1</c:f>
              <c:strCache>
                <c:ptCount val="1"/>
                <c:pt idx="0">
                  <c:v>Lag7 MAE</c:v>
                </c:pt>
              </c:strCache>
            </c:strRef>
          </c:tx>
          <c:spPr>
            <a:solidFill>
              <a:schemeClr val="accent1">
                <a:tint val="65000"/>
              </a:schemeClr>
            </a:solidFill>
            <a:ln>
              <a:noFill/>
            </a:ln>
            <a:effectLst/>
          </c:spPr>
          <c:invertIfNegative val="0"/>
          <c:cat>
            <c:multiLvlStrRef>
              <c:f>Sheet5!$A$2:$B$9</c:f>
              <c:multiLvlStrCache>
                <c:ptCount val="8"/>
                <c:lvl>
                  <c:pt idx="0">
                    <c:v>parameter tuning(N)</c:v>
                  </c:pt>
                  <c:pt idx="1">
                    <c:v>parameter tuning(Y)</c:v>
                  </c:pt>
                  <c:pt idx="2">
                    <c:v>parameter tuning(N)</c:v>
                  </c:pt>
                  <c:pt idx="3">
                    <c:v>parameter tuning(Y)</c:v>
                  </c:pt>
                  <c:pt idx="4">
                    <c:v>parameter tuning(N)</c:v>
                  </c:pt>
                  <c:pt idx="5">
                    <c:v>parameter tuning(Y)</c:v>
                  </c:pt>
                  <c:pt idx="6">
                    <c:v>parameter tuning(N)</c:v>
                  </c:pt>
                  <c:pt idx="7">
                    <c:v>parameter tuning(Y)</c:v>
                  </c:pt>
                </c:lvl>
                <c:lvl>
                  <c:pt idx="0">
                    <c:v>XGBoost</c:v>
                  </c:pt>
                  <c:pt idx="2">
                    <c:v>Random Forest</c:v>
                  </c:pt>
                  <c:pt idx="4">
                    <c:v>SVR</c:v>
                  </c:pt>
                  <c:pt idx="6">
                    <c:v>LSTM</c:v>
                  </c:pt>
                </c:lvl>
              </c:multiLvlStrCache>
            </c:multiLvlStrRef>
          </c:cat>
          <c:val>
            <c:numRef>
              <c:f>Sheet5!$E$2:$E$9</c:f>
              <c:numCache>
                <c:formatCode>General</c:formatCode>
                <c:ptCount val="8"/>
                <c:pt idx="0">
                  <c:v>2005.5028</c:v>
                </c:pt>
                <c:pt idx="1">
                  <c:v>1111.3384000000001</c:v>
                </c:pt>
                <c:pt idx="2">
                  <c:v>2269.9888000000001</c:v>
                </c:pt>
                <c:pt idx="3">
                  <c:v>2251.7415000000001</c:v>
                </c:pt>
                <c:pt idx="4">
                  <c:v>2287.7361999999998</c:v>
                </c:pt>
                <c:pt idx="5">
                  <c:v>1676.6268</c:v>
                </c:pt>
                <c:pt idx="6">
                  <c:v>3774.2860000000001</c:v>
                </c:pt>
                <c:pt idx="7">
                  <c:v>2001.9858999999999</c:v>
                </c:pt>
              </c:numCache>
            </c:numRef>
          </c:val>
          <c:extLst>
            <c:ext xmlns:c16="http://schemas.microsoft.com/office/drawing/2014/chart" uri="{C3380CC4-5D6E-409C-BE32-E72D297353CC}">
              <c16:uniqueId val="{00000002-42A5-4068-A531-B5832734BA15}"/>
            </c:ext>
          </c:extLst>
        </c:ser>
        <c:dLbls>
          <c:showLegendKey val="0"/>
          <c:showVal val="0"/>
          <c:showCatName val="0"/>
          <c:showSerName val="0"/>
          <c:showPercent val="0"/>
          <c:showBubbleSize val="0"/>
        </c:dLbls>
        <c:gapWidth val="219"/>
        <c:overlap val="-27"/>
        <c:axId val="458057176"/>
        <c:axId val="458054224"/>
      </c:barChart>
      <c:catAx>
        <c:axId val="458057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054224"/>
        <c:crosses val="autoZero"/>
        <c:auto val="1"/>
        <c:lblAlgn val="ctr"/>
        <c:lblOffset val="100"/>
        <c:noMultiLvlLbl val="0"/>
      </c:catAx>
      <c:valAx>
        <c:axId val="458054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057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of models in terms of MAPE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Sheet5!$I$1</c:f>
              <c:strCache>
                <c:ptCount val="1"/>
                <c:pt idx="0">
                  <c:v>Lag1 MAPE</c:v>
                </c:pt>
              </c:strCache>
            </c:strRef>
          </c:tx>
          <c:spPr>
            <a:solidFill>
              <a:schemeClr val="accent2">
                <a:shade val="65000"/>
              </a:schemeClr>
            </a:solidFill>
            <a:ln>
              <a:noFill/>
            </a:ln>
            <a:effectLst/>
          </c:spPr>
          <c:invertIfNegative val="0"/>
          <c:cat>
            <c:multiLvlStrRef>
              <c:f>Sheet5!$G$2:$H$9</c:f>
              <c:multiLvlStrCache>
                <c:ptCount val="8"/>
                <c:lvl>
                  <c:pt idx="0">
                    <c:v>parameter tuning(N)</c:v>
                  </c:pt>
                  <c:pt idx="1">
                    <c:v>parameter tuning(Y)</c:v>
                  </c:pt>
                  <c:pt idx="2">
                    <c:v>parameter tuning(N)</c:v>
                  </c:pt>
                  <c:pt idx="3">
                    <c:v>parameter tuning(Y)</c:v>
                  </c:pt>
                  <c:pt idx="4">
                    <c:v>parameter tuning(N)</c:v>
                  </c:pt>
                  <c:pt idx="5">
                    <c:v>parameter tuning(Y)</c:v>
                  </c:pt>
                  <c:pt idx="6">
                    <c:v>parameter tuning(N)</c:v>
                  </c:pt>
                  <c:pt idx="7">
                    <c:v>parameter tuning(Y)</c:v>
                  </c:pt>
                </c:lvl>
                <c:lvl>
                  <c:pt idx="0">
                    <c:v>XGBoost</c:v>
                  </c:pt>
                  <c:pt idx="2">
                    <c:v>Random Forest</c:v>
                  </c:pt>
                  <c:pt idx="4">
                    <c:v>SVR</c:v>
                  </c:pt>
                  <c:pt idx="6">
                    <c:v>LSTM</c:v>
                  </c:pt>
                </c:lvl>
              </c:multiLvlStrCache>
            </c:multiLvlStrRef>
          </c:cat>
          <c:val>
            <c:numRef>
              <c:f>Sheet5!$I$2:$I$9</c:f>
              <c:numCache>
                <c:formatCode>General</c:formatCode>
                <c:ptCount val="8"/>
                <c:pt idx="0">
                  <c:v>4.4969999999999999</c:v>
                </c:pt>
                <c:pt idx="1">
                  <c:v>2.5796999999999999</c:v>
                </c:pt>
                <c:pt idx="2">
                  <c:v>4.9513999999999996</c:v>
                </c:pt>
                <c:pt idx="3">
                  <c:v>4.6943000000000001</c:v>
                </c:pt>
                <c:pt idx="4">
                  <c:v>3.5916999999999999</c:v>
                </c:pt>
                <c:pt idx="5">
                  <c:v>3.1379000000000001</c:v>
                </c:pt>
                <c:pt idx="6">
                  <c:v>5.2224000000000004</c:v>
                </c:pt>
                <c:pt idx="7">
                  <c:v>3.7254</c:v>
                </c:pt>
              </c:numCache>
            </c:numRef>
          </c:val>
          <c:extLst>
            <c:ext xmlns:c16="http://schemas.microsoft.com/office/drawing/2014/chart" uri="{C3380CC4-5D6E-409C-BE32-E72D297353CC}">
              <c16:uniqueId val="{00000000-EBA9-45BF-B19B-5621B69A6121}"/>
            </c:ext>
          </c:extLst>
        </c:ser>
        <c:ser>
          <c:idx val="1"/>
          <c:order val="1"/>
          <c:tx>
            <c:strRef>
              <c:f>Sheet5!$J$1</c:f>
              <c:strCache>
                <c:ptCount val="1"/>
                <c:pt idx="0">
                  <c:v>Lag3 MAPE</c:v>
                </c:pt>
              </c:strCache>
            </c:strRef>
          </c:tx>
          <c:spPr>
            <a:solidFill>
              <a:schemeClr val="accent2"/>
            </a:solidFill>
            <a:ln>
              <a:noFill/>
            </a:ln>
            <a:effectLst/>
          </c:spPr>
          <c:invertIfNegative val="0"/>
          <c:cat>
            <c:multiLvlStrRef>
              <c:f>Sheet5!$G$2:$H$9</c:f>
              <c:multiLvlStrCache>
                <c:ptCount val="8"/>
                <c:lvl>
                  <c:pt idx="0">
                    <c:v>parameter tuning(N)</c:v>
                  </c:pt>
                  <c:pt idx="1">
                    <c:v>parameter tuning(Y)</c:v>
                  </c:pt>
                  <c:pt idx="2">
                    <c:v>parameter tuning(N)</c:v>
                  </c:pt>
                  <c:pt idx="3">
                    <c:v>parameter tuning(Y)</c:v>
                  </c:pt>
                  <c:pt idx="4">
                    <c:v>parameter tuning(N)</c:v>
                  </c:pt>
                  <c:pt idx="5">
                    <c:v>parameter tuning(Y)</c:v>
                  </c:pt>
                  <c:pt idx="6">
                    <c:v>parameter tuning(N)</c:v>
                  </c:pt>
                  <c:pt idx="7">
                    <c:v>parameter tuning(Y)</c:v>
                  </c:pt>
                </c:lvl>
                <c:lvl>
                  <c:pt idx="0">
                    <c:v>XGBoost</c:v>
                  </c:pt>
                  <c:pt idx="2">
                    <c:v>Random Forest</c:v>
                  </c:pt>
                  <c:pt idx="4">
                    <c:v>SVR</c:v>
                  </c:pt>
                  <c:pt idx="6">
                    <c:v>LSTM</c:v>
                  </c:pt>
                </c:lvl>
              </c:multiLvlStrCache>
            </c:multiLvlStrRef>
          </c:cat>
          <c:val>
            <c:numRef>
              <c:f>Sheet5!$J$2:$J$9</c:f>
              <c:numCache>
                <c:formatCode>General</c:formatCode>
                <c:ptCount val="8"/>
                <c:pt idx="0">
                  <c:v>4.8022999999999998</c:v>
                </c:pt>
                <c:pt idx="1">
                  <c:v>2.6802000000000001</c:v>
                </c:pt>
                <c:pt idx="2">
                  <c:v>5.1109999999999998</c:v>
                </c:pt>
                <c:pt idx="3">
                  <c:v>4.9044999999999996</c:v>
                </c:pt>
                <c:pt idx="4">
                  <c:v>4.0891999999999999</c:v>
                </c:pt>
                <c:pt idx="5">
                  <c:v>3.4910000000000001</c:v>
                </c:pt>
                <c:pt idx="6">
                  <c:v>6.5498000000000003</c:v>
                </c:pt>
                <c:pt idx="7">
                  <c:v>3.9735</c:v>
                </c:pt>
              </c:numCache>
            </c:numRef>
          </c:val>
          <c:extLst>
            <c:ext xmlns:c16="http://schemas.microsoft.com/office/drawing/2014/chart" uri="{C3380CC4-5D6E-409C-BE32-E72D297353CC}">
              <c16:uniqueId val="{00000001-EBA9-45BF-B19B-5621B69A6121}"/>
            </c:ext>
          </c:extLst>
        </c:ser>
        <c:ser>
          <c:idx val="2"/>
          <c:order val="2"/>
          <c:tx>
            <c:strRef>
              <c:f>Sheet5!$K$1</c:f>
              <c:strCache>
                <c:ptCount val="1"/>
                <c:pt idx="0">
                  <c:v>Lag7 MAPE</c:v>
                </c:pt>
              </c:strCache>
            </c:strRef>
          </c:tx>
          <c:spPr>
            <a:solidFill>
              <a:schemeClr val="accent2">
                <a:tint val="65000"/>
              </a:schemeClr>
            </a:solidFill>
            <a:ln>
              <a:noFill/>
            </a:ln>
            <a:effectLst/>
          </c:spPr>
          <c:invertIfNegative val="0"/>
          <c:cat>
            <c:multiLvlStrRef>
              <c:f>Sheet5!$G$2:$H$9</c:f>
              <c:multiLvlStrCache>
                <c:ptCount val="8"/>
                <c:lvl>
                  <c:pt idx="0">
                    <c:v>parameter tuning(N)</c:v>
                  </c:pt>
                  <c:pt idx="1">
                    <c:v>parameter tuning(Y)</c:v>
                  </c:pt>
                  <c:pt idx="2">
                    <c:v>parameter tuning(N)</c:v>
                  </c:pt>
                  <c:pt idx="3">
                    <c:v>parameter tuning(Y)</c:v>
                  </c:pt>
                  <c:pt idx="4">
                    <c:v>parameter tuning(N)</c:v>
                  </c:pt>
                  <c:pt idx="5">
                    <c:v>parameter tuning(Y)</c:v>
                  </c:pt>
                  <c:pt idx="6">
                    <c:v>parameter tuning(N)</c:v>
                  </c:pt>
                  <c:pt idx="7">
                    <c:v>parameter tuning(Y)</c:v>
                  </c:pt>
                </c:lvl>
                <c:lvl>
                  <c:pt idx="0">
                    <c:v>XGBoost</c:v>
                  </c:pt>
                  <c:pt idx="2">
                    <c:v>Random Forest</c:v>
                  </c:pt>
                  <c:pt idx="4">
                    <c:v>SVR</c:v>
                  </c:pt>
                  <c:pt idx="6">
                    <c:v>LSTM</c:v>
                  </c:pt>
                </c:lvl>
              </c:multiLvlStrCache>
            </c:multiLvlStrRef>
          </c:cat>
          <c:val>
            <c:numRef>
              <c:f>Sheet5!$K$2:$K$9</c:f>
              <c:numCache>
                <c:formatCode>General</c:formatCode>
                <c:ptCount val="8"/>
                <c:pt idx="0">
                  <c:v>5.2266000000000004</c:v>
                </c:pt>
                <c:pt idx="1">
                  <c:v>2.7164999999999999</c:v>
                </c:pt>
                <c:pt idx="2">
                  <c:v>5.7289000000000003</c:v>
                </c:pt>
                <c:pt idx="3">
                  <c:v>5.6311999999999998</c:v>
                </c:pt>
                <c:pt idx="4">
                  <c:v>5.1055000000000001</c:v>
                </c:pt>
                <c:pt idx="5">
                  <c:v>3.8662999999999998</c:v>
                </c:pt>
                <c:pt idx="6">
                  <c:v>9.0144000000000002</c:v>
                </c:pt>
                <c:pt idx="7">
                  <c:v>5.0681000000000003</c:v>
                </c:pt>
              </c:numCache>
            </c:numRef>
          </c:val>
          <c:extLst>
            <c:ext xmlns:c16="http://schemas.microsoft.com/office/drawing/2014/chart" uri="{C3380CC4-5D6E-409C-BE32-E72D297353CC}">
              <c16:uniqueId val="{00000002-EBA9-45BF-B19B-5621B69A6121}"/>
            </c:ext>
          </c:extLst>
        </c:ser>
        <c:dLbls>
          <c:showLegendKey val="0"/>
          <c:showVal val="0"/>
          <c:showCatName val="0"/>
          <c:showSerName val="0"/>
          <c:showPercent val="0"/>
          <c:showBubbleSize val="0"/>
        </c:dLbls>
        <c:gapWidth val="219"/>
        <c:overlap val="-27"/>
        <c:axId val="639734336"/>
        <c:axId val="639742536"/>
      </c:barChart>
      <c:catAx>
        <c:axId val="63973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9742536"/>
        <c:crosses val="autoZero"/>
        <c:auto val="1"/>
        <c:lblAlgn val="ctr"/>
        <c:lblOffset val="100"/>
        <c:noMultiLvlLbl val="0"/>
      </c:catAx>
      <c:valAx>
        <c:axId val="639742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9734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of models in terms of RMSE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Sheet5!$C$12</c:f>
              <c:strCache>
                <c:ptCount val="1"/>
                <c:pt idx="0">
                  <c:v>Lag1 RMSE</c:v>
                </c:pt>
              </c:strCache>
            </c:strRef>
          </c:tx>
          <c:spPr>
            <a:solidFill>
              <a:schemeClr val="accent6">
                <a:shade val="65000"/>
              </a:schemeClr>
            </a:solidFill>
            <a:ln>
              <a:noFill/>
            </a:ln>
            <a:effectLst/>
          </c:spPr>
          <c:invertIfNegative val="0"/>
          <c:cat>
            <c:multiLvlStrRef>
              <c:f>Sheet5!$A$13:$B$20</c:f>
              <c:multiLvlStrCache>
                <c:ptCount val="8"/>
                <c:lvl>
                  <c:pt idx="0">
                    <c:v>N</c:v>
                  </c:pt>
                  <c:pt idx="1">
                    <c:v>Y</c:v>
                  </c:pt>
                  <c:pt idx="2">
                    <c:v>N</c:v>
                  </c:pt>
                  <c:pt idx="3">
                    <c:v>Y</c:v>
                  </c:pt>
                  <c:pt idx="4">
                    <c:v>N</c:v>
                  </c:pt>
                  <c:pt idx="5">
                    <c:v>Y</c:v>
                  </c:pt>
                  <c:pt idx="6">
                    <c:v>N</c:v>
                  </c:pt>
                  <c:pt idx="7">
                    <c:v>Y</c:v>
                  </c:pt>
                </c:lvl>
                <c:lvl>
                  <c:pt idx="0">
                    <c:v>XGBoost</c:v>
                  </c:pt>
                  <c:pt idx="2">
                    <c:v>Random Forest</c:v>
                  </c:pt>
                  <c:pt idx="4">
                    <c:v>SVR</c:v>
                  </c:pt>
                  <c:pt idx="6">
                    <c:v>LSTM</c:v>
                  </c:pt>
                </c:lvl>
              </c:multiLvlStrCache>
            </c:multiLvlStrRef>
          </c:cat>
          <c:val>
            <c:numRef>
              <c:f>Sheet5!$C$13:$C$20</c:f>
              <c:numCache>
                <c:formatCode>General</c:formatCode>
                <c:ptCount val="8"/>
                <c:pt idx="0">
                  <c:v>2328.165</c:v>
                </c:pt>
                <c:pt idx="1">
                  <c:v>1475.9623999999999</c:v>
                </c:pt>
                <c:pt idx="2">
                  <c:v>2375.114</c:v>
                </c:pt>
                <c:pt idx="3">
                  <c:v>2294.4461000000001</c:v>
                </c:pt>
                <c:pt idx="4">
                  <c:v>2794.0275000000001</c:v>
                </c:pt>
                <c:pt idx="5">
                  <c:v>2161.4241999999999</c:v>
                </c:pt>
                <c:pt idx="6">
                  <c:v>2573.0992999999999</c:v>
                </c:pt>
                <c:pt idx="7">
                  <c:v>1926.3234</c:v>
                </c:pt>
              </c:numCache>
            </c:numRef>
          </c:val>
          <c:extLst>
            <c:ext xmlns:c16="http://schemas.microsoft.com/office/drawing/2014/chart" uri="{C3380CC4-5D6E-409C-BE32-E72D297353CC}">
              <c16:uniqueId val="{00000000-ECF6-43A7-BA76-5358ECC8BB29}"/>
            </c:ext>
          </c:extLst>
        </c:ser>
        <c:ser>
          <c:idx val="1"/>
          <c:order val="1"/>
          <c:tx>
            <c:strRef>
              <c:f>Sheet5!$D$12</c:f>
              <c:strCache>
                <c:ptCount val="1"/>
                <c:pt idx="0">
                  <c:v>Lag3 RMSE</c:v>
                </c:pt>
              </c:strCache>
            </c:strRef>
          </c:tx>
          <c:spPr>
            <a:solidFill>
              <a:schemeClr val="accent6"/>
            </a:solidFill>
            <a:ln>
              <a:noFill/>
            </a:ln>
            <a:effectLst/>
          </c:spPr>
          <c:invertIfNegative val="0"/>
          <c:cat>
            <c:multiLvlStrRef>
              <c:f>Sheet5!$A$13:$B$20</c:f>
              <c:multiLvlStrCache>
                <c:ptCount val="8"/>
                <c:lvl>
                  <c:pt idx="0">
                    <c:v>N</c:v>
                  </c:pt>
                  <c:pt idx="1">
                    <c:v>Y</c:v>
                  </c:pt>
                  <c:pt idx="2">
                    <c:v>N</c:v>
                  </c:pt>
                  <c:pt idx="3">
                    <c:v>Y</c:v>
                  </c:pt>
                  <c:pt idx="4">
                    <c:v>N</c:v>
                  </c:pt>
                  <c:pt idx="5">
                    <c:v>Y</c:v>
                  </c:pt>
                  <c:pt idx="6">
                    <c:v>N</c:v>
                  </c:pt>
                  <c:pt idx="7">
                    <c:v>Y</c:v>
                  </c:pt>
                </c:lvl>
                <c:lvl>
                  <c:pt idx="0">
                    <c:v>XGBoost</c:v>
                  </c:pt>
                  <c:pt idx="2">
                    <c:v>Random Forest</c:v>
                  </c:pt>
                  <c:pt idx="4">
                    <c:v>SVR</c:v>
                  </c:pt>
                  <c:pt idx="6">
                    <c:v>LSTM</c:v>
                  </c:pt>
                </c:lvl>
              </c:multiLvlStrCache>
            </c:multiLvlStrRef>
          </c:cat>
          <c:val>
            <c:numRef>
              <c:f>Sheet5!$D$13:$D$20</c:f>
              <c:numCache>
                <c:formatCode>General</c:formatCode>
                <c:ptCount val="8"/>
                <c:pt idx="0">
                  <c:v>2396.4731999999999</c:v>
                </c:pt>
                <c:pt idx="1">
                  <c:v>1519.9507000000001</c:v>
                </c:pt>
                <c:pt idx="2">
                  <c:v>2496.7564000000002</c:v>
                </c:pt>
                <c:pt idx="3">
                  <c:v>2400.4814000000001</c:v>
                </c:pt>
                <c:pt idx="4">
                  <c:v>2910.3755000000001</c:v>
                </c:pt>
                <c:pt idx="5">
                  <c:v>2236.6840000000002</c:v>
                </c:pt>
                <c:pt idx="6">
                  <c:v>3213.5567999999998</c:v>
                </c:pt>
                <c:pt idx="7">
                  <c:v>2313.5767999999998</c:v>
                </c:pt>
              </c:numCache>
            </c:numRef>
          </c:val>
          <c:extLst>
            <c:ext xmlns:c16="http://schemas.microsoft.com/office/drawing/2014/chart" uri="{C3380CC4-5D6E-409C-BE32-E72D297353CC}">
              <c16:uniqueId val="{00000001-ECF6-43A7-BA76-5358ECC8BB29}"/>
            </c:ext>
          </c:extLst>
        </c:ser>
        <c:ser>
          <c:idx val="2"/>
          <c:order val="2"/>
          <c:tx>
            <c:strRef>
              <c:f>Sheet5!$E$12</c:f>
              <c:strCache>
                <c:ptCount val="1"/>
                <c:pt idx="0">
                  <c:v>Lag7 RMSE</c:v>
                </c:pt>
              </c:strCache>
            </c:strRef>
          </c:tx>
          <c:spPr>
            <a:solidFill>
              <a:schemeClr val="accent6">
                <a:tint val="65000"/>
              </a:schemeClr>
            </a:solidFill>
            <a:ln>
              <a:noFill/>
            </a:ln>
            <a:effectLst/>
          </c:spPr>
          <c:invertIfNegative val="0"/>
          <c:cat>
            <c:multiLvlStrRef>
              <c:f>Sheet5!$A$13:$B$20</c:f>
              <c:multiLvlStrCache>
                <c:ptCount val="8"/>
                <c:lvl>
                  <c:pt idx="0">
                    <c:v>N</c:v>
                  </c:pt>
                  <c:pt idx="1">
                    <c:v>Y</c:v>
                  </c:pt>
                  <c:pt idx="2">
                    <c:v>N</c:v>
                  </c:pt>
                  <c:pt idx="3">
                    <c:v>Y</c:v>
                  </c:pt>
                  <c:pt idx="4">
                    <c:v>N</c:v>
                  </c:pt>
                  <c:pt idx="5">
                    <c:v>Y</c:v>
                  </c:pt>
                  <c:pt idx="6">
                    <c:v>N</c:v>
                  </c:pt>
                  <c:pt idx="7">
                    <c:v>Y</c:v>
                  </c:pt>
                </c:lvl>
                <c:lvl>
                  <c:pt idx="0">
                    <c:v>XGBoost</c:v>
                  </c:pt>
                  <c:pt idx="2">
                    <c:v>Random Forest</c:v>
                  </c:pt>
                  <c:pt idx="4">
                    <c:v>SVR</c:v>
                  </c:pt>
                  <c:pt idx="6">
                    <c:v>LSTM</c:v>
                  </c:pt>
                </c:lvl>
              </c:multiLvlStrCache>
            </c:multiLvlStrRef>
          </c:cat>
          <c:val>
            <c:numRef>
              <c:f>Sheet5!$E$13:$E$20</c:f>
              <c:numCache>
                <c:formatCode>General</c:formatCode>
                <c:ptCount val="8"/>
                <c:pt idx="0">
                  <c:v>2590.4578999999999</c:v>
                </c:pt>
                <c:pt idx="1">
                  <c:v>1534.9106999999999</c:v>
                </c:pt>
                <c:pt idx="2">
                  <c:v>2779.6151</c:v>
                </c:pt>
                <c:pt idx="3">
                  <c:v>2765.9958999999999</c:v>
                </c:pt>
                <c:pt idx="4">
                  <c:v>3334.3208</c:v>
                </c:pt>
                <c:pt idx="5">
                  <c:v>2407.6039000000001</c:v>
                </c:pt>
                <c:pt idx="6">
                  <c:v>4319.0396000000001</c:v>
                </c:pt>
                <c:pt idx="7">
                  <c:v>2694.1188999999999</c:v>
                </c:pt>
              </c:numCache>
            </c:numRef>
          </c:val>
          <c:extLst>
            <c:ext xmlns:c16="http://schemas.microsoft.com/office/drawing/2014/chart" uri="{C3380CC4-5D6E-409C-BE32-E72D297353CC}">
              <c16:uniqueId val="{00000002-ECF6-43A7-BA76-5358ECC8BB29}"/>
            </c:ext>
          </c:extLst>
        </c:ser>
        <c:dLbls>
          <c:showLegendKey val="0"/>
          <c:showVal val="0"/>
          <c:showCatName val="0"/>
          <c:showSerName val="0"/>
          <c:showPercent val="0"/>
          <c:showBubbleSize val="0"/>
        </c:dLbls>
        <c:gapWidth val="219"/>
        <c:overlap val="-27"/>
        <c:axId val="621573424"/>
        <c:axId val="621573752"/>
      </c:barChart>
      <c:catAx>
        <c:axId val="62157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1573752"/>
        <c:crosses val="autoZero"/>
        <c:auto val="1"/>
        <c:lblAlgn val="ctr"/>
        <c:lblOffset val="100"/>
        <c:noMultiLvlLbl val="0"/>
      </c:catAx>
      <c:valAx>
        <c:axId val="621573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1573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of models in terms of scaled RMSE</a:t>
            </a:r>
          </a:p>
        </c:rich>
      </c:tx>
      <c:layout>
        <c:manualLayout>
          <c:xMode val="edge"/>
          <c:yMode val="edge"/>
          <c:x val="0.1697708459519483"/>
          <c:y val="2.606995437757983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Sheet5!$I$12</c:f>
              <c:strCache>
                <c:ptCount val="1"/>
                <c:pt idx="0">
                  <c:v>Scaled RMSE Lag1</c:v>
                </c:pt>
              </c:strCache>
            </c:strRef>
          </c:tx>
          <c:spPr>
            <a:solidFill>
              <a:schemeClr val="accent4">
                <a:shade val="65000"/>
              </a:schemeClr>
            </a:solidFill>
            <a:ln>
              <a:noFill/>
            </a:ln>
            <a:effectLst/>
          </c:spPr>
          <c:invertIfNegative val="0"/>
          <c:cat>
            <c:multiLvlStrRef>
              <c:f>Sheet5!$G$13:$H$20</c:f>
              <c:multiLvlStrCache>
                <c:ptCount val="8"/>
                <c:lvl>
                  <c:pt idx="0">
                    <c:v>N</c:v>
                  </c:pt>
                  <c:pt idx="1">
                    <c:v>Y</c:v>
                  </c:pt>
                  <c:pt idx="2">
                    <c:v>N</c:v>
                  </c:pt>
                  <c:pt idx="3">
                    <c:v>Y</c:v>
                  </c:pt>
                  <c:pt idx="4">
                    <c:v>N</c:v>
                  </c:pt>
                  <c:pt idx="5">
                    <c:v>Y</c:v>
                  </c:pt>
                  <c:pt idx="6">
                    <c:v>N</c:v>
                  </c:pt>
                  <c:pt idx="7">
                    <c:v>Y</c:v>
                  </c:pt>
                </c:lvl>
                <c:lvl>
                  <c:pt idx="0">
                    <c:v>XGBoost</c:v>
                  </c:pt>
                  <c:pt idx="2">
                    <c:v>Random Forest</c:v>
                  </c:pt>
                  <c:pt idx="4">
                    <c:v>SVR</c:v>
                  </c:pt>
                  <c:pt idx="6">
                    <c:v>LSTM</c:v>
                  </c:pt>
                </c:lvl>
              </c:multiLvlStrCache>
            </c:multiLvlStrRef>
          </c:cat>
          <c:val>
            <c:numRef>
              <c:f>Sheet5!$I$13:$I$20</c:f>
              <c:numCache>
                <c:formatCode>General</c:formatCode>
                <c:ptCount val="8"/>
                <c:pt idx="0">
                  <c:v>4.6600000000000003E-2</c:v>
                </c:pt>
                <c:pt idx="1">
                  <c:v>2.9499999999999998E-2</c:v>
                </c:pt>
                <c:pt idx="2">
                  <c:v>4.7600000000000003E-2</c:v>
                </c:pt>
                <c:pt idx="3">
                  <c:v>4.7100000000000003E-2</c:v>
                </c:pt>
                <c:pt idx="4">
                  <c:v>5.5899999999999998E-2</c:v>
                </c:pt>
                <c:pt idx="5">
                  <c:v>4.3299999999999998E-2</c:v>
                </c:pt>
                <c:pt idx="6">
                  <c:v>5.1499999999999997E-2</c:v>
                </c:pt>
                <c:pt idx="7">
                  <c:v>3.8600000000000002E-2</c:v>
                </c:pt>
              </c:numCache>
            </c:numRef>
          </c:val>
          <c:extLst>
            <c:ext xmlns:c16="http://schemas.microsoft.com/office/drawing/2014/chart" uri="{C3380CC4-5D6E-409C-BE32-E72D297353CC}">
              <c16:uniqueId val="{00000000-3561-40FE-8FBE-B21ECB9DBDBD}"/>
            </c:ext>
          </c:extLst>
        </c:ser>
        <c:ser>
          <c:idx val="1"/>
          <c:order val="1"/>
          <c:tx>
            <c:strRef>
              <c:f>Sheet5!$J$12</c:f>
              <c:strCache>
                <c:ptCount val="1"/>
                <c:pt idx="0">
                  <c:v>Scaled RMSE Lag2</c:v>
                </c:pt>
              </c:strCache>
            </c:strRef>
          </c:tx>
          <c:spPr>
            <a:solidFill>
              <a:schemeClr val="accent4"/>
            </a:solidFill>
            <a:ln>
              <a:noFill/>
            </a:ln>
            <a:effectLst/>
          </c:spPr>
          <c:invertIfNegative val="0"/>
          <c:cat>
            <c:multiLvlStrRef>
              <c:f>Sheet5!$G$13:$H$20</c:f>
              <c:multiLvlStrCache>
                <c:ptCount val="8"/>
                <c:lvl>
                  <c:pt idx="0">
                    <c:v>N</c:v>
                  </c:pt>
                  <c:pt idx="1">
                    <c:v>Y</c:v>
                  </c:pt>
                  <c:pt idx="2">
                    <c:v>N</c:v>
                  </c:pt>
                  <c:pt idx="3">
                    <c:v>Y</c:v>
                  </c:pt>
                  <c:pt idx="4">
                    <c:v>N</c:v>
                  </c:pt>
                  <c:pt idx="5">
                    <c:v>Y</c:v>
                  </c:pt>
                  <c:pt idx="6">
                    <c:v>N</c:v>
                  </c:pt>
                  <c:pt idx="7">
                    <c:v>Y</c:v>
                  </c:pt>
                </c:lvl>
                <c:lvl>
                  <c:pt idx="0">
                    <c:v>XGBoost</c:v>
                  </c:pt>
                  <c:pt idx="2">
                    <c:v>Random Forest</c:v>
                  </c:pt>
                  <c:pt idx="4">
                    <c:v>SVR</c:v>
                  </c:pt>
                  <c:pt idx="6">
                    <c:v>LSTM</c:v>
                  </c:pt>
                </c:lvl>
              </c:multiLvlStrCache>
            </c:multiLvlStrRef>
          </c:cat>
          <c:val>
            <c:numRef>
              <c:f>Sheet5!$J$13:$J$20</c:f>
              <c:numCache>
                <c:formatCode>General</c:formatCode>
                <c:ptCount val="8"/>
                <c:pt idx="0">
                  <c:v>4.8000000000000001E-2</c:v>
                </c:pt>
                <c:pt idx="1">
                  <c:v>3.04E-2</c:v>
                </c:pt>
                <c:pt idx="2">
                  <c:v>0.05</c:v>
                </c:pt>
                <c:pt idx="3">
                  <c:v>4.8099999999999997E-2</c:v>
                </c:pt>
                <c:pt idx="4">
                  <c:v>5.8299999999999998E-2</c:v>
                </c:pt>
                <c:pt idx="5">
                  <c:v>4.48E-2</c:v>
                </c:pt>
                <c:pt idx="6">
                  <c:v>6.4299999999999996E-2</c:v>
                </c:pt>
                <c:pt idx="7">
                  <c:v>4.2299999999999997E-2</c:v>
                </c:pt>
              </c:numCache>
            </c:numRef>
          </c:val>
          <c:extLst>
            <c:ext xmlns:c16="http://schemas.microsoft.com/office/drawing/2014/chart" uri="{C3380CC4-5D6E-409C-BE32-E72D297353CC}">
              <c16:uniqueId val="{00000001-3561-40FE-8FBE-B21ECB9DBDBD}"/>
            </c:ext>
          </c:extLst>
        </c:ser>
        <c:ser>
          <c:idx val="2"/>
          <c:order val="2"/>
          <c:tx>
            <c:strRef>
              <c:f>Sheet5!$K$12</c:f>
              <c:strCache>
                <c:ptCount val="1"/>
                <c:pt idx="0">
                  <c:v>Scaled RMSE Lag3</c:v>
                </c:pt>
              </c:strCache>
            </c:strRef>
          </c:tx>
          <c:spPr>
            <a:solidFill>
              <a:schemeClr val="accent4">
                <a:tint val="65000"/>
              </a:schemeClr>
            </a:solidFill>
            <a:ln>
              <a:noFill/>
            </a:ln>
            <a:effectLst/>
          </c:spPr>
          <c:invertIfNegative val="0"/>
          <c:cat>
            <c:multiLvlStrRef>
              <c:f>Sheet5!$G$13:$H$20</c:f>
              <c:multiLvlStrCache>
                <c:ptCount val="8"/>
                <c:lvl>
                  <c:pt idx="0">
                    <c:v>N</c:v>
                  </c:pt>
                  <c:pt idx="1">
                    <c:v>Y</c:v>
                  </c:pt>
                  <c:pt idx="2">
                    <c:v>N</c:v>
                  </c:pt>
                  <c:pt idx="3">
                    <c:v>Y</c:v>
                  </c:pt>
                  <c:pt idx="4">
                    <c:v>N</c:v>
                  </c:pt>
                  <c:pt idx="5">
                    <c:v>Y</c:v>
                  </c:pt>
                  <c:pt idx="6">
                    <c:v>N</c:v>
                  </c:pt>
                  <c:pt idx="7">
                    <c:v>Y</c:v>
                  </c:pt>
                </c:lvl>
                <c:lvl>
                  <c:pt idx="0">
                    <c:v>XGBoost</c:v>
                  </c:pt>
                  <c:pt idx="2">
                    <c:v>Random Forest</c:v>
                  </c:pt>
                  <c:pt idx="4">
                    <c:v>SVR</c:v>
                  </c:pt>
                  <c:pt idx="6">
                    <c:v>LSTM</c:v>
                  </c:pt>
                </c:lvl>
              </c:multiLvlStrCache>
            </c:multiLvlStrRef>
          </c:cat>
          <c:val>
            <c:numRef>
              <c:f>Sheet5!$K$13:$K$20</c:f>
              <c:numCache>
                <c:formatCode>General</c:formatCode>
                <c:ptCount val="8"/>
                <c:pt idx="0">
                  <c:v>5.1900000000000002E-2</c:v>
                </c:pt>
                <c:pt idx="1">
                  <c:v>3.0700000000000002E-2</c:v>
                </c:pt>
                <c:pt idx="2">
                  <c:v>5.5599999999999997E-2</c:v>
                </c:pt>
                <c:pt idx="3">
                  <c:v>5.5399999999999998E-2</c:v>
                </c:pt>
                <c:pt idx="4">
                  <c:v>6.6799999999999998E-2</c:v>
                </c:pt>
                <c:pt idx="5">
                  <c:v>4.82E-2</c:v>
                </c:pt>
                <c:pt idx="6">
                  <c:v>8.6499999999999994E-2</c:v>
                </c:pt>
                <c:pt idx="7">
                  <c:v>5.3900000000000003E-2</c:v>
                </c:pt>
              </c:numCache>
            </c:numRef>
          </c:val>
          <c:extLst>
            <c:ext xmlns:c16="http://schemas.microsoft.com/office/drawing/2014/chart" uri="{C3380CC4-5D6E-409C-BE32-E72D297353CC}">
              <c16:uniqueId val="{00000002-3561-40FE-8FBE-B21ECB9DBDBD}"/>
            </c:ext>
          </c:extLst>
        </c:ser>
        <c:dLbls>
          <c:showLegendKey val="0"/>
          <c:showVal val="0"/>
          <c:showCatName val="0"/>
          <c:showSerName val="0"/>
          <c:showPercent val="0"/>
          <c:showBubbleSize val="0"/>
        </c:dLbls>
        <c:gapWidth val="219"/>
        <c:overlap val="-27"/>
        <c:axId val="583215512"/>
        <c:axId val="583209936"/>
      </c:barChart>
      <c:catAx>
        <c:axId val="583215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209936"/>
        <c:crosses val="autoZero"/>
        <c:auto val="1"/>
        <c:lblAlgn val="ctr"/>
        <c:lblOffset val="100"/>
        <c:noMultiLvlLbl val="0"/>
      </c:catAx>
      <c:valAx>
        <c:axId val="583209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215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D9FA-C2C5-74F8-715A-B90CD70B98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330A53-28FE-B825-A109-59B8CAD2B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A41E16-FF8B-FF16-A247-E4A7A344908F}"/>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5" name="Footer Placeholder 4">
            <a:extLst>
              <a:ext uri="{FF2B5EF4-FFF2-40B4-BE49-F238E27FC236}">
                <a16:creationId xmlns:a16="http://schemas.microsoft.com/office/drawing/2014/main" id="{82C52F6B-3CF9-0FD0-402C-BECE87446D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473DE-7755-08C7-9F30-9AC3D01F6BCB}"/>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308086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CD9F-9A17-8189-AC20-B6F242DE9C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2019CB-FF52-3080-9ED1-478F177286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3B9EA-1229-3EE1-8A90-4113E88230BA}"/>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5" name="Footer Placeholder 4">
            <a:extLst>
              <a:ext uri="{FF2B5EF4-FFF2-40B4-BE49-F238E27FC236}">
                <a16:creationId xmlns:a16="http://schemas.microsoft.com/office/drawing/2014/main" id="{846A5112-E4F5-6253-647B-EDFFF3E7B0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EE3D92-4395-8DF4-EE59-6336C5CAAF7C}"/>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79742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16EED-DE98-5B6D-24E4-854639E107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74A5EF-DE75-9380-4D13-EBB54AB99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63481-0AAB-4433-4B1C-9CFC1B3389C7}"/>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5" name="Footer Placeholder 4">
            <a:extLst>
              <a:ext uri="{FF2B5EF4-FFF2-40B4-BE49-F238E27FC236}">
                <a16:creationId xmlns:a16="http://schemas.microsoft.com/office/drawing/2014/main" id="{12E021C1-56F4-C2BB-0659-0E81BEB203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BC560-9116-9012-141F-019DAC395CA2}"/>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287928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D261-ECE3-085C-2ED4-43D3F68A7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11430-7685-5E80-FA66-3B3A90BEC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E2D15-6BF8-3751-974F-BF0056FE38E0}"/>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5" name="Footer Placeholder 4">
            <a:extLst>
              <a:ext uri="{FF2B5EF4-FFF2-40B4-BE49-F238E27FC236}">
                <a16:creationId xmlns:a16="http://schemas.microsoft.com/office/drawing/2014/main" id="{CACC4BDF-5569-FA90-7482-9066322D30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5E9585-86AB-39E7-396D-7FF235098D33}"/>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16102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97C8-ECE5-2BBE-7C1F-033DAB311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851556-BD5A-7848-30D3-A4DDD1AFB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E4BFE-7B0F-9EE2-4462-CD75D8821BE8}"/>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5" name="Footer Placeholder 4">
            <a:extLst>
              <a:ext uri="{FF2B5EF4-FFF2-40B4-BE49-F238E27FC236}">
                <a16:creationId xmlns:a16="http://schemas.microsoft.com/office/drawing/2014/main" id="{CA1241D5-C904-ABFB-7A65-AB04A94438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676CD3-C831-44F6-4686-E473FE5C5831}"/>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183045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6C76-A7E9-8B1A-A21A-2455E7621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1A270F-0CE2-5347-E5A0-D4347D062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A59258-0CBA-1AFA-F6EA-E979361AF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98565-10FE-FAD0-A4EA-91794C6A4313}"/>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6" name="Footer Placeholder 5">
            <a:extLst>
              <a:ext uri="{FF2B5EF4-FFF2-40B4-BE49-F238E27FC236}">
                <a16:creationId xmlns:a16="http://schemas.microsoft.com/office/drawing/2014/main" id="{D71A0B10-129A-248E-C903-FFA9813BB8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B87DE7-3696-5DDB-6227-62D392151471}"/>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237541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C1C0-037D-D7F4-2587-2C60B048CF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84759-FEEE-262F-2260-D54044C49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9A1DE-BA34-3BE2-F0D7-F29904E9A1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4A0557-9777-EBB5-ADE5-F1F7F050F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7CB3F-052C-C63E-BC2A-0DA5CDC3F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B2435A-0F19-DD06-A3AA-22BE789FF126}"/>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8" name="Footer Placeholder 7">
            <a:extLst>
              <a:ext uri="{FF2B5EF4-FFF2-40B4-BE49-F238E27FC236}">
                <a16:creationId xmlns:a16="http://schemas.microsoft.com/office/drawing/2014/main" id="{06A0E02E-72DE-DFFA-397D-DFA3EF437E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7FBB27-A3CA-91E4-DF41-1D98C4A92D3B}"/>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3012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01D5-7D91-4C6F-9DE1-37DDFC1293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6EC152-4C9B-F2C3-2FA0-C13CB7193E51}"/>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4" name="Footer Placeholder 3">
            <a:extLst>
              <a:ext uri="{FF2B5EF4-FFF2-40B4-BE49-F238E27FC236}">
                <a16:creationId xmlns:a16="http://schemas.microsoft.com/office/drawing/2014/main" id="{9D17328F-EC98-6D87-C30F-DC7DD79E738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ACA31FB-7687-E500-AAF3-64B9C49B8A95}"/>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2259051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4FED0-3187-CD7A-BEC2-848A83ADED94}"/>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3" name="Footer Placeholder 2">
            <a:extLst>
              <a:ext uri="{FF2B5EF4-FFF2-40B4-BE49-F238E27FC236}">
                <a16:creationId xmlns:a16="http://schemas.microsoft.com/office/drawing/2014/main" id="{A2FDC8B0-B939-6231-9F53-90C02A31F6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654636-4001-C506-DAFC-2E2827868A1D}"/>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285867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19BD-E605-6E02-7591-6CEF1EFE6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83E0C-0912-F3C6-0E01-319D5E2E9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B50FB-77DE-A56D-85B5-462CECB21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09B8A-8C64-9AE7-1344-F2C2730C32C1}"/>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6" name="Footer Placeholder 5">
            <a:extLst>
              <a:ext uri="{FF2B5EF4-FFF2-40B4-BE49-F238E27FC236}">
                <a16:creationId xmlns:a16="http://schemas.microsoft.com/office/drawing/2014/main" id="{318BD812-40FB-DF42-5D84-647218B5D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5C8150-2AA8-6735-D736-18BD5393F497}"/>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224448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6171-54C7-62CD-0391-7C1DA7910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7497D4-CC81-418B-7BAD-EDD2EBBF8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2E4D3-6399-97B8-8ED4-E5B5B342E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50A1C-27B1-5E29-817E-0CC5A7E7720F}"/>
              </a:ext>
            </a:extLst>
          </p:cNvPr>
          <p:cNvSpPr>
            <a:spLocks noGrp="1"/>
          </p:cNvSpPr>
          <p:nvPr>
            <p:ph type="dt" sz="half" idx="10"/>
          </p:nvPr>
        </p:nvSpPr>
        <p:spPr/>
        <p:txBody>
          <a:bodyPr/>
          <a:lstStyle/>
          <a:p>
            <a:fld id="{8EEF9906-78C2-4902-B260-C0BD6533D499}" type="datetimeFigureOut">
              <a:rPr lang="en-GB" smtClean="0"/>
              <a:t>18/09/2022</a:t>
            </a:fld>
            <a:endParaRPr lang="en-GB"/>
          </a:p>
        </p:txBody>
      </p:sp>
      <p:sp>
        <p:nvSpPr>
          <p:cNvPr id="6" name="Footer Placeholder 5">
            <a:extLst>
              <a:ext uri="{FF2B5EF4-FFF2-40B4-BE49-F238E27FC236}">
                <a16:creationId xmlns:a16="http://schemas.microsoft.com/office/drawing/2014/main" id="{F00460CB-14EF-FC1F-9B29-425BB3B257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202DA9-CCB6-3F5E-402D-7ED111B49C12}"/>
              </a:ext>
            </a:extLst>
          </p:cNvPr>
          <p:cNvSpPr>
            <a:spLocks noGrp="1"/>
          </p:cNvSpPr>
          <p:nvPr>
            <p:ph type="sldNum" sz="quarter" idx="12"/>
          </p:nvPr>
        </p:nvSpPr>
        <p:spPr/>
        <p:txBody>
          <a:bodyPr/>
          <a:lstStyle/>
          <a:p>
            <a:fld id="{03C0CC8F-6BE4-432E-A9F3-346569DD6505}" type="slidenum">
              <a:rPr lang="en-GB" smtClean="0"/>
              <a:t>‹#›</a:t>
            </a:fld>
            <a:endParaRPr lang="en-GB"/>
          </a:p>
        </p:txBody>
      </p:sp>
    </p:spTree>
    <p:extLst>
      <p:ext uri="{BB962C8B-B14F-4D97-AF65-F5344CB8AC3E}">
        <p14:creationId xmlns:p14="http://schemas.microsoft.com/office/powerpoint/2010/main" val="305751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0A78B5-2533-ADB4-1641-1A48E80CE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51EEF8-8826-8F1B-75FA-C476663CC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D303E-939E-31FD-E18D-35DEC9ABC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F9906-78C2-4902-B260-C0BD6533D499}" type="datetimeFigureOut">
              <a:rPr lang="en-GB" smtClean="0"/>
              <a:t>18/09/2022</a:t>
            </a:fld>
            <a:endParaRPr lang="en-GB"/>
          </a:p>
        </p:txBody>
      </p:sp>
      <p:sp>
        <p:nvSpPr>
          <p:cNvPr id="5" name="Footer Placeholder 4">
            <a:extLst>
              <a:ext uri="{FF2B5EF4-FFF2-40B4-BE49-F238E27FC236}">
                <a16:creationId xmlns:a16="http://schemas.microsoft.com/office/drawing/2014/main" id="{0CA5A2F1-2579-B984-8309-3501DBB34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F164323-4C7F-E9F8-612B-BC2807B12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0CC8F-6BE4-432E-A9F3-346569DD6505}" type="slidenum">
              <a:rPr lang="en-GB" smtClean="0"/>
              <a:t>‹#›</a:t>
            </a:fld>
            <a:endParaRPr lang="en-GB"/>
          </a:p>
        </p:txBody>
      </p:sp>
    </p:spTree>
    <p:extLst>
      <p:ext uri="{BB962C8B-B14F-4D97-AF65-F5344CB8AC3E}">
        <p14:creationId xmlns:p14="http://schemas.microsoft.com/office/powerpoint/2010/main" val="10501449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RoopashreeRamachandraiah/Bitcoin-price-predi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i.org/10.1155/2022/1265837"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89013-91E6-4E7F-98C9-F06C86A3521A}"/>
              </a:ext>
            </a:extLst>
          </p:cNvPr>
          <p:cNvSpPr>
            <a:spLocks noGrp="1"/>
          </p:cNvSpPr>
          <p:nvPr>
            <p:ph type="ctrTitle"/>
          </p:nvPr>
        </p:nvSpPr>
        <p:spPr>
          <a:xfrm>
            <a:off x="755903" y="3399769"/>
            <a:ext cx="10640754" cy="775845"/>
          </a:xfrm>
        </p:spPr>
        <p:txBody>
          <a:bodyPr anchor="b">
            <a:normAutofit/>
          </a:bodyPr>
          <a:lstStyle/>
          <a:p>
            <a:r>
              <a:rPr lang="en-GB" sz="2200" b="1" dirty="0">
                <a:solidFill>
                  <a:schemeClr val="tx2"/>
                </a:solidFill>
              </a:rPr>
              <a:t>TIME SERIES FORECASTING OF BITCOIN PRICE BASED ON EXCHANGE RATES OF CURRENCIES USING MACHINE LEARNING</a:t>
            </a:r>
          </a:p>
        </p:txBody>
      </p:sp>
      <p:sp>
        <p:nvSpPr>
          <p:cNvPr id="3" name="Subtitle 2">
            <a:extLst>
              <a:ext uri="{FF2B5EF4-FFF2-40B4-BE49-F238E27FC236}">
                <a16:creationId xmlns:a16="http://schemas.microsoft.com/office/drawing/2014/main" id="{E414082D-7058-4D2E-A6B2-4D0815147F3F}"/>
              </a:ext>
            </a:extLst>
          </p:cNvPr>
          <p:cNvSpPr>
            <a:spLocks noGrp="1"/>
          </p:cNvSpPr>
          <p:nvPr>
            <p:ph type="subTitle" idx="1"/>
          </p:nvPr>
        </p:nvSpPr>
        <p:spPr>
          <a:xfrm>
            <a:off x="1513968" y="5402271"/>
            <a:ext cx="9163757" cy="450447"/>
          </a:xfrm>
        </p:spPr>
        <p:txBody>
          <a:bodyPr anchor="ctr">
            <a:noAutofit/>
          </a:bodyPr>
          <a:lstStyle/>
          <a:p>
            <a:pPr algn="r"/>
            <a:r>
              <a:rPr lang="en-GB" sz="1800" dirty="0" err="1">
                <a:solidFill>
                  <a:schemeClr val="tx2"/>
                </a:solidFill>
              </a:rPr>
              <a:t>Roopashree</a:t>
            </a:r>
            <a:r>
              <a:rPr lang="en-GB" sz="1800" dirty="0">
                <a:solidFill>
                  <a:schemeClr val="tx2"/>
                </a:solidFill>
              </a:rPr>
              <a:t> </a:t>
            </a:r>
            <a:r>
              <a:rPr lang="en-GB" sz="1800" dirty="0" err="1">
                <a:solidFill>
                  <a:schemeClr val="tx2"/>
                </a:solidFill>
              </a:rPr>
              <a:t>ramachandraiah</a:t>
            </a:r>
            <a:endParaRPr lang="en-GB" sz="1800" dirty="0">
              <a:solidFill>
                <a:schemeClr val="tx2"/>
              </a:solidFill>
            </a:endParaRPr>
          </a:p>
          <a:p>
            <a:pPr algn="r"/>
            <a:r>
              <a:rPr lang="en-GB" sz="1800" dirty="0">
                <a:solidFill>
                  <a:schemeClr val="tx2"/>
                </a:solidFill>
              </a:rPr>
              <a:t>u2177053</a:t>
            </a:r>
          </a:p>
        </p:txBody>
      </p:sp>
      <p:grpSp>
        <p:nvGrpSpPr>
          <p:cNvPr id="71" name="Group 70">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2" name="Freeform: Shape 71">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5" name="Freeform: Shape 74">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logo">
            <a:extLst>
              <a:ext uri="{FF2B5EF4-FFF2-40B4-BE49-F238E27FC236}">
                <a16:creationId xmlns:a16="http://schemas.microsoft.com/office/drawing/2014/main" id="{8A41EB82-3422-1D2D-B37F-6544C0C42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13035" y="320231"/>
            <a:ext cx="8104477" cy="2836567"/>
          </a:xfrm>
          <a:prstGeom prst="rect">
            <a:avLst/>
          </a:prstGeom>
          <a:noFill/>
        </p:spPr>
      </p:pic>
      <p:grpSp>
        <p:nvGrpSpPr>
          <p:cNvPr id="77" name="Group 76">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78" name="Freeform: Shape 77">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74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3600" b="1" dirty="0">
                <a:solidFill>
                  <a:schemeClr val="tx2"/>
                </a:solidFill>
              </a:rPr>
              <a:t>Exploratory Data Analysis contd.,</a:t>
            </a:r>
          </a:p>
        </p:txBody>
      </p:sp>
      <p:sp>
        <p:nvSpPr>
          <p:cNvPr id="71" name="Rectangle 64">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able&#10;&#10;Description automatically generated with medium confidence">
            <a:extLst>
              <a:ext uri="{FF2B5EF4-FFF2-40B4-BE49-F238E27FC236}">
                <a16:creationId xmlns:a16="http://schemas.microsoft.com/office/drawing/2014/main" id="{548A2D4F-2515-D144-261F-B8C588506C1C}"/>
              </a:ext>
            </a:extLst>
          </p:cNvPr>
          <p:cNvPicPr>
            <a:picLocks noChangeAspect="1"/>
          </p:cNvPicPr>
          <p:nvPr/>
        </p:nvPicPr>
        <p:blipFill rotWithShape="1">
          <a:blip r:embed="rId2"/>
          <a:srcRect r="14423" b="49544"/>
          <a:stretch/>
        </p:blipFill>
        <p:spPr bwMode="auto">
          <a:xfrm>
            <a:off x="390525" y="2490058"/>
            <a:ext cx="5417151" cy="2996342"/>
          </a:xfrm>
          <a:prstGeom prst="rect">
            <a:avLst/>
          </a:prstGeom>
          <a:ln>
            <a:noFill/>
          </a:ln>
          <a:extLst>
            <a:ext uri="{53640926-AAD7-44D8-BBD7-CCE9431645EC}">
              <a14:shadowObscured xmlns:a14="http://schemas.microsoft.com/office/drawing/2010/main"/>
            </a:ext>
          </a:extLst>
        </p:spPr>
      </p:pic>
      <p:pic>
        <p:nvPicPr>
          <p:cNvPr id="8" name="Picture 7" descr="Table&#10;&#10;Description automatically generated">
            <a:extLst>
              <a:ext uri="{FF2B5EF4-FFF2-40B4-BE49-F238E27FC236}">
                <a16:creationId xmlns:a16="http://schemas.microsoft.com/office/drawing/2014/main" id="{BCB320C8-B8DD-FF98-A3FD-3D710750A035}"/>
              </a:ext>
            </a:extLst>
          </p:cNvPr>
          <p:cNvPicPr>
            <a:picLocks noChangeAspect="1"/>
          </p:cNvPicPr>
          <p:nvPr/>
        </p:nvPicPr>
        <p:blipFill rotWithShape="1">
          <a:blip r:embed="rId3"/>
          <a:srcRect r="4007" b="41277"/>
          <a:stretch/>
        </p:blipFill>
        <p:spPr bwMode="auto">
          <a:xfrm>
            <a:off x="6384324" y="2537725"/>
            <a:ext cx="5417151" cy="28516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4446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13864" y="148854"/>
            <a:ext cx="9829800" cy="814774"/>
          </a:xfrm>
        </p:spPr>
        <p:txBody>
          <a:bodyPr vert="horz" lIns="91440" tIns="45720" rIns="91440" bIns="45720" rtlCol="0" anchor="b">
            <a:normAutofit/>
          </a:bodyPr>
          <a:lstStyle/>
          <a:p>
            <a:pPr algn="ctr"/>
            <a:r>
              <a:rPr lang="en-US" sz="3600" b="1" dirty="0">
                <a:solidFill>
                  <a:schemeClr val="tx2"/>
                </a:solidFill>
              </a:rPr>
              <a:t>Exploratory Data Analysis contd.,</a:t>
            </a:r>
          </a:p>
        </p:txBody>
      </p:sp>
      <p:grpSp>
        <p:nvGrpSpPr>
          <p:cNvPr id="82" name="Group 8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83" name="Freeform: Shape 8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89" name="Freeform: Shape 8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92" name="Freeform: Shape 9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hart, treemap chart&#10;&#10;Description automatically generated">
            <a:extLst>
              <a:ext uri="{FF2B5EF4-FFF2-40B4-BE49-F238E27FC236}">
                <a16:creationId xmlns:a16="http://schemas.microsoft.com/office/drawing/2014/main" id="{8F0E90EC-8744-B9EF-70C6-871AAC68433D}"/>
              </a:ext>
            </a:extLst>
          </p:cNvPr>
          <p:cNvPicPr>
            <a:picLocks noChangeAspect="1"/>
          </p:cNvPicPr>
          <p:nvPr/>
        </p:nvPicPr>
        <p:blipFill rotWithShape="1">
          <a:blip r:embed="rId2"/>
          <a:srcRect r="44019" b="10499"/>
          <a:stretch/>
        </p:blipFill>
        <p:spPr bwMode="auto">
          <a:xfrm>
            <a:off x="2236763" y="1280150"/>
            <a:ext cx="8458739" cy="5261328"/>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99569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US" sz="3600" b="1" dirty="0">
                <a:solidFill>
                  <a:schemeClr val="tx2"/>
                </a:solidFill>
              </a:rPr>
              <a:t>Exploratory Data Analysis contd.,</a:t>
            </a:r>
            <a:endParaRPr lang="en-GB" sz="3600" dirty="0">
              <a:solidFill>
                <a:schemeClr val="tx2"/>
              </a:solidFill>
            </a:endParaRP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065DB25A-B140-CE0E-AD4C-2AEBE2CAEE74}"/>
              </a:ext>
            </a:extLst>
          </p:cNvPr>
          <p:cNvPicPr>
            <a:picLocks noChangeAspect="1"/>
          </p:cNvPicPr>
          <p:nvPr/>
        </p:nvPicPr>
        <p:blipFill rotWithShape="1">
          <a:blip r:embed="rId2"/>
          <a:srcRect l="20455" t="34050" r="22841" b="29256"/>
          <a:stretch/>
        </p:blipFill>
        <p:spPr>
          <a:xfrm>
            <a:off x="5797455" y="3403081"/>
            <a:ext cx="6171464" cy="2175327"/>
          </a:xfrm>
          <a:prstGeom prst="rect">
            <a:avLst/>
          </a:prstGeom>
        </p:spPr>
      </p:pic>
      <p:pic>
        <p:nvPicPr>
          <p:cNvPr id="11" name="Picture 10">
            <a:extLst>
              <a:ext uri="{FF2B5EF4-FFF2-40B4-BE49-F238E27FC236}">
                <a16:creationId xmlns:a16="http://schemas.microsoft.com/office/drawing/2014/main" id="{05869EE5-2720-3D80-E80A-C726838EC18D}"/>
              </a:ext>
            </a:extLst>
          </p:cNvPr>
          <p:cNvPicPr>
            <a:picLocks noChangeAspect="1"/>
          </p:cNvPicPr>
          <p:nvPr/>
        </p:nvPicPr>
        <p:blipFill rotWithShape="1">
          <a:blip r:embed="rId3"/>
          <a:srcRect l="25730" t="26450" r="28231" b="15342"/>
          <a:stretch/>
        </p:blipFill>
        <p:spPr>
          <a:xfrm>
            <a:off x="81135" y="1265559"/>
            <a:ext cx="5858404" cy="4326881"/>
          </a:xfrm>
          <a:prstGeom prst="rect">
            <a:avLst/>
          </a:prstGeom>
        </p:spPr>
      </p:pic>
      <p:pic>
        <p:nvPicPr>
          <p:cNvPr id="13" name="Picture 12">
            <a:extLst>
              <a:ext uri="{FF2B5EF4-FFF2-40B4-BE49-F238E27FC236}">
                <a16:creationId xmlns:a16="http://schemas.microsoft.com/office/drawing/2014/main" id="{04A7C2B5-DC88-131E-4D8D-0C9ED6F5A6F6}"/>
              </a:ext>
            </a:extLst>
          </p:cNvPr>
          <p:cNvPicPr>
            <a:picLocks noChangeAspect="1"/>
          </p:cNvPicPr>
          <p:nvPr/>
        </p:nvPicPr>
        <p:blipFill rotWithShape="1">
          <a:blip r:embed="rId4"/>
          <a:srcRect l="26072" t="60111" r="27890" b="10363"/>
          <a:stretch/>
        </p:blipFill>
        <p:spPr>
          <a:xfrm>
            <a:off x="5797455" y="1316281"/>
            <a:ext cx="6171464" cy="2175327"/>
          </a:xfrm>
          <a:prstGeom prst="rect">
            <a:avLst/>
          </a:prstGeom>
        </p:spPr>
      </p:pic>
    </p:spTree>
    <p:extLst>
      <p:ext uri="{BB962C8B-B14F-4D97-AF65-F5344CB8AC3E}">
        <p14:creationId xmlns:p14="http://schemas.microsoft.com/office/powerpoint/2010/main" val="302735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b="1" dirty="0">
                <a:solidFill>
                  <a:schemeClr val="tx2"/>
                </a:solidFill>
              </a:rPr>
              <a:t>Methodology</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Diagram&#10;&#10;Description automatically generated">
            <a:extLst>
              <a:ext uri="{FF2B5EF4-FFF2-40B4-BE49-F238E27FC236}">
                <a16:creationId xmlns:a16="http://schemas.microsoft.com/office/drawing/2014/main" id="{21FE8528-B4EC-144B-5ACC-CDF0CF19C336}"/>
              </a:ext>
            </a:extLst>
          </p:cNvPr>
          <p:cNvPicPr>
            <a:picLocks noGrp="1" noChangeAspect="1"/>
          </p:cNvPicPr>
          <p:nvPr>
            <p:ph idx="1"/>
          </p:nvPr>
        </p:nvPicPr>
        <p:blipFill rotWithShape="1">
          <a:blip r:embed="rId2"/>
          <a:srcRect l="13381" t="9043" r="27759" b="11681"/>
          <a:stretch/>
        </p:blipFill>
        <p:spPr bwMode="auto">
          <a:xfrm>
            <a:off x="2137718" y="1003108"/>
            <a:ext cx="7599405" cy="53359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60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b="1" dirty="0">
                <a:solidFill>
                  <a:schemeClr val="tx2"/>
                </a:solidFill>
              </a:rPr>
              <a:t>Algorithms</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179226" y="1213662"/>
            <a:ext cx="9833548" cy="5277986"/>
          </a:xfrm>
        </p:spPr>
        <p:txBody>
          <a:bodyPr>
            <a:normAutofit lnSpcReduction="10000"/>
          </a:bodyPr>
          <a:lstStyle/>
          <a:p>
            <a:pPr>
              <a:lnSpc>
                <a:spcPct val="100000"/>
              </a:lnSpc>
            </a:pPr>
            <a:r>
              <a:rPr lang="en-GB" sz="2400" dirty="0" err="1"/>
              <a:t>XGBoost</a:t>
            </a:r>
            <a:r>
              <a:rPr lang="en-GB" sz="2400" dirty="0"/>
              <a:t> : An ensemble and tree-based boosting technique algorithm where the error or residual from each tree is fed as input to the next tree to minimize the error.</a:t>
            </a:r>
          </a:p>
          <a:p>
            <a:pPr>
              <a:lnSpc>
                <a:spcPct val="100000"/>
              </a:lnSpc>
            </a:pPr>
            <a:r>
              <a:rPr lang="en-GB" sz="2400" dirty="0"/>
              <a:t>Random Forest: An ensemble and tree-based bagging technique algorithm where the inputs are randomly split into subsets. The aggregation of predictions from each estimator/tree gives the overall prediction of the model.</a:t>
            </a:r>
          </a:p>
          <a:p>
            <a:pPr>
              <a:lnSpc>
                <a:spcPct val="100000"/>
              </a:lnSpc>
            </a:pPr>
            <a:r>
              <a:rPr lang="en-GB" sz="2400" dirty="0"/>
              <a:t>Support Vector Regression: Extension of linear regression where a hyper plane is fit to the data points in such a way that it maximizes the boundary of insensitive tube formed by upper and lower margin.</a:t>
            </a:r>
            <a:endParaRPr lang="en-GB" sz="2000" dirty="0"/>
          </a:p>
          <a:p>
            <a:pPr>
              <a:lnSpc>
                <a:spcPct val="100000"/>
              </a:lnSpc>
            </a:pPr>
            <a:r>
              <a:rPr lang="en-GB" sz="2400" dirty="0"/>
              <a:t>LSTM: Long Short Term Memory algorithm is a deep learning based machine learning algorithm. It works based on memory blocks that decide the amount of information to be retained in current state and the amount of information to be passed to the next state.</a:t>
            </a:r>
          </a:p>
        </p:txBody>
      </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914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b="1" dirty="0">
                <a:solidFill>
                  <a:schemeClr val="tx2"/>
                </a:solidFill>
              </a:rPr>
              <a:t>Hyper-parameter tuning</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179226" y="1213662"/>
            <a:ext cx="9833548" cy="5277986"/>
          </a:xfrm>
        </p:spPr>
        <p:txBody>
          <a:bodyPr>
            <a:normAutofit/>
          </a:bodyPr>
          <a:lstStyle/>
          <a:p>
            <a:pPr>
              <a:lnSpc>
                <a:spcPct val="100000"/>
              </a:lnSpc>
            </a:pPr>
            <a:r>
              <a:rPr lang="en-US" sz="2400" dirty="0">
                <a:ea typeface="Calibri" panose="020F0502020204030204" pitchFamily="34" charset="0"/>
              </a:rPr>
              <a:t>The</a:t>
            </a:r>
            <a:r>
              <a:rPr lang="en-US" sz="2400" dirty="0">
                <a:effectLst/>
                <a:ea typeface="Calibri" panose="020F0502020204030204" pitchFamily="34" charset="0"/>
              </a:rPr>
              <a:t> </a:t>
            </a:r>
            <a:r>
              <a:rPr lang="en-US" sz="2400" dirty="0" err="1">
                <a:effectLst/>
                <a:ea typeface="Calibri" panose="020F0502020204030204" pitchFamily="34" charset="0"/>
              </a:rPr>
              <a:t>randomsearchCV</a:t>
            </a:r>
            <a:r>
              <a:rPr lang="en-US" sz="2400" dirty="0">
                <a:effectLst/>
                <a:ea typeface="Calibri" panose="020F0502020204030204" pitchFamily="34" charset="0"/>
              </a:rPr>
              <a:t> is used for hyperparameter tuning.</a:t>
            </a:r>
          </a:p>
          <a:p>
            <a:pPr marL="0" indent="0">
              <a:lnSpc>
                <a:spcPct val="100000"/>
              </a:lnSpc>
              <a:buNone/>
            </a:pPr>
            <a:endParaRPr lang="en-US" sz="2400" dirty="0">
              <a:effectLst/>
              <a:ea typeface="Calibri" panose="020F0502020204030204" pitchFamily="34" charset="0"/>
            </a:endParaRPr>
          </a:p>
          <a:p>
            <a:pPr>
              <a:lnSpc>
                <a:spcPct val="100000"/>
              </a:lnSpc>
            </a:pPr>
            <a:r>
              <a:rPr lang="en-US" sz="2400" dirty="0">
                <a:effectLst/>
                <a:ea typeface="Calibri" panose="020F0502020204030204" pitchFamily="34" charset="0"/>
              </a:rPr>
              <a:t>a technique that uses a random combination of hyperparameters to find the best ones to build an optimal model</a:t>
            </a:r>
            <a:r>
              <a:rPr lang="en-US" sz="2400" dirty="0">
                <a:ea typeface="Calibri" panose="020F0502020204030204" pitchFamily="34" charset="0"/>
              </a:rPr>
              <a:t>.</a:t>
            </a:r>
          </a:p>
          <a:p>
            <a:pPr marL="0" indent="0">
              <a:lnSpc>
                <a:spcPct val="100000"/>
              </a:lnSpc>
              <a:buNone/>
            </a:pPr>
            <a:endParaRPr lang="en-US" sz="2400" dirty="0">
              <a:ea typeface="Calibri" panose="020F0502020204030204" pitchFamily="34" charset="0"/>
            </a:endParaRPr>
          </a:p>
          <a:p>
            <a:pPr>
              <a:lnSpc>
                <a:spcPct val="100000"/>
              </a:lnSpc>
            </a:pPr>
            <a:r>
              <a:rPr lang="en-US" sz="2400" dirty="0">
                <a:ea typeface="Calibri" panose="020F0502020204030204" pitchFamily="34" charset="0"/>
              </a:rPr>
              <a:t>Efficient in terms of time complexity and performance as well [11]. </a:t>
            </a:r>
          </a:p>
          <a:p>
            <a:pPr>
              <a:lnSpc>
                <a:spcPct val="100000"/>
              </a:lnSpc>
            </a:pPr>
            <a:endParaRPr lang="en-GB" sz="2400" dirty="0">
              <a:solidFill>
                <a:schemeClr val="tx2"/>
              </a:solidFill>
            </a:endParaRPr>
          </a:p>
        </p:txBody>
      </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50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b="1" dirty="0">
                <a:solidFill>
                  <a:schemeClr val="tx2"/>
                </a:solidFill>
              </a:rPr>
              <a:t>Performance measures</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018805" y="1191488"/>
                <a:ext cx="9833548" cy="5161186"/>
              </a:xfrm>
            </p:spPr>
            <p:txBody>
              <a:bodyPr>
                <a:normAutofit/>
              </a:bodyPr>
              <a:lstStyle/>
              <a:p>
                <a:pPr marL="0" indent="0">
                  <a:lnSpc>
                    <a:spcPct val="200000"/>
                  </a:lnSpc>
                  <a:buNone/>
                </a:pPr>
                <a:r>
                  <a:rPr lang="en-GB" sz="1800" dirty="0">
                    <a:solidFill>
                      <a:schemeClr val="tx1"/>
                    </a:solidFill>
                  </a:rPr>
                  <a:t>The performance of the models are measured using the below parameters.</a:t>
                </a:r>
              </a:p>
              <a:p>
                <a:pPr>
                  <a:lnSpc>
                    <a:spcPct val="100000"/>
                  </a:lnSpc>
                </a:pPr>
                <a:r>
                  <a:rPr lang="en-GB" sz="1800" dirty="0">
                    <a:solidFill>
                      <a:schemeClr val="tx1"/>
                    </a:solidFill>
                  </a:rPr>
                  <a:t>Mean Absolute Error (MAE): </a:t>
                </a:r>
                <a:r>
                  <a:rPr lang="en-US" sz="1800" dirty="0">
                    <a:solidFill>
                      <a:schemeClr val="tx1"/>
                    </a:solidFill>
                  </a:rPr>
                  <a:t>T</a:t>
                </a:r>
                <a:r>
                  <a:rPr lang="en-US" sz="1800" dirty="0">
                    <a:solidFill>
                      <a:schemeClr val="tx1"/>
                    </a:solidFill>
                    <a:effectLst/>
                    <a:ea typeface="Calibri" panose="020F0502020204030204" pitchFamily="34" charset="0"/>
                  </a:rPr>
                  <a:t>he average magnitude of errors in the predictions irrespective of the direction.</a:t>
                </a:r>
              </a:p>
              <a:p>
                <a:pPr marL="0" indent="0" algn="ctr">
                  <a:lnSpc>
                    <a:spcPct val="100000"/>
                  </a:lnSpc>
                  <a:buNone/>
                </a:pPr>
                <a:r>
                  <a:rPr lang="en-GB" sz="1800" dirty="0">
                    <a:solidFill>
                      <a:schemeClr val="tx1"/>
                    </a:solidFill>
                  </a:rPr>
                  <a:t> </a:t>
                </a:r>
                <a14:m>
                  <m:oMath xmlns:m="http://schemas.openxmlformats.org/officeDocument/2006/math">
                    <m:borderBox>
                      <m:borderBoxPr>
                        <m:ctrlPr>
                          <a:rPr lang="en-US" sz="2000" i="1" smtClean="0">
                            <a:solidFill>
                              <a:schemeClr val="tx1"/>
                            </a:solidFill>
                            <a:effectLst/>
                            <a:latin typeface="Cambria Math" panose="02040503050406030204" pitchFamily="18" charset="0"/>
                            <a:cs typeface="Times New Roman" panose="02020603050405020304" pitchFamily="18" charset="0"/>
                          </a:rPr>
                        </m:ctrlPr>
                      </m:borderBoxPr>
                      <m:e>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𝑀𝑒𝑎𝑛</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𝐴𝑏𝑠𝑜𝑙𝑢𝑡𝑒</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chemeClr val="tx1"/>
                                </a:solidFill>
                                <a:effectLst/>
                                <a:latin typeface="Cambria Math" panose="02040503050406030204" pitchFamily="18"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2000" i="1">
                                <a:solidFill>
                                  <a:schemeClr val="tx1"/>
                                </a:solidFill>
                                <a:effectLst/>
                                <a:latin typeface="Cambria Math" panose="02040503050406030204" pitchFamily="18" charset="0"/>
                                <a:cs typeface="Times New Roman" panose="02020603050405020304" pitchFamily="18" charset="0"/>
                              </a:rPr>
                            </m:ctrlPr>
                          </m:naryPr>
                          <m:sub>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chemeClr val="tx1"/>
                                    </a:solidFill>
                                    <a:effectLst/>
                                    <a:latin typeface="Cambria Math" panose="02040503050406030204" pitchFamily="18" charset="0"/>
                                    <a:cs typeface="Times New Roman" panose="02020603050405020304" pitchFamily="18" charset="0"/>
                                  </a:rPr>
                                </m:ctrlPr>
                              </m:sSubPr>
                              <m:e>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000" i="1">
                                    <a:solidFill>
                                      <a:schemeClr val="tx1"/>
                                    </a:solidFill>
                                    <a:effectLst/>
                                    <a:latin typeface="Cambria Math" panose="02040503050406030204" pitchFamily="18" charset="0"/>
                                    <a:cs typeface="Times New Roman" panose="02020603050405020304" pitchFamily="18" charset="0"/>
                                  </a:rPr>
                                </m:ctrlPr>
                              </m:sSubSupPr>
                              <m:e>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up>
                            </m:sSubSup>
                          </m:e>
                        </m:nary>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borderBox>
                  </m:oMath>
                </a14:m>
                <a:endParaRPr lang="en-GB" sz="2000" dirty="0">
                  <a:solidFill>
                    <a:schemeClr val="tx1"/>
                  </a:solidFill>
                </a:endParaRPr>
              </a:p>
              <a:p>
                <a:pPr marL="0" indent="0" algn="ctr">
                  <a:lnSpc>
                    <a:spcPct val="100000"/>
                  </a:lnSpc>
                  <a:buNone/>
                </a:pPr>
                <a:endParaRPr lang="en-GB" sz="1800" dirty="0">
                  <a:solidFill>
                    <a:schemeClr val="tx1"/>
                  </a:solidFill>
                </a:endParaRPr>
              </a:p>
              <a:p>
                <a:pPr marL="0" indent="0" algn="ctr">
                  <a:lnSpc>
                    <a:spcPct val="100000"/>
                  </a:lnSpc>
                  <a:buNone/>
                </a:pPr>
                <a:endParaRPr lang="en-GB" sz="1800" dirty="0">
                  <a:solidFill>
                    <a:schemeClr val="tx1"/>
                  </a:solidFill>
                </a:endParaRPr>
              </a:p>
              <a:p>
                <a:pPr>
                  <a:lnSpc>
                    <a:spcPct val="100000"/>
                  </a:lnSpc>
                </a:pPr>
                <a:r>
                  <a:rPr lang="en-GB" sz="1800" dirty="0">
                    <a:solidFill>
                      <a:schemeClr val="tx1"/>
                    </a:solidFill>
                  </a:rPr>
                  <a:t>Mean Absolute Percentage Error (MAPE): </a:t>
                </a:r>
                <a:r>
                  <a:rPr lang="en-US" sz="1800" dirty="0">
                    <a:solidFill>
                      <a:schemeClr val="tx1"/>
                    </a:solidFill>
                    <a:effectLst/>
                    <a:ea typeface="Calibri" panose="020F0502020204030204" pitchFamily="34" charset="0"/>
                  </a:rPr>
                  <a:t>It is the average of absolute percentage errors of a forecast</a:t>
                </a:r>
                <a:r>
                  <a:rPr lang="en-GB" sz="1800" dirty="0">
                    <a:solidFill>
                      <a:schemeClr val="tx1"/>
                    </a:solidFill>
                    <a:effectLst/>
                    <a:ea typeface="Calibri" panose="020F0502020204030204" pitchFamily="34" charset="0"/>
                  </a:rPr>
                  <a:t>.</a:t>
                </a:r>
              </a:p>
              <a:p>
                <a:pPr marL="0" indent="0">
                  <a:lnSpc>
                    <a:spcPct val="100000"/>
                  </a:lnSpc>
                  <a:buNone/>
                </a:pPr>
                <a14:m>
                  <m:oMathPara xmlns:m="http://schemas.openxmlformats.org/officeDocument/2006/math">
                    <m:oMathParaPr>
                      <m:jc m:val="center"/>
                    </m:oMathParaPr>
                    <m:oMath xmlns:m="http://schemas.openxmlformats.org/officeDocument/2006/math">
                      <m:borderBox>
                        <m:borderBoxPr>
                          <m:ctrlPr>
                            <a:rPr lang="en-US" sz="1800" i="1" smtClean="0">
                              <a:solidFill>
                                <a:schemeClr val="tx1"/>
                              </a:solidFill>
                              <a:effectLst/>
                              <a:latin typeface="Cambria Math" panose="02040503050406030204" pitchFamily="18" charset="0"/>
                              <a:cs typeface="Times New Roman" panose="02020603050405020304" pitchFamily="18" charset="0"/>
                            </a:rPr>
                          </m:ctrlPr>
                        </m:borderBox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𝑀𝑒𝑎𝑛</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𝐴𝑏𝑠𝑜𝑙𝑢𝑡𝑒</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𝑃𝑒𝑟𝑐𝑒𝑛𝑡𝑎𝑔𝑒</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solidFill>
                                    <a:schemeClr val="tx1"/>
                                  </a:solidFill>
                                  <a:effectLst/>
                                  <a:latin typeface="Cambria Math" panose="02040503050406030204" pitchFamily="18" charset="0"/>
                                  <a:cs typeface="Times New Roman" panose="02020603050405020304" pitchFamily="18" charset="0"/>
                                </a:rPr>
                              </m:ctrlPr>
                            </m:fPr>
                            <m:num>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den>
                          </m:f>
                          <m:nary>
                            <m:naryPr>
                              <m:chr m:val="∑"/>
                              <m:limLoc m:val="undOvr"/>
                              <m:ctrlPr>
                                <a:rPr lang="en-US" sz="1800" i="1">
                                  <a:solidFill>
                                    <a:schemeClr val="tx1"/>
                                  </a:solidFill>
                                  <a:effectLst/>
                                  <a:latin typeface="Cambria Math" panose="02040503050406030204" pitchFamily="18" charset="0"/>
                                  <a:cs typeface="Times New Roman" panose="02020603050405020304" pitchFamily="18" charset="0"/>
                                </a:rPr>
                              </m:ctrlPr>
                            </m:naryPr>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p>
                            <m:e>
                              <m:d>
                                <m:dPr>
                                  <m:begChr m:val="‖"/>
                                  <m:endChr m:val="‖"/>
                                  <m:ctrlPr>
                                    <a:rPr lang="en-US" sz="1800" i="1">
                                      <a:solidFill>
                                        <a:schemeClr val="tx1"/>
                                      </a:solidFill>
                                      <a:effectLst/>
                                      <a:latin typeface="Cambria Math" panose="02040503050406030204" pitchFamily="18" charset="0"/>
                                      <a:cs typeface="Times New Roman" panose="02020603050405020304" pitchFamily="18" charset="0"/>
                                    </a:rPr>
                                  </m:ctrlPr>
                                </m:dPr>
                                <m:e>
                                  <m:f>
                                    <m:fPr>
                                      <m:ctrlPr>
                                        <a:rPr lang="en-US" sz="1800" i="1">
                                          <a:solidFill>
                                            <a:schemeClr val="tx1"/>
                                          </a:solidFill>
                                          <a:effectLst/>
                                          <a:latin typeface="Cambria Math" panose="02040503050406030204" pitchFamily="18" charset="0"/>
                                          <a:cs typeface="Times New Roman" panose="02020603050405020304" pitchFamily="18" charset="0"/>
                                        </a:rPr>
                                      </m:ctrlPr>
                                    </m:fPr>
                                    <m:num>
                                      <m:sSub>
                                        <m:sSubPr>
                                          <m:ctrlPr>
                                            <a:rPr lang="en-US" sz="1800" i="1">
                                              <a:solidFill>
                                                <a:schemeClr val="tx1"/>
                                              </a:solidFill>
                                              <a:effectLst/>
                                              <a:latin typeface="Cambria Math" panose="020405030504060302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solidFill>
                                                <a:schemeClr val="tx1"/>
                                              </a:solidFill>
                                              <a:effectLst/>
                                              <a:latin typeface="Cambria Math" panose="020405030504060302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num>
                                    <m:den>
                                      <m:sSub>
                                        <m:sSubPr>
                                          <m:ctrlPr>
                                            <a:rPr lang="en-US" sz="1800" i="1">
                                              <a:solidFill>
                                                <a:schemeClr val="tx1"/>
                                              </a:solidFill>
                                              <a:effectLst/>
                                              <a:latin typeface="Cambria Math" panose="020405030504060302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𝐴</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e>
                              </m:d>
                            </m:e>
                          </m:nary>
                        </m:e>
                      </m:borderBox>
                    </m:oMath>
                  </m:oMathPara>
                </a14:m>
                <a:endParaRPr lang="en-GB" sz="1800" dirty="0">
                  <a:solidFill>
                    <a:schemeClr val="tx1"/>
                  </a:solidFill>
                </a:endParaRPr>
              </a:p>
              <a:p>
                <a:pPr>
                  <a:lnSpc>
                    <a:spcPct val="100000"/>
                  </a:lnSpc>
                </a:pPr>
                <a:endParaRPr lang="en-GB" sz="1800" dirty="0">
                  <a:solidFill>
                    <a:schemeClr val="tx2"/>
                  </a:solidFill>
                </a:endParaRPr>
              </a:p>
            </p:txBody>
          </p:sp>
        </mc:Choice>
        <mc:Fallback xmlns="">
          <p:sp>
            <p:nvSpPr>
              <p:cNvPr id="3" name="Content Placeholder 2">
                <a:extLst>
                  <a:ext uri="{FF2B5EF4-FFF2-40B4-BE49-F238E27FC236}">
                    <a16:creationId xmlns:a16="http://schemas.microsoft.com/office/drawing/2014/main" id="{CAE46ECF-8817-4FE7-B4A3-DBD8E12E3C39}"/>
                  </a:ext>
                </a:extLst>
              </p:cNvPr>
              <p:cNvSpPr>
                <a:spLocks noGrp="1" noRot="1" noChangeAspect="1" noMove="1" noResize="1" noEditPoints="1" noAdjustHandles="1" noChangeArrowheads="1" noChangeShapeType="1" noTextEdit="1"/>
              </p:cNvSpPr>
              <p:nvPr>
                <p:ph idx="1"/>
              </p:nvPr>
            </p:nvSpPr>
            <p:spPr>
              <a:xfrm>
                <a:off x="1018805" y="1191488"/>
                <a:ext cx="9833548" cy="5161186"/>
              </a:xfrm>
              <a:blipFill>
                <a:blip r:embed="rId2"/>
                <a:stretch>
                  <a:fillRect l="-496" r="-558"/>
                </a:stretch>
              </a:blipFill>
            </p:spPr>
            <p:txBody>
              <a:bodyPr/>
              <a:lstStyle/>
              <a:p>
                <a:r>
                  <a:rPr lang="en-US">
                    <a:noFill/>
                  </a:rPr>
                  <a:t> </a:t>
                </a:r>
              </a:p>
            </p:txBody>
          </p:sp>
        </mc:Fallback>
      </mc:AlternateContent>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817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b="1" dirty="0">
                <a:solidFill>
                  <a:schemeClr val="tx2"/>
                </a:solidFill>
              </a:rPr>
              <a:t>Performance measures contd.,</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018805" y="1191488"/>
                <a:ext cx="9833548" cy="5161186"/>
              </a:xfrm>
            </p:spPr>
            <p:txBody>
              <a:bodyPr>
                <a:normAutofit/>
              </a:bodyPr>
              <a:lstStyle/>
              <a:p>
                <a:pPr>
                  <a:lnSpc>
                    <a:spcPct val="100000"/>
                  </a:lnSpc>
                </a:pPr>
                <a:r>
                  <a:rPr lang="en-GB" sz="1800" dirty="0">
                    <a:solidFill>
                      <a:schemeClr val="tx1"/>
                    </a:solidFill>
                  </a:rPr>
                  <a:t>Root Mean Squared Error (RMSE): </a:t>
                </a:r>
                <a:r>
                  <a:rPr lang="en-US" sz="1800" dirty="0">
                    <a:solidFill>
                      <a:schemeClr val="tx1"/>
                    </a:solidFill>
                  </a:rPr>
                  <a:t>T</a:t>
                </a:r>
                <a:r>
                  <a:rPr lang="en-US" sz="1800" dirty="0">
                    <a:solidFill>
                      <a:schemeClr val="tx1"/>
                    </a:solidFill>
                    <a:effectLst/>
                    <a:ea typeface="Calibri" panose="020F0502020204030204" pitchFamily="34" charset="0"/>
                  </a:rPr>
                  <a:t>he standard deviation of  the residuals or errors of the forecast of the model</a:t>
                </a:r>
                <a:r>
                  <a:rPr lang="en-GB" sz="1800" dirty="0">
                    <a:solidFill>
                      <a:schemeClr val="tx1"/>
                    </a:solidFill>
                    <a:effectLst/>
                    <a:ea typeface="Calibri" panose="020F0502020204030204" pitchFamily="34" charset="0"/>
                  </a:rPr>
                  <a:t>.</a:t>
                </a:r>
              </a:p>
              <a:p>
                <a:pPr marL="0" indent="0">
                  <a:lnSpc>
                    <a:spcPct val="100000"/>
                  </a:lnSpc>
                  <a:buNone/>
                </a:pPr>
                <a14:m>
                  <m:oMathPara xmlns:m="http://schemas.openxmlformats.org/officeDocument/2006/math">
                    <m:oMathParaPr>
                      <m:jc m:val="center"/>
                    </m:oMathParaPr>
                    <m:oMath xmlns:m="http://schemas.openxmlformats.org/officeDocument/2006/math">
                      <m:borderBox>
                        <m:borderBoxPr>
                          <m:ctrlPr>
                            <a:rPr lang="en-US" sz="1800" i="1" smtClean="0">
                              <a:solidFill>
                                <a:schemeClr val="tx1"/>
                              </a:solidFill>
                              <a:effectLst/>
                              <a:latin typeface="Cambria Math" panose="02040503050406030204" pitchFamily="18" charset="0"/>
                              <a:cs typeface="Times New Roman" panose="02020603050405020304" pitchFamily="18" charset="0"/>
                            </a:rPr>
                          </m:ctrlPr>
                        </m:borderBox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𝑅𝑜𝑜𝑡</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𝑚𝑒𝑎𝑛</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𝑆𝑞𝑢𝑎𝑟𝑒𝑑</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𝐸𝑟𝑟𝑜𝑟</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1800" i="1">
                                  <a:solidFill>
                                    <a:schemeClr val="tx1"/>
                                  </a:solidFill>
                                  <a:effectLst/>
                                  <a:latin typeface="Cambria Math" panose="02040503050406030204" pitchFamily="18" charset="0"/>
                                  <a:cs typeface="Times New Roman" panose="02020603050405020304" pitchFamily="18" charset="0"/>
                                </a:rPr>
                              </m:ctrlPr>
                            </m:radPr>
                            <m:deg/>
                            <m:e>
                              <m:f>
                                <m:fPr>
                                  <m:ctrlPr>
                                    <a:rPr lang="en-US" sz="1800" i="1">
                                      <a:solidFill>
                                        <a:schemeClr val="tx1"/>
                                      </a:solidFill>
                                      <a:effectLst/>
                                      <a:latin typeface="Cambria Math" panose="02040503050406030204" pitchFamily="18" charset="0"/>
                                      <a:cs typeface="Times New Roman" panose="02020603050405020304" pitchFamily="18" charset="0"/>
                                    </a:rPr>
                                  </m:ctrlPr>
                                </m:fPr>
                                <m:num>
                                  <m:nary>
                                    <m:naryPr>
                                      <m:chr m:val="∑"/>
                                      <m:limLoc m:val="undOvr"/>
                                      <m:ctrlPr>
                                        <a:rPr lang="en-US" sz="1800" i="1">
                                          <a:solidFill>
                                            <a:schemeClr val="tx1"/>
                                          </a:solidFill>
                                          <a:effectLst/>
                                          <a:latin typeface="Cambria Math" panose="02040503050406030204" pitchFamily="18" charset="0"/>
                                          <a:cs typeface="Times New Roman" panose="02020603050405020304" pitchFamily="18" charset="0"/>
                                        </a:rPr>
                                      </m:ctrlPr>
                                    </m:naryPr>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en-US" sz="1800" i="1">
                                              <a:solidFill>
                                                <a:schemeClr val="tx1"/>
                                              </a:solidFill>
                                              <a:effectLst/>
                                              <a:latin typeface="Cambria Math" panose="02040503050406030204" pitchFamily="18" charset="0"/>
                                              <a:cs typeface="Times New Roman" panose="02020603050405020304" pitchFamily="18" charset="0"/>
                                            </a:rPr>
                                          </m:ctrlPr>
                                        </m:s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solidFill>
                                                    <a:schemeClr val="tx1"/>
                                                  </a:solidFill>
                                                  <a:effectLst/>
                                                  <a:latin typeface="Cambria Math" panose="02040503050406030204" pitchFamily="18"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solidFill>
                                                    <a:schemeClr val="tx1"/>
                                                  </a:solidFill>
                                                  <a:effectLst/>
                                                  <a:latin typeface="Cambria Math" panose="02040503050406030204" pitchFamily="18" charset="0"/>
                                                  <a:cs typeface="Times New Roman" panose="02020603050405020304" pitchFamily="18" charset="0"/>
                                                </a:rPr>
                                              </m:ctrlPr>
                                            </m:sSubSup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e>
                                  </m:nary>
                                </m:num>
                                <m:den>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den>
                              </m:f>
                            </m:e>
                          </m:rad>
                        </m:e>
                      </m:borderBox>
                    </m:oMath>
                  </m:oMathPara>
                </a14:m>
                <a:endParaRPr lang="en-GB" sz="1800" dirty="0">
                  <a:solidFill>
                    <a:schemeClr val="tx1"/>
                  </a:solidFill>
                </a:endParaRPr>
              </a:p>
              <a:p>
                <a:pPr>
                  <a:lnSpc>
                    <a:spcPct val="100000"/>
                  </a:lnSpc>
                </a:pPr>
                <a:r>
                  <a:rPr lang="en-GB" sz="1800" dirty="0">
                    <a:solidFill>
                      <a:schemeClr val="tx1"/>
                    </a:solidFill>
                  </a:rPr>
                  <a:t>Scaled RMSE: </a:t>
                </a:r>
                <a:r>
                  <a:rPr lang="en-US" sz="1800" dirty="0">
                    <a:solidFill>
                      <a:schemeClr val="tx1"/>
                    </a:solidFill>
                    <a:effectLst/>
                    <a:ea typeface="Calibri" panose="020F0502020204030204" pitchFamily="34" charset="0"/>
                  </a:rPr>
                  <a:t>The scaled RMSE is the normalized value of RMSE. The value is normalized between 0 and 1.</a:t>
                </a:r>
              </a:p>
              <a:p>
                <a:pPr marL="0" indent="0">
                  <a:lnSpc>
                    <a:spcPct val="100000"/>
                  </a:lnSpc>
                  <a:buNone/>
                </a:pPr>
                <a:endParaRPr lang="en-US" sz="1800" dirty="0">
                  <a:solidFill>
                    <a:schemeClr val="tx1"/>
                  </a:solidFill>
                </a:endParaRPr>
              </a:p>
              <a:p>
                <a:pPr marL="0" indent="0" algn="ctr">
                  <a:lnSpc>
                    <a:spcPct val="100000"/>
                  </a:lnSpc>
                  <a:buNone/>
                </a:pPr>
                <a14:m>
                  <m:oMathPara xmlns:m="http://schemas.openxmlformats.org/officeDocument/2006/math">
                    <m:oMathParaPr>
                      <m:jc m:val="centerGroup"/>
                    </m:oMathParaPr>
                    <m:oMath xmlns:m="http://schemas.openxmlformats.org/officeDocument/2006/math">
                      <m:borderBox>
                        <m:borderBoxPr>
                          <m:ctrlPr>
                            <a:rPr lang="en-US" sz="1800" i="1" smtClean="0">
                              <a:solidFill>
                                <a:schemeClr val="tx1"/>
                              </a:solidFill>
                              <a:effectLst/>
                              <a:latin typeface="Cambria Math" panose="02040503050406030204" pitchFamily="18" charset="0"/>
                              <a:cs typeface="Times New Roman" panose="02020603050405020304" pitchFamily="18" charset="0"/>
                            </a:rPr>
                          </m:ctrlPr>
                        </m:borderBox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𝑆𝑐𝑎𝑙𝑒𝑑</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𝑅𝑀𝑆𝐸</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solidFill>
                                    <a:schemeClr val="tx1"/>
                                  </a:solidFill>
                                  <a:effectLst/>
                                  <a:latin typeface="Cambria Math" panose="02040503050406030204" pitchFamily="18" charset="0"/>
                                  <a:cs typeface="Times New Roman" panose="02020603050405020304" pitchFamily="18" charset="0"/>
                                </a:rPr>
                              </m:ctrlPr>
                            </m:fPr>
                            <m:num>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𝑅𝑀𝑆𝐸</m:t>
                              </m:r>
                            </m:num>
                            <m:den>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1800" i="1">
                                      <a:solidFill>
                                        <a:schemeClr val="tx1"/>
                                      </a:solidFill>
                                      <a:effectLst/>
                                      <a:latin typeface="Cambria Math" panose="02040503050406030204" pitchFamily="18" charset="0"/>
                                      <a:cs typeface="Times New Roman" panose="02020603050405020304" pitchFamily="18" charset="0"/>
                                    </a:rPr>
                                  </m:ctrlPr>
                                </m:funcPr>
                                <m:fName>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max</m:t>
                                  </m:r>
                                </m:fName>
                                <m:e>
                                  <m:d>
                                    <m:dPr>
                                      <m:ctrlPr>
                                        <a:rPr lang="en-US" sz="1800" i="1">
                                          <a:solidFill>
                                            <a:schemeClr val="tx1"/>
                                          </a:solidFill>
                                          <a:effectLst/>
                                          <a:latin typeface="Cambria Math" panose="02040503050406030204" pitchFamily="18"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𝑎𝑐𝑡𝑢𝑎𝑙</m:t>
                                      </m:r>
                                    </m:e>
                                  </m:d>
                                </m:e>
                              </m:func>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1800" i="1">
                                      <a:solidFill>
                                        <a:schemeClr val="tx1"/>
                                      </a:solidFill>
                                      <a:effectLst/>
                                      <a:latin typeface="Cambria Math" panose="02040503050406030204" pitchFamily="18" charset="0"/>
                                      <a:cs typeface="Times New Roman" panose="02020603050405020304" pitchFamily="18" charset="0"/>
                                    </a:rPr>
                                  </m:ctrlPr>
                                </m:funcPr>
                                <m:fName>
                                  <m:r>
                                    <m:rPr>
                                      <m:sty m:val="p"/>
                                    </m:rPr>
                                    <a:rPr lang="en-US" sz="18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min</m:t>
                                  </m:r>
                                </m:fName>
                                <m:e>
                                  <m:d>
                                    <m:dPr>
                                      <m:ctrlPr>
                                        <a:rPr lang="en-US" sz="1800" i="1">
                                          <a:solidFill>
                                            <a:schemeClr val="tx1"/>
                                          </a:solidFill>
                                          <a:effectLst/>
                                          <a:latin typeface="Cambria Math" panose="02040503050406030204" pitchFamily="18"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𝑎𝑐𝑡𝑢𝑎𝑙</m:t>
                                      </m:r>
                                    </m:e>
                                  </m:d>
                                </m:e>
                              </m:func>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e>
                      </m:borderBox>
                    </m:oMath>
                  </m:oMathPara>
                </a14:m>
                <a:endParaRPr lang="en-US" sz="1800" dirty="0">
                  <a:solidFill>
                    <a:schemeClr val="tx1"/>
                  </a:solidFill>
                </a:endParaRPr>
              </a:p>
              <a:p>
                <a:pPr marL="0" indent="0">
                  <a:lnSpc>
                    <a:spcPct val="100000"/>
                  </a:lnSpc>
                  <a:buNone/>
                </a:pPr>
                <a:r>
                  <a:rPr lang="en-US" sz="1800" dirty="0">
                    <a:solidFill>
                      <a:schemeClr val="tx1"/>
                    </a:solidFill>
                  </a:rPr>
                  <a:t>  Value close to 0 means the model is good at predicting task</a:t>
                </a:r>
                <a:r>
                  <a:rPr lang="en-GB" sz="1800" dirty="0">
                    <a:solidFill>
                      <a:schemeClr val="tx1"/>
                    </a:solidFill>
                  </a:rPr>
                  <a:t>.</a:t>
                </a:r>
              </a:p>
            </p:txBody>
          </p:sp>
        </mc:Choice>
        <mc:Fallback xmlns="">
          <p:sp>
            <p:nvSpPr>
              <p:cNvPr id="3" name="Content Placeholder 2">
                <a:extLst>
                  <a:ext uri="{FF2B5EF4-FFF2-40B4-BE49-F238E27FC236}">
                    <a16:creationId xmlns:a16="http://schemas.microsoft.com/office/drawing/2014/main" id="{CAE46ECF-8817-4FE7-B4A3-DBD8E12E3C39}"/>
                  </a:ext>
                </a:extLst>
              </p:cNvPr>
              <p:cNvSpPr>
                <a:spLocks noGrp="1" noRot="1" noChangeAspect="1" noMove="1" noResize="1" noEditPoints="1" noAdjustHandles="1" noChangeArrowheads="1" noChangeShapeType="1" noTextEdit="1"/>
              </p:cNvSpPr>
              <p:nvPr>
                <p:ph idx="1"/>
              </p:nvPr>
            </p:nvSpPr>
            <p:spPr>
              <a:xfrm>
                <a:off x="1018805" y="1191488"/>
                <a:ext cx="9833548" cy="5161186"/>
              </a:xfrm>
              <a:blipFill>
                <a:blip r:embed="rId2"/>
                <a:stretch>
                  <a:fillRect l="-372" t="-590" r="-744"/>
                </a:stretch>
              </a:blipFill>
            </p:spPr>
            <p:txBody>
              <a:bodyPr/>
              <a:lstStyle/>
              <a:p>
                <a:r>
                  <a:rPr lang="en-US">
                    <a:noFill/>
                  </a:rPr>
                  <a:t> </a:t>
                </a:r>
              </a:p>
            </p:txBody>
          </p:sp>
        </mc:Fallback>
      </mc:AlternateContent>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069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600" b="1" kern="1200" dirty="0">
                <a:solidFill>
                  <a:schemeClr val="tx2"/>
                </a:solidFill>
                <a:latin typeface="+mj-lt"/>
                <a:ea typeface="+mj-ea"/>
                <a:cs typeface="+mj-cs"/>
              </a:rPr>
              <a:t>Results in terms of MAE</a:t>
            </a:r>
          </a:p>
        </p:txBody>
      </p:sp>
      <p:graphicFrame>
        <p:nvGraphicFramePr>
          <p:cNvPr id="4" name="Content Placeholder 3">
            <a:extLst>
              <a:ext uri="{FF2B5EF4-FFF2-40B4-BE49-F238E27FC236}">
                <a16:creationId xmlns:a16="http://schemas.microsoft.com/office/drawing/2014/main" id="{FF7C8132-19E7-F55E-6D05-42158BA8872F}"/>
              </a:ext>
            </a:extLst>
          </p:cNvPr>
          <p:cNvGraphicFramePr>
            <a:graphicFrameLocks noGrp="1"/>
          </p:cNvGraphicFramePr>
          <p:nvPr>
            <p:ph idx="1"/>
            <p:extLst>
              <p:ext uri="{D42A27DB-BD31-4B8C-83A1-F6EECF244321}">
                <p14:modId xmlns:p14="http://schemas.microsoft.com/office/powerpoint/2010/main" val="613500722"/>
              </p:ext>
            </p:extLst>
          </p:nvPr>
        </p:nvGraphicFramePr>
        <p:xfrm>
          <a:off x="400656" y="1607127"/>
          <a:ext cx="5529089" cy="3071129"/>
        </p:xfrm>
        <a:graphic>
          <a:graphicData uri="http://schemas.openxmlformats.org/drawingml/2006/table">
            <a:tbl>
              <a:tblPr firstRow="1" bandRow="1">
                <a:tableStyleId>{5C22544A-7EE6-4342-B048-85BDC9FD1C3A}</a:tableStyleId>
              </a:tblPr>
              <a:tblGrid>
                <a:gridCol w="1329290">
                  <a:extLst>
                    <a:ext uri="{9D8B030D-6E8A-4147-A177-3AD203B41FA5}">
                      <a16:colId xmlns:a16="http://schemas.microsoft.com/office/drawing/2014/main" val="2531363800"/>
                    </a:ext>
                  </a:extLst>
                </a:gridCol>
                <a:gridCol w="1334530">
                  <a:extLst>
                    <a:ext uri="{9D8B030D-6E8A-4147-A177-3AD203B41FA5}">
                      <a16:colId xmlns:a16="http://schemas.microsoft.com/office/drawing/2014/main" val="921671195"/>
                    </a:ext>
                  </a:extLst>
                </a:gridCol>
                <a:gridCol w="953342">
                  <a:extLst>
                    <a:ext uri="{9D8B030D-6E8A-4147-A177-3AD203B41FA5}">
                      <a16:colId xmlns:a16="http://schemas.microsoft.com/office/drawing/2014/main" val="2738186721"/>
                    </a:ext>
                  </a:extLst>
                </a:gridCol>
                <a:gridCol w="997527">
                  <a:extLst>
                    <a:ext uri="{9D8B030D-6E8A-4147-A177-3AD203B41FA5}">
                      <a16:colId xmlns:a16="http://schemas.microsoft.com/office/drawing/2014/main" val="1321815758"/>
                    </a:ext>
                  </a:extLst>
                </a:gridCol>
                <a:gridCol w="914400">
                  <a:extLst>
                    <a:ext uri="{9D8B030D-6E8A-4147-A177-3AD203B41FA5}">
                      <a16:colId xmlns:a16="http://schemas.microsoft.com/office/drawing/2014/main" val="652819808"/>
                    </a:ext>
                  </a:extLst>
                </a:gridCol>
              </a:tblGrid>
              <a:tr h="485559">
                <a:tc>
                  <a:txBody>
                    <a:bodyPr/>
                    <a:lstStyle/>
                    <a:p>
                      <a:pPr algn="ctr" fontAlgn="b"/>
                      <a:r>
                        <a:rPr lang="en-US" sz="1400" u="none" strike="noStrike" dirty="0">
                          <a:effectLst/>
                        </a:rPr>
                        <a:t>Algorithm</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Hyperparameter tuning</a:t>
                      </a:r>
                      <a:endParaRPr lang="en-US" sz="1400" b="1"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Lag1 MAE</a:t>
                      </a:r>
                      <a:endParaRPr lang="en-US" sz="1400" b="1"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Lag3 MAE</a:t>
                      </a:r>
                      <a:endParaRPr lang="en-US" sz="1400" b="1"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Lag7 MAE</a:t>
                      </a:r>
                      <a:endParaRPr lang="en-US" sz="1400" b="1" i="0" u="none" strike="noStrike">
                        <a:solidFill>
                          <a:srgbClr val="000000"/>
                        </a:solidFill>
                        <a:effectLst/>
                        <a:latin typeface="Calibri" panose="020F0502020204030204" pitchFamily="34" charset="0"/>
                      </a:endParaRPr>
                    </a:p>
                  </a:txBody>
                  <a:tcPr marL="20226" marR="20226" marT="20226" marB="0" anchor="b"/>
                </a:tc>
                <a:extLst>
                  <a:ext uri="{0D108BD9-81ED-4DB2-BD59-A6C34878D82A}">
                    <a16:rowId xmlns:a16="http://schemas.microsoft.com/office/drawing/2014/main" val="3933985670"/>
                  </a:ext>
                </a:extLst>
              </a:tr>
              <a:tr h="330268">
                <a:tc rowSpan="2">
                  <a:txBody>
                    <a:bodyPr/>
                    <a:lstStyle/>
                    <a:p>
                      <a:pPr algn="ctr" fontAlgn="b"/>
                      <a:r>
                        <a:rPr lang="en-US" sz="1400" u="none" strike="noStrike" dirty="0" err="1">
                          <a:effectLst/>
                        </a:rPr>
                        <a:t>XGBoost</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N</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1800.807</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1871.2265</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2005.5028</a:t>
                      </a:r>
                      <a:endParaRPr lang="en-US" sz="1400" b="0" i="0" u="none" strike="noStrike">
                        <a:solidFill>
                          <a:srgbClr val="000000"/>
                        </a:solidFill>
                        <a:effectLst/>
                        <a:latin typeface="Calibri" panose="020F0502020204030204" pitchFamily="34" charset="0"/>
                      </a:endParaRPr>
                    </a:p>
                  </a:txBody>
                  <a:tcPr marL="20226" marR="20226" marT="20226" marB="0" anchor="b"/>
                </a:tc>
                <a:extLst>
                  <a:ext uri="{0D108BD9-81ED-4DB2-BD59-A6C34878D82A}">
                    <a16:rowId xmlns:a16="http://schemas.microsoft.com/office/drawing/2014/main" val="667398268"/>
                  </a:ext>
                </a:extLst>
              </a:tr>
              <a:tr h="330268">
                <a:tc vMerge="1">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1051.628</a:t>
                      </a:r>
                      <a:endParaRPr lang="en-US" sz="1400" b="1"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1093.0044</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1111.3384</a:t>
                      </a:r>
                      <a:endParaRPr lang="en-US" sz="1400" b="0" i="0" u="none" strike="noStrike">
                        <a:solidFill>
                          <a:srgbClr val="000000"/>
                        </a:solidFill>
                        <a:effectLst/>
                        <a:latin typeface="Calibri" panose="020F0502020204030204" pitchFamily="34" charset="0"/>
                      </a:endParaRPr>
                    </a:p>
                  </a:txBody>
                  <a:tcPr marL="20226" marR="20226" marT="20226" marB="0" anchor="b"/>
                </a:tc>
                <a:extLst>
                  <a:ext uri="{0D108BD9-81ED-4DB2-BD59-A6C34878D82A}">
                    <a16:rowId xmlns:a16="http://schemas.microsoft.com/office/drawing/2014/main" val="4286020702"/>
                  </a:ext>
                </a:extLst>
              </a:tr>
              <a:tr h="350196">
                <a:tc rowSpan="2">
                  <a:txBody>
                    <a:bodyPr/>
                    <a:lstStyle/>
                    <a:p>
                      <a:pPr algn="ctr" fontAlgn="b"/>
                      <a:r>
                        <a:rPr lang="en-US" sz="1400" u="none" strike="noStrike" dirty="0">
                          <a:effectLst/>
                        </a:rPr>
                        <a:t>Random Forest</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N</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1950.7505</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2018.0528</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2269.9888</a:t>
                      </a:r>
                      <a:endParaRPr lang="en-US" sz="1400" b="0" i="0" u="none" strike="noStrike" dirty="0">
                        <a:solidFill>
                          <a:srgbClr val="000000"/>
                        </a:solidFill>
                        <a:effectLst/>
                        <a:latin typeface="Calibri" panose="020F0502020204030204" pitchFamily="34" charset="0"/>
                      </a:endParaRPr>
                    </a:p>
                  </a:txBody>
                  <a:tcPr marL="20226" marR="20226" marT="20226" marB="0" anchor="b"/>
                </a:tc>
                <a:extLst>
                  <a:ext uri="{0D108BD9-81ED-4DB2-BD59-A6C34878D82A}">
                    <a16:rowId xmlns:a16="http://schemas.microsoft.com/office/drawing/2014/main" val="2635422477"/>
                  </a:ext>
                </a:extLst>
              </a:tr>
              <a:tr h="330268">
                <a:tc vMerge="1">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1856.7038</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1924.5841</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2251.7415</a:t>
                      </a:r>
                      <a:endParaRPr lang="en-US" sz="1400" b="0" i="0" u="none" strike="noStrike">
                        <a:solidFill>
                          <a:srgbClr val="000000"/>
                        </a:solidFill>
                        <a:effectLst/>
                        <a:latin typeface="Calibri" panose="020F0502020204030204" pitchFamily="34" charset="0"/>
                      </a:endParaRPr>
                    </a:p>
                  </a:txBody>
                  <a:tcPr marL="20226" marR="20226" marT="20226" marB="0" anchor="b"/>
                </a:tc>
                <a:extLst>
                  <a:ext uri="{0D108BD9-81ED-4DB2-BD59-A6C34878D82A}">
                    <a16:rowId xmlns:a16="http://schemas.microsoft.com/office/drawing/2014/main" val="226345983"/>
                  </a:ext>
                </a:extLst>
              </a:tr>
              <a:tr h="330268">
                <a:tc rowSpan="2">
                  <a:txBody>
                    <a:bodyPr/>
                    <a:lstStyle/>
                    <a:p>
                      <a:pPr algn="ctr" fontAlgn="b"/>
                      <a:r>
                        <a:rPr lang="en-US" sz="1400" u="none" strike="noStrike" dirty="0">
                          <a:effectLst/>
                        </a:rPr>
                        <a:t>SVR</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N</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1663.3167</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1854.7759</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2287.7362</a:t>
                      </a:r>
                      <a:endParaRPr lang="en-US" sz="1400" b="0" i="0" u="none" strike="noStrike">
                        <a:solidFill>
                          <a:srgbClr val="000000"/>
                        </a:solidFill>
                        <a:effectLst/>
                        <a:latin typeface="Calibri" panose="020F0502020204030204" pitchFamily="34" charset="0"/>
                      </a:endParaRPr>
                    </a:p>
                  </a:txBody>
                  <a:tcPr marL="20226" marR="20226" marT="20226" marB="0" anchor="b"/>
                </a:tc>
                <a:extLst>
                  <a:ext uri="{0D108BD9-81ED-4DB2-BD59-A6C34878D82A}">
                    <a16:rowId xmlns:a16="http://schemas.microsoft.com/office/drawing/2014/main" val="179688566"/>
                  </a:ext>
                </a:extLst>
              </a:tr>
              <a:tr h="330268">
                <a:tc vMerge="1">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1383.9007</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1515.0595</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1676.6268</a:t>
                      </a:r>
                      <a:endParaRPr lang="en-US" sz="1400" b="0" i="0" u="none" strike="noStrike">
                        <a:solidFill>
                          <a:srgbClr val="000000"/>
                        </a:solidFill>
                        <a:effectLst/>
                        <a:latin typeface="Calibri" panose="020F0502020204030204" pitchFamily="34" charset="0"/>
                      </a:endParaRPr>
                    </a:p>
                  </a:txBody>
                  <a:tcPr marL="20226" marR="20226" marT="20226" marB="0" anchor="b"/>
                </a:tc>
                <a:extLst>
                  <a:ext uri="{0D108BD9-81ED-4DB2-BD59-A6C34878D82A}">
                    <a16:rowId xmlns:a16="http://schemas.microsoft.com/office/drawing/2014/main" val="4273514181"/>
                  </a:ext>
                </a:extLst>
              </a:tr>
              <a:tr h="330268">
                <a:tc rowSpan="2">
                  <a:txBody>
                    <a:bodyPr/>
                    <a:lstStyle/>
                    <a:p>
                      <a:pPr algn="ctr" fontAlgn="b"/>
                      <a:r>
                        <a:rPr lang="en-US" sz="1400" u="none" strike="noStrike" dirty="0">
                          <a:effectLst/>
                        </a:rPr>
                        <a:t>LSTM</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N</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2208.5275</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2782.1207</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3774.286</a:t>
                      </a:r>
                      <a:endParaRPr lang="en-US" sz="1400" b="0" i="0" u="none" strike="noStrike">
                        <a:solidFill>
                          <a:srgbClr val="000000"/>
                        </a:solidFill>
                        <a:effectLst/>
                        <a:latin typeface="Calibri" panose="020F0502020204030204" pitchFamily="34" charset="0"/>
                      </a:endParaRPr>
                    </a:p>
                  </a:txBody>
                  <a:tcPr marL="20226" marR="20226" marT="20226" marB="0" anchor="b"/>
                </a:tc>
                <a:extLst>
                  <a:ext uri="{0D108BD9-81ED-4DB2-BD59-A6C34878D82A}">
                    <a16:rowId xmlns:a16="http://schemas.microsoft.com/office/drawing/2014/main" val="519597824"/>
                  </a:ext>
                </a:extLst>
              </a:tr>
              <a:tr h="253766">
                <a:tc vMerge="1">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1566.5123</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a:effectLst/>
                        </a:rPr>
                        <a:t>1604.9684</a:t>
                      </a:r>
                      <a:endParaRPr lang="en-US" sz="1400" b="0" i="0" u="none" strike="noStrike">
                        <a:solidFill>
                          <a:srgbClr val="000000"/>
                        </a:solidFill>
                        <a:effectLst/>
                        <a:latin typeface="Calibri" panose="020F0502020204030204" pitchFamily="34" charset="0"/>
                      </a:endParaRPr>
                    </a:p>
                  </a:txBody>
                  <a:tcPr marL="20226" marR="20226" marT="20226" marB="0" anchor="b"/>
                </a:tc>
                <a:tc>
                  <a:txBody>
                    <a:bodyPr/>
                    <a:lstStyle/>
                    <a:p>
                      <a:pPr algn="ctr" fontAlgn="b"/>
                      <a:r>
                        <a:rPr lang="en-US" sz="1400" u="none" strike="noStrike" dirty="0">
                          <a:effectLst/>
                        </a:rPr>
                        <a:t>2001.9859</a:t>
                      </a:r>
                      <a:endParaRPr lang="en-US" sz="1400" b="0" i="0" u="none" strike="noStrike" dirty="0">
                        <a:solidFill>
                          <a:srgbClr val="212121"/>
                        </a:solidFill>
                        <a:effectLst/>
                        <a:latin typeface="Courier New" panose="02070309020205020404" pitchFamily="49" charset="0"/>
                      </a:endParaRPr>
                    </a:p>
                  </a:txBody>
                  <a:tcPr marL="20226" marR="20226" marT="20226" marB="0" anchor="b"/>
                </a:tc>
                <a:extLst>
                  <a:ext uri="{0D108BD9-81ED-4DB2-BD59-A6C34878D82A}">
                    <a16:rowId xmlns:a16="http://schemas.microsoft.com/office/drawing/2014/main" val="3505529669"/>
                  </a:ext>
                </a:extLst>
              </a:tr>
            </a:tbl>
          </a:graphicData>
        </a:graphic>
      </p:graphicFrame>
      <p:graphicFrame>
        <p:nvGraphicFramePr>
          <p:cNvPr id="5" name="Chart 4">
            <a:extLst>
              <a:ext uri="{FF2B5EF4-FFF2-40B4-BE49-F238E27FC236}">
                <a16:creationId xmlns:a16="http://schemas.microsoft.com/office/drawing/2014/main" id="{16D175CF-E79C-5F2F-757B-A24800AB5C30}"/>
              </a:ext>
            </a:extLst>
          </p:cNvPr>
          <p:cNvGraphicFramePr/>
          <p:nvPr>
            <p:extLst>
              <p:ext uri="{D42A27DB-BD31-4B8C-83A1-F6EECF244321}">
                <p14:modId xmlns:p14="http://schemas.microsoft.com/office/powerpoint/2010/main" val="1205390740"/>
              </p:ext>
            </p:extLst>
          </p:nvPr>
        </p:nvGraphicFramePr>
        <p:xfrm>
          <a:off x="5929745" y="1408671"/>
          <a:ext cx="5999658" cy="36699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149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600" b="1" kern="1200" dirty="0">
                <a:solidFill>
                  <a:schemeClr val="tx2"/>
                </a:solidFill>
                <a:latin typeface="+mj-lt"/>
                <a:ea typeface="+mj-ea"/>
                <a:cs typeface="+mj-cs"/>
              </a:rPr>
              <a:t>Results in terms of MAPE in %</a:t>
            </a:r>
          </a:p>
        </p:txBody>
      </p:sp>
      <p:graphicFrame>
        <p:nvGraphicFramePr>
          <p:cNvPr id="7" name="Content Placeholder 6">
            <a:extLst>
              <a:ext uri="{FF2B5EF4-FFF2-40B4-BE49-F238E27FC236}">
                <a16:creationId xmlns:a16="http://schemas.microsoft.com/office/drawing/2014/main" id="{30DF491F-80A4-D896-F4B1-3BE8B25299C3}"/>
              </a:ext>
            </a:extLst>
          </p:cNvPr>
          <p:cNvGraphicFramePr>
            <a:graphicFrameLocks noGrp="1"/>
          </p:cNvGraphicFramePr>
          <p:nvPr>
            <p:ph idx="1"/>
            <p:extLst>
              <p:ext uri="{D42A27DB-BD31-4B8C-83A1-F6EECF244321}">
                <p14:modId xmlns:p14="http://schemas.microsoft.com/office/powerpoint/2010/main" val="222220780"/>
              </p:ext>
            </p:extLst>
          </p:nvPr>
        </p:nvGraphicFramePr>
        <p:xfrm>
          <a:off x="428627" y="2038865"/>
          <a:ext cx="5519091" cy="3039763"/>
        </p:xfrm>
        <a:graphic>
          <a:graphicData uri="http://schemas.openxmlformats.org/drawingml/2006/table">
            <a:tbl>
              <a:tblPr firstRow="1" bandRow="1">
                <a:tableStyleId>{21E4AEA4-8DFA-4A89-87EB-49C32662AFE0}</a:tableStyleId>
              </a:tblPr>
              <a:tblGrid>
                <a:gridCol w="1266504">
                  <a:extLst>
                    <a:ext uri="{9D8B030D-6E8A-4147-A177-3AD203B41FA5}">
                      <a16:colId xmlns:a16="http://schemas.microsoft.com/office/drawing/2014/main" val="1591220503"/>
                    </a:ext>
                  </a:extLst>
                </a:gridCol>
                <a:gridCol w="1258134">
                  <a:extLst>
                    <a:ext uri="{9D8B030D-6E8A-4147-A177-3AD203B41FA5}">
                      <a16:colId xmlns:a16="http://schemas.microsoft.com/office/drawing/2014/main" val="3789335379"/>
                    </a:ext>
                  </a:extLst>
                </a:gridCol>
                <a:gridCol w="881267">
                  <a:extLst>
                    <a:ext uri="{9D8B030D-6E8A-4147-A177-3AD203B41FA5}">
                      <a16:colId xmlns:a16="http://schemas.microsoft.com/office/drawing/2014/main" val="967650906"/>
                    </a:ext>
                  </a:extLst>
                </a:gridCol>
                <a:gridCol w="1056593">
                  <a:extLst>
                    <a:ext uri="{9D8B030D-6E8A-4147-A177-3AD203B41FA5}">
                      <a16:colId xmlns:a16="http://schemas.microsoft.com/office/drawing/2014/main" val="4210936275"/>
                    </a:ext>
                  </a:extLst>
                </a:gridCol>
                <a:gridCol w="1056593">
                  <a:extLst>
                    <a:ext uri="{9D8B030D-6E8A-4147-A177-3AD203B41FA5}">
                      <a16:colId xmlns:a16="http://schemas.microsoft.com/office/drawing/2014/main" val="3752121067"/>
                    </a:ext>
                  </a:extLst>
                </a:gridCol>
              </a:tblGrid>
              <a:tr h="555107">
                <a:tc>
                  <a:txBody>
                    <a:bodyPr/>
                    <a:lstStyle/>
                    <a:p>
                      <a:pPr algn="ctr" fontAlgn="b"/>
                      <a:r>
                        <a:rPr lang="en-US" sz="1400" u="none" strike="noStrike" dirty="0">
                          <a:effectLst/>
                        </a:rPr>
                        <a:t>Algorithm</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Hyperparameter tuning</a:t>
                      </a:r>
                      <a:endParaRPr lang="en-US" sz="1400" b="1"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Lag1 MAPE</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Lag3 MAPE</a:t>
                      </a:r>
                      <a:endParaRPr lang="en-US" sz="1400" b="1"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Lag7 MAPE</a:t>
                      </a:r>
                      <a:endParaRPr lang="en-US" sz="1400" b="1" i="0" u="none" strike="noStrike">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2433009197"/>
                  </a:ext>
                </a:extLst>
              </a:tr>
              <a:tr h="310582">
                <a:tc rowSpan="2">
                  <a:txBody>
                    <a:bodyPr/>
                    <a:lstStyle/>
                    <a:p>
                      <a:pPr algn="ctr" fontAlgn="b"/>
                      <a:r>
                        <a:rPr lang="en-US" sz="1400" u="none" strike="noStrike" dirty="0" err="1">
                          <a:effectLst/>
                        </a:rPr>
                        <a:t>XGBoost</a:t>
                      </a:r>
                      <a:endParaRPr lang="en-US" sz="1400" u="none" strike="noStrike" dirty="0">
                        <a:effectLst/>
                      </a:endParaRP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N</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4.497</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4.8023</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5.2266</a:t>
                      </a:r>
                      <a:endParaRPr lang="en-US" sz="1400" b="0" i="0" u="none" strike="noStrike">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3201648217"/>
                  </a:ext>
                </a:extLst>
              </a:tr>
              <a:tr h="310582">
                <a:tc vMerge="1">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2.5797</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2.6802</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2.7165</a:t>
                      </a:r>
                      <a:endParaRPr lang="en-US" sz="1400" b="0" i="0" u="none" strike="noStrike">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2964933966"/>
                  </a:ext>
                </a:extLst>
              </a:tr>
              <a:tr h="310582">
                <a:tc rowSpan="2">
                  <a:txBody>
                    <a:bodyPr/>
                    <a:lstStyle/>
                    <a:p>
                      <a:pPr algn="ctr" fontAlgn="b"/>
                      <a:r>
                        <a:rPr lang="en-US" sz="1400" u="none" strike="noStrike" dirty="0">
                          <a:effectLst/>
                        </a:rPr>
                        <a:t>Random Forest</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b="0" i="0" u="none" strike="noStrike" dirty="0">
                          <a:solidFill>
                            <a:srgbClr val="000000"/>
                          </a:solidFill>
                          <a:effectLst/>
                          <a:latin typeface="Calibri" panose="020F0502020204030204" pitchFamily="34" charset="0"/>
                        </a:rPr>
                        <a:t>N</a:t>
                      </a:r>
                    </a:p>
                  </a:txBody>
                  <a:tcPr marL="17364" marR="17364" marT="17364" marB="0" anchor="b"/>
                </a:tc>
                <a:tc>
                  <a:txBody>
                    <a:bodyPr/>
                    <a:lstStyle/>
                    <a:p>
                      <a:pPr algn="ctr" fontAlgn="b"/>
                      <a:r>
                        <a:rPr lang="en-US" sz="1400" u="none" strike="noStrike" dirty="0">
                          <a:effectLst/>
                        </a:rPr>
                        <a:t>4.9514</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5.111</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5.7289</a:t>
                      </a:r>
                      <a:endParaRPr lang="en-US" sz="1400" b="0" i="0" u="none" strike="noStrike">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3098555192"/>
                  </a:ext>
                </a:extLst>
              </a:tr>
              <a:tr h="310582">
                <a:tc vMerge="1">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4.6943</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4.9045</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5.6312</a:t>
                      </a:r>
                      <a:endParaRPr lang="en-US" sz="1400" b="0" i="0" u="none" strike="noStrike">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935539665"/>
                  </a:ext>
                </a:extLst>
              </a:tr>
              <a:tr h="310582">
                <a:tc rowSpan="2">
                  <a:txBody>
                    <a:bodyPr/>
                    <a:lstStyle/>
                    <a:p>
                      <a:pPr algn="ctr" fontAlgn="b"/>
                      <a:r>
                        <a:rPr lang="en-US" sz="1400" u="none" strike="noStrike" dirty="0">
                          <a:effectLst/>
                        </a:rPr>
                        <a:t>SVR</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N</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3.5917</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4.0892</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5.1055</a:t>
                      </a:r>
                      <a:endParaRPr lang="en-US" sz="1400" b="0" i="0" u="none" strike="noStrike">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1264347855"/>
                  </a:ext>
                </a:extLst>
              </a:tr>
              <a:tr h="310582">
                <a:tc vMerge="1">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3.1379</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3.491</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3.8663</a:t>
                      </a:r>
                      <a:endParaRPr lang="en-US" sz="1400" b="0" i="0" u="none" strike="noStrike">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13807668"/>
                  </a:ext>
                </a:extLst>
              </a:tr>
              <a:tr h="310582">
                <a:tc rowSpan="2">
                  <a:txBody>
                    <a:bodyPr/>
                    <a:lstStyle/>
                    <a:p>
                      <a:pPr algn="ctr" fontAlgn="b"/>
                      <a:r>
                        <a:rPr lang="en-US" sz="1400" u="none" strike="noStrike" dirty="0">
                          <a:effectLst/>
                        </a:rPr>
                        <a:t>LSTM</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N</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5.2224</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6.5498</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9.0144</a:t>
                      </a:r>
                      <a:endParaRPr lang="en-US" sz="1400" b="0" i="0" u="none" strike="noStrike">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1921076322"/>
                  </a:ext>
                </a:extLst>
              </a:tr>
              <a:tr h="310582">
                <a:tc vMerge="1">
                  <a:txBody>
                    <a:bodyPr/>
                    <a:lstStyle/>
                    <a:p>
                      <a:pPr algn="l"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3.7254</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a:effectLst/>
                        </a:rPr>
                        <a:t>3.9735</a:t>
                      </a:r>
                      <a:endParaRPr lang="en-US" sz="1400" b="0" i="0" u="none" strike="noStrike">
                        <a:solidFill>
                          <a:srgbClr val="000000"/>
                        </a:solidFill>
                        <a:effectLst/>
                        <a:latin typeface="Calibri" panose="020F0502020204030204" pitchFamily="34" charset="0"/>
                      </a:endParaRPr>
                    </a:p>
                  </a:txBody>
                  <a:tcPr marL="17364" marR="17364" marT="17364" marB="0" anchor="b"/>
                </a:tc>
                <a:tc>
                  <a:txBody>
                    <a:bodyPr/>
                    <a:lstStyle/>
                    <a:p>
                      <a:pPr algn="ctr" fontAlgn="b"/>
                      <a:r>
                        <a:rPr lang="en-US" sz="1400" u="none" strike="noStrike" dirty="0">
                          <a:effectLst/>
                        </a:rPr>
                        <a:t>5.0681</a:t>
                      </a:r>
                      <a:endParaRPr lang="en-US" sz="1400" b="0" i="0" u="none" strike="noStrike" dirty="0">
                        <a:solidFill>
                          <a:srgbClr val="000000"/>
                        </a:solidFill>
                        <a:effectLst/>
                        <a:latin typeface="Calibri" panose="020F0502020204030204" pitchFamily="34" charset="0"/>
                      </a:endParaRPr>
                    </a:p>
                  </a:txBody>
                  <a:tcPr marL="17364" marR="17364" marT="17364" marB="0" anchor="b"/>
                </a:tc>
                <a:extLst>
                  <a:ext uri="{0D108BD9-81ED-4DB2-BD59-A6C34878D82A}">
                    <a16:rowId xmlns:a16="http://schemas.microsoft.com/office/drawing/2014/main" val="4045666918"/>
                  </a:ext>
                </a:extLst>
              </a:tr>
            </a:tbl>
          </a:graphicData>
        </a:graphic>
      </p:graphicFrame>
      <p:graphicFrame>
        <p:nvGraphicFramePr>
          <p:cNvPr id="8" name="Chart 7">
            <a:extLst>
              <a:ext uri="{FF2B5EF4-FFF2-40B4-BE49-F238E27FC236}">
                <a16:creationId xmlns:a16="http://schemas.microsoft.com/office/drawing/2014/main" id="{FF446018-5404-0F15-4E08-6584E2038C9A}"/>
              </a:ext>
            </a:extLst>
          </p:cNvPr>
          <p:cNvGraphicFramePr/>
          <p:nvPr>
            <p:extLst>
              <p:ext uri="{D42A27DB-BD31-4B8C-83A1-F6EECF244321}">
                <p14:modId xmlns:p14="http://schemas.microsoft.com/office/powerpoint/2010/main" val="1651779657"/>
              </p:ext>
            </p:extLst>
          </p:nvPr>
        </p:nvGraphicFramePr>
        <p:xfrm>
          <a:off x="6095998" y="1705232"/>
          <a:ext cx="5667375" cy="38058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193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85D8620-54C6-8216-C498-5DAF38518D56}"/>
              </a:ext>
            </a:extLst>
          </p:cNvPr>
          <p:cNvSpPr>
            <a:spLocks noGrp="1"/>
          </p:cNvSpPr>
          <p:nvPr>
            <p:ph type="title"/>
          </p:nvPr>
        </p:nvSpPr>
        <p:spPr>
          <a:xfrm>
            <a:off x="743128" y="548640"/>
            <a:ext cx="9833548" cy="896850"/>
          </a:xfrm>
        </p:spPr>
        <p:txBody>
          <a:bodyPr anchor="b">
            <a:normAutofit/>
          </a:bodyPr>
          <a:lstStyle/>
          <a:p>
            <a:pPr algn="ctr"/>
            <a:r>
              <a:rPr lang="en-US" sz="3600" b="1" dirty="0">
                <a:solidFill>
                  <a:schemeClr val="tx2"/>
                </a:solidFill>
              </a:rPr>
              <a:t>Introduction</a:t>
            </a:r>
          </a:p>
        </p:txBody>
      </p:sp>
      <p:grpSp>
        <p:nvGrpSpPr>
          <p:cNvPr id="47" name="Group 4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8" name="Freeform: Shape 4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77BE154-DA04-C2E7-D711-47F3BA641C8D}"/>
              </a:ext>
            </a:extLst>
          </p:cNvPr>
          <p:cNvSpPr>
            <a:spLocks noGrp="1"/>
          </p:cNvSpPr>
          <p:nvPr>
            <p:ph idx="1"/>
          </p:nvPr>
        </p:nvSpPr>
        <p:spPr>
          <a:xfrm>
            <a:off x="1179073" y="1685690"/>
            <a:ext cx="9833548" cy="4631755"/>
          </a:xfrm>
        </p:spPr>
        <p:txBody>
          <a:bodyPr>
            <a:normAutofit fontScale="92500" lnSpcReduction="20000"/>
          </a:bodyPr>
          <a:lstStyle/>
          <a:p>
            <a:pPr>
              <a:lnSpc>
                <a:spcPct val="110000"/>
              </a:lnSpc>
            </a:pPr>
            <a:r>
              <a:rPr lang="en-US" sz="2600" dirty="0"/>
              <a:t>Bitcoins are virtual currencies whose transactions are recorded on decentralized ledgers.</a:t>
            </a:r>
          </a:p>
          <a:p>
            <a:pPr>
              <a:lnSpc>
                <a:spcPct val="150000"/>
              </a:lnSpc>
            </a:pPr>
            <a:r>
              <a:rPr lang="en-US" sz="2600" dirty="0"/>
              <a:t>Has gained interest from investors and financial organizations.</a:t>
            </a:r>
          </a:p>
          <a:p>
            <a:pPr>
              <a:lnSpc>
                <a:spcPct val="150000"/>
              </a:lnSpc>
            </a:pPr>
            <a:r>
              <a:rPr lang="en-US" sz="2600" dirty="0"/>
              <a:t>Exhibit high volatility.</a:t>
            </a:r>
          </a:p>
          <a:p>
            <a:pPr>
              <a:lnSpc>
                <a:spcPct val="110000"/>
              </a:lnSpc>
            </a:pPr>
            <a:r>
              <a:rPr lang="en-US" sz="2600" dirty="0"/>
              <a:t>Price reached an all-time high during the last quarter of 2021 and exhibited high fluctuations during the pandemic.</a:t>
            </a:r>
          </a:p>
          <a:p>
            <a:pPr>
              <a:lnSpc>
                <a:spcPct val="150000"/>
              </a:lnSpc>
            </a:pPr>
            <a:r>
              <a:rPr lang="en-US" sz="2600" dirty="0"/>
              <a:t>Difficult to understand underlying price models.</a:t>
            </a:r>
          </a:p>
          <a:p>
            <a:pPr>
              <a:lnSpc>
                <a:spcPct val="150000"/>
              </a:lnSpc>
            </a:pPr>
            <a:r>
              <a:rPr lang="en-US" sz="2600" dirty="0"/>
              <a:t>A speculative asset.</a:t>
            </a:r>
          </a:p>
          <a:p>
            <a:pPr>
              <a:lnSpc>
                <a:spcPct val="150000"/>
              </a:lnSpc>
            </a:pPr>
            <a:r>
              <a:rPr lang="en-US" sz="2600" dirty="0"/>
              <a:t>Returns depend on accurate forecasting using available information</a:t>
            </a:r>
          </a:p>
          <a:p>
            <a:endParaRPr lang="en-US" sz="1500" dirty="0">
              <a:solidFill>
                <a:schemeClr val="tx2"/>
              </a:solidFill>
            </a:endParaRPr>
          </a:p>
          <a:p>
            <a:endParaRPr lang="en-US" sz="1500" dirty="0">
              <a:solidFill>
                <a:schemeClr val="tx2"/>
              </a:solidFill>
            </a:endParaRPr>
          </a:p>
          <a:p>
            <a:endParaRPr lang="en-US" sz="1500" dirty="0">
              <a:solidFill>
                <a:schemeClr val="tx2"/>
              </a:solidFill>
            </a:endParaRPr>
          </a:p>
          <a:p>
            <a:endParaRPr lang="en-US" sz="1500" dirty="0">
              <a:solidFill>
                <a:schemeClr val="tx2"/>
              </a:solidFill>
            </a:endParaRPr>
          </a:p>
        </p:txBody>
      </p:sp>
      <p:grpSp>
        <p:nvGrpSpPr>
          <p:cNvPr id="53" name="Group 52">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4" name="Freeform: Shape 53">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9717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600" b="1" kern="1200" dirty="0">
                <a:solidFill>
                  <a:schemeClr val="tx2"/>
                </a:solidFill>
                <a:latin typeface="+mj-lt"/>
                <a:ea typeface="+mj-ea"/>
                <a:cs typeface="+mj-cs"/>
              </a:rPr>
              <a:t>Results in terms of RMSE</a:t>
            </a:r>
          </a:p>
        </p:txBody>
      </p:sp>
      <p:graphicFrame>
        <p:nvGraphicFramePr>
          <p:cNvPr id="5" name="Content Placeholder 4">
            <a:extLst>
              <a:ext uri="{FF2B5EF4-FFF2-40B4-BE49-F238E27FC236}">
                <a16:creationId xmlns:a16="http://schemas.microsoft.com/office/drawing/2014/main" id="{E012CBC1-F547-0B65-52AD-B2A12956F296}"/>
              </a:ext>
            </a:extLst>
          </p:cNvPr>
          <p:cNvGraphicFramePr>
            <a:graphicFrameLocks noGrp="1"/>
          </p:cNvGraphicFramePr>
          <p:nvPr>
            <p:ph idx="1"/>
            <p:extLst>
              <p:ext uri="{D42A27DB-BD31-4B8C-83A1-F6EECF244321}">
                <p14:modId xmlns:p14="http://schemas.microsoft.com/office/powerpoint/2010/main" val="2118140367"/>
              </p:ext>
            </p:extLst>
          </p:nvPr>
        </p:nvGraphicFramePr>
        <p:xfrm>
          <a:off x="296562" y="1898505"/>
          <a:ext cx="5659395" cy="3060989"/>
        </p:xfrm>
        <a:graphic>
          <a:graphicData uri="http://schemas.openxmlformats.org/drawingml/2006/table">
            <a:tbl>
              <a:tblPr firstRow="1" bandRow="1">
                <a:tableStyleId>{93296810-A885-4BE3-A3E7-6D5BEEA58F35}</a:tableStyleId>
              </a:tblPr>
              <a:tblGrid>
                <a:gridCol w="1186249">
                  <a:extLst>
                    <a:ext uri="{9D8B030D-6E8A-4147-A177-3AD203B41FA5}">
                      <a16:colId xmlns:a16="http://schemas.microsoft.com/office/drawing/2014/main" val="2731485147"/>
                    </a:ext>
                  </a:extLst>
                </a:gridCol>
                <a:gridCol w="1297459">
                  <a:extLst>
                    <a:ext uri="{9D8B030D-6E8A-4147-A177-3AD203B41FA5}">
                      <a16:colId xmlns:a16="http://schemas.microsoft.com/office/drawing/2014/main" val="2306127710"/>
                    </a:ext>
                  </a:extLst>
                </a:gridCol>
                <a:gridCol w="933048">
                  <a:extLst>
                    <a:ext uri="{9D8B030D-6E8A-4147-A177-3AD203B41FA5}">
                      <a16:colId xmlns:a16="http://schemas.microsoft.com/office/drawing/2014/main" val="1345052652"/>
                    </a:ext>
                  </a:extLst>
                </a:gridCol>
                <a:gridCol w="1200298">
                  <a:extLst>
                    <a:ext uri="{9D8B030D-6E8A-4147-A177-3AD203B41FA5}">
                      <a16:colId xmlns:a16="http://schemas.microsoft.com/office/drawing/2014/main" val="3756182088"/>
                    </a:ext>
                  </a:extLst>
                </a:gridCol>
                <a:gridCol w="1042341">
                  <a:extLst>
                    <a:ext uri="{9D8B030D-6E8A-4147-A177-3AD203B41FA5}">
                      <a16:colId xmlns:a16="http://schemas.microsoft.com/office/drawing/2014/main" val="177345252"/>
                    </a:ext>
                  </a:extLst>
                </a:gridCol>
              </a:tblGrid>
              <a:tr h="551799">
                <a:tc>
                  <a:txBody>
                    <a:bodyPr/>
                    <a:lstStyle/>
                    <a:p>
                      <a:pPr algn="ctr" fontAlgn="b"/>
                      <a:r>
                        <a:rPr lang="en-US" sz="1400" u="none" strike="noStrike" dirty="0">
                          <a:effectLst/>
                        </a:rPr>
                        <a:t>Algorithm</a:t>
                      </a:r>
                      <a:endParaRPr lang="en-US" sz="1400" b="1" i="0" u="none" strike="noStrike" dirty="0">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Hyperparameter tuning</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Lag1 RMSE</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Lag3 RMSE</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Lag7 RMSE</a:t>
                      </a:r>
                      <a:endParaRPr lang="en-US" sz="1400" b="1" i="0" u="none" strike="noStrike">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2280406075"/>
                  </a:ext>
                </a:extLst>
              </a:tr>
              <a:tr h="309250">
                <a:tc>
                  <a:txBody>
                    <a:bodyPr/>
                    <a:lstStyle/>
                    <a:p>
                      <a:pPr algn="ctr" fontAlgn="b"/>
                      <a:r>
                        <a:rPr lang="en-US" sz="1400" u="none" strike="noStrike">
                          <a:effectLst/>
                        </a:rPr>
                        <a:t>XGBoost</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N</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2328.165</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2396.4732</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2590.4579</a:t>
                      </a:r>
                      <a:endParaRPr lang="en-US" sz="1400" b="0" i="0" u="none" strike="noStrike">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2366602630"/>
                  </a:ext>
                </a:extLst>
              </a:tr>
              <a:tr h="309250">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dirty="0">
                          <a:effectLst/>
                        </a:rPr>
                        <a:t>Y</a:t>
                      </a:r>
                      <a:endParaRPr lang="en-US" sz="1400" b="1" i="0" u="none" strike="noStrike" dirty="0">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1475.9624</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1519.9507</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1534.9107</a:t>
                      </a:r>
                      <a:endParaRPr lang="en-US" sz="1400" b="0" i="0" u="none" strike="noStrike">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1973109851"/>
                  </a:ext>
                </a:extLst>
              </a:tr>
              <a:tr h="344440">
                <a:tc>
                  <a:txBody>
                    <a:bodyPr/>
                    <a:lstStyle/>
                    <a:p>
                      <a:pPr algn="ctr" fontAlgn="b"/>
                      <a:r>
                        <a:rPr lang="en-US" sz="1400" u="none" strike="noStrike" dirty="0">
                          <a:effectLst/>
                        </a:rPr>
                        <a:t>Random Forest</a:t>
                      </a:r>
                      <a:endParaRPr lang="en-US" sz="1400" b="0" i="0" u="none" strike="noStrike" dirty="0">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dirty="0">
                          <a:effectLst/>
                        </a:rPr>
                        <a:t>N</a:t>
                      </a:r>
                      <a:endParaRPr lang="en-US" sz="1400" b="1" i="0" u="none" strike="noStrike" dirty="0">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2375.114</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2496.7564</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dirty="0">
                          <a:effectLst/>
                        </a:rPr>
                        <a:t>2779.6151</a:t>
                      </a:r>
                      <a:endParaRPr lang="en-US" sz="1400" b="0" i="0" u="none" strike="noStrike" dirty="0">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2042577627"/>
                  </a:ext>
                </a:extLst>
              </a:tr>
              <a:tr h="309250">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Y</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2294.4461</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2400.4814</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2765.9959</a:t>
                      </a:r>
                      <a:endParaRPr lang="en-US" sz="1400" b="0" i="0" u="none" strike="noStrike">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4234488037"/>
                  </a:ext>
                </a:extLst>
              </a:tr>
              <a:tr h="309250">
                <a:tc>
                  <a:txBody>
                    <a:bodyPr/>
                    <a:lstStyle/>
                    <a:p>
                      <a:pPr algn="ctr" fontAlgn="b"/>
                      <a:r>
                        <a:rPr lang="en-US" sz="1400" u="none" strike="noStrike">
                          <a:effectLst/>
                        </a:rPr>
                        <a:t>SVR</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N</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2794.0275</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2910.3755</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3334.3208</a:t>
                      </a:r>
                      <a:endParaRPr lang="en-US" sz="1400" b="0" i="0" u="none" strike="noStrike">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1495502870"/>
                  </a:ext>
                </a:extLst>
              </a:tr>
              <a:tr h="309250">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Y</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2161.4242</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2236.684</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2407.6039</a:t>
                      </a:r>
                      <a:endParaRPr lang="en-US" sz="1400" b="0" i="0" u="none" strike="noStrike">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2658974389"/>
                  </a:ext>
                </a:extLst>
              </a:tr>
              <a:tr h="309250">
                <a:tc>
                  <a:txBody>
                    <a:bodyPr/>
                    <a:lstStyle/>
                    <a:p>
                      <a:pPr algn="ctr" fontAlgn="b"/>
                      <a:r>
                        <a:rPr lang="en-US" sz="1400" u="none" strike="noStrike">
                          <a:effectLst/>
                        </a:rPr>
                        <a:t>LSTM</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N</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2573.0993</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3213.5568</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4319.0396</a:t>
                      </a:r>
                      <a:endParaRPr lang="en-US" sz="1400" b="0" i="0" u="none" strike="noStrike">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1041381643"/>
                  </a:ext>
                </a:extLst>
              </a:tr>
              <a:tr h="309250">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Y</a:t>
                      </a:r>
                      <a:endParaRPr lang="en-US" sz="1400" b="1"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1926.3234</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a:effectLst/>
                        </a:rPr>
                        <a:t>2313.5768</a:t>
                      </a:r>
                      <a:endParaRPr lang="en-US" sz="1400" b="0" i="0" u="none" strike="noStrike">
                        <a:solidFill>
                          <a:srgbClr val="000000"/>
                        </a:solidFill>
                        <a:effectLst/>
                        <a:latin typeface="Calibri" panose="020F0502020204030204" pitchFamily="34" charset="0"/>
                      </a:endParaRPr>
                    </a:p>
                  </a:txBody>
                  <a:tcPr marL="18725" marR="18725" marT="18725" marB="0" anchor="b"/>
                </a:tc>
                <a:tc>
                  <a:txBody>
                    <a:bodyPr/>
                    <a:lstStyle/>
                    <a:p>
                      <a:pPr algn="ctr" fontAlgn="b"/>
                      <a:r>
                        <a:rPr lang="en-US" sz="1400" u="none" strike="noStrike" dirty="0">
                          <a:effectLst/>
                        </a:rPr>
                        <a:t>2694.1189</a:t>
                      </a:r>
                      <a:endParaRPr lang="en-US" sz="1400" b="0" i="0" u="none" strike="noStrike" dirty="0">
                        <a:solidFill>
                          <a:srgbClr val="000000"/>
                        </a:solidFill>
                        <a:effectLst/>
                        <a:latin typeface="Calibri" panose="020F0502020204030204" pitchFamily="34" charset="0"/>
                      </a:endParaRPr>
                    </a:p>
                  </a:txBody>
                  <a:tcPr marL="18725" marR="18725" marT="18725" marB="0" anchor="b"/>
                </a:tc>
                <a:extLst>
                  <a:ext uri="{0D108BD9-81ED-4DB2-BD59-A6C34878D82A}">
                    <a16:rowId xmlns:a16="http://schemas.microsoft.com/office/drawing/2014/main" val="3079780969"/>
                  </a:ext>
                </a:extLst>
              </a:tr>
            </a:tbl>
          </a:graphicData>
        </a:graphic>
      </p:graphicFrame>
      <p:graphicFrame>
        <p:nvGraphicFramePr>
          <p:cNvPr id="6" name="Chart 5">
            <a:extLst>
              <a:ext uri="{FF2B5EF4-FFF2-40B4-BE49-F238E27FC236}">
                <a16:creationId xmlns:a16="http://schemas.microsoft.com/office/drawing/2014/main" id="{44FAAF1E-8A54-111E-AC86-7747338BF07B}"/>
              </a:ext>
            </a:extLst>
          </p:cNvPr>
          <p:cNvGraphicFramePr/>
          <p:nvPr>
            <p:extLst>
              <p:ext uri="{D42A27DB-BD31-4B8C-83A1-F6EECF244321}">
                <p14:modId xmlns:p14="http://schemas.microsoft.com/office/powerpoint/2010/main" val="1433410505"/>
              </p:ext>
            </p:extLst>
          </p:nvPr>
        </p:nvGraphicFramePr>
        <p:xfrm>
          <a:off x="6236043" y="1581666"/>
          <a:ext cx="5762368" cy="38676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011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600" b="1" kern="1200" dirty="0">
                <a:solidFill>
                  <a:schemeClr val="tx2"/>
                </a:solidFill>
                <a:latin typeface="+mj-lt"/>
                <a:ea typeface="+mj-ea"/>
                <a:cs typeface="+mj-cs"/>
              </a:rPr>
              <a:t>Results in terms of Scaled RMSE</a:t>
            </a:r>
          </a:p>
        </p:txBody>
      </p:sp>
      <p:graphicFrame>
        <p:nvGraphicFramePr>
          <p:cNvPr id="7" name="Content Placeholder 6">
            <a:extLst>
              <a:ext uri="{FF2B5EF4-FFF2-40B4-BE49-F238E27FC236}">
                <a16:creationId xmlns:a16="http://schemas.microsoft.com/office/drawing/2014/main" id="{407B37E8-C989-83AD-09C7-86098A063ADA}"/>
              </a:ext>
            </a:extLst>
          </p:cNvPr>
          <p:cNvGraphicFramePr>
            <a:graphicFrameLocks noGrp="1"/>
          </p:cNvGraphicFramePr>
          <p:nvPr>
            <p:ph idx="1"/>
            <p:extLst>
              <p:ext uri="{D42A27DB-BD31-4B8C-83A1-F6EECF244321}">
                <p14:modId xmlns:p14="http://schemas.microsoft.com/office/powerpoint/2010/main" val="1637918130"/>
              </p:ext>
            </p:extLst>
          </p:nvPr>
        </p:nvGraphicFramePr>
        <p:xfrm>
          <a:off x="273907" y="1742304"/>
          <a:ext cx="5822093" cy="3089190"/>
        </p:xfrm>
        <a:graphic>
          <a:graphicData uri="http://schemas.openxmlformats.org/drawingml/2006/table">
            <a:tbl>
              <a:tblPr firstRow="1" bandRow="1">
                <a:tableStyleId>{00A15C55-8517-42AA-B614-E9B94910E393}</a:tableStyleId>
              </a:tblPr>
              <a:tblGrid>
                <a:gridCol w="1273839">
                  <a:extLst>
                    <a:ext uri="{9D8B030D-6E8A-4147-A177-3AD203B41FA5}">
                      <a16:colId xmlns:a16="http://schemas.microsoft.com/office/drawing/2014/main" val="4265209260"/>
                    </a:ext>
                  </a:extLst>
                </a:gridCol>
                <a:gridCol w="1279763">
                  <a:extLst>
                    <a:ext uri="{9D8B030D-6E8A-4147-A177-3AD203B41FA5}">
                      <a16:colId xmlns:a16="http://schemas.microsoft.com/office/drawing/2014/main" val="1225321390"/>
                    </a:ext>
                  </a:extLst>
                </a:gridCol>
                <a:gridCol w="1119346">
                  <a:extLst>
                    <a:ext uri="{9D8B030D-6E8A-4147-A177-3AD203B41FA5}">
                      <a16:colId xmlns:a16="http://schemas.microsoft.com/office/drawing/2014/main" val="3121641360"/>
                    </a:ext>
                  </a:extLst>
                </a:gridCol>
                <a:gridCol w="1101437">
                  <a:extLst>
                    <a:ext uri="{9D8B030D-6E8A-4147-A177-3AD203B41FA5}">
                      <a16:colId xmlns:a16="http://schemas.microsoft.com/office/drawing/2014/main" val="856043005"/>
                    </a:ext>
                  </a:extLst>
                </a:gridCol>
                <a:gridCol w="1047708">
                  <a:extLst>
                    <a:ext uri="{9D8B030D-6E8A-4147-A177-3AD203B41FA5}">
                      <a16:colId xmlns:a16="http://schemas.microsoft.com/office/drawing/2014/main" val="3921343577"/>
                    </a:ext>
                  </a:extLst>
                </a:gridCol>
              </a:tblGrid>
              <a:tr h="557798">
                <a:tc>
                  <a:txBody>
                    <a:bodyPr/>
                    <a:lstStyle/>
                    <a:p>
                      <a:pPr algn="ctr" fontAlgn="b"/>
                      <a:r>
                        <a:rPr lang="en-US" sz="1400" b="1" u="none" strike="noStrike">
                          <a:effectLst/>
                        </a:rPr>
                        <a:t>Algorithm</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b="1" u="none" strike="noStrike">
                          <a:effectLst/>
                        </a:rPr>
                        <a:t>Hyperparameter tuning</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b="1" u="none" strike="noStrike" dirty="0">
                          <a:effectLst/>
                        </a:rPr>
                        <a:t>Scaled RMSE Lag1</a:t>
                      </a:r>
                      <a:endParaRPr lang="en-US" sz="1400" b="1"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b="1" u="none" strike="noStrike">
                          <a:effectLst/>
                        </a:rPr>
                        <a:t>Scaled RMSE Lag2</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b="1" u="none" strike="noStrike" dirty="0">
                          <a:effectLst/>
                        </a:rPr>
                        <a:t>Scaled RMSE Lag3</a:t>
                      </a:r>
                      <a:endParaRPr lang="en-US" sz="1400" b="1" i="0" u="none" strike="noStrike" dirty="0">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3669431546"/>
                  </a:ext>
                </a:extLst>
              </a:tr>
              <a:tr h="312613">
                <a:tc rowSpan="2">
                  <a:txBody>
                    <a:bodyPr/>
                    <a:lstStyle/>
                    <a:p>
                      <a:pPr algn="ctr" fontAlgn="b"/>
                      <a:r>
                        <a:rPr lang="en-US" sz="1400" u="none" strike="noStrike" dirty="0" err="1">
                          <a:effectLst/>
                        </a:rPr>
                        <a:t>XGBoost</a:t>
                      </a:r>
                      <a:endParaRPr lang="en-US" sz="1400" u="none" strike="noStrike" dirty="0">
                        <a:effectLst/>
                      </a:endParaRP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N</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0.0466</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0.048</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0.0519</a:t>
                      </a:r>
                      <a:endParaRPr lang="en-US" sz="1400" b="0" i="0" u="none" strike="noStrike">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3038058667"/>
                  </a:ext>
                </a:extLst>
              </a:tr>
              <a:tr h="312613">
                <a:tc vMerge="1">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Y</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0.0295</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0.0304</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0.0307</a:t>
                      </a:r>
                      <a:endParaRPr lang="en-US" sz="1400" b="0" i="0" u="none" strike="noStrike">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3501232623"/>
                  </a:ext>
                </a:extLst>
              </a:tr>
              <a:tr h="343101">
                <a:tc rowSpan="2">
                  <a:txBody>
                    <a:bodyPr/>
                    <a:lstStyle/>
                    <a:p>
                      <a:pPr algn="ctr" fontAlgn="b"/>
                      <a:r>
                        <a:rPr lang="en-US" sz="1400" u="none" strike="noStrike" dirty="0">
                          <a:effectLst/>
                        </a:rPr>
                        <a:t>Random Forest</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N</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0.0476</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0.05</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dirty="0">
                          <a:effectLst/>
                        </a:rPr>
                        <a:t>0.0556</a:t>
                      </a:r>
                      <a:endParaRPr lang="en-US" sz="1400" b="0" i="0" u="none" strike="noStrike" dirty="0">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2059380892"/>
                  </a:ext>
                </a:extLst>
              </a:tr>
              <a:tr h="312613">
                <a:tc vMerge="1">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Y</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0.0471</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0.0481</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0.0554</a:t>
                      </a:r>
                      <a:endParaRPr lang="en-US" sz="1400" b="0" i="0" u="none" strike="noStrike">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101752276"/>
                  </a:ext>
                </a:extLst>
              </a:tr>
              <a:tr h="312613">
                <a:tc rowSpan="2">
                  <a:txBody>
                    <a:bodyPr/>
                    <a:lstStyle/>
                    <a:p>
                      <a:pPr algn="ctr" fontAlgn="b"/>
                      <a:r>
                        <a:rPr lang="en-US" sz="1400" u="none" strike="noStrike" dirty="0">
                          <a:effectLst/>
                        </a:rPr>
                        <a:t>SVR</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N</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0.0559</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0.0583</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0.0668</a:t>
                      </a:r>
                      <a:endParaRPr lang="en-US" sz="1400" b="0" i="0" u="none" strike="noStrike">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4018511019"/>
                  </a:ext>
                </a:extLst>
              </a:tr>
              <a:tr h="312613">
                <a:tc vMerge="1">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Y</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0.0433</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0.0448</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0.0482</a:t>
                      </a:r>
                      <a:endParaRPr lang="en-US" sz="1400" b="0" i="0" u="none" strike="noStrike">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2280363198"/>
                  </a:ext>
                </a:extLst>
              </a:tr>
              <a:tr h="312613">
                <a:tc rowSpan="2">
                  <a:txBody>
                    <a:bodyPr/>
                    <a:lstStyle/>
                    <a:p>
                      <a:pPr algn="ctr" fontAlgn="b"/>
                      <a:r>
                        <a:rPr lang="en-US" sz="1400" u="none" strike="noStrike" dirty="0">
                          <a:effectLst/>
                        </a:rPr>
                        <a:t>LSTM</a:t>
                      </a:r>
                    </a:p>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N</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0.0515</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0.0643</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0.0865</a:t>
                      </a:r>
                      <a:endParaRPr lang="en-US" sz="1400" b="0" i="0" u="none" strike="noStrike">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2127580611"/>
                  </a:ext>
                </a:extLst>
              </a:tr>
              <a:tr h="312613">
                <a:tc vMerge="1">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Y</a:t>
                      </a:r>
                      <a:endParaRPr lang="en-US" sz="1400" b="1"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0.0386</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a:effectLst/>
                        </a:rPr>
                        <a:t>0.0423</a:t>
                      </a:r>
                      <a:endParaRPr lang="en-US" sz="1400" b="0" i="0" u="none" strike="noStrike">
                        <a:solidFill>
                          <a:srgbClr val="000000"/>
                        </a:solidFill>
                        <a:effectLst/>
                        <a:latin typeface="Calibri" panose="020F0502020204030204" pitchFamily="34" charset="0"/>
                      </a:endParaRPr>
                    </a:p>
                  </a:txBody>
                  <a:tcPr marL="17088" marR="17088" marT="17088" marB="0" anchor="b"/>
                </a:tc>
                <a:tc>
                  <a:txBody>
                    <a:bodyPr/>
                    <a:lstStyle/>
                    <a:p>
                      <a:pPr algn="ctr" fontAlgn="b"/>
                      <a:r>
                        <a:rPr lang="en-US" sz="1400" u="none" strike="noStrike" dirty="0">
                          <a:effectLst/>
                        </a:rPr>
                        <a:t>0.0539</a:t>
                      </a:r>
                      <a:endParaRPr lang="en-US" sz="1400" b="0" i="0" u="none" strike="noStrike" dirty="0">
                        <a:solidFill>
                          <a:srgbClr val="000000"/>
                        </a:solidFill>
                        <a:effectLst/>
                        <a:latin typeface="Calibri" panose="020F0502020204030204" pitchFamily="34" charset="0"/>
                      </a:endParaRPr>
                    </a:p>
                  </a:txBody>
                  <a:tcPr marL="17088" marR="17088" marT="17088" marB="0" anchor="b"/>
                </a:tc>
                <a:extLst>
                  <a:ext uri="{0D108BD9-81ED-4DB2-BD59-A6C34878D82A}">
                    <a16:rowId xmlns:a16="http://schemas.microsoft.com/office/drawing/2014/main" val="1528546369"/>
                  </a:ext>
                </a:extLst>
              </a:tr>
            </a:tbl>
          </a:graphicData>
        </a:graphic>
      </p:graphicFrame>
      <p:graphicFrame>
        <p:nvGraphicFramePr>
          <p:cNvPr id="8" name="Chart 7">
            <a:extLst>
              <a:ext uri="{FF2B5EF4-FFF2-40B4-BE49-F238E27FC236}">
                <a16:creationId xmlns:a16="http://schemas.microsoft.com/office/drawing/2014/main" id="{692D086A-E056-6A61-46F0-1833D5FA97E3}"/>
              </a:ext>
            </a:extLst>
          </p:cNvPr>
          <p:cNvGraphicFramePr/>
          <p:nvPr>
            <p:extLst>
              <p:ext uri="{D42A27DB-BD31-4B8C-83A1-F6EECF244321}">
                <p14:modId xmlns:p14="http://schemas.microsoft.com/office/powerpoint/2010/main" val="257699830"/>
              </p:ext>
            </p:extLst>
          </p:nvPr>
        </p:nvGraphicFramePr>
        <p:xfrm>
          <a:off x="6201650" y="1383957"/>
          <a:ext cx="5822093" cy="3904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3135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0"/>
            <a:ext cx="10515599" cy="752723"/>
          </a:xfrm>
        </p:spPr>
        <p:txBody>
          <a:bodyPr vert="horz" lIns="91440" tIns="45720" rIns="91440" bIns="45720" rtlCol="0" anchor="b">
            <a:normAutofit/>
          </a:bodyPr>
          <a:lstStyle/>
          <a:p>
            <a:pPr algn="ctr"/>
            <a:r>
              <a:rPr lang="en-US" sz="3600" b="1" dirty="0">
                <a:solidFill>
                  <a:schemeClr val="tx2"/>
                </a:solidFill>
              </a:rPr>
              <a:t>Graphs for lag1</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752724"/>
            <a:ext cx="11160615" cy="5210576"/>
          </a:xfrm>
        </p:spPr>
        <p:txBody>
          <a:bodyPr/>
          <a:lstStyle/>
          <a:p>
            <a:r>
              <a:rPr lang="en-US" dirty="0" err="1"/>
              <a:t>XGBoost</a:t>
            </a: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descr="Chart, line chart, histogram&#10;&#10;Description automatically generated">
            <a:extLst>
              <a:ext uri="{FF2B5EF4-FFF2-40B4-BE49-F238E27FC236}">
                <a16:creationId xmlns:a16="http://schemas.microsoft.com/office/drawing/2014/main" id="{94FA1156-823A-D25B-E7F2-A47C62263346}"/>
              </a:ext>
            </a:extLst>
          </p:cNvPr>
          <p:cNvPicPr>
            <a:picLocks noChangeAspect="1"/>
          </p:cNvPicPr>
          <p:nvPr/>
        </p:nvPicPr>
        <p:blipFill rotWithShape="1">
          <a:blip r:embed="rId2"/>
          <a:srcRect b="36716"/>
          <a:stretch/>
        </p:blipFill>
        <p:spPr bwMode="auto">
          <a:xfrm>
            <a:off x="706530" y="1201741"/>
            <a:ext cx="9768963" cy="2612077"/>
          </a:xfrm>
          <a:prstGeom prst="rect">
            <a:avLst/>
          </a:prstGeom>
          <a:ln>
            <a:noFill/>
          </a:ln>
          <a:extLst>
            <a:ext uri="{53640926-AAD7-44D8-BBD7-CCE9431645EC}">
              <a14:shadowObscured xmlns:a14="http://schemas.microsoft.com/office/drawing/2010/main"/>
            </a:ext>
          </a:extLst>
        </p:spPr>
      </p:pic>
      <p:pic>
        <p:nvPicPr>
          <p:cNvPr id="6" name="Picture 5" descr="Chart, line chart&#10;&#10;Description automatically generated">
            <a:extLst>
              <a:ext uri="{FF2B5EF4-FFF2-40B4-BE49-F238E27FC236}">
                <a16:creationId xmlns:a16="http://schemas.microsoft.com/office/drawing/2014/main" id="{77CF3F37-E5CD-91FD-4035-818736758D0C}"/>
              </a:ext>
            </a:extLst>
          </p:cNvPr>
          <p:cNvPicPr>
            <a:picLocks noChangeAspect="1"/>
          </p:cNvPicPr>
          <p:nvPr/>
        </p:nvPicPr>
        <p:blipFill rotWithShape="1">
          <a:blip r:embed="rId3"/>
          <a:srcRect b="34797"/>
          <a:stretch/>
        </p:blipFill>
        <p:spPr bwMode="auto">
          <a:xfrm>
            <a:off x="706531" y="3813819"/>
            <a:ext cx="9768963" cy="28998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143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2400"/>
            <a:ext cx="10515599" cy="752723"/>
          </a:xfrm>
        </p:spPr>
        <p:txBody>
          <a:bodyPr vert="horz" lIns="91440" tIns="45720" rIns="91440" bIns="45720" rtlCol="0" anchor="b">
            <a:normAutofit/>
          </a:bodyPr>
          <a:lstStyle/>
          <a:p>
            <a:pPr algn="ctr"/>
            <a:r>
              <a:rPr lang="en-US" sz="3600" b="1" dirty="0">
                <a:solidFill>
                  <a:schemeClr val="tx2"/>
                </a:solidFill>
              </a:rPr>
              <a:t>Graphs for lag1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894700"/>
            <a:ext cx="11160615" cy="5068599"/>
          </a:xfrm>
        </p:spPr>
        <p:txBody>
          <a:bodyPr/>
          <a:lstStyle/>
          <a:p>
            <a:r>
              <a:rPr lang="en-US" dirty="0"/>
              <a:t>SVR</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9" name="Picture 8" descr="Chart, line chart&#10;&#10;Description automatically generated">
            <a:extLst>
              <a:ext uri="{FF2B5EF4-FFF2-40B4-BE49-F238E27FC236}">
                <a16:creationId xmlns:a16="http://schemas.microsoft.com/office/drawing/2014/main" id="{6C2DA3F7-41B2-4CF6-D68A-618FB130F994}"/>
              </a:ext>
            </a:extLst>
          </p:cNvPr>
          <p:cNvPicPr>
            <a:picLocks noChangeAspect="1"/>
          </p:cNvPicPr>
          <p:nvPr/>
        </p:nvPicPr>
        <p:blipFill rotWithShape="1">
          <a:blip r:embed="rId2"/>
          <a:srcRect b="34428"/>
          <a:stretch/>
        </p:blipFill>
        <p:spPr bwMode="auto">
          <a:xfrm>
            <a:off x="838199" y="1396659"/>
            <a:ext cx="9300411" cy="2758245"/>
          </a:xfrm>
          <a:prstGeom prst="rect">
            <a:avLst/>
          </a:prstGeom>
          <a:ln>
            <a:noFill/>
          </a:ln>
          <a:extLst>
            <a:ext uri="{53640926-AAD7-44D8-BBD7-CCE9431645EC}">
              <a14:shadowObscured xmlns:a14="http://schemas.microsoft.com/office/drawing/2010/main"/>
            </a:ext>
          </a:extLst>
        </p:spPr>
      </p:pic>
      <p:pic>
        <p:nvPicPr>
          <p:cNvPr id="10" name="Picture 9" descr="Chart, line chart&#10;&#10;Description automatically generated">
            <a:extLst>
              <a:ext uri="{FF2B5EF4-FFF2-40B4-BE49-F238E27FC236}">
                <a16:creationId xmlns:a16="http://schemas.microsoft.com/office/drawing/2014/main" id="{C71600A6-F674-D32B-258B-BF602E7B2380}"/>
              </a:ext>
            </a:extLst>
          </p:cNvPr>
          <p:cNvPicPr>
            <a:picLocks noChangeAspect="1"/>
          </p:cNvPicPr>
          <p:nvPr/>
        </p:nvPicPr>
        <p:blipFill rotWithShape="1">
          <a:blip r:embed="rId3"/>
          <a:srcRect b="33184"/>
          <a:stretch/>
        </p:blipFill>
        <p:spPr bwMode="auto">
          <a:xfrm>
            <a:off x="838198" y="4201936"/>
            <a:ext cx="9300411" cy="25036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694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2400"/>
            <a:ext cx="10515599" cy="752723"/>
          </a:xfrm>
        </p:spPr>
        <p:txBody>
          <a:bodyPr vert="horz" lIns="91440" tIns="45720" rIns="91440" bIns="45720" rtlCol="0" anchor="b">
            <a:normAutofit/>
          </a:bodyPr>
          <a:lstStyle/>
          <a:p>
            <a:pPr algn="ctr"/>
            <a:r>
              <a:rPr lang="en-US" sz="3600" b="1" dirty="0">
                <a:solidFill>
                  <a:schemeClr val="tx2"/>
                </a:solidFill>
              </a:rPr>
              <a:t>Graphs for lag1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905122"/>
            <a:ext cx="11160615" cy="5800477"/>
          </a:xfrm>
        </p:spPr>
        <p:txBody>
          <a:bodyPr/>
          <a:lstStyle/>
          <a:p>
            <a:r>
              <a:rPr lang="en-US" dirty="0"/>
              <a:t>LSTM</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8" name="Picture 7" descr="Chart, line chart&#10;&#10;Description automatically generated">
            <a:extLst>
              <a:ext uri="{FF2B5EF4-FFF2-40B4-BE49-F238E27FC236}">
                <a16:creationId xmlns:a16="http://schemas.microsoft.com/office/drawing/2014/main" id="{27F60E3B-C1A6-3B18-08AB-2120B52F50E3}"/>
              </a:ext>
            </a:extLst>
          </p:cNvPr>
          <p:cNvPicPr>
            <a:picLocks noChangeAspect="1"/>
          </p:cNvPicPr>
          <p:nvPr/>
        </p:nvPicPr>
        <p:blipFill rotWithShape="1">
          <a:blip r:embed="rId2"/>
          <a:srcRect b="34055"/>
          <a:stretch/>
        </p:blipFill>
        <p:spPr bwMode="auto">
          <a:xfrm>
            <a:off x="1262974" y="1379621"/>
            <a:ext cx="9537807" cy="2727579"/>
          </a:xfrm>
          <a:prstGeom prst="rect">
            <a:avLst/>
          </a:prstGeom>
          <a:ln>
            <a:noFill/>
          </a:ln>
          <a:extLst>
            <a:ext uri="{53640926-AAD7-44D8-BBD7-CCE9431645EC}">
              <a14:shadowObscured xmlns:a14="http://schemas.microsoft.com/office/drawing/2010/main"/>
            </a:ext>
          </a:extLst>
        </p:spPr>
      </p:pic>
      <p:pic>
        <p:nvPicPr>
          <p:cNvPr id="11" name="Picture 10" descr="Chart, line chart, histogram&#10;&#10;Description automatically generated">
            <a:extLst>
              <a:ext uri="{FF2B5EF4-FFF2-40B4-BE49-F238E27FC236}">
                <a16:creationId xmlns:a16="http://schemas.microsoft.com/office/drawing/2014/main" id="{6AF9987E-968E-108B-487E-2979E41C1F16}"/>
              </a:ext>
            </a:extLst>
          </p:cNvPr>
          <p:cNvPicPr>
            <a:picLocks noChangeAspect="1"/>
          </p:cNvPicPr>
          <p:nvPr/>
        </p:nvPicPr>
        <p:blipFill rotWithShape="1">
          <a:blip r:embed="rId3"/>
          <a:srcRect b="32725"/>
          <a:stretch/>
        </p:blipFill>
        <p:spPr bwMode="auto">
          <a:xfrm>
            <a:off x="1262974" y="3996557"/>
            <a:ext cx="9537807" cy="28614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9308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2400"/>
            <a:ext cx="10515599" cy="752723"/>
          </a:xfrm>
        </p:spPr>
        <p:txBody>
          <a:bodyPr vert="horz" lIns="91440" tIns="45720" rIns="91440" bIns="45720" rtlCol="0" anchor="b">
            <a:normAutofit/>
          </a:bodyPr>
          <a:lstStyle/>
          <a:p>
            <a:pPr algn="ctr"/>
            <a:r>
              <a:rPr lang="en-US" sz="3600" b="1" dirty="0">
                <a:solidFill>
                  <a:schemeClr val="tx2"/>
                </a:solidFill>
              </a:rPr>
              <a:t>Graphs for lag1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905122"/>
            <a:ext cx="11160615" cy="5800477"/>
          </a:xfrm>
        </p:spPr>
        <p:txBody>
          <a:bodyPr/>
          <a:lstStyle/>
          <a:p>
            <a:r>
              <a:rPr lang="en-US" dirty="0"/>
              <a:t>Random Forest</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3" name="Picture 2" descr="Chart, line chart&#10;&#10;Description automatically generated">
            <a:extLst>
              <a:ext uri="{FF2B5EF4-FFF2-40B4-BE49-F238E27FC236}">
                <a16:creationId xmlns:a16="http://schemas.microsoft.com/office/drawing/2014/main" id="{480D3084-F852-450D-F310-C55AD1612523}"/>
              </a:ext>
            </a:extLst>
          </p:cNvPr>
          <p:cNvPicPr>
            <a:picLocks noChangeAspect="1"/>
          </p:cNvPicPr>
          <p:nvPr/>
        </p:nvPicPr>
        <p:blipFill rotWithShape="1">
          <a:blip r:embed="rId2"/>
          <a:srcRect b="33184"/>
          <a:stretch/>
        </p:blipFill>
        <p:spPr bwMode="auto">
          <a:xfrm>
            <a:off x="1456255" y="1236196"/>
            <a:ext cx="9195703" cy="2838499"/>
          </a:xfrm>
          <a:prstGeom prst="rect">
            <a:avLst/>
          </a:prstGeom>
          <a:ln>
            <a:noFill/>
          </a:ln>
          <a:extLst>
            <a:ext uri="{53640926-AAD7-44D8-BBD7-CCE9431645EC}">
              <a14:shadowObscured xmlns:a14="http://schemas.microsoft.com/office/drawing/2010/main"/>
            </a:ext>
          </a:extLst>
        </p:spPr>
      </p:pic>
      <p:pic>
        <p:nvPicPr>
          <p:cNvPr id="7" name="Picture 6" descr="Chart, line chart&#10;&#10;Description automatically generated">
            <a:extLst>
              <a:ext uri="{FF2B5EF4-FFF2-40B4-BE49-F238E27FC236}">
                <a16:creationId xmlns:a16="http://schemas.microsoft.com/office/drawing/2014/main" id="{6CAED529-D2A5-B681-0BC3-5F81BC73A37D}"/>
              </a:ext>
            </a:extLst>
          </p:cNvPr>
          <p:cNvPicPr>
            <a:picLocks noChangeAspect="1"/>
          </p:cNvPicPr>
          <p:nvPr/>
        </p:nvPicPr>
        <p:blipFill rotWithShape="1">
          <a:blip r:embed="rId3"/>
          <a:srcRect b="34606"/>
          <a:stretch/>
        </p:blipFill>
        <p:spPr bwMode="auto">
          <a:xfrm>
            <a:off x="1540042" y="4074695"/>
            <a:ext cx="9111916" cy="26309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86669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2400"/>
            <a:ext cx="10515599" cy="752723"/>
          </a:xfrm>
        </p:spPr>
        <p:txBody>
          <a:bodyPr vert="horz" lIns="91440" tIns="45720" rIns="91440" bIns="45720" rtlCol="0" anchor="b">
            <a:normAutofit/>
          </a:bodyPr>
          <a:lstStyle/>
          <a:p>
            <a:pPr algn="ctr"/>
            <a:r>
              <a:rPr lang="en-US" sz="3600" b="1" dirty="0">
                <a:solidFill>
                  <a:schemeClr val="tx2"/>
                </a:solidFill>
              </a:rPr>
              <a:t>Graphs for lag3</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894700"/>
            <a:ext cx="11160615" cy="5068599"/>
          </a:xfrm>
        </p:spPr>
        <p:txBody>
          <a:bodyPr/>
          <a:lstStyle/>
          <a:p>
            <a:r>
              <a:rPr lang="en-US" dirty="0" err="1"/>
              <a:t>XGBoost</a:t>
            </a: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3" name="Picture 2" descr="Chart, line chart&#10;&#10;Description automatically generated">
            <a:extLst>
              <a:ext uri="{FF2B5EF4-FFF2-40B4-BE49-F238E27FC236}">
                <a16:creationId xmlns:a16="http://schemas.microsoft.com/office/drawing/2014/main" id="{61A08DED-7C16-AA17-C8D6-F13DF212A301}"/>
              </a:ext>
            </a:extLst>
          </p:cNvPr>
          <p:cNvPicPr>
            <a:picLocks noChangeAspect="1"/>
          </p:cNvPicPr>
          <p:nvPr/>
        </p:nvPicPr>
        <p:blipFill rotWithShape="1">
          <a:blip r:embed="rId2"/>
          <a:srcRect b="36225"/>
          <a:stretch/>
        </p:blipFill>
        <p:spPr bwMode="auto">
          <a:xfrm>
            <a:off x="1359133" y="1317912"/>
            <a:ext cx="8779476" cy="2759124"/>
          </a:xfrm>
          <a:prstGeom prst="rect">
            <a:avLst/>
          </a:prstGeom>
          <a:ln>
            <a:noFill/>
          </a:ln>
          <a:extLst>
            <a:ext uri="{53640926-AAD7-44D8-BBD7-CCE9431645EC}">
              <a14:shadowObscured xmlns:a14="http://schemas.microsoft.com/office/drawing/2010/main"/>
            </a:ext>
          </a:extLst>
        </p:spPr>
      </p:pic>
      <p:pic>
        <p:nvPicPr>
          <p:cNvPr id="7" name="Picture 6" descr="Chart, line chart&#10;&#10;Description automatically generated">
            <a:extLst>
              <a:ext uri="{FF2B5EF4-FFF2-40B4-BE49-F238E27FC236}">
                <a16:creationId xmlns:a16="http://schemas.microsoft.com/office/drawing/2014/main" id="{3A114662-BFF2-8016-2A93-496E95DC11D4}"/>
              </a:ext>
            </a:extLst>
          </p:cNvPr>
          <p:cNvPicPr>
            <a:picLocks noChangeAspect="1"/>
          </p:cNvPicPr>
          <p:nvPr/>
        </p:nvPicPr>
        <p:blipFill rotWithShape="1">
          <a:blip r:embed="rId3"/>
          <a:srcRect b="35672"/>
          <a:stretch/>
        </p:blipFill>
        <p:spPr bwMode="auto">
          <a:xfrm>
            <a:off x="1359132" y="4077036"/>
            <a:ext cx="8779477" cy="27809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9390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81438"/>
            <a:ext cx="10515599" cy="752723"/>
          </a:xfrm>
        </p:spPr>
        <p:txBody>
          <a:bodyPr vert="horz" lIns="91440" tIns="45720" rIns="91440" bIns="45720" rtlCol="0" anchor="b">
            <a:normAutofit/>
          </a:bodyPr>
          <a:lstStyle/>
          <a:p>
            <a:pPr algn="ctr"/>
            <a:r>
              <a:rPr lang="en-US" sz="3600" b="1" dirty="0">
                <a:solidFill>
                  <a:schemeClr val="tx2"/>
                </a:solidFill>
              </a:rPr>
              <a:t>Graphs for lag3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894700"/>
            <a:ext cx="11160615" cy="5068599"/>
          </a:xfrm>
        </p:spPr>
        <p:txBody>
          <a:bodyPr/>
          <a:lstStyle/>
          <a:p>
            <a:r>
              <a:rPr lang="en-US" dirty="0"/>
              <a:t>SVR</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8" name="Picture 7" descr="Chart, line chart&#10;&#10;Description automatically generated">
            <a:extLst>
              <a:ext uri="{FF2B5EF4-FFF2-40B4-BE49-F238E27FC236}">
                <a16:creationId xmlns:a16="http://schemas.microsoft.com/office/drawing/2014/main" id="{80BC8674-10BE-B001-568C-FAFEA0F984DC}"/>
              </a:ext>
            </a:extLst>
          </p:cNvPr>
          <p:cNvPicPr>
            <a:picLocks noChangeAspect="1"/>
          </p:cNvPicPr>
          <p:nvPr/>
        </p:nvPicPr>
        <p:blipFill rotWithShape="1">
          <a:blip r:embed="rId2"/>
          <a:srcRect b="33718"/>
          <a:stretch/>
        </p:blipFill>
        <p:spPr bwMode="auto">
          <a:xfrm>
            <a:off x="978568" y="1244488"/>
            <a:ext cx="9336506" cy="2766038"/>
          </a:xfrm>
          <a:prstGeom prst="rect">
            <a:avLst/>
          </a:prstGeom>
          <a:ln>
            <a:noFill/>
          </a:ln>
          <a:extLst>
            <a:ext uri="{53640926-AAD7-44D8-BBD7-CCE9431645EC}">
              <a14:shadowObscured xmlns:a14="http://schemas.microsoft.com/office/drawing/2010/main"/>
            </a:ext>
          </a:extLst>
        </p:spPr>
      </p:pic>
      <p:pic>
        <p:nvPicPr>
          <p:cNvPr id="11" name="Picture 10" descr="Chart, line chart&#10;&#10;Description automatically generated">
            <a:extLst>
              <a:ext uri="{FF2B5EF4-FFF2-40B4-BE49-F238E27FC236}">
                <a16:creationId xmlns:a16="http://schemas.microsoft.com/office/drawing/2014/main" id="{04E09BF4-CC94-D16C-1956-9914C20E9755}"/>
              </a:ext>
            </a:extLst>
          </p:cNvPr>
          <p:cNvPicPr>
            <a:picLocks noChangeAspect="1"/>
          </p:cNvPicPr>
          <p:nvPr/>
        </p:nvPicPr>
        <p:blipFill rotWithShape="1">
          <a:blip r:embed="rId3"/>
          <a:srcRect b="33895"/>
          <a:stretch/>
        </p:blipFill>
        <p:spPr bwMode="auto">
          <a:xfrm>
            <a:off x="978567" y="4010525"/>
            <a:ext cx="9336505" cy="27660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098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2400"/>
            <a:ext cx="10515599" cy="752723"/>
          </a:xfrm>
        </p:spPr>
        <p:txBody>
          <a:bodyPr vert="horz" lIns="91440" tIns="45720" rIns="91440" bIns="45720" rtlCol="0" anchor="b">
            <a:normAutofit/>
          </a:bodyPr>
          <a:lstStyle/>
          <a:p>
            <a:pPr algn="ctr"/>
            <a:r>
              <a:rPr lang="en-US" sz="3600" b="1" dirty="0">
                <a:solidFill>
                  <a:schemeClr val="tx2"/>
                </a:solidFill>
              </a:rPr>
              <a:t>Graphs for lag3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894700"/>
            <a:ext cx="11160615" cy="5068599"/>
          </a:xfrm>
        </p:spPr>
        <p:txBody>
          <a:bodyPr/>
          <a:lstStyle/>
          <a:p>
            <a:r>
              <a:rPr lang="en-US" dirty="0"/>
              <a:t>LSTM</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9" name="Picture 8" descr="Chart, line chart&#10;&#10;Description automatically generated">
            <a:extLst>
              <a:ext uri="{FF2B5EF4-FFF2-40B4-BE49-F238E27FC236}">
                <a16:creationId xmlns:a16="http://schemas.microsoft.com/office/drawing/2014/main" id="{28D5B9E4-0FE1-D1B8-2603-6C0AA67476C2}"/>
              </a:ext>
            </a:extLst>
          </p:cNvPr>
          <p:cNvPicPr>
            <a:picLocks noChangeAspect="1"/>
          </p:cNvPicPr>
          <p:nvPr/>
        </p:nvPicPr>
        <p:blipFill rotWithShape="1">
          <a:blip r:embed="rId2"/>
          <a:srcRect b="33865"/>
          <a:stretch/>
        </p:blipFill>
        <p:spPr bwMode="auto">
          <a:xfrm>
            <a:off x="1251283" y="1411947"/>
            <a:ext cx="8839199" cy="2737825"/>
          </a:xfrm>
          <a:prstGeom prst="rect">
            <a:avLst/>
          </a:prstGeom>
          <a:ln>
            <a:noFill/>
          </a:ln>
          <a:extLst>
            <a:ext uri="{53640926-AAD7-44D8-BBD7-CCE9431645EC}">
              <a14:shadowObscured xmlns:a14="http://schemas.microsoft.com/office/drawing/2010/main"/>
            </a:ext>
          </a:extLst>
        </p:spPr>
      </p:pic>
      <p:pic>
        <p:nvPicPr>
          <p:cNvPr id="10" name="Picture 9" descr="Chart, line chart&#10;&#10;Description automatically generated">
            <a:extLst>
              <a:ext uri="{FF2B5EF4-FFF2-40B4-BE49-F238E27FC236}">
                <a16:creationId xmlns:a16="http://schemas.microsoft.com/office/drawing/2014/main" id="{D8C9991B-EF26-FE4D-C76B-85088E8652C0}"/>
              </a:ext>
            </a:extLst>
          </p:cNvPr>
          <p:cNvPicPr>
            <a:picLocks noChangeAspect="1"/>
          </p:cNvPicPr>
          <p:nvPr/>
        </p:nvPicPr>
        <p:blipFill rotWithShape="1">
          <a:blip r:embed="rId3"/>
          <a:srcRect b="35195"/>
          <a:stretch/>
        </p:blipFill>
        <p:spPr bwMode="auto">
          <a:xfrm>
            <a:off x="1251284" y="4149772"/>
            <a:ext cx="8839200" cy="27082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268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2400"/>
            <a:ext cx="10515599" cy="752723"/>
          </a:xfrm>
        </p:spPr>
        <p:txBody>
          <a:bodyPr vert="horz" lIns="91440" tIns="45720" rIns="91440" bIns="45720" rtlCol="0" anchor="b">
            <a:normAutofit/>
          </a:bodyPr>
          <a:lstStyle/>
          <a:p>
            <a:pPr algn="ctr"/>
            <a:r>
              <a:rPr lang="en-US" sz="3600" b="1" dirty="0">
                <a:solidFill>
                  <a:schemeClr val="tx2"/>
                </a:solidFill>
              </a:rPr>
              <a:t>Graphs for lag3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894700"/>
            <a:ext cx="11160615" cy="5068599"/>
          </a:xfrm>
        </p:spPr>
        <p:txBody>
          <a:bodyPr/>
          <a:lstStyle/>
          <a:p>
            <a:r>
              <a:rPr lang="en-US" dirty="0"/>
              <a:t>Random Forest</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46B79D69-9FB5-E167-3DB6-F69C80243724}"/>
              </a:ext>
            </a:extLst>
          </p:cNvPr>
          <p:cNvPicPr>
            <a:picLocks noChangeAspect="1"/>
          </p:cNvPicPr>
          <p:nvPr/>
        </p:nvPicPr>
        <p:blipFill rotWithShape="1">
          <a:blip r:embed="rId2"/>
          <a:srcRect b="34606"/>
          <a:stretch/>
        </p:blipFill>
        <p:spPr bwMode="auto">
          <a:xfrm>
            <a:off x="1604210" y="1241408"/>
            <a:ext cx="8710864" cy="2704950"/>
          </a:xfrm>
          <a:prstGeom prst="rect">
            <a:avLst/>
          </a:prstGeom>
          <a:ln>
            <a:noFill/>
          </a:ln>
          <a:extLst>
            <a:ext uri="{53640926-AAD7-44D8-BBD7-CCE9431645EC}">
              <a14:shadowObscured xmlns:a14="http://schemas.microsoft.com/office/drawing/2010/main"/>
            </a:ext>
          </a:extLst>
        </p:spPr>
      </p:pic>
      <p:pic>
        <p:nvPicPr>
          <p:cNvPr id="6" name="Picture 5" descr="Chart, line chart, histogram&#10;&#10;Description automatically generated">
            <a:extLst>
              <a:ext uri="{FF2B5EF4-FFF2-40B4-BE49-F238E27FC236}">
                <a16:creationId xmlns:a16="http://schemas.microsoft.com/office/drawing/2014/main" id="{A4766FC8-67DE-EDF1-E331-C1DEAC93F52D}"/>
              </a:ext>
            </a:extLst>
          </p:cNvPr>
          <p:cNvPicPr>
            <a:picLocks noChangeAspect="1"/>
          </p:cNvPicPr>
          <p:nvPr/>
        </p:nvPicPr>
        <p:blipFill rotWithShape="1">
          <a:blip r:embed="rId3"/>
          <a:srcRect b="34250"/>
          <a:stretch/>
        </p:blipFill>
        <p:spPr bwMode="auto">
          <a:xfrm>
            <a:off x="1604210" y="4070383"/>
            <a:ext cx="8710864" cy="27049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87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940076" y="204740"/>
            <a:ext cx="9833548" cy="661647"/>
          </a:xfrm>
        </p:spPr>
        <p:txBody>
          <a:bodyPr anchor="b">
            <a:normAutofit/>
          </a:bodyPr>
          <a:lstStyle/>
          <a:p>
            <a:pPr algn="ctr"/>
            <a:r>
              <a:rPr lang="en-GB" sz="3600" b="1" dirty="0">
                <a:solidFill>
                  <a:schemeClr val="tx2"/>
                </a:solidFill>
              </a:rPr>
              <a:t>Objective and contribution</a:t>
            </a:r>
          </a:p>
        </p:txBody>
      </p:sp>
      <p:grpSp>
        <p:nvGrpSpPr>
          <p:cNvPr id="31" name="Group 30">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2" name="Freeform: Shape 3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179226" y="1177637"/>
            <a:ext cx="9833548" cy="4609310"/>
          </a:xfrm>
        </p:spPr>
        <p:txBody>
          <a:bodyPr>
            <a:noAutofit/>
          </a:bodyPr>
          <a:lstStyle/>
          <a:p>
            <a:r>
              <a:rPr lang="en-US" sz="1800" dirty="0"/>
              <a:t>To build multivariate predictive models using Machine Learning techniques.</a:t>
            </a:r>
          </a:p>
          <a:p>
            <a:r>
              <a:rPr lang="en-US" sz="1800" dirty="0"/>
              <a:t>To forecast  bitcoin price.</a:t>
            </a:r>
          </a:p>
          <a:p>
            <a:r>
              <a:rPr lang="en-US" sz="1800" dirty="0"/>
              <a:t>Independent features are historical exchange rates of major currencies like Great Britain Pounds, Australian Dollars, Chinese Yuan, Euro, Canadian Dollars, New Zealand Dollars, Singapore Dollars and Japanese Yen along with bitcoin price.  </a:t>
            </a:r>
          </a:p>
          <a:p>
            <a:pPr marL="0" indent="0">
              <a:buNone/>
            </a:pPr>
            <a:endParaRPr lang="en-US" sz="1800" dirty="0"/>
          </a:p>
          <a:p>
            <a:pPr marL="0" indent="0">
              <a:buNone/>
            </a:pPr>
            <a:r>
              <a:rPr lang="en-US" sz="1800" b="1" dirty="0"/>
              <a:t>Contribution:</a:t>
            </a:r>
          </a:p>
          <a:p>
            <a:r>
              <a:rPr lang="en-US" sz="1800" dirty="0"/>
              <a:t>To build multivariate predictive models based on </a:t>
            </a:r>
            <a:r>
              <a:rPr lang="en-US" sz="1800" dirty="0" err="1"/>
              <a:t>XGBoost</a:t>
            </a:r>
            <a:r>
              <a:rPr lang="en-US" sz="1800" dirty="0"/>
              <a:t>, Random Forest, SVR and LSTM are built.</a:t>
            </a:r>
          </a:p>
          <a:p>
            <a:r>
              <a:rPr lang="en-US" sz="1800" dirty="0"/>
              <a:t>To build models which can be used to forecast the next day’s price based on different lags (lag1, lag 3 and lag 7). </a:t>
            </a:r>
          </a:p>
          <a:p>
            <a:r>
              <a:rPr lang="en-US" sz="1800" dirty="0"/>
              <a:t>To perform exploratory data analysis to interpret the </a:t>
            </a:r>
            <a:r>
              <a:rPr lang="en-US" sz="1800" dirty="0" err="1"/>
              <a:t>behaviour</a:t>
            </a:r>
            <a:r>
              <a:rPr lang="en-US" sz="1800" dirty="0"/>
              <a:t> of bitcoin prices with respect to other currencies.</a:t>
            </a:r>
          </a:p>
          <a:p>
            <a:r>
              <a:rPr lang="en-US" sz="1800" dirty="0"/>
              <a:t>Tune the hyperparameters to optimize the results.</a:t>
            </a:r>
          </a:p>
          <a:p>
            <a:r>
              <a:rPr lang="en-US" sz="1800" dirty="0"/>
              <a:t>Compare the result of the models built to look for their performance and determine the best model for the problem statement. </a:t>
            </a:r>
            <a:endParaRPr lang="en-GB" sz="1800" dirty="0">
              <a:solidFill>
                <a:schemeClr val="tx2"/>
              </a:solidFill>
            </a:endParaRPr>
          </a:p>
        </p:txBody>
      </p:sp>
      <p:grpSp>
        <p:nvGrpSpPr>
          <p:cNvPr id="37" name="Group 36">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0622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751"/>
            <a:ext cx="10515599" cy="752723"/>
          </a:xfrm>
        </p:spPr>
        <p:txBody>
          <a:bodyPr vert="horz" lIns="91440" tIns="45720" rIns="91440" bIns="45720" rtlCol="0" anchor="b">
            <a:normAutofit/>
          </a:bodyPr>
          <a:lstStyle/>
          <a:p>
            <a:pPr algn="ctr"/>
            <a:r>
              <a:rPr lang="en-US" sz="3600" b="1" dirty="0">
                <a:solidFill>
                  <a:schemeClr val="tx2"/>
                </a:solidFill>
              </a:rPr>
              <a:t>Graphs for lag7</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894700"/>
            <a:ext cx="11160615" cy="5068599"/>
          </a:xfrm>
        </p:spPr>
        <p:txBody>
          <a:bodyPr/>
          <a:lstStyle/>
          <a:p>
            <a:r>
              <a:rPr lang="en-US" dirty="0" err="1"/>
              <a:t>XGBoost</a:t>
            </a: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9" name="Picture 8" descr="Chart, line chart, histogram&#10;&#10;Description automatically generated">
            <a:extLst>
              <a:ext uri="{FF2B5EF4-FFF2-40B4-BE49-F238E27FC236}">
                <a16:creationId xmlns:a16="http://schemas.microsoft.com/office/drawing/2014/main" id="{E4E6B102-C198-3D1B-A7D3-56573B073228}"/>
              </a:ext>
            </a:extLst>
          </p:cNvPr>
          <p:cNvPicPr>
            <a:picLocks noChangeAspect="1"/>
          </p:cNvPicPr>
          <p:nvPr/>
        </p:nvPicPr>
        <p:blipFill rotWithShape="1">
          <a:blip r:embed="rId2"/>
          <a:srcRect b="35495"/>
          <a:stretch/>
        </p:blipFill>
        <p:spPr bwMode="auto">
          <a:xfrm>
            <a:off x="1668378" y="1232608"/>
            <a:ext cx="8390022" cy="2804820"/>
          </a:xfrm>
          <a:prstGeom prst="rect">
            <a:avLst/>
          </a:prstGeom>
          <a:ln>
            <a:noFill/>
          </a:ln>
          <a:extLst>
            <a:ext uri="{53640926-AAD7-44D8-BBD7-CCE9431645EC}">
              <a14:shadowObscured xmlns:a14="http://schemas.microsoft.com/office/drawing/2010/main"/>
            </a:ext>
          </a:extLst>
        </p:spPr>
      </p:pic>
      <p:pic>
        <p:nvPicPr>
          <p:cNvPr id="10" name="Picture 9" descr="Chart, line chart&#10;&#10;Description automatically generated">
            <a:extLst>
              <a:ext uri="{FF2B5EF4-FFF2-40B4-BE49-F238E27FC236}">
                <a16:creationId xmlns:a16="http://schemas.microsoft.com/office/drawing/2014/main" id="{587F81A5-E7B9-02D4-0069-DE869A3CD2A1}"/>
              </a:ext>
            </a:extLst>
          </p:cNvPr>
          <p:cNvPicPr>
            <a:picLocks noChangeAspect="1"/>
          </p:cNvPicPr>
          <p:nvPr/>
        </p:nvPicPr>
        <p:blipFill rotWithShape="1">
          <a:blip r:embed="rId3"/>
          <a:srcRect b="34961"/>
          <a:stretch/>
        </p:blipFill>
        <p:spPr bwMode="auto">
          <a:xfrm>
            <a:off x="1668377" y="4037428"/>
            <a:ext cx="8390023" cy="2804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6695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56300"/>
            <a:ext cx="10515599" cy="752723"/>
          </a:xfrm>
        </p:spPr>
        <p:txBody>
          <a:bodyPr vert="horz" lIns="91440" tIns="45720" rIns="91440" bIns="45720" rtlCol="0" anchor="b">
            <a:normAutofit/>
          </a:bodyPr>
          <a:lstStyle/>
          <a:p>
            <a:pPr algn="ctr"/>
            <a:r>
              <a:rPr lang="en-US" sz="3600" b="1" dirty="0">
                <a:solidFill>
                  <a:schemeClr val="tx2"/>
                </a:solidFill>
              </a:rPr>
              <a:t>Graphs for lag7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894700"/>
            <a:ext cx="11160615" cy="5068599"/>
          </a:xfrm>
        </p:spPr>
        <p:txBody>
          <a:bodyPr/>
          <a:lstStyle/>
          <a:p>
            <a:r>
              <a:rPr lang="en-US" dirty="0"/>
              <a:t>SVR</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AE41E8DD-7597-624D-8080-9A4B81CD4873}"/>
              </a:ext>
            </a:extLst>
          </p:cNvPr>
          <p:cNvPicPr>
            <a:picLocks noChangeAspect="1"/>
          </p:cNvPicPr>
          <p:nvPr/>
        </p:nvPicPr>
        <p:blipFill rotWithShape="1">
          <a:blip r:embed="rId2"/>
          <a:srcRect b="34428"/>
          <a:stretch/>
        </p:blipFill>
        <p:spPr bwMode="auto">
          <a:xfrm>
            <a:off x="1219199" y="1272905"/>
            <a:ext cx="8566484" cy="2689516"/>
          </a:xfrm>
          <a:prstGeom prst="rect">
            <a:avLst/>
          </a:prstGeom>
          <a:ln>
            <a:noFill/>
          </a:ln>
          <a:extLst>
            <a:ext uri="{53640926-AAD7-44D8-BBD7-CCE9431645EC}">
              <a14:shadowObscured xmlns:a14="http://schemas.microsoft.com/office/drawing/2010/main"/>
            </a:ext>
          </a:extLst>
        </p:spPr>
      </p:pic>
      <p:pic>
        <p:nvPicPr>
          <p:cNvPr id="3" name="Picture 2" descr="Chart, line chart&#10;&#10;Description automatically generated">
            <a:extLst>
              <a:ext uri="{FF2B5EF4-FFF2-40B4-BE49-F238E27FC236}">
                <a16:creationId xmlns:a16="http://schemas.microsoft.com/office/drawing/2014/main" id="{DBB4059F-EB1D-130B-3D98-AFB8E85124C1}"/>
              </a:ext>
            </a:extLst>
          </p:cNvPr>
          <p:cNvPicPr>
            <a:picLocks noChangeAspect="1"/>
          </p:cNvPicPr>
          <p:nvPr/>
        </p:nvPicPr>
        <p:blipFill rotWithShape="1">
          <a:blip r:embed="rId3"/>
          <a:srcRect b="37554"/>
          <a:stretch/>
        </p:blipFill>
        <p:spPr>
          <a:xfrm>
            <a:off x="1219199" y="3962421"/>
            <a:ext cx="8566484" cy="2689516"/>
          </a:xfrm>
          <a:prstGeom prst="rect">
            <a:avLst/>
          </a:prstGeom>
        </p:spPr>
      </p:pic>
    </p:spTree>
    <p:extLst>
      <p:ext uri="{BB962C8B-B14F-4D97-AF65-F5344CB8AC3E}">
        <p14:creationId xmlns:p14="http://schemas.microsoft.com/office/powerpoint/2010/main" val="3127013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2400"/>
            <a:ext cx="10515599" cy="752723"/>
          </a:xfrm>
        </p:spPr>
        <p:txBody>
          <a:bodyPr vert="horz" lIns="91440" tIns="45720" rIns="91440" bIns="45720" rtlCol="0" anchor="b">
            <a:normAutofit/>
          </a:bodyPr>
          <a:lstStyle/>
          <a:p>
            <a:pPr algn="ctr"/>
            <a:r>
              <a:rPr lang="en-US" sz="3600" b="1" dirty="0">
                <a:solidFill>
                  <a:schemeClr val="tx2"/>
                </a:solidFill>
              </a:rPr>
              <a:t>Graphs for lag7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786063"/>
            <a:ext cx="11160615" cy="5177236"/>
          </a:xfrm>
        </p:spPr>
        <p:txBody>
          <a:bodyPr/>
          <a:lstStyle/>
          <a:p>
            <a:r>
              <a:rPr lang="en-US" dirty="0"/>
              <a:t>LSTM</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8" name="Picture 7" descr="Chart, line chart&#10;&#10;Description automatically generated">
            <a:extLst>
              <a:ext uri="{FF2B5EF4-FFF2-40B4-BE49-F238E27FC236}">
                <a16:creationId xmlns:a16="http://schemas.microsoft.com/office/drawing/2014/main" id="{3279DF00-0084-B3FD-0478-1F406BB0A631}"/>
              </a:ext>
            </a:extLst>
          </p:cNvPr>
          <p:cNvPicPr>
            <a:picLocks noChangeAspect="1"/>
          </p:cNvPicPr>
          <p:nvPr/>
        </p:nvPicPr>
        <p:blipFill rotWithShape="1">
          <a:blip r:embed="rId2"/>
          <a:srcRect b="35006"/>
          <a:stretch/>
        </p:blipFill>
        <p:spPr bwMode="auto">
          <a:xfrm>
            <a:off x="1258624" y="1165387"/>
            <a:ext cx="8623311" cy="2859323"/>
          </a:xfrm>
          <a:prstGeom prst="rect">
            <a:avLst/>
          </a:prstGeom>
          <a:ln>
            <a:noFill/>
          </a:ln>
          <a:extLst>
            <a:ext uri="{53640926-AAD7-44D8-BBD7-CCE9431645EC}">
              <a14:shadowObscured xmlns:a14="http://schemas.microsoft.com/office/drawing/2010/main"/>
            </a:ext>
          </a:extLst>
        </p:spPr>
      </p:pic>
      <p:pic>
        <p:nvPicPr>
          <p:cNvPr id="3" name="Picture 2" descr="Chart, line chart&#10;&#10;Description automatically generated">
            <a:extLst>
              <a:ext uri="{FF2B5EF4-FFF2-40B4-BE49-F238E27FC236}">
                <a16:creationId xmlns:a16="http://schemas.microsoft.com/office/drawing/2014/main" id="{61B98748-9566-9C0C-E46A-4B7CF17E2AE0}"/>
              </a:ext>
            </a:extLst>
          </p:cNvPr>
          <p:cNvPicPr>
            <a:picLocks noChangeAspect="1"/>
          </p:cNvPicPr>
          <p:nvPr/>
        </p:nvPicPr>
        <p:blipFill rotWithShape="1">
          <a:blip r:embed="rId3"/>
          <a:srcRect b="36529"/>
          <a:stretch/>
        </p:blipFill>
        <p:spPr bwMode="auto">
          <a:xfrm>
            <a:off x="1258623" y="4124080"/>
            <a:ext cx="8623311" cy="25815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8221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838200" y="152400"/>
            <a:ext cx="10515599" cy="752723"/>
          </a:xfrm>
        </p:spPr>
        <p:txBody>
          <a:bodyPr vert="horz" lIns="91440" tIns="45720" rIns="91440" bIns="45720" rtlCol="0" anchor="b">
            <a:normAutofit/>
          </a:bodyPr>
          <a:lstStyle/>
          <a:p>
            <a:pPr algn="ctr"/>
            <a:r>
              <a:rPr lang="en-US" sz="3600" b="1" dirty="0">
                <a:solidFill>
                  <a:schemeClr val="tx2"/>
                </a:solidFill>
              </a:rPr>
              <a:t>Graphs for lag7 contd.,</a:t>
            </a:r>
            <a:endParaRPr lang="en-US" sz="3600" b="1" kern="1200" dirty="0">
              <a:solidFill>
                <a:schemeClr val="tx2"/>
              </a:solidFill>
              <a:latin typeface="+mj-lt"/>
              <a:ea typeface="+mj-ea"/>
              <a:cs typeface="+mj-cs"/>
            </a:endParaRPr>
          </a:p>
        </p:txBody>
      </p:sp>
      <p:sp>
        <p:nvSpPr>
          <p:cNvPr id="4" name="Content Placeholder 3">
            <a:extLst>
              <a:ext uri="{FF2B5EF4-FFF2-40B4-BE49-F238E27FC236}">
                <a16:creationId xmlns:a16="http://schemas.microsoft.com/office/drawing/2014/main" id="{7E81EAE3-6AE4-342A-0CB4-AA4A9D56EEF7}"/>
              </a:ext>
            </a:extLst>
          </p:cNvPr>
          <p:cNvSpPr>
            <a:spLocks noGrp="1"/>
          </p:cNvSpPr>
          <p:nvPr>
            <p:ph idx="1"/>
          </p:nvPr>
        </p:nvSpPr>
        <p:spPr>
          <a:xfrm>
            <a:off x="193184" y="894700"/>
            <a:ext cx="11160615" cy="5068599"/>
          </a:xfrm>
        </p:spPr>
        <p:txBody>
          <a:bodyPr/>
          <a:lstStyle/>
          <a:p>
            <a:r>
              <a:rPr lang="en-US" dirty="0"/>
              <a:t>Random Forest</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3" name="Picture 2" descr="Chart, line chart, histogram&#10;&#10;Description automatically generated">
            <a:extLst>
              <a:ext uri="{FF2B5EF4-FFF2-40B4-BE49-F238E27FC236}">
                <a16:creationId xmlns:a16="http://schemas.microsoft.com/office/drawing/2014/main" id="{01891F20-6787-8F0D-7127-16A3FFDE3A0E}"/>
              </a:ext>
            </a:extLst>
          </p:cNvPr>
          <p:cNvPicPr>
            <a:picLocks noChangeAspect="1"/>
          </p:cNvPicPr>
          <p:nvPr/>
        </p:nvPicPr>
        <p:blipFill rotWithShape="1">
          <a:blip r:embed="rId2"/>
          <a:srcRect b="34073"/>
          <a:stretch/>
        </p:blipFill>
        <p:spPr bwMode="auto">
          <a:xfrm>
            <a:off x="1308110" y="1422121"/>
            <a:ext cx="8541743" cy="2732783"/>
          </a:xfrm>
          <a:prstGeom prst="rect">
            <a:avLst/>
          </a:prstGeom>
          <a:ln>
            <a:noFill/>
          </a:ln>
          <a:extLst>
            <a:ext uri="{53640926-AAD7-44D8-BBD7-CCE9431645EC}">
              <a14:shadowObscured xmlns:a14="http://schemas.microsoft.com/office/drawing/2010/main"/>
            </a:ext>
          </a:extLst>
        </p:spPr>
      </p:pic>
      <p:pic>
        <p:nvPicPr>
          <p:cNvPr id="7" name="Picture 6" descr="Chart, line chart, histogram&#10;&#10;Description automatically generated">
            <a:extLst>
              <a:ext uri="{FF2B5EF4-FFF2-40B4-BE49-F238E27FC236}">
                <a16:creationId xmlns:a16="http://schemas.microsoft.com/office/drawing/2014/main" id="{B763A7C4-CC1C-95C9-DDB3-A8E57D03093C}"/>
              </a:ext>
            </a:extLst>
          </p:cNvPr>
          <p:cNvPicPr>
            <a:picLocks noChangeAspect="1"/>
          </p:cNvPicPr>
          <p:nvPr/>
        </p:nvPicPr>
        <p:blipFill rotWithShape="1">
          <a:blip r:embed="rId3"/>
          <a:srcRect b="36383"/>
          <a:stretch/>
        </p:blipFill>
        <p:spPr bwMode="auto">
          <a:xfrm>
            <a:off x="1308110" y="4284964"/>
            <a:ext cx="8541743" cy="25730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5935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073" y="83124"/>
            <a:ext cx="9833548" cy="695892"/>
          </a:xfrm>
        </p:spPr>
        <p:txBody>
          <a:bodyPr anchor="b">
            <a:normAutofit/>
          </a:bodyPr>
          <a:lstStyle/>
          <a:p>
            <a:pPr algn="ctr"/>
            <a:r>
              <a:rPr lang="en-GB" sz="3600" b="1" dirty="0">
                <a:solidFill>
                  <a:schemeClr val="tx2"/>
                </a:solidFill>
              </a:rPr>
              <a:t>Conclusion</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276938" y="1012163"/>
            <a:ext cx="10735683" cy="5629269"/>
          </a:xfrm>
        </p:spPr>
        <p:txBody>
          <a:bodyPr>
            <a:normAutofit fontScale="92500" lnSpcReduction="10000"/>
          </a:bodyPr>
          <a:lstStyle/>
          <a:p>
            <a:pPr>
              <a:lnSpc>
                <a:spcPct val="100000"/>
              </a:lnSpc>
            </a:pPr>
            <a:r>
              <a:rPr lang="en-GB" sz="2400" dirty="0">
                <a:solidFill>
                  <a:schemeClr val="tx2"/>
                </a:solidFill>
              </a:rPr>
              <a:t>All the models performed better with MAPE less than 5%  for all lags after parameter tuning.</a:t>
            </a:r>
          </a:p>
          <a:p>
            <a:pPr>
              <a:lnSpc>
                <a:spcPct val="100000"/>
              </a:lnSpc>
            </a:pPr>
            <a:r>
              <a:rPr lang="en-GB" sz="2400" dirty="0">
                <a:solidFill>
                  <a:schemeClr val="tx2"/>
                </a:solidFill>
              </a:rPr>
              <a:t>All models performed better for lag1; which means considering lag1 in the independent time series features resulted in better forecasting.</a:t>
            </a:r>
          </a:p>
          <a:p>
            <a:pPr>
              <a:lnSpc>
                <a:spcPct val="100000"/>
              </a:lnSpc>
            </a:pPr>
            <a:r>
              <a:rPr lang="en-GB" sz="2400" dirty="0">
                <a:solidFill>
                  <a:schemeClr val="tx2"/>
                </a:solidFill>
              </a:rPr>
              <a:t>Compared to all models, </a:t>
            </a:r>
            <a:r>
              <a:rPr lang="en-GB" sz="2400" dirty="0" err="1">
                <a:solidFill>
                  <a:schemeClr val="tx2"/>
                </a:solidFill>
              </a:rPr>
              <a:t>XGBoost</a:t>
            </a:r>
            <a:r>
              <a:rPr lang="en-GB" sz="2400" dirty="0">
                <a:solidFill>
                  <a:schemeClr val="tx2"/>
                </a:solidFill>
              </a:rPr>
              <a:t> performed better in terms of all performance measures for all lags.</a:t>
            </a:r>
          </a:p>
          <a:p>
            <a:pPr>
              <a:lnSpc>
                <a:spcPct val="100000"/>
              </a:lnSpc>
            </a:pPr>
            <a:r>
              <a:rPr lang="en-GB" sz="2400" dirty="0" err="1">
                <a:solidFill>
                  <a:schemeClr val="tx2"/>
                </a:solidFill>
              </a:rPr>
              <a:t>XGBoost</a:t>
            </a:r>
            <a:r>
              <a:rPr lang="en-GB" sz="2400" dirty="0">
                <a:solidFill>
                  <a:schemeClr val="tx2"/>
                </a:solidFill>
              </a:rPr>
              <a:t> is followed by SVR, LSTM and then Random Forest in terms of performance.</a:t>
            </a:r>
          </a:p>
          <a:p>
            <a:pPr>
              <a:lnSpc>
                <a:spcPct val="100000"/>
              </a:lnSpc>
            </a:pPr>
            <a:endParaRPr lang="en-GB" sz="2400" dirty="0">
              <a:solidFill>
                <a:schemeClr val="tx2"/>
              </a:solidFill>
            </a:endParaRPr>
          </a:p>
          <a:p>
            <a:pPr marL="0" indent="0">
              <a:lnSpc>
                <a:spcPct val="100000"/>
              </a:lnSpc>
              <a:buNone/>
            </a:pPr>
            <a:r>
              <a:rPr lang="en-GB" sz="2400" b="1" dirty="0">
                <a:solidFill>
                  <a:schemeClr val="tx2"/>
                </a:solidFill>
              </a:rPr>
              <a:t>Future scope:</a:t>
            </a:r>
          </a:p>
          <a:p>
            <a:pPr>
              <a:lnSpc>
                <a:spcPct val="100000"/>
              </a:lnSpc>
            </a:pPr>
            <a:r>
              <a:rPr lang="en-GB" sz="2400" dirty="0">
                <a:solidFill>
                  <a:schemeClr val="tx2"/>
                </a:solidFill>
              </a:rPr>
              <a:t>Since Bitcoin exhibit high volatility, the study can be extended to hourly data and check how accurately the models can forecast the bitcoin prices.</a:t>
            </a:r>
          </a:p>
          <a:p>
            <a:pPr>
              <a:lnSpc>
                <a:spcPct val="100000"/>
              </a:lnSpc>
            </a:pPr>
            <a:r>
              <a:rPr lang="en-GB" sz="2400" dirty="0">
                <a:solidFill>
                  <a:schemeClr val="tx2"/>
                </a:solidFill>
              </a:rPr>
              <a:t>Can be extended to include other financial factors like stock market indices, commodities and sentiment analysis of tweets and other social media mentions about bitcoin prices and their impact on the forecast.</a:t>
            </a:r>
          </a:p>
          <a:p>
            <a:pPr>
              <a:lnSpc>
                <a:spcPct val="100000"/>
              </a:lnSpc>
            </a:pPr>
            <a:endParaRPr lang="en-GB" sz="2400" dirty="0">
              <a:solidFill>
                <a:schemeClr val="tx2"/>
              </a:solidFill>
            </a:endParaRPr>
          </a:p>
          <a:p>
            <a:pPr>
              <a:lnSpc>
                <a:spcPct val="100000"/>
              </a:lnSpc>
            </a:pPr>
            <a:endParaRPr lang="en-GB" sz="2400" dirty="0">
              <a:solidFill>
                <a:schemeClr val="tx2"/>
              </a:solidFill>
            </a:endParaRPr>
          </a:p>
          <a:p>
            <a:pPr>
              <a:lnSpc>
                <a:spcPct val="100000"/>
              </a:lnSpc>
            </a:pPr>
            <a:endParaRPr lang="en-GB" sz="2400" dirty="0">
              <a:solidFill>
                <a:schemeClr val="tx2"/>
              </a:solidFill>
            </a:endParaRPr>
          </a:p>
          <a:p>
            <a:pPr>
              <a:lnSpc>
                <a:spcPct val="200000"/>
              </a:lnSpc>
            </a:pPr>
            <a:endParaRPr lang="en-GB" sz="2400" dirty="0">
              <a:solidFill>
                <a:schemeClr val="tx2"/>
              </a:solidFill>
            </a:endParaRPr>
          </a:p>
          <a:p>
            <a:pPr>
              <a:lnSpc>
                <a:spcPct val="200000"/>
              </a:lnSpc>
            </a:pPr>
            <a:endParaRPr lang="en-GB" sz="2400" dirty="0">
              <a:solidFill>
                <a:schemeClr val="tx2"/>
              </a:solidFill>
            </a:endParaRPr>
          </a:p>
        </p:txBody>
      </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75719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b="1" dirty="0">
                <a:solidFill>
                  <a:schemeClr val="tx2"/>
                </a:solidFill>
              </a:rPr>
              <a:t>Appendix</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179073" y="1262770"/>
            <a:ext cx="9833548" cy="5378662"/>
          </a:xfrm>
        </p:spPr>
        <p:txBody>
          <a:bodyPr>
            <a:normAutofit fontScale="62500" lnSpcReduction="20000"/>
          </a:bodyPr>
          <a:lstStyle/>
          <a:p>
            <a:pPr>
              <a:lnSpc>
                <a:spcPct val="100000"/>
              </a:lnSpc>
            </a:pPr>
            <a:r>
              <a:rPr lang="en-GB" sz="3800" b="1" dirty="0">
                <a:solidFill>
                  <a:schemeClr val="tx2"/>
                </a:solidFill>
              </a:rPr>
              <a:t>Code repository:</a:t>
            </a:r>
          </a:p>
          <a:p>
            <a:pPr marL="0" indent="0">
              <a:lnSpc>
                <a:spcPct val="100000"/>
              </a:lnSpc>
              <a:buNone/>
            </a:pPr>
            <a:r>
              <a:rPr lang="en-GB" sz="3200" dirty="0">
                <a:solidFill>
                  <a:schemeClr val="tx2"/>
                </a:solidFill>
                <a:hlinkClick r:id="rId2"/>
              </a:rPr>
              <a:t>https://github.com/RoopashreeRamachandraiah/Bitcoin-price-prediction</a:t>
            </a:r>
            <a:endParaRPr lang="en-GB" sz="3200" dirty="0">
              <a:solidFill>
                <a:schemeClr val="tx2"/>
              </a:solidFill>
            </a:endParaRPr>
          </a:p>
          <a:p>
            <a:pPr>
              <a:lnSpc>
                <a:spcPct val="100000"/>
              </a:lnSpc>
            </a:pPr>
            <a:endParaRPr lang="en-GB" sz="3800" b="1" dirty="0">
              <a:solidFill>
                <a:schemeClr val="tx2"/>
              </a:solidFill>
            </a:endParaRPr>
          </a:p>
          <a:p>
            <a:pPr>
              <a:lnSpc>
                <a:spcPct val="100000"/>
              </a:lnSpc>
            </a:pPr>
            <a:r>
              <a:rPr lang="en-GB" sz="3800" b="1" dirty="0">
                <a:solidFill>
                  <a:schemeClr val="tx2"/>
                </a:solidFill>
              </a:rPr>
              <a:t>References: </a:t>
            </a:r>
          </a:p>
          <a:p>
            <a:pPr marL="457200" indent="-457200">
              <a:lnSpc>
                <a:spcPct val="120000"/>
              </a:lnSpc>
              <a:buFont typeface="+mj-lt"/>
              <a:buAutoNum type="arabicPeriod"/>
            </a:pPr>
            <a:r>
              <a:rPr lang="en-US" sz="2600" dirty="0">
                <a:effectLst/>
                <a:ea typeface="Calibri" panose="020F0502020204030204" pitchFamily="34" charset="0"/>
                <a:cs typeface="Times New Roman" panose="02020603050405020304" pitchFamily="18" charset="0"/>
              </a:rPr>
              <a:t>Mohamed Khalil BENZEKRİ,  </a:t>
            </a:r>
            <a:r>
              <a:rPr lang="en-US" sz="2600" dirty="0" err="1">
                <a:effectLst/>
                <a:ea typeface="Calibri" panose="020F0502020204030204" pitchFamily="34" charset="0"/>
                <a:cs typeface="Times New Roman" panose="02020603050405020304" pitchFamily="18" charset="0"/>
              </a:rPr>
              <a:t>Hatice</a:t>
            </a:r>
            <a:r>
              <a:rPr lang="en-US" sz="2600" dirty="0">
                <a:effectLst/>
                <a:ea typeface="Calibri" panose="020F0502020204030204" pitchFamily="34" charset="0"/>
                <a:cs typeface="Times New Roman" panose="02020603050405020304" pitchFamily="18" charset="0"/>
              </a:rPr>
              <a:t> </a:t>
            </a:r>
            <a:r>
              <a:rPr lang="en-US" sz="2600" dirty="0" err="1">
                <a:effectLst/>
                <a:ea typeface="Calibri" panose="020F0502020204030204" pitchFamily="34" charset="0"/>
                <a:cs typeface="Times New Roman" panose="02020603050405020304" pitchFamily="18" charset="0"/>
              </a:rPr>
              <a:t>Şehime</a:t>
            </a:r>
            <a:r>
              <a:rPr lang="en-US" sz="2600" dirty="0">
                <a:effectLst/>
                <a:ea typeface="Calibri" panose="020F0502020204030204" pitchFamily="34" charset="0"/>
                <a:cs typeface="Times New Roman" panose="02020603050405020304" pitchFamily="18" charset="0"/>
              </a:rPr>
              <a:t> ÖZÜTLER. (2021). “On the Predictability of Bitcoin Price Movements: A Short-term Price Prediction with ARIMA”. https://doi.org/10.26650/JEPR.946081</a:t>
            </a:r>
          </a:p>
          <a:p>
            <a:pPr marL="457200" marR="0" lvl="0" indent="-457200">
              <a:lnSpc>
                <a:spcPct val="120000"/>
              </a:lnSpc>
              <a:spcAft>
                <a:spcPts val="0"/>
              </a:spcAft>
              <a:buFont typeface="+mj-lt"/>
              <a:buAutoNum type="arabicPeriod"/>
            </a:pPr>
            <a:r>
              <a:rPr lang="en-US" sz="2600" dirty="0">
                <a:cs typeface="Times New Roman" panose="02020603050405020304" pitchFamily="18" charset="0"/>
              </a:rPr>
              <a:t>Gowtham Saini, Dr. M. </a:t>
            </a:r>
            <a:r>
              <a:rPr lang="en-US" sz="2600" dirty="0" err="1">
                <a:cs typeface="Times New Roman" panose="02020603050405020304" pitchFamily="18" charset="0"/>
              </a:rPr>
              <a:t>Shobana</a:t>
            </a:r>
            <a:r>
              <a:rPr lang="en-US" sz="2600" dirty="0">
                <a:cs typeface="Times New Roman" panose="02020603050405020304" pitchFamily="18" charset="0"/>
              </a:rPr>
              <a:t>.(2022). “cryptocurrency price prediction using prophet and Arima time series”. https://www.irjmets.com/uploadedfiles/paper/issue_4_april_2022/21042/final/fin_irjmets1650284252.pdf</a:t>
            </a:r>
          </a:p>
          <a:p>
            <a:pPr marL="457200" marR="0" lvl="0" indent="-457200">
              <a:lnSpc>
                <a:spcPct val="120000"/>
              </a:lnSpc>
              <a:spcAft>
                <a:spcPts val="0"/>
              </a:spcAft>
              <a:buFont typeface="+mj-lt"/>
              <a:buAutoNum type="arabicPeriod"/>
            </a:pPr>
            <a:r>
              <a:rPr lang="en-US" sz="2600" dirty="0">
                <a:cs typeface="Times New Roman" panose="02020603050405020304" pitchFamily="18" charset="0"/>
              </a:rPr>
              <a:t>Mohammed Mudassir, </a:t>
            </a:r>
            <a:r>
              <a:rPr lang="en-US" sz="2600" dirty="0" err="1">
                <a:cs typeface="Times New Roman" panose="02020603050405020304" pitchFamily="18" charset="0"/>
              </a:rPr>
              <a:t>Shada</a:t>
            </a:r>
            <a:r>
              <a:rPr lang="en-US" sz="2600" dirty="0">
                <a:cs typeface="Times New Roman" panose="02020603050405020304" pitchFamily="18" charset="0"/>
              </a:rPr>
              <a:t> </a:t>
            </a:r>
            <a:r>
              <a:rPr lang="en-US" sz="2600" dirty="0" err="1">
                <a:cs typeface="Times New Roman" panose="02020603050405020304" pitchFamily="18" charset="0"/>
              </a:rPr>
              <a:t>Bennbaia</a:t>
            </a:r>
            <a:r>
              <a:rPr lang="en-US" sz="2600" dirty="0">
                <a:cs typeface="Times New Roman" panose="02020603050405020304" pitchFamily="18" charset="0"/>
              </a:rPr>
              <a:t>, </a:t>
            </a:r>
            <a:r>
              <a:rPr lang="en-US" sz="2600" dirty="0" err="1">
                <a:cs typeface="Times New Roman" panose="02020603050405020304" pitchFamily="18" charset="0"/>
              </a:rPr>
              <a:t>Devrim</a:t>
            </a:r>
            <a:r>
              <a:rPr lang="en-US" sz="2600" dirty="0">
                <a:cs typeface="Times New Roman" panose="02020603050405020304" pitchFamily="18" charset="0"/>
              </a:rPr>
              <a:t> </a:t>
            </a:r>
            <a:r>
              <a:rPr lang="en-US" sz="2600" dirty="0" err="1">
                <a:cs typeface="Times New Roman" panose="02020603050405020304" pitchFamily="18" charset="0"/>
              </a:rPr>
              <a:t>Unal</a:t>
            </a:r>
            <a:r>
              <a:rPr lang="en-US" sz="2600" dirty="0">
                <a:cs typeface="Times New Roman" panose="02020603050405020304" pitchFamily="18" charset="0"/>
              </a:rPr>
              <a:t> &amp; Mohammad </a:t>
            </a:r>
            <a:r>
              <a:rPr lang="en-US" sz="2600" dirty="0" err="1">
                <a:cs typeface="Times New Roman" panose="02020603050405020304" pitchFamily="18" charset="0"/>
              </a:rPr>
              <a:t>Hammoudeh</a:t>
            </a:r>
            <a:r>
              <a:rPr lang="en-US" sz="2600" dirty="0">
                <a:cs typeface="Times New Roman" panose="02020603050405020304" pitchFamily="18" charset="0"/>
              </a:rPr>
              <a:t>. (2020). “Time-series forecasting of Bitcoin prices using high-dimensional features: a machine learning approach”. https://link.springer.com/article/10.1007/s00521-020-05129-6</a:t>
            </a:r>
          </a:p>
          <a:p>
            <a:pPr marL="457200" marR="0" lvl="0" indent="-457200">
              <a:lnSpc>
                <a:spcPct val="120000"/>
              </a:lnSpc>
              <a:spcAft>
                <a:spcPts val="0"/>
              </a:spcAft>
              <a:buFont typeface="+mj-lt"/>
              <a:buAutoNum type="arabicPeriod"/>
            </a:pPr>
            <a:r>
              <a:rPr lang="en-US" sz="2600" dirty="0">
                <a:cs typeface="Times New Roman" panose="02020603050405020304" pitchFamily="18" charset="0"/>
              </a:rPr>
              <a:t>Mohammad J. </a:t>
            </a:r>
            <a:r>
              <a:rPr lang="en-US" sz="2600" dirty="0" err="1">
                <a:cs typeface="Times New Roman" panose="02020603050405020304" pitchFamily="18" charset="0"/>
              </a:rPr>
              <a:t>Hamayel</a:t>
            </a:r>
            <a:r>
              <a:rPr lang="en-US" sz="2600" dirty="0">
                <a:cs typeface="Times New Roman" panose="02020603050405020304" pitchFamily="18" charset="0"/>
              </a:rPr>
              <a:t>, Amani Yousef </a:t>
            </a:r>
            <a:r>
              <a:rPr lang="en-US" sz="2600" dirty="0" err="1">
                <a:cs typeface="Times New Roman" panose="02020603050405020304" pitchFamily="18" charset="0"/>
              </a:rPr>
              <a:t>Owda</a:t>
            </a:r>
            <a:r>
              <a:rPr lang="en-US" sz="2600" dirty="0">
                <a:cs typeface="Times New Roman" panose="02020603050405020304" pitchFamily="18" charset="0"/>
              </a:rPr>
              <a:t> (2021). “A Novel Cryptocurrency Price Prediction Model Using GRU, LSTM and bi-LSTM Machine Learning Algorithms”.   https://doi.org/10.3390/ai2040030</a:t>
            </a:r>
          </a:p>
          <a:p>
            <a:pPr marL="457200" marR="0" lvl="0" indent="-457200">
              <a:lnSpc>
                <a:spcPct val="120000"/>
              </a:lnSpc>
              <a:spcAft>
                <a:spcPts val="0"/>
              </a:spcAft>
              <a:buFont typeface="+mj-lt"/>
              <a:buAutoNum type="arabicPeriod"/>
            </a:pPr>
            <a:r>
              <a:rPr lang="en-US" sz="2600" dirty="0" err="1">
                <a:cs typeface="Times New Roman" panose="02020603050405020304" pitchFamily="18" charset="0"/>
              </a:rPr>
              <a:t>Ioannis</a:t>
            </a:r>
            <a:r>
              <a:rPr lang="en-US" sz="2600" dirty="0">
                <a:cs typeface="Times New Roman" panose="02020603050405020304" pitchFamily="18" charset="0"/>
              </a:rPr>
              <a:t> E. </a:t>
            </a:r>
            <a:r>
              <a:rPr lang="en-US" sz="2600" dirty="0" err="1">
                <a:cs typeface="Times New Roman" panose="02020603050405020304" pitchFamily="18" charset="0"/>
              </a:rPr>
              <a:t>Livieris</a:t>
            </a:r>
            <a:r>
              <a:rPr lang="en-US" sz="2600" dirty="0">
                <a:cs typeface="Times New Roman" panose="02020603050405020304" pitchFamily="18" charset="0"/>
              </a:rPr>
              <a:t>, Niki </a:t>
            </a:r>
            <a:r>
              <a:rPr lang="en-US" sz="2600" dirty="0" err="1">
                <a:cs typeface="Times New Roman" panose="02020603050405020304" pitchFamily="18" charset="0"/>
              </a:rPr>
              <a:t>Kiriakidou</a:t>
            </a:r>
            <a:r>
              <a:rPr lang="en-US" sz="2600" dirty="0">
                <a:cs typeface="Times New Roman" panose="02020603050405020304" pitchFamily="18" charset="0"/>
              </a:rPr>
              <a:t>, Stavros </a:t>
            </a:r>
            <a:r>
              <a:rPr lang="en-US" sz="2600" dirty="0" err="1">
                <a:cs typeface="Times New Roman" panose="02020603050405020304" pitchFamily="18" charset="0"/>
              </a:rPr>
              <a:t>Stavroyiannis</a:t>
            </a:r>
            <a:r>
              <a:rPr lang="en-US" sz="2600" dirty="0">
                <a:cs typeface="Times New Roman" panose="02020603050405020304" pitchFamily="18" charset="0"/>
              </a:rPr>
              <a:t> and Panagiotis </a:t>
            </a:r>
            <a:r>
              <a:rPr lang="en-US" sz="2600" dirty="0" err="1">
                <a:cs typeface="Times New Roman" panose="02020603050405020304" pitchFamily="18" charset="0"/>
              </a:rPr>
              <a:t>Pintelas</a:t>
            </a:r>
            <a:r>
              <a:rPr lang="en-US" sz="2600" dirty="0">
                <a:cs typeface="Times New Roman" panose="02020603050405020304" pitchFamily="18" charset="0"/>
              </a:rPr>
              <a:t>. (2021). “An Advanced CNN-LSTM Model for Cryptocurrency Forecasting”. https://www.mdpi.com/2079-9292/10/3/287</a:t>
            </a:r>
          </a:p>
          <a:p>
            <a:pPr marL="0" indent="0">
              <a:lnSpc>
                <a:spcPct val="200000"/>
              </a:lnSpc>
              <a:buNone/>
            </a:pPr>
            <a:endParaRPr lang="en-GB" sz="2400" dirty="0">
              <a:solidFill>
                <a:schemeClr val="tx2"/>
              </a:solidFill>
            </a:endParaRPr>
          </a:p>
        </p:txBody>
      </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2724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dirty="0">
                <a:solidFill>
                  <a:schemeClr val="tx2"/>
                </a:solidFill>
              </a:rPr>
              <a:t>Appendix</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179226" y="1428596"/>
            <a:ext cx="9833548" cy="5228878"/>
          </a:xfrm>
        </p:spPr>
        <p:txBody>
          <a:bodyPr>
            <a:normAutofit fontScale="70000" lnSpcReduction="20000"/>
          </a:bodyPr>
          <a:lstStyle/>
          <a:p>
            <a:pPr marL="457200" marR="0" lvl="0" indent="-457200" algn="just">
              <a:lnSpc>
                <a:spcPct val="120000"/>
              </a:lnSpc>
              <a:spcBef>
                <a:spcPts val="0"/>
              </a:spcBef>
              <a:spcAft>
                <a:spcPts val="0"/>
              </a:spcAft>
              <a:buFont typeface="+mj-lt"/>
              <a:buAutoNum type="arabicPeriod" startAt="6"/>
            </a:pPr>
            <a:r>
              <a:rPr lang="en-US" sz="2600" dirty="0">
                <a:effectLst/>
                <a:ea typeface="Calibri" panose="020F0502020204030204" pitchFamily="34" charset="0"/>
                <a:cs typeface="Times New Roman" panose="02020603050405020304" pitchFamily="18" charset="0"/>
              </a:rPr>
              <a:t>Nayak, S.K., Nayak, S.C. and Das, S. (2021) . “Modeling and Forecasting Cryptocurrency Closing Prices with Rao Algorithm-Based Artificial Neural Networks: A Machine Learning Approach”.  https://doi.org/10.3390/fintech1010004</a:t>
            </a:r>
          </a:p>
          <a:p>
            <a:pPr marL="457200" indent="-457200" algn="just">
              <a:lnSpc>
                <a:spcPct val="120000"/>
              </a:lnSpc>
              <a:spcBef>
                <a:spcPts val="0"/>
              </a:spcBef>
              <a:buFont typeface="+mj-lt"/>
              <a:buAutoNum type="arabicPeriod" startAt="6"/>
            </a:pPr>
            <a:r>
              <a:rPr lang="en-US" sz="2600" dirty="0" err="1">
                <a:cs typeface="Times New Roman" panose="02020603050405020304" pitchFamily="18" charset="0"/>
              </a:rPr>
              <a:t>Pratiksha</a:t>
            </a:r>
            <a:r>
              <a:rPr lang="en-US" sz="2600" dirty="0">
                <a:cs typeface="Times New Roman" panose="02020603050405020304" pitchFamily="18" charset="0"/>
              </a:rPr>
              <a:t> Patil. (2022). “Bitcoin Price Prediction Using Machine Learning and Neural Network Model”. http://ijaem.net/issue_dcp/Bitcoin%20Price%20Prediction%20Using%20Machine%20Learning%20and%20Neural%20Network%20Model.pdf</a:t>
            </a:r>
          </a:p>
          <a:p>
            <a:pPr marL="457200" indent="-457200" algn="just">
              <a:lnSpc>
                <a:spcPct val="120000"/>
              </a:lnSpc>
              <a:spcBef>
                <a:spcPts val="0"/>
              </a:spcBef>
              <a:buFont typeface="+mj-lt"/>
              <a:buAutoNum type="arabicPeriod" startAt="6"/>
            </a:pPr>
            <a:r>
              <a:rPr lang="en-US" sz="2600" dirty="0" err="1">
                <a:cs typeface="Times New Roman" panose="02020603050405020304" pitchFamily="18" charset="0"/>
              </a:rPr>
              <a:t>Monisha</a:t>
            </a:r>
            <a:r>
              <a:rPr lang="en-US" sz="2600" dirty="0">
                <a:cs typeface="Times New Roman" panose="02020603050405020304" pitchFamily="18" charset="0"/>
              </a:rPr>
              <a:t> Mittal, G. Geetha. (2022). "Predicting Bitcoin Price using Machine Learning". https://ieeexplore.ieee.org/stamp/stamp.jsp?tp=&amp;arnumber=9740772</a:t>
            </a:r>
          </a:p>
          <a:p>
            <a:pPr marL="457200" indent="-457200" algn="just">
              <a:lnSpc>
                <a:spcPct val="120000"/>
              </a:lnSpc>
              <a:spcBef>
                <a:spcPts val="0"/>
              </a:spcBef>
              <a:buFont typeface="+mj-lt"/>
              <a:buAutoNum type="arabicPeriod" startAt="6"/>
            </a:pPr>
            <a:r>
              <a:rPr lang="en-US" sz="2600" dirty="0" err="1">
                <a:cs typeface="Times New Roman" panose="02020603050405020304" pitchFamily="18" charset="0"/>
              </a:rPr>
              <a:t>Ninuk</a:t>
            </a:r>
            <a:r>
              <a:rPr lang="en-US" sz="2600" dirty="0">
                <a:cs typeface="Times New Roman" panose="02020603050405020304" pitchFamily="18" charset="0"/>
              </a:rPr>
              <a:t> </a:t>
            </a:r>
            <a:r>
              <a:rPr lang="en-US" sz="2600" dirty="0" err="1">
                <a:cs typeface="Times New Roman" panose="02020603050405020304" pitchFamily="18" charset="0"/>
              </a:rPr>
              <a:t>Wiliani</a:t>
            </a:r>
            <a:r>
              <a:rPr lang="en-US" sz="2600" dirty="0">
                <a:cs typeface="Times New Roman" panose="02020603050405020304" pitchFamily="18" charset="0"/>
              </a:rPr>
              <a:t>, </a:t>
            </a:r>
            <a:r>
              <a:rPr lang="en-US" sz="2600" dirty="0" err="1">
                <a:cs typeface="Times New Roman" panose="02020603050405020304" pitchFamily="18" charset="0"/>
              </a:rPr>
              <a:t>Rizki</a:t>
            </a:r>
            <a:r>
              <a:rPr lang="en-US" sz="2600" dirty="0">
                <a:cs typeface="Times New Roman" panose="02020603050405020304" pitchFamily="18" charset="0"/>
              </a:rPr>
              <a:t> </a:t>
            </a:r>
            <a:r>
              <a:rPr lang="en-US" sz="2600" dirty="0" err="1">
                <a:cs typeface="Times New Roman" panose="02020603050405020304" pitchFamily="18" charset="0"/>
              </a:rPr>
              <a:t>Hesananda</a:t>
            </a:r>
            <a:r>
              <a:rPr lang="en-US" sz="2600" dirty="0">
                <a:cs typeface="Times New Roman" panose="02020603050405020304" pitchFamily="18" charset="0"/>
              </a:rPr>
              <a:t>, </a:t>
            </a:r>
            <a:r>
              <a:rPr lang="en-US" sz="2600" dirty="0" err="1">
                <a:cs typeface="Times New Roman" panose="02020603050405020304" pitchFamily="18" charset="0"/>
              </a:rPr>
              <a:t>Nidya</a:t>
            </a:r>
            <a:r>
              <a:rPr lang="en-US" sz="2600" dirty="0">
                <a:cs typeface="Times New Roman" panose="02020603050405020304" pitchFamily="18" charset="0"/>
              </a:rPr>
              <a:t> Sari </a:t>
            </a:r>
            <a:r>
              <a:rPr lang="en-US" sz="2600" dirty="0" err="1">
                <a:cs typeface="Times New Roman" panose="02020603050405020304" pitchFamily="18" charset="0"/>
              </a:rPr>
              <a:t>Rahmawati</a:t>
            </a:r>
            <a:r>
              <a:rPr lang="en-US" sz="2600" dirty="0">
                <a:cs typeface="Times New Roman" panose="02020603050405020304" pitchFamily="18" charset="0"/>
              </a:rPr>
              <a:t> and </a:t>
            </a:r>
            <a:r>
              <a:rPr lang="en-US" sz="2600" dirty="0" err="1">
                <a:cs typeface="Times New Roman" panose="02020603050405020304" pitchFamily="18" charset="0"/>
              </a:rPr>
              <a:t>Erdham</a:t>
            </a:r>
            <a:r>
              <a:rPr lang="en-US" sz="2600" dirty="0">
                <a:cs typeface="Times New Roman" panose="02020603050405020304" pitchFamily="18" charset="0"/>
              </a:rPr>
              <a:t> </a:t>
            </a:r>
            <a:r>
              <a:rPr lang="en-US" sz="2600" dirty="0" err="1">
                <a:cs typeface="Times New Roman" panose="02020603050405020304" pitchFamily="18" charset="0"/>
              </a:rPr>
              <a:t>Hestiadhi</a:t>
            </a:r>
            <a:r>
              <a:rPr lang="en-US" sz="2600" dirty="0">
                <a:cs typeface="Times New Roman" panose="02020603050405020304" pitchFamily="18" charset="0"/>
              </a:rPr>
              <a:t> </a:t>
            </a:r>
            <a:r>
              <a:rPr lang="en-US" sz="2600" dirty="0" err="1">
                <a:cs typeface="Times New Roman" panose="02020603050405020304" pitchFamily="18" charset="0"/>
              </a:rPr>
              <a:t>Prianggara</a:t>
            </a:r>
            <a:r>
              <a:rPr lang="en-US" sz="2600" dirty="0">
                <a:cs typeface="Times New Roman" panose="02020603050405020304" pitchFamily="18" charset="0"/>
              </a:rPr>
              <a:t>. (2022). "APPLICATION OF MACHINE LEARNING FOR BITCOIN EXCHANGE RATE PREDICTION AGAINST US DOLLAR". http://ejournal.nusamandiri.ac.id/index.php/jitk/article/view/2880/895</a:t>
            </a:r>
          </a:p>
          <a:p>
            <a:pPr marL="457200" indent="-457200" algn="just">
              <a:lnSpc>
                <a:spcPct val="120000"/>
              </a:lnSpc>
              <a:spcBef>
                <a:spcPts val="0"/>
              </a:spcBef>
              <a:buFont typeface="+mj-lt"/>
              <a:buAutoNum type="arabicPeriod" startAt="6"/>
            </a:pPr>
            <a:r>
              <a:rPr lang="en-US" sz="2600" dirty="0" err="1">
                <a:cs typeface="Times New Roman" panose="02020603050405020304" pitchFamily="18" charset="0"/>
              </a:rPr>
              <a:t>Chunxiao</a:t>
            </a:r>
            <a:r>
              <a:rPr lang="en-US" sz="2600" dirty="0">
                <a:cs typeface="Times New Roman" panose="02020603050405020304" pitchFamily="18" charset="0"/>
              </a:rPr>
              <a:t> Yan, </a:t>
            </a:r>
            <a:r>
              <a:rPr lang="en-US" sz="2600" dirty="0" err="1">
                <a:cs typeface="Times New Roman" panose="02020603050405020304" pitchFamily="18" charset="0"/>
              </a:rPr>
              <a:t>Mengze</a:t>
            </a:r>
            <a:r>
              <a:rPr lang="en-US" sz="2600" dirty="0">
                <a:cs typeface="Times New Roman" panose="02020603050405020304" pitchFamily="18" charset="0"/>
              </a:rPr>
              <a:t> Li, and </a:t>
            </a:r>
            <a:r>
              <a:rPr lang="en-US" sz="2600" dirty="0" err="1">
                <a:cs typeface="Times New Roman" panose="02020603050405020304" pitchFamily="18" charset="0"/>
              </a:rPr>
              <a:t>Shengao</a:t>
            </a:r>
            <a:r>
              <a:rPr lang="en-US" sz="2600" dirty="0">
                <a:cs typeface="Times New Roman" panose="02020603050405020304" pitchFamily="18" charset="0"/>
              </a:rPr>
              <a:t> Zhang. (2022). "The Empirical Analysis of Bitcoin Price Prediction Based on Deep Learning Integration Method". </a:t>
            </a:r>
            <a:r>
              <a:rPr lang="en-US" sz="2600" dirty="0">
                <a:cs typeface="Times New Roman" panose="02020603050405020304" pitchFamily="18" charset="0"/>
                <a:hlinkClick r:id="rId2">
                  <a:extLst>
                    <a:ext uri="{A12FA001-AC4F-418D-AE19-62706E023703}">
                      <ahyp:hlinkClr xmlns:ahyp="http://schemas.microsoft.com/office/drawing/2018/hyperlinkcolor" val="tx"/>
                    </a:ext>
                  </a:extLst>
                </a:hlinkClick>
              </a:rPr>
              <a:t>https://doi.org/10.1155/2022/1265837</a:t>
            </a:r>
            <a:endParaRPr lang="en-US" sz="2600" dirty="0">
              <a:cs typeface="Times New Roman" panose="02020603050405020304" pitchFamily="18" charset="0"/>
            </a:endParaRPr>
          </a:p>
          <a:p>
            <a:pPr marL="457200" indent="-457200" algn="just">
              <a:lnSpc>
                <a:spcPct val="120000"/>
              </a:lnSpc>
              <a:spcBef>
                <a:spcPts val="0"/>
              </a:spcBef>
              <a:buFont typeface="+mj-lt"/>
              <a:buAutoNum type="arabicPeriod" startAt="6"/>
            </a:pPr>
            <a:r>
              <a:rPr lang="en-US" sz="2600" dirty="0">
                <a:cs typeface="Times New Roman" panose="02020603050405020304" pitchFamily="18" charset="0"/>
              </a:rPr>
              <a:t>James </a:t>
            </a:r>
            <a:r>
              <a:rPr lang="en-US" sz="2600" dirty="0" err="1">
                <a:cs typeface="Times New Roman" panose="02020603050405020304" pitchFamily="18" charset="0"/>
              </a:rPr>
              <a:t>Bergstra</a:t>
            </a:r>
            <a:r>
              <a:rPr lang="en-US" sz="2600" dirty="0">
                <a:cs typeface="Times New Roman" panose="02020603050405020304" pitchFamily="18" charset="0"/>
              </a:rPr>
              <a:t>, </a:t>
            </a:r>
            <a:r>
              <a:rPr lang="en-US" sz="2600" dirty="0" err="1">
                <a:cs typeface="Times New Roman" panose="02020603050405020304" pitchFamily="18" charset="0"/>
              </a:rPr>
              <a:t>Yoshua</a:t>
            </a:r>
            <a:r>
              <a:rPr lang="en-US" sz="2600" dirty="0">
                <a:cs typeface="Times New Roman" panose="02020603050405020304" pitchFamily="18" charset="0"/>
              </a:rPr>
              <a:t> </a:t>
            </a:r>
            <a:r>
              <a:rPr lang="en-US" sz="2600" dirty="0" err="1">
                <a:cs typeface="Times New Roman" panose="02020603050405020304" pitchFamily="18" charset="0"/>
              </a:rPr>
              <a:t>Bengio</a:t>
            </a:r>
            <a:r>
              <a:rPr lang="en-US" sz="2600" dirty="0">
                <a:cs typeface="Times New Roman" panose="02020603050405020304" pitchFamily="18" charset="0"/>
              </a:rPr>
              <a:t>. (2012). “Random Search for Hyper-Parameter “. https://jmlr.csail.mit.edu/papers/volume13/bergstra12a/bergstra12a.pdf.</a:t>
            </a:r>
            <a:endParaRPr lang="en-GB" sz="2600" dirty="0">
              <a:cs typeface="Times New Roman" panose="02020603050405020304" pitchFamily="18" charset="0"/>
            </a:endParaRPr>
          </a:p>
          <a:p>
            <a:pPr marL="0" indent="0">
              <a:lnSpc>
                <a:spcPct val="200000"/>
              </a:lnSpc>
              <a:buNone/>
            </a:pPr>
            <a:endParaRPr lang="en-GB" sz="2400" dirty="0">
              <a:solidFill>
                <a:schemeClr val="tx2"/>
              </a:solidFill>
            </a:endParaRPr>
          </a:p>
        </p:txBody>
      </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1525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80" name="Group 79">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81" name="Freeform: Shape 80">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1">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2">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3">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Freeform: Shape 84">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i="1" kern="1200">
                <a:solidFill>
                  <a:schemeClr val="tx2"/>
                </a:solidFill>
                <a:latin typeface="+mj-lt"/>
                <a:ea typeface="+mj-ea"/>
                <a:cs typeface="+mj-cs"/>
              </a:rPr>
              <a:t>Thank You</a:t>
            </a:r>
          </a:p>
        </p:txBody>
      </p:sp>
    </p:spTree>
    <p:extLst>
      <p:ext uri="{BB962C8B-B14F-4D97-AF65-F5344CB8AC3E}">
        <p14:creationId xmlns:p14="http://schemas.microsoft.com/office/powerpoint/2010/main" val="244123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073" y="422036"/>
            <a:ext cx="9833548" cy="846715"/>
          </a:xfrm>
        </p:spPr>
        <p:txBody>
          <a:bodyPr anchor="b">
            <a:normAutofit/>
          </a:bodyPr>
          <a:lstStyle/>
          <a:p>
            <a:pPr algn="ctr"/>
            <a:r>
              <a:rPr lang="en-GB" sz="3600" b="1" dirty="0">
                <a:solidFill>
                  <a:schemeClr val="tx2"/>
                </a:solidFill>
              </a:rPr>
              <a:t>Research Questions</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179226" y="2124486"/>
            <a:ext cx="9833548" cy="3735987"/>
          </a:xfrm>
        </p:spPr>
        <p:txBody>
          <a:bodyPr>
            <a:normAutofit/>
          </a:bodyPr>
          <a:lstStyle/>
          <a:p>
            <a:pPr marL="0" marR="0" indent="0">
              <a:lnSpc>
                <a:spcPct val="110000"/>
              </a:lnSpc>
              <a:spcBef>
                <a:spcPts val="0"/>
              </a:spcBef>
              <a:spcAft>
                <a:spcPts val="0"/>
              </a:spcAft>
              <a:buNone/>
            </a:pPr>
            <a:r>
              <a:rPr lang="en-US" sz="2400" dirty="0">
                <a:effectLst/>
                <a:ea typeface="Calibri" panose="020F0502020204030204" pitchFamily="34" charset="0"/>
                <a:cs typeface="Times New Roman" panose="02020603050405020304" pitchFamily="18" charset="0"/>
              </a:rPr>
              <a:t>Aligning with the objective and contribution of the research, the study aims at addressing the following questions.</a:t>
            </a:r>
          </a:p>
          <a:p>
            <a:pPr marL="0" marR="0" indent="0">
              <a:lnSpc>
                <a:spcPct val="110000"/>
              </a:lnSpc>
              <a:spcBef>
                <a:spcPts val="0"/>
              </a:spcBef>
              <a:spcAft>
                <a:spcPts val="0"/>
              </a:spcAft>
              <a:buNone/>
            </a:pPr>
            <a:endParaRPr lang="en-US" sz="2400" dirty="0">
              <a:effectLst/>
              <a:ea typeface="Calibri" panose="020F0502020204030204" pitchFamily="34"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How accurately the models built in the study can forecast the bitcoin price by considering historical currency exchange rates and bitcoin price?</a:t>
            </a:r>
          </a:p>
          <a:p>
            <a:pPr marL="342900" marR="0" lvl="0" indent="-342900">
              <a:lnSpc>
                <a:spcPct val="200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Which model performs the best in predicting bitcoin price?</a:t>
            </a:r>
          </a:p>
          <a:p>
            <a:pPr marL="342900" marR="0" lvl="0" indent="-342900">
              <a:lnSpc>
                <a:spcPct val="200000"/>
              </a:lnSpc>
              <a:spcBef>
                <a:spcPts val="0"/>
              </a:spcBef>
              <a:spcAft>
                <a:spcPts val="8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What is the time lag to be considered for efficient forecasting?</a:t>
            </a:r>
          </a:p>
          <a:p>
            <a:pPr>
              <a:lnSpc>
                <a:spcPct val="200000"/>
              </a:lnSpc>
            </a:pPr>
            <a:endParaRPr lang="en-GB" sz="2400" dirty="0">
              <a:solidFill>
                <a:schemeClr val="tx2"/>
              </a:solidFill>
            </a:endParaRPr>
          </a:p>
        </p:txBody>
      </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973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073" y="-38825"/>
            <a:ext cx="9833548" cy="763587"/>
          </a:xfrm>
        </p:spPr>
        <p:txBody>
          <a:bodyPr anchor="b">
            <a:normAutofit/>
          </a:bodyPr>
          <a:lstStyle/>
          <a:p>
            <a:pPr algn="ctr"/>
            <a:r>
              <a:rPr lang="en-GB" sz="3600" b="1" dirty="0">
                <a:solidFill>
                  <a:schemeClr val="tx2"/>
                </a:solidFill>
              </a:rPr>
              <a:t>Literature Review</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953B84EA-A1B4-37DA-195D-F9144AFF1809}"/>
              </a:ext>
            </a:extLst>
          </p:cNvPr>
          <p:cNvGraphicFramePr>
            <a:graphicFrameLocks noGrp="1"/>
          </p:cNvGraphicFramePr>
          <p:nvPr>
            <p:ph idx="1"/>
            <p:extLst>
              <p:ext uri="{D42A27DB-BD31-4B8C-83A1-F6EECF244321}">
                <p14:modId xmlns:p14="http://schemas.microsoft.com/office/powerpoint/2010/main" val="3285488601"/>
              </p:ext>
            </p:extLst>
          </p:nvPr>
        </p:nvGraphicFramePr>
        <p:xfrm>
          <a:off x="124692" y="724763"/>
          <a:ext cx="11750347" cy="6025134"/>
        </p:xfrm>
        <a:graphic>
          <a:graphicData uri="http://schemas.openxmlformats.org/drawingml/2006/table">
            <a:tbl>
              <a:tblPr firstRow="1" firstCol="1" bandRow="1">
                <a:tableStyleId>{7DF18680-E054-41AD-8BC1-D1AEF772440D}</a:tableStyleId>
              </a:tblPr>
              <a:tblGrid>
                <a:gridCol w="1911926">
                  <a:extLst>
                    <a:ext uri="{9D8B030D-6E8A-4147-A177-3AD203B41FA5}">
                      <a16:colId xmlns:a16="http://schemas.microsoft.com/office/drawing/2014/main" val="787779745"/>
                    </a:ext>
                  </a:extLst>
                </a:gridCol>
                <a:gridCol w="1427018">
                  <a:extLst>
                    <a:ext uri="{9D8B030D-6E8A-4147-A177-3AD203B41FA5}">
                      <a16:colId xmlns:a16="http://schemas.microsoft.com/office/drawing/2014/main" val="3091004073"/>
                    </a:ext>
                  </a:extLst>
                </a:gridCol>
                <a:gridCol w="886691">
                  <a:extLst>
                    <a:ext uri="{9D8B030D-6E8A-4147-A177-3AD203B41FA5}">
                      <a16:colId xmlns:a16="http://schemas.microsoft.com/office/drawing/2014/main" val="2094967459"/>
                    </a:ext>
                  </a:extLst>
                </a:gridCol>
                <a:gridCol w="1496291">
                  <a:extLst>
                    <a:ext uri="{9D8B030D-6E8A-4147-A177-3AD203B41FA5}">
                      <a16:colId xmlns:a16="http://schemas.microsoft.com/office/drawing/2014/main" val="489862562"/>
                    </a:ext>
                  </a:extLst>
                </a:gridCol>
                <a:gridCol w="673269">
                  <a:extLst>
                    <a:ext uri="{9D8B030D-6E8A-4147-A177-3AD203B41FA5}">
                      <a16:colId xmlns:a16="http://schemas.microsoft.com/office/drawing/2014/main" val="1855628072"/>
                    </a:ext>
                  </a:extLst>
                </a:gridCol>
                <a:gridCol w="1348156">
                  <a:extLst>
                    <a:ext uri="{9D8B030D-6E8A-4147-A177-3AD203B41FA5}">
                      <a16:colId xmlns:a16="http://schemas.microsoft.com/office/drawing/2014/main" val="374575047"/>
                    </a:ext>
                  </a:extLst>
                </a:gridCol>
                <a:gridCol w="1977377">
                  <a:extLst>
                    <a:ext uri="{9D8B030D-6E8A-4147-A177-3AD203B41FA5}">
                      <a16:colId xmlns:a16="http://schemas.microsoft.com/office/drawing/2014/main" val="1062591999"/>
                    </a:ext>
                  </a:extLst>
                </a:gridCol>
                <a:gridCol w="2029619">
                  <a:extLst>
                    <a:ext uri="{9D8B030D-6E8A-4147-A177-3AD203B41FA5}">
                      <a16:colId xmlns:a16="http://schemas.microsoft.com/office/drawing/2014/main" val="1204432968"/>
                    </a:ext>
                  </a:extLst>
                </a:gridCol>
              </a:tblGrid>
              <a:tr h="404216">
                <a:tc>
                  <a:txBody>
                    <a:bodyPr/>
                    <a:lstStyle/>
                    <a:p>
                      <a:pPr marL="0" marR="0" algn="ctr">
                        <a:lnSpc>
                          <a:spcPct val="115000"/>
                        </a:lnSpc>
                        <a:spcBef>
                          <a:spcPts val="0"/>
                        </a:spcBef>
                        <a:spcAft>
                          <a:spcPts val="0"/>
                        </a:spcAft>
                      </a:pPr>
                      <a:r>
                        <a:rPr lang="en-US" sz="1200" dirty="0">
                          <a:effectLst/>
                        </a:rPr>
                        <a:t>Author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Independent Features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Dependent Feature(s)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Timeframe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Frequency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Method/algorithms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Main findings/</a:t>
                      </a:r>
                    </a:p>
                    <a:p>
                      <a:pPr marL="0" marR="0" algn="ctr">
                        <a:lnSpc>
                          <a:spcPct val="115000"/>
                        </a:lnSpc>
                        <a:spcBef>
                          <a:spcPts val="0"/>
                        </a:spcBef>
                        <a:spcAft>
                          <a:spcPts val="0"/>
                        </a:spcAft>
                      </a:pPr>
                      <a:r>
                        <a:rPr lang="en-US" sz="1200">
                          <a:effectLst/>
                        </a:rPr>
                        <a:t>Performance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Identified Gap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3656914553"/>
                  </a:ext>
                </a:extLst>
              </a:tr>
              <a:tr h="820628">
                <a:tc>
                  <a:txBody>
                    <a:bodyPr/>
                    <a:lstStyle/>
                    <a:p>
                      <a:pPr marL="0" marR="0" algn="ctr" defTabSz="914400" rtl="0" eaLnBrk="1" latinLnBrk="0" hangingPunct="1">
                        <a:lnSpc>
                          <a:spcPct val="115000"/>
                        </a:lnSpc>
                        <a:spcBef>
                          <a:spcPts val="0"/>
                        </a:spcBef>
                        <a:spcAft>
                          <a:spcPts val="0"/>
                        </a:spcAft>
                      </a:pPr>
                      <a:r>
                        <a:rPr lang="en-US" sz="1200" b="1" kern="1200" dirty="0">
                          <a:solidFill>
                            <a:schemeClr val="dk1"/>
                          </a:solidFill>
                          <a:effectLst/>
                          <a:latin typeface="+mn-lt"/>
                          <a:ea typeface="+mn-ea"/>
                          <a:cs typeface="+mn-cs"/>
                        </a:rPr>
                        <a:t>Mohamed Khalil BENZEKRİ,  </a:t>
                      </a:r>
                      <a:r>
                        <a:rPr lang="en-US" sz="1200" b="1" kern="1200" dirty="0" err="1">
                          <a:solidFill>
                            <a:schemeClr val="dk1"/>
                          </a:solidFill>
                          <a:effectLst/>
                          <a:latin typeface="+mn-lt"/>
                          <a:ea typeface="+mn-ea"/>
                          <a:cs typeface="+mn-cs"/>
                        </a:rPr>
                        <a:t>Hatice</a:t>
                      </a:r>
                      <a:r>
                        <a:rPr lang="en-US" sz="1200" b="1" kern="1200" dirty="0">
                          <a:solidFill>
                            <a:schemeClr val="dk1"/>
                          </a:solidFill>
                          <a:effectLst/>
                          <a:latin typeface="+mn-lt"/>
                          <a:ea typeface="+mn-ea"/>
                          <a:cs typeface="+mn-cs"/>
                        </a:rPr>
                        <a:t> </a:t>
                      </a:r>
                      <a:r>
                        <a:rPr lang="en-US" sz="1200" b="1" kern="1200" dirty="0" err="1">
                          <a:solidFill>
                            <a:schemeClr val="dk1"/>
                          </a:solidFill>
                          <a:effectLst/>
                          <a:latin typeface="+mn-lt"/>
                          <a:ea typeface="+mn-ea"/>
                          <a:cs typeface="+mn-cs"/>
                        </a:rPr>
                        <a:t>Şehime</a:t>
                      </a:r>
                      <a:r>
                        <a:rPr lang="en-US" sz="1200" b="1" kern="1200" dirty="0">
                          <a:solidFill>
                            <a:schemeClr val="dk1"/>
                          </a:solidFill>
                          <a:effectLst/>
                          <a:latin typeface="+mn-lt"/>
                          <a:ea typeface="+mn-ea"/>
                          <a:cs typeface="+mn-cs"/>
                        </a:rPr>
                        <a:t> ÖZÜTLER. </a:t>
                      </a:r>
                    </a:p>
                  </a:txBody>
                  <a:tcPr marL="18664" marR="18664" marT="0" marB="0"/>
                </a:tc>
                <a:tc>
                  <a:txBody>
                    <a:bodyPr/>
                    <a:lstStyle/>
                    <a:p>
                      <a:pPr marL="0" marR="0" algn="ctr">
                        <a:lnSpc>
                          <a:spcPct val="115000"/>
                        </a:lnSpc>
                        <a:spcBef>
                          <a:spcPts val="0"/>
                        </a:spcBef>
                        <a:spcAft>
                          <a:spcPts val="0"/>
                        </a:spcAft>
                      </a:pPr>
                      <a:r>
                        <a:rPr lang="en-US" sz="1200" dirty="0">
                          <a:effectLst/>
                        </a:rPr>
                        <a:t>Historical bitcoin prices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BTC price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2014Q1 to 2020Q2 – Train data</a:t>
                      </a:r>
                    </a:p>
                    <a:p>
                      <a:pPr marL="0" marR="0" algn="ctr">
                        <a:lnSpc>
                          <a:spcPct val="115000"/>
                        </a:lnSpc>
                        <a:spcBef>
                          <a:spcPts val="0"/>
                        </a:spcBef>
                        <a:spcAft>
                          <a:spcPts val="0"/>
                        </a:spcAft>
                      </a:pPr>
                      <a:r>
                        <a:rPr lang="en-US" sz="1200">
                          <a:effectLst/>
                        </a:rPr>
                        <a:t>2020Q3 and Q4 test data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Quarterly data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Univariate Arima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MAPE 4.24%</a:t>
                      </a:r>
                    </a:p>
                    <a:p>
                      <a:pPr marL="0" marR="0" algn="ctr">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A univariate model based on only historical BTC price.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844961229"/>
                  </a:ext>
                </a:extLst>
              </a:tr>
              <a:tr h="820628">
                <a:tc>
                  <a:txBody>
                    <a:bodyPr/>
                    <a:lstStyle/>
                    <a:p>
                      <a:pPr marL="0" marR="0" algn="ctr">
                        <a:lnSpc>
                          <a:spcPct val="115000"/>
                        </a:lnSpc>
                        <a:spcBef>
                          <a:spcPts val="0"/>
                        </a:spcBef>
                        <a:spcAft>
                          <a:spcPts val="0"/>
                        </a:spcAft>
                      </a:pPr>
                      <a:r>
                        <a:rPr lang="en-US" sz="1200" b="1" kern="1200" dirty="0">
                          <a:solidFill>
                            <a:schemeClr val="tx1"/>
                          </a:solidFill>
                          <a:effectLst/>
                          <a:latin typeface="+mn-lt"/>
                          <a:ea typeface="+mn-ea"/>
                          <a:cs typeface="+mn-cs"/>
                        </a:rPr>
                        <a:t>Gowtham Saini, Dr. M. </a:t>
                      </a:r>
                      <a:r>
                        <a:rPr lang="en-US" sz="1200" b="1" kern="1200" dirty="0" err="1">
                          <a:solidFill>
                            <a:schemeClr val="tx1"/>
                          </a:solidFill>
                          <a:effectLst/>
                          <a:latin typeface="+mn-lt"/>
                          <a:ea typeface="+mn-ea"/>
                          <a:cs typeface="+mn-cs"/>
                        </a:rPr>
                        <a:t>Shobana</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Historical bitcoin prices (adjusted close price)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BTC price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2017-2021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Daily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Univariate Arima &amp; FG Prophet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R</a:t>
                      </a:r>
                      <a:r>
                        <a:rPr lang="en-US" sz="1200" baseline="30000">
                          <a:effectLst/>
                        </a:rPr>
                        <a:t>2 </a:t>
                      </a:r>
                      <a:r>
                        <a:rPr lang="en-US" sz="1200">
                          <a:effectLst/>
                        </a:rPr>
                        <a:t>Arima- 0.94</a:t>
                      </a:r>
                    </a:p>
                    <a:p>
                      <a:pPr marL="0" marR="0" algn="ctr">
                        <a:lnSpc>
                          <a:spcPct val="115000"/>
                        </a:lnSpc>
                        <a:spcBef>
                          <a:spcPts val="0"/>
                        </a:spcBef>
                        <a:spcAft>
                          <a:spcPts val="0"/>
                        </a:spcAft>
                      </a:pPr>
                      <a:r>
                        <a:rPr lang="en-US" sz="1200">
                          <a:effectLst/>
                        </a:rPr>
                        <a:t>R</a:t>
                      </a:r>
                      <a:r>
                        <a:rPr lang="en-US" sz="1200" baseline="30000">
                          <a:effectLst/>
                        </a:rPr>
                        <a:t>2 </a:t>
                      </a:r>
                      <a:r>
                        <a:rPr lang="en-US" sz="1200">
                          <a:effectLst/>
                        </a:rPr>
                        <a:t>FB Prophet- 0.93. Arima performed better than FB Prophet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07000"/>
                        </a:lnSpc>
                        <a:spcBef>
                          <a:spcPts val="0"/>
                        </a:spcBef>
                        <a:spcAft>
                          <a:spcPts val="0"/>
                        </a:spcAft>
                      </a:pPr>
                      <a:r>
                        <a:rPr lang="en-US" sz="1200">
                          <a:effectLst/>
                        </a:rPr>
                        <a:t>A univariate model based on only historical BTC price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3940457109"/>
                  </a:ext>
                </a:extLst>
              </a:tr>
              <a:tr h="1445245">
                <a:tc>
                  <a:txBody>
                    <a:bodyPr/>
                    <a:lstStyle/>
                    <a:p>
                      <a:pPr marL="0" marR="0" algn="ctr">
                        <a:lnSpc>
                          <a:spcPct val="115000"/>
                        </a:lnSpc>
                        <a:spcBef>
                          <a:spcPts val="0"/>
                        </a:spcBef>
                        <a:spcAft>
                          <a:spcPts val="0"/>
                        </a:spcAft>
                      </a:pPr>
                      <a:r>
                        <a:rPr lang="en-US" sz="1200" b="1" kern="1200" dirty="0">
                          <a:solidFill>
                            <a:schemeClr val="tx1"/>
                          </a:solidFill>
                          <a:effectLst/>
                          <a:latin typeface="+mn-lt"/>
                          <a:ea typeface="+mn-ea"/>
                          <a:cs typeface="+mn-cs"/>
                        </a:rPr>
                        <a:t>Mohammed Mudassir, </a:t>
                      </a:r>
                      <a:r>
                        <a:rPr lang="en-US" sz="1200" b="1" kern="1200" dirty="0" err="1">
                          <a:solidFill>
                            <a:schemeClr val="tx1"/>
                          </a:solidFill>
                          <a:effectLst/>
                          <a:latin typeface="+mn-lt"/>
                          <a:ea typeface="+mn-ea"/>
                          <a:cs typeface="+mn-cs"/>
                        </a:rPr>
                        <a:t>Shada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Bennbaia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Devrim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Unal</a:t>
                      </a:r>
                      <a:r>
                        <a:rPr lang="en-US" sz="1200" b="1" kern="1200" dirty="0">
                          <a:solidFill>
                            <a:schemeClr val="tx1"/>
                          </a:solidFill>
                          <a:effectLst/>
                          <a:latin typeface="+mn-lt"/>
                          <a:ea typeface="+mn-ea"/>
                          <a:cs typeface="+mn-cs"/>
                        </a:rPr>
                        <a:t> &amp; Mohammad </a:t>
                      </a:r>
                      <a:r>
                        <a:rPr lang="en-US" sz="1200" b="1" kern="1200" dirty="0" err="1">
                          <a:solidFill>
                            <a:schemeClr val="tx1"/>
                          </a:solidFill>
                          <a:effectLst/>
                          <a:latin typeface="+mn-lt"/>
                          <a:ea typeface="+mn-ea"/>
                          <a:cs typeface="+mn-cs"/>
                        </a:rPr>
                        <a:t>Hammoudeh</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Technical indicators  derived from raw features (ex., transactions, Block size, sent address etc.) of bitcoin price and transactions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BTC price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April 2013- July 2016 and April 2013 – April 2017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Daily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ANN, Stacked ANN, SVM and LSTM multivariate models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LSTM performed better.</a:t>
                      </a:r>
                    </a:p>
                    <a:p>
                      <a:pPr marL="0" marR="0" algn="ctr">
                        <a:lnSpc>
                          <a:spcPct val="115000"/>
                        </a:lnSpc>
                        <a:spcBef>
                          <a:spcPts val="0"/>
                        </a:spcBef>
                        <a:spcAft>
                          <a:spcPts val="0"/>
                        </a:spcAft>
                      </a:pPr>
                      <a:r>
                        <a:rPr lang="en-US" sz="1200">
                          <a:effectLst/>
                        </a:rPr>
                        <a:t>Bitcoin price could be forecasted with less error, however predicting its raise or fall seemed difficult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Only features related to bitcoin are used.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346127728"/>
                  </a:ext>
                </a:extLst>
              </a:tr>
              <a:tr h="1028834">
                <a:tc>
                  <a:txBody>
                    <a:bodyPr/>
                    <a:lstStyle/>
                    <a:p>
                      <a:pPr marL="0" marR="0" algn="ctr">
                        <a:lnSpc>
                          <a:spcPct val="115000"/>
                        </a:lnSpc>
                        <a:spcBef>
                          <a:spcPts val="0"/>
                        </a:spcBef>
                        <a:spcAft>
                          <a:spcPts val="0"/>
                        </a:spcAft>
                      </a:pPr>
                      <a:r>
                        <a:rPr lang="en-US" sz="1200" b="1" kern="1200" dirty="0">
                          <a:solidFill>
                            <a:schemeClr val="tx1"/>
                          </a:solidFill>
                          <a:effectLst/>
                          <a:latin typeface="+mn-lt"/>
                          <a:ea typeface="+mn-ea"/>
                          <a:cs typeface="+mn-cs"/>
                        </a:rPr>
                        <a:t>Mohammad J. </a:t>
                      </a:r>
                      <a:r>
                        <a:rPr lang="en-US" sz="1200" b="1" kern="1200" dirty="0" err="1">
                          <a:solidFill>
                            <a:schemeClr val="tx1"/>
                          </a:solidFill>
                          <a:effectLst/>
                          <a:latin typeface="+mn-lt"/>
                          <a:ea typeface="+mn-ea"/>
                          <a:cs typeface="+mn-cs"/>
                        </a:rPr>
                        <a:t>Hamayel</a:t>
                      </a:r>
                      <a:r>
                        <a:rPr lang="en-US" sz="1200" b="1" kern="1200" dirty="0">
                          <a:solidFill>
                            <a:schemeClr val="tx1"/>
                          </a:solidFill>
                          <a:effectLst/>
                          <a:latin typeface="+mn-lt"/>
                          <a:ea typeface="+mn-ea"/>
                          <a:cs typeface="+mn-cs"/>
                        </a:rPr>
                        <a:t>, Amani Yousef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Historical data of BTC, ETH and LTC (Open, High, Low, and close price of each currency)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BTC, ETH and LTC prices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Jan 2018- Jun 2021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Daily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LSTM, BiLSTM and GRU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GRU performed well compared to other models</a:t>
                      </a:r>
                    </a:p>
                    <a:p>
                      <a:pPr marL="0" marR="0" algn="ctr">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Only historical features of BTC, ETH and LTC are used to predict their prices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3819370162"/>
                  </a:ext>
                </a:extLst>
              </a:tr>
              <a:tr h="1445245">
                <a:tc>
                  <a:txBody>
                    <a:bodyPr/>
                    <a:lstStyle/>
                    <a:p>
                      <a:pPr marL="0" marR="0" algn="ctr">
                        <a:lnSpc>
                          <a:spcPct val="115000"/>
                        </a:lnSpc>
                        <a:spcBef>
                          <a:spcPts val="0"/>
                        </a:spcBef>
                        <a:spcAft>
                          <a:spcPts val="0"/>
                        </a:spcAft>
                      </a:pPr>
                      <a:r>
                        <a:rPr lang="en-US" sz="1200" b="1" kern="1200" dirty="0" err="1">
                          <a:solidFill>
                            <a:schemeClr val="tx1"/>
                          </a:solidFill>
                          <a:effectLst/>
                          <a:latin typeface="+mn-lt"/>
                          <a:ea typeface="+mn-ea"/>
                          <a:cs typeface="+mn-cs"/>
                        </a:rPr>
                        <a:t>Ioannis</a:t>
                      </a:r>
                      <a:r>
                        <a:rPr lang="en-US" sz="1200" b="1" kern="1200" dirty="0">
                          <a:solidFill>
                            <a:schemeClr val="tx1"/>
                          </a:solidFill>
                          <a:effectLst/>
                          <a:latin typeface="+mn-lt"/>
                          <a:ea typeface="+mn-ea"/>
                          <a:cs typeface="+mn-cs"/>
                        </a:rPr>
                        <a:t> E. </a:t>
                      </a:r>
                      <a:r>
                        <a:rPr lang="en-US" sz="1200" b="1" kern="1200" dirty="0" err="1">
                          <a:solidFill>
                            <a:schemeClr val="tx1"/>
                          </a:solidFill>
                          <a:effectLst/>
                          <a:latin typeface="+mn-lt"/>
                          <a:ea typeface="+mn-ea"/>
                          <a:cs typeface="+mn-cs"/>
                        </a:rPr>
                        <a:t>Livieris</a:t>
                      </a:r>
                      <a:r>
                        <a:rPr lang="en-US" sz="1200" b="1" kern="1200" dirty="0">
                          <a:solidFill>
                            <a:schemeClr val="tx1"/>
                          </a:solidFill>
                          <a:effectLst/>
                          <a:latin typeface="+mn-lt"/>
                          <a:ea typeface="+mn-ea"/>
                          <a:cs typeface="+mn-cs"/>
                        </a:rPr>
                        <a:t>, Niki </a:t>
                      </a:r>
                      <a:r>
                        <a:rPr lang="en-US" sz="1200" b="1" kern="1200" dirty="0" err="1">
                          <a:solidFill>
                            <a:schemeClr val="tx1"/>
                          </a:solidFill>
                          <a:effectLst/>
                          <a:latin typeface="+mn-lt"/>
                          <a:ea typeface="+mn-ea"/>
                          <a:cs typeface="+mn-cs"/>
                        </a:rPr>
                        <a:t>Kiriakidou</a:t>
                      </a:r>
                      <a:r>
                        <a:rPr lang="en-US" sz="1200" b="1" kern="1200" dirty="0">
                          <a:solidFill>
                            <a:schemeClr val="tx1"/>
                          </a:solidFill>
                          <a:effectLst/>
                          <a:latin typeface="+mn-lt"/>
                          <a:ea typeface="+mn-ea"/>
                          <a:cs typeface="+mn-cs"/>
                        </a:rPr>
                        <a:t>, Stavros </a:t>
                      </a:r>
                      <a:r>
                        <a:rPr lang="en-US" sz="1200" b="1" kern="1200" dirty="0" err="1">
                          <a:solidFill>
                            <a:schemeClr val="tx1"/>
                          </a:solidFill>
                          <a:effectLst/>
                          <a:latin typeface="+mn-lt"/>
                          <a:ea typeface="+mn-ea"/>
                          <a:cs typeface="+mn-cs"/>
                        </a:rPr>
                        <a:t>Stavroyiannis</a:t>
                      </a:r>
                      <a:r>
                        <a:rPr lang="en-US" sz="1200" b="1" kern="1200" dirty="0">
                          <a:solidFill>
                            <a:schemeClr val="tx1"/>
                          </a:solidFill>
                          <a:effectLst/>
                          <a:latin typeface="+mn-lt"/>
                          <a:ea typeface="+mn-ea"/>
                          <a:cs typeface="+mn-cs"/>
                        </a:rPr>
                        <a:t> and Panagiotis </a:t>
                      </a:r>
                      <a:r>
                        <a:rPr lang="en-US" sz="1200" b="1" kern="1200" dirty="0" err="1">
                          <a:solidFill>
                            <a:schemeClr val="tx1"/>
                          </a:solidFill>
                          <a:effectLst/>
                          <a:latin typeface="+mn-lt"/>
                          <a:ea typeface="+mn-ea"/>
                          <a:cs typeface="+mn-cs"/>
                        </a:rPr>
                        <a:t>Pintelas</a:t>
                      </a:r>
                      <a:r>
                        <a:rPr lang="en-US" sz="1200" b="1" kern="1200" dirty="0">
                          <a:solidFill>
                            <a:schemeClr val="tx1"/>
                          </a:solidFill>
                          <a:effectLst/>
                          <a:latin typeface="+mn-lt"/>
                          <a:ea typeface="+mn-ea"/>
                          <a:cs typeface="+mn-cs"/>
                        </a:rPr>
                        <a:t>.</a:t>
                      </a:r>
                      <a:r>
                        <a:rPr lang="en-US" sz="1800" b="1" kern="1200" dirty="0">
                          <a:solidFill>
                            <a:schemeClr val="lt1"/>
                          </a:solidFill>
                          <a:effectLst/>
                          <a:latin typeface="+mn-lt"/>
                          <a:ea typeface="+mn-ea"/>
                          <a:cs typeface="+mn-cs"/>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Historical mixed data of BTC, ETH and XRP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BTC, ETH and XRP price movement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Jan 2017 – Oct 2020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Daily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 CNN-LSTM based Multi-Input Deep neural network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The new hybrid approach of exploiting different currency data separately for their movement prediction resulted in reduced overfitting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Though multiple cryptocurrency data are considered, the main aim was to predict the movement(raise or fall in price). Other features like open,  close, low, trade volumes are not considered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3365814165"/>
                  </a:ext>
                </a:extLst>
              </a:tr>
            </a:tbl>
          </a:graphicData>
        </a:graphic>
      </p:graphicFrame>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306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8564" y="506400"/>
            <a:ext cx="9833548" cy="661647"/>
          </a:xfrm>
        </p:spPr>
        <p:txBody>
          <a:bodyPr anchor="b">
            <a:normAutofit/>
          </a:bodyPr>
          <a:lstStyle/>
          <a:p>
            <a:pPr algn="ctr"/>
            <a:r>
              <a:rPr lang="en-GB" sz="3600" b="1" dirty="0">
                <a:solidFill>
                  <a:schemeClr val="tx2"/>
                </a:solidFill>
              </a:rPr>
              <a:t>Literature Review contd.,</a:t>
            </a:r>
          </a:p>
        </p:txBody>
      </p:sp>
      <p:grpSp>
        <p:nvGrpSpPr>
          <p:cNvPr id="82" name="Group 8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83" name="Freeform: Shape 8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AB32C47A-C275-A34E-C92B-82A4F38E6EAF}"/>
              </a:ext>
            </a:extLst>
          </p:cNvPr>
          <p:cNvGraphicFramePr>
            <a:graphicFrameLocks noGrp="1"/>
          </p:cNvGraphicFramePr>
          <p:nvPr>
            <p:ph idx="1"/>
            <p:extLst>
              <p:ext uri="{D42A27DB-BD31-4B8C-83A1-F6EECF244321}">
                <p14:modId xmlns:p14="http://schemas.microsoft.com/office/powerpoint/2010/main" val="3226073635"/>
              </p:ext>
            </p:extLst>
          </p:nvPr>
        </p:nvGraphicFramePr>
        <p:xfrm>
          <a:off x="112295" y="1353160"/>
          <a:ext cx="11871158" cy="5237562"/>
        </p:xfrm>
        <a:graphic>
          <a:graphicData uri="http://schemas.openxmlformats.org/drawingml/2006/table">
            <a:tbl>
              <a:tblPr firstCol="1" bandRow="1">
                <a:tableStyleId>{7DF18680-E054-41AD-8BC1-D1AEF772440D}</a:tableStyleId>
              </a:tblPr>
              <a:tblGrid>
                <a:gridCol w="1727118">
                  <a:extLst>
                    <a:ext uri="{9D8B030D-6E8A-4147-A177-3AD203B41FA5}">
                      <a16:colId xmlns:a16="http://schemas.microsoft.com/office/drawing/2014/main" val="9871385"/>
                    </a:ext>
                  </a:extLst>
                </a:gridCol>
                <a:gridCol w="1676953">
                  <a:extLst>
                    <a:ext uri="{9D8B030D-6E8A-4147-A177-3AD203B41FA5}">
                      <a16:colId xmlns:a16="http://schemas.microsoft.com/office/drawing/2014/main" val="2947493927"/>
                    </a:ext>
                  </a:extLst>
                </a:gridCol>
                <a:gridCol w="955864">
                  <a:extLst>
                    <a:ext uri="{9D8B030D-6E8A-4147-A177-3AD203B41FA5}">
                      <a16:colId xmlns:a16="http://schemas.microsoft.com/office/drawing/2014/main" val="3691455343"/>
                    </a:ext>
                  </a:extLst>
                </a:gridCol>
                <a:gridCol w="1189649">
                  <a:extLst>
                    <a:ext uri="{9D8B030D-6E8A-4147-A177-3AD203B41FA5}">
                      <a16:colId xmlns:a16="http://schemas.microsoft.com/office/drawing/2014/main" val="2134409660"/>
                    </a:ext>
                  </a:extLst>
                </a:gridCol>
                <a:gridCol w="831384">
                  <a:extLst>
                    <a:ext uri="{9D8B030D-6E8A-4147-A177-3AD203B41FA5}">
                      <a16:colId xmlns:a16="http://schemas.microsoft.com/office/drawing/2014/main" val="1034390887"/>
                    </a:ext>
                  </a:extLst>
                </a:gridCol>
                <a:gridCol w="1382152">
                  <a:extLst>
                    <a:ext uri="{9D8B030D-6E8A-4147-A177-3AD203B41FA5}">
                      <a16:colId xmlns:a16="http://schemas.microsoft.com/office/drawing/2014/main" val="2529106864"/>
                    </a:ext>
                  </a:extLst>
                </a:gridCol>
                <a:gridCol w="2027238">
                  <a:extLst>
                    <a:ext uri="{9D8B030D-6E8A-4147-A177-3AD203B41FA5}">
                      <a16:colId xmlns:a16="http://schemas.microsoft.com/office/drawing/2014/main" val="3918677918"/>
                    </a:ext>
                  </a:extLst>
                </a:gridCol>
                <a:gridCol w="2080800">
                  <a:extLst>
                    <a:ext uri="{9D8B030D-6E8A-4147-A177-3AD203B41FA5}">
                      <a16:colId xmlns:a16="http://schemas.microsoft.com/office/drawing/2014/main" val="2170019175"/>
                    </a:ext>
                  </a:extLst>
                </a:gridCol>
              </a:tblGrid>
              <a:tr h="1130657">
                <a:tc>
                  <a:txBody>
                    <a:bodyPr/>
                    <a:lstStyle/>
                    <a:p>
                      <a:pPr marL="0" marR="0" algn="ctr">
                        <a:lnSpc>
                          <a:spcPct val="115000"/>
                        </a:lnSpc>
                        <a:spcBef>
                          <a:spcPts val="0"/>
                        </a:spcBef>
                        <a:spcAft>
                          <a:spcPts val="0"/>
                        </a:spcAft>
                      </a:pPr>
                      <a:r>
                        <a:rPr lang="en-US" sz="1200" b="1" kern="1200" dirty="0">
                          <a:solidFill>
                            <a:schemeClr val="tx1"/>
                          </a:solidFill>
                          <a:effectLst/>
                          <a:latin typeface="+mn-lt"/>
                          <a:ea typeface="+mn-ea"/>
                          <a:cs typeface="+mn-cs"/>
                        </a:rPr>
                        <a:t>Nayak, S.K., Nayak, S.C. and Das, 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Historical closing price of BTC, LTC, Ripple, CMC 200 and </a:t>
                      </a:r>
                      <a:r>
                        <a:rPr lang="en-US" sz="1200" dirty="0" err="1">
                          <a:effectLst/>
                        </a:rPr>
                        <a:t>Thether</a:t>
                      </a:r>
                      <a:endParaRPr lang="en-US" sz="1200" dirty="0">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Multiple cryptocurrencies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Jan 2019 – Mar 2021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Daily</a:t>
                      </a:r>
                      <a:endParaRPr lang="en-US" sz="1200" dirty="0">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RA+ANN, GA+ANN, PSO+ANN, MLP, SVM and ARIMA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RA+ANN model performed good overall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Only closing price was used for forecasting. Scope for using other technical determinants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3674467617"/>
                  </a:ext>
                </a:extLst>
              </a:tr>
              <a:tr h="746286">
                <a:tc>
                  <a:txBody>
                    <a:bodyPr/>
                    <a:lstStyle/>
                    <a:p>
                      <a:pPr marL="0" marR="0" algn="ctr">
                        <a:lnSpc>
                          <a:spcPct val="115000"/>
                        </a:lnSpc>
                        <a:spcBef>
                          <a:spcPts val="0"/>
                        </a:spcBef>
                        <a:spcAft>
                          <a:spcPts val="0"/>
                        </a:spcAft>
                      </a:pPr>
                      <a:r>
                        <a:rPr lang="en-US" sz="1200" b="1" kern="1200" dirty="0" err="1">
                          <a:solidFill>
                            <a:schemeClr val="tx1"/>
                          </a:solidFill>
                          <a:effectLst/>
                          <a:latin typeface="+mn-lt"/>
                          <a:ea typeface="+mn-ea"/>
                          <a:cs typeface="+mn-cs"/>
                        </a:rPr>
                        <a:t>Pratiksha</a:t>
                      </a:r>
                      <a:r>
                        <a:rPr lang="en-US" sz="1200" b="1" kern="1200" dirty="0">
                          <a:solidFill>
                            <a:schemeClr val="tx1"/>
                          </a:solidFill>
                          <a:effectLst/>
                          <a:latin typeface="+mn-lt"/>
                          <a:ea typeface="+mn-ea"/>
                          <a:cs typeface="+mn-cs"/>
                        </a:rPr>
                        <a:t> Patil</a:t>
                      </a:r>
                      <a:endParaRPr lang="en-US" sz="1200" dirty="0">
                        <a:solidFill>
                          <a:schemeClr val="tx1"/>
                        </a:solidFill>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Day transactions having high, low, open features </a:t>
                      </a:r>
                      <a:endParaRPr lang="en-US" sz="1200">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Bitcoin price</a:t>
                      </a:r>
                      <a:endParaRPr lang="en-US" sz="1200">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Oct 2020 to Aug 2020</a:t>
                      </a:r>
                      <a:endParaRPr lang="en-US" sz="1200">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Hourly</a:t>
                      </a:r>
                      <a:endParaRPr lang="en-US" sz="1200">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Linear Regression and LSTM</a:t>
                      </a:r>
                      <a:endParaRPr lang="en-US" sz="1200" dirty="0">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LSTM performed </a:t>
                      </a:r>
                      <a:endParaRPr lang="en-US" sz="1200" dirty="0">
                        <a:effectLst/>
                        <a:latin typeface="Calibri" panose="020F0502020204030204" pitchFamily="34" charset="0"/>
                        <a:ea typeface="+mn-ea"/>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Only bitcoin features are considered</a:t>
                      </a:r>
                      <a:endParaRPr lang="en-US" sz="1200" dirty="0">
                        <a:effectLst/>
                        <a:latin typeface="Calibri" panose="020F0502020204030204" pitchFamily="34" charset="0"/>
                        <a:ea typeface="+mn-ea"/>
                        <a:cs typeface="Times New Roman" panose="02020603050405020304" pitchFamily="18" charset="0"/>
                      </a:endParaRPr>
                    </a:p>
                  </a:txBody>
                  <a:tcPr marL="18664" marR="18664" marT="0" marB="0"/>
                </a:tc>
                <a:extLst>
                  <a:ext uri="{0D108BD9-81ED-4DB2-BD59-A6C34878D82A}">
                    <a16:rowId xmlns:a16="http://schemas.microsoft.com/office/drawing/2014/main" val="700301582"/>
                  </a:ext>
                </a:extLst>
              </a:tr>
              <a:tr h="803233">
                <a:tc>
                  <a:txBody>
                    <a:bodyPr/>
                    <a:lstStyle/>
                    <a:p>
                      <a:pPr marL="0" marR="0" algn="ctr">
                        <a:lnSpc>
                          <a:spcPct val="115000"/>
                        </a:lnSpc>
                        <a:spcBef>
                          <a:spcPts val="0"/>
                        </a:spcBef>
                        <a:spcAft>
                          <a:spcPts val="0"/>
                        </a:spcAft>
                      </a:pPr>
                      <a:r>
                        <a:rPr lang="en-US" sz="1200" b="1" kern="1200" dirty="0" err="1">
                          <a:solidFill>
                            <a:schemeClr val="tx1"/>
                          </a:solidFill>
                          <a:effectLst/>
                          <a:latin typeface="+mn-lt"/>
                          <a:ea typeface="+mn-ea"/>
                          <a:cs typeface="+mn-cs"/>
                        </a:rPr>
                        <a:t>Monisha</a:t>
                      </a:r>
                      <a:r>
                        <a:rPr lang="en-US" sz="1200" b="1" kern="1200" dirty="0">
                          <a:solidFill>
                            <a:schemeClr val="tx1"/>
                          </a:solidFill>
                          <a:effectLst/>
                          <a:latin typeface="+mn-lt"/>
                          <a:ea typeface="+mn-ea"/>
                          <a:cs typeface="+mn-cs"/>
                        </a:rPr>
                        <a:t> Mittal, G. Geetha.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Various bitcoin featured like open, low, high, close, volume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Bitcoin</a:t>
                      </a:r>
                    </a:p>
                    <a:p>
                      <a:pPr marL="0" marR="0" algn="ctr">
                        <a:lnSpc>
                          <a:spcPct val="115000"/>
                        </a:lnSpc>
                        <a:spcBef>
                          <a:spcPts val="0"/>
                        </a:spcBef>
                        <a:spcAft>
                          <a:spcPts val="0"/>
                        </a:spcAft>
                      </a:pPr>
                      <a:r>
                        <a:rPr lang="en-US" sz="1200">
                          <a:effectLst/>
                        </a:rPr>
                        <a:t>price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2014 to 2020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Daily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Multivariate GRU model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Resulted MAPE 18.4905% and RMSE 1987.1057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Only bitcoin features are considered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3687269457"/>
                  </a:ext>
                </a:extLst>
              </a:tr>
              <a:tr h="1042357">
                <a:tc>
                  <a:txBody>
                    <a:bodyPr/>
                    <a:lstStyle/>
                    <a:p>
                      <a:pPr marL="0" marR="0" algn="ctr">
                        <a:lnSpc>
                          <a:spcPct val="115000"/>
                        </a:lnSpc>
                        <a:spcBef>
                          <a:spcPts val="0"/>
                        </a:spcBef>
                        <a:spcAft>
                          <a:spcPts val="0"/>
                        </a:spcAft>
                      </a:pPr>
                      <a:r>
                        <a:rPr lang="en-US" sz="1200" b="1" kern="1200" dirty="0" err="1">
                          <a:solidFill>
                            <a:schemeClr val="tx1"/>
                          </a:solidFill>
                          <a:effectLst/>
                          <a:latin typeface="+mn-lt"/>
                          <a:ea typeface="+mn-ea"/>
                          <a:cs typeface="+mn-cs"/>
                        </a:rPr>
                        <a:t>Ninuk</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Wiliani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Rizki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Hesananda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Nidya</a:t>
                      </a:r>
                      <a:r>
                        <a:rPr lang="en-US" sz="1200" b="1" kern="1200" dirty="0">
                          <a:solidFill>
                            <a:schemeClr val="tx1"/>
                          </a:solidFill>
                          <a:effectLst/>
                          <a:latin typeface="+mn-lt"/>
                          <a:ea typeface="+mn-ea"/>
                          <a:cs typeface="+mn-cs"/>
                        </a:rPr>
                        <a:t> Sari </a:t>
                      </a:r>
                      <a:r>
                        <a:rPr lang="en-US" sz="1200" b="1" kern="1200" dirty="0" err="1">
                          <a:solidFill>
                            <a:schemeClr val="tx1"/>
                          </a:solidFill>
                          <a:effectLst/>
                          <a:latin typeface="+mn-lt"/>
                          <a:ea typeface="+mn-ea"/>
                          <a:cs typeface="+mn-cs"/>
                        </a:rPr>
                        <a:t>Rahmawati</a:t>
                      </a:r>
                      <a:r>
                        <a:rPr lang="en-US" sz="1200" b="1" kern="1200" dirty="0">
                          <a:solidFill>
                            <a:schemeClr val="tx1"/>
                          </a:solidFill>
                          <a:effectLst/>
                          <a:latin typeface="+mn-lt"/>
                          <a:ea typeface="+mn-ea"/>
                          <a:cs typeface="+mn-cs"/>
                        </a:rPr>
                        <a:t> and </a:t>
                      </a:r>
                      <a:r>
                        <a:rPr lang="en-US" sz="1200" b="1" kern="1200" dirty="0" err="1">
                          <a:solidFill>
                            <a:schemeClr val="tx1"/>
                          </a:solidFill>
                          <a:effectLst/>
                          <a:latin typeface="+mn-lt"/>
                          <a:ea typeface="+mn-ea"/>
                          <a:cs typeface="+mn-cs"/>
                        </a:rPr>
                        <a:t>Erdham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Hestiadhi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Prianggara</a:t>
                      </a:r>
                      <a:r>
                        <a:rPr lang="en-US" sz="1200" b="1" kern="1200" dirty="0">
                          <a:solidFill>
                            <a:schemeClr val="tx1"/>
                          </a:solidFill>
                          <a:effectLst/>
                          <a:latin typeface="+mn-lt"/>
                          <a:ea typeface="+mn-ea"/>
                          <a:cs typeface="+mn-cs"/>
                        </a:rPr>
                        <a:t>.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Various bitcoin featured like open, low, high, close, volume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Bitcoin price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 July 2021 to Nov 2021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Daily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Multivariate linear regression and ANN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ANN performed better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Only featured related to bitcoin exchange rates in USD are considered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2830803513"/>
                  </a:ext>
                </a:extLst>
              </a:tr>
              <a:tr h="1515029">
                <a:tc>
                  <a:txBody>
                    <a:bodyPr/>
                    <a:lstStyle/>
                    <a:p>
                      <a:pPr marL="0" marR="0" algn="ctr">
                        <a:lnSpc>
                          <a:spcPct val="115000"/>
                        </a:lnSpc>
                        <a:spcBef>
                          <a:spcPts val="0"/>
                        </a:spcBef>
                        <a:spcAft>
                          <a:spcPts val="0"/>
                        </a:spcAft>
                      </a:pPr>
                      <a:r>
                        <a:rPr lang="en-US" sz="1200" b="1" kern="1200" dirty="0" err="1">
                          <a:solidFill>
                            <a:schemeClr val="tx1"/>
                          </a:solidFill>
                          <a:effectLst/>
                          <a:latin typeface="+mn-lt"/>
                          <a:ea typeface="+mn-ea"/>
                          <a:cs typeface="+mn-cs"/>
                        </a:rPr>
                        <a:t>Chunxiao</a:t>
                      </a:r>
                      <a:r>
                        <a:rPr lang="en-US" sz="1200" b="1" kern="1200" dirty="0">
                          <a:solidFill>
                            <a:schemeClr val="tx1"/>
                          </a:solidFill>
                          <a:effectLst/>
                          <a:latin typeface="+mn-lt"/>
                          <a:ea typeface="+mn-ea"/>
                          <a:cs typeface="+mn-cs"/>
                        </a:rPr>
                        <a:t> Yan, </a:t>
                      </a:r>
                      <a:r>
                        <a:rPr lang="en-US" sz="1200" b="1" kern="1200" dirty="0" err="1">
                          <a:solidFill>
                            <a:schemeClr val="tx1"/>
                          </a:solidFill>
                          <a:effectLst/>
                          <a:latin typeface="+mn-lt"/>
                          <a:ea typeface="+mn-ea"/>
                          <a:cs typeface="+mn-cs"/>
                        </a:rPr>
                        <a:t>Mengze</a:t>
                      </a:r>
                      <a:r>
                        <a:rPr lang="en-US" sz="1200" b="1" kern="1200" dirty="0">
                          <a:solidFill>
                            <a:schemeClr val="tx1"/>
                          </a:solidFill>
                          <a:effectLst/>
                          <a:latin typeface="+mn-lt"/>
                          <a:ea typeface="+mn-ea"/>
                          <a:cs typeface="+mn-cs"/>
                        </a:rPr>
                        <a:t> Li, and </a:t>
                      </a:r>
                      <a:r>
                        <a:rPr lang="en-US" sz="1200" b="1" kern="1200" dirty="0" err="1">
                          <a:solidFill>
                            <a:schemeClr val="tx1"/>
                          </a:solidFill>
                          <a:effectLst/>
                          <a:latin typeface="+mn-lt"/>
                          <a:ea typeface="+mn-ea"/>
                          <a:cs typeface="+mn-cs"/>
                        </a:rPr>
                        <a:t>Shengao</a:t>
                      </a:r>
                      <a:r>
                        <a:rPr lang="en-US" sz="1200" b="1" kern="1200" dirty="0">
                          <a:solidFill>
                            <a:schemeClr val="tx1"/>
                          </a:solidFill>
                          <a:effectLst/>
                          <a:latin typeface="+mn-lt"/>
                          <a:ea typeface="+mn-ea"/>
                          <a:cs typeface="+mn-cs"/>
                        </a:rPr>
                        <a:t> Zhang</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Historical bitcoin features like block size, number of transactions, search volume etc along with gold price and dollar index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Bitcoin price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Nov 2014 to Mar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Daily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a:effectLst/>
                        </a:rPr>
                        <a:t>Multivariate model- SDAE-B, an integration of deep neural network and bagging technique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Results compared with traditional LSSVM and BP and found that the integrated model SDAE-B performed good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tc>
                  <a:txBody>
                    <a:bodyPr/>
                    <a:lstStyle/>
                    <a:p>
                      <a:pPr marL="0" marR="0" algn="ctr">
                        <a:lnSpc>
                          <a:spcPct val="115000"/>
                        </a:lnSpc>
                        <a:spcBef>
                          <a:spcPts val="0"/>
                        </a:spcBef>
                        <a:spcAft>
                          <a:spcPts val="0"/>
                        </a:spcAft>
                      </a:pPr>
                      <a:r>
                        <a:rPr lang="en-US" sz="1200" dirty="0">
                          <a:effectLst/>
                        </a:rPr>
                        <a:t>Though a few extra features like gold rate and dollar index were considered, other currency exchange rates are not considered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664" marR="18664" marT="0" marB="0"/>
                </a:tc>
                <a:extLst>
                  <a:ext uri="{0D108BD9-81ED-4DB2-BD59-A6C34878D82A}">
                    <a16:rowId xmlns:a16="http://schemas.microsoft.com/office/drawing/2014/main" val="383613958"/>
                  </a:ext>
                </a:extLst>
              </a:tr>
            </a:tbl>
          </a:graphicData>
        </a:graphic>
      </p:graphicFrame>
      <p:grpSp>
        <p:nvGrpSpPr>
          <p:cNvPr id="88" name="Group 8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89" name="Freeform: Shape 8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20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b="1" dirty="0">
                <a:solidFill>
                  <a:schemeClr val="tx2"/>
                </a:solidFill>
              </a:rPr>
              <a:t>Dataset used</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179226" y="1428596"/>
            <a:ext cx="9833548" cy="4431878"/>
          </a:xfrm>
        </p:spPr>
        <p:txBody>
          <a:bodyPr>
            <a:normAutofit fontScale="92500"/>
          </a:bodyPr>
          <a:lstStyle/>
          <a:p>
            <a:pPr>
              <a:lnSpc>
                <a:spcPct val="100000"/>
              </a:lnSpc>
            </a:pPr>
            <a:r>
              <a:rPr lang="en-GB" sz="2400" dirty="0"/>
              <a:t>Extracted historical bitcoin prices and other currency rates in USD are extracted from Bloomberg.</a:t>
            </a:r>
          </a:p>
          <a:p>
            <a:pPr marL="0" indent="0">
              <a:lnSpc>
                <a:spcPct val="100000"/>
              </a:lnSpc>
              <a:buNone/>
            </a:pPr>
            <a:endParaRPr lang="en-GB" sz="2400" dirty="0"/>
          </a:p>
          <a:p>
            <a:pPr>
              <a:lnSpc>
                <a:spcPct val="100000"/>
              </a:lnSpc>
            </a:pPr>
            <a:r>
              <a:rPr lang="en-GB" sz="2400" dirty="0"/>
              <a:t>Period:  02/Jan/2017 to 21/Jul/2022 consisting of 1836 daily observations.</a:t>
            </a:r>
          </a:p>
          <a:p>
            <a:pPr marL="0" indent="0">
              <a:lnSpc>
                <a:spcPct val="100000"/>
              </a:lnSpc>
              <a:buNone/>
            </a:pPr>
            <a:endParaRPr lang="en-GB" sz="2400" dirty="0"/>
          </a:p>
          <a:p>
            <a:pPr>
              <a:lnSpc>
                <a:spcPct val="100000"/>
              </a:lnSpc>
            </a:pPr>
            <a:r>
              <a:rPr lang="en-GB" sz="2400" dirty="0"/>
              <a:t>Other currencies considered in the study are, AUD, CAD, CNY, EUR, GBP, JPY, NZD and SGD in USD.</a:t>
            </a:r>
          </a:p>
          <a:p>
            <a:pPr marL="0" indent="0">
              <a:lnSpc>
                <a:spcPct val="100000"/>
              </a:lnSpc>
              <a:buNone/>
            </a:pPr>
            <a:endParaRPr lang="en-GB" sz="2400" dirty="0"/>
          </a:p>
          <a:p>
            <a:pPr>
              <a:lnSpc>
                <a:spcPct val="100000"/>
              </a:lnSpc>
            </a:pPr>
            <a:r>
              <a:rPr lang="en-GB" sz="2400" dirty="0"/>
              <a:t>First 80% of data consisting of 1468 records are used for training and remaining 20% consisting of 367 records are used for testing the models built.</a:t>
            </a:r>
          </a:p>
        </p:txBody>
      </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093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79226" y="366352"/>
            <a:ext cx="9833548" cy="695892"/>
          </a:xfrm>
        </p:spPr>
        <p:txBody>
          <a:bodyPr anchor="b">
            <a:normAutofit/>
          </a:bodyPr>
          <a:lstStyle/>
          <a:p>
            <a:pPr algn="ctr"/>
            <a:r>
              <a:rPr lang="en-GB" sz="3600" b="1" dirty="0">
                <a:solidFill>
                  <a:schemeClr val="tx2"/>
                </a:solidFill>
              </a:rPr>
              <a:t>Data pre-processing</a:t>
            </a:r>
          </a:p>
        </p:txBody>
      </p:sp>
      <p:grpSp>
        <p:nvGrpSpPr>
          <p:cNvPr id="50" name="Group 4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1" name="Freeform: Shape 5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E46ECF-8817-4FE7-B4A3-DBD8E12E3C39}"/>
              </a:ext>
            </a:extLst>
          </p:cNvPr>
          <p:cNvSpPr>
            <a:spLocks noGrp="1"/>
          </p:cNvSpPr>
          <p:nvPr>
            <p:ph idx="1"/>
          </p:nvPr>
        </p:nvSpPr>
        <p:spPr>
          <a:xfrm>
            <a:off x="1179226" y="1428596"/>
            <a:ext cx="9833548" cy="4431878"/>
          </a:xfrm>
        </p:spPr>
        <p:txBody>
          <a:bodyPr>
            <a:normAutofit/>
          </a:bodyPr>
          <a:lstStyle/>
          <a:p>
            <a:pPr>
              <a:lnSpc>
                <a:spcPct val="100000"/>
              </a:lnSpc>
            </a:pPr>
            <a:r>
              <a:rPr lang="en-GB" sz="2400" dirty="0"/>
              <a:t>Extracted data was in reverse chronological order. Sorted in chronological order.</a:t>
            </a:r>
          </a:p>
          <a:p>
            <a:pPr>
              <a:lnSpc>
                <a:spcPct val="100000"/>
              </a:lnSpc>
            </a:pPr>
            <a:r>
              <a:rPr lang="en-GB" sz="2400" dirty="0"/>
              <a:t>Currency exchange rates had missing values for weekends.</a:t>
            </a:r>
          </a:p>
          <a:p>
            <a:pPr>
              <a:lnSpc>
                <a:spcPct val="100000"/>
              </a:lnSpc>
            </a:pPr>
            <a:r>
              <a:rPr lang="en-GB" sz="2400" dirty="0"/>
              <a:t>These values are substituted with Friday’s close value.</a:t>
            </a:r>
          </a:p>
          <a:p>
            <a:pPr>
              <a:lnSpc>
                <a:spcPct val="100000"/>
              </a:lnSpc>
            </a:pPr>
            <a:r>
              <a:rPr lang="en-GB" sz="2400" dirty="0"/>
              <a:t>The entire time series data is converted to have different lags using shift operation on </a:t>
            </a:r>
            <a:r>
              <a:rPr lang="en-GB" sz="2400" dirty="0" err="1"/>
              <a:t>dataframes</a:t>
            </a:r>
            <a:endParaRPr lang="en-GB" sz="2400" dirty="0"/>
          </a:p>
        </p:txBody>
      </p:sp>
      <p:grpSp>
        <p:nvGrpSpPr>
          <p:cNvPr id="56" name="Group 5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7" name="Freeform: Shape 5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124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2">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034CC-CDF7-4DE6-817B-A0CC373EC4B2}"/>
              </a:ext>
            </a:extLst>
          </p:cNvPr>
          <p:cNvSpPr>
            <a:spLocks noGrp="1"/>
          </p:cNvSpPr>
          <p:nvPr>
            <p:ph type="title"/>
          </p:nvPr>
        </p:nvSpPr>
        <p:spPr>
          <a:xfrm>
            <a:off x="1180947" y="367578"/>
            <a:ext cx="9829800" cy="901871"/>
          </a:xfrm>
        </p:spPr>
        <p:txBody>
          <a:bodyPr vert="horz" lIns="91440" tIns="45720" rIns="91440" bIns="45720" rtlCol="0" anchor="b">
            <a:normAutofit/>
          </a:bodyPr>
          <a:lstStyle/>
          <a:p>
            <a:pPr algn="ctr"/>
            <a:r>
              <a:rPr lang="en-US" sz="3600" b="1" kern="1200" dirty="0">
                <a:solidFill>
                  <a:schemeClr val="tx2"/>
                </a:solidFill>
                <a:latin typeface="+mj-lt"/>
                <a:ea typeface="+mj-ea"/>
                <a:cs typeface="+mj-cs"/>
              </a:rPr>
              <a:t>Exploratory Data Analysis</a:t>
            </a:r>
          </a:p>
        </p:txBody>
      </p:sp>
      <p:grpSp>
        <p:nvGrpSpPr>
          <p:cNvPr id="87" name="Group 86">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88" name="Freeform: Shape 87">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Shape 90">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Chart, histogram&#10;&#10;Description automatically generated">
            <a:extLst>
              <a:ext uri="{FF2B5EF4-FFF2-40B4-BE49-F238E27FC236}">
                <a16:creationId xmlns:a16="http://schemas.microsoft.com/office/drawing/2014/main" id="{D5EBD9D7-C40D-4C49-ECF0-EAEC29A95524}"/>
              </a:ext>
            </a:extLst>
          </p:cNvPr>
          <p:cNvPicPr>
            <a:picLocks noGrp="1" noChangeAspect="1"/>
          </p:cNvPicPr>
          <p:nvPr>
            <p:ph idx="1"/>
          </p:nvPr>
        </p:nvPicPr>
        <p:blipFill rotWithShape="1">
          <a:blip r:embed="rId2"/>
          <a:srcRect r="1300" b="41654"/>
          <a:stretch/>
        </p:blipFill>
        <p:spPr bwMode="auto">
          <a:xfrm>
            <a:off x="804671" y="1800666"/>
            <a:ext cx="10206076" cy="4332848"/>
          </a:xfrm>
          <a:prstGeom prst="rect">
            <a:avLst/>
          </a:prstGeom>
          <a:extLst>
            <a:ext uri="{53640926-AAD7-44D8-BBD7-CCE9431645EC}">
              <a14:shadowObscured xmlns:a14="http://schemas.microsoft.com/office/drawing/2010/main"/>
            </a:ext>
          </a:extLst>
        </p:spPr>
      </p:pic>
      <p:grpSp>
        <p:nvGrpSpPr>
          <p:cNvPr id="93" name="Group 92">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94" name="Freeform: Shape 93">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97" name="Freeform: Shape 96">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26756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5A41DBF955D6429545FA2500CFD3E4" ma:contentTypeVersion="16" ma:contentTypeDescription="Create a new document." ma:contentTypeScope="" ma:versionID="c360271948ceeb3c8df6c4b282817283">
  <xsd:schema xmlns:xsd="http://www.w3.org/2001/XMLSchema" xmlns:xs="http://www.w3.org/2001/XMLSchema" xmlns:p="http://schemas.microsoft.com/office/2006/metadata/properties" xmlns:ns1="http://schemas.microsoft.com/sharepoint/v3" xmlns:ns3="111ef49e-6b66-4cfa-b566-136115342637" xmlns:ns4="068720b3-8e9e-41b7-8d81-fe1eb8d77443" targetNamespace="http://schemas.microsoft.com/office/2006/metadata/properties" ma:root="true" ma:fieldsID="460301ef9825c34ada0749f396121f3c" ns1:_="" ns3:_="" ns4:_="">
    <xsd:import namespace="http://schemas.microsoft.com/sharepoint/v3"/>
    <xsd:import namespace="111ef49e-6b66-4cfa-b566-136115342637"/>
    <xsd:import namespace="068720b3-8e9e-41b7-8d81-fe1eb8d77443"/>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Locatio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description="" ma:hidden="true" ma:internalName="_ip_UnifiedCompliancePolicyProperties">
      <xsd:simpleType>
        <xsd:restriction base="dms:Note"/>
      </xsd:simpleType>
    </xsd:element>
    <xsd:element name="_ip_UnifiedCompliancePolicyUIAction" ma:index="12"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1ef49e-6b66-4cfa-b566-13611534263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8720b3-8e9e-41b7-8d81-fe1eb8d77443"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F5F79D-7C82-4DF4-B66D-93E27D3E6C6B}">
  <ds:schemaRefs>
    <ds:schemaRef ds:uri="http://purl.org/dc/dcmitype/"/>
    <ds:schemaRef ds:uri="http://www.w3.org/XML/1998/namespace"/>
    <ds:schemaRef ds:uri="111ef49e-6b66-4cfa-b566-136115342637"/>
    <ds:schemaRef ds:uri="http://schemas.microsoft.com/sharepoint/v3"/>
    <ds:schemaRef ds:uri="http://schemas.microsoft.com/office/infopath/2007/PartnerControls"/>
    <ds:schemaRef ds:uri="068720b3-8e9e-41b7-8d81-fe1eb8d77443"/>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B03EE0D-4571-4DAD-A023-7CA716C73F42}">
  <ds:schemaRefs>
    <ds:schemaRef ds:uri="http://schemas.microsoft.com/sharepoint/v3/contenttype/forms"/>
  </ds:schemaRefs>
</ds:datastoreItem>
</file>

<file path=customXml/itemProps3.xml><?xml version="1.0" encoding="utf-8"?>
<ds:datastoreItem xmlns:ds="http://schemas.openxmlformats.org/officeDocument/2006/customXml" ds:itemID="{D418178E-5B8F-4A00-AA63-813A2A4DE8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11ef49e-6b66-4cfa-b566-136115342637"/>
    <ds:schemaRef ds:uri="068720b3-8e9e-41b7-8d81-fe1eb8d774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6311</TotalTime>
  <Words>2366</Words>
  <Application>Microsoft Office PowerPoint</Application>
  <PresentationFormat>Widescreen</PresentationFormat>
  <Paragraphs>495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Courier New</vt:lpstr>
      <vt:lpstr>Symbol</vt:lpstr>
      <vt:lpstr>Office Theme</vt:lpstr>
      <vt:lpstr>TIME SERIES FORECASTING OF BITCOIN PRICE BASED ON EXCHANGE RATES OF CURRENCIES USING MACHINE LEARNING</vt:lpstr>
      <vt:lpstr>Introduction</vt:lpstr>
      <vt:lpstr>Objective and contribution</vt:lpstr>
      <vt:lpstr>Research Questions</vt:lpstr>
      <vt:lpstr>Literature Review</vt:lpstr>
      <vt:lpstr>Literature Review contd.,</vt:lpstr>
      <vt:lpstr>Dataset used</vt:lpstr>
      <vt:lpstr>Data pre-processing</vt:lpstr>
      <vt:lpstr>Exploratory Data Analysis</vt:lpstr>
      <vt:lpstr>Exploratory Data Analysis contd.,</vt:lpstr>
      <vt:lpstr>Exploratory Data Analysis contd.,</vt:lpstr>
      <vt:lpstr>Exploratory Data Analysis contd.,</vt:lpstr>
      <vt:lpstr>Methodology</vt:lpstr>
      <vt:lpstr>Algorithms</vt:lpstr>
      <vt:lpstr>Hyper-parameter tuning</vt:lpstr>
      <vt:lpstr>Performance measures</vt:lpstr>
      <vt:lpstr>Performance measures contd.,</vt:lpstr>
      <vt:lpstr>Results in terms of MAE</vt:lpstr>
      <vt:lpstr>Results in terms of MAPE in %</vt:lpstr>
      <vt:lpstr>Results in terms of RMSE</vt:lpstr>
      <vt:lpstr>Results in terms of Scaled RMSE</vt:lpstr>
      <vt:lpstr>Graphs for lag1</vt:lpstr>
      <vt:lpstr>Graphs for lag1 contd.,</vt:lpstr>
      <vt:lpstr>Graphs for lag1 contd.,</vt:lpstr>
      <vt:lpstr>Graphs for lag1 contd.,</vt:lpstr>
      <vt:lpstr>Graphs for lag3</vt:lpstr>
      <vt:lpstr>Graphs for lag3 contd.,</vt:lpstr>
      <vt:lpstr>Graphs for lag3 contd.,</vt:lpstr>
      <vt:lpstr>Graphs for lag3 contd.,</vt:lpstr>
      <vt:lpstr>Graphs for lag7</vt:lpstr>
      <vt:lpstr>Graphs for lag7 contd.,</vt:lpstr>
      <vt:lpstr>Graphs for lag7 contd.,</vt:lpstr>
      <vt:lpstr>Graphs for lag7 contd.,</vt:lpstr>
      <vt:lpstr>Conclusion</vt:lpstr>
      <vt:lpstr>Appendix</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CN7023 Coursework task 3</dc:title>
  <dc:creator>Julie Wall</dc:creator>
  <cp:lastModifiedBy>ROOPASHREE RAMACHANDRAIAH</cp:lastModifiedBy>
  <cp:revision>71</cp:revision>
  <dcterms:created xsi:type="dcterms:W3CDTF">2022-04-22T13:59:04Z</dcterms:created>
  <dcterms:modified xsi:type="dcterms:W3CDTF">2022-09-18T16:26:01Z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0x010100B15A41DBF955D6429545FA2500CFD3E4</vt:lpwstr>
  </property>
</Properties>
</file>