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66" r:id="rId2"/>
    <p:sldId id="271" r:id="rId3"/>
    <p:sldId id="270" r:id="rId4"/>
    <p:sldId id="268" r:id="rId5"/>
    <p:sldId id="256" r:id="rId6"/>
    <p:sldId id="258" r:id="rId7"/>
    <p:sldId id="265" r:id="rId8"/>
    <p:sldId id="260" r:id="rId9"/>
    <p:sldId id="261" r:id="rId10"/>
    <p:sldId id="262" r:id="rId11"/>
    <p:sldId id="269" r:id="rId12"/>
    <p:sldId id="267"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3312"/>
    <p:restoredTop sz="94648"/>
  </p:normalViewPr>
  <p:slideViewPr>
    <p:cSldViewPr snapToGrid="0" snapToObjects="1">
      <p:cViewPr varScale="1">
        <p:scale>
          <a:sx n="60" d="100"/>
          <a:sy n="60" d="100"/>
        </p:scale>
        <p:origin x="534" y="6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70048-5828-4938-91DD-24A281EF9ED2}" type="datetimeFigureOut">
              <a:rPr lang="en-GB" smtClean="0"/>
              <a:t>24/10/2021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56D5AA-5224-4955-9CE1-18029DE3BC55}" type="slidenum">
              <a:rPr lang="en-GB" smtClean="0"/>
              <a:t>‹#›</a:t>
            </a:fld>
            <a:endParaRPr lang="en-GB"/>
          </a:p>
        </p:txBody>
      </p:sp>
    </p:spTree>
    <p:extLst>
      <p:ext uri="{BB962C8B-B14F-4D97-AF65-F5344CB8AC3E}">
        <p14:creationId xmlns:p14="http://schemas.microsoft.com/office/powerpoint/2010/main" val="238465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256D5AA-5224-4955-9CE1-18029DE3BC55}" type="slidenum">
              <a:rPr lang="en-GB" smtClean="0"/>
              <a:t>3</a:t>
            </a:fld>
            <a:endParaRPr lang="en-GB"/>
          </a:p>
        </p:txBody>
      </p:sp>
    </p:spTree>
    <p:extLst>
      <p:ext uri="{BB962C8B-B14F-4D97-AF65-F5344CB8AC3E}">
        <p14:creationId xmlns:p14="http://schemas.microsoft.com/office/powerpoint/2010/main" val="2295083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8CCF-75E8-004B-977D-013B115083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75B5D7-3C81-0041-9BE9-111E13F0B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29084F-145F-1740-A403-A372B6A8CCFF}"/>
              </a:ext>
            </a:extLst>
          </p:cNvPr>
          <p:cNvSpPr>
            <a:spLocks noGrp="1"/>
          </p:cNvSpPr>
          <p:nvPr>
            <p:ph type="dt" sz="half" idx="10"/>
          </p:nvPr>
        </p:nvSpPr>
        <p:spPr/>
        <p:txBody>
          <a:bodyPr/>
          <a:lstStyle/>
          <a:p>
            <a:fld id="{6C81093B-5A64-A74A-BA64-A30B9627F5DB}" type="datetimeFigureOut">
              <a:rPr lang="en-US" smtClean="0"/>
              <a:t>10/24/2021</a:t>
            </a:fld>
            <a:endParaRPr lang="en-US"/>
          </a:p>
        </p:txBody>
      </p:sp>
      <p:sp>
        <p:nvSpPr>
          <p:cNvPr id="5" name="Footer Placeholder 4">
            <a:extLst>
              <a:ext uri="{FF2B5EF4-FFF2-40B4-BE49-F238E27FC236}">
                <a16:creationId xmlns:a16="http://schemas.microsoft.com/office/drawing/2014/main" id="{8962DF34-0B52-7F45-9224-69BD258AD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B2FFF-B6FE-DC43-A341-B0DA7268F208}"/>
              </a:ext>
            </a:extLst>
          </p:cNvPr>
          <p:cNvSpPr>
            <a:spLocks noGrp="1"/>
          </p:cNvSpPr>
          <p:nvPr>
            <p:ph type="sldNum" sz="quarter" idx="12"/>
          </p:nvPr>
        </p:nvSpPr>
        <p:spPr/>
        <p:txBody>
          <a:bodyPr/>
          <a:lstStyle/>
          <a:p>
            <a:fld id="{63BEFA56-52A6-B440-B5B8-EF7301BD32BD}" type="slidenum">
              <a:rPr lang="en-US" smtClean="0"/>
              <a:t>‹#›</a:t>
            </a:fld>
            <a:endParaRPr lang="en-US"/>
          </a:p>
        </p:txBody>
      </p:sp>
    </p:spTree>
    <p:extLst>
      <p:ext uri="{BB962C8B-B14F-4D97-AF65-F5344CB8AC3E}">
        <p14:creationId xmlns:p14="http://schemas.microsoft.com/office/powerpoint/2010/main" val="3238027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637A-39B7-294C-8565-416E3C88AB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191EB7-DCDE-D34B-94BC-182BD5D8EC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F1B280-920F-0946-B1E7-4B1B8A00E3E4}"/>
              </a:ext>
            </a:extLst>
          </p:cNvPr>
          <p:cNvSpPr>
            <a:spLocks noGrp="1"/>
          </p:cNvSpPr>
          <p:nvPr>
            <p:ph type="dt" sz="half" idx="10"/>
          </p:nvPr>
        </p:nvSpPr>
        <p:spPr/>
        <p:txBody>
          <a:bodyPr/>
          <a:lstStyle/>
          <a:p>
            <a:fld id="{6C81093B-5A64-A74A-BA64-A30B9627F5DB}" type="datetimeFigureOut">
              <a:rPr lang="en-US" smtClean="0"/>
              <a:t>10/24/2021</a:t>
            </a:fld>
            <a:endParaRPr lang="en-US"/>
          </a:p>
        </p:txBody>
      </p:sp>
      <p:sp>
        <p:nvSpPr>
          <p:cNvPr id="5" name="Footer Placeholder 4">
            <a:extLst>
              <a:ext uri="{FF2B5EF4-FFF2-40B4-BE49-F238E27FC236}">
                <a16:creationId xmlns:a16="http://schemas.microsoft.com/office/drawing/2014/main" id="{BD499A53-143E-954B-9CBE-518ABB1B6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B27FE-FF4A-5E4B-B1C4-670E45F166D4}"/>
              </a:ext>
            </a:extLst>
          </p:cNvPr>
          <p:cNvSpPr>
            <a:spLocks noGrp="1"/>
          </p:cNvSpPr>
          <p:nvPr>
            <p:ph type="sldNum" sz="quarter" idx="12"/>
          </p:nvPr>
        </p:nvSpPr>
        <p:spPr/>
        <p:txBody>
          <a:bodyPr/>
          <a:lstStyle/>
          <a:p>
            <a:fld id="{63BEFA56-52A6-B440-B5B8-EF7301BD32BD}" type="slidenum">
              <a:rPr lang="en-US" smtClean="0"/>
              <a:t>‹#›</a:t>
            </a:fld>
            <a:endParaRPr lang="en-US"/>
          </a:p>
        </p:txBody>
      </p:sp>
    </p:spTree>
    <p:extLst>
      <p:ext uri="{BB962C8B-B14F-4D97-AF65-F5344CB8AC3E}">
        <p14:creationId xmlns:p14="http://schemas.microsoft.com/office/powerpoint/2010/main" val="1309095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48D19A-1B8D-234F-955B-2197288E0B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6E5A59-73FC-4C42-BEBF-F910E439C8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4045F-6E1F-6045-A55B-E6A1CCE49C19}"/>
              </a:ext>
            </a:extLst>
          </p:cNvPr>
          <p:cNvSpPr>
            <a:spLocks noGrp="1"/>
          </p:cNvSpPr>
          <p:nvPr>
            <p:ph type="dt" sz="half" idx="10"/>
          </p:nvPr>
        </p:nvSpPr>
        <p:spPr/>
        <p:txBody>
          <a:bodyPr/>
          <a:lstStyle/>
          <a:p>
            <a:fld id="{6C81093B-5A64-A74A-BA64-A30B9627F5DB}" type="datetimeFigureOut">
              <a:rPr lang="en-US" smtClean="0"/>
              <a:t>10/24/2021</a:t>
            </a:fld>
            <a:endParaRPr lang="en-US"/>
          </a:p>
        </p:txBody>
      </p:sp>
      <p:sp>
        <p:nvSpPr>
          <p:cNvPr id="5" name="Footer Placeholder 4">
            <a:extLst>
              <a:ext uri="{FF2B5EF4-FFF2-40B4-BE49-F238E27FC236}">
                <a16:creationId xmlns:a16="http://schemas.microsoft.com/office/drawing/2014/main" id="{09F75448-CCC0-344C-90D1-1D47520D6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5B5CCF-431D-1642-900B-A9367424866A}"/>
              </a:ext>
            </a:extLst>
          </p:cNvPr>
          <p:cNvSpPr>
            <a:spLocks noGrp="1"/>
          </p:cNvSpPr>
          <p:nvPr>
            <p:ph type="sldNum" sz="quarter" idx="12"/>
          </p:nvPr>
        </p:nvSpPr>
        <p:spPr/>
        <p:txBody>
          <a:bodyPr/>
          <a:lstStyle/>
          <a:p>
            <a:fld id="{63BEFA56-52A6-B440-B5B8-EF7301BD32BD}" type="slidenum">
              <a:rPr lang="en-US" smtClean="0"/>
              <a:t>‹#›</a:t>
            </a:fld>
            <a:endParaRPr lang="en-US"/>
          </a:p>
        </p:txBody>
      </p:sp>
    </p:spTree>
    <p:extLst>
      <p:ext uri="{BB962C8B-B14F-4D97-AF65-F5344CB8AC3E}">
        <p14:creationId xmlns:p14="http://schemas.microsoft.com/office/powerpoint/2010/main" val="200528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AF08C-EF66-8644-B793-EEE101A32C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2C7CA5-5A5F-484F-B0E4-E1E6A007EB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FCCEED-04E4-6149-93E3-0D8CFCA657B4}"/>
              </a:ext>
            </a:extLst>
          </p:cNvPr>
          <p:cNvSpPr>
            <a:spLocks noGrp="1"/>
          </p:cNvSpPr>
          <p:nvPr>
            <p:ph type="dt" sz="half" idx="10"/>
          </p:nvPr>
        </p:nvSpPr>
        <p:spPr/>
        <p:txBody>
          <a:bodyPr/>
          <a:lstStyle/>
          <a:p>
            <a:fld id="{6C81093B-5A64-A74A-BA64-A30B9627F5DB}" type="datetimeFigureOut">
              <a:rPr lang="en-US" smtClean="0"/>
              <a:t>10/24/2021</a:t>
            </a:fld>
            <a:endParaRPr lang="en-US"/>
          </a:p>
        </p:txBody>
      </p:sp>
      <p:sp>
        <p:nvSpPr>
          <p:cNvPr id="5" name="Footer Placeholder 4">
            <a:extLst>
              <a:ext uri="{FF2B5EF4-FFF2-40B4-BE49-F238E27FC236}">
                <a16:creationId xmlns:a16="http://schemas.microsoft.com/office/drawing/2014/main" id="{0FEA0061-F5FB-1540-AE24-BC13E7F01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35BD55-60CF-7746-BDC7-78C9BE6199E6}"/>
              </a:ext>
            </a:extLst>
          </p:cNvPr>
          <p:cNvSpPr>
            <a:spLocks noGrp="1"/>
          </p:cNvSpPr>
          <p:nvPr>
            <p:ph type="sldNum" sz="quarter" idx="12"/>
          </p:nvPr>
        </p:nvSpPr>
        <p:spPr/>
        <p:txBody>
          <a:bodyPr/>
          <a:lstStyle/>
          <a:p>
            <a:fld id="{63BEFA56-52A6-B440-B5B8-EF7301BD32BD}" type="slidenum">
              <a:rPr lang="en-US" smtClean="0"/>
              <a:t>‹#›</a:t>
            </a:fld>
            <a:endParaRPr lang="en-US"/>
          </a:p>
        </p:txBody>
      </p:sp>
    </p:spTree>
    <p:extLst>
      <p:ext uri="{BB962C8B-B14F-4D97-AF65-F5344CB8AC3E}">
        <p14:creationId xmlns:p14="http://schemas.microsoft.com/office/powerpoint/2010/main" val="177649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A0895-BAED-AC47-8EB0-0CD16A118E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CD4B4C-A4B7-864A-8036-2E0E8BE3B1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9AD35F-0F28-5748-B45C-4D5709EFF01E}"/>
              </a:ext>
            </a:extLst>
          </p:cNvPr>
          <p:cNvSpPr>
            <a:spLocks noGrp="1"/>
          </p:cNvSpPr>
          <p:nvPr>
            <p:ph type="dt" sz="half" idx="10"/>
          </p:nvPr>
        </p:nvSpPr>
        <p:spPr/>
        <p:txBody>
          <a:bodyPr/>
          <a:lstStyle/>
          <a:p>
            <a:fld id="{6C81093B-5A64-A74A-BA64-A30B9627F5DB}" type="datetimeFigureOut">
              <a:rPr lang="en-US" smtClean="0"/>
              <a:t>10/24/2021</a:t>
            </a:fld>
            <a:endParaRPr lang="en-US"/>
          </a:p>
        </p:txBody>
      </p:sp>
      <p:sp>
        <p:nvSpPr>
          <p:cNvPr id="5" name="Footer Placeholder 4">
            <a:extLst>
              <a:ext uri="{FF2B5EF4-FFF2-40B4-BE49-F238E27FC236}">
                <a16:creationId xmlns:a16="http://schemas.microsoft.com/office/drawing/2014/main" id="{9763A7F3-9A9A-134F-AC9E-06ECFE6243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A187D3-695C-4E4E-AC10-8B2E0C46C5E6}"/>
              </a:ext>
            </a:extLst>
          </p:cNvPr>
          <p:cNvSpPr>
            <a:spLocks noGrp="1"/>
          </p:cNvSpPr>
          <p:nvPr>
            <p:ph type="sldNum" sz="quarter" idx="12"/>
          </p:nvPr>
        </p:nvSpPr>
        <p:spPr/>
        <p:txBody>
          <a:bodyPr/>
          <a:lstStyle/>
          <a:p>
            <a:fld id="{63BEFA56-52A6-B440-B5B8-EF7301BD32BD}" type="slidenum">
              <a:rPr lang="en-US" smtClean="0"/>
              <a:t>‹#›</a:t>
            </a:fld>
            <a:endParaRPr lang="en-US"/>
          </a:p>
        </p:txBody>
      </p:sp>
    </p:spTree>
    <p:extLst>
      <p:ext uri="{BB962C8B-B14F-4D97-AF65-F5344CB8AC3E}">
        <p14:creationId xmlns:p14="http://schemas.microsoft.com/office/powerpoint/2010/main" val="4023863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43B95-609B-E844-AD44-D71F6B289F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A1F4F4-1923-7C48-BE4A-0621E3DDDD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B7B44A-407E-5744-AEF0-8917864136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DEA40C-ADED-3B46-B4C5-86B4EDE2DEB2}"/>
              </a:ext>
            </a:extLst>
          </p:cNvPr>
          <p:cNvSpPr>
            <a:spLocks noGrp="1"/>
          </p:cNvSpPr>
          <p:nvPr>
            <p:ph type="dt" sz="half" idx="10"/>
          </p:nvPr>
        </p:nvSpPr>
        <p:spPr/>
        <p:txBody>
          <a:bodyPr/>
          <a:lstStyle/>
          <a:p>
            <a:fld id="{6C81093B-5A64-A74A-BA64-A30B9627F5DB}" type="datetimeFigureOut">
              <a:rPr lang="en-US" smtClean="0"/>
              <a:t>10/24/2021</a:t>
            </a:fld>
            <a:endParaRPr lang="en-US"/>
          </a:p>
        </p:txBody>
      </p:sp>
      <p:sp>
        <p:nvSpPr>
          <p:cNvPr id="6" name="Footer Placeholder 5">
            <a:extLst>
              <a:ext uri="{FF2B5EF4-FFF2-40B4-BE49-F238E27FC236}">
                <a16:creationId xmlns:a16="http://schemas.microsoft.com/office/drawing/2014/main" id="{9975750B-BBB5-7441-8969-7669CCECB3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0083C4-0C5F-2F44-A348-B3575C82D41C}"/>
              </a:ext>
            </a:extLst>
          </p:cNvPr>
          <p:cNvSpPr>
            <a:spLocks noGrp="1"/>
          </p:cNvSpPr>
          <p:nvPr>
            <p:ph type="sldNum" sz="quarter" idx="12"/>
          </p:nvPr>
        </p:nvSpPr>
        <p:spPr/>
        <p:txBody>
          <a:bodyPr/>
          <a:lstStyle/>
          <a:p>
            <a:fld id="{63BEFA56-52A6-B440-B5B8-EF7301BD32BD}" type="slidenum">
              <a:rPr lang="en-US" smtClean="0"/>
              <a:t>‹#›</a:t>
            </a:fld>
            <a:endParaRPr lang="en-US"/>
          </a:p>
        </p:txBody>
      </p:sp>
    </p:spTree>
    <p:extLst>
      <p:ext uri="{BB962C8B-B14F-4D97-AF65-F5344CB8AC3E}">
        <p14:creationId xmlns:p14="http://schemas.microsoft.com/office/powerpoint/2010/main" val="65765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7BBA-7B09-C74B-AB81-611EBDA425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0C3045-D12A-3A46-BEBD-6C2E5F4C7C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DB6F8A-27D5-0544-BDA2-929BFF9342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A28C94-416B-C74C-BFA3-A5E9BF91CD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61EF3A-CF5C-C74B-9AA4-4A4F8E0526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A5E24C-6823-CD43-951B-9956910A4DE5}"/>
              </a:ext>
            </a:extLst>
          </p:cNvPr>
          <p:cNvSpPr>
            <a:spLocks noGrp="1"/>
          </p:cNvSpPr>
          <p:nvPr>
            <p:ph type="dt" sz="half" idx="10"/>
          </p:nvPr>
        </p:nvSpPr>
        <p:spPr/>
        <p:txBody>
          <a:bodyPr/>
          <a:lstStyle/>
          <a:p>
            <a:fld id="{6C81093B-5A64-A74A-BA64-A30B9627F5DB}" type="datetimeFigureOut">
              <a:rPr lang="en-US" smtClean="0"/>
              <a:t>10/24/2021</a:t>
            </a:fld>
            <a:endParaRPr lang="en-US"/>
          </a:p>
        </p:txBody>
      </p:sp>
      <p:sp>
        <p:nvSpPr>
          <p:cNvPr id="8" name="Footer Placeholder 7">
            <a:extLst>
              <a:ext uri="{FF2B5EF4-FFF2-40B4-BE49-F238E27FC236}">
                <a16:creationId xmlns:a16="http://schemas.microsoft.com/office/drawing/2014/main" id="{59E6020C-E5F2-7243-870B-7CC9BD0E62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722EBB-4941-9545-B80E-240A2E358380}"/>
              </a:ext>
            </a:extLst>
          </p:cNvPr>
          <p:cNvSpPr>
            <a:spLocks noGrp="1"/>
          </p:cNvSpPr>
          <p:nvPr>
            <p:ph type="sldNum" sz="quarter" idx="12"/>
          </p:nvPr>
        </p:nvSpPr>
        <p:spPr/>
        <p:txBody>
          <a:bodyPr/>
          <a:lstStyle/>
          <a:p>
            <a:fld id="{63BEFA56-52A6-B440-B5B8-EF7301BD32BD}" type="slidenum">
              <a:rPr lang="en-US" smtClean="0"/>
              <a:t>‹#›</a:t>
            </a:fld>
            <a:endParaRPr lang="en-US"/>
          </a:p>
        </p:txBody>
      </p:sp>
    </p:spTree>
    <p:extLst>
      <p:ext uri="{BB962C8B-B14F-4D97-AF65-F5344CB8AC3E}">
        <p14:creationId xmlns:p14="http://schemas.microsoft.com/office/powerpoint/2010/main" val="3126641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FF156-2E44-9D4B-8D56-5B94357D3D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709E23-EDB9-B244-8669-7F851CA8C139}"/>
              </a:ext>
            </a:extLst>
          </p:cNvPr>
          <p:cNvSpPr>
            <a:spLocks noGrp="1"/>
          </p:cNvSpPr>
          <p:nvPr>
            <p:ph type="dt" sz="half" idx="10"/>
          </p:nvPr>
        </p:nvSpPr>
        <p:spPr/>
        <p:txBody>
          <a:bodyPr/>
          <a:lstStyle/>
          <a:p>
            <a:fld id="{6C81093B-5A64-A74A-BA64-A30B9627F5DB}" type="datetimeFigureOut">
              <a:rPr lang="en-US" smtClean="0"/>
              <a:t>10/24/2021</a:t>
            </a:fld>
            <a:endParaRPr lang="en-US"/>
          </a:p>
        </p:txBody>
      </p:sp>
      <p:sp>
        <p:nvSpPr>
          <p:cNvPr id="4" name="Footer Placeholder 3">
            <a:extLst>
              <a:ext uri="{FF2B5EF4-FFF2-40B4-BE49-F238E27FC236}">
                <a16:creationId xmlns:a16="http://schemas.microsoft.com/office/drawing/2014/main" id="{8087F0A5-34AE-C74E-A49C-F8F646D2BA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B4EBD4-D5C9-4546-9DBF-919254E7D111}"/>
              </a:ext>
            </a:extLst>
          </p:cNvPr>
          <p:cNvSpPr>
            <a:spLocks noGrp="1"/>
          </p:cNvSpPr>
          <p:nvPr>
            <p:ph type="sldNum" sz="quarter" idx="12"/>
          </p:nvPr>
        </p:nvSpPr>
        <p:spPr/>
        <p:txBody>
          <a:bodyPr/>
          <a:lstStyle/>
          <a:p>
            <a:fld id="{63BEFA56-52A6-B440-B5B8-EF7301BD32BD}" type="slidenum">
              <a:rPr lang="en-US" smtClean="0"/>
              <a:t>‹#›</a:t>
            </a:fld>
            <a:endParaRPr lang="en-US"/>
          </a:p>
        </p:txBody>
      </p:sp>
    </p:spTree>
    <p:extLst>
      <p:ext uri="{BB962C8B-B14F-4D97-AF65-F5344CB8AC3E}">
        <p14:creationId xmlns:p14="http://schemas.microsoft.com/office/powerpoint/2010/main" val="137610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19BC6B-1FF8-4F4F-9FFC-C109978CE0BC}"/>
              </a:ext>
            </a:extLst>
          </p:cNvPr>
          <p:cNvSpPr>
            <a:spLocks noGrp="1"/>
          </p:cNvSpPr>
          <p:nvPr>
            <p:ph type="dt" sz="half" idx="10"/>
          </p:nvPr>
        </p:nvSpPr>
        <p:spPr/>
        <p:txBody>
          <a:bodyPr/>
          <a:lstStyle/>
          <a:p>
            <a:fld id="{6C81093B-5A64-A74A-BA64-A30B9627F5DB}" type="datetimeFigureOut">
              <a:rPr lang="en-US" smtClean="0"/>
              <a:t>10/24/2021</a:t>
            </a:fld>
            <a:endParaRPr lang="en-US"/>
          </a:p>
        </p:txBody>
      </p:sp>
      <p:sp>
        <p:nvSpPr>
          <p:cNvPr id="3" name="Footer Placeholder 2">
            <a:extLst>
              <a:ext uri="{FF2B5EF4-FFF2-40B4-BE49-F238E27FC236}">
                <a16:creationId xmlns:a16="http://schemas.microsoft.com/office/drawing/2014/main" id="{C5F098A7-151B-3F41-9F0D-7FD5AD8AF0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C14EEE-38EF-2845-83C5-2C07B3920ED5}"/>
              </a:ext>
            </a:extLst>
          </p:cNvPr>
          <p:cNvSpPr>
            <a:spLocks noGrp="1"/>
          </p:cNvSpPr>
          <p:nvPr>
            <p:ph type="sldNum" sz="quarter" idx="12"/>
          </p:nvPr>
        </p:nvSpPr>
        <p:spPr/>
        <p:txBody>
          <a:bodyPr/>
          <a:lstStyle/>
          <a:p>
            <a:fld id="{63BEFA56-52A6-B440-B5B8-EF7301BD32BD}" type="slidenum">
              <a:rPr lang="en-US" smtClean="0"/>
              <a:t>‹#›</a:t>
            </a:fld>
            <a:endParaRPr lang="en-US"/>
          </a:p>
        </p:txBody>
      </p:sp>
    </p:spTree>
    <p:extLst>
      <p:ext uri="{BB962C8B-B14F-4D97-AF65-F5344CB8AC3E}">
        <p14:creationId xmlns:p14="http://schemas.microsoft.com/office/powerpoint/2010/main" val="1097115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7E685-A23C-3343-9BB3-8B0D6ACF9A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3BF277-29CE-754A-978F-1043DB20CD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498468-6001-094C-94B5-2545B4373C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0820DE-7664-FF47-B704-C8B324734006}"/>
              </a:ext>
            </a:extLst>
          </p:cNvPr>
          <p:cNvSpPr>
            <a:spLocks noGrp="1"/>
          </p:cNvSpPr>
          <p:nvPr>
            <p:ph type="dt" sz="half" idx="10"/>
          </p:nvPr>
        </p:nvSpPr>
        <p:spPr/>
        <p:txBody>
          <a:bodyPr/>
          <a:lstStyle/>
          <a:p>
            <a:fld id="{6C81093B-5A64-A74A-BA64-A30B9627F5DB}" type="datetimeFigureOut">
              <a:rPr lang="en-US" smtClean="0"/>
              <a:t>10/24/2021</a:t>
            </a:fld>
            <a:endParaRPr lang="en-US"/>
          </a:p>
        </p:txBody>
      </p:sp>
      <p:sp>
        <p:nvSpPr>
          <p:cNvPr id="6" name="Footer Placeholder 5">
            <a:extLst>
              <a:ext uri="{FF2B5EF4-FFF2-40B4-BE49-F238E27FC236}">
                <a16:creationId xmlns:a16="http://schemas.microsoft.com/office/drawing/2014/main" id="{F6BCBAE9-7206-7B44-8F8E-87841DB38C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89C8B2-163D-644F-968F-E3A6EE85D72C}"/>
              </a:ext>
            </a:extLst>
          </p:cNvPr>
          <p:cNvSpPr>
            <a:spLocks noGrp="1"/>
          </p:cNvSpPr>
          <p:nvPr>
            <p:ph type="sldNum" sz="quarter" idx="12"/>
          </p:nvPr>
        </p:nvSpPr>
        <p:spPr/>
        <p:txBody>
          <a:bodyPr/>
          <a:lstStyle/>
          <a:p>
            <a:fld id="{63BEFA56-52A6-B440-B5B8-EF7301BD32BD}" type="slidenum">
              <a:rPr lang="en-US" smtClean="0"/>
              <a:t>‹#›</a:t>
            </a:fld>
            <a:endParaRPr lang="en-US"/>
          </a:p>
        </p:txBody>
      </p:sp>
    </p:spTree>
    <p:extLst>
      <p:ext uri="{BB962C8B-B14F-4D97-AF65-F5344CB8AC3E}">
        <p14:creationId xmlns:p14="http://schemas.microsoft.com/office/powerpoint/2010/main" val="3535190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364E-9A0D-2A41-A320-FD669D226C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60298D-D421-0E4F-977E-D963723CB7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E28C38-4F79-AD4B-9001-67859C78B8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FE00A8-8DCA-C54B-B83D-D47233EDB1B9}"/>
              </a:ext>
            </a:extLst>
          </p:cNvPr>
          <p:cNvSpPr>
            <a:spLocks noGrp="1"/>
          </p:cNvSpPr>
          <p:nvPr>
            <p:ph type="dt" sz="half" idx="10"/>
          </p:nvPr>
        </p:nvSpPr>
        <p:spPr/>
        <p:txBody>
          <a:bodyPr/>
          <a:lstStyle/>
          <a:p>
            <a:fld id="{6C81093B-5A64-A74A-BA64-A30B9627F5DB}" type="datetimeFigureOut">
              <a:rPr lang="en-US" smtClean="0"/>
              <a:t>10/24/2021</a:t>
            </a:fld>
            <a:endParaRPr lang="en-US"/>
          </a:p>
        </p:txBody>
      </p:sp>
      <p:sp>
        <p:nvSpPr>
          <p:cNvPr id="6" name="Footer Placeholder 5">
            <a:extLst>
              <a:ext uri="{FF2B5EF4-FFF2-40B4-BE49-F238E27FC236}">
                <a16:creationId xmlns:a16="http://schemas.microsoft.com/office/drawing/2014/main" id="{BDD4D913-0DB8-934E-A813-3D43B8572C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B23816-E670-334B-8785-3CE8DFFE5E27}"/>
              </a:ext>
            </a:extLst>
          </p:cNvPr>
          <p:cNvSpPr>
            <a:spLocks noGrp="1"/>
          </p:cNvSpPr>
          <p:nvPr>
            <p:ph type="sldNum" sz="quarter" idx="12"/>
          </p:nvPr>
        </p:nvSpPr>
        <p:spPr/>
        <p:txBody>
          <a:bodyPr/>
          <a:lstStyle/>
          <a:p>
            <a:fld id="{63BEFA56-52A6-B440-B5B8-EF7301BD32BD}" type="slidenum">
              <a:rPr lang="en-US" smtClean="0"/>
              <a:t>‹#›</a:t>
            </a:fld>
            <a:endParaRPr lang="en-US"/>
          </a:p>
        </p:txBody>
      </p:sp>
    </p:spTree>
    <p:extLst>
      <p:ext uri="{BB962C8B-B14F-4D97-AF65-F5344CB8AC3E}">
        <p14:creationId xmlns:p14="http://schemas.microsoft.com/office/powerpoint/2010/main" val="344226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B1DFF7-CE10-664B-821F-9E1F3256B8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E0DA30-F5DA-9948-83B7-062458C7F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DB79ED-0B49-2243-B5C7-50CBD07601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81093B-5A64-A74A-BA64-A30B9627F5DB}" type="datetimeFigureOut">
              <a:rPr lang="en-US" smtClean="0"/>
              <a:t>10/24/2021</a:t>
            </a:fld>
            <a:endParaRPr lang="en-US"/>
          </a:p>
        </p:txBody>
      </p:sp>
      <p:sp>
        <p:nvSpPr>
          <p:cNvPr id="5" name="Footer Placeholder 4">
            <a:extLst>
              <a:ext uri="{FF2B5EF4-FFF2-40B4-BE49-F238E27FC236}">
                <a16:creationId xmlns:a16="http://schemas.microsoft.com/office/drawing/2014/main" id="{EE4DB80B-5AA3-5D41-B259-1694E56FC2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3869EE-6F14-A542-AC3E-D08289A296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BEFA56-52A6-B440-B5B8-EF7301BD32BD}" type="slidenum">
              <a:rPr lang="en-US" smtClean="0"/>
              <a:t>‹#›</a:t>
            </a:fld>
            <a:endParaRPr lang="en-US"/>
          </a:p>
        </p:txBody>
      </p:sp>
    </p:spTree>
    <p:extLst>
      <p:ext uri="{BB962C8B-B14F-4D97-AF65-F5344CB8AC3E}">
        <p14:creationId xmlns:p14="http://schemas.microsoft.com/office/powerpoint/2010/main" val="3126114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s on a display with reflection of office">
            <a:extLst>
              <a:ext uri="{FF2B5EF4-FFF2-40B4-BE49-F238E27FC236}">
                <a16:creationId xmlns:a16="http://schemas.microsoft.com/office/drawing/2014/main" id="{4536E51F-FDCF-41F6-B435-A63C52C5DCF1}"/>
              </a:ext>
            </a:extLst>
          </p:cNvPr>
          <p:cNvPicPr>
            <a:picLocks noChangeAspect="1"/>
          </p:cNvPicPr>
          <p:nvPr/>
        </p:nvPicPr>
        <p:blipFill rotWithShape="1">
          <a:blip r:embed="rId2"/>
          <a:srcRect r="20783"/>
          <a:stretch/>
        </p:blipFill>
        <p:spPr>
          <a:xfrm>
            <a:off x="4040743" y="10"/>
            <a:ext cx="8157882" cy="6875809"/>
          </a:xfrm>
          <a:prstGeom prst="rect">
            <a:avLst/>
          </a:prstGeom>
        </p:spPr>
      </p:pic>
      <p:sp>
        <p:nvSpPr>
          <p:cNvPr id="40" name="Freeform: Shape 39">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59F7E14-5F22-D04B-A3DF-2918BED411F4}"/>
              </a:ext>
            </a:extLst>
          </p:cNvPr>
          <p:cNvSpPr>
            <a:spLocks noGrp="1"/>
          </p:cNvSpPr>
          <p:nvPr>
            <p:ph type="title"/>
          </p:nvPr>
        </p:nvSpPr>
        <p:spPr>
          <a:xfrm>
            <a:off x="534473" y="2950387"/>
            <a:ext cx="2866273" cy="3531403"/>
          </a:xfrm>
        </p:spPr>
        <p:txBody>
          <a:bodyPr vert="horz" lIns="91440" tIns="45720" rIns="91440" bIns="45720" rtlCol="0" anchor="t">
            <a:normAutofit/>
          </a:bodyPr>
          <a:lstStyle/>
          <a:p>
            <a:pPr algn="r"/>
            <a:r>
              <a:rPr lang="en-US" sz="4000" b="1" dirty="0">
                <a:solidFill>
                  <a:srgbClr val="FFFFFF"/>
                </a:solidFill>
              </a:rPr>
              <a:t>E-Commerce Sales Analysis </a:t>
            </a:r>
          </a:p>
        </p:txBody>
      </p:sp>
      <p:sp>
        <p:nvSpPr>
          <p:cNvPr id="4" name="TextBox 3">
            <a:extLst>
              <a:ext uri="{FF2B5EF4-FFF2-40B4-BE49-F238E27FC236}">
                <a16:creationId xmlns:a16="http://schemas.microsoft.com/office/drawing/2014/main" id="{FE3069BF-E2C1-6244-A75D-332EBC24B173}"/>
              </a:ext>
            </a:extLst>
          </p:cNvPr>
          <p:cNvSpPr txBox="1"/>
          <p:nvPr/>
        </p:nvSpPr>
        <p:spPr>
          <a:xfrm>
            <a:off x="424815" y="4646435"/>
            <a:ext cx="3438906" cy="3207258"/>
          </a:xfrm>
          <a:prstGeom prst="rect">
            <a:avLst/>
          </a:prstGeom>
        </p:spPr>
        <p:txBody>
          <a:bodyPr vert="horz" lIns="91440" tIns="45720" rIns="91440" bIns="45720" rtlCol="0" anchor="t">
            <a:normAutofit/>
          </a:bodyPr>
          <a:lstStyle/>
          <a:p>
            <a:pPr>
              <a:lnSpc>
                <a:spcPct val="90000"/>
              </a:lnSpc>
              <a:spcAft>
                <a:spcPts val="600"/>
              </a:spcAft>
            </a:pPr>
            <a:endParaRPr lang="en-US" sz="1700" dirty="0"/>
          </a:p>
          <a:p>
            <a:pPr indent="-228600">
              <a:lnSpc>
                <a:spcPct val="90000"/>
              </a:lnSpc>
              <a:spcAft>
                <a:spcPts val="600"/>
              </a:spcAft>
              <a:buFont typeface="Arial" panose="020B0604020202020204" pitchFamily="34" charset="0"/>
              <a:buChar char="•"/>
            </a:pPr>
            <a:endParaRPr lang="en-US" sz="1700" dirty="0"/>
          </a:p>
        </p:txBody>
      </p:sp>
      <p:sp>
        <p:nvSpPr>
          <p:cNvPr id="3" name="TextBox 2">
            <a:extLst>
              <a:ext uri="{FF2B5EF4-FFF2-40B4-BE49-F238E27FC236}">
                <a16:creationId xmlns:a16="http://schemas.microsoft.com/office/drawing/2014/main" id="{3C12FCA5-711B-49D8-AFEF-8FB14AA69487}"/>
              </a:ext>
            </a:extLst>
          </p:cNvPr>
          <p:cNvSpPr txBox="1"/>
          <p:nvPr/>
        </p:nvSpPr>
        <p:spPr>
          <a:xfrm>
            <a:off x="4258941" y="322186"/>
            <a:ext cx="7921055" cy="1497846"/>
          </a:xfrm>
          <a:prstGeom prst="rect">
            <a:avLst/>
          </a:prstGeom>
          <a:noFill/>
        </p:spPr>
        <p:txBody>
          <a:bodyPr wrap="square" rtlCol="0">
            <a:spAutoFit/>
          </a:bodyPr>
          <a:lstStyle/>
          <a:p>
            <a:pPr algn="ctr">
              <a:lnSpc>
                <a:spcPct val="150000"/>
              </a:lnSpc>
              <a:spcAft>
                <a:spcPts val="800"/>
              </a:spcAft>
            </a:pPr>
            <a:r>
              <a:rPr lang="en-GB" sz="2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Financial Intelligence and Data Visualisation</a:t>
            </a:r>
            <a:endParaRPr lang="en-GB" sz="2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en-GB" sz="2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Design and Development of Business data Storage solution for Analysis</a:t>
            </a:r>
            <a:endParaRPr lang="en-GB" sz="2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6" name="TextBox 5">
            <a:extLst>
              <a:ext uri="{FF2B5EF4-FFF2-40B4-BE49-F238E27FC236}">
                <a16:creationId xmlns:a16="http://schemas.microsoft.com/office/drawing/2014/main" id="{D33A1B19-000E-48DD-9D66-91EE66C3D3CF}"/>
              </a:ext>
            </a:extLst>
          </p:cNvPr>
          <p:cNvSpPr txBox="1"/>
          <p:nvPr/>
        </p:nvSpPr>
        <p:spPr>
          <a:xfrm>
            <a:off x="4866711" y="3429000"/>
            <a:ext cx="2347374" cy="923330"/>
          </a:xfrm>
          <a:prstGeom prst="rect">
            <a:avLst/>
          </a:prstGeom>
          <a:noFill/>
        </p:spPr>
        <p:txBody>
          <a:bodyPr wrap="none" rtlCol="0">
            <a:spAutoFit/>
          </a:bodyPr>
          <a:lstStyle/>
          <a:p>
            <a:r>
              <a:rPr lang="en-GB" dirty="0"/>
              <a:t>Submitted By-</a:t>
            </a:r>
          </a:p>
          <a:p>
            <a:endParaRPr lang="en-GB" dirty="0"/>
          </a:p>
          <a:p>
            <a:r>
              <a:rPr lang="en-GB" dirty="0"/>
              <a:t>Roopesh Bharatwaj K R</a:t>
            </a:r>
          </a:p>
        </p:txBody>
      </p:sp>
    </p:spTree>
    <p:extLst>
      <p:ext uri="{BB962C8B-B14F-4D97-AF65-F5344CB8AC3E}">
        <p14:creationId xmlns:p14="http://schemas.microsoft.com/office/powerpoint/2010/main" val="3450297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80DE06-7362-4888-AADA-7AADD57AC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218698" y="2733627"/>
            <a:ext cx="1340409" cy="5777807"/>
            <a:chOff x="329184" y="2"/>
            <a:chExt cx="524256" cy="5777807"/>
          </a:xfrm>
        </p:grpSpPr>
        <p:cxnSp>
          <p:nvCxnSpPr>
            <p:cNvPr id="13" name="Straight Connector 1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372533"/>
            <a:ext cx="6116779" cy="606872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line chart&#10;&#10;Description automatically generated">
            <a:extLst>
              <a:ext uri="{FF2B5EF4-FFF2-40B4-BE49-F238E27FC236}">
                <a16:creationId xmlns:a16="http://schemas.microsoft.com/office/drawing/2014/main" id="{31DA2072-DFFE-2944-9A79-EDFDEBEFAFB0}"/>
              </a:ext>
            </a:extLst>
          </p:cNvPr>
          <p:cNvPicPr>
            <a:picLocks noChangeAspect="1"/>
          </p:cNvPicPr>
          <p:nvPr/>
        </p:nvPicPr>
        <p:blipFill>
          <a:blip r:embed="rId2"/>
          <a:stretch>
            <a:fillRect/>
          </a:stretch>
        </p:blipFill>
        <p:spPr>
          <a:xfrm>
            <a:off x="688622" y="1132114"/>
            <a:ext cx="6116780" cy="5309147"/>
          </a:xfrm>
          <a:prstGeom prst="rect">
            <a:avLst/>
          </a:prstGeom>
        </p:spPr>
      </p:pic>
      <p:pic>
        <p:nvPicPr>
          <p:cNvPr id="8" name="Picture 7" descr="Icon&#10;&#10;Description automatically generated with low confidence">
            <a:extLst>
              <a:ext uri="{FF2B5EF4-FFF2-40B4-BE49-F238E27FC236}">
                <a16:creationId xmlns:a16="http://schemas.microsoft.com/office/drawing/2014/main" id="{75494FB2-BD95-FA4B-8D21-ADF9E057F5B7}"/>
              </a:ext>
            </a:extLst>
          </p:cNvPr>
          <p:cNvPicPr>
            <a:picLocks noChangeAspect="1"/>
          </p:cNvPicPr>
          <p:nvPr/>
        </p:nvPicPr>
        <p:blipFill>
          <a:blip r:embed="rId3"/>
          <a:stretch>
            <a:fillRect/>
          </a:stretch>
        </p:blipFill>
        <p:spPr>
          <a:xfrm>
            <a:off x="8168375" y="270960"/>
            <a:ext cx="2374900" cy="508000"/>
          </a:xfrm>
          <a:prstGeom prst="rect">
            <a:avLst/>
          </a:prstGeom>
        </p:spPr>
      </p:pic>
      <p:pic>
        <p:nvPicPr>
          <p:cNvPr id="18" name="Picture 17" descr="A picture containing application&#10;&#10;Description automatically generated">
            <a:extLst>
              <a:ext uri="{FF2B5EF4-FFF2-40B4-BE49-F238E27FC236}">
                <a16:creationId xmlns:a16="http://schemas.microsoft.com/office/drawing/2014/main" id="{B01A6019-DE57-734F-B81A-1686378AD530}"/>
              </a:ext>
            </a:extLst>
          </p:cNvPr>
          <p:cNvPicPr>
            <a:picLocks noChangeAspect="1"/>
          </p:cNvPicPr>
          <p:nvPr/>
        </p:nvPicPr>
        <p:blipFill rotWithShape="1">
          <a:blip r:embed="rId4"/>
          <a:srcRect t="22629"/>
          <a:stretch/>
        </p:blipFill>
        <p:spPr>
          <a:xfrm>
            <a:off x="7012676" y="5387387"/>
            <a:ext cx="4972049" cy="1053874"/>
          </a:xfrm>
          <a:prstGeom prst="rect">
            <a:avLst/>
          </a:prstGeom>
        </p:spPr>
      </p:pic>
      <p:pic>
        <p:nvPicPr>
          <p:cNvPr id="22" name="Picture 21" descr="Chart, pie chart&#10;&#10;Description automatically generated">
            <a:extLst>
              <a:ext uri="{FF2B5EF4-FFF2-40B4-BE49-F238E27FC236}">
                <a16:creationId xmlns:a16="http://schemas.microsoft.com/office/drawing/2014/main" id="{398B2C14-894D-D946-9FB3-AC266F57775B}"/>
              </a:ext>
            </a:extLst>
          </p:cNvPr>
          <p:cNvPicPr>
            <a:picLocks noChangeAspect="1"/>
          </p:cNvPicPr>
          <p:nvPr/>
        </p:nvPicPr>
        <p:blipFill>
          <a:blip r:embed="rId5"/>
          <a:stretch>
            <a:fillRect/>
          </a:stretch>
        </p:blipFill>
        <p:spPr>
          <a:xfrm>
            <a:off x="7119832" y="778960"/>
            <a:ext cx="4864893" cy="1807579"/>
          </a:xfrm>
          <a:prstGeom prst="rect">
            <a:avLst/>
          </a:prstGeom>
        </p:spPr>
      </p:pic>
      <p:sp>
        <p:nvSpPr>
          <p:cNvPr id="23" name="TextBox 22">
            <a:extLst>
              <a:ext uri="{FF2B5EF4-FFF2-40B4-BE49-F238E27FC236}">
                <a16:creationId xmlns:a16="http://schemas.microsoft.com/office/drawing/2014/main" id="{EF928410-7A6D-C948-B5E5-4D795B3CACD7}"/>
              </a:ext>
            </a:extLst>
          </p:cNvPr>
          <p:cNvSpPr txBox="1"/>
          <p:nvPr/>
        </p:nvSpPr>
        <p:spPr>
          <a:xfrm>
            <a:off x="688622" y="372533"/>
            <a:ext cx="6116780" cy="369332"/>
          </a:xfrm>
          <a:prstGeom prst="rect">
            <a:avLst/>
          </a:prstGeom>
          <a:noFill/>
        </p:spPr>
        <p:txBody>
          <a:bodyPr wrap="square" rtlCol="0">
            <a:spAutoFit/>
          </a:bodyPr>
          <a:lstStyle/>
          <a:p>
            <a:r>
              <a:rPr lang="en-US" b="1" dirty="0"/>
              <a:t>Unsuccessful Checkouts</a:t>
            </a:r>
          </a:p>
        </p:txBody>
      </p:sp>
      <p:sp>
        <p:nvSpPr>
          <p:cNvPr id="24" name="TextBox 23">
            <a:extLst>
              <a:ext uri="{FF2B5EF4-FFF2-40B4-BE49-F238E27FC236}">
                <a16:creationId xmlns:a16="http://schemas.microsoft.com/office/drawing/2014/main" id="{F11971E1-DE7B-E046-BCC9-94CACCCD76DB}"/>
              </a:ext>
            </a:extLst>
          </p:cNvPr>
          <p:cNvSpPr txBox="1"/>
          <p:nvPr/>
        </p:nvSpPr>
        <p:spPr>
          <a:xfrm>
            <a:off x="7119832" y="2994189"/>
            <a:ext cx="4864893" cy="2554545"/>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a:t>Friendly Checkout process with wide range of payment options</a:t>
            </a:r>
          </a:p>
          <a:p>
            <a:pPr marL="285750" indent="-285750">
              <a:buFont typeface="Courier New" panose="02070309020205020404" pitchFamily="49" charset="0"/>
              <a:buChar char="o"/>
            </a:pPr>
            <a:r>
              <a:rPr lang="en-US" sz="1600" dirty="0"/>
              <a:t>Payment gateway errors &amp; Bank servers are major problems in India</a:t>
            </a:r>
          </a:p>
          <a:p>
            <a:pPr marL="285750" indent="-285750">
              <a:buFont typeface="Courier New" panose="02070309020205020404" pitchFamily="49" charset="0"/>
              <a:buChar char="o"/>
            </a:pPr>
            <a:r>
              <a:rPr lang="en-US" sz="1600" dirty="0"/>
              <a:t>Making sure the payment doesn’t navigate to different domain</a:t>
            </a:r>
          </a:p>
          <a:p>
            <a:pPr marL="285750" indent="-285750">
              <a:buFont typeface="Courier New" panose="02070309020205020404" pitchFamily="49" charset="0"/>
              <a:buChar char="o"/>
            </a:pPr>
            <a:r>
              <a:rPr lang="en-US" sz="1600" dirty="0"/>
              <a:t>Real Time customer service (Phone Call/Live Chat)</a:t>
            </a:r>
          </a:p>
          <a:p>
            <a:pPr marL="285750" indent="-285750">
              <a:buFont typeface="Courier New" panose="02070309020205020404" pitchFamily="49" charset="0"/>
              <a:buChar char="o"/>
            </a:pPr>
            <a:r>
              <a:rPr lang="en-US" sz="1600" dirty="0"/>
              <a:t>Displaying Coupon Codes right at the checkout</a:t>
            </a:r>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a:p>
        </p:txBody>
      </p:sp>
    </p:spTree>
    <p:extLst>
      <p:ext uri="{BB962C8B-B14F-4D97-AF65-F5344CB8AC3E}">
        <p14:creationId xmlns:p14="http://schemas.microsoft.com/office/powerpoint/2010/main" val="3045196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7991F-A185-4945-8010-00790D4607C4}"/>
              </a:ext>
            </a:extLst>
          </p:cNvPr>
          <p:cNvSpPr>
            <a:spLocks noGrp="1"/>
          </p:cNvSpPr>
          <p:nvPr>
            <p:ph type="title"/>
          </p:nvPr>
        </p:nvSpPr>
        <p:spPr>
          <a:xfrm>
            <a:off x="838200" y="2766218"/>
            <a:ext cx="10515600" cy="1325563"/>
          </a:xfrm>
        </p:spPr>
        <p:txBody>
          <a:bodyPr/>
          <a:lstStyle/>
          <a:p>
            <a:r>
              <a:rPr lang="en-US" b="1" dirty="0"/>
              <a:t> How Future Holds for E-Commerce in India?</a:t>
            </a:r>
          </a:p>
        </p:txBody>
      </p:sp>
    </p:spTree>
    <p:extLst>
      <p:ext uri="{BB962C8B-B14F-4D97-AF65-F5344CB8AC3E}">
        <p14:creationId xmlns:p14="http://schemas.microsoft.com/office/powerpoint/2010/main" val="3808521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hart, pie chart&#10;&#10;Description automatically generated">
            <a:extLst>
              <a:ext uri="{FF2B5EF4-FFF2-40B4-BE49-F238E27FC236}">
                <a16:creationId xmlns:a16="http://schemas.microsoft.com/office/drawing/2014/main" id="{0A7B44A9-0335-9D40-8FCC-562A2C04DA7A}"/>
              </a:ext>
            </a:extLst>
          </p:cNvPr>
          <p:cNvPicPr>
            <a:picLocks noChangeAspect="1"/>
          </p:cNvPicPr>
          <p:nvPr/>
        </p:nvPicPr>
        <p:blipFill>
          <a:blip r:embed="rId2"/>
          <a:stretch>
            <a:fillRect/>
          </a:stretch>
        </p:blipFill>
        <p:spPr>
          <a:xfrm>
            <a:off x="897847" y="1089497"/>
            <a:ext cx="4471821" cy="2303945"/>
          </a:xfrm>
          <a:prstGeom prst="rect">
            <a:avLst/>
          </a:prstGeom>
        </p:spPr>
      </p:pic>
      <p:pic>
        <p:nvPicPr>
          <p:cNvPr id="17" name="Picture 16" descr="Chart, pie chart&#10;&#10;Description automatically generated">
            <a:extLst>
              <a:ext uri="{FF2B5EF4-FFF2-40B4-BE49-F238E27FC236}">
                <a16:creationId xmlns:a16="http://schemas.microsoft.com/office/drawing/2014/main" id="{F69BF82B-6F92-0B4C-A0EB-A4DD749618FE}"/>
              </a:ext>
            </a:extLst>
          </p:cNvPr>
          <p:cNvPicPr>
            <a:picLocks noChangeAspect="1"/>
          </p:cNvPicPr>
          <p:nvPr/>
        </p:nvPicPr>
        <p:blipFill>
          <a:blip r:embed="rId3"/>
          <a:stretch>
            <a:fillRect/>
          </a:stretch>
        </p:blipFill>
        <p:spPr>
          <a:xfrm>
            <a:off x="6481929" y="1089498"/>
            <a:ext cx="5214203" cy="2303947"/>
          </a:xfrm>
          <a:prstGeom prst="rect">
            <a:avLst/>
          </a:prstGeom>
        </p:spPr>
      </p:pic>
      <p:pic>
        <p:nvPicPr>
          <p:cNvPr id="21" name="Picture 20" descr="Graphical user interface, chart&#10;&#10;Description automatically generated">
            <a:extLst>
              <a:ext uri="{FF2B5EF4-FFF2-40B4-BE49-F238E27FC236}">
                <a16:creationId xmlns:a16="http://schemas.microsoft.com/office/drawing/2014/main" id="{80C3BD03-53AD-B64D-BCE8-51521AB327B4}"/>
              </a:ext>
            </a:extLst>
          </p:cNvPr>
          <p:cNvPicPr>
            <a:picLocks noChangeAspect="1"/>
          </p:cNvPicPr>
          <p:nvPr/>
        </p:nvPicPr>
        <p:blipFill>
          <a:blip r:embed="rId4"/>
          <a:stretch>
            <a:fillRect/>
          </a:stretch>
        </p:blipFill>
        <p:spPr>
          <a:xfrm>
            <a:off x="490562" y="3500112"/>
            <a:ext cx="3945251" cy="2847344"/>
          </a:xfrm>
          <a:prstGeom prst="rect">
            <a:avLst/>
          </a:prstGeom>
        </p:spPr>
      </p:pic>
      <p:pic>
        <p:nvPicPr>
          <p:cNvPr id="33" name="Picture 32" descr="Chart, pie chart&#10;&#10;Description automatically generated">
            <a:extLst>
              <a:ext uri="{FF2B5EF4-FFF2-40B4-BE49-F238E27FC236}">
                <a16:creationId xmlns:a16="http://schemas.microsoft.com/office/drawing/2014/main" id="{F0403C43-7F13-5C47-AE16-E052DC0B3FC1}"/>
              </a:ext>
            </a:extLst>
          </p:cNvPr>
          <p:cNvPicPr>
            <a:picLocks noChangeAspect="1"/>
          </p:cNvPicPr>
          <p:nvPr/>
        </p:nvPicPr>
        <p:blipFill>
          <a:blip r:embed="rId5"/>
          <a:stretch>
            <a:fillRect/>
          </a:stretch>
        </p:blipFill>
        <p:spPr>
          <a:xfrm>
            <a:off x="4435813" y="3719479"/>
            <a:ext cx="3577488" cy="2627977"/>
          </a:xfrm>
          <a:prstGeom prst="rect">
            <a:avLst/>
          </a:prstGeom>
        </p:spPr>
      </p:pic>
      <p:pic>
        <p:nvPicPr>
          <p:cNvPr id="37" name="Picture 36" descr="Chart, pie chart&#10;&#10;Description automatically generated">
            <a:extLst>
              <a:ext uri="{FF2B5EF4-FFF2-40B4-BE49-F238E27FC236}">
                <a16:creationId xmlns:a16="http://schemas.microsoft.com/office/drawing/2014/main" id="{E219A1BF-4BBF-DA40-8F0B-9DB0C24BB444}"/>
              </a:ext>
            </a:extLst>
          </p:cNvPr>
          <p:cNvPicPr>
            <a:picLocks noChangeAspect="1"/>
          </p:cNvPicPr>
          <p:nvPr/>
        </p:nvPicPr>
        <p:blipFill>
          <a:blip r:embed="rId6"/>
          <a:stretch>
            <a:fillRect/>
          </a:stretch>
        </p:blipFill>
        <p:spPr>
          <a:xfrm>
            <a:off x="8013301" y="3625236"/>
            <a:ext cx="3763879" cy="2627976"/>
          </a:xfrm>
          <a:prstGeom prst="rect">
            <a:avLst/>
          </a:prstGeom>
        </p:spPr>
      </p:pic>
      <p:sp>
        <p:nvSpPr>
          <p:cNvPr id="2" name="TextBox 1">
            <a:extLst>
              <a:ext uri="{FF2B5EF4-FFF2-40B4-BE49-F238E27FC236}">
                <a16:creationId xmlns:a16="http://schemas.microsoft.com/office/drawing/2014/main" id="{5ABFB7DF-D1B5-4C8A-AC4C-53235A4C8595}"/>
              </a:ext>
            </a:extLst>
          </p:cNvPr>
          <p:cNvSpPr txBox="1"/>
          <p:nvPr/>
        </p:nvSpPr>
        <p:spPr>
          <a:xfrm>
            <a:off x="897847" y="291830"/>
            <a:ext cx="9567363" cy="369332"/>
          </a:xfrm>
          <a:prstGeom prst="rect">
            <a:avLst/>
          </a:prstGeom>
          <a:noFill/>
        </p:spPr>
        <p:txBody>
          <a:bodyPr wrap="none" rtlCol="0">
            <a:spAutoFit/>
          </a:bodyPr>
          <a:lstStyle/>
          <a:p>
            <a:r>
              <a:rPr lang="en-GB" b="1" dirty="0"/>
              <a:t>A Survey has been Created Online for this Particular Analysis among 87 Responses in Google Form </a:t>
            </a:r>
          </a:p>
        </p:txBody>
      </p:sp>
    </p:spTree>
    <p:extLst>
      <p:ext uri="{BB962C8B-B14F-4D97-AF65-F5344CB8AC3E}">
        <p14:creationId xmlns:p14="http://schemas.microsoft.com/office/powerpoint/2010/main" val="1348386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7F341-B86E-4FF9-A876-5BEA54C95A26}"/>
              </a:ext>
            </a:extLst>
          </p:cNvPr>
          <p:cNvSpPr>
            <a:spLocks noGrp="1"/>
          </p:cNvSpPr>
          <p:nvPr>
            <p:ph type="title"/>
          </p:nvPr>
        </p:nvSpPr>
        <p:spPr>
          <a:xfrm>
            <a:off x="838200" y="365126"/>
            <a:ext cx="10515600" cy="753555"/>
          </a:xfrm>
        </p:spPr>
        <p:txBody>
          <a:bodyPr>
            <a:normAutofit/>
          </a:bodyPr>
          <a:lstStyle/>
          <a:p>
            <a:r>
              <a:rPr lang="en-GB" sz="3200" b="1" dirty="0">
                <a:latin typeface="+mn-lt"/>
              </a:rPr>
              <a:t>Recommendations:</a:t>
            </a:r>
          </a:p>
        </p:txBody>
      </p:sp>
      <p:sp>
        <p:nvSpPr>
          <p:cNvPr id="3" name="Content Placeholder 2">
            <a:extLst>
              <a:ext uri="{FF2B5EF4-FFF2-40B4-BE49-F238E27FC236}">
                <a16:creationId xmlns:a16="http://schemas.microsoft.com/office/drawing/2014/main" id="{A19A1221-9B4C-47EF-86BD-511FF6125DB1}"/>
              </a:ext>
            </a:extLst>
          </p:cNvPr>
          <p:cNvSpPr>
            <a:spLocks noGrp="1"/>
          </p:cNvSpPr>
          <p:nvPr>
            <p:ph idx="1"/>
          </p:nvPr>
        </p:nvSpPr>
        <p:spPr>
          <a:xfrm>
            <a:off x="838200" y="1429966"/>
            <a:ext cx="11097638" cy="4746997"/>
          </a:xfrm>
        </p:spPr>
        <p:txBody>
          <a:bodyPr>
            <a:normAutofit fontScale="77500" lnSpcReduction="20000"/>
          </a:bodyPr>
          <a:lstStyle/>
          <a:p>
            <a:pPr marL="342900" lvl="0" indent="-342900" algn="just">
              <a:lnSpc>
                <a:spcPct val="150000"/>
              </a:lnSpc>
              <a:buFont typeface="Symbol" panose="05050102010706020507" pitchFamily="18" charset="2"/>
              <a:buChar char=""/>
            </a:pPr>
            <a:r>
              <a:rPr lang="en-IE" sz="2100" dirty="0">
                <a:effectLst/>
                <a:latin typeface="Calibri" panose="020F0502020204030204" pitchFamily="34" charset="0"/>
                <a:ea typeface="Calibri" panose="020F0502020204030204" pitchFamily="34" charset="0"/>
                <a:cs typeface="Calibri" panose="020F0502020204030204" pitchFamily="34" charset="0"/>
              </a:rPr>
              <a:t>On the Age Group Classification most people were from 21 to 30 Years Interested in the Online shopping a maximum point of view, </a:t>
            </a:r>
            <a:endParaRPr lang="en-GB" sz="2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E" sz="2100" dirty="0">
                <a:effectLst/>
                <a:latin typeface="Calibri" panose="020F0502020204030204" pitchFamily="34" charset="0"/>
                <a:ea typeface="Calibri" panose="020F0502020204030204" pitchFamily="34" charset="0"/>
                <a:cs typeface="Calibri" panose="020F0502020204030204" pitchFamily="34" charset="0"/>
              </a:rPr>
              <a:t>on the Question of which Interface is the most preferable one , for that we received a response of 74.7 % mobile Application,</a:t>
            </a:r>
            <a:endParaRPr lang="en-GB" sz="2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E" sz="2100" dirty="0">
                <a:effectLst/>
                <a:latin typeface="Calibri" panose="020F0502020204030204" pitchFamily="34" charset="0"/>
                <a:ea typeface="Calibri" panose="020F0502020204030204" pitchFamily="34" charset="0"/>
                <a:cs typeface="Calibri" panose="020F0502020204030204" pitchFamily="34" charset="0"/>
              </a:rPr>
              <a:t>For the Category of the Shopping , most people prefer Clothing, Fashion, Electronics to purchase online.</a:t>
            </a:r>
            <a:endParaRPr lang="en-GB" sz="2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E" sz="2100" dirty="0">
                <a:effectLst/>
                <a:latin typeface="Calibri" panose="020F0502020204030204" pitchFamily="34" charset="0"/>
                <a:ea typeface="Calibri" panose="020F0502020204030204" pitchFamily="34" charset="0"/>
                <a:cs typeface="Calibri" panose="020F0502020204030204" pitchFamily="34" charset="0"/>
              </a:rPr>
              <a:t>For the Delivery Preference most people prefer for the less time delivery and in short period: 18.4 % for less than 1-day delivery time,  32% for 2-day delivery time and 20% like to set their priority based on the order items.</a:t>
            </a:r>
            <a:endParaRPr lang="en-GB" sz="2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E" sz="2100" dirty="0">
                <a:effectLst/>
                <a:latin typeface="Calibri" panose="020F0502020204030204" pitchFamily="34" charset="0"/>
                <a:ea typeface="Calibri" panose="020F0502020204030204" pitchFamily="34" charset="0"/>
                <a:cs typeface="Calibri" panose="020F0502020204030204" pitchFamily="34" charset="0"/>
              </a:rPr>
              <a:t>For the Sign-Up or Guest question Most prefer for Sign-Up -67.15% and rest for Guest Option.</a:t>
            </a:r>
            <a:endParaRPr lang="en-GB" sz="2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E" sz="2100" dirty="0">
                <a:effectLst/>
                <a:latin typeface="Calibri" panose="020F0502020204030204" pitchFamily="34" charset="0"/>
                <a:ea typeface="Calibri" panose="020F0502020204030204" pitchFamily="34" charset="0"/>
                <a:cs typeface="Calibri" panose="020F0502020204030204" pitchFamily="34" charset="0"/>
              </a:rPr>
              <a:t>From this analysis we can understand the Mood of the end-Point Customer who face this problems during Purchasing online. More Interactive Mobile Application can support the Sales with all security features, Based on Targeting the specific age group can increase in revenue , as they tend to purchase more Fashion, Clothing, Electronics, and other next percentage of items on list, we must have specific criteria for marketing and additional discounts offer can booster the sales and increase revenue, with less delivery time and good software application as well.</a:t>
            </a:r>
            <a:endParaRPr lang="en-GB" sz="2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190289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3E59-5494-42A1-8649-96D7424DB818}"/>
              </a:ext>
            </a:extLst>
          </p:cNvPr>
          <p:cNvSpPr>
            <a:spLocks noGrp="1"/>
          </p:cNvSpPr>
          <p:nvPr>
            <p:ph type="title"/>
          </p:nvPr>
        </p:nvSpPr>
        <p:spPr>
          <a:xfrm>
            <a:off x="838200" y="365126"/>
            <a:ext cx="10515600" cy="753556"/>
          </a:xfrm>
        </p:spPr>
        <p:txBody>
          <a:bodyPr>
            <a:normAutofit/>
          </a:bodyPr>
          <a:lstStyle/>
          <a:p>
            <a:r>
              <a:rPr lang="en-GB" sz="3600" b="1" dirty="0"/>
              <a:t>Conclusion</a:t>
            </a:r>
          </a:p>
        </p:txBody>
      </p:sp>
      <p:sp>
        <p:nvSpPr>
          <p:cNvPr id="3" name="Content Placeholder 2">
            <a:extLst>
              <a:ext uri="{FF2B5EF4-FFF2-40B4-BE49-F238E27FC236}">
                <a16:creationId xmlns:a16="http://schemas.microsoft.com/office/drawing/2014/main" id="{870AA9AD-0493-4070-AC0F-05026B6873E3}"/>
              </a:ext>
            </a:extLst>
          </p:cNvPr>
          <p:cNvSpPr>
            <a:spLocks noGrp="1"/>
          </p:cNvSpPr>
          <p:nvPr>
            <p:ph idx="1"/>
          </p:nvPr>
        </p:nvSpPr>
        <p:spPr>
          <a:xfrm>
            <a:off x="838199" y="1206230"/>
            <a:ext cx="10844719" cy="4970733"/>
          </a:xfrm>
        </p:spPr>
        <p:txBody>
          <a:bodyPr>
            <a:normAutofit/>
          </a:bodyPr>
          <a:lstStyle/>
          <a:p>
            <a:pPr>
              <a:lnSpc>
                <a:spcPct val="150000"/>
              </a:lnSpc>
            </a:pPr>
            <a:r>
              <a:rPr lang="en-IE" sz="2000" dirty="0">
                <a:effectLst/>
                <a:latin typeface="Calibri" panose="020F0502020204030204" pitchFamily="34" charset="0"/>
                <a:ea typeface="Calibri" panose="020F0502020204030204" pitchFamily="34" charset="0"/>
                <a:cs typeface="Times New Roman" panose="02020603050405020304" pitchFamily="18" charset="0"/>
              </a:rPr>
              <a:t>From this Overall Analysis we can tell that the deep understanding of the data has been studied , Schematic Diagram of the Snowflake and Galaxy has been performed and then the loading of the dataset in the SQL Server Management, </a:t>
            </a:r>
          </a:p>
          <a:p>
            <a:pPr>
              <a:lnSpc>
                <a:spcPct val="150000"/>
              </a:lnSpc>
            </a:pPr>
            <a:r>
              <a:rPr lang="en-IE" sz="2000" dirty="0">
                <a:latin typeface="Calibri" panose="020F0502020204030204" pitchFamily="34" charset="0"/>
                <a:ea typeface="Calibri" panose="020F0502020204030204" pitchFamily="34" charset="0"/>
                <a:cs typeface="Times New Roman" panose="02020603050405020304" pitchFamily="18" charset="0"/>
              </a:rPr>
              <a:t>A</a:t>
            </a:r>
            <a:r>
              <a:rPr lang="en-IE" sz="2000" dirty="0">
                <a:effectLst/>
                <a:latin typeface="Calibri" panose="020F0502020204030204" pitchFamily="34" charset="0"/>
                <a:ea typeface="Calibri" panose="020F0502020204030204" pitchFamily="34" charset="0"/>
                <a:cs typeface="Times New Roman" panose="02020603050405020304" pitchFamily="18" charset="0"/>
              </a:rPr>
              <a:t>nd then the In-Depth Visualization using the Tableau has been carried out to showcase the best and constructive feedback and the state of the E-Commerce company at the current dataset provided date position and the Future improvement Recommendations has been provided. </a:t>
            </a:r>
          </a:p>
          <a:p>
            <a:pPr>
              <a:lnSpc>
                <a:spcPct val="150000"/>
              </a:lnSpc>
            </a:pPr>
            <a:r>
              <a:rPr lang="en-IE" sz="2000" dirty="0">
                <a:effectLst/>
                <a:latin typeface="Calibri" panose="020F0502020204030204" pitchFamily="34" charset="0"/>
                <a:ea typeface="Calibri" panose="020F0502020204030204" pitchFamily="34" charset="0"/>
                <a:cs typeface="Times New Roman" panose="02020603050405020304" pitchFamily="18" charset="0"/>
              </a:rPr>
              <a:t>And moreover this was a good assignment to learn deep and understand the Financial Situation and its implied co- conditioning ( Sales/Products/ Customer) state of E-Commerce Company in India from September 2013 to January 2014.</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610443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B3D0-0DE2-437E-9DB3-51543A30E5D5}"/>
              </a:ext>
            </a:extLst>
          </p:cNvPr>
          <p:cNvSpPr>
            <a:spLocks noGrp="1"/>
          </p:cNvSpPr>
          <p:nvPr>
            <p:ph type="title"/>
          </p:nvPr>
        </p:nvSpPr>
        <p:spPr>
          <a:xfrm>
            <a:off x="838200" y="837254"/>
            <a:ext cx="10515600" cy="1325563"/>
          </a:xfrm>
        </p:spPr>
        <p:txBody>
          <a:bodyPr>
            <a:normAutofit/>
          </a:bodyPr>
          <a:lstStyle/>
          <a:p>
            <a:r>
              <a:rPr lang="en-GB" sz="2400" b="1" dirty="0"/>
              <a:t>Description of the Work</a:t>
            </a:r>
          </a:p>
        </p:txBody>
      </p:sp>
      <p:sp>
        <p:nvSpPr>
          <p:cNvPr id="3" name="Content Placeholder 2">
            <a:extLst>
              <a:ext uri="{FF2B5EF4-FFF2-40B4-BE49-F238E27FC236}">
                <a16:creationId xmlns:a16="http://schemas.microsoft.com/office/drawing/2014/main" id="{89630E3D-55AC-4709-94AC-039AFAA79D8E}"/>
              </a:ext>
            </a:extLst>
          </p:cNvPr>
          <p:cNvSpPr>
            <a:spLocks noGrp="1"/>
          </p:cNvSpPr>
          <p:nvPr>
            <p:ph idx="1"/>
          </p:nvPr>
        </p:nvSpPr>
        <p:spPr>
          <a:xfrm>
            <a:off x="838200" y="2312008"/>
            <a:ext cx="10766898" cy="2551822"/>
          </a:xfrm>
        </p:spPr>
        <p:txBody>
          <a:bodyPr>
            <a:normAutofit/>
          </a:bodyPr>
          <a:lstStyle/>
          <a:p>
            <a:pPr algn="just"/>
            <a:r>
              <a:rPr lang="en-GB" sz="2000" dirty="0"/>
              <a:t>This is a Real-Time dataset of a Leading E-commerce company in India, and this data has been sourced from the Kaggle repository on a challenge., The dataset has 65000 records of 18 variables, dated from September 2013 till January 2014.</a:t>
            </a:r>
          </a:p>
          <a:p>
            <a:pPr algn="just"/>
            <a:r>
              <a:rPr lang="en-GB" sz="2000" dirty="0"/>
              <a:t>We going to study the sales Analysis of the E-Commerce data </a:t>
            </a:r>
          </a:p>
          <a:p>
            <a:pPr algn="just"/>
            <a:r>
              <a:rPr lang="en-GB" sz="2000" dirty="0"/>
              <a:t>In-Depth Analysis on the places of concentration(Geographically) how can we improve with certain recommendations</a:t>
            </a:r>
          </a:p>
          <a:p>
            <a:pPr algn="just"/>
            <a:r>
              <a:rPr lang="en-GB" sz="2000" dirty="0"/>
              <a:t>Visualisations using Tableau for the Effective Results and Analysis </a:t>
            </a:r>
          </a:p>
        </p:txBody>
      </p:sp>
    </p:spTree>
    <p:extLst>
      <p:ext uri="{BB962C8B-B14F-4D97-AF65-F5344CB8AC3E}">
        <p14:creationId xmlns:p14="http://schemas.microsoft.com/office/powerpoint/2010/main" val="592540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AE8DE-392E-4649-9C9E-232C19AB3D2F}"/>
              </a:ext>
            </a:extLst>
          </p:cNvPr>
          <p:cNvSpPr>
            <a:spLocks noGrp="1"/>
          </p:cNvSpPr>
          <p:nvPr>
            <p:ph type="title"/>
          </p:nvPr>
        </p:nvSpPr>
        <p:spPr>
          <a:xfrm>
            <a:off x="451475" y="180508"/>
            <a:ext cx="10515600" cy="1325563"/>
          </a:xfrm>
        </p:spPr>
        <p:txBody>
          <a:bodyPr>
            <a:normAutofit/>
          </a:bodyPr>
          <a:lstStyle/>
          <a:p>
            <a:r>
              <a:rPr lang="en-GB" sz="3200" b="1" dirty="0">
                <a:latin typeface="+mn-lt"/>
              </a:rPr>
              <a:t>Schema Representation</a:t>
            </a:r>
          </a:p>
        </p:txBody>
      </p:sp>
      <p:pic>
        <p:nvPicPr>
          <p:cNvPr id="5" name="Content Placeholder 4" descr="A picture containing text, indoor, screenshot&#10;&#10;Description automatically generated">
            <a:extLst>
              <a:ext uri="{FF2B5EF4-FFF2-40B4-BE49-F238E27FC236}">
                <a16:creationId xmlns:a16="http://schemas.microsoft.com/office/drawing/2014/main" id="{15BF1A42-81DF-4B21-842B-ED57B0F06142}"/>
              </a:ext>
            </a:extLst>
          </p:cNvPr>
          <p:cNvPicPr>
            <a:picLocks noGrp="1" noChangeAspect="1"/>
          </p:cNvPicPr>
          <p:nvPr>
            <p:ph idx="1"/>
          </p:nvPr>
        </p:nvPicPr>
        <p:blipFill>
          <a:blip r:embed="rId3"/>
          <a:stretch>
            <a:fillRect/>
          </a:stretch>
        </p:blipFill>
        <p:spPr>
          <a:xfrm>
            <a:off x="6039867" y="1355464"/>
            <a:ext cx="5887471" cy="4695141"/>
          </a:xfrm>
        </p:spPr>
      </p:pic>
      <p:pic>
        <p:nvPicPr>
          <p:cNvPr id="7" name="Picture 6" descr="Diagram&#10;&#10;Description automatically generated">
            <a:extLst>
              <a:ext uri="{FF2B5EF4-FFF2-40B4-BE49-F238E27FC236}">
                <a16:creationId xmlns:a16="http://schemas.microsoft.com/office/drawing/2014/main" id="{4AC77E6B-D884-40CC-8C06-1C5C91C4500A}"/>
              </a:ext>
            </a:extLst>
          </p:cNvPr>
          <p:cNvPicPr>
            <a:picLocks noChangeAspect="1"/>
          </p:cNvPicPr>
          <p:nvPr/>
        </p:nvPicPr>
        <p:blipFill>
          <a:blip r:embed="rId4"/>
          <a:stretch>
            <a:fillRect/>
          </a:stretch>
        </p:blipFill>
        <p:spPr>
          <a:xfrm>
            <a:off x="451475" y="1355465"/>
            <a:ext cx="5313934" cy="4695140"/>
          </a:xfrm>
          <a:prstGeom prst="rect">
            <a:avLst/>
          </a:prstGeom>
        </p:spPr>
      </p:pic>
      <p:sp>
        <p:nvSpPr>
          <p:cNvPr id="8" name="TextBox 7">
            <a:extLst>
              <a:ext uri="{FF2B5EF4-FFF2-40B4-BE49-F238E27FC236}">
                <a16:creationId xmlns:a16="http://schemas.microsoft.com/office/drawing/2014/main" id="{264AD517-D90A-465B-8306-749BD58E9BB4}"/>
              </a:ext>
            </a:extLst>
          </p:cNvPr>
          <p:cNvSpPr txBox="1"/>
          <p:nvPr/>
        </p:nvSpPr>
        <p:spPr>
          <a:xfrm>
            <a:off x="451475" y="6381345"/>
            <a:ext cx="5313934" cy="369332"/>
          </a:xfrm>
          <a:prstGeom prst="rect">
            <a:avLst/>
          </a:prstGeom>
          <a:noFill/>
        </p:spPr>
        <p:txBody>
          <a:bodyPr wrap="square" rtlCol="0">
            <a:spAutoFit/>
          </a:bodyPr>
          <a:lstStyle/>
          <a:p>
            <a:r>
              <a:rPr lang="en-GB" dirty="0"/>
              <a:t>With Overall dimension table</a:t>
            </a:r>
          </a:p>
        </p:txBody>
      </p:sp>
      <p:sp>
        <p:nvSpPr>
          <p:cNvPr id="9" name="TextBox 8">
            <a:extLst>
              <a:ext uri="{FF2B5EF4-FFF2-40B4-BE49-F238E27FC236}">
                <a16:creationId xmlns:a16="http://schemas.microsoft.com/office/drawing/2014/main" id="{03247950-8DFD-42F1-8EE9-140D880C7959}"/>
              </a:ext>
            </a:extLst>
          </p:cNvPr>
          <p:cNvSpPr txBox="1"/>
          <p:nvPr/>
        </p:nvSpPr>
        <p:spPr>
          <a:xfrm>
            <a:off x="6322979" y="6284068"/>
            <a:ext cx="3536096" cy="369332"/>
          </a:xfrm>
          <a:prstGeom prst="rect">
            <a:avLst/>
          </a:prstGeom>
          <a:noFill/>
        </p:spPr>
        <p:txBody>
          <a:bodyPr wrap="none" rtlCol="0">
            <a:spAutoFit/>
          </a:bodyPr>
          <a:lstStyle/>
          <a:p>
            <a:r>
              <a:rPr lang="en-GB" dirty="0"/>
              <a:t>With the Detailed Dimension table  </a:t>
            </a:r>
          </a:p>
        </p:txBody>
      </p:sp>
    </p:spTree>
    <p:extLst>
      <p:ext uri="{BB962C8B-B14F-4D97-AF65-F5344CB8AC3E}">
        <p14:creationId xmlns:p14="http://schemas.microsoft.com/office/powerpoint/2010/main" val="1264655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A967F-7741-8B4E-8389-42E77B7F91D2}"/>
              </a:ext>
            </a:extLst>
          </p:cNvPr>
          <p:cNvSpPr>
            <a:spLocks noGrp="1"/>
          </p:cNvSpPr>
          <p:nvPr>
            <p:ph type="title"/>
          </p:nvPr>
        </p:nvSpPr>
        <p:spPr>
          <a:xfrm>
            <a:off x="933734" y="2952145"/>
            <a:ext cx="10515600" cy="953709"/>
          </a:xfrm>
        </p:spPr>
        <p:txBody>
          <a:bodyPr>
            <a:noAutofit/>
          </a:bodyPr>
          <a:lstStyle/>
          <a:p>
            <a:r>
              <a:rPr lang="en-US" sz="3200" b="1" dirty="0"/>
              <a:t>   How Was E-Commerce Standing back in 2013-14 in India?</a:t>
            </a:r>
          </a:p>
        </p:txBody>
      </p:sp>
    </p:spTree>
    <p:extLst>
      <p:ext uri="{BB962C8B-B14F-4D97-AF65-F5344CB8AC3E}">
        <p14:creationId xmlns:p14="http://schemas.microsoft.com/office/powerpoint/2010/main" val="520179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80DE06-7362-4888-AADA-7AADD57AC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218698" y="2733627"/>
            <a:ext cx="1340409" cy="5777807"/>
            <a:chOff x="329184" y="2"/>
            <a:chExt cx="524256" cy="5777807"/>
          </a:xfrm>
        </p:grpSpPr>
        <p:cxnSp>
          <p:nvCxnSpPr>
            <p:cNvPr id="13" name="Straight Connector 1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372533"/>
            <a:ext cx="6116779" cy="606872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application&#10;&#10;Description automatically generated">
            <a:extLst>
              <a:ext uri="{FF2B5EF4-FFF2-40B4-BE49-F238E27FC236}">
                <a16:creationId xmlns:a16="http://schemas.microsoft.com/office/drawing/2014/main" id="{3E4575ED-CE3D-6A4E-A8A0-619C79C3DA01}"/>
              </a:ext>
            </a:extLst>
          </p:cNvPr>
          <p:cNvPicPr>
            <a:picLocks noChangeAspect="1"/>
          </p:cNvPicPr>
          <p:nvPr/>
        </p:nvPicPr>
        <p:blipFill>
          <a:blip r:embed="rId2"/>
          <a:stretch>
            <a:fillRect/>
          </a:stretch>
        </p:blipFill>
        <p:spPr>
          <a:xfrm>
            <a:off x="7119627" y="1400493"/>
            <a:ext cx="4517572" cy="1054100"/>
          </a:xfrm>
          <a:prstGeom prst="rect">
            <a:avLst/>
          </a:prstGeom>
        </p:spPr>
      </p:pic>
      <p:sp>
        <p:nvSpPr>
          <p:cNvPr id="8" name="TextBox 7">
            <a:extLst>
              <a:ext uri="{FF2B5EF4-FFF2-40B4-BE49-F238E27FC236}">
                <a16:creationId xmlns:a16="http://schemas.microsoft.com/office/drawing/2014/main" id="{E381B9D7-D59F-8244-AFBC-1DED183EB132}"/>
              </a:ext>
            </a:extLst>
          </p:cNvPr>
          <p:cNvSpPr txBox="1"/>
          <p:nvPr/>
        </p:nvSpPr>
        <p:spPr>
          <a:xfrm>
            <a:off x="688623" y="598673"/>
            <a:ext cx="7871716" cy="615553"/>
          </a:xfrm>
          <a:prstGeom prst="rect">
            <a:avLst/>
          </a:prstGeom>
          <a:noFill/>
        </p:spPr>
        <p:txBody>
          <a:bodyPr wrap="square" rtlCol="0">
            <a:spAutoFit/>
          </a:bodyPr>
          <a:lstStyle/>
          <a:p>
            <a:r>
              <a:rPr lang="en-US" sz="1600" b="1" dirty="0"/>
              <a:t>E-Commerce Sales With Successful Checkout (Sep-13 to Jan-14) (1/5)</a:t>
            </a:r>
          </a:p>
          <a:p>
            <a:endParaRPr lang="en-US" dirty="0"/>
          </a:p>
        </p:txBody>
      </p:sp>
      <p:sp>
        <p:nvSpPr>
          <p:cNvPr id="9" name="TextBox 8">
            <a:extLst>
              <a:ext uri="{FF2B5EF4-FFF2-40B4-BE49-F238E27FC236}">
                <a16:creationId xmlns:a16="http://schemas.microsoft.com/office/drawing/2014/main" id="{82E90948-EA6B-9942-AA73-44AA7D4830D8}"/>
              </a:ext>
            </a:extLst>
          </p:cNvPr>
          <p:cNvSpPr txBox="1"/>
          <p:nvPr/>
        </p:nvSpPr>
        <p:spPr>
          <a:xfrm>
            <a:off x="7257900" y="3110735"/>
            <a:ext cx="4517572" cy="2154436"/>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a:t>More fluctuations in Revenue by month</a:t>
            </a:r>
          </a:p>
          <a:p>
            <a:r>
              <a:rPr lang="en-US" sz="1600" dirty="0"/>
              <a:t>        Maybe</a:t>
            </a:r>
          </a:p>
          <a:p>
            <a:r>
              <a:rPr lang="en-US" sz="1600" dirty="0"/>
              <a:t>      -  Seasonal Products</a:t>
            </a:r>
          </a:p>
          <a:p>
            <a:r>
              <a:rPr lang="en-US" sz="1600" dirty="0"/>
              <a:t>      -  End of Holiday season </a:t>
            </a:r>
          </a:p>
          <a:p>
            <a:r>
              <a:rPr lang="en-US" sz="1600" dirty="0"/>
              <a:t>      -  Inventory</a:t>
            </a:r>
          </a:p>
          <a:p>
            <a:r>
              <a:rPr lang="en-US" sz="1600" dirty="0"/>
              <a:t>      -  Out of Stock on Clearance Product</a:t>
            </a:r>
            <a:r>
              <a:rPr lang="en-US" dirty="0"/>
              <a:t>s</a:t>
            </a:r>
          </a:p>
          <a:p>
            <a:r>
              <a:rPr lang="en-US" dirty="0"/>
              <a:t>      </a:t>
            </a:r>
          </a:p>
          <a:p>
            <a:r>
              <a:rPr lang="en-US" dirty="0"/>
              <a:t>  </a:t>
            </a:r>
          </a:p>
        </p:txBody>
      </p:sp>
      <p:pic>
        <p:nvPicPr>
          <p:cNvPr id="18" name="Picture 17" descr="Chart, line chart&#10;&#10;Description automatically generated">
            <a:extLst>
              <a:ext uri="{FF2B5EF4-FFF2-40B4-BE49-F238E27FC236}">
                <a16:creationId xmlns:a16="http://schemas.microsoft.com/office/drawing/2014/main" id="{DE06213F-FC48-3740-9828-62401D2782F1}"/>
              </a:ext>
            </a:extLst>
          </p:cNvPr>
          <p:cNvPicPr>
            <a:picLocks noChangeAspect="1"/>
          </p:cNvPicPr>
          <p:nvPr/>
        </p:nvPicPr>
        <p:blipFill rotWithShape="1">
          <a:blip r:embed="rId3"/>
          <a:srcRect r="22633"/>
          <a:stretch/>
        </p:blipFill>
        <p:spPr>
          <a:xfrm>
            <a:off x="732528" y="1027001"/>
            <a:ext cx="6072874" cy="5529942"/>
          </a:xfrm>
          <a:prstGeom prst="rect">
            <a:avLst/>
          </a:prstGeom>
        </p:spPr>
      </p:pic>
    </p:spTree>
    <p:extLst>
      <p:ext uri="{BB962C8B-B14F-4D97-AF65-F5344CB8AC3E}">
        <p14:creationId xmlns:p14="http://schemas.microsoft.com/office/powerpoint/2010/main" val="3560024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80DE06-7362-4888-AADA-7AADD57AC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218698" y="2733627"/>
            <a:ext cx="1340409" cy="5777807"/>
            <a:chOff x="329184" y="2"/>
            <a:chExt cx="524256" cy="5777807"/>
          </a:xfrm>
        </p:grpSpPr>
        <p:cxnSp>
          <p:nvCxnSpPr>
            <p:cNvPr id="13" name="Straight Connector 1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372533"/>
            <a:ext cx="6116779" cy="606872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line chart&#10;&#10;Description automatically generated">
            <a:extLst>
              <a:ext uri="{FF2B5EF4-FFF2-40B4-BE49-F238E27FC236}">
                <a16:creationId xmlns:a16="http://schemas.microsoft.com/office/drawing/2014/main" id="{6352E0FC-03FA-5541-9C30-0EE1F94B5400}"/>
              </a:ext>
            </a:extLst>
          </p:cNvPr>
          <p:cNvPicPr>
            <a:picLocks noChangeAspect="1"/>
          </p:cNvPicPr>
          <p:nvPr/>
        </p:nvPicPr>
        <p:blipFill>
          <a:blip r:embed="rId2"/>
          <a:stretch>
            <a:fillRect/>
          </a:stretch>
        </p:blipFill>
        <p:spPr>
          <a:xfrm>
            <a:off x="719863" y="761999"/>
            <a:ext cx="6085539" cy="5679261"/>
          </a:xfrm>
          <a:prstGeom prst="rect">
            <a:avLst/>
          </a:prstGeom>
        </p:spPr>
      </p:pic>
      <p:pic>
        <p:nvPicPr>
          <p:cNvPr id="6" name="Picture 5">
            <a:extLst>
              <a:ext uri="{FF2B5EF4-FFF2-40B4-BE49-F238E27FC236}">
                <a16:creationId xmlns:a16="http://schemas.microsoft.com/office/drawing/2014/main" id="{F94FA468-2549-4845-8934-B5E0A6500FA9}"/>
              </a:ext>
            </a:extLst>
          </p:cNvPr>
          <p:cNvPicPr>
            <a:picLocks noChangeAspect="1"/>
          </p:cNvPicPr>
          <p:nvPr/>
        </p:nvPicPr>
        <p:blipFill>
          <a:blip r:embed="rId3"/>
          <a:stretch>
            <a:fillRect/>
          </a:stretch>
        </p:blipFill>
        <p:spPr>
          <a:xfrm>
            <a:off x="6836642" y="416739"/>
            <a:ext cx="5219699" cy="926286"/>
          </a:xfrm>
          <a:prstGeom prst="rect">
            <a:avLst/>
          </a:prstGeom>
        </p:spPr>
      </p:pic>
      <p:sp>
        <p:nvSpPr>
          <p:cNvPr id="8" name="TextBox 7">
            <a:extLst>
              <a:ext uri="{FF2B5EF4-FFF2-40B4-BE49-F238E27FC236}">
                <a16:creationId xmlns:a16="http://schemas.microsoft.com/office/drawing/2014/main" id="{8A7623CD-3A26-1145-82D7-818259A20E9F}"/>
              </a:ext>
            </a:extLst>
          </p:cNvPr>
          <p:cNvSpPr txBox="1"/>
          <p:nvPr/>
        </p:nvSpPr>
        <p:spPr>
          <a:xfrm>
            <a:off x="7069482" y="1343025"/>
            <a:ext cx="4626428" cy="5047536"/>
          </a:xfrm>
          <a:prstGeom prst="rect">
            <a:avLst/>
          </a:prstGeom>
          <a:noFill/>
        </p:spPr>
        <p:txBody>
          <a:bodyPr wrap="square" rtlCol="0">
            <a:spAutoFit/>
          </a:bodyPr>
          <a:lstStyle/>
          <a:p>
            <a:endParaRPr lang="en-US" sz="1400" dirty="0"/>
          </a:p>
          <a:p>
            <a:pPr marL="285750" indent="-285750">
              <a:buFont typeface="Courier New" panose="02070309020205020404" pitchFamily="49" charset="0"/>
              <a:buChar char="o"/>
            </a:pPr>
            <a:r>
              <a:rPr lang="en-US" sz="1400" dirty="0"/>
              <a:t>Less Revenue in Chennai Compared to other Cities </a:t>
            </a:r>
          </a:p>
          <a:p>
            <a:r>
              <a:rPr lang="en-US" sz="1400" dirty="0"/>
              <a:t>      - Might be due to usage of more traditional</a:t>
            </a:r>
          </a:p>
          <a:p>
            <a:r>
              <a:rPr lang="en-US" sz="1400" dirty="0"/>
              <a:t>         Clothing</a:t>
            </a:r>
          </a:p>
          <a:p>
            <a:r>
              <a:rPr lang="en-US" sz="1400" dirty="0"/>
              <a:t>      - Not much effective change in inventory between </a:t>
            </a:r>
          </a:p>
          <a:p>
            <a:r>
              <a:rPr lang="en-US" sz="1400" dirty="0"/>
              <a:t>         seasons</a:t>
            </a:r>
          </a:p>
          <a:p>
            <a:r>
              <a:rPr lang="en-US" sz="1400" dirty="0"/>
              <a:t>      - There can be failure in 4P’s of marketing</a:t>
            </a:r>
          </a:p>
          <a:p>
            <a:r>
              <a:rPr lang="en-US" sz="1400" dirty="0"/>
              <a:t>         strategies</a:t>
            </a:r>
          </a:p>
          <a:p>
            <a:r>
              <a:rPr lang="en-US" sz="1400" dirty="0"/>
              <a:t>      - Maybe people are tending to buy in local</a:t>
            </a:r>
          </a:p>
          <a:p>
            <a:r>
              <a:rPr lang="en-US" sz="1400" dirty="0"/>
              <a:t>         stores due to less local products available on the </a:t>
            </a:r>
          </a:p>
          <a:p>
            <a:r>
              <a:rPr lang="en-US" sz="1400" dirty="0"/>
              <a:t>         e-commerce website </a:t>
            </a:r>
          </a:p>
          <a:p>
            <a:r>
              <a:rPr lang="en-US" sz="1400" dirty="0"/>
              <a:t> </a:t>
            </a:r>
          </a:p>
          <a:p>
            <a:pPr marL="285750" indent="-285750">
              <a:buFont typeface="Courier New" panose="02070309020205020404" pitchFamily="49" charset="0"/>
              <a:buChar char="o"/>
            </a:pPr>
            <a:r>
              <a:rPr lang="en-US" sz="1400" dirty="0"/>
              <a:t>Hyderabad had no revenue in Jan maybe due to the state division moments</a:t>
            </a:r>
          </a:p>
          <a:p>
            <a:pPr marL="285750" indent="-285750">
              <a:buFont typeface="Courier New" panose="02070309020205020404" pitchFamily="49" charset="0"/>
              <a:buChar char="o"/>
            </a:pPr>
            <a:endParaRPr lang="en-US" sz="1400" dirty="0"/>
          </a:p>
          <a:p>
            <a:endParaRPr lang="en-US" sz="1400" dirty="0"/>
          </a:p>
          <a:p>
            <a:pPr marL="285750" indent="-285750">
              <a:buFont typeface="Courier New" panose="02070309020205020404" pitchFamily="49" charset="0"/>
              <a:buChar char="o"/>
            </a:pPr>
            <a:r>
              <a:rPr lang="en-US" sz="1400" b="1" dirty="0"/>
              <a:t> Recommendations:</a:t>
            </a:r>
          </a:p>
          <a:p>
            <a:r>
              <a:rPr lang="en-US" sz="1400" b="1" dirty="0"/>
              <a:t>        </a:t>
            </a:r>
            <a:r>
              <a:rPr lang="en-US" sz="1400" dirty="0"/>
              <a:t>-  Traditional Products matching local store prices</a:t>
            </a:r>
          </a:p>
          <a:p>
            <a:r>
              <a:rPr lang="en-US" sz="1400" b="1" dirty="0"/>
              <a:t>       </a:t>
            </a:r>
            <a:r>
              <a:rPr lang="en-US" sz="1400" dirty="0"/>
              <a:t> -  Review prior year sales</a:t>
            </a:r>
          </a:p>
          <a:p>
            <a:r>
              <a:rPr lang="en-US" sz="1400" dirty="0"/>
              <a:t>        -  Plan discounts ahead of time</a:t>
            </a:r>
          </a:p>
          <a:p>
            <a:r>
              <a:rPr lang="en-US" sz="1400" dirty="0"/>
              <a:t>        -  Focusing on Delivery time</a:t>
            </a:r>
          </a:p>
          <a:p>
            <a:r>
              <a:rPr lang="en-US" sz="1400" dirty="0"/>
              <a:t>        -  Wider Reach/More Traffic</a:t>
            </a:r>
          </a:p>
          <a:p>
            <a:r>
              <a:rPr lang="en-US" sz="1400" dirty="0"/>
              <a:t>    </a:t>
            </a:r>
          </a:p>
        </p:txBody>
      </p:sp>
      <p:sp>
        <p:nvSpPr>
          <p:cNvPr id="9" name="TextBox 8">
            <a:extLst>
              <a:ext uri="{FF2B5EF4-FFF2-40B4-BE49-F238E27FC236}">
                <a16:creationId xmlns:a16="http://schemas.microsoft.com/office/drawing/2014/main" id="{BD5A7092-56C6-CA4B-9F67-82EEC009B593}"/>
              </a:ext>
            </a:extLst>
          </p:cNvPr>
          <p:cNvSpPr txBox="1"/>
          <p:nvPr/>
        </p:nvSpPr>
        <p:spPr>
          <a:xfrm>
            <a:off x="719863" y="228712"/>
            <a:ext cx="6412099" cy="338554"/>
          </a:xfrm>
          <a:prstGeom prst="rect">
            <a:avLst/>
          </a:prstGeom>
          <a:noFill/>
        </p:spPr>
        <p:txBody>
          <a:bodyPr wrap="square" rtlCol="0">
            <a:spAutoFit/>
          </a:bodyPr>
          <a:lstStyle/>
          <a:p>
            <a:r>
              <a:rPr lang="en-US" sz="1600" b="1" dirty="0"/>
              <a:t>E-Commerce Sales With Successful Checkout (Sep-13 to Jan-14) (2/5)</a:t>
            </a:r>
          </a:p>
        </p:txBody>
      </p:sp>
    </p:spTree>
    <p:extLst>
      <p:ext uri="{BB962C8B-B14F-4D97-AF65-F5344CB8AC3E}">
        <p14:creationId xmlns:p14="http://schemas.microsoft.com/office/powerpoint/2010/main" val="3711790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80DE06-7362-4888-AADA-7AADD57AC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218698" y="2733627"/>
            <a:ext cx="1340409" cy="5777807"/>
            <a:chOff x="329184" y="2"/>
            <a:chExt cx="524256" cy="5777807"/>
          </a:xfrm>
        </p:grpSpPr>
        <p:cxnSp>
          <p:nvCxnSpPr>
            <p:cNvPr id="13" name="Straight Connector 1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372533"/>
            <a:ext cx="6116779" cy="606872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84C3AF8-88A5-DC40-BF86-3E3C1A3CC5F9}"/>
              </a:ext>
            </a:extLst>
          </p:cNvPr>
          <p:cNvSpPr txBox="1"/>
          <p:nvPr/>
        </p:nvSpPr>
        <p:spPr>
          <a:xfrm>
            <a:off x="337457" y="185057"/>
            <a:ext cx="9405257" cy="369332"/>
          </a:xfrm>
          <a:prstGeom prst="rect">
            <a:avLst/>
          </a:prstGeom>
          <a:noFill/>
        </p:spPr>
        <p:txBody>
          <a:bodyPr wrap="square" rtlCol="0">
            <a:spAutoFit/>
          </a:bodyPr>
          <a:lstStyle/>
          <a:p>
            <a:r>
              <a:rPr lang="en-US" b="1" dirty="0"/>
              <a:t>E-Commerce Sales With Successful Checkout (Sep-13 to Jan-14) (3/5)</a:t>
            </a:r>
          </a:p>
        </p:txBody>
      </p:sp>
      <p:pic>
        <p:nvPicPr>
          <p:cNvPr id="8" name="Picture 7" descr="Chart, line chart&#10;&#10;Description automatically generated">
            <a:extLst>
              <a:ext uri="{FF2B5EF4-FFF2-40B4-BE49-F238E27FC236}">
                <a16:creationId xmlns:a16="http://schemas.microsoft.com/office/drawing/2014/main" id="{8AF36F68-6090-1D44-9BBF-8C98E421E1D1}"/>
              </a:ext>
            </a:extLst>
          </p:cNvPr>
          <p:cNvPicPr>
            <a:picLocks noChangeAspect="1"/>
          </p:cNvPicPr>
          <p:nvPr/>
        </p:nvPicPr>
        <p:blipFill>
          <a:blip r:embed="rId2"/>
          <a:stretch>
            <a:fillRect/>
          </a:stretch>
        </p:blipFill>
        <p:spPr>
          <a:xfrm>
            <a:off x="141513" y="706843"/>
            <a:ext cx="11908972" cy="5998068"/>
          </a:xfrm>
          <a:prstGeom prst="rect">
            <a:avLst/>
          </a:prstGeom>
        </p:spPr>
      </p:pic>
    </p:spTree>
    <p:extLst>
      <p:ext uri="{BB962C8B-B14F-4D97-AF65-F5344CB8AC3E}">
        <p14:creationId xmlns:p14="http://schemas.microsoft.com/office/powerpoint/2010/main" val="229062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imeline&#10;&#10;Description automatically generated">
            <a:extLst>
              <a:ext uri="{FF2B5EF4-FFF2-40B4-BE49-F238E27FC236}">
                <a16:creationId xmlns:a16="http://schemas.microsoft.com/office/drawing/2014/main" id="{51EFEA08-DDEA-5B41-8CED-42788DED2ADC}"/>
              </a:ext>
            </a:extLst>
          </p:cNvPr>
          <p:cNvPicPr>
            <a:picLocks noChangeAspect="1"/>
          </p:cNvPicPr>
          <p:nvPr/>
        </p:nvPicPr>
        <p:blipFill>
          <a:blip r:embed="rId2"/>
          <a:stretch>
            <a:fillRect/>
          </a:stretch>
        </p:blipFill>
        <p:spPr>
          <a:xfrm>
            <a:off x="650870" y="1306286"/>
            <a:ext cx="5294716" cy="2631098"/>
          </a:xfrm>
          <a:prstGeom prst="rect">
            <a:avLst/>
          </a:prstGeom>
        </p:spPr>
      </p:pic>
      <p:cxnSp>
        <p:nvCxnSpPr>
          <p:cNvPr id="25" name="Straight Connector 24">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9" name="Picture 8" descr="Table&#10;&#10;Description automatically generated">
            <a:extLst>
              <a:ext uri="{FF2B5EF4-FFF2-40B4-BE49-F238E27FC236}">
                <a16:creationId xmlns:a16="http://schemas.microsoft.com/office/drawing/2014/main" id="{FD10CC4E-DB52-9846-BF0A-D72F3A6C7568}"/>
              </a:ext>
            </a:extLst>
          </p:cNvPr>
          <p:cNvPicPr>
            <a:picLocks noChangeAspect="1"/>
          </p:cNvPicPr>
          <p:nvPr/>
        </p:nvPicPr>
        <p:blipFill>
          <a:blip r:embed="rId3"/>
          <a:stretch>
            <a:fillRect/>
          </a:stretch>
        </p:blipFill>
        <p:spPr>
          <a:xfrm>
            <a:off x="6253817" y="2977224"/>
            <a:ext cx="5294715" cy="2819435"/>
          </a:xfrm>
          <a:prstGeom prst="rect">
            <a:avLst/>
          </a:prstGeom>
        </p:spPr>
      </p:pic>
      <p:sp>
        <p:nvSpPr>
          <p:cNvPr id="11" name="TextBox 10">
            <a:extLst>
              <a:ext uri="{FF2B5EF4-FFF2-40B4-BE49-F238E27FC236}">
                <a16:creationId xmlns:a16="http://schemas.microsoft.com/office/drawing/2014/main" id="{3B401FDF-7E7A-0641-9DFA-E8FA02064C8B}"/>
              </a:ext>
            </a:extLst>
          </p:cNvPr>
          <p:cNvSpPr txBox="1"/>
          <p:nvPr/>
        </p:nvSpPr>
        <p:spPr>
          <a:xfrm>
            <a:off x="729343" y="740229"/>
            <a:ext cx="9514114" cy="369332"/>
          </a:xfrm>
          <a:prstGeom prst="rect">
            <a:avLst/>
          </a:prstGeom>
          <a:noFill/>
        </p:spPr>
        <p:txBody>
          <a:bodyPr wrap="square" rtlCol="0">
            <a:spAutoFit/>
          </a:bodyPr>
          <a:lstStyle/>
          <a:p>
            <a:r>
              <a:rPr lang="en-US" b="1" dirty="0"/>
              <a:t>E-Commerce Sales With Successful Checkout (Sep-13 to Jan-14) (4/5)</a:t>
            </a:r>
          </a:p>
        </p:txBody>
      </p:sp>
      <p:sp>
        <p:nvSpPr>
          <p:cNvPr id="15" name="TextBox 14">
            <a:extLst>
              <a:ext uri="{FF2B5EF4-FFF2-40B4-BE49-F238E27FC236}">
                <a16:creationId xmlns:a16="http://schemas.microsoft.com/office/drawing/2014/main" id="{46E5B9FB-156C-F847-9632-56816DF08073}"/>
              </a:ext>
            </a:extLst>
          </p:cNvPr>
          <p:cNvSpPr txBox="1"/>
          <p:nvPr/>
        </p:nvSpPr>
        <p:spPr>
          <a:xfrm>
            <a:off x="6253817" y="1472126"/>
            <a:ext cx="5197954" cy="1077218"/>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a:t>Fashion &amp; Clothing has more popularity compared to rest of the products maybe because of more graduates, People in Early 30’s in these areas (three cities are largest metropolitan &amp; IT fields in India)</a:t>
            </a:r>
          </a:p>
        </p:txBody>
      </p:sp>
      <p:sp>
        <p:nvSpPr>
          <p:cNvPr id="17" name="TextBox 16">
            <a:extLst>
              <a:ext uri="{FF2B5EF4-FFF2-40B4-BE49-F238E27FC236}">
                <a16:creationId xmlns:a16="http://schemas.microsoft.com/office/drawing/2014/main" id="{C11F9FCA-6BF7-8A4A-BDCD-7CE4E8ED5BD6}"/>
              </a:ext>
            </a:extLst>
          </p:cNvPr>
          <p:cNvSpPr txBox="1"/>
          <p:nvPr/>
        </p:nvSpPr>
        <p:spPr>
          <a:xfrm>
            <a:off x="757293" y="4387894"/>
            <a:ext cx="5216243" cy="3170099"/>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a:t>Focusing more on female gender products due to less sales compared to males</a:t>
            </a:r>
          </a:p>
          <a:p>
            <a:pPr marL="285750" indent="-285750">
              <a:buFont typeface="Courier New" panose="02070309020205020404" pitchFamily="49" charset="0"/>
              <a:buChar char="o"/>
            </a:pPr>
            <a:r>
              <a:rPr lang="en-US" sz="1600" dirty="0"/>
              <a:t>Creating the trust on the other category products</a:t>
            </a:r>
          </a:p>
          <a:p>
            <a:pPr marL="285750" indent="-285750">
              <a:buFont typeface="Courier New" panose="02070309020205020404" pitchFamily="49" charset="0"/>
              <a:buChar char="o"/>
            </a:pPr>
            <a:r>
              <a:rPr lang="en-US" sz="1600" dirty="0"/>
              <a:t>Using Video presentations &amp; testimonials</a:t>
            </a:r>
          </a:p>
          <a:p>
            <a:pPr marL="285750" indent="-285750">
              <a:buFont typeface="Courier New" panose="02070309020205020404" pitchFamily="49" charset="0"/>
              <a:buChar char="o"/>
            </a:pPr>
            <a:r>
              <a:rPr lang="en-US" sz="1600" dirty="0"/>
              <a:t>Easy Return policy</a:t>
            </a:r>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p:txBody>
      </p:sp>
    </p:spTree>
    <p:extLst>
      <p:ext uri="{BB962C8B-B14F-4D97-AF65-F5344CB8AC3E}">
        <p14:creationId xmlns:p14="http://schemas.microsoft.com/office/powerpoint/2010/main" val="2198253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descr="Chart&#10;&#10;Description automatically generated with medium confidence">
            <a:extLst>
              <a:ext uri="{FF2B5EF4-FFF2-40B4-BE49-F238E27FC236}">
                <a16:creationId xmlns:a16="http://schemas.microsoft.com/office/drawing/2014/main" id="{89949432-64EA-C447-9863-6F0DAE6D5B59}"/>
              </a:ext>
            </a:extLst>
          </p:cNvPr>
          <p:cNvPicPr>
            <a:picLocks noChangeAspect="1"/>
          </p:cNvPicPr>
          <p:nvPr/>
        </p:nvPicPr>
        <p:blipFill rotWithShape="1">
          <a:blip r:embed="rId2"/>
          <a:srcRect t="29327"/>
          <a:stretch/>
        </p:blipFill>
        <p:spPr>
          <a:xfrm>
            <a:off x="482066" y="1767670"/>
            <a:ext cx="3517119" cy="1624289"/>
          </a:xfrm>
          <a:prstGeom prst="rect">
            <a:avLst/>
          </a:prstGeom>
        </p:spPr>
      </p:pic>
      <p:cxnSp>
        <p:nvCxnSpPr>
          <p:cNvPr id="23" name="Straight Connector 22">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8" name="Picture 17" descr="Chart, pie chart&#10;&#10;Description automatically generated">
            <a:extLst>
              <a:ext uri="{FF2B5EF4-FFF2-40B4-BE49-F238E27FC236}">
                <a16:creationId xmlns:a16="http://schemas.microsoft.com/office/drawing/2014/main" id="{45E592AF-93D5-7A40-B775-A49D68AEEE21}"/>
              </a:ext>
            </a:extLst>
          </p:cNvPr>
          <p:cNvPicPr>
            <a:picLocks noChangeAspect="1"/>
          </p:cNvPicPr>
          <p:nvPr/>
        </p:nvPicPr>
        <p:blipFill>
          <a:blip r:embed="rId3"/>
          <a:stretch>
            <a:fillRect/>
          </a:stretch>
        </p:blipFill>
        <p:spPr>
          <a:xfrm>
            <a:off x="4292160" y="1573887"/>
            <a:ext cx="3537345" cy="2193154"/>
          </a:xfrm>
          <a:prstGeom prst="rect">
            <a:avLst/>
          </a:prstGeom>
        </p:spPr>
      </p:pic>
      <p:cxnSp>
        <p:nvCxnSpPr>
          <p:cNvPr id="25" name="Straight Connector 24">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with low confidence">
            <a:extLst>
              <a:ext uri="{FF2B5EF4-FFF2-40B4-BE49-F238E27FC236}">
                <a16:creationId xmlns:a16="http://schemas.microsoft.com/office/drawing/2014/main" id="{8DCD5C03-45E9-2940-A114-E10A63AC4B2F}"/>
              </a:ext>
            </a:extLst>
          </p:cNvPr>
          <p:cNvPicPr>
            <a:picLocks noChangeAspect="1"/>
          </p:cNvPicPr>
          <p:nvPr/>
        </p:nvPicPr>
        <p:blipFill rotWithShape="1">
          <a:blip r:embed="rId4"/>
          <a:srcRect t="27691" b="446"/>
          <a:stretch/>
        </p:blipFill>
        <p:spPr>
          <a:xfrm>
            <a:off x="8142704" y="1573887"/>
            <a:ext cx="3517120" cy="1582439"/>
          </a:xfrm>
          <a:prstGeom prst="rect">
            <a:avLst/>
          </a:prstGeom>
        </p:spPr>
      </p:pic>
      <p:sp>
        <p:nvSpPr>
          <p:cNvPr id="19" name="TextBox 18">
            <a:extLst>
              <a:ext uri="{FF2B5EF4-FFF2-40B4-BE49-F238E27FC236}">
                <a16:creationId xmlns:a16="http://schemas.microsoft.com/office/drawing/2014/main" id="{EB88C26E-D3E7-4847-9EE6-00CAA0F61DFD}"/>
              </a:ext>
            </a:extLst>
          </p:cNvPr>
          <p:cNvSpPr txBox="1"/>
          <p:nvPr/>
        </p:nvSpPr>
        <p:spPr>
          <a:xfrm>
            <a:off x="359229" y="598714"/>
            <a:ext cx="9731828" cy="369332"/>
          </a:xfrm>
          <a:prstGeom prst="rect">
            <a:avLst/>
          </a:prstGeom>
          <a:noFill/>
        </p:spPr>
        <p:txBody>
          <a:bodyPr wrap="square" rtlCol="0">
            <a:spAutoFit/>
          </a:bodyPr>
          <a:lstStyle/>
          <a:p>
            <a:r>
              <a:rPr lang="en-US" b="1" dirty="0"/>
              <a:t>E-Commerce Sales With Successful Checkout (Sep-13 to Jan-14) (5/5)</a:t>
            </a:r>
          </a:p>
        </p:txBody>
      </p:sp>
      <p:sp>
        <p:nvSpPr>
          <p:cNvPr id="24" name="TextBox 23">
            <a:extLst>
              <a:ext uri="{FF2B5EF4-FFF2-40B4-BE49-F238E27FC236}">
                <a16:creationId xmlns:a16="http://schemas.microsoft.com/office/drawing/2014/main" id="{C29EF32F-704A-A340-928B-F88ACA326800}"/>
              </a:ext>
            </a:extLst>
          </p:cNvPr>
          <p:cNvSpPr txBox="1"/>
          <p:nvPr/>
        </p:nvSpPr>
        <p:spPr>
          <a:xfrm>
            <a:off x="4459168" y="4125910"/>
            <a:ext cx="3355476" cy="1877437"/>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a:t>User friendly interface with easy navigation</a:t>
            </a:r>
          </a:p>
          <a:p>
            <a:pPr marL="285750" indent="-285750">
              <a:buFont typeface="Courier New" panose="02070309020205020404" pitchFamily="49" charset="0"/>
              <a:buChar char="o"/>
            </a:pPr>
            <a:r>
              <a:rPr lang="en-US" sz="1600" dirty="0"/>
              <a:t>Comparing products</a:t>
            </a:r>
          </a:p>
          <a:p>
            <a:pPr marL="285750" indent="-285750">
              <a:buFont typeface="Courier New" panose="02070309020205020404" pitchFamily="49" charset="0"/>
              <a:buChar char="o"/>
            </a:pPr>
            <a:r>
              <a:rPr lang="en-US" sz="1600" dirty="0"/>
              <a:t>In-Mobile Purchase offers </a:t>
            </a:r>
          </a:p>
          <a:p>
            <a:pPr marL="285750" indent="-285750">
              <a:buFont typeface="Courier New" panose="02070309020205020404" pitchFamily="49" charset="0"/>
              <a:buChar char="o"/>
            </a:pPr>
            <a:r>
              <a:rPr lang="en-US" sz="1600" dirty="0"/>
              <a:t>Real Time Order tracking</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p:txBody>
      </p:sp>
      <p:sp>
        <p:nvSpPr>
          <p:cNvPr id="26" name="TextBox 25">
            <a:extLst>
              <a:ext uri="{FF2B5EF4-FFF2-40B4-BE49-F238E27FC236}">
                <a16:creationId xmlns:a16="http://schemas.microsoft.com/office/drawing/2014/main" id="{1964177A-2738-8942-AE4E-200197F4D00A}"/>
              </a:ext>
            </a:extLst>
          </p:cNvPr>
          <p:cNvSpPr txBox="1"/>
          <p:nvPr/>
        </p:nvSpPr>
        <p:spPr>
          <a:xfrm>
            <a:off x="482066" y="4125910"/>
            <a:ext cx="3559628" cy="2369880"/>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a:t>Confirming the product emergency at checkout</a:t>
            </a:r>
          </a:p>
          <a:p>
            <a:pPr marL="285750" indent="-285750">
              <a:buFont typeface="Courier New" panose="02070309020205020404" pitchFamily="49" charset="0"/>
              <a:buChar char="o"/>
            </a:pPr>
            <a:r>
              <a:rPr lang="en-US" sz="1600" dirty="0"/>
              <a:t>Introducing monthly subscriptions</a:t>
            </a:r>
          </a:p>
          <a:p>
            <a:pPr marL="285750" indent="-285750">
              <a:buFont typeface="Courier New" panose="02070309020205020404" pitchFamily="49" charset="0"/>
              <a:buChar char="o"/>
            </a:pPr>
            <a:r>
              <a:rPr lang="en-US" sz="1600" dirty="0"/>
              <a:t>Supply Chain</a:t>
            </a:r>
          </a:p>
          <a:p>
            <a:pPr marL="285750" indent="-285750">
              <a:buFont typeface="Courier New" panose="02070309020205020404" pitchFamily="49" charset="0"/>
              <a:buChar char="o"/>
            </a:pPr>
            <a:r>
              <a:rPr lang="en-US" sz="1600" dirty="0"/>
              <a:t>More Warehouses</a:t>
            </a:r>
          </a:p>
          <a:p>
            <a:pPr marL="285750" indent="-285750">
              <a:buFont typeface="Courier New" panose="02070309020205020404" pitchFamily="49" charset="0"/>
              <a:buChar char="o"/>
            </a:pPr>
            <a:r>
              <a:rPr lang="en-US" sz="1600" dirty="0"/>
              <a:t>Predicting Product Demand</a:t>
            </a:r>
          </a:p>
          <a:p>
            <a:endParaRPr lang="en-US" sz="1600"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p:txBody>
      </p:sp>
      <p:sp>
        <p:nvSpPr>
          <p:cNvPr id="27" name="TextBox 26">
            <a:extLst>
              <a:ext uri="{FF2B5EF4-FFF2-40B4-BE49-F238E27FC236}">
                <a16:creationId xmlns:a16="http://schemas.microsoft.com/office/drawing/2014/main" id="{AB89441B-21A3-4F49-B5DD-E5D2E4691B65}"/>
              </a:ext>
            </a:extLst>
          </p:cNvPr>
          <p:cNvSpPr txBox="1"/>
          <p:nvPr/>
        </p:nvSpPr>
        <p:spPr>
          <a:xfrm>
            <a:off x="8162336" y="4125910"/>
            <a:ext cx="3731774" cy="2369880"/>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a:t>Offering discounts for signups</a:t>
            </a:r>
          </a:p>
          <a:p>
            <a:pPr marL="285750" indent="-285750">
              <a:buFont typeface="Courier New" panose="02070309020205020404" pitchFamily="49" charset="0"/>
              <a:buChar char="o"/>
            </a:pPr>
            <a:r>
              <a:rPr lang="en-US" sz="1600" dirty="0"/>
              <a:t>Loyalty Programs</a:t>
            </a:r>
          </a:p>
          <a:p>
            <a:pPr marL="285750" indent="-285750">
              <a:buFont typeface="Courier New" panose="02070309020205020404" pitchFamily="49" charset="0"/>
              <a:buChar char="o"/>
            </a:pPr>
            <a:r>
              <a:rPr lang="en-US" sz="1600" dirty="0"/>
              <a:t>Enabling Wishlist's for users after creating accounts</a:t>
            </a:r>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p:txBody>
      </p:sp>
    </p:spTree>
    <p:extLst>
      <p:ext uri="{BB962C8B-B14F-4D97-AF65-F5344CB8AC3E}">
        <p14:creationId xmlns:p14="http://schemas.microsoft.com/office/powerpoint/2010/main" val="1591617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8441</TotalTime>
  <Words>884</Words>
  <Application>Microsoft Office PowerPoint</Application>
  <PresentationFormat>Widescreen</PresentationFormat>
  <Paragraphs>96</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Courier New</vt:lpstr>
      <vt:lpstr>Symbol</vt:lpstr>
      <vt:lpstr>Office Theme</vt:lpstr>
      <vt:lpstr>E-Commerce Sales Analysis </vt:lpstr>
      <vt:lpstr>Description of the Work</vt:lpstr>
      <vt:lpstr>Schema Representation</vt:lpstr>
      <vt:lpstr>   How Was E-Commerce Standing back in 2013-14 in India?</vt:lpstr>
      <vt:lpstr>PowerPoint Presentation</vt:lpstr>
      <vt:lpstr>PowerPoint Presentation</vt:lpstr>
      <vt:lpstr>PowerPoint Presentation</vt:lpstr>
      <vt:lpstr>PowerPoint Presentation</vt:lpstr>
      <vt:lpstr>PowerPoint Presentation</vt:lpstr>
      <vt:lpstr>PowerPoint Presentation</vt:lpstr>
      <vt:lpstr> How Future Holds for E-Commerce in India?</vt:lpstr>
      <vt:lpstr>PowerPoint Presentation</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Mary;Mayo;Mohit</dc:creator>
  <cp:lastModifiedBy>Roopesh Bharatwaj K R</cp:lastModifiedBy>
  <cp:revision>42</cp:revision>
  <dcterms:created xsi:type="dcterms:W3CDTF">2021-06-08T08:15:06Z</dcterms:created>
  <dcterms:modified xsi:type="dcterms:W3CDTF">2021-10-24T18:18:24Z</dcterms:modified>
</cp:coreProperties>
</file>