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PT Sans Narrow"/>
      <p:regular r:id="rId25"/>
      <p:bold r:id="rId26"/>
    </p:embeddedFont>
    <p:embeddedFont>
      <p:font typeface="Open Sans"/>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PTSansNarrow-bold.fntdata"/><Relationship Id="rId25" Type="http://schemas.openxmlformats.org/officeDocument/2006/relationships/font" Target="fonts/PTSansNarrow-regular.fntdata"/><Relationship Id="rId28" Type="http://schemas.openxmlformats.org/officeDocument/2006/relationships/font" Target="fonts/OpenSans-bold.fntdata"/><Relationship Id="rId27" Type="http://schemas.openxmlformats.org/officeDocument/2006/relationships/font" Target="fonts/OpenSans-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OpenSans-italic.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OpenSans-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25fba756c1_0_12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125fba756c1_0_12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125fba756c1_0_12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125fba756c1_0_12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25fba756c1_0_13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125fba756c1_0_13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125fba756c1_0_13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125fba756c1_0_13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1229310fe34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1229310fe34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229310fe34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229310fe34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25fba756c1_0_13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125fba756c1_0_13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125fba756c1_0_13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125fba756c1_0_13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125fba756c1_0_13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125fba756c1_0_13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125fba756c1_0_13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125fba756c1_0_13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125fba756c1_0_5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125fba756c1_0_5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125fba756c1_0_5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125fba756c1_0_5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125fba756c1_0_12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125fba756c1_0_12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125fba756c1_0_12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125fba756c1_0_12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125fba756c1_0_12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125fba756c1_0_12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125fba756c1_0_12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125fba756c1_0_12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25fba756c1_0_12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125fba756c1_0_12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25fba756c1_0_12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125fba756c1_0_12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s://raw.githubusercontent.com/opencv/opencv/master/data/haarcascades/haarcascade_frontalface_default.xml"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drive.google.com/file/d/1vNiNnjasCKIgQHcTzmki0btnnt2pkUYQ/view" TargetMode="External"/><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6.png"/><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7.png"/><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810950" y="217775"/>
            <a:ext cx="7039200" cy="875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lang="en" sz="2300"/>
              <a:t>Indian Institute of Information Technology Pune</a:t>
            </a:r>
            <a:endParaRPr sz="2300"/>
          </a:p>
          <a:p>
            <a:pPr indent="0" lvl="0" marL="0" rtl="0" algn="ctr">
              <a:spcBef>
                <a:spcPts val="0"/>
              </a:spcBef>
              <a:spcAft>
                <a:spcPts val="0"/>
              </a:spcAft>
              <a:buSzPts val="990"/>
              <a:buNone/>
            </a:pPr>
            <a:r>
              <a:rPr lang="en" sz="2300"/>
              <a:t>Department of Computer Science Engineering 2022-2023</a:t>
            </a:r>
            <a:endParaRPr sz="2300"/>
          </a:p>
        </p:txBody>
      </p:sp>
      <p:sp>
        <p:nvSpPr>
          <p:cNvPr id="67" name="Google Shape;67;p13"/>
          <p:cNvSpPr txBox="1"/>
          <p:nvPr>
            <p:ph idx="1" type="subTitle"/>
          </p:nvPr>
        </p:nvSpPr>
        <p:spPr>
          <a:xfrm>
            <a:off x="461725" y="1608063"/>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2200"/>
              <a:t> Project on</a:t>
            </a:r>
            <a:endParaRPr b="1" sz="2200"/>
          </a:p>
          <a:p>
            <a:pPr indent="0" lvl="0" marL="0" rtl="0" algn="ctr">
              <a:spcBef>
                <a:spcPts val="0"/>
              </a:spcBef>
              <a:spcAft>
                <a:spcPts val="0"/>
              </a:spcAft>
              <a:buNone/>
            </a:pPr>
            <a:r>
              <a:rPr b="1" lang="en" sz="2200"/>
              <a:t>“Face Detection using Python and Machine Learning”</a:t>
            </a:r>
            <a:endParaRPr b="1" sz="2200"/>
          </a:p>
        </p:txBody>
      </p:sp>
      <p:pic>
        <p:nvPicPr>
          <p:cNvPr id="68" name="Google Shape;68;p13"/>
          <p:cNvPicPr preferRelativeResize="0"/>
          <p:nvPr/>
        </p:nvPicPr>
        <p:blipFill>
          <a:blip r:embed="rId3">
            <a:alphaModFix/>
          </a:blip>
          <a:stretch>
            <a:fillRect/>
          </a:stretch>
        </p:blipFill>
        <p:spPr>
          <a:xfrm>
            <a:off x="0" y="217775"/>
            <a:ext cx="1703775" cy="1137450"/>
          </a:xfrm>
          <a:prstGeom prst="rect">
            <a:avLst/>
          </a:prstGeom>
          <a:noFill/>
          <a:ln>
            <a:noFill/>
          </a:ln>
        </p:spPr>
      </p:pic>
      <p:sp>
        <p:nvSpPr>
          <p:cNvPr id="69" name="Google Shape;69;p13"/>
          <p:cNvSpPr txBox="1"/>
          <p:nvPr/>
        </p:nvSpPr>
        <p:spPr>
          <a:xfrm>
            <a:off x="260638" y="-3060375"/>
            <a:ext cx="3864900" cy="2765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70" name="Google Shape;70;p13"/>
          <p:cNvSpPr txBox="1"/>
          <p:nvPr/>
        </p:nvSpPr>
        <p:spPr>
          <a:xfrm>
            <a:off x="1485900" y="3032525"/>
            <a:ext cx="61722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800"/>
              <a:t>Name- Rao Suraj Rao</a:t>
            </a:r>
            <a:endParaRPr b="1" sz="1800"/>
          </a:p>
          <a:p>
            <a:pPr indent="0" lvl="0" marL="0" rtl="0" algn="ctr">
              <a:spcBef>
                <a:spcPts val="0"/>
              </a:spcBef>
              <a:spcAft>
                <a:spcPts val="0"/>
              </a:spcAft>
              <a:buNone/>
            </a:pPr>
            <a:r>
              <a:rPr b="1" lang="en" sz="1800"/>
              <a:t>MIS-112015108</a:t>
            </a:r>
            <a:endParaRPr b="1" sz="1800"/>
          </a:p>
        </p:txBody>
      </p:sp>
      <p:sp>
        <p:nvSpPr>
          <p:cNvPr id="71" name="Google Shape;71;p13"/>
          <p:cNvSpPr txBox="1"/>
          <p:nvPr/>
        </p:nvSpPr>
        <p:spPr>
          <a:xfrm>
            <a:off x="1635925" y="4303400"/>
            <a:ext cx="61722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800"/>
              <a:t>Mentor - Dr.Chandrakant Guled</a:t>
            </a:r>
            <a:endParaRPr b="1" sz="1800"/>
          </a:p>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2"/>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Requirements and Installation</a:t>
            </a:r>
            <a:endParaRPr/>
          </a:p>
        </p:txBody>
      </p:sp>
      <p:sp>
        <p:nvSpPr>
          <p:cNvPr id="126" name="Google Shape;126;p22"/>
          <p:cNvSpPr txBox="1"/>
          <p:nvPr>
            <p:ph idx="1" type="body"/>
          </p:nvPr>
        </p:nvSpPr>
        <p:spPr>
          <a:xfrm>
            <a:off x="311700" y="1266325"/>
            <a:ext cx="8520600" cy="3302700"/>
          </a:xfrm>
          <a:prstGeom prst="rect">
            <a:avLst/>
          </a:prstGeom>
        </p:spPr>
        <p:txBody>
          <a:bodyPr anchorCtr="0" anchor="t" bIns="91425" lIns="91425" spcFirstLastPara="1" rIns="91425" wrap="square" tIns="91425">
            <a:normAutofit fontScale="62500" lnSpcReduction="10000"/>
          </a:bodyPr>
          <a:lstStyle/>
          <a:p>
            <a:pPr indent="-329803" lvl="0" marL="457200" rtl="0" algn="l">
              <a:spcBef>
                <a:spcPts val="0"/>
              </a:spcBef>
              <a:spcAft>
                <a:spcPts val="0"/>
              </a:spcAft>
              <a:buSzPct val="100000"/>
              <a:buChar char="●"/>
            </a:pPr>
            <a:r>
              <a:rPr lang="en" sz="2550"/>
              <a:t>Requirements for this project are: Python 2.7,3.7</a:t>
            </a:r>
            <a:r>
              <a:rPr lang="en" sz="2550"/>
              <a:t>,</a:t>
            </a:r>
            <a:r>
              <a:rPr lang="en" sz="2550"/>
              <a:t>OpenCV</a:t>
            </a:r>
            <a:r>
              <a:rPr lang="en" sz="2550"/>
              <a:t>,N</a:t>
            </a:r>
            <a:r>
              <a:rPr lang="en" sz="2550"/>
              <a:t>umpy,Haarcascade classifier</a:t>
            </a:r>
            <a:endParaRPr sz="2550"/>
          </a:p>
          <a:p>
            <a:pPr indent="-329803" lvl="0" marL="457200" rtl="0" algn="l">
              <a:spcBef>
                <a:spcPts val="0"/>
              </a:spcBef>
              <a:spcAft>
                <a:spcPts val="0"/>
              </a:spcAft>
              <a:buSzPct val="100000"/>
              <a:buChar char="●"/>
            </a:pPr>
            <a:r>
              <a:rPr lang="en" sz="2550"/>
              <a:t>OpenCV-Python supports all the leading platforms like Mac OS, Linux, and Windows. It can be installed in either of the following ways: </a:t>
            </a:r>
            <a:endParaRPr sz="2550"/>
          </a:p>
          <a:p>
            <a:pPr indent="-329803" lvl="0" marL="457200" rtl="0" algn="l">
              <a:spcBef>
                <a:spcPts val="0"/>
              </a:spcBef>
              <a:spcAft>
                <a:spcPts val="0"/>
              </a:spcAft>
              <a:buSzPct val="100000"/>
              <a:buChar char="●"/>
            </a:pPr>
            <a:r>
              <a:rPr lang="en" sz="2550"/>
              <a:t>Packages for standard desktop environments (Windows, macOS, almost any GNU/Linux distribution) </a:t>
            </a:r>
            <a:endParaRPr sz="2550"/>
          </a:p>
          <a:p>
            <a:pPr indent="0" lvl="0" marL="457200" rtl="0" algn="l">
              <a:spcBef>
                <a:spcPts val="1200"/>
              </a:spcBef>
              <a:spcAft>
                <a:spcPts val="0"/>
              </a:spcAft>
              <a:buNone/>
            </a:pPr>
            <a:r>
              <a:rPr lang="en" sz="2550"/>
              <a:t>● run pip install opencv-python if you need only main modules </a:t>
            </a:r>
            <a:endParaRPr sz="2550"/>
          </a:p>
          <a:p>
            <a:pPr indent="0" lvl="0" marL="0" rtl="0" algn="l">
              <a:spcBef>
                <a:spcPts val="1200"/>
              </a:spcBef>
              <a:spcAft>
                <a:spcPts val="0"/>
              </a:spcAft>
              <a:buNone/>
            </a:pPr>
            <a:r>
              <a:rPr lang="en" sz="2550"/>
              <a:t>         ● run pip install opencv-contrib-python if you need both main and contrib modules </a:t>
            </a:r>
            <a:endParaRPr sz="2550"/>
          </a:p>
          <a:p>
            <a:pPr indent="0" lvl="0" marL="457200" rtl="0" algn="l">
              <a:spcBef>
                <a:spcPts val="1200"/>
              </a:spcBef>
              <a:spcAft>
                <a:spcPts val="0"/>
              </a:spcAft>
              <a:buNone/>
            </a:pPr>
            <a:r>
              <a:t/>
            </a:r>
            <a:endParaRPr sz="2390"/>
          </a:p>
          <a:p>
            <a:pPr indent="0" lvl="0" marL="0" rtl="0" algn="l">
              <a:spcBef>
                <a:spcPts val="1200"/>
              </a:spcBef>
              <a:spcAft>
                <a:spcPts val="1200"/>
              </a:spcAft>
              <a:buNone/>
            </a:pPr>
            <a:r>
              <a:t/>
            </a:r>
            <a:endParaRPr sz="19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3"/>
          <p:cNvSpPr txBox="1"/>
          <p:nvPr>
            <p:ph type="title"/>
          </p:nvPr>
        </p:nvSpPr>
        <p:spPr>
          <a:xfrm>
            <a:off x="311700" y="123550"/>
            <a:ext cx="8520600" cy="707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Face Detection</a:t>
            </a:r>
            <a:endParaRPr/>
          </a:p>
        </p:txBody>
      </p:sp>
      <p:sp>
        <p:nvSpPr>
          <p:cNvPr id="132" name="Google Shape;132;p23"/>
          <p:cNvSpPr txBox="1"/>
          <p:nvPr>
            <p:ph idx="1" type="body"/>
          </p:nvPr>
        </p:nvSpPr>
        <p:spPr>
          <a:xfrm>
            <a:off x="225975" y="751975"/>
            <a:ext cx="8520600" cy="42843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Face detection is </a:t>
            </a:r>
            <a:r>
              <a:rPr lang="en" sz="1600"/>
              <a:t>a</a:t>
            </a:r>
            <a:r>
              <a:rPr lang="en" sz="1600"/>
              <a:t> technique that identifies or locates human faces in digital images.</a:t>
            </a:r>
            <a:r>
              <a:rPr lang="en" sz="1600"/>
              <a:t> Face recognition is the task of identifying an already detected object as a known or unknown face. </a:t>
            </a:r>
            <a:endParaRPr sz="1600"/>
          </a:p>
          <a:p>
            <a:pPr indent="0" lvl="0" marL="457200" rtl="0" algn="l">
              <a:spcBef>
                <a:spcPts val="1200"/>
              </a:spcBef>
              <a:spcAft>
                <a:spcPts val="0"/>
              </a:spcAft>
              <a:buNone/>
            </a:pPr>
            <a:r>
              <a:t/>
            </a:r>
            <a:endParaRPr sz="2400"/>
          </a:p>
          <a:p>
            <a:pPr indent="0" lvl="0" marL="457200" rtl="0" algn="l">
              <a:spcBef>
                <a:spcPts val="1200"/>
              </a:spcBef>
              <a:spcAft>
                <a:spcPts val="0"/>
              </a:spcAft>
              <a:buNone/>
            </a:pPr>
            <a:r>
              <a:t/>
            </a:r>
            <a:endParaRPr sz="1900">
              <a:highlight>
                <a:schemeClr val="lt1"/>
              </a:highlight>
            </a:endParaRPr>
          </a:p>
          <a:p>
            <a:pPr indent="0" lvl="0" marL="457200" rtl="0" algn="l">
              <a:spcBef>
                <a:spcPts val="1200"/>
              </a:spcBef>
              <a:spcAft>
                <a:spcPts val="1200"/>
              </a:spcAft>
              <a:buNone/>
            </a:pPr>
            <a:r>
              <a:t/>
            </a:r>
            <a:endParaRPr sz="1700">
              <a:highlight>
                <a:schemeClr val="lt1"/>
              </a:highlight>
            </a:endParaRPr>
          </a:p>
        </p:txBody>
      </p:sp>
      <p:pic>
        <p:nvPicPr>
          <p:cNvPr id="133" name="Google Shape;133;p23"/>
          <p:cNvPicPr preferRelativeResize="0"/>
          <p:nvPr/>
        </p:nvPicPr>
        <p:blipFill>
          <a:blip r:embed="rId3">
            <a:alphaModFix/>
          </a:blip>
          <a:stretch>
            <a:fillRect/>
          </a:stretch>
        </p:blipFill>
        <p:spPr>
          <a:xfrm>
            <a:off x="526025" y="1947302"/>
            <a:ext cx="3760225" cy="2653198"/>
          </a:xfrm>
          <a:prstGeom prst="rect">
            <a:avLst/>
          </a:prstGeom>
          <a:noFill/>
          <a:ln>
            <a:noFill/>
          </a:ln>
        </p:spPr>
      </p:pic>
      <p:pic>
        <p:nvPicPr>
          <p:cNvPr id="134" name="Google Shape;134;p23"/>
          <p:cNvPicPr preferRelativeResize="0"/>
          <p:nvPr/>
        </p:nvPicPr>
        <p:blipFill>
          <a:blip r:embed="rId4">
            <a:alphaModFix/>
          </a:blip>
          <a:stretch>
            <a:fillRect/>
          </a:stretch>
        </p:blipFill>
        <p:spPr>
          <a:xfrm>
            <a:off x="4400550" y="1997375"/>
            <a:ext cx="4222935" cy="26532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4"/>
          <p:cNvSpPr txBox="1"/>
          <p:nvPr>
            <p:ph type="title"/>
          </p:nvPr>
        </p:nvSpPr>
        <p:spPr>
          <a:xfrm>
            <a:off x="311700" y="285225"/>
            <a:ext cx="8520600" cy="743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Face Detection Classifiers</a:t>
            </a:r>
            <a:endParaRPr/>
          </a:p>
        </p:txBody>
      </p:sp>
      <p:sp>
        <p:nvSpPr>
          <p:cNvPr id="140" name="Google Shape;140;p24"/>
          <p:cNvSpPr txBox="1"/>
          <p:nvPr>
            <p:ph idx="1" type="body"/>
          </p:nvPr>
        </p:nvSpPr>
        <p:spPr>
          <a:xfrm>
            <a:off x="311700" y="1146575"/>
            <a:ext cx="8520600" cy="3718500"/>
          </a:xfrm>
          <a:prstGeom prst="rect">
            <a:avLst/>
          </a:prstGeom>
        </p:spPr>
        <p:txBody>
          <a:bodyPr anchorCtr="0" anchor="t" bIns="91425" lIns="91425" spcFirstLastPara="1" rIns="91425" wrap="square" tIns="91425">
            <a:normAutofit fontScale="77500" lnSpcReduction="10000"/>
          </a:bodyPr>
          <a:lstStyle/>
          <a:p>
            <a:pPr indent="-331946" lvl="0" marL="457200" rtl="0" algn="l">
              <a:spcBef>
                <a:spcPts val="0"/>
              </a:spcBef>
              <a:spcAft>
                <a:spcPts val="0"/>
              </a:spcAft>
              <a:buSzPct val="100000"/>
              <a:buChar char="●"/>
            </a:pPr>
            <a:r>
              <a:rPr lang="en" sz="2100"/>
              <a:t>Face detection is performed by using classifiers. A classifier is essentially an algorithm that decides whether a given image is positive(face) or negative(not a face). A classifier needs to be trained on thousands of images with and without faces. Fortunately, OpenCV already has two pre-trained face detection classifiers, which can readily be used in a program. </a:t>
            </a:r>
            <a:endParaRPr sz="2100"/>
          </a:p>
          <a:p>
            <a:pPr indent="-331946" lvl="0" marL="457200" rtl="0" algn="l">
              <a:spcBef>
                <a:spcPts val="0"/>
              </a:spcBef>
              <a:spcAft>
                <a:spcPts val="0"/>
              </a:spcAft>
              <a:buSzPct val="100000"/>
              <a:buChar char="●"/>
            </a:pPr>
            <a:r>
              <a:rPr lang="en" sz="2100"/>
              <a:t>The two classifiers are:  </a:t>
            </a:r>
            <a:endParaRPr sz="2100"/>
          </a:p>
          <a:p>
            <a:pPr indent="0" lvl="0" marL="457200" rtl="0" algn="l">
              <a:spcBef>
                <a:spcPts val="1200"/>
              </a:spcBef>
              <a:spcAft>
                <a:spcPts val="0"/>
              </a:spcAft>
              <a:buNone/>
            </a:pPr>
            <a:r>
              <a:rPr lang="en" sz="2100"/>
              <a:t>1)Haar Classifier </a:t>
            </a:r>
            <a:endParaRPr sz="2100"/>
          </a:p>
          <a:p>
            <a:pPr indent="0" lvl="0" marL="457200" rtl="0" algn="l">
              <a:spcBef>
                <a:spcPts val="1200"/>
              </a:spcBef>
              <a:spcAft>
                <a:spcPts val="0"/>
              </a:spcAft>
              <a:buNone/>
            </a:pPr>
            <a:r>
              <a:rPr lang="en" sz="2100"/>
              <a:t>2)Local Binary Pattern (LBP) </a:t>
            </a:r>
            <a:endParaRPr sz="2100"/>
          </a:p>
          <a:p>
            <a:pPr indent="-317182" lvl="0" marL="457200" rtl="0" algn="l">
              <a:spcBef>
                <a:spcPts val="1200"/>
              </a:spcBef>
              <a:spcAft>
                <a:spcPts val="0"/>
              </a:spcAft>
              <a:buSzPct val="87804"/>
              <a:buChar char="●"/>
            </a:pPr>
            <a:r>
              <a:rPr lang="en" sz="2050">
                <a:highlight>
                  <a:schemeClr val="lt1"/>
                </a:highlight>
              </a:rPr>
              <a:t>In this project we will be using the Haar Classifier as it is the best method for detection</a:t>
            </a:r>
            <a:endParaRPr sz="2050">
              <a:highlight>
                <a:schemeClr val="lt1"/>
              </a:highlight>
            </a:endParaRPr>
          </a:p>
          <a:p>
            <a:pPr indent="0" lvl="0" marL="914400" rtl="0" algn="l">
              <a:spcBef>
                <a:spcPts val="1200"/>
              </a:spcBef>
              <a:spcAft>
                <a:spcPts val="12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5"/>
          <p:cNvSpPr txBox="1"/>
          <p:nvPr>
            <p:ph type="title"/>
          </p:nvPr>
        </p:nvSpPr>
        <p:spPr>
          <a:xfrm>
            <a:off x="311700" y="209275"/>
            <a:ext cx="8520600" cy="707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Haar feature-based cascade classifier</a:t>
            </a:r>
            <a:endParaRPr/>
          </a:p>
        </p:txBody>
      </p:sp>
      <p:sp>
        <p:nvSpPr>
          <p:cNvPr id="146" name="Google Shape;146;p25"/>
          <p:cNvSpPr txBox="1"/>
          <p:nvPr>
            <p:ph idx="1" type="body"/>
          </p:nvPr>
        </p:nvSpPr>
        <p:spPr>
          <a:xfrm>
            <a:off x="311700" y="916675"/>
            <a:ext cx="8520600" cy="4066200"/>
          </a:xfrm>
          <a:prstGeom prst="rect">
            <a:avLst/>
          </a:prstGeom>
        </p:spPr>
        <p:txBody>
          <a:bodyPr anchorCtr="0" anchor="t" bIns="91425" lIns="91425" spcFirstLastPara="1" rIns="91425" wrap="square" tIns="91425">
            <a:normAutofit fontScale="62500"/>
          </a:bodyPr>
          <a:lstStyle/>
          <a:p>
            <a:pPr indent="-350043" lvl="0" marL="457200" rtl="0" algn="l">
              <a:lnSpc>
                <a:spcPct val="105000"/>
              </a:lnSpc>
              <a:spcBef>
                <a:spcPts val="0"/>
              </a:spcBef>
              <a:spcAft>
                <a:spcPts val="0"/>
              </a:spcAft>
              <a:buSzPct val="100000"/>
              <a:buChar char="●"/>
            </a:pPr>
            <a:r>
              <a:rPr lang="en" sz="3060"/>
              <a:t>This classifier is widely used for tasks like face detection in computer vision industry. </a:t>
            </a:r>
            <a:endParaRPr sz="3060"/>
          </a:p>
          <a:p>
            <a:pPr indent="-350043" lvl="0" marL="457200" rtl="0" algn="l">
              <a:lnSpc>
                <a:spcPct val="105000"/>
              </a:lnSpc>
              <a:spcBef>
                <a:spcPts val="0"/>
              </a:spcBef>
              <a:spcAft>
                <a:spcPts val="0"/>
              </a:spcAft>
              <a:buSzPct val="100000"/>
              <a:buChar char="●"/>
            </a:pPr>
            <a:r>
              <a:rPr lang="en" sz="3060"/>
              <a:t>Haar feature-based cascade classifiers is an effective machine learning based approach, in which a cascade function is trained using a sample that contains a lot of positive and negative images.</a:t>
            </a:r>
            <a:endParaRPr sz="3060"/>
          </a:p>
          <a:p>
            <a:pPr indent="-374763" lvl="0" marL="457200" rtl="0" algn="l">
              <a:spcBef>
                <a:spcPts val="0"/>
              </a:spcBef>
              <a:spcAft>
                <a:spcPts val="0"/>
              </a:spcAft>
              <a:buSzPct val="122238"/>
              <a:buChar char="●"/>
            </a:pPr>
            <a:r>
              <a:rPr lang="en" sz="3012">
                <a:highlight>
                  <a:schemeClr val="lt1"/>
                </a:highlight>
              </a:rPr>
              <a:t>We need to download </a:t>
            </a:r>
            <a:r>
              <a:rPr lang="en" sz="3012" u="sng">
                <a:highlight>
                  <a:schemeClr val="lt1"/>
                </a:highlight>
                <a:hlinkClick r:id="rId3"/>
              </a:rPr>
              <a:t>trained classifier XML file</a:t>
            </a:r>
            <a:r>
              <a:rPr lang="en" sz="3012">
                <a:highlight>
                  <a:schemeClr val="lt1"/>
                </a:highlight>
              </a:rPr>
              <a:t> (haarcascade_frontalface_default.xml)</a:t>
            </a:r>
            <a:endParaRPr sz="3522"/>
          </a:p>
          <a:p>
            <a:pPr indent="-350043" lvl="0" marL="457200" rtl="0" algn="l">
              <a:spcBef>
                <a:spcPts val="0"/>
              </a:spcBef>
              <a:spcAft>
                <a:spcPts val="0"/>
              </a:spcAft>
              <a:buSzPct val="100000"/>
              <a:buChar char="●"/>
            </a:pPr>
            <a:r>
              <a:rPr lang="en" sz="3060">
                <a:highlight>
                  <a:srgbClr val="FFFFFF"/>
                </a:highlight>
              </a:rPr>
              <a:t>We can find the necessary XML files at:</a:t>
            </a:r>
            <a:endParaRPr sz="3060">
              <a:highlight>
                <a:srgbClr val="FFFFFF"/>
              </a:highlight>
            </a:endParaRPr>
          </a:p>
          <a:p>
            <a:pPr indent="0" lvl="0" marL="457200" marR="190500" rtl="0" algn="l">
              <a:lnSpc>
                <a:spcPct val="150000"/>
              </a:lnSpc>
              <a:spcBef>
                <a:spcPts val="2300"/>
              </a:spcBef>
              <a:spcAft>
                <a:spcPts val="0"/>
              </a:spcAft>
              <a:buNone/>
            </a:pPr>
            <a:r>
              <a:rPr lang="en" sz="2500">
                <a:solidFill>
                  <a:srgbClr val="444444"/>
                </a:solidFill>
              </a:rPr>
              <a:t>/</a:t>
            </a:r>
            <a:r>
              <a:rPr b="1" lang="en" sz="2500">
                <a:solidFill>
                  <a:srgbClr val="444444"/>
                </a:solidFill>
              </a:rPr>
              <a:t>home/&lt;username&gt;/.local/lib/&lt;python-version&gt;/site-packages/cv2/data/</a:t>
            </a:r>
            <a:endParaRPr b="1" sz="2500">
              <a:solidFill>
                <a:srgbClr val="444444"/>
              </a:solidFill>
            </a:endParaRPr>
          </a:p>
          <a:p>
            <a:pPr indent="0" lvl="0" marL="457200" rtl="0" algn="l">
              <a:lnSpc>
                <a:spcPct val="105000"/>
              </a:lnSpc>
              <a:spcBef>
                <a:spcPts val="2300"/>
              </a:spcBef>
              <a:spcAft>
                <a:spcPts val="1200"/>
              </a:spcAft>
              <a:buNone/>
            </a:pPr>
            <a:r>
              <a:t/>
            </a:r>
            <a:endParaRPr sz="17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6"/>
          <p:cNvSpPr txBox="1"/>
          <p:nvPr>
            <p:ph type="title"/>
          </p:nvPr>
        </p:nvSpPr>
        <p:spPr>
          <a:xfrm>
            <a:off x="270150" y="112825"/>
            <a:ext cx="8603700" cy="465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000"/>
              <a:t>Steps to implement the process</a:t>
            </a:r>
            <a:endParaRPr sz="2000"/>
          </a:p>
        </p:txBody>
      </p:sp>
      <p:sp>
        <p:nvSpPr>
          <p:cNvPr id="152" name="Google Shape;152;p26"/>
          <p:cNvSpPr txBox="1"/>
          <p:nvPr>
            <p:ph idx="1" type="body"/>
          </p:nvPr>
        </p:nvSpPr>
        <p:spPr>
          <a:xfrm>
            <a:off x="0" y="576600"/>
            <a:ext cx="9144000" cy="4459800"/>
          </a:xfrm>
          <a:prstGeom prst="rect">
            <a:avLst/>
          </a:prstGeom>
        </p:spPr>
        <p:txBody>
          <a:bodyPr anchorCtr="0" anchor="t" bIns="91425" lIns="91425" spcFirstLastPara="1" rIns="91425" wrap="square" tIns="91425">
            <a:normAutofit lnSpcReduction="10000"/>
          </a:bodyPr>
          <a:lstStyle/>
          <a:p>
            <a:pPr indent="-304800" lvl="0" marL="457200" rtl="0" algn="l">
              <a:spcBef>
                <a:spcPts val="0"/>
              </a:spcBef>
              <a:spcAft>
                <a:spcPts val="0"/>
              </a:spcAft>
              <a:buSzPts val="1200"/>
              <a:buAutoNum type="arabicParenR"/>
            </a:pPr>
            <a:r>
              <a:rPr lang="en" sz="1200"/>
              <a:t>Load the pre-trained haar classifier</a:t>
            </a:r>
            <a:endParaRPr sz="1200"/>
          </a:p>
          <a:p>
            <a:pPr indent="0" lvl="0" marL="457200" rtl="0" algn="l">
              <a:spcBef>
                <a:spcPts val="1200"/>
              </a:spcBef>
              <a:spcAft>
                <a:spcPts val="0"/>
              </a:spcAft>
              <a:buNone/>
            </a:pPr>
            <a:r>
              <a:rPr b="1" lang="en" sz="1100">
                <a:solidFill>
                  <a:srgbClr val="24292F"/>
                </a:solidFill>
              </a:rPr>
              <a:t>haarcascade_frontalface_default.xml</a:t>
            </a:r>
            <a:endParaRPr b="1" sz="1100">
              <a:solidFill>
                <a:srgbClr val="24292F"/>
              </a:solidFill>
            </a:endParaRPr>
          </a:p>
          <a:p>
            <a:pPr indent="-311150" lvl="0" marL="457200" rtl="0" algn="l">
              <a:spcBef>
                <a:spcPts val="1200"/>
              </a:spcBef>
              <a:spcAft>
                <a:spcPts val="0"/>
              </a:spcAft>
              <a:buSzPts val="1300"/>
              <a:buAutoNum type="arabicParenR"/>
            </a:pPr>
            <a:r>
              <a:rPr lang="en" sz="1300"/>
              <a:t>Imports</a:t>
            </a:r>
            <a:endParaRPr sz="1300"/>
          </a:p>
          <a:p>
            <a:pPr indent="0" lvl="0" marL="457200" rtl="0" algn="l">
              <a:spcBef>
                <a:spcPts val="1200"/>
              </a:spcBef>
              <a:spcAft>
                <a:spcPts val="0"/>
              </a:spcAft>
              <a:buNone/>
            </a:pPr>
            <a:r>
              <a:t/>
            </a:r>
            <a:endParaRPr sz="1300"/>
          </a:p>
          <a:p>
            <a:pPr indent="-311150" lvl="0" marL="457200" rtl="0" algn="l">
              <a:spcBef>
                <a:spcPts val="1200"/>
              </a:spcBef>
              <a:spcAft>
                <a:spcPts val="0"/>
              </a:spcAft>
              <a:buSzPts val="1300"/>
              <a:buAutoNum type="arabicParenR"/>
            </a:pPr>
            <a:r>
              <a:rPr lang="en" sz="1300"/>
              <a:t>Initialise the classifier</a:t>
            </a:r>
            <a:endParaRPr sz="1300"/>
          </a:p>
          <a:p>
            <a:pPr indent="0" lvl="0" marL="457200" rtl="0" algn="l">
              <a:spcBef>
                <a:spcPts val="1200"/>
              </a:spcBef>
              <a:spcAft>
                <a:spcPts val="0"/>
              </a:spcAft>
              <a:buNone/>
            </a:pPr>
            <a:r>
              <a:t/>
            </a:r>
            <a:endParaRPr sz="1300"/>
          </a:p>
          <a:p>
            <a:pPr indent="-311150" lvl="0" marL="457200" rtl="0" algn="l">
              <a:spcBef>
                <a:spcPts val="1200"/>
              </a:spcBef>
              <a:spcAft>
                <a:spcPts val="0"/>
              </a:spcAft>
              <a:buSzPts val="1300"/>
              <a:buAutoNum type="arabicParenR"/>
            </a:pPr>
            <a:r>
              <a:rPr lang="en" sz="1300"/>
              <a:t>Apply face cascade on webcam</a:t>
            </a:r>
            <a:endParaRPr sz="1300"/>
          </a:p>
          <a:p>
            <a:pPr indent="0" lvl="0" marL="0" rtl="0" algn="l">
              <a:spcBef>
                <a:spcPts val="1200"/>
              </a:spcBef>
              <a:spcAft>
                <a:spcPts val="0"/>
              </a:spcAft>
              <a:buNone/>
            </a:pPr>
            <a:r>
              <a:rPr lang="en" sz="1300"/>
              <a:t>          frames</a:t>
            </a:r>
            <a:endParaRPr sz="1300"/>
          </a:p>
          <a:p>
            <a:pPr indent="0" lvl="0" marL="457200" rtl="0" algn="l">
              <a:spcBef>
                <a:spcPts val="1200"/>
              </a:spcBef>
              <a:spcAft>
                <a:spcPts val="0"/>
              </a:spcAft>
              <a:buNone/>
            </a:pPr>
            <a:r>
              <a:t/>
            </a:r>
            <a:endParaRPr sz="1300"/>
          </a:p>
          <a:p>
            <a:pPr indent="-311150" lvl="0" marL="457200" rtl="0" algn="l">
              <a:spcBef>
                <a:spcPts val="1200"/>
              </a:spcBef>
              <a:spcAft>
                <a:spcPts val="0"/>
              </a:spcAft>
              <a:buSzPts val="1300"/>
              <a:buAutoNum type="arabicParenR"/>
            </a:pPr>
            <a:r>
              <a:rPr lang="en" sz="1300"/>
              <a:t>Release the capture frames </a:t>
            </a:r>
            <a:endParaRPr sz="1300"/>
          </a:p>
          <a:p>
            <a:pPr indent="0" lvl="0" marL="457200" rtl="0" algn="l">
              <a:spcBef>
                <a:spcPts val="1200"/>
              </a:spcBef>
              <a:spcAft>
                <a:spcPts val="0"/>
              </a:spcAft>
              <a:buNone/>
            </a:pPr>
            <a:r>
              <a:t/>
            </a:r>
            <a:endParaRPr sz="1400"/>
          </a:p>
          <a:p>
            <a:pPr indent="0" lvl="0" marL="457200" rtl="0" algn="l">
              <a:spcBef>
                <a:spcPts val="1200"/>
              </a:spcBef>
              <a:spcAft>
                <a:spcPts val="1200"/>
              </a:spcAft>
              <a:buNone/>
            </a:pPr>
            <a:r>
              <a:t/>
            </a:r>
            <a:endParaRPr sz="1400"/>
          </a:p>
        </p:txBody>
      </p:sp>
      <p:pic>
        <p:nvPicPr>
          <p:cNvPr id="153" name="Google Shape;153;p26"/>
          <p:cNvPicPr preferRelativeResize="0"/>
          <p:nvPr/>
        </p:nvPicPr>
        <p:blipFill>
          <a:blip r:embed="rId3">
            <a:alphaModFix/>
          </a:blip>
          <a:stretch>
            <a:fillRect/>
          </a:stretch>
        </p:blipFill>
        <p:spPr>
          <a:xfrm>
            <a:off x="3750475" y="112825"/>
            <a:ext cx="5286376" cy="48453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Working of face detection</a:t>
            </a:r>
            <a:endParaRPr/>
          </a:p>
        </p:txBody>
      </p:sp>
      <p:pic>
        <p:nvPicPr>
          <p:cNvPr id="159" name="Google Shape;159;p27" title="face detection working model.webm">
            <a:hlinkClick r:id="rId3"/>
          </p:cNvPr>
          <p:cNvPicPr preferRelativeResize="0"/>
          <p:nvPr/>
        </p:nvPicPr>
        <p:blipFill>
          <a:blip r:embed="rId4">
            <a:alphaModFix/>
          </a:blip>
          <a:stretch>
            <a:fillRect/>
          </a:stretch>
        </p:blipFill>
        <p:spPr>
          <a:xfrm>
            <a:off x="2350275" y="1285875"/>
            <a:ext cx="4729175" cy="35468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9"/>
                                        </p:tgtEl>
                                        <p:attrNameLst>
                                          <p:attrName>style.visibility</p:attrName>
                                        </p:attrNameLst>
                                      </p:cBhvr>
                                      <p:to>
                                        <p:strVal val="visible"/>
                                      </p:to>
                                    </p:set>
                                    <p:animEffect filter="fade" transition="in">
                                      <p:cBhvr>
                                        <p:cTn dur="1000"/>
                                        <p:tgtEl>
                                          <p:spTgt spid="15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8"/>
          <p:cNvSpPr txBox="1"/>
          <p:nvPr>
            <p:ph type="title"/>
          </p:nvPr>
        </p:nvSpPr>
        <p:spPr>
          <a:xfrm>
            <a:off x="311700" y="102125"/>
            <a:ext cx="8520600" cy="5409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SzPct val="40573"/>
              <a:buNone/>
            </a:pPr>
            <a:r>
              <a:rPr lang="en" sz="2440"/>
              <a:t>Source Code for detecting faces in images</a:t>
            </a:r>
            <a:endParaRPr sz="2440"/>
          </a:p>
        </p:txBody>
      </p:sp>
      <p:pic>
        <p:nvPicPr>
          <p:cNvPr id="165" name="Google Shape;165;p28"/>
          <p:cNvPicPr preferRelativeResize="0"/>
          <p:nvPr/>
        </p:nvPicPr>
        <p:blipFill>
          <a:blip r:embed="rId3">
            <a:alphaModFix/>
          </a:blip>
          <a:stretch>
            <a:fillRect/>
          </a:stretch>
        </p:blipFill>
        <p:spPr>
          <a:xfrm>
            <a:off x="102375" y="578725"/>
            <a:ext cx="6667500" cy="4324350"/>
          </a:xfrm>
          <a:prstGeom prst="rect">
            <a:avLst/>
          </a:prstGeom>
          <a:noFill/>
          <a:ln>
            <a:noFill/>
          </a:ln>
        </p:spPr>
      </p:pic>
      <p:pic>
        <p:nvPicPr>
          <p:cNvPr id="166" name="Google Shape;166;p28"/>
          <p:cNvPicPr preferRelativeResize="0"/>
          <p:nvPr/>
        </p:nvPicPr>
        <p:blipFill>
          <a:blip r:embed="rId4">
            <a:alphaModFix/>
          </a:blip>
          <a:stretch>
            <a:fillRect/>
          </a:stretch>
        </p:blipFill>
        <p:spPr>
          <a:xfrm>
            <a:off x="5561425" y="2027425"/>
            <a:ext cx="3338500" cy="25803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9"/>
          <p:cNvSpPr txBox="1"/>
          <p:nvPr>
            <p:ph type="title"/>
          </p:nvPr>
        </p:nvSpPr>
        <p:spPr>
          <a:xfrm>
            <a:off x="5407350" y="107150"/>
            <a:ext cx="3639300" cy="792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2100"/>
              <a:t>Source Code for detection of faces in videos</a:t>
            </a:r>
            <a:endParaRPr sz="2100"/>
          </a:p>
        </p:txBody>
      </p:sp>
      <p:sp>
        <p:nvSpPr>
          <p:cNvPr id="172" name="Google Shape;172;p29"/>
          <p:cNvSpPr txBox="1"/>
          <p:nvPr>
            <p:ph idx="1" type="body"/>
          </p:nvPr>
        </p:nvSpPr>
        <p:spPr>
          <a:xfrm>
            <a:off x="5407350" y="1081125"/>
            <a:ext cx="3429000" cy="11691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1400">
                <a:highlight>
                  <a:srgbClr val="FFFFFF"/>
                </a:highlight>
              </a:rPr>
              <a:t>Videos are basically made up of frames, which are still images. So we perform the face detection for each frame in a video.</a:t>
            </a:r>
            <a:endParaRPr sz="1400"/>
          </a:p>
        </p:txBody>
      </p:sp>
      <p:pic>
        <p:nvPicPr>
          <p:cNvPr id="173" name="Google Shape;173;p29"/>
          <p:cNvPicPr preferRelativeResize="0"/>
          <p:nvPr/>
        </p:nvPicPr>
        <p:blipFill rotWithShape="1">
          <a:blip r:embed="rId3">
            <a:alphaModFix/>
          </a:blip>
          <a:srcRect b="0" l="14951" r="15830" t="0"/>
          <a:stretch/>
        </p:blipFill>
        <p:spPr>
          <a:xfrm>
            <a:off x="0" y="0"/>
            <a:ext cx="5336374" cy="5094001"/>
          </a:xfrm>
          <a:prstGeom prst="rect">
            <a:avLst/>
          </a:prstGeom>
          <a:noFill/>
          <a:ln>
            <a:noFill/>
          </a:ln>
        </p:spPr>
      </p:pic>
      <p:pic>
        <p:nvPicPr>
          <p:cNvPr id="174" name="Google Shape;174;p29"/>
          <p:cNvPicPr preferRelativeResize="0"/>
          <p:nvPr/>
        </p:nvPicPr>
        <p:blipFill>
          <a:blip r:embed="rId4">
            <a:alphaModFix/>
          </a:blip>
          <a:stretch>
            <a:fillRect/>
          </a:stretch>
        </p:blipFill>
        <p:spPr>
          <a:xfrm>
            <a:off x="5728000" y="2431300"/>
            <a:ext cx="2997999" cy="22130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30"/>
          <p:cNvSpPr txBox="1"/>
          <p:nvPr>
            <p:ph type="title"/>
          </p:nvPr>
        </p:nvSpPr>
        <p:spPr>
          <a:xfrm>
            <a:off x="311700" y="305725"/>
            <a:ext cx="8520600" cy="707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Conclusion</a:t>
            </a:r>
            <a:endParaRPr/>
          </a:p>
          <a:p>
            <a:pPr indent="0" lvl="0" marL="0" rtl="0" algn="ctr">
              <a:spcBef>
                <a:spcPts val="0"/>
              </a:spcBef>
              <a:spcAft>
                <a:spcPts val="0"/>
              </a:spcAft>
              <a:buNone/>
            </a:pPr>
            <a:r>
              <a:t/>
            </a:r>
            <a:endParaRPr/>
          </a:p>
        </p:txBody>
      </p:sp>
      <p:sp>
        <p:nvSpPr>
          <p:cNvPr id="180" name="Google Shape;180;p30"/>
          <p:cNvSpPr txBox="1"/>
          <p:nvPr>
            <p:ph idx="1" type="body"/>
          </p:nvPr>
        </p:nvSpPr>
        <p:spPr>
          <a:xfrm>
            <a:off x="311700" y="1013125"/>
            <a:ext cx="8520600" cy="3555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Face recognition technologies have been associated generally with very costly top secure applications. Today the core technologies have evolved and the cost of equipments is going down dramatically due to the integration and the increasing processing power. Certain applications of face recognition technology are now cost effective, reliable and highly accurate. As a result there are no technological or financial barriers for stepping from the pilot project to widespread deployment. </a:t>
            </a:r>
            <a:endParaRPr/>
          </a:p>
          <a:p>
            <a:pPr indent="-342900" lvl="0" marL="457200" rtl="0" algn="l">
              <a:spcBef>
                <a:spcPts val="0"/>
              </a:spcBef>
              <a:spcAft>
                <a:spcPts val="0"/>
              </a:spcAft>
              <a:buSzPts val="1800"/>
              <a:buChar char="●"/>
            </a:pPr>
            <a:r>
              <a:rPr lang="en"/>
              <a:t>Government and NGOs should concentrate and promote applications of facial recognition system in India in various fields by giving economical support and appreciation</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1"/>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References</a:t>
            </a:r>
            <a:endParaRPr/>
          </a:p>
        </p:txBody>
      </p:sp>
      <p:sp>
        <p:nvSpPr>
          <p:cNvPr id="186" name="Google Shape;186;p31"/>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a:t>http://umpir.ump.edu.my/id/eprint/327/3/Real%20time%20face%20detec tion%20system%20-%20Chapter%201.pdf </a:t>
            </a:r>
            <a:endParaRPr/>
          </a:p>
          <a:p>
            <a:pPr indent="-336550" lvl="0" marL="457200" rtl="0" algn="l">
              <a:spcBef>
                <a:spcPts val="0"/>
              </a:spcBef>
              <a:spcAft>
                <a:spcPts val="0"/>
              </a:spcAft>
              <a:buSzPts val="1700"/>
              <a:buAutoNum type="arabicPeriod"/>
            </a:pPr>
            <a:r>
              <a:rPr lang="en" sz="1700"/>
              <a:t>https://www.sciencedirect.com/topics/computer-science/classifier-cascade</a:t>
            </a:r>
            <a:endParaRPr sz="1700"/>
          </a:p>
          <a:p>
            <a:pPr indent="-342900" lvl="0" marL="457200" rtl="0" algn="l">
              <a:spcBef>
                <a:spcPts val="0"/>
              </a:spcBef>
              <a:spcAft>
                <a:spcPts val="0"/>
              </a:spcAft>
              <a:buSzPts val="1800"/>
              <a:buAutoNum type="arabicPeriod"/>
            </a:pPr>
            <a:r>
              <a:rPr lang="en"/>
              <a:t>https://ieeexplore.ieee.org/document/6315916 </a:t>
            </a:r>
            <a:endParaRPr/>
          </a:p>
          <a:p>
            <a:pPr indent="-342900" lvl="0" marL="457200" rtl="0" algn="l">
              <a:spcBef>
                <a:spcPts val="0"/>
              </a:spcBef>
              <a:spcAft>
                <a:spcPts val="0"/>
              </a:spcAft>
              <a:buSzPts val="1800"/>
              <a:buAutoNum type="arabicPeriod"/>
            </a:pPr>
            <a:r>
              <a:rPr lang="en"/>
              <a:t>https://link.springer.com/chapter/10.1007/978-3-642-72201-1_9 </a:t>
            </a:r>
            <a:endParaRPr/>
          </a:p>
          <a:p>
            <a:pPr indent="-342900" lvl="0" marL="457200" rtl="0" algn="l">
              <a:spcBef>
                <a:spcPts val="0"/>
              </a:spcBef>
              <a:spcAft>
                <a:spcPts val="0"/>
              </a:spcAft>
              <a:buSzPts val="1800"/>
              <a:buAutoNum type="arabicPeriod"/>
            </a:pPr>
            <a:r>
              <a:rPr lang="en"/>
              <a:t>https://thesai.org/Downloads/Volume9No6/Paper_6-Study_of_Face_Recog nition_Techniques.pdf</a:t>
            </a:r>
            <a:endParaRPr/>
          </a:p>
          <a:p>
            <a:pPr indent="-342900" lvl="0" marL="457200" rtl="0" algn="l">
              <a:spcBef>
                <a:spcPts val="0"/>
              </a:spcBef>
              <a:spcAft>
                <a:spcPts val="0"/>
              </a:spcAft>
              <a:buSzPts val="1800"/>
              <a:buAutoNum type="arabicPeriod"/>
            </a:pPr>
            <a:r>
              <a:rPr lang="en"/>
              <a:t>http://www.pace.ac.in/documents/ece/FACE%20RECOGNITION%20SYSTE M%20WITH%20FACE%20DETECTION.pdf</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3020"/>
              <a:t>Face Detection using OpenCV and python</a:t>
            </a:r>
            <a:endParaRPr sz="3020"/>
          </a:p>
        </p:txBody>
      </p:sp>
      <p:sp>
        <p:nvSpPr>
          <p:cNvPr id="77" name="Google Shape;77;p14"/>
          <p:cNvSpPr txBox="1"/>
          <p:nvPr/>
        </p:nvSpPr>
        <p:spPr>
          <a:xfrm>
            <a:off x="864300" y="1585925"/>
            <a:ext cx="7415400" cy="1662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rgbClr val="980000"/>
                </a:solidFill>
                <a:highlight>
                  <a:schemeClr val="lt1"/>
                </a:highlight>
              </a:rPr>
              <a:t>Project Area</a:t>
            </a:r>
            <a:r>
              <a:rPr b="1" lang="en" sz="2400"/>
              <a:t> :- </a:t>
            </a:r>
            <a:endParaRPr b="1" sz="2400"/>
          </a:p>
          <a:p>
            <a:pPr indent="0" lvl="0" marL="0" rtl="0" algn="l">
              <a:spcBef>
                <a:spcPts val="0"/>
              </a:spcBef>
              <a:spcAft>
                <a:spcPts val="0"/>
              </a:spcAft>
              <a:buNone/>
            </a:pPr>
            <a:r>
              <a:rPr lang="en" sz="2400"/>
              <a:t>This project is based on face detection using python and libraries like opencv,numpy,matplotlib and haar feature based cascade classifier</a:t>
            </a:r>
            <a:endParaRPr sz="2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5"/>
          <p:cNvSpPr txBox="1"/>
          <p:nvPr>
            <p:ph type="title"/>
          </p:nvPr>
        </p:nvSpPr>
        <p:spPr>
          <a:xfrm>
            <a:off x="311700" y="380725"/>
            <a:ext cx="8520600" cy="707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Outline</a:t>
            </a:r>
            <a:endParaRPr/>
          </a:p>
        </p:txBody>
      </p:sp>
      <p:sp>
        <p:nvSpPr>
          <p:cNvPr id="83" name="Google Shape;83;p15"/>
          <p:cNvSpPr txBox="1"/>
          <p:nvPr>
            <p:ph idx="1" type="body"/>
          </p:nvPr>
        </p:nvSpPr>
        <p:spPr>
          <a:xfrm>
            <a:off x="311700" y="998425"/>
            <a:ext cx="8520600" cy="3877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Introduction</a:t>
            </a:r>
            <a:endParaRPr/>
          </a:p>
          <a:p>
            <a:pPr indent="-342900" lvl="0" marL="457200" rtl="0" algn="l">
              <a:spcBef>
                <a:spcPts val="0"/>
              </a:spcBef>
              <a:spcAft>
                <a:spcPts val="0"/>
              </a:spcAft>
              <a:buSzPts val="1800"/>
              <a:buChar char="➢"/>
            </a:pPr>
            <a:r>
              <a:rPr lang="en"/>
              <a:t>Motivation</a:t>
            </a:r>
            <a:endParaRPr/>
          </a:p>
          <a:p>
            <a:pPr indent="-342900" lvl="0" marL="457200" rtl="0" algn="l">
              <a:spcBef>
                <a:spcPts val="0"/>
              </a:spcBef>
              <a:spcAft>
                <a:spcPts val="0"/>
              </a:spcAft>
              <a:buSzPts val="1800"/>
              <a:buChar char="➢"/>
            </a:pPr>
            <a:r>
              <a:rPr lang="en"/>
              <a:t>Abstract</a:t>
            </a:r>
            <a:endParaRPr/>
          </a:p>
          <a:p>
            <a:pPr indent="-342900" lvl="0" marL="457200" rtl="0" algn="l">
              <a:spcBef>
                <a:spcPts val="0"/>
              </a:spcBef>
              <a:spcAft>
                <a:spcPts val="0"/>
              </a:spcAft>
              <a:buSzPts val="1800"/>
              <a:buChar char="➢"/>
            </a:pPr>
            <a:r>
              <a:rPr lang="en"/>
              <a:t>Scope</a:t>
            </a:r>
            <a:endParaRPr/>
          </a:p>
          <a:p>
            <a:pPr indent="-342900" lvl="0" marL="457200" rtl="0" algn="l">
              <a:spcBef>
                <a:spcPts val="0"/>
              </a:spcBef>
              <a:spcAft>
                <a:spcPts val="0"/>
              </a:spcAft>
              <a:buSzPts val="1800"/>
              <a:buChar char="➢"/>
            </a:pPr>
            <a:r>
              <a:rPr lang="en"/>
              <a:t>Advantages</a:t>
            </a:r>
            <a:endParaRPr/>
          </a:p>
          <a:p>
            <a:pPr indent="-342900" lvl="0" marL="457200" rtl="0" algn="l">
              <a:spcBef>
                <a:spcPts val="0"/>
              </a:spcBef>
              <a:spcAft>
                <a:spcPts val="0"/>
              </a:spcAft>
              <a:buSzPts val="1800"/>
              <a:buChar char="➢"/>
            </a:pPr>
            <a:r>
              <a:rPr lang="en"/>
              <a:t>Requirements and Installations</a:t>
            </a:r>
            <a:endParaRPr/>
          </a:p>
          <a:p>
            <a:pPr indent="-342900" lvl="0" marL="457200" rtl="0" algn="l">
              <a:spcBef>
                <a:spcPts val="0"/>
              </a:spcBef>
              <a:spcAft>
                <a:spcPts val="0"/>
              </a:spcAft>
              <a:buSzPts val="1800"/>
              <a:buChar char="➢"/>
            </a:pPr>
            <a:r>
              <a:rPr lang="en"/>
              <a:t>Information of algorithms used</a:t>
            </a:r>
            <a:endParaRPr/>
          </a:p>
          <a:p>
            <a:pPr indent="-342900" lvl="0" marL="457200" rtl="0" algn="l">
              <a:spcBef>
                <a:spcPts val="0"/>
              </a:spcBef>
              <a:spcAft>
                <a:spcPts val="0"/>
              </a:spcAft>
              <a:buSzPts val="1800"/>
              <a:buChar char="➢"/>
            </a:pPr>
            <a:r>
              <a:rPr lang="en"/>
              <a:t>Methodology</a:t>
            </a:r>
            <a:endParaRPr/>
          </a:p>
          <a:p>
            <a:pPr indent="-342900" lvl="0" marL="457200" rtl="0" algn="l">
              <a:spcBef>
                <a:spcPts val="0"/>
              </a:spcBef>
              <a:spcAft>
                <a:spcPts val="0"/>
              </a:spcAft>
              <a:buSzPts val="1800"/>
              <a:buChar char="➢"/>
            </a:pPr>
            <a:r>
              <a:rPr lang="en"/>
              <a:t>Source codes</a:t>
            </a:r>
            <a:endParaRPr/>
          </a:p>
          <a:p>
            <a:pPr indent="-342900" lvl="0" marL="457200" rtl="0" algn="l">
              <a:spcBef>
                <a:spcPts val="0"/>
              </a:spcBef>
              <a:spcAft>
                <a:spcPts val="0"/>
              </a:spcAft>
              <a:buSzPts val="1800"/>
              <a:buChar char="➢"/>
            </a:pPr>
            <a:r>
              <a:rPr lang="en"/>
              <a:t>Conclusion</a:t>
            </a:r>
            <a:endParaRPr/>
          </a:p>
          <a:p>
            <a:pPr indent="-342900" lvl="0" marL="457200" rtl="0" algn="l">
              <a:spcBef>
                <a:spcPts val="0"/>
              </a:spcBef>
              <a:spcAft>
                <a:spcPts val="0"/>
              </a:spcAft>
              <a:buSzPts val="1800"/>
              <a:buChar char="➢"/>
            </a:pPr>
            <a:r>
              <a:rPr lang="en"/>
              <a:t>References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6"/>
          <p:cNvSpPr txBox="1"/>
          <p:nvPr>
            <p:ph type="title"/>
          </p:nvPr>
        </p:nvSpPr>
        <p:spPr>
          <a:xfrm>
            <a:off x="311700" y="273575"/>
            <a:ext cx="8520600" cy="707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Introduction</a:t>
            </a:r>
            <a:endParaRPr/>
          </a:p>
        </p:txBody>
      </p:sp>
      <p:sp>
        <p:nvSpPr>
          <p:cNvPr id="89" name="Google Shape;89;p16"/>
          <p:cNvSpPr txBox="1"/>
          <p:nvPr>
            <p:ph idx="1" type="body"/>
          </p:nvPr>
        </p:nvSpPr>
        <p:spPr>
          <a:xfrm>
            <a:off x="311700" y="98097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Face detection is a computer vision technology that helps to locate/visualize human faces in digital images. This technique is a specific use case of object detection technology that deals with detecting instances of semantic objects of a certain class (such as humans, buildings or cars) in digital images and videos. With the advent of technology, face detection has gained a lot of importance especially in fields like photography, security, and marketing. </a:t>
            </a:r>
            <a:endParaRPr/>
          </a:p>
        </p:txBody>
      </p:sp>
      <p:pic>
        <p:nvPicPr>
          <p:cNvPr id="90" name="Google Shape;90;p16"/>
          <p:cNvPicPr preferRelativeResize="0"/>
          <p:nvPr/>
        </p:nvPicPr>
        <p:blipFill>
          <a:blip r:embed="rId3">
            <a:alphaModFix/>
          </a:blip>
          <a:stretch>
            <a:fillRect/>
          </a:stretch>
        </p:blipFill>
        <p:spPr>
          <a:xfrm>
            <a:off x="2819396" y="3211125"/>
            <a:ext cx="3117050" cy="16360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7"/>
          <p:cNvSpPr txBox="1"/>
          <p:nvPr>
            <p:ph type="title"/>
          </p:nvPr>
        </p:nvSpPr>
        <p:spPr>
          <a:xfrm>
            <a:off x="311700" y="391450"/>
            <a:ext cx="8520600" cy="707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Motivation</a:t>
            </a:r>
            <a:endParaRPr/>
          </a:p>
          <a:p>
            <a:pPr indent="0" lvl="0" marL="0" rtl="0" algn="ctr">
              <a:spcBef>
                <a:spcPts val="0"/>
              </a:spcBef>
              <a:spcAft>
                <a:spcPts val="0"/>
              </a:spcAft>
              <a:buNone/>
            </a:pPr>
            <a:r>
              <a:t/>
            </a:r>
            <a:endParaRPr/>
          </a:p>
        </p:txBody>
      </p:sp>
      <p:sp>
        <p:nvSpPr>
          <p:cNvPr id="96" name="Google Shape;96;p17"/>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2000"/>
              <a:t>This</a:t>
            </a:r>
            <a:r>
              <a:rPr lang="en" sz="2000"/>
              <a:t> Face Detection Project is developed for our Security CCTV Police,our Indian army and even for common use of people to detect a face in single and group of people in Images. Today in the world, Security is advancing to detect the terrorist and criminals easily in crowd. This Project will easily detect faces even old\blur Images with very less time of execution. This Face Detection Code can be deployed and used in any application camera, security apps and website to find faces easily.</a:t>
            </a:r>
            <a:endParaRPr sz="20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Abstract</a:t>
            </a:r>
            <a:endParaRPr/>
          </a:p>
        </p:txBody>
      </p:sp>
      <p:sp>
        <p:nvSpPr>
          <p:cNvPr id="102" name="Google Shape;102;p18"/>
          <p:cNvSpPr txBox="1"/>
          <p:nvPr>
            <p:ph idx="1" type="body"/>
          </p:nvPr>
        </p:nvSpPr>
        <p:spPr>
          <a:xfrm>
            <a:off x="311700" y="109487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900">
                <a:solidFill>
                  <a:srgbClr val="24292F"/>
                </a:solidFill>
                <a:highlight>
                  <a:srgbClr val="FFFFFF"/>
                </a:highlight>
              </a:rPr>
              <a:t>This project gives an ideal way of detecting and recognizing human face using OpenCV, and python which is part of Machine learning. It contains the ways in which Machine learning, an important part of computer science field, can be used to determine the face using several libraries in OpenCV along with python. This System will contain a proposed system which will help in the detecting the human face in real time. This implementation can be used at various platforms in machines and smartphones, and several software applications.</a:t>
            </a:r>
            <a:endParaRPr sz="25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Scope of the Project</a:t>
            </a:r>
            <a:endParaRPr/>
          </a:p>
        </p:txBody>
      </p:sp>
      <p:sp>
        <p:nvSpPr>
          <p:cNvPr id="108" name="Google Shape;108;p19"/>
          <p:cNvSpPr txBox="1"/>
          <p:nvPr>
            <p:ph idx="1" type="body"/>
          </p:nvPr>
        </p:nvSpPr>
        <p:spPr>
          <a:xfrm>
            <a:off x="311700" y="1266325"/>
            <a:ext cx="8520600" cy="3302700"/>
          </a:xfrm>
          <a:prstGeom prst="rect">
            <a:avLst/>
          </a:prstGeom>
        </p:spPr>
        <p:txBody>
          <a:bodyPr anchorCtr="0" anchor="t" bIns="91425" lIns="91425" spcFirstLastPara="1" rIns="91425" wrap="square" tIns="91425">
            <a:normAutofit fontScale="92500" lnSpcReduction="10000"/>
          </a:bodyPr>
          <a:lstStyle/>
          <a:p>
            <a:pPr indent="-334327" lvl="0" marL="457200" rtl="0" algn="l">
              <a:spcBef>
                <a:spcPts val="0"/>
              </a:spcBef>
              <a:spcAft>
                <a:spcPts val="0"/>
              </a:spcAft>
              <a:buSzPct val="100000"/>
              <a:buChar char="●"/>
            </a:pPr>
            <a:r>
              <a:rPr lang="en"/>
              <a:t>To identify and verify terrorists at airports, railway stations and malls the face recognition technology will be the best choice in India as compared with other biometric technologies since other technologies cannot be helpful in crowded places. </a:t>
            </a:r>
            <a:endParaRPr/>
          </a:p>
          <a:p>
            <a:pPr indent="-334327" lvl="0" marL="457200" rtl="0" algn="l">
              <a:spcBef>
                <a:spcPts val="0"/>
              </a:spcBef>
              <a:spcAft>
                <a:spcPts val="0"/>
              </a:spcAft>
              <a:buSzPct val="100000"/>
              <a:buChar char="●"/>
            </a:pPr>
            <a:r>
              <a:rPr lang="en"/>
              <a:t>This technology can also be used effectively in various important examinations such as SSC, HSC, Medical, Engineering, MCA, MBA, B- Pharmacy, Nursing courses etc. The examinee can be identified and verified using Face Recognition Technique. </a:t>
            </a:r>
            <a:endParaRPr/>
          </a:p>
          <a:p>
            <a:pPr indent="-334327" lvl="0" marL="457200" rtl="0" algn="l">
              <a:spcBef>
                <a:spcPts val="0"/>
              </a:spcBef>
              <a:spcAft>
                <a:spcPts val="0"/>
              </a:spcAft>
              <a:buSzPct val="100000"/>
              <a:buChar char="●"/>
            </a:pPr>
            <a:r>
              <a:rPr lang="en"/>
              <a:t>It can also be deployed in police station to identify and verify the criminals. </a:t>
            </a:r>
            <a:endParaRPr/>
          </a:p>
          <a:p>
            <a:pPr indent="-334327" lvl="0" marL="457200" rtl="0" algn="l">
              <a:spcBef>
                <a:spcPts val="0"/>
              </a:spcBef>
              <a:spcAft>
                <a:spcPts val="0"/>
              </a:spcAft>
              <a:buSzPct val="100000"/>
              <a:buChar char="●"/>
            </a:pPr>
            <a:r>
              <a:rPr lang="en"/>
              <a:t>It can also identify the number of students in a classroom. It can collect all the number of faces in less than 1 sec. Easy to take attendance.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0"/>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Advantages of this Method</a:t>
            </a:r>
            <a:endParaRPr/>
          </a:p>
        </p:txBody>
      </p:sp>
      <p:sp>
        <p:nvSpPr>
          <p:cNvPr id="114" name="Google Shape;114;p20"/>
          <p:cNvSpPr txBox="1"/>
          <p:nvPr>
            <p:ph idx="1" type="body"/>
          </p:nvPr>
        </p:nvSpPr>
        <p:spPr>
          <a:xfrm>
            <a:off x="311700" y="1266325"/>
            <a:ext cx="8520600" cy="3405600"/>
          </a:xfrm>
          <a:prstGeom prst="rect">
            <a:avLst/>
          </a:prstGeom>
        </p:spPr>
        <p:txBody>
          <a:bodyPr anchorCtr="0" anchor="t" bIns="91425" lIns="91425" spcFirstLastPara="1" rIns="91425" wrap="square" tIns="91425">
            <a:normAutofit fontScale="92500"/>
          </a:bodyPr>
          <a:lstStyle/>
          <a:p>
            <a:pPr indent="0" lvl="0" marL="0" rtl="0" algn="l">
              <a:spcBef>
                <a:spcPts val="0"/>
              </a:spcBef>
              <a:spcAft>
                <a:spcPts val="0"/>
              </a:spcAft>
              <a:buNone/>
            </a:pPr>
            <a:r>
              <a:rPr lang="en"/>
              <a:t>1. It can Detect faces easily with less time of execution. </a:t>
            </a:r>
            <a:endParaRPr/>
          </a:p>
          <a:p>
            <a:pPr indent="0" lvl="0" marL="0" rtl="0" algn="l">
              <a:spcBef>
                <a:spcPts val="1200"/>
              </a:spcBef>
              <a:spcAft>
                <a:spcPts val="0"/>
              </a:spcAft>
              <a:buNone/>
            </a:pPr>
            <a:r>
              <a:rPr lang="en"/>
              <a:t>2. It can Detect Face in any quality of Images even blur. </a:t>
            </a:r>
            <a:endParaRPr/>
          </a:p>
          <a:p>
            <a:pPr indent="0" lvl="0" marL="0" rtl="0" algn="l">
              <a:spcBef>
                <a:spcPts val="1200"/>
              </a:spcBef>
              <a:spcAft>
                <a:spcPts val="0"/>
              </a:spcAft>
              <a:buNone/>
            </a:pPr>
            <a:r>
              <a:rPr lang="en"/>
              <a:t>3. It can Detect single, double or even multiple faces in any Image. </a:t>
            </a:r>
            <a:endParaRPr/>
          </a:p>
          <a:p>
            <a:pPr indent="0" lvl="0" marL="0" rtl="0" algn="l">
              <a:spcBef>
                <a:spcPts val="1200"/>
              </a:spcBef>
              <a:spcAft>
                <a:spcPts val="0"/>
              </a:spcAft>
              <a:buNone/>
            </a:pPr>
            <a:r>
              <a:rPr lang="en"/>
              <a:t>4. It can tell the number of Peoples/faces in Image. </a:t>
            </a:r>
            <a:endParaRPr/>
          </a:p>
          <a:p>
            <a:pPr indent="0" lvl="0" marL="0" rtl="0" algn="l">
              <a:spcBef>
                <a:spcPts val="1200"/>
              </a:spcBef>
              <a:spcAft>
                <a:spcPts val="0"/>
              </a:spcAft>
              <a:buNone/>
            </a:pPr>
            <a:r>
              <a:rPr lang="en"/>
              <a:t>5. It is fully automatic face recognition system </a:t>
            </a:r>
            <a:endParaRPr/>
          </a:p>
          <a:p>
            <a:pPr indent="0" lvl="0" marL="0" rtl="0" algn="l">
              <a:spcBef>
                <a:spcPts val="1200"/>
              </a:spcBef>
              <a:spcAft>
                <a:spcPts val="0"/>
              </a:spcAft>
              <a:buNone/>
            </a:pPr>
            <a:r>
              <a:rPr lang="en"/>
              <a:t>6. It is one of the best in todays world Innovation as it uses shortest amount of code.</a:t>
            </a:r>
            <a:endParaRPr/>
          </a:p>
          <a:p>
            <a:pPr indent="0" lvl="0" marL="0" rtl="0" algn="l">
              <a:spcBef>
                <a:spcPts val="1200"/>
              </a:spcBef>
              <a:spcAft>
                <a:spcPts val="1200"/>
              </a:spcAft>
              <a:buNone/>
            </a:pPr>
            <a:r>
              <a:rPr lang="en"/>
              <a:t>7. It uses Haar feature based Algorithm to detect which makes it very accurate and   fast processing of face detection</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1"/>
          <p:cNvSpPr txBox="1"/>
          <p:nvPr>
            <p:ph type="title"/>
          </p:nvPr>
        </p:nvSpPr>
        <p:spPr>
          <a:xfrm>
            <a:off x="311700" y="230725"/>
            <a:ext cx="8520600" cy="707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OpenCV-Python</a:t>
            </a:r>
            <a:endParaRPr/>
          </a:p>
        </p:txBody>
      </p:sp>
      <p:sp>
        <p:nvSpPr>
          <p:cNvPr id="120" name="Google Shape;120;p21"/>
          <p:cNvSpPr txBox="1"/>
          <p:nvPr>
            <p:ph idx="1" type="body"/>
          </p:nvPr>
        </p:nvSpPr>
        <p:spPr>
          <a:xfrm>
            <a:off x="311700" y="1052025"/>
            <a:ext cx="8520600" cy="3620100"/>
          </a:xfrm>
          <a:prstGeom prst="rect">
            <a:avLst/>
          </a:prstGeom>
        </p:spPr>
        <p:txBody>
          <a:bodyPr anchorCtr="0" anchor="t" bIns="91425" lIns="91425" spcFirstLastPara="1" rIns="91425" wrap="square" tIns="91425">
            <a:normAutofit/>
          </a:bodyPr>
          <a:lstStyle/>
          <a:p>
            <a:pPr indent="-349250" lvl="0" marL="457200" rtl="0" algn="l">
              <a:spcBef>
                <a:spcPts val="0"/>
              </a:spcBef>
              <a:spcAft>
                <a:spcPts val="0"/>
              </a:spcAft>
              <a:buSzPts val="1900"/>
              <a:buChar char="●"/>
            </a:pPr>
            <a:r>
              <a:rPr lang="en" sz="1900"/>
              <a:t>OpenCV essentially stands for Open Source Computer Vision Library. Although it is written in optimized C/C++, it has interfaces for Python and Java along with C++. </a:t>
            </a:r>
            <a:endParaRPr sz="1900"/>
          </a:p>
          <a:p>
            <a:pPr indent="-349250" lvl="0" marL="457200" rtl="0" algn="l">
              <a:spcBef>
                <a:spcPts val="0"/>
              </a:spcBef>
              <a:spcAft>
                <a:spcPts val="0"/>
              </a:spcAft>
              <a:buSzPts val="1900"/>
              <a:buChar char="●"/>
            </a:pPr>
            <a:r>
              <a:rPr lang="en" sz="1900"/>
              <a:t>OpenCV-Python is the python API for OpenCV. You can think of it as a python wrapper around the C++ implementation of OpenCV. OpenCV-Python is not only fast but is also easy to code and deploy(due to the Python wrapper in foreground). </a:t>
            </a:r>
            <a:endParaRPr sz="1900"/>
          </a:p>
        </p:txBody>
      </p:sp>
    </p:spTree>
  </p:cSld>
  <p:clrMapOvr>
    <a:masterClrMapping/>
  </p:clrMapOvr>
</p:sld>
</file>

<file path=ppt/theme/theme1.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