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75" r:id="rId11"/>
    <p:sldId id="266" r:id="rId12"/>
    <p:sldId id="267" r:id="rId13"/>
    <p:sldId id="268" r:id="rId14"/>
    <p:sldId id="269" r:id="rId15"/>
    <p:sldId id="273" r:id="rId16"/>
    <p:sldId id="272" r:id="rId17"/>
    <p:sldId id="270" r:id="rId18"/>
    <p:sldId id="271"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F01"/>
    <a:srgbClr val="C97775"/>
    <a:srgbClr val="FEED6E"/>
    <a:srgbClr val="F5F8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771B34DA-5207-EE80-D01B-ECF1D5C22FA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91D5B09-C887-C4ED-6361-1EF932DAA55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9ABC0CE-FC14-1F30-0ACF-DE0A3F825230}"/>
              </a:ext>
            </a:extLst>
          </p:cNvPr>
          <p:cNvSpPr>
            <a:spLocks noGrp="1" noChangeArrowheads="1"/>
          </p:cNvSpPr>
          <p:nvPr>
            <p:ph type="sldNum" sz="quarter" idx="12"/>
          </p:nvPr>
        </p:nvSpPr>
        <p:spPr>
          <a:ln/>
        </p:spPr>
        <p:txBody>
          <a:bodyPr/>
          <a:lstStyle>
            <a:lvl1pPr>
              <a:defRPr/>
            </a:lvl1pPr>
          </a:lstStyle>
          <a:p>
            <a:pPr>
              <a:defRPr/>
            </a:pPr>
            <a:fld id="{0ADBB08D-631E-4C7C-9853-AC80C1496932}" type="slidenum">
              <a:rPr lang="zh-CN" altLang="en-US"/>
              <a:pPr>
                <a:defRPr/>
              </a:pPr>
              <a:t>‹#›</a:t>
            </a:fld>
            <a:endParaRPr lang="en-US" altLang="en-US"/>
          </a:p>
        </p:txBody>
      </p:sp>
    </p:spTree>
    <p:extLst>
      <p:ext uri="{BB962C8B-B14F-4D97-AF65-F5344CB8AC3E}">
        <p14:creationId xmlns:p14="http://schemas.microsoft.com/office/powerpoint/2010/main" val="14759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8715129F-CFA8-06E3-FC86-9CE2EACB52D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2CDE750-29F3-EDF1-D67D-8F43823D2F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ED39D75-2170-4261-28D9-6577BCC12FEE}"/>
              </a:ext>
            </a:extLst>
          </p:cNvPr>
          <p:cNvSpPr>
            <a:spLocks noGrp="1" noChangeArrowheads="1"/>
          </p:cNvSpPr>
          <p:nvPr>
            <p:ph type="sldNum" sz="quarter" idx="12"/>
          </p:nvPr>
        </p:nvSpPr>
        <p:spPr>
          <a:ln/>
        </p:spPr>
        <p:txBody>
          <a:bodyPr/>
          <a:lstStyle>
            <a:lvl1pPr>
              <a:defRPr/>
            </a:lvl1pPr>
          </a:lstStyle>
          <a:p>
            <a:pPr>
              <a:defRPr/>
            </a:pPr>
            <a:fld id="{15B8D7E5-4BA7-4E51-90B3-EF5C27C14E5B}" type="slidenum">
              <a:rPr lang="zh-CN" altLang="en-US"/>
              <a:pPr>
                <a:defRPr/>
              </a:pPr>
              <a:t>‹#›</a:t>
            </a:fld>
            <a:endParaRPr lang="en-US" altLang="en-US"/>
          </a:p>
        </p:txBody>
      </p:sp>
    </p:spTree>
    <p:extLst>
      <p:ext uri="{BB962C8B-B14F-4D97-AF65-F5344CB8AC3E}">
        <p14:creationId xmlns:p14="http://schemas.microsoft.com/office/powerpoint/2010/main" val="37989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C63ADC13-2AE5-214B-A0D4-A3096C67C7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29EB406-60EA-02BE-3979-341F3C6EBB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029C713-95C8-C167-D274-029AAEBB4E1C}"/>
              </a:ext>
            </a:extLst>
          </p:cNvPr>
          <p:cNvSpPr>
            <a:spLocks noGrp="1" noChangeArrowheads="1"/>
          </p:cNvSpPr>
          <p:nvPr>
            <p:ph type="sldNum" sz="quarter" idx="12"/>
          </p:nvPr>
        </p:nvSpPr>
        <p:spPr>
          <a:ln/>
        </p:spPr>
        <p:txBody>
          <a:bodyPr/>
          <a:lstStyle>
            <a:lvl1pPr>
              <a:defRPr/>
            </a:lvl1pPr>
          </a:lstStyle>
          <a:p>
            <a:pPr>
              <a:defRPr/>
            </a:pPr>
            <a:fld id="{A1277347-E3F8-448A-A83E-797EFE34E8DD}" type="slidenum">
              <a:rPr lang="zh-CN" altLang="en-US"/>
              <a:pPr>
                <a:defRPr/>
              </a:pPr>
              <a:t>‹#›</a:t>
            </a:fld>
            <a:endParaRPr lang="en-US" altLang="en-US"/>
          </a:p>
        </p:txBody>
      </p:sp>
    </p:spTree>
    <p:extLst>
      <p:ext uri="{BB962C8B-B14F-4D97-AF65-F5344CB8AC3E}">
        <p14:creationId xmlns:p14="http://schemas.microsoft.com/office/powerpoint/2010/main" val="142404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CF63D42C-5AC3-FC85-CFBF-176059BA5BC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6F5F720-3F5D-5A96-D54C-2575D0E40FC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258E300-D22E-2F45-2DBE-F0D7F7A2B27E}"/>
              </a:ext>
            </a:extLst>
          </p:cNvPr>
          <p:cNvSpPr>
            <a:spLocks noGrp="1" noChangeArrowheads="1"/>
          </p:cNvSpPr>
          <p:nvPr>
            <p:ph type="sldNum" sz="quarter" idx="12"/>
          </p:nvPr>
        </p:nvSpPr>
        <p:spPr>
          <a:ln/>
        </p:spPr>
        <p:txBody>
          <a:bodyPr/>
          <a:lstStyle>
            <a:lvl1pPr>
              <a:defRPr/>
            </a:lvl1pPr>
          </a:lstStyle>
          <a:p>
            <a:pPr>
              <a:defRPr/>
            </a:pPr>
            <a:fld id="{00B1FF2E-7C1C-4729-A3D1-1160020FFD88}" type="slidenum">
              <a:rPr lang="zh-CN" altLang="en-US"/>
              <a:pPr>
                <a:defRPr/>
              </a:pPr>
              <a:t>‹#›</a:t>
            </a:fld>
            <a:endParaRPr lang="en-US" altLang="en-US"/>
          </a:p>
        </p:txBody>
      </p:sp>
    </p:spTree>
    <p:extLst>
      <p:ext uri="{BB962C8B-B14F-4D97-AF65-F5344CB8AC3E}">
        <p14:creationId xmlns:p14="http://schemas.microsoft.com/office/powerpoint/2010/main" val="321809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933EB8B-A03C-3A39-98E1-3BB17996046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DF01D8F-9FF5-50A5-8643-C33E0C70F7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C6A293A-AEA6-37F6-3D93-30087AC9F166}"/>
              </a:ext>
            </a:extLst>
          </p:cNvPr>
          <p:cNvSpPr>
            <a:spLocks noGrp="1" noChangeArrowheads="1"/>
          </p:cNvSpPr>
          <p:nvPr>
            <p:ph type="sldNum" sz="quarter" idx="12"/>
          </p:nvPr>
        </p:nvSpPr>
        <p:spPr>
          <a:ln/>
        </p:spPr>
        <p:txBody>
          <a:bodyPr/>
          <a:lstStyle>
            <a:lvl1pPr>
              <a:defRPr/>
            </a:lvl1pPr>
          </a:lstStyle>
          <a:p>
            <a:pPr>
              <a:defRPr/>
            </a:pPr>
            <a:fld id="{46E880CE-7995-4082-ADA2-D56FEE5D36E2}" type="slidenum">
              <a:rPr lang="zh-CN" altLang="en-US"/>
              <a:pPr>
                <a:defRPr/>
              </a:pPr>
              <a:t>‹#›</a:t>
            </a:fld>
            <a:endParaRPr lang="en-US" altLang="en-US"/>
          </a:p>
        </p:txBody>
      </p:sp>
    </p:spTree>
    <p:extLst>
      <p:ext uri="{BB962C8B-B14F-4D97-AF65-F5344CB8AC3E}">
        <p14:creationId xmlns:p14="http://schemas.microsoft.com/office/powerpoint/2010/main" val="375810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787713BE-62DB-5A7C-CF0F-67C719F1C14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4EE0E56-1305-AEB5-4D72-A73B93C8DF7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D92A74D-70D1-0BC1-6ABE-B4741D38906F}"/>
              </a:ext>
            </a:extLst>
          </p:cNvPr>
          <p:cNvSpPr>
            <a:spLocks noGrp="1" noChangeArrowheads="1"/>
          </p:cNvSpPr>
          <p:nvPr>
            <p:ph type="sldNum" sz="quarter" idx="12"/>
          </p:nvPr>
        </p:nvSpPr>
        <p:spPr>
          <a:ln/>
        </p:spPr>
        <p:txBody>
          <a:bodyPr/>
          <a:lstStyle>
            <a:lvl1pPr>
              <a:defRPr/>
            </a:lvl1pPr>
          </a:lstStyle>
          <a:p>
            <a:pPr>
              <a:defRPr/>
            </a:pPr>
            <a:fld id="{DF183035-57B7-4046-BFD0-97DBB0631113}" type="slidenum">
              <a:rPr lang="zh-CN" altLang="en-US"/>
              <a:pPr>
                <a:defRPr/>
              </a:pPr>
              <a:t>‹#›</a:t>
            </a:fld>
            <a:endParaRPr lang="en-US" altLang="en-US"/>
          </a:p>
        </p:txBody>
      </p:sp>
    </p:spTree>
    <p:extLst>
      <p:ext uri="{BB962C8B-B14F-4D97-AF65-F5344CB8AC3E}">
        <p14:creationId xmlns:p14="http://schemas.microsoft.com/office/powerpoint/2010/main" val="67422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8DD1717E-15F2-A56B-CFA1-519C0D50E98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11255CD-5CB0-D2D9-B4F1-6AA7278923C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82F82ECC-D5B7-4BFB-6F94-A67FA44FC325}"/>
              </a:ext>
            </a:extLst>
          </p:cNvPr>
          <p:cNvSpPr>
            <a:spLocks noGrp="1" noChangeArrowheads="1"/>
          </p:cNvSpPr>
          <p:nvPr>
            <p:ph type="sldNum" sz="quarter" idx="12"/>
          </p:nvPr>
        </p:nvSpPr>
        <p:spPr>
          <a:ln/>
        </p:spPr>
        <p:txBody>
          <a:bodyPr/>
          <a:lstStyle>
            <a:lvl1pPr>
              <a:defRPr/>
            </a:lvl1pPr>
          </a:lstStyle>
          <a:p>
            <a:pPr>
              <a:defRPr/>
            </a:pPr>
            <a:fld id="{2CF79DB7-A0E0-400D-9F92-3425EBFA3E6B}" type="slidenum">
              <a:rPr lang="zh-CN" altLang="en-US"/>
              <a:pPr>
                <a:defRPr/>
              </a:pPr>
              <a:t>‹#›</a:t>
            </a:fld>
            <a:endParaRPr lang="en-US" altLang="en-US"/>
          </a:p>
        </p:txBody>
      </p:sp>
    </p:spTree>
    <p:extLst>
      <p:ext uri="{BB962C8B-B14F-4D97-AF65-F5344CB8AC3E}">
        <p14:creationId xmlns:p14="http://schemas.microsoft.com/office/powerpoint/2010/main" val="2712093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FEECFCF7-6BF8-D4A6-2F80-97120950801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BC1D2C2-F13C-6A5E-FF32-D74B6FD264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1812F405-BCC0-B0F7-13DF-7C12A66930F8}"/>
              </a:ext>
            </a:extLst>
          </p:cNvPr>
          <p:cNvSpPr>
            <a:spLocks noGrp="1" noChangeArrowheads="1"/>
          </p:cNvSpPr>
          <p:nvPr>
            <p:ph type="sldNum" sz="quarter" idx="12"/>
          </p:nvPr>
        </p:nvSpPr>
        <p:spPr>
          <a:ln/>
        </p:spPr>
        <p:txBody>
          <a:bodyPr/>
          <a:lstStyle>
            <a:lvl1pPr>
              <a:defRPr/>
            </a:lvl1pPr>
          </a:lstStyle>
          <a:p>
            <a:pPr>
              <a:defRPr/>
            </a:pPr>
            <a:fld id="{6E23E0F5-34C2-48FD-B77D-3CB01C58DF6A}" type="slidenum">
              <a:rPr lang="zh-CN" altLang="en-US"/>
              <a:pPr>
                <a:defRPr/>
              </a:pPr>
              <a:t>‹#›</a:t>
            </a:fld>
            <a:endParaRPr lang="en-US" altLang="en-US"/>
          </a:p>
        </p:txBody>
      </p:sp>
    </p:spTree>
    <p:extLst>
      <p:ext uri="{BB962C8B-B14F-4D97-AF65-F5344CB8AC3E}">
        <p14:creationId xmlns:p14="http://schemas.microsoft.com/office/powerpoint/2010/main" val="49797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00BE4D2-927B-EEC2-F1A5-D71191A7A7B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46BCD425-3C1D-B116-6706-58AE10FE46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C53F386-0570-1FED-B494-13C7C0F6BC8C}"/>
              </a:ext>
            </a:extLst>
          </p:cNvPr>
          <p:cNvSpPr>
            <a:spLocks noGrp="1" noChangeArrowheads="1"/>
          </p:cNvSpPr>
          <p:nvPr>
            <p:ph type="sldNum" sz="quarter" idx="12"/>
          </p:nvPr>
        </p:nvSpPr>
        <p:spPr>
          <a:ln/>
        </p:spPr>
        <p:txBody>
          <a:bodyPr/>
          <a:lstStyle>
            <a:lvl1pPr>
              <a:defRPr/>
            </a:lvl1pPr>
          </a:lstStyle>
          <a:p>
            <a:pPr>
              <a:defRPr/>
            </a:pPr>
            <a:fld id="{80212D7A-CED4-4FBF-94A7-24EFA4AB2350}" type="slidenum">
              <a:rPr lang="zh-CN" altLang="en-US"/>
              <a:pPr>
                <a:defRPr/>
              </a:pPr>
              <a:t>‹#›</a:t>
            </a:fld>
            <a:endParaRPr lang="en-US" altLang="en-US"/>
          </a:p>
        </p:txBody>
      </p:sp>
    </p:spTree>
    <p:extLst>
      <p:ext uri="{BB962C8B-B14F-4D97-AF65-F5344CB8AC3E}">
        <p14:creationId xmlns:p14="http://schemas.microsoft.com/office/powerpoint/2010/main" val="75723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73A4BAF5-2D07-1FEE-F283-AEC9ED644D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980674E-3597-7FFB-0838-CD196EBEC1F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F730C58-BEE9-3AFB-F6D0-8D9A39EA5F4E}"/>
              </a:ext>
            </a:extLst>
          </p:cNvPr>
          <p:cNvSpPr>
            <a:spLocks noGrp="1" noChangeArrowheads="1"/>
          </p:cNvSpPr>
          <p:nvPr>
            <p:ph type="sldNum" sz="quarter" idx="12"/>
          </p:nvPr>
        </p:nvSpPr>
        <p:spPr>
          <a:ln/>
        </p:spPr>
        <p:txBody>
          <a:bodyPr/>
          <a:lstStyle>
            <a:lvl1pPr>
              <a:defRPr/>
            </a:lvl1pPr>
          </a:lstStyle>
          <a:p>
            <a:pPr>
              <a:defRPr/>
            </a:pPr>
            <a:fld id="{DE1DAC1B-601F-4797-9D38-E8663F99D454}" type="slidenum">
              <a:rPr lang="zh-CN" altLang="en-US"/>
              <a:pPr>
                <a:defRPr/>
              </a:pPr>
              <a:t>‹#›</a:t>
            </a:fld>
            <a:endParaRPr lang="en-US" altLang="en-US"/>
          </a:p>
        </p:txBody>
      </p:sp>
    </p:spTree>
    <p:extLst>
      <p:ext uri="{BB962C8B-B14F-4D97-AF65-F5344CB8AC3E}">
        <p14:creationId xmlns:p14="http://schemas.microsoft.com/office/powerpoint/2010/main" val="75230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DB9A3690-6C28-AECF-4F6E-4FC87CC4A5A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EF417B6-9079-CE40-510C-8C494E0932D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F5AAA90-9D8C-CB75-DED4-C1D2653D2357}"/>
              </a:ext>
            </a:extLst>
          </p:cNvPr>
          <p:cNvSpPr>
            <a:spLocks noGrp="1" noChangeArrowheads="1"/>
          </p:cNvSpPr>
          <p:nvPr>
            <p:ph type="sldNum" sz="quarter" idx="12"/>
          </p:nvPr>
        </p:nvSpPr>
        <p:spPr>
          <a:ln/>
        </p:spPr>
        <p:txBody>
          <a:bodyPr/>
          <a:lstStyle>
            <a:lvl1pPr>
              <a:defRPr/>
            </a:lvl1pPr>
          </a:lstStyle>
          <a:p>
            <a:pPr>
              <a:defRPr/>
            </a:pPr>
            <a:fld id="{593C257F-CBFC-4F15-BF88-50E8BD7A298A}" type="slidenum">
              <a:rPr lang="zh-CN" altLang="en-US"/>
              <a:pPr>
                <a:defRPr/>
              </a:pPr>
              <a:t>‹#›</a:t>
            </a:fld>
            <a:endParaRPr lang="en-US" altLang="en-US"/>
          </a:p>
        </p:txBody>
      </p:sp>
    </p:spTree>
    <p:extLst>
      <p:ext uri="{BB962C8B-B14F-4D97-AF65-F5344CB8AC3E}">
        <p14:creationId xmlns:p14="http://schemas.microsoft.com/office/powerpoint/2010/main" val="417566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EA31B0-FE08-183D-5F8F-77604070932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FA7EB50-8378-3456-2A68-A207B02EEB2A}"/>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2C24B02-B4B3-AA50-A0DF-547CA0EB75C5}"/>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ea typeface="SimSun" panose="02010600030101010101" pitchFamily="2" charset="-122"/>
              </a:defRPr>
            </a:lvl1pPr>
          </a:lstStyle>
          <a:p>
            <a:pPr>
              <a:defRPr/>
            </a:pPr>
            <a:endParaRPr lang="en-US" altLang="en-US"/>
          </a:p>
        </p:txBody>
      </p:sp>
      <p:sp>
        <p:nvSpPr>
          <p:cNvPr id="1029" name="Rectangle 5">
            <a:extLst>
              <a:ext uri="{FF2B5EF4-FFF2-40B4-BE49-F238E27FC236}">
                <a16:creationId xmlns:a16="http://schemas.microsoft.com/office/drawing/2014/main" id="{452E9AB7-2F99-764C-EE68-D6E5A73F592E}"/>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ea typeface="SimSun" panose="02010600030101010101" pitchFamily="2" charset="-122"/>
              </a:defRPr>
            </a:lvl1pPr>
          </a:lstStyle>
          <a:p>
            <a:pPr>
              <a:defRPr/>
            </a:pPr>
            <a:endParaRPr lang="en-US" altLang="en-US"/>
          </a:p>
        </p:txBody>
      </p:sp>
      <p:sp>
        <p:nvSpPr>
          <p:cNvPr id="1030" name="Rectangle 6">
            <a:extLst>
              <a:ext uri="{FF2B5EF4-FFF2-40B4-BE49-F238E27FC236}">
                <a16:creationId xmlns:a16="http://schemas.microsoft.com/office/drawing/2014/main" id="{2081E511-2A3F-F69E-C65C-18B6DA998F2D}"/>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ea typeface="SimSun" panose="02010600030101010101" pitchFamily="2" charset="-122"/>
              </a:defRPr>
            </a:lvl1pPr>
          </a:lstStyle>
          <a:p>
            <a:pPr>
              <a:defRPr/>
            </a:pPr>
            <a:fld id="{C1C5268D-2143-433A-8140-2B2464540279}" type="slidenum">
              <a:rPr lang="zh-CN"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le 3">
            <a:extLst>
              <a:ext uri="{FF2B5EF4-FFF2-40B4-BE49-F238E27FC236}">
                <a16:creationId xmlns:a16="http://schemas.microsoft.com/office/drawing/2014/main" id="{50D1A79C-2525-D29F-AF7B-1AF9E44CBE0E}"/>
              </a:ext>
            </a:extLst>
          </p:cNvPr>
          <p:cNvSpPr>
            <a:spLocks noGrp="1" noChangeArrowheads="1"/>
          </p:cNvSpPr>
          <p:nvPr>
            <p:ph type="ctrTitle"/>
          </p:nvPr>
        </p:nvSpPr>
        <p:spPr>
          <a:xfrm>
            <a:off x="71438" y="2060848"/>
            <a:ext cx="9001125" cy="2016224"/>
          </a:xfrm>
        </p:spPr>
        <p:txBody>
          <a:bodyPr/>
          <a:lstStyle/>
          <a:p>
            <a:pPr eaLnBrk="1" hangingPunct="1"/>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r>
              <a:rPr lang="en-IN" altLang="en-US" sz="4800" b="1" dirty="0">
                <a:latin typeface="Calibri" panose="020F0502020204030204" pitchFamily="34" charset="0"/>
                <a:cs typeface="Calibri" panose="020F0502020204030204" pitchFamily="34" charset="0"/>
              </a:rPr>
              <a:t>Initial Public Offering(IPO) Enabler</a:t>
            </a:r>
            <a:br>
              <a:rPr lang="en-IN" altLang="en-US" sz="4800" b="1" dirty="0">
                <a:latin typeface="Calibri" panose="020F0502020204030204" pitchFamily="34" charset="0"/>
                <a:cs typeface="Calibri" panose="020F0502020204030204" pitchFamily="34" charset="0"/>
              </a:rPr>
            </a:br>
            <a:r>
              <a:rPr lang="en-IN" altLang="en-US" sz="2800" i="1" dirty="0">
                <a:latin typeface="Calibri" panose="020F0502020204030204" pitchFamily="34" charset="0"/>
                <a:cs typeface="Calibri" panose="020F0502020204030204" pitchFamily="34" charset="0"/>
              </a:rPr>
              <a:t>7151CEM – Computing Individual Research Project</a:t>
            </a:r>
            <a:br>
              <a:rPr lang="en-IN" altLang="en-US" b="1" dirty="0">
                <a:latin typeface="Calibri" panose="020F0502020204030204" pitchFamily="34" charset="0"/>
                <a:cs typeface="Calibri" panose="020F0502020204030204" pitchFamily="34" charset="0"/>
              </a:rPr>
            </a:br>
            <a:br>
              <a:rPr lang="en-IN" altLang="en-US" b="1" dirty="0">
                <a:latin typeface="Calibri" panose="020F0502020204030204" pitchFamily="34" charset="0"/>
                <a:cs typeface="Calibri" panose="020F0502020204030204" pitchFamily="34" charset="0"/>
              </a:rPr>
            </a:br>
            <a:r>
              <a:rPr lang="en-IN" altLang="en-US" sz="2400" b="1" dirty="0">
                <a:latin typeface="Calibri" panose="020F0502020204030204" pitchFamily="34" charset="0"/>
                <a:cs typeface="Calibri" panose="020F0502020204030204" pitchFamily="34" charset="0"/>
              </a:rPr>
              <a:t>Roopesh Vajragiri (13089562)</a:t>
            </a:r>
            <a:br>
              <a:rPr lang="en-IN" altLang="en-US" sz="2400" b="1" dirty="0">
                <a:latin typeface="Calibri" panose="020F0502020204030204" pitchFamily="34" charset="0"/>
                <a:cs typeface="Calibri" panose="020F0502020204030204" pitchFamily="34" charset="0"/>
              </a:rPr>
            </a:br>
            <a:r>
              <a:rPr lang="en-IN" altLang="en-US" sz="2400" i="1" dirty="0">
                <a:latin typeface="Calibri" panose="020F0502020204030204" pitchFamily="34" charset="0"/>
                <a:cs typeface="Calibri" panose="020F0502020204030204" pitchFamily="34" charset="0"/>
              </a:rPr>
              <a:t>Guided by</a:t>
            </a:r>
            <a:br>
              <a:rPr lang="en-IN" altLang="en-US" sz="2400" i="1" dirty="0">
                <a:latin typeface="Calibri" panose="020F0502020204030204" pitchFamily="34" charset="0"/>
                <a:cs typeface="Calibri" panose="020F0502020204030204" pitchFamily="34" charset="0"/>
              </a:rPr>
            </a:br>
            <a:r>
              <a:rPr lang="en-IN" altLang="en-US" sz="2400" b="1" dirty="0">
                <a:latin typeface="Calibri" panose="020F0502020204030204" pitchFamily="34" charset="0"/>
                <a:cs typeface="Calibri" panose="020F0502020204030204" pitchFamily="34" charset="0"/>
              </a:rPr>
              <a:t>Daniyal Haider</a:t>
            </a:r>
            <a:br>
              <a:rPr lang="en-IN" altLang="en-US" sz="2400" b="1" dirty="0">
                <a:latin typeface="Calibri" panose="020F0502020204030204" pitchFamily="34" charset="0"/>
                <a:cs typeface="Calibri" panose="020F0502020204030204" pitchFamily="34" charset="0"/>
              </a:rPr>
            </a:br>
            <a:endParaRPr lang="en-IN" altLang="en-US"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9A1F31B-FF74-0D6C-F45A-3FD104D40D8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83" b="89946" l="6658" r="95788">
                        <a14:foregroundMark x1="7745" y1="48777" x2="7745" y2="48777"/>
                        <a14:foregroundMark x1="6658" y1="58560" x2="6658" y2="58560"/>
                        <a14:foregroundMark x1="20109" y1="57880" x2="20109" y2="57880"/>
                        <a14:foregroundMark x1="33832" y1="55027" x2="33832" y2="55027"/>
                        <a14:foregroundMark x1="48234" y1="55027" x2="48234" y2="55027"/>
                        <a14:foregroundMark x1="57473" y1="53668" x2="57473" y2="53668"/>
                        <a14:foregroundMark x1="70924" y1="52310" x2="70924" y2="52310"/>
                        <a14:foregroundMark x1="77989" y1="53261" x2="77989" y2="53261"/>
                        <a14:foregroundMark x1="85054" y1="71332" x2="85054" y2="71332"/>
                        <a14:foregroundMark x1="74457" y1="69837" x2="74457" y2="69837"/>
                        <a14:foregroundMark x1="65625" y1="69837" x2="65625" y2="69837"/>
                        <a14:foregroundMark x1="58832" y1="68886" x2="58832" y2="68886"/>
                        <a14:foregroundMark x1="54620" y1="69565" x2="54620" y2="69565"/>
                        <a14:foregroundMark x1="42663" y1="69837" x2="42663" y2="69837"/>
                        <a14:foregroundMark x1="32065" y1="69158" x2="32065" y2="69158"/>
                        <a14:foregroundMark x1="27853" y1="68478" x2="27853" y2="68478"/>
                        <a14:foregroundMark x1="16168" y1="69158" x2="16168" y2="69158"/>
                        <a14:foregroundMark x1="85326" y1="27853" x2="85326" y2="27853"/>
                        <a14:foregroundMark x1="93071" y1="66984" x2="93071" y2="66984"/>
                        <a14:foregroundMark x1="94565" y1="38859" x2="94565" y2="38859"/>
                        <a14:foregroundMark x1="95109" y1="33832" x2="95109" y2="33832"/>
                        <a14:foregroundMark x1="95788" y1="29076" x2="95788" y2="29076"/>
                      </a14:backgroundRemoval>
                    </a14:imgEffect>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197260" y="3789040"/>
            <a:ext cx="2670884" cy="26708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31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E2A2-8486-4A26-9B42-B5DCE724B110}"/>
              </a:ext>
            </a:extLst>
          </p:cNvPr>
          <p:cNvSpPr>
            <a:spLocks noGrp="1"/>
          </p:cNvSpPr>
          <p:nvPr>
            <p:ph type="title"/>
          </p:nvPr>
        </p:nvSpPr>
        <p:spPr>
          <a:xfrm>
            <a:off x="457200" y="50748"/>
            <a:ext cx="8229600" cy="490066"/>
          </a:xfrm>
        </p:spPr>
        <p:txBody>
          <a:bodyPr/>
          <a:lstStyle/>
          <a:p>
            <a:r>
              <a:rPr lang="en-IN" b="1" dirty="0">
                <a:solidFill>
                  <a:schemeClr val="tx1"/>
                </a:solidFill>
                <a:latin typeface="Calibri" panose="020F0502020204030204" pitchFamily="34" charset="0"/>
                <a:cs typeface="Calibri" panose="020F0502020204030204" pitchFamily="34" charset="0"/>
              </a:rPr>
              <a:t>Project Flow</a:t>
            </a:r>
          </a:p>
        </p:txBody>
      </p:sp>
      <p:pic>
        <p:nvPicPr>
          <p:cNvPr id="4" name="Picture 3">
            <a:extLst>
              <a:ext uri="{FF2B5EF4-FFF2-40B4-BE49-F238E27FC236}">
                <a16:creationId xmlns:a16="http://schemas.microsoft.com/office/drawing/2014/main" id="{02CB5B4D-B143-124B-7782-4520DD868E67}"/>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03648" y="764704"/>
            <a:ext cx="7056784" cy="6042548"/>
          </a:xfrm>
          <a:prstGeom prst="rect">
            <a:avLst/>
          </a:prstGeom>
        </p:spPr>
      </p:pic>
    </p:spTree>
    <p:extLst>
      <p:ext uri="{BB962C8B-B14F-4D97-AF65-F5344CB8AC3E}">
        <p14:creationId xmlns:p14="http://schemas.microsoft.com/office/powerpoint/2010/main" val="240139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34BA-83E8-4FEC-0E36-1FF4727D15A5}"/>
              </a:ext>
            </a:extLst>
          </p:cNvPr>
          <p:cNvSpPr>
            <a:spLocks noGrp="1"/>
          </p:cNvSpPr>
          <p:nvPr>
            <p:ph type="title"/>
          </p:nvPr>
        </p:nvSpPr>
        <p:spPr>
          <a:xfrm>
            <a:off x="457200" y="274638"/>
            <a:ext cx="8229600" cy="634082"/>
          </a:xfrm>
        </p:spPr>
        <p:txBody>
          <a:bodyPr/>
          <a:lstStyle/>
          <a:p>
            <a:pPr eaLnBrk="1" hangingPunct="1"/>
            <a:r>
              <a:rPr lang="en-IN" b="1" dirty="0">
                <a:solidFill>
                  <a:schemeClr val="tx1"/>
                </a:solidFill>
                <a:latin typeface="Calibri" panose="020F0502020204030204" pitchFamily="34" charset="0"/>
                <a:cs typeface="Calibri" panose="020F0502020204030204" pitchFamily="34" charset="0"/>
              </a:rPr>
              <a:t>Methodology</a:t>
            </a:r>
          </a:p>
        </p:txBody>
      </p:sp>
      <p:sp>
        <p:nvSpPr>
          <p:cNvPr id="3" name="Content Placeholder 2">
            <a:extLst>
              <a:ext uri="{FF2B5EF4-FFF2-40B4-BE49-F238E27FC236}">
                <a16:creationId xmlns:a16="http://schemas.microsoft.com/office/drawing/2014/main" id="{ABC44A88-B054-C63E-9A2E-7451179823D6}"/>
              </a:ext>
            </a:extLst>
          </p:cNvPr>
          <p:cNvSpPr>
            <a:spLocks noGrp="1"/>
          </p:cNvSpPr>
          <p:nvPr>
            <p:ph idx="1"/>
          </p:nvPr>
        </p:nvSpPr>
        <p:spPr>
          <a:xfrm>
            <a:off x="457200" y="908720"/>
            <a:ext cx="8229600" cy="5400600"/>
          </a:xfrm>
        </p:spPr>
        <p:txBody>
          <a:bodyPr/>
          <a:lstStyle/>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The application consist of three user:</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Issuing Firm/Owner</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Underwriters</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Managers</a:t>
            </a:r>
          </a:p>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Issuing Firm/Owner: Owner will be able to perform all the operations like create/edit/delete. In the IPO consideration stage, the owner will be adding the questions based on the functional areas. </a:t>
            </a:r>
          </a:p>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Underwriters: Underwriters will have the access only to the questions page where they need to give the responses to the questions added by the owner. And also, they giving the effort and impact responses for each question. </a:t>
            </a:r>
          </a:p>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Managers: Once the underwriters give the responses and click on submit. In the IPO preparation stage, the managers will review those responses, and application will generate a report. Based on the report generated on the application, company will decide whether they are good in that functional area or they have to improve in that functional area.</a:t>
            </a:r>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82704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34BA-83E8-4FEC-0E36-1FF4727D15A5}"/>
              </a:ext>
            </a:extLst>
          </p:cNvPr>
          <p:cNvSpPr>
            <a:spLocks noGrp="1"/>
          </p:cNvSpPr>
          <p:nvPr>
            <p:ph type="title"/>
          </p:nvPr>
        </p:nvSpPr>
        <p:spPr>
          <a:xfrm>
            <a:off x="457200" y="274638"/>
            <a:ext cx="8229600" cy="634082"/>
          </a:xfrm>
        </p:spPr>
        <p:txBody>
          <a:bodyPr/>
          <a:lstStyle/>
          <a:p>
            <a:pPr eaLnBrk="1" hangingPunct="1"/>
            <a:r>
              <a:rPr lang="en-IN" b="1" dirty="0">
                <a:solidFill>
                  <a:schemeClr val="tx1"/>
                </a:solidFill>
                <a:latin typeface="Calibri" panose="020F0502020204030204" pitchFamily="34" charset="0"/>
                <a:cs typeface="Calibri" panose="020F0502020204030204" pitchFamily="34" charset="0"/>
              </a:rPr>
              <a:t>Methodology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C44A88-B054-C63E-9A2E-7451179823D6}"/>
                  </a:ext>
                </a:extLst>
              </p:cNvPr>
              <p:cNvSpPr>
                <a:spLocks noGrp="1"/>
              </p:cNvSpPr>
              <p:nvPr>
                <p:ph idx="1"/>
              </p:nvPr>
            </p:nvSpPr>
            <p:spPr>
              <a:xfrm>
                <a:off x="457200" y="908720"/>
                <a:ext cx="8229600" cy="5400600"/>
              </a:xfrm>
            </p:spPr>
            <p:txBody>
              <a:bodyPr/>
              <a:lstStyle/>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In the execution stage, if the manager rejects the responses submitted by the underwriter then they need to improve the equity story and business strategy. If the manager approves the responses then it means that the company ready to go public and the company can prepare the documentation, </a:t>
                </a:r>
                <a:r>
                  <a:rPr lang="en-US" sz="1600" i="1" dirty="0">
                    <a:latin typeface="Calibri" panose="020F0502020204030204" pitchFamily="34" charset="0"/>
                    <a:cs typeface="Calibri" panose="020F0502020204030204" pitchFamily="34" charset="0"/>
                  </a:rPr>
                  <a:t>manage the filing process, finalise the prospectus, and obtain regulatory and stock exchange clearances.</a:t>
                </a:r>
              </a:p>
              <a:p>
                <a:pPr marL="285750" lvl="2" indent="-285750" algn="just" eaLnBrk="1" hangingPunct="1">
                  <a:lnSpc>
                    <a:spcPct val="150000"/>
                  </a:lnSpc>
                  <a:buFont typeface="Wingdings" panose="05000000000000000000" pitchFamily="2" charset="2"/>
                  <a:buChar char="Ø"/>
                  <a:defRPr/>
                </a:pPr>
                <a:r>
                  <a:rPr lang="en-US" sz="1600" i="1" dirty="0">
                    <a:latin typeface="Calibri" panose="020F0502020204030204" pitchFamily="34" charset="0"/>
                    <a:cs typeface="Calibri" panose="020F0502020204030204" pitchFamily="34" charset="0"/>
                  </a:rPr>
                  <a:t>The company can then launch the roadshow to attract the investors in the main pools of capital.</a:t>
                </a:r>
              </a:p>
              <a:p>
                <a:pPr marL="0" lvl="2" indent="0" algn="just" eaLnBrk="1" hangingPunct="1">
                  <a:lnSpc>
                    <a:spcPct val="150000"/>
                  </a:lnSpc>
                  <a:buNone/>
                  <a:defRPr/>
                </a:pPr>
                <a14:m>
                  <m:oMathPara xmlns:m="http://schemas.openxmlformats.org/officeDocument/2006/math">
                    <m:oMathParaPr>
                      <m:jc m:val="centerGroup"/>
                    </m:oMathParaPr>
                    <m:oMath xmlns:m="http://schemas.openxmlformats.org/officeDocument/2006/math">
                      <m:r>
                        <a:rPr lang="fr-FR" sz="1600" i="1" dirty="0" smtClean="0">
                          <a:latin typeface="Cambria Math" panose="02040503050406030204" pitchFamily="18" charset="0"/>
                          <a:cs typeface="Calibri" panose="020F0502020204030204" pitchFamily="34" charset="0"/>
                        </a:rPr>
                        <m:t>𝑄𝑢𝑒𝑠𝑡𝑖𝑜𝑛</m:t>
                      </m:r>
                      <m:r>
                        <a:rPr lang="fr-FR" sz="1600" i="1" dirty="0" smtClean="0">
                          <a:latin typeface="Cambria Math" panose="02040503050406030204" pitchFamily="18" charset="0"/>
                          <a:cs typeface="Calibri" panose="020F0502020204030204" pitchFamily="34" charset="0"/>
                        </a:rPr>
                        <m:t> </m:t>
                      </m:r>
                      <m:r>
                        <a:rPr lang="en-IN" sz="1600" b="0" i="1" dirty="0" smtClean="0">
                          <a:latin typeface="Cambria Math" panose="02040503050406030204" pitchFamily="18" charset="0"/>
                          <a:cs typeface="Calibri" panose="020F0502020204030204" pitchFamily="34" charset="0"/>
                        </a:rPr>
                        <m:t>𝑅</m:t>
                      </m:r>
                      <m:r>
                        <a:rPr lang="fr-FR" sz="1600" i="1" dirty="0" err="1" smtClean="0">
                          <a:latin typeface="Cambria Math" panose="02040503050406030204" pitchFamily="18" charset="0"/>
                          <a:cs typeface="Calibri" panose="020F0502020204030204" pitchFamily="34" charset="0"/>
                        </a:rPr>
                        <m:t>𝑒𝑠𝑝𝑜𝑛𝑠𝑒</m:t>
                      </m:r>
                      <m:r>
                        <a:rPr lang="fr-FR" sz="1600" i="1" dirty="0" smtClean="0">
                          <a:latin typeface="Cambria Math" panose="02040503050406030204" pitchFamily="18" charset="0"/>
                          <a:cs typeface="Calibri" panose="020F0502020204030204" pitchFamily="34" charset="0"/>
                        </a:rPr>
                        <m:t> + </m:t>
                      </m:r>
                      <m:r>
                        <a:rPr lang="fr-FR" sz="1600" i="1" dirty="0" smtClean="0">
                          <a:latin typeface="Cambria Math" panose="02040503050406030204" pitchFamily="18" charset="0"/>
                          <a:cs typeface="Calibri" panose="020F0502020204030204" pitchFamily="34" charset="0"/>
                        </a:rPr>
                        <m:t>𝑄𝑢𝑒𝑠𝑡𝑖𝑜𝑛</m:t>
                      </m:r>
                      <m:r>
                        <a:rPr lang="fr-FR" sz="1600" i="1" dirty="0" smtClean="0">
                          <a:latin typeface="Cambria Math" panose="02040503050406030204" pitchFamily="18" charset="0"/>
                          <a:cs typeface="Calibri" panose="020F0502020204030204" pitchFamily="34" charset="0"/>
                        </a:rPr>
                        <m:t> </m:t>
                      </m:r>
                      <m:r>
                        <a:rPr lang="fr-FR" sz="1600" i="1" dirty="0" err="1" smtClean="0">
                          <a:latin typeface="Cambria Math" panose="02040503050406030204" pitchFamily="18" charset="0"/>
                          <a:cs typeface="Calibri" panose="020F0502020204030204" pitchFamily="34" charset="0"/>
                        </a:rPr>
                        <m:t>𝑅𝑒𝑠𝑝𝑜𝑛𝑠𝑒</m:t>
                      </m:r>
                      <m:r>
                        <a:rPr lang="fr-FR" sz="1600" i="1" dirty="0" smtClean="0">
                          <a:latin typeface="Cambria Math" panose="02040503050406030204" pitchFamily="18" charset="0"/>
                          <a:cs typeface="Calibri" panose="020F0502020204030204" pitchFamily="34" charset="0"/>
                        </a:rPr>
                        <m:t> ∗ </m:t>
                      </m:r>
                      <m:r>
                        <a:rPr lang="fr-FR" sz="1600" i="1" dirty="0" smtClean="0">
                          <a:latin typeface="Cambria Math" panose="02040503050406030204" pitchFamily="18" charset="0"/>
                          <a:cs typeface="Calibri" panose="020F0502020204030204" pitchFamily="34" charset="0"/>
                        </a:rPr>
                        <m:t>𝐼𝑚𝑝𝑎𝑐𝑡</m:t>
                      </m:r>
                      <m:r>
                        <a:rPr lang="fr-FR" sz="1600" i="1" dirty="0" smtClean="0">
                          <a:latin typeface="Cambria Math" panose="02040503050406030204" pitchFamily="18" charset="0"/>
                          <a:cs typeface="Calibri" panose="020F0502020204030204" pitchFamily="34" charset="0"/>
                        </a:rPr>
                        <m:t> </m:t>
                      </m:r>
                      <m:r>
                        <a:rPr lang="fr-FR" sz="1600" i="1" dirty="0" err="1" smtClean="0">
                          <a:latin typeface="Cambria Math" panose="02040503050406030204" pitchFamily="18" charset="0"/>
                          <a:cs typeface="Calibri" panose="020F0502020204030204" pitchFamily="34" charset="0"/>
                        </a:rPr>
                        <m:t>𝑅𝑒𝑠𝑝𝑜𝑛𝑠𝑒</m:t>
                      </m:r>
                      <m:r>
                        <a:rPr lang="fr-FR" sz="1600" i="1" dirty="0" smtClean="0">
                          <a:latin typeface="Cambria Math" panose="02040503050406030204" pitchFamily="18" charset="0"/>
                          <a:cs typeface="Calibri" panose="020F0502020204030204" pitchFamily="34" charset="0"/>
                        </a:rPr>
                        <m:t> + </m:t>
                      </m:r>
                      <m:r>
                        <a:rPr lang="fr-FR" sz="1600" i="1" dirty="0" smtClean="0">
                          <a:latin typeface="Cambria Math" panose="02040503050406030204" pitchFamily="18" charset="0"/>
                          <a:cs typeface="Calibri" panose="020F0502020204030204" pitchFamily="34" charset="0"/>
                        </a:rPr>
                        <m:t>𝐸𝑓𝑓𝑜𝑟𝑡</m:t>
                      </m:r>
                      <m:r>
                        <a:rPr lang="fr-FR" sz="1600" i="1" dirty="0" smtClean="0">
                          <a:latin typeface="Cambria Math" panose="02040503050406030204" pitchFamily="18" charset="0"/>
                          <a:cs typeface="Calibri" panose="020F0502020204030204" pitchFamily="34" charset="0"/>
                        </a:rPr>
                        <m:t> </m:t>
                      </m:r>
                      <m:r>
                        <a:rPr lang="fr-FR" sz="1600" i="1" dirty="0" err="1" smtClean="0">
                          <a:latin typeface="Cambria Math" panose="02040503050406030204" pitchFamily="18" charset="0"/>
                          <a:cs typeface="Calibri" panose="020F0502020204030204" pitchFamily="34" charset="0"/>
                        </a:rPr>
                        <m:t>𝑅𝑒𝑠𝑝𝑜𝑛𝑠𝑒</m:t>
                      </m:r>
                      <m:r>
                        <a:rPr lang="fr-FR" sz="1600" i="1" dirty="0" smtClean="0">
                          <a:latin typeface="Cambria Math" panose="02040503050406030204" pitchFamily="18" charset="0"/>
                          <a:cs typeface="Calibri" panose="020F0502020204030204" pitchFamily="34" charset="0"/>
                        </a:rPr>
                        <m:t> ∗ </m:t>
                      </m:r>
                      <m:r>
                        <a:rPr lang="fr-FR" sz="1600" i="1" dirty="0" smtClean="0">
                          <a:latin typeface="Cambria Math" panose="02040503050406030204" pitchFamily="18" charset="0"/>
                          <a:cs typeface="Calibri" panose="020F0502020204030204" pitchFamily="34" charset="0"/>
                        </a:rPr>
                        <m:t>𝑄𝑢𝑒𝑠𝑡𝑖𝑜𝑛</m:t>
                      </m:r>
                      <m:r>
                        <a:rPr lang="fr-FR" sz="1600" i="1" dirty="0" smtClean="0">
                          <a:latin typeface="Cambria Math" panose="02040503050406030204" pitchFamily="18" charset="0"/>
                          <a:cs typeface="Calibri" panose="020F0502020204030204" pitchFamily="34" charset="0"/>
                        </a:rPr>
                        <m:t> </m:t>
                      </m:r>
                      <m:r>
                        <a:rPr lang="fr-FR" sz="1600" i="1" dirty="0" err="1" smtClean="0">
                          <a:latin typeface="Cambria Math" panose="02040503050406030204" pitchFamily="18" charset="0"/>
                          <a:cs typeface="Calibri" panose="020F0502020204030204" pitchFamily="34" charset="0"/>
                        </a:rPr>
                        <m:t>𝑅𝑒𝑠𝑝𝑜𝑛𝑠𝑒</m:t>
                      </m:r>
                    </m:oMath>
                  </m:oMathPara>
                </a14:m>
                <a:endParaRPr lang="en-US" sz="1600" i="1" dirty="0">
                  <a:latin typeface="Calibri" panose="020F0502020204030204" pitchFamily="34" charset="0"/>
                  <a:cs typeface="Calibri" panose="020F0502020204030204" pitchFamily="34" charset="0"/>
                </a:endParaRPr>
              </a:p>
              <a:p>
                <a:pPr marL="285750" lvl="2" indent="-285750" algn="just" eaLnBrk="1" hangingPunct="1">
                  <a:lnSpc>
                    <a:spcPct val="150000"/>
                  </a:lnSpc>
                  <a:buFont typeface="Wingdings" panose="05000000000000000000" pitchFamily="2" charset="2"/>
                  <a:buChar char="Ø"/>
                  <a:defRPr/>
                </a:pPr>
                <a:endParaRPr lang="en-IN" dirty="0"/>
              </a:p>
            </p:txBody>
          </p:sp>
        </mc:Choice>
        <mc:Fallback>
          <p:sp>
            <p:nvSpPr>
              <p:cNvPr id="3" name="Content Placeholder 2">
                <a:extLst>
                  <a:ext uri="{FF2B5EF4-FFF2-40B4-BE49-F238E27FC236}">
                    <a16:creationId xmlns:a16="http://schemas.microsoft.com/office/drawing/2014/main" id="{ABC44A88-B054-C63E-9A2E-7451179823D6}"/>
                  </a:ext>
                </a:extLst>
              </p:cNvPr>
              <p:cNvSpPr>
                <a:spLocks noGrp="1" noRot="1" noChangeAspect="1" noMove="1" noResize="1" noEditPoints="1" noAdjustHandles="1" noChangeArrowheads="1" noChangeShapeType="1" noTextEdit="1"/>
              </p:cNvSpPr>
              <p:nvPr>
                <p:ph idx="1"/>
              </p:nvPr>
            </p:nvSpPr>
            <p:spPr>
              <a:xfrm>
                <a:off x="457200" y="908720"/>
                <a:ext cx="8229600" cy="5400600"/>
              </a:xfrm>
              <a:blipFill>
                <a:blip r:embed="rId3"/>
                <a:stretch>
                  <a:fillRect l="-296" r="-37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5DD3A72-7FAC-30B9-3DB2-AB055A5280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4296747"/>
            <a:ext cx="3132348" cy="22866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815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31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3FB1-166A-97E6-249A-87A6DAFFC535}"/>
              </a:ext>
            </a:extLst>
          </p:cNvPr>
          <p:cNvSpPr>
            <a:spLocks noGrp="1"/>
          </p:cNvSpPr>
          <p:nvPr>
            <p:ph type="title"/>
          </p:nvPr>
        </p:nvSpPr>
        <p:spPr>
          <a:xfrm>
            <a:off x="628650" y="362753"/>
            <a:ext cx="7886700" cy="1325563"/>
          </a:xfrm>
        </p:spPr>
        <p:txBody>
          <a:bodyPr/>
          <a:lstStyle/>
          <a:p>
            <a:pPr eaLnBrk="1" hangingPunct="1"/>
            <a:r>
              <a:rPr lang="en-IN" b="1" dirty="0">
                <a:solidFill>
                  <a:schemeClr val="tx1"/>
                </a:solidFill>
                <a:latin typeface="Calibri" panose="020F0502020204030204" pitchFamily="34" charset="0"/>
                <a:cs typeface="Calibri" panose="020F0502020204030204" pitchFamily="34" charset="0"/>
              </a:rPr>
              <a:t>Pros &amp; Cons of IPO Enabler</a:t>
            </a:r>
          </a:p>
        </p:txBody>
      </p:sp>
      <p:sp>
        <p:nvSpPr>
          <p:cNvPr id="3" name="Text Placeholder 2">
            <a:extLst>
              <a:ext uri="{FF2B5EF4-FFF2-40B4-BE49-F238E27FC236}">
                <a16:creationId xmlns:a16="http://schemas.microsoft.com/office/drawing/2014/main" id="{CF3C7534-5386-D8D5-9815-BB5D40B7A3DA}"/>
              </a:ext>
            </a:extLst>
          </p:cNvPr>
          <p:cNvSpPr>
            <a:spLocks noGrp="1"/>
          </p:cNvSpPr>
          <p:nvPr>
            <p:ph type="body" idx="1"/>
          </p:nvPr>
        </p:nvSpPr>
        <p:spPr>
          <a:xfrm>
            <a:off x="646114" y="1681163"/>
            <a:ext cx="3868737" cy="823912"/>
          </a:xfrm>
        </p:spPr>
        <p:txBody>
          <a:bodyPr/>
          <a:lstStyle/>
          <a:p>
            <a:r>
              <a:rPr lang="en-IN" dirty="0">
                <a:latin typeface="Calibri" panose="020F0502020204030204" pitchFamily="34" charset="0"/>
                <a:cs typeface="Calibri" panose="020F0502020204030204" pitchFamily="34" charset="0"/>
              </a:rPr>
              <a:t>Pros</a:t>
            </a:r>
          </a:p>
        </p:txBody>
      </p:sp>
      <p:sp>
        <p:nvSpPr>
          <p:cNvPr id="4" name="Content Placeholder 3">
            <a:extLst>
              <a:ext uri="{FF2B5EF4-FFF2-40B4-BE49-F238E27FC236}">
                <a16:creationId xmlns:a16="http://schemas.microsoft.com/office/drawing/2014/main" id="{EE9E1FA5-ECAB-424B-7DDE-588C16BB7B4C}"/>
              </a:ext>
            </a:extLst>
          </p:cNvPr>
          <p:cNvSpPr>
            <a:spLocks noGrp="1"/>
          </p:cNvSpPr>
          <p:nvPr>
            <p:ph sz="half" idx="2"/>
          </p:nvPr>
        </p:nvSpPr>
        <p:spPr/>
        <p:txBody>
          <a:bodyPr/>
          <a:lstStyle/>
          <a:p>
            <a:pPr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Access to capital markets that is efficient for generating cash through share and bond offerings, with better future financing prospects.</a:t>
            </a:r>
          </a:p>
          <a:p>
            <a:pPr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capacity to trade stocks on a daily basis with great liquidity.</a:t>
            </a:r>
          </a:p>
          <a:p>
            <a:pPr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Customers and suppliers attention, brand awareness, and status have all increased.</a:t>
            </a:r>
          </a:p>
          <a:p>
            <a:pPr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ability to compare operations to other publicly traded companies in the same industry.</a:t>
            </a:r>
          </a:p>
          <a:p>
            <a:pPr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On the shareholder side, there is the potential for wealth diversification.</a:t>
            </a:r>
          </a:p>
          <a:p>
            <a:endParaRPr lang="en-IN" dirty="0"/>
          </a:p>
        </p:txBody>
      </p:sp>
      <p:sp>
        <p:nvSpPr>
          <p:cNvPr id="5" name="Text Placeholder 4">
            <a:extLst>
              <a:ext uri="{FF2B5EF4-FFF2-40B4-BE49-F238E27FC236}">
                <a16:creationId xmlns:a16="http://schemas.microsoft.com/office/drawing/2014/main" id="{E8B6C33D-F2ED-29F7-FB13-3DF3197429DC}"/>
              </a:ext>
            </a:extLst>
          </p:cNvPr>
          <p:cNvSpPr>
            <a:spLocks noGrp="1"/>
          </p:cNvSpPr>
          <p:nvPr>
            <p:ph type="body" sz="quarter" idx="3"/>
          </p:nvPr>
        </p:nvSpPr>
        <p:spPr/>
        <p:txBody>
          <a:bodyPr/>
          <a:lstStyle/>
          <a:p>
            <a:r>
              <a:rPr lang="en-IN" dirty="0">
                <a:latin typeface="Calibri" panose="020F0502020204030204" pitchFamily="34" charset="0"/>
                <a:cs typeface="Calibri" panose="020F0502020204030204" pitchFamily="34" charset="0"/>
              </a:rPr>
              <a:t>Cons</a:t>
            </a:r>
          </a:p>
        </p:txBody>
      </p:sp>
      <p:sp>
        <p:nvSpPr>
          <p:cNvPr id="6" name="Content Placeholder 5">
            <a:extLst>
              <a:ext uri="{FF2B5EF4-FFF2-40B4-BE49-F238E27FC236}">
                <a16:creationId xmlns:a16="http://schemas.microsoft.com/office/drawing/2014/main" id="{1A0B7C3B-D7D2-1804-1824-3623D2525E18}"/>
              </a:ext>
            </a:extLst>
          </p:cNvPr>
          <p:cNvSpPr>
            <a:spLocks noGrp="1"/>
          </p:cNvSpPr>
          <p:nvPr>
            <p:ph sz="quarter" idx="4"/>
          </p:nvPr>
        </p:nvSpPr>
        <p:spPr/>
        <p:txBody>
          <a:bodyPr/>
          <a:lstStyle/>
          <a:p>
            <a:pPr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More transparency and disclosure requirements.</a:t>
            </a:r>
          </a:p>
          <a:p>
            <a:pPr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New shareholders with voting rights.</a:t>
            </a:r>
          </a:p>
          <a:p>
            <a:pPr algn="just">
              <a:buFont typeface="Wingdings" panose="05000000000000000000" pitchFamily="2" charset="2"/>
              <a:buChar char="Ø"/>
            </a:pPr>
            <a:r>
              <a:rPr lang="en-US" sz="1400" dirty="0">
                <a:latin typeface="Calibri" panose="020F0502020204030204" pitchFamily="34" charset="0"/>
                <a:cs typeface="Calibri" panose="020F0502020204030204" pitchFamily="34" charset="0"/>
              </a:rPr>
              <a:t>Having a smaller share in the company.</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519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1000"/>
                                        <p:tgtEl>
                                          <p:spTgt spid="6">
                                            <p:txEl>
                                              <p:pRg st="0" end="0"/>
                                            </p:txEl>
                                          </p:spTgt>
                                        </p:tgtEl>
                                      </p:cBhvr>
                                    </p:animEffect>
                                    <p:anim calcmode="lin" valueType="num">
                                      <p:cBhvr>
                                        <p:cTn id="3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1000"/>
                                        <p:tgtEl>
                                          <p:spTgt spid="6">
                                            <p:txEl>
                                              <p:pRg st="1" end="1"/>
                                            </p:txEl>
                                          </p:spTgt>
                                        </p:tgtEl>
                                      </p:cBhvr>
                                    </p:animEffect>
                                    <p:anim calcmode="lin" valueType="num">
                                      <p:cBhvr>
                                        <p:cTn id="3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1000"/>
                                        <p:tgtEl>
                                          <p:spTgt spid="6">
                                            <p:txEl>
                                              <p:pRg st="2" end="2"/>
                                            </p:txEl>
                                          </p:spTgt>
                                        </p:tgtEl>
                                      </p:cBhvr>
                                    </p:animEffect>
                                    <p:anim calcmode="lin" valueType="num">
                                      <p:cBhvr>
                                        <p:cTn id="4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31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691F-EAAF-9648-084E-72D26353E8E2}"/>
              </a:ext>
            </a:extLst>
          </p:cNvPr>
          <p:cNvSpPr>
            <a:spLocks noGrp="1"/>
          </p:cNvSpPr>
          <p:nvPr>
            <p:ph type="title"/>
          </p:nvPr>
        </p:nvSpPr>
        <p:spPr/>
        <p:txBody>
          <a:bodyPr/>
          <a:lstStyle/>
          <a:p>
            <a:r>
              <a:rPr lang="en-IN" b="1" dirty="0">
                <a:solidFill>
                  <a:schemeClr val="tx1"/>
                </a:solidFill>
                <a:latin typeface="Calibri" panose="020F0502020204030204" pitchFamily="34" charset="0"/>
                <a:cs typeface="Calibri" panose="020F0502020204030204" pitchFamily="34" charset="0"/>
              </a:rPr>
              <a:t>Result</a:t>
            </a:r>
          </a:p>
        </p:txBody>
      </p:sp>
      <p:sp>
        <p:nvSpPr>
          <p:cNvPr id="3" name="Content Placeholder 2">
            <a:extLst>
              <a:ext uri="{FF2B5EF4-FFF2-40B4-BE49-F238E27FC236}">
                <a16:creationId xmlns:a16="http://schemas.microsoft.com/office/drawing/2014/main" id="{F892E805-A1D8-A229-ACFF-913EEDC6ABA8}"/>
              </a:ext>
            </a:extLst>
          </p:cNvPr>
          <p:cNvSpPr>
            <a:spLocks noGrp="1"/>
          </p:cNvSpPr>
          <p:nvPr>
            <p:ph idx="1"/>
          </p:nvPr>
        </p:nvSpPr>
        <p:spPr/>
        <p:txBody>
          <a:bodyPr/>
          <a:lstStyle/>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The application will generate a report. And report consist of the questions and responses. </a:t>
            </a:r>
          </a:p>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The functional areas for that company added by the owner.</a:t>
            </a:r>
          </a:p>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Response for the functional areas in which the company is very low, low, medium, high and very high.</a:t>
            </a:r>
          </a:p>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The existing studies focus on both the situation i.e., under-pricing and underperformance. Those studies will applicable only for some industries and some functional areas.</a:t>
            </a:r>
          </a:p>
          <a:p>
            <a:pPr marL="285750" lvl="2" indent="-28575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This application will focus on underperformance and it is applicable for all kind of industries and all the functional areas.</a:t>
            </a:r>
          </a:p>
          <a:p>
            <a:endParaRPr lang="en-IN" dirty="0"/>
          </a:p>
        </p:txBody>
      </p:sp>
    </p:spTree>
    <p:extLst>
      <p:ext uri="{BB962C8B-B14F-4D97-AF65-F5344CB8AC3E}">
        <p14:creationId xmlns:p14="http://schemas.microsoft.com/office/powerpoint/2010/main" val="338446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31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691F-EAAF-9648-084E-72D26353E8E2}"/>
              </a:ext>
            </a:extLst>
          </p:cNvPr>
          <p:cNvSpPr>
            <a:spLocks noGrp="1"/>
          </p:cNvSpPr>
          <p:nvPr>
            <p:ph type="title"/>
          </p:nvPr>
        </p:nvSpPr>
        <p:spPr/>
        <p:txBody>
          <a:bodyPr/>
          <a:lstStyle/>
          <a:p>
            <a:r>
              <a:rPr lang="en-IN" b="1" dirty="0">
                <a:solidFill>
                  <a:schemeClr val="tx1"/>
                </a:solidFill>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F892E805-A1D8-A229-ACFF-913EEDC6ABA8}"/>
              </a:ext>
            </a:extLst>
          </p:cNvPr>
          <p:cNvSpPr>
            <a:spLocks noGrp="1"/>
          </p:cNvSpPr>
          <p:nvPr>
            <p:ph idx="1"/>
          </p:nvPr>
        </p:nvSpPr>
        <p:spPr/>
        <p:txBody>
          <a:bodyPr/>
          <a:lstStyle/>
          <a:p>
            <a:pPr marL="0" indent="0" algn="just">
              <a:lnSpc>
                <a:spcPct val="150000"/>
              </a:lnSpc>
              <a:spcAft>
                <a:spcPts val="800"/>
              </a:spcAft>
              <a:buNone/>
            </a:pPr>
            <a:r>
              <a:rPr lang="en-US" sz="1600" i="1" dirty="0">
                <a:latin typeface="Calibri" panose="020F0502020204030204" pitchFamily="34" charset="0"/>
                <a:cs typeface="Calibri" panose="020F0502020204030204" pitchFamily="34" charset="0"/>
              </a:rPr>
              <a:t>A complicated and dynamic process, the initial public offering process presents opportunities and difficulties for businesses, investors, financial institutions, regulators, and researchers. Stakeholders may maximize the benefits, taking into account the needs and expectations of various stakeholders, and utilizing best practices, eventually resulting in robust and vibrant capital markets.</a:t>
            </a:r>
          </a:p>
          <a:p>
            <a:endParaRPr lang="en-IN" dirty="0"/>
          </a:p>
        </p:txBody>
      </p:sp>
    </p:spTree>
    <p:extLst>
      <p:ext uri="{BB962C8B-B14F-4D97-AF65-F5344CB8AC3E}">
        <p14:creationId xmlns:p14="http://schemas.microsoft.com/office/powerpoint/2010/main" val="317092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31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856D-CC0D-A37F-4692-A7F774010793}"/>
              </a:ext>
            </a:extLst>
          </p:cNvPr>
          <p:cNvSpPr>
            <a:spLocks noGrp="1"/>
          </p:cNvSpPr>
          <p:nvPr>
            <p:ph type="title"/>
          </p:nvPr>
        </p:nvSpPr>
        <p:spPr/>
        <p:txBody>
          <a:bodyPr/>
          <a:lstStyle/>
          <a:p>
            <a:r>
              <a:rPr lang="en-IN" b="1" dirty="0">
                <a:solidFill>
                  <a:schemeClr val="tx1"/>
                </a:solidFill>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5A769AFA-CDD2-62D8-C5C3-C2DD20376821}"/>
              </a:ext>
            </a:extLst>
          </p:cNvPr>
          <p:cNvSpPr>
            <a:spLocks noGrp="1"/>
          </p:cNvSpPr>
          <p:nvPr>
            <p:ph idx="1"/>
          </p:nvPr>
        </p:nvSpPr>
        <p:spPr/>
        <p:txBody>
          <a:bodyPr/>
          <a:lstStyle/>
          <a:p>
            <a:pPr algn="just">
              <a:buFont typeface="Wingdings" panose="05000000000000000000" pitchFamily="2" charset="2"/>
              <a:buChar char="Ø"/>
            </a:pPr>
            <a:endParaRPr lang="en-US" sz="1600" i="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Burrowes and Jones (2004)., 2004, Re-Assessing the long-Term underperformance of UK Initial Public Offerings, European Financial Management, 6, 319- 342. </a:t>
            </a:r>
          </a:p>
          <a:p>
            <a:pPr algn="just">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Goergen, M., Khurshed, A., Mudambi, R., 2007, The long-run performance of UK IPOs: Can it be predicted? Managerial Finance, 33, 401-419.</a:t>
            </a:r>
          </a:p>
          <a:p>
            <a:pPr algn="just">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Lee et al. (1996), Why do issuers not get upset about leaving money on the Table in IPOs?, Review of Financial Studies, 15, 413-443.</a:t>
            </a:r>
          </a:p>
          <a:p>
            <a:pPr algn="just">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Ljungqvist, A., Jenkinson, T &amp; Wilhelm, W. (2003) Review of financial studies. Global integration in primary equity markets: The role of U.S. banks and U.S. investors, vol 16, p. 63-99.</a:t>
            </a:r>
          </a:p>
          <a:p>
            <a:pPr algn="just">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Ritter, J.R., 1991, The long-run performance of Initial Public Offerings, Journal of Finance, 46, 3-27.</a:t>
            </a:r>
          </a:p>
          <a:p>
            <a:pPr algn="just">
              <a:buFont typeface="Wingdings" panose="05000000000000000000" pitchFamily="2" charset="2"/>
              <a:buChar char="Ø"/>
            </a:pPr>
            <a:endParaRPr lang="en-US" sz="1600" i="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IN" sz="1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26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31000"/>
          </a:blip>
          <a:tile tx="0" ty="0" sx="100000" sy="100000" flip="none" algn="tl"/>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7BCFD5-2CA9-0163-5E45-0E44C6C2B9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9018" y="980728"/>
            <a:ext cx="4525963" cy="4525963"/>
          </a:xfrm>
        </p:spPr>
      </p:pic>
    </p:spTree>
    <p:extLst>
      <p:ext uri="{BB962C8B-B14F-4D97-AF65-F5344CB8AC3E}">
        <p14:creationId xmlns:p14="http://schemas.microsoft.com/office/powerpoint/2010/main" val="246944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31000"/>
          </a:blip>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E2376-C8D6-F1E2-DB54-C544F7B1403A}"/>
              </a:ext>
            </a:extLst>
          </p:cNvPr>
          <p:cNvSpPr txBox="1"/>
          <p:nvPr/>
        </p:nvSpPr>
        <p:spPr>
          <a:xfrm>
            <a:off x="1259632" y="620688"/>
            <a:ext cx="5526360" cy="5201424"/>
          </a:xfrm>
          <a:prstGeom prst="rect">
            <a:avLst/>
          </a:prstGeom>
          <a:noFill/>
        </p:spPr>
        <p:txBody>
          <a:bodyPr wrap="square">
            <a:spAutoFit/>
          </a:bodyPr>
          <a:lstStyle/>
          <a:p>
            <a:pPr marL="800100" lvl="2" indent="0" algn="ctr">
              <a:buNone/>
            </a:pPr>
            <a:r>
              <a:rPr lang="en-IN" sz="16600" b="1" dirty="0">
                <a:solidFill>
                  <a:schemeClr val="accent2">
                    <a:lumMod val="75000"/>
                  </a:schemeClr>
                </a:solidFill>
                <a:latin typeface="Edwardian Script ITC" panose="030303020407070D0804" pitchFamily="66" charset="0"/>
              </a:rPr>
              <a:t>Thank</a:t>
            </a:r>
          </a:p>
          <a:p>
            <a:pPr marL="800100" lvl="2" indent="0" algn="ctr">
              <a:buNone/>
            </a:pPr>
            <a:r>
              <a:rPr lang="en-IN" sz="16600" b="1" dirty="0">
                <a:solidFill>
                  <a:schemeClr val="accent2">
                    <a:lumMod val="75000"/>
                  </a:schemeClr>
                </a:solidFill>
                <a:latin typeface="Edwardian Script ITC" panose="030303020407070D0804" pitchFamily="66" charset="0"/>
              </a:rPr>
              <a:t>You</a:t>
            </a:r>
          </a:p>
        </p:txBody>
      </p:sp>
    </p:spTree>
    <p:extLst>
      <p:ext uri="{BB962C8B-B14F-4D97-AF65-F5344CB8AC3E}">
        <p14:creationId xmlns:p14="http://schemas.microsoft.com/office/powerpoint/2010/main" val="260584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2C9E4C6-4ABD-002C-3ECF-485440A8FD46}"/>
              </a:ext>
            </a:extLst>
          </p:cNvPr>
          <p:cNvSpPr>
            <a:spLocks noGrp="1" noChangeArrowheads="1"/>
          </p:cNvSpPr>
          <p:nvPr>
            <p:ph type="title"/>
          </p:nvPr>
        </p:nvSpPr>
        <p:spPr>
          <a:xfrm>
            <a:off x="457200" y="274639"/>
            <a:ext cx="8229600" cy="634082"/>
          </a:xfrm>
        </p:spPr>
        <p:txBody>
          <a:bodyPr/>
          <a:lstStyle/>
          <a:p>
            <a:pPr eaLnBrk="1" hangingPunct="1"/>
            <a:r>
              <a:rPr lang="en-IN" altLang="en-US" b="1" dirty="0">
                <a:solidFill>
                  <a:schemeClr val="tx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8BF7F264-D1C0-0F02-B7F9-D454FB4A74B0}"/>
              </a:ext>
            </a:extLst>
          </p:cNvPr>
          <p:cNvSpPr>
            <a:spLocks noGrp="1"/>
          </p:cNvSpPr>
          <p:nvPr>
            <p:ph idx="1"/>
          </p:nvPr>
        </p:nvSpPr>
        <p:spPr>
          <a:xfrm>
            <a:off x="457200" y="980728"/>
            <a:ext cx="8229600" cy="5602635"/>
          </a:xfrm>
        </p:spPr>
        <p:txBody>
          <a:bodyPr/>
          <a:lstStyle/>
          <a:p>
            <a:pPr marL="0" indent="0" eaLnBrk="1" hangingPunct="1">
              <a:lnSpc>
                <a:spcPct val="150000"/>
              </a:lnSpc>
              <a:buFontTx/>
              <a:buNone/>
              <a:defRPr/>
            </a:pPr>
            <a:r>
              <a:rPr lang="en-IN" sz="2400" b="1" dirty="0">
                <a:latin typeface="Calibri" panose="020F0502020204030204" pitchFamily="34" charset="0"/>
                <a:cs typeface="Calibri" panose="020F0502020204030204" pitchFamily="34" charset="0"/>
              </a:rPr>
              <a:t>Background</a:t>
            </a:r>
          </a:p>
          <a:p>
            <a:pPr algn="just" eaLnBrk="1" hangingPunct="1">
              <a:lnSpc>
                <a:spcPct val="150000"/>
              </a:lnSpc>
              <a:buFont typeface="Wingdings" panose="05000000000000000000" pitchFamily="2" charset="2"/>
              <a:buChar char="Ø"/>
              <a:defRPr/>
            </a:pPr>
            <a:r>
              <a:rPr lang="en-US" sz="1600" i="1" dirty="0">
                <a:latin typeface="Calibri" panose="020F0502020204030204" pitchFamily="34" charset="0"/>
                <a:cs typeface="Calibri" panose="020F0502020204030204" pitchFamily="34" charset="0"/>
              </a:rPr>
              <a:t>Firms choose to go public for a variety of reasons, the most common of which is to increase the firm's liquidity and thus raise additional equity capital, a process known as the primary market.</a:t>
            </a:r>
          </a:p>
          <a:p>
            <a:pPr algn="just" eaLnBrk="1" hangingPunct="1">
              <a:lnSpc>
                <a:spcPct val="150000"/>
              </a:lnSpc>
              <a:buFont typeface="Wingdings" panose="05000000000000000000" pitchFamily="2" charset="2"/>
              <a:buChar char="Ø"/>
              <a:defRPr/>
            </a:pPr>
            <a:r>
              <a:rPr lang="en-US" sz="1600" i="1" dirty="0">
                <a:latin typeface="Calibri" panose="020F0502020204030204" pitchFamily="34" charset="0"/>
                <a:cs typeface="Calibri" panose="020F0502020204030204" pitchFamily="34" charset="0"/>
              </a:rPr>
              <a:t>Increasing the firm's capital benefits not only the firm, but also its founders, investors, and other stakeholders. </a:t>
            </a:r>
          </a:p>
          <a:p>
            <a:pPr algn="just" eaLnBrk="1" hangingPunct="1">
              <a:lnSpc>
                <a:spcPct val="150000"/>
              </a:lnSpc>
              <a:buFont typeface="Wingdings" panose="05000000000000000000" pitchFamily="2" charset="2"/>
              <a:buChar char="Ø"/>
              <a:defRPr/>
            </a:pPr>
            <a:r>
              <a:rPr lang="en-US" sz="1600" i="1" dirty="0">
                <a:latin typeface="Calibri" panose="020F0502020204030204" pitchFamily="34" charset="0"/>
                <a:cs typeface="Calibri" panose="020F0502020204030204" pitchFamily="34" charset="0"/>
              </a:rPr>
              <a:t>The four most common reasons are to raise funds, improve the company's image, increase publicity, and use it to motivate employees. </a:t>
            </a:r>
          </a:p>
          <a:p>
            <a:pPr algn="just" eaLnBrk="1" hangingPunct="1">
              <a:lnSpc>
                <a:spcPct val="150000"/>
              </a:lnSpc>
              <a:buFont typeface="Wingdings" panose="05000000000000000000" pitchFamily="2" charset="2"/>
              <a:buChar char="Ø"/>
              <a:defRPr/>
            </a:pPr>
            <a:r>
              <a:rPr lang="en-US" sz="1600" i="1" dirty="0">
                <a:latin typeface="Calibri" panose="020F0502020204030204" pitchFamily="34" charset="0"/>
                <a:cs typeface="Calibri" panose="020F0502020204030204" pitchFamily="34" charset="0"/>
              </a:rPr>
              <a:t>These are not, of course, the only reasons a firm may decide to go public. The decision is personal and is based on the current state of the organization.</a:t>
            </a:r>
          </a:p>
          <a:p>
            <a:pPr algn="just" eaLnBrk="1" hangingPunct="1">
              <a:lnSpc>
                <a:spcPct val="150000"/>
              </a:lnSpc>
              <a:buFont typeface="Wingdings" panose="05000000000000000000" pitchFamily="2" charset="2"/>
              <a:buChar char="Ø"/>
              <a:defRPr/>
            </a:pPr>
            <a:r>
              <a:rPr lang="en-US" sz="1600" i="1" dirty="0">
                <a:latin typeface="Calibri" panose="020F0502020204030204" pitchFamily="34" charset="0"/>
                <a:cs typeface="Calibri" panose="020F0502020204030204" pitchFamily="34" charset="0"/>
              </a:rPr>
              <a:t>Naturally, the interests may be contradictory, because the issuing firm wants to raise as much capital as possible from the floatation, while the investors want to buy the newly issued shares at a low price, and the underwriters act as a middleman who works in the interests of both the issuing firm and the investors (Jenkinson and </a:t>
            </a:r>
            <a:r>
              <a:rPr lang="en-US" sz="1600" i="1" dirty="0" err="1">
                <a:latin typeface="Calibri" panose="020F0502020204030204" pitchFamily="34" charset="0"/>
                <a:cs typeface="Calibri" panose="020F0502020204030204" pitchFamily="34" charset="0"/>
              </a:rPr>
              <a:t>Ljungqvist</a:t>
            </a:r>
            <a:r>
              <a:rPr lang="en-US" sz="1600" i="1" dirty="0">
                <a:latin typeface="Calibri" panose="020F0502020204030204" pitchFamily="34" charset="0"/>
                <a:cs typeface="Calibri" panose="020F0502020204030204" pitchFamily="34" charset="0"/>
              </a:rPr>
              <a:t>, 2001).</a:t>
            </a:r>
            <a:endParaRPr lang="en-IN" sz="1600" i="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2C9E4C6-4ABD-002C-3ECF-485440A8FD46}"/>
              </a:ext>
            </a:extLst>
          </p:cNvPr>
          <p:cNvSpPr>
            <a:spLocks noGrp="1" noChangeArrowheads="1"/>
          </p:cNvSpPr>
          <p:nvPr>
            <p:ph type="title"/>
          </p:nvPr>
        </p:nvSpPr>
        <p:spPr>
          <a:xfrm>
            <a:off x="457200" y="274639"/>
            <a:ext cx="8229600" cy="634082"/>
          </a:xfrm>
        </p:spPr>
        <p:txBody>
          <a:bodyPr/>
          <a:lstStyle/>
          <a:p>
            <a:pPr eaLnBrk="1" hangingPunct="1"/>
            <a:r>
              <a:rPr lang="en-IN" altLang="en-US" b="1" dirty="0">
                <a:solidFill>
                  <a:schemeClr val="tx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8BF7F264-D1C0-0F02-B7F9-D454FB4A74B0}"/>
              </a:ext>
            </a:extLst>
          </p:cNvPr>
          <p:cNvSpPr>
            <a:spLocks noGrp="1"/>
          </p:cNvSpPr>
          <p:nvPr>
            <p:ph idx="1"/>
          </p:nvPr>
        </p:nvSpPr>
        <p:spPr>
          <a:xfrm>
            <a:off x="468851" y="908721"/>
            <a:ext cx="8229600" cy="5602635"/>
          </a:xfrm>
        </p:spPr>
        <p:txBody>
          <a:bodyPr/>
          <a:lstStyle/>
          <a:p>
            <a:pPr marL="0" indent="0" eaLnBrk="1" hangingPunct="1">
              <a:lnSpc>
                <a:spcPct val="150000"/>
              </a:lnSpc>
              <a:buFontTx/>
              <a:buNone/>
              <a:defRPr/>
            </a:pPr>
            <a:r>
              <a:rPr lang="en-IN" sz="2400" b="1" dirty="0">
                <a:latin typeface="Calibri" panose="020F0502020204030204" pitchFamily="34" charset="0"/>
                <a:cs typeface="Calibri" panose="020F0502020204030204" pitchFamily="34" charset="0"/>
              </a:rPr>
              <a:t>Problem Discussion</a:t>
            </a:r>
          </a:p>
          <a:p>
            <a:pPr algn="just" eaLnBrk="1" hangingPunct="1">
              <a:lnSpc>
                <a:spcPct val="150000"/>
              </a:lnSpc>
              <a:buFont typeface="Wingdings" panose="05000000000000000000" pitchFamily="2" charset="2"/>
              <a:buChar char="Ø"/>
              <a:defRPr/>
            </a:pPr>
            <a:r>
              <a:rPr lang="en-US" altLang="en-US" sz="1600" i="1" dirty="0">
                <a:latin typeface="Calibri" panose="020F0502020204030204" pitchFamily="34" charset="0"/>
                <a:cs typeface="Calibri" panose="020F0502020204030204" pitchFamily="34" charset="0"/>
              </a:rPr>
              <a:t>Two instances that are supposed to occur in all IPOs are the most common and exhaustively discussed in diverse sources.</a:t>
            </a:r>
          </a:p>
          <a:p>
            <a:pPr lvl="1" algn="just" eaLnBrk="1" hangingPunct="1">
              <a:lnSpc>
                <a:spcPct val="150000"/>
              </a:lnSpc>
              <a:buFont typeface="Wingdings" panose="05000000000000000000" pitchFamily="2" charset="2"/>
              <a:buChar char="Ø"/>
              <a:defRPr/>
            </a:pPr>
            <a:r>
              <a:rPr lang="en-US" altLang="en-US" sz="1400" i="1" dirty="0">
                <a:latin typeface="Calibri" panose="020F0502020204030204" pitchFamily="34" charset="0"/>
                <a:cs typeface="Calibri" panose="020F0502020204030204" pitchFamily="34" charset="0"/>
              </a:rPr>
              <a:t>The first scenario involves equities that are underpriced at the offer price. </a:t>
            </a:r>
          </a:p>
          <a:p>
            <a:pPr lvl="1" algn="just" eaLnBrk="1" hangingPunct="1">
              <a:lnSpc>
                <a:spcPct val="150000"/>
              </a:lnSpc>
              <a:buFont typeface="Wingdings" panose="05000000000000000000" pitchFamily="2" charset="2"/>
              <a:buChar char="Ø"/>
              <a:defRPr/>
            </a:pPr>
            <a:r>
              <a:rPr lang="en-US" altLang="en-US" sz="1400" i="1" dirty="0">
                <a:latin typeface="Calibri" panose="020F0502020204030204" pitchFamily="34" charset="0"/>
                <a:cs typeface="Calibri" panose="020F0502020204030204" pitchFamily="34" charset="0"/>
              </a:rPr>
              <a:t>The second case is when equities underperform in the long run.</a:t>
            </a:r>
            <a:endParaRPr lang="en-US" altLang="en-US" sz="1600" i="1" dirty="0">
              <a:latin typeface="Calibri" panose="020F0502020204030204" pitchFamily="34" charset="0"/>
              <a:cs typeface="Calibri" panose="020F0502020204030204" pitchFamily="34" charset="0"/>
            </a:endParaRPr>
          </a:p>
          <a:p>
            <a:pPr algn="just" eaLnBrk="1" hangingPunct="1">
              <a:lnSpc>
                <a:spcPct val="150000"/>
              </a:lnSpc>
              <a:buFont typeface="Wingdings" panose="05000000000000000000" pitchFamily="2" charset="2"/>
              <a:buChar char="Ø"/>
              <a:defRPr/>
            </a:pPr>
            <a:r>
              <a:rPr lang="en-US" altLang="en-US" sz="1600" i="1" dirty="0">
                <a:latin typeface="Calibri" panose="020F0502020204030204" pitchFamily="34" charset="0"/>
                <a:cs typeface="Calibri" panose="020F0502020204030204" pitchFamily="34" charset="0"/>
              </a:rPr>
              <a:t>Underpricing is a type of irregular initial return in which a company sells its stock for less than its face value. As a result, between the IPO date and the first-day closing price, the stock price climbs. As a result, it acts as a fundraiser for the listing company.</a:t>
            </a:r>
          </a:p>
          <a:p>
            <a:pPr marL="342900" lvl="2" indent="-342900" algn="just" eaLnBrk="1" hangingPunct="1">
              <a:lnSpc>
                <a:spcPct val="150000"/>
              </a:lnSpc>
              <a:buFont typeface="Wingdings" panose="05000000000000000000" pitchFamily="2" charset="2"/>
              <a:buChar char="Ø"/>
              <a:defRPr/>
            </a:pPr>
            <a:r>
              <a:rPr lang="en-US" altLang="en-US" sz="1600" i="1" dirty="0">
                <a:latin typeface="Calibri" panose="020F0502020204030204" pitchFamily="34" charset="0"/>
                <a:cs typeface="Calibri" panose="020F0502020204030204" pitchFamily="34" charset="0"/>
              </a:rPr>
              <a:t>The long-run underperformance phenomenon shows that IPOs outperform competitors in the same industry and size for three to six years after the IPO.</a:t>
            </a:r>
          </a:p>
          <a:p>
            <a:pPr marL="342900" lvl="2" indent="-342900" algn="just" eaLnBrk="1" hangingPunct="1">
              <a:lnSpc>
                <a:spcPct val="150000"/>
              </a:lnSpc>
              <a:buFont typeface="Wingdings" panose="05000000000000000000" pitchFamily="2" charset="2"/>
              <a:buChar char="Ø"/>
              <a:defRPr/>
            </a:pPr>
            <a:endParaRPr lang="en-IN" altLang="en-US" sz="1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370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2C9E4C6-4ABD-002C-3ECF-485440A8FD46}"/>
              </a:ext>
            </a:extLst>
          </p:cNvPr>
          <p:cNvSpPr>
            <a:spLocks noGrp="1" noChangeArrowheads="1"/>
          </p:cNvSpPr>
          <p:nvPr>
            <p:ph type="title"/>
          </p:nvPr>
        </p:nvSpPr>
        <p:spPr>
          <a:xfrm>
            <a:off x="457200" y="274639"/>
            <a:ext cx="8229600" cy="634082"/>
          </a:xfrm>
        </p:spPr>
        <p:txBody>
          <a:bodyPr/>
          <a:lstStyle/>
          <a:p>
            <a:pPr eaLnBrk="1" hangingPunct="1"/>
            <a:r>
              <a:rPr lang="en-IN" altLang="en-US" b="1" dirty="0">
                <a:solidFill>
                  <a:schemeClr val="tx1"/>
                </a:solidFill>
                <a:latin typeface="Calibri" panose="020F0502020204030204" pitchFamily="34" charset="0"/>
                <a:cs typeface="Calibri" panose="020F0502020204030204" pitchFamily="34" charset="0"/>
              </a:rPr>
              <a:t>Relevant Existing Studies</a:t>
            </a:r>
          </a:p>
        </p:txBody>
      </p:sp>
      <p:sp>
        <p:nvSpPr>
          <p:cNvPr id="3" name="Content Placeholder 2">
            <a:extLst>
              <a:ext uri="{FF2B5EF4-FFF2-40B4-BE49-F238E27FC236}">
                <a16:creationId xmlns:a16="http://schemas.microsoft.com/office/drawing/2014/main" id="{8BF7F264-D1C0-0F02-B7F9-D454FB4A74B0}"/>
              </a:ext>
            </a:extLst>
          </p:cNvPr>
          <p:cNvSpPr>
            <a:spLocks noGrp="1"/>
          </p:cNvSpPr>
          <p:nvPr>
            <p:ph idx="1"/>
          </p:nvPr>
        </p:nvSpPr>
        <p:spPr>
          <a:xfrm>
            <a:off x="457200" y="980728"/>
            <a:ext cx="8229600" cy="5602635"/>
          </a:xfrm>
        </p:spPr>
        <p:txBody>
          <a:bodyPr/>
          <a:lstStyle/>
          <a:p>
            <a:pPr marL="342900" lvl="2" indent="-342900" algn="just" eaLnBrk="1" hangingPunct="1">
              <a:lnSpc>
                <a:spcPct val="150000"/>
              </a:lnSpc>
              <a:buFont typeface="Wingdings" panose="05000000000000000000" pitchFamily="2" charset="2"/>
              <a:buChar char="Ø"/>
              <a:defRPr/>
            </a:pPr>
            <a:r>
              <a:rPr lang="en-US" sz="1600" i="1" dirty="0">
                <a:latin typeface="Calibri" panose="020F0502020204030204" pitchFamily="34" charset="0"/>
                <a:cs typeface="Calibri" panose="020F0502020204030204" pitchFamily="34" charset="0"/>
              </a:rPr>
              <a:t>In the United Kingdom, Goergen et al. (2007) discovered poor long-run performance of UK IPOs, particularly those of smaller firms, whereas those of larger enterprises did better in their cross-sectional analysis. This finding is similar with the findings of </a:t>
            </a:r>
            <a:r>
              <a:rPr lang="en-US" sz="1600" i="1" dirty="0" err="1">
                <a:latin typeface="Calibri" panose="020F0502020204030204" pitchFamily="34" charset="0"/>
                <a:cs typeface="Calibri" panose="020F0502020204030204" pitchFamily="34" charset="0"/>
              </a:rPr>
              <a:t>Burrowes</a:t>
            </a:r>
            <a:r>
              <a:rPr lang="en-US" sz="1600" i="1" dirty="0">
                <a:latin typeface="Calibri" panose="020F0502020204030204" pitchFamily="34" charset="0"/>
                <a:cs typeface="Calibri" panose="020F0502020204030204" pitchFamily="34" charset="0"/>
              </a:rPr>
              <a:t> and Jones (2004), who discovered long-run underperformance or negative returns from AIM7 IPOs within the first two years.</a:t>
            </a:r>
          </a:p>
          <a:p>
            <a:pPr marL="0" lvl="2" indent="0" algn="just" eaLnBrk="1" hangingPunct="1">
              <a:lnSpc>
                <a:spcPct val="150000"/>
              </a:lnSpc>
              <a:buNone/>
              <a:defRPr/>
            </a:pPr>
            <a:endParaRPr lang="en-US" sz="1600" i="1" dirty="0">
              <a:latin typeface="Calibri" panose="020F0502020204030204" pitchFamily="34" charset="0"/>
              <a:cs typeface="Calibri" panose="020F0502020204030204" pitchFamily="34" charset="0"/>
            </a:endParaRPr>
          </a:p>
          <a:p>
            <a:pPr marL="342900" lvl="2" indent="-342900" algn="just" eaLnBrk="1" hangingPunct="1">
              <a:lnSpc>
                <a:spcPct val="150000"/>
              </a:lnSpc>
              <a:buFont typeface="Wingdings" panose="05000000000000000000" pitchFamily="2" charset="2"/>
              <a:buChar char="Ø"/>
              <a:defRPr/>
            </a:pPr>
            <a:r>
              <a:rPr lang="en-US" sz="1600" i="1" dirty="0">
                <a:latin typeface="Calibri" panose="020F0502020204030204" pitchFamily="34" charset="0"/>
                <a:cs typeface="Calibri" panose="020F0502020204030204" pitchFamily="34" charset="0"/>
              </a:rPr>
              <a:t>Furthermore, Lee et al. (1996) evaluated the short- and long-run returns of 266 Australian IPOs from 1976 to 1989. They also found that the Cumulative Abnormal Return (CAR) was -51.26% at month 36. Furthermore, Lee et al. (1996) claimed that the performance of Australian IPOs was significantly worse than that of US IPOs studied by Ritter (1991). </a:t>
            </a:r>
          </a:p>
        </p:txBody>
      </p:sp>
    </p:spTree>
    <p:extLst>
      <p:ext uri="{BB962C8B-B14F-4D97-AF65-F5344CB8AC3E}">
        <p14:creationId xmlns:p14="http://schemas.microsoft.com/office/powerpoint/2010/main" val="365914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2C9E4C6-4ABD-002C-3ECF-485440A8FD46}"/>
              </a:ext>
            </a:extLst>
          </p:cNvPr>
          <p:cNvSpPr>
            <a:spLocks noGrp="1" noChangeArrowheads="1"/>
          </p:cNvSpPr>
          <p:nvPr>
            <p:ph type="title"/>
          </p:nvPr>
        </p:nvSpPr>
        <p:spPr>
          <a:xfrm>
            <a:off x="457200" y="274639"/>
            <a:ext cx="8229600" cy="634082"/>
          </a:xfrm>
        </p:spPr>
        <p:txBody>
          <a:bodyPr/>
          <a:lstStyle/>
          <a:p>
            <a:pPr eaLnBrk="1" hangingPunct="1"/>
            <a:r>
              <a:rPr lang="en-IN" altLang="en-US" b="1" dirty="0">
                <a:solidFill>
                  <a:schemeClr val="tx1"/>
                </a:solidFill>
                <a:latin typeface="Calibri" panose="020F0502020204030204" pitchFamily="34" charset="0"/>
                <a:cs typeface="Calibri" panose="020F0502020204030204" pitchFamily="34" charset="0"/>
              </a:rPr>
              <a:t>Overview of the Project</a:t>
            </a:r>
          </a:p>
        </p:txBody>
      </p:sp>
      <p:sp>
        <p:nvSpPr>
          <p:cNvPr id="3" name="Content Placeholder 2">
            <a:extLst>
              <a:ext uri="{FF2B5EF4-FFF2-40B4-BE49-F238E27FC236}">
                <a16:creationId xmlns:a16="http://schemas.microsoft.com/office/drawing/2014/main" id="{8BF7F264-D1C0-0F02-B7F9-D454FB4A74B0}"/>
              </a:ext>
            </a:extLst>
          </p:cNvPr>
          <p:cNvSpPr>
            <a:spLocks noGrp="1"/>
          </p:cNvSpPr>
          <p:nvPr>
            <p:ph idx="1"/>
          </p:nvPr>
        </p:nvSpPr>
        <p:spPr>
          <a:xfrm>
            <a:off x="457200" y="980728"/>
            <a:ext cx="8229600" cy="5602635"/>
          </a:xfrm>
        </p:spPr>
        <p:txBody>
          <a:bodyPr/>
          <a:lstStyle/>
          <a:p>
            <a:pPr marL="342900" lvl="2" indent="-34290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This project will provide a solution to the one of the situations that is discussed in the problem discussion i.e., long run underperformance.</a:t>
            </a:r>
          </a:p>
          <a:p>
            <a:pPr marL="342900" lvl="2" indent="-342900" algn="just" eaLnBrk="1" hangingPunct="1">
              <a:lnSpc>
                <a:spcPct val="150000"/>
              </a:lnSpc>
              <a:buFont typeface="Wingdings" panose="05000000000000000000" pitchFamily="2" charset="2"/>
              <a:buChar char="Ø"/>
              <a:defRPr/>
            </a:pPr>
            <a:r>
              <a:rPr lang="en-IN" sz="1600" i="1" dirty="0">
                <a:latin typeface="Calibri" panose="020F0502020204030204" pitchFamily="34" charset="0"/>
                <a:cs typeface="Calibri" panose="020F0502020204030204" pitchFamily="34" charset="0"/>
              </a:rPr>
              <a:t>An IPO readiness assessment of a company preparing to go public could uncover unforeseen issues across many areas both inside and outside of the organisation, including:</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Capital Market Strategy</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Taxation</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Finance and Accounting</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Corporate Governance/ Legal</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Infrastructure</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Risk Management</a:t>
            </a:r>
          </a:p>
          <a:p>
            <a:pPr marL="800100" lvl="3" indent="-342900" algn="just" eaLnBrk="1" hangingPunct="1">
              <a:lnSpc>
                <a:spcPct val="150000"/>
              </a:lnSpc>
              <a:buFont typeface="Wingdings" panose="05000000000000000000" pitchFamily="2" charset="2"/>
              <a:buChar char="Ø"/>
              <a:defRPr/>
            </a:pPr>
            <a:r>
              <a:rPr lang="en-IN" sz="1400" i="1" dirty="0">
                <a:latin typeface="Calibri" panose="020F0502020204030204" pitchFamily="34" charset="0"/>
                <a:cs typeface="Calibri" panose="020F0502020204030204" pitchFamily="34" charset="0"/>
              </a:rPr>
              <a:t>Human Capital</a:t>
            </a:r>
          </a:p>
          <a:p>
            <a:pPr marL="800100" lvl="3" indent="-342900" algn="just" eaLnBrk="1" hangingPunct="1">
              <a:lnSpc>
                <a:spcPct val="150000"/>
              </a:lnSpc>
              <a:buFont typeface="Wingdings" panose="05000000000000000000" pitchFamily="2" charset="2"/>
              <a:buChar char="Ø"/>
              <a:defRPr/>
            </a:pPr>
            <a:endParaRPr lang="en-IN" sz="1400" i="1" dirty="0">
              <a:latin typeface="Calibri" panose="020F0502020204030204" pitchFamily="34" charset="0"/>
              <a:cs typeface="Calibri" panose="020F0502020204030204" pitchFamily="34" charset="0"/>
            </a:endParaRPr>
          </a:p>
          <a:p>
            <a:pPr marL="800100" lvl="3" indent="-342900" algn="just" eaLnBrk="1" hangingPunct="1">
              <a:lnSpc>
                <a:spcPct val="150000"/>
              </a:lnSpc>
              <a:buFont typeface="Wingdings" panose="05000000000000000000" pitchFamily="2" charset="2"/>
              <a:buChar char="Ø"/>
              <a:defRPr/>
            </a:pPr>
            <a:endParaRPr lang="en-IN" sz="12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910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2C9E4C6-4ABD-002C-3ECF-485440A8FD46}"/>
              </a:ext>
            </a:extLst>
          </p:cNvPr>
          <p:cNvSpPr>
            <a:spLocks noGrp="1" noChangeArrowheads="1"/>
          </p:cNvSpPr>
          <p:nvPr>
            <p:ph type="title"/>
          </p:nvPr>
        </p:nvSpPr>
        <p:spPr>
          <a:xfrm>
            <a:off x="467656" y="339650"/>
            <a:ext cx="8229600" cy="634082"/>
          </a:xfrm>
        </p:spPr>
        <p:txBody>
          <a:bodyPr/>
          <a:lstStyle/>
          <a:p>
            <a:pPr eaLnBrk="1" hangingPunct="1"/>
            <a:r>
              <a:rPr lang="en-IN" altLang="en-US" b="1" dirty="0">
                <a:solidFill>
                  <a:schemeClr val="tx1"/>
                </a:solidFill>
                <a:latin typeface="Calibri" panose="020F0502020204030204" pitchFamily="34" charset="0"/>
                <a:cs typeface="Calibri" panose="020F0502020204030204" pitchFamily="34" charset="0"/>
              </a:rPr>
              <a:t>Overview of the Project</a:t>
            </a:r>
          </a:p>
        </p:txBody>
      </p:sp>
      <p:sp>
        <p:nvSpPr>
          <p:cNvPr id="3" name="Content Placeholder 2">
            <a:extLst>
              <a:ext uri="{FF2B5EF4-FFF2-40B4-BE49-F238E27FC236}">
                <a16:creationId xmlns:a16="http://schemas.microsoft.com/office/drawing/2014/main" id="{8BF7F264-D1C0-0F02-B7F9-D454FB4A74B0}"/>
              </a:ext>
            </a:extLst>
          </p:cNvPr>
          <p:cNvSpPr>
            <a:spLocks noGrp="1"/>
          </p:cNvSpPr>
          <p:nvPr>
            <p:ph idx="1"/>
          </p:nvPr>
        </p:nvSpPr>
        <p:spPr>
          <a:xfrm>
            <a:off x="230832" y="980726"/>
            <a:ext cx="8229600" cy="5602635"/>
          </a:xfrm>
        </p:spPr>
        <p:txBody>
          <a:bodyPr/>
          <a:lstStyle/>
          <a:p>
            <a:pPr marL="0" indent="0" eaLnBrk="1" hangingPunct="1">
              <a:lnSpc>
                <a:spcPct val="150000"/>
              </a:lnSpc>
              <a:buFontTx/>
              <a:buNone/>
              <a:defRPr/>
            </a:pPr>
            <a:r>
              <a:rPr lang="en-IN" sz="2400" b="1" dirty="0">
                <a:latin typeface="Calibri" panose="020F0502020204030204" pitchFamily="34" charset="0"/>
                <a:cs typeface="Calibri" panose="020F0502020204030204" pitchFamily="34" charset="0"/>
              </a:rPr>
              <a:t>IPO Journey</a:t>
            </a:r>
          </a:p>
          <a:p>
            <a:pPr marL="0" indent="0" eaLnBrk="1" hangingPunct="1">
              <a:lnSpc>
                <a:spcPct val="150000"/>
              </a:lnSpc>
              <a:buFontTx/>
              <a:buNone/>
              <a:defRPr/>
            </a:pPr>
            <a:endParaRPr lang="en-IN"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FFA8747B-FB9E-E245-336E-DDA0B0F96B54}"/>
              </a:ext>
            </a:extLst>
          </p:cNvPr>
          <p:cNvSpPr/>
          <p:nvPr/>
        </p:nvSpPr>
        <p:spPr>
          <a:xfrm>
            <a:off x="107504" y="1700808"/>
            <a:ext cx="2088232" cy="1008112"/>
          </a:xfrm>
          <a:prstGeom prst="rect">
            <a:avLst/>
          </a:prstGeom>
          <a:solidFill>
            <a:srgbClr val="C97775"/>
          </a:solidFill>
          <a:ln>
            <a:solidFill>
              <a:srgbClr val="C97775"/>
            </a:solidFill>
          </a:ln>
          <a:effectLst>
            <a:outerShdw blurRad="50800" dist="38100" dir="13500000" algn="br" rotWithShape="0">
              <a:schemeClr val="accent6">
                <a:lumMod val="7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bg1"/>
                </a:solidFill>
                <a:latin typeface="Calibri" panose="020F0502020204030204" pitchFamily="34" charset="0"/>
                <a:cs typeface="Calibri" panose="020F0502020204030204" pitchFamily="34" charset="0"/>
              </a:rPr>
              <a:t>Strategic Considerations &amp; IPO Planning</a:t>
            </a:r>
          </a:p>
        </p:txBody>
      </p:sp>
      <p:sp>
        <p:nvSpPr>
          <p:cNvPr id="8" name="Rectangle 7">
            <a:extLst>
              <a:ext uri="{FF2B5EF4-FFF2-40B4-BE49-F238E27FC236}">
                <a16:creationId xmlns:a16="http://schemas.microsoft.com/office/drawing/2014/main" id="{DD126637-B842-E9D1-44FB-1B9E3FB947E5}"/>
              </a:ext>
            </a:extLst>
          </p:cNvPr>
          <p:cNvSpPr/>
          <p:nvPr/>
        </p:nvSpPr>
        <p:spPr>
          <a:xfrm>
            <a:off x="2483768" y="1700808"/>
            <a:ext cx="1964904"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IPO Preparation</a:t>
            </a:r>
          </a:p>
        </p:txBody>
      </p:sp>
      <p:sp>
        <p:nvSpPr>
          <p:cNvPr id="9" name="Rectangle 8">
            <a:extLst>
              <a:ext uri="{FF2B5EF4-FFF2-40B4-BE49-F238E27FC236}">
                <a16:creationId xmlns:a16="http://schemas.microsoft.com/office/drawing/2014/main" id="{8CF26A07-2469-75A6-9CA2-E066E5BCCCF9}"/>
              </a:ext>
            </a:extLst>
          </p:cNvPr>
          <p:cNvSpPr/>
          <p:nvPr/>
        </p:nvSpPr>
        <p:spPr>
          <a:xfrm>
            <a:off x="4582456" y="1700808"/>
            <a:ext cx="2156349"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Execution</a:t>
            </a:r>
          </a:p>
        </p:txBody>
      </p:sp>
      <p:sp>
        <p:nvSpPr>
          <p:cNvPr id="10" name="Rectangle 9">
            <a:extLst>
              <a:ext uri="{FF2B5EF4-FFF2-40B4-BE49-F238E27FC236}">
                <a16:creationId xmlns:a16="http://schemas.microsoft.com/office/drawing/2014/main" id="{8D554423-6B75-4FE3-614E-C6D2CBF5206B}"/>
              </a:ext>
            </a:extLst>
          </p:cNvPr>
          <p:cNvSpPr/>
          <p:nvPr/>
        </p:nvSpPr>
        <p:spPr>
          <a:xfrm>
            <a:off x="6911752" y="1700808"/>
            <a:ext cx="2001416"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Being IPO</a:t>
            </a:r>
          </a:p>
        </p:txBody>
      </p:sp>
      <p:sp>
        <p:nvSpPr>
          <p:cNvPr id="12" name="Rectangle 11">
            <a:extLst>
              <a:ext uri="{FF2B5EF4-FFF2-40B4-BE49-F238E27FC236}">
                <a16:creationId xmlns:a16="http://schemas.microsoft.com/office/drawing/2014/main" id="{AB9C8CFF-1003-1586-72CD-D4105962D01A}"/>
              </a:ext>
            </a:extLst>
          </p:cNvPr>
          <p:cNvSpPr/>
          <p:nvPr/>
        </p:nvSpPr>
        <p:spPr>
          <a:xfrm>
            <a:off x="107504" y="3068961"/>
            <a:ext cx="8797018" cy="3312367"/>
          </a:xfrm>
          <a:prstGeom prst="rect">
            <a:avLst/>
          </a:prstGeom>
          <a:solidFill>
            <a:srgbClr val="C97775"/>
          </a:solidFill>
          <a:ln>
            <a:solidFill>
              <a:srgbClr val="C97775"/>
            </a:solidFill>
          </a:ln>
          <a:effectLst>
            <a:outerShdw blurRad="50800" dist="38100" dir="5400000" algn="t" rotWithShape="0">
              <a:schemeClr val="accent6">
                <a:lumMod val="7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i="1" dirty="0">
                <a:latin typeface="Calibri" panose="020F0502020204030204" pitchFamily="34" charset="0"/>
                <a:cs typeface="Calibri" panose="020F0502020204030204" pitchFamily="34" charset="0"/>
              </a:rPr>
              <a:t>Strategic Considerations &amp; IPO Planning:</a:t>
            </a:r>
          </a:p>
          <a:p>
            <a:pPr algn="just">
              <a:lnSpc>
                <a:spcPct val="150000"/>
              </a:lnSpc>
            </a:pPr>
            <a:r>
              <a:rPr lang="en-US" sz="1600" i="1" dirty="0">
                <a:solidFill>
                  <a:schemeClr val="bg1"/>
                </a:solidFill>
                <a:latin typeface="Calibri" panose="020F0502020204030204" pitchFamily="34" charset="0"/>
                <a:cs typeface="Calibri" panose="020F0502020204030204" pitchFamily="34" charset="0"/>
              </a:rPr>
              <a:t>The IPO planning should set the groundwork for a successful IPO. During this period companies will try to identify issues upfront and implement changes to enhance corporate governance and transparency as a public company.</a:t>
            </a:r>
          </a:p>
          <a:p>
            <a:pPr marL="285750" indent="-285750" algn="just">
              <a:lnSpc>
                <a:spcPct val="150000"/>
              </a:lnSpc>
              <a:buFont typeface="Wingdings" panose="05000000000000000000" pitchFamily="2" charset="2"/>
              <a:buChar char="Ø"/>
            </a:pPr>
            <a:r>
              <a:rPr lang="en-US" sz="1600" i="1" dirty="0">
                <a:solidFill>
                  <a:schemeClr val="bg1"/>
                </a:solidFill>
                <a:latin typeface="Calibri" panose="020F0502020204030204" pitchFamily="34" charset="0"/>
                <a:cs typeface="Calibri" panose="020F0502020204030204" pitchFamily="34" charset="0"/>
              </a:rPr>
              <a:t>Develop group systems, new functions, and tax </a:t>
            </a:r>
            <a:r>
              <a:rPr lang="en-US" sz="1600" i="1" dirty="0" err="1">
                <a:solidFill>
                  <a:schemeClr val="bg1"/>
                </a:solidFill>
                <a:latin typeface="Calibri" panose="020F0502020204030204" pitchFamily="34" charset="0"/>
                <a:cs typeface="Calibri" panose="020F0502020204030204" pitchFamily="34" charset="0"/>
              </a:rPr>
              <a:t>optimisation</a:t>
            </a:r>
            <a:r>
              <a:rPr lang="en-US" sz="1600" i="1" dirty="0">
                <a:solidFill>
                  <a:schemeClr val="bg1"/>
                </a:solidFill>
                <a:latin typeface="Calibri" panose="020F0502020204030204" pitchFamily="34" charset="0"/>
                <a:cs typeface="Calibri" panose="020F0502020204030204" pitchFamily="34" charset="0"/>
              </a:rPr>
              <a:t> at the corporate and shareholder levels.</a:t>
            </a:r>
          </a:p>
          <a:p>
            <a:pPr marL="285750" indent="-285750" algn="just">
              <a:lnSpc>
                <a:spcPct val="150000"/>
              </a:lnSpc>
              <a:buFont typeface="Wingdings" panose="05000000000000000000" pitchFamily="2" charset="2"/>
              <a:buChar char="Ø"/>
            </a:pPr>
            <a:r>
              <a:rPr lang="en-US" sz="1600" i="1" dirty="0">
                <a:solidFill>
                  <a:schemeClr val="bg1"/>
                </a:solidFill>
                <a:latin typeface="Calibri" panose="020F0502020204030204" pitchFamily="34" charset="0"/>
                <a:cs typeface="Calibri" panose="020F0502020204030204" pitchFamily="34" charset="0"/>
              </a:rPr>
              <a:t>Begin constructing capital market infrastructures and/or make structural changes to prepare for an IPO. </a:t>
            </a:r>
          </a:p>
          <a:p>
            <a:pPr marL="285750" indent="-285750" algn="just">
              <a:lnSpc>
                <a:spcPct val="150000"/>
              </a:lnSpc>
              <a:buFont typeface="Wingdings" panose="05000000000000000000" pitchFamily="2" charset="2"/>
              <a:buChar char="Ø"/>
            </a:pPr>
            <a:r>
              <a:rPr lang="en-US" sz="1600" i="1" dirty="0">
                <a:solidFill>
                  <a:schemeClr val="bg1"/>
                </a:solidFill>
                <a:latin typeface="Calibri" panose="020F0502020204030204" pitchFamily="34" charset="0"/>
                <a:cs typeface="Calibri" panose="020F0502020204030204" pitchFamily="34" charset="0"/>
              </a:rPr>
              <a:t>Decide which exit strategy will be suitable for the business and shareholders.</a:t>
            </a:r>
          </a:p>
          <a:p>
            <a:pPr algn="ctr"/>
            <a:endParaRPr lang="en-US" dirty="0"/>
          </a:p>
        </p:txBody>
      </p:sp>
      <p:sp>
        <p:nvSpPr>
          <p:cNvPr id="14" name="Rectangle 13">
            <a:extLst>
              <a:ext uri="{FF2B5EF4-FFF2-40B4-BE49-F238E27FC236}">
                <a16:creationId xmlns:a16="http://schemas.microsoft.com/office/drawing/2014/main" id="{521468F1-397C-578E-1977-298DA0271B8D}"/>
              </a:ext>
            </a:extLst>
          </p:cNvPr>
          <p:cNvSpPr/>
          <p:nvPr/>
        </p:nvSpPr>
        <p:spPr>
          <a:xfrm>
            <a:off x="107504" y="2708921"/>
            <a:ext cx="2088232" cy="360040"/>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3943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2C9E4C6-4ABD-002C-3ECF-485440A8FD46}"/>
              </a:ext>
            </a:extLst>
          </p:cNvPr>
          <p:cNvSpPr>
            <a:spLocks noGrp="1" noChangeArrowheads="1"/>
          </p:cNvSpPr>
          <p:nvPr>
            <p:ph type="title"/>
          </p:nvPr>
        </p:nvSpPr>
        <p:spPr>
          <a:xfrm>
            <a:off x="457200" y="274639"/>
            <a:ext cx="8229600" cy="634082"/>
          </a:xfrm>
        </p:spPr>
        <p:txBody>
          <a:bodyPr/>
          <a:lstStyle/>
          <a:p>
            <a:pPr eaLnBrk="1" hangingPunct="1"/>
            <a:r>
              <a:rPr lang="en-IN" altLang="en-US" b="1" dirty="0">
                <a:solidFill>
                  <a:schemeClr val="tx1"/>
                </a:solidFill>
                <a:latin typeface="Calibri" panose="020F0502020204030204" pitchFamily="34" charset="0"/>
                <a:cs typeface="Calibri" panose="020F0502020204030204" pitchFamily="34" charset="0"/>
              </a:rPr>
              <a:t>Overview of the Project</a:t>
            </a:r>
          </a:p>
        </p:txBody>
      </p:sp>
      <p:sp>
        <p:nvSpPr>
          <p:cNvPr id="3" name="Content Placeholder 2">
            <a:extLst>
              <a:ext uri="{FF2B5EF4-FFF2-40B4-BE49-F238E27FC236}">
                <a16:creationId xmlns:a16="http://schemas.microsoft.com/office/drawing/2014/main" id="{8BF7F264-D1C0-0F02-B7F9-D454FB4A74B0}"/>
              </a:ext>
            </a:extLst>
          </p:cNvPr>
          <p:cNvSpPr>
            <a:spLocks noGrp="1"/>
          </p:cNvSpPr>
          <p:nvPr>
            <p:ph idx="1"/>
          </p:nvPr>
        </p:nvSpPr>
        <p:spPr>
          <a:xfrm>
            <a:off x="230832" y="980726"/>
            <a:ext cx="8229600" cy="5602635"/>
          </a:xfrm>
        </p:spPr>
        <p:txBody>
          <a:bodyPr/>
          <a:lstStyle/>
          <a:p>
            <a:pPr marL="0" indent="0" eaLnBrk="1" hangingPunct="1">
              <a:lnSpc>
                <a:spcPct val="150000"/>
              </a:lnSpc>
              <a:buFontTx/>
              <a:buNone/>
              <a:defRPr/>
            </a:pPr>
            <a:r>
              <a:rPr lang="en-IN" sz="2400" b="1" dirty="0">
                <a:latin typeface="Calibri" panose="020F0502020204030204" pitchFamily="34" charset="0"/>
                <a:cs typeface="Calibri" panose="020F0502020204030204" pitchFamily="34" charset="0"/>
              </a:rPr>
              <a:t>IPO Journey</a:t>
            </a:r>
          </a:p>
          <a:p>
            <a:pPr marL="0" indent="0" eaLnBrk="1" hangingPunct="1">
              <a:lnSpc>
                <a:spcPct val="150000"/>
              </a:lnSpc>
              <a:buFontTx/>
              <a:buNone/>
              <a:defRPr/>
            </a:pPr>
            <a:endParaRPr lang="en-IN"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FFA8747B-FB9E-E245-336E-DDA0B0F96B54}"/>
              </a:ext>
            </a:extLst>
          </p:cNvPr>
          <p:cNvSpPr/>
          <p:nvPr/>
        </p:nvSpPr>
        <p:spPr>
          <a:xfrm>
            <a:off x="107504" y="1700808"/>
            <a:ext cx="2088232"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bg1"/>
                </a:solidFill>
                <a:latin typeface="Calibri" panose="020F0502020204030204" pitchFamily="34" charset="0"/>
                <a:cs typeface="Calibri" panose="020F0502020204030204" pitchFamily="34" charset="0"/>
              </a:rPr>
              <a:t>Strategic Considerations &amp; IPO Planning</a:t>
            </a:r>
          </a:p>
        </p:txBody>
      </p:sp>
      <p:sp>
        <p:nvSpPr>
          <p:cNvPr id="8" name="Rectangle 7">
            <a:extLst>
              <a:ext uri="{FF2B5EF4-FFF2-40B4-BE49-F238E27FC236}">
                <a16:creationId xmlns:a16="http://schemas.microsoft.com/office/drawing/2014/main" id="{DD126637-B842-E9D1-44FB-1B9E3FB947E5}"/>
              </a:ext>
            </a:extLst>
          </p:cNvPr>
          <p:cNvSpPr/>
          <p:nvPr/>
        </p:nvSpPr>
        <p:spPr>
          <a:xfrm>
            <a:off x="2483768" y="1700808"/>
            <a:ext cx="1964904" cy="1008112"/>
          </a:xfrm>
          <a:prstGeom prst="rect">
            <a:avLst/>
          </a:prstGeom>
          <a:solidFill>
            <a:srgbClr val="C97775"/>
          </a:solidFill>
          <a:ln>
            <a:solidFill>
              <a:srgbClr val="C97775"/>
            </a:solidFill>
          </a:ln>
          <a:effectLst>
            <a:outerShdw blurRad="50800" dist="38100" dir="16200000" rotWithShape="0">
              <a:schemeClr val="accent6">
                <a:lumMod val="7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IPO Preparation</a:t>
            </a:r>
          </a:p>
        </p:txBody>
      </p:sp>
      <p:sp>
        <p:nvSpPr>
          <p:cNvPr id="9" name="Rectangle 8">
            <a:extLst>
              <a:ext uri="{FF2B5EF4-FFF2-40B4-BE49-F238E27FC236}">
                <a16:creationId xmlns:a16="http://schemas.microsoft.com/office/drawing/2014/main" id="{8CF26A07-2469-75A6-9CA2-E066E5BCCCF9}"/>
              </a:ext>
            </a:extLst>
          </p:cNvPr>
          <p:cNvSpPr/>
          <p:nvPr/>
        </p:nvSpPr>
        <p:spPr>
          <a:xfrm>
            <a:off x="4598311" y="1700808"/>
            <a:ext cx="2156349"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Execution</a:t>
            </a:r>
          </a:p>
        </p:txBody>
      </p:sp>
      <p:sp>
        <p:nvSpPr>
          <p:cNvPr id="10" name="Rectangle 9">
            <a:extLst>
              <a:ext uri="{FF2B5EF4-FFF2-40B4-BE49-F238E27FC236}">
                <a16:creationId xmlns:a16="http://schemas.microsoft.com/office/drawing/2014/main" id="{8D554423-6B75-4FE3-614E-C6D2CBF5206B}"/>
              </a:ext>
            </a:extLst>
          </p:cNvPr>
          <p:cNvSpPr/>
          <p:nvPr/>
        </p:nvSpPr>
        <p:spPr>
          <a:xfrm>
            <a:off x="6911752" y="1700808"/>
            <a:ext cx="2001416"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Being IPO</a:t>
            </a:r>
          </a:p>
        </p:txBody>
      </p:sp>
      <p:sp>
        <p:nvSpPr>
          <p:cNvPr id="12" name="Rectangle 11">
            <a:extLst>
              <a:ext uri="{FF2B5EF4-FFF2-40B4-BE49-F238E27FC236}">
                <a16:creationId xmlns:a16="http://schemas.microsoft.com/office/drawing/2014/main" id="{AB9C8CFF-1003-1586-72CD-D4105962D01A}"/>
              </a:ext>
            </a:extLst>
          </p:cNvPr>
          <p:cNvSpPr/>
          <p:nvPr/>
        </p:nvSpPr>
        <p:spPr>
          <a:xfrm>
            <a:off x="107504" y="3068961"/>
            <a:ext cx="8797018" cy="3384375"/>
          </a:xfrm>
          <a:prstGeom prst="rect">
            <a:avLst/>
          </a:prstGeom>
          <a:solidFill>
            <a:srgbClr val="C97775"/>
          </a:solidFill>
          <a:ln>
            <a:solidFill>
              <a:srgbClr val="C97775"/>
            </a:solidFill>
          </a:ln>
          <a:effectLst>
            <a:outerShdw blurRad="50800" dist="38100" dir="5400000" algn="t" rotWithShape="0">
              <a:schemeClr val="accent6">
                <a:lumMod val="7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i="1" dirty="0">
                <a:latin typeface="Calibri" panose="020F0502020204030204" pitchFamily="34" charset="0"/>
                <a:cs typeface="Calibri" panose="020F0502020204030204" pitchFamily="34" charset="0"/>
              </a:rPr>
              <a:t>IPO Preparation:</a:t>
            </a:r>
          </a:p>
          <a:p>
            <a:pPr algn="just">
              <a:lnSpc>
                <a:spcPct val="150000"/>
              </a:lnSpc>
            </a:pPr>
            <a:r>
              <a:rPr lang="en-US" sz="1600" i="1" dirty="0">
                <a:latin typeface="Calibri" panose="020F0502020204030204" pitchFamily="34" charset="0"/>
                <a:cs typeface="Calibri" panose="020F0502020204030204" pitchFamily="34" charset="0"/>
              </a:rPr>
              <a:t>In the preparation phase, the company should be able to provide due diligence support for document requests from underwriters and investors, prepare financial information and other important documentation and manage the filing process.</a:t>
            </a:r>
          </a:p>
          <a:p>
            <a:pPr marL="285750" indent="-285750" algn="just">
              <a:lnSpc>
                <a:spcPct val="150000"/>
              </a:lnSpc>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Prepare presentation materials for banks, analysts, and investors while fine-tuning the business plan and IPO fact book.</a:t>
            </a:r>
          </a:p>
          <a:p>
            <a:pPr marL="285750" indent="-285750" algn="just">
              <a:lnSpc>
                <a:spcPct val="150000"/>
              </a:lnSpc>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Set a goal IPO timeline, begin due diligence, and develop the offering concept.</a:t>
            </a:r>
          </a:p>
          <a:p>
            <a:pPr marL="285750" indent="-285750" algn="just">
              <a:lnSpc>
                <a:spcPct val="150000"/>
              </a:lnSpc>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Based on initial investor input, fine-tune the equity story and valuation approach.</a:t>
            </a:r>
          </a:p>
          <a:p>
            <a:pPr algn="just"/>
            <a:endParaRPr lang="en-US" dirty="0"/>
          </a:p>
          <a:p>
            <a:pPr algn="just"/>
            <a:endParaRPr lang="en-US" dirty="0"/>
          </a:p>
        </p:txBody>
      </p:sp>
      <p:sp>
        <p:nvSpPr>
          <p:cNvPr id="14" name="Rectangle 13">
            <a:extLst>
              <a:ext uri="{FF2B5EF4-FFF2-40B4-BE49-F238E27FC236}">
                <a16:creationId xmlns:a16="http://schemas.microsoft.com/office/drawing/2014/main" id="{521468F1-397C-578E-1977-298DA0271B8D}"/>
              </a:ext>
            </a:extLst>
          </p:cNvPr>
          <p:cNvSpPr/>
          <p:nvPr/>
        </p:nvSpPr>
        <p:spPr>
          <a:xfrm>
            <a:off x="2483769" y="2712348"/>
            <a:ext cx="1964904" cy="360040"/>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20870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2C9E4C6-4ABD-002C-3ECF-485440A8FD46}"/>
              </a:ext>
            </a:extLst>
          </p:cNvPr>
          <p:cNvSpPr>
            <a:spLocks noGrp="1" noChangeArrowheads="1"/>
          </p:cNvSpPr>
          <p:nvPr>
            <p:ph type="title"/>
          </p:nvPr>
        </p:nvSpPr>
        <p:spPr>
          <a:xfrm>
            <a:off x="457200" y="274639"/>
            <a:ext cx="8229600" cy="634082"/>
          </a:xfrm>
        </p:spPr>
        <p:txBody>
          <a:bodyPr/>
          <a:lstStyle/>
          <a:p>
            <a:pPr eaLnBrk="1" hangingPunct="1"/>
            <a:r>
              <a:rPr lang="en-IN" altLang="en-US" b="1" dirty="0">
                <a:solidFill>
                  <a:schemeClr val="tx1"/>
                </a:solidFill>
                <a:latin typeface="Calibri" panose="020F0502020204030204" pitchFamily="34" charset="0"/>
                <a:cs typeface="Calibri" panose="020F0502020204030204" pitchFamily="34" charset="0"/>
              </a:rPr>
              <a:t>Overview of the Project</a:t>
            </a:r>
          </a:p>
        </p:txBody>
      </p:sp>
      <p:sp>
        <p:nvSpPr>
          <p:cNvPr id="3" name="Content Placeholder 2">
            <a:extLst>
              <a:ext uri="{FF2B5EF4-FFF2-40B4-BE49-F238E27FC236}">
                <a16:creationId xmlns:a16="http://schemas.microsoft.com/office/drawing/2014/main" id="{8BF7F264-D1C0-0F02-B7F9-D454FB4A74B0}"/>
              </a:ext>
            </a:extLst>
          </p:cNvPr>
          <p:cNvSpPr>
            <a:spLocks noGrp="1"/>
          </p:cNvSpPr>
          <p:nvPr>
            <p:ph idx="1"/>
          </p:nvPr>
        </p:nvSpPr>
        <p:spPr>
          <a:xfrm>
            <a:off x="230832" y="980726"/>
            <a:ext cx="8229600" cy="5602635"/>
          </a:xfrm>
        </p:spPr>
        <p:txBody>
          <a:bodyPr/>
          <a:lstStyle/>
          <a:p>
            <a:pPr marL="0" indent="0" eaLnBrk="1" hangingPunct="1">
              <a:lnSpc>
                <a:spcPct val="150000"/>
              </a:lnSpc>
              <a:buFontTx/>
              <a:buNone/>
              <a:defRPr/>
            </a:pPr>
            <a:r>
              <a:rPr lang="en-IN" sz="2400" b="1" dirty="0">
                <a:latin typeface="Calibri" panose="020F0502020204030204" pitchFamily="34" charset="0"/>
                <a:cs typeface="Calibri" panose="020F0502020204030204" pitchFamily="34" charset="0"/>
              </a:rPr>
              <a:t>IPO Journey</a:t>
            </a:r>
          </a:p>
          <a:p>
            <a:pPr marL="0" indent="0" eaLnBrk="1" hangingPunct="1">
              <a:lnSpc>
                <a:spcPct val="150000"/>
              </a:lnSpc>
              <a:buFontTx/>
              <a:buNone/>
              <a:defRPr/>
            </a:pPr>
            <a:endParaRPr lang="en-IN"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FFA8747B-FB9E-E245-336E-DDA0B0F96B54}"/>
              </a:ext>
            </a:extLst>
          </p:cNvPr>
          <p:cNvSpPr/>
          <p:nvPr/>
        </p:nvSpPr>
        <p:spPr>
          <a:xfrm>
            <a:off x="107504" y="1700808"/>
            <a:ext cx="2088232"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bg1"/>
                </a:solidFill>
                <a:latin typeface="Calibri" panose="020F0502020204030204" pitchFamily="34" charset="0"/>
                <a:cs typeface="Calibri" panose="020F0502020204030204" pitchFamily="34" charset="0"/>
              </a:rPr>
              <a:t>Strategic Considerations &amp; IPO Planning</a:t>
            </a:r>
          </a:p>
        </p:txBody>
      </p:sp>
      <p:sp>
        <p:nvSpPr>
          <p:cNvPr id="8" name="Rectangle 7">
            <a:extLst>
              <a:ext uri="{FF2B5EF4-FFF2-40B4-BE49-F238E27FC236}">
                <a16:creationId xmlns:a16="http://schemas.microsoft.com/office/drawing/2014/main" id="{DD126637-B842-E9D1-44FB-1B9E3FB947E5}"/>
              </a:ext>
            </a:extLst>
          </p:cNvPr>
          <p:cNvSpPr/>
          <p:nvPr/>
        </p:nvSpPr>
        <p:spPr>
          <a:xfrm>
            <a:off x="2483768" y="1700808"/>
            <a:ext cx="1964904"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IPO Preparation</a:t>
            </a:r>
          </a:p>
        </p:txBody>
      </p:sp>
      <p:sp>
        <p:nvSpPr>
          <p:cNvPr id="9" name="Rectangle 8">
            <a:extLst>
              <a:ext uri="{FF2B5EF4-FFF2-40B4-BE49-F238E27FC236}">
                <a16:creationId xmlns:a16="http://schemas.microsoft.com/office/drawing/2014/main" id="{8CF26A07-2469-75A6-9CA2-E066E5BCCCF9}"/>
              </a:ext>
            </a:extLst>
          </p:cNvPr>
          <p:cNvSpPr/>
          <p:nvPr/>
        </p:nvSpPr>
        <p:spPr>
          <a:xfrm>
            <a:off x="4598311" y="1700808"/>
            <a:ext cx="2156349" cy="1008112"/>
          </a:xfrm>
          <a:prstGeom prst="rect">
            <a:avLst/>
          </a:prstGeom>
          <a:solidFill>
            <a:srgbClr val="C97775"/>
          </a:solidFill>
          <a:ln>
            <a:solidFill>
              <a:srgbClr val="C97775"/>
            </a:solidFill>
          </a:ln>
          <a:effectLst>
            <a:outerShdw blurRad="50800" dist="38100" dir="16200000" rotWithShape="0">
              <a:schemeClr val="accent6">
                <a:lumMod val="7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Execution</a:t>
            </a:r>
          </a:p>
        </p:txBody>
      </p:sp>
      <p:sp>
        <p:nvSpPr>
          <p:cNvPr id="10" name="Rectangle 9">
            <a:extLst>
              <a:ext uri="{FF2B5EF4-FFF2-40B4-BE49-F238E27FC236}">
                <a16:creationId xmlns:a16="http://schemas.microsoft.com/office/drawing/2014/main" id="{8D554423-6B75-4FE3-614E-C6D2CBF5206B}"/>
              </a:ext>
            </a:extLst>
          </p:cNvPr>
          <p:cNvSpPr/>
          <p:nvPr/>
        </p:nvSpPr>
        <p:spPr>
          <a:xfrm>
            <a:off x="6911752" y="1700808"/>
            <a:ext cx="2001416"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Being IPO</a:t>
            </a:r>
          </a:p>
        </p:txBody>
      </p:sp>
      <p:sp>
        <p:nvSpPr>
          <p:cNvPr id="12" name="Rectangle 11">
            <a:extLst>
              <a:ext uri="{FF2B5EF4-FFF2-40B4-BE49-F238E27FC236}">
                <a16:creationId xmlns:a16="http://schemas.microsoft.com/office/drawing/2014/main" id="{AB9C8CFF-1003-1586-72CD-D4105962D01A}"/>
              </a:ext>
            </a:extLst>
          </p:cNvPr>
          <p:cNvSpPr/>
          <p:nvPr/>
        </p:nvSpPr>
        <p:spPr>
          <a:xfrm>
            <a:off x="107504" y="3068961"/>
            <a:ext cx="8797018" cy="3384375"/>
          </a:xfrm>
          <a:prstGeom prst="rect">
            <a:avLst/>
          </a:prstGeom>
          <a:solidFill>
            <a:srgbClr val="C97775"/>
          </a:solidFill>
          <a:ln>
            <a:solidFill>
              <a:srgbClr val="C97775"/>
            </a:solidFill>
          </a:ln>
          <a:effectLst>
            <a:outerShdw blurRad="50800" dist="38100" dir="5400000" algn="t" rotWithShape="0">
              <a:schemeClr val="accent6">
                <a:lumMod val="7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i="1" dirty="0">
                <a:latin typeface="Calibri" panose="020F0502020204030204" pitchFamily="34" charset="0"/>
                <a:cs typeface="Calibri" panose="020F0502020204030204" pitchFamily="34" charset="0"/>
              </a:rPr>
              <a:t>Execution:</a:t>
            </a:r>
          </a:p>
          <a:p>
            <a:pPr algn="just">
              <a:lnSpc>
                <a:spcPct val="150000"/>
              </a:lnSpc>
            </a:pPr>
            <a:r>
              <a:rPr lang="en-US" sz="1600" i="1" dirty="0">
                <a:latin typeface="Calibri" panose="020F0502020204030204" pitchFamily="34" charset="0"/>
                <a:cs typeface="Calibri" panose="020F0502020204030204" pitchFamily="34" charset="0"/>
              </a:rPr>
              <a:t>In the final steps of IPO journey to turn company into a  public company and be enjoy the associated perks. </a:t>
            </a:r>
          </a:p>
          <a:p>
            <a:pPr marL="285750" indent="-285750" algn="just">
              <a:lnSpc>
                <a:spcPct val="150000"/>
              </a:lnSpc>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Manage the filing process, including finalising the prospectus and obtaining regulatory and stock exchange approvals.</a:t>
            </a:r>
          </a:p>
          <a:p>
            <a:pPr marL="285750" indent="-285750" algn="just">
              <a:lnSpc>
                <a:spcPct val="150000"/>
              </a:lnSpc>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Launch an investor roadshow to attract the right investors in the market's primary pools of money at the right time.</a:t>
            </a:r>
          </a:p>
          <a:p>
            <a:pPr algn="just"/>
            <a:endParaRPr lang="en-US" dirty="0"/>
          </a:p>
          <a:p>
            <a:pPr algn="just"/>
            <a:endParaRPr lang="en-US" dirty="0"/>
          </a:p>
        </p:txBody>
      </p:sp>
      <p:sp>
        <p:nvSpPr>
          <p:cNvPr id="14" name="Rectangle 13">
            <a:extLst>
              <a:ext uri="{FF2B5EF4-FFF2-40B4-BE49-F238E27FC236}">
                <a16:creationId xmlns:a16="http://schemas.microsoft.com/office/drawing/2014/main" id="{521468F1-397C-578E-1977-298DA0271B8D}"/>
              </a:ext>
            </a:extLst>
          </p:cNvPr>
          <p:cNvSpPr/>
          <p:nvPr/>
        </p:nvSpPr>
        <p:spPr>
          <a:xfrm>
            <a:off x="4598311" y="2708921"/>
            <a:ext cx="2156349" cy="360040"/>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37624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2C9E4C6-4ABD-002C-3ECF-485440A8FD46}"/>
              </a:ext>
            </a:extLst>
          </p:cNvPr>
          <p:cNvSpPr>
            <a:spLocks noGrp="1" noChangeArrowheads="1"/>
          </p:cNvSpPr>
          <p:nvPr>
            <p:ph type="title"/>
          </p:nvPr>
        </p:nvSpPr>
        <p:spPr>
          <a:xfrm>
            <a:off x="457200" y="274639"/>
            <a:ext cx="8229600" cy="634082"/>
          </a:xfrm>
        </p:spPr>
        <p:txBody>
          <a:bodyPr/>
          <a:lstStyle/>
          <a:p>
            <a:pPr eaLnBrk="1" hangingPunct="1"/>
            <a:r>
              <a:rPr lang="en-IN" altLang="en-US" b="1" dirty="0">
                <a:solidFill>
                  <a:schemeClr val="tx1"/>
                </a:solidFill>
                <a:latin typeface="Calibri" panose="020F0502020204030204" pitchFamily="34" charset="0"/>
                <a:cs typeface="Calibri" panose="020F0502020204030204" pitchFamily="34" charset="0"/>
              </a:rPr>
              <a:t>Overview of the Project</a:t>
            </a:r>
          </a:p>
        </p:txBody>
      </p:sp>
      <p:sp>
        <p:nvSpPr>
          <p:cNvPr id="3" name="Content Placeholder 2">
            <a:extLst>
              <a:ext uri="{FF2B5EF4-FFF2-40B4-BE49-F238E27FC236}">
                <a16:creationId xmlns:a16="http://schemas.microsoft.com/office/drawing/2014/main" id="{8BF7F264-D1C0-0F02-B7F9-D454FB4A74B0}"/>
              </a:ext>
            </a:extLst>
          </p:cNvPr>
          <p:cNvSpPr>
            <a:spLocks noGrp="1"/>
          </p:cNvSpPr>
          <p:nvPr>
            <p:ph idx="1"/>
          </p:nvPr>
        </p:nvSpPr>
        <p:spPr>
          <a:xfrm>
            <a:off x="230832" y="980726"/>
            <a:ext cx="8229600" cy="5602635"/>
          </a:xfrm>
        </p:spPr>
        <p:txBody>
          <a:bodyPr/>
          <a:lstStyle/>
          <a:p>
            <a:pPr marL="0" indent="0" eaLnBrk="1" hangingPunct="1">
              <a:lnSpc>
                <a:spcPct val="150000"/>
              </a:lnSpc>
              <a:buFontTx/>
              <a:buNone/>
              <a:defRPr/>
            </a:pPr>
            <a:r>
              <a:rPr lang="en-IN" sz="2400" b="1" dirty="0">
                <a:latin typeface="Calibri" panose="020F0502020204030204" pitchFamily="34" charset="0"/>
                <a:cs typeface="Calibri" panose="020F0502020204030204" pitchFamily="34" charset="0"/>
              </a:rPr>
              <a:t>IPO Journey</a:t>
            </a:r>
          </a:p>
          <a:p>
            <a:pPr marL="0" indent="0" eaLnBrk="1" hangingPunct="1">
              <a:lnSpc>
                <a:spcPct val="150000"/>
              </a:lnSpc>
              <a:buFontTx/>
              <a:buNone/>
              <a:defRPr/>
            </a:pPr>
            <a:endParaRPr lang="en-IN"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FFA8747B-FB9E-E245-336E-DDA0B0F96B54}"/>
              </a:ext>
            </a:extLst>
          </p:cNvPr>
          <p:cNvSpPr/>
          <p:nvPr/>
        </p:nvSpPr>
        <p:spPr>
          <a:xfrm>
            <a:off x="107504" y="1700808"/>
            <a:ext cx="2088232"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bg1"/>
                </a:solidFill>
                <a:latin typeface="Calibri" panose="020F0502020204030204" pitchFamily="34" charset="0"/>
                <a:cs typeface="Calibri" panose="020F0502020204030204" pitchFamily="34" charset="0"/>
              </a:rPr>
              <a:t>Strategic Considerations &amp; IPO Planning</a:t>
            </a:r>
          </a:p>
        </p:txBody>
      </p:sp>
      <p:sp>
        <p:nvSpPr>
          <p:cNvPr id="8" name="Rectangle 7">
            <a:extLst>
              <a:ext uri="{FF2B5EF4-FFF2-40B4-BE49-F238E27FC236}">
                <a16:creationId xmlns:a16="http://schemas.microsoft.com/office/drawing/2014/main" id="{DD126637-B842-E9D1-44FB-1B9E3FB947E5}"/>
              </a:ext>
            </a:extLst>
          </p:cNvPr>
          <p:cNvSpPr/>
          <p:nvPr/>
        </p:nvSpPr>
        <p:spPr>
          <a:xfrm>
            <a:off x="2483768" y="1700808"/>
            <a:ext cx="1964904"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IPO Preparation</a:t>
            </a:r>
          </a:p>
        </p:txBody>
      </p:sp>
      <p:sp>
        <p:nvSpPr>
          <p:cNvPr id="9" name="Rectangle 8">
            <a:extLst>
              <a:ext uri="{FF2B5EF4-FFF2-40B4-BE49-F238E27FC236}">
                <a16:creationId xmlns:a16="http://schemas.microsoft.com/office/drawing/2014/main" id="{8CF26A07-2469-75A6-9CA2-E066E5BCCCF9}"/>
              </a:ext>
            </a:extLst>
          </p:cNvPr>
          <p:cNvSpPr/>
          <p:nvPr/>
        </p:nvSpPr>
        <p:spPr>
          <a:xfrm>
            <a:off x="4598311" y="1700808"/>
            <a:ext cx="2156349" cy="1008112"/>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Execution</a:t>
            </a:r>
          </a:p>
        </p:txBody>
      </p:sp>
      <p:sp>
        <p:nvSpPr>
          <p:cNvPr id="10" name="Rectangle 9">
            <a:extLst>
              <a:ext uri="{FF2B5EF4-FFF2-40B4-BE49-F238E27FC236}">
                <a16:creationId xmlns:a16="http://schemas.microsoft.com/office/drawing/2014/main" id="{8D554423-6B75-4FE3-614E-C6D2CBF5206B}"/>
              </a:ext>
            </a:extLst>
          </p:cNvPr>
          <p:cNvSpPr/>
          <p:nvPr/>
        </p:nvSpPr>
        <p:spPr>
          <a:xfrm>
            <a:off x="6911752" y="1700808"/>
            <a:ext cx="2001416" cy="1008112"/>
          </a:xfrm>
          <a:prstGeom prst="rect">
            <a:avLst/>
          </a:prstGeom>
          <a:solidFill>
            <a:srgbClr val="C97775"/>
          </a:solidFill>
          <a:ln>
            <a:solidFill>
              <a:srgbClr val="C97775"/>
            </a:solidFill>
          </a:ln>
          <a:effectLst>
            <a:outerShdw blurRad="50800" dist="38100" dir="16200000" rotWithShape="0">
              <a:schemeClr val="accent6">
                <a:lumMod val="7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1600" i="1" dirty="0">
                <a:solidFill>
                  <a:schemeClr val="bg1"/>
                </a:solidFill>
                <a:latin typeface="Calibri" panose="020F0502020204030204" pitchFamily="34" charset="0"/>
                <a:cs typeface="Calibri" panose="020F0502020204030204" pitchFamily="34" charset="0"/>
              </a:rPr>
              <a:t>Being IPO</a:t>
            </a:r>
          </a:p>
        </p:txBody>
      </p:sp>
      <p:sp>
        <p:nvSpPr>
          <p:cNvPr id="12" name="Rectangle 11">
            <a:extLst>
              <a:ext uri="{FF2B5EF4-FFF2-40B4-BE49-F238E27FC236}">
                <a16:creationId xmlns:a16="http://schemas.microsoft.com/office/drawing/2014/main" id="{AB9C8CFF-1003-1586-72CD-D4105962D01A}"/>
              </a:ext>
            </a:extLst>
          </p:cNvPr>
          <p:cNvSpPr/>
          <p:nvPr/>
        </p:nvSpPr>
        <p:spPr>
          <a:xfrm>
            <a:off x="116150" y="3051178"/>
            <a:ext cx="8797018" cy="1944215"/>
          </a:xfrm>
          <a:prstGeom prst="rect">
            <a:avLst/>
          </a:prstGeom>
          <a:solidFill>
            <a:srgbClr val="C97775"/>
          </a:solidFill>
          <a:ln>
            <a:solidFill>
              <a:srgbClr val="C97775"/>
            </a:solidFill>
          </a:ln>
          <a:effectLst>
            <a:outerShdw blurRad="50800" dist="38100" dir="5400000" algn="t" rotWithShape="0">
              <a:schemeClr val="accent6">
                <a:lumMod val="7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i="1" dirty="0">
                <a:latin typeface="Calibri" panose="020F0502020204030204" pitchFamily="34" charset="0"/>
                <a:cs typeface="Calibri" panose="020F0502020204030204" pitchFamily="34" charset="0"/>
              </a:rPr>
              <a:t>Being IPO:</a:t>
            </a:r>
          </a:p>
          <a:p>
            <a:pPr algn="just">
              <a:lnSpc>
                <a:spcPct val="150000"/>
              </a:lnSpc>
            </a:pPr>
            <a:r>
              <a:rPr lang="en-US" sz="1600" i="1" dirty="0">
                <a:latin typeface="Calibri" panose="020F0502020204030204" pitchFamily="34" charset="0"/>
                <a:cs typeface="Calibri" panose="020F0502020204030204" pitchFamily="34" charset="0"/>
              </a:rPr>
              <a:t>As a public firm, keep promises and attract more investor and media attention. Following the IPO, the emphasis should be on careful continuing reporting and disclosure to investors, as well as compliance.</a:t>
            </a:r>
          </a:p>
        </p:txBody>
      </p:sp>
      <p:sp>
        <p:nvSpPr>
          <p:cNvPr id="14" name="Rectangle 13">
            <a:extLst>
              <a:ext uri="{FF2B5EF4-FFF2-40B4-BE49-F238E27FC236}">
                <a16:creationId xmlns:a16="http://schemas.microsoft.com/office/drawing/2014/main" id="{521468F1-397C-578E-1977-298DA0271B8D}"/>
              </a:ext>
            </a:extLst>
          </p:cNvPr>
          <p:cNvSpPr/>
          <p:nvPr/>
        </p:nvSpPr>
        <p:spPr>
          <a:xfrm>
            <a:off x="6911752" y="2696109"/>
            <a:ext cx="2001416" cy="360040"/>
          </a:xfrm>
          <a:prstGeom prst="rect">
            <a:avLst/>
          </a:prstGeom>
          <a:solidFill>
            <a:srgbClr val="C97775"/>
          </a:solidFill>
          <a:ln>
            <a:solidFill>
              <a:srgbClr val="C977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73557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theme/theme1.xml><?xml version="1.0" encoding="utf-8"?>
<a:theme xmlns:a="http://schemas.openxmlformats.org/drawingml/2006/main" name="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1610</Words>
  <Application>Microsoft Office PowerPoint</Application>
  <PresentationFormat>On-screen Show (4:3)</PresentationFormat>
  <Paragraphs>110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Edwardian Script ITC</vt:lpstr>
      <vt:lpstr>Wingdings</vt:lpstr>
      <vt:lpstr>Default Design</vt:lpstr>
      <vt:lpstr>              Initial Public Offering(IPO) Enabler 7151CEM – Computing Individual Research Project  Roopesh Vajragiri (13089562) Guided by Daniyal Haider </vt:lpstr>
      <vt:lpstr>INTRODUCTION</vt:lpstr>
      <vt:lpstr>INTRODUCTION</vt:lpstr>
      <vt:lpstr>Relevant Existing Studies</vt:lpstr>
      <vt:lpstr>Overview of the Project</vt:lpstr>
      <vt:lpstr>Overview of the Project</vt:lpstr>
      <vt:lpstr>Overview of the Project</vt:lpstr>
      <vt:lpstr>Overview of the Project</vt:lpstr>
      <vt:lpstr>Overview of the Project</vt:lpstr>
      <vt:lpstr>Project Flow</vt:lpstr>
      <vt:lpstr>Methodology</vt:lpstr>
      <vt:lpstr>Methodology</vt:lpstr>
      <vt:lpstr>Pros &amp; Cons of IPO Enabler</vt:lpstr>
      <vt:lpstr>Result</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Pooja Thota</cp:lastModifiedBy>
  <cp:revision>48</cp:revision>
  <dcterms:created xsi:type="dcterms:W3CDTF">2023-07-22T13:52:33Z</dcterms:created>
  <dcterms:modified xsi:type="dcterms:W3CDTF">2023-07-24T14:26:43Z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2052-6.6.0.2450</vt:lpwstr>
  </property>
</Properties>
</file>