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4" r:id="rId8"/>
    <p:sldId id="265" r:id="rId9"/>
    <p:sldId id="269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E3E8EE"/>
    <a:srgbClr val="003C5E"/>
    <a:srgbClr val="317AA4"/>
    <a:srgbClr val="E6E6E6"/>
    <a:srgbClr val="008DDE"/>
    <a:srgbClr val="005C91"/>
    <a:srgbClr val="00133A"/>
    <a:srgbClr val="000E2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A7A5D-4A82-0B4B-A38B-04E72315F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554906-CEE0-D591-80BE-BD5B386F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23179-88E3-04D8-C50D-93B7E638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26659-A6F8-6CC6-942E-7D03CD85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2B297-36CF-56C3-E1AF-52A27593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27E6D-BC38-246A-C1E3-07C5BEB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43D21-5B99-20F1-5E26-9FFB9A2B0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176891-EE72-85E7-E89A-44C6DCA3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CC0E59-A0EA-0278-4855-39764F2A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BFDD7-375F-4088-5330-9FF4F1C3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129267-7D04-C7E7-854B-A6E3D2C47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FC7D30-DB82-0C24-2032-089EAEF71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8E0CC5-BCBD-012E-EC4D-6F9FE9E0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25AE3-12AD-C250-D8E4-CF1487C5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1403F-F71C-E46D-5005-E614E408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604AC-7B80-9861-728D-0B3DE018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B3EE3-305E-6C2F-CF75-6DF3E419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CD910-8DDD-5A1D-8A6D-BE314AB8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A5100-27D0-B328-E03E-3A811C26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83A06-DC88-93A4-2762-32DFBB6E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233B2-4059-0F18-47DF-137A8FD9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AFCF2D-5134-3AFF-39B6-19A21CAC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ECA56-6492-A054-5585-D7679BA7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0D29E-14A6-3A0F-3CAD-3B2681D1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5FAB5-16E1-5F7A-1B6C-41C449A8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66A9E-2E9E-5D59-9A33-E63340C7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A8575-245A-643F-C09E-2AB54E4B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E7A6F4-0753-15BB-1124-226ED8DD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2FD4B-9054-EBE9-FE71-9E6E0DF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112B67-1A2A-6EFB-EAE2-AAAA5D0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66AA91-0E25-BF3E-D576-E281B8B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5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DC033-11E8-C195-5A39-EA28B648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C4BF59-6F44-9E96-C6B6-3173C221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8BFCC2-6F3A-2339-3A34-C226F9C73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CEA7EE-1B67-571C-0A68-C3BE15742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1A0B20-DE87-D246-8A59-9DDE4013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CC57F9-9876-F32A-81EC-28E490C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1ED889-782A-9169-7C6F-7C5547CE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AC31AB-881C-6A8B-AC35-365C5438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7FB53-9AF7-220D-F8E3-82AA8F3D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AC61F1-708A-BB1D-3520-8F28DB8E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8FF737-3786-607A-EBC6-C4D71EC2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EBA68C-2BC6-8D79-2FA8-EAAAAD6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AAF825-9A49-7927-139C-8AABD7F2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D5355A-7BC2-C459-5A3B-4182068C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AE4FEB-243C-E162-4AD5-266F229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1CDBB-D610-00AD-AA86-43BF6892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E638C-D153-0491-E9BB-C384E1B1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3A17B5-7AE0-BD44-7642-2ECA5F8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424A9-40DB-E3D0-FB4D-AE9EED92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87DE6-04EC-B2D6-1CBC-4C28E49B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01C8C2-83B2-584F-9F55-F006676A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852C-7C63-EE50-23A6-9F7EDBE7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05F259-61EC-4573-F1D1-DFFB83B9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D4589-AE8B-0199-4E6A-48613C78B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2E1974-F90E-9E7D-D158-25F3763E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B4346-6843-AE2F-AF77-90E6B9F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BFB262-5012-4A9D-53AB-D3CAC7E7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7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BCC7-E0BA-D466-FB31-9294386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4C7D3-58E5-724B-C5E9-50A59BD8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F28434-9005-ABF1-9692-51DB7393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202B7-BAA6-35DF-4267-A79E4EA0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82E940-B14E-5C5F-0DCC-714780F5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2F5572-7747-4BB1-AA85-D39BCAC51F61}"/>
              </a:ext>
            </a:extLst>
          </p:cNvPr>
          <p:cNvSpPr txBox="1"/>
          <p:nvPr/>
        </p:nvSpPr>
        <p:spPr>
          <a:xfrm>
            <a:off x="1813289" y="1859340"/>
            <a:ext cx="8565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Оболочка для программатора системных ключей</a:t>
            </a:r>
          </a:p>
          <a:p>
            <a:pPr algn="ctr"/>
            <a:endParaRPr lang="ru-RU" sz="1600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7545788" y="5672815"/>
            <a:ext cx="283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Команда: </a:t>
            </a:r>
            <a:r>
              <a:rPr lang="en-US" sz="1600" b="1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Paradise Team</a:t>
            </a:r>
            <a:endParaRPr lang="ru-RU" sz="1600" b="1" i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640E7-63BA-4661-8114-0448A49750EB}"/>
              </a:ext>
            </a:extLst>
          </p:cNvPr>
          <p:cNvSpPr txBox="1"/>
          <p:nvPr/>
        </p:nvSpPr>
        <p:spPr>
          <a:xfrm>
            <a:off x="7545788" y="6019504"/>
            <a:ext cx="363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Заказчик: </a:t>
            </a:r>
            <a:r>
              <a:rPr lang="ru-RU" sz="1600" b="1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ПРОМЭЛЕКТРОНИКА</a:t>
            </a:r>
          </a:p>
        </p:txBody>
      </p:sp>
    </p:spTree>
    <p:extLst>
      <p:ext uri="{BB962C8B-B14F-4D97-AF65-F5344CB8AC3E}">
        <p14:creationId xmlns:p14="http://schemas.microsoft.com/office/powerpoint/2010/main" val="117484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1805031" y="747490"/>
            <a:ext cx="858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Отчёт по работе каждого участника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9678" y="3139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078" y="329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2C9A947A-C57D-4F1B-8573-5ACFB0B8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24005"/>
              </p:ext>
            </p:extLst>
          </p:nvPr>
        </p:nvGraphicFramePr>
        <p:xfrm>
          <a:off x="491037" y="1364962"/>
          <a:ext cx="11266882" cy="43278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5985">
                  <a:extLst>
                    <a:ext uri="{9D8B030D-6E8A-4147-A177-3AD203B41FA5}">
                      <a16:colId xmlns:a16="http://schemas.microsoft.com/office/drawing/2014/main" val="853528752"/>
                    </a:ext>
                  </a:extLst>
                </a:gridCol>
                <a:gridCol w="1885146">
                  <a:extLst>
                    <a:ext uri="{9D8B030D-6E8A-4147-A177-3AD203B41FA5}">
                      <a16:colId xmlns:a16="http://schemas.microsoft.com/office/drawing/2014/main" val="1717088716"/>
                    </a:ext>
                  </a:extLst>
                </a:gridCol>
                <a:gridCol w="6895751">
                  <a:extLst>
                    <a:ext uri="{9D8B030D-6E8A-4147-A177-3AD203B41FA5}">
                      <a16:colId xmlns:a16="http://schemas.microsoft.com/office/drawing/2014/main" val="2230885659"/>
                    </a:ext>
                  </a:extLst>
                </a:gridCol>
              </a:tblGrid>
              <a:tr h="67022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Montserrat" pitchFamily="2" charset="-52"/>
                        </a:rPr>
                        <a:t>Участник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Montserrat" pitchFamily="2" charset="-52"/>
                        </a:rPr>
                        <a:t>Роль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Montserrat" pitchFamily="2" charset="-52"/>
                        </a:rPr>
                        <a:t>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79947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Качурин Н.А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Тимлид-разработчик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Сделано: Реализация функций для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 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составляющей</a:t>
                      </a:r>
                      <a:b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</a:b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Планируется: Дальнейшая реализация 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23602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r>
                        <a:rPr lang="ru-RU" sz="1800" b="1" i="0" dirty="0">
                          <a:solidFill>
                            <a:srgbClr val="003C5E"/>
                          </a:solidFill>
                          <a:effectLst/>
                          <a:latin typeface="Montserrat" pitchFamily="2" charset="-52"/>
                        </a:rPr>
                        <a:t>Белова А.В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Frontend-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разработчик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Сделано: Реализация функций для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frontend 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составляющей</a:t>
                      </a:r>
                      <a:b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</a:b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Планируется: Реализация функционала кнопок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63798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r>
                        <a:rPr lang="ru-RU" sz="1800" b="1" i="0" dirty="0">
                          <a:solidFill>
                            <a:srgbClr val="003C5E"/>
                          </a:solidFill>
                          <a:effectLst/>
                          <a:latin typeface="Montserrat" pitchFamily="2" charset="-52"/>
                        </a:rPr>
                        <a:t>Литвиненко Э.Н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Дизайнер, Разработчик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Сделано: Реализация функций для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 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составляющей</a:t>
                      </a:r>
                      <a:b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</a:b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Планируется: Дальнейшая реализация 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4189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dirty="0">
                          <a:solidFill>
                            <a:srgbClr val="003C5E"/>
                          </a:solidFill>
                          <a:effectLst/>
                          <a:latin typeface="Montserrat" pitchFamily="2" charset="-52"/>
                        </a:rPr>
                        <a:t>Трегубенко А.М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  <a:p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Backend-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Разработчик</a:t>
                      </a:r>
                    </a:p>
                    <a:p>
                      <a:pPr algn="ctr"/>
                      <a:endParaRPr lang="ru-RU" dirty="0">
                        <a:solidFill>
                          <a:srgbClr val="003C5E"/>
                        </a:solidFill>
                        <a:latin typeface="Montserrat" pitchFamily="2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Сделано: Реализация функций для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 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составляющей. Связь с разработчиками</a:t>
                      </a:r>
                      <a:b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</a:b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Планируется: Дальнейшая реализация 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4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09D6D3-0688-4A64-B6C1-4FD87A15A4C6}"/>
              </a:ext>
            </a:extLst>
          </p:cNvPr>
          <p:cNvSpPr txBox="1"/>
          <p:nvPr/>
        </p:nvSpPr>
        <p:spPr>
          <a:xfrm>
            <a:off x="7122254" y="6468563"/>
            <a:ext cx="383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Рабочее пространство </a:t>
            </a:r>
            <a:r>
              <a:rPr lang="en-US" sz="1600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Trello</a:t>
            </a:r>
            <a:endParaRPr lang="ru-RU" sz="1600" i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39FCE84-F97F-4EC6-96BA-F3740E0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91" y="5692789"/>
            <a:ext cx="1114328" cy="11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3211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2703433" y="398781"/>
            <a:ext cx="6594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Демонстрация результата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9678" y="3139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078" y="329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1F623-F9A1-122B-D745-080811A354EB}"/>
              </a:ext>
            </a:extLst>
          </p:cNvPr>
          <p:cNvSpPr txBox="1"/>
          <p:nvPr/>
        </p:nvSpPr>
        <p:spPr>
          <a:xfrm>
            <a:off x="3676650" y="-784558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Может вынести в конец, как у челиков из видио </a:t>
            </a:r>
          </a:p>
        </p:txBody>
      </p:sp>
      <p:pic>
        <p:nvPicPr>
          <p:cNvPr id="5" name="bandicam 2023-12-02 15-25-15-739">
            <a:hlinkClick r:id="" action="ppaction://media"/>
            <a:extLst>
              <a:ext uri="{FF2B5EF4-FFF2-40B4-BE49-F238E27FC236}">
                <a16:creationId xmlns:a16="http://schemas.microsoft.com/office/drawing/2014/main" id="{43E6A29A-B34E-4160-A34F-28A20C0E992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59449" y="1087487"/>
            <a:ext cx="7225257" cy="50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71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49DD64-CCD3-DB68-C341-11474FE9452D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4664909" y="752376"/>
            <a:ext cx="244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Рефлексия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7688E-266F-4280-A6D4-FD4DF90A3778}"/>
              </a:ext>
            </a:extLst>
          </p:cNvPr>
          <p:cNvSpPr txBox="1"/>
          <p:nvPr/>
        </p:nvSpPr>
        <p:spPr>
          <a:xfrm>
            <a:off x="4657766" y="1783987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Получилось: 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8730C-7754-F24F-EB68-E71F68153C46}"/>
              </a:ext>
            </a:extLst>
          </p:cNvPr>
          <p:cNvSpPr txBox="1"/>
          <p:nvPr/>
        </p:nvSpPr>
        <p:spPr>
          <a:xfrm>
            <a:off x="4672052" y="2414274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C5E"/>
                </a:solidFill>
                <a:latin typeface="Montserrat" pitchFamily="2" charset="-52"/>
              </a:rPr>
              <a:t>	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Реализация основных функций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DE383-AA84-2D8E-0067-E97F799CCCBD}"/>
              </a:ext>
            </a:extLst>
          </p:cNvPr>
          <p:cNvSpPr txBox="1"/>
          <p:nvPr/>
        </p:nvSpPr>
        <p:spPr>
          <a:xfrm>
            <a:off x="4664909" y="3044561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C5E"/>
                </a:solidFill>
                <a:latin typeface="Montserrat" pitchFamily="2" charset="-52"/>
              </a:rPr>
              <a:t>	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Поддержка интерфейса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5615-275E-2B95-61AD-A5091FA69046}"/>
              </a:ext>
            </a:extLst>
          </p:cNvPr>
          <p:cNvSpPr txBox="1"/>
          <p:nvPr/>
        </p:nvSpPr>
        <p:spPr>
          <a:xfrm>
            <a:off x="4664909" y="4754728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Не п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олучилось: 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8D66A-772B-B1C5-DC79-E1D79D47A818}"/>
              </a:ext>
            </a:extLst>
          </p:cNvPr>
          <p:cNvSpPr txBox="1"/>
          <p:nvPr/>
        </p:nvSpPr>
        <p:spPr>
          <a:xfrm>
            <a:off x="4657766" y="5390790"/>
            <a:ext cx="682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C5E"/>
                </a:solidFill>
                <a:latin typeface="Montserrat" pitchFamily="2" charset="-52"/>
              </a:rPr>
              <a:t>	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Тестирование ряда функций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05040E-D2BC-485E-A99C-739AD9C3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1" y="2245652"/>
            <a:ext cx="2801413" cy="28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59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8F2D76-491A-9641-680C-AF8BD4B8B319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4670830" y="690636"/>
            <a:ext cx="551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Команда:</a:t>
            </a:r>
            <a:r>
              <a:rPr lang="ru-RU" sz="32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 </a:t>
            </a:r>
            <a:r>
              <a:rPr lang="en-US" sz="3200" b="1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Paradise Team</a:t>
            </a:r>
            <a:endParaRPr lang="ru-RU" sz="3200" b="1" i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6949E-1478-4962-9005-C46A9D7B78C2}"/>
              </a:ext>
            </a:extLst>
          </p:cNvPr>
          <p:cNvSpPr txBox="1"/>
          <p:nvPr/>
        </p:nvSpPr>
        <p:spPr>
          <a:xfrm>
            <a:off x="4654930" y="2003788"/>
            <a:ext cx="720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Тимлид-разработчик: </a:t>
            </a:r>
            <a:r>
              <a:rPr lang="ru-RU" sz="2400" b="1" dirty="0">
                <a:solidFill>
                  <a:srgbClr val="003C5E"/>
                </a:solidFill>
                <a:latin typeface="Montserrat" pitchFamily="2" charset="-52"/>
              </a:rPr>
              <a:t>Качурин Никита Анатольевич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F6DA549-8A5B-4B8E-BE14-9331379A520D}"/>
              </a:ext>
            </a:extLst>
          </p:cNvPr>
          <p:cNvSpPr/>
          <p:nvPr/>
        </p:nvSpPr>
        <p:spPr>
          <a:xfrm>
            <a:off x="332055" y="1283788"/>
            <a:ext cx="1080000" cy="144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2D5BCF9-FBD8-4DB3-8E41-53140B4ADB57}"/>
              </a:ext>
            </a:extLst>
          </p:cNvPr>
          <p:cNvSpPr/>
          <p:nvPr/>
        </p:nvSpPr>
        <p:spPr>
          <a:xfrm>
            <a:off x="332055" y="3443788"/>
            <a:ext cx="1080000" cy="144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3C5E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E8EA216-A98C-48B2-9DBC-1EBC392A483F}"/>
              </a:ext>
            </a:extLst>
          </p:cNvPr>
          <p:cNvSpPr/>
          <p:nvPr/>
        </p:nvSpPr>
        <p:spPr>
          <a:xfrm>
            <a:off x="2143575" y="4163788"/>
            <a:ext cx="1080000" cy="1440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27000" dist="38100" dir="8100000" sx="102000" sy="102000" algn="tr" rotWithShape="0">
              <a:srgbClr val="00071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C7C4C-6071-4682-90AD-35C6E9B9C093}"/>
              </a:ext>
            </a:extLst>
          </p:cNvPr>
          <p:cNvSpPr txBox="1"/>
          <p:nvPr/>
        </p:nvSpPr>
        <p:spPr>
          <a:xfrm>
            <a:off x="4654929" y="3790344"/>
            <a:ext cx="7205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Разработчик: 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</a:rPr>
              <a:t>Трегубенко Александр Максимович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11624-24D4-412A-8C28-9DDF0351BD69}"/>
              </a:ext>
            </a:extLst>
          </p:cNvPr>
          <p:cNvSpPr txBox="1"/>
          <p:nvPr/>
        </p:nvSpPr>
        <p:spPr>
          <a:xfrm>
            <a:off x="4654930" y="2897066"/>
            <a:ext cx="7506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Frontend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-разработчик: 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</a:rPr>
              <a:t>Белова Анастасия Витальевна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25DC7-E0A9-49EB-BE0F-44D64DFD8238}"/>
              </a:ext>
            </a:extLst>
          </p:cNvPr>
          <p:cNvSpPr txBox="1"/>
          <p:nvPr/>
        </p:nvSpPr>
        <p:spPr>
          <a:xfrm>
            <a:off x="4654928" y="4683622"/>
            <a:ext cx="720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Дизайнер: 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</a:rPr>
              <a:t>Литвиненко Эммануил Николаевич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8830F8-A4B2-229F-6160-656E73F0A243}"/>
              </a:ext>
            </a:extLst>
          </p:cNvPr>
          <p:cNvSpPr/>
          <p:nvPr/>
        </p:nvSpPr>
        <p:spPr>
          <a:xfrm>
            <a:off x="2143575" y="1977812"/>
            <a:ext cx="1080000" cy="1465976"/>
          </a:xfrm>
          <a:prstGeom prst="rect">
            <a:avLst/>
          </a:prstGeom>
          <a:solidFill>
            <a:srgbClr val="D9E1DC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1EDF16B-CF0E-48BA-8041-4DC4FE1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7" y="1976539"/>
            <a:ext cx="1100437" cy="14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991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D10C58-1C84-4BC2-CD48-2BDAF091F3D6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4668012" y="745811"/>
            <a:ext cx="487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Описание проблемы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7688E-266F-4280-A6D4-FD4DF90A3778}"/>
              </a:ext>
            </a:extLst>
          </p:cNvPr>
          <p:cNvSpPr txBox="1"/>
          <p:nvPr/>
        </p:nvSpPr>
        <p:spPr>
          <a:xfrm>
            <a:off x="4668012" y="2011759"/>
            <a:ext cx="6866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  <a:cs typeface="Times New Roman" panose="02020603050405020304" pitchFamily="18" charset="0"/>
              </a:rPr>
              <a:t>Отсутствие программно-аппаратного комплекса, предназначенного для записи и чтения системных ключей с интерфейсами SPI и I2C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D23AAA-7FC6-83A0-3907-E06C0D0E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2" y="1799486"/>
            <a:ext cx="2954227" cy="29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70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E2923E-E69D-DC52-AADA-EC86FB4BE989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76909-E5FC-14AB-885F-87680CB5F8E5}"/>
              </a:ext>
            </a:extLst>
          </p:cNvPr>
          <p:cNvSpPr txBox="1"/>
          <p:nvPr/>
        </p:nvSpPr>
        <p:spPr>
          <a:xfrm>
            <a:off x="4659848" y="745811"/>
            <a:ext cx="487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Описание решения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E5D6C9-EB9D-9F1A-A4A3-3208A3B9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8" y="2026644"/>
            <a:ext cx="2709461" cy="2709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736DA0-EF27-8BF1-3215-922C3414C523}"/>
              </a:ext>
            </a:extLst>
          </p:cNvPr>
          <p:cNvSpPr txBox="1"/>
          <p:nvPr/>
        </p:nvSpPr>
        <p:spPr>
          <a:xfrm>
            <a:off x="4668012" y="1996380"/>
            <a:ext cx="6838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</a:rPr>
              <a:t>Создать </a:t>
            </a:r>
            <a:r>
              <a:rPr lang="ru-RU" sz="2800" dirty="0">
                <a:solidFill>
                  <a:srgbClr val="003C5E"/>
                </a:solidFill>
                <a:latin typeface="Montserrat" pitchFamily="2" charset="-52"/>
              </a:rPr>
              <a:t>программатор системных ключей, который будет состоять из двух компанентов: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0D6E5-FF43-80A5-FE4E-BB955476601F}"/>
              </a:ext>
            </a:extLst>
          </p:cNvPr>
          <p:cNvSpPr txBox="1"/>
          <p:nvPr/>
        </p:nvSpPr>
        <p:spPr>
          <a:xfrm>
            <a:off x="4668011" y="3581400"/>
            <a:ext cx="6838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C5E"/>
                </a:solidFill>
                <a:latin typeface="Montserrat" pitchFamily="2" charset="-52"/>
              </a:rPr>
              <a:t>GUI</a:t>
            </a:r>
            <a:r>
              <a:rPr lang="en-US" sz="2800" dirty="0">
                <a:solidFill>
                  <a:srgbClr val="003C5E"/>
                </a:solidFill>
                <a:latin typeface="Montserrat" pitchFamily="2" charset="-52"/>
              </a:rPr>
              <a:t> – </a:t>
            </a:r>
            <a:r>
              <a:rPr lang="ru-RU" sz="2800" dirty="0">
                <a:solidFill>
                  <a:srgbClr val="003C5E"/>
                </a:solidFill>
                <a:latin typeface="Montserrat" pitchFamily="2" charset="-52"/>
              </a:rPr>
              <a:t>Графический пользовательский интерфейс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749F5-686D-D09D-3DAC-43C8B9B02D78}"/>
              </a:ext>
            </a:extLst>
          </p:cNvPr>
          <p:cNvSpPr txBox="1"/>
          <p:nvPr/>
        </p:nvSpPr>
        <p:spPr>
          <a:xfrm>
            <a:off x="4668012" y="4735532"/>
            <a:ext cx="6838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C5E"/>
                </a:solidFill>
                <a:latin typeface="Montserrat" pitchFamily="2" charset="-52"/>
              </a:rPr>
              <a:t>FIRMWARE</a:t>
            </a:r>
            <a:r>
              <a:rPr lang="en-US" sz="2800" dirty="0">
                <a:solidFill>
                  <a:srgbClr val="003C5E"/>
                </a:solidFill>
                <a:latin typeface="Montserrat" pitchFamily="2" charset="-52"/>
              </a:rPr>
              <a:t> – </a:t>
            </a:r>
            <a:r>
              <a:rPr lang="ru-RU" sz="2800" dirty="0">
                <a:solidFill>
                  <a:srgbClr val="003C5E"/>
                </a:solidFill>
                <a:latin typeface="Montserrat" pitchFamily="2" charset="-52"/>
              </a:rPr>
              <a:t>Аппаратно-программное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37667790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49DD64-CCD3-DB68-C341-11474FE9452D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4658187" y="744675"/>
            <a:ext cx="394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Функционал ПО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9678" y="3139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078" y="329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7688E-266F-4280-A6D4-FD4DF90A3778}"/>
              </a:ext>
            </a:extLst>
          </p:cNvPr>
          <p:cNvSpPr txBox="1"/>
          <p:nvPr/>
        </p:nvSpPr>
        <p:spPr>
          <a:xfrm>
            <a:off x="4666565" y="1997126"/>
            <a:ext cx="682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Программа 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должна обеспечивать </a:t>
            </a:r>
            <a:r>
              <a:rPr lang="ru-RU" sz="2400" b="0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программирование системных ключей 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D36F1-1645-4836-BD6D-2BFF6C05F5EC}"/>
              </a:ext>
            </a:extLst>
          </p:cNvPr>
          <p:cNvSpPr txBox="1"/>
          <p:nvPr/>
        </p:nvSpPr>
        <p:spPr>
          <a:xfrm>
            <a:off x="4666563" y="2959160"/>
            <a:ext cx="682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П</a:t>
            </a:r>
            <a:r>
              <a:rPr lang="ru-RU" sz="2400" b="0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рограмма 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должна взаимодействовать </a:t>
            </a:r>
            <a:r>
              <a:rPr lang="ru-RU" sz="2400" b="0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с внешним аппаратным программатором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2EFD9-0B91-ABA0-BD99-FFA5AC188AD0}"/>
              </a:ext>
            </a:extLst>
          </p:cNvPr>
          <p:cNvSpPr txBox="1"/>
          <p:nvPr/>
        </p:nvSpPr>
        <p:spPr>
          <a:xfrm>
            <a:off x="4666563" y="4339386"/>
            <a:ext cx="682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Связь ПО на ПК и программатора </a:t>
            </a:r>
            <a:r>
              <a:rPr lang="ru-RU" sz="2400" b="1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должна осуществля</a:t>
            </a:r>
            <a:r>
              <a:rPr lang="ru-RU" sz="24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ться</a:t>
            </a:r>
            <a:r>
              <a:rPr lang="ru-RU" sz="2400" b="0" i="0" dirty="0">
                <a:solidFill>
                  <a:srgbClr val="003C5E"/>
                </a:solidFill>
                <a:effectLst/>
                <a:latin typeface="Montserrat" pitchFamily="2" charset="-52"/>
                <a:ea typeface="Verdana" panose="020B0604030504040204" pitchFamily="34" charset="0"/>
              </a:rPr>
              <a:t> через интерфейс USB</a:t>
            </a:r>
            <a:endParaRPr lang="ru-RU" sz="2400" b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3D2210-0251-15F5-B9ED-946A1A50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0" y="2092376"/>
            <a:ext cx="2986380" cy="2986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E0E70-BFAC-3B72-4166-CD6E7759A4BA}"/>
              </a:ext>
            </a:extLst>
          </p:cNvPr>
          <p:cNvSpPr txBox="1"/>
          <p:nvPr/>
        </p:nvSpPr>
        <p:spPr>
          <a:xfrm>
            <a:off x="2867025" y="-561975"/>
            <a:ext cx="66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Этого вроде нет, может тоже убрать, чтобы не растягивать</a:t>
            </a:r>
          </a:p>
        </p:txBody>
      </p:sp>
    </p:spTree>
    <p:extLst>
      <p:ext uri="{BB962C8B-B14F-4D97-AF65-F5344CB8AC3E}">
        <p14:creationId xmlns:p14="http://schemas.microsoft.com/office/powerpoint/2010/main" val="155834476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9EF9481-6629-4774-BEB3-006307DC187B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74429" y="33830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2FC5D-B55B-4572-948F-016EA265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11" y="4106927"/>
            <a:ext cx="6115924" cy="20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884E53-5F99-44D3-AFE1-8669A482EE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-401358" y="1343404"/>
            <a:ext cx="4384045" cy="438404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B1A0694-F2D1-4A22-A445-2E4E3B4D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97" y="1210462"/>
            <a:ext cx="2472064" cy="24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D2E27AB-54F7-4FD3-ADBF-CB2B5BB72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16" y="3140819"/>
            <a:ext cx="1952625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D48D9-91FA-8301-3BA8-BCAC5F00430D}"/>
              </a:ext>
            </a:extLst>
          </p:cNvPr>
          <p:cNvSpPr txBox="1"/>
          <p:nvPr/>
        </p:nvSpPr>
        <p:spPr>
          <a:xfrm>
            <a:off x="3676650" y="-784558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Может вынести в конец, как у челиков из видио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186D-67BA-22DB-B827-39EEAB163D06}"/>
              </a:ext>
            </a:extLst>
          </p:cNvPr>
          <p:cNvSpPr txBox="1"/>
          <p:nvPr/>
        </p:nvSpPr>
        <p:spPr>
          <a:xfrm>
            <a:off x="4659849" y="742890"/>
            <a:ext cx="219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Аналоги</a:t>
            </a:r>
          </a:p>
        </p:txBody>
      </p:sp>
    </p:spTree>
    <p:extLst>
      <p:ext uri="{BB962C8B-B14F-4D97-AF65-F5344CB8AC3E}">
        <p14:creationId xmlns:p14="http://schemas.microsoft.com/office/powerpoint/2010/main" val="29154255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49DD64-CCD3-DB68-C341-11474FE9452D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4666137" y="750486"/>
            <a:ext cx="5786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Критерии сдачи проекта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9678" y="3139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078" y="329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9FB73E-15CC-6185-BF9E-3AC464D4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1" y="1871584"/>
            <a:ext cx="2686391" cy="2686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DB218-DA13-4E9F-A2F1-4DCB589D4DFD}"/>
              </a:ext>
            </a:extLst>
          </p:cNvPr>
          <p:cNvSpPr txBox="1"/>
          <p:nvPr/>
        </p:nvSpPr>
        <p:spPr>
          <a:xfrm>
            <a:off x="4666137" y="1960076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Общее</a:t>
            </a:r>
            <a:r>
              <a:rPr lang="ru-RU" sz="24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рабочее пространство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097ED-228E-4120-ABEC-7967011EC431}"/>
              </a:ext>
            </a:extLst>
          </p:cNvPr>
          <p:cNvSpPr txBox="1"/>
          <p:nvPr/>
        </p:nvSpPr>
        <p:spPr>
          <a:xfrm>
            <a:off x="4666137" y="2711646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3C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Регулярность</a:t>
            </a:r>
            <a:r>
              <a:rPr lang="ru-RU" sz="24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работы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03595-DA4D-4B0A-A7E8-9F4E05CB2380}"/>
              </a:ext>
            </a:extLst>
          </p:cNvPr>
          <p:cNvSpPr txBox="1"/>
          <p:nvPr/>
        </p:nvSpPr>
        <p:spPr>
          <a:xfrm>
            <a:off x="4666137" y="3463216"/>
            <a:ext cx="682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3C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● 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Работа основного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40327665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3144702" y="675930"/>
            <a:ext cx="565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План работ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9678" y="3139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078" y="329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2C9A947A-C57D-4F1B-8573-5ACFB0B8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49652"/>
              </p:ext>
            </p:extLst>
          </p:nvPr>
        </p:nvGraphicFramePr>
        <p:xfrm>
          <a:off x="491037" y="1364962"/>
          <a:ext cx="11266882" cy="43278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5985">
                  <a:extLst>
                    <a:ext uri="{9D8B030D-6E8A-4147-A177-3AD203B41FA5}">
                      <a16:colId xmlns:a16="http://schemas.microsoft.com/office/drawing/2014/main" val="853528752"/>
                    </a:ext>
                  </a:extLst>
                </a:gridCol>
                <a:gridCol w="3155495">
                  <a:extLst>
                    <a:ext uri="{9D8B030D-6E8A-4147-A177-3AD203B41FA5}">
                      <a16:colId xmlns:a16="http://schemas.microsoft.com/office/drawing/2014/main" val="1717088716"/>
                    </a:ext>
                  </a:extLst>
                </a:gridCol>
                <a:gridCol w="5625402">
                  <a:extLst>
                    <a:ext uri="{9D8B030D-6E8A-4147-A177-3AD203B41FA5}">
                      <a16:colId xmlns:a16="http://schemas.microsoft.com/office/drawing/2014/main" val="2230885659"/>
                    </a:ext>
                  </a:extLst>
                </a:gridCol>
              </a:tblGrid>
              <a:tr h="67022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Montserrat" pitchFamily="2" charset="-52"/>
                        </a:rPr>
                        <a:t>Участник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Montserrat" pitchFamily="2" charset="-52"/>
                        </a:rPr>
                        <a:t>Роль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  <a:latin typeface="Montserrat" pitchFamily="2" charset="-52"/>
                        </a:rPr>
                        <a:t>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79947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Качурин Н.А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Тимлид-разработчик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Разработка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-части программатора ключей: авто определение микросхемы памяти, запись данных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823602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r>
                        <a:rPr lang="ru-RU" sz="1800" b="1" i="0" dirty="0">
                          <a:solidFill>
                            <a:srgbClr val="003C5E"/>
                          </a:solidFill>
                          <a:effectLst/>
                          <a:latin typeface="Montserrat" pitchFamily="2" charset="-52"/>
                        </a:rPr>
                        <a:t>Белова А.В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Frontend-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разработчик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Разработка функциональности кнопок. Интеграция разработанных функций в проект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63798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r>
                        <a:rPr lang="ru-RU" sz="1800" b="1" i="0" dirty="0">
                          <a:solidFill>
                            <a:srgbClr val="003C5E"/>
                          </a:solidFill>
                          <a:effectLst/>
                          <a:latin typeface="Montserrat" pitchFamily="2" charset="-52"/>
                        </a:rPr>
                        <a:t>Литвиненко Э.Н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Дизайнер, Разработчик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Реализация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-модуля программатора ключей: определение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com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-порта, версия кода, взаимодействие с </a:t>
                      </a:r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frontend</a:t>
                      </a:r>
                      <a:endParaRPr lang="ru-RU" dirty="0">
                        <a:solidFill>
                          <a:srgbClr val="003C5E"/>
                        </a:solidFill>
                        <a:latin typeface="Montserrat" pitchFamily="2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614189"/>
                  </a:ext>
                </a:extLst>
              </a:tr>
              <a:tr h="828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dirty="0">
                          <a:solidFill>
                            <a:srgbClr val="003C5E"/>
                          </a:solidFill>
                          <a:effectLst/>
                          <a:latin typeface="Montserrat" pitchFamily="2" charset="-52"/>
                        </a:rPr>
                        <a:t>Трегубенко А.М</a:t>
                      </a:r>
                      <a:endParaRPr lang="ru-RU" dirty="0">
                        <a:solidFill>
                          <a:srgbClr val="003C5E"/>
                        </a:solidFill>
                      </a:endParaRPr>
                    </a:p>
                    <a:p>
                      <a:endParaRPr lang="ru-RU" dirty="0">
                        <a:solidFill>
                          <a:srgbClr val="003C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Разработчик</a:t>
                      </a:r>
                    </a:p>
                    <a:p>
                      <a:pPr algn="ctr"/>
                      <a:endParaRPr lang="ru-RU" dirty="0">
                        <a:solidFill>
                          <a:srgbClr val="003C5E"/>
                        </a:solidFill>
                        <a:latin typeface="Montserrat" pitchFamily="2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Backend</a:t>
                      </a:r>
                      <a:r>
                        <a:rPr lang="ru-RU" dirty="0">
                          <a:solidFill>
                            <a:srgbClr val="003C5E"/>
                          </a:solidFill>
                          <a:latin typeface="Montserrat" pitchFamily="2" charset="-52"/>
                        </a:rPr>
                        <a:t>-разработка для программатора ключей: считывание данных, определение микросхемы памяти. Тестирование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843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49F765-A064-4FD1-9909-095C35D9A04C}"/>
              </a:ext>
            </a:extLst>
          </p:cNvPr>
          <p:cNvSpPr txBox="1"/>
          <p:nvPr/>
        </p:nvSpPr>
        <p:spPr>
          <a:xfrm>
            <a:off x="7122254" y="6468563"/>
            <a:ext cx="383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Рабочее пространство </a:t>
            </a:r>
            <a:r>
              <a:rPr lang="en-US" sz="1600" i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Trello</a:t>
            </a:r>
            <a:endParaRPr lang="ru-RU" sz="1600" i="1" dirty="0">
              <a:solidFill>
                <a:srgbClr val="003C5E"/>
              </a:solidFill>
              <a:latin typeface="Montserrat" pitchFamily="2" charset="-52"/>
              <a:ea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D626B6-9F19-490F-B556-EFD15D5C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91" y="5692789"/>
            <a:ext cx="1114328" cy="11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5809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394A67-CF10-4491-98D7-9C29AC996A11}"/>
              </a:ext>
            </a:extLst>
          </p:cNvPr>
          <p:cNvSpPr txBox="1"/>
          <p:nvPr/>
        </p:nvSpPr>
        <p:spPr>
          <a:xfrm>
            <a:off x="4664909" y="752376"/>
            <a:ext cx="565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3C5E"/>
                </a:solidFill>
                <a:latin typeface="Montserrat" pitchFamily="2" charset="-52"/>
                <a:ea typeface="Verdana" panose="020B0604030504040204" pitchFamily="34" charset="0"/>
              </a:rPr>
              <a:t>Что приросло за итерацию?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053F983-01EC-46A3-8164-6BE7AEC25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9678" y="3139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DB5EAB0-E297-4C48-A8AF-5E779A2FD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2078" y="329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003C5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167D9-A295-4DE0-AE48-B4333D754C1F}"/>
              </a:ext>
            </a:extLst>
          </p:cNvPr>
          <p:cNvSpPr txBox="1"/>
          <p:nvPr/>
        </p:nvSpPr>
        <p:spPr>
          <a:xfrm>
            <a:off x="4664909" y="2579204"/>
            <a:ext cx="6325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Создали функции для основных кнопок с учетом их функциональности, записи и считывания данных с </a:t>
            </a:r>
            <a:r>
              <a:rPr lang="ru-RU" sz="2400" dirty="0" err="1">
                <a:solidFill>
                  <a:srgbClr val="003C5E"/>
                </a:solidFill>
                <a:latin typeface="Montserrat" pitchFamily="2" charset="-52"/>
              </a:rPr>
              <a:t>com</a:t>
            </a:r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-портов, предоставлении информации о версии кода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E07E003-4B33-42D8-A44B-20785122D42E}"/>
              </a:ext>
            </a:extLst>
          </p:cNvPr>
          <p:cNvSpPr/>
          <p:nvPr/>
        </p:nvSpPr>
        <p:spPr>
          <a:xfrm>
            <a:off x="0" y="0"/>
            <a:ext cx="3943847" cy="6858000"/>
          </a:xfrm>
          <a:prstGeom prst="rect">
            <a:avLst/>
          </a:prstGeom>
          <a:solidFill>
            <a:srgbClr val="003C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C5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0A74B-AFB7-4EC4-8FF2-6EB40C8A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04" y="2087495"/>
            <a:ext cx="2466364" cy="2466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33A31-0960-4EDE-B7AC-FA0542A906A7}"/>
              </a:ext>
            </a:extLst>
          </p:cNvPr>
          <p:cNvSpPr txBox="1"/>
          <p:nvPr/>
        </p:nvSpPr>
        <p:spPr>
          <a:xfrm>
            <a:off x="4664909" y="5124945"/>
            <a:ext cx="527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Интеграция разработанных функций проект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25FBBB-8B4C-45F5-8F3E-047315871FEB}"/>
              </a:ext>
            </a:extLst>
          </p:cNvPr>
          <p:cNvSpPr txBox="1"/>
          <p:nvPr/>
        </p:nvSpPr>
        <p:spPr>
          <a:xfrm>
            <a:off x="4664909" y="1511714"/>
            <a:ext cx="510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3C5E"/>
                </a:solidFill>
                <a:latin typeface="Montserrat" pitchFamily="2" charset="-52"/>
              </a:rPr>
              <a:t>Определили функционал каждой кнопки</a:t>
            </a:r>
          </a:p>
        </p:txBody>
      </p:sp>
    </p:spTree>
    <p:extLst>
      <p:ext uri="{BB962C8B-B14F-4D97-AF65-F5344CB8AC3E}">
        <p14:creationId xmlns:p14="http://schemas.microsoft.com/office/powerpoint/2010/main" val="1855817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</TotalTime>
  <Words>378</Words>
  <Application>Microsoft Office PowerPoint</Application>
  <PresentationFormat>Широкоэкранный</PresentationFormat>
  <Paragraphs>71</Paragraphs>
  <Slides>12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</dc:creator>
  <cp:lastModifiedBy>Anastasia</cp:lastModifiedBy>
  <cp:revision>39</cp:revision>
  <dcterms:created xsi:type="dcterms:W3CDTF">2023-11-06T13:42:21Z</dcterms:created>
  <dcterms:modified xsi:type="dcterms:W3CDTF">2023-12-07T16:12:03Z</dcterms:modified>
</cp:coreProperties>
</file>