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9" r:id="rId3"/>
    <p:sldId id="260" r:id="rId4"/>
    <p:sldId id="261" r:id="rId5"/>
    <p:sldId id="262" r:id="rId6"/>
    <p:sldId id="263"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2/13/2019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1C3D3-5AFC-4658-B6D5-18E372453A6D}"/>
              </a:ext>
            </a:extLst>
          </p:cNvPr>
          <p:cNvSpPr>
            <a:spLocks noGrp="1"/>
          </p:cNvSpPr>
          <p:nvPr>
            <p:ph type="ctrTitle"/>
          </p:nvPr>
        </p:nvSpPr>
        <p:spPr>
          <a:xfrm>
            <a:off x="2589213" y="2514600"/>
            <a:ext cx="8915399" cy="2262781"/>
          </a:xfrm>
        </p:spPr>
        <p:txBody>
          <a:bodyPr/>
          <a:lstStyle/>
          <a:p>
            <a:r>
              <a:rPr lang="en-US"/>
              <a:t>3D-Scaling</a:t>
            </a:r>
            <a:endParaRPr lang="en-US" dirty="0"/>
          </a:p>
        </p:txBody>
      </p:sp>
      <p:sp>
        <p:nvSpPr>
          <p:cNvPr id="6" name="Subtitle 5">
            <a:extLst>
              <a:ext uri="{FF2B5EF4-FFF2-40B4-BE49-F238E27FC236}">
                <a16:creationId xmlns:a16="http://schemas.microsoft.com/office/drawing/2014/main" id="{226B8723-7AB0-464C-AEA2-818B3C14B064}"/>
              </a:ext>
            </a:extLst>
          </p:cNvPr>
          <p:cNvSpPr>
            <a:spLocks noGrp="1"/>
          </p:cNvSpPr>
          <p:nvPr>
            <p:ph type="subTitle" idx="1"/>
          </p:nvPr>
        </p:nvSpPr>
        <p:spPr>
          <a:xfrm>
            <a:off x="2589213" y="4777379"/>
            <a:ext cx="8915399" cy="2013946"/>
          </a:xfrm>
        </p:spPr>
        <p:txBody>
          <a:bodyPr>
            <a:normAutofit fontScale="92500" lnSpcReduction="20000"/>
          </a:bodyPr>
          <a:lstStyle/>
          <a:p>
            <a:r>
              <a:rPr lang="en-US" sz="2400" dirty="0"/>
              <a:t>Project by:</a:t>
            </a:r>
          </a:p>
          <a:p>
            <a:r>
              <a:rPr lang="en-US" sz="2400" b="1" dirty="0"/>
              <a:t>Wilson Shrestha</a:t>
            </a:r>
          </a:p>
          <a:p>
            <a:r>
              <a:rPr lang="en-US" sz="2400" b="1" dirty="0"/>
              <a:t>Aayush </a:t>
            </a:r>
            <a:r>
              <a:rPr lang="en-US" sz="2400" b="1" dirty="0" err="1"/>
              <a:t>Dhakal</a:t>
            </a:r>
            <a:r>
              <a:rPr lang="en-US" sz="2400" b="1" dirty="0"/>
              <a:t>	</a:t>
            </a:r>
          </a:p>
          <a:p>
            <a:r>
              <a:rPr lang="en-US" sz="2400" b="1" dirty="0"/>
              <a:t>Rupesh </a:t>
            </a:r>
            <a:r>
              <a:rPr lang="en-US" sz="2400" b="1" dirty="0" err="1"/>
              <a:t>Bhasima</a:t>
            </a:r>
            <a:r>
              <a:rPr lang="en-US" sz="2400" b="1" dirty="0"/>
              <a:t>	</a:t>
            </a:r>
          </a:p>
          <a:p>
            <a:r>
              <a:rPr lang="en-US" sz="2400" b="1" dirty="0"/>
              <a:t>Dipesh </a:t>
            </a:r>
            <a:r>
              <a:rPr lang="en-US" sz="2400" b="1" dirty="0" err="1"/>
              <a:t>OIi</a:t>
            </a:r>
            <a:endParaRPr lang="en-US" sz="2400" b="1" dirty="0"/>
          </a:p>
        </p:txBody>
      </p:sp>
      <p:pic>
        <p:nvPicPr>
          <p:cNvPr id="5" name="Content Placeholder 4" descr="A picture containing yellow, table, indoor, sitting&#10;&#10;Description automatically generated">
            <a:extLst>
              <a:ext uri="{FF2B5EF4-FFF2-40B4-BE49-F238E27FC236}">
                <a16:creationId xmlns:a16="http://schemas.microsoft.com/office/drawing/2014/main" id="{A234A8AA-1CEE-4F54-B500-3F7FF5040EB6}"/>
              </a:ext>
            </a:extLst>
          </p:cNvPr>
          <p:cNvPicPr>
            <a:picLocks noGrp="1" noChangeAspect="1"/>
          </p:cNvPicPr>
          <p:nvPr>
            <p:ph idx="4294967295"/>
          </p:nvPr>
        </p:nvPicPr>
        <p:blipFill>
          <a:blip r:embed="rId2"/>
          <a:stretch>
            <a:fillRect/>
          </a:stretch>
        </p:blipFill>
        <p:spPr>
          <a:xfrm>
            <a:off x="3617790" y="191496"/>
            <a:ext cx="5338762" cy="3778250"/>
          </a:xfrm>
        </p:spPr>
      </p:pic>
    </p:spTree>
    <p:extLst>
      <p:ext uri="{BB962C8B-B14F-4D97-AF65-F5344CB8AC3E}">
        <p14:creationId xmlns:p14="http://schemas.microsoft.com/office/powerpoint/2010/main" val="552756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FF592F5-ACA8-43FE-AEA0-024D4A74F983}"/>
              </a:ext>
            </a:extLst>
          </p:cNvPr>
          <p:cNvSpPr>
            <a:spLocks noGrp="1"/>
          </p:cNvSpPr>
          <p:nvPr>
            <p:ph type="subTitle" idx="1"/>
          </p:nvPr>
        </p:nvSpPr>
        <p:spPr>
          <a:xfrm>
            <a:off x="2274887" y="945998"/>
            <a:ext cx="8915399" cy="1126283"/>
          </a:xfrm>
        </p:spPr>
        <p:txBody>
          <a:bodyPr>
            <a:noAutofit/>
          </a:bodyPr>
          <a:lstStyle/>
          <a:p>
            <a:r>
              <a:rPr lang="en-GB" sz="2000" dirty="0"/>
              <a:t>The matrix expression tor the scaling transformation of a position P = </a:t>
            </a:r>
            <a:r>
              <a:rPr lang="en-GB" sz="2000" b="1" dirty="0"/>
              <a:t>(x, </a:t>
            </a:r>
            <a:r>
              <a:rPr lang="en-GB" sz="2000" dirty="0"/>
              <a:t>y, </a:t>
            </a:r>
            <a:r>
              <a:rPr lang="en-GB" sz="2000" i="1" dirty="0"/>
              <a:t>z) </a:t>
            </a:r>
            <a:r>
              <a:rPr lang="en-GB" sz="2000" dirty="0"/>
              <a:t>relative</a:t>
            </a:r>
          </a:p>
          <a:p>
            <a:r>
              <a:rPr lang="en-GB" sz="2000" dirty="0"/>
              <a:t>to the coordinate origin can be written as:</a:t>
            </a:r>
          </a:p>
          <a:p>
            <a:r>
              <a:rPr lang="en-GB" sz="2000" b="1" dirty="0"/>
              <a:t>Eq. 1:</a:t>
            </a:r>
            <a:endParaRPr lang="en-US" sz="2000" b="1" dirty="0"/>
          </a:p>
        </p:txBody>
      </p:sp>
      <p:pic>
        <p:nvPicPr>
          <p:cNvPr id="9" name="Picture 8">
            <a:extLst>
              <a:ext uri="{FF2B5EF4-FFF2-40B4-BE49-F238E27FC236}">
                <a16:creationId xmlns:a16="http://schemas.microsoft.com/office/drawing/2014/main" id="{34CF419E-438A-4F43-ACF9-1FC71847A73A}"/>
              </a:ext>
            </a:extLst>
          </p:cNvPr>
          <p:cNvPicPr>
            <a:picLocks noChangeAspect="1"/>
          </p:cNvPicPr>
          <p:nvPr/>
        </p:nvPicPr>
        <p:blipFill>
          <a:blip r:embed="rId2"/>
          <a:stretch>
            <a:fillRect/>
          </a:stretch>
        </p:blipFill>
        <p:spPr>
          <a:xfrm>
            <a:off x="2084386" y="2463951"/>
            <a:ext cx="7175023" cy="2514481"/>
          </a:xfrm>
          <a:prstGeom prst="rect">
            <a:avLst/>
          </a:prstGeom>
        </p:spPr>
      </p:pic>
      <p:sp>
        <p:nvSpPr>
          <p:cNvPr id="10" name="Subtitle 2">
            <a:extLst>
              <a:ext uri="{FF2B5EF4-FFF2-40B4-BE49-F238E27FC236}">
                <a16:creationId xmlns:a16="http://schemas.microsoft.com/office/drawing/2014/main" id="{3D5B8207-1545-492F-9CBA-05B5D9D753E0}"/>
              </a:ext>
            </a:extLst>
          </p:cNvPr>
          <p:cNvSpPr txBox="1">
            <a:spLocks/>
          </p:cNvSpPr>
          <p:nvPr/>
        </p:nvSpPr>
        <p:spPr>
          <a:xfrm>
            <a:off x="2084387" y="4978433"/>
            <a:ext cx="8915399" cy="1635277"/>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GB" dirty="0"/>
              <a:t>where scaling parameters </a:t>
            </a:r>
            <a:r>
              <a:rPr lang="en-GB" b="1" dirty="0" err="1"/>
              <a:t>s</a:t>
            </a:r>
            <a:r>
              <a:rPr lang="en-GB" b="1" baseline="-25000" dirty="0" err="1"/>
              <a:t>x</a:t>
            </a:r>
            <a:r>
              <a:rPr lang="en-GB" dirty="0"/>
              <a:t>, </a:t>
            </a:r>
            <a:r>
              <a:rPr lang="en-GB" b="1" dirty="0" err="1"/>
              <a:t>s</a:t>
            </a:r>
            <a:r>
              <a:rPr lang="en-GB" b="1" baseline="-25000" dirty="0" err="1"/>
              <a:t>y</a:t>
            </a:r>
            <a:r>
              <a:rPr lang="en-GB" b="1" dirty="0"/>
              <a:t>, </a:t>
            </a:r>
            <a:r>
              <a:rPr lang="en-GB" dirty="0"/>
              <a:t>and </a:t>
            </a:r>
            <a:r>
              <a:rPr lang="en-GB" b="1" dirty="0" err="1"/>
              <a:t>s</a:t>
            </a:r>
            <a:r>
              <a:rPr lang="en-GB" b="1" baseline="-25000" dirty="0" err="1"/>
              <a:t>z</a:t>
            </a:r>
            <a:r>
              <a:rPr lang="en-GB" b="1" dirty="0"/>
              <a:t>, </a:t>
            </a:r>
            <a:r>
              <a:rPr lang="en-GB" dirty="0"/>
              <a:t>are assigned any positive values. Explicit</a:t>
            </a:r>
          </a:p>
          <a:p>
            <a:r>
              <a:rPr lang="en-GB" dirty="0"/>
              <a:t>expressions for the coordinate transformations for scaling relative to the origin</a:t>
            </a:r>
          </a:p>
          <a:p>
            <a:r>
              <a:rPr lang="en-US" dirty="0"/>
              <a:t>a re</a:t>
            </a:r>
          </a:p>
          <a:p>
            <a:r>
              <a:rPr lang="pl-PL" b="1" dirty="0"/>
              <a:t>x' = x . s</a:t>
            </a:r>
            <a:r>
              <a:rPr lang="en-US" b="1" baseline="-25000" dirty="0"/>
              <a:t>x</a:t>
            </a:r>
            <a:r>
              <a:rPr lang="pl-PL" b="1" dirty="0"/>
              <a:t> , y' = y . s</a:t>
            </a:r>
            <a:r>
              <a:rPr lang="en-US" b="1" baseline="-25000" dirty="0"/>
              <a:t>y</a:t>
            </a:r>
            <a:r>
              <a:rPr lang="pl-PL" b="1" dirty="0"/>
              <a:t>, </a:t>
            </a:r>
            <a:r>
              <a:rPr lang="pl-PL" b="1" i="1" dirty="0"/>
              <a:t>z’ </a:t>
            </a:r>
            <a:r>
              <a:rPr lang="pl-PL" b="1" dirty="0"/>
              <a:t>= </a:t>
            </a:r>
            <a:r>
              <a:rPr lang="en-US" b="1" i="1" dirty="0"/>
              <a:t>z</a:t>
            </a:r>
            <a:r>
              <a:rPr lang="pl-PL" b="1" i="1"/>
              <a:t> </a:t>
            </a:r>
            <a:r>
              <a:rPr lang="pl-PL" b="1" i="1" dirty="0"/>
              <a:t>. </a:t>
            </a:r>
            <a:r>
              <a:rPr lang="en-US" b="1" i="1" dirty="0" err="1"/>
              <a:t>s</a:t>
            </a:r>
            <a:r>
              <a:rPr lang="en-US" b="1" i="1" baseline="-25000" dirty="0" err="1"/>
              <a:t>z</a:t>
            </a:r>
            <a:endParaRPr lang="en-US" b="1" dirty="0"/>
          </a:p>
        </p:txBody>
      </p:sp>
    </p:spTree>
    <p:extLst>
      <p:ext uri="{BB962C8B-B14F-4D97-AF65-F5344CB8AC3E}">
        <p14:creationId xmlns:p14="http://schemas.microsoft.com/office/powerpoint/2010/main" val="701819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B309576-EC6C-4B72-8D71-D31FA9E63817}"/>
              </a:ext>
            </a:extLst>
          </p:cNvPr>
          <p:cNvSpPr>
            <a:spLocks noGrp="1"/>
          </p:cNvSpPr>
          <p:nvPr>
            <p:ph type="subTitle" idx="1"/>
          </p:nvPr>
        </p:nvSpPr>
        <p:spPr>
          <a:xfrm>
            <a:off x="1815562" y="428524"/>
            <a:ext cx="8915399" cy="2298344"/>
          </a:xfrm>
        </p:spPr>
        <p:txBody>
          <a:bodyPr>
            <a:noAutofit/>
          </a:bodyPr>
          <a:lstStyle/>
          <a:p>
            <a:r>
              <a:rPr lang="en-GB" sz="2000" dirty="0"/>
              <a:t>Scaling an object with transformation by </a:t>
            </a:r>
            <a:r>
              <a:rPr lang="en-GB" sz="2000" b="1" dirty="0"/>
              <a:t>previous equation </a:t>
            </a:r>
            <a:r>
              <a:rPr lang="en-GB" sz="2000" dirty="0"/>
              <a:t>changes the size of the object and repositions the object relative to the coordinate origin. Also, if the transformation parameters are not all equal, relative dimensions in the object are changed: We preserve the original shape of an object with a uniform scaling </a:t>
            </a:r>
            <a:r>
              <a:rPr lang="en-GB" sz="2000" b="1" dirty="0"/>
              <a:t>(</a:t>
            </a:r>
            <a:r>
              <a:rPr lang="en-GB" sz="2000" b="1" dirty="0" err="1"/>
              <a:t>s</a:t>
            </a:r>
            <a:r>
              <a:rPr lang="en-GB" sz="2000" b="1" baseline="-25000" dirty="0" err="1"/>
              <a:t>x</a:t>
            </a:r>
            <a:r>
              <a:rPr lang="en-GB" sz="2000" b="1" dirty="0"/>
              <a:t>, </a:t>
            </a:r>
            <a:r>
              <a:rPr lang="en-GB" sz="2000" dirty="0"/>
              <a:t>= </a:t>
            </a:r>
            <a:r>
              <a:rPr lang="en-GB" sz="2000" b="1" dirty="0" err="1"/>
              <a:t>s</a:t>
            </a:r>
            <a:r>
              <a:rPr lang="en-GB" sz="2000" b="1" baseline="-25000" dirty="0" err="1"/>
              <a:t>y</a:t>
            </a:r>
            <a:r>
              <a:rPr lang="en-GB" sz="2000" dirty="0"/>
              <a:t>, = </a:t>
            </a:r>
            <a:r>
              <a:rPr lang="en-GB" sz="2000" b="1" i="1" dirty="0" err="1"/>
              <a:t>s</a:t>
            </a:r>
            <a:r>
              <a:rPr lang="en-GB" sz="2000" b="1" i="1" baseline="-25000" dirty="0" err="1"/>
              <a:t>z</a:t>
            </a:r>
            <a:r>
              <a:rPr lang="en-GB" sz="2000" b="1" i="1" dirty="0"/>
              <a:t>,). </a:t>
            </a:r>
            <a:r>
              <a:rPr lang="en-GB" sz="2000" dirty="0"/>
              <a:t>The result of scaling an object uniformly with each scaling parameter set to 2 is shown in </a:t>
            </a:r>
            <a:r>
              <a:rPr lang="en-GB" sz="2000" b="1" dirty="0"/>
              <a:t>next figure.</a:t>
            </a:r>
            <a:endParaRPr lang="en-US" sz="2000" dirty="0"/>
          </a:p>
        </p:txBody>
      </p:sp>
      <p:pic>
        <p:nvPicPr>
          <p:cNvPr id="7" name="Picture 6">
            <a:extLst>
              <a:ext uri="{FF2B5EF4-FFF2-40B4-BE49-F238E27FC236}">
                <a16:creationId xmlns:a16="http://schemas.microsoft.com/office/drawing/2014/main" id="{CDF5DF32-225A-4E5D-9A3C-35A5972A33F3}"/>
              </a:ext>
            </a:extLst>
          </p:cNvPr>
          <p:cNvPicPr>
            <a:picLocks noChangeAspect="1"/>
          </p:cNvPicPr>
          <p:nvPr/>
        </p:nvPicPr>
        <p:blipFill>
          <a:blip r:embed="rId2"/>
          <a:stretch>
            <a:fillRect/>
          </a:stretch>
        </p:blipFill>
        <p:spPr>
          <a:xfrm>
            <a:off x="2503503" y="2726868"/>
            <a:ext cx="7688062" cy="2619779"/>
          </a:xfrm>
          <a:prstGeom prst="rect">
            <a:avLst/>
          </a:prstGeom>
        </p:spPr>
      </p:pic>
      <p:sp>
        <p:nvSpPr>
          <p:cNvPr id="8" name="Subtitle 2">
            <a:extLst>
              <a:ext uri="{FF2B5EF4-FFF2-40B4-BE49-F238E27FC236}">
                <a16:creationId xmlns:a16="http://schemas.microsoft.com/office/drawing/2014/main" id="{3D39C88C-F4BA-47E0-B6C2-B0B4B1162B19}"/>
              </a:ext>
            </a:extLst>
          </p:cNvPr>
          <p:cNvSpPr txBox="1">
            <a:spLocks/>
          </p:cNvSpPr>
          <p:nvPr/>
        </p:nvSpPr>
        <p:spPr>
          <a:xfrm>
            <a:off x="1638300" y="5535398"/>
            <a:ext cx="8915399" cy="1246402"/>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endParaRPr lang="en-US" sz="2000" dirty="0"/>
          </a:p>
        </p:txBody>
      </p:sp>
      <p:sp>
        <p:nvSpPr>
          <p:cNvPr id="9" name="Subtitle 2">
            <a:extLst>
              <a:ext uri="{FF2B5EF4-FFF2-40B4-BE49-F238E27FC236}">
                <a16:creationId xmlns:a16="http://schemas.microsoft.com/office/drawing/2014/main" id="{0BE58C42-6A1D-4B9A-8045-D1670B5FA2D0}"/>
              </a:ext>
            </a:extLst>
          </p:cNvPr>
          <p:cNvSpPr txBox="1">
            <a:spLocks/>
          </p:cNvSpPr>
          <p:nvPr/>
        </p:nvSpPr>
        <p:spPr>
          <a:xfrm>
            <a:off x="1815562" y="5541039"/>
            <a:ext cx="8915399" cy="1289304"/>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r>
              <a:rPr lang="en-GB" dirty="0"/>
              <a:t>Doubling the size of an object with transformation </a:t>
            </a:r>
            <a:r>
              <a:rPr lang="en-GB" b="1" dirty="0"/>
              <a:t>Fig. a </a:t>
            </a:r>
            <a:r>
              <a:rPr lang="en-GB" dirty="0"/>
              <a:t>also moves the</a:t>
            </a:r>
          </a:p>
          <a:p>
            <a:r>
              <a:rPr lang="en-GB" dirty="0"/>
              <a:t>object farther from the origin</a:t>
            </a:r>
            <a:endParaRPr lang="en-US" sz="2000" dirty="0"/>
          </a:p>
        </p:txBody>
      </p:sp>
    </p:spTree>
    <p:extLst>
      <p:ext uri="{BB962C8B-B14F-4D97-AF65-F5344CB8AC3E}">
        <p14:creationId xmlns:p14="http://schemas.microsoft.com/office/powerpoint/2010/main" val="4261594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9586123-11A0-42FA-8099-8ACCE90913B4}"/>
              </a:ext>
            </a:extLst>
          </p:cNvPr>
          <p:cNvSpPr>
            <a:spLocks noGrp="1"/>
          </p:cNvSpPr>
          <p:nvPr>
            <p:ph type="subTitle" idx="1"/>
          </p:nvPr>
        </p:nvSpPr>
        <p:spPr>
          <a:xfrm>
            <a:off x="2244371" y="238125"/>
            <a:ext cx="8915399" cy="2371725"/>
          </a:xfrm>
        </p:spPr>
        <p:txBody>
          <a:bodyPr>
            <a:noAutofit/>
          </a:bodyPr>
          <a:lstStyle/>
          <a:p>
            <a:r>
              <a:rPr lang="en-GB" sz="1600" dirty="0"/>
              <a:t>Scaling with respect to a selected fixed position </a:t>
            </a:r>
            <a:r>
              <a:rPr lang="en-GB" sz="1600" b="1" dirty="0"/>
              <a:t>(</a:t>
            </a:r>
            <a:r>
              <a:rPr lang="en-GB" sz="1600" b="1" dirty="0" err="1"/>
              <a:t>x</a:t>
            </a:r>
            <a:r>
              <a:rPr lang="en-GB" sz="1600" b="1" baseline="-25000" dirty="0" err="1"/>
              <a:t>j</a:t>
            </a:r>
            <a:r>
              <a:rPr lang="en-GB" sz="1600" b="1" dirty="0" err="1"/>
              <a:t>,y</a:t>
            </a:r>
            <a:r>
              <a:rPr lang="en-GB" sz="1600" b="1" baseline="-25000" dirty="0" err="1"/>
              <a:t>j</a:t>
            </a:r>
            <a:r>
              <a:rPr lang="en-GB" sz="1600" dirty="0" err="1"/>
              <a:t>,</a:t>
            </a:r>
            <a:r>
              <a:rPr lang="en-GB" sz="1600" b="1" dirty="0" err="1"/>
              <a:t>z</a:t>
            </a:r>
            <a:r>
              <a:rPr lang="en-GB" sz="1600" b="1" baseline="-25000" dirty="0" err="1"/>
              <a:t>j</a:t>
            </a:r>
            <a:r>
              <a:rPr lang="en-GB" sz="1600" b="1" i="1" dirty="0"/>
              <a:t>) </a:t>
            </a:r>
            <a:r>
              <a:rPr lang="en-GB" sz="1600" dirty="0"/>
              <a:t>can be represented</a:t>
            </a:r>
          </a:p>
          <a:p>
            <a:r>
              <a:rPr lang="en-GB" sz="1600" dirty="0"/>
              <a:t>with the following transformation sequence:</a:t>
            </a:r>
            <a:endParaRPr lang="en-US" sz="1600" b="1" dirty="0"/>
          </a:p>
          <a:p>
            <a:r>
              <a:rPr lang="en-GB" sz="1600" dirty="0"/>
              <a:t>1. Translate the fixed point to the origin.</a:t>
            </a:r>
          </a:p>
          <a:p>
            <a:r>
              <a:rPr lang="en-GB" sz="1600" dirty="0"/>
              <a:t>2. Scale the object relative to the coordinate origin using previous equation</a:t>
            </a:r>
            <a:r>
              <a:rPr lang="en-GB" sz="1600" b="1" dirty="0"/>
              <a:t>.</a:t>
            </a:r>
          </a:p>
          <a:p>
            <a:r>
              <a:rPr lang="en-GB" sz="1600" dirty="0"/>
              <a:t>3. Translate the fixed point back to its original position.</a:t>
            </a:r>
            <a:endParaRPr lang="en-GB" sz="2000" dirty="0"/>
          </a:p>
          <a:p>
            <a:r>
              <a:rPr lang="en-GB" sz="2000" dirty="0"/>
              <a:t>This sequence of transformations is demonstrated in Fig. below.</a:t>
            </a:r>
            <a:endParaRPr lang="en-US" sz="2000" dirty="0"/>
          </a:p>
        </p:txBody>
      </p:sp>
      <p:pic>
        <p:nvPicPr>
          <p:cNvPr id="5" name="Picture 4" descr="A drawing of a map&#10;&#10;Description automatically generated">
            <a:extLst>
              <a:ext uri="{FF2B5EF4-FFF2-40B4-BE49-F238E27FC236}">
                <a16:creationId xmlns:a16="http://schemas.microsoft.com/office/drawing/2014/main" id="{CF62C96D-09F9-46AD-B17D-718BAF8CAF49}"/>
              </a:ext>
            </a:extLst>
          </p:cNvPr>
          <p:cNvPicPr>
            <a:picLocks noChangeAspect="1"/>
          </p:cNvPicPr>
          <p:nvPr/>
        </p:nvPicPr>
        <p:blipFill>
          <a:blip r:embed="rId2"/>
          <a:stretch>
            <a:fillRect/>
          </a:stretch>
        </p:blipFill>
        <p:spPr>
          <a:xfrm>
            <a:off x="2042301" y="2425185"/>
            <a:ext cx="3124200" cy="2127765"/>
          </a:xfrm>
          <a:prstGeom prst="rect">
            <a:avLst/>
          </a:prstGeom>
        </p:spPr>
      </p:pic>
      <p:pic>
        <p:nvPicPr>
          <p:cNvPr id="7" name="Picture 6" descr="A picture containing object&#10;&#10;Description automatically generated">
            <a:extLst>
              <a:ext uri="{FF2B5EF4-FFF2-40B4-BE49-F238E27FC236}">
                <a16:creationId xmlns:a16="http://schemas.microsoft.com/office/drawing/2014/main" id="{582EB01C-51EE-47FC-BF87-B48FAED0190A}"/>
              </a:ext>
            </a:extLst>
          </p:cNvPr>
          <p:cNvPicPr>
            <a:picLocks noChangeAspect="1"/>
          </p:cNvPicPr>
          <p:nvPr/>
        </p:nvPicPr>
        <p:blipFill>
          <a:blip r:embed="rId3"/>
          <a:stretch>
            <a:fillRect/>
          </a:stretch>
        </p:blipFill>
        <p:spPr>
          <a:xfrm>
            <a:off x="5227320" y="2425185"/>
            <a:ext cx="3108960" cy="2251590"/>
          </a:xfrm>
          <a:prstGeom prst="rect">
            <a:avLst/>
          </a:prstGeom>
        </p:spPr>
      </p:pic>
      <p:pic>
        <p:nvPicPr>
          <p:cNvPr id="9" name="Picture 8">
            <a:extLst>
              <a:ext uri="{FF2B5EF4-FFF2-40B4-BE49-F238E27FC236}">
                <a16:creationId xmlns:a16="http://schemas.microsoft.com/office/drawing/2014/main" id="{A225675C-35F9-46A0-911C-64AF6B621F29}"/>
              </a:ext>
            </a:extLst>
          </p:cNvPr>
          <p:cNvPicPr>
            <a:picLocks noChangeAspect="1"/>
          </p:cNvPicPr>
          <p:nvPr/>
        </p:nvPicPr>
        <p:blipFill>
          <a:blip r:embed="rId4"/>
          <a:stretch>
            <a:fillRect/>
          </a:stretch>
        </p:blipFill>
        <p:spPr>
          <a:xfrm>
            <a:off x="8457919" y="2482336"/>
            <a:ext cx="2979420" cy="2194439"/>
          </a:xfrm>
          <a:prstGeom prst="rect">
            <a:avLst/>
          </a:prstGeom>
        </p:spPr>
      </p:pic>
      <p:pic>
        <p:nvPicPr>
          <p:cNvPr id="11" name="Picture 10">
            <a:extLst>
              <a:ext uri="{FF2B5EF4-FFF2-40B4-BE49-F238E27FC236}">
                <a16:creationId xmlns:a16="http://schemas.microsoft.com/office/drawing/2014/main" id="{7ACDDBB1-DDB1-4BE5-BA2C-D96BF1E0FECE}"/>
              </a:ext>
            </a:extLst>
          </p:cNvPr>
          <p:cNvPicPr>
            <a:picLocks noChangeAspect="1"/>
          </p:cNvPicPr>
          <p:nvPr/>
        </p:nvPicPr>
        <p:blipFill>
          <a:blip r:embed="rId5"/>
          <a:stretch>
            <a:fillRect/>
          </a:stretch>
        </p:blipFill>
        <p:spPr>
          <a:xfrm>
            <a:off x="2042301" y="4749285"/>
            <a:ext cx="3015474" cy="1908689"/>
          </a:xfrm>
          <a:prstGeom prst="rect">
            <a:avLst/>
          </a:prstGeom>
        </p:spPr>
      </p:pic>
      <p:pic>
        <p:nvPicPr>
          <p:cNvPr id="13" name="Picture 12">
            <a:extLst>
              <a:ext uri="{FF2B5EF4-FFF2-40B4-BE49-F238E27FC236}">
                <a16:creationId xmlns:a16="http://schemas.microsoft.com/office/drawing/2014/main" id="{E23520C8-09C7-4AD7-BE60-467F3D0B79EF}"/>
              </a:ext>
            </a:extLst>
          </p:cNvPr>
          <p:cNvPicPr>
            <a:picLocks noChangeAspect="1"/>
          </p:cNvPicPr>
          <p:nvPr/>
        </p:nvPicPr>
        <p:blipFill>
          <a:blip r:embed="rId6"/>
          <a:stretch>
            <a:fillRect/>
          </a:stretch>
        </p:blipFill>
        <p:spPr>
          <a:xfrm>
            <a:off x="5474970" y="4991099"/>
            <a:ext cx="5962370" cy="1628775"/>
          </a:xfrm>
          <a:prstGeom prst="rect">
            <a:avLst/>
          </a:prstGeom>
        </p:spPr>
      </p:pic>
    </p:spTree>
    <p:extLst>
      <p:ext uri="{BB962C8B-B14F-4D97-AF65-F5344CB8AC3E}">
        <p14:creationId xmlns:p14="http://schemas.microsoft.com/office/powerpoint/2010/main" val="171644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41257-6146-4B3D-BA41-158BFE9C0BC3}"/>
              </a:ext>
            </a:extLst>
          </p:cNvPr>
          <p:cNvSpPr>
            <a:spLocks noGrp="1"/>
          </p:cNvSpPr>
          <p:nvPr>
            <p:ph type="title"/>
          </p:nvPr>
        </p:nvSpPr>
        <p:spPr>
          <a:xfrm>
            <a:off x="2592925" y="624109"/>
            <a:ext cx="8911687" cy="2014316"/>
          </a:xfrm>
        </p:spPr>
        <p:txBody>
          <a:bodyPr>
            <a:normAutofit fontScale="90000"/>
          </a:bodyPr>
          <a:lstStyle/>
          <a:p>
            <a:r>
              <a:rPr lang="en-GB" sz="2400" dirty="0"/>
              <a:t>This sequence of transformations is demonstrated in previous figures</a:t>
            </a:r>
            <a:r>
              <a:rPr lang="en-GB" sz="2400" b="1" dirty="0"/>
              <a:t>. </a:t>
            </a:r>
            <a:r>
              <a:rPr lang="en-GB" sz="2400" dirty="0"/>
              <a:t>The matrix representation for an arbitrary fixed-point scaling can then be expressed as the concatenation of these translate-scale-translate transformations as</a:t>
            </a:r>
            <a:br>
              <a:rPr lang="en-GB" sz="2400" dirty="0"/>
            </a:br>
            <a:r>
              <a:rPr lang="en-GB" sz="2400" dirty="0"/>
              <a:t> </a:t>
            </a:r>
            <a:r>
              <a:rPr lang="en-GB" sz="2400" dirty="0" err="1"/>
              <a:t>Eq</a:t>
            </a:r>
            <a:r>
              <a:rPr lang="en-GB" sz="2400" dirty="0"/>
              <a:t> 2:</a:t>
            </a:r>
            <a:endParaRPr lang="en-US" sz="2400" dirty="0"/>
          </a:p>
        </p:txBody>
      </p:sp>
      <p:pic>
        <p:nvPicPr>
          <p:cNvPr id="7" name="Picture 6">
            <a:extLst>
              <a:ext uri="{FF2B5EF4-FFF2-40B4-BE49-F238E27FC236}">
                <a16:creationId xmlns:a16="http://schemas.microsoft.com/office/drawing/2014/main" id="{32EBC6CF-1B6E-4D17-B65A-EDCD110097F8}"/>
              </a:ext>
            </a:extLst>
          </p:cNvPr>
          <p:cNvPicPr>
            <a:picLocks noChangeAspect="1"/>
          </p:cNvPicPr>
          <p:nvPr/>
        </p:nvPicPr>
        <p:blipFill>
          <a:blip r:embed="rId2"/>
          <a:stretch>
            <a:fillRect/>
          </a:stretch>
        </p:blipFill>
        <p:spPr>
          <a:xfrm>
            <a:off x="2516724" y="2396971"/>
            <a:ext cx="8393931" cy="2473964"/>
          </a:xfrm>
          <a:prstGeom prst="rect">
            <a:avLst/>
          </a:prstGeom>
        </p:spPr>
      </p:pic>
      <p:sp>
        <p:nvSpPr>
          <p:cNvPr id="8" name="Title 1">
            <a:extLst>
              <a:ext uri="{FF2B5EF4-FFF2-40B4-BE49-F238E27FC236}">
                <a16:creationId xmlns:a16="http://schemas.microsoft.com/office/drawing/2014/main" id="{8CF524E1-421E-45D1-8188-30BD14C157F4}"/>
              </a:ext>
            </a:extLst>
          </p:cNvPr>
          <p:cNvSpPr txBox="1">
            <a:spLocks/>
          </p:cNvSpPr>
          <p:nvPr/>
        </p:nvSpPr>
        <p:spPr>
          <a:xfrm>
            <a:off x="2364325" y="4870935"/>
            <a:ext cx="8911687" cy="172900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000" dirty="0"/>
              <a:t>We</a:t>
            </a:r>
            <a:r>
              <a:rPr lang="en-GB" sz="2000" b="1" dirty="0"/>
              <a:t> </a:t>
            </a:r>
            <a:r>
              <a:rPr lang="en-GB" sz="2000" dirty="0"/>
              <a:t>form the inverse scaling matrix for either Eq. </a:t>
            </a:r>
            <a:r>
              <a:rPr lang="en-GB" sz="2000" b="1" dirty="0"/>
              <a:t>1 </a:t>
            </a:r>
            <a:r>
              <a:rPr lang="en-GB" sz="2000" dirty="0"/>
              <a:t>or Eq. </a:t>
            </a:r>
            <a:r>
              <a:rPr lang="en-GB" sz="2000" b="1" dirty="0"/>
              <a:t>2 </a:t>
            </a:r>
            <a:r>
              <a:rPr lang="en-GB" sz="2000" dirty="0"/>
              <a:t>by</a:t>
            </a:r>
          </a:p>
          <a:p>
            <a:r>
              <a:rPr lang="en-GB" sz="2000" dirty="0"/>
              <a:t>replacing the scaling parameters </a:t>
            </a:r>
            <a:r>
              <a:rPr lang="en-GB" sz="2000" b="1" dirty="0" err="1"/>
              <a:t>s</a:t>
            </a:r>
            <a:r>
              <a:rPr lang="en-GB" sz="2000" b="1" baseline="-25000" dirty="0" err="1"/>
              <a:t>x</a:t>
            </a:r>
            <a:r>
              <a:rPr lang="en-GB" sz="2000" b="1" dirty="0" err="1"/>
              <a:t>,s</a:t>
            </a:r>
            <a:r>
              <a:rPr lang="en-GB" sz="2000" b="1" baseline="-25000" dirty="0" err="1"/>
              <a:t>y</a:t>
            </a:r>
            <a:r>
              <a:rPr lang="en-GB" sz="2000" b="1" dirty="0"/>
              <a:t>, </a:t>
            </a:r>
            <a:r>
              <a:rPr lang="en-GB" sz="2000" dirty="0"/>
              <a:t>and </a:t>
            </a:r>
            <a:r>
              <a:rPr lang="en-GB" sz="2000" b="1" i="1" dirty="0" err="1"/>
              <a:t>s</a:t>
            </a:r>
            <a:r>
              <a:rPr lang="en-GB" sz="2000" b="1" i="1" baseline="-25000" dirty="0" err="1"/>
              <a:t>z</a:t>
            </a:r>
            <a:r>
              <a:rPr lang="en-GB" sz="2000" b="1" i="1" baseline="-25000" dirty="0"/>
              <a:t> </a:t>
            </a:r>
            <a:r>
              <a:rPr lang="en-GB" sz="2000" b="1" i="1" dirty="0"/>
              <a:t>: </a:t>
            </a:r>
            <a:r>
              <a:rPr lang="en-GB" sz="2000" dirty="0"/>
              <a:t>with their reciprocals. The inverse matrix generates an opposite scaling transformation, so the concatenation of any scaling matrix and its inverse produces the identity matrix.</a:t>
            </a:r>
            <a:endParaRPr lang="en-US" sz="2000" dirty="0"/>
          </a:p>
        </p:txBody>
      </p:sp>
    </p:spTree>
    <p:extLst>
      <p:ext uri="{BB962C8B-B14F-4D97-AF65-F5344CB8AC3E}">
        <p14:creationId xmlns:p14="http://schemas.microsoft.com/office/powerpoint/2010/main" val="3015483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AB72E-5CA0-4EAD-A55A-60902F8384A4}"/>
              </a:ext>
            </a:extLst>
          </p:cNvPr>
          <p:cNvSpPr>
            <a:spLocks noGrp="1"/>
          </p:cNvSpPr>
          <p:nvPr>
            <p:ph type="title"/>
          </p:nvPr>
        </p:nvSpPr>
        <p:spPr>
          <a:xfrm>
            <a:off x="2264451" y="1447061"/>
            <a:ext cx="8911687" cy="1469994"/>
          </a:xfrm>
        </p:spPr>
        <p:txBody>
          <a:bodyPr anchor="ctr"/>
          <a:lstStyle/>
          <a:p>
            <a:pPr algn="ctr"/>
            <a:r>
              <a:rPr lang="en-US" dirty="0"/>
              <a:t>THE END</a:t>
            </a:r>
          </a:p>
        </p:txBody>
      </p:sp>
      <p:sp>
        <p:nvSpPr>
          <p:cNvPr id="4" name="Title 1">
            <a:extLst>
              <a:ext uri="{FF2B5EF4-FFF2-40B4-BE49-F238E27FC236}">
                <a16:creationId xmlns:a16="http://schemas.microsoft.com/office/drawing/2014/main" id="{2EE68787-53C9-4446-9D12-B7F92321FD14}"/>
              </a:ext>
            </a:extLst>
          </p:cNvPr>
          <p:cNvSpPr txBox="1">
            <a:spLocks/>
          </p:cNvSpPr>
          <p:nvPr/>
        </p:nvSpPr>
        <p:spPr>
          <a:xfrm>
            <a:off x="2177154" y="3650203"/>
            <a:ext cx="8911687" cy="1469994"/>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sz="2400" dirty="0">
                <a:latin typeface="Adobe Hebrew" panose="02040503050201020203" pitchFamily="18" charset="-79"/>
                <a:cs typeface="Adobe Hebrew" panose="02040503050201020203" pitchFamily="18" charset="-79"/>
              </a:rPr>
              <a:t>“There are three responses to a piece of design – yes, no, and WOW! Wow is the one to aim for.”</a:t>
            </a:r>
          </a:p>
          <a:p>
            <a:pPr algn="ctr"/>
            <a:r>
              <a:rPr lang="en-GB" sz="2400" dirty="0">
                <a:latin typeface="Adobe Hebrew" panose="02040503050201020203" pitchFamily="18" charset="-79"/>
                <a:cs typeface="Adobe Hebrew" panose="02040503050201020203" pitchFamily="18" charset="-79"/>
              </a:rPr>
              <a:t>													-Milton Glaser</a:t>
            </a:r>
            <a:endParaRPr lang="en-US" sz="2400" dirty="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383852847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65</TotalTime>
  <Words>380</Words>
  <Application>Microsoft Office PowerPoint</Application>
  <PresentationFormat>Widescreen</PresentationFormat>
  <Paragraphs>28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Adobe Hebrew</vt:lpstr>
      <vt:lpstr>Arial</vt:lpstr>
      <vt:lpstr>Century Gothic</vt:lpstr>
      <vt:lpstr>Wingdings 3</vt:lpstr>
      <vt:lpstr>Wisp</vt:lpstr>
      <vt:lpstr>3D-Scaling</vt:lpstr>
      <vt:lpstr>PowerPoint Presentation</vt:lpstr>
      <vt:lpstr>PowerPoint Presentation</vt:lpstr>
      <vt:lpstr>PowerPoint Presentation</vt:lpstr>
      <vt:lpstr>This sequence of transformations is demonstrated in previous figures. The matrix representation for an arbitrary fixed-point scaling can then be expressed as the concatenation of these translate-scale-translate transformations as  Eq 2:</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3D-Scaling</dc:title>
  <dc:creator>Wilson Shrestha</dc:creator>
  <cp:lastModifiedBy>Wilson Shrestha</cp:lastModifiedBy>
  <cp:revision>21</cp:revision>
  <dcterms:created xsi:type="dcterms:W3CDTF">2019-02-13T10:21:33Z</dcterms:created>
  <dcterms:modified xsi:type="dcterms:W3CDTF">2019-02-13T13:13:38Z</dcterms:modified>
</cp:coreProperties>
</file>