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65"/>
  </p:notesMasterIdLst>
  <p:sldIdLst>
    <p:sldId id="256" r:id="rId2"/>
    <p:sldId id="257" r:id="rId3"/>
    <p:sldId id="258" r:id="rId4"/>
    <p:sldId id="259" r:id="rId5"/>
    <p:sldId id="282" r:id="rId6"/>
    <p:sldId id="283" r:id="rId7"/>
    <p:sldId id="284" r:id="rId8"/>
    <p:sldId id="260" r:id="rId9"/>
    <p:sldId id="280" r:id="rId10"/>
    <p:sldId id="261" r:id="rId11"/>
    <p:sldId id="262" r:id="rId12"/>
    <p:sldId id="263" r:id="rId13"/>
    <p:sldId id="264" r:id="rId14"/>
    <p:sldId id="281" r:id="rId15"/>
    <p:sldId id="285" r:id="rId16"/>
    <p:sldId id="265" r:id="rId17"/>
    <p:sldId id="266" r:id="rId18"/>
    <p:sldId id="267" r:id="rId19"/>
    <p:sldId id="291" r:id="rId20"/>
    <p:sldId id="292" r:id="rId21"/>
    <p:sldId id="293" r:id="rId22"/>
    <p:sldId id="268" r:id="rId23"/>
    <p:sldId id="294" r:id="rId24"/>
    <p:sldId id="295" r:id="rId25"/>
    <p:sldId id="296" r:id="rId26"/>
    <p:sldId id="271" r:id="rId27"/>
    <p:sldId id="270" r:id="rId28"/>
    <p:sldId id="273" r:id="rId29"/>
    <p:sldId id="297" r:id="rId30"/>
    <p:sldId id="274" r:id="rId31"/>
    <p:sldId id="298" r:id="rId32"/>
    <p:sldId id="299" r:id="rId33"/>
    <p:sldId id="276" r:id="rId34"/>
    <p:sldId id="300" r:id="rId35"/>
    <p:sldId id="279" r:id="rId36"/>
    <p:sldId id="278" r:id="rId37"/>
    <p:sldId id="288" r:id="rId38"/>
    <p:sldId id="289" r:id="rId39"/>
    <p:sldId id="290" r:id="rId40"/>
    <p:sldId id="301" r:id="rId41"/>
    <p:sldId id="303" r:id="rId42"/>
    <p:sldId id="302" r:id="rId43"/>
    <p:sldId id="304" r:id="rId44"/>
    <p:sldId id="307" r:id="rId45"/>
    <p:sldId id="305" r:id="rId46"/>
    <p:sldId id="306" r:id="rId47"/>
    <p:sldId id="308" r:id="rId48"/>
    <p:sldId id="312" r:id="rId49"/>
    <p:sldId id="311" r:id="rId50"/>
    <p:sldId id="310" r:id="rId51"/>
    <p:sldId id="309" r:id="rId52"/>
    <p:sldId id="313" r:id="rId53"/>
    <p:sldId id="314" r:id="rId54"/>
    <p:sldId id="317" r:id="rId55"/>
    <p:sldId id="316" r:id="rId56"/>
    <p:sldId id="315" r:id="rId57"/>
    <p:sldId id="319" r:id="rId58"/>
    <p:sldId id="320" r:id="rId59"/>
    <p:sldId id="318" r:id="rId60"/>
    <p:sldId id="321" r:id="rId61"/>
    <p:sldId id="322" r:id="rId62"/>
    <p:sldId id="323" r:id="rId63"/>
    <p:sldId id="32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snapToGrid="0">
      <p:cViewPr varScale="1">
        <p:scale>
          <a:sx n="73" d="100"/>
          <a:sy n="73" d="100"/>
        </p:scale>
        <p:origin x="-624" y="-102"/>
      </p:cViewPr>
      <p:guideLst>
        <p:guide orient="horz" pos="2160"/>
        <p:guide pos="3840"/>
      </p:guideLst>
    </p:cSldViewPr>
  </p:slideViewPr>
  <p:outlineViewPr>
    <p:cViewPr>
      <p:scale>
        <a:sx n="33" d="100"/>
        <a:sy n="33" d="100"/>
      </p:scale>
      <p:origin x="0" y="15408"/>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5EB60-9489-4532-B875-497EDDD58BAD}" type="datetimeFigureOut">
              <a:rPr lang="en-US" smtClean="0"/>
              <a:pPr/>
              <a:t>9/25/2018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58B37-2235-4A61-B1BF-BA71028F6A04}" type="slidenum">
              <a:rPr lang="en-US" smtClean="0"/>
              <a:pPr/>
              <a:t>‹#›</a:t>
            </a:fld>
            <a:endParaRPr lang="en-US"/>
          </a:p>
        </p:txBody>
      </p:sp>
    </p:spTree>
    <p:extLst>
      <p:ext uri="{BB962C8B-B14F-4D97-AF65-F5344CB8AC3E}">
        <p14:creationId xmlns:p14="http://schemas.microsoft.com/office/powerpoint/2010/main" xmlns="" val="10092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AC530A-D95E-4C60-90CE-5ECA8E5AA7B4}"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668302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E34223-2FA1-4AE3-8DFD-DEE31D0279E8}"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89873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1F0499-4F60-4E8A-A8F8-7EBBA66D23E0}"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1982861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E62DA32-47B1-4429-945D-A9CB5252BA4C}"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18354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59E0F3-451A-4CF1-94D3-23111FC6BCD3}" type="datetime1">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81361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1E693A-4292-437C-8016-B0507D9E5390}"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8943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02B225-C6D3-4C89-982A-845D0556E09A}" type="datetime1">
              <a:rPr lang="en-US" smtClean="0"/>
              <a:pPr/>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75493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8BEC6F-3726-47BB-95D2-338825235BD9}" type="datetime1">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37871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80701-CFD7-4846-A520-0BDF2145535F}" type="datetime1">
              <a:rPr lang="en-US" smtClean="0"/>
              <a:pPr/>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83670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82AF5F-0E16-410C-B342-D35E086B9E85}"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37474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D2E76DA-F347-46D0-B924-304F288CEACF}" type="datetime1">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2330183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5E9D7-7CE4-4265-8C82-70A99D4E44F8}" type="datetime1">
              <a:rPr lang="en-US" smtClean="0"/>
              <a:pPr/>
              <a:t>9/25/2018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295F3-CB9A-46E7-ADA4-32F17A59A0E2}" type="slidenum">
              <a:rPr lang="en-US" smtClean="0"/>
              <a:pPr/>
              <a:t>‹#›</a:t>
            </a:fld>
            <a:endParaRPr lang="en-US"/>
          </a:p>
        </p:txBody>
      </p:sp>
    </p:spTree>
    <p:extLst>
      <p:ext uri="{BB962C8B-B14F-4D97-AF65-F5344CB8AC3E}">
        <p14:creationId xmlns:p14="http://schemas.microsoft.com/office/powerpoint/2010/main" xmlns="" val="5654906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2.bin"/></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3.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49.png"/><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9.bin"/></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56709" y="1376542"/>
            <a:ext cx="5856514" cy="891585"/>
          </a:xfrm>
        </p:spPr>
        <p:txBody>
          <a:bodyPr>
            <a:noAutofit/>
          </a:bodyPr>
          <a:lstStyle/>
          <a:p>
            <a:r>
              <a:rPr lang="en-US" sz="4400" b="1" dirty="0" smtClean="0"/>
              <a:t>Chapter </a:t>
            </a:r>
            <a:r>
              <a:rPr lang="en-US" sz="4400" b="1" dirty="0" smtClean="0"/>
              <a:t>4</a:t>
            </a:r>
            <a:endParaRPr lang="en-US" sz="4400" b="1" dirty="0"/>
          </a:p>
        </p:txBody>
      </p:sp>
      <p:sp>
        <p:nvSpPr>
          <p:cNvPr id="5" name="Slide Number Placeholder 4"/>
          <p:cNvSpPr>
            <a:spLocks noGrp="1"/>
          </p:cNvSpPr>
          <p:nvPr>
            <p:ph type="sldNum" sz="quarter" idx="12"/>
          </p:nvPr>
        </p:nvSpPr>
        <p:spPr/>
        <p:txBody>
          <a:bodyPr/>
          <a:lstStyle/>
          <a:p>
            <a:fld id="{FE5295F3-CB9A-46E7-ADA4-32F17A59A0E2}" type="slidenum">
              <a:rPr lang="en-US" smtClean="0"/>
              <a:pPr/>
              <a:t>1</a:t>
            </a:fld>
            <a:endParaRPr lang="en-US"/>
          </a:p>
        </p:txBody>
      </p:sp>
      <p:sp>
        <p:nvSpPr>
          <p:cNvPr id="4" name="Title 1"/>
          <p:cNvSpPr txBox="1">
            <a:spLocks/>
          </p:cNvSpPr>
          <p:nvPr/>
        </p:nvSpPr>
        <p:spPr>
          <a:xfrm>
            <a:off x="1427569" y="2860766"/>
            <a:ext cx="9728110" cy="29257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smtClean="0">
                <a:latin typeface="Times New Roman" panose="02020603050405020304" pitchFamily="18" charset="0"/>
                <a:cs typeface="Times New Roman" panose="02020603050405020304" pitchFamily="18" charset="0"/>
              </a:rPr>
              <a:t>Visible-Surface Detection Methods</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OR</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Hidden Line and Hidden Surface Removal Techniques</a:t>
            </a:r>
            <a:r>
              <a:rPr lang="en-US" sz="4400" dirty="0" smtClean="0">
                <a:latin typeface="Times New Roman" panose="02020603050405020304" pitchFamily="18" charset="0"/>
                <a:cs typeface="Times New Roman" panose="02020603050405020304" pitchFamily="18" charset="0"/>
              </a:rPr>
              <a:t/>
            </a:r>
            <a:br>
              <a:rPr lang="en-US" sz="4400" dirty="0" smtClean="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720894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337"/>
            <a:ext cx="10515600" cy="1325563"/>
          </a:xfrm>
        </p:spPr>
        <p:txBody>
          <a:bodyPr/>
          <a:lstStyle/>
          <a:p>
            <a:r>
              <a:rPr lang="en-US" u="sng" dirty="0" smtClean="0">
                <a:latin typeface="Times New Roman" panose="02020603050405020304" pitchFamily="18" charset="0"/>
                <a:cs typeface="Times New Roman" panose="02020603050405020304" pitchFamily="18" charset="0"/>
              </a:rPr>
              <a:t>Depth-Buffer (Z-Buffer) Method </a:t>
            </a:r>
            <a:endParaRPr lang="en-US" u="sng"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E5295F3-CB9A-46E7-ADA4-32F17A59A0E2}" type="slidenum">
              <a:rPr lang="en-US" smtClean="0"/>
              <a:pPr/>
              <a:t>10</a:t>
            </a:fld>
            <a:endParaRPr lang="en-US"/>
          </a:p>
        </p:txBody>
      </p:sp>
      <p:pic>
        <p:nvPicPr>
          <p:cNvPr id="4" name="Picture 3"/>
          <p:cNvPicPr/>
          <p:nvPr/>
        </p:nvPicPr>
        <p:blipFill>
          <a:blip r:embed="rId2" cstate="print"/>
          <a:srcRect/>
          <a:stretch>
            <a:fillRect/>
          </a:stretch>
        </p:blipFill>
        <p:spPr bwMode="auto">
          <a:xfrm>
            <a:off x="1060264" y="1399187"/>
            <a:ext cx="3200400" cy="2362200"/>
          </a:xfrm>
          <a:prstGeom prst="rect">
            <a:avLst/>
          </a:prstGeom>
          <a:noFill/>
          <a:ln w="9525">
            <a:noFill/>
            <a:miter lim="800000"/>
            <a:headEnd/>
            <a:tailEnd/>
          </a:ln>
        </p:spPr>
      </p:pic>
      <p:sp>
        <p:nvSpPr>
          <p:cNvPr id="7" name="Left Arrow Callout 6"/>
          <p:cNvSpPr/>
          <p:nvPr/>
        </p:nvSpPr>
        <p:spPr>
          <a:xfrm>
            <a:off x="5098869" y="1339636"/>
            <a:ext cx="5405846" cy="2660864"/>
          </a:xfrm>
          <a:prstGeom prst="leftArrowCallout">
            <a:avLst>
              <a:gd name="adj1" fmla="val 5420"/>
              <a:gd name="adj2" fmla="val 25000"/>
              <a:gd name="adj3" fmla="val 25000"/>
              <a:gd name="adj4" fmla="val 6497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Three surfaces at varying distance from view plane </a:t>
            </a:r>
            <a:r>
              <a:rPr lang="en-US" sz="2400" dirty="0" smtClean="0">
                <a:solidFill>
                  <a:schemeClr val="tx1"/>
                </a:solidFill>
                <a:latin typeface="Times New Roman" panose="02020603050405020304" pitchFamily="18" charset="0"/>
                <a:cs typeface="Times New Roman" panose="02020603050405020304" pitchFamily="18" charset="0"/>
              </a:rPr>
              <a:t>x</a:t>
            </a:r>
            <a:r>
              <a:rPr lang="en-US" sz="2400" baseline="-25000" dirty="0" smtClean="0">
                <a:solidFill>
                  <a:schemeClr val="tx1"/>
                </a:solidFill>
                <a:latin typeface="Times New Roman" panose="02020603050405020304" pitchFamily="18" charset="0"/>
                <a:cs typeface="Times New Roman" panose="02020603050405020304" pitchFamily="18" charset="0"/>
              </a:rPr>
              <a:t>v</a:t>
            </a:r>
            <a:r>
              <a:rPr lang="en-US" sz="2400" dirty="0" smtClean="0">
                <a:solidFill>
                  <a:schemeClr val="tx1"/>
                </a:solidFill>
                <a:latin typeface="Times New Roman" panose="02020603050405020304" pitchFamily="18" charset="0"/>
                <a:cs typeface="Times New Roman" panose="02020603050405020304" pitchFamily="18" charset="0"/>
              </a:rPr>
              <a:t>y</a:t>
            </a:r>
            <a:r>
              <a:rPr lang="en-US" sz="2400" baseline="-25000" dirty="0" smtClean="0">
                <a:solidFill>
                  <a:schemeClr val="tx1"/>
                </a:solidFill>
                <a:latin typeface="Times New Roman" panose="02020603050405020304" pitchFamily="18" charset="0"/>
                <a:cs typeface="Times New Roman" panose="02020603050405020304" pitchFamily="18" charset="0"/>
              </a:rPr>
              <a:t>v </a:t>
            </a: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projection along (x, y) surface S</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is closest to the view-plane, so surface intensity value of S</a:t>
            </a:r>
            <a:r>
              <a:rPr lang="en-US" sz="2400" baseline="-25000" dirty="0">
                <a:solidFill>
                  <a:schemeClr val="tx1"/>
                </a:solidFill>
                <a:latin typeface="Times New Roman" panose="02020603050405020304" pitchFamily="18" charset="0"/>
                <a:cs typeface="Times New Roman" panose="02020603050405020304" pitchFamily="18" charset="0"/>
              </a:rPr>
              <a:t>1</a:t>
            </a:r>
            <a:r>
              <a:rPr lang="en-US" sz="2400" dirty="0">
                <a:solidFill>
                  <a:schemeClr val="tx1"/>
                </a:solidFill>
                <a:latin typeface="Times New Roman" panose="02020603050405020304" pitchFamily="18" charset="0"/>
                <a:cs typeface="Times New Roman" panose="02020603050405020304" pitchFamily="18" charset="0"/>
              </a:rPr>
              <a:t> at (x, y) is saved.</a:t>
            </a:r>
          </a:p>
        </p:txBody>
      </p:sp>
      <p:pic>
        <p:nvPicPr>
          <p:cNvPr id="8" name="Picture 7"/>
          <p:cNvPicPr/>
          <p:nvPr/>
        </p:nvPicPr>
        <p:blipFill>
          <a:blip r:embed="rId3" cstate="print"/>
          <a:srcRect/>
          <a:stretch>
            <a:fillRect/>
          </a:stretch>
        </p:blipFill>
        <p:spPr bwMode="auto">
          <a:xfrm>
            <a:off x="6821465" y="4227299"/>
            <a:ext cx="4188913" cy="1866900"/>
          </a:xfrm>
          <a:prstGeom prst="rect">
            <a:avLst/>
          </a:prstGeom>
          <a:noFill/>
          <a:ln w="9525">
            <a:noFill/>
            <a:miter lim="800000"/>
            <a:headEnd/>
            <a:tailEnd/>
          </a:ln>
        </p:spPr>
      </p:pic>
      <p:grpSp>
        <p:nvGrpSpPr>
          <p:cNvPr id="9" name="Group 8"/>
          <p:cNvGrpSpPr/>
          <p:nvPr/>
        </p:nvGrpSpPr>
        <p:grpSpPr>
          <a:xfrm>
            <a:off x="1227551" y="3964252"/>
            <a:ext cx="4897676" cy="2641817"/>
            <a:chOff x="755650" y="2971800"/>
            <a:chExt cx="6554788" cy="3429000"/>
          </a:xfrm>
        </p:grpSpPr>
        <p:sp>
          <p:nvSpPr>
            <p:cNvPr id="10" name="Freeform 24"/>
            <p:cNvSpPr>
              <a:spLocks/>
            </p:cNvSpPr>
            <p:nvPr/>
          </p:nvSpPr>
          <p:spPr bwMode="auto">
            <a:xfrm>
              <a:off x="1517650" y="3240088"/>
              <a:ext cx="1222375" cy="1844675"/>
            </a:xfrm>
            <a:custGeom>
              <a:avLst/>
              <a:gdLst>
                <a:gd name="T0" fmla="*/ 5040312 w 770"/>
                <a:gd name="T1" fmla="*/ 2147483647 h 1162"/>
                <a:gd name="T2" fmla="*/ 0 w 770"/>
                <a:gd name="T3" fmla="*/ 897175645 h 1162"/>
                <a:gd name="T4" fmla="*/ 1940520491 w 770"/>
                <a:gd name="T5" fmla="*/ 0 h 1162"/>
                <a:gd name="T6" fmla="*/ 1940520491 w 770"/>
                <a:gd name="T7" fmla="*/ 1960681532 h 1162"/>
                <a:gd name="T8" fmla="*/ 5040312 w 770"/>
                <a:gd name="T9" fmla="*/ 2147483647 h 1162"/>
                <a:gd name="T10" fmla="*/ 0 60000 65536"/>
                <a:gd name="T11" fmla="*/ 0 60000 65536"/>
                <a:gd name="T12" fmla="*/ 0 60000 65536"/>
                <a:gd name="T13" fmla="*/ 0 60000 65536"/>
                <a:gd name="T14" fmla="*/ 0 60000 65536"/>
                <a:gd name="T15" fmla="*/ 0 w 770"/>
                <a:gd name="T16" fmla="*/ 0 h 1162"/>
                <a:gd name="T17" fmla="*/ 770 w 770"/>
                <a:gd name="T18" fmla="*/ 1162 h 1162"/>
              </a:gdLst>
              <a:ahLst/>
              <a:cxnLst>
                <a:cxn ang="T10">
                  <a:pos x="T0" y="T1"/>
                </a:cxn>
                <a:cxn ang="T11">
                  <a:pos x="T2" y="T3"/>
                </a:cxn>
                <a:cxn ang="T12">
                  <a:pos x="T4" y="T5"/>
                </a:cxn>
                <a:cxn ang="T13">
                  <a:pos x="T6" y="T7"/>
                </a:cxn>
                <a:cxn ang="T14">
                  <a:pos x="T8" y="T9"/>
                </a:cxn>
              </a:cxnLst>
              <a:rect l="T15" t="T16" r="T17" b="T18"/>
              <a:pathLst>
                <a:path w="770" h="1162">
                  <a:moveTo>
                    <a:pt x="2" y="1162"/>
                  </a:moveTo>
                  <a:lnTo>
                    <a:pt x="0" y="356"/>
                  </a:lnTo>
                  <a:lnTo>
                    <a:pt x="770" y="0"/>
                  </a:lnTo>
                  <a:lnTo>
                    <a:pt x="770" y="778"/>
                  </a:lnTo>
                  <a:lnTo>
                    <a:pt x="2" y="1162"/>
                  </a:lnTo>
                  <a:close/>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grpSp>
          <p:nvGrpSpPr>
            <p:cNvPr id="11" name="Group 51"/>
            <p:cNvGrpSpPr>
              <a:grpSpLocks/>
            </p:cNvGrpSpPr>
            <p:nvPr/>
          </p:nvGrpSpPr>
          <p:grpSpPr bwMode="auto">
            <a:xfrm>
              <a:off x="1676400" y="3810000"/>
              <a:ext cx="1622425" cy="1490663"/>
              <a:chOff x="1056" y="2400"/>
              <a:chExt cx="1022" cy="939"/>
            </a:xfrm>
          </p:grpSpPr>
          <p:sp>
            <p:nvSpPr>
              <p:cNvPr id="46" name="Freeform 31"/>
              <p:cNvSpPr>
                <a:spLocks/>
              </p:cNvSpPr>
              <p:nvPr/>
            </p:nvSpPr>
            <p:spPr bwMode="auto">
              <a:xfrm>
                <a:off x="1056" y="2400"/>
                <a:ext cx="452" cy="721"/>
              </a:xfrm>
              <a:custGeom>
                <a:avLst/>
                <a:gdLst>
                  <a:gd name="T0" fmla="*/ 336 w 452"/>
                  <a:gd name="T1" fmla="*/ 0 h 721"/>
                  <a:gd name="T2" fmla="*/ 452 w 452"/>
                  <a:gd name="T3" fmla="*/ 381 h 721"/>
                  <a:gd name="T4" fmla="*/ 295 w 452"/>
                  <a:gd name="T5" fmla="*/ 721 h 721"/>
                  <a:gd name="T6" fmla="*/ 0 w 452"/>
                  <a:gd name="T7" fmla="*/ 432 h 721"/>
                  <a:gd name="T8" fmla="*/ 336 w 452"/>
                  <a:gd name="T9" fmla="*/ 0 h 721"/>
                  <a:gd name="T10" fmla="*/ 0 60000 65536"/>
                  <a:gd name="T11" fmla="*/ 0 60000 65536"/>
                  <a:gd name="T12" fmla="*/ 0 60000 65536"/>
                  <a:gd name="T13" fmla="*/ 0 60000 65536"/>
                  <a:gd name="T14" fmla="*/ 0 60000 65536"/>
                  <a:gd name="T15" fmla="*/ 0 w 452"/>
                  <a:gd name="T16" fmla="*/ 0 h 721"/>
                  <a:gd name="T17" fmla="*/ 452 w 452"/>
                  <a:gd name="T18" fmla="*/ 721 h 721"/>
                </a:gdLst>
                <a:ahLst/>
                <a:cxnLst>
                  <a:cxn ang="T10">
                    <a:pos x="T0" y="T1"/>
                  </a:cxn>
                  <a:cxn ang="T11">
                    <a:pos x="T2" y="T3"/>
                  </a:cxn>
                  <a:cxn ang="T12">
                    <a:pos x="T4" y="T5"/>
                  </a:cxn>
                  <a:cxn ang="T13">
                    <a:pos x="T6" y="T7"/>
                  </a:cxn>
                  <a:cxn ang="T14">
                    <a:pos x="T8" y="T9"/>
                  </a:cxn>
                </a:cxnLst>
                <a:rect l="T15" t="T16" r="T17" b="T18"/>
                <a:pathLst>
                  <a:path w="452" h="721">
                    <a:moveTo>
                      <a:pt x="336" y="0"/>
                    </a:moveTo>
                    <a:lnTo>
                      <a:pt x="452" y="381"/>
                    </a:lnTo>
                    <a:lnTo>
                      <a:pt x="295" y="721"/>
                    </a:lnTo>
                    <a:lnTo>
                      <a:pt x="0" y="432"/>
                    </a:lnTo>
                    <a:lnTo>
                      <a:pt x="336" y="0"/>
                    </a:lnTo>
                    <a:close/>
                  </a:path>
                </a:pathLst>
              </a:custGeom>
              <a:solidFill>
                <a:srgbClr val="99FF99"/>
              </a:solidFill>
              <a:ln w="12700" cap="flat" cmpd="sng">
                <a:solidFill>
                  <a:schemeClr val="tx1"/>
                </a:solidFill>
                <a:prstDash val="solid"/>
                <a:round/>
                <a:headEnd type="none" w="med" len="med"/>
                <a:tailEnd type="none" w="med" len="med"/>
              </a:ln>
            </p:spPr>
            <p:txBody>
              <a:bodyPr>
                <a:spAutoFit/>
              </a:bodyPr>
              <a:lstStyle/>
              <a:p>
                <a:endParaRPr lang="en-US"/>
              </a:p>
            </p:txBody>
          </p:sp>
          <p:sp>
            <p:nvSpPr>
              <p:cNvPr id="47" name="Freeform 30"/>
              <p:cNvSpPr>
                <a:spLocks/>
              </p:cNvSpPr>
              <p:nvPr/>
            </p:nvSpPr>
            <p:spPr bwMode="auto">
              <a:xfrm>
                <a:off x="1488" y="2503"/>
                <a:ext cx="252" cy="836"/>
              </a:xfrm>
              <a:custGeom>
                <a:avLst/>
                <a:gdLst>
                  <a:gd name="T0" fmla="*/ 146 w 252"/>
                  <a:gd name="T1" fmla="*/ 0 h 836"/>
                  <a:gd name="T2" fmla="*/ 252 w 252"/>
                  <a:gd name="T3" fmla="*/ 836 h 836"/>
                  <a:gd name="T4" fmla="*/ 0 w 252"/>
                  <a:gd name="T5" fmla="*/ 731 h 836"/>
                  <a:gd name="T6" fmla="*/ 146 w 252"/>
                  <a:gd name="T7" fmla="*/ 0 h 836"/>
                  <a:gd name="T8" fmla="*/ 0 60000 65536"/>
                  <a:gd name="T9" fmla="*/ 0 60000 65536"/>
                  <a:gd name="T10" fmla="*/ 0 60000 65536"/>
                  <a:gd name="T11" fmla="*/ 0 60000 65536"/>
                  <a:gd name="T12" fmla="*/ 0 w 252"/>
                  <a:gd name="T13" fmla="*/ 0 h 836"/>
                  <a:gd name="T14" fmla="*/ 252 w 252"/>
                  <a:gd name="T15" fmla="*/ 836 h 836"/>
                </a:gdLst>
                <a:ahLst/>
                <a:cxnLst>
                  <a:cxn ang="T8">
                    <a:pos x="T0" y="T1"/>
                  </a:cxn>
                  <a:cxn ang="T9">
                    <a:pos x="T2" y="T3"/>
                  </a:cxn>
                  <a:cxn ang="T10">
                    <a:pos x="T4" y="T5"/>
                  </a:cxn>
                  <a:cxn ang="T11">
                    <a:pos x="T6" y="T7"/>
                  </a:cxn>
                </a:cxnLst>
                <a:rect l="T12" t="T13" r="T14" b="T15"/>
                <a:pathLst>
                  <a:path w="252" h="836">
                    <a:moveTo>
                      <a:pt x="146" y="0"/>
                    </a:moveTo>
                    <a:lnTo>
                      <a:pt x="252" y="836"/>
                    </a:lnTo>
                    <a:lnTo>
                      <a:pt x="0" y="731"/>
                    </a:lnTo>
                    <a:lnTo>
                      <a:pt x="146" y="0"/>
                    </a:lnTo>
                    <a:close/>
                  </a:path>
                </a:pathLst>
              </a:custGeom>
              <a:solidFill>
                <a:srgbClr val="99FF99"/>
              </a:solidFill>
              <a:ln w="12700" cap="flat" cmpd="sng">
                <a:solidFill>
                  <a:schemeClr val="tx1"/>
                </a:solidFill>
                <a:prstDash val="solid"/>
                <a:round/>
                <a:headEnd type="none" w="med" len="med"/>
                <a:tailEnd type="none" w="med" len="med"/>
              </a:ln>
            </p:spPr>
            <p:txBody>
              <a:bodyPr>
                <a:spAutoFit/>
              </a:bodyPr>
              <a:lstStyle/>
              <a:p>
                <a:endParaRPr lang="en-US"/>
              </a:p>
            </p:txBody>
          </p:sp>
          <p:sp>
            <p:nvSpPr>
              <p:cNvPr id="48" name="Freeform 29"/>
              <p:cNvSpPr>
                <a:spLocks/>
              </p:cNvSpPr>
              <p:nvPr/>
            </p:nvSpPr>
            <p:spPr bwMode="auto">
              <a:xfrm>
                <a:off x="1728" y="2540"/>
                <a:ext cx="350" cy="708"/>
              </a:xfrm>
              <a:custGeom>
                <a:avLst/>
                <a:gdLst>
                  <a:gd name="T0" fmla="*/ 215 w 350"/>
                  <a:gd name="T1" fmla="*/ 0 h 708"/>
                  <a:gd name="T2" fmla="*/ 350 w 350"/>
                  <a:gd name="T3" fmla="*/ 708 h 708"/>
                  <a:gd name="T4" fmla="*/ 0 w 350"/>
                  <a:gd name="T5" fmla="*/ 551 h 708"/>
                  <a:gd name="T6" fmla="*/ 215 w 350"/>
                  <a:gd name="T7" fmla="*/ 0 h 708"/>
                  <a:gd name="T8" fmla="*/ 0 60000 65536"/>
                  <a:gd name="T9" fmla="*/ 0 60000 65536"/>
                  <a:gd name="T10" fmla="*/ 0 60000 65536"/>
                  <a:gd name="T11" fmla="*/ 0 60000 65536"/>
                  <a:gd name="T12" fmla="*/ 0 w 350"/>
                  <a:gd name="T13" fmla="*/ 0 h 708"/>
                  <a:gd name="T14" fmla="*/ 350 w 350"/>
                  <a:gd name="T15" fmla="*/ 708 h 708"/>
                </a:gdLst>
                <a:ahLst/>
                <a:cxnLst>
                  <a:cxn ang="T8">
                    <a:pos x="T0" y="T1"/>
                  </a:cxn>
                  <a:cxn ang="T9">
                    <a:pos x="T2" y="T3"/>
                  </a:cxn>
                  <a:cxn ang="T10">
                    <a:pos x="T4" y="T5"/>
                  </a:cxn>
                  <a:cxn ang="T11">
                    <a:pos x="T6" y="T7"/>
                  </a:cxn>
                </a:cxnLst>
                <a:rect l="T12" t="T13" r="T14" b="T15"/>
                <a:pathLst>
                  <a:path w="350" h="708">
                    <a:moveTo>
                      <a:pt x="215" y="0"/>
                    </a:moveTo>
                    <a:lnTo>
                      <a:pt x="350" y="708"/>
                    </a:lnTo>
                    <a:lnTo>
                      <a:pt x="0" y="551"/>
                    </a:lnTo>
                    <a:lnTo>
                      <a:pt x="215" y="0"/>
                    </a:lnTo>
                    <a:close/>
                  </a:path>
                </a:pathLst>
              </a:custGeom>
              <a:solidFill>
                <a:srgbClr val="99FF99"/>
              </a:solidFill>
              <a:ln w="12700" cap="flat" cmpd="sng">
                <a:solidFill>
                  <a:schemeClr val="tx1"/>
                </a:solidFill>
                <a:prstDash val="solid"/>
                <a:round/>
                <a:headEnd type="none" w="med" len="med"/>
                <a:tailEnd type="none" w="med" len="med"/>
              </a:ln>
            </p:spPr>
            <p:txBody>
              <a:bodyPr>
                <a:spAutoFit/>
              </a:bodyPr>
              <a:lstStyle/>
              <a:p>
                <a:endParaRPr lang="en-US"/>
              </a:p>
            </p:txBody>
          </p:sp>
        </p:grpSp>
        <p:sp>
          <p:nvSpPr>
            <p:cNvPr id="12" name="Line 18"/>
            <p:cNvSpPr>
              <a:spLocks noChangeShapeType="1"/>
            </p:cNvSpPr>
            <p:nvPr/>
          </p:nvSpPr>
          <p:spPr bwMode="auto">
            <a:xfrm flipV="1">
              <a:off x="4724400" y="4953000"/>
              <a:ext cx="914400" cy="4572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3" name="Line 19"/>
            <p:cNvSpPr>
              <a:spLocks noChangeShapeType="1"/>
            </p:cNvSpPr>
            <p:nvPr/>
          </p:nvSpPr>
          <p:spPr bwMode="auto">
            <a:xfrm>
              <a:off x="4724400" y="5410200"/>
              <a:ext cx="838200" cy="3810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4" name="Line 20"/>
            <p:cNvSpPr>
              <a:spLocks noChangeShapeType="1"/>
            </p:cNvSpPr>
            <p:nvPr/>
          </p:nvSpPr>
          <p:spPr bwMode="auto">
            <a:xfrm flipV="1">
              <a:off x="4724400" y="4495800"/>
              <a:ext cx="0" cy="91440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5" name="Text Box 21"/>
            <p:cNvSpPr txBox="1">
              <a:spLocks noChangeArrowheads="1"/>
            </p:cNvSpPr>
            <p:nvPr/>
          </p:nvSpPr>
          <p:spPr bwMode="auto">
            <a:xfrm>
              <a:off x="5638800" y="4572000"/>
              <a:ext cx="420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a:t>x</a:t>
              </a:r>
              <a:r>
                <a:rPr lang="en-US" altLang="en-US" i="0" baseline="-25000"/>
                <a:t>v</a:t>
              </a:r>
              <a:endParaRPr lang="en-GB" altLang="en-US" i="0"/>
            </a:p>
          </p:txBody>
        </p:sp>
        <p:sp>
          <p:nvSpPr>
            <p:cNvPr id="16" name="Text Box 22"/>
            <p:cNvSpPr txBox="1">
              <a:spLocks noChangeArrowheads="1"/>
            </p:cNvSpPr>
            <p:nvPr/>
          </p:nvSpPr>
          <p:spPr bwMode="auto">
            <a:xfrm>
              <a:off x="4724400" y="4191000"/>
              <a:ext cx="420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a:t>y</a:t>
              </a:r>
              <a:r>
                <a:rPr lang="en-US" altLang="en-US" i="0" baseline="-25000"/>
                <a:t>v</a:t>
              </a:r>
              <a:endParaRPr lang="en-GB" altLang="en-US" i="0"/>
            </a:p>
          </p:txBody>
        </p:sp>
        <p:sp>
          <p:nvSpPr>
            <p:cNvPr id="17" name="Text Box 23"/>
            <p:cNvSpPr txBox="1">
              <a:spLocks noChangeArrowheads="1"/>
            </p:cNvSpPr>
            <p:nvPr/>
          </p:nvSpPr>
          <p:spPr bwMode="auto">
            <a:xfrm>
              <a:off x="5494338" y="5334000"/>
              <a:ext cx="4048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a:t>z</a:t>
              </a:r>
              <a:r>
                <a:rPr lang="en-US" altLang="en-US" i="0" baseline="-25000"/>
                <a:t>v</a:t>
              </a:r>
              <a:endParaRPr lang="en-GB" altLang="en-US" i="0"/>
            </a:p>
          </p:txBody>
        </p:sp>
        <p:sp>
          <p:nvSpPr>
            <p:cNvPr id="18" name="Line 28"/>
            <p:cNvSpPr>
              <a:spLocks noChangeShapeType="1"/>
            </p:cNvSpPr>
            <p:nvPr/>
          </p:nvSpPr>
          <p:spPr bwMode="auto">
            <a:xfrm>
              <a:off x="2730500" y="4468813"/>
              <a:ext cx="1524000" cy="692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9" name="Freeform 17"/>
            <p:cNvSpPr>
              <a:spLocks/>
            </p:cNvSpPr>
            <p:nvPr/>
          </p:nvSpPr>
          <p:spPr bwMode="auto">
            <a:xfrm>
              <a:off x="3048000" y="3962400"/>
              <a:ext cx="1222375" cy="1844675"/>
            </a:xfrm>
            <a:custGeom>
              <a:avLst/>
              <a:gdLst>
                <a:gd name="T0" fmla="*/ 5040312 w 770"/>
                <a:gd name="T1" fmla="*/ 2147483647 h 1162"/>
                <a:gd name="T2" fmla="*/ 0 w 770"/>
                <a:gd name="T3" fmla="*/ 897175645 h 1162"/>
                <a:gd name="T4" fmla="*/ 1940520491 w 770"/>
                <a:gd name="T5" fmla="*/ 0 h 1162"/>
                <a:gd name="T6" fmla="*/ 1940520491 w 770"/>
                <a:gd name="T7" fmla="*/ 1960681532 h 1162"/>
                <a:gd name="T8" fmla="*/ 5040312 w 770"/>
                <a:gd name="T9" fmla="*/ 2147483647 h 1162"/>
                <a:gd name="T10" fmla="*/ 0 60000 65536"/>
                <a:gd name="T11" fmla="*/ 0 60000 65536"/>
                <a:gd name="T12" fmla="*/ 0 60000 65536"/>
                <a:gd name="T13" fmla="*/ 0 60000 65536"/>
                <a:gd name="T14" fmla="*/ 0 60000 65536"/>
                <a:gd name="T15" fmla="*/ 0 w 770"/>
                <a:gd name="T16" fmla="*/ 0 h 1162"/>
                <a:gd name="T17" fmla="*/ 770 w 770"/>
                <a:gd name="T18" fmla="*/ 1162 h 1162"/>
              </a:gdLst>
              <a:ahLst/>
              <a:cxnLst>
                <a:cxn ang="T10">
                  <a:pos x="T0" y="T1"/>
                </a:cxn>
                <a:cxn ang="T11">
                  <a:pos x="T2" y="T3"/>
                </a:cxn>
                <a:cxn ang="T12">
                  <a:pos x="T4" y="T5"/>
                </a:cxn>
                <a:cxn ang="T13">
                  <a:pos x="T6" y="T7"/>
                </a:cxn>
                <a:cxn ang="T14">
                  <a:pos x="T8" y="T9"/>
                </a:cxn>
              </a:cxnLst>
              <a:rect l="T15" t="T16" r="T17" b="T18"/>
              <a:pathLst>
                <a:path w="770" h="1162">
                  <a:moveTo>
                    <a:pt x="2" y="1162"/>
                  </a:moveTo>
                  <a:lnTo>
                    <a:pt x="0" y="356"/>
                  </a:lnTo>
                  <a:lnTo>
                    <a:pt x="770" y="0"/>
                  </a:lnTo>
                  <a:lnTo>
                    <a:pt x="770" y="778"/>
                  </a:lnTo>
                  <a:lnTo>
                    <a:pt x="2" y="1162"/>
                  </a:lnTo>
                  <a:close/>
                </a:path>
              </a:pathLst>
            </a:custGeom>
            <a:solidFill>
              <a:schemeClr val="hlink"/>
            </a:solidFill>
            <a:ln w="12700" cap="flat" cmpd="sng">
              <a:solidFill>
                <a:schemeClr val="tx1"/>
              </a:solidFill>
              <a:prstDash val="solid"/>
              <a:round/>
              <a:headEnd type="none" w="med" len="med"/>
              <a:tailEnd type="none" w="med" len="med"/>
            </a:ln>
          </p:spPr>
          <p:txBody>
            <a:bodyPr>
              <a:spAutoFit/>
            </a:bodyPr>
            <a:lstStyle/>
            <a:p>
              <a:endParaRPr lang="en-US"/>
            </a:p>
          </p:txBody>
        </p:sp>
        <p:sp>
          <p:nvSpPr>
            <p:cNvPr id="20" name="Line 25"/>
            <p:cNvSpPr>
              <a:spLocks noChangeShapeType="1"/>
            </p:cNvSpPr>
            <p:nvPr/>
          </p:nvSpPr>
          <p:spPr bwMode="auto">
            <a:xfrm>
              <a:off x="1524000" y="5099050"/>
              <a:ext cx="1524000" cy="692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1" name="Line 26"/>
            <p:cNvSpPr>
              <a:spLocks noChangeShapeType="1"/>
            </p:cNvSpPr>
            <p:nvPr/>
          </p:nvSpPr>
          <p:spPr bwMode="auto">
            <a:xfrm>
              <a:off x="1527175" y="3822700"/>
              <a:ext cx="1524000" cy="692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2" name="Line 27"/>
            <p:cNvSpPr>
              <a:spLocks noChangeShapeType="1"/>
            </p:cNvSpPr>
            <p:nvPr/>
          </p:nvSpPr>
          <p:spPr bwMode="auto">
            <a:xfrm>
              <a:off x="2752725" y="3260725"/>
              <a:ext cx="1524000" cy="692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23" name="Group 53"/>
            <p:cNvGrpSpPr>
              <a:grpSpLocks/>
            </p:cNvGrpSpPr>
            <p:nvPr/>
          </p:nvGrpSpPr>
          <p:grpSpPr bwMode="auto">
            <a:xfrm>
              <a:off x="1752600" y="4191000"/>
              <a:ext cx="1524000" cy="692150"/>
              <a:chOff x="1104" y="2640"/>
              <a:chExt cx="960" cy="436"/>
            </a:xfrm>
          </p:grpSpPr>
          <p:sp>
            <p:nvSpPr>
              <p:cNvPr id="38" name="Oval 34"/>
              <p:cNvSpPr>
                <a:spLocks noChangeArrowheads="1"/>
              </p:cNvSpPr>
              <p:nvPr/>
            </p:nvSpPr>
            <p:spPr bwMode="auto">
              <a:xfrm>
                <a:off x="1836" y="2955"/>
                <a:ext cx="48" cy="48"/>
              </a:xfrm>
              <a:prstGeom prst="ellipse">
                <a:avLst/>
              </a:prstGeom>
              <a:solidFill>
                <a:srgbClr val="FF3300"/>
              </a:solidFill>
              <a:ln w="12700">
                <a:solidFill>
                  <a:schemeClr val="tx1"/>
                </a:solidFill>
                <a:round/>
                <a:headEnd/>
                <a:tailEnd/>
              </a:ln>
            </p:spPr>
            <p:txBody>
              <a:bodyPr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9" name="Oval 35"/>
              <p:cNvSpPr>
                <a:spLocks noChangeArrowheads="1"/>
              </p:cNvSpPr>
              <p:nvPr/>
            </p:nvSpPr>
            <p:spPr bwMode="auto">
              <a:xfrm>
                <a:off x="1602" y="2856"/>
                <a:ext cx="48" cy="48"/>
              </a:xfrm>
              <a:prstGeom prst="ellipse">
                <a:avLst/>
              </a:prstGeom>
              <a:solidFill>
                <a:srgbClr val="FF3300"/>
              </a:solidFill>
              <a:ln w="12700">
                <a:solidFill>
                  <a:schemeClr val="tx1"/>
                </a:solidFill>
                <a:round/>
                <a:headEnd/>
                <a:tailEnd/>
              </a:ln>
            </p:spPr>
            <p:txBody>
              <a:bodyPr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40" name="Oval 36"/>
              <p:cNvSpPr>
                <a:spLocks noChangeArrowheads="1"/>
              </p:cNvSpPr>
              <p:nvPr/>
            </p:nvSpPr>
            <p:spPr bwMode="auto">
              <a:xfrm>
                <a:off x="1290" y="2712"/>
                <a:ext cx="48" cy="48"/>
              </a:xfrm>
              <a:prstGeom prst="ellipse">
                <a:avLst/>
              </a:prstGeom>
              <a:solidFill>
                <a:srgbClr val="FF3300"/>
              </a:solidFill>
              <a:ln w="12700">
                <a:solidFill>
                  <a:schemeClr val="tx1"/>
                </a:solidFill>
                <a:round/>
                <a:headEnd/>
                <a:tailEnd/>
              </a:ln>
            </p:spPr>
            <p:txBody>
              <a:bodyPr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nvGrpSpPr>
              <p:cNvPr id="41" name="Group 40"/>
              <p:cNvGrpSpPr>
                <a:grpSpLocks/>
              </p:cNvGrpSpPr>
              <p:nvPr/>
            </p:nvGrpSpPr>
            <p:grpSpPr bwMode="auto">
              <a:xfrm>
                <a:off x="1104" y="2640"/>
                <a:ext cx="960" cy="436"/>
                <a:chOff x="1104" y="2640"/>
                <a:chExt cx="960" cy="436"/>
              </a:xfrm>
            </p:grpSpPr>
            <p:sp>
              <p:nvSpPr>
                <p:cNvPr id="42" name="Line 37"/>
                <p:cNvSpPr>
                  <a:spLocks noChangeShapeType="1"/>
                </p:cNvSpPr>
                <p:nvPr/>
              </p:nvSpPr>
              <p:spPr bwMode="auto">
                <a:xfrm flipH="1" flipV="1">
                  <a:off x="1623" y="2880"/>
                  <a:ext cx="159"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3" name="Line 38"/>
                <p:cNvSpPr>
                  <a:spLocks noChangeShapeType="1"/>
                </p:cNvSpPr>
                <p:nvPr/>
              </p:nvSpPr>
              <p:spPr bwMode="auto">
                <a:xfrm flipH="1" flipV="1">
                  <a:off x="1317" y="2742"/>
                  <a:ext cx="249" cy="108"/>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4" name="Line 39"/>
                <p:cNvSpPr>
                  <a:spLocks noChangeShapeType="1"/>
                </p:cNvSpPr>
                <p:nvPr/>
              </p:nvSpPr>
              <p:spPr bwMode="auto">
                <a:xfrm flipH="1" flipV="1">
                  <a:off x="1104" y="2640"/>
                  <a:ext cx="7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5" name="Line 33"/>
                <p:cNvSpPr>
                  <a:spLocks noChangeShapeType="1"/>
                </p:cNvSpPr>
                <p:nvPr/>
              </p:nvSpPr>
              <p:spPr bwMode="auto">
                <a:xfrm>
                  <a:off x="1865" y="2986"/>
                  <a:ext cx="199" cy="9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grpSp>
        <p:sp>
          <p:nvSpPr>
            <p:cNvPr id="24" name="Line 44"/>
            <p:cNvSpPr>
              <a:spLocks noChangeShapeType="1"/>
            </p:cNvSpPr>
            <p:nvPr/>
          </p:nvSpPr>
          <p:spPr bwMode="auto">
            <a:xfrm>
              <a:off x="3886200" y="5105400"/>
              <a:ext cx="76200" cy="914400"/>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25" name="Group 50"/>
            <p:cNvGrpSpPr>
              <a:grpSpLocks/>
            </p:cNvGrpSpPr>
            <p:nvPr/>
          </p:nvGrpSpPr>
          <p:grpSpPr bwMode="auto">
            <a:xfrm>
              <a:off x="3581400" y="2971800"/>
              <a:ext cx="3729038" cy="533400"/>
              <a:chOff x="2256" y="1872"/>
              <a:chExt cx="2349" cy="336"/>
            </a:xfrm>
          </p:grpSpPr>
          <p:sp>
            <p:nvSpPr>
              <p:cNvPr id="36" name="Line 43"/>
              <p:cNvSpPr>
                <a:spLocks noChangeShapeType="1"/>
              </p:cNvSpPr>
              <p:nvPr/>
            </p:nvSpPr>
            <p:spPr bwMode="auto">
              <a:xfrm flipV="1">
                <a:off x="2256" y="2064"/>
                <a:ext cx="336" cy="144"/>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7" name="Text Box 45"/>
              <p:cNvSpPr txBox="1">
                <a:spLocks noChangeArrowheads="1"/>
              </p:cNvSpPr>
              <p:nvPr/>
            </p:nvSpPr>
            <p:spPr bwMode="auto">
              <a:xfrm>
                <a:off x="2592" y="1872"/>
                <a:ext cx="2013"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r>
                  <a:rPr lang="en-US" altLang="en-US"/>
                  <a:t>Normalized view volume</a:t>
                </a:r>
                <a:endParaRPr lang="en-GB" altLang="en-US"/>
              </a:p>
            </p:txBody>
          </p:sp>
        </p:grpSp>
        <p:sp>
          <p:nvSpPr>
            <p:cNvPr id="26" name="Text Box 46"/>
            <p:cNvSpPr txBox="1">
              <a:spLocks noChangeArrowheads="1"/>
            </p:cNvSpPr>
            <p:nvPr/>
          </p:nvSpPr>
          <p:spPr bwMode="auto">
            <a:xfrm>
              <a:off x="3352800" y="5943600"/>
              <a:ext cx="15446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r>
                <a:rPr lang="en-US" altLang="en-US"/>
                <a:t>View plane</a:t>
              </a:r>
              <a:endParaRPr lang="en-GB" altLang="en-US"/>
            </a:p>
          </p:txBody>
        </p:sp>
        <p:grpSp>
          <p:nvGrpSpPr>
            <p:cNvPr id="27" name="Group 55"/>
            <p:cNvGrpSpPr>
              <a:grpSpLocks/>
            </p:cNvGrpSpPr>
            <p:nvPr/>
          </p:nvGrpSpPr>
          <p:grpSpPr bwMode="auto">
            <a:xfrm>
              <a:off x="2209800" y="4757738"/>
              <a:ext cx="1169988" cy="1643062"/>
              <a:chOff x="1392" y="2997"/>
              <a:chExt cx="737" cy="1035"/>
            </a:xfrm>
          </p:grpSpPr>
          <p:sp>
            <p:nvSpPr>
              <p:cNvPr id="31" name="Freeform 41"/>
              <p:cNvSpPr>
                <a:spLocks/>
              </p:cNvSpPr>
              <p:nvPr/>
            </p:nvSpPr>
            <p:spPr bwMode="auto">
              <a:xfrm>
                <a:off x="2041" y="2997"/>
                <a:ext cx="88" cy="171"/>
              </a:xfrm>
              <a:custGeom>
                <a:avLst/>
                <a:gdLst>
                  <a:gd name="T0" fmla="*/ 0 w 770"/>
                  <a:gd name="T1" fmla="*/ 25 h 1162"/>
                  <a:gd name="T2" fmla="*/ 0 w 770"/>
                  <a:gd name="T3" fmla="*/ 8 h 1162"/>
                  <a:gd name="T4" fmla="*/ 10 w 770"/>
                  <a:gd name="T5" fmla="*/ 0 h 1162"/>
                  <a:gd name="T6" fmla="*/ 10 w 770"/>
                  <a:gd name="T7" fmla="*/ 17 h 1162"/>
                  <a:gd name="T8" fmla="*/ 0 w 770"/>
                  <a:gd name="T9" fmla="*/ 25 h 1162"/>
                  <a:gd name="T10" fmla="*/ 0 60000 65536"/>
                  <a:gd name="T11" fmla="*/ 0 60000 65536"/>
                  <a:gd name="T12" fmla="*/ 0 60000 65536"/>
                  <a:gd name="T13" fmla="*/ 0 60000 65536"/>
                  <a:gd name="T14" fmla="*/ 0 60000 65536"/>
                  <a:gd name="T15" fmla="*/ 0 w 770"/>
                  <a:gd name="T16" fmla="*/ 0 h 1162"/>
                  <a:gd name="T17" fmla="*/ 770 w 770"/>
                  <a:gd name="T18" fmla="*/ 1162 h 1162"/>
                </a:gdLst>
                <a:ahLst/>
                <a:cxnLst>
                  <a:cxn ang="T10">
                    <a:pos x="T0" y="T1"/>
                  </a:cxn>
                  <a:cxn ang="T11">
                    <a:pos x="T2" y="T3"/>
                  </a:cxn>
                  <a:cxn ang="T12">
                    <a:pos x="T4" y="T5"/>
                  </a:cxn>
                  <a:cxn ang="T13">
                    <a:pos x="T6" y="T7"/>
                  </a:cxn>
                  <a:cxn ang="T14">
                    <a:pos x="T8" y="T9"/>
                  </a:cxn>
                </a:cxnLst>
                <a:rect l="T15" t="T16" r="T17" b="T18"/>
                <a:pathLst>
                  <a:path w="770" h="1162">
                    <a:moveTo>
                      <a:pt x="2" y="1162"/>
                    </a:moveTo>
                    <a:lnTo>
                      <a:pt x="0" y="356"/>
                    </a:lnTo>
                    <a:lnTo>
                      <a:pt x="770" y="0"/>
                    </a:lnTo>
                    <a:lnTo>
                      <a:pt x="770" y="778"/>
                    </a:lnTo>
                    <a:lnTo>
                      <a:pt x="2" y="1162"/>
                    </a:lnTo>
                    <a:close/>
                  </a:path>
                </a:pathLst>
              </a:custGeom>
              <a:solidFill>
                <a:schemeClr val="hlink"/>
              </a:solidFill>
              <a:ln w="12700" cap="flat" cmpd="sng">
                <a:solidFill>
                  <a:schemeClr val="tx1"/>
                </a:solidFill>
                <a:prstDash val="solid"/>
                <a:round/>
                <a:headEnd type="none" w="med" len="med"/>
                <a:tailEnd type="none" w="med" len="med"/>
              </a:ln>
            </p:spPr>
            <p:txBody>
              <a:bodyPr>
                <a:spAutoFit/>
              </a:bodyPr>
              <a:lstStyle/>
              <a:p>
                <a:endParaRPr lang="en-US"/>
              </a:p>
            </p:txBody>
          </p:sp>
          <p:sp>
            <p:nvSpPr>
              <p:cNvPr id="32" name="Oval 32"/>
              <p:cNvSpPr>
                <a:spLocks noChangeArrowheads="1"/>
              </p:cNvSpPr>
              <p:nvPr/>
            </p:nvSpPr>
            <p:spPr bwMode="auto">
              <a:xfrm>
                <a:off x="2055" y="3060"/>
                <a:ext cx="48" cy="48"/>
              </a:xfrm>
              <a:prstGeom prst="ellipse">
                <a:avLst/>
              </a:prstGeom>
              <a:solidFill>
                <a:schemeClr val="accent1"/>
              </a:solidFill>
              <a:ln w="12700">
                <a:solidFill>
                  <a:schemeClr val="tx1"/>
                </a:solidFill>
                <a:round/>
                <a:headEnd/>
                <a:tailEnd/>
              </a:ln>
            </p:spPr>
            <p:txBody>
              <a:bodyPr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nvGrpSpPr>
              <p:cNvPr id="33" name="Group 52"/>
              <p:cNvGrpSpPr>
                <a:grpSpLocks/>
              </p:cNvGrpSpPr>
              <p:nvPr/>
            </p:nvGrpSpPr>
            <p:grpSpPr bwMode="auto">
              <a:xfrm>
                <a:off x="1392" y="3216"/>
                <a:ext cx="624" cy="816"/>
                <a:chOff x="1392" y="3216"/>
                <a:chExt cx="624" cy="816"/>
              </a:xfrm>
            </p:grpSpPr>
            <p:sp>
              <p:nvSpPr>
                <p:cNvPr id="34" name="Text Box 47"/>
                <p:cNvSpPr txBox="1">
                  <a:spLocks noChangeArrowheads="1"/>
                </p:cNvSpPr>
                <p:nvPr/>
              </p:nvSpPr>
              <p:spPr bwMode="auto">
                <a:xfrm>
                  <a:off x="1392" y="3744"/>
                  <a:ext cx="4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r>
                    <a:rPr lang="en-US" altLang="en-US"/>
                    <a:t>pixel</a:t>
                  </a:r>
                  <a:endParaRPr lang="en-GB" altLang="en-US"/>
                </a:p>
              </p:txBody>
            </p:sp>
            <p:sp>
              <p:nvSpPr>
                <p:cNvPr id="35" name="Line 48"/>
                <p:cNvSpPr>
                  <a:spLocks noChangeShapeType="1"/>
                </p:cNvSpPr>
                <p:nvPr/>
              </p:nvSpPr>
              <p:spPr bwMode="auto">
                <a:xfrm flipH="1">
                  <a:off x="1632" y="3216"/>
                  <a:ext cx="384" cy="576"/>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grpSp>
        </p:grpSp>
        <p:grpSp>
          <p:nvGrpSpPr>
            <p:cNvPr id="28" name="Group 62"/>
            <p:cNvGrpSpPr>
              <a:grpSpLocks/>
            </p:cNvGrpSpPr>
            <p:nvPr/>
          </p:nvGrpSpPr>
          <p:grpSpPr bwMode="auto">
            <a:xfrm>
              <a:off x="755650" y="4800600"/>
              <a:ext cx="2139950" cy="1592263"/>
              <a:chOff x="476" y="3024"/>
              <a:chExt cx="1348" cy="1003"/>
            </a:xfrm>
          </p:grpSpPr>
          <p:sp>
            <p:nvSpPr>
              <p:cNvPr id="29" name="Text Box 60"/>
              <p:cNvSpPr txBox="1">
                <a:spLocks noChangeArrowheads="1"/>
              </p:cNvSpPr>
              <p:nvPr/>
            </p:nvSpPr>
            <p:spPr bwMode="auto">
              <a:xfrm>
                <a:off x="476" y="3504"/>
                <a:ext cx="676" cy="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a:t>front =</a:t>
                </a:r>
              </a:p>
              <a:p>
                <a:pPr eaLnBrk="1" hangingPunct="1"/>
                <a:r>
                  <a:rPr lang="en-US" altLang="en-US"/>
                  <a:t>visible</a:t>
                </a:r>
                <a:endParaRPr lang="en-GB" altLang="en-US"/>
              </a:p>
            </p:txBody>
          </p:sp>
          <p:sp>
            <p:nvSpPr>
              <p:cNvPr id="30" name="Line 61"/>
              <p:cNvSpPr>
                <a:spLocks noChangeShapeType="1"/>
              </p:cNvSpPr>
              <p:nvPr/>
            </p:nvSpPr>
            <p:spPr bwMode="auto">
              <a:xfrm flipH="1">
                <a:off x="960" y="3024"/>
                <a:ext cx="864" cy="528"/>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grpSp>
      </p:grpSp>
    </p:spTree>
    <p:extLst>
      <p:ext uri="{BB962C8B-B14F-4D97-AF65-F5344CB8AC3E}">
        <p14:creationId xmlns:p14="http://schemas.microsoft.com/office/powerpoint/2010/main" xmlns="" val="664229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838200" y="4049486"/>
            <a:ext cx="10069286" cy="190499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fontAlgn="base">
              <a:spcBef>
                <a:spcPct val="0"/>
              </a:spcBef>
              <a:spcAft>
                <a:spcPct val="0"/>
              </a:spcAft>
            </a:pPr>
            <a:r>
              <a:rPr lang="en-US" sz="2400" dirty="0">
                <a:latin typeface="Times New Roman" panose="02020603050405020304" pitchFamily="18" charset="0"/>
                <a:ea typeface="Arial" pitchFamily="34" charset="0"/>
                <a:cs typeface="Times New Roman" panose="02020603050405020304" pitchFamily="18" charset="0"/>
              </a:rPr>
              <a:t>In Z-buffer method, two buffers area are required.</a:t>
            </a:r>
          </a:p>
          <a:p>
            <a:pPr algn="just" fontAlgn="base">
              <a:spcBef>
                <a:spcPct val="0"/>
              </a:spcBef>
              <a:spcAft>
                <a:spcPct val="0"/>
              </a:spcAft>
              <a:buFont typeface="Wingdings" pitchFamily="2" charset="2"/>
              <a:buChar char="v"/>
            </a:pPr>
            <a:r>
              <a:rPr lang="en-US" sz="2400" b="1" dirty="0">
                <a:latin typeface="Times New Roman" panose="02020603050405020304" pitchFamily="18" charset="0"/>
                <a:ea typeface="Arial" pitchFamily="34" charset="0"/>
                <a:cs typeface="Times New Roman" panose="02020603050405020304" pitchFamily="18" charset="0"/>
              </a:rPr>
              <a:t>Depth buffer (z-buffer)</a:t>
            </a:r>
            <a:r>
              <a:rPr lang="en-US" sz="2400" dirty="0">
                <a:latin typeface="Times New Roman" panose="02020603050405020304" pitchFamily="18" charset="0"/>
                <a:ea typeface="Arial" pitchFamily="34" charset="0"/>
                <a:cs typeface="Times New Roman" panose="02020603050405020304" pitchFamily="18" charset="0"/>
              </a:rPr>
              <a:t>: stores the depth value for each (x, y) position as surfaces are processed.</a:t>
            </a:r>
          </a:p>
          <a:p>
            <a:pPr algn="just" fontAlgn="base">
              <a:spcBef>
                <a:spcPct val="0"/>
              </a:spcBef>
              <a:spcAft>
                <a:spcPct val="0"/>
              </a:spcAft>
              <a:buFont typeface="Wingdings" pitchFamily="2" charset="2"/>
              <a:buChar char="v"/>
            </a:pPr>
            <a:r>
              <a:rPr lang="en-US" sz="2400" b="1" dirty="0">
                <a:latin typeface="Times New Roman" panose="02020603050405020304" pitchFamily="18" charset="0"/>
                <a:ea typeface="Arial" pitchFamily="34" charset="0"/>
                <a:cs typeface="Times New Roman" panose="02020603050405020304" pitchFamily="18" charset="0"/>
              </a:rPr>
              <a:t>Refresh buffer (Image buffer or Frame Buffer)</a:t>
            </a:r>
            <a:r>
              <a:rPr lang="en-US" sz="2400" dirty="0">
                <a:latin typeface="Times New Roman" panose="02020603050405020304" pitchFamily="18" charset="0"/>
                <a:ea typeface="Arial" pitchFamily="34" charset="0"/>
                <a:cs typeface="Times New Roman" panose="02020603050405020304" pitchFamily="18" charset="0"/>
              </a:rPr>
              <a:t>: stores the intensity value for each position. </a:t>
            </a:r>
          </a:p>
          <a:p>
            <a:pPr fontAlgn="base">
              <a:spcBef>
                <a:spcPct val="0"/>
              </a:spcBef>
              <a:spcAft>
                <a:spcPct val="0"/>
              </a:spcAft>
            </a:pPr>
            <a:endParaRPr lang="en-US" dirty="0">
              <a:latin typeface="Times New Roman" panose="02020603050405020304" pitchFamily="18" charset="0"/>
              <a:cs typeface="Times New Roman" panose="02020603050405020304" pitchFamily="18" charset="0"/>
            </a:endParaRPr>
          </a:p>
        </p:txBody>
      </p:sp>
      <p:pic>
        <p:nvPicPr>
          <p:cNvPr id="5" name="Picture 4" descr="http://glasnost.itcarlow.ie/~powerk/GeneralGraphicsNotes/HSR/hsr_images/zbuffer.gif"/>
          <p:cNvPicPr/>
          <p:nvPr/>
        </p:nvPicPr>
        <p:blipFill>
          <a:blip r:embed="rId2" cstate="print"/>
          <a:srcRect/>
          <a:stretch>
            <a:fillRect/>
          </a:stretch>
        </p:blipFill>
        <p:spPr bwMode="auto">
          <a:xfrm>
            <a:off x="3095897" y="1302840"/>
            <a:ext cx="4724400" cy="2514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FE5295F3-CB9A-46E7-ADA4-32F17A59A0E2}" type="slidenum">
              <a:rPr lang="en-US" smtClean="0"/>
              <a:pPr/>
              <a:t>11</a:t>
            </a:fld>
            <a:endParaRPr lang="en-US"/>
          </a:p>
        </p:txBody>
      </p:sp>
      <p:sp>
        <p:nvSpPr>
          <p:cNvPr id="6" name="Title 1"/>
          <p:cNvSpPr>
            <a:spLocks noGrp="1"/>
          </p:cNvSpPr>
          <p:nvPr>
            <p:ph type="title"/>
          </p:nvPr>
        </p:nvSpPr>
        <p:spPr>
          <a:xfrm>
            <a:off x="838200" y="269307"/>
            <a:ext cx="10515600" cy="1325563"/>
          </a:xfrm>
        </p:spPr>
        <p:txBody>
          <a:bodyPr/>
          <a:lstStyle/>
          <a:p>
            <a:r>
              <a:rPr lang="en-US" u="sng" dirty="0" smtClean="0">
                <a:latin typeface="Times New Roman" panose="02020603050405020304" pitchFamily="18" charset="0"/>
                <a:cs typeface="Times New Roman" panose="02020603050405020304" pitchFamily="18" charset="0"/>
              </a:rPr>
              <a:t>Depth-Buffer (Z-Buffer) Method </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6315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781" y="381000"/>
            <a:ext cx="10663647" cy="6172200"/>
          </a:xfrm>
        </p:spPr>
        <p:txBody>
          <a:bodyPr>
            <a:noAutofit/>
          </a:bodyPr>
          <a:lstStyle/>
          <a:p>
            <a:pPr algn="just"/>
            <a:r>
              <a:rPr lang="en-US" sz="3600" b="1" u="sng" dirty="0">
                <a:latin typeface="Times New Roman" panose="02020603050405020304" pitchFamily="18" charset="0"/>
                <a:cs typeface="Times New Roman" panose="02020603050405020304" pitchFamily="18" charset="0"/>
              </a:rPr>
              <a:t>Algorithm: Z-buffer</a:t>
            </a:r>
          </a:p>
          <a:p>
            <a:pPr lvl="0" algn="just">
              <a:buNone/>
            </a:pPr>
            <a:r>
              <a:rPr lang="en-US" sz="2400" dirty="0" smtClean="0">
                <a:latin typeface="Times New Roman" panose="02020603050405020304" pitchFamily="18" charset="0"/>
                <a:cs typeface="Times New Roman" panose="02020603050405020304" pitchFamily="18" charset="0"/>
              </a:rPr>
              <a:t>1. Initialize depth buffer and refresh buffer so that for all buffer position (x, y) </a:t>
            </a:r>
            <a:endParaRPr lang="en-US" sz="2400" dirty="0">
              <a:latin typeface="Times New Roman" panose="02020603050405020304" pitchFamily="18" charset="0"/>
              <a:cs typeface="Times New Roman" panose="02020603050405020304" pitchFamily="18" charset="0"/>
            </a:endParaRPr>
          </a:p>
          <a:p>
            <a:pPr algn="ctr">
              <a:buNone/>
            </a:pPr>
            <a:r>
              <a:rPr lang="en-US" sz="2400" b="1" dirty="0" smtClean="0">
                <a:latin typeface="Times New Roman" panose="02020603050405020304" pitchFamily="18" charset="0"/>
                <a:cs typeface="Times New Roman" panose="02020603050405020304" pitchFamily="18" charset="0"/>
              </a:rPr>
              <a:t>depth (x, y)</a:t>
            </a:r>
            <a:r>
              <a:rPr lang="en-US" sz="2400" dirty="0" smtClean="0">
                <a:latin typeface="Times New Roman" panose="02020603050405020304" pitchFamily="18" charset="0"/>
                <a:cs typeface="Times New Roman" panose="02020603050405020304" pitchFamily="18" charset="0"/>
              </a:rPr>
              <a:t> = 0,	</a:t>
            </a:r>
            <a:r>
              <a:rPr lang="en-US" sz="2400" b="1" dirty="0" smtClean="0">
                <a:latin typeface="Times New Roman" panose="02020603050405020304" pitchFamily="18" charset="0"/>
                <a:cs typeface="Times New Roman" panose="02020603050405020304" pitchFamily="18" charset="0"/>
              </a:rPr>
              <a:t>refresh (x, y)</a:t>
            </a:r>
            <a:r>
              <a:rPr lang="en-US" sz="2400" dirty="0" smtClean="0">
                <a:latin typeface="Times New Roman" panose="02020603050405020304" pitchFamily="18" charset="0"/>
                <a:cs typeface="Times New Roman" panose="02020603050405020304" pitchFamily="18" charset="0"/>
              </a:rPr>
              <a:t> = I</a:t>
            </a:r>
            <a:r>
              <a:rPr lang="en-US" sz="2400" baseline="-25000" dirty="0" smtClean="0">
                <a:latin typeface="Times New Roman" panose="02020603050405020304" pitchFamily="18" charset="0"/>
                <a:cs typeface="Times New Roman" panose="02020603050405020304" pitchFamily="18" charset="0"/>
              </a:rPr>
              <a:t>background.</a:t>
            </a:r>
            <a:endParaRPr lang="en-US" sz="2400" dirty="0">
              <a:latin typeface="Times New Roman" panose="02020603050405020304" pitchFamily="18" charset="0"/>
              <a:cs typeface="Times New Roman" panose="02020603050405020304" pitchFamily="18" charset="0"/>
            </a:endParaRPr>
          </a:p>
          <a:p>
            <a:pPr lvl="0" algn="just">
              <a:buNone/>
            </a:pPr>
            <a:r>
              <a:rPr lang="en-US" sz="2400" dirty="0" smtClean="0">
                <a:latin typeface="Times New Roman" panose="02020603050405020304" pitchFamily="18" charset="0"/>
                <a:cs typeface="Times New Roman" panose="02020603050405020304" pitchFamily="18" charset="0"/>
              </a:rPr>
              <a:t>2. For each position on each polygon surface, compare depth values to previously stored value in depth buffer to determine visibility.</a:t>
            </a:r>
            <a:endParaRPr lang="en-US" sz="2400" dirty="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Calculate the depth </a:t>
            </a:r>
            <a:r>
              <a:rPr lang="en-US" b="1" i="1" dirty="0" smtClean="0">
                <a:latin typeface="Times New Roman" panose="02020603050405020304" pitchFamily="18" charset="0"/>
                <a:cs typeface="Times New Roman" panose="02020603050405020304" pitchFamily="18" charset="0"/>
              </a:rPr>
              <a:t>z</a:t>
            </a:r>
            <a:r>
              <a:rPr lang="en-US" dirty="0" smtClean="0">
                <a:latin typeface="Times New Roman" panose="02020603050405020304" pitchFamily="18" charset="0"/>
                <a:cs typeface="Times New Roman" panose="02020603050405020304" pitchFamily="18" charset="0"/>
              </a:rPr>
              <a:t> for each (x, y) position on polygon</a:t>
            </a:r>
            <a:endParaRPr lang="en-US" dirty="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If </a:t>
            </a:r>
            <a:r>
              <a:rPr lang="en-US" i="1" dirty="0" smtClean="0">
                <a:latin typeface="Times New Roman" panose="02020603050405020304" pitchFamily="18" charset="0"/>
                <a:cs typeface="Times New Roman" panose="02020603050405020304" pitchFamily="18" charset="0"/>
              </a:rPr>
              <a:t>z</a:t>
            </a:r>
            <a:r>
              <a:rPr lang="en-US" dirty="0" smtClean="0">
                <a:latin typeface="Times New Roman" panose="02020603050405020304" pitchFamily="18" charset="0"/>
                <a:cs typeface="Times New Roman" panose="02020603050405020304" pitchFamily="18" charset="0"/>
              </a:rPr>
              <a:t> &gt; depth (x, y) then </a:t>
            </a:r>
            <a:endParaRPr lang="en-US" sz="2400" b="1" dirty="0" smtClean="0">
              <a:latin typeface="Times New Roman" panose="02020603050405020304" pitchFamily="18" charset="0"/>
              <a:cs typeface="Times New Roman" panose="02020603050405020304" pitchFamily="18" charset="0"/>
            </a:endParaRPr>
          </a:p>
          <a:p>
            <a:pPr algn="ctr">
              <a:buNone/>
            </a:pPr>
            <a:r>
              <a:rPr lang="en-US" sz="2400" b="1" dirty="0" smtClean="0">
                <a:latin typeface="Times New Roman" panose="02020603050405020304" pitchFamily="18" charset="0"/>
                <a:cs typeface="Times New Roman" panose="02020603050405020304" pitchFamily="18" charset="0"/>
              </a:rPr>
              <a:t>depth (x, y) = </a:t>
            </a:r>
            <a:r>
              <a:rPr lang="en-US" sz="2400" dirty="0" smtClean="0">
                <a:latin typeface="Times New Roman" panose="02020603050405020304" pitchFamily="18" charset="0"/>
                <a:cs typeface="Times New Roman" panose="02020603050405020304" pitchFamily="18" charset="0"/>
              </a:rPr>
              <a:t>z,	</a:t>
            </a:r>
            <a:r>
              <a:rPr lang="en-US" sz="2400" b="1" dirty="0" smtClean="0">
                <a:latin typeface="Times New Roman" panose="02020603050405020304" pitchFamily="18" charset="0"/>
                <a:cs typeface="Times New Roman" panose="02020603050405020304" pitchFamily="18" charset="0"/>
              </a:rPr>
              <a:t>refresh (x, y)</a:t>
            </a:r>
            <a:r>
              <a:rPr lang="en-US" sz="2400" dirty="0" smtClean="0">
                <a:latin typeface="Times New Roman" panose="02020603050405020304" pitchFamily="18" charset="0"/>
                <a:cs typeface="Times New Roman" panose="02020603050405020304" pitchFamily="18" charset="0"/>
              </a:rPr>
              <a:t> = I</a:t>
            </a:r>
            <a:r>
              <a:rPr lang="en-US" sz="2400" baseline="-25000" dirty="0" smtClean="0">
                <a:latin typeface="Times New Roman" panose="02020603050405020304" pitchFamily="18" charset="0"/>
                <a:cs typeface="Times New Roman" panose="02020603050405020304" pitchFamily="18" charset="0"/>
              </a:rPr>
              <a:t>surface</a:t>
            </a:r>
            <a:r>
              <a:rPr lang="en-US" sz="2400" dirty="0" smtClean="0">
                <a:latin typeface="Times New Roman" panose="02020603050405020304" pitchFamily="18" charset="0"/>
                <a:cs typeface="Times New Roman" panose="02020603050405020304" pitchFamily="18" charset="0"/>
              </a:rPr>
              <a:t>(x, y)	</a:t>
            </a:r>
          </a:p>
          <a:p>
            <a:pPr algn="ctr">
              <a:buNone/>
            </a:pPr>
            <a:r>
              <a:rPr lang="en-US" sz="2400" dirty="0" smtClean="0">
                <a:latin typeface="Times New Roman" panose="02020603050405020304" pitchFamily="18" charset="0"/>
                <a:cs typeface="Times New Roman" panose="02020603050405020304" pitchFamily="18" charset="0"/>
              </a:rPr>
              <a:t>where, I</a:t>
            </a:r>
            <a:r>
              <a:rPr lang="en-US" sz="2400" baseline="-25000" dirty="0" smtClean="0">
                <a:latin typeface="Times New Roman" panose="02020603050405020304" pitchFamily="18" charset="0"/>
                <a:cs typeface="Times New Roman" panose="02020603050405020304" pitchFamily="18" charset="0"/>
              </a:rPr>
              <a:t>background</a:t>
            </a:r>
            <a:r>
              <a:rPr lang="en-US" sz="2400" dirty="0" smtClean="0">
                <a:latin typeface="Times New Roman" panose="02020603050405020304" pitchFamily="18" charset="0"/>
                <a:cs typeface="Times New Roman" panose="02020603050405020304" pitchFamily="18" charset="0"/>
              </a:rPr>
              <a:t> = Intensity value for background</a:t>
            </a:r>
          </a:p>
          <a:p>
            <a:pPr algn="ctr">
              <a:buNone/>
            </a:pPr>
            <a:r>
              <a:rPr lang="en-US" sz="2400" dirty="0" smtClean="0">
                <a:latin typeface="Times New Roman" panose="02020603050405020304" pitchFamily="18" charset="0"/>
                <a:cs typeface="Times New Roman" panose="02020603050405020304" pitchFamily="18" charset="0"/>
              </a:rPr>
              <a:t>I</a:t>
            </a:r>
            <a:r>
              <a:rPr lang="en-US" sz="2400" baseline="-25000" dirty="0" smtClean="0">
                <a:latin typeface="Times New Roman" panose="02020603050405020304" pitchFamily="18" charset="0"/>
                <a:cs typeface="Times New Roman" panose="02020603050405020304" pitchFamily="18" charset="0"/>
              </a:rPr>
              <a:t>surface</a:t>
            </a:r>
            <a:r>
              <a:rPr lang="en-US" sz="2400" dirty="0" smtClean="0">
                <a:latin typeface="Times New Roman" panose="02020603050405020304" pitchFamily="18" charset="0"/>
                <a:cs typeface="Times New Roman" panose="02020603050405020304" pitchFamily="18" charset="0"/>
              </a:rPr>
              <a:t> (x, y) = Intensity value for surface at pixel position (x, y) on projected plane. </a:t>
            </a:r>
            <a:endParaRPr lang="en-US" sz="2400" dirty="0">
              <a:latin typeface="Times New Roman" panose="02020603050405020304" pitchFamily="18" charset="0"/>
              <a:cs typeface="Times New Roman" panose="02020603050405020304" pitchFamily="18" charset="0"/>
            </a:endParaRPr>
          </a:p>
          <a:p>
            <a:pPr lvl="0" algn="just">
              <a:buNone/>
            </a:pPr>
            <a:r>
              <a:rPr lang="en-US" sz="2400" dirty="0" smtClean="0">
                <a:latin typeface="Times New Roman" panose="02020603050405020304" pitchFamily="18" charset="0"/>
                <a:cs typeface="Times New Roman" panose="02020603050405020304" pitchFamily="18" charset="0"/>
              </a:rPr>
              <a:t>3. After all pixels and surfaces are processed (compared), the depth buffer contains the depth value of the visible surface and refresh buffer contains the corresponding intensity values for those surface. Calculate depth value compared to the value stored in depth buffer and then </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raw the object.</a:t>
            </a: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E5295F3-CB9A-46E7-ADA4-32F17A59A0E2}" type="slidenum">
              <a:rPr lang="en-US" smtClean="0"/>
              <a:pPr/>
              <a:t>12</a:t>
            </a:fld>
            <a:endParaRPr lang="en-US"/>
          </a:p>
        </p:txBody>
      </p:sp>
    </p:spTree>
    <p:extLst>
      <p:ext uri="{BB962C8B-B14F-4D97-AF65-F5344CB8AC3E}">
        <p14:creationId xmlns:p14="http://schemas.microsoft.com/office/powerpoint/2010/main" xmlns="" val="3231018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E5295F3-CB9A-46E7-ADA4-32F17A59A0E2}" type="slidenum">
              <a:rPr lang="en-US" smtClean="0"/>
              <a:pPr/>
              <a:t>13</a:t>
            </a:fld>
            <a:endParaRPr lang="en-US"/>
          </a:p>
        </p:txBody>
      </p:sp>
      <p:sp>
        <p:nvSpPr>
          <p:cNvPr id="17" name="Rectangle 16"/>
          <p:cNvSpPr/>
          <p:nvPr/>
        </p:nvSpPr>
        <p:spPr>
          <a:xfrm>
            <a:off x="801187" y="850467"/>
            <a:ext cx="9478885" cy="1077218"/>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Mangal"/>
              </a:rPr>
              <a:t>The depth values of the surface position (x, y) are calculated by plane equation of surface</a:t>
            </a:r>
            <a:r>
              <a:rPr lang="en-US" sz="2400" dirty="0" smtClean="0">
                <a:latin typeface="Times New Roman" panose="02020603050405020304" pitchFamily="18" charset="0"/>
                <a:ea typeface="Calibri" panose="020F0502020204030204" pitchFamily="34" charset="0"/>
                <a:cs typeface="Mangal"/>
              </a:rPr>
              <a:t>.</a:t>
            </a:r>
          </a:p>
          <a:p>
            <a:pPr marL="285750" indent="-285750" algn="just">
              <a:buFont typeface="Arial" panose="020B0604020202020204" pitchFamily="34" charset="0"/>
              <a:buChar char="•"/>
            </a:pPr>
            <a:endParaRPr lang="en-US" sz="1600" dirty="0">
              <a:effectLst/>
              <a:latin typeface="Calibri" panose="020F0502020204030204" pitchFamily="34" charset="0"/>
              <a:ea typeface="Calibri" panose="020F0502020204030204" pitchFamily="34" charset="0"/>
              <a:cs typeface="Mangal"/>
            </a:endParaRPr>
          </a:p>
        </p:txBody>
      </p:sp>
      <p:sp>
        <p:nvSpPr>
          <p:cNvPr id="18" name="Rectangle 17"/>
          <p:cNvSpPr/>
          <p:nvPr/>
        </p:nvSpPr>
        <p:spPr>
          <a:xfrm>
            <a:off x="791284" y="424807"/>
            <a:ext cx="3514940" cy="523220"/>
          </a:xfrm>
          <a:prstGeom prst="rect">
            <a:avLst/>
          </a:prstGeom>
        </p:spPr>
        <p:txBody>
          <a:bodyPr wrap="square">
            <a:spAutoFit/>
          </a:bodyPr>
          <a:lstStyle/>
          <a:p>
            <a:pPr algn="just"/>
            <a:r>
              <a:rPr lang="en-US" sz="2800" b="1" u="sng" dirty="0">
                <a:latin typeface="Times New Roman" panose="02020603050405020304" pitchFamily="18" charset="0"/>
                <a:cs typeface="Times New Roman" panose="02020603050405020304" pitchFamily="18" charset="0"/>
              </a:rPr>
              <a:t>Algorithm: Z-buffer</a:t>
            </a:r>
          </a:p>
        </p:txBody>
      </p:sp>
      <p:sp>
        <p:nvSpPr>
          <p:cNvPr id="25" name="Rectangle 21"/>
          <p:cNvSpPr>
            <a:spLocks noChangeArrowheads="1"/>
          </p:cNvSpPr>
          <p:nvPr/>
        </p:nvSpPr>
        <p:spPr bwMode="auto">
          <a:xfrm>
            <a:off x="2308860" y="1200053"/>
            <a:ext cx="1120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xmlns="" val="604661205"/>
              </p:ext>
            </p:extLst>
          </p:nvPr>
        </p:nvGraphicFramePr>
        <p:xfrm>
          <a:off x="2308858" y="1532558"/>
          <a:ext cx="2180015" cy="695982"/>
        </p:xfrm>
        <a:graphic>
          <a:graphicData uri="http://schemas.openxmlformats.org/presentationml/2006/ole">
            <p:oleObj spid="_x0000_s2847" r:id="rId3" imgW="1180588" imgH="393529" progId="Equation.3">
              <p:embed/>
            </p:oleObj>
          </a:graphicData>
        </a:graphic>
      </p:graphicFrame>
      <p:sp>
        <p:nvSpPr>
          <p:cNvPr id="27" name="Rectangle 22"/>
          <p:cNvSpPr>
            <a:spLocks noChangeArrowheads="1"/>
          </p:cNvSpPr>
          <p:nvPr/>
        </p:nvSpPr>
        <p:spPr bwMode="auto">
          <a:xfrm>
            <a:off x="2308860" y="1909279"/>
            <a:ext cx="1120140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8" name="Rectangle 27"/>
          <p:cNvSpPr/>
          <p:nvPr/>
        </p:nvSpPr>
        <p:spPr>
          <a:xfrm>
            <a:off x="875142" y="2176216"/>
            <a:ext cx="7735458" cy="461665"/>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Mangal"/>
              </a:rPr>
              <a:t>Let Depth </a:t>
            </a:r>
            <a:r>
              <a:rPr lang="en-US" sz="2400" i="1" dirty="0">
                <a:latin typeface="Times New Roman" panose="02020603050405020304" pitchFamily="18" charset="0"/>
                <a:ea typeface="Calibri" panose="020F0502020204030204" pitchFamily="34" charset="0"/>
                <a:cs typeface="Mangal"/>
              </a:rPr>
              <a:t>Z'</a:t>
            </a:r>
            <a:r>
              <a:rPr lang="en-US" sz="2400" baseline="30000" dirty="0">
                <a:latin typeface="Times New Roman" panose="02020603050405020304" pitchFamily="18" charset="0"/>
                <a:ea typeface="Calibri" panose="020F0502020204030204" pitchFamily="34" charset="0"/>
                <a:cs typeface="Mangal"/>
              </a:rPr>
              <a:t> </a:t>
            </a:r>
            <a:r>
              <a:rPr lang="en-US" sz="2400" dirty="0">
                <a:latin typeface="Times New Roman" panose="02020603050405020304" pitchFamily="18" charset="0"/>
                <a:ea typeface="Calibri" panose="020F0502020204030204" pitchFamily="34" charset="0"/>
                <a:cs typeface="Mangal"/>
              </a:rPr>
              <a:t>at position (x+1, y) along the scan line is,</a:t>
            </a:r>
            <a:endParaRPr lang="en-US" sz="2400" dirty="0">
              <a:effectLst/>
              <a:latin typeface="Calibri" panose="020F0502020204030204" pitchFamily="34" charset="0"/>
              <a:ea typeface="Calibri" panose="020F0502020204030204" pitchFamily="34" charset="0"/>
              <a:cs typeface="Mangal"/>
            </a:endParaRPr>
          </a:p>
        </p:txBody>
      </p:sp>
      <p:sp>
        <p:nvSpPr>
          <p:cNvPr id="29" name="Rectangle 24"/>
          <p:cNvSpPr>
            <a:spLocks noChangeArrowheads="1"/>
          </p:cNvSpPr>
          <p:nvPr/>
        </p:nvSpPr>
        <p:spPr bwMode="auto">
          <a:xfrm>
            <a:off x="2308857" y="3071132"/>
            <a:ext cx="1581099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ext uri="{D42A27DB-BD31-4B8C-83A1-F6EECF244321}">
                <p14:modId xmlns:p14="http://schemas.microsoft.com/office/powerpoint/2010/main" xmlns="" val="3410601478"/>
              </p:ext>
            </p:extLst>
          </p:nvPr>
        </p:nvGraphicFramePr>
        <p:xfrm>
          <a:off x="2308857" y="2637598"/>
          <a:ext cx="2581798" cy="791719"/>
        </p:xfrm>
        <a:graphic>
          <a:graphicData uri="http://schemas.openxmlformats.org/presentationml/2006/ole">
            <p:oleObj spid="_x0000_s2848" r:id="rId4" imgW="1485900" imgH="393700" progId="Equation.3">
              <p:embed/>
            </p:oleObj>
          </a:graphicData>
        </a:graphic>
      </p:graphicFrame>
      <p:sp>
        <p:nvSpPr>
          <p:cNvPr id="31" name="Rectangle 26"/>
          <p:cNvSpPr>
            <a:spLocks noChangeArrowheads="1"/>
          </p:cNvSpPr>
          <p:nvPr/>
        </p:nvSpPr>
        <p:spPr bwMode="auto">
          <a:xfrm>
            <a:off x="2308856" y="3765587"/>
            <a:ext cx="16240893"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2" name="Object 31"/>
          <p:cNvGraphicFramePr>
            <a:graphicFrameLocks noChangeAspect="1"/>
          </p:cNvGraphicFramePr>
          <p:nvPr>
            <p:extLst>
              <p:ext uri="{D42A27DB-BD31-4B8C-83A1-F6EECF244321}">
                <p14:modId xmlns:p14="http://schemas.microsoft.com/office/powerpoint/2010/main" xmlns="" val="3902566134"/>
              </p:ext>
            </p:extLst>
          </p:nvPr>
        </p:nvGraphicFramePr>
        <p:xfrm>
          <a:off x="2308856" y="3359971"/>
          <a:ext cx="1997368" cy="567429"/>
        </p:xfrm>
        <a:graphic>
          <a:graphicData uri="http://schemas.openxmlformats.org/presentationml/2006/ole">
            <p:oleObj spid="_x0000_s2849" r:id="rId5" imgW="964781" imgH="304668" progId="Equation.3">
              <p:embed/>
            </p:oleObj>
          </a:graphicData>
        </a:graphic>
      </p:graphicFrame>
      <p:sp>
        <p:nvSpPr>
          <p:cNvPr id="49" name="Rectangle 48"/>
          <p:cNvSpPr/>
          <p:nvPr/>
        </p:nvSpPr>
        <p:spPr>
          <a:xfrm>
            <a:off x="1046372" y="3903587"/>
            <a:ext cx="9410895" cy="830997"/>
          </a:xfrm>
          <a:prstGeom prst="rect">
            <a:avLst/>
          </a:prstGeom>
        </p:spPr>
        <p:txBody>
          <a:bodyPr wrap="square">
            <a:spAutoFit/>
          </a:bodyPr>
          <a:lstStyle/>
          <a:p>
            <a:pPr marL="285750" indent="-28575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is constant for each surface so succeeding depth value across a scan line are obtained from preceding values by single addition. </a:t>
            </a:r>
            <a:endParaRPr lang="en-US" sz="2400" dirty="0">
              <a:latin typeface="Times New Roman" panose="02020603050405020304" pitchFamily="18" charset="0"/>
              <a:cs typeface="Times New Roman" panose="02020603050405020304" pitchFamily="18" charset="0"/>
            </a:endParaRPr>
          </a:p>
        </p:txBody>
      </p:sp>
      <p:sp>
        <p:nvSpPr>
          <p:cNvPr id="53" name="Rectangle 49"/>
          <p:cNvSpPr>
            <a:spLocks noChangeArrowheads="1"/>
          </p:cNvSpPr>
          <p:nvPr/>
        </p:nvSpPr>
        <p:spPr bwMode="auto">
          <a:xfrm>
            <a:off x="600161" y="4650376"/>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 name="Object 53"/>
          <p:cNvGraphicFramePr>
            <a:graphicFrameLocks noChangeAspect="1"/>
          </p:cNvGraphicFramePr>
          <p:nvPr>
            <p:extLst>
              <p:ext uri="{D42A27DB-BD31-4B8C-83A1-F6EECF244321}">
                <p14:modId xmlns:p14="http://schemas.microsoft.com/office/powerpoint/2010/main" xmlns="" val="613522708"/>
              </p:ext>
            </p:extLst>
          </p:nvPr>
        </p:nvGraphicFramePr>
        <p:xfrm>
          <a:off x="1245992" y="3875877"/>
          <a:ext cx="709912" cy="536763"/>
        </p:xfrm>
        <a:graphic>
          <a:graphicData uri="http://schemas.openxmlformats.org/presentationml/2006/ole">
            <p:oleObj spid="_x0000_s2850" r:id="rId6" imgW="393359" imgH="304536" progId="Equation.3">
              <p:embed/>
            </p:oleObj>
          </a:graphicData>
        </a:graphic>
      </p:graphicFrame>
      <p:sp>
        <p:nvSpPr>
          <p:cNvPr id="55" name="Rectangle 50"/>
          <p:cNvSpPr>
            <a:spLocks noChangeArrowheads="1"/>
          </p:cNvSpPr>
          <p:nvPr/>
        </p:nvSpPr>
        <p:spPr bwMode="auto">
          <a:xfrm>
            <a:off x="600161" y="4945651"/>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1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58" name="Picture 57"/>
          <p:cNvPicPr/>
          <p:nvPr/>
        </p:nvPicPr>
        <p:blipFill>
          <a:blip r:embed="rId7" cstate="print">
            <a:lum contrast="20000"/>
          </a:blip>
          <a:srcRect/>
          <a:stretch>
            <a:fillRect/>
          </a:stretch>
        </p:blipFill>
        <p:spPr bwMode="auto">
          <a:xfrm>
            <a:off x="8036937" y="1691661"/>
            <a:ext cx="2420329" cy="1862859"/>
          </a:xfrm>
          <a:prstGeom prst="rect">
            <a:avLst/>
          </a:prstGeom>
          <a:noFill/>
          <a:ln w="9525">
            <a:noFill/>
            <a:miter lim="800000"/>
            <a:headEnd/>
            <a:tailEnd/>
          </a:ln>
        </p:spPr>
      </p:pic>
      <p:sp>
        <p:nvSpPr>
          <p:cNvPr id="57" name="Rectangle 56"/>
          <p:cNvSpPr/>
          <p:nvPr/>
        </p:nvSpPr>
        <p:spPr>
          <a:xfrm>
            <a:off x="1046372" y="4945651"/>
            <a:ext cx="9566210" cy="1569660"/>
          </a:xfrm>
          <a:prstGeom prst="rect">
            <a:avLst/>
          </a:prstGeom>
        </p:spPr>
        <p:txBody>
          <a:bodyPr wrap="square">
            <a:spAutoFit/>
          </a:bodyPr>
          <a:lstStyle/>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first determine y coordinate extents of each polygon                                                y scan line and process from top scan to bottom scan starting y-1 scan line at a top vertices we can recursively calculate ‘x’ position down a left edge of the polygon as </a:t>
            </a:r>
          </a:p>
        </p:txBody>
      </p:sp>
    </p:spTree>
    <p:extLst>
      <p:ext uri="{BB962C8B-B14F-4D97-AF65-F5344CB8AC3E}">
        <p14:creationId xmlns:p14="http://schemas.microsoft.com/office/powerpoint/2010/main" xmlns="" val="3433565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9179" y="1254611"/>
            <a:ext cx="10378311" cy="1954030"/>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x’ = x   -   1/ m  where m is the slope of edge fig                                                                   </a:t>
            </a:r>
          </a:p>
          <a:p>
            <a:r>
              <a:rPr lang="en-US" dirty="0" smtClean="0">
                <a:latin typeface="Times New Roman" panose="02020603050405020304" pitchFamily="18" charset="0"/>
                <a:cs typeface="Times New Roman" panose="02020603050405020304" pitchFamily="18" charset="0"/>
              </a:rPr>
              <a:t>‘z’ values down the edge are then obtained </a:t>
            </a:r>
          </a:p>
          <a:p>
            <a:pPr marL="0" indent="0">
              <a:buNone/>
            </a:pPr>
            <a:r>
              <a:rPr lang="en-US" dirty="0" smtClean="0">
                <a:latin typeface="Times New Roman" panose="02020603050405020304" pitchFamily="18" charset="0"/>
                <a:cs typeface="Times New Roman" panose="02020603050405020304" pitchFamily="18" charset="0"/>
              </a:rPr>
              <a:t>    recursively as figure.</a:t>
            </a:r>
          </a:p>
          <a:p>
            <a:r>
              <a:rPr lang="en-US" dirty="0" smtClean="0">
                <a:latin typeface="Times New Roman" panose="02020603050405020304" pitchFamily="18" charset="0"/>
                <a:cs typeface="Times New Roman" panose="02020603050405020304" pitchFamily="18" charset="0"/>
              </a:rPr>
              <a:t>z’ = z + (a/m + b) /c     or     z’ = z + b/c      as ‘m’ is infinite for vertical edge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5295F3-CB9A-46E7-ADA4-32F17A59A0E2}" type="slidenum">
              <a:rPr lang="en-US" smtClean="0"/>
              <a:pPr/>
              <a:t>14</a:t>
            </a:fld>
            <a:endParaRPr lang="en-US"/>
          </a:p>
        </p:txBody>
      </p:sp>
      <p:sp>
        <p:nvSpPr>
          <p:cNvPr id="5" name="Rectangle 4"/>
          <p:cNvSpPr/>
          <p:nvPr/>
        </p:nvSpPr>
        <p:spPr>
          <a:xfrm>
            <a:off x="719179" y="3581470"/>
            <a:ext cx="10753639" cy="2185214"/>
          </a:xfrm>
          <a:prstGeom prst="rect">
            <a:avLst/>
          </a:prstGeom>
        </p:spPr>
        <p:txBody>
          <a:bodyPr wrap="square">
            <a:spAutoFit/>
          </a:bodyPr>
          <a:lstStyle/>
          <a:p>
            <a:pPr algn="just"/>
            <a:r>
              <a:rPr lang="en-US" sz="2400" b="1" i="1" u="sng" dirty="0">
                <a:latin typeface="Times New Roman" panose="02020603050405020304" pitchFamily="18" charset="0"/>
                <a:ea typeface="Calibri" panose="020F0502020204030204" pitchFamily="34" charset="0"/>
                <a:cs typeface="Mangal"/>
              </a:rPr>
              <a:t>Drawback</a:t>
            </a:r>
            <a:r>
              <a:rPr lang="en-US" sz="2400" b="1" u="sng" dirty="0">
                <a:latin typeface="Times New Roman" panose="02020603050405020304" pitchFamily="18" charset="0"/>
                <a:ea typeface="Calibri" panose="020F0502020204030204" pitchFamily="34" charset="0"/>
                <a:cs typeface="Mangal"/>
              </a:rPr>
              <a:t>: </a:t>
            </a:r>
            <a:endParaRPr lang="en-US" sz="2400" b="1" u="sng" dirty="0" smtClean="0">
              <a:latin typeface="Times New Roman" panose="02020603050405020304" pitchFamily="18" charset="0"/>
              <a:ea typeface="Calibri" panose="020F0502020204030204" pitchFamily="34" charset="0"/>
              <a:cs typeface="Mangal"/>
            </a:endParaRPr>
          </a:p>
          <a:p>
            <a:pPr marL="285750" indent="-285750" algn="just">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cs typeface="Mangal"/>
              </a:rPr>
              <a:t>It </a:t>
            </a:r>
            <a:r>
              <a:rPr lang="en-US" sz="2400" dirty="0">
                <a:latin typeface="Times New Roman" panose="02020603050405020304" pitchFamily="18" charset="0"/>
                <a:ea typeface="Calibri" panose="020F0502020204030204" pitchFamily="34" charset="0"/>
                <a:cs typeface="Mangal"/>
              </a:rPr>
              <a:t>deals only with opaque surface, but not with transparent surface</a:t>
            </a:r>
            <a:r>
              <a:rPr lang="en-US" sz="2400" dirty="0" smtClean="0">
                <a:latin typeface="Times New Roman" panose="02020603050405020304" pitchFamily="18" charset="0"/>
                <a:ea typeface="Calibri" panose="020F0502020204030204" pitchFamily="34" charset="0"/>
                <a:cs typeface="Mangal"/>
              </a:rPr>
              <a:t>.</a:t>
            </a:r>
          </a:p>
          <a:p>
            <a:pPr marL="285750" indent="-285750" algn="just">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cs typeface="Mangal"/>
              </a:rPr>
              <a:t>It </a:t>
            </a:r>
            <a:r>
              <a:rPr lang="en-US" sz="2400" dirty="0">
                <a:latin typeface="Times New Roman" panose="02020603050405020304" pitchFamily="18" charset="0"/>
                <a:ea typeface="Calibri" panose="020F0502020204030204" pitchFamily="34" charset="0"/>
                <a:cs typeface="Mangal"/>
              </a:rPr>
              <a:t>can only find visible surface of each pixel position. </a:t>
            </a:r>
            <a:r>
              <a:rPr lang="en-US" sz="2400" dirty="0" smtClean="0">
                <a:latin typeface="Times New Roman" panose="02020603050405020304" pitchFamily="18" charset="0"/>
                <a:ea typeface="Calibri" panose="020F0502020204030204" pitchFamily="34" charset="0"/>
                <a:cs typeface="Mangal"/>
              </a:rPr>
              <a:t>So </a:t>
            </a:r>
            <a:r>
              <a:rPr lang="en-US" sz="2400" b="1" dirty="0" smtClean="0">
                <a:latin typeface="Times New Roman" panose="02020603050405020304" pitchFamily="18" charset="0"/>
                <a:ea typeface="Calibri" panose="020F0502020204030204" pitchFamily="34" charset="0"/>
                <a:cs typeface="Mangal"/>
              </a:rPr>
              <a:t>A-buffer</a:t>
            </a:r>
            <a:r>
              <a:rPr lang="en-US" sz="2400" dirty="0" smtClean="0">
                <a:latin typeface="Times New Roman" panose="02020603050405020304" pitchFamily="18" charset="0"/>
                <a:ea typeface="Calibri" panose="020F0502020204030204" pitchFamily="34" charset="0"/>
                <a:cs typeface="Mangal"/>
              </a:rPr>
              <a:t> </a:t>
            </a:r>
            <a:r>
              <a:rPr lang="en-US" sz="2400" dirty="0">
                <a:latin typeface="Times New Roman" panose="02020603050405020304" pitchFamily="18" charset="0"/>
                <a:ea typeface="Calibri" panose="020F0502020204030204" pitchFamily="34" charset="0"/>
                <a:cs typeface="Mangal"/>
              </a:rPr>
              <a:t>described below solves this problem</a:t>
            </a:r>
            <a:r>
              <a:rPr lang="en-US" dirty="0" smtClean="0">
                <a:latin typeface="Times New Roman" panose="02020603050405020304" pitchFamily="18" charset="0"/>
                <a:ea typeface="Calibri" panose="020F0502020204030204" pitchFamily="34" charset="0"/>
                <a:cs typeface="Mangal"/>
              </a:rPr>
              <a:t>.</a:t>
            </a:r>
          </a:p>
          <a:p>
            <a:pPr marL="285750" indent="-285750" algn="just">
              <a:buFont typeface="Arial" panose="020B0604020202020204" pitchFamily="34" charset="0"/>
              <a:buChar char="•"/>
            </a:pPr>
            <a:r>
              <a:rPr lang="en-US" sz="2400" dirty="0" smtClean="0">
                <a:effectLst/>
                <a:latin typeface="Times New Roman" panose="02020603050405020304" pitchFamily="18" charset="0"/>
                <a:ea typeface="Calibri" panose="020F0502020204030204" pitchFamily="34" charset="0"/>
                <a:cs typeface="Mangal"/>
              </a:rPr>
              <a:t>High memory requirement (depth buffer + refresh buffer).</a:t>
            </a:r>
            <a:endParaRPr lang="en-US" sz="2400" dirty="0" smtClean="0">
              <a:effectLst/>
              <a:latin typeface="Calibri" panose="020F0502020204030204" pitchFamily="34" charset="0"/>
              <a:ea typeface="Calibri" panose="020F0502020204030204" pitchFamily="34" charset="0"/>
              <a:cs typeface="Mangal"/>
            </a:endParaRPr>
          </a:p>
          <a:p>
            <a:pPr algn="just"/>
            <a:endParaRPr lang="en-US" sz="1600" dirty="0">
              <a:effectLst/>
              <a:latin typeface="Calibri" panose="020F0502020204030204" pitchFamily="34" charset="0"/>
              <a:ea typeface="Calibri" panose="020F0502020204030204" pitchFamily="34" charset="0"/>
              <a:cs typeface="Mangal"/>
            </a:endParaRPr>
          </a:p>
        </p:txBody>
      </p:sp>
      <p:sp>
        <p:nvSpPr>
          <p:cNvPr id="7" name="Title 6"/>
          <p:cNvSpPr>
            <a:spLocks noGrp="1"/>
          </p:cNvSpPr>
          <p:nvPr>
            <p:ph type="title"/>
          </p:nvPr>
        </p:nvSpPr>
        <p:spPr>
          <a:xfrm>
            <a:off x="838200" y="384409"/>
            <a:ext cx="7155873" cy="535531"/>
          </a:xfrm>
          <a:prstGeom prst="rect">
            <a:avLst/>
          </a:prstGeom>
        </p:spPr>
        <p:txBody>
          <a:bodyPr wrap="square">
            <a:spAutoFit/>
          </a:bodyPr>
          <a:lstStyle/>
          <a:p>
            <a:pPr algn="just"/>
            <a:r>
              <a:rPr lang="en-US" sz="3200" b="1" u="sng" dirty="0">
                <a:latin typeface="Times New Roman" panose="02020603050405020304" pitchFamily="18" charset="0"/>
                <a:cs typeface="Times New Roman" panose="02020603050405020304" pitchFamily="18" charset="0"/>
              </a:rPr>
              <a:t>Algorithm: Z-buffer</a:t>
            </a:r>
          </a:p>
        </p:txBody>
      </p:sp>
      <p:grpSp>
        <p:nvGrpSpPr>
          <p:cNvPr id="8" name="Group 7"/>
          <p:cNvGrpSpPr/>
          <p:nvPr/>
        </p:nvGrpSpPr>
        <p:grpSpPr>
          <a:xfrm>
            <a:off x="7696200" y="110086"/>
            <a:ext cx="3657600" cy="2411413"/>
            <a:chOff x="838200" y="2514600"/>
            <a:chExt cx="3657600" cy="2411413"/>
          </a:xfrm>
        </p:grpSpPr>
        <p:sp>
          <p:nvSpPr>
            <p:cNvPr id="9" name="Line 9"/>
            <p:cNvSpPr>
              <a:spLocks noChangeShapeType="1"/>
            </p:cNvSpPr>
            <p:nvPr/>
          </p:nvSpPr>
          <p:spPr bwMode="auto">
            <a:xfrm>
              <a:off x="1295400" y="4114800"/>
              <a:ext cx="297180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10" name="Group 48"/>
            <p:cNvGrpSpPr>
              <a:grpSpLocks/>
            </p:cNvGrpSpPr>
            <p:nvPr/>
          </p:nvGrpSpPr>
          <p:grpSpPr bwMode="auto">
            <a:xfrm>
              <a:off x="1295400" y="2971800"/>
              <a:ext cx="3200400" cy="533400"/>
              <a:chOff x="816" y="1872"/>
              <a:chExt cx="2016" cy="336"/>
            </a:xfrm>
          </p:grpSpPr>
          <p:grpSp>
            <p:nvGrpSpPr>
              <p:cNvPr id="46" name="Group 42"/>
              <p:cNvGrpSpPr>
                <a:grpSpLocks/>
              </p:cNvGrpSpPr>
              <p:nvPr/>
            </p:nvGrpSpPr>
            <p:grpSpPr bwMode="auto">
              <a:xfrm>
                <a:off x="816" y="1872"/>
                <a:ext cx="2016" cy="336"/>
                <a:chOff x="816" y="1872"/>
                <a:chExt cx="2016" cy="336"/>
              </a:xfrm>
            </p:grpSpPr>
            <p:sp>
              <p:nvSpPr>
                <p:cNvPr id="48" name="Line 12"/>
                <p:cNvSpPr>
                  <a:spLocks noChangeShapeType="1"/>
                </p:cNvSpPr>
                <p:nvPr/>
              </p:nvSpPr>
              <p:spPr bwMode="auto">
                <a:xfrm>
                  <a:off x="816" y="2208"/>
                  <a:ext cx="1776"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9" name="Rectangle 18"/>
                <p:cNvSpPr>
                  <a:spLocks noChangeArrowheads="1"/>
                </p:cNvSpPr>
                <p:nvPr/>
              </p:nvSpPr>
              <p:spPr bwMode="auto">
                <a:xfrm>
                  <a:off x="2064" y="1872"/>
                  <a:ext cx="768"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09600" indent="-609600"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lnSpc>
                      <a:spcPct val="90000"/>
                    </a:lnSpc>
                    <a:spcBef>
                      <a:spcPct val="20000"/>
                    </a:spcBef>
                  </a:pPr>
                  <a:r>
                    <a:rPr lang="en-US" altLang="en-US" sz="2200">
                      <a:solidFill>
                        <a:srgbClr val="400000"/>
                      </a:solidFill>
                      <a:cs typeface="Times New Roman" panose="02020603050405020304" pitchFamily="18" charset="0"/>
                    </a:rPr>
                    <a:t>scan line</a:t>
                  </a:r>
                </a:p>
              </p:txBody>
            </p:sp>
          </p:grpSp>
          <p:sp>
            <p:nvSpPr>
              <p:cNvPr id="47" name="Line 39"/>
              <p:cNvSpPr>
                <a:spLocks noChangeShapeType="1"/>
              </p:cNvSpPr>
              <p:nvPr/>
            </p:nvSpPr>
            <p:spPr bwMode="auto">
              <a:xfrm flipH="1">
                <a:off x="2304" y="2112"/>
                <a:ext cx="48"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grpSp>
          <p:nvGrpSpPr>
            <p:cNvPr id="11" name="Group 47"/>
            <p:cNvGrpSpPr>
              <a:grpSpLocks/>
            </p:cNvGrpSpPr>
            <p:nvPr/>
          </p:nvGrpSpPr>
          <p:grpSpPr bwMode="auto">
            <a:xfrm>
              <a:off x="838200" y="3276600"/>
              <a:ext cx="1600200" cy="1371600"/>
              <a:chOff x="528" y="2064"/>
              <a:chExt cx="1008" cy="864"/>
            </a:xfrm>
          </p:grpSpPr>
          <p:sp>
            <p:nvSpPr>
              <p:cNvPr id="41" name="Line 15"/>
              <p:cNvSpPr>
                <a:spLocks noChangeShapeType="1"/>
              </p:cNvSpPr>
              <p:nvPr/>
            </p:nvSpPr>
            <p:spPr bwMode="auto">
              <a:xfrm flipV="1">
                <a:off x="1344" y="2496"/>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42" name="Group 44"/>
              <p:cNvGrpSpPr>
                <a:grpSpLocks/>
              </p:cNvGrpSpPr>
              <p:nvPr/>
            </p:nvGrpSpPr>
            <p:grpSpPr bwMode="auto">
              <a:xfrm>
                <a:off x="528" y="2064"/>
                <a:ext cx="1008" cy="864"/>
                <a:chOff x="528" y="2064"/>
                <a:chExt cx="1008" cy="864"/>
              </a:xfrm>
            </p:grpSpPr>
            <p:sp>
              <p:nvSpPr>
                <p:cNvPr id="43" name="Rectangle 10"/>
                <p:cNvSpPr>
                  <a:spLocks noChangeArrowheads="1"/>
                </p:cNvSpPr>
                <p:nvPr/>
              </p:nvSpPr>
              <p:spPr bwMode="auto">
                <a:xfrm>
                  <a:off x="1248" y="2592"/>
                  <a:ext cx="288"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09600" indent="-609600"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lnSpc>
                      <a:spcPct val="90000"/>
                    </a:lnSpc>
                    <a:spcBef>
                      <a:spcPct val="20000"/>
                    </a:spcBef>
                  </a:pPr>
                  <a:r>
                    <a:rPr lang="en-US" altLang="en-US" sz="2200">
                      <a:solidFill>
                        <a:srgbClr val="400000"/>
                      </a:solidFill>
                      <a:cs typeface="Times New Roman" panose="02020603050405020304" pitchFamily="18" charset="0"/>
                    </a:rPr>
                    <a:t>x</a:t>
                  </a:r>
                </a:p>
              </p:txBody>
            </p:sp>
            <p:sp>
              <p:nvSpPr>
                <p:cNvPr id="44" name="Rectangle 11"/>
                <p:cNvSpPr>
                  <a:spLocks noChangeArrowheads="1"/>
                </p:cNvSpPr>
                <p:nvPr/>
              </p:nvSpPr>
              <p:spPr bwMode="auto">
                <a:xfrm>
                  <a:off x="528" y="2064"/>
                  <a:ext cx="288"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09600" indent="-609600"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lnSpc>
                      <a:spcPct val="90000"/>
                    </a:lnSpc>
                    <a:spcBef>
                      <a:spcPct val="20000"/>
                    </a:spcBef>
                  </a:pPr>
                  <a:r>
                    <a:rPr lang="en-US" altLang="en-US" sz="2200">
                      <a:solidFill>
                        <a:srgbClr val="400000"/>
                      </a:solidFill>
                      <a:cs typeface="Times New Roman" panose="02020603050405020304" pitchFamily="18" charset="0"/>
                    </a:rPr>
                    <a:t>y</a:t>
                  </a:r>
                </a:p>
              </p:txBody>
            </p:sp>
            <p:sp>
              <p:nvSpPr>
                <p:cNvPr id="45" name="Oval 13"/>
                <p:cNvSpPr>
                  <a:spLocks noChangeArrowheads="1"/>
                </p:cNvSpPr>
                <p:nvPr/>
              </p:nvSpPr>
              <p:spPr bwMode="auto">
                <a:xfrm>
                  <a:off x="1248" y="2112"/>
                  <a:ext cx="192" cy="192"/>
                </a:xfrm>
                <a:prstGeom prst="ellipse">
                  <a:avLst/>
                </a:prstGeom>
                <a:solidFill>
                  <a:srgbClr val="FF0000"/>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grpSp>
        <p:grpSp>
          <p:nvGrpSpPr>
            <p:cNvPr id="12" name="Group 11"/>
            <p:cNvGrpSpPr/>
            <p:nvPr/>
          </p:nvGrpSpPr>
          <p:grpSpPr>
            <a:xfrm>
              <a:off x="990600" y="2514600"/>
              <a:ext cx="2516188" cy="2133600"/>
              <a:chOff x="990600" y="2514600"/>
              <a:chExt cx="2516188" cy="2133600"/>
            </a:xfrm>
          </p:grpSpPr>
          <p:grpSp>
            <p:nvGrpSpPr>
              <p:cNvPr id="14" name="Group 40"/>
              <p:cNvGrpSpPr>
                <a:grpSpLocks/>
              </p:cNvGrpSpPr>
              <p:nvPr/>
            </p:nvGrpSpPr>
            <p:grpSpPr bwMode="auto">
              <a:xfrm>
                <a:off x="990600" y="2514600"/>
                <a:ext cx="2516188" cy="1597025"/>
                <a:chOff x="624" y="1584"/>
                <a:chExt cx="1585" cy="1006"/>
              </a:xfrm>
            </p:grpSpPr>
            <p:sp>
              <p:nvSpPr>
                <p:cNvPr id="38" name="Freeform 19"/>
                <p:cNvSpPr>
                  <a:spLocks/>
                </p:cNvSpPr>
                <p:nvPr/>
              </p:nvSpPr>
              <p:spPr bwMode="auto">
                <a:xfrm>
                  <a:off x="952" y="1768"/>
                  <a:ext cx="1257" cy="822"/>
                </a:xfrm>
                <a:custGeom>
                  <a:avLst/>
                  <a:gdLst>
                    <a:gd name="T0" fmla="*/ 0 w 1257"/>
                    <a:gd name="T1" fmla="*/ 822 h 822"/>
                    <a:gd name="T2" fmla="*/ 461 w 1257"/>
                    <a:gd name="T3" fmla="*/ 0 h 822"/>
                    <a:gd name="T4" fmla="*/ 1058 w 1257"/>
                    <a:gd name="T5" fmla="*/ 5 h 822"/>
                    <a:gd name="T6" fmla="*/ 1257 w 1257"/>
                    <a:gd name="T7" fmla="*/ 817 h 822"/>
                    <a:gd name="T8" fmla="*/ 0 w 1257"/>
                    <a:gd name="T9" fmla="*/ 822 h 822"/>
                    <a:gd name="T10" fmla="*/ 0 60000 65536"/>
                    <a:gd name="T11" fmla="*/ 0 60000 65536"/>
                    <a:gd name="T12" fmla="*/ 0 60000 65536"/>
                    <a:gd name="T13" fmla="*/ 0 60000 65536"/>
                    <a:gd name="T14" fmla="*/ 0 60000 65536"/>
                    <a:gd name="T15" fmla="*/ 0 w 1257"/>
                    <a:gd name="T16" fmla="*/ 0 h 822"/>
                    <a:gd name="T17" fmla="*/ 1257 w 1257"/>
                    <a:gd name="T18" fmla="*/ 822 h 822"/>
                  </a:gdLst>
                  <a:ahLst/>
                  <a:cxnLst>
                    <a:cxn ang="T10">
                      <a:pos x="T0" y="T1"/>
                    </a:cxn>
                    <a:cxn ang="T11">
                      <a:pos x="T2" y="T3"/>
                    </a:cxn>
                    <a:cxn ang="T12">
                      <a:pos x="T4" y="T5"/>
                    </a:cxn>
                    <a:cxn ang="T13">
                      <a:pos x="T6" y="T7"/>
                    </a:cxn>
                    <a:cxn ang="T14">
                      <a:pos x="T8" y="T9"/>
                    </a:cxn>
                  </a:cxnLst>
                  <a:rect l="T15" t="T16" r="T17" b="T18"/>
                  <a:pathLst>
                    <a:path w="1257" h="822">
                      <a:moveTo>
                        <a:pt x="0" y="822"/>
                      </a:moveTo>
                      <a:lnTo>
                        <a:pt x="461" y="0"/>
                      </a:lnTo>
                      <a:lnTo>
                        <a:pt x="1058" y="5"/>
                      </a:lnTo>
                      <a:lnTo>
                        <a:pt x="1257" y="817"/>
                      </a:lnTo>
                      <a:lnTo>
                        <a:pt x="0" y="822"/>
                      </a:lnTo>
                      <a:close/>
                    </a:path>
                  </a:pathLst>
                </a:custGeom>
                <a:solidFill>
                  <a:schemeClr val="hlink"/>
                </a:solidFill>
                <a:ln w="9525" cap="flat" cmpd="sng">
                  <a:solidFill>
                    <a:schemeClr val="tx1"/>
                  </a:solidFill>
                  <a:prstDash val="solid"/>
                  <a:round/>
                  <a:headEnd type="none" w="med" len="med"/>
                  <a:tailEnd type="none" w="med" len="med"/>
                </a:ln>
              </p:spPr>
              <p:txBody>
                <a:bodyPr>
                  <a:spAutoFit/>
                </a:bodyPr>
                <a:lstStyle/>
                <a:p>
                  <a:endParaRPr lang="en-US"/>
                </a:p>
              </p:txBody>
            </p:sp>
            <p:sp>
              <p:nvSpPr>
                <p:cNvPr id="39" name="Rectangle 37"/>
                <p:cNvSpPr>
                  <a:spLocks noChangeArrowheads="1"/>
                </p:cNvSpPr>
                <p:nvPr/>
              </p:nvSpPr>
              <p:spPr bwMode="auto">
                <a:xfrm>
                  <a:off x="624" y="1584"/>
                  <a:ext cx="912"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09600" indent="-609600"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lnSpc>
                      <a:spcPct val="90000"/>
                    </a:lnSpc>
                    <a:spcBef>
                      <a:spcPct val="20000"/>
                    </a:spcBef>
                  </a:pPr>
                  <a:r>
                    <a:rPr lang="en-US" altLang="en-US" sz="2200">
                      <a:solidFill>
                        <a:srgbClr val="400000"/>
                      </a:solidFill>
                      <a:cs typeface="Times New Roman" panose="02020603050405020304" pitchFamily="18" charset="0"/>
                    </a:rPr>
                    <a:t>polygon</a:t>
                  </a:r>
                </a:p>
              </p:txBody>
            </p:sp>
            <p:sp>
              <p:nvSpPr>
                <p:cNvPr id="40" name="Line 38"/>
                <p:cNvSpPr>
                  <a:spLocks noChangeShapeType="1"/>
                </p:cNvSpPr>
                <p:nvPr/>
              </p:nvSpPr>
              <p:spPr bwMode="auto">
                <a:xfrm>
                  <a:off x="1152" y="1824"/>
                  <a:ext cx="288"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sp>
            <p:nvSpPr>
              <p:cNvPr id="15" name="Line 8"/>
              <p:cNvSpPr>
                <a:spLocks noChangeShapeType="1"/>
              </p:cNvSpPr>
              <p:nvPr/>
            </p:nvSpPr>
            <p:spPr bwMode="auto">
              <a:xfrm flipV="1">
                <a:off x="1295400" y="3124200"/>
                <a:ext cx="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nvGrpSpPr>
              <p:cNvPr id="16" name="Group 41"/>
              <p:cNvGrpSpPr>
                <a:grpSpLocks/>
              </p:cNvGrpSpPr>
              <p:nvPr/>
            </p:nvGrpSpPr>
            <p:grpSpPr bwMode="auto">
              <a:xfrm>
                <a:off x="1981200" y="2743200"/>
                <a:ext cx="1219200" cy="609600"/>
                <a:chOff x="1248" y="1728"/>
                <a:chExt cx="768" cy="384"/>
              </a:xfrm>
            </p:grpSpPr>
            <p:sp>
              <p:nvSpPr>
                <p:cNvPr id="31" name="Oval 27"/>
                <p:cNvSpPr>
                  <a:spLocks noChangeArrowheads="1"/>
                </p:cNvSpPr>
                <p:nvPr/>
              </p:nvSpPr>
              <p:spPr bwMode="auto">
                <a:xfrm>
                  <a:off x="1248" y="1920"/>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2" name="Oval 28"/>
                <p:cNvSpPr>
                  <a:spLocks noChangeArrowheads="1"/>
                </p:cNvSpPr>
                <p:nvPr/>
              </p:nvSpPr>
              <p:spPr bwMode="auto">
                <a:xfrm>
                  <a:off x="1440" y="1920"/>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3" name="Oval 29"/>
                <p:cNvSpPr>
                  <a:spLocks noChangeArrowheads="1"/>
                </p:cNvSpPr>
                <p:nvPr/>
              </p:nvSpPr>
              <p:spPr bwMode="auto">
                <a:xfrm>
                  <a:off x="1632" y="1920"/>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4" name="Oval 30"/>
                <p:cNvSpPr>
                  <a:spLocks noChangeArrowheads="1"/>
                </p:cNvSpPr>
                <p:nvPr/>
              </p:nvSpPr>
              <p:spPr bwMode="auto">
                <a:xfrm>
                  <a:off x="1824" y="1920"/>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5" name="Oval 31"/>
                <p:cNvSpPr>
                  <a:spLocks noChangeArrowheads="1"/>
                </p:cNvSpPr>
                <p:nvPr/>
              </p:nvSpPr>
              <p:spPr bwMode="auto">
                <a:xfrm>
                  <a:off x="1824" y="1728"/>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6" name="Oval 32"/>
                <p:cNvSpPr>
                  <a:spLocks noChangeArrowheads="1"/>
                </p:cNvSpPr>
                <p:nvPr/>
              </p:nvSpPr>
              <p:spPr bwMode="auto">
                <a:xfrm>
                  <a:off x="1632" y="1728"/>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7" name="Oval 33"/>
                <p:cNvSpPr>
                  <a:spLocks noChangeArrowheads="1"/>
                </p:cNvSpPr>
                <p:nvPr/>
              </p:nvSpPr>
              <p:spPr bwMode="auto">
                <a:xfrm>
                  <a:off x="1440" y="1728"/>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grpSp>
            <p:nvGrpSpPr>
              <p:cNvPr id="17" name="Group 45"/>
              <p:cNvGrpSpPr>
                <a:grpSpLocks/>
              </p:cNvGrpSpPr>
              <p:nvPr/>
            </p:nvGrpSpPr>
            <p:grpSpPr bwMode="auto">
              <a:xfrm>
                <a:off x="2133600" y="3352800"/>
                <a:ext cx="1295400" cy="1295400"/>
                <a:chOff x="1344" y="2112"/>
                <a:chExt cx="816" cy="816"/>
              </a:xfrm>
            </p:grpSpPr>
            <p:sp>
              <p:nvSpPr>
                <p:cNvPr id="26" name="Line 16"/>
                <p:cNvSpPr>
                  <a:spLocks noChangeShapeType="1"/>
                </p:cNvSpPr>
                <p:nvPr/>
              </p:nvSpPr>
              <p:spPr bwMode="auto">
                <a:xfrm flipV="1">
                  <a:off x="1536" y="2496"/>
                  <a:ext cx="0" cy="9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7" name="Rectangle 17"/>
                <p:cNvSpPr>
                  <a:spLocks noChangeArrowheads="1"/>
                </p:cNvSpPr>
                <p:nvPr/>
              </p:nvSpPr>
              <p:spPr bwMode="auto">
                <a:xfrm>
                  <a:off x="1392" y="2592"/>
                  <a:ext cx="768" cy="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609600" indent="-609600"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lnSpc>
                      <a:spcPct val="90000"/>
                    </a:lnSpc>
                    <a:spcBef>
                      <a:spcPct val="20000"/>
                    </a:spcBef>
                  </a:pPr>
                  <a:r>
                    <a:rPr lang="en-US" altLang="en-US" sz="2200" dirty="0">
                      <a:solidFill>
                        <a:srgbClr val="400000"/>
                      </a:solidFill>
                      <a:cs typeface="Times New Roman" panose="02020603050405020304" pitchFamily="18" charset="0"/>
                    </a:rPr>
                    <a:t>x+</a:t>
                  </a:r>
                  <a:r>
                    <a:rPr lang="en-US" altLang="en-US" sz="2200" i="0" dirty="0">
                      <a:solidFill>
                        <a:srgbClr val="400000"/>
                      </a:solidFill>
                      <a:cs typeface="Times New Roman" panose="02020603050405020304" pitchFamily="18" charset="0"/>
                    </a:rPr>
                    <a:t>1</a:t>
                  </a:r>
                </a:p>
              </p:txBody>
            </p:sp>
            <p:grpSp>
              <p:nvGrpSpPr>
                <p:cNvPr id="28" name="Group 43"/>
                <p:cNvGrpSpPr>
                  <a:grpSpLocks/>
                </p:cNvGrpSpPr>
                <p:nvPr/>
              </p:nvGrpSpPr>
              <p:grpSpPr bwMode="auto">
                <a:xfrm>
                  <a:off x="1344" y="2112"/>
                  <a:ext cx="288" cy="192"/>
                  <a:chOff x="1344" y="2112"/>
                  <a:chExt cx="288" cy="192"/>
                </a:xfrm>
              </p:grpSpPr>
              <p:sp>
                <p:nvSpPr>
                  <p:cNvPr id="29" name="Oval 14"/>
                  <p:cNvSpPr>
                    <a:spLocks noChangeArrowheads="1"/>
                  </p:cNvSpPr>
                  <p:nvPr/>
                </p:nvSpPr>
                <p:spPr bwMode="auto">
                  <a:xfrm>
                    <a:off x="1440" y="2112"/>
                    <a:ext cx="192" cy="192"/>
                  </a:xfrm>
                  <a:prstGeom prst="ellipse">
                    <a:avLst/>
                  </a:prstGeom>
                  <a:solidFill>
                    <a:srgbClr val="FF0000"/>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0" name="Line 34"/>
                  <p:cNvSpPr>
                    <a:spLocks noChangeShapeType="1"/>
                  </p:cNvSpPr>
                  <p:nvPr/>
                </p:nvSpPr>
                <p:spPr bwMode="auto">
                  <a:xfrm>
                    <a:off x="1344" y="220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grpSp>
          </p:grpSp>
          <p:grpSp>
            <p:nvGrpSpPr>
              <p:cNvPr id="18" name="Group 46"/>
              <p:cNvGrpSpPr>
                <a:grpSpLocks/>
              </p:cNvGrpSpPr>
              <p:nvPr/>
            </p:nvGrpSpPr>
            <p:grpSpPr bwMode="auto">
              <a:xfrm>
                <a:off x="1676400" y="3352800"/>
                <a:ext cx="1524000" cy="609600"/>
                <a:chOff x="1056" y="2112"/>
                <a:chExt cx="960" cy="384"/>
              </a:xfrm>
            </p:grpSpPr>
            <p:sp>
              <p:nvSpPr>
                <p:cNvPr id="19" name="Oval 20"/>
                <p:cNvSpPr>
                  <a:spLocks noChangeArrowheads="1"/>
                </p:cNvSpPr>
                <p:nvPr/>
              </p:nvSpPr>
              <p:spPr bwMode="auto">
                <a:xfrm>
                  <a:off x="1632" y="2112"/>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0" name="Oval 21"/>
                <p:cNvSpPr>
                  <a:spLocks noChangeArrowheads="1"/>
                </p:cNvSpPr>
                <p:nvPr/>
              </p:nvSpPr>
              <p:spPr bwMode="auto">
                <a:xfrm>
                  <a:off x="1824" y="2112"/>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1" name="Oval 22"/>
                <p:cNvSpPr>
                  <a:spLocks noChangeArrowheads="1"/>
                </p:cNvSpPr>
                <p:nvPr/>
              </p:nvSpPr>
              <p:spPr bwMode="auto">
                <a:xfrm>
                  <a:off x="1248" y="2304"/>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2" name="Oval 23"/>
                <p:cNvSpPr>
                  <a:spLocks noChangeArrowheads="1"/>
                </p:cNvSpPr>
                <p:nvPr/>
              </p:nvSpPr>
              <p:spPr bwMode="auto">
                <a:xfrm>
                  <a:off x="1056" y="2304"/>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3" name="Oval 24"/>
                <p:cNvSpPr>
                  <a:spLocks noChangeArrowheads="1"/>
                </p:cNvSpPr>
                <p:nvPr/>
              </p:nvSpPr>
              <p:spPr bwMode="auto">
                <a:xfrm>
                  <a:off x="1440" y="2304"/>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4" name="Oval 25"/>
                <p:cNvSpPr>
                  <a:spLocks noChangeArrowheads="1"/>
                </p:cNvSpPr>
                <p:nvPr/>
              </p:nvSpPr>
              <p:spPr bwMode="auto">
                <a:xfrm>
                  <a:off x="1632" y="2304"/>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5" name="Oval 26"/>
                <p:cNvSpPr>
                  <a:spLocks noChangeArrowheads="1"/>
                </p:cNvSpPr>
                <p:nvPr/>
              </p:nvSpPr>
              <p:spPr bwMode="auto">
                <a:xfrm>
                  <a:off x="1824" y="2304"/>
                  <a:ext cx="192" cy="192"/>
                </a:xfrm>
                <a:prstGeom prst="ellipse">
                  <a:avLst/>
                </a:prstGeom>
                <a:solidFill>
                  <a:srgbClr val="CD6B6B"/>
                </a:solidFill>
                <a:ln w="9525">
                  <a:solidFill>
                    <a:schemeClr val="tx1"/>
                  </a:solidFill>
                  <a:round/>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grpSp>
        <p:sp>
          <p:nvSpPr>
            <p:cNvPr id="13" name="Rectangle 49"/>
            <p:cNvSpPr>
              <a:spLocks noChangeArrowheads="1"/>
            </p:cNvSpPr>
            <p:nvPr/>
          </p:nvSpPr>
          <p:spPr bwMode="auto">
            <a:xfrm>
              <a:off x="1976438" y="4495800"/>
              <a:ext cx="998537"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sz="2200">
                  <a:solidFill>
                    <a:srgbClr val="400000"/>
                  </a:solidFill>
                  <a:cs typeface="Times New Roman" panose="02020603050405020304" pitchFamily="18" charset="0"/>
                </a:rPr>
                <a:t>display</a:t>
              </a:r>
              <a:endParaRPr lang="en-GB" altLang="en-US" sz="2200">
                <a:solidFill>
                  <a:srgbClr val="400000"/>
                </a:solidFill>
                <a:cs typeface="Times New Roman" panose="02020603050405020304" pitchFamily="18" charset="0"/>
              </a:endParaRPr>
            </a:p>
          </p:txBody>
        </p:sp>
      </p:grpSp>
    </p:spTree>
    <p:extLst>
      <p:ext uri="{BB962C8B-B14F-4D97-AF65-F5344CB8AC3E}">
        <p14:creationId xmlns:p14="http://schemas.microsoft.com/office/powerpoint/2010/main" xmlns="" val="3215198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84999" y="276344"/>
            <a:ext cx="10430609" cy="5585836"/>
          </a:xfrm>
        </p:spPr>
      </p:pic>
      <p:sp>
        <p:nvSpPr>
          <p:cNvPr id="4" name="Slide Number Placeholder 3"/>
          <p:cNvSpPr>
            <a:spLocks noGrp="1"/>
          </p:cNvSpPr>
          <p:nvPr>
            <p:ph type="sldNum" sz="quarter" idx="12"/>
          </p:nvPr>
        </p:nvSpPr>
        <p:spPr/>
        <p:txBody>
          <a:bodyPr/>
          <a:lstStyle/>
          <a:p>
            <a:fld id="{FE5295F3-CB9A-46E7-ADA4-32F17A59A0E2}" type="slidenum">
              <a:rPr lang="en-US" smtClean="0"/>
              <a:pPr/>
              <a:t>15</a:t>
            </a:fld>
            <a:endParaRPr lang="en-US"/>
          </a:p>
        </p:txBody>
      </p:sp>
    </p:spTree>
    <p:extLst>
      <p:ext uri="{BB962C8B-B14F-4D97-AF65-F5344CB8AC3E}">
        <p14:creationId xmlns:p14="http://schemas.microsoft.com/office/powerpoint/2010/main" xmlns="" val="101314228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461"/>
            <a:ext cx="8596668" cy="1320800"/>
          </a:xfrm>
        </p:spPr>
        <p:txBody>
          <a:bodyPr/>
          <a:lstStyle/>
          <a:p>
            <a:r>
              <a:rPr lang="en-US" u="sng" dirty="0" smtClean="0"/>
              <a:t>A-Buffer Method</a:t>
            </a:r>
            <a:endParaRPr lang="en-US" u="sng" dirty="0"/>
          </a:p>
        </p:txBody>
      </p:sp>
      <p:sp>
        <p:nvSpPr>
          <p:cNvPr id="3" name="Content Placeholder 2"/>
          <p:cNvSpPr>
            <a:spLocks noGrp="1"/>
          </p:cNvSpPr>
          <p:nvPr>
            <p:ph idx="1"/>
          </p:nvPr>
        </p:nvSpPr>
        <p:spPr>
          <a:xfrm>
            <a:off x="677334" y="1075531"/>
            <a:ext cx="11084607" cy="5463381"/>
          </a:xfrm>
        </p:spPr>
        <p:txBody>
          <a:bodyPr>
            <a:noAutofit/>
          </a:bodyPr>
          <a:lstStyle/>
          <a:p>
            <a:pPr algn="just"/>
            <a:r>
              <a:rPr lang="en-US" sz="2400" dirty="0">
                <a:latin typeface="Times New Roman" panose="02020603050405020304" pitchFamily="18" charset="0"/>
                <a:cs typeface="Times New Roman" panose="02020603050405020304" pitchFamily="18" charset="0"/>
              </a:rPr>
              <a:t>A-buffer expands z-buffer so that each position in the buffer can reference a linked list of surfaces. So, more than one surface intensity can be taken into consideration at each pixel</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The key data structure in it is the accumulation buffer so called as </a:t>
            </a:r>
            <a:r>
              <a:rPr lang="en-US" sz="2400" b="1" u="sng" dirty="0" smtClean="0">
                <a:latin typeface="Times New Roman" panose="02020603050405020304" pitchFamily="18" charset="0"/>
                <a:cs typeface="Times New Roman" panose="02020603050405020304" pitchFamily="18" charset="0"/>
              </a:rPr>
              <a:t>A- buffer.</a:t>
            </a:r>
          </a:p>
          <a:p>
            <a:pPr algn="just"/>
            <a:r>
              <a:rPr lang="en-US" sz="2400" dirty="0" smtClean="0">
                <a:latin typeface="Times New Roman" panose="02020603050405020304" pitchFamily="18" charset="0"/>
                <a:cs typeface="Times New Roman" panose="02020603050405020304" pitchFamily="18" charset="0"/>
              </a:rPr>
              <a:t>Efficient because it uses logical bitwise operators.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Each pixel position in the A-buffer has </a:t>
            </a:r>
            <a:r>
              <a:rPr lang="en-US" sz="2400" b="1" dirty="0">
                <a:latin typeface="Times New Roman" panose="02020603050405020304" pitchFamily="18" charset="0"/>
                <a:cs typeface="Times New Roman" panose="02020603050405020304" pitchFamily="18" charset="0"/>
              </a:rPr>
              <a:t>two fields</a:t>
            </a:r>
            <a:r>
              <a:rPr lang="en-US" sz="2400" dirty="0">
                <a:latin typeface="Times New Roman" panose="02020603050405020304" pitchFamily="18" charset="0"/>
                <a:cs typeface="Times New Roman" panose="02020603050405020304" pitchFamily="18" charset="0"/>
              </a:rPr>
              <a:t>:</a:t>
            </a:r>
          </a:p>
          <a:p>
            <a:pPr lvl="0" algn="just"/>
            <a:r>
              <a:rPr lang="en-US" sz="2400" b="1" dirty="0">
                <a:latin typeface="Times New Roman" panose="02020603050405020304" pitchFamily="18" charset="0"/>
                <a:cs typeface="Times New Roman" panose="02020603050405020304" pitchFamily="18" charset="0"/>
              </a:rPr>
              <a:t>Depth field</a:t>
            </a:r>
            <a:r>
              <a:rPr lang="en-US" sz="2400" dirty="0">
                <a:latin typeface="Times New Roman" panose="02020603050405020304" pitchFamily="18" charset="0"/>
                <a:cs typeface="Times New Roman" panose="02020603050405020304" pitchFamily="18" charset="0"/>
              </a:rPr>
              <a:t>: stores a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real number.</a:t>
            </a:r>
          </a:p>
          <a:p>
            <a:pPr lvl="0"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If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a:t>
            </a:r>
            <a:r>
              <a:rPr lang="en-US" sz="2400" dirty="0">
                <a:latin typeface="Times New Roman" panose="02020603050405020304" pitchFamily="18" charset="0"/>
                <a:cs typeface="Times New Roman" panose="02020603050405020304" pitchFamily="18" charset="0"/>
              </a:rPr>
              <a:t>, single surface contributes to pixel intensity.</a:t>
            </a:r>
          </a:p>
          <a:p>
            <a:pPr lvl="0" algn="just">
              <a:buNone/>
            </a:pPr>
            <a:r>
              <a:rPr lang="en-US" sz="2400" dirty="0">
                <a:latin typeface="Times New Roman" panose="02020603050405020304" pitchFamily="18" charset="0"/>
                <a:cs typeface="Times New Roman" panose="02020603050405020304" pitchFamily="18" charset="0"/>
              </a:rPr>
              <a:t>		ii. If </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ve</a:t>
            </a:r>
            <a:r>
              <a:rPr lang="en-US" sz="2400" dirty="0">
                <a:latin typeface="Times New Roman" panose="02020603050405020304" pitchFamily="18" charset="0"/>
                <a:cs typeface="Times New Roman" panose="02020603050405020304" pitchFamily="18" charset="0"/>
              </a:rPr>
              <a:t>, multiple surfaces contribute to pixel intensity.</a:t>
            </a:r>
          </a:p>
          <a:p>
            <a:pPr lvl="0" algn="just"/>
            <a:r>
              <a:rPr lang="en-US" sz="2400" b="1" dirty="0">
                <a:latin typeface="Times New Roman" panose="02020603050405020304" pitchFamily="18" charset="0"/>
                <a:cs typeface="Times New Roman" panose="02020603050405020304" pitchFamily="18" charset="0"/>
              </a:rPr>
              <a:t>Intensity field</a:t>
            </a:r>
            <a:r>
              <a:rPr lang="en-US" sz="2400" dirty="0">
                <a:latin typeface="Times New Roman" panose="02020603050405020304" pitchFamily="18" charset="0"/>
                <a:cs typeface="Times New Roman" panose="02020603050405020304" pitchFamily="18" charset="0"/>
              </a:rPr>
              <a:t>: stores surface intensity value or a pointer value</a:t>
            </a:r>
          </a:p>
          <a:p>
            <a:pPr lvl="0"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Surface intensity if single surface (stores the RGB </a:t>
            </a:r>
            <a:r>
              <a:rPr lang="en-US" sz="2400" dirty="0" smtClean="0">
                <a:latin typeface="Times New Roman" panose="02020603050405020304" pitchFamily="18" charset="0"/>
                <a:cs typeface="Times New Roman" panose="02020603050405020304" pitchFamily="18" charset="0"/>
              </a:rPr>
              <a:t>components </a:t>
            </a:r>
            <a:r>
              <a:rPr lang="en-US" sz="2400" dirty="0">
                <a:latin typeface="Times New Roman" panose="02020603050405020304" pitchFamily="18" charset="0"/>
                <a:cs typeface="Times New Roman" panose="02020603050405020304" pitchFamily="18" charset="0"/>
              </a:rPr>
              <a:t>of the </a:t>
            </a:r>
            <a:r>
              <a:rPr lang="en-US" sz="2400" dirty="0" smtClean="0">
                <a:latin typeface="Times New Roman" panose="02020603050405020304" pitchFamily="18" charset="0"/>
                <a:cs typeface="Times New Roman" panose="02020603050405020304" pitchFamily="18" charset="0"/>
              </a:rPr>
              <a:t>		   surface </a:t>
            </a:r>
            <a:r>
              <a:rPr lang="en-US" sz="2400" dirty="0">
                <a:latin typeface="Times New Roman" panose="02020603050405020304" pitchFamily="18" charset="0"/>
                <a:cs typeface="Times New Roman" panose="02020603050405020304" pitchFamily="18" charset="0"/>
              </a:rPr>
              <a:t>color at that point and </a:t>
            </a:r>
            <a:r>
              <a:rPr lang="en-US" sz="2400" dirty="0" smtClean="0">
                <a:latin typeface="Times New Roman" panose="02020603050405020304" pitchFamily="18" charset="0"/>
                <a:cs typeface="Times New Roman" panose="02020603050405020304" pitchFamily="18" charset="0"/>
              </a:rPr>
              <a:t>percent </a:t>
            </a:r>
            <a:r>
              <a:rPr lang="en-US" sz="2400" dirty="0">
                <a:latin typeface="Times New Roman" panose="02020603050405020304" pitchFamily="18" charset="0"/>
                <a:cs typeface="Times New Roman" panose="02020603050405020304" pitchFamily="18" charset="0"/>
              </a:rPr>
              <a:t>of pixel coverage)</a:t>
            </a:r>
          </a:p>
          <a:p>
            <a:pPr lvl="0" algn="just">
              <a:buNone/>
            </a:pPr>
            <a:r>
              <a:rPr lang="en-US" sz="2400" dirty="0">
                <a:latin typeface="Times New Roman" panose="02020603050405020304" pitchFamily="18" charset="0"/>
                <a:cs typeface="Times New Roman" panose="02020603050405020304" pitchFamily="18" charset="0"/>
              </a:rPr>
              <a:t>		ii. Pointer value if multiple surfaces.</a:t>
            </a:r>
          </a:p>
        </p:txBody>
      </p:sp>
      <p:sp>
        <p:nvSpPr>
          <p:cNvPr id="4" name="Slide Number Placeholder 3"/>
          <p:cNvSpPr>
            <a:spLocks noGrp="1"/>
          </p:cNvSpPr>
          <p:nvPr>
            <p:ph type="sldNum" sz="quarter" idx="12"/>
          </p:nvPr>
        </p:nvSpPr>
        <p:spPr/>
        <p:txBody>
          <a:bodyPr/>
          <a:lstStyle/>
          <a:p>
            <a:fld id="{FE5295F3-CB9A-46E7-ADA4-32F17A59A0E2}" type="slidenum">
              <a:rPr lang="en-US" smtClean="0"/>
              <a:pPr/>
              <a:t>16</a:t>
            </a:fld>
            <a:endParaRPr lang="en-US"/>
          </a:p>
        </p:txBody>
      </p:sp>
    </p:spTree>
    <p:extLst>
      <p:ext uri="{BB962C8B-B14F-4D97-AF65-F5344CB8AC3E}">
        <p14:creationId xmlns:p14="http://schemas.microsoft.com/office/powerpoint/2010/main" xmlns="" val="3154878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A-Buffer Method</a:t>
            </a:r>
            <a:endParaRPr lang="en-US"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17</a:t>
            </a:fld>
            <a:endParaRPr lang="en-US"/>
          </a:p>
        </p:txBody>
      </p:sp>
      <p:pic>
        <p:nvPicPr>
          <p:cNvPr id="4" name="Picture 3" descr="abuffer.png"/>
          <p:cNvPicPr/>
          <p:nvPr/>
        </p:nvPicPr>
        <p:blipFill>
          <a:blip r:embed="rId2" cstate="print"/>
          <a:stretch>
            <a:fillRect/>
          </a:stretch>
        </p:blipFill>
        <p:spPr>
          <a:xfrm>
            <a:off x="615831" y="1444272"/>
            <a:ext cx="3467414" cy="2362200"/>
          </a:xfrm>
          <a:prstGeom prst="rect">
            <a:avLst/>
          </a:prstGeom>
        </p:spPr>
      </p:pic>
      <p:pic>
        <p:nvPicPr>
          <p:cNvPr id="153602" name="Picture 2" descr="A-Buffer Fields"/>
          <p:cNvPicPr>
            <a:picLocks noChangeAspect="1" noChangeArrowheads="1"/>
          </p:cNvPicPr>
          <p:nvPr/>
        </p:nvPicPr>
        <p:blipFill>
          <a:blip r:embed="rId3" cstate="print"/>
          <a:srcRect/>
          <a:stretch>
            <a:fillRect/>
          </a:stretch>
        </p:blipFill>
        <p:spPr bwMode="auto">
          <a:xfrm>
            <a:off x="4651332" y="1474080"/>
            <a:ext cx="6543675" cy="2085976"/>
          </a:xfrm>
          <a:prstGeom prst="rect">
            <a:avLst/>
          </a:prstGeom>
          <a:noFill/>
        </p:spPr>
      </p:pic>
      <p:sp>
        <p:nvSpPr>
          <p:cNvPr id="6" name="Rectangle 5"/>
          <p:cNvSpPr/>
          <p:nvPr/>
        </p:nvSpPr>
        <p:spPr>
          <a:xfrm>
            <a:off x="615831" y="3819624"/>
            <a:ext cx="10845484" cy="830997"/>
          </a:xfrm>
          <a:prstGeom prst="rect">
            <a:avLst/>
          </a:prstGeom>
        </p:spPr>
        <p:txBody>
          <a:bodyPr wrap="square">
            <a:spAutoFit/>
          </a:bodyPr>
          <a:lstStyle/>
          <a:p>
            <a:pPr marL="285750" indent="-285750">
              <a:buFont typeface="Arial" panose="020B0604020202020204" pitchFamily="34" charset="0"/>
              <a:buChar char="•"/>
            </a:pPr>
            <a:r>
              <a:rPr lang="en-US" sz="2400" kern="0" dirty="0">
                <a:solidFill>
                  <a:srgbClr val="000000"/>
                </a:solidFill>
                <a:latin typeface="Times New Roman" panose="02020603050405020304" pitchFamily="18" charset="0"/>
                <a:ea typeface="SimSun" panose="02010600030101010101" pitchFamily="2" charset="-122"/>
              </a:rPr>
              <a:t>If depth field &gt;= 0, the number stored at that position is the depth of a single surface overlapping the corresponding pixel area. </a:t>
            </a:r>
            <a:endParaRPr lang="en-US" sz="2400" dirty="0"/>
          </a:p>
        </p:txBody>
      </p:sp>
      <p:sp>
        <p:nvSpPr>
          <p:cNvPr id="7" name="Rectangle 6"/>
          <p:cNvSpPr/>
          <p:nvPr/>
        </p:nvSpPr>
        <p:spPr>
          <a:xfrm>
            <a:off x="615831" y="4700953"/>
            <a:ext cx="9680564" cy="830997"/>
          </a:xfrm>
          <a:prstGeom prst="rect">
            <a:avLst/>
          </a:prstGeom>
        </p:spPr>
        <p:txBody>
          <a:bodyPr wrap="square">
            <a:spAutoFit/>
          </a:bodyPr>
          <a:lstStyle/>
          <a:p>
            <a:pPr marL="285750" indent="-285750">
              <a:buFont typeface="Arial" panose="020B0604020202020204" pitchFamily="34" charset="0"/>
              <a:buChar char="•"/>
            </a:pPr>
            <a:r>
              <a:rPr lang="en-US" sz="2400" kern="0" dirty="0">
                <a:latin typeface="Times New Roman" panose="02020603050405020304" pitchFamily="18" charset="0"/>
                <a:ea typeface="SimSun" panose="02010600030101010101" pitchFamily="2" charset="-122"/>
              </a:rPr>
              <a:t>If depth field &lt; 0, this indicates multiple surface contributions to the pixel intensity. </a:t>
            </a:r>
            <a:endParaRPr lang="en-US" sz="2400" dirty="0"/>
          </a:p>
        </p:txBody>
      </p:sp>
    </p:spTree>
    <p:extLst>
      <p:ext uri="{BB962C8B-B14F-4D97-AF65-F5344CB8AC3E}">
        <p14:creationId xmlns:p14="http://schemas.microsoft.com/office/powerpoint/2010/main" xmlns="" val="4155883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743" y="0"/>
            <a:ext cx="10515600" cy="1325563"/>
          </a:xfrm>
        </p:spPr>
        <p:txBody>
          <a:bodyPr/>
          <a:lstStyle/>
          <a:p>
            <a:r>
              <a:rPr lang="en-US" b="1" u="sng" dirty="0" smtClean="0"/>
              <a:t>Scan-Line Method</a:t>
            </a:r>
            <a:endParaRPr lang="en-US" b="1" u="sng"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18</a:t>
            </a:fld>
            <a:endParaRPr lang="en-US"/>
          </a:p>
        </p:txBody>
      </p:sp>
      <p:sp>
        <p:nvSpPr>
          <p:cNvPr id="4" name="Rectangle 3"/>
          <p:cNvSpPr/>
          <p:nvPr/>
        </p:nvSpPr>
        <p:spPr>
          <a:xfrm>
            <a:off x="605917" y="1064683"/>
            <a:ext cx="11053721" cy="6001643"/>
          </a:xfrm>
          <a:prstGeom prst="rect">
            <a:avLst/>
          </a:prstGeom>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ea typeface="SimSun" panose="02010600030101010101" pitchFamily="2" charset="-122"/>
              </a:rPr>
              <a:t>This is image-space method for removing hidden surface which is extension of the scan line polygon filling for polygon interiors. </a:t>
            </a:r>
            <a:endParaRPr lang="en-US" sz="2800"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Instead </a:t>
            </a:r>
            <a:r>
              <a:rPr lang="en-US" sz="2800" dirty="0"/>
              <a:t>of filling one surface we deal with multiple surfaces here</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a:t>In this method, as each scan line is processed, all polygon surfaces intersecting that line are examined to determine which are visible</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a:t>Across each scan line, depth calculations are made for each overlapping surface to determine which is nearest to the view plane</a:t>
            </a:r>
            <a:r>
              <a:rPr lang="en-US" sz="2800" dirty="0" smtClean="0"/>
              <a:t>.</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a:t>When the visible surface has been determined, the intensity value for that position is entered into the image buffer. </a:t>
            </a:r>
            <a:r>
              <a:rPr lang="en-US" sz="2800" dirty="0" smtClean="0"/>
              <a:t>  </a:t>
            </a:r>
            <a:endParaRPr lang="en-US" sz="28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xmlns="" val="35538041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tretch>
            <a:fillRect/>
          </a:stretch>
        </p:blipFill>
        <p:spPr>
          <a:xfrm>
            <a:off x="513711" y="1458213"/>
            <a:ext cx="6939089" cy="4067376"/>
          </a:xfrm>
          <a:prstGeom prst="rect">
            <a:avLst/>
          </a:prstGeom>
        </p:spPr>
      </p:pic>
      <p:sp>
        <p:nvSpPr>
          <p:cNvPr id="4" name="Slide Number Placeholder 3"/>
          <p:cNvSpPr>
            <a:spLocks noGrp="1"/>
          </p:cNvSpPr>
          <p:nvPr>
            <p:ph type="sldNum" sz="quarter" idx="12"/>
          </p:nvPr>
        </p:nvSpPr>
        <p:spPr/>
        <p:txBody>
          <a:bodyPr/>
          <a:lstStyle/>
          <a:p>
            <a:fld id="{FE5295F3-CB9A-46E7-ADA4-32F17A59A0E2}" type="slidenum">
              <a:rPr lang="en-US" smtClean="0"/>
              <a:pPr/>
              <a:t>19</a:t>
            </a:fld>
            <a:endParaRPr lang="en-US"/>
          </a:p>
        </p:txBody>
      </p:sp>
      <p:sp>
        <p:nvSpPr>
          <p:cNvPr id="6" name="Rectangular Callout 5"/>
          <p:cNvSpPr>
            <a:spLocks noChangeArrowheads="1"/>
          </p:cNvSpPr>
          <p:nvPr/>
        </p:nvSpPr>
        <p:spPr bwMode="auto">
          <a:xfrm>
            <a:off x="8562974" y="2037518"/>
            <a:ext cx="2264859" cy="2266853"/>
          </a:xfrm>
          <a:prstGeom prst="wedgeRectCallout">
            <a:avLst>
              <a:gd name="adj1" fmla="val -61856"/>
              <a:gd name="adj2" fmla="val 19306"/>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dirty="0">
                <a:effectLst/>
                <a:latin typeface="Times New Roman" panose="02020603050405020304" pitchFamily="18" charset="0"/>
                <a:ea typeface="SimSun" panose="02010600030101010101" pitchFamily="2" charset="-122"/>
              </a:rPr>
              <a:t>Scan line crossing the projection of two surfaces s1 and s2, in the view plane. Dashed lines indicate the boundaries of hidden surfaces.</a:t>
            </a:r>
            <a:endParaRPr lang="en-US" sz="2800" dirty="0">
              <a:effectLst/>
              <a:latin typeface="Times New Roman" panose="02020603050405020304" pitchFamily="18" charset="0"/>
              <a:ea typeface="SimSun" panose="02010600030101010101" pitchFamily="2" charset="-122"/>
            </a:endParaRPr>
          </a:p>
        </p:txBody>
      </p:sp>
      <p:sp>
        <p:nvSpPr>
          <p:cNvPr id="7" name="Title 1"/>
          <p:cNvSpPr>
            <a:spLocks noGrp="1"/>
          </p:cNvSpPr>
          <p:nvPr>
            <p:ph type="title"/>
          </p:nvPr>
        </p:nvSpPr>
        <p:spPr>
          <a:xfrm>
            <a:off x="312233" y="132650"/>
            <a:ext cx="10515600" cy="1325563"/>
          </a:xfrm>
        </p:spPr>
        <p:txBody>
          <a:bodyPr/>
          <a:lstStyle/>
          <a:p>
            <a:r>
              <a:rPr lang="en-US" b="1" u="sng" dirty="0" smtClean="0"/>
              <a:t>Scan-Line Method</a:t>
            </a:r>
            <a:endParaRPr lang="en-US" b="1" u="sng" dirty="0"/>
          </a:p>
        </p:txBody>
      </p:sp>
    </p:spTree>
    <p:extLst>
      <p:ext uri="{BB962C8B-B14F-4D97-AF65-F5344CB8AC3E}">
        <p14:creationId xmlns:p14="http://schemas.microsoft.com/office/powerpoint/2010/main" xmlns="" val="2005167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732" y="418011"/>
            <a:ext cx="11027714" cy="1907177"/>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Visible-Surface Detection Methods</a:t>
            </a:r>
            <a:r>
              <a:rPr lang="en-US" u="sng" dirty="0" smtClean="0">
                <a:latin typeface="Times New Roman" panose="02020603050405020304" pitchFamily="18" charset="0"/>
                <a:cs typeface="Times New Roman" panose="02020603050405020304" pitchFamily="18" charset="0"/>
              </a:rPr>
              <a:t/>
            </a:r>
            <a:br>
              <a:rPr lang="en-US" u="sng" dirty="0" smtClean="0">
                <a:latin typeface="Times New Roman" panose="02020603050405020304" pitchFamily="18" charset="0"/>
                <a:cs typeface="Times New Roman" panose="02020603050405020304" pitchFamily="18" charset="0"/>
              </a:rPr>
            </a:br>
            <a:r>
              <a:rPr lang="en-US" b="1" u="sng" dirty="0" smtClean="0">
                <a:latin typeface="Times New Roman" panose="02020603050405020304" pitchFamily="18" charset="0"/>
                <a:cs typeface="Times New Roman" panose="02020603050405020304" pitchFamily="18" charset="0"/>
              </a:rPr>
              <a:t>OR (Hidden Line and Hidden Surface Removal Techniques)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2732" y="2142308"/>
            <a:ext cx="9603862" cy="4114800"/>
          </a:xfrm>
        </p:spPr>
        <p:txBody>
          <a:bodyPr>
            <a:normAutofit/>
          </a:bodyPr>
          <a:lstStyle/>
          <a:p>
            <a:r>
              <a:rPr lang="en-US" dirty="0" smtClean="0">
                <a:latin typeface="Times New Roman" panose="02020603050405020304" pitchFamily="18" charset="0"/>
                <a:cs typeface="Times New Roman" panose="02020603050405020304" pitchFamily="18" charset="0"/>
              </a:rPr>
              <a:t>Process of realistic graphics for identifying those parts of a scene that are visible from a chosen viewing position</a:t>
            </a:r>
          </a:p>
          <a:p>
            <a:r>
              <a:rPr lang="en-US" dirty="0" smtClean="0">
                <a:latin typeface="Times New Roman" panose="02020603050405020304" pitchFamily="18" charset="0"/>
                <a:cs typeface="Times New Roman" panose="02020603050405020304" pitchFamily="18" charset="0"/>
              </a:rPr>
              <a:t>Numerous algorithms have been invented for efficient identification of visible objects for different types of applications</a:t>
            </a:r>
          </a:p>
          <a:p>
            <a:r>
              <a:rPr lang="en-US" dirty="0" smtClean="0">
                <a:latin typeface="Times New Roman" panose="02020603050405020304" pitchFamily="18" charset="0"/>
                <a:cs typeface="Times New Roman" panose="02020603050405020304" pitchFamily="18" charset="0"/>
              </a:rPr>
              <a:t>Some methods require more </a:t>
            </a:r>
            <a:r>
              <a:rPr lang="en-US" b="1" i="1" dirty="0" smtClean="0">
                <a:latin typeface="Times New Roman" panose="02020603050405020304" pitchFamily="18" charset="0"/>
                <a:cs typeface="Times New Roman" panose="02020603050405020304" pitchFamily="18" charset="0"/>
              </a:rPr>
              <a:t>memory</a:t>
            </a:r>
            <a:r>
              <a:rPr lang="en-US" dirty="0" smtClean="0">
                <a:latin typeface="Times New Roman" panose="02020603050405020304" pitchFamily="18" charset="0"/>
                <a:cs typeface="Times New Roman" panose="02020603050405020304" pitchFamily="18" charset="0"/>
              </a:rPr>
              <a:t>, some involve more </a:t>
            </a:r>
            <a:r>
              <a:rPr lang="en-US" b="1" i="1" dirty="0" smtClean="0">
                <a:latin typeface="Times New Roman" panose="02020603050405020304" pitchFamily="18" charset="0"/>
                <a:cs typeface="Times New Roman" panose="02020603050405020304" pitchFamily="18" charset="0"/>
              </a:rPr>
              <a:t>processing time</a:t>
            </a:r>
            <a:r>
              <a:rPr lang="en-US" dirty="0" smtClean="0">
                <a:latin typeface="Times New Roman" panose="02020603050405020304" pitchFamily="18" charset="0"/>
                <a:cs typeface="Times New Roman" panose="02020603050405020304" pitchFamily="18" charset="0"/>
              </a:rPr>
              <a:t>, and some apply only to </a:t>
            </a:r>
            <a:r>
              <a:rPr lang="en-US" b="1" i="1" dirty="0" smtClean="0">
                <a:latin typeface="Times New Roman" panose="02020603050405020304" pitchFamily="18" charset="0"/>
                <a:cs typeface="Times New Roman" panose="02020603050405020304" pitchFamily="18" charset="0"/>
              </a:rPr>
              <a:t>special types of objects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5295F3-CB9A-46E7-ADA4-32F17A59A0E2}" type="slidenum">
              <a:rPr lang="en-US" smtClean="0"/>
              <a:pPr/>
              <a:t>2</a:t>
            </a:fld>
            <a:endParaRPr lang="en-US"/>
          </a:p>
        </p:txBody>
      </p:sp>
    </p:spTree>
    <p:extLst>
      <p:ext uri="{BB962C8B-B14F-4D97-AF65-F5344CB8AC3E}">
        <p14:creationId xmlns:p14="http://schemas.microsoft.com/office/powerpoint/2010/main" xmlns="" val="27963869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445" y="883163"/>
            <a:ext cx="11680556" cy="5838312"/>
          </a:xfrm>
        </p:spPr>
        <p:txBody>
          <a:bodyPr>
            <a:normAutofit fontScale="25000" lnSpcReduction="20000"/>
          </a:bodyPr>
          <a:lstStyle/>
          <a:p>
            <a:pPr lvl="0"/>
            <a:r>
              <a:rPr lang="en-US" sz="9600" dirty="0"/>
              <a:t>Figure above illustrates the scan-line method for locating visible portions of surfaces for pixel positions along the line. </a:t>
            </a:r>
          </a:p>
          <a:p>
            <a:pPr lvl="0"/>
            <a:r>
              <a:rPr lang="en-US" sz="9600" dirty="0"/>
              <a:t>The active edge list for scan line 1 contains information from the edge table for edges AB, BC, EH, and FG. For positions along this scan line between edges AB and BC, only the flag for surface S</a:t>
            </a:r>
            <a:r>
              <a:rPr lang="en-US" sz="9600" baseline="-25000" dirty="0"/>
              <a:t>1</a:t>
            </a:r>
            <a:r>
              <a:rPr lang="en-US" sz="9600" dirty="0"/>
              <a:t> is on. </a:t>
            </a:r>
          </a:p>
          <a:p>
            <a:pPr lvl="0"/>
            <a:r>
              <a:rPr lang="en-US" sz="9600" dirty="0"/>
              <a:t>Therefore, no depth calculations are necessary, and intensity information for surface S</a:t>
            </a:r>
            <a:r>
              <a:rPr lang="en-US" sz="9600" baseline="-25000" dirty="0"/>
              <a:t>1</a:t>
            </a:r>
            <a:r>
              <a:rPr lang="en-US" sz="9600" dirty="0"/>
              <a:t> is entered from the polygon table into the refresh buffer. </a:t>
            </a:r>
          </a:p>
          <a:p>
            <a:pPr lvl="0"/>
            <a:r>
              <a:rPr lang="en-US" sz="9600" dirty="0"/>
              <a:t>Similarly, between edges EH and FG, only the flag for surface S</a:t>
            </a:r>
            <a:r>
              <a:rPr lang="en-US" sz="9600" baseline="-25000" dirty="0"/>
              <a:t>2</a:t>
            </a:r>
            <a:r>
              <a:rPr lang="en-US" sz="9600" dirty="0"/>
              <a:t> is on. No other positions along scan line 1 intersect surfaces, so the intensity values in the other areas are set to the background intensity. The background intensity can be loaded throughout the buffer in an initialization routine. </a:t>
            </a:r>
          </a:p>
          <a:p>
            <a:pPr lvl="0"/>
            <a:r>
              <a:rPr lang="en-US" sz="9600" dirty="0"/>
              <a:t>For scan lines 2 and 3, the active edge list contains edges </a:t>
            </a:r>
            <a:r>
              <a:rPr lang="en-US" sz="9600" i="1" dirty="0"/>
              <a:t>AD, EH, BC, </a:t>
            </a:r>
            <a:r>
              <a:rPr lang="en-US" sz="9600" dirty="0"/>
              <a:t>and </a:t>
            </a:r>
            <a:r>
              <a:rPr lang="en-US" sz="9600" i="1" dirty="0"/>
              <a:t>FG. </a:t>
            </a:r>
            <a:r>
              <a:rPr lang="en-US" sz="9600" dirty="0"/>
              <a:t>Along scan line 2 from edge </a:t>
            </a:r>
            <a:r>
              <a:rPr lang="en-US" sz="9600" i="1" dirty="0"/>
              <a:t>AD </a:t>
            </a:r>
            <a:r>
              <a:rPr lang="en-US" sz="9600" dirty="0"/>
              <a:t>to edge </a:t>
            </a:r>
            <a:r>
              <a:rPr lang="en-US" sz="9600" i="1" dirty="0"/>
              <a:t>EH, </a:t>
            </a:r>
            <a:r>
              <a:rPr lang="en-US" sz="9600" dirty="0"/>
              <a:t>only the flag for surface S</a:t>
            </a:r>
            <a:r>
              <a:rPr lang="en-US" sz="9600" baseline="-25000" dirty="0"/>
              <a:t>1</a:t>
            </a:r>
            <a:r>
              <a:rPr lang="en-US" sz="9600" dirty="0"/>
              <a:t> is on. </a:t>
            </a:r>
            <a:r>
              <a:rPr lang="en-US" sz="9600" b="1" dirty="0"/>
              <a:t>But between edges EH and </a:t>
            </a:r>
            <a:r>
              <a:rPr lang="en-US" sz="9600" b="1" i="1" dirty="0"/>
              <a:t>BC, </a:t>
            </a:r>
            <a:r>
              <a:rPr lang="en-US" sz="9600" b="1" dirty="0"/>
              <a:t>the flags for both surfaces are on</a:t>
            </a:r>
            <a:r>
              <a:rPr lang="en-US" sz="9600" dirty="0"/>
              <a:t>. In this interval, depth calculations must be made using the plane coefficients for the two surfaces. </a:t>
            </a:r>
          </a:p>
          <a:p>
            <a:pPr lvl="0"/>
            <a:r>
              <a:rPr lang="en-US" sz="9600" dirty="0" smtClean="0"/>
              <a:t>For </a:t>
            </a:r>
            <a:r>
              <a:rPr lang="en-US" sz="9600" dirty="0"/>
              <a:t>example, the depth (Z) of surface S</a:t>
            </a:r>
            <a:r>
              <a:rPr lang="en-US" sz="9600" baseline="-25000" dirty="0"/>
              <a:t>1</a:t>
            </a:r>
            <a:r>
              <a:rPr lang="en-US" sz="9600" dirty="0"/>
              <a:t> is assumed to be less than that of S</a:t>
            </a:r>
            <a:r>
              <a:rPr lang="en-US" sz="9600" baseline="-25000" dirty="0"/>
              <a:t>2</a:t>
            </a:r>
            <a:r>
              <a:rPr lang="en-US" sz="9600" dirty="0"/>
              <a:t>, so intensities for surface S</a:t>
            </a:r>
            <a:r>
              <a:rPr lang="en-US" sz="9600" baseline="-25000" dirty="0"/>
              <a:t>1</a:t>
            </a:r>
            <a:r>
              <a:rPr lang="en-US" sz="9600" dirty="0"/>
              <a:t> are loaded into the refresh buffer until boundary BC is encountered. Then the flag for surface S</a:t>
            </a:r>
            <a:r>
              <a:rPr lang="en-US" sz="9600" baseline="-25000" dirty="0"/>
              <a:t>1</a:t>
            </a:r>
            <a:r>
              <a:rPr lang="en-US" sz="9600" dirty="0"/>
              <a:t> goes off, and intensities for surface </a:t>
            </a:r>
            <a:r>
              <a:rPr lang="en-US" sz="9600" i="1" dirty="0"/>
              <a:t>S</a:t>
            </a:r>
            <a:r>
              <a:rPr lang="en-US" sz="9600" i="1" baseline="-25000" dirty="0"/>
              <a:t>2</a:t>
            </a:r>
            <a:r>
              <a:rPr lang="en-US" sz="9600" i="1" dirty="0"/>
              <a:t> </a:t>
            </a:r>
            <a:r>
              <a:rPr lang="en-US" sz="9600" dirty="0"/>
              <a:t>are stored until edge FG is passed.</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20</a:t>
            </a:fld>
            <a:endParaRPr lang="en-US"/>
          </a:p>
        </p:txBody>
      </p:sp>
      <p:sp>
        <p:nvSpPr>
          <p:cNvPr id="5" name="Title 1"/>
          <p:cNvSpPr>
            <a:spLocks noGrp="1"/>
          </p:cNvSpPr>
          <p:nvPr>
            <p:ph type="title"/>
          </p:nvPr>
        </p:nvSpPr>
        <p:spPr>
          <a:xfrm>
            <a:off x="697423" y="0"/>
            <a:ext cx="10532390" cy="1022649"/>
          </a:xfrm>
        </p:spPr>
        <p:txBody>
          <a:bodyPr/>
          <a:lstStyle/>
          <a:p>
            <a:r>
              <a:rPr lang="en-US" b="1" u="sng" dirty="0" smtClean="0"/>
              <a:t>Scan-Line Method</a:t>
            </a:r>
            <a:endParaRPr lang="en-US" b="1" u="sng" dirty="0"/>
          </a:p>
        </p:txBody>
      </p:sp>
    </p:spTree>
    <p:extLst>
      <p:ext uri="{BB962C8B-B14F-4D97-AF65-F5344CB8AC3E}">
        <p14:creationId xmlns:p14="http://schemas.microsoft.com/office/powerpoint/2010/main" xmlns="" val="4009958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50" y="148149"/>
            <a:ext cx="10515600" cy="1325563"/>
          </a:xfrm>
        </p:spPr>
        <p:txBody>
          <a:bodyPr/>
          <a:lstStyle/>
          <a:p>
            <a:r>
              <a:rPr lang="en-US" b="1" u="sng" dirty="0"/>
              <a:t>Depth-Sorting Method </a:t>
            </a:r>
            <a:r>
              <a:rPr lang="en-US" b="1" u="sng" dirty="0" smtClean="0"/>
              <a:t>(</a:t>
            </a:r>
            <a:r>
              <a:rPr lang="en-US" b="1" u="sng" dirty="0"/>
              <a:t>Painter’s Algorithm)</a:t>
            </a:r>
          </a:p>
        </p:txBody>
      </p:sp>
      <p:sp>
        <p:nvSpPr>
          <p:cNvPr id="3" name="Content Placeholder 2"/>
          <p:cNvSpPr>
            <a:spLocks noGrp="1"/>
          </p:cNvSpPr>
          <p:nvPr>
            <p:ph idx="1"/>
          </p:nvPr>
        </p:nvSpPr>
        <p:spPr>
          <a:xfrm>
            <a:off x="373250" y="1354084"/>
            <a:ext cx="10515600" cy="4351338"/>
          </a:xfrm>
        </p:spPr>
        <p:txBody>
          <a:bodyPr/>
          <a:lstStyle/>
          <a:p>
            <a:r>
              <a:rPr lang="en-US" dirty="0"/>
              <a:t>This method uses both </a:t>
            </a:r>
            <a:r>
              <a:rPr lang="en-US" b="1" dirty="0"/>
              <a:t>object space </a:t>
            </a:r>
            <a:r>
              <a:rPr lang="en-US" dirty="0"/>
              <a:t>and </a:t>
            </a:r>
            <a:r>
              <a:rPr lang="en-US" b="1" dirty="0"/>
              <a:t>image space </a:t>
            </a:r>
            <a:r>
              <a:rPr lang="en-US" dirty="0"/>
              <a:t>methods</a:t>
            </a:r>
            <a:r>
              <a:rPr lang="en-US" dirty="0" smtClean="0"/>
              <a:t>.</a:t>
            </a:r>
          </a:p>
          <a:p>
            <a:r>
              <a:rPr lang="en-US" dirty="0"/>
              <a:t>In this method the surface representation of 3D object are </a:t>
            </a:r>
            <a:r>
              <a:rPr lang="en-US" b="1" u="sng" dirty="0"/>
              <a:t>sorted </a:t>
            </a:r>
            <a:r>
              <a:rPr lang="en-US" b="1" u="sng" dirty="0" smtClean="0"/>
              <a:t>as </a:t>
            </a:r>
            <a:r>
              <a:rPr lang="en-US" b="1" u="sng" dirty="0"/>
              <a:t>decreasing depth from viewer</a:t>
            </a:r>
            <a:r>
              <a:rPr lang="en-US" b="1" dirty="0"/>
              <a:t>. </a:t>
            </a:r>
            <a:r>
              <a:rPr lang="en-US" b="1" dirty="0" smtClean="0"/>
              <a:t> </a:t>
            </a:r>
          </a:p>
          <a:p>
            <a:r>
              <a:rPr lang="en-US" dirty="0"/>
              <a:t>Then sorted surface are scan converted in order starting with surface of greatest depth for the </a:t>
            </a:r>
            <a:r>
              <a:rPr lang="en-US" dirty="0" smtClean="0"/>
              <a:t>viewer.</a:t>
            </a:r>
          </a:p>
          <a:p>
            <a:r>
              <a:rPr lang="en-US" dirty="0"/>
              <a:t>This </a:t>
            </a:r>
            <a:r>
              <a:rPr lang="en-US" dirty="0" smtClean="0"/>
              <a:t>method </a:t>
            </a:r>
            <a:r>
              <a:rPr lang="en-US" dirty="0"/>
              <a:t>is also called </a:t>
            </a:r>
            <a:r>
              <a:rPr lang="en-US" dirty="0" smtClean="0"/>
              <a:t>as "</a:t>
            </a:r>
            <a:r>
              <a:rPr lang="en-US" b="1" dirty="0" smtClean="0"/>
              <a:t>Painter's </a:t>
            </a:r>
            <a:r>
              <a:rPr lang="en-US" b="1" dirty="0"/>
              <a:t>Algorithm</a:t>
            </a:r>
            <a:r>
              <a:rPr lang="en-US" dirty="0"/>
              <a:t>" as it simulates how a painter typically produces his painting. </a:t>
            </a:r>
            <a:endParaRPr lang="en-US" dirty="0" smtClean="0"/>
          </a:p>
          <a:p>
            <a:endParaRPr lang="en-US" b="1"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21</a:t>
            </a:fld>
            <a:endParaRPr lang="en-US"/>
          </a:p>
        </p:txBody>
      </p:sp>
    </p:spTree>
    <p:extLst>
      <p:ext uri="{BB962C8B-B14F-4D97-AF65-F5344CB8AC3E}">
        <p14:creationId xmlns:p14="http://schemas.microsoft.com/office/powerpoint/2010/main" xmlns="" val="35299819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Picture 2" descr="Depth Sorting Method"/>
          <p:cNvPicPr>
            <a:picLocks noChangeAspect="1" noChangeArrowheads="1"/>
          </p:cNvPicPr>
          <p:nvPr/>
        </p:nvPicPr>
        <p:blipFill>
          <a:blip r:embed="rId2" cstate="print"/>
          <a:srcRect/>
          <a:stretch>
            <a:fillRect/>
          </a:stretch>
        </p:blipFill>
        <p:spPr bwMode="auto">
          <a:xfrm rot="5400000">
            <a:off x="8375737" y="2455831"/>
            <a:ext cx="4651880" cy="1796030"/>
          </a:xfrm>
          <a:prstGeom prst="rect">
            <a:avLst/>
          </a:prstGeom>
          <a:noFill/>
        </p:spPr>
      </p:pic>
      <p:sp>
        <p:nvSpPr>
          <p:cNvPr id="2" name="Title 1"/>
          <p:cNvSpPr>
            <a:spLocks noGrp="1"/>
          </p:cNvSpPr>
          <p:nvPr>
            <p:ph type="title"/>
          </p:nvPr>
        </p:nvSpPr>
        <p:spPr>
          <a:xfrm>
            <a:off x="186077" y="26843"/>
            <a:ext cx="10515600" cy="1325563"/>
          </a:xfrm>
        </p:spPr>
        <p:txBody>
          <a:bodyPr>
            <a:normAutofit/>
          </a:bodyPr>
          <a:lstStyle/>
          <a:p>
            <a:r>
              <a:rPr lang="en-US" u="sng" dirty="0" smtClean="0"/>
              <a:t>Depth-Sorting Method (Painter’s Algorithm)</a:t>
            </a:r>
            <a:endParaRPr lang="en-US" u="sng"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22</a:t>
            </a:fld>
            <a:endParaRPr lang="en-US"/>
          </a:p>
        </p:txBody>
      </p:sp>
      <p:sp>
        <p:nvSpPr>
          <p:cNvPr id="4" name="Rectangle 3"/>
          <p:cNvSpPr/>
          <p:nvPr/>
        </p:nvSpPr>
        <p:spPr>
          <a:xfrm>
            <a:off x="496389" y="955128"/>
            <a:ext cx="9107690" cy="5693866"/>
          </a:xfrm>
          <a:prstGeom prst="rect">
            <a:avLst/>
          </a:prstGeom>
        </p:spPr>
        <p:txBody>
          <a:bodyPr wrap="square">
            <a:spAutoFit/>
          </a:bodyPr>
          <a:lstStyle/>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In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creating </a:t>
            </a:r>
            <a:r>
              <a:rPr lang="en-US" sz="2800" dirty="0">
                <a:latin typeface="Times New Roman" panose="02020603050405020304" pitchFamily="18" charset="0"/>
                <a:ea typeface="Calibri" panose="020F0502020204030204" pitchFamily="34" charset="0"/>
                <a:cs typeface="Times New Roman" panose="02020603050405020304" pitchFamily="18" charset="0"/>
              </a:rPr>
              <a:t>painting, an artist first paints the background colors. Next, the most distant objects are added, then the nearer objects and so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on. </a:t>
            </a:r>
            <a:r>
              <a:rPr lang="en-US" sz="2800" dirty="0">
                <a:latin typeface="Times New Roman" panose="02020603050405020304" pitchFamily="18" charset="0"/>
                <a:ea typeface="Calibri" panose="020F0502020204030204" pitchFamily="34" charset="0"/>
                <a:cs typeface="Times New Roman" panose="02020603050405020304" pitchFamily="18" charset="0"/>
              </a:rPr>
              <a:t>Finally, foreground objects are painted on the canvas over the background and other objects that have been painted on the canvas. Each layer of the paint covers up the previous layer. Using similar technique,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We first sort surfaces according to their distances from the view plane.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Intensity values for the farthest surface are then entered into the refresh buffer.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Taking each succeeding surface in turn (in decreasing depth order), we “paint” the surface intensities onto the frame buffer over the intensities of previously processed surfaces.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98290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736" y="1225738"/>
            <a:ext cx="10515600" cy="4351338"/>
          </a:xfrm>
        </p:spPr>
        <p:txBody>
          <a:bodyPr>
            <a:normAutofit/>
          </a:bodyPr>
          <a:lstStyle/>
          <a:p>
            <a:r>
              <a:rPr lang="en-US" dirty="0"/>
              <a:t>The conceptual steps that performed in depth-sort algorithm are</a:t>
            </a:r>
          </a:p>
          <a:p>
            <a:pPr marL="971550" lvl="1" indent="-514350">
              <a:buFont typeface="+mj-lt"/>
              <a:buAutoNum type="arabicPeriod"/>
            </a:pPr>
            <a:r>
              <a:rPr lang="en-US" sz="2800" dirty="0"/>
              <a:t>Surfaces are sorted in order of decreasing depth (z-coordinate).</a:t>
            </a:r>
          </a:p>
          <a:p>
            <a:pPr marL="971550" lvl="1" indent="-514350">
              <a:buFont typeface="+mj-lt"/>
              <a:buAutoNum type="arabicPeriod"/>
            </a:pPr>
            <a:r>
              <a:rPr lang="en-US" sz="2800" dirty="0"/>
              <a:t>Resolve any ambiguity that may cause when the polygons </a:t>
            </a:r>
            <a:r>
              <a:rPr lang="en-US" sz="2800" dirty="0" smtClean="0"/>
              <a:t>depth(z) extents </a:t>
            </a:r>
            <a:r>
              <a:rPr lang="en-US" sz="2800" dirty="0"/>
              <a:t>overlap, splitting polygons if necessary.</a:t>
            </a:r>
          </a:p>
          <a:p>
            <a:pPr marL="971550" lvl="1" indent="-514350">
              <a:buFont typeface="+mj-lt"/>
              <a:buAutoNum type="arabicPeriod"/>
            </a:pPr>
            <a:r>
              <a:rPr lang="en-US" sz="2800" dirty="0"/>
              <a:t>Surfaces are scan converted in order, starting with the surface of greatest depth.</a:t>
            </a:r>
          </a:p>
          <a:p>
            <a:r>
              <a:rPr lang="en-US" dirty="0"/>
              <a:t> </a:t>
            </a:r>
            <a:r>
              <a:rPr lang="en-US" dirty="0" smtClean="0"/>
              <a:t>Sorting </a:t>
            </a:r>
            <a:r>
              <a:rPr lang="en-US" dirty="0"/>
              <a:t>operations are carried out in both image and object space, and the scan conversion of the polygon surfaces is performed in image space.</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23</a:t>
            </a:fld>
            <a:endParaRPr lang="en-US"/>
          </a:p>
        </p:txBody>
      </p:sp>
      <p:sp>
        <p:nvSpPr>
          <p:cNvPr id="5" name="Title 1"/>
          <p:cNvSpPr>
            <a:spLocks noGrp="1"/>
          </p:cNvSpPr>
          <p:nvPr>
            <p:ph type="title"/>
          </p:nvPr>
        </p:nvSpPr>
        <p:spPr>
          <a:xfrm>
            <a:off x="512736" y="50801"/>
            <a:ext cx="10515600" cy="1325563"/>
          </a:xfrm>
        </p:spPr>
        <p:txBody>
          <a:bodyPr/>
          <a:lstStyle/>
          <a:p>
            <a:r>
              <a:rPr lang="en-US" b="1" u="sng" dirty="0"/>
              <a:t>Depth-Sorting Method </a:t>
            </a:r>
            <a:r>
              <a:rPr lang="en-US" b="1" u="sng" dirty="0" smtClean="0"/>
              <a:t>(</a:t>
            </a:r>
            <a:r>
              <a:rPr lang="en-US" b="1" u="sng" dirty="0"/>
              <a:t>Painter’s Algorithm)</a:t>
            </a:r>
          </a:p>
        </p:txBody>
      </p:sp>
    </p:spTree>
    <p:extLst>
      <p:ext uri="{BB962C8B-B14F-4D97-AF65-F5344CB8AC3E}">
        <p14:creationId xmlns:p14="http://schemas.microsoft.com/office/powerpoint/2010/main" xmlns="" val="13736703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24</a:t>
            </a:fld>
            <a:endParaRPr lang="en-US"/>
          </a:p>
        </p:txBody>
      </p:sp>
      <p:sp>
        <p:nvSpPr>
          <p:cNvPr id="5" name="Rectangle 4"/>
          <p:cNvSpPr/>
          <p:nvPr/>
        </p:nvSpPr>
        <p:spPr>
          <a:xfrm>
            <a:off x="838199" y="1516723"/>
            <a:ext cx="10515600" cy="954107"/>
          </a:xfrm>
          <a:prstGeom prst="rect">
            <a:avLst/>
          </a:prstGeom>
        </p:spPr>
        <p:txBody>
          <a:bodyPr wrap="square">
            <a:spAutoFit/>
          </a:bodyPr>
          <a:lstStyle/>
          <a:p>
            <a:r>
              <a:rPr lang="en-US" sz="2800" b="1" u="sng" dirty="0">
                <a:latin typeface="Times New Roman" panose="02020603050405020304" pitchFamily="18" charset="0"/>
                <a:ea typeface="SimSun" panose="02010600030101010101" pitchFamily="2" charset="-122"/>
              </a:rPr>
              <a:t>Problem</a:t>
            </a:r>
            <a:r>
              <a:rPr lang="en-US" sz="2800" dirty="0">
                <a:latin typeface="Times New Roman" panose="02020603050405020304" pitchFamily="18" charset="0"/>
                <a:ea typeface="SimSun" panose="02010600030101010101" pitchFamily="2" charset="-122"/>
              </a:rPr>
              <a:t>: One of the major problems in this algorithm is intersecting polygon surfaces. As shown in fig. below.</a:t>
            </a:r>
            <a:endParaRPr lang="en-US" sz="2800" dirty="0"/>
          </a:p>
        </p:txBody>
      </p:sp>
      <p:sp>
        <p:nvSpPr>
          <p:cNvPr id="6" name="Title 1"/>
          <p:cNvSpPr>
            <a:spLocks noGrp="1"/>
          </p:cNvSpPr>
          <p:nvPr>
            <p:ph type="title"/>
          </p:nvPr>
        </p:nvSpPr>
        <p:spPr/>
        <p:txBody>
          <a:bodyPr/>
          <a:lstStyle/>
          <a:p>
            <a:r>
              <a:rPr lang="en-US" b="1" u="sng" dirty="0"/>
              <a:t>Depth-Sorting Method </a:t>
            </a:r>
            <a:r>
              <a:rPr lang="en-US" b="1" u="sng" dirty="0" smtClean="0"/>
              <a:t>(</a:t>
            </a:r>
            <a:r>
              <a:rPr lang="en-US" b="1" u="sng" dirty="0"/>
              <a:t>Painter’s Algorithm)</a:t>
            </a:r>
          </a:p>
        </p:txBody>
      </p:sp>
      <p:grpSp>
        <p:nvGrpSpPr>
          <p:cNvPr id="7" name="Group 2"/>
          <p:cNvGrpSpPr>
            <a:grpSpLocks/>
          </p:cNvGrpSpPr>
          <p:nvPr/>
        </p:nvGrpSpPr>
        <p:grpSpPr bwMode="auto">
          <a:xfrm>
            <a:off x="8122403" y="1996026"/>
            <a:ext cx="2340244" cy="1534332"/>
            <a:chOff x="2340" y="10080"/>
            <a:chExt cx="2910" cy="2340"/>
          </a:xfrm>
        </p:grpSpPr>
        <p:sp>
          <p:nvSpPr>
            <p:cNvPr id="8" name="Rectangle 3"/>
            <p:cNvSpPr>
              <a:spLocks noChangeArrowheads="1"/>
            </p:cNvSpPr>
            <p:nvPr/>
          </p:nvSpPr>
          <p:spPr bwMode="auto">
            <a:xfrm>
              <a:off x="2340" y="10440"/>
              <a:ext cx="288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4"/>
            <p:cNvSpPr>
              <a:spLocks noChangeArrowheads="1"/>
            </p:cNvSpPr>
            <p:nvPr/>
          </p:nvSpPr>
          <p:spPr bwMode="auto">
            <a:xfrm rot="-1676182">
              <a:off x="2955" y="10080"/>
              <a:ext cx="360" cy="23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flipV="1">
              <a:off x="3420" y="10800"/>
              <a:ext cx="90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3420" y="11880"/>
              <a:ext cx="36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3780" y="10800"/>
              <a:ext cx="1080" cy="12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4590" y="1026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4710" y="10260"/>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Line 10"/>
            <p:cNvSpPr>
              <a:spLocks noChangeShapeType="1"/>
            </p:cNvSpPr>
            <p:nvPr/>
          </p:nvSpPr>
          <p:spPr bwMode="auto">
            <a:xfrm flipH="1">
              <a:off x="5070" y="10260"/>
              <a:ext cx="180" cy="1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Rectangle 15"/>
          <p:cNvSpPr/>
          <p:nvPr/>
        </p:nvSpPr>
        <p:spPr>
          <a:xfrm>
            <a:off x="715722" y="2647668"/>
            <a:ext cx="10328111" cy="3416320"/>
          </a:xfrm>
          <a:prstGeom prst="rect">
            <a:avLst/>
          </a:prstGeom>
        </p:spPr>
        <p:txBody>
          <a:bodyPr wrap="square">
            <a:spAutoFit/>
          </a:bodyPr>
          <a:lstStyle/>
          <a:p>
            <a:pPr marL="342900" marR="0" lvl="0" indent="-342900" algn="just">
              <a:spcBef>
                <a:spcPts val="0"/>
              </a:spcBef>
              <a:spcAft>
                <a:spcPts val="0"/>
              </a:spcAft>
              <a:buFont typeface="Symbol" panose="05050102010706020507" pitchFamily="18" charset="2"/>
              <a:buChar char=""/>
              <a:tabLst>
                <a:tab pos="2286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Different polygons may have same depth.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The nearest polygon could also be farthest.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US" sz="2400" dirty="0">
                <a:latin typeface="Times New Roman" panose="02020603050405020304" pitchFamily="18" charset="0"/>
                <a:ea typeface="Calibri" panose="020F0502020204030204" pitchFamily="34" charset="0"/>
                <a:cs typeface="Times New Roman" panose="02020603050405020304" pitchFamily="18" charset="0"/>
              </a:rPr>
              <a:t>We cannot use simple depth-sorting to remove the hidden-surfaces in the images.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gn="just"/>
            <a:r>
              <a:rPr lang="en-US" sz="2400" b="1" u="sng" dirty="0">
                <a:latin typeface="Times New Roman" panose="02020603050405020304" pitchFamily="18" charset="0"/>
                <a:ea typeface="Calibri" panose="020F0502020204030204" pitchFamily="34" charset="0"/>
                <a:cs typeface="Times New Roman" panose="02020603050405020304" pitchFamily="18" charset="0"/>
              </a:rPr>
              <a:t>Solution</a:t>
            </a:r>
            <a:r>
              <a:rPr lang="en-US" sz="2400" dirty="0">
                <a:latin typeface="Times New Roman" panose="02020603050405020304" pitchFamily="18" charset="0"/>
                <a:ea typeface="Calibri" panose="020F0502020204030204" pitchFamily="34" charset="0"/>
                <a:cs typeface="Times New Roman" panose="02020603050405020304" pitchFamily="18" charset="0"/>
              </a:rPr>
              <a:t>: For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such intersecting </a:t>
            </a:r>
            <a:r>
              <a:rPr lang="en-US" sz="2400" dirty="0">
                <a:latin typeface="Times New Roman" panose="02020603050405020304" pitchFamily="18" charset="0"/>
                <a:ea typeface="Calibri" panose="020F0502020204030204" pitchFamily="34" charset="0"/>
                <a:cs typeface="Times New Roman" panose="02020603050405020304" pitchFamily="18" charset="0"/>
              </a:rPr>
              <a:t>polygons, we can split one polygon into two or more polygons which can then be painted from back to front. This needs more time to compute intersection between polygons. So it becomes complex algorithm for such surface existence.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040043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230" y="1392022"/>
            <a:ext cx="10794569" cy="4964327"/>
          </a:xfrm>
        </p:spPr>
        <p:txBody>
          <a:bodyPr>
            <a:normAutofit lnSpcReduction="10000"/>
          </a:bodyPr>
          <a:lstStyle/>
          <a:p>
            <a:r>
              <a:rPr lang="en-US" dirty="0" smtClean="0"/>
              <a:t>The quick test that determine or tells us either the current area is part of one surface or further sub division is needed.</a:t>
            </a:r>
          </a:p>
          <a:p>
            <a:r>
              <a:rPr lang="en-US" dirty="0" smtClean="0"/>
              <a:t>The </a:t>
            </a:r>
            <a:r>
              <a:rPr lang="en-US" dirty="0"/>
              <a:t>area-subdivision method takes advantage by locating those view areas that represent part of a single surface. </a:t>
            </a:r>
            <a:endParaRPr lang="en-US" dirty="0" smtClean="0"/>
          </a:p>
          <a:p>
            <a:r>
              <a:rPr lang="en-US" dirty="0"/>
              <a:t>Divide the total viewing area into smaller and smaller rectangles until each small area is the projection </a:t>
            </a:r>
            <a:r>
              <a:rPr lang="en-US" dirty="0" smtClean="0"/>
              <a:t>part </a:t>
            </a:r>
            <a:r>
              <a:rPr lang="en-US" dirty="0"/>
              <a:t>of a single visible surface or no surface at all.</a:t>
            </a:r>
          </a:p>
          <a:p>
            <a:r>
              <a:rPr lang="en-US" dirty="0"/>
              <a:t>Continue this process until the subdivisions are easily analyzed as belonging to a single surface or until they are reduced to the size of a single pixel. </a:t>
            </a:r>
          </a:p>
          <a:p>
            <a:r>
              <a:rPr lang="en-US" dirty="0"/>
              <a:t>An easy way to do this is to successively divide the area into four equal parts at each step.</a:t>
            </a:r>
          </a:p>
        </p:txBody>
      </p:sp>
      <p:sp>
        <p:nvSpPr>
          <p:cNvPr id="4" name="Slide Number Placeholder 3"/>
          <p:cNvSpPr>
            <a:spLocks noGrp="1"/>
          </p:cNvSpPr>
          <p:nvPr>
            <p:ph type="sldNum" sz="quarter" idx="12"/>
          </p:nvPr>
        </p:nvSpPr>
        <p:spPr/>
        <p:txBody>
          <a:bodyPr/>
          <a:lstStyle/>
          <a:p>
            <a:fld id="{FE5295F3-CB9A-46E7-ADA4-32F17A59A0E2}" type="slidenum">
              <a:rPr lang="en-US" smtClean="0"/>
              <a:pPr/>
              <a:t>25</a:t>
            </a:fld>
            <a:endParaRPr lang="en-US"/>
          </a:p>
        </p:txBody>
      </p:sp>
      <p:sp>
        <p:nvSpPr>
          <p:cNvPr id="5" name="Title 1"/>
          <p:cNvSpPr>
            <a:spLocks noGrp="1"/>
          </p:cNvSpPr>
          <p:nvPr>
            <p:ph type="title"/>
          </p:nvPr>
        </p:nvSpPr>
        <p:spPr>
          <a:xfrm>
            <a:off x="559231" y="163647"/>
            <a:ext cx="10515600" cy="1325563"/>
          </a:xfrm>
        </p:spPr>
        <p:txBody>
          <a:bodyPr/>
          <a:lstStyle/>
          <a:p>
            <a:r>
              <a:rPr lang="en-US" b="1" u="sng" dirty="0" smtClean="0"/>
              <a:t>Area-Subdivision Method</a:t>
            </a:r>
            <a:endParaRPr lang="en-US" b="1" u="sng" dirty="0"/>
          </a:p>
        </p:txBody>
      </p:sp>
    </p:spTree>
    <p:extLst>
      <p:ext uri="{BB962C8B-B14F-4D97-AF65-F5344CB8AC3E}">
        <p14:creationId xmlns:p14="http://schemas.microsoft.com/office/powerpoint/2010/main" xmlns="" val="3684645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4265" y="5284966"/>
            <a:ext cx="8277386" cy="461665"/>
          </a:xfrm>
          <a:prstGeom prst="rect">
            <a:avLst/>
          </a:prstGeom>
        </p:spPr>
        <p:txBody>
          <a:bodyPr wrap="square">
            <a:spAutoFit/>
          </a:bodyPr>
          <a:lstStyle/>
          <a:p>
            <a:pPr algn="just"/>
            <a:r>
              <a:rPr lang="en-US" sz="2400" dirty="0"/>
              <a:t>Dividing a square area into  equal-sized quadrants at each step.</a:t>
            </a:r>
          </a:p>
        </p:txBody>
      </p:sp>
      <p:pic>
        <p:nvPicPr>
          <p:cNvPr id="164866" name="Picture 2" descr="C:\Users\DEEP\Desktop\Capture.JPG"/>
          <p:cNvPicPr>
            <a:picLocks noChangeAspect="1" noChangeArrowheads="1"/>
          </p:cNvPicPr>
          <p:nvPr/>
        </p:nvPicPr>
        <p:blipFill>
          <a:blip r:embed="rId2" cstate="print"/>
          <a:srcRect/>
          <a:stretch>
            <a:fillRect/>
          </a:stretch>
        </p:blipFill>
        <p:spPr bwMode="auto">
          <a:xfrm>
            <a:off x="3440624" y="1239864"/>
            <a:ext cx="4556501" cy="3874576"/>
          </a:xfrm>
          <a:prstGeom prst="rect">
            <a:avLst/>
          </a:prstGeom>
          <a:noFill/>
        </p:spPr>
      </p:pic>
      <p:sp>
        <p:nvSpPr>
          <p:cNvPr id="2" name="Slide Number Placeholder 1"/>
          <p:cNvSpPr>
            <a:spLocks noGrp="1"/>
          </p:cNvSpPr>
          <p:nvPr>
            <p:ph type="sldNum" sz="quarter" idx="12"/>
          </p:nvPr>
        </p:nvSpPr>
        <p:spPr/>
        <p:txBody>
          <a:bodyPr/>
          <a:lstStyle/>
          <a:p>
            <a:fld id="{FE5295F3-CB9A-46E7-ADA4-32F17A59A0E2}" type="slidenum">
              <a:rPr lang="en-US" smtClean="0"/>
              <a:pPr/>
              <a:t>26</a:t>
            </a:fld>
            <a:endParaRPr lang="en-US"/>
          </a:p>
        </p:txBody>
      </p:sp>
      <p:sp>
        <p:nvSpPr>
          <p:cNvPr id="5" name="Title 1"/>
          <p:cNvSpPr>
            <a:spLocks noGrp="1"/>
          </p:cNvSpPr>
          <p:nvPr>
            <p:ph type="title"/>
          </p:nvPr>
        </p:nvSpPr>
        <p:spPr>
          <a:xfrm>
            <a:off x="559231" y="163647"/>
            <a:ext cx="10515600" cy="1325563"/>
          </a:xfrm>
        </p:spPr>
        <p:txBody>
          <a:bodyPr/>
          <a:lstStyle/>
          <a:p>
            <a:r>
              <a:rPr lang="en-US" b="1" u="sng" dirty="0" smtClean="0"/>
              <a:t>Area-Subdivision Method</a:t>
            </a:r>
            <a:endParaRPr lang="en-US" b="1" u="sng" dirty="0"/>
          </a:p>
        </p:txBody>
      </p:sp>
    </p:spTree>
    <p:extLst>
      <p:ext uri="{BB962C8B-B14F-4D97-AF65-F5344CB8AC3E}">
        <p14:creationId xmlns:p14="http://schemas.microsoft.com/office/powerpoint/2010/main" xmlns="" val="15219622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Area-Subdivision Method</a:t>
            </a:r>
            <a:endParaRPr lang="en-US" b="1" u="sng"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27</a:t>
            </a:fld>
            <a:endParaRPr lang="en-US"/>
          </a:p>
        </p:txBody>
      </p:sp>
      <p:pic>
        <p:nvPicPr>
          <p:cNvPr id="4" name="Picture 3" descr="Area-Subdivision Method"/>
          <p:cNvPicPr/>
          <p:nvPr/>
        </p:nvPicPr>
        <p:blipFill>
          <a:blip r:embed="rId2" cstate="print"/>
          <a:srcRect/>
          <a:stretch>
            <a:fillRect/>
          </a:stretch>
        </p:blipFill>
        <p:spPr bwMode="auto">
          <a:xfrm>
            <a:off x="1894668" y="4467370"/>
            <a:ext cx="6479583" cy="2235650"/>
          </a:xfrm>
          <a:prstGeom prst="rect">
            <a:avLst/>
          </a:prstGeom>
          <a:noFill/>
          <a:ln w="9525">
            <a:noFill/>
            <a:miter lim="800000"/>
            <a:headEnd/>
            <a:tailEnd/>
          </a:ln>
        </p:spPr>
      </p:pic>
      <p:sp>
        <p:nvSpPr>
          <p:cNvPr id="5" name="Rectangle 4"/>
          <p:cNvSpPr/>
          <p:nvPr/>
        </p:nvSpPr>
        <p:spPr>
          <a:xfrm>
            <a:off x="838200" y="1546068"/>
            <a:ext cx="9995115" cy="3093154"/>
          </a:xfrm>
          <a:prstGeom prst="rect">
            <a:avLst/>
          </a:prstGeom>
        </p:spPr>
        <p:txBody>
          <a:bodyPr wrap="square">
            <a:spAutoFit/>
          </a:bodyPr>
          <a:lstStyle/>
          <a:p>
            <a:pPr marR="30480" algn="just">
              <a:lnSpc>
                <a:spcPts val="1800"/>
              </a:lnSpc>
            </a:pPr>
            <a:r>
              <a:rPr lang="en-US" sz="2800" dirty="0">
                <a:solidFill>
                  <a:srgbClr val="000000"/>
                </a:solidFill>
                <a:latin typeface="Times New Roman" panose="02020603050405020304" pitchFamily="18" charset="0"/>
                <a:ea typeface="Times New Roman" panose="02020603050405020304" pitchFamily="18" charset="0"/>
              </a:rPr>
              <a:t>There are four possible relationships that a surface can have with </a:t>
            </a:r>
            <a:r>
              <a:rPr lang="en-US" sz="2800" dirty="0" smtClean="0">
                <a:solidFill>
                  <a:srgbClr val="000000"/>
                </a:solidFill>
                <a:latin typeface="Times New Roman" panose="02020603050405020304" pitchFamily="18" charset="0"/>
                <a:ea typeface="Times New Roman" panose="02020603050405020304" pitchFamily="18" charset="0"/>
              </a:rPr>
              <a:t>a</a:t>
            </a:r>
          </a:p>
          <a:p>
            <a:pPr marR="30480" algn="just">
              <a:lnSpc>
                <a:spcPts val="1800"/>
              </a:lnSpc>
            </a:pPr>
            <a:endParaRPr lang="en-US" sz="2800" dirty="0">
              <a:solidFill>
                <a:srgbClr val="000000"/>
              </a:solidFill>
              <a:latin typeface="Times New Roman" panose="02020603050405020304" pitchFamily="18" charset="0"/>
              <a:ea typeface="Times New Roman" panose="02020603050405020304" pitchFamily="18" charset="0"/>
            </a:endParaRPr>
          </a:p>
          <a:p>
            <a:pPr marR="30480" algn="just">
              <a:lnSpc>
                <a:spcPts val="1800"/>
              </a:lnSpc>
            </a:pP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specified area boundary</a:t>
            </a:r>
            <a:r>
              <a:rPr lang="en-US" sz="2800" dirty="0" smtClean="0">
                <a:solidFill>
                  <a:srgbClr val="000000"/>
                </a:solidFill>
                <a:latin typeface="Times New Roman" panose="02020603050405020304" pitchFamily="18" charset="0"/>
                <a:ea typeface="Times New Roman" panose="02020603050405020304" pitchFamily="18" charset="0"/>
              </a:rPr>
              <a:t>.</a:t>
            </a:r>
          </a:p>
          <a:p>
            <a:pPr marR="30480" algn="just">
              <a:lnSpc>
                <a:spcPts val="1800"/>
              </a:lnSpc>
            </a:pPr>
            <a:endParaRPr lang="en-US" sz="2800" dirty="0">
              <a:latin typeface="Times New Roman" panose="02020603050405020304" pitchFamily="18" charset="0"/>
              <a:ea typeface="SimSun" panose="02010600030101010101" pitchFamily="2" charset="-122"/>
            </a:endParaRP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800" b="1" dirty="0">
                <a:solidFill>
                  <a:srgbClr val="000000"/>
                </a:solidFill>
                <a:latin typeface="Times New Roman" panose="02020603050405020304" pitchFamily="18" charset="0"/>
                <a:ea typeface="Times New Roman" panose="02020603050405020304" pitchFamily="18" charset="0"/>
              </a:rPr>
              <a:t>Surrounding surface</a:t>
            </a:r>
            <a:r>
              <a:rPr lang="en-US" sz="2800" dirty="0">
                <a:solidFill>
                  <a:srgbClr val="000000"/>
                </a:solidFill>
                <a:latin typeface="Times New Roman" panose="02020603050405020304" pitchFamily="18" charset="0"/>
                <a:ea typeface="Times New Roman" panose="02020603050405020304" pitchFamily="18" charset="0"/>
              </a:rPr>
              <a:t> − One that completely encloses the area</a:t>
            </a:r>
            <a:r>
              <a:rPr lang="en-US" sz="2800" dirty="0" smtClean="0">
                <a:solidFill>
                  <a:srgbClr val="000000"/>
                </a:solidFill>
                <a:latin typeface="Times New Roman" panose="02020603050405020304" pitchFamily="18" charset="0"/>
                <a:ea typeface="Times New Roman" panose="02020603050405020304" pitchFamily="18" charset="0"/>
              </a:rPr>
              <a:t>.</a:t>
            </a: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endParaRPr lang="en-US" sz="2800" dirty="0">
              <a:latin typeface="Times New Roman" panose="02020603050405020304" pitchFamily="18" charset="0"/>
              <a:ea typeface="SimSun" panose="02010600030101010101" pitchFamily="2" charset="-122"/>
            </a:endParaRP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800" b="1" dirty="0">
                <a:solidFill>
                  <a:srgbClr val="000000"/>
                </a:solidFill>
                <a:latin typeface="Times New Roman" panose="02020603050405020304" pitchFamily="18" charset="0"/>
                <a:ea typeface="Times New Roman" panose="02020603050405020304" pitchFamily="18" charset="0"/>
              </a:rPr>
              <a:t>Overlapping surface</a:t>
            </a:r>
            <a:r>
              <a:rPr lang="en-US" sz="2800" dirty="0">
                <a:solidFill>
                  <a:srgbClr val="000000"/>
                </a:solidFill>
                <a:latin typeface="Times New Roman" panose="02020603050405020304" pitchFamily="18" charset="0"/>
                <a:ea typeface="Times New Roman" panose="02020603050405020304" pitchFamily="18" charset="0"/>
              </a:rPr>
              <a:t> − One that is partly inside and </a:t>
            </a:r>
            <a:r>
              <a:rPr lang="en-US" sz="2800" dirty="0" smtClean="0">
                <a:solidFill>
                  <a:srgbClr val="000000"/>
                </a:solidFill>
                <a:latin typeface="Times New Roman" panose="02020603050405020304" pitchFamily="18" charset="0"/>
                <a:ea typeface="Times New Roman" panose="02020603050405020304" pitchFamily="18" charset="0"/>
              </a:rPr>
              <a:t>partly</a:t>
            </a: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endParaRPr lang="en-US" sz="2800" dirty="0">
              <a:solidFill>
                <a:srgbClr val="000000"/>
              </a:solidFill>
              <a:latin typeface="Times New Roman" panose="02020603050405020304" pitchFamily="18" charset="0"/>
              <a:ea typeface="Times New Roman" panose="02020603050405020304" pitchFamily="18" charset="0"/>
            </a:endParaRPr>
          </a:p>
          <a:p>
            <a:pPr marR="30480" lvl="0" algn="just">
              <a:lnSpc>
                <a:spcPts val="1800"/>
              </a:lnSpc>
              <a:spcBef>
                <a:spcPts val="0"/>
              </a:spcBef>
              <a:spcAft>
                <a:spcPts val="0"/>
              </a:spcAft>
              <a:buSzPts val="1000"/>
              <a:tabLst>
                <a:tab pos="457200" algn="l"/>
              </a:tabLst>
            </a:pPr>
            <a:r>
              <a:rPr lang="en-US" sz="2800" dirty="0" smtClean="0">
                <a:solidFill>
                  <a:srgbClr val="000000"/>
                </a:solidFill>
                <a:latin typeface="Times New Roman" panose="02020603050405020304" pitchFamily="18" charset="0"/>
                <a:ea typeface="Times New Roman" panose="02020603050405020304" pitchFamily="18" charset="0"/>
              </a:rPr>
              <a:t>	 </a:t>
            </a:r>
            <a:r>
              <a:rPr lang="en-US" sz="2800" dirty="0">
                <a:solidFill>
                  <a:srgbClr val="000000"/>
                </a:solidFill>
                <a:latin typeface="Times New Roman" panose="02020603050405020304" pitchFamily="18" charset="0"/>
                <a:ea typeface="Times New Roman" panose="02020603050405020304" pitchFamily="18" charset="0"/>
              </a:rPr>
              <a:t>outside the area</a:t>
            </a:r>
            <a:r>
              <a:rPr lang="en-US" sz="2800" dirty="0" smtClean="0">
                <a:solidFill>
                  <a:srgbClr val="000000"/>
                </a:solidFill>
                <a:latin typeface="Times New Roman" panose="02020603050405020304" pitchFamily="18" charset="0"/>
                <a:ea typeface="Times New Roman" panose="02020603050405020304" pitchFamily="18" charset="0"/>
              </a:rPr>
              <a:t>.</a:t>
            </a: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endParaRPr lang="en-US" sz="2800" dirty="0" smtClean="0">
              <a:latin typeface="Times New Roman" panose="02020603050405020304" pitchFamily="18" charset="0"/>
              <a:ea typeface="SimSun" panose="02010600030101010101" pitchFamily="2" charset="-122"/>
            </a:endParaRP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800" b="1" dirty="0" smtClean="0">
                <a:solidFill>
                  <a:srgbClr val="000000"/>
                </a:solidFill>
                <a:latin typeface="Times New Roman" panose="02020603050405020304" pitchFamily="18" charset="0"/>
                <a:ea typeface="Times New Roman" panose="02020603050405020304" pitchFamily="18" charset="0"/>
              </a:rPr>
              <a:t>Inside </a:t>
            </a:r>
            <a:r>
              <a:rPr lang="en-US" sz="2800" b="1" dirty="0">
                <a:solidFill>
                  <a:srgbClr val="000000"/>
                </a:solidFill>
                <a:latin typeface="Times New Roman" panose="02020603050405020304" pitchFamily="18" charset="0"/>
                <a:ea typeface="Times New Roman" panose="02020603050405020304" pitchFamily="18" charset="0"/>
              </a:rPr>
              <a:t>surface</a:t>
            </a:r>
            <a:r>
              <a:rPr lang="en-US" sz="2800" dirty="0">
                <a:solidFill>
                  <a:srgbClr val="000000"/>
                </a:solidFill>
                <a:latin typeface="Times New Roman" panose="02020603050405020304" pitchFamily="18" charset="0"/>
                <a:ea typeface="Times New Roman" panose="02020603050405020304" pitchFamily="18" charset="0"/>
              </a:rPr>
              <a:t> − One that is completely inside the area</a:t>
            </a:r>
            <a:r>
              <a:rPr lang="en-US" sz="2800" dirty="0" smtClean="0">
                <a:solidFill>
                  <a:srgbClr val="000000"/>
                </a:solidFill>
                <a:latin typeface="Times New Roman" panose="02020603050405020304" pitchFamily="18" charset="0"/>
                <a:ea typeface="Times New Roman" panose="02020603050405020304" pitchFamily="18" charset="0"/>
              </a:rPr>
              <a:t>.</a:t>
            </a: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endParaRPr lang="en-US" sz="2800" dirty="0">
              <a:latin typeface="Times New Roman" panose="02020603050405020304" pitchFamily="18" charset="0"/>
              <a:ea typeface="SimSun" panose="02010600030101010101" pitchFamily="2" charset="-122"/>
            </a:endParaRPr>
          </a:p>
          <a:p>
            <a:pPr marL="342900" marR="30480" lvl="0" indent="-342900" algn="just">
              <a:lnSpc>
                <a:spcPts val="1800"/>
              </a:lnSpc>
              <a:spcBef>
                <a:spcPts val="0"/>
              </a:spcBef>
              <a:spcAft>
                <a:spcPts val="0"/>
              </a:spcAft>
              <a:buSzPts val="1000"/>
              <a:buFont typeface="Symbol" panose="05050102010706020507" pitchFamily="18" charset="2"/>
              <a:buChar char=""/>
              <a:tabLst>
                <a:tab pos="457200" algn="l"/>
              </a:tabLst>
            </a:pPr>
            <a:r>
              <a:rPr lang="en-US" sz="2800" b="1" dirty="0">
                <a:solidFill>
                  <a:srgbClr val="000000"/>
                </a:solidFill>
                <a:latin typeface="Times New Roman" panose="02020603050405020304" pitchFamily="18" charset="0"/>
                <a:ea typeface="Times New Roman" panose="02020603050405020304" pitchFamily="18" charset="0"/>
              </a:rPr>
              <a:t>Outside surface</a:t>
            </a:r>
            <a:r>
              <a:rPr lang="en-US" sz="2800" dirty="0">
                <a:solidFill>
                  <a:srgbClr val="000000"/>
                </a:solidFill>
                <a:latin typeface="Times New Roman" panose="02020603050405020304" pitchFamily="18" charset="0"/>
                <a:ea typeface="Times New Roman" panose="02020603050405020304" pitchFamily="18" charset="0"/>
              </a:rPr>
              <a:t> − One that is completely outside the area.</a:t>
            </a:r>
            <a:endParaRPr lang="en-US" sz="280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xmlns="" val="1161583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16614"/>
            <a:ext cx="10515600" cy="4351338"/>
          </a:xfrm>
        </p:spPr>
        <p:txBody>
          <a:bodyPr>
            <a:normAutofit lnSpcReduction="10000"/>
          </a:bodyPr>
          <a:lstStyle/>
          <a:p>
            <a:r>
              <a:rPr lang="en-US" sz="3200" dirty="0" smtClean="0"/>
              <a:t>No further subdivisions of a specified area are needed if one of the following conditions is true −</a:t>
            </a:r>
          </a:p>
          <a:p>
            <a:endParaRPr lang="en-US" sz="3200" dirty="0" smtClean="0"/>
          </a:p>
          <a:p>
            <a:pPr lvl="1">
              <a:buFont typeface="Wingdings" pitchFamily="2" charset="2"/>
              <a:buChar char="v"/>
            </a:pPr>
            <a:r>
              <a:rPr lang="en-US" sz="2800" dirty="0" smtClean="0"/>
              <a:t> All surfaces are outside surfaces with respect to the area.</a:t>
            </a:r>
          </a:p>
          <a:p>
            <a:pPr lvl="1">
              <a:buFont typeface="Wingdings" pitchFamily="2" charset="2"/>
              <a:buChar char="v"/>
            </a:pPr>
            <a:endParaRPr lang="en-US" sz="2800" dirty="0" smtClean="0"/>
          </a:p>
          <a:p>
            <a:pPr lvl="1">
              <a:buFont typeface="Wingdings" pitchFamily="2" charset="2"/>
              <a:buChar char="v"/>
            </a:pPr>
            <a:r>
              <a:rPr lang="en-US" sz="2800" dirty="0" smtClean="0"/>
              <a:t> Only one inside, overlapping or surrounding surface is in the area.</a:t>
            </a:r>
          </a:p>
          <a:p>
            <a:pPr lvl="1">
              <a:buFont typeface="Wingdings" pitchFamily="2" charset="2"/>
              <a:buChar char="v"/>
            </a:pPr>
            <a:endParaRPr lang="en-US" sz="2800" dirty="0" smtClean="0"/>
          </a:p>
          <a:p>
            <a:pPr lvl="1">
              <a:buFont typeface="Wingdings" pitchFamily="2" charset="2"/>
              <a:buChar char="v"/>
            </a:pPr>
            <a:r>
              <a:rPr lang="en-US" sz="2800" dirty="0" smtClean="0"/>
              <a:t> A surrounding surface complicates all other surfaces within the area boundaries.</a:t>
            </a:r>
          </a:p>
        </p:txBody>
      </p:sp>
      <p:sp>
        <p:nvSpPr>
          <p:cNvPr id="4" name="Slide Number Placeholder 3"/>
          <p:cNvSpPr>
            <a:spLocks noGrp="1"/>
          </p:cNvSpPr>
          <p:nvPr>
            <p:ph type="sldNum" sz="quarter" idx="12"/>
          </p:nvPr>
        </p:nvSpPr>
        <p:spPr/>
        <p:txBody>
          <a:bodyPr/>
          <a:lstStyle/>
          <a:p>
            <a:fld id="{FE5295F3-CB9A-46E7-ADA4-32F17A59A0E2}" type="slidenum">
              <a:rPr lang="en-US" smtClean="0"/>
              <a:pPr/>
              <a:t>28</a:t>
            </a:fld>
            <a:endParaRPr lang="en-US"/>
          </a:p>
        </p:txBody>
      </p:sp>
      <p:sp>
        <p:nvSpPr>
          <p:cNvPr id="5" name="Title 1"/>
          <p:cNvSpPr>
            <a:spLocks noGrp="1"/>
          </p:cNvSpPr>
          <p:nvPr>
            <p:ph type="title"/>
          </p:nvPr>
        </p:nvSpPr>
        <p:spPr>
          <a:xfrm>
            <a:off x="838200" y="291051"/>
            <a:ext cx="10515600" cy="1325563"/>
          </a:xfrm>
        </p:spPr>
        <p:txBody>
          <a:bodyPr/>
          <a:lstStyle/>
          <a:p>
            <a:r>
              <a:rPr lang="en-US" b="1" u="sng" dirty="0" smtClean="0"/>
              <a:t>Area-Subdivision Method</a:t>
            </a:r>
            <a:endParaRPr lang="en-US" b="1" u="sng" dirty="0"/>
          </a:p>
        </p:txBody>
      </p:sp>
    </p:spTree>
    <p:extLst>
      <p:ext uri="{BB962C8B-B14F-4D97-AF65-F5344CB8AC3E}">
        <p14:creationId xmlns:p14="http://schemas.microsoft.com/office/powerpoint/2010/main" xmlns="" val="25972960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36" y="320675"/>
            <a:ext cx="10515600" cy="1325563"/>
          </a:xfrm>
        </p:spPr>
        <p:txBody>
          <a:bodyPr/>
          <a:lstStyle/>
          <a:p>
            <a:r>
              <a:rPr lang="en-US" b="1" u="sng" dirty="0"/>
              <a:t>BSP-Tree </a:t>
            </a:r>
            <a:r>
              <a:rPr lang="en-US" b="1" u="sng" dirty="0" smtClean="0"/>
              <a:t>Method(</a:t>
            </a:r>
            <a:r>
              <a:rPr lang="en-US" b="1" i="1" u="sng" dirty="0" smtClean="0"/>
              <a:t>binary </a:t>
            </a:r>
            <a:r>
              <a:rPr lang="en-US" b="1" i="1" u="sng" dirty="0"/>
              <a:t>space partitioning</a:t>
            </a:r>
            <a:r>
              <a:rPr lang="en-US" dirty="0"/>
              <a:t>)</a:t>
            </a:r>
          </a:p>
        </p:txBody>
      </p:sp>
      <p:sp>
        <p:nvSpPr>
          <p:cNvPr id="3" name="Content Placeholder 2"/>
          <p:cNvSpPr>
            <a:spLocks noGrp="1"/>
          </p:cNvSpPr>
          <p:nvPr>
            <p:ph idx="1"/>
          </p:nvPr>
        </p:nvSpPr>
        <p:spPr>
          <a:xfrm>
            <a:off x="868335" y="1698221"/>
            <a:ext cx="10630545" cy="4840691"/>
          </a:xfrm>
        </p:spPr>
        <p:txBody>
          <a:bodyPr/>
          <a:lstStyle/>
          <a:p>
            <a:r>
              <a:rPr lang="en-US" dirty="0"/>
              <a:t>A binary space partitioning (BSP) tree is an efficient method for determining object visibility by painting surfaces onto the screen from back to front as in the </a:t>
            </a:r>
            <a:r>
              <a:rPr lang="en-US" i="1" dirty="0"/>
              <a:t>painter's algorithm. </a:t>
            </a:r>
            <a:endParaRPr lang="en-US" i="1" dirty="0" smtClean="0"/>
          </a:p>
          <a:p>
            <a:r>
              <a:rPr lang="en-US" dirty="0"/>
              <a:t>The BSP tree is particularly useful when the view reference point changes, but object in a scene are at fixed position. </a:t>
            </a:r>
            <a:endParaRPr lang="en-US" dirty="0" smtClean="0"/>
          </a:p>
          <a:p>
            <a:r>
              <a:rPr lang="en-US" dirty="0" smtClean="0"/>
              <a:t>Identify the </a:t>
            </a:r>
            <a:r>
              <a:rPr lang="en-US" dirty="0"/>
              <a:t>surfaces that are "inside" or "outside" the partitioning plane at each step of space subdivision relative to viewing </a:t>
            </a:r>
            <a:r>
              <a:rPr lang="en-US" dirty="0" smtClean="0"/>
              <a:t>direction.</a:t>
            </a:r>
          </a:p>
          <a:p>
            <a:r>
              <a:rPr lang="en-US" dirty="0"/>
              <a:t>It is useful and efficient for calculating visibility among a static group of 3D polygons as seen from an arbitrary viewpoint.</a:t>
            </a:r>
          </a:p>
          <a:p>
            <a:endParaRPr lang="en-US" dirty="0"/>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29</a:t>
            </a:fld>
            <a:endParaRPr lang="en-US"/>
          </a:p>
        </p:txBody>
      </p:sp>
    </p:spTree>
    <p:extLst>
      <p:ext uri="{BB962C8B-B14F-4D97-AF65-F5344CB8AC3E}">
        <p14:creationId xmlns:p14="http://schemas.microsoft.com/office/powerpoint/2010/main" xmlns="" val="535977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Types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2830" y="1546635"/>
            <a:ext cx="10780969" cy="4475342"/>
          </a:xfrm>
        </p:spPr>
        <p:txBody>
          <a:bodyPr>
            <a:normAutofit fontScale="92500"/>
          </a:bodyPr>
          <a:lstStyle/>
          <a:p>
            <a:pPr marL="0" lvl="0" indent="0" algn="just">
              <a:buNone/>
            </a:pPr>
            <a:r>
              <a:rPr lang="en-US" b="1" u="sng" dirty="0" smtClean="0">
                <a:latin typeface="Times New Roman" panose="02020603050405020304" pitchFamily="18" charset="0"/>
                <a:cs typeface="Times New Roman" panose="02020603050405020304" pitchFamily="18" charset="0"/>
              </a:rPr>
              <a:t>a. Object-Space methods:</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An object-space method compares objects and parts of objects to each other within the scene definition to determine which surfaces, as a whole, we should label as visible. </a:t>
            </a:r>
          </a:p>
          <a:p>
            <a:pPr algn="just"/>
            <a:r>
              <a:rPr lang="en-US" b="1" dirty="0" smtClean="0">
                <a:latin typeface="Times New Roman" panose="02020603050405020304" pitchFamily="18" charset="0"/>
                <a:cs typeface="Times New Roman" panose="02020603050405020304" pitchFamily="18" charset="0"/>
              </a:rPr>
              <a:t>It deals with object definition directly</a:t>
            </a:r>
            <a:r>
              <a:rPr lang="en-US" dirty="0" smtClean="0">
                <a:latin typeface="Times New Roman" panose="02020603050405020304" pitchFamily="18" charset="0"/>
                <a:cs typeface="Times New Roman" panose="02020603050405020304" pitchFamily="18" charset="0"/>
              </a:rPr>
              <a:t>. E.g. Back-Face Detection method.</a:t>
            </a:r>
          </a:p>
          <a:p>
            <a:pPr marL="0" lvl="0" indent="0" algn="just">
              <a:buNone/>
            </a:pPr>
            <a:r>
              <a:rPr lang="en-US" b="1" u="sng" dirty="0" smtClean="0">
                <a:latin typeface="Times New Roman" panose="02020603050405020304" pitchFamily="18" charset="0"/>
                <a:cs typeface="Times New Roman" panose="02020603050405020304" pitchFamily="18" charset="0"/>
              </a:rPr>
              <a:t>b. Image-Space methods</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Visibility is decided point by point at each pixel position on the projection plane. </a:t>
            </a:r>
          </a:p>
          <a:p>
            <a:pPr algn="just"/>
            <a:r>
              <a:rPr lang="en-US" b="1" dirty="0" smtClean="0">
                <a:latin typeface="Times New Roman" panose="02020603050405020304" pitchFamily="18" charset="0"/>
                <a:cs typeface="Times New Roman" panose="02020603050405020304" pitchFamily="18" charset="0"/>
              </a:rPr>
              <a:t>It deals with projected image of an object</a:t>
            </a:r>
            <a:r>
              <a:rPr lang="en-US" dirty="0" smtClean="0">
                <a:latin typeface="Times New Roman" panose="02020603050405020304" pitchFamily="18" charset="0"/>
                <a:cs typeface="Times New Roman" panose="02020603050405020304" pitchFamily="18" charset="0"/>
              </a:rPr>
              <a:t>. E.g. Z-Buffer (Depth-Buffer) method, A-Buffer method, Scan-line method etc.</a:t>
            </a:r>
          </a:p>
        </p:txBody>
      </p:sp>
      <p:sp>
        <p:nvSpPr>
          <p:cNvPr id="4" name="Slide Number Placeholder 3"/>
          <p:cNvSpPr>
            <a:spLocks noGrp="1"/>
          </p:cNvSpPr>
          <p:nvPr>
            <p:ph type="sldNum" sz="quarter" idx="12"/>
          </p:nvPr>
        </p:nvSpPr>
        <p:spPr/>
        <p:txBody>
          <a:bodyPr/>
          <a:lstStyle/>
          <a:p>
            <a:fld id="{FE5295F3-CB9A-46E7-ADA4-32F17A59A0E2}" type="slidenum">
              <a:rPr lang="en-US" smtClean="0"/>
              <a:pPr/>
              <a:t>3</a:t>
            </a:fld>
            <a:endParaRPr lang="en-US"/>
          </a:p>
        </p:txBody>
      </p:sp>
      <p:grpSp>
        <p:nvGrpSpPr>
          <p:cNvPr id="46" name="Group 45"/>
          <p:cNvGrpSpPr/>
          <p:nvPr/>
        </p:nvGrpSpPr>
        <p:grpSpPr>
          <a:xfrm>
            <a:off x="5720861" y="68153"/>
            <a:ext cx="4592638" cy="2017479"/>
            <a:chOff x="5720861" y="185383"/>
            <a:chExt cx="4592638" cy="2017479"/>
          </a:xfrm>
        </p:grpSpPr>
        <p:grpSp>
          <p:nvGrpSpPr>
            <p:cNvPr id="45" name="Group 44"/>
            <p:cNvGrpSpPr/>
            <p:nvPr/>
          </p:nvGrpSpPr>
          <p:grpSpPr>
            <a:xfrm>
              <a:off x="5779476" y="185383"/>
              <a:ext cx="1676400" cy="1447800"/>
              <a:chOff x="1295400" y="4572000"/>
              <a:chExt cx="1676400" cy="1447800"/>
            </a:xfrm>
          </p:grpSpPr>
          <p:sp>
            <p:nvSpPr>
              <p:cNvPr id="29" name="Line 7"/>
              <p:cNvSpPr>
                <a:spLocks noChangeShapeType="1"/>
              </p:cNvSpPr>
              <p:nvPr/>
            </p:nvSpPr>
            <p:spPr bwMode="auto">
              <a:xfrm>
                <a:off x="1676400" y="4572000"/>
                <a:ext cx="0" cy="106680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0" name="Line 8"/>
              <p:cNvSpPr>
                <a:spLocks noChangeShapeType="1"/>
              </p:cNvSpPr>
              <p:nvPr/>
            </p:nvSpPr>
            <p:spPr bwMode="auto">
              <a:xfrm flipH="1">
                <a:off x="1676400" y="5638800"/>
                <a:ext cx="1295400" cy="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1" name="Line 9"/>
              <p:cNvSpPr>
                <a:spLocks noChangeShapeType="1"/>
              </p:cNvSpPr>
              <p:nvPr/>
            </p:nvSpPr>
            <p:spPr bwMode="auto">
              <a:xfrm flipV="1">
                <a:off x="1295400" y="5638800"/>
                <a:ext cx="381000" cy="381000"/>
              </a:xfrm>
              <a:prstGeom prst="line">
                <a:avLst/>
              </a:prstGeom>
              <a:noFill/>
              <a:ln w="12700">
                <a:solidFill>
                  <a:schemeClr val="tx1"/>
                </a:solidFill>
                <a:prstDash val="lgDash"/>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grpSp>
          <p:nvGrpSpPr>
            <p:cNvPr id="44" name="Group 43"/>
            <p:cNvGrpSpPr/>
            <p:nvPr/>
          </p:nvGrpSpPr>
          <p:grpSpPr>
            <a:xfrm>
              <a:off x="5720861" y="221662"/>
              <a:ext cx="4592638" cy="1981200"/>
              <a:chOff x="1219200" y="4572000"/>
              <a:chExt cx="4592638" cy="1981200"/>
            </a:xfrm>
          </p:grpSpPr>
          <p:sp>
            <p:nvSpPr>
              <p:cNvPr id="27" name="AutoShape 5"/>
              <p:cNvSpPr>
                <a:spLocks noChangeArrowheads="1"/>
              </p:cNvSpPr>
              <p:nvPr/>
            </p:nvSpPr>
            <p:spPr bwMode="auto">
              <a:xfrm>
                <a:off x="1295400" y="4572000"/>
                <a:ext cx="1676400" cy="1447800"/>
              </a:xfrm>
              <a:prstGeom prst="cube">
                <a:avLst>
                  <a:gd name="adj" fmla="val 25000"/>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8" name="AutoShape 6"/>
              <p:cNvSpPr>
                <a:spLocks noChangeArrowheads="1"/>
              </p:cNvSpPr>
              <p:nvPr/>
            </p:nvSpPr>
            <p:spPr bwMode="auto">
              <a:xfrm>
                <a:off x="4114800" y="4572000"/>
                <a:ext cx="1676400" cy="1447800"/>
              </a:xfrm>
              <a:prstGeom prst="cube">
                <a:avLst>
                  <a:gd name="adj" fmla="val 25000"/>
                </a:avLst>
              </a:prstGeom>
              <a:solidFill>
                <a:schemeClr val="accent1"/>
              </a:solidFill>
              <a:ln w="38100">
                <a:solidFill>
                  <a:schemeClr val="tx1"/>
                </a:solidFill>
                <a:miter lim="800000"/>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nvGrpSpPr>
              <p:cNvPr id="32" name="Group 20"/>
              <p:cNvGrpSpPr>
                <a:grpSpLocks/>
              </p:cNvGrpSpPr>
              <p:nvPr/>
            </p:nvGrpSpPr>
            <p:grpSpPr bwMode="auto">
              <a:xfrm>
                <a:off x="4572000" y="5257800"/>
                <a:ext cx="609600" cy="457200"/>
                <a:chOff x="3216" y="3312"/>
                <a:chExt cx="432" cy="288"/>
              </a:xfrm>
            </p:grpSpPr>
            <p:sp>
              <p:nvSpPr>
                <p:cNvPr id="33" name="Line 15"/>
                <p:cNvSpPr>
                  <a:spLocks noChangeShapeType="1"/>
                </p:cNvSpPr>
                <p:nvPr/>
              </p:nvSpPr>
              <p:spPr bwMode="auto">
                <a:xfrm>
                  <a:off x="3216" y="3312"/>
                  <a:ext cx="43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4" name="Line 16"/>
                <p:cNvSpPr>
                  <a:spLocks noChangeShapeType="1"/>
                </p:cNvSpPr>
                <p:nvPr/>
              </p:nvSpPr>
              <p:spPr bwMode="auto">
                <a:xfrm>
                  <a:off x="3216" y="3408"/>
                  <a:ext cx="43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5" name="Line 17"/>
                <p:cNvSpPr>
                  <a:spLocks noChangeShapeType="1"/>
                </p:cNvSpPr>
                <p:nvPr/>
              </p:nvSpPr>
              <p:spPr bwMode="auto">
                <a:xfrm>
                  <a:off x="3216" y="3504"/>
                  <a:ext cx="43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6" name="Line 18"/>
                <p:cNvSpPr>
                  <a:spLocks noChangeShapeType="1"/>
                </p:cNvSpPr>
                <p:nvPr/>
              </p:nvSpPr>
              <p:spPr bwMode="auto">
                <a:xfrm>
                  <a:off x="3216" y="3600"/>
                  <a:ext cx="43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sp>
            <p:nvSpPr>
              <p:cNvPr id="37" name="Text Box 21"/>
              <p:cNvSpPr txBox="1">
                <a:spLocks noChangeArrowheads="1"/>
              </p:cNvSpPr>
              <p:nvPr/>
            </p:nvSpPr>
            <p:spPr bwMode="auto">
              <a:xfrm>
                <a:off x="1219200" y="6096000"/>
                <a:ext cx="45926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algn="l" eaLnBrk="1" hangingPunct="1"/>
                <a:r>
                  <a:rPr lang="en-US" altLang="en-US" dirty="0"/>
                  <a:t>Object space                 Image space</a:t>
                </a:r>
                <a:endParaRPr lang="en-GB" altLang="en-US" dirty="0"/>
              </a:p>
            </p:txBody>
          </p:sp>
          <p:grpSp>
            <p:nvGrpSpPr>
              <p:cNvPr id="38" name="Group 19"/>
              <p:cNvGrpSpPr>
                <a:grpSpLocks/>
              </p:cNvGrpSpPr>
              <p:nvPr/>
            </p:nvGrpSpPr>
            <p:grpSpPr bwMode="auto">
              <a:xfrm>
                <a:off x="4654062" y="5174049"/>
                <a:ext cx="457200" cy="609600"/>
                <a:chOff x="3264" y="3264"/>
                <a:chExt cx="288" cy="336"/>
              </a:xfrm>
            </p:grpSpPr>
            <p:sp>
              <p:nvSpPr>
                <p:cNvPr id="39" name="Line 11"/>
                <p:cNvSpPr>
                  <a:spLocks noChangeShapeType="1"/>
                </p:cNvSpPr>
                <p:nvPr/>
              </p:nvSpPr>
              <p:spPr bwMode="auto">
                <a:xfrm>
                  <a:off x="3264" y="3264"/>
                  <a:ext cx="0" cy="3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 name="Line 12"/>
                <p:cNvSpPr>
                  <a:spLocks noChangeShapeType="1"/>
                </p:cNvSpPr>
                <p:nvPr/>
              </p:nvSpPr>
              <p:spPr bwMode="auto">
                <a:xfrm>
                  <a:off x="3360" y="3264"/>
                  <a:ext cx="0" cy="3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1" name="Line 13"/>
                <p:cNvSpPr>
                  <a:spLocks noChangeShapeType="1"/>
                </p:cNvSpPr>
                <p:nvPr/>
              </p:nvSpPr>
              <p:spPr bwMode="auto">
                <a:xfrm>
                  <a:off x="3456" y="3264"/>
                  <a:ext cx="0" cy="3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2" name="Line 14"/>
                <p:cNvSpPr>
                  <a:spLocks noChangeShapeType="1"/>
                </p:cNvSpPr>
                <p:nvPr/>
              </p:nvSpPr>
              <p:spPr bwMode="auto">
                <a:xfrm>
                  <a:off x="3552" y="3264"/>
                  <a:ext cx="0" cy="3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grpSp>
        </p:grpSp>
      </p:grpSp>
    </p:spTree>
    <p:extLst>
      <p:ext uri="{BB962C8B-B14F-4D97-AF65-F5344CB8AC3E}">
        <p14:creationId xmlns:p14="http://schemas.microsoft.com/office/powerpoint/2010/main" xmlns="" val="4151972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244" y="191750"/>
            <a:ext cx="10515600" cy="1325563"/>
          </a:xfrm>
        </p:spPr>
        <p:txBody>
          <a:bodyPr>
            <a:normAutofit/>
          </a:bodyPr>
          <a:lstStyle/>
          <a:p>
            <a:r>
              <a:rPr lang="en-US" b="1" u="sng" dirty="0" smtClean="0"/>
              <a:t>BSP-Tree Method(</a:t>
            </a:r>
            <a:r>
              <a:rPr lang="en-US" b="1" i="1" u="sng" dirty="0" smtClean="0"/>
              <a:t>binary space partitioning</a:t>
            </a:r>
            <a:r>
              <a:rPr lang="en-US" b="1" u="sng" dirty="0" smtClean="0"/>
              <a:t>)</a:t>
            </a:r>
            <a:endParaRPr lang="en-US" b="1" u="sng"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30</a:t>
            </a:fld>
            <a:endParaRPr lang="en-US"/>
          </a:p>
        </p:txBody>
      </p:sp>
      <p:grpSp>
        <p:nvGrpSpPr>
          <p:cNvPr id="151608" name="Group 1621"/>
          <p:cNvGrpSpPr>
            <a:grpSpLocks/>
          </p:cNvGrpSpPr>
          <p:nvPr/>
        </p:nvGrpSpPr>
        <p:grpSpPr bwMode="auto">
          <a:xfrm>
            <a:off x="874649" y="1389725"/>
            <a:ext cx="9636790" cy="4224715"/>
            <a:chOff x="2910" y="1395"/>
            <a:chExt cx="6090" cy="2925"/>
          </a:xfrm>
        </p:grpSpPr>
        <p:grpSp>
          <p:nvGrpSpPr>
            <p:cNvPr id="4" name="Group 1622"/>
            <p:cNvGrpSpPr>
              <a:grpSpLocks/>
            </p:cNvGrpSpPr>
            <p:nvPr/>
          </p:nvGrpSpPr>
          <p:grpSpPr bwMode="auto">
            <a:xfrm>
              <a:off x="2910" y="1620"/>
              <a:ext cx="1980" cy="2687"/>
              <a:chOff x="2910" y="1620"/>
              <a:chExt cx="1980" cy="2687"/>
            </a:xfrm>
          </p:grpSpPr>
          <p:sp>
            <p:nvSpPr>
              <p:cNvPr id="261" name="Line 1623"/>
              <p:cNvSpPr>
                <a:spLocks noChangeShapeType="1"/>
              </p:cNvSpPr>
              <p:nvPr/>
            </p:nvSpPr>
            <p:spPr bwMode="auto">
              <a:xfrm flipH="1">
                <a:off x="3519" y="1997"/>
                <a:ext cx="305" cy="6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Line 1624"/>
              <p:cNvSpPr>
                <a:spLocks noChangeShapeType="1"/>
              </p:cNvSpPr>
              <p:nvPr/>
            </p:nvSpPr>
            <p:spPr bwMode="auto">
              <a:xfrm>
                <a:off x="3976" y="1996"/>
                <a:ext cx="305" cy="69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Rectangle 1625"/>
              <p:cNvSpPr>
                <a:spLocks noChangeArrowheads="1"/>
              </p:cNvSpPr>
              <p:nvPr/>
            </p:nvSpPr>
            <p:spPr bwMode="auto">
              <a:xfrm>
                <a:off x="3837" y="1620"/>
                <a:ext cx="304"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P</a:t>
                </a:r>
                <a:r>
                  <a:rPr lang="en-US" sz="1100" baseline="-25000">
                    <a:latin typeface="Calibri" pitchFamily="34" charset="0"/>
                    <a:ea typeface="Arial" pitchFamily="34" charset="0"/>
                    <a:cs typeface="Arial" pitchFamily="34" charset="0"/>
                  </a:rPr>
                  <a:t>1</a:t>
                </a:r>
                <a:endParaRPr lang="en-US">
                  <a:latin typeface="Arial" pitchFamily="34" charset="0"/>
                  <a:cs typeface="Arial" pitchFamily="34" charset="0"/>
                </a:endParaRPr>
              </a:p>
            </p:txBody>
          </p:sp>
          <p:sp>
            <p:nvSpPr>
              <p:cNvPr id="264" name="Rectangle 1626"/>
              <p:cNvSpPr>
                <a:spLocks noChangeArrowheads="1"/>
              </p:cNvSpPr>
              <p:nvPr/>
            </p:nvSpPr>
            <p:spPr bwMode="auto">
              <a:xfrm>
                <a:off x="4192" y="2039"/>
                <a:ext cx="152"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t>
                </a:r>
                <a:endParaRPr lang="en-US">
                  <a:latin typeface="Arial" pitchFamily="34" charset="0"/>
                  <a:cs typeface="Arial" pitchFamily="34" charset="0"/>
                </a:endParaRPr>
              </a:p>
            </p:txBody>
          </p:sp>
          <p:sp>
            <p:nvSpPr>
              <p:cNvPr id="265" name="Rectangle 1627"/>
              <p:cNvSpPr>
                <a:spLocks noChangeArrowheads="1"/>
              </p:cNvSpPr>
              <p:nvPr/>
            </p:nvSpPr>
            <p:spPr bwMode="auto">
              <a:xfrm>
                <a:off x="3468" y="2111"/>
                <a:ext cx="152" cy="27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f</a:t>
                </a:r>
                <a:endParaRPr lang="en-US">
                  <a:latin typeface="Arial" pitchFamily="34" charset="0"/>
                  <a:cs typeface="Arial" pitchFamily="34" charset="0"/>
                </a:endParaRPr>
              </a:p>
            </p:txBody>
          </p:sp>
          <p:sp>
            <p:nvSpPr>
              <p:cNvPr id="266" name="Rectangle 1628"/>
              <p:cNvSpPr>
                <a:spLocks noChangeArrowheads="1"/>
              </p:cNvSpPr>
              <p:nvPr/>
            </p:nvSpPr>
            <p:spPr bwMode="auto">
              <a:xfrm flipH="1">
                <a:off x="3367" y="2689"/>
                <a:ext cx="305"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P</a:t>
                </a:r>
                <a:r>
                  <a:rPr lang="en-US" sz="1100" baseline="-25000">
                    <a:latin typeface="Calibri" pitchFamily="34" charset="0"/>
                    <a:ea typeface="Arial" pitchFamily="34" charset="0"/>
                    <a:cs typeface="Arial" pitchFamily="34" charset="0"/>
                  </a:rPr>
                  <a:t>2</a:t>
                </a:r>
                <a:endParaRPr lang="en-US">
                  <a:latin typeface="Arial" pitchFamily="34" charset="0"/>
                  <a:cs typeface="Arial" pitchFamily="34" charset="0"/>
                </a:endParaRPr>
              </a:p>
            </p:txBody>
          </p:sp>
          <p:sp>
            <p:nvSpPr>
              <p:cNvPr id="267" name="Line 1629"/>
              <p:cNvSpPr>
                <a:spLocks noChangeShapeType="1"/>
              </p:cNvSpPr>
              <p:nvPr/>
            </p:nvSpPr>
            <p:spPr bwMode="auto">
              <a:xfrm flipH="1">
                <a:off x="3037" y="3108"/>
                <a:ext cx="305" cy="69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Line 1630"/>
              <p:cNvSpPr>
                <a:spLocks noChangeShapeType="1"/>
              </p:cNvSpPr>
              <p:nvPr/>
            </p:nvSpPr>
            <p:spPr bwMode="auto">
              <a:xfrm>
                <a:off x="3494" y="3106"/>
                <a:ext cx="304" cy="69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Rectangle 1631"/>
              <p:cNvSpPr>
                <a:spLocks noChangeArrowheads="1"/>
              </p:cNvSpPr>
              <p:nvPr/>
            </p:nvSpPr>
            <p:spPr bwMode="auto">
              <a:xfrm>
                <a:off x="2986" y="3281"/>
                <a:ext cx="152" cy="24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f</a:t>
                </a:r>
                <a:endParaRPr lang="en-US">
                  <a:latin typeface="Arial" pitchFamily="34" charset="0"/>
                  <a:cs typeface="Arial" pitchFamily="34" charset="0"/>
                </a:endParaRPr>
              </a:p>
            </p:txBody>
          </p:sp>
          <p:sp>
            <p:nvSpPr>
              <p:cNvPr id="270" name="Rectangle 1632"/>
              <p:cNvSpPr>
                <a:spLocks noChangeArrowheads="1"/>
              </p:cNvSpPr>
              <p:nvPr/>
            </p:nvSpPr>
            <p:spPr bwMode="auto">
              <a:xfrm>
                <a:off x="3748" y="3252"/>
                <a:ext cx="152"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t>
                </a:r>
                <a:endParaRPr lang="en-US">
                  <a:latin typeface="Arial" pitchFamily="34" charset="0"/>
                  <a:cs typeface="Arial" pitchFamily="34" charset="0"/>
                </a:endParaRPr>
              </a:p>
            </p:txBody>
          </p:sp>
          <p:sp>
            <p:nvSpPr>
              <p:cNvPr id="271" name="Rectangle 1633"/>
              <p:cNvSpPr>
                <a:spLocks noChangeArrowheads="1"/>
              </p:cNvSpPr>
              <p:nvPr/>
            </p:nvSpPr>
            <p:spPr bwMode="auto">
              <a:xfrm flipH="1">
                <a:off x="4243" y="2703"/>
                <a:ext cx="304"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P</a:t>
                </a:r>
                <a:r>
                  <a:rPr lang="en-US" sz="1100" baseline="-25000">
                    <a:latin typeface="Calibri" pitchFamily="34" charset="0"/>
                    <a:ea typeface="Arial" pitchFamily="34" charset="0"/>
                    <a:cs typeface="Arial" pitchFamily="34" charset="0"/>
                  </a:rPr>
                  <a:t>2</a:t>
                </a:r>
                <a:endParaRPr lang="en-US">
                  <a:latin typeface="Arial" pitchFamily="34" charset="0"/>
                  <a:cs typeface="Arial" pitchFamily="34" charset="0"/>
                </a:endParaRPr>
              </a:p>
            </p:txBody>
          </p:sp>
          <p:sp>
            <p:nvSpPr>
              <p:cNvPr id="325" name="Line 1634"/>
              <p:cNvSpPr>
                <a:spLocks noChangeShapeType="1"/>
              </p:cNvSpPr>
              <p:nvPr/>
            </p:nvSpPr>
            <p:spPr bwMode="auto">
              <a:xfrm flipH="1">
                <a:off x="4027" y="3064"/>
                <a:ext cx="305" cy="6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Line 1635"/>
              <p:cNvSpPr>
                <a:spLocks noChangeShapeType="1"/>
              </p:cNvSpPr>
              <p:nvPr/>
            </p:nvSpPr>
            <p:spPr bwMode="auto">
              <a:xfrm>
                <a:off x="4484" y="3064"/>
                <a:ext cx="304" cy="6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Rectangle 1636"/>
              <p:cNvSpPr>
                <a:spLocks noChangeArrowheads="1"/>
              </p:cNvSpPr>
              <p:nvPr/>
            </p:nvSpPr>
            <p:spPr bwMode="auto">
              <a:xfrm>
                <a:off x="3976" y="3209"/>
                <a:ext cx="152"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f</a:t>
                </a:r>
                <a:endParaRPr lang="en-US">
                  <a:latin typeface="Arial" pitchFamily="34" charset="0"/>
                  <a:cs typeface="Arial" pitchFamily="34" charset="0"/>
                </a:endParaRPr>
              </a:p>
            </p:txBody>
          </p:sp>
          <p:sp>
            <p:nvSpPr>
              <p:cNvPr id="328" name="Rectangle 1637"/>
              <p:cNvSpPr>
                <a:spLocks noChangeArrowheads="1"/>
              </p:cNvSpPr>
              <p:nvPr/>
            </p:nvSpPr>
            <p:spPr bwMode="auto">
              <a:xfrm>
                <a:off x="4738" y="3209"/>
                <a:ext cx="152"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t>
                </a:r>
                <a:endParaRPr lang="en-US">
                  <a:latin typeface="Arial" pitchFamily="34" charset="0"/>
                  <a:cs typeface="Arial" pitchFamily="34" charset="0"/>
                </a:endParaRPr>
              </a:p>
            </p:txBody>
          </p:sp>
          <p:sp>
            <p:nvSpPr>
              <p:cNvPr id="329" name="Rectangle 1638"/>
              <p:cNvSpPr>
                <a:spLocks noChangeArrowheads="1"/>
              </p:cNvSpPr>
              <p:nvPr/>
            </p:nvSpPr>
            <p:spPr bwMode="auto">
              <a:xfrm>
                <a:off x="4128" y="3729"/>
                <a:ext cx="153"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t>
                </a:r>
                <a:endParaRPr lang="en-US">
                  <a:latin typeface="Arial" pitchFamily="34" charset="0"/>
                  <a:cs typeface="Arial" pitchFamily="34" charset="0"/>
                </a:endParaRPr>
              </a:p>
            </p:txBody>
          </p:sp>
          <p:sp>
            <p:nvSpPr>
              <p:cNvPr id="330" name="Rectangle 1639"/>
              <p:cNvSpPr>
                <a:spLocks noChangeArrowheads="1"/>
              </p:cNvSpPr>
              <p:nvPr/>
            </p:nvSpPr>
            <p:spPr bwMode="auto">
              <a:xfrm>
                <a:off x="4738" y="3729"/>
                <a:ext cx="152"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D</a:t>
                </a:r>
                <a:endParaRPr lang="en-US">
                  <a:latin typeface="Arial" pitchFamily="34" charset="0"/>
                  <a:cs typeface="Arial" pitchFamily="34" charset="0"/>
                </a:endParaRPr>
              </a:p>
            </p:txBody>
          </p:sp>
          <p:sp>
            <p:nvSpPr>
              <p:cNvPr id="331" name="Rectangle 1640"/>
              <p:cNvSpPr>
                <a:spLocks noChangeArrowheads="1"/>
              </p:cNvSpPr>
              <p:nvPr/>
            </p:nvSpPr>
            <p:spPr bwMode="auto">
              <a:xfrm>
                <a:off x="2910" y="3729"/>
                <a:ext cx="152"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A</a:t>
                </a:r>
                <a:endParaRPr lang="en-US">
                  <a:latin typeface="Arial" pitchFamily="34" charset="0"/>
                  <a:cs typeface="Arial" pitchFamily="34" charset="0"/>
                </a:endParaRPr>
              </a:p>
            </p:txBody>
          </p:sp>
          <p:sp>
            <p:nvSpPr>
              <p:cNvPr id="332" name="Rectangle 1641"/>
              <p:cNvSpPr>
                <a:spLocks noChangeArrowheads="1"/>
              </p:cNvSpPr>
              <p:nvPr/>
            </p:nvSpPr>
            <p:spPr bwMode="auto">
              <a:xfrm>
                <a:off x="3600" y="3780"/>
                <a:ext cx="180"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C</a:t>
                </a:r>
                <a:endParaRPr lang="en-US">
                  <a:latin typeface="Arial" pitchFamily="34" charset="0"/>
                  <a:cs typeface="Arial" pitchFamily="34" charset="0"/>
                </a:endParaRPr>
              </a:p>
            </p:txBody>
          </p:sp>
          <p:sp>
            <p:nvSpPr>
              <p:cNvPr id="333" name="Rectangle 1642"/>
              <p:cNvSpPr>
                <a:spLocks noChangeArrowheads="1"/>
              </p:cNvSpPr>
              <p:nvPr/>
            </p:nvSpPr>
            <p:spPr bwMode="auto">
              <a:xfrm flipH="1">
                <a:off x="3840" y="3960"/>
                <a:ext cx="329" cy="34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(a)</a:t>
                </a:r>
                <a:endParaRPr lang="en-US">
                  <a:latin typeface="Arial" pitchFamily="34" charset="0"/>
                  <a:cs typeface="Arial" pitchFamily="34" charset="0"/>
                </a:endParaRPr>
              </a:p>
            </p:txBody>
          </p:sp>
        </p:grpSp>
        <p:grpSp>
          <p:nvGrpSpPr>
            <p:cNvPr id="5" name="Group 1643"/>
            <p:cNvGrpSpPr>
              <a:grpSpLocks/>
            </p:cNvGrpSpPr>
            <p:nvPr/>
          </p:nvGrpSpPr>
          <p:grpSpPr bwMode="auto">
            <a:xfrm>
              <a:off x="5580" y="1395"/>
              <a:ext cx="3420" cy="2925"/>
              <a:chOff x="5580" y="1395"/>
              <a:chExt cx="3420" cy="2925"/>
            </a:xfrm>
          </p:grpSpPr>
          <p:sp>
            <p:nvSpPr>
              <p:cNvPr id="8" name="Rectangle 1644"/>
              <p:cNvSpPr>
                <a:spLocks noChangeArrowheads="1"/>
              </p:cNvSpPr>
              <p:nvPr/>
            </p:nvSpPr>
            <p:spPr bwMode="auto">
              <a:xfrm>
                <a:off x="6464" y="1395"/>
                <a:ext cx="308"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P</a:t>
                </a:r>
                <a:r>
                  <a:rPr lang="en-US" sz="1100" baseline="-25000">
                    <a:latin typeface="Calibri" pitchFamily="34" charset="0"/>
                    <a:ea typeface="Arial" pitchFamily="34" charset="0"/>
                    <a:cs typeface="Arial" pitchFamily="34" charset="0"/>
                  </a:rPr>
                  <a:t>2</a:t>
                </a:r>
                <a:endParaRPr lang="en-US">
                  <a:latin typeface="Arial" pitchFamily="34" charset="0"/>
                  <a:cs typeface="Arial" pitchFamily="34" charset="0"/>
                </a:endParaRPr>
              </a:p>
            </p:txBody>
          </p:sp>
          <p:sp>
            <p:nvSpPr>
              <p:cNvPr id="9" name="Line 1645"/>
              <p:cNvSpPr>
                <a:spLocks noChangeShapeType="1"/>
              </p:cNvSpPr>
              <p:nvPr/>
            </p:nvSpPr>
            <p:spPr bwMode="auto">
              <a:xfrm>
                <a:off x="6413" y="1594"/>
                <a:ext cx="1537" cy="255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Line 1646"/>
              <p:cNvSpPr>
                <a:spLocks noChangeShapeType="1"/>
              </p:cNvSpPr>
              <p:nvPr/>
            </p:nvSpPr>
            <p:spPr bwMode="auto">
              <a:xfrm flipH="1">
                <a:off x="5952" y="1594"/>
                <a:ext cx="2305" cy="223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647"/>
              <p:cNvSpPr>
                <a:spLocks noChangeArrowheads="1"/>
              </p:cNvSpPr>
              <p:nvPr/>
            </p:nvSpPr>
            <p:spPr bwMode="auto">
              <a:xfrm>
                <a:off x="8257" y="1621"/>
                <a:ext cx="308"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P</a:t>
                </a:r>
                <a:r>
                  <a:rPr lang="en-US" sz="1100" baseline="-25000">
                    <a:latin typeface="Calibri" pitchFamily="34" charset="0"/>
                    <a:ea typeface="Arial" pitchFamily="34" charset="0"/>
                    <a:cs typeface="Arial" pitchFamily="34" charset="0"/>
                  </a:rPr>
                  <a:t>1</a:t>
                </a:r>
                <a:endParaRPr lang="en-US">
                  <a:latin typeface="Arial" pitchFamily="34" charset="0"/>
                  <a:cs typeface="Arial" pitchFamily="34" charset="0"/>
                </a:endParaRPr>
              </a:p>
            </p:txBody>
          </p:sp>
          <p:sp>
            <p:nvSpPr>
              <p:cNvPr id="12" name="Line 1648"/>
              <p:cNvSpPr>
                <a:spLocks noChangeShapeType="1"/>
              </p:cNvSpPr>
              <p:nvPr/>
            </p:nvSpPr>
            <p:spPr bwMode="auto">
              <a:xfrm flipH="1" flipV="1">
                <a:off x="8104" y="1435"/>
                <a:ext cx="153" cy="159"/>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3" name="Rectangle 1649"/>
              <p:cNvSpPr>
                <a:spLocks noChangeArrowheads="1"/>
              </p:cNvSpPr>
              <p:nvPr/>
            </p:nvSpPr>
            <p:spPr bwMode="auto">
              <a:xfrm flipH="1">
                <a:off x="8078" y="3855"/>
                <a:ext cx="448"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Back.</a:t>
                </a:r>
                <a:endParaRPr lang="en-US">
                  <a:latin typeface="Arial" pitchFamily="34" charset="0"/>
                  <a:cs typeface="Arial" pitchFamily="34" charset="0"/>
                </a:endParaRPr>
              </a:p>
            </p:txBody>
          </p:sp>
          <p:sp>
            <p:nvSpPr>
              <p:cNvPr id="14" name="Line 1650"/>
              <p:cNvSpPr>
                <a:spLocks noChangeShapeType="1"/>
              </p:cNvSpPr>
              <p:nvPr/>
            </p:nvSpPr>
            <p:spPr bwMode="auto">
              <a:xfrm flipV="1">
                <a:off x="6259" y="1594"/>
                <a:ext cx="154" cy="16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a:p>
            </p:txBody>
          </p:sp>
          <p:grpSp>
            <p:nvGrpSpPr>
              <p:cNvPr id="15" name="Group 1651"/>
              <p:cNvGrpSpPr>
                <a:grpSpLocks/>
              </p:cNvGrpSpPr>
              <p:nvPr/>
            </p:nvGrpSpPr>
            <p:grpSpPr bwMode="auto">
              <a:xfrm>
                <a:off x="6913" y="1860"/>
                <a:ext cx="461" cy="319"/>
                <a:chOff x="6480" y="1620"/>
                <a:chExt cx="540" cy="360"/>
              </a:xfrm>
            </p:grpSpPr>
            <p:sp>
              <p:nvSpPr>
                <p:cNvPr id="257" name="Line 1652"/>
                <p:cNvSpPr>
                  <a:spLocks noChangeShapeType="1"/>
                </p:cNvSpPr>
                <p:nvPr/>
              </p:nvSpPr>
              <p:spPr bwMode="auto">
                <a:xfrm flipH="1">
                  <a:off x="6480" y="1620"/>
                  <a:ext cx="18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Line 1653"/>
                <p:cNvSpPr>
                  <a:spLocks noChangeShapeType="1"/>
                </p:cNvSpPr>
                <p:nvPr/>
              </p:nvSpPr>
              <p:spPr bwMode="auto">
                <a:xfrm>
                  <a:off x="6480" y="1980"/>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Line 1654"/>
                <p:cNvSpPr>
                  <a:spLocks noChangeShapeType="1"/>
                </p:cNvSpPr>
                <p:nvPr/>
              </p:nvSpPr>
              <p:spPr bwMode="auto">
                <a:xfrm flipV="1">
                  <a:off x="7020" y="1620"/>
                  <a:ext cx="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Line 1655"/>
                <p:cNvSpPr>
                  <a:spLocks noChangeShapeType="1"/>
                </p:cNvSpPr>
                <p:nvPr/>
              </p:nvSpPr>
              <p:spPr bwMode="auto">
                <a:xfrm>
                  <a:off x="6660" y="1620"/>
                  <a:ext cx="36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Line 1656"/>
              <p:cNvSpPr>
                <a:spLocks noChangeShapeType="1"/>
              </p:cNvSpPr>
              <p:nvPr/>
            </p:nvSpPr>
            <p:spPr bwMode="auto">
              <a:xfrm>
                <a:off x="5952" y="2871"/>
                <a:ext cx="1358" cy="70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657"/>
              <p:cNvSpPr>
                <a:spLocks noChangeShapeType="1"/>
              </p:cNvSpPr>
              <p:nvPr/>
            </p:nvSpPr>
            <p:spPr bwMode="auto">
              <a:xfrm>
                <a:off x="6567" y="2392"/>
                <a:ext cx="743" cy="118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658"/>
              <p:cNvSpPr>
                <a:spLocks noChangeShapeType="1"/>
              </p:cNvSpPr>
              <p:nvPr/>
            </p:nvSpPr>
            <p:spPr bwMode="auto">
              <a:xfrm flipV="1">
                <a:off x="5952" y="2392"/>
                <a:ext cx="615" cy="47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59"/>
              <p:cNvSpPr>
                <a:spLocks noChangeArrowheads="1"/>
              </p:cNvSpPr>
              <p:nvPr/>
            </p:nvSpPr>
            <p:spPr bwMode="auto">
              <a:xfrm flipH="1">
                <a:off x="6055" y="2259"/>
                <a:ext cx="153"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A</a:t>
                </a:r>
                <a:endParaRPr lang="en-US">
                  <a:latin typeface="Arial" pitchFamily="34" charset="0"/>
                  <a:cs typeface="Arial" pitchFamily="34" charset="0"/>
                </a:endParaRPr>
              </a:p>
            </p:txBody>
          </p:sp>
          <p:sp>
            <p:nvSpPr>
              <p:cNvPr id="20" name="Rectangle 1660"/>
              <p:cNvSpPr>
                <a:spLocks noChangeArrowheads="1"/>
              </p:cNvSpPr>
              <p:nvPr/>
            </p:nvSpPr>
            <p:spPr bwMode="auto">
              <a:xfrm flipH="1">
                <a:off x="6849" y="3443"/>
                <a:ext cx="153"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t>
                </a:r>
                <a:endParaRPr lang="en-US">
                  <a:latin typeface="Arial" pitchFamily="34" charset="0"/>
                  <a:cs typeface="Arial" pitchFamily="34" charset="0"/>
                </a:endParaRPr>
              </a:p>
            </p:txBody>
          </p:sp>
          <p:sp>
            <p:nvSpPr>
              <p:cNvPr id="21" name="Rectangle 1661"/>
              <p:cNvSpPr>
                <a:spLocks noChangeArrowheads="1"/>
              </p:cNvSpPr>
              <p:nvPr/>
            </p:nvSpPr>
            <p:spPr bwMode="auto">
              <a:xfrm flipH="1">
                <a:off x="6247" y="3615"/>
                <a:ext cx="593" cy="37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Back</a:t>
                </a:r>
                <a:endParaRPr lang="en-US">
                  <a:latin typeface="Arial" pitchFamily="34" charset="0"/>
                  <a:cs typeface="Arial" pitchFamily="34" charset="0"/>
                </a:endParaRPr>
              </a:p>
            </p:txBody>
          </p:sp>
          <p:sp>
            <p:nvSpPr>
              <p:cNvPr id="22" name="Rectangle 1662"/>
              <p:cNvSpPr>
                <a:spLocks noChangeArrowheads="1"/>
              </p:cNvSpPr>
              <p:nvPr/>
            </p:nvSpPr>
            <p:spPr bwMode="auto">
              <a:xfrm flipH="1">
                <a:off x="7297" y="4001"/>
                <a:ext cx="499"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Front</a:t>
                </a:r>
                <a:endParaRPr lang="en-US">
                  <a:latin typeface="Arial" pitchFamily="34" charset="0"/>
                  <a:cs typeface="Arial" pitchFamily="34" charset="0"/>
                </a:endParaRPr>
              </a:p>
            </p:txBody>
          </p:sp>
          <p:sp>
            <p:nvSpPr>
              <p:cNvPr id="23" name="Rectangle 1663"/>
              <p:cNvSpPr>
                <a:spLocks noChangeArrowheads="1"/>
              </p:cNvSpPr>
              <p:nvPr/>
            </p:nvSpPr>
            <p:spPr bwMode="auto">
              <a:xfrm flipH="1">
                <a:off x="8693" y="3828"/>
                <a:ext cx="307"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(b)</a:t>
                </a:r>
                <a:endParaRPr lang="en-US">
                  <a:latin typeface="Arial" pitchFamily="34" charset="0"/>
                  <a:cs typeface="Arial" pitchFamily="34" charset="0"/>
                </a:endParaRPr>
              </a:p>
            </p:txBody>
          </p:sp>
          <p:grpSp>
            <p:nvGrpSpPr>
              <p:cNvPr id="24" name="Group 1664"/>
              <p:cNvGrpSpPr>
                <a:grpSpLocks/>
              </p:cNvGrpSpPr>
              <p:nvPr/>
            </p:nvGrpSpPr>
            <p:grpSpPr bwMode="auto">
              <a:xfrm>
                <a:off x="7796" y="2233"/>
                <a:ext cx="615" cy="478"/>
                <a:chOff x="7560" y="2520"/>
                <a:chExt cx="720" cy="540"/>
              </a:xfrm>
            </p:grpSpPr>
            <p:sp>
              <p:nvSpPr>
                <p:cNvPr id="28" name="Line 1665"/>
                <p:cNvSpPr>
                  <a:spLocks noChangeShapeType="1"/>
                </p:cNvSpPr>
                <p:nvPr/>
              </p:nvSpPr>
              <p:spPr bwMode="auto">
                <a:xfrm>
                  <a:off x="7560" y="2520"/>
                  <a:ext cx="54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1666"/>
                <p:cNvSpPr>
                  <a:spLocks noChangeShapeType="1"/>
                </p:cNvSpPr>
                <p:nvPr/>
              </p:nvSpPr>
              <p:spPr bwMode="auto">
                <a:xfrm>
                  <a:off x="7560" y="2520"/>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1667"/>
                <p:cNvSpPr>
                  <a:spLocks noChangeShapeType="1"/>
                </p:cNvSpPr>
                <p:nvPr/>
              </p:nvSpPr>
              <p:spPr bwMode="auto">
                <a:xfrm>
                  <a:off x="7560" y="252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1668"/>
                <p:cNvSpPr>
                  <a:spLocks noChangeShapeType="1"/>
                </p:cNvSpPr>
                <p:nvPr/>
              </p:nvSpPr>
              <p:spPr bwMode="auto">
                <a:xfrm>
                  <a:off x="8280" y="2520"/>
                  <a:ext cx="0" cy="54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Line 1669"/>
                <p:cNvSpPr>
                  <a:spLocks noChangeShapeType="1"/>
                </p:cNvSpPr>
                <p:nvPr/>
              </p:nvSpPr>
              <p:spPr bwMode="auto">
                <a:xfrm>
                  <a:off x="7560" y="306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5" name="Rectangle 1670"/>
              <p:cNvSpPr>
                <a:spLocks noChangeArrowheads="1"/>
              </p:cNvSpPr>
              <p:nvPr/>
            </p:nvSpPr>
            <p:spPr bwMode="auto">
              <a:xfrm flipH="1">
                <a:off x="8488" y="2086"/>
                <a:ext cx="153" cy="3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D</a:t>
                </a:r>
                <a:endParaRPr lang="en-US">
                  <a:latin typeface="Arial" pitchFamily="34" charset="0"/>
                  <a:cs typeface="Arial" pitchFamily="34" charset="0"/>
                </a:endParaRPr>
              </a:p>
            </p:txBody>
          </p:sp>
          <p:sp>
            <p:nvSpPr>
              <p:cNvPr id="26" name="Rectangle 1671"/>
              <p:cNvSpPr>
                <a:spLocks noChangeArrowheads="1"/>
              </p:cNvSpPr>
              <p:nvPr/>
            </p:nvSpPr>
            <p:spPr bwMode="auto">
              <a:xfrm flipH="1">
                <a:off x="5580" y="3285"/>
                <a:ext cx="600" cy="3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Front</a:t>
                </a:r>
                <a:endParaRPr lang="en-US">
                  <a:latin typeface="Arial" pitchFamily="34" charset="0"/>
                  <a:cs typeface="Arial" pitchFamily="34" charset="0"/>
                </a:endParaRPr>
              </a:p>
            </p:txBody>
          </p:sp>
          <p:sp>
            <p:nvSpPr>
              <p:cNvPr id="27" name="Rectangle 1672"/>
              <p:cNvSpPr>
                <a:spLocks noChangeArrowheads="1"/>
              </p:cNvSpPr>
              <p:nvPr/>
            </p:nvSpPr>
            <p:spPr bwMode="auto">
              <a:xfrm flipH="1">
                <a:off x="7182" y="1515"/>
                <a:ext cx="153" cy="2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C</a:t>
                </a:r>
                <a:endParaRPr lang="en-US">
                  <a:latin typeface="Arial" pitchFamily="34" charset="0"/>
                  <a:cs typeface="Arial" pitchFamily="34" charset="0"/>
                </a:endParaRPr>
              </a:p>
            </p:txBody>
          </p:sp>
        </p:grpSp>
        <p:sp>
          <p:nvSpPr>
            <p:cNvPr id="6" name="Rectangle 1673"/>
            <p:cNvSpPr>
              <a:spLocks noChangeArrowheads="1"/>
            </p:cNvSpPr>
            <p:nvPr/>
          </p:nvSpPr>
          <p:spPr bwMode="auto">
            <a:xfrm flipH="1">
              <a:off x="4995" y="1980"/>
              <a:ext cx="585" cy="3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View</a:t>
              </a:r>
              <a:endParaRPr lang="en-US">
                <a:latin typeface="Arial" pitchFamily="34" charset="0"/>
                <a:cs typeface="Arial" pitchFamily="34" charset="0"/>
              </a:endParaRPr>
            </a:p>
          </p:txBody>
        </p:sp>
        <p:sp>
          <p:nvSpPr>
            <p:cNvPr id="7" name="Line 1674"/>
            <p:cNvSpPr>
              <a:spLocks noChangeShapeType="1"/>
            </p:cNvSpPr>
            <p:nvPr/>
          </p:nvSpPr>
          <p:spPr bwMode="auto">
            <a:xfrm>
              <a:off x="5055" y="1830"/>
              <a:ext cx="54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
        <p:nvSpPr>
          <p:cNvPr id="57" name="Rectangle 56"/>
          <p:cNvSpPr/>
          <p:nvPr/>
        </p:nvSpPr>
        <p:spPr>
          <a:xfrm>
            <a:off x="874650" y="5921601"/>
            <a:ext cx="10004686" cy="523220"/>
          </a:xfrm>
          <a:prstGeom prst="rect">
            <a:avLst/>
          </a:prstGeom>
        </p:spPr>
        <p:txBody>
          <a:bodyPr wrap="square">
            <a:spAutoFit/>
          </a:bodyPr>
          <a:lstStyle/>
          <a:p>
            <a:pPr algn="ctr"/>
            <a:r>
              <a:rPr lang="en-US" sz="2800" dirty="0" smtClean="0"/>
              <a:t>(BSP-TREE)Binary </a:t>
            </a:r>
            <a:r>
              <a:rPr lang="en-US" sz="2800" dirty="0"/>
              <a:t>space </a:t>
            </a:r>
            <a:r>
              <a:rPr lang="en-US" sz="2800" dirty="0" smtClean="0"/>
              <a:t>partitioning</a:t>
            </a:r>
            <a:endParaRPr lang="en-US" sz="2800" dirty="0"/>
          </a:p>
        </p:txBody>
      </p:sp>
    </p:spTree>
    <p:extLst>
      <p:ext uri="{BB962C8B-B14F-4D97-AF65-F5344CB8AC3E}">
        <p14:creationId xmlns:p14="http://schemas.microsoft.com/office/powerpoint/2010/main" xmlns="" val="185933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134" y="1325562"/>
            <a:ext cx="11006666" cy="5532438"/>
          </a:xfrm>
        </p:spPr>
        <p:txBody>
          <a:bodyPr>
            <a:normAutofit/>
          </a:bodyPr>
          <a:lstStyle/>
          <a:p>
            <a:r>
              <a:rPr lang="en-US" dirty="0"/>
              <a:t>Here plane P</a:t>
            </a:r>
            <a:r>
              <a:rPr lang="en-US" baseline="-25000" dirty="0"/>
              <a:t>1</a:t>
            </a:r>
            <a:r>
              <a:rPr lang="en-US" dirty="0"/>
              <a:t> partitions the space into two sets of objects, one set of object is back and one set is in front of partitioning plane relative to viewing direction. </a:t>
            </a:r>
            <a:endParaRPr lang="en-US" dirty="0" smtClean="0"/>
          </a:p>
          <a:p>
            <a:r>
              <a:rPr lang="en-US" dirty="0" smtClean="0"/>
              <a:t>Since </a:t>
            </a:r>
            <a:r>
              <a:rPr lang="en-US" dirty="0"/>
              <a:t>one object is intersected by plane P</a:t>
            </a:r>
            <a:r>
              <a:rPr lang="en-US" baseline="-25000" dirty="0"/>
              <a:t>1</a:t>
            </a:r>
            <a:r>
              <a:rPr lang="en-US" dirty="0"/>
              <a:t>, we divide that object into two separate objects labeled A and B. Now, object A and C are in front of P</a:t>
            </a:r>
            <a:r>
              <a:rPr lang="en-US" baseline="-25000" dirty="0"/>
              <a:t>1</a:t>
            </a:r>
            <a:r>
              <a:rPr lang="en-US" dirty="0"/>
              <a:t>, B and D are at back of P</a:t>
            </a:r>
            <a:r>
              <a:rPr lang="en-US" baseline="-25000" dirty="0"/>
              <a:t>1</a:t>
            </a:r>
            <a:r>
              <a:rPr lang="en-US" dirty="0"/>
              <a:t>.</a:t>
            </a:r>
          </a:p>
          <a:p>
            <a:r>
              <a:rPr lang="en-US" dirty="0" smtClean="0"/>
              <a:t>We </a:t>
            </a:r>
            <a:r>
              <a:rPr lang="en-US" dirty="0"/>
              <a:t>next partition the space with plane P</a:t>
            </a:r>
            <a:r>
              <a:rPr lang="en-US" baseline="-25000" dirty="0"/>
              <a:t>2</a:t>
            </a:r>
            <a:r>
              <a:rPr lang="en-US" dirty="0"/>
              <a:t> and construct the binary </a:t>
            </a:r>
            <a:r>
              <a:rPr lang="en-US" dirty="0" smtClean="0"/>
              <a:t>tree </a:t>
            </a:r>
            <a:r>
              <a:rPr lang="en-US" dirty="0"/>
              <a:t>as fig (a). In this tree, the objects are represented as terminal nodes, with front object as left branches and behind object as right branches.</a:t>
            </a:r>
          </a:p>
          <a:p>
            <a:r>
              <a:rPr lang="en-US" dirty="0"/>
              <a:t> </a:t>
            </a:r>
            <a:r>
              <a:rPr lang="en-US" dirty="0" smtClean="0"/>
              <a:t>When </a:t>
            </a:r>
            <a:r>
              <a:rPr lang="en-US" dirty="0"/>
              <a:t>BSP tree is complete, we process the tree by selecting surface for displaying in order back to front. So foreground object are painted over back ground objects.</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31</a:t>
            </a:fld>
            <a:endParaRPr lang="en-US"/>
          </a:p>
        </p:txBody>
      </p:sp>
      <p:sp>
        <p:nvSpPr>
          <p:cNvPr id="5" name="Title 1"/>
          <p:cNvSpPr>
            <a:spLocks noGrp="1"/>
          </p:cNvSpPr>
          <p:nvPr>
            <p:ph type="title"/>
          </p:nvPr>
        </p:nvSpPr>
        <p:spPr>
          <a:xfrm>
            <a:off x="177800" y="0"/>
            <a:ext cx="10515600" cy="1325563"/>
          </a:xfrm>
        </p:spPr>
        <p:txBody>
          <a:bodyPr>
            <a:normAutofit/>
          </a:bodyPr>
          <a:lstStyle/>
          <a:p>
            <a:r>
              <a:rPr lang="en-US" b="1" u="sng" dirty="0" smtClean="0"/>
              <a:t>BSP-Tree Method(</a:t>
            </a:r>
            <a:r>
              <a:rPr lang="en-US" b="1" i="1" u="sng" dirty="0" smtClean="0"/>
              <a:t>binary space partitioning</a:t>
            </a:r>
            <a:r>
              <a:rPr lang="en-US" b="1" u="sng" dirty="0" smtClean="0"/>
              <a:t>)</a:t>
            </a:r>
            <a:endParaRPr lang="en-US" b="1" u="sng" dirty="0"/>
          </a:p>
        </p:txBody>
      </p:sp>
    </p:spTree>
    <p:extLst>
      <p:ext uri="{BB962C8B-B14F-4D97-AF65-F5344CB8AC3E}">
        <p14:creationId xmlns:p14="http://schemas.microsoft.com/office/powerpoint/2010/main" xmlns="" val="25897453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189" y="1198608"/>
            <a:ext cx="10515600" cy="4351338"/>
          </a:xfrm>
        </p:spPr>
        <p:txBody>
          <a:bodyPr/>
          <a:lstStyle/>
          <a:p>
            <a:r>
              <a:rPr lang="en-US" dirty="0"/>
              <a:t>When an octree representation is used for viewing volume, hidden surface elimination is accomplished by projecting octree nodes into viewing surface in a front to back </a:t>
            </a:r>
            <a:r>
              <a:rPr lang="en-US" dirty="0" smtClean="0"/>
              <a:t>order.</a:t>
            </a:r>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32</a:t>
            </a:fld>
            <a:endParaRPr lang="en-US"/>
          </a:p>
        </p:txBody>
      </p:sp>
      <p:sp>
        <p:nvSpPr>
          <p:cNvPr id="5" name="Title 1"/>
          <p:cNvSpPr>
            <a:spLocks noGrp="1"/>
          </p:cNvSpPr>
          <p:nvPr>
            <p:ph type="title"/>
          </p:nvPr>
        </p:nvSpPr>
        <p:spPr>
          <a:xfrm>
            <a:off x="237309" y="0"/>
            <a:ext cx="10515600" cy="1325563"/>
          </a:xfrm>
        </p:spPr>
        <p:txBody>
          <a:bodyPr/>
          <a:lstStyle/>
          <a:p>
            <a:r>
              <a:rPr lang="en-US" b="1" u="sng" dirty="0" smtClean="0"/>
              <a:t>Octree Method</a:t>
            </a:r>
            <a:endParaRPr lang="en-US" b="1" u="sn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07177" y="2698502"/>
            <a:ext cx="7106194" cy="3780675"/>
          </a:xfrm>
          <a:prstGeom prst="rect">
            <a:avLst/>
          </a:prstGeom>
        </p:spPr>
      </p:pic>
    </p:spTree>
    <p:extLst>
      <p:ext uri="{BB962C8B-B14F-4D97-AF65-F5344CB8AC3E}">
        <p14:creationId xmlns:p14="http://schemas.microsoft.com/office/powerpoint/2010/main" xmlns="" val="170445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8" y="154261"/>
            <a:ext cx="8229600" cy="1143000"/>
          </a:xfrm>
        </p:spPr>
        <p:txBody>
          <a:bodyPr/>
          <a:lstStyle/>
          <a:p>
            <a:r>
              <a:rPr lang="en-US" b="1" u="sng" dirty="0" smtClean="0"/>
              <a:t>Octree Method</a:t>
            </a:r>
            <a:endParaRPr lang="en-US" b="1" u="sng"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33</a:t>
            </a:fld>
            <a:endParaRPr lang="en-US"/>
          </a:p>
        </p:txBody>
      </p:sp>
      <p:pic>
        <p:nvPicPr>
          <p:cNvPr id="152578" name="Picture 14"/>
          <p:cNvPicPr>
            <a:picLocks noChangeAspect="1" noChangeArrowheads="1"/>
          </p:cNvPicPr>
          <p:nvPr/>
        </p:nvPicPr>
        <p:blipFill>
          <a:blip r:embed="rId2" cstate="print"/>
          <a:srcRect/>
          <a:stretch>
            <a:fillRect/>
          </a:stretch>
        </p:blipFill>
        <p:spPr bwMode="auto">
          <a:xfrm>
            <a:off x="653143" y="3021677"/>
            <a:ext cx="2267519" cy="2804732"/>
          </a:xfrm>
          <a:prstGeom prst="rect">
            <a:avLst/>
          </a:prstGeom>
          <a:noFill/>
        </p:spPr>
      </p:pic>
      <p:pic>
        <p:nvPicPr>
          <p:cNvPr id="152577" name="Picture 15"/>
          <p:cNvPicPr>
            <a:picLocks noChangeAspect="1" noChangeArrowheads="1"/>
          </p:cNvPicPr>
          <p:nvPr/>
        </p:nvPicPr>
        <p:blipFill>
          <a:blip r:embed="rId3" cstate="print"/>
          <a:srcRect/>
          <a:stretch>
            <a:fillRect/>
          </a:stretch>
        </p:blipFill>
        <p:spPr bwMode="auto">
          <a:xfrm>
            <a:off x="8868476" y="3021677"/>
            <a:ext cx="2256724" cy="2490754"/>
          </a:xfrm>
          <a:prstGeom prst="rect">
            <a:avLst/>
          </a:prstGeom>
          <a:noFill/>
        </p:spPr>
      </p:pic>
      <p:sp>
        <p:nvSpPr>
          <p:cNvPr id="152580" name="Rectangle 4"/>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2581" name="Rectangle 5"/>
          <p:cNvSpPr>
            <a:spLocks noChangeArrowheads="1"/>
          </p:cNvSpPr>
          <p:nvPr/>
        </p:nvSpPr>
        <p:spPr bwMode="auto">
          <a:xfrm>
            <a:off x="5080338" y="2212345"/>
            <a:ext cx="2031325"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fontAlgn="base">
              <a:spcBef>
                <a:spcPct val="0"/>
              </a:spcBef>
              <a:spcAft>
                <a:spcPct val="0"/>
              </a:spcAft>
            </a:pPr>
            <a:r>
              <a:rPr lang="en-US" sz="1100">
                <a:latin typeface="Calibri" pitchFamily="34" charset="0"/>
                <a:ea typeface="Calibri" pitchFamily="34" charset="0"/>
                <a:cs typeface="Mangal" pitchFamily="18" charset="0"/>
              </a:rPr>
              <a:t> 		</a:t>
            </a:r>
            <a:endParaRPr lang="en-US">
              <a:latin typeface="Arial" pitchFamily="34" charset="0"/>
              <a:cs typeface="Arial" pitchFamily="34" charset="0"/>
            </a:endParaRPr>
          </a:p>
        </p:txBody>
      </p:sp>
      <p:sp>
        <p:nvSpPr>
          <p:cNvPr id="152582" name="Rectangle 6"/>
          <p:cNvSpPr>
            <a:spLocks noChangeArrowheads="1"/>
          </p:cNvSpPr>
          <p:nvPr/>
        </p:nvSpPr>
        <p:spPr bwMode="auto">
          <a:xfrm>
            <a:off x="5080338" y="3831595"/>
            <a:ext cx="2031325"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fontAlgn="base">
              <a:spcBef>
                <a:spcPct val="0"/>
              </a:spcBef>
              <a:spcAft>
                <a:spcPct val="0"/>
              </a:spcAft>
            </a:pPr>
            <a:r>
              <a:rPr lang="en-US" sz="1100">
                <a:latin typeface="Calibri" pitchFamily="34" charset="0"/>
                <a:ea typeface="Calibri" pitchFamily="34" charset="0"/>
                <a:cs typeface="Mangal" pitchFamily="18" charset="0"/>
              </a:rPr>
              <a:t>		</a:t>
            </a:r>
            <a:endParaRPr lang="en-US">
              <a:latin typeface="Arial" pitchFamily="34" charset="0"/>
              <a:cs typeface="Arial" pitchFamily="34" charset="0"/>
            </a:endParaRPr>
          </a:p>
        </p:txBody>
      </p:sp>
      <p:sp>
        <p:nvSpPr>
          <p:cNvPr id="9" name="Rectangle 8"/>
          <p:cNvSpPr/>
          <p:nvPr/>
        </p:nvSpPr>
        <p:spPr>
          <a:xfrm>
            <a:off x="3505200" y="4992469"/>
            <a:ext cx="5181600" cy="923330"/>
          </a:xfrm>
          <a:prstGeom prst="rect">
            <a:avLst/>
          </a:prstGeom>
        </p:spPr>
        <p:txBody>
          <a:bodyPr wrap="square">
            <a:spAutoFit/>
          </a:bodyPr>
          <a:lstStyle/>
          <a:p>
            <a:pPr algn="ctr"/>
            <a:r>
              <a:rPr lang="en-US" dirty="0"/>
              <a:t>Objects in octants 0,1,2 and 3 obscure objects in the back octants (4,5,6,7) when the viewing </a:t>
            </a:r>
          </a:p>
          <a:p>
            <a:pPr algn="ctr"/>
            <a:r>
              <a:rPr lang="en-US" dirty="0"/>
              <a:t>direction is as shown.</a:t>
            </a:r>
          </a:p>
        </p:txBody>
      </p:sp>
      <p:pic>
        <p:nvPicPr>
          <p:cNvPr id="148481" name="Picture 1" descr="C:\Users\DEEP\Desktop\Capture.JPG"/>
          <p:cNvPicPr>
            <a:picLocks noChangeAspect="1" noChangeArrowheads="1"/>
          </p:cNvPicPr>
          <p:nvPr/>
        </p:nvPicPr>
        <p:blipFill>
          <a:blip r:embed="rId4" cstate="print"/>
          <a:srcRect/>
          <a:stretch>
            <a:fillRect/>
          </a:stretch>
        </p:blipFill>
        <p:spPr bwMode="auto">
          <a:xfrm rot="20975113">
            <a:off x="4359728" y="631971"/>
            <a:ext cx="3472543" cy="4080238"/>
          </a:xfrm>
          <a:prstGeom prst="rect">
            <a:avLst/>
          </a:prstGeom>
          <a:noFill/>
        </p:spPr>
      </p:pic>
    </p:spTree>
    <p:extLst>
      <p:ext uri="{BB962C8B-B14F-4D97-AF65-F5344CB8AC3E}">
        <p14:creationId xmlns:p14="http://schemas.microsoft.com/office/powerpoint/2010/main" xmlns="" val="2495866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107168"/>
            <a:ext cx="11584578" cy="5157742"/>
          </a:xfrm>
        </p:spPr>
        <p:txBody>
          <a:bodyPr>
            <a:normAutofit fontScale="32500" lnSpcReduction="20000"/>
          </a:bodyPr>
          <a:lstStyle/>
          <a:p>
            <a:r>
              <a:rPr lang="en-US" sz="9600" dirty="0"/>
              <a:t>T</a:t>
            </a:r>
            <a:r>
              <a:rPr lang="en-US" sz="9600" dirty="0" smtClean="0"/>
              <a:t>he </a:t>
            </a:r>
            <a:r>
              <a:rPr lang="en-US" sz="9600" dirty="0"/>
              <a:t>front face of a region space is formed with octants </a:t>
            </a:r>
            <a:r>
              <a:rPr lang="en-US" sz="9600" dirty="0" smtClean="0"/>
              <a:t>0,1,2,3 whose Surface are </a:t>
            </a:r>
            <a:r>
              <a:rPr lang="en-US" sz="9600" dirty="0"/>
              <a:t>visible to the viewer. </a:t>
            </a:r>
            <a:endParaRPr lang="en-US" sz="9600" dirty="0" smtClean="0"/>
          </a:p>
          <a:p>
            <a:r>
              <a:rPr lang="en-US" sz="9600" dirty="0" smtClean="0"/>
              <a:t>But the </a:t>
            </a:r>
            <a:r>
              <a:rPr lang="en-US" sz="9600" dirty="0"/>
              <a:t>back octants 4,5,6,7 are not visible. </a:t>
            </a:r>
            <a:endParaRPr lang="en-US" sz="9600" dirty="0" smtClean="0"/>
          </a:p>
          <a:p>
            <a:r>
              <a:rPr lang="en-US" sz="9600" dirty="0" smtClean="0"/>
              <a:t>After </a:t>
            </a:r>
            <a:r>
              <a:rPr lang="en-US" sz="9600" dirty="0"/>
              <a:t>octant sub-division and construction of octree, entire region is </a:t>
            </a:r>
            <a:r>
              <a:rPr lang="en-US" sz="9600" dirty="0" smtClean="0"/>
              <a:t>navigated </a:t>
            </a:r>
            <a:r>
              <a:rPr lang="en-US" sz="9600" dirty="0"/>
              <a:t>by depth first </a:t>
            </a:r>
            <a:r>
              <a:rPr lang="en-US" sz="9600" dirty="0" smtClean="0"/>
              <a:t>search method.</a:t>
            </a:r>
          </a:p>
          <a:p>
            <a:r>
              <a:rPr lang="en-US" sz="9600" dirty="0" smtClean="0"/>
              <a:t>Figure depicts </a:t>
            </a:r>
            <a:r>
              <a:rPr lang="en-US" sz="9600" dirty="0"/>
              <a:t>the octants in a region of space and the corresponding quadrants on the view plane. </a:t>
            </a:r>
            <a:endParaRPr lang="en-US" sz="9600" dirty="0" smtClean="0"/>
          </a:p>
          <a:p>
            <a:r>
              <a:rPr lang="en-US" sz="9600" dirty="0" smtClean="0"/>
              <a:t>Contributions </a:t>
            </a:r>
            <a:r>
              <a:rPr lang="en-US" sz="9600" dirty="0"/>
              <a:t>to quadrant 0 come from octants 0 and 4</a:t>
            </a:r>
            <a:r>
              <a:rPr lang="en-US" sz="9600" dirty="0" smtClean="0"/>
              <a:t>.</a:t>
            </a:r>
          </a:p>
          <a:p>
            <a:r>
              <a:rPr lang="en-US" sz="9600" dirty="0" smtClean="0"/>
              <a:t>Color </a:t>
            </a:r>
            <a:r>
              <a:rPr lang="en-US" sz="9600" dirty="0"/>
              <a:t>values in quadrant 1 are obtained from surfaces in octants 1 and 5, and values in each of the other two</a:t>
            </a:r>
            <a:r>
              <a:rPr lang="en-US" sz="9600" b="1" dirty="0"/>
              <a:t> </a:t>
            </a:r>
            <a:r>
              <a:rPr lang="en-US" sz="9600" dirty="0"/>
              <a:t>quadrants are generated from the pair of octants aligned with each of these quadrants.</a:t>
            </a:r>
          </a:p>
          <a:p>
            <a:endParaRPr lang="en-US" dirty="0"/>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34</a:t>
            </a:fld>
            <a:endParaRPr lang="en-US"/>
          </a:p>
        </p:txBody>
      </p:sp>
      <p:sp>
        <p:nvSpPr>
          <p:cNvPr id="5" name="Title 1"/>
          <p:cNvSpPr>
            <a:spLocks noGrp="1"/>
          </p:cNvSpPr>
          <p:nvPr>
            <p:ph type="title"/>
          </p:nvPr>
        </p:nvSpPr>
        <p:spPr>
          <a:xfrm>
            <a:off x="211183" y="0"/>
            <a:ext cx="10515600" cy="1325563"/>
          </a:xfrm>
        </p:spPr>
        <p:txBody>
          <a:bodyPr/>
          <a:lstStyle/>
          <a:p>
            <a:r>
              <a:rPr lang="en-US" b="1" u="sng" dirty="0" smtClean="0"/>
              <a:t>Octree Method</a:t>
            </a:r>
            <a:endParaRPr lang="en-US" b="1" u="sng" dirty="0"/>
          </a:p>
        </p:txBody>
      </p:sp>
    </p:spTree>
    <p:extLst>
      <p:ext uri="{BB962C8B-B14F-4D97-AF65-F5344CB8AC3E}">
        <p14:creationId xmlns:p14="http://schemas.microsoft.com/office/powerpoint/2010/main" xmlns="" val="26561269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42" y="0"/>
            <a:ext cx="10515600" cy="1325563"/>
          </a:xfrm>
        </p:spPr>
        <p:txBody>
          <a:bodyPr/>
          <a:lstStyle/>
          <a:p>
            <a:r>
              <a:rPr lang="en-US" b="1" u="sng" dirty="0"/>
              <a:t>Ray-Casting </a:t>
            </a:r>
            <a:r>
              <a:rPr lang="en-US" b="1" u="sng" dirty="0" smtClean="0"/>
              <a:t>Method(Ray-Tracing </a:t>
            </a:r>
            <a:r>
              <a:rPr lang="en-US" b="1" u="sng" dirty="0"/>
              <a:t>Method)</a:t>
            </a:r>
          </a:p>
        </p:txBody>
      </p:sp>
      <p:sp>
        <p:nvSpPr>
          <p:cNvPr id="3" name="Content Placeholder 2"/>
          <p:cNvSpPr>
            <a:spLocks noGrp="1"/>
          </p:cNvSpPr>
          <p:nvPr>
            <p:ph idx="1"/>
          </p:nvPr>
        </p:nvSpPr>
        <p:spPr>
          <a:xfrm>
            <a:off x="466241" y="1325563"/>
            <a:ext cx="10515600" cy="4351338"/>
          </a:xfrm>
        </p:spPr>
        <p:txBody>
          <a:bodyPr>
            <a:normAutofit/>
          </a:bodyPr>
          <a:lstStyle/>
          <a:p>
            <a:r>
              <a:rPr lang="en-US" i="1" dirty="0"/>
              <a:t>Ray-Tracing</a:t>
            </a:r>
            <a:r>
              <a:rPr lang="en-US" dirty="0"/>
              <a:t> also known as </a:t>
            </a:r>
            <a:r>
              <a:rPr lang="en-US" i="1" dirty="0"/>
              <a:t>Ray-Casting</a:t>
            </a:r>
            <a:r>
              <a:rPr lang="en-US" dirty="0"/>
              <a:t> is efficient method for visibility detection in the objects. </a:t>
            </a:r>
            <a:endParaRPr lang="en-US" dirty="0" smtClean="0"/>
          </a:p>
          <a:p>
            <a:r>
              <a:rPr lang="en-US" dirty="0" smtClean="0"/>
              <a:t>Ray casting is a visibility detection tool which is based on geometric optics methods, which trace the paths of light rays.</a:t>
            </a:r>
          </a:p>
          <a:p>
            <a:r>
              <a:rPr lang="en-US" dirty="0" smtClean="0"/>
              <a:t>Since there are an infinite number of light rays in a scene and we are interested only in those rays that pass through pixel positions, we can trace the light-ray paths backward from the pixels</a:t>
            </a:r>
            <a:r>
              <a:rPr lang="en-US" b="1" dirty="0" smtClean="0"/>
              <a:t> </a:t>
            </a:r>
            <a:r>
              <a:rPr lang="en-US" dirty="0" smtClean="0"/>
              <a:t>through the scene.</a:t>
            </a:r>
          </a:p>
          <a:p>
            <a:r>
              <a:rPr lang="en-US" dirty="0" smtClean="0"/>
              <a:t>The ray-casting approach is an </a:t>
            </a:r>
            <a:r>
              <a:rPr lang="en-US" b="1" dirty="0" smtClean="0"/>
              <a:t>effective</a:t>
            </a:r>
            <a:r>
              <a:rPr lang="en-US" dirty="0" smtClean="0"/>
              <a:t> visibility-detection method for scenes with </a:t>
            </a:r>
            <a:r>
              <a:rPr lang="en-US" b="1" dirty="0" smtClean="0"/>
              <a:t>curved surfaces, particularly spheres</a:t>
            </a:r>
            <a:r>
              <a:rPr lang="en-US" dirty="0" smtClean="0"/>
              <a:t>.</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35</a:t>
            </a:fld>
            <a:endParaRPr lang="en-US"/>
          </a:p>
        </p:txBody>
      </p:sp>
    </p:spTree>
    <p:extLst>
      <p:ext uri="{BB962C8B-B14F-4D97-AF65-F5344CB8AC3E}">
        <p14:creationId xmlns:p14="http://schemas.microsoft.com/office/powerpoint/2010/main" xmlns="" val="2820436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7" name="Picture 1" descr="C:\Users\DEEP\Desktop\Capture.JPG"/>
          <p:cNvPicPr>
            <a:picLocks noChangeAspect="1" noChangeArrowheads="1"/>
          </p:cNvPicPr>
          <p:nvPr/>
        </p:nvPicPr>
        <p:blipFill>
          <a:blip r:embed="rId2" cstate="print"/>
          <a:srcRect/>
          <a:stretch>
            <a:fillRect/>
          </a:stretch>
        </p:blipFill>
        <p:spPr bwMode="auto">
          <a:xfrm rot="1329308">
            <a:off x="1674580" y="3091580"/>
            <a:ext cx="2887861" cy="3352973"/>
          </a:xfrm>
          <a:prstGeom prst="rect">
            <a:avLst/>
          </a:prstGeom>
          <a:noFill/>
        </p:spPr>
      </p:pic>
      <p:sp>
        <p:nvSpPr>
          <p:cNvPr id="2" name="Title 1"/>
          <p:cNvSpPr>
            <a:spLocks noGrp="1"/>
          </p:cNvSpPr>
          <p:nvPr>
            <p:ph type="title"/>
          </p:nvPr>
        </p:nvSpPr>
        <p:spPr>
          <a:xfrm>
            <a:off x="603069" y="105192"/>
            <a:ext cx="10515600" cy="1325563"/>
          </a:xfrm>
        </p:spPr>
        <p:txBody>
          <a:bodyPr>
            <a:normAutofit/>
          </a:bodyPr>
          <a:lstStyle/>
          <a:p>
            <a:r>
              <a:rPr lang="en-US" b="1" u="sng" dirty="0" smtClean="0"/>
              <a:t>Ray-Casting Method(Ray-Tracing Method)</a:t>
            </a:r>
            <a:endParaRPr lang="en-US" b="1" u="sng" dirty="0"/>
          </a:p>
        </p:txBody>
      </p:sp>
      <p:sp>
        <p:nvSpPr>
          <p:cNvPr id="3" name="Slide Number Placeholder 2"/>
          <p:cNvSpPr>
            <a:spLocks noGrp="1"/>
          </p:cNvSpPr>
          <p:nvPr>
            <p:ph type="sldNum" sz="quarter" idx="12"/>
          </p:nvPr>
        </p:nvSpPr>
        <p:spPr/>
        <p:txBody>
          <a:bodyPr/>
          <a:lstStyle/>
          <a:p>
            <a:fld id="{FE5295F3-CB9A-46E7-ADA4-32F17A59A0E2}" type="slidenum">
              <a:rPr lang="en-US" smtClean="0"/>
              <a:pPr/>
              <a:t>36</a:t>
            </a:fld>
            <a:endParaRPr lang="en-US"/>
          </a:p>
        </p:txBody>
      </p:sp>
      <p:grpSp>
        <p:nvGrpSpPr>
          <p:cNvPr id="163842" name="Group 1675"/>
          <p:cNvGrpSpPr>
            <a:grpSpLocks/>
          </p:cNvGrpSpPr>
          <p:nvPr/>
        </p:nvGrpSpPr>
        <p:grpSpPr bwMode="auto">
          <a:xfrm>
            <a:off x="5088060" y="3910886"/>
            <a:ext cx="3787465" cy="1749956"/>
            <a:chOff x="2700" y="2160"/>
            <a:chExt cx="4680" cy="1921"/>
          </a:xfrm>
        </p:grpSpPr>
        <p:sp>
          <p:nvSpPr>
            <p:cNvPr id="206" name="Line 1676"/>
            <p:cNvSpPr>
              <a:spLocks noChangeShapeType="1"/>
            </p:cNvSpPr>
            <p:nvPr/>
          </p:nvSpPr>
          <p:spPr bwMode="auto">
            <a:xfrm flipV="1">
              <a:off x="2880" y="3600"/>
              <a:ext cx="900" cy="3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Line 1677"/>
            <p:cNvSpPr>
              <a:spLocks noChangeShapeType="1"/>
            </p:cNvSpPr>
            <p:nvPr/>
          </p:nvSpPr>
          <p:spPr bwMode="auto">
            <a:xfrm flipV="1">
              <a:off x="3960" y="3060"/>
              <a:ext cx="1260" cy="46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Line 1678"/>
            <p:cNvSpPr>
              <a:spLocks noChangeShapeType="1"/>
            </p:cNvSpPr>
            <p:nvPr/>
          </p:nvSpPr>
          <p:spPr bwMode="auto">
            <a:xfrm flipV="1">
              <a:off x="5370" y="2520"/>
              <a:ext cx="1290" cy="46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09" name="Line 1679"/>
            <p:cNvSpPr>
              <a:spLocks noChangeShapeType="1"/>
            </p:cNvSpPr>
            <p:nvPr/>
          </p:nvSpPr>
          <p:spPr bwMode="auto">
            <a:xfrm>
              <a:off x="4860" y="2520"/>
              <a:ext cx="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Line 1680"/>
            <p:cNvSpPr>
              <a:spLocks noChangeShapeType="1"/>
            </p:cNvSpPr>
            <p:nvPr/>
          </p:nvSpPr>
          <p:spPr bwMode="auto">
            <a:xfrm>
              <a:off x="5580" y="2520"/>
              <a:ext cx="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1681"/>
            <p:cNvSpPr>
              <a:spLocks noChangeShapeType="1"/>
            </p:cNvSpPr>
            <p:nvPr/>
          </p:nvSpPr>
          <p:spPr bwMode="auto">
            <a:xfrm>
              <a:off x="4860" y="360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Line 1682"/>
            <p:cNvSpPr>
              <a:spLocks noChangeShapeType="1"/>
            </p:cNvSpPr>
            <p:nvPr/>
          </p:nvSpPr>
          <p:spPr bwMode="auto">
            <a:xfrm>
              <a:off x="4860" y="252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Oval 1683"/>
            <p:cNvSpPr>
              <a:spLocks noChangeArrowheads="1"/>
            </p:cNvSpPr>
            <p:nvPr/>
          </p:nvSpPr>
          <p:spPr bwMode="auto">
            <a:xfrm>
              <a:off x="6630" y="2220"/>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Oval 1684"/>
            <p:cNvSpPr>
              <a:spLocks noChangeArrowheads="1"/>
            </p:cNvSpPr>
            <p:nvPr/>
          </p:nvSpPr>
          <p:spPr bwMode="auto">
            <a:xfrm>
              <a:off x="6660" y="2520"/>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Oval 1685"/>
            <p:cNvSpPr>
              <a:spLocks noChangeArrowheads="1"/>
            </p:cNvSpPr>
            <p:nvPr/>
          </p:nvSpPr>
          <p:spPr bwMode="auto">
            <a:xfrm>
              <a:off x="6930" y="2160"/>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Oval 1686"/>
            <p:cNvSpPr>
              <a:spLocks noChangeArrowheads="1"/>
            </p:cNvSpPr>
            <p:nvPr/>
          </p:nvSpPr>
          <p:spPr bwMode="auto">
            <a:xfrm>
              <a:off x="7020" y="2520"/>
              <a:ext cx="360" cy="36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Line 1687"/>
            <p:cNvSpPr>
              <a:spLocks noChangeShapeType="1"/>
            </p:cNvSpPr>
            <p:nvPr/>
          </p:nvSpPr>
          <p:spPr bwMode="auto">
            <a:xfrm>
              <a:off x="4860" y="342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1688"/>
            <p:cNvSpPr>
              <a:spLocks noChangeShapeType="1"/>
            </p:cNvSpPr>
            <p:nvPr/>
          </p:nvSpPr>
          <p:spPr bwMode="auto">
            <a:xfrm>
              <a:off x="4860" y="324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Line 1689"/>
            <p:cNvSpPr>
              <a:spLocks noChangeShapeType="1"/>
            </p:cNvSpPr>
            <p:nvPr/>
          </p:nvSpPr>
          <p:spPr bwMode="auto">
            <a:xfrm>
              <a:off x="4860" y="306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Line 1690"/>
            <p:cNvSpPr>
              <a:spLocks noChangeShapeType="1"/>
            </p:cNvSpPr>
            <p:nvPr/>
          </p:nvSpPr>
          <p:spPr bwMode="auto">
            <a:xfrm>
              <a:off x="4860" y="288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Line 1691"/>
            <p:cNvSpPr>
              <a:spLocks noChangeShapeType="1"/>
            </p:cNvSpPr>
            <p:nvPr/>
          </p:nvSpPr>
          <p:spPr bwMode="auto">
            <a:xfrm>
              <a:off x="4860" y="2700"/>
              <a:ext cx="72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Line 1692"/>
            <p:cNvSpPr>
              <a:spLocks noChangeShapeType="1"/>
            </p:cNvSpPr>
            <p:nvPr/>
          </p:nvSpPr>
          <p:spPr bwMode="auto">
            <a:xfrm>
              <a:off x="5220" y="2520"/>
              <a:ext cx="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Line 1693"/>
            <p:cNvSpPr>
              <a:spLocks noChangeShapeType="1"/>
            </p:cNvSpPr>
            <p:nvPr/>
          </p:nvSpPr>
          <p:spPr bwMode="auto">
            <a:xfrm>
              <a:off x="5400" y="2520"/>
              <a:ext cx="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Line 1694"/>
            <p:cNvSpPr>
              <a:spLocks noChangeShapeType="1"/>
            </p:cNvSpPr>
            <p:nvPr/>
          </p:nvSpPr>
          <p:spPr bwMode="auto">
            <a:xfrm>
              <a:off x="5040" y="2520"/>
              <a:ext cx="0" cy="10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Rectangle 1695"/>
            <p:cNvSpPr>
              <a:spLocks noChangeArrowheads="1"/>
            </p:cNvSpPr>
            <p:nvPr/>
          </p:nvSpPr>
          <p:spPr bwMode="auto">
            <a:xfrm rot="-242702">
              <a:off x="2700" y="3255"/>
              <a:ext cx="900" cy="420"/>
            </a:xfrm>
            <a:prstGeom prst="rect">
              <a:avLst/>
            </a:prstGeom>
            <a:solidFill>
              <a:srgbClr val="FFFFFF"/>
            </a:solidFill>
            <a:ln w="9525">
              <a:noFill/>
              <a:miter lim="800000"/>
              <a:headEnd/>
              <a:tailEnd/>
            </a:ln>
          </p:spPr>
          <p:txBody>
            <a:bodyPr vert="horz" wrap="square" lIns="0" tIns="0" rIns="0" bIns="9144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observer </a:t>
              </a:r>
              <a:endParaRPr lang="en-US">
                <a:latin typeface="Arial" pitchFamily="34" charset="0"/>
                <a:cs typeface="Arial" pitchFamily="34" charset="0"/>
              </a:endParaRPr>
            </a:p>
          </p:txBody>
        </p:sp>
        <p:sp>
          <p:nvSpPr>
            <p:cNvPr id="226" name="Rectangle 1696"/>
            <p:cNvSpPr>
              <a:spLocks noChangeArrowheads="1"/>
            </p:cNvSpPr>
            <p:nvPr/>
          </p:nvSpPr>
          <p:spPr bwMode="auto">
            <a:xfrm rot="-242702">
              <a:off x="4140" y="2880"/>
              <a:ext cx="540" cy="360"/>
            </a:xfrm>
            <a:prstGeom prst="rect">
              <a:avLst/>
            </a:prstGeom>
            <a:solidFill>
              <a:srgbClr val="FFFFFF"/>
            </a:solidFill>
            <a:ln w="9525">
              <a:noFill/>
              <a:miter lim="800000"/>
              <a:headEnd/>
              <a:tailEnd/>
            </a:ln>
          </p:spPr>
          <p:txBody>
            <a:bodyPr vert="horz" wrap="square" lIns="0" tIns="0" rIns="0" bIns="9144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ray. </a:t>
              </a:r>
              <a:endParaRPr lang="en-US">
                <a:latin typeface="Arial" pitchFamily="34" charset="0"/>
                <a:cs typeface="Arial" pitchFamily="34" charset="0"/>
              </a:endParaRPr>
            </a:p>
          </p:txBody>
        </p:sp>
        <p:sp>
          <p:nvSpPr>
            <p:cNvPr id="227" name="Rectangle 1697"/>
            <p:cNvSpPr>
              <a:spLocks noChangeArrowheads="1"/>
            </p:cNvSpPr>
            <p:nvPr/>
          </p:nvSpPr>
          <p:spPr bwMode="auto">
            <a:xfrm rot="-242702">
              <a:off x="5398" y="3721"/>
              <a:ext cx="902" cy="360"/>
            </a:xfrm>
            <a:prstGeom prst="rect">
              <a:avLst/>
            </a:prstGeom>
            <a:solidFill>
              <a:srgbClr val="FFFFFF"/>
            </a:solidFill>
            <a:ln w="9525">
              <a:noFill/>
              <a:miter lim="800000"/>
              <a:headEnd/>
              <a:tailEnd/>
            </a:ln>
          </p:spPr>
          <p:txBody>
            <a:bodyPr vert="horz" wrap="square" lIns="0" tIns="0" rIns="0" bIns="91440" numCol="1" anchor="t" anchorCtr="0" compatLnSpc="1">
              <a:prstTxWarp prst="textNoShape">
                <a:avLst/>
              </a:prstTxWarp>
            </a:bodyPr>
            <a:lstStyle/>
            <a:p>
              <a:pPr fontAlgn="base">
                <a:spcBef>
                  <a:spcPct val="0"/>
                </a:spcBef>
                <a:spcAft>
                  <a:spcPts val="1000"/>
                </a:spcAft>
              </a:pPr>
              <a:r>
                <a:rPr lang="en-US" sz="1100">
                  <a:latin typeface="Calibri" pitchFamily="34" charset="0"/>
                  <a:ea typeface="Arial" pitchFamily="34" charset="0"/>
                  <a:cs typeface="Arial" pitchFamily="34" charset="0"/>
                </a:rPr>
                <a:t>window </a:t>
              </a:r>
              <a:endParaRPr lang="en-US">
                <a:latin typeface="Arial" pitchFamily="34" charset="0"/>
                <a:cs typeface="Arial" pitchFamily="34" charset="0"/>
              </a:endParaRPr>
            </a:p>
          </p:txBody>
        </p:sp>
      </p:grpSp>
      <p:sp>
        <p:nvSpPr>
          <p:cNvPr id="28" name="Rectangle 27"/>
          <p:cNvSpPr/>
          <p:nvPr/>
        </p:nvSpPr>
        <p:spPr>
          <a:xfrm>
            <a:off x="2102924" y="6316089"/>
            <a:ext cx="6324600" cy="369332"/>
          </a:xfrm>
          <a:prstGeom prst="rect">
            <a:avLst/>
          </a:prstGeom>
        </p:spPr>
        <p:txBody>
          <a:bodyPr wrap="square">
            <a:spAutoFit/>
          </a:bodyPr>
          <a:lstStyle/>
          <a:p>
            <a:pPr algn="just"/>
            <a:r>
              <a:rPr lang="en-US" dirty="0"/>
              <a:t>A ray along the line of  sight from a pixel position through a scene.</a:t>
            </a:r>
          </a:p>
        </p:txBody>
      </p:sp>
      <p:sp>
        <p:nvSpPr>
          <p:cNvPr id="29" name="Content Placeholder 2"/>
          <p:cNvSpPr>
            <a:spLocks noGrp="1"/>
          </p:cNvSpPr>
          <p:nvPr>
            <p:ph idx="1"/>
          </p:nvPr>
        </p:nvSpPr>
        <p:spPr>
          <a:xfrm>
            <a:off x="554659" y="1258716"/>
            <a:ext cx="10927592" cy="2651706"/>
          </a:xfrm>
        </p:spPr>
        <p:txBody>
          <a:bodyPr>
            <a:normAutofit/>
          </a:bodyPr>
          <a:lstStyle/>
          <a:p>
            <a:pPr lvl="0"/>
            <a:r>
              <a:rPr lang="en-US" sz="2400" dirty="0"/>
              <a:t>Trace the path of an imaginary ray from the viewing position (eye) through viewing plane to object in the scene.</a:t>
            </a:r>
          </a:p>
          <a:p>
            <a:pPr lvl="0"/>
            <a:r>
              <a:rPr lang="en-US" sz="2400" dirty="0" smtClean="0"/>
              <a:t>Identify the visible surface by determining which surface is intersected first by the ray.</a:t>
            </a:r>
          </a:p>
          <a:p>
            <a:pPr lvl="0"/>
            <a:r>
              <a:rPr lang="en-US" sz="2400" dirty="0" smtClean="0"/>
              <a:t>Can </a:t>
            </a:r>
            <a:r>
              <a:rPr lang="en-US" sz="2400" dirty="0"/>
              <a:t>be easily combined with lightning algorithms to generate shadow and reflection.</a:t>
            </a:r>
          </a:p>
          <a:p>
            <a:pPr lvl="0"/>
            <a:r>
              <a:rPr lang="en-US" sz="2400" dirty="0"/>
              <a:t>It is good for curved surface but too slow for real time application.   </a:t>
            </a:r>
          </a:p>
          <a:p>
            <a:endParaRPr lang="en-US" dirty="0"/>
          </a:p>
        </p:txBody>
      </p:sp>
    </p:spTree>
    <p:extLst>
      <p:ext uri="{BB962C8B-B14F-4D97-AF65-F5344CB8AC3E}">
        <p14:creationId xmlns:p14="http://schemas.microsoft.com/office/powerpoint/2010/main" xmlns="" val="270520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3006" y="2363334"/>
            <a:ext cx="9144000" cy="2387600"/>
          </a:xfrm>
        </p:spPr>
        <p:txBody>
          <a:bodyPr/>
          <a:lstStyle/>
          <a:p>
            <a:r>
              <a:rPr lang="en-US" b="1" dirty="0"/>
              <a:t>Light, Color and Shading</a:t>
            </a:r>
            <a:r>
              <a:rPr lang="en-US" dirty="0"/>
              <a:t/>
            </a:r>
            <a:br>
              <a:rPr lang="en-US" dirty="0"/>
            </a:br>
            <a:endParaRPr lang="en-US" dirty="0"/>
          </a:p>
        </p:txBody>
      </p:sp>
    </p:spTree>
    <p:extLst>
      <p:ext uri="{BB962C8B-B14F-4D97-AF65-F5344CB8AC3E}">
        <p14:creationId xmlns:p14="http://schemas.microsoft.com/office/powerpoint/2010/main" xmlns="" val="34019945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Illumination and Surface Rendering</a:t>
            </a:r>
            <a:r>
              <a:rPr lang="en-US" dirty="0"/>
              <a:t/>
            </a:r>
            <a:br>
              <a:rPr lang="en-US" dirty="0"/>
            </a:br>
            <a:endParaRPr lang="en-US" dirty="0"/>
          </a:p>
        </p:txBody>
      </p:sp>
      <p:sp>
        <p:nvSpPr>
          <p:cNvPr id="3" name="Content Placeholder 2"/>
          <p:cNvSpPr>
            <a:spLocks noGrp="1"/>
          </p:cNvSpPr>
          <p:nvPr>
            <p:ph idx="1"/>
          </p:nvPr>
        </p:nvSpPr>
        <p:spPr>
          <a:xfrm>
            <a:off x="746760" y="1237796"/>
            <a:ext cx="10515600" cy="4351338"/>
          </a:xfrm>
        </p:spPr>
        <p:txBody>
          <a:bodyPr/>
          <a:lstStyle/>
          <a:p>
            <a:pPr lvl="0"/>
            <a:r>
              <a:rPr lang="en-US" dirty="0"/>
              <a:t>Realistic displays of a scene are obtained by perspective projections and applying natural lighting effects to the visible surfaces of object. </a:t>
            </a:r>
          </a:p>
          <a:p>
            <a:pPr lvl="0"/>
            <a:r>
              <a:rPr lang="en-US" dirty="0"/>
              <a:t>An </a:t>
            </a:r>
            <a:r>
              <a:rPr lang="en-US" b="1" dirty="0"/>
              <a:t>illumination model </a:t>
            </a:r>
            <a:r>
              <a:rPr lang="en-US" dirty="0"/>
              <a:t>is also called </a:t>
            </a:r>
            <a:r>
              <a:rPr lang="en-US" b="1" dirty="0"/>
              <a:t>lighting model </a:t>
            </a:r>
            <a:r>
              <a:rPr lang="en-US" dirty="0"/>
              <a:t>and sometimes called as a </a:t>
            </a:r>
            <a:r>
              <a:rPr lang="en-US" b="1" dirty="0"/>
              <a:t>shading model </a:t>
            </a:r>
            <a:r>
              <a:rPr lang="en-US" dirty="0"/>
              <a:t>which is used to calculate the intensity of light that we should see at a given point on the surface of a object.</a:t>
            </a:r>
          </a:p>
          <a:p>
            <a:pPr lvl="0"/>
            <a:r>
              <a:rPr lang="en-US" dirty="0"/>
              <a:t>A surface-rendering algorithm uses the intensity calculations from an illumination model. </a:t>
            </a:r>
          </a:p>
          <a:p>
            <a:endParaRPr lang="en-US" dirty="0"/>
          </a:p>
        </p:txBody>
      </p:sp>
    </p:spTree>
    <p:extLst>
      <p:ext uri="{BB962C8B-B14F-4D97-AF65-F5344CB8AC3E}">
        <p14:creationId xmlns:p14="http://schemas.microsoft.com/office/powerpoint/2010/main" xmlns="" val="36767052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0334"/>
          </a:xfrm>
        </p:spPr>
        <p:txBody>
          <a:bodyPr>
            <a:normAutofit fontScale="90000"/>
          </a:bodyPr>
          <a:lstStyle/>
          <a:p>
            <a:r>
              <a:rPr lang="en-US" b="1" u="sng" dirty="0"/>
              <a:t>Light Sources</a:t>
            </a:r>
            <a:r>
              <a:rPr lang="en-US" dirty="0"/>
              <a:t/>
            </a:r>
            <a:br>
              <a:rPr lang="en-US" dirty="0"/>
            </a:br>
            <a:endParaRPr lang="en-US" dirty="0"/>
          </a:p>
        </p:txBody>
      </p:sp>
      <p:sp>
        <p:nvSpPr>
          <p:cNvPr id="3" name="Content Placeholder 2"/>
          <p:cNvSpPr>
            <a:spLocks noGrp="1"/>
          </p:cNvSpPr>
          <p:nvPr>
            <p:ph idx="1"/>
          </p:nvPr>
        </p:nvSpPr>
        <p:spPr>
          <a:xfrm>
            <a:off x="838200" y="1225460"/>
            <a:ext cx="10515600" cy="4351338"/>
          </a:xfrm>
        </p:spPr>
        <p:txBody>
          <a:bodyPr/>
          <a:lstStyle/>
          <a:p>
            <a:r>
              <a:rPr lang="en-US" dirty="0" smtClean="0"/>
              <a:t>Sometimes light sources are referred as light emitting object and light reflectors. Generally light source is used to mean an object that is emitting radiant energy e.g. Sun.</a:t>
            </a:r>
          </a:p>
          <a:p>
            <a:r>
              <a:rPr lang="en-US" b="1" dirty="0" smtClean="0"/>
              <a:t>Point Source</a:t>
            </a:r>
            <a:r>
              <a:rPr lang="en-US" dirty="0" smtClean="0"/>
              <a:t>: Point source is the simplest light emitter e.g. light bulb. </a:t>
            </a:r>
          </a:p>
          <a:p>
            <a:r>
              <a:rPr lang="en-US" b="1" dirty="0" smtClean="0"/>
              <a:t>Distributed light source</a:t>
            </a:r>
            <a:r>
              <a:rPr lang="en-US" dirty="0" smtClean="0"/>
              <a:t>: Fluorescent light</a:t>
            </a:r>
          </a:p>
          <a:p>
            <a:pPr marL="0" indent="0">
              <a:buNone/>
            </a:pPr>
            <a:endParaRPr lang="en-US" dirty="0" smtClean="0"/>
          </a:p>
          <a:p>
            <a:endParaRPr lang="en-US" dirty="0"/>
          </a:p>
        </p:txBody>
      </p:sp>
      <p:pic>
        <p:nvPicPr>
          <p:cNvPr id="9" name="Picture 8"/>
          <p:cNvPicPr/>
          <p:nvPr/>
        </p:nvPicPr>
        <p:blipFill>
          <a:blip r:embed="rId2" cstate="print"/>
          <a:srcRect/>
          <a:stretch>
            <a:fillRect/>
          </a:stretch>
        </p:blipFill>
        <p:spPr bwMode="auto">
          <a:xfrm>
            <a:off x="1834922" y="3866606"/>
            <a:ext cx="1417728" cy="1292860"/>
          </a:xfrm>
          <a:prstGeom prst="rect">
            <a:avLst/>
          </a:prstGeom>
          <a:noFill/>
          <a:ln w="9525">
            <a:noFill/>
            <a:miter lim="800000"/>
            <a:headEnd/>
            <a:tailEnd/>
          </a:ln>
        </p:spPr>
      </p:pic>
      <p:sp>
        <p:nvSpPr>
          <p:cNvPr id="7" name="Rectangle 6"/>
          <p:cNvSpPr/>
          <p:nvPr/>
        </p:nvSpPr>
        <p:spPr>
          <a:xfrm>
            <a:off x="1571896" y="5576798"/>
            <a:ext cx="7963989" cy="646331"/>
          </a:xfrm>
          <a:prstGeom prst="rect">
            <a:avLst/>
          </a:prstGeom>
        </p:spPr>
        <p:txBody>
          <a:bodyPr wrap="square">
            <a:spAutoFit/>
          </a:bodyPr>
          <a:lstStyle/>
          <a:p>
            <a:pPr algn="just"/>
            <a:r>
              <a:rPr lang="en-US" dirty="0">
                <a:latin typeface="Times New Roman" panose="02020603050405020304" pitchFamily="18" charset="0"/>
                <a:ea typeface="Calibri" panose="020F0502020204030204" pitchFamily="34" charset="0"/>
                <a:cs typeface="Mangal"/>
              </a:rPr>
              <a:t>Fig: Diverging ray paths from the		Fig: An object illuminated with a </a:t>
            </a:r>
            <a:endParaRPr lang="en-US" sz="1600" dirty="0" smtClean="0">
              <a:effectLst/>
              <a:latin typeface="Calibri" panose="020F0502020204030204" pitchFamily="34" charset="0"/>
              <a:ea typeface="Calibri" panose="020F0502020204030204" pitchFamily="34" charset="0"/>
              <a:cs typeface="Mangal"/>
            </a:endParaRPr>
          </a:p>
          <a:p>
            <a:pPr algn="just"/>
            <a:r>
              <a:rPr lang="en-US" dirty="0">
                <a:latin typeface="Times New Roman" panose="02020603050405020304" pitchFamily="18" charset="0"/>
                <a:ea typeface="Calibri" panose="020F0502020204030204" pitchFamily="34" charset="0"/>
                <a:cs typeface="Mangal"/>
              </a:rPr>
              <a:t>Point light source				distributed light source</a:t>
            </a:r>
            <a:endParaRPr lang="en-US" sz="1600" dirty="0">
              <a:effectLst/>
              <a:latin typeface="Calibri" panose="020F0502020204030204" pitchFamily="34" charset="0"/>
              <a:ea typeface="Calibri" panose="020F0502020204030204" pitchFamily="34" charset="0"/>
              <a:cs typeface="Mangal"/>
            </a:endParaRPr>
          </a:p>
        </p:txBody>
      </p:sp>
      <p:pic>
        <p:nvPicPr>
          <p:cNvPr id="11" name="Picture 10"/>
          <p:cNvPicPr/>
          <p:nvPr/>
        </p:nvPicPr>
        <p:blipFill>
          <a:blip r:embed="rId3" cstate="print"/>
          <a:srcRect/>
          <a:stretch>
            <a:fillRect/>
          </a:stretch>
        </p:blipFill>
        <p:spPr bwMode="auto">
          <a:xfrm>
            <a:off x="6342470" y="3840232"/>
            <a:ext cx="1921510" cy="1527900"/>
          </a:xfrm>
          <a:prstGeom prst="rect">
            <a:avLst/>
          </a:prstGeom>
          <a:noFill/>
          <a:ln w="9525">
            <a:noFill/>
            <a:miter lim="800000"/>
            <a:headEnd/>
            <a:tailEnd/>
          </a:ln>
        </p:spPr>
      </p:pic>
    </p:spTree>
    <p:extLst>
      <p:ext uri="{BB962C8B-B14F-4D97-AF65-F5344CB8AC3E}">
        <p14:creationId xmlns:p14="http://schemas.microsoft.com/office/powerpoint/2010/main" xmlns="" val="237127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8097"/>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Back-Face Detection </a:t>
            </a:r>
            <a:r>
              <a:rPr lang="en-US" b="1" i="1" u="sng" dirty="0" smtClean="0">
                <a:latin typeface="Times New Roman" panose="02020603050405020304" pitchFamily="18" charset="0"/>
                <a:cs typeface="Times New Roman" panose="02020603050405020304" pitchFamily="18" charset="0"/>
              </a:rPr>
              <a:t>(Plane-Equation method)</a:t>
            </a:r>
            <a:endParaRPr lang="en-US" b="1" i="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93223"/>
            <a:ext cx="10515600" cy="5185954"/>
          </a:xfrm>
        </p:spPr>
        <p:txBody>
          <a:bodyPr>
            <a:normAutofit lnSpcReduction="10000"/>
          </a:bodyPr>
          <a:lstStyle/>
          <a:p>
            <a:pPr lvl="0"/>
            <a:r>
              <a:rPr lang="en-US" dirty="0" smtClean="0">
                <a:latin typeface="Times New Roman" panose="02020603050405020304" pitchFamily="18" charset="0"/>
                <a:cs typeface="Times New Roman" panose="02020603050405020304" pitchFamily="18" charset="0"/>
              </a:rPr>
              <a:t>Fast and simple object shape method for identifying the back face of a polyhedron.</a:t>
            </a:r>
          </a:p>
          <a:p>
            <a:pPr lvl="0"/>
            <a:r>
              <a:rPr lang="en-US" dirty="0" smtClean="0">
                <a:latin typeface="Times New Roman" panose="02020603050405020304" pitchFamily="18" charset="0"/>
                <a:cs typeface="Times New Roman" panose="02020603050405020304" pitchFamily="18" charset="0"/>
              </a:rPr>
              <a:t>A point (x, y, z) is inside a polygon surface with the plane parameters A,B,C &amp; D if </a:t>
            </a:r>
            <a:r>
              <a:rPr lang="en-US" b="1" dirty="0" smtClean="0">
                <a:latin typeface="Times New Roman" panose="02020603050405020304" pitchFamily="18" charset="0"/>
                <a:cs typeface="Times New Roman" panose="02020603050405020304" pitchFamily="18" charset="0"/>
              </a:rPr>
              <a:t>Ax+By+Cz+D &lt; 0.</a:t>
            </a:r>
          </a:p>
          <a:p>
            <a:pPr lvl="0"/>
            <a:r>
              <a:rPr lang="en-US" dirty="0" smtClean="0">
                <a:latin typeface="Times New Roman" panose="02020603050405020304" pitchFamily="18" charset="0"/>
                <a:cs typeface="Times New Roman" panose="02020603050405020304" pitchFamily="18" charset="0"/>
              </a:rPr>
              <a:t>When an inside point is along the line of sight to the surface , the polygon must be a back face.</a:t>
            </a:r>
          </a:p>
          <a:p>
            <a:pPr lvl="0"/>
            <a:r>
              <a:rPr lang="en-US" dirty="0" smtClean="0">
                <a:latin typeface="Times New Roman" panose="02020603050405020304" pitchFamily="18" charset="0"/>
                <a:cs typeface="Times New Roman" panose="02020603050405020304" pitchFamily="18" charset="0"/>
              </a:rPr>
              <a:t>To simplify the test, Consider normal vector </a:t>
            </a:r>
            <a:r>
              <a:rPr lang="en-US" b="1" dirty="0" smtClean="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 to a polygon surface, which has Cartesian components (A, B, C).</a:t>
            </a:r>
          </a:p>
          <a:p>
            <a:pPr lvl="0"/>
            <a:r>
              <a:rPr lang="en-US" dirty="0" smtClean="0">
                <a:latin typeface="Times New Roman" panose="02020603050405020304" pitchFamily="18" charset="0"/>
                <a:cs typeface="Times New Roman" panose="02020603050405020304" pitchFamily="18" charset="0"/>
              </a:rPr>
              <a:t>If V is a vector in the viewing direction from the eye (or "camera") position, then this polygon is a back face if</a:t>
            </a:r>
          </a:p>
          <a:p>
            <a:pPr marL="0" lv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V.N &gt; 0</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If </a:t>
            </a:r>
            <a:r>
              <a:rPr lang="en-US" b="1" dirty="0" smtClean="0">
                <a:latin typeface="Times New Roman" panose="02020603050405020304" pitchFamily="18" charset="0"/>
                <a:cs typeface="Times New Roman" panose="02020603050405020304" pitchFamily="18" charset="0"/>
              </a:rPr>
              <a:t>V.N &lt; 0</a:t>
            </a:r>
            <a:r>
              <a:rPr lang="en-US" dirty="0" smtClean="0">
                <a:latin typeface="Times New Roman" panose="02020603050405020304" pitchFamily="18" charset="0"/>
                <a:cs typeface="Times New Roman" panose="02020603050405020304" pitchFamily="18" charset="0"/>
              </a:rPr>
              <a:t>, the surface is visible.</a:t>
            </a:r>
          </a:p>
        </p:txBody>
      </p:sp>
      <p:sp>
        <p:nvSpPr>
          <p:cNvPr id="5" name="Slide Number Placeholder 4"/>
          <p:cNvSpPr>
            <a:spLocks noGrp="1"/>
          </p:cNvSpPr>
          <p:nvPr>
            <p:ph type="sldNum" sz="quarter" idx="12"/>
          </p:nvPr>
        </p:nvSpPr>
        <p:spPr/>
        <p:txBody>
          <a:bodyPr/>
          <a:lstStyle/>
          <a:p>
            <a:fld id="{FE5295F3-CB9A-46E7-ADA4-32F17A59A0E2}" type="slidenum">
              <a:rPr lang="en-US" smtClean="0"/>
              <a:pPr/>
              <a:t>4</a:t>
            </a:fld>
            <a:endParaRPr lang="en-US"/>
          </a:p>
        </p:txBody>
      </p:sp>
      <p:pic>
        <p:nvPicPr>
          <p:cNvPr id="4" name="Picture 3" descr="C:\Users\DEEP\Desktop\Graphics\back face detection method.JPG"/>
          <p:cNvPicPr/>
          <p:nvPr/>
        </p:nvPicPr>
        <p:blipFill>
          <a:blip r:embed="rId2" cstate="print"/>
          <a:srcRect/>
          <a:stretch>
            <a:fillRect/>
          </a:stretch>
        </p:blipFill>
        <p:spPr bwMode="auto">
          <a:xfrm>
            <a:off x="8443217" y="5079002"/>
            <a:ext cx="2762250" cy="1400175"/>
          </a:xfrm>
          <a:prstGeom prst="rect">
            <a:avLst/>
          </a:prstGeom>
          <a:noFill/>
          <a:ln w="9525">
            <a:noFill/>
            <a:miter lim="800000"/>
            <a:headEnd/>
            <a:tailEnd/>
          </a:ln>
        </p:spPr>
      </p:pic>
    </p:spTree>
    <p:extLst>
      <p:ext uri="{BB962C8B-B14F-4D97-AF65-F5344CB8AC3E}">
        <p14:creationId xmlns:p14="http://schemas.microsoft.com/office/powerpoint/2010/main" xmlns="" val="8201283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1250860"/>
            <a:ext cx="10515600" cy="4351338"/>
          </a:xfrm>
        </p:spPr>
        <p:txBody>
          <a:bodyPr/>
          <a:lstStyle/>
          <a:p>
            <a:pPr lvl="0"/>
            <a:r>
              <a:rPr lang="en-US" dirty="0"/>
              <a:t>When light is incident on an opaque surface part of it is reflected and part of it is absorbed. </a:t>
            </a:r>
          </a:p>
          <a:p>
            <a:pPr lvl="0"/>
            <a:r>
              <a:rPr lang="en-US" dirty="0"/>
              <a:t>Surface that are rough or grainy, tend to scatter the reflected light in all direction which is called diffuse reflection.</a:t>
            </a:r>
          </a:p>
          <a:p>
            <a:r>
              <a:rPr lang="en-US" dirty="0"/>
              <a:t>When light sources create highlights, or bright spots, called specular reflection</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40</a:t>
            </a:fld>
            <a:endParaRPr lang="en-US"/>
          </a:p>
        </p:txBody>
      </p:sp>
      <p:sp>
        <p:nvSpPr>
          <p:cNvPr id="5" name="Title 1"/>
          <p:cNvSpPr>
            <a:spLocks noGrp="1"/>
          </p:cNvSpPr>
          <p:nvPr>
            <p:ph type="title"/>
          </p:nvPr>
        </p:nvSpPr>
        <p:spPr/>
        <p:txBody>
          <a:bodyPr>
            <a:normAutofit/>
          </a:bodyPr>
          <a:lstStyle/>
          <a:p>
            <a:r>
              <a:rPr lang="en-US" b="1" u="sng" dirty="0"/>
              <a:t>Light Sources</a:t>
            </a:r>
            <a:r>
              <a:rPr lang="en-US" dirty="0"/>
              <a:t/>
            </a:r>
            <a:br>
              <a:rPr lang="en-US" dirty="0"/>
            </a:br>
            <a:endParaRPr lang="en-US" dirty="0"/>
          </a:p>
        </p:txBody>
      </p:sp>
      <p:grpSp>
        <p:nvGrpSpPr>
          <p:cNvPr id="49" name="Group 48"/>
          <p:cNvGrpSpPr/>
          <p:nvPr/>
        </p:nvGrpSpPr>
        <p:grpSpPr>
          <a:xfrm>
            <a:off x="6651715" y="4231298"/>
            <a:ext cx="2933700" cy="1596095"/>
            <a:chOff x="2602230" y="4675608"/>
            <a:chExt cx="2933700" cy="1133721"/>
          </a:xfrm>
        </p:grpSpPr>
        <p:sp>
          <p:nvSpPr>
            <p:cNvPr id="40" name="Arc 96"/>
            <p:cNvSpPr>
              <a:spLocks/>
            </p:cNvSpPr>
            <p:nvPr/>
          </p:nvSpPr>
          <p:spPr bwMode="auto">
            <a:xfrm rot="12163070" flipV="1">
              <a:off x="2706370" y="5352129"/>
              <a:ext cx="946785" cy="457200"/>
            </a:xfrm>
            <a:custGeom>
              <a:avLst/>
              <a:gdLst>
                <a:gd name="G0" fmla="+- 8226 0 0"/>
                <a:gd name="G1" fmla="+- 21600 0 0"/>
                <a:gd name="G2" fmla="+- 21600 0 0"/>
                <a:gd name="T0" fmla="*/ 0 w 29826"/>
                <a:gd name="T1" fmla="*/ 1628 h 21600"/>
                <a:gd name="T2" fmla="*/ 29826 w 29826"/>
                <a:gd name="T3" fmla="*/ 21600 h 21600"/>
                <a:gd name="T4" fmla="*/ 8226 w 29826"/>
                <a:gd name="T5" fmla="*/ 21600 h 21600"/>
              </a:gdLst>
              <a:ahLst/>
              <a:cxnLst>
                <a:cxn ang="0">
                  <a:pos x="T0" y="T1"/>
                </a:cxn>
                <a:cxn ang="0">
                  <a:pos x="T2" y="T3"/>
                </a:cxn>
                <a:cxn ang="0">
                  <a:pos x="T4" y="T5"/>
                </a:cxn>
              </a:cxnLst>
              <a:rect l="0" t="0" r="r" b="b"/>
              <a:pathLst>
                <a:path w="29826" h="21600" fill="none" extrusionOk="0">
                  <a:moveTo>
                    <a:pt x="-1" y="1627"/>
                  </a:moveTo>
                  <a:cubicBezTo>
                    <a:pt x="2609" y="552"/>
                    <a:pt x="5403" y="0"/>
                    <a:pt x="8226" y="0"/>
                  </a:cubicBezTo>
                  <a:cubicBezTo>
                    <a:pt x="20155" y="0"/>
                    <a:pt x="29826" y="9670"/>
                    <a:pt x="29826" y="21600"/>
                  </a:cubicBezTo>
                </a:path>
                <a:path w="29826" h="21600" stroke="0" extrusionOk="0">
                  <a:moveTo>
                    <a:pt x="-1" y="1627"/>
                  </a:moveTo>
                  <a:cubicBezTo>
                    <a:pt x="2609" y="552"/>
                    <a:pt x="5403" y="0"/>
                    <a:pt x="8226" y="0"/>
                  </a:cubicBezTo>
                  <a:cubicBezTo>
                    <a:pt x="20155" y="0"/>
                    <a:pt x="29826" y="9670"/>
                    <a:pt x="29826" y="21600"/>
                  </a:cubicBezTo>
                  <a:lnTo>
                    <a:pt x="8226" y="21600"/>
                  </a:lnTo>
                  <a:close/>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a:p>
          </p:txBody>
        </p:sp>
        <p:cxnSp>
          <p:nvCxnSpPr>
            <p:cNvPr id="41" name="Line 97"/>
            <p:cNvCxnSpPr>
              <a:cxnSpLocks noChangeShapeType="1"/>
            </p:cNvCxnSpPr>
            <p:nvPr/>
          </p:nvCxnSpPr>
          <p:spPr bwMode="auto">
            <a:xfrm flipH="1" flipV="1">
              <a:off x="2602230" y="5293995"/>
              <a:ext cx="1143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2" name="Line 98"/>
            <p:cNvCxnSpPr>
              <a:cxnSpLocks noChangeShapeType="1"/>
            </p:cNvCxnSpPr>
            <p:nvPr/>
          </p:nvCxnSpPr>
          <p:spPr bwMode="auto">
            <a:xfrm flipH="1" flipV="1">
              <a:off x="2716530" y="5065395"/>
              <a:ext cx="114300" cy="3905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3" name="Line 99"/>
            <p:cNvCxnSpPr>
              <a:cxnSpLocks noChangeShapeType="1"/>
            </p:cNvCxnSpPr>
            <p:nvPr/>
          </p:nvCxnSpPr>
          <p:spPr bwMode="auto">
            <a:xfrm flipV="1">
              <a:off x="3059430" y="5160645"/>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4" name="Line 100"/>
            <p:cNvCxnSpPr>
              <a:cxnSpLocks noChangeShapeType="1"/>
            </p:cNvCxnSpPr>
            <p:nvPr/>
          </p:nvCxnSpPr>
          <p:spPr bwMode="auto">
            <a:xfrm flipV="1">
              <a:off x="3288030" y="5161384"/>
              <a:ext cx="1143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5" name="Line 101"/>
            <p:cNvCxnSpPr>
              <a:cxnSpLocks noChangeShapeType="1"/>
            </p:cNvCxnSpPr>
            <p:nvPr/>
          </p:nvCxnSpPr>
          <p:spPr bwMode="auto">
            <a:xfrm flipV="1">
              <a:off x="3428456" y="4675608"/>
              <a:ext cx="533400" cy="781050"/>
            </a:xfrm>
            <a:prstGeom prst="line">
              <a:avLst/>
            </a:prstGeom>
            <a:noFill/>
            <a:ln w="2857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6" name="Line 102"/>
            <p:cNvCxnSpPr>
              <a:cxnSpLocks noChangeShapeType="1"/>
            </p:cNvCxnSpPr>
            <p:nvPr/>
          </p:nvCxnSpPr>
          <p:spPr bwMode="auto">
            <a:xfrm flipV="1">
              <a:off x="3589021" y="5352129"/>
              <a:ext cx="228600" cy="1143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47" name="Line 103"/>
            <p:cNvCxnSpPr>
              <a:cxnSpLocks noChangeShapeType="1"/>
            </p:cNvCxnSpPr>
            <p:nvPr/>
          </p:nvCxnSpPr>
          <p:spPr bwMode="auto">
            <a:xfrm flipV="1">
              <a:off x="2945130" y="518922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48" name="Text Box 104"/>
            <p:cNvSpPr txBox="1">
              <a:spLocks noChangeArrowheads="1"/>
            </p:cNvSpPr>
            <p:nvPr/>
          </p:nvSpPr>
          <p:spPr bwMode="auto">
            <a:xfrm>
              <a:off x="3935730" y="4817745"/>
              <a:ext cx="1600200" cy="2286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1000">
                  <a:effectLst/>
                  <a:latin typeface="Times New Roman" panose="02020603050405020304" pitchFamily="18" charset="0"/>
                  <a:ea typeface="SimSun" panose="02010600030101010101" pitchFamily="2" charset="-122"/>
                </a:rPr>
                <a:t>Specular  reflection</a:t>
              </a:r>
              <a:endParaRPr lang="en-US" sz="1200">
                <a:effectLst/>
                <a:latin typeface="Times New Roman" panose="02020603050405020304" pitchFamily="18" charset="0"/>
                <a:ea typeface="SimSun" panose="02010600030101010101" pitchFamily="2" charset="-122"/>
              </a:endParaRPr>
            </a:p>
          </p:txBody>
        </p:sp>
      </p:grpSp>
      <p:grpSp>
        <p:nvGrpSpPr>
          <p:cNvPr id="50" name="Group 49"/>
          <p:cNvGrpSpPr/>
          <p:nvPr/>
        </p:nvGrpSpPr>
        <p:grpSpPr>
          <a:xfrm>
            <a:off x="2167724" y="4651541"/>
            <a:ext cx="2971800" cy="1069979"/>
            <a:chOff x="2449830" y="3612924"/>
            <a:chExt cx="2971800" cy="719783"/>
          </a:xfrm>
        </p:grpSpPr>
        <p:sp>
          <p:nvSpPr>
            <p:cNvPr id="31" name="Arc 107"/>
            <p:cNvSpPr>
              <a:spLocks/>
            </p:cNvSpPr>
            <p:nvPr/>
          </p:nvSpPr>
          <p:spPr bwMode="auto">
            <a:xfrm rot="12163070" flipV="1">
              <a:off x="2557145" y="3875507"/>
              <a:ext cx="887730" cy="457200"/>
            </a:xfrm>
            <a:custGeom>
              <a:avLst/>
              <a:gdLst>
                <a:gd name="G0" fmla="+- 6374 0 0"/>
                <a:gd name="G1" fmla="+- 21600 0 0"/>
                <a:gd name="G2" fmla="+- 21600 0 0"/>
                <a:gd name="T0" fmla="*/ 0 w 27974"/>
                <a:gd name="T1" fmla="*/ 962 h 21600"/>
                <a:gd name="T2" fmla="*/ 27974 w 27974"/>
                <a:gd name="T3" fmla="*/ 21600 h 21600"/>
                <a:gd name="T4" fmla="*/ 6374 w 27974"/>
                <a:gd name="T5" fmla="*/ 21600 h 21600"/>
              </a:gdLst>
              <a:ahLst/>
              <a:cxnLst>
                <a:cxn ang="0">
                  <a:pos x="T0" y="T1"/>
                </a:cxn>
                <a:cxn ang="0">
                  <a:pos x="T2" y="T3"/>
                </a:cxn>
                <a:cxn ang="0">
                  <a:pos x="T4" y="T5"/>
                </a:cxn>
              </a:cxnLst>
              <a:rect l="0" t="0" r="r" b="b"/>
              <a:pathLst>
                <a:path w="27974" h="21600" fill="none" extrusionOk="0">
                  <a:moveTo>
                    <a:pt x="-1" y="961"/>
                  </a:moveTo>
                  <a:cubicBezTo>
                    <a:pt x="2064" y="324"/>
                    <a:pt x="4213" y="0"/>
                    <a:pt x="6374" y="0"/>
                  </a:cubicBezTo>
                  <a:cubicBezTo>
                    <a:pt x="18303" y="0"/>
                    <a:pt x="27974" y="9670"/>
                    <a:pt x="27974" y="21600"/>
                  </a:cubicBezTo>
                </a:path>
                <a:path w="27974" h="21600" stroke="0" extrusionOk="0">
                  <a:moveTo>
                    <a:pt x="-1" y="961"/>
                  </a:moveTo>
                  <a:cubicBezTo>
                    <a:pt x="2064" y="324"/>
                    <a:pt x="4213" y="0"/>
                    <a:pt x="6374" y="0"/>
                  </a:cubicBezTo>
                  <a:cubicBezTo>
                    <a:pt x="18303" y="0"/>
                    <a:pt x="27974" y="9670"/>
                    <a:pt x="27974" y="21600"/>
                  </a:cubicBezTo>
                  <a:lnTo>
                    <a:pt x="6374" y="21600"/>
                  </a:lnTo>
                  <a:close/>
                </a:path>
              </a:pathLst>
            </a:cu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rot="0" vert="horz" wrap="square" lIns="91440" tIns="45720" rIns="91440" bIns="45720" anchor="t" anchorCtr="0" upright="1">
              <a:noAutofit/>
            </a:bodyPr>
            <a:lstStyle/>
            <a:p>
              <a:endParaRPr lang="en-US"/>
            </a:p>
          </p:txBody>
        </p:sp>
        <p:cxnSp>
          <p:nvCxnSpPr>
            <p:cNvPr id="32" name="Line 108"/>
            <p:cNvCxnSpPr>
              <a:cxnSpLocks noChangeShapeType="1"/>
            </p:cNvCxnSpPr>
            <p:nvPr/>
          </p:nvCxnSpPr>
          <p:spPr bwMode="auto">
            <a:xfrm flipH="1" flipV="1">
              <a:off x="2449830" y="3818049"/>
              <a:ext cx="1143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3" name="Line 109"/>
            <p:cNvCxnSpPr>
              <a:cxnSpLocks noChangeShapeType="1"/>
            </p:cNvCxnSpPr>
            <p:nvPr/>
          </p:nvCxnSpPr>
          <p:spPr bwMode="auto">
            <a:xfrm flipH="1" flipV="1">
              <a:off x="2564130" y="3633391"/>
              <a:ext cx="114300" cy="39052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4" name="Line 110"/>
            <p:cNvCxnSpPr>
              <a:cxnSpLocks noChangeShapeType="1"/>
            </p:cNvCxnSpPr>
            <p:nvPr/>
          </p:nvCxnSpPr>
          <p:spPr bwMode="auto">
            <a:xfrm flipV="1">
              <a:off x="2980871" y="3695700"/>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5" name="Line 111"/>
            <p:cNvCxnSpPr>
              <a:cxnSpLocks noChangeShapeType="1"/>
            </p:cNvCxnSpPr>
            <p:nvPr/>
          </p:nvCxnSpPr>
          <p:spPr bwMode="auto">
            <a:xfrm flipV="1">
              <a:off x="3135630" y="3695700"/>
              <a:ext cx="11430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6" name="Line 112"/>
            <p:cNvCxnSpPr>
              <a:cxnSpLocks noChangeShapeType="1"/>
            </p:cNvCxnSpPr>
            <p:nvPr/>
          </p:nvCxnSpPr>
          <p:spPr bwMode="auto">
            <a:xfrm flipV="1">
              <a:off x="3249930" y="3612924"/>
              <a:ext cx="228600" cy="3429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7" name="Line 113"/>
            <p:cNvCxnSpPr>
              <a:cxnSpLocks noChangeShapeType="1"/>
            </p:cNvCxnSpPr>
            <p:nvPr/>
          </p:nvCxnSpPr>
          <p:spPr bwMode="auto">
            <a:xfrm flipV="1">
              <a:off x="3384369" y="3789660"/>
              <a:ext cx="152400" cy="16764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cxnSp>
          <p:nvCxnSpPr>
            <p:cNvPr id="38" name="Line 114"/>
            <p:cNvCxnSpPr>
              <a:cxnSpLocks noChangeShapeType="1"/>
            </p:cNvCxnSpPr>
            <p:nvPr/>
          </p:nvCxnSpPr>
          <p:spPr bwMode="auto">
            <a:xfrm flipV="1">
              <a:off x="2792730" y="3713276"/>
              <a:ext cx="0" cy="228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sp>
          <p:nvSpPr>
            <p:cNvPr id="39" name="Text Box 115"/>
            <p:cNvSpPr txBox="1">
              <a:spLocks noChangeArrowheads="1"/>
            </p:cNvSpPr>
            <p:nvPr/>
          </p:nvSpPr>
          <p:spPr bwMode="auto">
            <a:xfrm>
              <a:off x="3821430" y="3781425"/>
              <a:ext cx="1600200" cy="2286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marL="0" marR="0">
                <a:spcBef>
                  <a:spcPts val="0"/>
                </a:spcBef>
                <a:spcAft>
                  <a:spcPts val="0"/>
                </a:spcAft>
              </a:pPr>
              <a:r>
                <a:rPr lang="en-US" sz="1000" dirty="0">
                  <a:effectLst/>
                  <a:latin typeface="Times New Roman" panose="02020603050405020304" pitchFamily="18" charset="0"/>
                  <a:ea typeface="SimSun" panose="02010600030101010101" pitchFamily="2" charset="-122"/>
                </a:rPr>
                <a:t>Diffuse reflection</a:t>
              </a:r>
              <a:endParaRPr lang="en-US" sz="1200" dirty="0">
                <a:effectLst/>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xmlns="" val="3504233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0257"/>
            <a:ext cx="10343606" cy="823595"/>
          </a:xfrm>
        </p:spPr>
        <p:txBody>
          <a:bodyPr>
            <a:normAutofit fontScale="90000"/>
          </a:bodyPr>
          <a:lstStyle/>
          <a:p>
            <a:r>
              <a:rPr lang="en-US" b="1" u="sng" dirty="0"/>
              <a:t>Illumination Models</a:t>
            </a:r>
            <a:r>
              <a:rPr lang="en-US" dirty="0"/>
              <a:t/>
            </a:r>
            <a:br>
              <a:rPr lang="en-US" dirty="0"/>
            </a:br>
            <a:endParaRPr lang="en-US" dirty="0"/>
          </a:p>
        </p:txBody>
      </p:sp>
      <p:sp>
        <p:nvSpPr>
          <p:cNvPr id="3" name="Content Placeholder 2"/>
          <p:cNvSpPr>
            <a:spLocks noGrp="1"/>
          </p:cNvSpPr>
          <p:nvPr>
            <p:ph idx="1"/>
          </p:nvPr>
        </p:nvSpPr>
        <p:spPr>
          <a:xfrm>
            <a:off x="838200" y="1316173"/>
            <a:ext cx="10515600" cy="5280569"/>
          </a:xfrm>
        </p:spPr>
        <p:txBody>
          <a:bodyPr/>
          <a:lstStyle/>
          <a:p>
            <a:r>
              <a:rPr lang="en-US" dirty="0"/>
              <a:t>Illumination models are used to calculate light intensities that we should see at a given point on the surface of an object. </a:t>
            </a:r>
            <a:endParaRPr lang="en-US" dirty="0" smtClean="0"/>
          </a:p>
          <a:p>
            <a:r>
              <a:rPr lang="en-US" dirty="0"/>
              <a:t>Lighting calculations are based on the optical properties of surfaces, the background lighting conditions and the light source specifications</a:t>
            </a:r>
            <a:r>
              <a:rPr lang="en-US" dirty="0" smtClean="0"/>
              <a:t>.</a:t>
            </a:r>
          </a:p>
          <a:p>
            <a:r>
              <a:rPr lang="en-US" dirty="0"/>
              <a:t>All light sources are considered to be point sources, specified with a co-ordinate position and an intensity value (color</a:t>
            </a:r>
            <a:r>
              <a:rPr lang="en-US" dirty="0" smtClean="0"/>
              <a:t>).</a:t>
            </a:r>
          </a:p>
          <a:p>
            <a:r>
              <a:rPr lang="en-US" dirty="0" smtClean="0"/>
              <a:t>Some </a:t>
            </a:r>
            <a:r>
              <a:rPr lang="en-US" dirty="0"/>
              <a:t>illumination models are</a:t>
            </a:r>
            <a:r>
              <a:rPr lang="en-US" dirty="0" smtClean="0"/>
              <a:t>:</a:t>
            </a:r>
          </a:p>
          <a:p>
            <a:pPr marL="971550" lvl="1" indent="-514350">
              <a:buFont typeface="+mj-lt"/>
              <a:buAutoNum type="arabicPeriod"/>
            </a:pPr>
            <a:r>
              <a:rPr lang="en-US" b="1" dirty="0"/>
              <a:t>Ambient Light (Background Light)</a:t>
            </a:r>
            <a:endParaRPr lang="en-US" dirty="0"/>
          </a:p>
          <a:p>
            <a:pPr marL="971550" lvl="1" indent="-514350">
              <a:buFont typeface="+mj-lt"/>
              <a:buAutoNum type="arabicPeriod"/>
            </a:pPr>
            <a:r>
              <a:rPr lang="en-US" b="1" dirty="0"/>
              <a:t>Diffuse </a:t>
            </a:r>
            <a:r>
              <a:rPr lang="en-US" b="1" dirty="0" smtClean="0"/>
              <a:t>Reflection</a:t>
            </a:r>
          </a:p>
          <a:p>
            <a:pPr marL="971550" lvl="1" indent="-514350">
              <a:buFont typeface="+mj-lt"/>
              <a:buAutoNum type="arabicPeriod"/>
            </a:pPr>
            <a:r>
              <a:rPr lang="en-US" b="1" dirty="0"/>
              <a:t>Specular Reflection and the </a:t>
            </a:r>
            <a:r>
              <a:rPr lang="en-US" b="1" dirty="0" err="1"/>
              <a:t>Phong</a:t>
            </a:r>
            <a:r>
              <a:rPr lang="en-US" b="1" dirty="0"/>
              <a:t> Model</a:t>
            </a:r>
            <a:endParaRPr lang="en-US" dirty="0"/>
          </a:p>
          <a:p>
            <a:pPr marL="971550" lvl="1" indent="-514350">
              <a:buFont typeface="+mj-lt"/>
              <a:buAutoNum type="arabicPeriod"/>
            </a:pPr>
            <a:endParaRPr lang="en-US" dirty="0"/>
          </a:p>
          <a:p>
            <a:pPr marL="514350" indent="-514350">
              <a:buFont typeface="+mj-lt"/>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41</a:t>
            </a:fld>
            <a:endParaRPr lang="en-US"/>
          </a:p>
        </p:txBody>
      </p:sp>
    </p:spTree>
    <p:extLst>
      <p:ext uri="{BB962C8B-B14F-4D97-AF65-F5344CB8AC3E}">
        <p14:creationId xmlns:p14="http://schemas.microsoft.com/office/powerpoint/2010/main" xmlns="" val="482727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257" y="134302"/>
            <a:ext cx="10515600" cy="1325563"/>
          </a:xfrm>
        </p:spPr>
        <p:txBody>
          <a:bodyPr/>
          <a:lstStyle/>
          <a:p>
            <a:r>
              <a:rPr lang="en-US" b="1" u="sng" dirty="0" smtClean="0"/>
              <a:t>1. Ambient </a:t>
            </a:r>
            <a:r>
              <a:rPr lang="en-US" b="1" u="sng" dirty="0"/>
              <a:t>Light (Background Light)</a:t>
            </a:r>
            <a:r>
              <a:rPr lang="en-US" dirty="0"/>
              <a:t/>
            </a:r>
            <a:br>
              <a:rPr lang="en-US" dirty="0"/>
            </a:br>
            <a:endParaRPr lang="en-US" dirty="0"/>
          </a:p>
        </p:txBody>
      </p:sp>
      <p:sp>
        <p:nvSpPr>
          <p:cNvPr id="3" name="Content Placeholder 2"/>
          <p:cNvSpPr>
            <a:spLocks noGrp="1"/>
          </p:cNvSpPr>
          <p:nvPr>
            <p:ph idx="1"/>
          </p:nvPr>
        </p:nvSpPr>
        <p:spPr>
          <a:xfrm>
            <a:off x="642257" y="1041854"/>
            <a:ext cx="10839993" cy="4771118"/>
          </a:xfrm>
        </p:spPr>
        <p:txBody>
          <a:bodyPr>
            <a:normAutofit lnSpcReduction="10000"/>
          </a:bodyPr>
          <a:lstStyle/>
          <a:p>
            <a:pPr lvl="1"/>
            <a:r>
              <a:rPr lang="en-US" dirty="0"/>
              <a:t>This is a simplest illumination model. </a:t>
            </a:r>
            <a:r>
              <a:rPr lang="en-US" dirty="0" smtClean="0"/>
              <a:t>A </a:t>
            </a:r>
            <a:r>
              <a:rPr lang="en-US" dirty="0"/>
              <a:t>surface that is not exposed directly to light source still will be visible if nearby objects are illuminated. </a:t>
            </a:r>
            <a:endParaRPr lang="en-US" dirty="0" smtClean="0"/>
          </a:p>
          <a:p>
            <a:pPr lvl="1"/>
            <a:endParaRPr lang="en-US" dirty="0"/>
          </a:p>
          <a:p>
            <a:pPr lvl="1"/>
            <a:r>
              <a:rPr lang="en-US" dirty="0"/>
              <a:t>The combinations of light reflections form various surfaces to produce a uniform illumination called </a:t>
            </a:r>
            <a:r>
              <a:rPr lang="en-US" u="sng" dirty="0"/>
              <a:t>ambient light</a:t>
            </a:r>
            <a:r>
              <a:rPr lang="en-US" dirty="0"/>
              <a:t> or background light. </a:t>
            </a:r>
            <a:endParaRPr lang="en-US" dirty="0" smtClean="0"/>
          </a:p>
          <a:p>
            <a:pPr lvl="1"/>
            <a:endParaRPr lang="en-US" dirty="0"/>
          </a:p>
          <a:p>
            <a:pPr lvl="1"/>
            <a:r>
              <a:rPr lang="en-US" dirty="0"/>
              <a:t>Ambient light has no spatial or directional characteristics and amount on each object is a constant for all surfaces and all directions. </a:t>
            </a:r>
            <a:endParaRPr lang="en-US" dirty="0" smtClean="0"/>
          </a:p>
          <a:p>
            <a:pPr lvl="1"/>
            <a:endParaRPr lang="en-US" dirty="0"/>
          </a:p>
          <a:p>
            <a:pPr lvl="1"/>
            <a:r>
              <a:rPr lang="en-US" dirty="0" smtClean="0"/>
              <a:t>In </a:t>
            </a:r>
            <a:r>
              <a:rPr lang="en-US" dirty="0"/>
              <a:t>this model, illumination can be expressed by an illumination equation in variables associated with the point on the object being shaded. </a:t>
            </a:r>
            <a:endParaRPr lang="en-US" dirty="0" smtClean="0"/>
          </a:p>
          <a:p>
            <a:pPr lvl="1"/>
            <a:endParaRPr lang="en-US" dirty="0" smtClean="0"/>
          </a:p>
          <a:p>
            <a:pPr lvl="1"/>
            <a:r>
              <a:rPr lang="en-US" dirty="0"/>
              <a:t>We can think of this model, which has no external light source-self-luminous objects.</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42</a:t>
            </a:fld>
            <a:endParaRPr lang="en-US"/>
          </a:p>
        </p:txBody>
      </p:sp>
    </p:spTree>
    <p:extLst>
      <p:ext uri="{BB962C8B-B14F-4D97-AF65-F5344CB8AC3E}">
        <p14:creationId xmlns:p14="http://schemas.microsoft.com/office/powerpoint/2010/main" xmlns="" val="34379241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5562" y="1169031"/>
            <a:ext cx="10515600" cy="4351338"/>
          </a:xfrm>
        </p:spPr>
        <p:txBody>
          <a:bodyPr>
            <a:normAutofit fontScale="92500"/>
          </a:bodyPr>
          <a:lstStyle/>
          <a:p>
            <a:r>
              <a:rPr lang="en-US" dirty="0"/>
              <a:t>The equation expressing this simple model is</a:t>
            </a:r>
          </a:p>
          <a:p>
            <a:endParaRPr lang="en-US" dirty="0" smtClean="0"/>
          </a:p>
          <a:p>
            <a:pPr marL="0" lvl="0" indent="228600" algn="just" eaLnBrk="0" fontAlgn="base" hangingPunct="0">
              <a:lnSpc>
                <a:spcPct val="100000"/>
              </a:lnSpc>
              <a:spcBef>
                <a:spcPct val="0"/>
              </a:spcBef>
              <a:spcAft>
                <a:spcPct val="0"/>
              </a:spcAft>
              <a:buNone/>
            </a:pP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err="1" smtClean="0">
                <a:latin typeface="Times New Roman" panose="02020603050405020304" pitchFamily="18" charset="0"/>
                <a:ea typeface="Calibri" panose="020F0502020204030204" pitchFamily="34" charset="0"/>
                <a:cs typeface="Times New Roman" panose="02020603050405020304" pitchFamily="18" charset="0"/>
              </a:rPr>
              <a:t>K</a:t>
            </a:r>
            <a:r>
              <a:rPr lang="en-US" altLang="en-US" baseline="-30000" dirty="0" err="1" smtClean="0">
                <a:latin typeface="Times New Roman" panose="02020603050405020304" pitchFamily="18" charset="0"/>
                <a:ea typeface="Calibri" panose="020F0502020204030204" pitchFamily="34" charset="0"/>
                <a:cs typeface="Times New Roman" panose="02020603050405020304" pitchFamily="18" charset="0"/>
              </a:rPr>
              <a:t>a</a:t>
            </a:r>
            <a:r>
              <a:rPr lang="en-US" altLang="en-US" baseline="-30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a:latin typeface="Times New Roman" panose="02020603050405020304" pitchFamily="18" charset="0"/>
                <a:ea typeface="Calibri" panose="020F0502020204030204" pitchFamily="34" charset="0"/>
                <a:cs typeface="Times New Roman" panose="02020603050405020304" pitchFamily="18" charset="0"/>
              </a:rPr>
              <a:t>ranges from 0 to 1.</a:t>
            </a:r>
            <a:endParaRPr lang="en-US" altLang="en-US" sz="2400" dirty="0"/>
          </a:p>
          <a:p>
            <a:pPr marL="0" indent="228600" algn="just" eaLnBrk="0" fontAlgn="base" hangingPunct="0">
              <a:lnSpc>
                <a:spcPct val="100000"/>
              </a:lnSpc>
              <a:spcBef>
                <a:spcPct val="0"/>
              </a:spcBef>
              <a:spcAft>
                <a:spcPct val="0"/>
              </a:spcAft>
              <a:buNone/>
            </a:pP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	where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I is the resulting intensity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dirty="0" err="1"/>
              <a:t>K</a:t>
            </a:r>
            <a:r>
              <a:rPr lang="en-US" baseline="-25000" dirty="0" err="1"/>
              <a:t>a</a:t>
            </a:r>
            <a:r>
              <a:rPr lang="en-US" baseline="-25000" dirty="0"/>
              <a:t> </a:t>
            </a:r>
            <a:r>
              <a:rPr lang="en-US" dirty="0"/>
              <a:t>ranges from 0 to 1</a:t>
            </a:r>
            <a:r>
              <a:rPr lang="en-US" dirty="0" smtClean="0"/>
              <a:t>.</a:t>
            </a:r>
          </a:p>
          <a:p>
            <a:pPr marL="0" indent="228600" algn="just" eaLnBrk="0" fontAlgn="base" hangingPunct="0">
              <a:lnSpc>
                <a:spcPct val="100000"/>
              </a:lnSpc>
              <a:spcBef>
                <a:spcPct val="0"/>
              </a:spcBef>
              <a:spcAft>
                <a:spcPct val="0"/>
              </a:spcAft>
              <a:buNone/>
            </a:pPr>
            <a:endParaRPr lang="en-US" dirty="0" smtClean="0"/>
          </a:p>
          <a:p>
            <a:pPr algn="just" eaLnBrk="0" fontAlgn="base" hangingPunct="0">
              <a:lnSpc>
                <a:spcPct val="100000"/>
              </a:lnSpc>
              <a:spcBef>
                <a:spcPct val="0"/>
              </a:spcBef>
              <a:spcAft>
                <a:spcPct val="0"/>
              </a:spcAft>
            </a:pPr>
            <a:r>
              <a:rPr lang="en-US" dirty="0"/>
              <a:t>If we assume that ambient light impinges equally on all surfaces from all direction, then </a:t>
            </a:r>
          </a:p>
          <a:p>
            <a:pPr algn="just" eaLnBrk="0" fontAlgn="base" hangingPunct="0">
              <a:lnSpc>
                <a:spcPct val="100000"/>
              </a:lnSpc>
              <a:spcBef>
                <a:spcPct val="0"/>
              </a:spcBef>
              <a:spcAft>
                <a:spcPct val="0"/>
              </a:spcAft>
            </a:pPr>
            <a:endParaRPr lang="en-US" dirty="0" smtClean="0"/>
          </a:p>
          <a:p>
            <a:pPr marL="0" lvl="0" indent="228600" algn="just" eaLnBrk="0" fontAlgn="base" hangingPunct="0">
              <a:lnSpc>
                <a:spcPct val="100000"/>
              </a:lnSpc>
              <a:spcBef>
                <a:spcPct val="0"/>
              </a:spcBef>
              <a:spcAft>
                <a:spcPct val="0"/>
              </a:spcAft>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where     is </a:t>
            </a:r>
            <a:r>
              <a:rPr lang="en-US" altLang="en-US" dirty="0">
                <a:latin typeface="Times New Roman" panose="02020603050405020304" pitchFamily="18" charset="0"/>
                <a:ea typeface="Calibri" panose="020F0502020204030204" pitchFamily="34" charset="0"/>
                <a:cs typeface="Times New Roman" panose="02020603050405020304" pitchFamily="18" charset="0"/>
              </a:rPr>
              <a:t>intensity of ambient light. The amount of light reflected from an object's surface is determined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by        , </a:t>
            </a:r>
            <a:r>
              <a:rPr lang="en-US" altLang="en-US" dirty="0">
                <a:latin typeface="Times New Roman" panose="02020603050405020304" pitchFamily="18" charset="0"/>
                <a:ea typeface="Calibri" panose="020F0502020204030204" pitchFamily="34" charset="0"/>
                <a:cs typeface="Times New Roman" panose="02020603050405020304" pitchFamily="18" charset="0"/>
              </a:rPr>
              <a:t>the ambient-reflection coefficient. </a:t>
            </a:r>
            <a:endParaRPr lang="en-US" altLang="en-US" sz="4000" dirty="0">
              <a:latin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43</a:t>
            </a:fld>
            <a:endParaRPr lang="en-US"/>
          </a:p>
        </p:txBody>
      </p:sp>
      <p:sp>
        <p:nvSpPr>
          <p:cNvPr id="19" name="Rectangle 16"/>
          <p:cNvSpPr>
            <a:spLocks noChangeArrowheads="1"/>
          </p:cNvSpPr>
          <p:nvPr/>
        </p:nvSpPr>
        <p:spPr bwMode="auto">
          <a:xfrm>
            <a:off x="0" y="12700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xmlns="" val="2517044546"/>
              </p:ext>
            </p:extLst>
          </p:nvPr>
        </p:nvGraphicFramePr>
        <p:xfrm>
          <a:off x="4376057" y="1598755"/>
          <a:ext cx="888275" cy="472486"/>
        </p:xfrm>
        <a:graphic>
          <a:graphicData uri="http://schemas.openxmlformats.org/presentationml/2006/ole">
            <p:oleObj spid="_x0000_s7531" r:id="rId3" imgW="444307" imgH="228501" progId="Equation.3">
              <p:embed/>
            </p:oleObj>
          </a:graphicData>
        </a:graphic>
      </p:graphicFrame>
      <p:sp>
        <p:nvSpPr>
          <p:cNvPr id="25" name="Rectangle 22"/>
          <p:cNvSpPr>
            <a:spLocks noChangeArrowheads="1"/>
          </p:cNvSpPr>
          <p:nvPr/>
        </p:nvSpPr>
        <p:spPr bwMode="auto">
          <a:xfrm>
            <a:off x="0" y="61821"/>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24"/>
          <p:cNvSpPr>
            <a:spLocks noChangeArrowheads="1"/>
          </p:cNvSpPr>
          <p:nvPr/>
        </p:nvSpPr>
        <p:spPr bwMode="auto">
          <a:xfrm>
            <a:off x="0" y="175623"/>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 name="Object 28"/>
          <p:cNvGraphicFramePr>
            <a:graphicFrameLocks noChangeAspect="1"/>
          </p:cNvGraphicFramePr>
          <p:nvPr>
            <p:extLst>
              <p:ext uri="{D42A27DB-BD31-4B8C-83A1-F6EECF244321}">
                <p14:modId xmlns:p14="http://schemas.microsoft.com/office/powerpoint/2010/main" xmlns="" val="4108570176"/>
              </p:ext>
            </p:extLst>
          </p:nvPr>
        </p:nvGraphicFramePr>
        <p:xfrm>
          <a:off x="4376057" y="3675089"/>
          <a:ext cx="992777" cy="446435"/>
        </p:xfrm>
        <a:graphic>
          <a:graphicData uri="http://schemas.openxmlformats.org/presentationml/2006/ole">
            <p:oleObj spid="_x0000_s7532" r:id="rId4" imgW="571252" imgH="228501" progId="Equation.3">
              <p:embed/>
            </p:oleObj>
          </a:graphicData>
        </a:graphic>
      </p:graphicFrame>
      <p:graphicFrame>
        <p:nvGraphicFramePr>
          <p:cNvPr id="42" name="Object 41"/>
          <p:cNvGraphicFramePr>
            <a:graphicFrameLocks noChangeAspect="1"/>
          </p:cNvGraphicFramePr>
          <p:nvPr>
            <p:extLst>
              <p:ext uri="{D42A27DB-BD31-4B8C-83A1-F6EECF244321}">
                <p14:modId xmlns:p14="http://schemas.microsoft.com/office/powerpoint/2010/main" xmlns="" val="1420599463"/>
              </p:ext>
            </p:extLst>
          </p:nvPr>
        </p:nvGraphicFramePr>
        <p:xfrm>
          <a:off x="5499463" y="4872772"/>
          <a:ext cx="446510" cy="485337"/>
        </p:xfrm>
        <a:graphic>
          <a:graphicData uri="http://schemas.openxmlformats.org/presentationml/2006/ole">
            <p:oleObj spid="_x0000_s7533" r:id="rId5" imgW="215806" imgH="228501" progId="Equation.3">
              <p:embed/>
            </p:oleObj>
          </a:graphicData>
        </a:graphic>
      </p:graphicFrame>
      <p:sp>
        <p:nvSpPr>
          <p:cNvPr id="48" name="Title 1"/>
          <p:cNvSpPr>
            <a:spLocks noGrp="1"/>
          </p:cNvSpPr>
          <p:nvPr>
            <p:ph type="title"/>
          </p:nvPr>
        </p:nvSpPr>
        <p:spPr>
          <a:xfrm>
            <a:off x="838200" y="365125"/>
            <a:ext cx="9990909" cy="899991"/>
          </a:xfrm>
        </p:spPr>
        <p:txBody>
          <a:bodyPr>
            <a:normAutofit fontScale="90000"/>
          </a:bodyPr>
          <a:lstStyle/>
          <a:p>
            <a:r>
              <a:rPr lang="en-US" b="1" u="sng" dirty="0" smtClean="0"/>
              <a:t>1. Ambient </a:t>
            </a:r>
            <a:r>
              <a:rPr lang="en-US" b="1" u="sng" dirty="0"/>
              <a:t>Light (Background Light)</a:t>
            </a:r>
            <a:r>
              <a:rPr lang="en-US" dirty="0"/>
              <a:t/>
            </a:r>
            <a:br>
              <a:rPr lang="en-US" dirty="0"/>
            </a:br>
            <a:endParaRPr lang="en-US" dirty="0"/>
          </a:p>
        </p:txBody>
      </p:sp>
      <p:sp>
        <p:nvSpPr>
          <p:cNvPr id="49"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 name="Object 49"/>
          <p:cNvGraphicFramePr>
            <a:graphicFrameLocks noChangeAspect="1"/>
          </p:cNvGraphicFramePr>
          <p:nvPr>
            <p:extLst>
              <p:ext uri="{D42A27DB-BD31-4B8C-83A1-F6EECF244321}">
                <p14:modId xmlns:p14="http://schemas.microsoft.com/office/powerpoint/2010/main" xmlns="" val="3674007742"/>
              </p:ext>
            </p:extLst>
          </p:nvPr>
        </p:nvGraphicFramePr>
        <p:xfrm>
          <a:off x="2259657" y="4426297"/>
          <a:ext cx="369309" cy="448813"/>
        </p:xfrm>
        <a:graphic>
          <a:graphicData uri="http://schemas.openxmlformats.org/presentationml/2006/ole">
            <p:oleObj spid="_x0000_s7534" r:id="rId6" imgW="165028" imgH="228501" progId="Equation.3">
              <p:embed/>
            </p:oleObj>
          </a:graphicData>
        </a:graphic>
      </p:graphicFrame>
      <p:sp>
        <p:nvSpPr>
          <p:cNvPr id="51" name="Rectangle 46"/>
          <p:cNvSpPr>
            <a:spLocks noChangeArrowheads="1"/>
          </p:cNvSpPr>
          <p:nvPr/>
        </p:nvSpPr>
        <p:spPr bwMode="auto">
          <a:xfrm>
            <a:off x="0" y="2381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zh-CN" sz="1100" b="0" i="0" u="none" strike="noStrike" cap="none" normalizeH="0" baseline="0" smtClean="0">
                <a:ln>
                  <a:noFill/>
                </a:ln>
                <a:solidFill>
                  <a:schemeClr val="tx1"/>
                </a:solidFill>
                <a:effectLst/>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30289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1435"/>
            <a:ext cx="10515600" cy="901972"/>
          </a:xfrm>
        </p:spPr>
        <p:txBody>
          <a:bodyPr>
            <a:normAutofit fontScale="90000"/>
          </a:bodyPr>
          <a:lstStyle/>
          <a:p>
            <a:r>
              <a:rPr lang="en-US" b="1" u="sng" dirty="0" smtClean="0"/>
              <a:t>2. Diffuse </a:t>
            </a:r>
            <a:r>
              <a:rPr lang="en-US" b="1" u="sng" dirty="0"/>
              <a:t>Reflection</a:t>
            </a:r>
            <a:r>
              <a:rPr lang="en-US" dirty="0"/>
              <a:t/>
            </a:r>
            <a:br>
              <a:rPr lang="en-US" dirty="0"/>
            </a:br>
            <a:endParaRPr lang="en-US" dirty="0"/>
          </a:p>
        </p:txBody>
      </p:sp>
      <p:sp>
        <p:nvSpPr>
          <p:cNvPr id="3" name="Content Placeholder 2"/>
          <p:cNvSpPr>
            <a:spLocks noGrp="1"/>
          </p:cNvSpPr>
          <p:nvPr>
            <p:ph idx="1"/>
          </p:nvPr>
        </p:nvSpPr>
        <p:spPr>
          <a:xfrm>
            <a:off x="838200" y="1123407"/>
            <a:ext cx="10515600" cy="4950822"/>
          </a:xfrm>
        </p:spPr>
        <p:txBody>
          <a:bodyPr>
            <a:normAutofit/>
          </a:bodyPr>
          <a:lstStyle/>
          <a:p>
            <a:r>
              <a:rPr lang="en-US" dirty="0"/>
              <a:t>Objects illuminated by ambient light are uniformly illuminated across their surfaces even though light are more or less bright in direct proportion of ambient intensity. </a:t>
            </a:r>
            <a:endParaRPr lang="en-US" dirty="0" smtClean="0"/>
          </a:p>
          <a:p>
            <a:endParaRPr lang="en-US" dirty="0" smtClean="0"/>
          </a:p>
          <a:p>
            <a:r>
              <a:rPr lang="en-US" dirty="0" smtClean="0"/>
              <a:t>Illuminating </a:t>
            </a:r>
            <a:r>
              <a:rPr lang="en-US" dirty="0"/>
              <a:t>object by a point light source, whose rays enumerate uniformly in all directions from a single point. </a:t>
            </a:r>
            <a:endParaRPr lang="en-US" dirty="0" smtClean="0"/>
          </a:p>
          <a:p>
            <a:endParaRPr lang="en-US" dirty="0" smtClean="0"/>
          </a:p>
          <a:p>
            <a:r>
              <a:rPr lang="en-US" dirty="0" smtClean="0"/>
              <a:t>The </a:t>
            </a:r>
            <a:r>
              <a:rPr lang="en-US" dirty="0"/>
              <a:t>object's brightness varies from one part to another, depending on the direction of and distance to the light source. </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44</a:t>
            </a:fld>
            <a:endParaRPr lang="en-US"/>
          </a:p>
        </p:txBody>
      </p:sp>
    </p:spTree>
    <p:extLst>
      <p:ext uri="{BB962C8B-B14F-4D97-AF65-F5344CB8AC3E}">
        <p14:creationId xmlns:p14="http://schemas.microsoft.com/office/powerpoint/2010/main" xmlns="" val="9876532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45</a:t>
            </a:fld>
            <a:endParaRPr lang="en-US"/>
          </a:p>
        </p:txBody>
      </p:sp>
      <mc:AlternateContent xmlns:mc="http://schemas.openxmlformats.org/markup-compatibility/2006">
        <mc:Choice xmlns:a14="http://schemas.microsoft.com/office/drawing/2010/main" xmlns="" Requires="a14">
          <p:sp>
            <p:nvSpPr>
              <p:cNvPr id="14" name="Rectangle 13"/>
              <p:cNvSpPr/>
              <p:nvPr/>
            </p:nvSpPr>
            <p:spPr>
              <a:xfrm>
                <a:off x="696685" y="897698"/>
                <a:ext cx="10657115" cy="6590650"/>
              </a:xfrm>
              <a:prstGeom prst="rect">
                <a:avLst/>
              </a:prstGeom>
            </p:spPr>
            <p:txBody>
              <a:bodyPr wrap="square">
                <a:spAutoFit/>
              </a:bodyPr>
              <a:lstStyle/>
              <a:p>
                <a:pPr marL="285750" indent="-285750">
                  <a:buFont typeface="Arial" panose="020B0604020202020204" pitchFamily="34" charset="0"/>
                  <a:buChar char="•"/>
                </a:pPr>
                <a:r>
                  <a:rPr lang="en-US" sz="2400" dirty="0" smtClean="0"/>
                  <a:t>The </a:t>
                </a:r>
                <a:r>
                  <a:rPr lang="en-US" sz="2400" dirty="0"/>
                  <a:t>fractional amount of the incident light that is diffusely reflected can be set for each surface with parameter , the coefficient of diffuse-reflection. </a:t>
                </a: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Value </a:t>
                </a:r>
                <a:r>
                  <a:rPr lang="en-US" sz="2400" dirty="0"/>
                  <a:t>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𝑑</m:t>
                        </m:r>
                      </m:sub>
                    </m:sSub>
                  </m:oMath>
                </a14:m>
                <a:r>
                  <a:rPr lang="en-US" sz="2400" dirty="0" smtClean="0"/>
                  <a:t> is </a:t>
                </a:r>
                <a:r>
                  <a:rPr lang="en-US" sz="2400" dirty="0"/>
                  <a:t>in interval 0 to 1. If surface is highly reflected,   is set to near 1. The surface that absorbs almost incident light,   is set to nearly 0</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Diffuse </a:t>
                </a:r>
                <a:r>
                  <a:rPr lang="en-US" sz="2400" dirty="0"/>
                  <a:t>reflection intensity at any point on the surface if exposed only to ambient light is </a:t>
                </a:r>
                <a:endParaRPr lang="en-US" sz="2400" dirty="0" smtClean="0"/>
              </a:p>
              <a:p>
                <a:endParaRPr lang="en-US" sz="2400" dirty="0"/>
              </a:p>
              <a:p>
                <a:pPr marL="285750" indent="-285750">
                  <a:buFont typeface="Arial" panose="020B0604020202020204" pitchFamily="34" charset="0"/>
                  <a:buChar char="•"/>
                </a:pPr>
                <a:r>
                  <a:rPr lang="en-US" sz="2400" dirty="0"/>
                  <a:t>Assuming diffuse reflections from the surface are scattered with equal intensity in all directions, independent of the viewing direction (surface called. "Ideal diffuse reflectors") also called </a:t>
                </a:r>
                <a:r>
                  <a:rPr lang="en-US" sz="2400" dirty="0" err="1"/>
                  <a:t>Lambertian</a:t>
                </a:r>
                <a:r>
                  <a:rPr lang="en-US" sz="2400" dirty="0"/>
                  <a:t> reflectors and governed by Lambert's cosine law. </a:t>
                </a:r>
                <a:endParaRPr lang="en-US" sz="2400" dirty="0" smtClean="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𝑙</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𝜃</m:t>
                          </m:r>
                        </m:e>
                      </m:func>
                    </m:oMath>
                  </m:oMathPara>
                </a14:m>
                <a:endParaRPr lang="en-US" sz="2400" dirty="0" smtClean="0"/>
              </a:p>
              <a:p>
                <a:r>
                  <a:rPr lang="en-US" sz="2400" dirty="0"/>
                  <a:t>	</a:t>
                </a:r>
                <a:r>
                  <a:rPr lang="en-US" sz="2400" dirty="0" smtClean="0"/>
                  <a:t>		where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𝑰</m:t>
                        </m:r>
                      </m:e>
                      <m:sub>
                        <m:r>
                          <a:rPr lang="en-US" sz="2400" b="1" i="1">
                            <a:latin typeface="Cambria Math" panose="02040503050406030204" pitchFamily="18" charset="0"/>
                          </a:rPr>
                          <m:t>𝒍</m:t>
                        </m:r>
                      </m:sub>
                    </m:sSub>
                  </m:oMath>
                </a14:m>
                <a:r>
                  <a:rPr lang="en-US" sz="2400" dirty="0" smtClean="0"/>
                  <a:t>     </a:t>
                </a:r>
                <a:r>
                  <a:rPr lang="en-US" sz="2400" dirty="0"/>
                  <a:t>is the intensity of the point light source. </a:t>
                </a:r>
              </a:p>
              <a:p>
                <a:endParaRPr lang="en-US" sz="2400" dirty="0"/>
              </a:p>
              <a:p>
                <a:pPr marL="285750" indent="-285750">
                  <a:buFont typeface="Arial" panose="020B0604020202020204" pitchFamily="34" charset="0"/>
                  <a:buChar char="•"/>
                </a:pPr>
                <a:endParaRPr lang="en-US" dirty="0"/>
              </a:p>
              <a:p>
                <a:endParaRPr lang="en-US" dirty="0"/>
              </a:p>
            </p:txBody>
          </p:sp>
        </mc:Choice>
        <mc:Fallback>
          <p:sp>
            <p:nvSpPr>
              <p:cNvPr id="14" name="Rectangle 13"/>
              <p:cNvSpPr>
                <a:spLocks noRot="1" noChangeAspect="1" noMove="1" noResize="1" noEditPoints="1" noAdjustHandles="1" noChangeArrowheads="1" noChangeShapeType="1" noTextEdit="1"/>
              </p:cNvSpPr>
              <p:nvPr/>
            </p:nvSpPr>
            <p:spPr>
              <a:xfrm>
                <a:off x="696685" y="897698"/>
                <a:ext cx="10657115" cy="6590650"/>
              </a:xfrm>
              <a:prstGeom prst="rect">
                <a:avLst/>
              </a:prstGeom>
              <a:blipFill>
                <a:blip r:embed="rId3" cstate="print"/>
                <a:stretch>
                  <a:fillRect l="-743" t="-740" r="-686"/>
                </a:stretch>
              </a:blipFill>
            </p:spPr>
            <p:txBody>
              <a:bodyPr/>
              <a:lstStyle/>
              <a:p>
                <a:r>
                  <a:rPr lang="en-US">
                    <a:noFill/>
                  </a:rPr>
                  <a:t> </a:t>
                </a:r>
              </a:p>
            </p:txBody>
          </p:sp>
        </mc:Fallback>
      </mc:AlternateContent>
      <p:sp>
        <p:nvSpPr>
          <p:cNvPr id="15" name="Title 1"/>
          <p:cNvSpPr>
            <a:spLocks noGrp="1"/>
          </p:cNvSpPr>
          <p:nvPr>
            <p:ph type="title"/>
          </p:nvPr>
        </p:nvSpPr>
        <p:spPr>
          <a:xfrm>
            <a:off x="838200" y="221435"/>
            <a:ext cx="10515600" cy="901972"/>
          </a:xfrm>
        </p:spPr>
        <p:txBody>
          <a:bodyPr>
            <a:normAutofit fontScale="90000"/>
          </a:bodyPr>
          <a:lstStyle/>
          <a:p>
            <a:r>
              <a:rPr lang="en-US" b="1" u="sng" dirty="0" smtClean="0"/>
              <a:t>2. Diffuse </a:t>
            </a:r>
            <a:r>
              <a:rPr lang="en-US" b="1" u="sng" dirty="0"/>
              <a:t>Reflection</a:t>
            </a:r>
            <a:r>
              <a:rPr lang="en-US" dirty="0"/>
              <a:t/>
            </a:r>
            <a:br>
              <a:rPr lang="en-US" dirty="0"/>
            </a:br>
            <a:endParaRPr lang="en-US" dirty="0"/>
          </a:p>
        </p:txBody>
      </p:sp>
      <p:sp>
        <p:nvSpPr>
          <p:cNvPr id="16" name="Rectangle 11"/>
          <p:cNvSpPr>
            <a:spLocks noChangeArrowheads="1"/>
          </p:cNvSpPr>
          <p:nvPr/>
        </p:nvSpPr>
        <p:spPr bwMode="auto">
          <a:xfrm>
            <a:off x="9287691" y="2362609"/>
            <a:ext cx="1031966" cy="238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xmlns="" val="4070100195"/>
              </p:ext>
            </p:extLst>
          </p:nvPr>
        </p:nvGraphicFramePr>
        <p:xfrm>
          <a:off x="3336310" y="3538057"/>
          <a:ext cx="1575325" cy="403642"/>
        </p:xfrm>
        <a:graphic>
          <a:graphicData uri="http://schemas.openxmlformats.org/presentationml/2006/ole">
            <p:oleObj spid="_x0000_s8286" r:id="rId4" imgW="901309" imgH="241195" progId="Equation.3">
              <p:embed/>
            </p:oleObj>
          </a:graphicData>
        </a:graphic>
      </p:graphicFrame>
    </p:spTree>
    <p:extLst>
      <p:ext uri="{BB962C8B-B14F-4D97-AF65-F5344CB8AC3E}">
        <p14:creationId xmlns:p14="http://schemas.microsoft.com/office/powerpoint/2010/main" xmlns="" val="3277361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46</a:t>
            </a:fld>
            <a:endParaRPr lang="en-US"/>
          </a:p>
        </p:txBody>
      </p:sp>
      <p:pic>
        <p:nvPicPr>
          <p:cNvPr id="5" name="Content Placeholder 4"/>
          <p:cNvPicPr>
            <a:picLocks noGrp="1"/>
          </p:cNvPicPr>
          <p:nvPr>
            <p:ph idx="1"/>
          </p:nvPr>
        </p:nvPicPr>
        <p:blipFill>
          <a:blip r:embed="rId2" cstate="print"/>
          <a:srcRect/>
          <a:stretch>
            <a:fillRect/>
          </a:stretch>
        </p:blipFill>
        <p:spPr bwMode="auto">
          <a:xfrm>
            <a:off x="3670430" y="1167367"/>
            <a:ext cx="3083066" cy="1658246"/>
          </a:xfrm>
          <a:prstGeom prst="rect">
            <a:avLst/>
          </a:prstGeom>
          <a:noFill/>
          <a:ln w="9525">
            <a:noFill/>
            <a:miter lim="800000"/>
            <a:headEnd/>
            <a:tailEnd/>
          </a:ln>
        </p:spPr>
      </p:pic>
      <p:sp>
        <p:nvSpPr>
          <p:cNvPr id="8" name="Title 1"/>
          <p:cNvSpPr>
            <a:spLocks noGrp="1"/>
          </p:cNvSpPr>
          <p:nvPr>
            <p:ph type="title"/>
          </p:nvPr>
        </p:nvSpPr>
        <p:spPr/>
        <p:txBody>
          <a:bodyPr>
            <a:normAutofit/>
          </a:bodyPr>
          <a:lstStyle/>
          <a:p>
            <a:r>
              <a:rPr lang="en-US" b="1" u="sng" dirty="0" smtClean="0"/>
              <a:t>2. Diffuse </a:t>
            </a:r>
            <a:r>
              <a:rPr lang="en-US" b="1" u="sng" dirty="0"/>
              <a:t>Reflection</a:t>
            </a:r>
            <a:r>
              <a:rPr lang="en-US" dirty="0"/>
              <a:t/>
            </a:r>
            <a:br>
              <a:rPr lang="en-US" dirty="0"/>
            </a:br>
            <a:endParaRPr lang="en-US" dirty="0"/>
          </a:p>
        </p:txBody>
      </p:sp>
      <mc:AlternateContent xmlns:mc="http://schemas.openxmlformats.org/markup-compatibility/2006">
        <mc:Choice xmlns:a14="http://schemas.microsoft.com/office/drawing/2010/main" xmlns="" Requires="a14">
          <p:sp>
            <p:nvSpPr>
              <p:cNvPr id="9" name="Rectangle 8"/>
              <p:cNvSpPr/>
              <p:nvPr/>
            </p:nvSpPr>
            <p:spPr>
              <a:xfrm>
                <a:off x="563879" y="1314944"/>
                <a:ext cx="10369731" cy="5543056"/>
              </a:xfrm>
              <a:prstGeom prst="rect">
                <a:avLst/>
              </a:prstGeom>
            </p:spPr>
            <p:txBody>
              <a:bodyPr wrap="square">
                <a:spAutoFit/>
              </a:bodyPr>
              <a:lstStyle/>
              <a:p>
                <a:pPr marL="285750" indent="-285750" algn="just">
                  <a:buFont typeface="Arial" panose="020B0604020202020204" pitchFamily="34" charset="0"/>
                  <a:buChar char="•"/>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It </a:t>
                </a:r>
                <a:r>
                  <a:rPr lang="en-US" sz="2400" dirty="0">
                    <a:latin typeface="Times New Roman" panose="02020603050405020304" pitchFamily="18" charset="0"/>
                    <a:ea typeface="Calibri" panose="020F0502020204030204" pitchFamily="34" charset="0"/>
                    <a:cs typeface="Times New Roman" panose="02020603050405020304" pitchFamily="18" charset="0"/>
                  </a:rPr>
                  <a:t>N is unit vector normal to the surface &amp; L is unit vector in the direction to the point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light </a:t>
                </a:r>
                <a:r>
                  <a:rPr lang="en-US" sz="2400" dirty="0">
                    <a:latin typeface="Times New Roman" panose="02020603050405020304" pitchFamily="18" charset="0"/>
                    <a:ea typeface="Calibri" panose="020F0502020204030204" pitchFamily="34" charset="0"/>
                    <a:cs typeface="Times New Roman" panose="02020603050405020304" pitchFamily="18" charset="0"/>
                  </a:rPr>
                  <a:t>source, then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𝑙</m:t>
                          </m:r>
                          <m:r>
                            <a:rPr lang="en-US" sz="2400" i="1">
                              <a:latin typeface="Cambria Math" panose="02040503050406030204" pitchFamily="18" charset="0"/>
                            </a:rPr>
                            <m:t>,</m:t>
                          </m:r>
                          <m:r>
                            <a:rPr lang="en-US" sz="2400" i="1">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r>
                            <a:rPr lang="en-US" sz="2400" i="1">
                              <a:latin typeface="Cambria Math" panose="02040503050406030204" pitchFamily="18" charset="0"/>
                            </a:rPr>
                            <m:t>𝑁</m:t>
                          </m:r>
                          <m:r>
                            <a:rPr lang="en-US" sz="2400" i="1">
                              <a:latin typeface="Cambria Math" panose="02040503050406030204" pitchFamily="18" charset="0"/>
                            </a:rPr>
                            <m:t>.</m:t>
                          </m:r>
                          <m:r>
                            <a:rPr lang="en-US" sz="2400" i="1">
                              <a:latin typeface="Cambria Math" panose="02040503050406030204" pitchFamily="18" charset="0"/>
                            </a:rPr>
                            <m:t>𝐿</m:t>
                          </m:r>
                        </m:e>
                      </m:d>
                    </m:oMath>
                  </m:oMathPara>
                </a14:m>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addition, many graphics packages introduce an ambient reflection coefficient   to modify the ambient-light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intensity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𝑎</m:t>
                        </m:r>
                      </m:sub>
                    </m:sSub>
                  </m:oMath>
                </a14:m>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lvl="2" algn="just"/>
                <a:endParaRPr lang="en-US" sz="2400" i="1" dirty="0" smtClean="0"/>
              </a:p>
              <a:p>
                <a:pPr lvl="2" algn="just"/>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𝑑𝑖𝑓𝑓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𝑎</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𝑎</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𝐾</m:t>
                          </m:r>
                        </m:e>
                        <m:sub>
                          <m:r>
                            <a:rPr lang="en-US" sz="2400" i="1">
                              <a:latin typeface="Cambria Math" panose="02040503050406030204" pitchFamily="18" charset="0"/>
                            </a:rPr>
                            <m:t>𝑑</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𝑙</m:t>
                          </m:r>
                        </m:sub>
                      </m:sSub>
                      <m:d>
                        <m:dPr>
                          <m:ctrlPr>
                            <a:rPr lang="en-US" sz="2400" i="1">
                              <a:latin typeface="Cambria Math" panose="02040503050406030204" pitchFamily="18" charset="0"/>
                            </a:rPr>
                          </m:ctrlPr>
                        </m:dPr>
                        <m:e>
                          <m:r>
                            <a:rPr lang="en-US" sz="2400" i="1">
                              <a:latin typeface="Cambria Math" panose="02040503050406030204" pitchFamily="18" charset="0"/>
                            </a:rPr>
                            <m:t>𝑁</m:t>
                          </m:r>
                          <m:r>
                            <a:rPr lang="en-US" sz="2400" i="1">
                              <a:latin typeface="Cambria Math" panose="02040503050406030204" pitchFamily="18" charset="0"/>
                            </a:rPr>
                            <m:t>.</m:t>
                          </m:r>
                          <m:r>
                            <a:rPr lang="en-US" sz="2400" i="1">
                              <a:latin typeface="Cambria Math" panose="02040503050406030204" pitchFamily="18" charset="0"/>
                            </a:rPr>
                            <m:t>𝐿</m:t>
                          </m:r>
                        </m:e>
                      </m:d>
                    </m:oMath>
                  </m:oMathPara>
                </a14:m>
                <a:endParaRPr lang="en-US" dirty="0"/>
              </a:p>
              <a:p>
                <a:pPr marL="1200150" lvl="2" indent="-285750" algn="just">
                  <a:buFont typeface="Arial" panose="020B0604020202020204" pitchFamily="34" charset="0"/>
                  <a:buChar char="•"/>
                </a:pP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lvl="4" algn="just"/>
                <a:endParaRPr lang="en-US" dirty="0"/>
              </a:p>
              <a:p>
                <a:pPr marL="285750" indent="-285750" algn="just">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9" name="Rectangle 8"/>
              <p:cNvSpPr>
                <a:spLocks noRot="1" noChangeAspect="1" noMove="1" noResize="1" noEditPoints="1" noAdjustHandles="1" noChangeArrowheads="1" noChangeShapeType="1" noTextEdit="1"/>
              </p:cNvSpPr>
              <p:nvPr/>
            </p:nvSpPr>
            <p:spPr>
              <a:xfrm>
                <a:off x="563879" y="1314944"/>
                <a:ext cx="10369731" cy="5543056"/>
              </a:xfrm>
              <a:prstGeom prst="rect">
                <a:avLst/>
              </a:prstGeom>
              <a:blipFill>
                <a:blip r:embed="rId3" cstate="print"/>
                <a:stretch>
                  <a:fillRect l="-764" r="-881"/>
                </a:stretch>
              </a:blipFill>
            </p:spPr>
            <p:txBody>
              <a:bodyPr/>
              <a:lstStyle/>
              <a:p>
                <a:r>
                  <a:rPr lang="en-US">
                    <a:noFill/>
                  </a:rPr>
                  <a:t> </a:t>
                </a:r>
              </a:p>
            </p:txBody>
          </p:sp>
        </mc:Fallback>
      </mc:AlternateContent>
    </p:spTree>
    <p:extLst>
      <p:ext uri="{BB962C8B-B14F-4D97-AF65-F5344CB8AC3E}">
        <p14:creationId xmlns:p14="http://schemas.microsoft.com/office/powerpoint/2010/main" xmlns="" val="17030478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174705"/>
            <a:ext cx="10515600" cy="1325563"/>
          </a:xfrm>
        </p:spPr>
        <p:txBody>
          <a:bodyPr/>
          <a:lstStyle/>
          <a:p>
            <a:r>
              <a:rPr lang="en-US" b="1" u="sng" dirty="0" smtClean="0"/>
              <a:t>3. Specular </a:t>
            </a:r>
            <a:r>
              <a:rPr lang="en-US" b="1" u="sng" dirty="0"/>
              <a:t>Reflection and the </a:t>
            </a:r>
            <a:r>
              <a:rPr lang="en-US" b="1" u="sng" dirty="0" err="1"/>
              <a:t>Phong</a:t>
            </a:r>
            <a:r>
              <a:rPr lang="en-US" b="1" u="sng" dirty="0"/>
              <a:t> Model</a:t>
            </a:r>
            <a:r>
              <a:rPr lang="en-US" dirty="0"/>
              <a:t/>
            </a:r>
            <a:br>
              <a:rPr lang="en-US" dirty="0"/>
            </a:br>
            <a:endParaRPr lang="en-US" dirty="0"/>
          </a:p>
        </p:txBody>
      </p:sp>
      <p:sp>
        <p:nvSpPr>
          <p:cNvPr id="3" name="Content Placeholder 2"/>
          <p:cNvSpPr>
            <a:spLocks noGrp="1"/>
          </p:cNvSpPr>
          <p:nvPr>
            <p:ph idx="1"/>
          </p:nvPr>
        </p:nvSpPr>
        <p:spPr>
          <a:xfrm>
            <a:off x="788125" y="943783"/>
            <a:ext cx="11112137" cy="4303508"/>
          </a:xfrm>
        </p:spPr>
        <p:txBody>
          <a:bodyPr>
            <a:normAutofit lnSpcReduction="10000"/>
          </a:bodyPr>
          <a:lstStyle/>
          <a:p>
            <a:r>
              <a:rPr lang="en-US" dirty="0"/>
              <a:t>When we look at an illuminated shiny surface, such as polished metal, a person's forehead, we see a highlight or bright spot, at certain viewing direction. Such phenomenon is called specular reflection</a:t>
            </a:r>
            <a:r>
              <a:rPr lang="en-US" dirty="0" smtClean="0"/>
              <a:t>.</a:t>
            </a:r>
          </a:p>
          <a:p>
            <a:r>
              <a:rPr lang="en-US" dirty="0"/>
              <a:t>It is the result of total or near total reflection of the incident light in a concentrated region around the specular reflection angle. </a:t>
            </a:r>
            <a:endParaRPr lang="en-US" dirty="0" smtClean="0"/>
          </a:p>
          <a:p>
            <a:pPr marL="3657600" lvl="8" indent="0">
              <a:buNone/>
            </a:pPr>
            <a:r>
              <a:rPr lang="en-US" sz="2400" dirty="0" smtClean="0"/>
              <a:t>N - Unit vector normal to surface at incidence point</a:t>
            </a:r>
          </a:p>
          <a:p>
            <a:pPr marL="3657600" lvl="8" indent="0">
              <a:buNone/>
            </a:pPr>
            <a:r>
              <a:rPr lang="en-US" sz="2400" dirty="0" smtClean="0"/>
              <a:t>R </a:t>
            </a:r>
            <a:r>
              <a:rPr lang="en-US" sz="2400" dirty="0"/>
              <a:t>- Unit vector in the direction of ideal specular reflection.</a:t>
            </a:r>
          </a:p>
          <a:p>
            <a:pPr marL="3657600" lvl="8" indent="0">
              <a:buNone/>
            </a:pPr>
            <a:r>
              <a:rPr lang="en-US" sz="2400" dirty="0"/>
              <a:t>L - Unit vector directed to words point light source.</a:t>
            </a:r>
          </a:p>
          <a:p>
            <a:pPr marL="3657600" lvl="8" indent="0">
              <a:buNone/>
            </a:pPr>
            <a:r>
              <a:rPr lang="en-US" sz="2400" dirty="0"/>
              <a:t>V - Unit vector pointing to the viewer from surface.</a:t>
            </a:r>
          </a:p>
          <a:p>
            <a:pPr marL="3657600" lvl="8" indent="0">
              <a:buNone/>
            </a:pPr>
            <a:r>
              <a:rPr lang="en-US" sz="2400" dirty="0" smtClean="0"/>
              <a:t>      Viewing angle relative to the specular reflection direction. </a:t>
            </a:r>
          </a:p>
          <a:p>
            <a:pPr lvl="8"/>
            <a:endParaRPr lang="en-US" dirty="0" smtClean="0"/>
          </a:p>
          <a:p>
            <a:pPr lvl="8"/>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47</a:t>
            </a:fld>
            <a:endParaRPr lang="en-US" dirty="0"/>
          </a:p>
        </p:txBody>
      </p:sp>
      <p:pic>
        <p:nvPicPr>
          <p:cNvPr id="5" name="Picture 4"/>
          <p:cNvPicPr/>
          <p:nvPr/>
        </p:nvPicPr>
        <p:blipFill>
          <a:blip r:embed="rId3" cstate="print"/>
          <a:srcRect/>
          <a:stretch>
            <a:fillRect/>
          </a:stretch>
        </p:blipFill>
        <p:spPr bwMode="auto">
          <a:xfrm>
            <a:off x="1433421" y="3208520"/>
            <a:ext cx="2642190" cy="1533298"/>
          </a:xfrm>
          <a:prstGeom prst="rect">
            <a:avLst/>
          </a:prstGeom>
          <a:noFill/>
          <a:ln w="9525">
            <a:noFill/>
            <a:miter lim="800000"/>
            <a:headEnd/>
            <a:tailEnd/>
          </a:ln>
        </p:spPr>
      </p:pic>
      <p:sp>
        <p:nvSpPr>
          <p:cNvPr id="6" name="Rectangle 5"/>
          <p:cNvSpPr/>
          <p:nvPr/>
        </p:nvSpPr>
        <p:spPr>
          <a:xfrm>
            <a:off x="1415565" y="5190253"/>
            <a:ext cx="7076233" cy="461665"/>
          </a:xfrm>
          <a:prstGeom prst="rect">
            <a:avLst/>
          </a:prstGeom>
        </p:spPr>
        <p:txBody>
          <a:bodyPr wrap="none">
            <a:sp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Fig: Specular-Reflection equals the angle of incidence θ</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xmlns="" val="3887524834"/>
              </p:ext>
            </p:extLst>
          </p:nvPr>
        </p:nvGraphicFramePr>
        <p:xfrm>
          <a:off x="4514260" y="4224497"/>
          <a:ext cx="439422" cy="386691"/>
        </p:xfrm>
        <a:graphic>
          <a:graphicData uri="http://schemas.openxmlformats.org/presentationml/2006/ole">
            <p:oleObj spid="_x0000_s10305" r:id="rId4" imgW="241195" imgH="203112" progId="Equation.3">
              <p:embed/>
            </p:oleObj>
          </a:graphicData>
        </a:graphic>
      </p:graphicFrame>
    </p:spTree>
    <p:extLst>
      <p:ext uri="{BB962C8B-B14F-4D97-AF65-F5344CB8AC3E}">
        <p14:creationId xmlns:p14="http://schemas.microsoft.com/office/powerpoint/2010/main" xmlns="" val="8552515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cstate="print"/>
          <a:srcRect/>
          <a:stretch>
            <a:fillRect/>
          </a:stretch>
        </p:blipFill>
        <p:spPr bwMode="auto">
          <a:xfrm>
            <a:off x="3078478" y="4646295"/>
            <a:ext cx="3622767" cy="1416639"/>
          </a:xfrm>
          <a:prstGeom prst="rect">
            <a:avLst/>
          </a:prstGeom>
          <a:noFill/>
          <a:ln w="9525">
            <a:noFill/>
            <a:miter lim="800000"/>
            <a:headEnd/>
            <a:tailEnd/>
          </a:ln>
        </p:spPr>
      </p:pic>
      <p:pic>
        <p:nvPicPr>
          <p:cNvPr id="5" name="Content Placeholder 4"/>
          <p:cNvPicPr>
            <a:picLocks noGrp="1" noChangeAspect="1"/>
          </p:cNvPicPr>
          <p:nvPr>
            <p:ph idx="1"/>
          </p:nvPr>
        </p:nvPicPr>
        <p:blipFill>
          <a:blip r:embed="rId3" cstate="print"/>
          <a:stretch>
            <a:fillRect/>
          </a:stretch>
        </p:blipFill>
        <p:spPr>
          <a:xfrm>
            <a:off x="838200" y="662781"/>
            <a:ext cx="10515600" cy="4094367"/>
          </a:xfrm>
          <a:prstGeom prst="rect">
            <a:avLst/>
          </a:prstGeom>
        </p:spPr>
      </p:pic>
      <p:sp>
        <p:nvSpPr>
          <p:cNvPr id="4" name="Slide Number Placeholder 3"/>
          <p:cNvSpPr>
            <a:spLocks noGrp="1"/>
          </p:cNvSpPr>
          <p:nvPr>
            <p:ph type="sldNum" sz="quarter" idx="12"/>
          </p:nvPr>
        </p:nvSpPr>
        <p:spPr/>
        <p:txBody>
          <a:bodyPr/>
          <a:lstStyle/>
          <a:p>
            <a:fld id="{FE5295F3-CB9A-46E7-ADA4-32F17A59A0E2}" type="slidenum">
              <a:rPr lang="en-US" smtClean="0"/>
              <a:pPr/>
              <a:t>48</a:t>
            </a:fld>
            <a:endParaRPr lang="en-US"/>
          </a:p>
        </p:txBody>
      </p:sp>
      <p:sp>
        <p:nvSpPr>
          <p:cNvPr id="6" name="Title 1"/>
          <p:cNvSpPr>
            <a:spLocks noGrp="1"/>
          </p:cNvSpPr>
          <p:nvPr>
            <p:ph type="title"/>
          </p:nvPr>
        </p:nvSpPr>
        <p:spPr>
          <a:xfrm>
            <a:off x="420188" y="0"/>
            <a:ext cx="10515600" cy="1325563"/>
          </a:xfrm>
        </p:spPr>
        <p:txBody>
          <a:bodyPr/>
          <a:lstStyle/>
          <a:p>
            <a:r>
              <a:rPr lang="en-US" b="1" u="sng" dirty="0" smtClean="0"/>
              <a:t>3. Specular </a:t>
            </a:r>
            <a:r>
              <a:rPr lang="en-US" b="1" u="sng" dirty="0"/>
              <a:t>Reflection and the </a:t>
            </a:r>
            <a:r>
              <a:rPr lang="en-US" b="1" u="sng" dirty="0" err="1"/>
              <a:t>Phong</a:t>
            </a:r>
            <a:r>
              <a:rPr lang="en-US" b="1" u="sng" dirty="0"/>
              <a:t> Model</a:t>
            </a:r>
            <a:r>
              <a:rPr lang="en-US" dirty="0"/>
              <a:t/>
            </a:r>
            <a:br>
              <a:rPr lang="en-US" dirty="0"/>
            </a:br>
            <a:endParaRPr lang="en-US" dirty="0"/>
          </a:p>
        </p:txBody>
      </p:sp>
      <p:sp>
        <p:nvSpPr>
          <p:cNvPr id="8" name="Rectangle 7"/>
          <p:cNvSpPr/>
          <p:nvPr/>
        </p:nvSpPr>
        <p:spPr>
          <a:xfrm>
            <a:off x="955765" y="6142243"/>
            <a:ext cx="8716190" cy="461665"/>
          </a:xfrm>
          <a:prstGeom prst="rect">
            <a:avLst/>
          </a:prstGeom>
        </p:spPr>
        <p:txBody>
          <a:bodyPr wrap="square">
            <a:spAutoFit/>
          </a:bodyPr>
          <a:lstStyle/>
          <a:p>
            <a:pPr algn="ctr"/>
            <a:r>
              <a:rPr lang="en-US" sz="2400" dirty="0">
                <a:latin typeface="Times New Roman" panose="02020603050405020304" pitchFamily="18" charset="0"/>
                <a:ea typeface="Calibri" panose="020F0502020204030204" pitchFamily="34" charset="0"/>
                <a:cs typeface="Times New Roman" panose="02020603050405020304" pitchFamily="18" charset="0"/>
              </a:rPr>
              <a:t>Fig: Modeling specular reflections (shaded area) with parameter </a:t>
            </a:r>
            <a:r>
              <a:rPr lang="en-US" sz="2400" b="1" dirty="0">
                <a:latin typeface="Times New Roman" panose="02020603050405020304" pitchFamily="18" charset="0"/>
                <a:ea typeface="Calibri" panose="020F0502020204030204" pitchFamily="34" charset="0"/>
                <a:cs typeface="Times New Roman" panose="02020603050405020304" pitchFamily="18" charset="0"/>
              </a:rPr>
              <a:t>n</a:t>
            </a:r>
            <a:r>
              <a:rPr lang="en-US" sz="2400" b="1" baseline="-25000" dirty="0">
                <a:latin typeface="Times New Roman" panose="02020603050405020304" pitchFamily="18" charset="0"/>
                <a:ea typeface="Calibri" panose="020F0502020204030204" pitchFamily="34" charset="0"/>
                <a:cs typeface="Times New Roman" panose="02020603050405020304" pitchFamily="18" charset="0"/>
              </a:rPr>
              <a: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3286127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49</a:t>
            </a:fld>
            <a:endParaRPr lang="en-US"/>
          </a:p>
        </p:txBody>
      </p:sp>
      <p:pic>
        <p:nvPicPr>
          <p:cNvPr id="8" name="Content Placeholder 7"/>
          <p:cNvPicPr>
            <a:picLocks noGrp="1" noChangeAspect="1"/>
          </p:cNvPicPr>
          <p:nvPr>
            <p:ph idx="1"/>
          </p:nvPr>
        </p:nvPicPr>
        <p:blipFill>
          <a:blip r:embed="rId2" cstate="print"/>
          <a:stretch>
            <a:fillRect/>
          </a:stretch>
        </p:blipFill>
        <p:spPr>
          <a:xfrm>
            <a:off x="777500" y="470580"/>
            <a:ext cx="10822317" cy="5564460"/>
          </a:xfrm>
          <a:prstGeom prst="rect">
            <a:avLst/>
          </a:prstGeom>
        </p:spPr>
      </p:pic>
      <p:sp>
        <p:nvSpPr>
          <p:cNvPr id="7" name="Title 1"/>
          <p:cNvSpPr>
            <a:spLocks noGrp="1"/>
          </p:cNvSpPr>
          <p:nvPr>
            <p:ph type="title"/>
          </p:nvPr>
        </p:nvSpPr>
        <p:spPr>
          <a:xfrm>
            <a:off x="655320" y="326572"/>
            <a:ext cx="10515600" cy="862013"/>
          </a:xfrm>
        </p:spPr>
        <p:txBody>
          <a:bodyPr>
            <a:normAutofit fontScale="90000"/>
          </a:bodyPr>
          <a:lstStyle/>
          <a:p>
            <a:r>
              <a:rPr lang="en-US" b="1" u="sng" dirty="0" smtClean="0"/>
              <a:t>3. Specular </a:t>
            </a:r>
            <a:r>
              <a:rPr lang="en-US" b="1" u="sng" dirty="0"/>
              <a:t>Reflection and the </a:t>
            </a:r>
            <a:r>
              <a:rPr lang="en-US" b="1" u="sng" dirty="0" err="1"/>
              <a:t>Phong</a:t>
            </a:r>
            <a:r>
              <a:rPr lang="en-US" b="1" u="sng" dirty="0"/>
              <a:t> Model</a:t>
            </a:r>
            <a:r>
              <a:rPr lang="en-US" dirty="0"/>
              <a:t/>
            </a:r>
            <a:br>
              <a:rPr lang="en-US" dirty="0"/>
            </a:br>
            <a:endParaRPr lang="en-US" dirty="0"/>
          </a:p>
        </p:txBody>
      </p:sp>
    </p:spTree>
    <p:extLst>
      <p:ext uri="{BB962C8B-B14F-4D97-AF65-F5344CB8AC3E}">
        <p14:creationId xmlns:p14="http://schemas.microsoft.com/office/powerpoint/2010/main" xmlns="" val="3482516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5</a:t>
            </a:fld>
            <a:endParaRPr lang="en-US"/>
          </a:p>
        </p:txBody>
      </p:sp>
      <p:sp>
        <p:nvSpPr>
          <p:cNvPr id="5" name="Rectangle 3"/>
          <p:cNvSpPr>
            <a:spLocks noGrp="1" noChangeArrowheads="1"/>
          </p:cNvSpPr>
          <p:nvPr>
            <p:ph idx="1"/>
          </p:nvPr>
        </p:nvSpPr>
        <p:spPr/>
        <p:txBody>
          <a:bodyPr/>
          <a:lstStyle/>
          <a:p>
            <a:pPr eaLnBrk="1" hangingPunct="1">
              <a:buFontTx/>
              <a:buNone/>
            </a:pPr>
            <a:r>
              <a:rPr lang="en-US" altLang="en-US" dirty="0" smtClean="0">
                <a:solidFill>
                  <a:srgbClr val="400000"/>
                </a:solidFill>
                <a:cs typeface="Times New Roman" panose="02020603050405020304" pitchFamily="18" charset="0"/>
              </a:rPr>
              <a:t>We cannot see the back-face of solid objects:</a:t>
            </a:r>
          </a:p>
          <a:p>
            <a:pPr lvl="1" eaLnBrk="1" hangingPunct="1">
              <a:buFontTx/>
              <a:buNone/>
            </a:pPr>
            <a:r>
              <a:rPr lang="en-US" altLang="en-US" i="1" dirty="0" smtClean="0">
                <a:solidFill>
                  <a:srgbClr val="400000"/>
                </a:solidFill>
                <a:cs typeface="Times New Roman" panose="02020603050405020304" pitchFamily="18" charset="0"/>
              </a:rPr>
              <a:t>Hence, these can be ignored</a:t>
            </a:r>
          </a:p>
        </p:txBody>
      </p:sp>
      <p:grpSp>
        <p:nvGrpSpPr>
          <p:cNvPr id="6" name="Group 51"/>
          <p:cNvGrpSpPr>
            <a:grpSpLocks/>
          </p:cNvGrpSpPr>
          <p:nvPr/>
        </p:nvGrpSpPr>
        <p:grpSpPr bwMode="auto">
          <a:xfrm>
            <a:off x="2004646" y="3282461"/>
            <a:ext cx="7550150" cy="2362200"/>
            <a:chOff x="480" y="2304"/>
            <a:chExt cx="4756" cy="1488"/>
          </a:xfrm>
        </p:grpSpPr>
        <p:graphicFrame>
          <p:nvGraphicFramePr>
            <p:cNvPr id="7" name="Object 28"/>
            <p:cNvGraphicFramePr>
              <a:graphicFrameLocks noChangeAspect="1"/>
            </p:cNvGraphicFramePr>
            <p:nvPr/>
          </p:nvGraphicFramePr>
          <p:xfrm>
            <a:off x="3233" y="2304"/>
            <a:ext cx="2003" cy="290"/>
          </p:xfrm>
          <a:graphic>
            <a:graphicData uri="http://schemas.openxmlformats.org/presentationml/2006/ole">
              <p:oleObj spid="_x0000_s3233" name="Equation" r:id="rId3" imgW="1160280" imgH="162720" progId="Equation.3">
                <p:embed/>
              </p:oleObj>
            </a:graphicData>
          </a:graphic>
        </p:graphicFrame>
        <p:sp>
          <p:nvSpPr>
            <p:cNvPr id="8" name="Line 29"/>
            <p:cNvSpPr>
              <a:spLocks noChangeShapeType="1"/>
            </p:cNvSpPr>
            <p:nvPr/>
          </p:nvSpPr>
          <p:spPr bwMode="auto">
            <a:xfrm>
              <a:off x="1104" y="3168"/>
              <a:ext cx="1056"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9" name="Freeform 30"/>
            <p:cNvSpPr>
              <a:spLocks/>
            </p:cNvSpPr>
            <p:nvPr/>
          </p:nvSpPr>
          <p:spPr bwMode="auto">
            <a:xfrm>
              <a:off x="1344" y="2702"/>
              <a:ext cx="144" cy="706"/>
            </a:xfrm>
            <a:custGeom>
              <a:avLst/>
              <a:gdLst>
                <a:gd name="T0" fmla="*/ 0 w 144"/>
                <a:gd name="T1" fmla="*/ 706 h 706"/>
                <a:gd name="T2" fmla="*/ 2 w 144"/>
                <a:gd name="T3" fmla="*/ 141 h 706"/>
                <a:gd name="T4" fmla="*/ 143 w 144"/>
                <a:gd name="T5" fmla="*/ 0 h 706"/>
                <a:gd name="T6" fmla="*/ 144 w 144"/>
                <a:gd name="T7" fmla="*/ 562 h 706"/>
                <a:gd name="T8" fmla="*/ 0 w 144"/>
                <a:gd name="T9" fmla="*/ 706 h 706"/>
                <a:gd name="T10" fmla="*/ 0 60000 65536"/>
                <a:gd name="T11" fmla="*/ 0 60000 65536"/>
                <a:gd name="T12" fmla="*/ 0 60000 65536"/>
                <a:gd name="T13" fmla="*/ 0 60000 65536"/>
                <a:gd name="T14" fmla="*/ 0 60000 65536"/>
                <a:gd name="T15" fmla="*/ 0 w 144"/>
                <a:gd name="T16" fmla="*/ 0 h 706"/>
                <a:gd name="T17" fmla="*/ 144 w 144"/>
                <a:gd name="T18" fmla="*/ 706 h 706"/>
              </a:gdLst>
              <a:ahLst/>
              <a:cxnLst>
                <a:cxn ang="T10">
                  <a:pos x="T0" y="T1"/>
                </a:cxn>
                <a:cxn ang="T11">
                  <a:pos x="T2" y="T3"/>
                </a:cxn>
                <a:cxn ang="T12">
                  <a:pos x="T4" y="T5"/>
                </a:cxn>
                <a:cxn ang="T13">
                  <a:pos x="T6" y="T7"/>
                </a:cxn>
                <a:cxn ang="T14">
                  <a:pos x="T8" y="T9"/>
                </a:cxn>
              </a:cxnLst>
              <a:rect l="T15" t="T16" r="T17" b="T18"/>
              <a:pathLst>
                <a:path w="144" h="706">
                  <a:moveTo>
                    <a:pt x="0" y="706"/>
                  </a:moveTo>
                  <a:lnTo>
                    <a:pt x="2" y="141"/>
                  </a:lnTo>
                  <a:lnTo>
                    <a:pt x="143" y="0"/>
                  </a:lnTo>
                  <a:lnTo>
                    <a:pt x="144" y="562"/>
                  </a:lnTo>
                  <a:lnTo>
                    <a:pt x="0" y="706"/>
                  </a:lnTo>
                  <a:close/>
                </a:path>
              </a:pathLst>
            </a:custGeom>
            <a:solidFill>
              <a:schemeClr val="hlink"/>
            </a:solidFill>
            <a:ln w="9525" cap="flat" cmpd="sng">
              <a:solidFill>
                <a:schemeClr val="tx1"/>
              </a:solidFill>
              <a:prstDash val="solid"/>
              <a:round/>
              <a:headEnd type="none" w="med" len="med"/>
              <a:tailEnd type="none" w="med" len="med"/>
            </a:ln>
          </p:spPr>
          <p:txBody>
            <a:bodyPr>
              <a:spAutoFit/>
            </a:bodyPr>
            <a:lstStyle/>
            <a:p>
              <a:endParaRPr lang="en-US"/>
            </a:p>
          </p:txBody>
        </p:sp>
        <p:sp>
          <p:nvSpPr>
            <p:cNvPr id="10" name="Line 31"/>
            <p:cNvSpPr>
              <a:spLocks noChangeShapeType="1"/>
            </p:cNvSpPr>
            <p:nvPr/>
          </p:nvSpPr>
          <p:spPr bwMode="auto">
            <a:xfrm flipH="1">
              <a:off x="1152" y="2976"/>
              <a:ext cx="288" cy="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11" name="Line 32"/>
            <p:cNvSpPr>
              <a:spLocks noChangeShapeType="1"/>
            </p:cNvSpPr>
            <p:nvPr/>
          </p:nvSpPr>
          <p:spPr bwMode="auto">
            <a:xfrm>
              <a:off x="1104" y="2352"/>
              <a:ext cx="0" cy="816"/>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12" name="Line 33"/>
            <p:cNvSpPr>
              <a:spLocks noChangeShapeType="1"/>
            </p:cNvSpPr>
            <p:nvPr/>
          </p:nvSpPr>
          <p:spPr bwMode="auto">
            <a:xfrm flipH="1">
              <a:off x="480" y="3168"/>
              <a:ext cx="624" cy="624"/>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3" name="AutoShape 34"/>
            <p:cNvSpPr>
              <a:spLocks noChangeArrowheads="1"/>
            </p:cNvSpPr>
            <p:nvPr/>
          </p:nvSpPr>
          <p:spPr bwMode="auto">
            <a:xfrm>
              <a:off x="1344" y="2688"/>
              <a:ext cx="624" cy="720"/>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14" name="Freeform 35"/>
            <p:cNvSpPr>
              <a:spLocks/>
            </p:cNvSpPr>
            <p:nvPr/>
          </p:nvSpPr>
          <p:spPr bwMode="auto">
            <a:xfrm rot="-1442846">
              <a:off x="2441" y="2799"/>
              <a:ext cx="309" cy="428"/>
            </a:xfrm>
            <a:custGeom>
              <a:avLst/>
              <a:gdLst>
                <a:gd name="T0" fmla="*/ 0 w 309"/>
                <a:gd name="T1" fmla="*/ 102 h 569"/>
                <a:gd name="T2" fmla="*/ 0 w 309"/>
                <a:gd name="T3" fmla="*/ 322 h 569"/>
                <a:gd name="T4" fmla="*/ 309 w 309"/>
                <a:gd name="T5" fmla="*/ 216 h 569"/>
                <a:gd name="T6" fmla="*/ 309 w 309"/>
                <a:gd name="T7" fmla="*/ 0 h 569"/>
                <a:gd name="T8" fmla="*/ 0 w 309"/>
                <a:gd name="T9" fmla="*/ 102 h 569"/>
                <a:gd name="T10" fmla="*/ 0 60000 65536"/>
                <a:gd name="T11" fmla="*/ 0 60000 65536"/>
                <a:gd name="T12" fmla="*/ 0 60000 65536"/>
                <a:gd name="T13" fmla="*/ 0 60000 65536"/>
                <a:gd name="T14" fmla="*/ 0 60000 65536"/>
                <a:gd name="T15" fmla="*/ 0 w 309"/>
                <a:gd name="T16" fmla="*/ 0 h 569"/>
                <a:gd name="T17" fmla="*/ 309 w 309"/>
                <a:gd name="T18" fmla="*/ 569 h 569"/>
              </a:gdLst>
              <a:ahLst/>
              <a:cxnLst>
                <a:cxn ang="T10">
                  <a:pos x="T0" y="T1"/>
                </a:cxn>
                <a:cxn ang="T11">
                  <a:pos x="T2" y="T3"/>
                </a:cxn>
                <a:cxn ang="T12">
                  <a:pos x="T4" y="T5"/>
                </a:cxn>
                <a:cxn ang="T13">
                  <a:pos x="T6" y="T7"/>
                </a:cxn>
                <a:cxn ang="T14">
                  <a:pos x="T8" y="T9"/>
                </a:cxn>
              </a:cxnLst>
              <a:rect l="T15" t="T16" r="T17" b="T18"/>
              <a:pathLst>
                <a:path w="309" h="569">
                  <a:moveTo>
                    <a:pt x="0" y="181"/>
                  </a:moveTo>
                  <a:lnTo>
                    <a:pt x="0" y="569"/>
                  </a:lnTo>
                  <a:lnTo>
                    <a:pt x="309" y="382"/>
                  </a:lnTo>
                  <a:lnTo>
                    <a:pt x="309" y="0"/>
                  </a:lnTo>
                  <a:lnTo>
                    <a:pt x="0" y="181"/>
                  </a:lnTo>
                  <a:close/>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15" name="Line 36"/>
            <p:cNvSpPr>
              <a:spLocks noChangeShapeType="1"/>
            </p:cNvSpPr>
            <p:nvPr/>
          </p:nvSpPr>
          <p:spPr bwMode="auto">
            <a:xfrm rot="-1442846">
              <a:off x="2547" y="3244"/>
              <a:ext cx="144" cy="4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16" name="Line 37"/>
            <p:cNvSpPr>
              <a:spLocks noChangeShapeType="1"/>
            </p:cNvSpPr>
            <p:nvPr/>
          </p:nvSpPr>
          <p:spPr bwMode="auto">
            <a:xfrm rot="-1442846">
              <a:off x="2652" y="2724"/>
              <a:ext cx="144" cy="4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17" name="Line 38"/>
            <p:cNvSpPr>
              <a:spLocks noChangeShapeType="1"/>
            </p:cNvSpPr>
            <p:nvPr/>
          </p:nvSpPr>
          <p:spPr bwMode="auto">
            <a:xfrm rot="-1442846">
              <a:off x="2772" y="2986"/>
              <a:ext cx="144" cy="4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18" name="Oval 39"/>
            <p:cNvSpPr>
              <a:spLocks noChangeArrowheads="1"/>
            </p:cNvSpPr>
            <p:nvPr/>
          </p:nvSpPr>
          <p:spPr bwMode="auto">
            <a:xfrm rot="107158">
              <a:off x="2542" y="2912"/>
              <a:ext cx="96" cy="144"/>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19" name="Oval 40"/>
            <p:cNvSpPr>
              <a:spLocks noChangeArrowheads="1"/>
            </p:cNvSpPr>
            <p:nvPr/>
          </p:nvSpPr>
          <p:spPr bwMode="auto">
            <a:xfrm rot="107158">
              <a:off x="2302" y="2960"/>
              <a:ext cx="96" cy="144"/>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0" name="Line 41"/>
            <p:cNvSpPr>
              <a:spLocks noChangeShapeType="1"/>
            </p:cNvSpPr>
            <p:nvPr/>
          </p:nvSpPr>
          <p:spPr bwMode="auto">
            <a:xfrm rot="-1442846">
              <a:off x="2361" y="2900"/>
              <a:ext cx="234" cy="7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1" name="Line 42"/>
            <p:cNvSpPr>
              <a:spLocks noChangeShapeType="1"/>
            </p:cNvSpPr>
            <p:nvPr/>
          </p:nvSpPr>
          <p:spPr bwMode="auto">
            <a:xfrm rot="-1442846">
              <a:off x="2365" y="3046"/>
              <a:ext cx="234" cy="79"/>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2" name="Freeform 43"/>
            <p:cNvSpPr>
              <a:spLocks/>
            </p:cNvSpPr>
            <p:nvPr/>
          </p:nvSpPr>
          <p:spPr bwMode="auto">
            <a:xfrm rot="-1442846">
              <a:off x="2592" y="2784"/>
              <a:ext cx="309" cy="428"/>
            </a:xfrm>
            <a:custGeom>
              <a:avLst/>
              <a:gdLst>
                <a:gd name="T0" fmla="*/ 0 w 309"/>
                <a:gd name="T1" fmla="*/ 102 h 569"/>
                <a:gd name="T2" fmla="*/ 0 w 309"/>
                <a:gd name="T3" fmla="*/ 322 h 569"/>
                <a:gd name="T4" fmla="*/ 309 w 309"/>
                <a:gd name="T5" fmla="*/ 216 h 569"/>
                <a:gd name="T6" fmla="*/ 309 w 309"/>
                <a:gd name="T7" fmla="*/ 0 h 569"/>
                <a:gd name="T8" fmla="*/ 0 w 309"/>
                <a:gd name="T9" fmla="*/ 102 h 569"/>
                <a:gd name="T10" fmla="*/ 0 60000 65536"/>
                <a:gd name="T11" fmla="*/ 0 60000 65536"/>
                <a:gd name="T12" fmla="*/ 0 60000 65536"/>
                <a:gd name="T13" fmla="*/ 0 60000 65536"/>
                <a:gd name="T14" fmla="*/ 0 60000 65536"/>
                <a:gd name="T15" fmla="*/ 0 w 309"/>
                <a:gd name="T16" fmla="*/ 0 h 569"/>
                <a:gd name="T17" fmla="*/ 309 w 309"/>
                <a:gd name="T18" fmla="*/ 569 h 569"/>
              </a:gdLst>
              <a:ahLst/>
              <a:cxnLst>
                <a:cxn ang="T10">
                  <a:pos x="T0" y="T1"/>
                </a:cxn>
                <a:cxn ang="T11">
                  <a:pos x="T2" y="T3"/>
                </a:cxn>
                <a:cxn ang="T12">
                  <a:pos x="T4" y="T5"/>
                </a:cxn>
                <a:cxn ang="T13">
                  <a:pos x="T6" y="T7"/>
                </a:cxn>
                <a:cxn ang="T14">
                  <a:pos x="T8" y="T9"/>
                </a:cxn>
              </a:cxnLst>
              <a:rect l="T15" t="T16" r="T17" b="T18"/>
              <a:pathLst>
                <a:path w="309" h="569">
                  <a:moveTo>
                    <a:pt x="0" y="181"/>
                  </a:moveTo>
                  <a:lnTo>
                    <a:pt x="0" y="569"/>
                  </a:lnTo>
                  <a:lnTo>
                    <a:pt x="309" y="382"/>
                  </a:lnTo>
                  <a:lnTo>
                    <a:pt x="309" y="0"/>
                  </a:lnTo>
                  <a:lnTo>
                    <a:pt x="0" y="181"/>
                  </a:lnTo>
                  <a:close/>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23" name="Line 44"/>
            <p:cNvSpPr>
              <a:spLocks noChangeShapeType="1"/>
            </p:cNvSpPr>
            <p:nvPr/>
          </p:nvSpPr>
          <p:spPr bwMode="auto">
            <a:xfrm rot="-1442846">
              <a:off x="2426" y="2974"/>
              <a:ext cx="144" cy="4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4" name="Line 45"/>
            <p:cNvSpPr>
              <a:spLocks noChangeShapeType="1"/>
            </p:cNvSpPr>
            <p:nvPr/>
          </p:nvSpPr>
          <p:spPr bwMode="auto">
            <a:xfrm>
              <a:off x="1488" y="2688"/>
              <a:ext cx="0" cy="57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5" name="Line 46"/>
            <p:cNvSpPr>
              <a:spLocks noChangeShapeType="1"/>
            </p:cNvSpPr>
            <p:nvPr/>
          </p:nvSpPr>
          <p:spPr bwMode="auto">
            <a:xfrm flipV="1">
              <a:off x="1344" y="3264"/>
              <a:ext cx="144" cy="14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6" name="Line 47"/>
            <p:cNvSpPr>
              <a:spLocks noChangeShapeType="1"/>
            </p:cNvSpPr>
            <p:nvPr/>
          </p:nvSpPr>
          <p:spPr bwMode="auto">
            <a:xfrm flipV="1">
              <a:off x="1488" y="3264"/>
              <a:ext cx="48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7" name="Line 48"/>
            <p:cNvSpPr>
              <a:spLocks noChangeShapeType="1"/>
            </p:cNvSpPr>
            <p:nvPr/>
          </p:nvSpPr>
          <p:spPr bwMode="auto">
            <a:xfrm>
              <a:off x="2016" y="3024"/>
              <a:ext cx="432" cy="0"/>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8" name="Text Box 49"/>
            <p:cNvSpPr txBox="1">
              <a:spLocks noChangeArrowheads="1"/>
            </p:cNvSpPr>
            <p:nvPr/>
          </p:nvSpPr>
          <p:spPr bwMode="auto">
            <a:xfrm>
              <a:off x="2064" y="2640"/>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b="1" i="0"/>
                <a:t>V</a:t>
              </a:r>
              <a:endParaRPr lang="en-GB" altLang="en-US" b="1" i="0"/>
            </a:p>
          </p:txBody>
        </p:sp>
        <p:sp>
          <p:nvSpPr>
            <p:cNvPr id="29" name="Text Box 50"/>
            <p:cNvSpPr txBox="1">
              <a:spLocks noChangeArrowheads="1"/>
            </p:cNvSpPr>
            <p:nvPr/>
          </p:nvSpPr>
          <p:spPr bwMode="auto">
            <a:xfrm>
              <a:off x="1104" y="2592"/>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b="1" i="0"/>
                <a:t>N</a:t>
              </a:r>
              <a:endParaRPr lang="en-GB" altLang="en-US" b="1" i="0"/>
            </a:p>
          </p:txBody>
        </p:sp>
      </p:grpSp>
      <p:sp>
        <p:nvSpPr>
          <p:cNvPr id="30" name="Title 1"/>
          <p:cNvSpPr>
            <a:spLocks noGrp="1"/>
          </p:cNvSpPr>
          <p:nvPr>
            <p:ph type="title"/>
          </p:nvPr>
        </p:nvSpPr>
        <p:spPr/>
        <p:txBody>
          <a:bodyPr>
            <a:normAutofit/>
          </a:bodyPr>
          <a:lstStyle/>
          <a:p>
            <a:r>
              <a:rPr lang="en-US" b="1" u="sng" dirty="0" smtClean="0">
                <a:latin typeface="Times New Roman" panose="02020603050405020304" pitchFamily="18" charset="0"/>
                <a:cs typeface="Times New Roman" panose="02020603050405020304" pitchFamily="18" charset="0"/>
              </a:rPr>
              <a:t>Back-Face Detection </a:t>
            </a:r>
            <a:r>
              <a:rPr lang="en-US" b="1" i="1" u="sng" dirty="0" smtClean="0">
                <a:latin typeface="Times New Roman" panose="02020603050405020304" pitchFamily="18" charset="0"/>
                <a:cs typeface="Times New Roman" panose="02020603050405020304" pitchFamily="18" charset="0"/>
              </a:rPr>
              <a:t>(Plane-Equation method)</a:t>
            </a:r>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2465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stretch>
            <a:fillRect/>
          </a:stretch>
        </p:blipFill>
        <p:spPr>
          <a:xfrm>
            <a:off x="670257" y="744583"/>
            <a:ext cx="10683543" cy="5976892"/>
          </a:xfrm>
          <a:prstGeom prst="rect">
            <a:avLst/>
          </a:prstGeom>
        </p:spPr>
      </p:pic>
      <p:sp>
        <p:nvSpPr>
          <p:cNvPr id="4" name="Slide Number Placeholder 3"/>
          <p:cNvSpPr>
            <a:spLocks noGrp="1"/>
          </p:cNvSpPr>
          <p:nvPr>
            <p:ph type="sldNum" sz="quarter" idx="12"/>
          </p:nvPr>
        </p:nvSpPr>
        <p:spPr/>
        <p:txBody>
          <a:bodyPr/>
          <a:lstStyle/>
          <a:p>
            <a:fld id="{FE5295F3-CB9A-46E7-ADA4-32F17A59A0E2}" type="slidenum">
              <a:rPr lang="en-US" smtClean="0"/>
              <a:pPr/>
              <a:t>50</a:t>
            </a:fld>
            <a:endParaRPr lang="en-US"/>
          </a:p>
        </p:txBody>
      </p:sp>
      <p:sp>
        <p:nvSpPr>
          <p:cNvPr id="6" name="Title 1"/>
          <p:cNvSpPr>
            <a:spLocks noGrp="1"/>
          </p:cNvSpPr>
          <p:nvPr>
            <p:ph type="title"/>
          </p:nvPr>
        </p:nvSpPr>
        <p:spPr>
          <a:xfrm>
            <a:off x="629194" y="154858"/>
            <a:ext cx="10252166" cy="864046"/>
          </a:xfrm>
        </p:spPr>
        <p:txBody>
          <a:bodyPr>
            <a:normAutofit fontScale="90000"/>
          </a:bodyPr>
          <a:lstStyle/>
          <a:p>
            <a:r>
              <a:rPr lang="en-US" b="1" u="sng" dirty="0" smtClean="0"/>
              <a:t>3. Specular </a:t>
            </a:r>
            <a:r>
              <a:rPr lang="en-US" b="1" u="sng" dirty="0"/>
              <a:t>Reflection and the </a:t>
            </a:r>
            <a:r>
              <a:rPr lang="en-US" b="1" u="sng" dirty="0" err="1"/>
              <a:t>Phong</a:t>
            </a:r>
            <a:r>
              <a:rPr lang="en-US" b="1" u="sng" dirty="0"/>
              <a:t> Model</a:t>
            </a:r>
            <a:r>
              <a:rPr lang="en-US" dirty="0"/>
              <a:t/>
            </a:r>
            <a:br>
              <a:rPr lang="en-US" dirty="0"/>
            </a:br>
            <a:endParaRPr lang="en-US" dirty="0"/>
          </a:p>
        </p:txBody>
      </p:sp>
    </p:spTree>
    <p:extLst>
      <p:ext uri="{BB962C8B-B14F-4D97-AF65-F5344CB8AC3E}">
        <p14:creationId xmlns:p14="http://schemas.microsoft.com/office/powerpoint/2010/main" xmlns="" val="25618189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657" y="235132"/>
            <a:ext cx="11273246" cy="1110343"/>
          </a:xfrm>
        </p:spPr>
        <p:txBody>
          <a:bodyPr>
            <a:noAutofit/>
          </a:bodyPr>
          <a:lstStyle/>
          <a:p>
            <a:r>
              <a:rPr lang="en-US" sz="3600" b="1" u="sng" dirty="0"/>
              <a:t>Polygon-Rendering Methods (Surface-Rendering Methods)</a:t>
            </a:r>
            <a:r>
              <a:rPr lang="en-US" b="1" u="sng" dirty="0"/>
              <a:t/>
            </a:r>
            <a:br>
              <a:rPr lang="en-US" b="1" u="sng" dirty="0"/>
            </a:br>
            <a:endParaRPr lang="en-US" b="1" u="sng" dirty="0"/>
          </a:p>
        </p:txBody>
      </p:sp>
      <p:sp>
        <p:nvSpPr>
          <p:cNvPr id="3" name="Content Placeholder 2"/>
          <p:cNvSpPr>
            <a:spLocks noGrp="1"/>
          </p:cNvSpPr>
          <p:nvPr>
            <p:ph idx="1"/>
          </p:nvPr>
        </p:nvSpPr>
        <p:spPr>
          <a:xfrm>
            <a:off x="746760" y="924288"/>
            <a:ext cx="10607040" cy="5432062"/>
          </a:xfrm>
        </p:spPr>
        <p:txBody>
          <a:bodyPr>
            <a:normAutofit/>
          </a:bodyPr>
          <a:lstStyle/>
          <a:p>
            <a:r>
              <a:rPr lang="en-US" dirty="0"/>
              <a:t>Application of an illumination model to the rendering of standard graphics objects those formed with polygon surfaces are key technique for polygon rendering </a:t>
            </a:r>
            <a:r>
              <a:rPr lang="en-US" dirty="0" smtClean="0"/>
              <a:t>algorithm</a:t>
            </a:r>
          </a:p>
          <a:p>
            <a:r>
              <a:rPr lang="en-US" dirty="0"/>
              <a:t>Calculating the surface normal at each visible point and applying the desired illumination model at that point is expensive. </a:t>
            </a:r>
            <a:endParaRPr lang="en-US" dirty="0" smtClean="0"/>
          </a:p>
          <a:p>
            <a:r>
              <a:rPr lang="en-US" dirty="0" smtClean="0"/>
              <a:t>We </a:t>
            </a:r>
            <a:r>
              <a:rPr lang="en-US" dirty="0"/>
              <a:t>can describe more efficient shading models for surfaces defined by polygons and polygon meshes. </a:t>
            </a:r>
          </a:p>
          <a:p>
            <a:r>
              <a:rPr lang="en-US" dirty="0"/>
              <a:t>Scan line algorithms typically apply a lighting model to obtain polygon surface rendering in one of two ways. </a:t>
            </a:r>
            <a:endParaRPr lang="en-US" dirty="0" smtClean="0"/>
          </a:p>
          <a:p>
            <a:r>
              <a:rPr lang="en-US" dirty="0" smtClean="0"/>
              <a:t>Each </a:t>
            </a:r>
            <a:r>
              <a:rPr lang="en-US" dirty="0"/>
              <a:t>polygon can be rendered with a single intensity, or the intensity can be obtained at each point of the surface using an interpolating scheme. </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51</a:t>
            </a:fld>
            <a:endParaRPr lang="en-US"/>
          </a:p>
        </p:txBody>
      </p:sp>
    </p:spTree>
    <p:extLst>
      <p:ext uri="{BB962C8B-B14F-4D97-AF65-F5344CB8AC3E}">
        <p14:creationId xmlns:p14="http://schemas.microsoft.com/office/powerpoint/2010/main" xmlns="" val="19727487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b="1" u="sng" dirty="0" smtClean="0"/>
              <a:t>1.Constant-Intensity </a:t>
            </a:r>
            <a:r>
              <a:rPr lang="en-US" b="1" u="sng" dirty="0"/>
              <a:t>Shading (Flat-Shading)</a:t>
            </a:r>
            <a:br>
              <a:rPr lang="en-US" b="1" u="sng" dirty="0"/>
            </a:br>
            <a:endParaRPr lang="en-US" b="1" u="sng" dirty="0"/>
          </a:p>
        </p:txBody>
      </p:sp>
      <p:sp>
        <p:nvSpPr>
          <p:cNvPr id="3" name="Content Placeholder 2"/>
          <p:cNvSpPr>
            <a:spLocks noGrp="1"/>
          </p:cNvSpPr>
          <p:nvPr>
            <p:ph idx="1"/>
          </p:nvPr>
        </p:nvSpPr>
        <p:spPr>
          <a:xfrm>
            <a:off x="401683" y="892902"/>
            <a:ext cx="11258006" cy="5241380"/>
          </a:xfrm>
        </p:spPr>
        <p:txBody>
          <a:bodyPr>
            <a:normAutofit lnSpcReduction="10000"/>
          </a:bodyPr>
          <a:lstStyle/>
          <a:p>
            <a:r>
              <a:rPr lang="en-US" sz="2400" dirty="0"/>
              <a:t>The simplest model for shading for a polygon is constant intensity shading also called as Faceted Shading or flat shading. </a:t>
            </a:r>
            <a:endParaRPr lang="en-US" sz="2400" dirty="0" smtClean="0"/>
          </a:p>
          <a:p>
            <a:r>
              <a:rPr lang="en-US" sz="2400" dirty="0"/>
              <a:t>This approach implies an illumination model once to determine a single intensity value that is then used to render an entire polygon. </a:t>
            </a:r>
            <a:endParaRPr lang="en-US" sz="2400" dirty="0" smtClean="0"/>
          </a:p>
          <a:p>
            <a:r>
              <a:rPr lang="en-US" sz="2400" dirty="0"/>
              <a:t>Constant shading is useful for quickly displaying the general appearance of a curved surface. </a:t>
            </a:r>
          </a:p>
          <a:p>
            <a:r>
              <a:rPr lang="en-US" sz="2400" dirty="0"/>
              <a:t>This approach is valid if several assumptions are true:</a:t>
            </a:r>
          </a:p>
          <a:p>
            <a:pPr marL="914400" lvl="1" indent="-457200">
              <a:buFont typeface="+mj-lt"/>
              <a:buAutoNum type="arabicPeriod"/>
            </a:pPr>
            <a:r>
              <a:rPr lang="en-US" dirty="0" smtClean="0"/>
              <a:t>The </a:t>
            </a:r>
            <a:r>
              <a:rPr lang="en-US" dirty="0"/>
              <a:t>light source is sufficiently far so that N.L is constant across the polygon face.</a:t>
            </a:r>
          </a:p>
          <a:p>
            <a:pPr marL="914400" lvl="1" indent="-457200">
              <a:buFont typeface="+mj-lt"/>
              <a:buAutoNum type="arabicPeriod"/>
            </a:pPr>
            <a:r>
              <a:rPr lang="en-US" dirty="0" smtClean="0"/>
              <a:t>The </a:t>
            </a:r>
            <a:r>
              <a:rPr lang="en-US" dirty="0"/>
              <a:t>viewing position is sufficiently far from the surface so that V.R is constant over the surface</a:t>
            </a:r>
          </a:p>
          <a:p>
            <a:pPr marL="914400" lvl="1" indent="-457200">
              <a:buFont typeface="+mj-lt"/>
              <a:buAutoNum type="arabicPeriod"/>
            </a:pPr>
            <a:r>
              <a:rPr lang="en-US" dirty="0" smtClean="0"/>
              <a:t>The </a:t>
            </a:r>
            <a:r>
              <a:rPr lang="en-US" dirty="0"/>
              <a:t>object is a polyhedron and is not an approximation of an object with a curved surface.</a:t>
            </a:r>
          </a:p>
          <a:p>
            <a:r>
              <a:rPr lang="en-US" sz="2400" dirty="0"/>
              <a:t>Even if all of these conditions are not true, we can still reasonably approximate surface-lighting effects using small</a:t>
            </a:r>
            <a:r>
              <a:rPr lang="en-US" sz="2400" b="1" dirty="0"/>
              <a:t> </a:t>
            </a:r>
            <a:r>
              <a:rPr lang="en-US" sz="2400" dirty="0"/>
              <a:t>polygon facets with flat shading and calculate the intensity for each facet, say, at the center of the polygon.</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52</a:t>
            </a:fld>
            <a:endParaRPr lang="en-US"/>
          </a:p>
        </p:txBody>
      </p:sp>
    </p:spTree>
    <p:extLst>
      <p:ext uri="{BB962C8B-B14F-4D97-AF65-F5344CB8AC3E}">
        <p14:creationId xmlns:p14="http://schemas.microsoft.com/office/powerpoint/2010/main" xmlns="" val="10139859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421983" cy="784406"/>
          </a:xfrm>
        </p:spPr>
        <p:txBody>
          <a:bodyPr>
            <a:normAutofit fontScale="90000"/>
          </a:bodyPr>
          <a:lstStyle/>
          <a:p>
            <a:r>
              <a:rPr lang="en-US" b="1" u="sng" dirty="0" smtClean="0"/>
              <a:t/>
            </a:r>
            <a:br>
              <a:rPr lang="en-US" b="1" u="sng" dirty="0" smtClean="0"/>
            </a:br>
            <a:r>
              <a:rPr lang="en-US" b="1" u="sng" dirty="0" smtClean="0"/>
              <a:t>2. </a:t>
            </a:r>
            <a:r>
              <a:rPr lang="en-US" b="1" u="sng" dirty="0"/>
              <a:t>Interpolated Shading</a:t>
            </a:r>
            <a:r>
              <a:rPr lang="en-US" dirty="0"/>
              <a:t/>
            </a:r>
            <a:br>
              <a:rPr lang="en-US" dirty="0"/>
            </a:br>
            <a:endParaRPr lang="en-US" dirty="0"/>
          </a:p>
        </p:txBody>
      </p:sp>
      <p:sp>
        <p:nvSpPr>
          <p:cNvPr id="3" name="Content Placeholder 2"/>
          <p:cNvSpPr>
            <a:spLocks noGrp="1"/>
          </p:cNvSpPr>
          <p:nvPr>
            <p:ph idx="1"/>
          </p:nvPr>
        </p:nvSpPr>
        <p:spPr>
          <a:xfrm>
            <a:off x="668383" y="1223260"/>
            <a:ext cx="10905308" cy="4862558"/>
          </a:xfrm>
        </p:spPr>
        <p:txBody>
          <a:bodyPr/>
          <a:lstStyle/>
          <a:p>
            <a:r>
              <a:rPr lang="en-US" dirty="0"/>
              <a:t>An alternative </a:t>
            </a:r>
            <a:r>
              <a:rPr lang="en-US" dirty="0" smtClean="0"/>
              <a:t>way to </a:t>
            </a:r>
            <a:r>
              <a:rPr lang="en-US" dirty="0"/>
              <a:t>evaluating the illumination equation at each point on the </a:t>
            </a:r>
            <a:r>
              <a:rPr lang="en-US" dirty="0" smtClean="0"/>
              <a:t>polygon.</a:t>
            </a:r>
          </a:p>
          <a:p>
            <a:r>
              <a:rPr lang="en-US" dirty="0"/>
              <a:t>we can use the interpolated shading, in which shading information is linearly interpolated across a triangle from the values determined for its vertices. </a:t>
            </a:r>
            <a:endParaRPr lang="en-US" dirty="0" smtClean="0"/>
          </a:p>
          <a:p>
            <a:r>
              <a:rPr lang="en-US" dirty="0" err="1"/>
              <a:t>Gouraud</a:t>
            </a:r>
            <a:r>
              <a:rPr lang="en-US" dirty="0"/>
              <a:t> generalized this technique for arbitrary polygons. </a:t>
            </a:r>
            <a:endParaRPr lang="en-US" dirty="0" smtClean="0"/>
          </a:p>
          <a:p>
            <a:r>
              <a:rPr lang="en-US" dirty="0" smtClean="0"/>
              <a:t>Three types</a:t>
            </a:r>
          </a:p>
          <a:p>
            <a:pPr marL="914400" lvl="1" indent="-457200">
              <a:buFont typeface="+mj-lt"/>
              <a:buAutoNum type="arabicPeriod"/>
            </a:pPr>
            <a:r>
              <a:rPr lang="en-US" b="1" dirty="0" err="1"/>
              <a:t>Gouraud</a:t>
            </a:r>
            <a:r>
              <a:rPr lang="en-US" b="1" dirty="0"/>
              <a:t> Shading</a:t>
            </a:r>
            <a:endParaRPr lang="en-US" dirty="0"/>
          </a:p>
          <a:p>
            <a:pPr marL="914400" lvl="1" indent="-457200">
              <a:buFont typeface="+mj-lt"/>
              <a:buAutoNum type="arabicPeriod"/>
            </a:pPr>
            <a:r>
              <a:rPr lang="en-US" b="1" dirty="0" err="1"/>
              <a:t>Phong</a:t>
            </a:r>
            <a:r>
              <a:rPr lang="en-US" b="1" dirty="0"/>
              <a:t> </a:t>
            </a:r>
            <a:r>
              <a:rPr lang="en-US" b="1" dirty="0" smtClean="0"/>
              <a:t>Shading</a:t>
            </a:r>
          </a:p>
          <a:p>
            <a:pPr marL="914400" lvl="1" indent="-457200">
              <a:buFont typeface="+mj-lt"/>
              <a:buAutoNum type="arabicPeriod"/>
            </a:pPr>
            <a:r>
              <a:rPr lang="en-US" b="1" dirty="0"/>
              <a:t>Fast </a:t>
            </a:r>
            <a:r>
              <a:rPr lang="en-US" b="1" dirty="0" err="1"/>
              <a:t>Phong</a:t>
            </a:r>
            <a:r>
              <a:rPr lang="en-US" b="1" dirty="0"/>
              <a:t> Shading</a:t>
            </a:r>
            <a:endParaRPr lang="en-US" dirty="0"/>
          </a:p>
          <a:p>
            <a:pPr marL="914400" lvl="1" indent="-457200">
              <a:buFont typeface="+mj-lt"/>
              <a:buAutoNum type="arabicPeriod"/>
            </a:pPr>
            <a:endParaRPr lang="en-US" dirty="0"/>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53</a:t>
            </a:fld>
            <a:endParaRPr lang="en-US"/>
          </a:p>
        </p:txBody>
      </p:sp>
    </p:spTree>
    <p:extLst>
      <p:ext uri="{BB962C8B-B14F-4D97-AF65-F5344CB8AC3E}">
        <p14:creationId xmlns:p14="http://schemas.microsoft.com/office/powerpoint/2010/main" xmlns="" val="14336438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32"/>
            <a:ext cx="10515600" cy="719092"/>
          </a:xfrm>
        </p:spPr>
        <p:txBody>
          <a:bodyPr>
            <a:normAutofit fontScale="90000"/>
          </a:bodyPr>
          <a:lstStyle/>
          <a:p>
            <a:r>
              <a:rPr lang="en-US" b="1" dirty="0" smtClean="0"/>
              <a:t/>
            </a:r>
            <a:br>
              <a:rPr lang="en-US" b="1" dirty="0" smtClean="0"/>
            </a:br>
            <a:r>
              <a:rPr lang="en-US" b="1" u="sng" dirty="0" smtClean="0"/>
              <a:t>1. </a:t>
            </a:r>
            <a:r>
              <a:rPr lang="en-US" b="1" u="sng" dirty="0" err="1" smtClean="0"/>
              <a:t>Gouraud</a:t>
            </a:r>
            <a:r>
              <a:rPr lang="en-US" b="1" u="sng" dirty="0" smtClean="0"/>
              <a:t> </a:t>
            </a:r>
            <a:r>
              <a:rPr lang="en-US" b="1" u="sng" dirty="0"/>
              <a:t>Shading</a:t>
            </a:r>
            <a:r>
              <a:rPr lang="en-US" dirty="0"/>
              <a:t/>
            </a:r>
            <a:br>
              <a:rPr lang="en-US" dirty="0"/>
            </a:br>
            <a:endParaRPr lang="en-US" dirty="0"/>
          </a:p>
        </p:txBody>
      </p:sp>
      <p:sp>
        <p:nvSpPr>
          <p:cNvPr id="3" name="Content Placeholder 2"/>
          <p:cNvSpPr>
            <a:spLocks noGrp="1"/>
          </p:cNvSpPr>
          <p:nvPr>
            <p:ph idx="1"/>
          </p:nvPr>
        </p:nvSpPr>
        <p:spPr>
          <a:xfrm>
            <a:off x="838200" y="1185545"/>
            <a:ext cx="10515600" cy="4351338"/>
          </a:xfrm>
        </p:spPr>
        <p:txBody>
          <a:bodyPr/>
          <a:lstStyle/>
          <a:p>
            <a:r>
              <a:rPr lang="en-US" dirty="0" err="1"/>
              <a:t>Gouraud</a:t>
            </a:r>
            <a:r>
              <a:rPr lang="en-US" dirty="0"/>
              <a:t> shading, also called intensity interpolating shading or color interpolating </a:t>
            </a:r>
            <a:r>
              <a:rPr lang="en-US" dirty="0" smtClean="0"/>
              <a:t>shading. </a:t>
            </a:r>
          </a:p>
          <a:p>
            <a:r>
              <a:rPr lang="en-US" dirty="0" smtClean="0"/>
              <a:t>This </a:t>
            </a:r>
            <a:r>
              <a:rPr lang="en-US" dirty="0"/>
              <a:t>intensity interpolation scheme </a:t>
            </a:r>
            <a:r>
              <a:rPr lang="en-US" dirty="0" smtClean="0"/>
              <a:t>is developed </a:t>
            </a:r>
            <a:r>
              <a:rPr lang="en-US" dirty="0"/>
              <a:t>by </a:t>
            </a:r>
            <a:r>
              <a:rPr lang="en-US" dirty="0" err="1"/>
              <a:t>Gouraud</a:t>
            </a:r>
            <a:r>
              <a:rPr lang="en-US" dirty="0"/>
              <a:t> </a:t>
            </a:r>
            <a:r>
              <a:rPr lang="en-US" dirty="0" smtClean="0"/>
              <a:t>which renders </a:t>
            </a:r>
            <a:r>
              <a:rPr lang="en-US" dirty="0"/>
              <a:t>a polygon surface by linearly interpolating intensity values across the </a:t>
            </a:r>
            <a:r>
              <a:rPr lang="en-US" dirty="0" smtClean="0"/>
              <a:t>surface.</a:t>
            </a:r>
          </a:p>
          <a:p>
            <a:r>
              <a:rPr lang="en-US" dirty="0"/>
              <a:t>Intensity values for each polygon are matched with the values of the adjacent polygon along the common edge thus eliminating the intensity discontinuities occur in “flat shading”</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54</a:t>
            </a:fld>
            <a:endParaRPr lang="en-US"/>
          </a:p>
        </p:txBody>
      </p:sp>
    </p:spTree>
    <p:extLst>
      <p:ext uri="{BB962C8B-B14F-4D97-AF65-F5344CB8AC3E}">
        <p14:creationId xmlns:p14="http://schemas.microsoft.com/office/powerpoint/2010/main" xmlns="" val="14608260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3698" y="3362326"/>
            <a:ext cx="10620102" cy="2994024"/>
          </a:xfrm>
        </p:spPr>
        <p:txBody>
          <a:bodyPr>
            <a:normAutofit/>
          </a:bodyPr>
          <a:lstStyle/>
          <a:p>
            <a:pPr marL="0" indent="0">
              <a:buNone/>
            </a:pPr>
            <a:r>
              <a:rPr lang="en-US" sz="2400" b="1" u="sng" dirty="0" smtClean="0"/>
              <a:t>Intensity Calculation </a:t>
            </a:r>
            <a:r>
              <a:rPr lang="en-US" sz="2400" b="1" u="sng" dirty="0"/>
              <a:t>for each polygon surfaces </a:t>
            </a:r>
          </a:p>
          <a:p>
            <a:pPr marL="971550" lvl="1" indent="-514350">
              <a:buFont typeface="+mj-lt"/>
              <a:buAutoNum type="arabicPeriod"/>
            </a:pPr>
            <a:r>
              <a:rPr lang="en-US" dirty="0" smtClean="0"/>
              <a:t>Determine </a:t>
            </a:r>
            <a:r>
              <a:rPr lang="en-US" dirty="0"/>
              <a:t>the average unit normal vector at each polygon vertex</a:t>
            </a:r>
            <a:r>
              <a:rPr lang="en-US" dirty="0" smtClean="0"/>
              <a:t>.</a:t>
            </a:r>
          </a:p>
          <a:p>
            <a:pPr marL="971550" lvl="1" indent="-514350">
              <a:buFont typeface="+mj-lt"/>
              <a:buAutoNum type="arabicPeriod"/>
            </a:pPr>
            <a:endParaRPr lang="en-US" dirty="0"/>
          </a:p>
          <a:p>
            <a:pPr marL="971550" lvl="1" indent="-514350">
              <a:buFont typeface="+mj-lt"/>
              <a:buAutoNum type="arabicPeriod"/>
            </a:pPr>
            <a:r>
              <a:rPr lang="en-US" dirty="0" smtClean="0"/>
              <a:t>Apply </a:t>
            </a:r>
            <a:r>
              <a:rPr lang="en-US" dirty="0"/>
              <a:t>an illumination model to each vertex to calculate the vertex </a:t>
            </a:r>
            <a:r>
              <a:rPr lang="en-US" dirty="0" smtClean="0"/>
              <a:t>intensity</a:t>
            </a:r>
          </a:p>
          <a:p>
            <a:pPr marL="971550" lvl="1" indent="-514350">
              <a:buFont typeface="+mj-lt"/>
              <a:buAutoNum type="arabicPeriod"/>
            </a:pPr>
            <a:endParaRPr lang="en-US" dirty="0"/>
          </a:p>
          <a:p>
            <a:pPr marL="971550" lvl="1" indent="-514350">
              <a:buFont typeface="+mj-lt"/>
              <a:buAutoNum type="arabicPeriod"/>
            </a:pPr>
            <a:r>
              <a:rPr lang="en-US" dirty="0" smtClean="0"/>
              <a:t>Linearly </a:t>
            </a:r>
            <a:r>
              <a:rPr lang="en-US" dirty="0"/>
              <a:t>interpolate the vertex intensities over the surface of the polygon</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55</a:t>
            </a:fld>
            <a:endParaRPr lang="en-US"/>
          </a:p>
        </p:txBody>
      </p:sp>
      <p:sp>
        <p:nvSpPr>
          <p:cNvPr id="6" name="Title 1"/>
          <p:cNvSpPr>
            <a:spLocks noGrp="1"/>
          </p:cNvSpPr>
          <p:nvPr>
            <p:ph type="title"/>
          </p:nvPr>
        </p:nvSpPr>
        <p:spPr>
          <a:xfrm>
            <a:off x="0" y="1"/>
            <a:ext cx="10384971" cy="915601"/>
          </a:xfrm>
        </p:spPr>
        <p:txBody>
          <a:bodyPr>
            <a:normAutofit fontScale="90000"/>
          </a:bodyPr>
          <a:lstStyle/>
          <a:p>
            <a:r>
              <a:rPr lang="en-US" b="1" dirty="0" smtClean="0"/>
              <a:t/>
            </a:r>
            <a:br>
              <a:rPr lang="en-US" b="1" dirty="0" smtClean="0"/>
            </a:br>
            <a:r>
              <a:rPr lang="en-US" b="1" u="sng" dirty="0" smtClean="0"/>
              <a:t>1. </a:t>
            </a:r>
            <a:r>
              <a:rPr lang="en-US" b="1" u="sng" dirty="0" err="1" smtClean="0"/>
              <a:t>Gouraud</a:t>
            </a:r>
            <a:r>
              <a:rPr lang="en-US" b="1" u="sng" dirty="0" smtClean="0"/>
              <a:t> </a:t>
            </a:r>
            <a:r>
              <a:rPr lang="en-US" b="1" u="sng" dirty="0"/>
              <a:t>Shading</a:t>
            </a:r>
            <a:r>
              <a:rPr lang="en-US" dirty="0"/>
              <a:t/>
            </a:r>
            <a:br>
              <a:rPr lang="en-US" dirty="0"/>
            </a:br>
            <a:endParaRPr lang="en-US" dirty="0"/>
          </a:p>
        </p:txBody>
      </p:sp>
      <p:sp>
        <p:nvSpPr>
          <p:cNvPr id="8" name="Rectangle 7"/>
          <p:cNvSpPr/>
          <p:nvPr/>
        </p:nvSpPr>
        <p:spPr>
          <a:xfrm>
            <a:off x="631372" y="1280727"/>
            <a:ext cx="10826931" cy="1938992"/>
          </a:xfrm>
          <a:prstGeom prst="rect">
            <a:avLst/>
          </a:prstGeom>
        </p:spPr>
        <p:txBody>
          <a:bodyPr wrap="square">
            <a:spAutoFit/>
          </a:bodyPr>
          <a:lstStyle/>
          <a:p>
            <a:pPr algn="just"/>
            <a:r>
              <a:rPr lang="en-US" sz="2400" u="sng" dirty="0">
                <a:ea typeface="Calibri" panose="020F0502020204030204" pitchFamily="34" charset="0"/>
                <a:cs typeface="Times New Roman" panose="02020603050405020304" pitchFamily="18" charset="0"/>
              </a:rPr>
              <a:t>Advantages</a:t>
            </a:r>
            <a:r>
              <a:rPr lang="en-US" sz="2400" dirty="0">
                <a:ea typeface="Calibri" panose="020F0502020204030204" pitchFamily="34" charset="0"/>
                <a:cs typeface="Times New Roman" panose="02020603050405020304" pitchFamily="18" charset="0"/>
              </a:rPr>
              <a:t>: Removes intensity discontinuities at the edge as compared to constant shading.</a:t>
            </a:r>
          </a:p>
          <a:p>
            <a:pPr algn="just"/>
            <a:r>
              <a:rPr lang="en-US" sz="2400" u="sng" dirty="0">
                <a:ea typeface="Calibri" panose="020F0502020204030204" pitchFamily="34" charset="0"/>
                <a:cs typeface="Times New Roman" panose="02020603050405020304" pitchFamily="18" charset="0"/>
              </a:rPr>
              <a:t>Disadvantages</a:t>
            </a:r>
            <a:r>
              <a:rPr lang="en-US" sz="2400" dirty="0">
                <a:ea typeface="Calibri" panose="020F0502020204030204" pitchFamily="34" charset="0"/>
                <a:cs typeface="Times New Roman" panose="02020603050405020304" pitchFamily="18" charset="0"/>
              </a:rPr>
              <a:t>: Highlights on the surface are sometimes displayed with anomalous shape and linear intensity interpolation can cause bright or dark intensity streak called </a:t>
            </a:r>
            <a:r>
              <a:rPr lang="en-US" sz="2400" dirty="0" err="1">
                <a:ea typeface="Calibri" panose="020F0502020204030204" pitchFamily="34" charset="0"/>
                <a:cs typeface="Times New Roman" panose="02020603050405020304" pitchFamily="18" charset="0"/>
              </a:rPr>
              <a:t>mach</a:t>
            </a:r>
            <a:r>
              <a:rPr lang="en-US" sz="2400" dirty="0">
                <a:ea typeface="Calibri" panose="020F0502020204030204" pitchFamily="34" charset="0"/>
                <a:cs typeface="Times New Roman" panose="02020603050405020304" pitchFamily="18" charset="0"/>
              </a:rPr>
              <a:t>-bands.</a:t>
            </a:r>
            <a:endParaRPr lang="en-US" sz="2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556911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245" y="866106"/>
            <a:ext cx="10787743" cy="5211990"/>
          </a:xfrm>
        </p:spPr>
        <p:txBody>
          <a:bodyPr>
            <a:normAutofit fontScale="92500" lnSpcReduction="10000"/>
          </a:bodyPr>
          <a:lstStyle/>
          <a:p>
            <a:r>
              <a:rPr lang="en-US" b="1" dirty="0"/>
              <a:t>Step 1:</a:t>
            </a:r>
            <a:r>
              <a:rPr lang="en-US" dirty="0"/>
              <a:t> At each polygon vertex, we obtain a normal vertex by averaging the surface </a:t>
            </a:r>
            <a:r>
              <a:rPr lang="en-US" dirty="0" err="1"/>
              <a:t>normals</a:t>
            </a:r>
            <a:r>
              <a:rPr lang="en-US" dirty="0"/>
              <a:t> of all polygons sharing the vertex </a:t>
            </a:r>
            <a:r>
              <a:rPr lang="en-US" dirty="0" smtClean="0"/>
              <a:t>as:</a:t>
            </a:r>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Step </a:t>
            </a:r>
            <a:r>
              <a:rPr lang="en-US" b="1" dirty="0"/>
              <a:t>2:</a:t>
            </a:r>
            <a:r>
              <a:rPr lang="en-US" dirty="0"/>
              <a:t> Once we have the vertex </a:t>
            </a:r>
            <a:r>
              <a:rPr lang="en-US" dirty="0" smtClean="0"/>
              <a:t>normal </a:t>
            </a:r>
            <a:r>
              <a:rPr lang="en-US" dirty="0"/>
              <a:t>(</a:t>
            </a:r>
            <a:r>
              <a:rPr lang="en-US" dirty="0" err="1"/>
              <a:t>N</a:t>
            </a:r>
            <a:r>
              <a:rPr lang="en-US" baseline="-25000" dirty="0" err="1"/>
              <a:t>v</a:t>
            </a:r>
            <a:r>
              <a:rPr lang="en-US" dirty="0"/>
              <a:t>), we can determine the intensity at the vertices from a lighting model</a:t>
            </a:r>
            <a:r>
              <a:rPr lang="en-US" dirty="0" smtClean="0"/>
              <a:t>.</a:t>
            </a:r>
          </a:p>
          <a:p>
            <a:r>
              <a:rPr lang="en-US" b="1" dirty="0"/>
              <a:t>Step 3</a:t>
            </a:r>
            <a:r>
              <a:rPr lang="en-US" dirty="0"/>
              <a:t>: Now to interpolate intensities along the polygon edges, we consider following </a:t>
            </a:r>
            <a:r>
              <a:rPr lang="en-US" dirty="0" smtClean="0"/>
              <a:t>figure:</a:t>
            </a:r>
            <a:endParaRPr lang="en-US" dirty="0"/>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56</a:t>
            </a:fld>
            <a:endParaRPr lang="en-US"/>
          </a:p>
        </p:txBody>
      </p:sp>
      <p:sp>
        <p:nvSpPr>
          <p:cNvPr id="5" name="Title 1"/>
          <p:cNvSpPr>
            <a:spLocks noGrp="1"/>
          </p:cNvSpPr>
          <p:nvPr>
            <p:ph type="title"/>
          </p:nvPr>
        </p:nvSpPr>
        <p:spPr>
          <a:xfrm>
            <a:off x="0" y="0"/>
            <a:ext cx="10426337" cy="866106"/>
          </a:xfrm>
        </p:spPr>
        <p:txBody>
          <a:bodyPr>
            <a:normAutofit fontScale="90000"/>
          </a:bodyPr>
          <a:lstStyle/>
          <a:p>
            <a:r>
              <a:rPr lang="en-US" b="1" dirty="0" smtClean="0"/>
              <a:t/>
            </a:r>
            <a:br>
              <a:rPr lang="en-US" b="1" dirty="0" smtClean="0"/>
            </a:br>
            <a:r>
              <a:rPr lang="en-US" b="1" u="sng" dirty="0" smtClean="0"/>
              <a:t>1. </a:t>
            </a:r>
            <a:r>
              <a:rPr lang="en-US" b="1" u="sng" dirty="0" err="1" smtClean="0"/>
              <a:t>Gouraud</a:t>
            </a:r>
            <a:r>
              <a:rPr lang="en-US" b="1" u="sng" dirty="0" smtClean="0"/>
              <a:t> </a:t>
            </a:r>
            <a:r>
              <a:rPr lang="en-US" b="1" u="sng" dirty="0"/>
              <a:t>Shading</a:t>
            </a:r>
            <a:r>
              <a:rPr lang="en-US" dirty="0"/>
              <a:t/>
            </a:r>
            <a:br>
              <a:rPr lang="en-US" dirty="0"/>
            </a:br>
            <a:endParaRPr lang="en-US" dirty="0"/>
          </a:p>
        </p:txBody>
      </p:sp>
      <p:pic>
        <p:nvPicPr>
          <p:cNvPr id="6" name="Picture 5"/>
          <p:cNvPicPr>
            <a:picLocks noChangeAspect="1"/>
          </p:cNvPicPr>
          <p:nvPr/>
        </p:nvPicPr>
        <p:blipFill>
          <a:blip r:embed="rId2" cstate="print"/>
          <a:stretch>
            <a:fillRect/>
          </a:stretch>
        </p:blipFill>
        <p:spPr>
          <a:xfrm>
            <a:off x="2063929" y="1576945"/>
            <a:ext cx="8556173" cy="2656965"/>
          </a:xfrm>
          <a:prstGeom prst="rect">
            <a:avLst/>
          </a:prstGeom>
        </p:spPr>
      </p:pic>
      <p:pic>
        <p:nvPicPr>
          <p:cNvPr id="7" name="Picture 6"/>
          <p:cNvPicPr>
            <a:picLocks noChangeAspect="1"/>
          </p:cNvPicPr>
          <p:nvPr/>
        </p:nvPicPr>
        <p:blipFill>
          <a:blip r:embed="rId3" cstate="print"/>
          <a:stretch>
            <a:fillRect/>
          </a:stretch>
        </p:blipFill>
        <p:spPr>
          <a:xfrm>
            <a:off x="7145081" y="1846888"/>
            <a:ext cx="3475021" cy="2206077"/>
          </a:xfrm>
          <a:prstGeom prst="rect">
            <a:avLst/>
          </a:prstGeom>
        </p:spPr>
      </p:pic>
    </p:spTree>
    <p:extLst>
      <p:ext uri="{BB962C8B-B14F-4D97-AF65-F5344CB8AC3E}">
        <p14:creationId xmlns:p14="http://schemas.microsoft.com/office/powerpoint/2010/main" xmlns="" val="14811559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cstate="print"/>
          <a:srcRect/>
          <a:stretch>
            <a:fillRect/>
          </a:stretch>
        </p:blipFill>
        <p:spPr bwMode="auto">
          <a:xfrm>
            <a:off x="3366543" y="3135086"/>
            <a:ext cx="3073446" cy="2142308"/>
          </a:xfrm>
          <a:prstGeom prst="rect">
            <a:avLst/>
          </a:prstGeom>
          <a:noFill/>
          <a:ln w="9525">
            <a:noFill/>
            <a:miter lim="800000"/>
            <a:headEnd/>
            <a:tailEnd/>
          </a:ln>
        </p:spPr>
      </p:pic>
      <p:sp>
        <p:nvSpPr>
          <p:cNvPr id="3" name="Content Placeholder 2"/>
          <p:cNvSpPr>
            <a:spLocks noGrp="1"/>
          </p:cNvSpPr>
          <p:nvPr>
            <p:ph idx="1"/>
          </p:nvPr>
        </p:nvSpPr>
        <p:spPr>
          <a:xfrm>
            <a:off x="420188" y="989602"/>
            <a:ext cx="11088189" cy="5731873"/>
          </a:xfrm>
        </p:spPr>
        <p:txBody>
          <a:bodyPr>
            <a:normAutofit/>
          </a:bodyPr>
          <a:lstStyle/>
          <a:p>
            <a:r>
              <a:rPr lang="en-US" dirty="0"/>
              <a:t>In figure, the intensity of vertices 1, 2, 3 are I</a:t>
            </a:r>
            <a:r>
              <a:rPr lang="en-US" baseline="-25000" dirty="0"/>
              <a:t>1</a:t>
            </a:r>
            <a:r>
              <a:rPr lang="en-US" dirty="0"/>
              <a:t>, I</a:t>
            </a:r>
            <a:r>
              <a:rPr lang="en-US" baseline="-25000" dirty="0"/>
              <a:t>2,</a:t>
            </a:r>
            <a:r>
              <a:rPr lang="en-US" dirty="0"/>
              <a:t> I</a:t>
            </a:r>
            <a:r>
              <a:rPr lang="en-US" baseline="-25000" dirty="0"/>
              <a:t>3</a:t>
            </a:r>
            <a:r>
              <a:rPr lang="en-US" dirty="0"/>
              <a:t>, which are obtained by averaging </a:t>
            </a:r>
            <a:r>
              <a:rPr lang="en-US" dirty="0" smtClean="0"/>
              <a:t>normal </a:t>
            </a:r>
            <a:r>
              <a:rPr lang="en-US" dirty="0"/>
              <a:t>of each surface sharing the vertices and applying a illumination model</a:t>
            </a:r>
            <a:r>
              <a:rPr lang="en-US" dirty="0" smtClean="0"/>
              <a:t>.</a:t>
            </a:r>
          </a:p>
          <a:p>
            <a:r>
              <a:rPr lang="en-US" dirty="0" smtClean="0"/>
              <a:t> </a:t>
            </a:r>
            <a:r>
              <a:rPr lang="en-US" dirty="0"/>
              <a:t>For each scan line, intensity at intersection of line with Polygon edge is linearly interpolated from the intensities at the edge end point.</a:t>
            </a:r>
          </a:p>
          <a:p>
            <a:endParaRPr lang="en-US" dirty="0" smtClean="0"/>
          </a:p>
          <a:p>
            <a:endParaRPr lang="en-US" dirty="0"/>
          </a:p>
          <a:p>
            <a:endParaRPr lang="en-US" dirty="0" smtClean="0"/>
          </a:p>
          <a:p>
            <a:endParaRPr lang="en-US" dirty="0" smtClean="0"/>
          </a:p>
          <a:p>
            <a:r>
              <a:rPr lang="en-US" dirty="0" smtClean="0"/>
              <a:t>So </a:t>
            </a:r>
            <a:r>
              <a:rPr lang="en-US" dirty="0"/>
              <a:t>intensity at point 4</a:t>
            </a:r>
            <a:r>
              <a:rPr lang="en-US" b="1" dirty="0"/>
              <a:t> </a:t>
            </a:r>
            <a:r>
              <a:rPr lang="en-US" dirty="0"/>
              <a:t>is to interpolate between intensities I</a:t>
            </a:r>
            <a:r>
              <a:rPr lang="en-US" baseline="-25000" dirty="0"/>
              <a:t>1</a:t>
            </a:r>
            <a:r>
              <a:rPr lang="en-US" dirty="0"/>
              <a:t> and I</a:t>
            </a:r>
            <a:r>
              <a:rPr lang="en-US" baseline="-25000" dirty="0"/>
              <a:t>2</a:t>
            </a:r>
            <a:r>
              <a:rPr lang="en-US" dirty="0"/>
              <a:t> using only the vertical displacement of the scan line:</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57</a:t>
            </a:fld>
            <a:endParaRPr lang="en-US"/>
          </a:p>
        </p:txBody>
      </p:sp>
      <p:sp>
        <p:nvSpPr>
          <p:cNvPr id="6" name="Title 1"/>
          <p:cNvSpPr>
            <a:spLocks noGrp="1"/>
          </p:cNvSpPr>
          <p:nvPr>
            <p:ph type="title"/>
          </p:nvPr>
        </p:nvSpPr>
        <p:spPr>
          <a:xfrm>
            <a:off x="0" y="-80423"/>
            <a:ext cx="10293531" cy="959769"/>
          </a:xfrm>
        </p:spPr>
        <p:txBody>
          <a:bodyPr>
            <a:normAutofit fontScale="90000"/>
          </a:bodyPr>
          <a:lstStyle/>
          <a:p>
            <a:r>
              <a:rPr lang="en-US" b="1" dirty="0" smtClean="0"/>
              <a:t/>
            </a:r>
            <a:br>
              <a:rPr lang="en-US" b="1" dirty="0" smtClean="0"/>
            </a:br>
            <a:r>
              <a:rPr lang="en-US" b="1" u="sng" dirty="0" smtClean="0"/>
              <a:t>1. </a:t>
            </a:r>
            <a:r>
              <a:rPr lang="en-US" b="1" u="sng" dirty="0" err="1" smtClean="0"/>
              <a:t>Gouraud</a:t>
            </a:r>
            <a:r>
              <a:rPr lang="en-US" b="1" u="sng" dirty="0" smtClean="0"/>
              <a:t> </a:t>
            </a:r>
            <a:r>
              <a:rPr lang="en-US" b="1" u="sng" dirty="0"/>
              <a:t>Shading</a:t>
            </a:r>
            <a:r>
              <a:rPr lang="en-US" dirty="0"/>
              <a:t/>
            </a:r>
            <a:br>
              <a:rPr lang="en-US" dirty="0"/>
            </a:b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xmlns="" val="2094827273"/>
              </p:ext>
            </p:extLst>
          </p:nvPr>
        </p:nvGraphicFramePr>
        <p:xfrm>
          <a:off x="4441372" y="5971339"/>
          <a:ext cx="2638698" cy="770021"/>
        </p:xfrm>
        <a:graphic>
          <a:graphicData uri="http://schemas.openxmlformats.org/presentationml/2006/ole">
            <p:oleObj spid="_x0000_s15396" r:id="rId4" imgW="1600200" imgH="431800" progId="Equation.3">
              <p:embed/>
            </p:oleObj>
          </a:graphicData>
        </a:graphic>
      </p:graphicFrame>
    </p:spTree>
    <p:extLst>
      <p:ext uri="{BB962C8B-B14F-4D97-AF65-F5344CB8AC3E}">
        <p14:creationId xmlns:p14="http://schemas.microsoft.com/office/powerpoint/2010/main" xmlns="" val="7332494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stretch>
            <a:fillRect/>
          </a:stretch>
        </p:blipFill>
        <p:spPr>
          <a:xfrm>
            <a:off x="8859187" y="1300413"/>
            <a:ext cx="3162893" cy="2094823"/>
          </a:xfrm>
          <a:prstGeom prst="rect">
            <a:avLst/>
          </a:prstGeom>
        </p:spPr>
      </p:pic>
      <p:sp>
        <p:nvSpPr>
          <p:cNvPr id="4" name="Slide Number Placeholder 3"/>
          <p:cNvSpPr>
            <a:spLocks noGrp="1"/>
          </p:cNvSpPr>
          <p:nvPr>
            <p:ph type="sldNum" sz="quarter" idx="12"/>
          </p:nvPr>
        </p:nvSpPr>
        <p:spPr/>
        <p:txBody>
          <a:bodyPr/>
          <a:lstStyle/>
          <a:p>
            <a:fld id="{FE5295F3-CB9A-46E7-ADA4-32F17A59A0E2}" type="slidenum">
              <a:rPr lang="en-US" smtClean="0"/>
              <a:pPr/>
              <a:t>58</a:t>
            </a:fld>
            <a:endParaRPr lang="en-US"/>
          </a:p>
        </p:txBody>
      </p:sp>
      <p:sp>
        <p:nvSpPr>
          <p:cNvPr id="11" name="Title 1"/>
          <p:cNvSpPr>
            <a:spLocks noGrp="1"/>
          </p:cNvSpPr>
          <p:nvPr>
            <p:ph type="title"/>
          </p:nvPr>
        </p:nvSpPr>
        <p:spPr>
          <a:xfrm>
            <a:off x="16472" y="14591"/>
            <a:ext cx="10515600" cy="810532"/>
          </a:xfrm>
        </p:spPr>
        <p:txBody>
          <a:bodyPr>
            <a:normAutofit fontScale="90000"/>
          </a:bodyPr>
          <a:lstStyle/>
          <a:p>
            <a:r>
              <a:rPr lang="en-US" b="1" dirty="0" smtClean="0"/>
              <a:t/>
            </a:r>
            <a:br>
              <a:rPr lang="en-US" b="1" dirty="0" smtClean="0"/>
            </a:br>
            <a:r>
              <a:rPr lang="en-US" b="1" u="sng" dirty="0" smtClean="0"/>
              <a:t>1. </a:t>
            </a:r>
            <a:r>
              <a:rPr lang="en-US" b="1" u="sng" dirty="0" err="1" smtClean="0"/>
              <a:t>Gouraud</a:t>
            </a:r>
            <a:r>
              <a:rPr lang="en-US" b="1" u="sng" dirty="0" smtClean="0"/>
              <a:t> </a:t>
            </a:r>
            <a:r>
              <a:rPr lang="en-US" b="1" u="sng" dirty="0"/>
              <a:t>Shading</a:t>
            </a:r>
            <a:r>
              <a:rPr lang="en-US" dirty="0"/>
              <a:t/>
            </a:r>
            <a:br>
              <a:rPr lang="en-US" dirty="0"/>
            </a:br>
            <a:endParaRPr lang="en-US" dirty="0"/>
          </a:p>
        </p:txBody>
      </p:sp>
      <p:sp>
        <p:nvSpPr>
          <p:cNvPr id="10" name="Rectangle 7"/>
          <p:cNvSpPr>
            <a:spLocks noChangeArrowheads="1"/>
          </p:cNvSpPr>
          <p:nvPr/>
        </p:nvSpPr>
        <p:spPr bwMode="auto">
          <a:xfrm>
            <a:off x="1280159" y="1188720"/>
            <a:ext cx="12367201"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5"/>
          <p:cNvSpPr/>
          <p:nvPr/>
        </p:nvSpPr>
        <p:spPr>
          <a:xfrm>
            <a:off x="235131" y="747015"/>
            <a:ext cx="10868296" cy="83099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Similarly, the intensity at point 5 is obtained by linearly interpolating intensities at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and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400" dirty="0">
                <a:latin typeface="Times New Roman" panose="02020603050405020304" pitchFamily="18" charset="0"/>
                <a:ea typeface="Calibri" panose="020F0502020204030204" pitchFamily="34" charset="0"/>
                <a:cs typeface="Times New Roman" panose="02020603050405020304" pitchFamily="18" charset="0"/>
              </a:rPr>
              <a:t> 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angle 11"/>
          <p:cNvSpPr>
            <a:spLocks noChangeArrowheads="1"/>
          </p:cNvSpPr>
          <p:nvPr/>
        </p:nvSpPr>
        <p:spPr bwMode="auto">
          <a:xfrm rot="1816186">
            <a:off x="2207621" y="2019717"/>
            <a:ext cx="13635139"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xmlns="" val="626183636"/>
              </p:ext>
            </p:extLst>
          </p:nvPr>
        </p:nvGraphicFramePr>
        <p:xfrm>
          <a:off x="2030880" y="1042992"/>
          <a:ext cx="2442755" cy="859566"/>
        </p:xfrm>
        <a:graphic>
          <a:graphicData uri="http://schemas.openxmlformats.org/presentationml/2006/ole">
            <p:oleObj spid="_x0000_s11454" r:id="rId4" imgW="1612900" imgH="431800" progId="Equation.3">
              <p:embed/>
            </p:oleObj>
          </a:graphicData>
        </a:graphic>
      </p:graphicFrame>
      <p:sp>
        <p:nvSpPr>
          <p:cNvPr id="19" name="Rectangle 18"/>
          <p:cNvSpPr/>
          <p:nvPr/>
        </p:nvSpPr>
        <p:spPr>
          <a:xfrm>
            <a:off x="235131" y="1838692"/>
            <a:ext cx="8556172"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intensity of a point P in the polygon surface along scan-line is obtained by linearly interpolating intensities at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4</a:t>
            </a:r>
            <a:r>
              <a:rPr lang="en-US" sz="2400" dirty="0">
                <a:latin typeface="Times New Roman" panose="02020603050405020304" pitchFamily="18" charset="0"/>
                <a:ea typeface="Calibri" panose="020F0502020204030204" pitchFamily="34" charset="0"/>
                <a:cs typeface="Times New Roman" panose="02020603050405020304" pitchFamily="18" charset="0"/>
              </a:rPr>
              <a:t> and I</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5 </a:t>
            </a:r>
            <a:r>
              <a:rPr lang="en-US" sz="2400" dirty="0">
                <a:latin typeface="Times New Roman" panose="02020603050405020304" pitchFamily="18" charset="0"/>
                <a:ea typeface="Calibri" panose="020F0502020204030204" pitchFamily="34" charset="0"/>
                <a:cs typeface="Times New Roman" panose="02020603050405020304" pitchFamily="18" charset="0"/>
              </a:rPr>
              <a:t>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3"/>
          <p:cNvSpPr>
            <a:spLocks noChangeArrowheads="1"/>
          </p:cNvSpPr>
          <p:nvPr/>
        </p:nvSpPr>
        <p:spPr bwMode="auto">
          <a:xfrm flipV="1">
            <a:off x="3030582" y="3344925"/>
            <a:ext cx="12664017"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1" name="Object 20"/>
          <p:cNvGraphicFramePr>
            <a:graphicFrameLocks noChangeAspect="1"/>
          </p:cNvGraphicFramePr>
          <p:nvPr>
            <p:extLst>
              <p:ext uri="{D42A27DB-BD31-4B8C-83A1-F6EECF244321}">
                <p14:modId xmlns:p14="http://schemas.microsoft.com/office/powerpoint/2010/main" xmlns="" val="4025755757"/>
              </p:ext>
            </p:extLst>
          </p:nvPr>
        </p:nvGraphicFramePr>
        <p:xfrm>
          <a:off x="1632266" y="2719075"/>
          <a:ext cx="2771592" cy="797759"/>
        </p:xfrm>
        <a:graphic>
          <a:graphicData uri="http://schemas.openxmlformats.org/presentationml/2006/ole">
            <p:oleObj spid="_x0000_s11455" r:id="rId5" imgW="1625600" imgH="457200" progId="Equation.3">
              <p:embed/>
            </p:oleObj>
          </a:graphicData>
        </a:graphic>
      </p:graphicFrame>
      <p:sp>
        <p:nvSpPr>
          <p:cNvPr id="22" name="Rectangle 21"/>
          <p:cNvSpPr/>
          <p:nvPr/>
        </p:nvSpPr>
        <p:spPr>
          <a:xfrm>
            <a:off x="200040" y="3456618"/>
            <a:ext cx="11153760" cy="3046988"/>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Then incremental calculations are used to obtain Successive edge intensity values between scan-lines as and to obtain successive intensities along a scan line. </a:t>
            </a:r>
            <a:endParaRPr lang="en-US" sz="2400"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2400" dirty="0"/>
              <a:t>As shown in Fig. </a:t>
            </a:r>
            <a:r>
              <a:rPr lang="en-US" sz="2400" dirty="0" smtClean="0"/>
              <a:t>above, </a:t>
            </a:r>
            <a:r>
              <a:rPr lang="en-US" sz="2400" dirty="0"/>
              <a:t>if</a:t>
            </a:r>
            <a:r>
              <a:rPr lang="en-US" sz="2400" b="1" dirty="0"/>
              <a:t> </a:t>
            </a:r>
            <a:r>
              <a:rPr lang="en-US" sz="2400" dirty="0"/>
              <a:t>the intensity at edge position (x, y)</a:t>
            </a:r>
            <a:r>
              <a:rPr lang="en-US" sz="2400" b="1" dirty="0"/>
              <a:t> </a:t>
            </a:r>
            <a:r>
              <a:rPr lang="en-US" sz="2400" dirty="0"/>
              <a:t>is interpolated as</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Then, we can obtain the intensity along this edge for next scan line at y-1 position as</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
        <p:nvSpPr>
          <p:cNvPr id="25" name="Rectangle 23"/>
          <p:cNvSpPr>
            <a:spLocks noChangeArrowheads="1"/>
          </p:cNvSpPr>
          <p:nvPr/>
        </p:nvSpPr>
        <p:spPr bwMode="auto">
          <a:xfrm>
            <a:off x="7667897" y="4941641"/>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6" name="Object 25"/>
          <p:cNvGraphicFramePr>
            <a:graphicFrameLocks noChangeAspect="1"/>
          </p:cNvGraphicFramePr>
          <p:nvPr>
            <p:extLst>
              <p:ext uri="{D42A27DB-BD31-4B8C-83A1-F6EECF244321}">
                <p14:modId xmlns:p14="http://schemas.microsoft.com/office/powerpoint/2010/main" xmlns="" val="390690857"/>
              </p:ext>
            </p:extLst>
          </p:nvPr>
        </p:nvGraphicFramePr>
        <p:xfrm>
          <a:off x="1867989" y="4640590"/>
          <a:ext cx="2535869" cy="786045"/>
        </p:xfrm>
        <a:graphic>
          <a:graphicData uri="http://schemas.openxmlformats.org/presentationml/2006/ole">
            <p:oleObj spid="_x0000_s11456" r:id="rId6" imgW="1497950" imgH="431613" progId="Equation.3">
              <p:embed/>
            </p:oleObj>
          </a:graphicData>
        </a:graphic>
      </p:graphicFrame>
      <p:sp>
        <p:nvSpPr>
          <p:cNvPr id="32" name="Rectangle 32"/>
          <p:cNvSpPr>
            <a:spLocks noChangeArrowheads="1"/>
          </p:cNvSpPr>
          <p:nvPr/>
        </p:nvSpPr>
        <p:spPr bwMode="auto">
          <a:xfrm>
            <a:off x="1071153" y="6014557"/>
            <a:ext cx="13416751"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3" name="Object 32"/>
          <p:cNvGraphicFramePr>
            <a:graphicFrameLocks noChangeAspect="1"/>
          </p:cNvGraphicFramePr>
          <p:nvPr>
            <p:extLst>
              <p:ext uri="{D42A27DB-BD31-4B8C-83A1-F6EECF244321}">
                <p14:modId xmlns:p14="http://schemas.microsoft.com/office/powerpoint/2010/main" xmlns="" val="2582646676"/>
              </p:ext>
            </p:extLst>
          </p:nvPr>
        </p:nvGraphicFramePr>
        <p:xfrm>
          <a:off x="689604" y="5696393"/>
          <a:ext cx="3002599" cy="861605"/>
        </p:xfrm>
        <a:graphic>
          <a:graphicData uri="http://schemas.openxmlformats.org/presentationml/2006/ole">
            <p:oleObj spid="_x0000_s11457" r:id="rId7" imgW="1866900" imgH="431800" progId="Equation.3">
              <p:embed/>
            </p:oleObj>
          </a:graphicData>
        </a:graphic>
      </p:graphicFrame>
      <p:sp>
        <p:nvSpPr>
          <p:cNvPr id="34" name="Rectangle 34"/>
          <p:cNvSpPr>
            <a:spLocks noChangeArrowheads="1"/>
          </p:cNvSpPr>
          <p:nvPr/>
        </p:nvSpPr>
        <p:spPr bwMode="auto">
          <a:xfrm>
            <a:off x="2141049" y="6065398"/>
            <a:ext cx="19106738" cy="472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5" name="Object 34"/>
          <p:cNvGraphicFramePr>
            <a:graphicFrameLocks noChangeAspect="1"/>
          </p:cNvGraphicFramePr>
          <p:nvPr>
            <p:extLst>
              <p:ext uri="{D42A27DB-BD31-4B8C-83A1-F6EECF244321}">
                <p14:modId xmlns:p14="http://schemas.microsoft.com/office/powerpoint/2010/main" xmlns="" val="1881301943"/>
              </p:ext>
            </p:extLst>
          </p:nvPr>
        </p:nvGraphicFramePr>
        <p:xfrm>
          <a:off x="3823708" y="5752885"/>
          <a:ext cx="1845571" cy="835760"/>
        </p:xfrm>
        <a:graphic>
          <a:graphicData uri="http://schemas.openxmlformats.org/presentationml/2006/ole">
            <p:oleObj spid="_x0000_s11458" r:id="rId8" imgW="812447" imgH="431613" progId="Equation.3">
              <p:embed/>
            </p:oleObj>
          </a:graphicData>
        </a:graphic>
      </p:graphicFrame>
      <p:sp>
        <p:nvSpPr>
          <p:cNvPr id="36" name="Rectangle 35"/>
          <p:cNvSpPr/>
          <p:nvPr/>
        </p:nvSpPr>
        <p:spPr>
          <a:xfrm>
            <a:off x="5633952" y="5709217"/>
            <a:ext cx="5457934"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Similar calculations are made to obtain intensity successive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on horizontal </a:t>
            </a:r>
            <a:r>
              <a:rPr lang="en-US" sz="2400" dirty="0">
                <a:latin typeface="Times New Roman" panose="02020603050405020304" pitchFamily="18" charset="0"/>
                <a:ea typeface="Calibri" panose="020F0502020204030204" pitchFamily="34" charset="0"/>
                <a:cs typeface="Times New Roman" panose="02020603050405020304" pitchFamily="18" charset="0"/>
              </a:rPr>
              <a:t>pixel.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22514187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031966"/>
          </a:xfrm>
        </p:spPr>
        <p:txBody>
          <a:bodyPr/>
          <a:lstStyle/>
          <a:p>
            <a:r>
              <a:rPr lang="en-US" b="1" u="sng" dirty="0" smtClean="0"/>
              <a:t>2. </a:t>
            </a:r>
            <a:r>
              <a:rPr lang="en-US" b="1" u="sng" dirty="0" err="1" smtClean="0"/>
              <a:t>Phong</a:t>
            </a:r>
            <a:r>
              <a:rPr lang="en-US" b="1" u="sng" dirty="0" smtClean="0"/>
              <a:t> </a:t>
            </a:r>
            <a:r>
              <a:rPr lang="en-US" b="1" u="sng" dirty="0"/>
              <a:t>Shading</a:t>
            </a:r>
            <a:endParaRPr lang="en-US" u="sng" dirty="0"/>
          </a:p>
        </p:txBody>
      </p:sp>
      <p:sp>
        <p:nvSpPr>
          <p:cNvPr id="3" name="Content Placeholder 2"/>
          <p:cNvSpPr>
            <a:spLocks noGrp="1"/>
          </p:cNvSpPr>
          <p:nvPr>
            <p:ph idx="1"/>
          </p:nvPr>
        </p:nvSpPr>
        <p:spPr>
          <a:xfrm>
            <a:off x="380998" y="845910"/>
            <a:ext cx="11414761" cy="5875565"/>
          </a:xfrm>
        </p:spPr>
        <p:txBody>
          <a:bodyPr>
            <a:normAutofit/>
          </a:bodyPr>
          <a:lstStyle/>
          <a:p>
            <a:r>
              <a:rPr lang="en-US" dirty="0"/>
              <a:t>A more accurate method for rendering a polygon surface is to interpolate normal vector and then apply illumination model to each surface point. </a:t>
            </a:r>
            <a:endParaRPr lang="en-US" dirty="0" smtClean="0"/>
          </a:p>
          <a:p>
            <a:r>
              <a:rPr lang="en-US" dirty="0"/>
              <a:t>This method is called </a:t>
            </a:r>
            <a:r>
              <a:rPr lang="en-US" b="1" dirty="0" err="1"/>
              <a:t>Phong</a:t>
            </a:r>
            <a:r>
              <a:rPr lang="en-US" b="1" dirty="0"/>
              <a:t> shading</a:t>
            </a:r>
            <a:r>
              <a:rPr lang="en-US" dirty="0"/>
              <a:t> or </a:t>
            </a:r>
            <a:r>
              <a:rPr lang="en-US" b="1" dirty="0"/>
              <a:t>normal vector interpolation shading</a:t>
            </a:r>
            <a:r>
              <a:rPr lang="en-US" dirty="0"/>
              <a:t>. </a:t>
            </a:r>
            <a:endParaRPr lang="en-US" dirty="0" smtClean="0"/>
          </a:p>
          <a:p>
            <a:r>
              <a:rPr lang="en-US" dirty="0"/>
              <a:t>It displays more realistic highlights and greatly reduces the </a:t>
            </a:r>
            <a:r>
              <a:rPr lang="en-US" dirty="0" err="1"/>
              <a:t>mach</a:t>
            </a:r>
            <a:r>
              <a:rPr lang="en-US" dirty="0"/>
              <a:t>-band effect.</a:t>
            </a:r>
          </a:p>
          <a:p>
            <a:r>
              <a:rPr lang="en-US" dirty="0"/>
              <a:t>A polygon surface is rendered with </a:t>
            </a:r>
            <a:r>
              <a:rPr lang="en-US" dirty="0" err="1"/>
              <a:t>Phong</a:t>
            </a:r>
            <a:r>
              <a:rPr lang="en-US" dirty="0"/>
              <a:t> shading by carrying out following calculations</a:t>
            </a:r>
            <a:r>
              <a:rPr lang="en-US" dirty="0" smtClean="0"/>
              <a:t>.</a:t>
            </a:r>
          </a:p>
          <a:p>
            <a:pPr marL="971550" lvl="1" indent="-514350">
              <a:buFont typeface="+mj-lt"/>
              <a:buAutoNum type="arabicPeriod"/>
            </a:pPr>
            <a:r>
              <a:rPr lang="en-US" sz="2800" dirty="0"/>
              <a:t>Determine the average normal unit vectors at each polygon vertex.</a:t>
            </a:r>
          </a:p>
          <a:p>
            <a:pPr marL="971550" lvl="1" indent="-514350">
              <a:buFont typeface="+mj-lt"/>
              <a:buAutoNum type="arabicPeriod"/>
            </a:pPr>
            <a:r>
              <a:rPr lang="en-US" sz="2800" dirty="0"/>
              <a:t>Linearly interpolate vertex </a:t>
            </a:r>
            <a:r>
              <a:rPr lang="en-US" sz="2800" dirty="0" smtClean="0"/>
              <a:t>normal </a:t>
            </a:r>
            <a:r>
              <a:rPr lang="en-US" sz="2800" dirty="0"/>
              <a:t>over the surface of polygon.</a:t>
            </a:r>
          </a:p>
          <a:p>
            <a:pPr marL="971550" lvl="1" indent="-514350">
              <a:buFont typeface="+mj-lt"/>
              <a:buAutoNum type="arabicPeriod"/>
            </a:pPr>
            <a:r>
              <a:rPr lang="en-US" sz="2800" dirty="0"/>
              <a:t>Apply illumination model along each scan line to calculate projected pixel intensities for the surface points</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59</a:t>
            </a:fld>
            <a:endParaRPr lang="en-US"/>
          </a:p>
        </p:txBody>
      </p:sp>
    </p:spTree>
    <p:extLst>
      <p:ext uri="{BB962C8B-B14F-4D97-AF65-F5344CB8AC3E}">
        <p14:creationId xmlns:p14="http://schemas.microsoft.com/office/powerpoint/2010/main" xmlns="" val="2864241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6</a:t>
            </a:fld>
            <a:endParaRPr lang="en-US"/>
          </a:p>
        </p:txBody>
      </p:sp>
      <p:grpSp>
        <p:nvGrpSpPr>
          <p:cNvPr id="18" name="Group 17"/>
          <p:cNvGrpSpPr/>
          <p:nvPr/>
        </p:nvGrpSpPr>
        <p:grpSpPr>
          <a:xfrm>
            <a:off x="2320925" y="3047183"/>
            <a:ext cx="7550150" cy="2362200"/>
            <a:chOff x="762000" y="3657600"/>
            <a:chExt cx="7550150" cy="2362200"/>
          </a:xfrm>
        </p:grpSpPr>
        <p:graphicFrame>
          <p:nvGraphicFramePr>
            <p:cNvPr id="19" name="Object 27"/>
            <p:cNvGraphicFramePr>
              <a:graphicFrameLocks noChangeAspect="1"/>
            </p:cNvGraphicFramePr>
            <p:nvPr>
              <p:extLst>
                <p:ext uri="{D42A27DB-BD31-4B8C-83A1-F6EECF244321}">
                  <p14:modId xmlns:p14="http://schemas.microsoft.com/office/powerpoint/2010/main" xmlns="" val="2650928893"/>
                </p:ext>
              </p:extLst>
            </p:nvPr>
          </p:nvGraphicFramePr>
          <p:xfrm>
            <a:off x="5132388" y="3657600"/>
            <a:ext cx="3179762" cy="460375"/>
          </p:xfrm>
          <a:graphic>
            <a:graphicData uri="http://schemas.openxmlformats.org/presentationml/2006/ole">
              <p:oleObj spid="_x0000_s4256" name="Equation" r:id="rId3" imgW="1160280" imgH="162720" progId="Equation.3">
                <p:embed/>
              </p:oleObj>
            </a:graphicData>
          </a:graphic>
        </p:graphicFrame>
        <p:sp>
          <p:nvSpPr>
            <p:cNvPr id="20" name="Line 28"/>
            <p:cNvSpPr>
              <a:spLocks noChangeShapeType="1"/>
            </p:cNvSpPr>
            <p:nvPr/>
          </p:nvSpPr>
          <p:spPr bwMode="auto">
            <a:xfrm>
              <a:off x="1752600" y="5029200"/>
              <a:ext cx="16764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1" name="Freeform 29"/>
            <p:cNvSpPr>
              <a:spLocks/>
            </p:cNvSpPr>
            <p:nvPr/>
          </p:nvSpPr>
          <p:spPr bwMode="auto">
            <a:xfrm>
              <a:off x="2876550" y="4267200"/>
              <a:ext cx="247650" cy="1136650"/>
            </a:xfrm>
            <a:custGeom>
              <a:avLst/>
              <a:gdLst>
                <a:gd name="T0" fmla="*/ 0 w 156"/>
                <a:gd name="T1" fmla="*/ 1804432053 h 716"/>
                <a:gd name="T2" fmla="*/ 0 w 156"/>
                <a:gd name="T3" fmla="*/ 390624979 h 716"/>
                <a:gd name="T4" fmla="*/ 390624959 w 156"/>
                <a:gd name="T5" fmla="*/ 0 h 716"/>
                <a:gd name="T6" fmla="*/ 393144320 w 156"/>
                <a:gd name="T7" fmla="*/ 1416327726 h 716"/>
                <a:gd name="T8" fmla="*/ 0 w 156"/>
                <a:gd name="T9" fmla="*/ 1804432053 h 716"/>
                <a:gd name="T10" fmla="*/ 0 60000 65536"/>
                <a:gd name="T11" fmla="*/ 0 60000 65536"/>
                <a:gd name="T12" fmla="*/ 0 60000 65536"/>
                <a:gd name="T13" fmla="*/ 0 60000 65536"/>
                <a:gd name="T14" fmla="*/ 0 60000 65536"/>
                <a:gd name="T15" fmla="*/ 0 w 156"/>
                <a:gd name="T16" fmla="*/ 0 h 716"/>
                <a:gd name="T17" fmla="*/ 156 w 156"/>
                <a:gd name="T18" fmla="*/ 716 h 716"/>
              </a:gdLst>
              <a:ahLst/>
              <a:cxnLst>
                <a:cxn ang="T10">
                  <a:pos x="T0" y="T1"/>
                </a:cxn>
                <a:cxn ang="T11">
                  <a:pos x="T2" y="T3"/>
                </a:cxn>
                <a:cxn ang="T12">
                  <a:pos x="T4" y="T5"/>
                </a:cxn>
                <a:cxn ang="T13">
                  <a:pos x="T6" y="T7"/>
                </a:cxn>
                <a:cxn ang="T14">
                  <a:pos x="T8" y="T9"/>
                </a:cxn>
              </a:cxnLst>
              <a:rect l="T15" t="T16" r="T17" b="T18"/>
              <a:pathLst>
                <a:path w="156" h="716">
                  <a:moveTo>
                    <a:pt x="0" y="716"/>
                  </a:moveTo>
                  <a:lnTo>
                    <a:pt x="0" y="155"/>
                  </a:lnTo>
                  <a:lnTo>
                    <a:pt x="155" y="0"/>
                  </a:lnTo>
                  <a:lnTo>
                    <a:pt x="156" y="562"/>
                  </a:lnTo>
                  <a:lnTo>
                    <a:pt x="0" y="716"/>
                  </a:lnTo>
                  <a:close/>
                </a:path>
              </a:pathLst>
            </a:custGeom>
            <a:solidFill>
              <a:schemeClr val="hlink"/>
            </a:solidFill>
            <a:ln w="9525" cap="flat" cmpd="sng">
              <a:solidFill>
                <a:schemeClr val="tx1"/>
              </a:solidFill>
              <a:prstDash val="solid"/>
              <a:round/>
              <a:headEnd type="none" w="med" len="med"/>
              <a:tailEnd type="none" w="med" len="med"/>
            </a:ln>
          </p:spPr>
          <p:txBody>
            <a:bodyPr>
              <a:spAutoFit/>
            </a:bodyPr>
            <a:lstStyle/>
            <a:p>
              <a:endParaRPr lang="en-US"/>
            </a:p>
          </p:txBody>
        </p:sp>
        <p:sp>
          <p:nvSpPr>
            <p:cNvPr id="22" name="Line 30"/>
            <p:cNvSpPr>
              <a:spLocks noChangeShapeType="1"/>
            </p:cNvSpPr>
            <p:nvPr/>
          </p:nvSpPr>
          <p:spPr bwMode="auto">
            <a:xfrm>
              <a:off x="3048000" y="4953000"/>
              <a:ext cx="381000" cy="0"/>
            </a:xfrm>
            <a:prstGeom prst="line">
              <a:avLst/>
            </a:prstGeom>
            <a:noFill/>
            <a:ln w="28575">
              <a:solidFill>
                <a:srgbClr val="FF3300"/>
              </a:solidFill>
              <a:round/>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a:p>
          </p:txBody>
        </p:sp>
        <p:sp>
          <p:nvSpPr>
            <p:cNvPr id="23" name="Line 31"/>
            <p:cNvSpPr>
              <a:spLocks noChangeShapeType="1"/>
            </p:cNvSpPr>
            <p:nvPr/>
          </p:nvSpPr>
          <p:spPr bwMode="auto">
            <a:xfrm>
              <a:off x="1752600" y="3733800"/>
              <a:ext cx="0" cy="12954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4" name="Line 32"/>
            <p:cNvSpPr>
              <a:spLocks noChangeShapeType="1"/>
            </p:cNvSpPr>
            <p:nvPr/>
          </p:nvSpPr>
          <p:spPr bwMode="auto">
            <a:xfrm flipH="1">
              <a:off x="762000" y="5029200"/>
              <a:ext cx="990600" cy="9906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25" name="AutoShape 33"/>
            <p:cNvSpPr>
              <a:spLocks noChangeArrowheads="1"/>
            </p:cNvSpPr>
            <p:nvPr/>
          </p:nvSpPr>
          <p:spPr bwMode="auto">
            <a:xfrm>
              <a:off x="2133600" y="4267200"/>
              <a:ext cx="990600" cy="1143000"/>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26" name="Freeform 34"/>
            <p:cNvSpPr>
              <a:spLocks/>
            </p:cNvSpPr>
            <p:nvPr/>
          </p:nvSpPr>
          <p:spPr bwMode="auto">
            <a:xfrm rot="20157154">
              <a:off x="3875088" y="4443413"/>
              <a:ext cx="490537" cy="679450"/>
            </a:xfrm>
            <a:custGeom>
              <a:avLst/>
              <a:gdLst>
                <a:gd name="T0" fmla="*/ 0 w 309"/>
                <a:gd name="T1" fmla="*/ 258088270 h 569"/>
                <a:gd name="T2" fmla="*/ 0 w 309"/>
                <a:gd name="T3" fmla="*/ 811339674 h 569"/>
                <a:gd name="T4" fmla="*/ 778726585 w 309"/>
                <a:gd name="T5" fmla="*/ 544695517 h 569"/>
                <a:gd name="T6" fmla="*/ 778726585 w 309"/>
                <a:gd name="T7" fmla="*/ 0 h 569"/>
                <a:gd name="T8" fmla="*/ 0 w 309"/>
                <a:gd name="T9" fmla="*/ 258088270 h 569"/>
                <a:gd name="T10" fmla="*/ 0 60000 65536"/>
                <a:gd name="T11" fmla="*/ 0 60000 65536"/>
                <a:gd name="T12" fmla="*/ 0 60000 65536"/>
                <a:gd name="T13" fmla="*/ 0 60000 65536"/>
                <a:gd name="T14" fmla="*/ 0 60000 65536"/>
                <a:gd name="T15" fmla="*/ 0 w 309"/>
                <a:gd name="T16" fmla="*/ 0 h 569"/>
                <a:gd name="T17" fmla="*/ 309 w 309"/>
                <a:gd name="T18" fmla="*/ 569 h 569"/>
              </a:gdLst>
              <a:ahLst/>
              <a:cxnLst>
                <a:cxn ang="T10">
                  <a:pos x="T0" y="T1"/>
                </a:cxn>
                <a:cxn ang="T11">
                  <a:pos x="T2" y="T3"/>
                </a:cxn>
                <a:cxn ang="T12">
                  <a:pos x="T4" y="T5"/>
                </a:cxn>
                <a:cxn ang="T13">
                  <a:pos x="T6" y="T7"/>
                </a:cxn>
                <a:cxn ang="T14">
                  <a:pos x="T8" y="T9"/>
                </a:cxn>
              </a:cxnLst>
              <a:rect l="T15" t="T16" r="T17" b="T18"/>
              <a:pathLst>
                <a:path w="309" h="569">
                  <a:moveTo>
                    <a:pt x="0" y="181"/>
                  </a:moveTo>
                  <a:lnTo>
                    <a:pt x="0" y="569"/>
                  </a:lnTo>
                  <a:lnTo>
                    <a:pt x="309" y="382"/>
                  </a:lnTo>
                  <a:lnTo>
                    <a:pt x="309" y="0"/>
                  </a:lnTo>
                  <a:lnTo>
                    <a:pt x="0" y="181"/>
                  </a:lnTo>
                  <a:close/>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27" name="Line 35"/>
            <p:cNvSpPr>
              <a:spLocks noChangeShapeType="1"/>
            </p:cNvSpPr>
            <p:nvPr/>
          </p:nvSpPr>
          <p:spPr bwMode="auto">
            <a:xfrm rot="20157154">
              <a:off x="4043363" y="5149850"/>
              <a:ext cx="228600" cy="762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8" name="Line 36"/>
            <p:cNvSpPr>
              <a:spLocks noChangeShapeType="1"/>
            </p:cNvSpPr>
            <p:nvPr/>
          </p:nvSpPr>
          <p:spPr bwMode="auto">
            <a:xfrm rot="20157154">
              <a:off x="4210050" y="4324350"/>
              <a:ext cx="228600" cy="762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29" name="Line 37"/>
            <p:cNvSpPr>
              <a:spLocks noChangeShapeType="1"/>
            </p:cNvSpPr>
            <p:nvPr/>
          </p:nvSpPr>
          <p:spPr bwMode="auto">
            <a:xfrm rot="20157154">
              <a:off x="4400550" y="4740275"/>
              <a:ext cx="228600" cy="762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0" name="Oval 38"/>
            <p:cNvSpPr>
              <a:spLocks noChangeArrowheads="1"/>
            </p:cNvSpPr>
            <p:nvPr/>
          </p:nvSpPr>
          <p:spPr bwMode="auto">
            <a:xfrm rot="107158">
              <a:off x="4035425" y="4622800"/>
              <a:ext cx="152400" cy="2286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1" name="Oval 39"/>
            <p:cNvSpPr>
              <a:spLocks noChangeArrowheads="1"/>
            </p:cNvSpPr>
            <p:nvPr/>
          </p:nvSpPr>
          <p:spPr bwMode="auto">
            <a:xfrm rot="107158">
              <a:off x="3654425" y="4699000"/>
              <a:ext cx="152400" cy="228600"/>
            </a:xfrm>
            <a:prstGeom prst="ellipse">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32" name="Line 40"/>
            <p:cNvSpPr>
              <a:spLocks noChangeShapeType="1"/>
            </p:cNvSpPr>
            <p:nvPr/>
          </p:nvSpPr>
          <p:spPr bwMode="auto">
            <a:xfrm rot="20157154">
              <a:off x="3748088" y="4603750"/>
              <a:ext cx="371475" cy="12541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3" name="Line 41"/>
            <p:cNvSpPr>
              <a:spLocks noChangeShapeType="1"/>
            </p:cNvSpPr>
            <p:nvPr/>
          </p:nvSpPr>
          <p:spPr bwMode="auto">
            <a:xfrm rot="20157154">
              <a:off x="3754438" y="4835525"/>
              <a:ext cx="371475" cy="125413"/>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4" name="Freeform 42"/>
            <p:cNvSpPr>
              <a:spLocks/>
            </p:cNvSpPr>
            <p:nvPr/>
          </p:nvSpPr>
          <p:spPr bwMode="auto">
            <a:xfrm rot="20157154">
              <a:off x="4114800" y="4419600"/>
              <a:ext cx="490538" cy="679450"/>
            </a:xfrm>
            <a:custGeom>
              <a:avLst/>
              <a:gdLst>
                <a:gd name="T0" fmla="*/ 0 w 309"/>
                <a:gd name="T1" fmla="*/ 258088270 h 569"/>
                <a:gd name="T2" fmla="*/ 0 w 309"/>
                <a:gd name="T3" fmla="*/ 811339674 h 569"/>
                <a:gd name="T4" fmla="*/ 778729760 w 309"/>
                <a:gd name="T5" fmla="*/ 544695517 h 569"/>
                <a:gd name="T6" fmla="*/ 778729760 w 309"/>
                <a:gd name="T7" fmla="*/ 0 h 569"/>
                <a:gd name="T8" fmla="*/ 0 w 309"/>
                <a:gd name="T9" fmla="*/ 258088270 h 569"/>
                <a:gd name="T10" fmla="*/ 0 60000 65536"/>
                <a:gd name="T11" fmla="*/ 0 60000 65536"/>
                <a:gd name="T12" fmla="*/ 0 60000 65536"/>
                <a:gd name="T13" fmla="*/ 0 60000 65536"/>
                <a:gd name="T14" fmla="*/ 0 60000 65536"/>
                <a:gd name="T15" fmla="*/ 0 w 309"/>
                <a:gd name="T16" fmla="*/ 0 h 569"/>
                <a:gd name="T17" fmla="*/ 309 w 309"/>
                <a:gd name="T18" fmla="*/ 569 h 569"/>
              </a:gdLst>
              <a:ahLst/>
              <a:cxnLst>
                <a:cxn ang="T10">
                  <a:pos x="T0" y="T1"/>
                </a:cxn>
                <a:cxn ang="T11">
                  <a:pos x="T2" y="T3"/>
                </a:cxn>
                <a:cxn ang="T12">
                  <a:pos x="T4" y="T5"/>
                </a:cxn>
                <a:cxn ang="T13">
                  <a:pos x="T6" y="T7"/>
                </a:cxn>
                <a:cxn ang="T14">
                  <a:pos x="T8" y="T9"/>
                </a:cxn>
              </a:cxnLst>
              <a:rect l="T15" t="T16" r="T17" b="T18"/>
              <a:pathLst>
                <a:path w="309" h="569">
                  <a:moveTo>
                    <a:pt x="0" y="181"/>
                  </a:moveTo>
                  <a:lnTo>
                    <a:pt x="0" y="569"/>
                  </a:lnTo>
                  <a:lnTo>
                    <a:pt x="309" y="382"/>
                  </a:lnTo>
                  <a:lnTo>
                    <a:pt x="309" y="0"/>
                  </a:lnTo>
                  <a:lnTo>
                    <a:pt x="0" y="181"/>
                  </a:lnTo>
                  <a:close/>
                </a:path>
              </a:pathLst>
            </a:custGeom>
            <a:noFill/>
            <a:ln w="28575" cap="flat" cmpd="sng">
              <a:solidFill>
                <a:schemeClr val="tx1"/>
              </a:solidFill>
              <a:prstDash val="solid"/>
              <a:round/>
              <a:headEnd type="none" w="med" len="med"/>
              <a:tailEnd type="none" w="med" len="med"/>
            </a:ln>
            <a:extLst>
              <a:ext uri="{909E8E84-426E-40DD-AFC4-6F175D3DCCD1}">
                <a14:hiddenFill xmlns:a14="http://schemas.microsoft.com/office/drawing/2010/main" xmlns="">
                  <a:solidFill>
                    <a:srgbClr val="FFFFFF"/>
                  </a:solidFill>
                </a14:hiddenFill>
              </a:ext>
            </a:extLst>
          </p:spPr>
          <p:txBody>
            <a:bodyPr>
              <a:spAutoFit/>
            </a:bodyPr>
            <a:lstStyle/>
            <a:p>
              <a:endParaRPr lang="en-US"/>
            </a:p>
          </p:txBody>
        </p:sp>
        <p:sp>
          <p:nvSpPr>
            <p:cNvPr id="35" name="Line 43"/>
            <p:cNvSpPr>
              <a:spLocks noChangeShapeType="1"/>
            </p:cNvSpPr>
            <p:nvPr/>
          </p:nvSpPr>
          <p:spPr bwMode="auto">
            <a:xfrm rot="20157154">
              <a:off x="3851275" y="4721225"/>
              <a:ext cx="228600" cy="7620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p>
          </p:txBody>
        </p:sp>
        <p:sp>
          <p:nvSpPr>
            <p:cNvPr id="36" name="Line 44"/>
            <p:cNvSpPr>
              <a:spLocks noChangeShapeType="1"/>
            </p:cNvSpPr>
            <p:nvPr/>
          </p:nvSpPr>
          <p:spPr bwMode="auto">
            <a:xfrm>
              <a:off x="2362200" y="4267200"/>
              <a:ext cx="0" cy="914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7" name="Line 45"/>
            <p:cNvSpPr>
              <a:spLocks noChangeShapeType="1"/>
            </p:cNvSpPr>
            <p:nvPr/>
          </p:nvSpPr>
          <p:spPr bwMode="auto">
            <a:xfrm flipV="1">
              <a:off x="2133600" y="5181600"/>
              <a:ext cx="2286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8" name="Line 46"/>
            <p:cNvSpPr>
              <a:spLocks noChangeShapeType="1"/>
            </p:cNvSpPr>
            <p:nvPr/>
          </p:nvSpPr>
          <p:spPr bwMode="auto">
            <a:xfrm flipV="1">
              <a:off x="2362200" y="5181600"/>
              <a:ext cx="7620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39" name="Line 47"/>
            <p:cNvSpPr>
              <a:spLocks noChangeShapeType="1"/>
            </p:cNvSpPr>
            <p:nvPr/>
          </p:nvSpPr>
          <p:spPr bwMode="auto">
            <a:xfrm>
              <a:off x="3200400" y="4800600"/>
              <a:ext cx="685800" cy="0"/>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40" name="Text Box 48"/>
            <p:cNvSpPr txBox="1">
              <a:spLocks noChangeArrowheads="1"/>
            </p:cNvSpPr>
            <p:nvPr/>
          </p:nvSpPr>
          <p:spPr bwMode="auto">
            <a:xfrm>
              <a:off x="3276600" y="4191000"/>
              <a:ext cx="404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b="1" i="0"/>
                <a:t>V</a:t>
              </a:r>
              <a:endParaRPr lang="en-GB" altLang="en-US" b="1" i="0"/>
            </a:p>
          </p:txBody>
        </p:sp>
        <p:sp>
          <p:nvSpPr>
            <p:cNvPr id="41" name="Text Box 49"/>
            <p:cNvSpPr txBox="1">
              <a:spLocks noChangeArrowheads="1"/>
            </p:cNvSpPr>
            <p:nvPr/>
          </p:nvSpPr>
          <p:spPr bwMode="auto">
            <a:xfrm>
              <a:off x="3200400" y="4953000"/>
              <a:ext cx="404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b="1" i="0"/>
                <a:t>N</a:t>
              </a:r>
              <a:endParaRPr lang="en-GB" altLang="en-US" b="1" i="0"/>
            </a:p>
          </p:txBody>
        </p:sp>
      </p:grpSp>
      <p:sp>
        <p:nvSpPr>
          <p:cNvPr id="42" name="Title 1"/>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smtClean="0">
                <a:latin typeface="Times New Roman" panose="02020603050405020304" pitchFamily="18" charset="0"/>
                <a:cs typeface="Times New Roman" panose="02020603050405020304" pitchFamily="18" charset="0"/>
              </a:rPr>
              <a:t>Back-Face Detection </a:t>
            </a:r>
            <a:r>
              <a:rPr lang="en-US" b="1" i="1" u="sng" smtClean="0">
                <a:latin typeface="Times New Roman" panose="02020603050405020304" pitchFamily="18" charset="0"/>
                <a:cs typeface="Times New Roman" panose="02020603050405020304" pitchFamily="18" charset="0"/>
              </a:rPr>
              <a:t>(Plane-Equation method)</a:t>
            </a:r>
            <a:endParaRPr lang="en-US" b="1" i="1" u="sng" dirty="0">
              <a:latin typeface="Times New Roman" panose="02020603050405020304" pitchFamily="18" charset="0"/>
              <a:cs typeface="Times New Roman" panose="02020603050405020304" pitchFamily="18" charset="0"/>
            </a:endParaRPr>
          </a:p>
        </p:txBody>
      </p:sp>
      <p:sp>
        <p:nvSpPr>
          <p:cNvPr id="43" name="Rectangle 42"/>
          <p:cNvSpPr/>
          <p:nvPr/>
        </p:nvSpPr>
        <p:spPr>
          <a:xfrm>
            <a:off x="1031997" y="1969570"/>
            <a:ext cx="8921506" cy="646331"/>
          </a:xfrm>
          <a:prstGeom prst="rect">
            <a:avLst/>
          </a:prstGeom>
        </p:spPr>
        <p:txBody>
          <a:bodyPr wrap="square">
            <a:spAutoFit/>
          </a:bodyPr>
          <a:lstStyle/>
          <a:p>
            <a:r>
              <a:rPr lang="en-US" dirty="0" smtClean="0"/>
              <a:t>We can see the front-face of solid objects:</a:t>
            </a:r>
          </a:p>
          <a:p>
            <a:r>
              <a:rPr lang="en-US" dirty="0" smtClean="0"/>
              <a:t>Hence, these cannot be ignored</a:t>
            </a:r>
            <a:endParaRPr lang="en-US" dirty="0"/>
          </a:p>
        </p:txBody>
      </p:sp>
    </p:spTree>
    <p:extLst>
      <p:ext uri="{BB962C8B-B14F-4D97-AF65-F5344CB8AC3E}">
        <p14:creationId xmlns:p14="http://schemas.microsoft.com/office/powerpoint/2010/main" xmlns="" val="31526560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E5295F3-CB9A-46E7-ADA4-32F17A59A0E2}" type="slidenum">
              <a:rPr lang="en-US" smtClean="0"/>
              <a:pPr/>
              <a:t>60</a:t>
            </a:fld>
            <a:endParaRPr lang="en-US"/>
          </a:p>
        </p:txBody>
      </p:sp>
      <p:pic>
        <p:nvPicPr>
          <p:cNvPr id="5" name="Content Placeholder 4"/>
          <p:cNvPicPr>
            <a:picLocks noGrp="1"/>
          </p:cNvPicPr>
          <p:nvPr>
            <p:ph idx="1"/>
          </p:nvPr>
        </p:nvPicPr>
        <p:blipFill>
          <a:blip r:embed="rId3" cstate="print"/>
          <a:srcRect/>
          <a:stretch>
            <a:fillRect/>
          </a:stretch>
        </p:blipFill>
        <p:spPr bwMode="auto">
          <a:xfrm>
            <a:off x="9145862" y="2034454"/>
            <a:ext cx="2871967" cy="2329021"/>
          </a:xfrm>
          <a:prstGeom prst="rect">
            <a:avLst/>
          </a:prstGeom>
          <a:noFill/>
          <a:ln w="9525">
            <a:noFill/>
            <a:miter lim="800000"/>
            <a:headEnd/>
            <a:tailEnd/>
          </a:ln>
        </p:spPr>
      </p:pic>
      <p:sp>
        <p:nvSpPr>
          <p:cNvPr id="6" name="Rectangle 5"/>
          <p:cNvSpPr/>
          <p:nvPr/>
        </p:nvSpPr>
        <p:spPr>
          <a:xfrm>
            <a:off x="302621" y="1057446"/>
            <a:ext cx="11051179" cy="461665"/>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In figure,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a:t>
            </a:r>
            <a:r>
              <a:rPr lang="en-US" sz="2400" dirty="0">
                <a:latin typeface="Times New Roman" panose="02020603050405020304" pitchFamily="18" charset="0"/>
                <a:ea typeface="Calibri" panose="020F0502020204030204" pitchFamily="34" charset="0"/>
                <a:cs typeface="Times New Roman" panose="02020603050405020304" pitchFamily="18" charset="0"/>
              </a:rPr>
              <a:t>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2,</a:t>
            </a:r>
            <a:r>
              <a:rPr lang="en-US" sz="2400" dirty="0">
                <a:latin typeface="Times New Roman" panose="02020603050405020304" pitchFamily="18" charset="0"/>
                <a:ea typeface="Calibri" panose="020F0502020204030204" pitchFamily="34" charset="0"/>
                <a:cs typeface="Times New Roman" panose="02020603050405020304" pitchFamily="18" charset="0"/>
              </a:rPr>
              <a:t> N</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a:latin typeface="Times New Roman" panose="02020603050405020304" pitchFamily="18" charset="0"/>
                <a:ea typeface="Calibri" panose="020F0502020204030204" pitchFamily="34" charset="0"/>
                <a:cs typeface="Times New Roman" panose="02020603050405020304" pitchFamily="18" charset="0"/>
              </a:rPr>
              <a:t>are the normal unit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vectors </a:t>
            </a:r>
            <a:r>
              <a:rPr lang="en-US" sz="2400" dirty="0" smtClean="0">
                <a:latin typeface="Times New Roman" panose="02020603050405020304" pitchFamily="18" charset="0"/>
                <a:ea typeface="SimSun" panose="02010600030101010101" pitchFamily="2" charset="-122"/>
              </a:rPr>
              <a:t>at </a:t>
            </a:r>
            <a:r>
              <a:rPr lang="en-US" sz="2400" dirty="0">
                <a:latin typeface="Times New Roman" panose="02020603050405020304" pitchFamily="18" charset="0"/>
                <a:ea typeface="SimSun" panose="02010600030101010101" pitchFamily="2" charset="-122"/>
              </a:rPr>
              <a:t>each vertex of polygon surface</a:t>
            </a:r>
            <a:r>
              <a:rPr lang="en-US" sz="2400" dirty="0" smtClean="0">
                <a:latin typeface="Times New Roman" panose="02020603050405020304" pitchFamily="18" charset="0"/>
                <a:ea typeface="SimSun" panose="02010600030101010101" pitchFamily="2" charset="-122"/>
              </a:rPr>
              <a:t>. </a:t>
            </a:r>
            <a:endParaRPr lang="en-US" sz="2400" dirty="0"/>
          </a:p>
        </p:txBody>
      </p:sp>
      <p:sp>
        <p:nvSpPr>
          <p:cNvPr id="7" name="Title 1"/>
          <p:cNvSpPr>
            <a:spLocks noGrp="1"/>
          </p:cNvSpPr>
          <p:nvPr>
            <p:ph type="title"/>
          </p:nvPr>
        </p:nvSpPr>
        <p:spPr>
          <a:xfrm>
            <a:off x="0" y="11802"/>
            <a:ext cx="10515600" cy="1006929"/>
          </a:xfrm>
        </p:spPr>
        <p:txBody>
          <a:bodyPr/>
          <a:lstStyle/>
          <a:p>
            <a:r>
              <a:rPr lang="en-US" b="1" u="sng" dirty="0" smtClean="0"/>
              <a:t>2. </a:t>
            </a:r>
            <a:r>
              <a:rPr lang="en-US" b="1" u="sng" dirty="0" err="1" smtClean="0"/>
              <a:t>Phong</a:t>
            </a:r>
            <a:r>
              <a:rPr lang="en-US" b="1" u="sng" dirty="0" smtClean="0"/>
              <a:t> </a:t>
            </a:r>
            <a:r>
              <a:rPr lang="en-US" b="1" u="sng" dirty="0"/>
              <a:t>Shading</a:t>
            </a:r>
            <a:endParaRPr lang="en-US" u="sng" dirty="0"/>
          </a:p>
        </p:txBody>
      </p:sp>
      <p:sp>
        <p:nvSpPr>
          <p:cNvPr id="8" name="Rectangle 7"/>
          <p:cNvSpPr/>
          <p:nvPr/>
        </p:nvSpPr>
        <p:spPr>
          <a:xfrm>
            <a:off x="302620" y="1560372"/>
            <a:ext cx="10735493" cy="83099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For scan-line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that </a:t>
            </a:r>
            <a:r>
              <a:rPr lang="en-US" sz="2400" dirty="0">
                <a:latin typeface="Times New Roman" panose="02020603050405020304" pitchFamily="18" charset="0"/>
                <a:ea typeface="Calibri" panose="020F0502020204030204" pitchFamily="34" charset="0"/>
                <a:cs typeface="Times New Roman" panose="02020603050405020304" pitchFamily="18" charset="0"/>
              </a:rPr>
              <a:t>intersect an edge, the normal vector N can be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obtained </a:t>
            </a:r>
            <a:r>
              <a:rPr lang="en-US" sz="2400" dirty="0">
                <a:latin typeface="Times New Roman" panose="02020603050405020304" pitchFamily="18" charset="0"/>
                <a:ea typeface="Calibri" panose="020F0502020204030204" pitchFamily="34" charset="0"/>
                <a:cs typeface="Times New Roman" panose="02020603050405020304" pitchFamily="18" charset="0"/>
              </a:rPr>
              <a:t>by vertically interpolating normal vectors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of </a:t>
            </a:r>
            <a:r>
              <a:rPr lang="en-US" sz="2400" dirty="0">
                <a:latin typeface="Times New Roman" panose="02020603050405020304" pitchFamily="18" charset="0"/>
                <a:ea typeface="Calibri" panose="020F0502020204030204" pitchFamily="34" charset="0"/>
                <a:cs typeface="Times New Roman" panose="02020603050405020304" pitchFamily="18" charset="0"/>
              </a:rPr>
              <a:t>the vertex on that edge as.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2"/>
          <p:cNvSpPr>
            <a:spLocks noChangeArrowheads="1"/>
          </p:cNvSpPr>
          <p:nvPr/>
        </p:nvSpPr>
        <p:spPr bwMode="auto">
          <a:xfrm>
            <a:off x="2743199" y="2598894"/>
            <a:ext cx="18257971"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xmlns="" val="2059693453"/>
              </p:ext>
            </p:extLst>
          </p:nvPr>
        </p:nvGraphicFramePr>
        <p:xfrm>
          <a:off x="2534196" y="2468799"/>
          <a:ext cx="2978330" cy="875826"/>
        </p:xfrm>
        <a:graphic>
          <a:graphicData uri="http://schemas.openxmlformats.org/presentationml/2006/ole">
            <p:oleObj spid="_x0000_s16406" r:id="rId4" imgW="1651000" imgH="431800" progId="Equation.3">
              <p:embed/>
            </p:oleObj>
          </a:graphicData>
        </a:graphic>
      </p:graphicFrame>
      <p:sp>
        <p:nvSpPr>
          <p:cNvPr id="11" name="Rectangle 10"/>
          <p:cNvSpPr/>
          <p:nvPr/>
        </p:nvSpPr>
        <p:spPr>
          <a:xfrm>
            <a:off x="302619" y="3564266"/>
            <a:ext cx="9403083" cy="830997"/>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Incremental calculations are used to evaluate </a:t>
            </a:r>
            <a:r>
              <a:rPr lang="en-US" sz="2400" dirty="0" smtClean="0">
                <a:latin typeface="Times New Roman" panose="02020603050405020304" pitchFamily="18" charset="0"/>
                <a:ea typeface="SimSun" panose="02010600030101010101" pitchFamily="2" charset="-122"/>
              </a:rPr>
              <a:t>normal </a:t>
            </a:r>
            <a:r>
              <a:rPr lang="en-US" sz="2400" dirty="0">
                <a:latin typeface="Times New Roman" panose="02020603050405020304" pitchFamily="18" charset="0"/>
                <a:ea typeface="SimSun" panose="02010600030101010101" pitchFamily="2" charset="-122"/>
              </a:rPr>
              <a:t>between scan lines and along each individual scan line as in </a:t>
            </a:r>
            <a:r>
              <a:rPr lang="en-US" sz="2400" dirty="0" err="1">
                <a:latin typeface="Times New Roman" panose="02020603050405020304" pitchFamily="18" charset="0"/>
                <a:ea typeface="SimSun" panose="02010600030101010101" pitchFamily="2" charset="-122"/>
              </a:rPr>
              <a:t>Gouraud</a:t>
            </a:r>
            <a:r>
              <a:rPr lang="en-US" sz="2400" dirty="0">
                <a:latin typeface="Times New Roman" panose="02020603050405020304" pitchFamily="18" charset="0"/>
                <a:ea typeface="SimSun" panose="02010600030101010101" pitchFamily="2" charset="-122"/>
              </a:rPr>
              <a:t> shading. </a:t>
            </a:r>
            <a:endParaRPr lang="en-US" sz="2400" dirty="0"/>
          </a:p>
        </p:txBody>
      </p:sp>
      <p:sp>
        <p:nvSpPr>
          <p:cNvPr id="12" name="Rectangle 11"/>
          <p:cNvSpPr/>
          <p:nvPr/>
        </p:nvSpPr>
        <p:spPr>
          <a:xfrm>
            <a:off x="302619" y="4571000"/>
            <a:ext cx="11153507" cy="830997"/>
          </a:xfrm>
          <a:prstGeom prst="rect">
            <a:avLst/>
          </a:prstGeom>
        </p:spPr>
        <p:txBody>
          <a:bodyPr wrap="square">
            <a:spAutoFit/>
          </a:bodyPr>
          <a:lstStyle/>
          <a:p>
            <a:pPr marL="285750" indent="-285750" algn="just">
              <a:buFont typeface="Arial" panose="020B0604020202020204" pitchFamily="34" charset="0"/>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Phong</a:t>
            </a:r>
            <a:r>
              <a:rPr lang="en-US" sz="2400" dirty="0">
                <a:latin typeface="Times New Roman" panose="02020603050405020304" pitchFamily="18" charset="0"/>
                <a:ea typeface="Calibri" panose="020F0502020204030204" pitchFamily="34" charset="0"/>
                <a:cs typeface="Times New Roman" panose="02020603050405020304" pitchFamily="18" charset="0"/>
              </a:rPr>
              <a:t> shading produces accurate results than the direct interpolation but it requires considerably more calculations.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4280037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95411" cy="993412"/>
          </a:xfrm>
        </p:spPr>
        <p:txBody>
          <a:bodyPr>
            <a:normAutofit fontScale="90000"/>
          </a:bodyPr>
          <a:lstStyle/>
          <a:p>
            <a:r>
              <a:rPr lang="en-US" b="1" dirty="0" smtClean="0"/>
              <a:t/>
            </a:r>
            <a:br>
              <a:rPr lang="en-US" b="1" dirty="0" smtClean="0"/>
            </a:br>
            <a:r>
              <a:rPr lang="en-US" b="1" u="sng" dirty="0" smtClean="0"/>
              <a:t>3. Fast </a:t>
            </a:r>
            <a:r>
              <a:rPr lang="en-US" b="1" u="sng" dirty="0" err="1"/>
              <a:t>Phong</a:t>
            </a:r>
            <a:r>
              <a:rPr lang="en-US" b="1" u="sng" dirty="0"/>
              <a:t> Shading</a:t>
            </a:r>
            <a:r>
              <a:rPr lang="en-US" dirty="0"/>
              <a:t/>
            </a:r>
            <a:br>
              <a:rPr lang="en-US" dirty="0"/>
            </a:br>
            <a:endParaRPr lang="en-US" dirty="0"/>
          </a:p>
        </p:txBody>
      </p:sp>
      <p:sp>
        <p:nvSpPr>
          <p:cNvPr id="3" name="Content Placeholder 2"/>
          <p:cNvSpPr>
            <a:spLocks noGrp="1"/>
          </p:cNvSpPr>
          <p:nvPr>
            <p:ph idx="1"/>
          </p:nvPr>
        </p:nvSpPr>
        <p:spPr>
          <a:xfrm>
            <a:off x="-1" y="993412"/>
            <a:ext cx="11900263" cy="5629457"/>
          </a:xfrm>
        </p:spPr>
        <p:txBody>
          <a:bodyPr>
            <a:normAutofit/>
          </a:bodyPr>
          <a:lstStyle/>
          <a:p>
            <a:r>
              <a:rPr lang="en-US" sz="2400" dirty="0"/>
              <a:t>Surface rendering with </a:t>
            </a:r>
            <a:r>
              <a:rPr lang="en-US" sz="2400" dirty="0" err="1"/>
              <a:t>Phong</a:t>
            </a:r>
            <a:r>
              <a:rPr lang="en-US" sz="2400" dirty="0"/>
              <a:t> shading can be speeded up by using approximations in the illumination-model calculations of normal vectors</a:t>
            </a:r>
            <a:r>
              <a:rPr lang="en-US" sz="2400" dirty="0" smtClean="0"/>
              <a:t>.</a:t>
            </a:r>
          </a:p>
          <a:p>
            <a:r>
              <a:rPr lang="en-US" sz="2400" dirty="0"/>
              <a:t>Fast </a:t>
            </a:r>
            <a:r>
              <a:rPr lang="en-US" sz="2400" dirty="0" err="1"/>
              <a:t>Phong</a:t>
            </a:r>
            <a:r>
              <a:rPr lang="en-US" sz="2400" dirty="0"/>
              <a:t> shading approximates the intensity calculations using a Taylor series expansion and Triangular surface patches</a:t>
            </a:r>
            <a:r>
              <a:rPr lang="en-US" sz="2400" dirty="0" smtClean="0"/>
              <a:t>.</a:t>
            </a:r>
          </a:p>
          <a:p>
            <a:r>
              <a:rPr lang="en-US" sz="2400" dirty="0"/>
              <a:t>Since </a:t>
            </a:r>
            <a:r>
              <a:rPr lang="en-US" sz="2400" dirty="0" err="1"/>
              <a:t>Phong</a:t>
            </a:r>
            <a:r>
              <a:rPr lang="en-US" sz="2400" dirty="0"/>
              <a:t> shading interpolates normal vectors from vertex </a:t>
            </a:r>
            <a:r>
              <a:rPr lang="en-US" sz="2400" dirty="0" err="1"/>
              <a:t>normals</a:t>
            </a:r>
            <a:r>
              <a:rPr lang="en-US" sz="2400" dirty="0"/>
              <a:t>, we can express the surface normal N at any point (x, y) over a triangle as:</a:t>
            </a:r>
          </a:p>
          <a:p>
            <a:pPr marL="0" indent="0">
              <a:buNone/>
            </a:pPr>
            <a:r>
              <a:rPr lang="en-US" sz="2400" dirty="0" smtClean="0"/>
              <a:t>			N </a:t>
            </a:r>
            <a:r>
              <a:rPr lang="en-US" sz="2400" dirty="0"/>
              <a:t>= Ax + By + C</a:t>
            </a:r>
          </a:p>
          <a:p>
            <a:pPr marL="0" indent="0">
              <a:buNone/>
            </a:pPr>
            <a:r>
              <a:rPr lang="en-US" sz="2400" dirty="0"/>
              <a:t>	</a:t>
            </a:r>
            <a:r>
              <a:rPr lang="en-US" sz="2400" dirty="0" smtClean="0"/>
              <a:t>Where </a:t>
            </a:r>
            <a:r>
              <a:rPr lang="en-US" sz="2400" dirty="0"/>
              <a:t>A, B, C are determined from the three vertex equations.</a:t>
            </a:r>
          </a:p>
          <a:p>
            <a:pPr marL="0" indent="0">
              <a:buNone/>
            </a:pPr>
            <a:r>
              <a:rPr lang="en-US" sz="2400" dirty="0" smtClean="0"/>
              <a:t>			</a:t>
            </a:r>
            <a:r>
              <a:rPr lang="en-US" sz="2400" dirty="0" err="1" smtClean="0"/>
              <a:t>N</a:t>
            </a:r>
            <a:r>
              <a:rPr lang="en-US" sz="2400" baseline="-25000" dirty="0" err="1" smtClean="0"/>
              <a:t>k</a:t>
            </a:r>
            <a:r>
              <a:rPr lang="en-US" sz="2400" baseline="-25000" dirty="0" smtClean="0"/>
              <a:t> </a:t>
            </a:r>
            <a:r>
              <a:rPr lang="en-US" sz="2400" dirty="0"/>
              <a:t>= </a:t>
            </a:r>
            <a:r>
              <a:rPr lang="en-US" sz="2400" dirty="0" err="1"/>
              <a:t>Ax</a:t>
            </a:r>
            <a:r>
              <a:rPr lang="en-US" sz="2400" baseline="-25000" dirty="0" err="1"/>
              <a:t>k</a:t>
            </a:r>
            <a:r>
              <a:rPr lang="en-US" sz="2400" dirty="0"/>
              <a:t> + </a:t>
            </a:r>
            <a:r>
              <a:rPr lang="en-US" sz="2400" dirty="0" err="1"/>
              <a:t>By</a:t>
            </a:r>
            <a:r>
              <a:rPr lang="en-US" sz="2400" baseline="-25000" dirty="0" err="1"/>
              <a:t>k</a:t>
            </a:r>
            <a:r>
              <a:rPr lang="en-US" sz="2400" baseline="-25000" dirty="0"/>
              <a:t> </a:t>
            </a:r>
            <a:r>
              <a:rPr lang="en-US" sz="2400" dirty="0"/>
              <a:t>+ C,   k = 1, 2, 3 for (</a:t>
            </a:r>
            <a:r>
              <a:rPr lang="en-US" sz="2400" dirty="0" err="1"/>
              <a:t>x</a:t>
            </a:r>
            <a:r>
              <a:rPr lang="en-US" sz="2400" baseline="-25000" dirty="0" err="1"/>
              <a:t>k</a:t>
            </a:r>
            <a:r>
              <a:rPr lang="en-US" sz="2400" baseline="-25000" dirty="0"/>
              <a:t> </a:t>
            </a:r>
            <a:r>
              <a:rPr lang="en-US" sz="2400" dirty="0"/>
              <a:t>, </a:t>
            </a:r>
            <a:r>
              <a:rPr lang="en-US" sz="2400" dirty="0" err="1"/>
              <a:t>y</a:t>
            </a:r>
            <a:r>
              <a:rPr lang="en-US" sz="2400" baseline="-25000" dirty="0" err="1"/>
              <a:t>k</a:t>
            </a:r>
            <a:r>
              <a:rPr lang="en-US" sz="2400" baseline="-25000" dirty="0"/>
              <a:t> </a:t>
            </a:r>
            <a:r>
              <a:rPr lang="en-US" sz="2400" dirty="0"/>
              <a:t>) vertex</a:t>
            </a:r>
            <a:r>
              <a:rPr lang="en-US" sz="2400" dirty="0" smtClean="0"/>
              <a:t>.</a:t>
            </a:r>
          </a:p>
          <a:p>
            <a:r>
              <a:rPr lang="en-US" sz="2400" dirty="0"/>
              <a:t>Omitting the reflectivity and attenuation parameters, we can write the calculation for light-source diffuse reflection from a surface point (x, y)</a:t>
            </a:r>
            <a:r>
              <a:rPr lang="en-US" sz="2400" b="1" dirty="0"/>
              <a:t> </a:t>
            </a:r>
            <a:r>
              <a:rPr lang="en-US" sz="2400" dirty="0"/>
              <a:t>as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61</a:t>
            </a:fld>
            <a:endParaRPr lang="en-US"/>
          </a:p>
        </p:txBody>
      </p:sp>
      <p:sp>
        <p:nvSpPr>
          <p:cNvPr id="7" name="Rectangle 4"/>
          <p:cNvSpPr>
            <a:spLocks noChangeArrowheads="1"/>
          </p:cNvSpPr>
          <p:nvPr/>
        </p:nvSpPr>
        <p:spPr bwMode="auto">
          <a:xfrm>
            <a:off x="1920240" y="5927725"/>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xmlns="" val="3908025383"/>
              </p:ext>
            </p:extLst>
          </p:nvPr>
        </p:nvGraphicFramePr>
        <p:xfrm>
          <a:off x="1417321" y="5473337"/>
          <a:ext cx="7873536" cy="883013"/>
        </p:xfrm>
        <a:graphic>
          <a:graphicData uri="http://schemas.openxmlformats.org/presentationml/2006/ole">
            <p:oleObj spid="_x0000_s17429" r:id="rId3" imgW="4254500" imgH="419100" progId="Equation.3">
              <p:embed/>
            </p:oleObj>
          </a:graphicData>
        </a:graphic>
      </p:graphicFrame>
    </p:spTree>
    <p:extLst>
      <p:ext uri="{BB962C8B-B14F-4D97-AF65-F5344CB8AC3E}">
        <p14:creationId xmlns:p14="http://schemas.microsoft.com/office/powerpoint/2010/main" xmlns="" val="29965923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93" y="793659"/>
            <a:ext cx="11858897" cy="5803084"/>
          </a:xfrm>
        </p:spPr>
        <p:txBody>
          <a:bodyPr/>
          <a:lstStyle/>
          <a:p>
            <a:r>
              <a:rPr lang="en-US" dirty="0"/>
              <a:t>Re writing this,</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62</a:t>
            </a:fld>
            <a:endParaRPr lang="en-US"/>
          </a:p>
        </p:txBody>
      </p:sp>
      <p:sp>
        <p:nvSpPr>
          <p:cNvPr id="7" name="Title 1"/>
          <p:cNvSpPr>
            <a:spLocks noGrp="1"/>
          </p:cNvSpPr>
          <p:nvPr>
            <p:ph type="title"/>
          </p:nvPr>
        </p:nvSpPr>
        <p:spPr>
          <a:xfrm>
            <a:off x="0" y="0"/>
            <a:ext cx="10515600" cy="966651"/>
          </a:xfrm>
        </p:spPr>
        <p:txBody>
          <a:bodyPr>
            <a:normAutofit fontScale="90000"/>
          </a:bodyPr>
          <a:lstStyle/>
          <a:p>
            <a:r>
              <a:rPr lang="en-US" b="1" dirty="0" smtClean="0"/>
              <a:t/>
            </a:r>
            <a:br>
              <a:rPr lang="en-US" b="1" dirty="0" smtClean="0"/>
            </a:br>
            <a:r>
              <a:rPr lang="en-US" b="1" u="sng" dirty="0" smtClean="0"/>
              <a:t>3. Fast </a:t>
            </a:r>
            <a:r>
              <a:rPr lang="en-US" b="1" u="sng" dirty="0" err="1" smtClean="0"/>
              <a:t>Phong</a:t>
            </a:r>
            <a:r>
              <a:rPr lang="en-US" b="1" u="sng" dirty="0" smtClean="0"/>
              <a:t> Shading</a:t>
            </a:r>
            <a:r>
              <a:rPr lang="en-US" dirty="0" smtClean="0"/>
              <a:t/>
            </a:r>
            <a:br>
              <a:rPr lang="en-US" dirty="0" smtClean="0"/>
            </a:br>
            <a:endParaRPr lang="en-US" dirty="0"/>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6"/>
          <p:cNvSpPr>
            <a:spLocks noChangeArrowheads="1"/>
          </p:cNvSpPr>
          <p:nvPr/>
        </p:nvSpPr>
        <p:spPr bwMode="auto">
          <a:xfrm>
            <a:off x="6096000" y="1323559"/>
            <a:ext cx="22511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 (1)</a:t>
            </a:r>
          </a:p>
        </p:txBody>
      </p:sp>
      <p:graphicFrame>
        <p:nvGraphicFramePr>
          <p:cNvPr id="11" name="Object 10"/>
          <p:cNvGraphicFramePr>
            <a:graphicFrameLocks noChangeAspect="1"/>
          </p:cNvGraphicFramePr>
          <p:nvPr>
            <p:extLst>
              <p:ext uri="{D42A27DB-BD31-4B8C-83A1-F6EECF244321}">
                <p14:modId xmlns:p14="http://schemas.microsoft.com/office/powerpoint/2010/main" xmlns="" val="2843613693"/>
              </p:ext>
            </p:extLst>
          </p:nvPr>
        </p:nvGraphicFramePr>
        <p:xfrm>
          <a:off x="1436915" y="1092751"/>
          <a:ext cx="4369657" cy="1073257"/>
        </p:xfrm>
        <a:graphic>
          <a:graphicData uri="http://schemas.openxmlformats.org/presentationml/2006/ole">
            <p:oleObj spid="_x0000_s18494" r:id="rId3" imgW="2679700" imgH="533400" progId="Equation.3">
              <p:embed/>
            </p:oleObj>
          </a:graphicData>
        </a:graphic>
      </p:graphicFrame>
      <p:sp>
        <p:nvSpPr>
          <p:cNvPr id="18" name="Rectangle 17"/>
          <p:cNvSpPr/>
          <p:nvPr/>
        </p:nvSpPr>
        <p:spPr>
          <a:xfrm>
            <a:off x="315684" y="2255716"/>
            <a:ext cx="10199916" cy="46166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ea typeface="SimSun" panose="02010600030101010101" pitchFamily="2" charset="-122"/>
              </a:rPr>
              <a:t>Where parameters a, b, c, d… are used to represent the various dot products as </a:t>
            </a:r>
            <a:endParaRPr lang="en-US" sz="2400" dirty="0"/>
          </a:p>
        </p:txBody>
      </p:sp>
      <p:sp>
        <p:nvSpPr>
          <p:cNvPr id="19" name="Rectangle 14"/>
          <p:cNvSpPr>
            <a:spLocks noChangeArrowheads="1"/>
          </p:cNvSpPr>
          <p:nvPr/>
        </p:nvSpPr>
        <p:spPr bwMode="auto">
          <a:xfrm>
            <a:off x="9130035" y="2242289"/>
            <a:ext cx="13658934" cy="457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0" name="Object 19"/>
          <p:cNvGraphicFramePr>
            <a:graphicFrameLocks noChangeAspect="1"/>
          </p:cNvGraphicFramePr>
          <p:nvPr>
            <p:extLst>
              <p:ext uri="{D42A27DB-BD31-4B8C-83A1-F6EECF244321}">
                <p14:modId xmlns:p14="http://schemas.microsoft.com/office/powerpoint/2010/main" xmlns="" val="1884819645"/>
              </p:ext>
            </p:extLst>
          </p:nvPr>
        </p:nvGraphicFramePr>
        <p:xfrm>
          <a:off x="10359259" y="2168434"/>
          <a:ext cx="913986" cy="653144"/>
        </p:xfrm>
        <a:graphic>
          <a:graphicData uri="http://schemas.openxmlformats.org/presentationml/2006/ole">
            <p:oleObj spid="_x0000_s18495" r:id="rId4" imgW="672808" imgH="418918" progId="Equation.3">
              <p:embed/>
            </p:oleObj>
          </a:graphicData>
        </a:graphic>
      </p:graphicFrame>
      <p:sp>
        <p:nvSpPr>
          <p:cNvPr id="21" name="Rectangle 20"/>
          <p:cNvSpPr/>
          <p:nvPr/>
        </p:nvSpPr>
        <p:spPr>
          <a:xfrm>
            <a:off x="611702" y="2663107"/>
            <a:ext cx="1441420" cy="461665"/>
          </a:xfrm>
          <a:prstGeom prst="rect">
            <a:avLst/>
          </a:prstGeom>
        </p:spPr>
        <p:txBody>
          <a:bodyPr wrap="none">
            <a:spAutoFit/>
          </a:bodyPr>
          <a:lstStyle/>
          <a:p>
            <a:pPr algn="just"/>
            <a:r>
              <a:rPr lang="en-US" sz="2400"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sz="2400" dirty="0">
                <a:latin typeface="Times New Roman" panose="02020603050405020304" pitchFamily="18" charset="0"/>
                <a:ea typeface="Calibri" panose="020F0502020204030204" pitchFamily="34" charset="0"/>
                <a:cs typeface="Times New Roman" panose="02020603050405020304" pitchFamily="18" charset="0"/>
              </a:rPr>
              <a:t>so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p:cNvSpPr/>
          <p:nvPr/>
        </p:nvSpPr>
        <p:spPr>
          <a:xfrm>
            <a:off x="315684" y="3252633"/>
            <a:ext cx="11038116" cy="830997"/>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Finally, denominator of equation (1) can be expressed as Taylor series expansions and retains terms up to second degree in x and y. This yields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xmlns="" val="1635416864"/>
              </p:ext>
            </p:extLst>
          </p:nvPr>
        </p:nvGraphicFramePr>
        <p:xfrm>
          <a:off x="1883230" y="4006446"/>
          <a:ext cx="6463936" cy="765871"/>
        </p:xfrm>
        <a:graphic>
          <a:graphicData uri="http://schemas.openxmlformats.org/presentationml/2006/ole">
            <p:oleObj spid="_x0000_s18496" r:id="rId5" imgW="2806700" imgH="254000" progId="Equation.3">
              <p:embed/>
            </p:oleObj>
          </a:graphicData>
        </a:graphic>
      </p:graphicFrame>
      <p:sp>
        <p:nvSpPr>
          <p:cNvPr id="25" name="Rectangle 24"/>
          <p:cNvSpPr/>
          <p:nvPr/>
        </p:nvSpPr>
        <p:spPr>
          <a:xfrm>
            <a:off x="1436915" y="4674028"/>
            <a:ext cx="8148969" cy="461665"/>
          </a:xfrm>
          <a:prstGeom prst="rect">
            <a:avLst/>
          </a:prstGeom>
        </p:spPr>
        <p:txBody>
          <a:bodyPr wrap="square">
            <a:spAutoFit/>
          </a:bodyPr>
          <a:lstStyle/>
          <a:p>
            <a:pPr algn="just"/>
            <a:r>
              <a:rPr lang="en-US" sz="2400" dirty="0">
                <a:latin typeface="Times New Roman" panose="02020603050405020304" pitchFamily="18" charset="0"/>
                <a:ea typeface="Calibri" panose="020F0502020204030204" pitchFamily="34" charset="0"/>
                <a:cs typeface="Times New Roman" panose="02020603050405020304" pitchFamily="18" charset="0"/>
              </a:rPr>
              <a:t>Where each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a:t>
            </a:r>
            <a:r>
              <a:rPr lang="en-US" sz="2400" baseline="-25000" dirty="0" err="1">
                <a:latin typeface="Times New Roman" panose="02020603050405020304" pitchFamily="18" charset="0"/>
                <a:ea typeface="Calibri" panose="020F0502020204030204" pitchFamily="34" charset="0"/>
                <a:cs typeface="Times New Roman" panose="02020603050405020304" pitchFamily="18" charset="0"/>
              </a:rPr>
              <a:t>­k</a:t>
            </a:r>
            <a:r>
              <a:rPr lang="en-US" sz="2400" dirty="0">
                <a:latin typeface="Times New Roman" panose="02020603050405020304" pitchFamily="18" charset="0"/>
                <a:ea typeface="Calibri" panose="020F0502020204030204" pitchFamily="34" charset="0"/>
                <a:cs typeface="Times New Roman" panose="02020603050405020304" pitchFamily="18" charset="0"/>
              </a:rPr>
              <a:t> is a function of parameters a, b, c, d, and so forth.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p:cNvSpPr/>
          <p:nvPr/>
        </p:nvSpPr>
        <p:spPr>
          <a:xfrm>
            <a:off x="315684" y="5362715"/>
            <a:ext cx="11038116"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This method still takes twice as long as in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Gouraud</a:t>
            </a:r>
            <a:r>
              <a:rPr lang="en-US" sz="2400" dirty="0">
                <a:latin typeface="Times New Roman" panose="02020603050405020304" pitchFamily="18" charset="0"/>
                <a:ea typeface="Calibri" panose="020F0502020204030204" pitchFamily="34" charset="0"/>
                <a:cs typeface="Times New Roman" panose="02020603050405020304" pitchFamily="18" charset="0"/>
              </a:rPr>
              <a:t> shading. Normal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Phong</a:t>
            </a:r>
            <a:r>
              <a:rPr lang="en-US" sz="2400" dirty="0">
                <a:latin typeface="Times New Roman" panose="02020603050405020304" pitchFamily="18" charset="0"/>
                <a:ea typeface="Calibri" panose="020F0502020204030204" pitchFamily="34" charset="0"/>
                <a:cs typeface="Times New Roman" panose="02020603050405020304" pitchFamily="18" charset="0"/>
              </a:rPr>
              <a:t> shading takes six to seven times that of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Gouraud</a:t>
            </a:r>
            <a:r>
              <a:rPr lang="en-US" sz="2400" dirty="0">
                <a:latin typeface="Times New Roman" panose="02020603050405020304" pitchFamily="18" charset="0"/>
                <a:ea typeface="Calibri" panose="020F0502020204030204" pitchFamily="34" charset="0"/>
                <a:cs typeface="Times New Roman" panose="02020603050405020304" pitchFamily="18" charset="0"/>
              </a:rPr>
              <a:t> shading.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3380225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1219201"/>
            <a:ext cx="4914900" cy="1325563"/>
          </a:xfrm>
        </p:spPr>
        <p:txBody>
          <a:bodyPr/>
          <a:lstStyle/>
          <a:p>
            <a:r>
              <a:rPr lang="en-US" sz="6000" b="1" dirty="0"/>
              <a:t>Chapter End </a:t>
            </a:r>
          </a:p>
        </p:txBody>
      </p:sp>
      <p:sp>
        <p:nvSpPr>
          <p:cNvPr id="3" name="Content Placeholder 2"/>
          <p:cNvSpPr>
            <a:spLocks noGrp="1"/>
          </p:cNvSpPr>
          <p:nvPr>
            <p:ph idx="1"/>
          </p:nvPr>
        </p:nvSpPr>
        <p:spPr>
          <a:xfrm>
            <a:off x="3810000" y="3124201"/>
            <a:ext cx="4933950" cy="993775"/>
          </a:xfrm>
        </p:spPr>
        <p:txBody>
          <a:bodyPr/>
          <a:lstStyle/>
          <a:p>
            <a:pPr marL="0" indent="0">
              <a:buNone/>
            </a:pPr>
            <a:r>
              <a:rPr lang="en-US" sz="6000" dirty="0"/>
              <a:t>Thank you</a:t>
            </a:r>
          </a:p>
        </p:txBody>
      </p:sp>
    </p:spTree>
    <p:extLst>
      <p:ext uri="{BB962C8B-B14F-4D97-AF65-F5344CB8AC3E}">
        <p14:creationId xmlns:p14="http://schemas.microsoft.com/office/powerpoint/2010/main" xmlns="" val="52735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Back-Face Detection </a:t>
            </a:r>
            <a:r>
              <a:rPr lang="en-US" b="1" i="1" u="sng" dirty="0" smtClean="0">
                <a:latin typeface="Times New Roman" panose="02020603050405020304" pitchFamily="18" charset="0"/>
                <a:cs typeface="Times New Roman" panose="02020603050405020304" pitchFamily="18" charset="0"/>
              </a:rPr>
              <a:t>(Plane-Equation method)</a:t>
            </a:r>
            <a:endParaRPr lang="en-US" dirty="0"/>
          </a:p>
        </p:txBody>
      </p:sp>
      <p:sp>
        <p:nvSpPr>
          <p:cNvPr id="3" name="Content Placeholder 2"/>
          <p:cNvSpPr>
            <a:spLocks noGrp="1"/>
          </p:cNvSpPr>
          <p:nvPr>
            <p:ph idx="1"/>
          </p:nvPr>
        </p:nvSpPr>
        <p:spPr/>
        <p:txBody>
          <a:bodyPr/>
          <a:lstStyle/>
          <a:p>
            <a:r>
              <a:rPr lang="en-US" dirty="0" smtClean="0"/>
              <a:t>Works fine for convex </a:t>
            </a:r>
            <a:r>
              <a:rPr lang="en-US" dirty="0" err="1" smtClean="0"/>
              <a:t>polyhedra</a:t>
            </a:r>
            <a:r>
              <a:rPr lang="en-US" dirty="0" smtClean="0"/>
              <a:t>: ±50% removed</a:t>
            </a:r>
          </a:p>
          <a:p>
            <a:r>
              <a:rPr lang="en-US" dirty="0" smtClean="0"/>
              <a:t>Concave or overlapping </a:t>
            </a:r>
            <a:r>
              <a:rPr lang="en-US" dirty="0" err="1" smtClean="0"/>
              <a:t>polyhedra</a:t>
            </a:r>
            <a:r>
              <a:rPr lang="en-US" dirty="0" smtClean="0"/>
              <a:t>: require additional processing</a:t>
            </a:r>
          </a:p>
          <a:p>
            <a:r>
              <a:rPr lang="en-US" dirty="0" smtClean="0"/>
              <a:t>Interior of objects can not be viewed</a:t>
            </a:r>
          </a:p>
          <a:p>
            <a:endParaRPr lang="en-US" dirty="0"/>
          </a:p>
        </p:txBody>
      </p:sp>
      <p:sp>
        <p:nvSpPr>
          <p:cNvPr id="4" name="Slide Number Placeholder 3"/>
          <p:cNvSpPr>
            <a:spLocks noGrp="1"/>
          </p:cNvSpPr>
          <p:nvPr>
            <p:ph type="sldNum" sz="quarter" idx="12"/>
          </p:nvPr>
        </p:nvSpPr>
        <p:spPr/>
        <p:txBody>
          <a:bodyPr/>
          <a:lstStyle/>
          <a:p>
            <a:fld id="{FE5295F3-CB9A-46E7-ADA4-32F17A59A0E2}" type="slidenum">
              <a:rPr lang="en-US" smtClean="0"/>
              <a:pPr/>
              <a:t>7</a:t>
            </a:fld>
            <a:endParaRPr lang="en-US"/>
          </a:p>
        </p:txBody>
      </p:sp>
      <p:grpSp>
        <p:nvGrpSpPr>
          <p:cNvPr id="5" name="Group 4"/>
          <p:cNvGrpSpPr/>
          <p:nvPr/>
        </p:nvGrpSpPr>
        <p:grpSpPr>
          <a:xfrm>
            <a:off x="1950276" y="3532157"/>
            <a:ext cx="7029450" cy="2141538"/>
            <a:chOff x="1066800" y="4267200"/>
            <a:chExt cx="7029450" cy="2141538"/>
          </a:xfrm>
        </p:grpSpPr>
        <p:sp>
          <p:nvSpPr>
            <p:cNvPr id="6" name="AutoShape 30"/>
            <p:cNvSpPr>
              <a:spLocks noChangeArrowheads="1"/>
            </p:cNvSpPr>
            <p:nvPr/>
          </p:nvSpPr>
          <p:spPr bwMode="auto">
            <a:xfrm>
              <a:off x="3124200" y="4800600"/>
              <a:ext cx="990600" cy="1143000"/>
            </a:xfrm>
            <a:prstGeom prst="cube">
              <a:avLst>
                <a:gd name="adj" fmla="val 25000"/>
              </a:avLst>
            </a:prstGeom>
            <a:solidFill>
              <a:schemeClr val="hlink"/>
            </a:solidFill>
            <a:ln w="28575">
              <a:solidFill>
                <a:schemeClr val="tx1"/>
              </a:solidFill>
              <a:miter lim="800000"/>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7" name="AutoShape 28"/>
            <p:cNvSpPr>
              <a:spLocks noChangeArrowheads="1"/>
            </p:cNvSpPr>
            <p:nvPr/>
          </p:nvSpPr>
          <p:spPr bwMode="auto">
            <a:xfrm>
              <a:off x="2590800" y="5257800"/>
              <a:ext cx="990600" cy="1143000"/>
            </a:xfrm>
            <a:prstGeom prst="cube">
              <a:avLst>
                <a:gd name="adj" fmla="val 25000"/>
              </a:avLst>
            </a:prstGeom>
            <a:solidFill>
              <a:schemeClr val="hlink"/>
            </a:solidFill>
            <a:ln w="28575">
              <a:solidFill>
                <a:schemeClr val="tx1"/>
              </a:solidFill>
              <a:miter lim="800000"/>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8" name="AutoShape 29"/>
            <p:cNvSpPr>
              <a:spLocks noChangeArrowheads="1"/>
            </p:cNvSpPr>
            <p:nvPr/>
          </p:nvSpPr>
          <p:spPr bwMode="auto">
            <a:xfrm>
              <a:off x="1066800" y="5257800"/>
              <a:ext cx="990600" cy="1143000"/>
            </a:xfrm>
            <a:prstGeom prst="cube">
              <a:avLst>
                <a:gd name="adj" fmla="val 25000"/>
              </a:avLst>
            </a:prstGeom>
            <a:solidFill>
              <a:schemeClr val="hlink"/>
            </a:solidFill>
            <a:ln w="28575">
              <a:solidFill>
                <a:schemeClr val="tx1"/>
              </a:solidFill>
              <a:miter lim="800000"/>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grpSp>
          <p:nvGrpSpPr>
            <p:cNvPr id="9" name="Group 38"/>
            <p:cNvGrpSpPr>
              <a:grpSpLocks/>
            </p:cNvGrpSpPr>
            <p:nvPr/>
          </p:nvGrpSpPr>
          <p:grpSpPr bwMode="auto">
            <a:xfrm>
              <a:off x="3657600" y="4267200"/>
              <a:ext cx="4438650" cy="1143000"/>
              <a:chOff x="2304" y="2688"/>
              <a:chExt cx="2796" cy="720"/>
            </a:xfrm>
          </p:grpSpPr>
          <p:sp>
            <p:nvSpPr>
              <p:cNvPr id="14" name="Line 34"/>
              <p:cNvSpPr>
                <a:spLocks noChangeShapeType="1"/>
              </p:cNvSpPr>
              <p:nvPr/>
            </p:nvSpPr>
            <p:spPr bwMode="auto">
              <a:xfrm flipV="1">
                <a:off x="2304" y="2976"/>
                <a:ext cx="1008" cy="336"/>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5" name="Line 36"/>
              <p:cNvSpPr>
                <a:spLocks noChangeShapeType="1"/>
              </p:cNvSpPr>
              <p:nvPr/>
            </p:nvSpPr>
            <p:spPr bwMode="auto">
              <a:xfrm flipV="1">
                <a:off x="3600" y="2976"/>
                <a:ext cx="144" cy="432"/>
              </a:xfrm>
              <a:prstGeom prst="line">
                <a:avLst/>
              </a:prstGeom>
              <a:noFill/>
              <a:ln w="28575">
                <a:solidFill>
                  <a:srgbClr val="FF3300"/>
                </a:solidFill>
                <a:round/>
                <a:headEnd type="triangle" w="med" len="med"/>
                <a:tailEnd/>
              </a:ln>
              <a:extLst>
                <a:ext uri="{909E8E84-426E-40DD-AFC4-6F175D3DCCD1}">
                  <a14:hiddenFill xmlns:a14="http://schemas.microsoft.com/office/drawing/2010/main" xmlns="">
                    <a:noFill/>
                  </a14:hiddenFill>
                </a:ext>
              </a:extLst>
            </p:spPr>
            <p:txBody>
              <a:bodyPr>
                <a:spAutoFit/>
              </a:bodyPr>
              <a:lstStyle/>
              <a:p>
                <a:endParaRPr lang="en-US"/>
              </a:p>
            </p:txBody>
          </p:sp>
          <p:sp>
            <p:nvSpPr>
              <p:cNvPr id="16" name="Text Box 37"/>
              <p:cNvSpPr txBox="1">
                <a:spLocks noChangeArrowheads="1"/>
              </p:cNvSpPr>
              <p:nvPr/>
            </p:nvSpPr>
            <p:spPr bwMode="auto">
              <a:xfrm>
                <a:off x="2878" y="2688"/>
                <a:ext cx="222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r>
                  <a:rPr lang="en-US" altLang="en-US"/>
                  <a:t>Partially visible front faces</a:t>
                </a:r>
                <a:endParaRPr lang="en-GB" altLang="en-US"/>
              </a:p>
            </p:txBody>
          </p:sp>
        </p:grpSp>
        <p:grpSp>
          <p:nvGrpSpPr>
            <p:cNvPr id="10" name="Group 41"/>
            <p:cNvGrpSpPr>
              <a:grpSpLocks/>
            </p:cNvGrpSpPr>
            <p:nvPr/>
          </p:nvGrpSpPr>
          <p:grpSpPr bwMode="auto">
            <a:xfrm>
              <a:off x="4648200" y="5257800"/>
              <a:ext cx="1166813" cy="1150938"/>
              <a:chOff x="2928" y="3312"/>
              <a:chExt cx="735" cy="725"/>
            </a:xfrm>
          </p:grpSpPr>
          <p:sp>
            <p:nvSpPr>
              <p:cNvPr id="11" name="AutoShape 32"/>
              <p:cNvSpPr>
                <a:spLocks noChangeArrowheads="1"/>
              </p:cNvSpPr>
              <p:nvPr/>
            </p:nvSpPr>
            <p:spPr bwMode="auto">
              <a:xfrm>
                <a:off x="3039" y="3408"/>
                <a:ext cx="624" cy="480"/>
              </a:xfrm>
              <a:prstGeom prst="cube">
                <a:avLst>
                  <a:gd name="adj" fmla="val 25000"/>
                </a:avLst>
              </a:prstGeom>
              <a:solidFill>
                <a:schemeClr val="hlink"/>
              </a:solidFill>
              <a:ln w="28575">
                <a:solidFill>
                  <a:schemeClr val="tx1"/>
                </a:solidFill>
                <a:miter lim="800000"/>
                <a:headEnd/>
                <a:tailEnd/>
              </a:ln>
            </p:spPr>
            <p:txBody>
              <a:bodyPr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12" name="AutoShape 31"/>
              <p:cNvSpPr>
                <a:spLocks noChangeArrowheads="1"/>
              </p:cNvSpPr>
              <p:nvPr/>
            </p:nvSpPr>
            <p:spPr bwMode="auto">
              <a:xfrm>
                <a:off x="2928" y="3312"/>
                <a:ext cx="624" cy="720"/>
              </a:xfrm>
              <a:prstGeom prst="cube">
                <a:avLst>
                  <a:gd name="adj" fmla="val 25000"/>
                </a:avLst>
              </a:prstGeom>
              <a:solidFill>
                <a:schemeClr val="hlink"/>
              </a:solidFill>
              <a:ln w="28575">
                <a:solidFill>
                  <a:schemeClr val="tx1"/>
                </a:solidFill>
                <a:miter lim="800000"/>
                <a:headEnd/>
                <a:tailEnd/>
              </a:ln>
            </p:spPr>
            <p:txBody>
              <a:bodyPr wrap="none" anchor="ctr">
                <a:spAutoFit/>
              </a:bodyPr>
              <a:lstStyle>
                <a:lvl1pPr eaLnBrk="0" hangingPunct="0">
                  <a:defRPr sz="2400" i="1">
                    <a:solidFill>
                      <a:schemeClr val="tx1"/>
                    </a:solidFill>
                    <a:latin typeface="Times New Roman" panose="02020603050405020304" pitchFamily="18" charset="0"/>
                  </a:defRPr>
                </a:lvl1pPr>
                <a:lvl2pPr marL="742950" indent="-285750" eaLnBrk="0" hangingPunct="0">
                  <a:defRPr sz="2400" i="1">
                    <a:solidFill>
                      <a:schemeClr val="tx1"/>
                    </a:solidFill>
                    <a:latin typeface="Times New Roman" panose="02020603050405020304" pitchFamily="18" charset="0"/>
                  </a:defRPr>
                </a:lvl2pPr>
                <a:lvl3pPr marL="1143000" indent="-228600" eaLnBrk="0" hangingPunct="0">
                  <a:defRPr sz="2400" i="1">
                    <a:solidFill>
                      <a:schemeClr val="tx1"/>
                    </a:solidFill>
                    <a:latin typeface="Times New Roman" panose="02020603050405020304" pitchFamily="18" charset="0"/>
                  </a:defRPr>
                </a:lvl3pPr>
                <a:lvl4pPr marL="1600200" indent="-228600" eaLnBrk="0" hangingPunct="0">
                  <a:defRPr sz="2400" i="1">
                    <a:solidFill>
                      <a:schemeClr val="tx1"/>
                    </a:solidFill>
                    <a:latin typeface="Times New Roman" panose="02020603050405020304" pitchFamily="18" charset="0"/>
                  </a:defRPr>
                </a:lvl4pPr>
                <a:lvl5pPr marL="2057400" indent="-228600" eaLnBrk="0" hangingPunct="0">
                  <a:defRPr sz="2400" i="1">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i="1">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i="1">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i="1">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i="1">
                    <a:solidFill>
                      <a:schemeClr val="tx1"/>
                    </a:solidFill>
                    <a:latin typeface="Times New Roman" panose="02020603050405020304" pitchFamily="18" charset="0"/>
                  </a:defRPr>
                </a:lvl9pPr>
              </a:lstStyle>
              <a:p>
                <a:pPr eaLnBrk="1" hangingPunct="1"/>
                <a:endParaRPr lang="en-US" altLang="en-US"/>
              </a:p>
            </p:txBody>
          </p:sp>
          <p:sp>
            <p:nvSpPr>
              <p:cNvPr id="13" name="Freeform 39"/>
              <p:cNvSpPr>
                <a:spLocks/>
              </p:cNvSpPr>
              <p:nvPr/>
            </p:nvSpPr>
            <p:spPr bwMode="auto">
              <a:xfrm>
                <a:off x="3393" y="3312"/>
                <a:ext cx="267" cy="725"/>
              </a:xfrm>
              <a:custGeom>
                <a:avLst/>
                <a:gdLst>
                  <a:gd name="T0" fmla="*/ 0 w 267"/>
                  <a:gd name="T1" fmla="*/ 725 h 725"/>
                  <a:gd name="T2" fmla="*/ 0 w 267"/>
                  <a:gd name="T3" fmla="*/ 159 h 725"/>
                  <a:gd name="T4" fmla="*/ 159 w 267"/>
                  <a:gd name="T5" fmla="*/ 0 h 725"/>
                  <a:gd name="T6" fmla="*/ 159 w 267"/>
                  <a:gd name="T7" fmla="*/ 207 h 725"/>
                  <a:gd name="T8" fmla="*/ 267 w 267"/>
                  <a:gd name="T9" fmla="*/ 96 h 725"/>
                  <a:gd name="T10" fmla="*/ 267 w 267"/>
                  <a:gd name="T11" fmla="*/ 459 h 725"/>
                  <a:gd name="T12" fmla="*/ 0 w 267"/>
                  <a:gd name="T13" fmla="*/ 725 h 725"/>
                  <a:gd name="T14" fmla="*/ 0 60000 65536"/>
                  <a:gd name="T15" fmla="*/ 0 60000 65536"/>
                  <a:gd name="T16" fmla="*/ 0 60000 65536"/>
                  <a:gd name="T17" fmla="*/ 0 60000 65536"/>
                  <a:gd name="T18" fmla="*/ 0 60000 65536"/>
                  <a:gd name="T19" fmla="*/ 0 60000 65536"/>
                  <a:gd name="T20" fmla="*/ 0 60000 65536"/>
                  <a:gd name="T21" fmla="*/ 0 w 267"/>
                  <a:gd name="T22" fmla="*/ 0 h 725"/>
                  <a:gd name="T23" fmla="*/ 267 w 267"/>
                  <a:gd name="T24" fmla="*/ 725 h 7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7" h="725">
                    <a:moveTo>
                      <a:pt x="0" y="725"/>
                    </a:moveTo>
                    <a:lnTo>
                      <a:pt x="0" y="159"/>
                    </a:lnTo>
                    <a:lnTo>
                      <a:pt x="159" y="0"/>
                    </a:lnTo>
                    <a:lnTo>
                      <a:pt x="159" y="207"/>
                    </a:lnTo>
                    <a:lnTo>
                      <a:pt x="267" y="96"/>
                    </a:lnTo>
                    <a:lnTo>
                      <a:pt x="267" y="459"/>
                    </a:lnTo>
                    <a:lnTo>
                      <a:pt x="0" y="725"/>
                    </a:lnTo>
                    <a:close/>
                  </a:path>
                </a:pathLst>
              </a:custGeom>
              <a:solidFill>
                <a:srgbClr val="9999FF"/>
              </a:solidFill>
              <a:ln w="28575" cap="flat" cmpd="sng">
                <a:solidFill>
                  <a:schemeClr val="tx1"/>
                </a:solidFill>
                <a:prstDash val="solid"/>
                <a:round/>
                <a:headEnd type="none" w="med" len="med"/>
                <a:tailEnd type="none" w="med" len="med"/>
              </a:ln>
            </p:spPr>
            <p:txBody>
              <a:bodyPr>
                <a:spAutoFit/>
              </a:bodyPr>
              <a:lstStyle/>
              <a:p>
                <a:endParaRPr lang="en-US"/>
              </a:p>
            </p:txBody>
          </p:sp>
        </p:grpSp>
      </p:grpSp>
    </p:spTree>
    <p:extLst>
      <p:ext uri="{BB962C8B-B14F-4D97-AF65-F5344CB8AC3E}">
        <p14:creationId xmlns:p14="http://schemas.microsoft.com/office/powerpoint/2010/main" xmlns="" val="2034782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5179"/>
            <a:ext cx="10515600" cy="4351338"/>
          </a:xfrm>
        </p:spPr>
        <p:txBody>
          <a:bodyPr/>
          <a:lstStyle/>
          <a:p>
            <a:r>
              <a:rPr lang="en-US" dirty="0" smtClean="0">
                <a:latin typeface="Times New Roman" panose="02020603050405020304" pitchFamily="18" charset="0"/>
                <a:cs typeface="Times New Roman" panose="02020603050405020304" pitchFamily="18" charset="0"/>
              </a:rPr>
              <a:t>Q. Consider a rectangular pyramid defined by A(1,0,0), B(0,0,-1), C(-1,0,0), D(0,0,1) and E(0,1,0). If the observer is at </a:t>
            </a:r>
          </a:p>
          <a:p>
            <a:pPr marL="971550" lvl="1" indent="-571500">
              <a:buFont typeface="+mj-lt"/>
              <a:buAutoNum type="romanLcPeriod"/>
            </a:pPr>
            <a:r>
              <a:rPr lang="en-US" dirty="0" smtClean="0">
                <a:latin typeface="Times New Roman" panose="02020603050405020304" pitchFamily="18" charset="0"/>
                <a:cs typeface="Times New Roman" panose="02020603050405020304" pitchFamily="18" charset="0"/>
              </a:rPr>
              <a:t>(5,5,5)</a:t>
            </a:r>
          </a:p>
          <a:p>
            <a:pPr marL="971550" lvl="1" indent="-571500">
              <a:buFont typeface="+mj-lt"/>
              <a:buAutoNum type="romanLcPeriod"/>
            </a:pPr>
            <a:r>
              <a:rPr lang="en-US" dirty="0" smtClean="0">
                <a:latin typeface="Times New Roman" panose="02020603050405020304" pitchFamily="18" charset="0"/>
                <a:cs typeface="Times New Roman" panose="02020603050405020304" pitchFamily="18" charset="0"/>
              </a:rPr>
              <a:t>(0,0.5,0)</a:t>
            </a:r>
          </a:p>
          <a:p>
            <a:pPr marL="971550" lvl="1" indent="-571500">
              <a:buFont typeface="+mj-lt"/>
              <a:buAutoNum type="romanLcPeriod"/>
            </a:pPr>
            <a:r>
              <a:rPr lang="en-US" dirty="0" smtClean="0">
                <a:latin typeface="Times New Roman" panose="02020603050405020304" pitchFamily="18" charset="0"/>
                <a:cs typeface="Times New Roman" panose="02020603050405020304" pitchFamily="18" charset="0"/>
              </a:rPr>
              <a:t>(5,1,5)</a:t>
            </a:r>
          </a:p>
          <a:p>
            <a:pPr marL="971550" lvl="1" indent="-571500">
              <a:buFont typeface="+mj-lt"/>
              <a:buAutoNum type="romanLcPeriod"/>
            </a:pPr>
            <a:endParaRPr lang="en-US" dirty="0" smtClean="0">
              <a:latin typeface="Times New Roman" panose="02020603050405020304" pitchFamily="18" charset="0"/>
              <a:cs typeface="Times New Roman" panose="02020603050405020304" pitchFamily="18" charset="0"/>
            </a:endParaRPr>
          </a:p>
          <a:p>
            <a:pPr>
              <a:buNone/>
            </a:pPr>
            <a:r>
              <a:rPr lang="en-US" dirty="0" smtClean="0">
                <a:latin typeface="Times New Roman" panose="02020603050405020304" pitchFamily="18" charset="0"/>
                <a:cs typeface="Times New Roman" panose="02020603050405020304" pitchFamily="18" charset="0"/>
              </a:rPr>
              <a:t>	Is the face AED visible?</a:t>
            </a:r>
          </a:p>
          <a:p>
            <a:pPr>
              <a:buNone/>
            </a:pPr>
            <a:r>
              <a:rPr lang="en-US" dirty="0" smtClean="0">
                <a:latin typeface="Times New Roman" panose="02020603050405020304" pitchFamily="18" charset="0"/>
                <a:cs typeface="Times New Roman" panose="02020603050405020304" pitchFamily="18" charset="0"/>
              </a:rPr>
              <a:t>See in class room note.</a:t>
            </a:r>
          </a:p>
          <a:p>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FE5295F3-CB9A-46E7-ADA4-32F17A59A0E2}" type="slidenum">
              <a:rPr lang="en-US" smtClean="0"/>
              <a:pPr/>
              <a:t>8</a:t>
            </a:fld>
            <a:endParaRPr lang="en-US"/>
          </a:p>
        </p:txBody>
      </p:sp>
      <p:sp>
        <p:nvSpPr>
          <p:cNvPr id="4" name="Title 1"/>
          <p:cNvSpPr>
            <a:spLocks noGrp="1"/>
          </p:cNvSpPr>
          <p:nvPr>
            <p:ph type="title"/>
          </p:nvPr>
        </p:nvSpPr>
        <p:spPr>
          <a:xfrm>
            <a:off x="838200" y="365126"/>
            <a:ext cx="10515600" cy="928097"/>
          </a:xfrm>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Back-Face Detection </a:t>
            </a:r>
            <a:r>
              <a:rPr lang="en-US" b="1" i="1" u="sng" dirty="0" smtClean="0">
                <a:latin typeface="Times New Roman" panose="02020603050405020304" pitchFamily="18" charset="0"/>
                <a:cs typeface="Times New Roman" panose="02020603050405020304" pitchFamily="18" charset="0"/>
              </a:rPr>
              <a:t>(Plane-Equation method)</a:t>
            </a:r>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9838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530725"/>
          </a:xfrm>
        </p:spPr>
        <p:txBody>
          <a:bodyPr>
            <a:normAutofit/>
          </a:bodyPr>
          <a:lstStyle/>
          <a:p>
            <a:r>
              <a:rPr lang="en-US" dirty="0" smtClean="0">
                <a:latin typeface="Times New Roman" panose="02020603050405020304" pitchFamily="18" charset="0"/>
                <a:cs typeface="Times New Roman" panose="02020603050405020304" pitchFamily="18" charset="0"/>
              </a:rPr>
              <a:t>Commonly used image space method for detecting visible surfaces.</a:t>
            </a:r>
          </a:p>
          <a:p>
            <a:r>
              <a:rPr lang="en-US" dirty="0" smtClean="0">
                <a:latin typeface="Times New Roman" panose="02020603050405020304" pitchFamily="18" charset="0"/>
                <a:cs typeface="Times New Roman" panose="02020603050405020304" pitchFamily="18" charset="0"/>
              </a:rPr>
              <a:t>Compares surface depth at each pixel position on the projection plane.</a:t>
            </a:r>
          </a:p>
          <a:p>
            <a:r>
              <a:rPr lang="en-US" dirty="0" smtClean="0">
                <a:latin typeface="Times New Roman" panose="02020603050405020304" pitchFamily="18" charset="0"/>
                <a:cs typeface="Times New Roman" panose="02020603050405020304" pitchFamily="18" charset="0"/>
              </a:rPr>
              <a:t>Also called </a:t>
            </a:r>
            <a:r>
              <a:rPr lang="en-US" b="1" u="sng" dirty="0">
                <a:latin typeface="Times New Roman" panose="02020603050405020304" pitchFamily="18" charset="0"/>
                <a:cs typeface="Times New Roman" panose="02020603050405020304" pitchFamily="18" charset="0"/>
              </a:rPr>
              <a:t>Z</a:t>
            </a:r>
            <a:r>
              <a:rPr lang="en-US" b="1" u="sng" dirty="0" smtClean="0">
                <a:latin typeface="Times New Roman" panose="02020603050405020304" pitchFamily="18" charset="0"/>
                <a:cs typeface="Times New Roman" panose="02020603050405020304" pitchFamily="18" charset="0"/>
              </a:rPr>
              <a:t> -Buffer </a:t>
            </a:r>
            <a:r>
              <a:rPr lang="en-US" dirty="0" smtClean="0">
                <a:latin typeface="Times New Roman" panose="02020603050405020304" pitchFamily="18" charset="0"/>
                <a:cs typeface="Times New Roman" panose="02020603050405020304" pitchFamily="18" charset="0"/>
              </a:rPr>
              <a:t>method as object depth is usually measured from the view plane along the z-axis of a viewing plane.</a:t>
            </a:r>
          </a:p>
          <a:p>
            <a:r>
              <a:rPr lang="en-US" dirty="0" smtClean="0">
                <a:latin typeface="Times New Roman" panose="02020603050405020304" pitchFamily="18" charset="0"/>
                <a:cs typeface="Times New Roman" panose="02020603050405020304" pitchFamily="18" charset="0"/>
              </a:rPr>
              <a:t>Each surface of a scene is processed separately, one point at a time.</a:t>
            </a:r>
          </a:p>
          <a:p>
            <a:r>
              <a:rPr lang="en-US" dirty="0" smtClean="0">
                <a:latin typeface="Times New Roman" panose="02020603050405020304" pitchFamily="18" charset="0"/>
                <a:cs typeface="Times New Roman" panose="02020603050405020304" pitchFamily="18" charset="0"/>
              </a:rPr>
              <a:t>Suitable for scene containing polygon surface only, not applied to non planar surface.</a:t>
            </a:r>
          </a:p>
          <a:p>
            <a:r>
              <a:rPr lang="en-US" dirty="0" smtClean="0">
                <a:latin typeface="Times New Roman" panose="02020603050405020304" pitchFamily="18" charset="0"/>
                <a:cs typeface="Times New Roman" panose="02020603050405020304" pitchFamily="18" charset="0"/>
              </a:rPr>
              <a:t>For each pixel position (x , y) on the view plane, object depth can be compared by comparing the z values.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5295F3-CB9A-46E7-ADA4-32F17A59A0E2}" type="slidenum">
              <a:rPr lang="en-US" smtClean="0"/>
              <a:pPr/>
              <a:t>9</a:t>
            </a:fld>
            <a:endParaRPr lang="en-US"/>
          </a:p>
        </p:txBody>
      </p:sp>
      <p:sp>
        <p:nvSpPr>
          <p:cNvPr id="5" name="Title 1"/>
          <p:cNvSpPr>
            <a:spLocks noGrp="1"/>
          </p:cNvSpPr>
          <p:nvPr>
            <p:ph type="title"/>
          </p:nvPr>
        </p:nvSpPr>
        <p:spPr>
          <a:xfrm>
            <a:off x="727364" y="230188"/>
            <a:ext cx="10515600" cy="1325563"/>
          </a:xfrm>
        </p:spPr>
        <p:txBody>
          <a:bodyPr/>
          <a:lstStyle/>
          <a:p>
            <a:r>
              <a:rPr lang="en-US" u="sng" dirty="0" smtClean="0">
                <a:latin typeface="Times New Roman" panose="02020603050405020304" pitchFamily="18" charset="0"/>
                <a:cs typeface="Times New Roman" panose="02020603050405020304" pitchFamily="18" charset="0"/>
              </a:rPr>
              <a:t>Depth-Buffer (Z-Buffer) Method </a:t>
            </a:r>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564559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1180</TotalTime>
  <Words>4390</Words>
  <Application>Microsoft Office PowerPoint</Application>
  <PresentationFormat>Custom</PresentationFormat>
  <Paragraphs>474</Paragraphs>
  <Slides>63</Slides>
  <Notes>0</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66" baseType="lpstr">
      <vt:lpstr>Office Theme</vt:lpstr>
      <vt:lpstr>Equation</vt:lpstr>
      <vt:lpstr>Microsoft Equation 3.0</vt:lpstr>
      <vt:lpstr>Slide 1</vt:lpstr>
      <vt:lpstr>Visible-Surface Detection Methods OR (Hidden Line and Hidden Surface Removal Techniques) </vt:lpstr>
      <vt:lpstr>Types</vt:lpstr>
      <vt:lpstr>Back-Face Detection (Plane-Equation method)</vt:lpstr>
      <vt:lpstr>Back-Face Detection (Plane-Equation method)</vt:lpstr>
      <vt:lpstr>Back-Face Detection (Plane-Equation method)</vt:lpstr>
      <vt:lpstr>Back-Face Detection (Plane-Equation method)</vt:lpstr>
      <vt:lpstr>Back-Face Detection (Plane-Equation method)</vt:lpstr>
      <vt:lpstr>Depth-Buffer (Z-Buffer) Method </vt:lpstr>
      <vt:lpstr>Depth-Buffer (Z-Buffer) Method </vt:lpstr>
      <vt:lpstr>Depth-Buffer (Z-Buffer) Method </vt:lpstr>
      <vt:lpstr>Slide 12</vt:lpstr>
      <vt:lpstr>Slide 13</vt:lpstr>
      <vt:lpstr>Algorithm: Z-buffer</vt:lpstr>
      <vt:lpstr>Slide 15</vt:lpstr>
      <vt:lpstr>A-Buffer Method</vt:lpstr>
      <vt:lpstr>A-Buffer Method</vt:lpstr>
      <vt:lpstr>Scan-Line Method</vt:lpstr>
      <vt:lpstr>Scan-Line Method</vt:lpstr>
      <vt:lpstr>Scan-Line Method</vt:lpstr>
      <vt:lpstr>Depth-Sorting Method (Painter’s Algorithm)</vt:lpstr>
      <vt:lpstr>Depth-Sorting Method (Painter’s Algorithm)</vt:lpstr>
      <vt:lpstr>Depth-Sorting Method (Painter’s Algorithm)</vt:lpstr>
      <vt:lpstr>Depth-Sorting Method (Painter’s Algorithm)</vt:lpstr>
      <vt:lpstr>Area-Subdivision Method</vt:lpstr>
      <vt:lpstr>Area-Subdivision Method</vt:lpstr>
      <vt:lpstr>Area-Subdivision Method</vt:lpstr>
      <vt:lpstr>Area-Subdivision Method</vt:lpstr>
      <vt:lpstr>BSP-Tree Method(binary space partitioning)</vt:lpstr>
      <vt:lpstr>BSP-Tree Method(binary space partitioning)</vt:lpstr>
      <vt:lpstr>BSP-Tree Method(binary space partitioning)</vt:lpstr>
      <vt:lpstr>Octree Method</vt:lpstr>
      <vt:lpstr>Octree Method</vt:lpstr>
      <vt:lpstr>Octree Method</vt:lpstr>
      <vt:lpstr>Ray-Casting Method(Ray-Tracing Method)</vt:lpstr>
      <vt:lpstr>Ray-Casting Method(Ray-Tracing Method)</vt:lpstr>
      <vt:lpstr>Light, Color and Shading </vt:lpstr>
      <vt:lpstr>Illumination and Surface Rendering </vt:lpstr>
      <vt:lpstr>Light Sources </vt:lpstr>
      <vt:lpstr>Light Sources </vt:lpstr>
      <vt:lpstr>Illumination Models </vt:lpstr>
      <vt:lpstr>1. Ambient Light (Background Light) </vt:lpstr>
      <vt:lpstr>1. Ambient Light (Background Light) </vt:lpstr>
      <vt:lpstr>2. Diffuse Reflection </vt:lpstr>
      <vt:lpstr>2. Diffuse Reflection </vt:lpstr>
      <vt:lpstr>2. Diffuse Reflection </vt:lpstr>
      <vt:lpstr>3. Specular Reflection and the Phong Model </vt:lpstr>
      <vt:lpstr>3. Specular Reflection and the Phong Model </vt:lpstr>
      <vt:lpstr>3. Specular Reflection and the Phong Model </vt:lpstr>
      <vt:lpstr>3. Specular Reflection and the Phong Model </vt:lpstr>
      <vt:lpstr>Polygon-Rendering Methods (Surface-Rendering Methods) </vt:lpstr>
      <vt:lpstr>1.Constant-Intensity Shading (Flat-Shading) </vt:lpstr>
      <vt:lpstr> 2. Interpolated Shading </vt:lpstr>
      <vt:lpstr> 1. Gouraud Shading </vt:lpstr>
      <vt:lpstr> 1. Gouraud Shading </vt:lpstr>
      <vt:lpstr> 1. Gouraud Shading </vt:lpstr>
      <vt:lpstr> 1. Gouraud Shading </vt:lpstr>
      <vt:lpstr> 1. Gouraud Shading </vt:lpstr>
      <vt:lpstr>2. Phong Shading</vt:lpstr>
      <vt:lpstr>2. Phong Shading</vt:lpstr>
      <vt:lpstr> 3. Fast Phong Shading </vt:lpstr>
      <vt:lpstr> 3. Fast Phong Shading </vt:lpstr>
      <vt:lpstr>Chapter End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Bishnu</dc:creator>
  <cp:lastModifiedBy>Murari Sir 1</cp:lastModifiedBy>
  <cp:revision>216</cp:revision>
  <dcterms:created xsi:type="dcterms:W3CDTF">2018-09-19T16:14:37Z</dcterms:created>
  <dcterms:modified xsi:type="dcterms:W3CDTF">2018-09-25T03:56:42Z</dcterms:modified>
</cp:coreProperties>
</file>