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99" r:id="rId2"/>
    <p:sldId id="300" r:id="rId3"/>
    <p:sldId id="301" r:id="rId4"/>
    <p:sldId id="302" r:id="rId5"/>
    <p:sldId id="303" r:id="rId6"/>
    <p:sldId id="304" r:id="rId7"/>
    <p:sldId id="305" r:id="rId8"/>
    <p:sldId id="306" r:id="rId9"/>
    <p:sldId id="307" r:id="rId10"/>
    <p:sldId id="308" r:id="rId11"/>
    <p:sldId id="311" r:id="rId12"/>
    <p:sldId id="309" r:id="rId13"/>
    <p:sldId id="313" r:id="rId14"/>
    <p:sldId id="312" r:id="rId15"/>
    <p:sldId id="315" r:id="rId16"/>
    <p:sldId id="314" r:id="rId17"/>
    <p:sldId id="295" r:id="rId18"/>
    <p:sldId id="273" r:id="rId19"/>
    <p:sldId id="274" r:id="rId20"/>
    <p:sldId id="275" r:id="rId21"/>
    <p:sldId id="317" r:id="rId22"/>
    <p:sldId id="318" r:id="rId23"/>
    <p:sldId id="319" r:id="rId24"/>
    <p:sldId id="276" r:id="rId25"/>
    <p:sldId id="277" r:id="rId26"/>
    <p:sldId id="278" r:id="rId27"/>
    <p:sldId id="279" r:id="rId28"/>
    <p:sldId id="280" r:id="rId29"/>
    <p:sldId id="281" r:id="rId30"/>
    <p:sldId id="297" r:id="rId31"/>
    <p:sldId id="29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72" y="5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C7CE62-7188-477C-9281-097D749BA44E}" type="datetimeFigureOut">
              <a:rPr lang="en-GB" smtClean="0"/>
              <a:t>10/12/2021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BEB3BD-5881-4B65-A7D3-35B1CBA0A714}" type="slidenum">
              <a:rPr lang="en-GB" smtClean="0"/>
              <a:t>‹#›</a:t>
            </a:fld>
            <a:endParaRPr lang="en-GB"/>
          </a:p>
        </p:txBody>
      </p:sp>
    </p:spTree>
    <p:extLst>
      <p:ext uri="{BB962C8B-B14F-4D97-AF65-F5344CB8AC3E}">
        <p14:creationId xmlns:p14="http://schemas.microsoft.com/office/powerpoint/2010/main" val="3033420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291F030-6EA0-48D6-8FF6-B6A225D44695}" type="datetime1">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8118B-8321-434C-8008-F148D9E9669C}" type="slidenum">
              <a:rPr lang="en-US" smtClean="0"/>
              <a:t>‹#›</a:t>
            </a:fld>
            <a:endParaRPr lang="en-US"/>
          </a:p>
        </p:txBody>
      </p:sp>
    </p:spTree>
    <p:extLst>
      <p:ext uri="{BB962C8B-B14F-4D97-AF65-F5344CB8AC3E}">
        <p14:creationId xmlns:p14="http://schemas.microsoft.com/office/powerpoint/2010/main" val="2715492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FB8A5A-CA4F-4A44-AE14-AC728288DB96}" type="datetime1">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8118B-8321-434C-8008-F148D9E9669C}" type="slidenum">
              <a:rPr lang="en-US" smtClean="0"/>
              <a:t>‹#›</a:t>
            </a:fld>
            <a:endParaRPr lang="en-US"/>
          </a:p>
        </p:txBody>
      </p:sp>
    </p:spTree>
    <p:extLst>
      <p:ext uri="{BB962C8B-B14F-4D97-AF65-F5344CB8AC3E}">
        <p14:creationId xmlns:p14="http://schemas.microsoft.com/office/powerpoint/2010/main" val="4044287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DB343F-7CF5-4D92-986A-64B8EF165E8A}" type="datetime1">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8118B-8321-434C-8008-F148D9E9669C}" type="slidenum">
              <a:rPr lang="en-US" smtClean="0"/>
              <a:t>‹#›</a:t>
            </a:fld>
            <a:endParaRPr lang="en-US"/>
          </a:p>
        </p:txBody>
      </p:sp>
    </p:spTree>
    <p:extLst>
      <p:ext uri="{BB962C8B-B14F-4D97-AF65-F5344CB8AC3E}">
        <p14:creationId xmlns:p14="http://schemas.microsoft.com/office/powerpoint/2010/main" val="31009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729AF8-BC97-4D58-842C-BFCA6941D578}" type="datetime1">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8118B-8321-434C-8008-F148D9E9669C}" type="slidenum">
              <a:rPr lang="en-US" smtClean="0"/>
              <a:t>‹#›</a:t>
            </a:fld>
            <a:endParaRPr lang="en-US"/>
          </a:p>
        </p:txBody>
      </p:sp>
    </p:spTree>
    <p:extLst>
      <p:ext uri="{BB962C8B-B14F-4D97-AF65-F5344CB8AC3E}">
        <p14:creationId xmlns:p14="http://schemas.microsoft.com/office/powerpoint/2010/main" val="4122481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5CE634-A52E-40EE-B36D-B8AA38C19F42}" type="datetime1">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8118B-8321-434C-8008-F148D9E9669C}" type="slidenum">
              <a:rPr lang="en-US" smtClean="0"/>
              <a:t>‹#›</a:t>
            </a:fld>
            <a:endParaRPr lang="en-US"/>
          </a:p>
        </p:txBody>
      </p:sp>
    </p:spTree>
    <p:extLst>
      <p:ext uri="{BB962C8B-B14F-4D97-AF65-F5344CB8AC3E}">
        <p14:creationId xmlns:p14="http://schemas.microsoft.com/office/powerpoint/2010/main" val="3668665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DFC491-C690-4405-B410-32D88D932664}" type="datetime1">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8118B-8321-434C-8008-F148D9E9669C}" type="slidenum">
              <a:rPr lang="en-US" smtClean="0"/>
              <a:t>‹#›</a:t>
            </a:fld>
            <a:endParaRPr lang="en-US"/>
          </a:p>
        </p:txBody>
      </p:sp>
    </p:spTree>
    <p:extLst>
      <p:ext uri="{BB962C8B-B14F-4D97-AF65-F5344CB8AC3E}">
        <p14:creationId xmlns:p14="http://schemas.microsoft.com/office/powerpoint/2010/main" val="3898291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4AA04A-2C73-487D-911F-35F656BA3021}" type="datetime1">
              <a:rPr lang="en-US" smtClean="0"/>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E8118B-8321-434C-8008-F148D9E9669C}" type="slidenum">
              <a:rPr lang="en-US" smtClean="0"/>
              <a:t>‹#›</a:t>
            </a:fld>
            <a:endParaRPr lang="en-US"/>
          </a:p>
        </p:txBody>
      </p:sp>
    </p:spTree>
    <p:extLst>
      <p:ext uri="{BB962C8B-B14F-4D97-AF65-F5344CB8AC3E}">
        <p14:creationId xmlns:p14="http://schemas.microsoft.com/office/powerpoint/2010/main" val="297171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45F888-D4F9-417F-B3A6-28671A9497AD}" type="datetime1">
              <a:rPr lang="en-US" smtClean="0"/>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E8118B-8321-434C-8008-F148D9E9669C}" type="slidenum">
              <a:rPr lang="en-US" smtClean="0"/>
              <a:t>‹#›</a:t>
            </a:fld>
            <a:endParaRPr lang="en-US"/>
          </a:p>
        </p:txBody>
      </p:sp>
    </p:spTree>
    <p:extLst>
      <p:ext uri="{BB962C8B-B14F-4D97-AF65-F5344CB8AC3E}">
        <p14:creationId xmlns:p14="http://schemas.microsoft.com/office/powerpoint/2010/main" val="3613732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F67984-7C17-4746-8BC8-0C52227FFE89}" type="datetime1">
              <a:rPr lang="en-US" smtClean="0"/>
              <a:t>12/10/2021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E8118B-8321-434C-8008-F148D9E9669C}" type="slidenum">
              <a:rPr lang="en-US" smtClean="0"/>
              <a:t>‹#›</a:t>
            </a:fld>
            <a:endParaRPr lang="en-US"/>
          </a:p>
        </p:txBody>
      </p:sp>
    </p:spTree>
    <p:extLst>
      <p:ext uri="{BB962C8B-B14F-4D97-AF65-F5344CB8AC3E}">
        <p14:creationId xmlns:p14="http://schemas.microsoft.com/office/powerpoint/2010/main" val="3780048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00CD86-EC20-4DEB-9DDB-122F728BE3CF}" type="datetime1">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8118B-8321-434C-8008-F148D9E9669C}" type="slidenum">
              <a:rPr lang="en-US" smtClean="0"/>
              <a:t>‹#›</a:t>
            </a:fld>
            <a:endParaRPr lang="en-US"/>
          </a:p>
        </p:txBody>
      </p:sp>
    </p:spTree>
    <p:extLst>
      <p:ext uri="{BB962C8B-B14F-4D97-AF65-F5344CB8AC3E}">
        <p14:creationId xmlns:p14="http://schemas.microsoft.com/office/powerpoint/2010/main" val="3630309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26157D-FB8E-4D1A-8B97-530E3DB22825}" type="datetime1">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8118B-8321-434C-8008-F148D9E9669C}" type="slidenum">
              <a:rPr lang="en-US" smtClean="0"/>
              <a:t>‹#›</a:t>
            </a:fld>
            <a:endParaRPr lang="en-US"/>
          </a:p>
        </p:txBody>
      </p:sp>
    </p:spTree>
    <p:extLst>
      <p:ext uri="{BB962C8B-B14F-4D97-AF65-F5344CB8AC3E}">
        <p14:creationId xmlns:p14="http://schemas.microsoft.com/office/powerpoint/2010/main" val="3668894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432B93-B4B1-4421-8311-BE1CA49F5349}" type="datetime1">
              <a:rPr lang="en-US" smtClean="0"/>
              <a:t>12/10/2021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8118B-8321-434C-8008-F148D9E9669C}" type="slidenum">
              <a:rPr lang="en-US" smtClean="0"/>
              <a:t>‹#›</a:t>
            </a:fld>
            <a:endParaRPr lang="en-US"/>
          </a:p>
        </p:txBody>
      </p:sp>
    </p:spTree>
    <p:extLst>
      <p:ext uri="{BB962C8B-B14F-4D97-AF65-F5344CB8AC3E}">
        <p14:creationId xmlns:p14="http://schemas.microsoft.com/office/powerpoint/2010/main" val="3377509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3.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1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1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1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1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2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2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24.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Unit1 / Part 2</a:t>
            </a:r>
            <a:br>
              <a:rPr lang="en-US"/>
            </a:br>
            <a:endParaRPr lang="en-US"/>
          </a:p>
        </p:txBody>
      </p:sp>
      <p:sp>
        <p:nvSpPr>
          <p:cNvPr id="3" name="Subtitle 2"/>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xmlns="" id="{FBD4A3F3-94D2-42F7-A023-D0CEDE8BC5EE}"/>
              </a:ext>
            </a:extLst>
          </p:cNvPr>
          <p:cNvSpPr>
            <a:spLocks noGrp="1"/>
          </p:cNvSpPr>
          <p:nvPr>
            <p:ph type="sldNum" sz="quarter" idx="12"/>
          </p:nvPr>
        </p:nvSpPr>
        <p:spPr/>
        <p:txBody>
          <a:bodyPr/>
          <a:lstStyle/>
          <a:p>
            <a:fld id="{3DE8118B-8321-434C-8008-F148D9E9669C}" type="slidenum">
              <a:rPr lang="en-US" smtClean="0"/>
              <a:t>1</a:t>
            </a:fld>
            <a:endParaRPr lang="en-US"/>
          </a:p>
        </p:txBody>
      </p:sp>
    </p:spTree>
    <p:extLst>
      <p:ext uri="{BB962C8B-B14F-4D97-AF65-F5344CB8AC3E}">
        <p14:creationId xmlns:p14="http://schemas.microsoft.com/office/powerpoint/2010/main" val="390644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29267" y="174720"/>
            <a:ext cx="2514600" cy="476250"/>
          </a:xfrm>
          <a:prstGeom prst="rect">
            <a:avLst/>
          </a:prstGeom>
        </p:spPr>
      </p:pic>
      <p:pic>
        <p:nvPicPr>
          <p:cNvPr id="5" name="Picture 4"/>
          <p:cNvPicPr>
            <a:picLocks noChangeAspect="1"/>
          </p:cNvPicPr>
          <p:nvPr/>
        </p:nvPicPr>
        <p:blipFill>
          <a:blip r:embed="rId3"/>
          <a:stretch>
            <a:fillRect/>
          </a:stretch>
        </p:blipFill>
        <p:spPr>
          <a:xfrm>
            <a:off x="329607" y="916035"/>
            <a:ext cx="10920465" cy="1567857"/>
          </a:xfrm>
          <a:prstGeom prst="rect">
            <a:avLst/>
          </a:prstGeom>
        </p:spPr>
      </p:pic>
      <p:pic>
        <p:nvPicPr>
          <p:cNvPr id="7" name="Picture 6"/>
          <p:cNvPicPr>
            <a:picLocks noChangeAspect="1"/>
          </p:cNvPicPr>
          <p:nvPr/>
        </p:nvPicPr>
        <p:blipFill>
          <a:blip r:embed="rId4"/>
          <a:stretch>
            <a:fillRect/>
          </a:stretch>
        </p:blipFill>
        <p:spPr>
          <a:xfrm>
            <a:off x="1569262" y="3315685"/>
            <a:ext cx="2809875" cy="571500"/>
          </a:xfrm>
          <a:prstGeom prst="rect">
            <a:avLst/>
          </a:prstGeom>
        </p:spPr>
      </p:pic>
      <p:pic>
        <p:nvPicPr>
          <p:cNvPr id="9" name="Picture 8"/>
          <p:cNvPicPr>
            <a:picLocks noChangeAspect="1"/>
          </p:cNvPicPr>
          <p:nvPr/>
        </p:nvPicPr>
        <p:blipFill>
          <a:blip r:embed="rId5"/>
          <a:stretch>
            <a:fillRect/>
          </a:stretch>
        </p:blipFill>
        <p:spPr>
          <a:xfrm>
            <a:off x="5887730" y="1938622"/>
            <a:ext cx="6304270" cy="4052745"/>
          </a:xfrm>
          <a:prstGeom prst="rect">
            <a:avLst/>
          </a:prstGeom>
        </p:spPr>
      </p:pic>
      <p:pic>
        <p:nvPicPr>
          <p:cNvPr id="10" name="Picture 9"/>
          <p:cNvPicPr>
            <a:picLocks noChangeAspect="1"/>
          </p:cNvPicPr>
          <p:nvPr/>
        </p:nvPicPr>
        <p:blipFill>
          <a:blip r:embed="rId6"/>
          <a:stretch>
            <a:fillRect/>
          </a:stretch>
        </p:blipFill>
        <p:spPr>
          <a:xfrm>
            <a:off x="6420602" y="5128973"/>
            <a:ext cx="5467350" cy="790575"/>
          </a:xfrm>
          <a:prstGeom prst="rect">
            <a:avLst/>
          </a:prstGeom>
        </p:spPr>
      </p:pic>
      <p:sp>
        <p:nvSpPr>
          <p:cNvPr id="11" name="Rectangle 10"/>
          <p:cNvSpPr/>
          <p:nvPr/>
        </p:nvSpPr>
        <p:spPr>
          <a:xfrm>
            <a:off x="60669" y="2748957"/>
            <a:ext cx="6096000" cy="461665"/>
          </a:xfrm>
          <a:prstGeom prst="rect">
            <a:avLst/>
          </a:prstGeom>
        </p:spPr>
        <p:txBody>
          <a:bodyPr>
            <a:spAutoFit/>
          </a:bodyPr>
          <a:lstStyle/>
          <a:p>
            <a:r>
              <a:rPr lang="en-US" sz="1200" dirty="0">
                <a:solidFill>
                  <a:srgbClr val="000000"/>
                </a:solidFill>
                <a:latin typeface="Arial" panose="020B0604020202020204" pitchFamily="34" charset="0"/>
              </a:rPr>
              <a:t>Note: If you don't handle exception, before terminating the program, JVM executes finally block(if any).</a:t>
            </a:r>
            <a:endParaRPr lang="en-US" sz="1200" b="0" i="0" dirty="0">
              <a:solidFill>
                <a:srgbClr val="000000"/>
              </a:solidFill>
              <a:effectLst/>
              <a:latin typeface="Arial" panose="020B0604020202020204" pitchFamily="34" charset="0"/>
            </a:endParaRPr>
          </a:p>
        </p:txBody>
      </p:sp>
      <p:sp>
        <p:nvSpPr>
          <p:cNvPr id="12" name="Rectangle 11"/>
          <p:cNvSpPr/>
          <p:nvPr/>
        </p:nvSpPr>
        <p:spPr>
          <a:xfrm>
            <a:off x="198915" y="3854486"/>
            <a:ext cx="5819508" cy="430887"/>
          </a:xfrm>
          <a:prstGeom prst="rect">
            <a:avLst/>
          </a:prstGeom>
        </p:spPr>
        <p:txBody>
          <a:bodyPr wrap="square">
            <a:spAutoFit/>
          </a:bodyPr>
          <a:lstStyle/>
          <a:p>
            <a:pPr>
              <a:buFont typeface="Arial" panose="020B0604020202020204" pitchFamily="34" charset="0"/>
              <a:buChar char="•"/>
            </a:pPr>
            <a:r>
              <a:rPr lang="en-US" sz="1100" dirty="0">
                <a:solidFill>
                  <a:srgbClr val="000000"/>
                </a:solidFill>
                <a:latin typeface="verdana" panose="020B0604030504040204" pitchFamily="34" charset="0"/>
              </a:rPr>
              <a:t>Finally block in java can be used to put "cleanup" code such as closing a file, closing connection etc.</a:t>
            </a:r>
            <a:endParaRPr lang="en-US" sz="1100" b="0" dirty="0">
              <a:solidFill>
                <a:srgbClr val="000000"/>
              </a:solidFill>
              <a:effectLst/>
              <a:latin typeface="verdana" panose="020B0604030504040204" pitchFamily="34" charset="0"/>
            </a:endParaRPr>
          </a:p>
        </p:txBody>
      </p:sp>
      <p:pic>
        <p:nvPicPr>
          <p:cNvPr id="13" name="Picture 12"/>
          <p:cNvPicPr>
            <a:picLocks noChangeAspect="1"/>
          </p:cNvPicPr>
          <p:nvPr/>
        </p:nvPicPr>
        <p:blipFill>
          <a:blip r:embed="rId7"/>
          <a:stretch>
            <a:fillRect/>
          </a:stretch>
        </p:blipFill>
        <p:spPr>
          <a:xfrm>
            <a:off x="198914" y="4531049"/>
            <a:ext cx="5917641" cy="597924"/>
          </a:xfrm>
          <a:prstGeom prst="rect">
            <a:avLst/>
          </a:prstGeom>
        </p:spPr>
      </p:pic>
      <p:pic>
        <p:nvPicPr>
          <p:cNvPr id="14" name="Picture 13"/>
          <p:cNvPicPr>
            <a:picLocks noChangeAspect="1"/>
          </p:cNvPicPr>
          <p:nvPr/>
        </p:nvPicPr>
        <p:blipFill>
          <a:blip r:embed="rId8"/>
          <a:stretch>
            <a:fillRect/>
          </a:stretch>
        </p:blipFill>
        <p:spPr>
          <a:xfrm>
            <a:off x="60669" y="6008226"/>
            <a:ext cx="8201025" cy="828675"/>
          </a:xfrm>
          <a:prstGeom prst="rect">
            <a:avLst/>
          </a:prstGeom>
        </p:spPr>
      </p:pic>
      <p:sp>
        <p:nvSpPr>
          <p:cNvPr id="2" name="Slide Number Placeholder 1">
            <a:extLst>
              <a:ext uri="{FF2B5EF4-FFF2-40B4-BE49-F238E27FC236}">
                <a16:creationId xmlns:a16="http://schemas.microsoft.com/office/drawing/2014/main" xmlns="" id="{03F38DCC-DC4E-4B54-89F6-6029F78B2B8C}"/>
              </a:ext>
            </a:extLst>
          </p:cNvPr>
          <p:cNvSpPr>
            <a:spLocks noGrp="1"/>
          </p:cNvSpPr>
          <p:nvPr>
            <p:ph type="sldNum" sz="quarter" idx="12"/>
          </p:nvPr>
        </p:nvSpPr>
        <p:spPr/>
        <p:txBody>
          <a:bodyPr/>
          <a:lstStyle/>
          <a:p>
            <a:fld id="{3DE8118B-8321-434C-8008-F148D9E9669C}" type="slidenum">
              <a:rPr lang="en-US" smtClean="0"/>
              <a:t>10</a:t>
            </a:fld>
            <a:endParaRPr lang="en-US"/>
          </a:p>
        </p:txBody>
      </p:sp>
    </p:spTree>
    <p:extLst>
      <p:ext uri="{BB962C8B-B14F-4D97-AF65-F5344CB8AC3E}">
        <p14:creationId xmlns:p14="http://schemas.microsoft.com/office/powerpoint/2010/main" val="254134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1000"/>
                                        <p:tgtEl>
                                          <p:spTgt spid="14"/>
                                        </p:tgtEl>
                                      </p:cBhvr>
                                    </p:animEffect>
                                    <p:anim calcmode="lin" valueType="num">
                                      <p:cBhvr>
                                        <p:cTn id="57" dur="1000" fill="hold"/>
                                        <p:tgtEl>
                                          <p:spTgt spid="14"/>
                                        </p:tgtEl>
                                        <p:attrNameLst>
                                          <p:attrName>ppt_x</p:attrName>
                                        </p:attrNameLst>
                                      </p:cBhvr>
                                      <p:tavLst>
                                        <p:tav tm="0">
                                          <p:val>
                                            <p:strVal val="#ppt_x"/>
                                          </p:val>
                                        </p:tav>
                                        <p:tav tm="100000">
                                          <p:val>
                                            <p:strVal val="#ppt_x"/>
                                          </p:val>
                                        </p:tav>
                                      </p:tavLst>
                                    </p:anim>
                                    <p:anim calcmode="lin" valueType="num">
                                      <p:cBhvr>
                                        <p:cTn id="5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3647" y="594318"/>
            <a:ext cx="2771775" cy="428625"/>
          </a:xfrm>
          <a:prstGeom prst="rect">
            <a:avLst/>
          </a:prstGeom>
        </p:spPr>
      </p:pic>
      <p:pic>
        <p:nvPicPr>
          <p:cNvPr id="5" name="Picture 4"/>
          <p:cNvPicPr>
            <a:picLocks noChangeAspect="1"/>
          </p:cNvPicPr>
          <p:nvPr/>
        </p:nvPicPr>
        <p:blipFill>
          <a:blip r:embed="rId3"/>
          <a:stretch>
            <a:fillRect/>
          </a:stretch>
        </p:blipFill>
        <p:spPr>
          <a:xfrm>
            <a:off x="2681074" y="223553"/>
            <a:ext cx="9339146" cy="1170153"/>
          </a:xfrm>
          <a:prstGeom prst="rect">
            <a:avLst/>
          </a:prstGeom>
        </p:spPr>
      </p:pic>
      <p:pic>
        <p:nvPicPr>
          <p:cNvPr id="2" name="Picture 1"/>
          <p:cNvPicPr>
            <a:picLocks noChangeAspect="1"/>
          </p:cNvPicPr>
          <p:nvPr/>
        </p:nvPicPr>
        <p:blipFill>
          <a:blip r:embed="rId4"/>
          <a:stretch>
            <a:fillRect/>
          </a:stretch>
        </p:blipFill>
        <p:spPr>
          <a:xfrm>
            <a:off x="357045" y="1341959"/>
            <a:ext cx="4981575" cy="2952750"/>
          </a:xfrm>
          <a:prstGeom prst="rect">
            <a:avLst/>
          </a:prstGeom>
        </p:spPr>
      </p:pic>
      <p:pic>
        <p:nvPicPr>
          <p:cNvPr id="3" name="Picture 2"/>
          <p:cNvPicPr>
            <a:picLocks noChangeAspect="1"/>
          </p:cNvPicPr>
          <p:nvPr/>
        </p:nvPicPr>
        <p:blipFill>
          <a:blip r:embed="rId5"/>
          <a:stretch>
            <a:fillRect/>
          </a:stretch>
        </p:blipFill>
        <p:spPr>
          <a:xfrm>
            <a:off x="357045" y="4294709"/>
            <a:ext cx="4257675" cy="2352675"/>
          </a:xfrm>
          <a:prstGeom prst="rect">
            <a:avLst/>
          </a:prstGeom>
        </p:spPr>
      </p:pic>
      <p:pic>
        <p:nvPicPr>
          <p:cNvPr id="9" name="Picture 8"/>
          <p:cNvPicPr>
            <a:picLocks noChangeAspect="1"/>
          </p:cNvPicPr>
          <p:nvPr/>
        </p:nvPicPr>
        <p:blipFill>
          <a:blip r:embed="rId6"/>
          <a:stretch>
            <a:fillRect/>
          </a:stretch>
        </p:blipFill>
        <p:spPr>
          <a:xfrm>
            <a:off x="6284722" y="4168325"/>
            <a:ext cx="2543175" cy="1114425"/>
          </a:xfrm>
          <a:prstGeom prst="rect">
            <a:avLst/>
          </a:prstGeom>
        </p:spPr>
      </p:pic>
      <p:sp>
        <p:nvSpPr>
          <p:cNvPr id="6" name="Slide Number Placeholder 5">
            <a:extLst>
              <a:ext uri="{FF2B5EF4-FFF2-40B4-BE49-F238E27FC236}">
                <a16:creationId xmlns:a16="http://schemas.microsoft.com/office/drawing/2014/main" xmlns="" id="{2BF546B2-0580-49CE-B68F-A93524B708B5}"/>
              </a:ext>
            </a:extLst>
          </p:cNvPr>
          <p:cNvSpPr>
            <a:spLocks noGrp="1"/>
          </p:cNvSpPr>
          <p:nvPr>
            <p:ph type="sldNum" sz="quarter" idx="12"/>
          </p:nvPr>
        </p:nvSpPr>
        <p:spPr/>
        <p:txBody>
          <a:bodyPr/>
          <a:lstStyle/>
          <a:p>
            <a:fld id="{3DE8118B-8321-434C-8008-F148D9E9669C}" type="slidenum">
              <a:rPr lang="en-US" smtClean="0"/>
              <a:t>11</a:t>
            </a:fld>
            <a:endParaRPr lang="en-US"/>
          </a:p>
        </p:txBody>
      </p:sp>
    </p:spTree>
    <p:extLst>
      <p:ext uri="{BB962C8B-B14F-4D97-AF65-F5344CB8AC3E}">
        <p14:creationId xmlns:p14="http://schemas.microsoft.com/office/powerpoint/2010/main" val="21767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4135" y="773229"/>
            <a:ext cx="2867025" cy="485775"/>
          </a:xfrm>
          <a:prstGeom prst="rect">
            <a:avLst/>
          </a:prstGeom>
        </p:spPr>
      </p:pic>
      <p:pic>
        <p:nvPicPr>
          <p:cNvPr id="5" name="Picture 4"/>
          <p:cNvPicPr>
            <a:picLocks noChangeAspect="1"/>
          </p:cNvPicPr>
          <p:nvPr/>
        </p:nvPicPr>
        <p:blipFill>
          <a:blip r:embed="rId3"/>
          <a:stretch>
            <a:fillRect/>
          </a:stretch>
        </p:blipFill>
        <p:spPr>
          <a:xfrm>
            <a:off x="3107637" y="229061"/>
            <a:ext cx="9048544" cy="1574113"/>
          </a:xfrm>
          <a:prstGeom prst="rect">
            <a:avLst/>
          </a:prstGeom>
        </p:spPr>
      </p:pic>
      <p:pic>
        <p:nvPicPr>
          <p:cNvPr id="6" name="Picture 5"/>
          <p:cNvPicPr>
            <a:picLocks noChangeAspect="1"/>
          </p:cNvPicPr>
          <p:nvPr/>
        </p:nvPicPr>
        <p:blipFill>
          <a:blip r:embed="rId4"/>
          <a:stretch>
            <a:fillRect/>
          </a:stretch>
        </p:blipFill>
        <p:spPr>
          <a:xfrm>
            <a:off x="7241827" y="4483716"/>
            <a:ext cx="4778724" cy="1576176"/>
          </a:xfrm>
          <a:prstGeom prst="rect">
            <a:avLst/>
          </a:prstGeom>
        </p:spPr>
      </p:pic>
      <p:pic>
        <p:nvPicPr>
          <p:cNvPr id="7" name="Picture 6"/>
          <p:cNvPicPr>
            <a:picLocks noChangeAspect="1"/>
          </p:cNvPicPr>
          <p:nvPr/>
        </p:nvPicPr>
        <p:blipFill>
          <a:blip r:embed="rId5"/>
          <a:stretch>
            <a:fillRect/>
          </a:stretch>
        </p:blipFill>
        <p:spPr>
          <a:xfrm>
            <a:off x="104135" y="2094433"/>
            <a:ext cx="9762878" cy="2200951"/>
          </a:xfrm>
          <a:prstGeom prst="rect">
            <a:avLst/>
          </a:prstGeom>
        </p:spPr>
      </p:pic>
      <p:pic>
        <p:nvPicPr>
          <p:cNvPr id="8" name="Picture 7"/>
          <p:cNvPicPr>
            <a:picLocks noChangeAspect="1"/>
          </p:cNvPicPr>
          <p:nvPr/>
        </p:nvPicPr>
        <p:blipFill>
          <a:blip r:embed="rId6"/>
          <a:stretch>
            <a:fillRect/>
          </a:stretch>
        </p:blipFill>
        <p:spPr>
          <a:xfrm>
            <a:off x="996869" y="4839554"/>
            <a:ext cx="6244958" cy="1397473"/>
          </a:xfrm>
          <a:prstGeom prst="rect">
            <a:avLst/>
          </a:prstGeom>
        </p:spPr>
      </p:pic>
      <p:sp>
        <p:nvSpPr>
          <p:cNvPr id="2" name="Slide Number Placeholder 1">
            <a:extLst>
              <a:ext uri="{FF2B5EF4-FFF2-40B4-BE49-F238E27FC236}">
                <a16:creationId xmlns:a16="http://schemas.microsoft.com/office/drawing/2014/main" xmlns="" id="{0FED9B01-7791-49C8-A5C1-FC834DD58CCF}"/>
              </a:ext>
            </a:extLst>
          </p:cNvPr>
          <p:cNvSpPr>
            <a:spLocks noGrp="1"/>
          </p:cNvSpPr>
          <p:nvPr>
            <p:ph type="sldNum" sz="quarter" idx="12"/>
          </p:nvPr>
        </p:nvSpPr>
        <p:spPr/>
        <p:txBody>
          <a:bodyPr/>
          <a:lstStyle/>
          <a:p>
            <a:fld id="{3DE8118B-8321-434C-8008-F148D9E9669C}" type="slidenum">
              <a:rPr lang="en-US" smtClean="0"/>
              <a:t>12</a:t>
            </a:fld>
            <a:endParaRPr lang="en-US"/>
          </a:p>
        </p:txBody>
      </p:sp>
    </p:spTree>
    <p:extLst>
      <p:ext uri="{BB962C8B-B14F-4D97-AF65-F5344CB8AC3E}">
        <p14:creationId xmlns:p14="http://schemas.microsoft.com/office/powerpoint/2010/main" val="9678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5447" y="122688"/>
            <a:ext cx="6486525" cy="2095500"/>
          </a:xfrm>
          <a:prstGeom prst="rect">
            <a:avLst/>
          </a:prstGeom>
        </p:spPr>
      </p:pic>
      <p:pic>
        <p:nvPicPr>
          <p:cNvPr id="3" name="Picture 2"/>
          <p:cNvPicPr>
            <a:picLocks noChangeAspect="1"/>
          </p:cNvPicPr>
          <p:nvPr/>
        </p:nvPicPr>
        <p:blipFill>
          <a:blip r:embed="rId3"/>
          <a:stretch>
            <a:fillRect/>
          </a:stretch>
        </p:blipFill>
        <p:spPr>
          <a:xfrm>
            <a:off x="8105988" y="170313"/>
            <a:ext cx="3895725" cy="2047875"/>
          </a:xfrm>
          <a:prstGeom prst="rect">
            <a:avLst/>
          </a:prstGeom>
        </p:spPr>
      </p:pic>
      <p:sp>
        <p:nvSpPr>
          <p:cNvPr id="4" name="Rectangle 1"/>
          <p:cNvSpPr>
            <a:spLocks noChangeArrowheads="1"/>
          </p:cNvSpPr>
          <p:nvPr/>
        </p:nvSpPr>
        <p:spPr bwMode="auto">
          <a:xfrm>
            <a:off x="4430617" y="2242000"/>
            <a:ext cx="7710985" cy="274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onsolas" panose="020B0609020204030204" pitchFamily="49" charset="0"/>
              </a:rPr>
              <a:t>error: unreported exception </a:t>
            </a:r>
            <a:r>
              <a:rPr kumimoji="0" lang="en-US" sz="1200" b="0" i="0" u="none" strike="noStrike" cap="none" normalizeH="0" baseline="0" dirty="0" err="1">
                <a:ln>
                  <a:noFill/>
                </a:ln>
                <a:solidFill>
                  <a:schemeClr val="tx1"/>
                </a:solidFill>
                <a:effectLst/>
                <a:latin typeface="Consolas" panose="020B0609020204030204" pitchFamily="49" charset="0"/>
              </a:rPr>
              <a:t>InterruptedException</a:t>
            </a:r>
            <a:r>
              <a:rPr kumimoji="0" lang="en-US" sz="1200" b="0" i="0" u="none" strike="noStrike" cap="none" normalizeH="0" baseline="0" dirty="0">
                <a:ln>
                  <a:noFill/>
                </a:ln>
                <a:solidFill>
                  <a:schemeClr val="tx1"/>
                </a:solidFill>
                <a:effectLst/>
                <a:latin typeface="Consolas" panose="020B0609020204030204" pitchFamily="49" charset="0"/>
              </a:rPr>
              <a:t>; must be caught or declared to be thrown</a:t>
            </a:r>
            <a:r>
              <a:rPr kumimoji="0" lang="en-US" sz="1100" b="0" i="0" u="none" strike="noStrike" cap="none" normalizeH="0" baseline="0" dirty="0">
                <a:ln>
                  <a:noFill/>
                </a:ln>
                <a:solidFill>
                  <a:schemeClr val="tx1"/>
                </a:solidFill>
                <a:effectLst/>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4"/>
          <a:stretch>
            <a:fillRect/>
          </a:stretch>
        </p:blipFill>
        <p:spPr>
          <a:xfrm>
            <a:off x="355979" y="2948485"/>
            <a:ext cx="5638800" cy="1752600"/>
          </a:xfrm>
          <a:prstGeom prst="rect">
            <a:avLst/>
          </a:prstGeom>
        </p:spPr>
      </p:pic>
      <p:pic>
        <p:nvPicPr>
          <p:cNvPr id="6" name="Picture 5"/>
          <p:cNvPicPr>
            <a:picLocks noChangeAspect="1"/>
          </p:cNvPicPr>
          <p:nvPr/>
        </p:nvPicPr>
        <p:blipFill>
          <a:blip r:embed="rId5"/>
          <a:stretch>
            <a:fillRect/>
          </a:stretch>
        </p:blipFill>
        <p:spPr>
          <a:xfrm>
            <a:off x="1236472" y="5431382"/>
            <a:ext cx="1666875" cy="904875"/>
          </a:xfrm>
          <a:prstGeom prst="rect">
            <a:avLst/>
          </a:prstGeom>
        </p:spPr>
      </p:pic>
      <p:pic>
        <p:nvPicPr>
          <p:cNvPr id="7" name="Picture 6"/>
          <p:cNvPicPr>
            <a:picLocks noChangeAspect="1"/>
          </p:cNvPicPr>
          <p:nvPr/>
        </p:nvPicPr>
        <p:blipFill>
          <a:blip r:embed="rId6"/>
          <a:stretch>
            <a:fillRect/>
          </a:stretch>
        </p:blipFill>
        <p:spPr>
          <a:xfrm>
            <a:off x="7467316" y="2796085"/>
            <a:ext cx="4381500" cy="3810000"/>
          </a:xfrm>
          <a:prstGeom prst="rect">
            <a:avLst/>
          </a:prstGeom>
        </p:spPr>
      </p:pic>
      <p:pic>
        <p:nvPicPr>
          <p:cNvPr id="8" name="Picture 7"/>
          <p:cNvPicPr>
            <a:picLocks noChangeAspect="1"/>
          </p:cNvPicPr>
          <p:nvPr/>
        </p:nvPicPr>
        <p:blipFill>
          <a:blip r:embed="rId7"/>
          <a:stretch>
            <a:fillRect/>
          </a:stretch>
        </p:blipFill>
        <p:spPr>
          <a:xfrm>
            <a:off x="5216785" y="4793207"/>
            <a:ext cx="2085975" cy="1276350"/>
          </a:xfrm>
          <a:prstGeom prst="rect">
            <a:avLst/>
          </a:prstGeom>
        </p:spPr>
      </p:pic>
      <p:sp>
        <p:nvSpPr>
          <p:cNvPr id="9" name="Slide Number Placeholder 8">
            <a:extLst>
              <a:ext uri="{FF2B5EF4-FFF2-40B4-BE49-F238E27FC236}">
                <a16:creationId xmlns:a16="http://schemas.microsoft.com/office/drawing/2014/main" xmlns="" id="{43EC2BCF-5FEF-4E5E-BC5C-4B697AD10876}"/>
              </a:ext>
            </a:extLst>
          </p:cNvPr>
          <p:cNvSpPr>
            <a:spLocks noGrp="1"/>
          </p:cNvSpPr>
          <p:nvPr>
            <p:ph type="sldNum" sz="quarter" idx="12"/>
          </p:nvPr>
        </p:nvSpPr>
        <p:spPr/>
        <p:txBody>
          <a:bodyPr/>
          <a:lstStyle/>
          <a:p>
            <a:fld id="{3DE8118B-8321-434C-8008-F148D9E9669C}" type="slidenum">
              <a:rPr lang="en-US" smtClean="0"/>
              <a:t>13</a:t>
            </a:fld>
            <a:endParaRPr lang="en-US"/>
          </a:p>
        </p:txBody>
      </p:sp>
    </p:spTree>
    <p:extLst>
      <p:ext uri="{BB962C8B-B14F-4D97-AF65-F5344CB8AC3E}">
        <p14:creationId xmlns:p14="http://schemas.microsoft.com/office/powerpoint/2010/main" val="288872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75399" y="450518"/>
            <a:ext cx="5876925" cy="552450"/>
          </a:xfrm>
          <a:prstGeom prst="rect">
            <a:avLst/>
          </a:prstGeom>
        </p:spPr>
      </p:pic>
      <p:pic>
        <p:nvPicPr>
          <p:cNvPr id="5" name="Picture 4"/>
          <p:cNvPicPr>
            <a:picLocks noChangeAspect="1"/>
          </p:cNvPicPr>
          <p:nvPr/>
        </p:nvPicPr>
        <p:blipFill>
          <a:blip r:embed="rId3"/>
          <a:stretch>
            <a:fillRect/>
          </a:stretch>
        </p:blipFill>
        <p:spPr>
          <a:xfrm>
            <a:off x="889378" y="1630693"/>
            <a:ext cx="10625783" cy="4538095"/>
          </a:xfrm>
          <a:prstGeom prst="rect">
            <a:avLst/>
          </a:prstGeom>
        </p:spPr>
      </p:pic>
      <p:sp>
        <p:nvSpPr>
          <p:cNvPr id="2" name="Slide Number Placeholder 1">
            <a:extLst>
              <a:ext uri="{FF2B5EF4-FFF2-40B4-BE49-F238E27FC236}">
                <a16:creationId xmlns:a16="http://schemas.microsoft.com/office/drawing/2014/main" xmlns="" id="{F522C7F2-360F-45F9-AEA7-733F72AFC640}"/>
              </a:ext>
            </a:extLst>
          </p:cNvPr>
          <p:cNvSpPr>
            <a:spLocks noGrp="1"/>
          </p:cNvSpPr>
          <p:nvPr>
            <p:ph type="sldNum" sz="quarter" idx="12"/>
          </p:nvPr>
        </p:nvSpPr>
        <p:spPr/>
        <p:txBody>
          <a:bodyPr/>
          <a:lstStyle/>
          <a:p>
            <a:fld id="{3DE8118B-8321-434C-8008-F148D9E9669C}" type="slidenum">
              <a:rPr lang="en-US" smtClean="0"/>
              <a:t>14</a:t>
            </a:fld>
            <a:endParaRPr lang="en-US"/>
          </a:p>
        </p:txBody>
      </p:sp>
    </p:spTree>
    <p:extLst>
      <p:ext uri="{BB962C8B-B14F-4D97-AF65-F5344CB8AC3E}">
        <p14:creationId xmlns:p14="http://schemas.microsoft.com/office/powerpoint/2010/main" val="1177782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08750" y="236917"/>
            <a:ext cx="5610225" cy="542925"/>
          </a:xfrm>
          <a:prstGeom prst="rect">
            <a:avLst/>
          </a:prstGeom>
        </p:spPr>
      </p:pic>
      <p:pic>
        <p:nvPicPr>
          <p:cNvPr id="5" name="Picture 4"/>
          <p:cNvPicPr>
            <a:picLocks noChangeAspect="1"/>
          </p:cNvPicPr>
          <p:nvPr/>
        </p:nvPicPr>
        <p:blipFill>
          <a:blip r:embed="rId3"/>
          <a:stretch>
            <a:fillRect/>
          </a:stretch>
        </p:blipFill>
        <p:spPr>
          <a:xfrm>
            <a:off x="487552" y="937713"/>
            <a:ext cx="11278066" cy="3211206"/>
          </a:xfrm>
          <a:prstGeom prst="rect">
            <a:avLst/>
          </a:prstGeom>
        </p:spPr>
      </p:pic>
      <p:pic>
        <p:nvPicPr>
          <p:cNvPr id="6" name="Picture 5"/>
          <p:cNvPicPr>
            <a:picLocks noChangeAspect="1"/>
          </p:cNvPicPr>
          <p:nvPr/>
        </p:nvPicPr>
        <p:blipFill>
          <a:blip r:embed="rId4"/>
          <a:stretch>
            <a:fillRect/>
          </a:stretch>
        </p:blipFill>
        <p:spPr>
          <a:xfrm>
            <a:off x="3280793" y="4467509"/>
            <a:ext cx="3095625" cy="1771650"/>
          </a:xfrm>
          <a:prstGeom prst="rect">
            <a:avLst/>
          </a:prstGeom>
        </p:spPr>
      </p:pic>
      <p:sp>
        <p:nvSpPr>
          <p:cNvPr id="2" name="Slide Number Placeholder 1">
            <a:extLst>
              <a:ext uri="{FF2B5EF4-FFF2-40B4-BE49-F238E27FC236}">
                <a16:creationId xmlns:a16="http://schemas.microsoft.com/office/drawing/2014/main" xmlns="" id="{3C5F01EC-392C-4831-BF2F-56E09F2CE53F}"/>
              </a:ext>
            </a:extLst>
          </p:cNvPr>
          <p:cNvSpPr>
            <a:spLocks noGrp="1"/>
          </p:cNvSpPr>
          <p:nvPr>
            <p:ph type="sldNum" sz="quarter" idx="12"/>
          </p:nvPr>
        </p:nvSpPr>
        <p:spPr/>
        <p:txBody>
          <a:bodyPr/>
          <a:lstStyle/>
          <a:p>
            <a:fld id="{3DE8118B-8321-434C-8008-F148D9E9669C}" type="slidenum">
              <a:rPr lang="en-US" smtClean="0"/>
              <a:t>15</a:t>
            </a:fld>
            <a:endParaRPr lang="en-US"/>
          </a:p>
        </p:txBody>
      </p:sp>
    </p:spTree>
    <p:extLst>
      <p:ext uri="{BB962C8B-B14F-4D97-AF65-F5344CB8AC3E}">
        <p14:creationId xmlns:p14="http://schemas.microsoft.com/office/powerpoint/2010/main" val="370433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432183"/>
            <a:ext cx="3686175" cy="466725"/>
          </a:xfrm>
          <a:prstGeom prst="rect">
            <a:avLst/>
          </a:prstGeom>
        </p:spPr>
      </p:pic>
      <p:pic>
        <p:nvPicPr>
          <p:cNvPr id="5" name="Picture 4"/>
          <p:cNvPicPr>
            <a:picLocks noChangeAspect="1"/>
          </p:cNvPicPr>
          <p:nvPr/>
        </p:nvPicPr>
        <p:blipFill>
          <a:blip r:embed="rId3"/>
          <a:stretch>
            <a:fillRect/>
          </a:stretch>
        </p:blipFill>
        <p:spPr>
          <a:xfrm>
            <a:off x="3275248" y="178497"/>
            <a:ext cx="8916752" cy="974099"/>
          </a:xfrm>
          <a:prstGeom prst="rect">
            <a:avLst/>
          </a:prstGeom>
        </p:spPr>
      </p:pic>
      <p:pic>
        <p:nvPicPr>
          <p:cNvPr id="6" name="Picture 5"/>
          <p:cNvPicPr>
            <a:picLocks noChangeAspect="1"/>
          </p:cNvPicPr>
          <p:nvPr/>
        </p:nvPicPr>
        <p:blipFill>
          <a:blip r:embed="rId4"/>
          <a:stretch>
            <a:fillRect/>
          </a:stretch>
        </p:blipFill>
        <p:spPr>
          <a:xfrm>
            <a:off x="256961" y="1792903"/>
            <a:ext cx="3762375" cy="1552575"/>
          </a:xfrm>
          <a:prstGeom prst="rect">
            <a:avLst/>
          </a:prstGeom>
        </p:spPr>
      </p:pic>
      <p:pic>
        <p:nvPicPr>
          <p:cNvPr id="7" name="Picture 6"/>
          <p:cNvPicPr>
            <a:picLocks noChangeAspect="1"/>
          </p:cNvPicPr>
          <p:nvPr/>
        </p:nvPicPr>
        <p:blipFill>
          <a:blip r:embed="rId5"/>
          <a:stretch>
            <a:fillRect/>
          </a:stretch>
        </p:blipFill>
        <p:spPr>
          <a:xfrm>
            <a:off x="5723103" y="1481919"/>
            <a:ext cx="5590891" cy="5167033"/>
          </a:xfrm>
          <a:prstGeom prst="rect">
            <a:avLst/>
          </a:prstGeom>
        </p:spPr>
      </p:pic>
      <p:pic>
        <p:nvPicPr>
          <p:cNvPr id="8" name="Picture 7"/>
          <p:cNvPicPr>
            <a:picLocks noChangeAspect="1"/>
          </p:cNvPicPr>
          <p:nvPr/>
        </p:nvPicPr>
        <p:blipFill>
          <a:blip r:embed="rId6"/>
          <a:stretch>
            <a:fillRect/>
          </a:stretch>
        </p:blipFill>
        <p:spPr>
          <a:xfrm>
            <a:off x="458621" y="4761291"/>
            <a:ext cx="4914900" cy="638175"/>
          </a:xfrm>
          <a:prstGeom prst="rect">
            <a:avLst/>
          </a:prstGeom>
        </p:spPr>
      </p:pic>
      <p:sp>
        <p:nvSpPr>
          <p:cNvPr id="2" name="Slide Number Placeholder 1">
            <a:extLst>
              <a:ext uri="{FF2B5EF4-FFF2-40B4-BE49-F238E27FC236}">
                <a16:creationId xmlns:a16="http://schemas.microsoft.com/office/drawing/2014/main" xmlns="" id="{FC49E704-9CC7-403B-934C-3E4AEFA01EA7}"/>
              </a:ext>
            </a:extLst>
          </p:cNvPr>
          <p:cNvSpPr>
            <a:spLocks noGrp="1"/>
          </p:cNvSpPr>
          <p:nvPr>
            <p:ph type="sldNum" sz="quarter" idx="12"/>
          </p:nvPr>
        </p:nvSpPr>
        <p:spPr/>
        <p:txBody>
          <a:bodyPr/>
          <a:lstStyle/>
          <a:p>
            <a:fld id="{3DE8118B-8321-434C-8008-F148D9E9669C}" type="slidenum">
              <a:rPr lang="en-US" smtClean="0"/>
              <a:t>16</a:t>
            </a:fld>
            <a:endParaRPr lang="en-US"/>
          </a:p>
        </p:txBody>
      </p:sp>
    </p:spTree>
    <p:extLst>
      <p:ext uri="{BB962C8B-B14F-4D97-AF65-F5344CB8AC3E}">
        <p14:creationId xmlns:p14="http://schemas.microsoft.com/office/powerpoint/2010/main" val="1088289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27295"/>
            <a:ext cx="6029681" cy="6504667"/>
          </a:xfrm>
          <a:prstGeom prst="rect">
            <a:avLst/>
          </a:prstGeom>
        </p:spPr>
      </p:pic>
      <p:pic>
        <p:nvPicPr>
          <p:cNvPr id="6" name="Picture 5"/>
          <p:cNvPicPr>
            <a:picLocks noChangeAspect="1"/>
          </p:cNvPicPr>
          <p:nvPr/>
        </p:nvPicPr>
        <p:blipFill>
          <a:blip r:embed="rId3"/>
          <a:stretch>
            <a:fillRect/>
          </a:stretch>
        </p:blipFill>
        <p:spPr>
          <a:xfrm>
            <a:off x="5688045" y="502835"/>
            <a:ext cx="6503955" cy="1749046"/>
          </a:xfrm>
          <a:prstGeom prst="rect">
            <a:avLst/>
          </a:prstGeom>
        </p:spPr>
      </p:pic>
      <p:sp>
        <p:nvSpPr>
          <p:cNvPr id="7" name="Rectangle 6"/>
          <p:cNvSpPr/>
          <p:nvPr/>
        </p:nvSpPr>
        <p:spPr>
          <a:xfrm>
            <a:off x="8376406" y="2644166"/>
            <a:ext cx="1117614" cy="477054"/>
          </a:xfrm>
          <a:prstGeom prst="rect">
            <a:avLst/>
          </a:prstGeom>
        </p:spPr>
        <p:txBody>
          <a:bodyPr wrap="none">
            <a:spAutoFit/>
          </a:bodyPr>
          <a:lstStyle/>
          <a:p>
            <a:r>
              <a:rPr lang="en-US" sz="2500" dirty="0">
                <a:solidFill>
                  <a:srgbClr val="FF0000"/>
                </a:solidFill>
              </a:rPr>
              <a:t>ANS : 3</a:t>
            </a:r>
          </a:p>
        </p:txBody>
      </p:sp>
      <p:pic>
        <p:nvPicPr>
          <p:cNvPr id="8" name="Picture 7"/>
          <p:cNvPicPr>
            <a:picLocks noChangeAspect="1"/>
          </p:cNvPicPr>
          <p:nvPr/>
        </p:nvPicPr>
        <p:blipFill>
          <a:blip r:embed="rId4"/>
          <a:stretch>
            <a:fillRect/>
          </a:stretch>
        </p:blipFill>
        <p:spPr>
          <a:xfrm>
            <a:off x="3875964" y="3619145"/>
            <a:ext cx="7710985" cy="2031283"/>
          </a:xfrm>
          <a:prstGeom prst="rect">
            <a:avLst/>
          </a:prstGeom>
        </p:spPr>
      </p:pic>
      <p:sp>
        <p:nvSpPr>
          <p:cNvPr id="2" name="Slide Number Placeholder 1">
            <a:extLst>
              <a:ext uri="{FF2B5EF4-FFF2-40B4-BE49-F238E27FC236}">
                <a16:creationId xmlns:a16="http://schemas.microsoft.com/office/drawing/2014/main" xmlns="" id="{6D17760E-6897-41F0-8F36-460606731EBA}"/>
              </a:ext>
            </a:extLst>
          </p:cNvPr>
          <p:cNvSpPr>
            <a:spLocks noGrp="1"/>
          </p:cNvSpPr>
          <p:nvPr>
            <p:ph type="sldNum" sz="quarter" idx="12"/>
          </p:nvPr>
        </p:nvSpPr>
        <p:spPr/>
        <p:txBody>
          <a:bodyPr/>
          <a:lstStyle/>
          <a:p>
            <a:fld id="{3DE8118B-8321-434C-8008-F148D9E9669C}" type="slidenum">
              <a:rPr lang="en-US" smtClean="0"/>
              <a:t>17</a:t>
            </a:fld>
            <a:endParaRPr lang="en-US"/>
          </a:p>
        </p:txBody>
      </p:sp>
    </p:spTree>
    <p:extLst>
      <p:ext uri="{BB962C8B-B14F-4D97-AF65-F5344CB8AC3E}">
        <p14:creationId xmlns:p14="http://schemas.microsoft.com/office/powerpoint/2010/main" val="203038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3517" y="337361"/>
            <a:ext cx="3685624" cy="523220"/>
          </a:xfrm>
          <a:prstGeom prst="rect">
            <a:avLst/>
          </a:prstGeom>
        </p:spPr>
        <p:txBody>
          <a:bodyPr wrap="none">
            <a:spAutoFit/>
          </a:bodyPr>
          <a:lstStyle/>
          <a:p>
            <a:r>
              <a:rPr lang="en-US" sz="2800" b="0" i="0" dirty="0">
                <a:solidFill>
                  <a:srgbClr val="610B38"/>
                </a:solidFill>
                <a:effectLst/>
                <a:latin typeface="erdana"/>
              </a:rPr>
              <a:t>Multithreading in Java</a:t>
            </a:r>
          </a:p>
        </p:txBody>
      </p:sp>
      <p:sp>
        <p:nvSpPr>
          <p:cNvPr id="5" name="Rectangle 4"/>
          <p:cNvSpPr/>
          <p:nvPr/>
        </p:nvSpPr>
        <p:spPr>
          <a:xfrm>
            <a:off x="304799" y="1157238"/>
            <a:ext cx="6096000" cy="2246769"/>
          </a:xfrm>
          <a:prstGeom prst="rect">
            <a:avLst/>
          </a:prstGeom>
        </p:spPr>
        <p:txBody>
          <a:bodyPr>
            <a:spAutoFit/>
          </a:bodyPr>
          <a:lstStyle/>
          <a:p>
            <a:pPr marL="285750" indent="-285750">
              <a:buFont typeface="Arial" panose="020B0604020202020204" pitchFamily="34" charset="0"/>
              <a:buChar char="•"/>
            </a:pPr>
            <a:r>
              <a:rPr lang="en-US" sz="1400" b="1" i="0" dirty="0">
                <a:solidFill>
                  <a:srgbClr val="2F4F4F"/>
                </a:solidFill>
                <a:effectLst/>
                <a:latin typeface="verdana" panose="020B0604030504040204" pitchFamily="34" charset="0"/>
              </a:rPr>
              <a:t>Multithreading in java</a:t>
            </a:r>
            <a:r>
              <a:rPr lang="en-US" sz="1400" b="0" i="0" dirty="0">
                <a:solidFill>
                  <a:srgbClr val="000000"/>
                </a:solidFill>
                <a:effectLst/>
                <a:latin typeface="verdana" panose="020B0604030504040204" pitchFamily="34" charset="0"/>
              </a:rPr>
              <a:t> is a process of executing multiple threads simultaneously.</a:t>
            </a:r>
          </a:p>
          <a:p>
            <a:pPr marL="285750" indent="-285750">
              <a:buFont typeface="Arial" panose="020B0604020202020204" pitchFamily="34" charset="0"/>
              <a:buChar char="•"/>
            </a:pPr>
            <a:r>
              <a:rPr lang="en-US" sz="1400" b="0" i="0" dirty="0">
                <a:solidFill>
                  <a:srgbClr val="000000"/>
                </a:solidFill>
                <a:effectLst/>
                <a:latin typeface="verdana" panose="020B0604030504040204" pitchFamily="34" charset="0"/>
              </a:rPr>
              <a:t>A thread is a lightweight sub-process, the smallest unit of processing. Multiprocessing and multithreading, both are used to achieve multitasking.</a:t>
            </a:r>
          </a:p>
          <a:p>
            <a:pPr marL="285750" indent="-285750">
              <a:buFont typeface="Arial" panose="020B0604020202020204" pitchFamily="34" charset="0"/>
              <a:buChar char="•"/>
            </a:pPr>
            <a:r>
              <a:rPr lang="en-US" sz="1400" b="0" i="0" dirty="0">
                <a:solidFill>
                  <a:srgbClr val="000000"/>
                </a:solidFill>
                <a:effectLst/>
                <a:latin typeface="verdana" panose="020B0604030504040204" pitchFamily="34" charset="0"/>
              </a:rPr>
              <a:t>However, we use multithreading than multiprocessing because threads use a shared memory area. They don't allocate separate memory area so saves memory, and context-switching between the threads takes less time than process.</a:t>
            </a:r>
          </a:p>
          <a:p>
            <a:pPr marL="285750" indent="-285750">
              <a:buFont typeface="Arial" panose="020B0604020202020204" pitchFamily="34" charset="0"/>
              <a:buChar char="•"/>
            </a:pPr>
            <a:r>
              <a:rPr lang="en-US" sz="1400" b="0" i="0" dirty="0">
                <a:solidFill>
                  <a:srgbClr val="000000"/>
                </a:solidFill>
                <a:effectLst/>
                <a:latin typeface="verdana" panose="020B0604030504040204" pitchFamily="34" charset="0"/>
              </a:rPr>
              <a:t>Java Multithreading is mostly used in games, animation, etc.</a:t>
            </a:r>
          </a:p>
        </p:txBody>
      </p:sp>
      <p:sp>
        <p:nvSpPr>
          <p:cNvPr id="6" name="Rectangle 5"/>
          <p:cNvSpPr/>
          <p:nvPr/>
        </p:nvSpPr>
        <p:spPr>
          <a:xfrm>
            <a:off x="6541826" y="1136009"/>
            <a:ext cx="5800299" cy="2492990"/>
          </a:xfrm>
          <a:prstGeom prst="rect">
            <a:avLst/>
          </a:prstGeom>
        </p:spPr>
        <p:txBody>
          <a:bodyPr wrap="square">
            <a:spAutoFit/>
          </a:bodyPr>
          <a:lstStyle/>
          <a:p>
            <a:r>
              <a:rPr lang="en-US" sz="1600" b="0" i="0" dirty="0">
                <a:solidFill>
                  <a:srgbClr val="610B4B"/>
                </a:solidFill>
                <a:effectLst/>
                <a:latin typeface="erdana"/>
              </a:rPr>
              <a:t>Advantages of Java Multithreading</a:t>
            </a:r>
          </a:p>
          <a:p>
            <a:endParaRPr lang="en-US" sz="1400" b="0" i="0" dirty="0">
              <a:solidFill>
                <a:srgbClr val="610B4B"/>
              </a:solidFill>
              <a:effectLst/>
              <a:latin typeface="erdana"/>
            </a:endParaRPr>
          </a:p>
          <a:p>
            <a:r>
              <a:rPr lang="en-US" sz="1400" b="0" i="0" dirty="0">
                <a:solidFill>
                  <a:srgbClr val="000000"/>
                </a:solidFill>
                <a:effectLst/>
                <a:latin typeface="verdana" panose="020B0604030504040204" pitchFamily="34" charset="0"/>
              </a:rPr>
              <a:t>1) It </a:t>
            </a:r>
            <a:r>
              <a:rPr lang="en-US" sz="1400" b="1" i="0" dirty="0">
                <a:solidFill>
                  <a:srgbClr val="2F4F4F"/>
                </a:solidFill>
                <a:effectLst/>
                <a:latin typeface="verdana" panose="020B0604030504040204" pitchFamily="34" charset="0"/>
              </a:rPr>
              <a:t>doesn't block the user</a:t>
            </a:r>
            <a:r>
              <a:rPr lang="en-US" sz="1400" b="0" i="0" dirty="0">
                <a:solidFill>
                  <a:srgbClr val="000000"/>
                </a:solidFill>
                <a:effectLst/>
                <a:latin typeface="verdana" panose="020B0604030504040204" pitchFamily="34" charset="0"/>
              </a:rPr>
              <a:t> because threads are independent and you can perform multiple operations at the same time.</a:t>
            </a:r>
          </a:p>
          <a:p>
            <a:r>
              <a:rPr lang="en-US" sz="1400" b="0" i="0" dirty="0">
                <a:solidFill>
                  <a:srgbClr val="000000"/>
                </a:solidFill>
                <a:effectLst/>
                <a:latin typeface="verdana" panose="020B0604030504040204" pitchFamily="34" charset="0"/>
              </a:rPr>
              <a:t>2) You </a:t>
            </a:r>
            <a:r>
              <a:rPr lang="en-US" sz="1400" b="1" i="0" dirty="0">
                <a:solidFill>
                  <a:srgbClr val="2F4F4F"/>
                </a:solidFill>
                <a:effectLst/>
                <a:latin typeface="verdana" panose="020B0604030504040204" pitchFamily="34" charset="0"/>
              </a:rPr>
              <a:t>can perform many operations together, so it saves time</a:t>
            </a:r>
            <a:r>
              <a:rPr lang="en-US" sz="1400" b="0" i="0" dirty="0">
                <a:solidFill>
                  <a:srgbClr val="000000"/>
                </a:solidFill>
                <a:effectLst/>
                <a:latin typeface="verdana" panose="020B0604030504040204" pitchFamily="34" charset="0"/>
              </a:rPr>
              <a:t>.</a:t>
            </a:r>
          </a:p>
          <a:p>
            <a:r>
              <a:rPr lang="en-US" sz="1400" b="0" i="0" dirty="0">
                <a:solidFill>
                  <a:srgbClr val="000000"/>
                </a:solidFill>
                <a:effectLst/>
                <a:latin typeface="verdana" panose="020B0604030504040204" pitchFamily="34" charset="0"/>
              </a:rPr>
              <a:t>3) Threads are </a:t>
            </a:r>
            <a:r>
              <a:rPr lang="en-US" sz="1400" b="1" i="0" dirty="0">
                <a:solidFill>
                  <a:srgbClr val="2F4F4F"/>
                </a:solidFill>
                <a:effectLst/>
                <a:latin typeface="verdana" panose="020B0604030504040204" pitchFamily="34" charset="0"/>
              </a:rPr>
              <a:t>independent</a:t>
            </a:r>
            <a:r>
              <a:rPr lang="en-US" sz="1400" b="0" i="0" dirty="0">
                <a:solidFill>
                  <a:srgbClr val="000000"/>
                </a:solidFill>
                <a:effectLst/>
                <a:latin typeface="verdana" panose="020B0604030504040204" pitchFamily="34" charset="0"/>
              </a:rPr>
              <a:t>, so it doesn't affect other threads if an exception occurs in a single thread.</a:t>
            </a:r>
          </a:p>
          <a:p>
            <a:r>
              <a:rPr lang="en-US" sz="1400" dirty="0"/>
              <a:t/>
            </a:r>
            <a:br>
              <a:rPr lang="en-US" sz="1400" dirty="0"/>
            </a:br>
            <a:endParaRPr lang="en-US" sz="1400" dirty="0"/>
          </a:p>
        </p:txBody>
      </p:sp>
      <p:sp>
        <p:nvSpPr>
          <p:cNvPr id="7" name="Rectangle 6"/>
          <p:cNvSpPr/>
          <p:nvPr/>
        </p:nvSpPr>
        <p:spPr>
          <a:xfrm>
            <a:off x="518012" y="3940370"/>
            <a:ext cx="2475999" cy="369332"/>
          </a:xfrm>
          <a:prstGeom prst="rect">
            <a:avLst/>
          </a:prstGeom>
        </p:spPr>
        <p:txBody>
          <a:bodyPr wrap="none">
            <a:spAutoFit/>
          </a:bodyPr>
          <a:lstStyle/>
          <a:p>
            <a:r>
              <a:rPr lang="en-US" b="0" i="0" dirty="0">
                <a:solidFill>
                  <a:srgbClr val="610B38"/>
                </a:solidFill>
                <a:effectLst/>
                <a:latin typeface="erdana"/>
              </a:rPr>
              <a:t>What is Thread in java</a:t>
            </a:r>
          </a:p>
        </p:txBody>
      </p:sp>
      <p:sp>
        <p:nvSpPr>
          <p:cNvPr id="8" name="Rectangle 7"/>
          <p:cNvSpPr/>
          <p:nvPr/>
        </p:nvSpPr>
        <p:spPr>
          <a:xfrm>
            <a:off x="482221" y="4476171"/>
            <a:ext cx="6096000" cy="1169551"/>
          </a:xfrm>
          <a:prstGeom prst="rect">
            <a:avLst/>
          </a:prstGeom>
        </p:spPr>
        <p:txBody>
          <a:bodyPr>
            <a:spAutoFit/>
          </a:bodyPr>
          <a:lstStyle/>
          <a:p>
            <a:pPr marL="285750" indent="-285750">
              <a:buFont typeface="Arial" panose="020B0604020202020204" pitchFamily="34" charset="0"/>
              <a:buChar char="•"/>
            </a:pPr>
            <a:r>
              <a:rPr lang="en-US" sz="1400" b="0" i="0" dirty="0">
                <a:solidFill>
                  <a:srgbClr val="000000"/>
                </a:solidFill>
                <a:effectLst/>
                <a:latin typeface="verdana" panose="020B0604030504040204" pitchFamily="34" charset="0"/>
              </a:rPr>
              <a:t>A thread is a lightweight </a:t>
            </a:r>
            <a:r>
              <a:rPr lang="en-US" sz="1400" b="0" i="0" dirty="0" err="1">
                <a:solidFill>
                  <a:srgbClr val="000000"/>
                </a:solidFill>
                <a:effectLst/>
                <a:latin typeface="verdana" panose="020B0604030504040204" pitchFamily="34" charset="0"/>
              </a:rPr>
              <a:t>subprocess</a:t>
            </a:r>
            <a:r>
              <a:rPr lang="en-US" sz="1400" b="0" i="0" dirty="0">
                <a:solidFill>
                  <a:srgbClr val="000000"/>
                </a:solidFill>
                <a:effectLst/>
                <a:latin typeface="verdana" panose="020B0604030504040204" pitchFamily="34" charset="0"/>
              </a:rPr>
              <a:t>, the smallest unit of processing. It is a separate path of execution.</a:t>
            </a:r>
          </a:p>
          <a:p>
            <a:pPr marL="285750" indent="-285750">
              <a:buFont typeface="Arial" panose="020B0604020202020204" pitchFamily="34" charset="0"/>
              <a:buChar char="•"/>
            </a:pPr>
            <a:r>
              <a:rPr lang="en-US" sz="1400" b="0" i="0" dirty="0">
                <a:solidFill>
                  <a:srgbClr val="000000"/>
                </a:solidFill>
                <a:effectLst/>
                <a:latin typeface="verdana" panose="020B0604030504040204" pitchFamily="34" charset="0"/>
              </a:rPr>
              <a:t>Threads are independent. If there occurs exception in one thread, it doesn't affect other threads. It uses a shared memory area.</a:t>
            </a:r>
          </a:p>
        </p:txBody>
      </p:sp>
      <p:pic>
        <p:nvPicPr>
          <p:cNvPr id="14338" name="Picture 2" descr="Java Multithrea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8704" y="3138986"/>
            <a:ext cx="3026039" cy="322852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32094" y="6334780"/>
            <a:ext cx="12037325" cy="523220"/>
          </a:xfrm>
          <a:prstGeom prst="rect">
            <a:avLst/>
          </a:prstGeom>
        </p:spPr>
        <p:txBody>
          <a:bodyPr wrap="square">
            <a:spAutoFit/>
          </a:bodyPr>
          <a:lstStyle/>
          <a:p>
            <a:r>
              <a:rPr lang="en-US" sz="1400" b="0" i="0" dirty="0">
                <a:solidFill>
                  <a:srgbClr val="000000"/>
                </a:solidFill>
                <a:effectLst/>
                <a:latin typeface="verdana" panose="020B0604030504040204" pitchFamily="34" charset="0"/>
              </a:rPr>
              <a:t>As shown in the above figure, a thread is executed inside the process. There is context-switching between the threads. There can be multiple processes inside the OS, and one process can have multiple threads.</a:t>
            </a:r>
            <a:endParaRPr lang="en-US" sz="1400" dirty="0"/>
          </a:p>
        </p:txBody>
      </p:sp>
      <p:sp>
        <p:nvSpPr>
          <p:cNvPr id="2" name="Slide Number Placeholder 1">
            <a:extLst>
              <a:ext uri="{FF2B5EF4-FFF2-40B4-BE49-F238E27FC236}">
                <a16:creationId xmlns:a16="http://schemas.microsoft.com/office/drawing/2014/main" xmlns="" id="{DBF08DFA-DFE7-425A-86FD-A52C951730DC}"/>
              </a:ext>
            </a:extLst>
          </p:cNvPr>
          <p:cNvSpPr>
            <a:spLocks noGrp="1"/>
          </p:cNvSpPr>
          <p:nvPr>
            <p:ph type="sldNum" sz="quarter" idx="12"/>
          </p:nvPr>
        </p:nvSpPr>
        <p:spPr/>
        <p:txBody>
          <a:bodyPr/>
          <a:lstStyle/>
          <a:p>
            <a:fld id="{3DE8118B-8321-434C-8008-F148D9E9669C}" type="slidenum">
              <a:rPr lang="en-US" smtClean="0"/>
              <a:t>18</a:t>
            </a:fld>
            <a:endParaRPr lang="en-US"/>
          </a:p>
        </p:txBody>
      </p:sp>
    </p:spTree>
    <p:extLst>
      <p:ext uri="{BB962C8B-B14F-4D97-AF65-F5344CB8AC3E}">
        <p14:creationId xmlns:p14="http://schemas.microsoft.com/office/powerpoint/2010/main" val="1373134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338"/>
                                        </p:tgtEl>
                                        <p:attrNameLst>
                                          <p:attrName>style.visibility</p:attrName>
                                        </p:attrNameLst>
                                      </p:cBhvr>
                                      <p:to>
                                        <p:strVal val="visible"/>
                                      </p:to>
                                    </p:set>
                                    <p:animEffect transition="in" filter="fade">
                                      <p:cBhvr>
                                        <p:cTn id="28" dur="1000"/>
                                        <p:tgtEl>
                                          <p:spTgt spid="14338"/>
                                        </p:tgtEl>
                                      </p:cBhvr>
                                    </p:animEffect>
                                    <p:anim calcmode="lin" valueType="num">
                                      <p:cBhvr>
                                        <p:cTn id="29" dur="1000" fill="hold"/>
                                        <p:tgtEl>
                                          <p:spTgt spid="14338"/>
                                        </p:tgtEl>
                                        <p:attrNameLst>
                                          <p:attrName>ppt_x</p:attrName>
                                        </p:attrNameLst>
                                      </p:cBhvr>
                                      <p:tavLst>
                                        <p:tav tm="0">
                                          <p:val>
                                            <p:strVal val="#ppt_x"/>
                                          </p:val>
                                        </p:tav>
                                        <p:tav tm="100000">
                                          <p:val>
                                            <p:strVal val="#ppt_x"/>
                                          </p:val>
                                        </p:tav>
                                      </p:tavLst>
                                    </p:anim>
                                    <p:anim calcmode="lin" valueType="num">
                                      <p:cBhvr>
                                        <p:cTn id="30" dur="1000" fill="hold"/>
                                        <p:tgtEl>
                                          <p:spTgt spid="1433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7879" y="173587"/>
            <a:ext cx="5345566" cy="461665"/>
          </a:xfrm>
          <a:prstGeom prst="rect">
            <a:avLst/>
          </a:prstGeom>
        </p:spPr>
        <p:txBody>
          <a:bodyPr wrap="none">
            <a:spAutoFit/>
          </a:bodyPr>
          <a:lstStyle/>
          <a:p>
            <a:r>
              <a:rPr lang="en-US" sz="2400" b="0" i="0" dirty="0">
                <a:solidFill>
                  <a:srgbClr val="610B38"/>
                </a:solidFill>
                <a:effectLst/>
                <a:latin typeface="erdana"/>
              </a:rPr>
              <a:t>Life cycle of a Thread (Thread States)</a:t>
            </a:r>
          </a:p>
        </p:txBody>
      </p:sp>
      <p:sp>
        <p:nvSpPr>
          <p:cNvPr id="5" name="Rectangle 4"/>
          <p:cNvSpPr/>
          <p:nvPr/>
        </p:nvSpPr>
        <p:spPr>
          <a:xfrm>
            <a:off x="509517" y="855471"/>
            <a:ext cx="11527808" cy="954107"/>
          </a:xfrm>
          <a:prstGeom prst="rect">
            <a:avLst/>
          </a:prstGeom>
        </p:spPr>
        <p:txBody>
          <a:bodyPr wrap="square">
            <a:spAutoFit/>
          </a:bodyPr>
          <a:lstStyle/>
          <a:p>
            <a:pPr marL="285750" indent="-285750">
              <a:buFont typeface="Arial" panose="020B0604020202020204" pitchFamily="34" charset="0"/>
              <a:buChar char="•"/>
            </a:pPr>
            <a:r>
              <a:rPr lang="en-US" sz="1400" b="0" i="0" dirty="0">
                <a:solidFill>
                  <a:srgbClr val="000000"/>
                </a:solidFill>
                <a:effectLst/>
                <a:latin typeface="verdana" panose="020B0604030504040204" pitchFamily="34" charset="0"/>
              </a:rPr>
              <a:t>A thread can be in one of the five states. According to sun, there is only 4 states in </a:t>
            </a:r>
            <a:r>
              <a:rPr lang="en-US" sz="1400" b="1" i="0" dirty="0">
                <a:solidFill>
                  <a:srgbClr val="2F4F4F"/>
                </a:solidFill>
                <a:effectLst/>
                <a:latin typeface="verdana" panose="020B0604030504040204" pitchFamily="34" charset="0"/>
              </a:rPr>
              <a:t>thread life cycle in java</a:t>
            </a:r>
            <a:r>
              <a:rPr lang="en-US" sz="1400" b="0" i="0" dirty="0">
                <a:solidFill>
                  <a:srgbClr val="000000"/>
                </a:solidFill>
                <a:effectLst/>
                <a:latin typeface="verdana" panose="020B0604030504040204" pitchFamily="34" charset="0"/>
              </a:rPr>
              <a:t> new, runnable, non-runnable and terminated. There is no running state.</a:t>
            </a:r>
          </a:p>
          <a:p>
            <a:pPr marL="285750" indent="-285750">
              <a:buFont typeface="Arial" panose="020B0604020202020204" pitchFamily="34" charset="0"/>
              <a:buChar char="•"/>
            </a:pPr>
            <a:r>
              <a:rPr lang="en-US" sz="1400" b="0" i="0" dirty="0">
                <a:solidFill>
                  <a:srgbClr val="000000"/>
                </a:solidFill>
                <a:effectLst/>
                <a:latin typeface="verdana" panose="020B0604030504040204" pitchFamily="34" charset="0"/>
              </a:rPr>
              <a:t>But for better understanding the threads, we are explaining it in the 5 states.</a:t>
            </a:r>
          </a:p>
          <a:p>
            <a:pPr marL="285750" indent="-285750">
              <a:buFont typeface="Arial" panose="020B0604020202020204" pitchFamily="34" charset="0"/>
              <a:buChar char="•"/>
            </a:pPr>
            <a:r>
              <a:rPr lang="en-US" sz="1400" b="0" i="0" dirty="0">
                <a:solidFill>
                  <a:srgbClr val="000000"/>
                </a:solidFill>
                <a:effectLst/>
                <a:latin typeface="verdana" panose="020B0604030504040204" pitchFamily="34" charset="0"/>
              </a:rPr>
              <a:t>The life cycle of the thread in java is controlled by JVM. The java thread states are as follows:</a:t>
            </a:r>
          </a:p>
        </p:txBody>
      </p:sp>
      <p:pic>
        <p:nvPicPr>
          <p:cNvPr id="15362" name="Picture 2" descr="Java thread life 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4263" y="1968325"/>
            <a:ext cx="7273272" cy="474637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2323869"/>
            <a:ext cx="5404513" cy="800219"/>
          </a:xfrm>
          <a:prstGeom prst="rect">
            <a:avLst/>
          </a:prstGeom>
        </p:spPr>
        <p:txBody>
          <a:bodyPr wrap="square">
            <a:spAutoFit/>
          </a:bodyPr>
          <a:lstStyle/>
          <a:p>
            <a:r>
              <a:rPr lang="en-US" b="0" i="0" dirty="0">
                <a:solidFill>
                  <a:srgbClr val="610B4B"/>
                </a:solidFill>
                <a:effectLst/>
                <a:latin typeface="erdana"/>
              </a:rPr>
              <a:t>New : </a:t>
            </a:r>
            <a:r>
              <a:rPr lang="en-US" sz="1400" b="0" i="0" dirty="0">
                <a:solidFill>
                  <a:srgbClr val="000000"/>
                </a:solidFill>
                <a:effectLst/>
                <a:latin typeface="verdana" panose="020B0604030504040204" pitchFamily="34" charset="0"/>
              </a:rPr>
              <a:t>The thread is in new state if you create an instance of Thread class but before the invocation of start() method.</a:t>
            </a:r>
          </a:p>
        </p:txBody>
      </p:sp>
      <p:sp>
        <p:nvSpPr>
          <p:cNvPr id="7" name="Rectangle 6"/>
          <p:cNvSpPr/>
          <p:nvPr/>
        </p:nvSpPr>
        <p:spPr>
          <a:xfrm>
            <a:off x="0" y="3142734"/>
            <a:ext cx="5363570" cy="800219"/>
          </a:xfrm>
          <a:prstGeom prst="rect">
            <a:avLst/>
          </a:prstGeom>
        </p:spPr>
        <p:txBody>
          <a:bodyPr wrap="square">
            <a:spAutoFit/>
          </a:bodyPr>
          <a:lstStyle/>
          <a:p>
            <a:r>
              <a:rPr lang="en-US" b="0" i="0" dirty="0">
                <a:solidFill>
                  <a:srgbClr val="610B4B"/>
                </a:solidFill>
                <a:effectLst/>
                <a:latin typeface="erdana"/>
              </a:rPr>
              <a:t>Runnable: </a:t>
            </a:r>
            <a:r>
              <a:rPr lang="en-US" sz="1400" b="0" i="0" dirty="0">
                <a:solidFill>
                  <a:srgbClr val="000000"/>
                </a:solidFill>
                <a:effectLst/>
                <a:latin typeface="Verdana" panose="020B0604030504040204" pitchFamily="34" charset="0"/>
              </a:rPr>
              <a:t>The thread is in runnable state after invocation of start() method, but the thread scheduler has not selected it to be the running thread.</a:t>
            </a:r>
          </a:p>
        </p:txBody>
      </p:sp>
      <p:sp>
        <p:nvSpPr>
          <p:cNvPr id="9" name="Rectangle 8"/>
          <p:cNvSpPr/>
          <p:nvPr/>
        </p:nvSpPr>
        <p:spPr>
          <a:xfrm>
            <a:off x="0" y="4002543"/>
            <a:ext cx="5240740" cy="584775"/>
          </a:xfrm>
          <a:prstGeom prst="rect">
            <a:avLst/>
          </a:prstGeom>
        </p:spPr>
        <p:txBody>
          <a:bodyPr wrap="square">
            <a:spAutoFit/>
          </a:bodyPr>
          <a:lstStyle/>
          <a:p>
            <a:r>
              <a:rPr lang="en-US" b="0" i="0" dirty="0">
                <a:solidFill>
                  <a:srgbClr val="610B4B"/>
                </a:solidFill>
                <a:effectLst/>
                <a:latin typeface="erdana"/>
              </a:rPr>
              <a:t>Running: </a:t>
            </a:r>
            <a:r>
              <a:rPr lang="en-US" sz="1400" dirty="0"/>
              <a:t>The thread is in running state if the thread scheduler has selected it.</a:t>
            </a:r>
            <a:endParaRPr lang="en-US" sz="1400" b="0" i="0" dirty="0">
              <a:solidFill>
                <a:srgbClr val="000000"/>
              </a:solidFill>
              <a:effectLst/>
              <a:latin typeface="Verdana" panose="020B0604030504040204" pitchFamily="34" charset="0"/>
            </a:endParaRPr>
          </a:p>
        </p:txBody>
      </p:sp>
      <p:sp>
        <p:nvSpPr>
          <p:cNvPr id="10" name="Rectangle 9"/>
          <p:cNvSpPr/>
          <p:nvPr/>
        </p:nvSpPr>
        <p:spPr>
          <a:xfrm>
            <a:off x="0" y="4605066"/>
            <a:ext cx="4981433" cy="800219"/>
          </a:xfrm>
          <a:prstGeom prst="rect">
            <a:avLst/>
          </a:prstGeom>
        </p:spPr>
        <p:txBody>
          <a:bodyPr wrap="square">
            <a:spAutoFit/>
          </a:bodyPr>
          <a:lstStyle/>
          <a:p>
            <a:r>
              <a:rPr lang="en-US" b="0" i="0" dirty="0">
                <a:solidFill>
                  <a:srgbClr val="610B4B"/>
                </a:solidFill>
                <a:effectLst/>
                <a:latin typeface="erdana"/>
              </a:rPr>
              <a:t>Non-Runnable (Blocked): </a:t>
            </a:r>
            <a:r>
              <a:rPr lang="en-US" sz="1400" b="0" i="0" dirty="0">
                <a:solidFill>
                  <a:srgbClr val="000000"/>
                </a:solidFill>
                <a:effectLst/>
                <a:latin typeface="Verdana" panose="020B0604030504040204" pitchFamily="34" charset="0"/>
              </a:rPr>
              <a:t>This is the state when the thread is still alive, but is currently not eligible to run.</a:t>
            </a:r>
          </a:p>
        </p:txBody>
      </p:sp>
      <p:sp>
        <p:nvSpPr>
          <p:cNvPr id="11" name="Rectangle 10"/>
          <p:cNvSpPr/>
          <p:nvPr/>
        </p:nvSpPr>
        <p:spPr>
          <a:xfrm>
            <a:off x="113731" y="5519466"/>
            <a:ext cx="4772168" cy="584775"/>
          </a:xfrm>
          <a:prstGeom prst="rect">
            <a:avLst/>
          </a:prstGeom>
        </p:spPr>
        <p:txBody>
          <a:bodyPr wrap="square">
            <a:spAutoFit/>
          </a:bodyPr>
          <a:lstStyle/>
          <a:p>
            <a:r>
              <a:rPr lang="en-US" b="0" i="0" dirty="0">
                <a:solidFill>
                  <a:srgbClr val="610B4B"/>
                </a:solidFill>
                <a:effectLst/>
                <a:latin typeface="erdana"/>
              </a:rPr>
              <a:t>Terminated: </a:t>
            </a:r>
            <a:r>
              <a:rPr lang="en-US" sz="1400" b="0" i="0" dirty="0">
                <a:solidFill>
                  <a:srgbClr val="000000"/>
                </a:solidFill>
                <a:effectLst/>
                <a:latin typeface="Verdana" panose="020B0604030504040204" pitchFamily="34" charset="0"/>
              </a:rPr>
              <a:t>A thread is in terminated or dead state when its run() method exits.</a:t>
            </a:r>
          </a:p>
        </p:txBody>
      </p:sp>
      <p:sp>
        <p:nvSpPr>
          <p:cNvPr id="2" name="Slide Number Placeholder 1">
            <a:extLst>
              <a:ext uri="{FF2B5EF4-FFF2-40B4-BE49-F238E27FC236}">
                <a16:creationId xmlns:a16="http://schemas.microsoft.com/office/drawing/2014/main" xmlns="" id="{35C361C9-CE73-4114-A06C-1B63731DDF75}"/>
              </a:ext>
            </a:extLst>
          </p:cNvPr>
          <p:cNvSpPr>
            <a:spLocks noGrp="1"/>
          </p:cNvSpPr>
          <p:nvPr>
            <p:ph type="sldNum" sz="quarter" idx="12"/>
          </p:nvPr>
        </p:nvSpPr>
        <p:spPr/>
        <p:txBody>
          <a:bodyPr/>
          <a:lstStyle/>
          <a:p>
            <a:fld id="{3DE8118B-8321-434C-8008-F148D9E9669C}" type="slidenum">
              <a:rPr lang="en-US" smtClean="0"/>
              <a:t>19</a:t>
            </a:fld>
            <a:endParaRPr lang="en-US"/>
          </a:p>
        </p:txBody>
      </p:sp>
    </p:spTree>
    <p:extLst>
      <p:ext uri="{BB962C8B-B14F-4D97-AF65-F5344CB8AC3E}">
        <p14:creationId xmlns:p14="http://schemas.microsoft.com/office/powerpoint/2010/main" val="304922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4997" y="265843"/>
            <a:ext cx="4133850" cy="571500"/>
          </a:xfrm>
          <a:prstGeom prst="rect">
            <a:avLst/>
          </a:prstGeom>
        </p:spPr>
      </p:pic>
      <p:pic>
        <p:nvPicPr>
          <p:cNvPr id="5" name="Picture 4"/>
          <p:cNvPicPr>
            <a:picLocks noChangeAspect="1"/>
          </p:cNvPicPr>
          <p:nvPr/>
        </p:nvPicPr>
        <p:blipFill>
          <a:blip r:embed="rId3"/>
          <a:stretch>
            <a:fillRect/>
          </a:stretch>
        </p:blipFill>
        <p:spPr>
          <a:xfrm>
            <a:off x="5028772" y="157725"/>
            <a:ext cx="6612768" cy="1031691"/>
          </a:xfrm>
          <a:prstGeom prst="rect">
            <a:avLst/>
          </a:prstGeom>
        </p:spPr>
      </p:pic>
      <p:pic>
        <p:nvPicPr>
          <p:cNvPr id="6" name="Picture 5"/>
          <p:cNvPicPr>
            <a:picLocks noChangeAspect="1"/>
          </p:cNvPicPr>
          <p:nvPr/>
        </p:nvPicPr>
        <p:blipFill>
          <a:blip r:embed="rId4"/>
          <a:stretch>
            <a:fillRect/>
          </a:stretch>
        </p:blipFill>
        <p:spPr>
          <a:xfrm>
            <a:off x="234997" y="722691"/>
            <a:ext cx="4305300" cy="466725"/>
          </a:xfrm>
          <a:prstGeom prst="rect">
            <a:avLst/>
          </a:prstGeom>
        </p:spPr>
      </p:pic>
      <p:pic>
        <p:nvPicPr>
          <p:cNvPr id="7" name="Picture 6"/>
          <p:cNvPicPr>
            <a:picLocks noChangeAspect="1"/>
          </p:cNvPicPr>
          <p:nvPr/>
        </p:nvPicPr>
        <p:blipFill>
          <a:blip r:embed="rId5"/>
          <a:stretch>
            <a:fillRect/>
          </a:stretch>
        </p:blipFill>
        <p:spPr>
          <a:xfrm>
            <a:off x="818721" y="1468697"/>
            <a:ext cx="9867475" cy="692063"/>
          </a:xfrm>
          <a:prstGeom prst="rect">
            <a:avLst/>
          </a:prstGeom>
        </p:spPr>
      </p:pic>
      <p:pic>
        <p:nvPicPr>
          <p:cNvPr id="8" name="Picture 7"/>
          <p:cNvPicPr>
            <a:picLocks noChangeAspect="1"/>
          </p:cNvPicPr>
          <p:nvPr/>
        </p:nvPicPr>
        <p:blipFill>
          <a:blip r:embed="rId6"/>
          <a:stretch>
            <a:fillRect/>
          </a:stretch>
        </p:blipFill>
        <p:spPr>
          <a:xfrm>
            <a:off x="234996" y="2440040"/>
            <a:ext cx="4097681" cy="521523"/>
          </a:xfrm>
          <a:prstGeom prst="rect">
            <a:avLst/>
          </a:prstGeom>
        </p:spPr>
      </p:pic>
      <p:pic>
        <p:nvPicPr>
          <p:cNvPr id="9" name="Picture 8"/>
          <p:cNvPicPr>
            <a:picLocks noChangeAspect="1"/>
          </p:cNvPicPr>
          <p:nvPr/>
        </p:nvPicPr>
        <p:blipFill>
          <a:blip r:embed="rId7"/>
          <a:stretch>
            <a:fillRect/>
          </a:stretch>
        </p:blipFill>
        <p:spPr>
          <a:xfrm>
            <a:off x="596165" y="2961563"/>
            <a:ext cx="2884014" cy="3494746"/>
          </a:xfrm>
          <a:prstGeom prst="rect">
            <a:avLst/>
          </a:prstGeom>
        </p:spPr>
      </p:pic>
      <p:pic>
        <p:nvPicPr>
          <p:cNvPr id="10" name="Picture 9"/>
          <p:cNvPicPr>
            <a:picLocks noChangeAspect="1"/>
          </p:cNvPicPr>
          <p:nvPr/>
        </p:nvPicPr>
        <p:blipFill>
          <a:blip r:embed="rId8"/>
          <a:stretch>
            <a:fillRect/>
          </a:stretch>
        </p:blipFill>
        <p:spPr>
          <a:xfrm>
            <a:off x="2854016" y="2912230"/>
            <a:ext cx="9022756" cy="718074"/>
          </a:xfrm>
          <a:prstGeom prst="rect">
            <a:avLst/>
          </a:prstGeom>
        </p:spPr>
      </p:pic>
      <p:pic>
        <p:nvPicPr>
          <p:cNvPr id="11" name="Picture 10"/>
          <p:cNvPicPr>
            <a:picLocks noChangeAspect="1"/>
          </p:cNvPicPr>
          <p:nvPr/>
        </p:nvPicPr>
        <p:blipFill>
          <a:blip r:embed="rId9"/>
          <a:stretch>
            <a:fillRect/>
          </a:stretch>
        </p:blipFill>
        <p:spPr>
          <a:xfrm>
            <a:off x="2187270" y="5071135"/>
            <a:ext cx="9689502" cy="920232"/>
          </a:xfrm>
          <a:prstGeom prst="rect">
            <a:avLst/>
          </a:prstGeom>
        </p:spPr>
      </p:pic>
      <p:sp>
        <p:nvSpPr>
          <p:cNvPr id="2" name="Slide Number Placeholder 1">
            <a:extLst>
              <a:ext uri="{FF2B5EF4-FFF2-40B4-BE49-F238E27FC236}">
                <a16:creationId xmlns:a16="http://schemas.microsoft.com/office/drawing/2014/main" xmlns="" id="{3DC26C1C-8D2C-427F-AE62-69D22F50953B}"/>
              </a:ext>
            </a:extLst>
          </p:cNvPr>
          <p:cNvSpPr>
            <a:spLocks noGrp="1"/>
          </p:cNvSpPr>
          <p:nvPr>
            <p:ph type="sldNum" sz="quarter" idx="12"/>
          </p:nvPr>
        </p:nvSpPr>
        <p:spPr/>
        <p:txBody>
          <a:bodyPr/>
          <a:lstStyle/>
          <a:p>
            <a:fld id="{3DE8118B-8321-434C-8008-F148D9E9669C}" type="slidenum">
              <a:rPr lang="en-US" smtClean="0"/>
              <a:t>2</a:t>
            </a:fld>
            <a:endParaRPr lang="en-US"/>
          </a:p>
        </p:txBody>
      </p:sp>
    </p:spTree>
    <p:extLst>
      <p:ext uri="{BB962C8B-B14F-4D97-AF65-F5344CB8AC3E}">
        <p14:creationId xmlns:p14="http://schemas.microsoft.com/office/powerpoint/2010/main" val="289768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50472" y="405600"/>
            <a:ext cx="3042821" cy="461665"/>
          </a:xfrm>
          <a:prstGeom prst="rect">
            <a:avLst/>
          </a:prstGeom>
        </p:spPr>
        <p:txBody>
          <a:bodyPr wrap="none">
            <a:spAutoFit/>
          </a:bodyPr>
          <a:lstStyle/>
          <a:p>
            <a:r>
              <a:rPr lang="en-US" sz="2400" b="0" i="0" dirty="0">
                <a:solidFill>
                  <a:srgbClr val="610B38"/>
                </a:solidFill>
                <a:effectLst/>
                <a:latin typeface="erdana"/>
              </a:rPr>
              <a:t>How to create thread</a:t>
            </a:r>
          </a:p>
        </p:txBody>
      </p:sp>
      <p:sp>
        <p:nvSpPr>
          <p:cNvPr id="5" name="Rectangle 4"/>
          <p:cNvSpPr/>
          <p:nvPr/>
        </p:nvSpPr>
        <p:spPr>
          <a:xfrm>
            <a:off x="3048000" y="970719"/>
            <a:ext cx="6096000" cy="1477328"/>
          </a:xfrm>
          <a:prstGeom prst="rect">
            <a:avLst/>
          </a:prstGeom>
        </p:spPr>
        <p:txBody>
          <a:bodyPr>
            <a:spAutoFit/>
          </a:bodyPr>
          <a:lstStyle/>
          <a:p>
            <a:r>
              <a:rPr lang="en-US" b="0" i="0" dirty="0">
                <a:solidFill>
                  <a:srgbClr val="000000"/>
                </a:solidFill>
                <a:effectLst/>
                <a:latin typeface="verdana" panose="020B0604030504040204" pitchFamily="34" charset="0"/>
              </a:rPr>
              <a:t>There are two ways to create a thread:</a:t>
            </a:r>
          </a:p>
          <a:p>
            <a:pPr>
              <a:buFont typeface="+mj-lt"/>
              <a:buAutoNum type="arabicPeriod"/>
            </a:pPr>
            <a:r>
              <a:rPr lang="en-US" b="0" i="0" dirty="0">
                <a:solidFill>
                  <a:srgbClr val="000000"/>
                </a:solidFill>
                <a:effectLst/>
                <a:latin typeface="verdana" panose="020B0604030504040204" pitchFamily="34" charset="0"/>
              </a:rPr>
              <a:t>By extending Thread class</a:t>
            </a:r>
          </a:p>
          <a:p>
            <a:pPr>
              <a:buFont typeface="+mj-lt"/>
              <a:buAutoNum type="arabicPeriod"/>
            </a:pPr>
            <a:r>
              <a:rPr lang="en-US" b="0" i="0" dirty="0">
                <a:solidFill>
                  <a:srgbClr val="000000"/>
                </a:solidFill>
                <a:effectLst/>
                <a:latin typeface="verdana" panose="020B0604030504040204" pitchFamily="34" charset="0"/>
              </a:rPr>
              <a:t>By implementing Runnable interface.</a:t>
            </a:r>
          </a:p>
          <a:p>
            <a:r>
              <a:rPr lang="en-US" dirty="0"/>
              <a:t/>
            </a:r>
            <a:br>
              <a:rPr lang="en-US" dirty="0"/>
            </a:br>
            <a:endParaRPr lang="en-US" dirty="0"/>
          </a:p>
        </p:txBody>
      </p:sp>
      <p:sp>
        <p:nvSpPr>
          <p:cNvPr id="6" name="Rectangle 5"/>
          <p:cNvSpPr/>
          <p:nvPr/>
        </p:nvSpPr>
        <p:spPr>
          <a:xfrm>
            <a:off x="304801" y="2736840"/>
            <a:ext cx="5140656" cy="2031325"/>
          </a:xfrm>
          <a:prstGeom prst="rect">
            <a:avLst/>
          </a:prstGeom>
        </p:spPr>
        <p:txBody>
          <a:bodyPr wrap="square">
            <a:spAutoFit/>
          </a:bodyPr>
          <a:lstStyle/>
          <a:p>
            <a:r>
              <a:rPr lang="en-US" sz="1400" b="1" i="0" dirty="0">
                <a:solidFill>
                  <a:srgbClr val="006699"/>
                </a:solidFill>
                <a:effectLst/>
                <a:latin typeface="verdana" panose="020B0604030504040204" pitchFamily="34" charset="0"/>
              </a:rPr>
              <a:t>class</a:t>
            </a:r>
            <a:r>
              <a:rPr lang="en-US" sz="1400" b="0" i="0" dirty="0">
                <a:solidFill>
                  <a:srgbClr val="000000"/>
                </a:solidFill>
                <a:effectLst/>
                <a:latin typeface="verdana" panose="020B0604030504040204" pitchFamily="34" charset="0"/>
              </a:rPr>
              <a:t> Multi </a:t>
            </a:r>
            <a:r>
              <a:rPr lang="en-US" sz="1400" b="1" i="0" dirty="0">
                <a:solidFill>
                  <a:srgbClr val="006699"/>
                </a:solidFill>
                <a:effectLst/>
                <a:latin typeface="verdana" panose="020B0604030504040204" pitchFamily="34" charset="0"/>
              </a:rPr>
              <a:t>extends</a:t>
            </a:r>
            <a:r>
              <a:rPr lang="en-US" sz="1400" b="0" i="0" dirty="0">
                <a:solidFill>
                  <a:srgbClr val="000000"/>
                </a:solidFill>
                <a:effectLst/>
                <a:latin typeface="verdana" panose="020B0604030504040204" pitchFamily="34" charset="0"/>
              </a:rPr>
              <a:t> Thread{  </a:t>
            </a:r>
          </a:p>
          <a:p>
            <a:r>
              <a:rPr lang="en-US" sz="1400" b="1" i="0" dirty="0">
                <a:solidFill>
                  <a:srgbClr val="006699"/>
                </a:solidFill>
                <a:effectLst/>
                <a:latin typeface="verdana" panose="020B0604030504040204" pitchFamily="34" charset="0"/>
              </a:rPr>
              <a:t>public</a:t>
            </a:r>
            <a:r>
              <a:rPr lang="en-US" sz="1400" b="0" i="0" dirty="0">
                <a:solidFill>
                  <a:srgbClr val="000000"/>
                </a:solidFill>
                <a:effectLst/>
                <a:latin typeface="verdana" panose="020B0604030504040204" pitchFamily="34" charset="0"/>
              </a:rPr>
              <a:t> </a:t>
            </a:r>
            <a:r>
              <a:rPr lang="en-US" sz="1400" b="1" i="0" dirty="0">
                <a:solidFill>
                  <a:srgbClr val="006699"/>
                </a:solidFill>
                <a:effectLst/>
                <a:latin typeface="verdana" panose="020B0604030504040204" pitchFamily="34" charset="0"/>
              </a:rPr>
              <a:t>void</a:t>
            </a:r>
            <a:r>
              <a:rPr lang="en-US" sz="1400" b="0" i="0" dirty="0">
                <a:solidFill>
                  <a:srgbClr val="000000"/>
                </a:solidFill>
                <a:effectLst/>
                <a:latin typeface="verdana" panose="020B0604030504040204" pitchFamily="34" charset="0"/>
              </a:rPr>
              <a:t> run(){  </a:t>
            </a:r>
          </a:p>
          <a:p>
            <a:r>
              <a:rPr lang="en-US" sz="1400" b="0" i="0" dirty="0" err="1">
                <a:solidFill>
                  <a:srgbClr val="000000"/>
                </a:solidFill>
                <a:effectLst/>
                <a:latin typeface="verdana" panose="020B0604030504040204" pitchFamily="34" charset="0"/>
              </a:rPr>
              <a:t>System.out.println</a:t>
            </a:r>
            <a:r>
              <a:rPr lang="en-US" sz="1400" b="0" i="0" dirty="0">
                <a:solidFill>
                  <a:srgbClr val="000000"/>
                </a:solidFill>
                <a:effectLst/>
                <a:latin typeface="verdana" panose="020B0604030504040204" pitchFamily="34" charset="0"/>
              </a:rPr>
              <a:t>(</a:t>
            </a:r>
            <a:r>
              <a:rPr lang="en-US" sz="1400" b="0" i="0" dirty="0">
                <a:solidFill>
                  <a:srgbClr val="0000FF"/>
                </a:solidFill>
                <a:effectLst/>
                <a:latin typeface="verdana" panose="020B0604030504040204" pitchFamily="34" charset="0"/>
              </a:rPr>
              <a:t>"thread is running..."</a:t>
            </a:r>
            <a:r>
              <a:rPr lang="en-US" sz="1400" b="0" i="0" dirty="0">
                <a:solidFill>
                  <a:srgbClr val="000000"/>
                </a:solidFill>
                <a:effectLst/>
                <a:latin typeface="verdana" panose="020B0604030504040204" pitchFamily="34" charset="0"/>
              </a:rPr>
              <a:t>);  </a:t>
            </a:r>
          </a:p>
          <a:p>
            <a:r>
              <a:rPr lang="en-US" sz="1400" b="0" i="0" dirty="0">
                <a:solidFill>
                  <a:srgbClr val="000000"/>
                </a:solidFill>
                <a:effectLst/>
                <a:latin typeface="verdana" panose="020B0604030504040204" pitchFamily="34" charset="0"/>
              </a:rPr>
              <a:t>}  </a:t>
            </a:r>
          </a:p>
          <a:p>
            <a:r>
              <a:rPr lang="en-US" sz="1400" b="1" i="0" dirty="0">
                <a:solidFill>
                  <a:srgbClr val="006699"/>
                </a:solidFill>
                <a:effectLst/>
                <a:latin typeface="verdana" panose="020B0604030504040204" pitchFamily="34" charset="0"/>
              </a:rPr>
              <a:t>public</a:t>
            </a:r>
            <a:r>
              <a:rPr lang="en-US" sz="1400" b="0" i="0" dirty="0">
                <a:solidFill>
                  <a:srgbClr val="000000"/>
                </a:solidFill>
                <a:effectLst/>
                <a:latin typeface="verdana" panose="020B0604030504040204" pitchFamily="34" charset="0"/>
              </a:rPr>
              <a:t> </a:t>
            </a:r>
            <a:r>
              <a:rPr lang="en-US" sz="1400" b="1" i="0" dirty="0">
                <a:solidFill>
                  <a:srgbClr val="006699"/>
                </a:solidFill>
                <a:effectLst/>
                <a:latin typeface="verdana" panose="020B0604030504040204" pitchFamily="34" charset="0"/>
              </a:rPr>
              <a:t>static</a:t>
            </a:r>
            <a:r>
              <a:rPr lang="en-US" sz="1400" b="0" i="0" dirty="0">
                <a:solidFill>
                  <a:srgbClr val="000000"/>
                </a:solidFill>
                <a:effectLst/>
                <a:latin typeface="verdana" panose="020B0604030504040204" pitchFamily="34" charset="0"/>
              </a:rPr>
              <a:t> </a:t>
            </a:r>
            <a:r>
              <a:rPr lang="en-US" sz="1400" b="1" i="0" dirty="0">
                <a:solidFill>
                  <a:srgbClr val="006699"/>
                </a:solidFill>
                <a:effectLst/>
                <a:latin typeface="verdana" panose="020B0604030504040204" pitchFamily="34" charset="0"/>
              </a:rPr>
              <a:t>void</a:t>
            </a:r>
            <a:r>
              <a:rPr lang="en-US" sz="1400" b="0" i="0" dirty="0">
                <a:solidFill>
                  <a:srgbClr val="000000"/>
                </a:solidFill>
                <a:effectLst/>
                <a:latin typeface="verdana" panose="020B0604030504040204" pitchFamily="34" charset="0"/>
              </a:rPr>
              <a:t> main(String </a:t>
            </a:r>
            <a:r>
              <a:rPr lang="en-US" sz="1400" b="0" i="0" dirty="0" err="1">
                <a:solidFill>
                  <a:srgbClr val="000000"/>
                </a:solidFill>
                <a:effectLst/>
                <a:latin typeface="verdana" panose="020B0604030504040204" pitchFamily="34" charset="0"/>
              </a:rPr>
              <a:t>args</a:t>
            </a:r>
            <a:r>
              <a:rPr lang="en-US" sz="1400" b="0" i="0" dirty="0">
                <a:solidFill>
                  <a:srgbClr val="000000"/>
                </a:solidFill>
                <a:effectLst/>
                <a:latin typeface="verdana" panose="020B0604030504040204" pitchFamily="34" charset="0"/>
              </a:rPr>
              <a:t>[]){  </a:t>
            </a:r>
          </a:p>
          <a:p>
            <a:r>
              <a:rPr lang="en-US" sz="1400" b="0" i="0" dirty="0">
                <a:solidFill>
                  <a:srgbClr val="000000"/>
                </a:solidFill>
                <a:effectLst/>
                <a:latin typeface="verdana" panose="020B0604030504040204" pitchFamily="34" charset="0"/>
              </a:rPr>
              <a:t>Multi t1=</a:t>
            </a:r>
            <a:r>
              <a:rPr lang="en-US" sz="1400" b="1" i="0" dirty="0">
                <a:solidFill>
                  <a:srgbClr val="006699"/>
                </a:solidFill>
                <a:effectLst/>
                <a:latin typeface="verdana" panose="020B0604030504040204" pitchFamily="34" charset="0"/>
              </a:rPr>
              <a:t>new</a:t>
            </a:r>
            <a:r>
              <a:rPr lang="en-US" sz="1400" b="0" i="0" dirty="0">
                <a:solidFill>
                  <a:srgbClr val="000000"/>
                </a:solidFill>
                <a:effectLst/>
                <a:latin typeface="verdana" panose="020B0604030504040204" pitchFamily="34" charset="0"/>
              </a:rPr>
              <a:t> Multi();  </a:t>
            </a:r>
          </a:p>
          <a:p>
            <a:r>
              <a:rPr lang="en-US" sz="1400" b="0" i="0" dirty="0">
                <a:solidFill>
                  <a:srgbClr val="000000"/>
                </a:solidFill>
                <a:effectLst/>
                <a:latin typeface="verdana" panose="020B0604030504040204" pitchFamily="34" charset="0"/>
              </a:rPr>
              <a:t>t1.start();  </a:t>
            </a:r>
          </a:p>
          <a:p>
            <a:r>
              <a:rPr lang="en-US" sz="1400" b="0" i="0" dirty="0">
                <a:solidFill>
                  <a:srgbClr val="000000"/>
                </a:solidFill>
                <a:effectLst/>
                <a:latin typeface="verdana" panose="020B0604030504040204" pitchFamily="34" charset="0"/>
              </a:rPr>
              <a:t> }  </a:t>
            </a:r>
          </a:p>
          <a:p>
            <a:r>
              <a:rPr lang="en-US" sz="1400" b="0" i="0" dirty="0">
                <a:solidFill>
                  <a:srgbClr val="000000"/>
                </a:solidFill>
                <a:effectLst/>
                <a:latin typeface="verdana" panose="020B0604030504040204" pitchFamily="34" charset="0"/>
              </a:rPr>
              <a:t>}  </a:t>
            </a:r>
          </a:p>
        </p:txBody>
      </p:sp>
      <p:sp>
        <p:nvSpPr>
          <p:cNvPr id="7" name="Rectangle 6"/>
          <p:cNvSpPr/>
          <p:nvPr/>
        </p:nvSpPr>
        <p:spPr>
          <a:xfrm>
            <a:off x="5572835" y="2391603"/>
            <a:ext cx="6096000" cy="2462213"/>
          </a:xfrm>
          <a:prstGeom prst="rect">
            <a:avLst/>
          </a:prstGeom>
        </p:spPr>
        <p:txBody>
          <a:bodyPr>
            <a:spAutoFit/>
          </a:bodyPr>
          <a:lstStyle/>
          <a:p>
            <a:r>
              <a:rPr lang="en-US" sz="1400" b="1" i="0" dirty="0">
                <a:solidFill>
                  <a:srgbClr val="006699"/>
                </a:solidFill>
                <a:effectLst/>
                <a:latin typeface="verdana" panose="020B0604030504040204" pitchFamily="34" charset="0"/>
              </a:rPr>
              <a:t>class</a:t>
            </a:r>
            <a:r>
              <a:rPr lang="en-US" sz="1400" b="0" i="0" dirty="0">
                <a:solidFill>
                  <a:srgbClr val="000000"/>
                </a:solidFill>
                <a:effectLst/>
                <a:latin typeface="verdana" panose="020B0604030504040204" pitchFamily="34" charset="0"/>
              </a:rPr>
              <a:t> Multi3 </a:t>
            </a:r>
            <a:r>
              <a:rPr lang="en-US" sz="1400" b="1" i="0" dirty="0">
                <a:solidFill>
                  <a:srgbClr val="006699"/>
                </a:solidFill>
                <a:effectLst/>
                <a:latin typeface="verdana" panose="020B0604030504040204" pitchFamily="34" charset="0"/>
              </a:rPr>
              <a:t>implements</a:t>
            </a:r>
            <a:r>
              <a:rPr lang="en-US" sz="1400" b="0" i="0" dirty="0">
                <a:solidFill>
                  <a:srgbClr val="000000"/>
                </a:solidFill>
                <a:effectLst/>
                <a:latin typeface="verdana" panose="020B0604030504040204" pitchFamily="34" charset="0"/>
              </a:rPr>
              <a:t> Runnable{  </a:t>
            </a:r>
          </a:p>
          <a:p>
            <a:r>
              <a:rPr lang="en-US" sz="1400" b="1" i="0" dirty="0">
                <a:solidFill>
                  <a:srgbClr val="006699"/>
                </a:solidFill>
                <a:effectLst/>
                <a:latin typeface="verdana" panose="020B0604030504040204" pitchFamily="34" charset="0"/>
              </a:rPr>
              <a:t>public</a:t>
            </a:r>
            <a:r>
              <a:rPr lang="en-US" sz="1400" b="0" i="0" dirty="0">
                <a:solidFill>
                  <a:srgbClr val="000000"/>
                </a:solidFill>
                <a:effectLst/>
                <a:latin typeface="verdana" panose="020B0604030504040204" pitchFamily="34" charset="0"/>
              </a:rPr>
              <a:t> </a:t>
            </a:r>
            <a:r>
              <a:rPr lang="en-US" sz="1400" b="1" i="0" dirty="0">
                <a:solidFill>
                  <a:srgbClr val="006699"/>
                </a:solidFill>
                <a:effectLst/>
                <a:latin typeface="verdana" panose="020B0604030504040204" pitchFamily="34" charset="0"/>
              </a:rPr>
              <a:t>void</a:t>
            </a:r>
            <a:r>
              <a:rPr lang="en-US" sz="1400" b="0" i="0" dirty="0">
                <a:solidFill>
                  <a:srgbClr val="000000"/>
                </a:solidFill>
                <a:effectLst/>
                <a:latin typeface="verdana" panose="020B0604030504040204" pitchFamily="34" charset="0"/>
              </a:rPr>
              <a:t> run(){  </a:t>
            </a:r>
          </a:p>
          <a:p>
            <a:r>
              <a:rPr lang="en-US" sz="1400" b="0" i="0" dirty="0" err="1">
                <a:solidFill>
                  <a:srgbClr val="000000"/>
                </a:solidFill>
                <a:effectLst/>
                <a:latin typeface="verdana" panose="020B0604030504040204" pitchFamily="34" charset="0"/>
              </a:rPr>
              <a:t>System.out.println</a:t>
            </a:r>
            <a:r>
              <a:rPr lang="en-US" sz="1400" b="0" i="0" dirty="0">
                <a:solidFill>
                  <a:srgbClr val="000000"/>
                </a:solidFill>
                <a:effectLst/>
                <a:latin typeface="verdana" panose="020B0604030504040204" pitchFamily="34" charset="0"/>
              </a:rPr>
              <a:t>(</a:t>
            </a:r>
            <a:r>
              <a:rPr lang="en-US" sz="1400" b="0" i="0" dirty="0">
                <a:solidFill>
                  <a:srgbClr val="0000FF"/>
                </a:solidFill>
                <a:effectLst/>
                <a:latin typeface="verdana" panose="020B0604030504040204" pitchFamily="34" charset="0"/>
              </a:rPr>
              <a:t>"thread is running..."</a:t>
            </a:r>
            <a:r>
              <a:rPr lang="en-US" sz="1400" b="0" i="0" dirty="0">
                <a:solidFill>
                  <a:srgbClr val="000000"/>
                </a:solidFill>
                <a:effectLst/>
                <a:latin typeface="verdana" panose="020B0604030504040204" pitchFamily="34" charset="0"/>
              </a:rPr>
              <a:t>);  </a:t>
            </a:r>
          </a:p>
          <a:p>
            <a:r>
              <a:rPr lang="en-US" sz="1400" b="0" i="0" dirty="0">
                <a:solidFill>
                  <a:srgbClr val="000000"/>
                </a:solidFill>
                <a:effectLst/>
                <a:latin typeface="verdana" panose="020B0604030504040204" pitchFamily="34" charset="0"/>
              </a:rPr>
              <a:t>}  </a:t>
            </a:r>
          </a:p>
          <a:p>
            <a:r>
              <a:rPr lang="en-US" sz="1400" b="0" i="0" dirty="0">
                <a:solidFill>
                  <a:srgbClr val="000000"/>
                </a:solidFill>
                <a:effectLst/>
                <a:latin typeface="verdana" panose="020B0604030504040204" pitchFamily="34" charset="0"/>
              </a:rPr>
              <a:t>  </a:t>
            </a:r>
          </a:p>
          <a:p>
            <a:r>
              <a:rPr lang="en-US" sz="1400" b="1" i="0" dirty="0">
                <a:solidFill>
                  <a:srgbClr val="006699"/>
                </a:solidFill>
                <a:effectLst/>
                <a:latin typeface="verdana" panose="020B0604030504040204" pitchFamily="34" charset="0"/>
              </a:rPr>
              <a:t>public</a:t>
            </a:r>
            <a:r>
              <a:rPr lang="en-US" sz="1400" b="0" i="0" dirty="0">
                <a:solidFill>
                  <a:srgbClr val="000000"/>
                </a:solidFill>
                <a:effectLst/>
                <a:latin typeface="verdana" panose="020B0604030504040204" pitchFamily="34" charset="0"/>
              </a:rPr>
              <a:t> </a:t>
            </a:r>
            <a:r>
              <a:rPr lang="en-US" sz="1400" b="1" i="0" dirty="0">
                <a:solidFill>
                  <a:srgbClr val="006699"/>
                </a:solidFill>
                <a:effectLst/>
                <a:latin typeface="verdana" panose="020B0604030504040204" pitchFamily="34" charset="0"/>
              </a:rPr>
              <a:t>static</a:t>
            </a:r>
            <a:r>
              <a:rPr lang="en-US" sz="1400" b="0" i="0" dirty="0">
                <a:solidFill>
                  <a:srgbClr val="000000"/>
                </a:solidFill>
                <a:effectLst/>
                <a:latin typeface="verdana" panose="020B0604030504040204" pitchFamily="34" charset="0"/>
              </a:rPr>
              <a:t> </a:t>
            </a:r>
            <a:r>
              <a:rPr lang="en-US" sz="1400" b="1" i="0" dirty="0">
                <a:solidFill>
                  <a:srgbClr val="006699"/>
                </a:solidFill>
                <a:effectLst/>
                <a:latin typeface="verdana" panose="020B0604030504040204" pitchFamily="34" charset="0"/>
              </a:rPr>
              <a:t>void</a:t>
            </a:r>
            <a:r>
              <a:rPr lang="en-US" sz="1400" b="0" i="0" dirty="0">
                <a:solidFill>
                  <a:srgbClr val="000000"/>
                </a:solidFill>
                <a:effectLst/>
                <a:latin typeface="verdana" panose="020B0604030504040204" pitchFamily="34" charset="0"/>
              </a:rPr>
              <a:t> main(String </a:t>
            </a:r>
            <a:r>
              <a:rPr lang="en-US" sz="1400" b="0" i="0" dirty="0" err="1">
                <a:solidFill>
                  <a:srgbClr val="000000"/>
                </a:solidFill>
                <a:effectLst/>
                <a:latin typeface="verdana" panose="020B0604030504040204" pitchFamily="34" charset="0"/>
              </a:rPr>
              <a:t>args</a:t>
            </a:r>
            <a:r>
              <a:rPr lang="en-US" sz="1400" b="0" i="0" dirty="0">
                <a:solidFill>
                  <a:srgbClr val="000000"/>
                </a:solidFill>
                <a:effectLst/>
                <a:latin typeface="verdana" panose="020B0604030504040204" pitchFamily="34" charset="0"/>
              </a:rPr>
              <a:t>[]){  </a:t>
            </a:r>
          </a:p>
          <a:p>
            <a:r>
              <a:rPr lang="en-US" sz="1400" b="0" i="0" dirty="0">
                <a:solidFill>
                  <a:srgbClr val="000000"/>
                </a:solidFill>
                <a:effectLst/>
                <a:latin typeface="verdana" panose="020B0604030504040204" pitchFamily="34" charset="0"/>
              </a:rPr>
              <a:t>Multi3 m1=</a:t>
            </a:r>
            <a:r>
              <a:rPr lang="en-US" sz="1400" b="1" i="0" dirty="0">
                <a:solidFill>
                  <a:srgbClr val="006699"/>
                </a:solidFill>
                <a:effectLst/>
                <a:latin typeface="verdana" panose="020B0604030504040204" pitchFamily="34" charset="0"/>
              </a:rPr>
              <a:t>new</a:t>
            </a:r>
            <a:r>
              <a:rPr lang="en-US" sz="1400" b="0" i="0" dirty="0">
                <a:solidFill>
                  <a:srgbClr val="000000"/>
                </a:solidFill>
                <a:effectLst/>
                <a:latin typeface="verdana" panose="020B0604030504040204" pitchFamily="34" charset="0"/>
              </a:rPr>
              <a:t> Multi3();  </a:t>
            </a:r>
          </a:p>
          <a:p>
            <a:r>
              <a:rPr lang="en-US" sz="1400" b="0" i="0" dirty="0">
                <a:solidFill>
                  <a:srgbClr val="000000"/>
                </a:solidFill>
                <a:effectLst/>
                <a:latin typeface="verdana" panose="020B0604030504040204" pitchFamily="34" charset="0"/>
              </a:rPr>
              <a:t>Thread t1 =</a:t>
            </a:r>
            <a:r>
              <a:rPr lang="en-US" sz="1400" b="1" i="0" dirty="0">
                <a:solidFill>
                  <a:srgbClr val="006699"/>
                </a:solidFill>
                <a:effectLst/>
                <a:latin typeface="verdana" panose="020B0604030504040204" pitchFamily="34" charset="0"/>
              </a:rPr>
              <a:t>new</a:t>
            </a:r>
            <a:r>
              <a:rPr lang="en-US" sz="1400" b="0" i="0" dirty="0">
                <a:solidFill>
                  <a:srgbClr val="000000"/>
                </a:solidFill>
                <a:effectLst/>
                <a:latin typeface="verdana" panose="020B0604030504040204" pitchFamily="34" charset="0"/>
              </a:rPr>
              <a:t> Thread(m1);  </a:t>
            </a:r>
          </a:p>
          <a:p>
            <a:r>
              <a:rPr lang="en-US" sz="1400" b="0" i="0" dirty="0">
                <a:solidFill>
                  <a:srgbClr val="000000"/>
                </a:solidFill>
                <a:effectLst/>
                <a:latin typeface="verdana" panose="020B0604030504040204" pitchFamily="34" charset="0"/>
              </a:rPr>
              <a:t>t1.start();  </a:t>
            </a:r>
          </a:p>
          <a:p>
            <a:r>
              <a:rPr lang="en-US" sz="1400" b="0" i="0" dirty="0">
                <a:solidFill>
                  <a:srgbClr val="000000"/>
                </a:solidFill>
                <a:effectLst/>
                <a:latin typeface="verdana" panose="020B0604030504040204" pitchFamily="34" charset="0"/>
              </a:rPr>
              <a:t> }  </a:t>
            </a:r>
          </a:p>
          <a:p>
            <a:r>
              <a:rPr lang="en-US" sz="1400" b="0" i="0" dirty="0">
                <a:solidFill>
                  <a:srgbClr val="000000"/>
                </a:solidFill>
                <a:effectLst/>
                <a:latin typeface="verdana" panose="020B0604030504040204" pitchFamily="34" charset="0"/>
              </a:rPr>
              <a:t>}  </a:t>
            </a:r>
          </a:p>
        </p:txBody>
      </p:sp>
      <p:sp>
        <p:nvSpPr>
          <p:cNvPr id="9" name="Rectangle 8"/>
          <p:cNvSpPr/>
          <p:nvPr/>
        </p:nvSpPr>
        <p:spPr>
          <a:xfrm>
            <a:off x="3534570" y="5919295"/>
            <a:ext cx="2693558" cy="369332"/>
          </a:xfrm>
          <a:prstGeom prst="rect">
            <a:avLst/>
          </a:prstGeom>
        </p:spPr>
        <p:txBody>
          <a:bodyPr wrap="none">
            <a:spAutoFit/>
          </a:bodyPr>
          <a:lstStyle/>
          <a:p>
            <a:r>
              <a:rPr lang="en-US" dirty="0" err="1"/>
              <a:t>Output:thread</a:t>
            </a:r>
            <a:r>
              <a:rPr lang="en-US" dirty="0"/>
              <a:t> is running...</a:t>
            </a:r>
          </a:p>
        </p:txBody>
      </p:sp>
      <p:sp>
        <p:nvSpPr>
          <p:cNvPr id="2" name="Slide Number Placeholder 1">
            <a:extLst>
              <a:ext uri="{FF2B5EF4-FFF2-40B4-BE49-F238E27FC236}">
                <a16:creationId xmlns:a16="http://schemas.microsoft.com/office/drawing/2014/main" xmlns="" id="{22EF1286-164C-4818-A6A9-FE2BE1BEB31A}"/>
              </a:ext>
            </a:extLst>
          </p:cNvPr>
          <p:cNvSpPr>
            <a:spLocks noGrp="1"/>
          </p:cNvSpPr>
          <p:nvPr>
            <p:ph type="sldNum" sz="quarter" idx="12"/>
          </p:nvPr>
        </p:nvSpPr>
        <p:spPr/>
        <p:txBody>
          <a:bodyPr/>
          <a:lstStyle/>
          <a:p>
            <a:fld id="{3DE8118B-8321-434C-8008-F148D9E9669C}" type="slidenum">
              <a:rPr lang="en-US" smtClean="0"/>
              <a:t>20</a:t>
            </a:fld>
            <a:endParaRPr lang="en-US"/>
          </a:p>
        </p:txBody>
      </p:sp>
    </p:spTree>
    <p:extLst>
      <p:ext uri="{BB962C8B-B14F-4D97-AF65-F5344CB8AC3E}">
        <p14:creationId xmlns:p14="http://schemas.microsoft.com/office/powerpoint/2010/main" val="425672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638905" y="288664"/>
            <a:ext cx="4695825" cy="466725"/>
          </a:xfrm>
          <a:prstGeom prst="rect">
            <a:avLst/>
          </a:prstGeom>
        </p:spPr>
      </p:pic>
      <p:pic>
        <p:nvPicPr>
          <p:cNvPr id="5" name="Picture 4"/>
          <p:cNvPicPr>
            <a:picLocks noChangeAspect="1"/>
          </p:cNvPicPr>
          <p:nvPr/>
        </p:nvPicPr>
        <p:blipFill>
          <a:blip r:embed="rId3"/>
          <a:stretch>
            <a:fillRect/>
          </a:stretch>
        </p:blipFill>
        <p:spPr>
          <a:xfrm>
            <a:off x="1" y="963365"/>
            <a:ext cx="11778018" cy="838389"/>
          </a:xfrm>
          <a:prstGeom prst="rect">
            <a:avLst/>
          </a:prstGeom>
        </p:spPr>
      </p:pic>
      <p:pic>
        <p:nvPicPr>
          <p:cNvPr id="6" name="Picture 5"/>
          <p:cNvPicPr>
            <a:picLocks noChangeAspect="1"/>
          </p:cNvPicPr>
          <p:nvPr/>
        </p:nvPicPr>
        <p:blipFill>
          <a:blip r:embed="rId4"/>
          <a:stretch>
            <a:fillRect/>
          </a:stretch>
        </p:blipFill>
        <p:spPr>
          <a:xfrm>
            <a:off x="1746914" y="1665276"/>
            <a:ext cx="8679975" cy="1858559"/>
          </a:xfrm>
          <a:prstGeom prst="rect">
            <a:avLst/>
          </a:prstGeom>
        </p:spPr>
      </p:pic>
      <p:pic>
        <p:nvPicPr>
          <p:cNvPr id="7" name="Picture 6"/>
          <p:cNvPicPr>
            <a:picLocks noChangeAspect="1"/>
          </p:cNvPicPr>
          <p:nvPr/>
        </p:nvPicPr>
        <p:blipFill>
          <a:blip r:embed="rId5"/>
          <a:stretch>
            <a:fillRect/>
          </a:stretch>
        </p:blipFill>
        <p:spPr>
          <a:xfrm>
            <a:off x="3227553" y="3155121"/>
            <a:ext cx="8439150" cy="3495675"/>
          </a:xfrm>
          <a:prstGeom prst="rect">
            <a:avLst/>
          </a:prstGeom>
        </p:spPr>
      </p:pic>
      <p:sp>
        <p:nvSpPr>
          <p:cNvPr id="2" name="Slide Number Placeholder 1">
            <a:extLst>
              <a:ext uri="{FF2B5EF4-FFF2-40B4-BE49-F238E27FC236}">
                <a16:creationId xmlns:a16="http://schemas.microsoft.com/office/drawing/2014/main" xmlns="" id="{9D449E13-08A7-4258-8554-5E597A519C49}"/>
              </a:ext>
            </a:extLst>
          </p:cNvPr>
          <p:cNvSpPr>
            <a:spLocks noGrp="1"/>
          </p:cNvSpPr>
          <p:nvPr>
            <p:ph type="sldNum" sz="quarter" idx="12"/>
          </p:nvPr>
        </p:nvSpPr>
        <p:spPr/>
        <p:txBody>
          <a:bodyPr/>
          <a:lstStyle/>
          <a:p>
            <a:fld id="{3DE8118B-8321-434C-8008-F148D9E9669C}" type="slidenum">
              <a:rPr lang="en-US" smtClean="0"/>
              <a:t>21</a:t>
            </a:fld>
            <a:endParaRPr lang="en-US"/>
          </a:p>
        </p:txBody>
      </p:sp>
    </p:spTree>
    <p:extLst>
      <p:ext uri="{BB962C8B-B14F-4D97-AF65-F5344CB8AC3E}">
        <p14:creationId xmlns:p14="http://schemas.microsoft.com/office/powerpoint/2010/main" val="164658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39365" y="153892"/>
            <a:ext cx="8612318" cy="945037"/>
          </a:xfrm>
          <a:prstGeom prst="rect">
            <a:avLst/>
          </a:prstGeom>
        </p:spPr>
      </p:pic>
      <p:pic>
        <p:nvPicPr>
          <p:cNvPr id="5" name="Picture 4"/>
          <p:cNvPicPr>
            <a:picLocks noChangeAspect="1"/>
          </p:cNvPicPr>
          <p:nvPr/>
        </p:nvPicPr>
        <p:blipFill>
          <a:blip r:embed="rId3"/>
          <a:stretch>
            <a:fillRect/>
          </a:stretch>
        </p:blipFill>
        <p:spPr>
          <a:xfrm>
            <a:off x="1999218" y="1098929"/>
            <a:ext cx="7511174" cy="3260276"/>
          </a:xfrm>
          <a:prstGeom prst="rect">
            <a:avLst/>
          </a:prstGeom>
        </p:spPr>
      </p:pic>
      <p:pic>
        <p:nvPicPr>
          <p:cNvPr id="6" name="Picture 5"/>
          <p:cNvPicPr>
            <a:picLocks noChangeAspect="1"/>
          </p:cNvPicPr>
          <p:nvPr/>
        </p:nvPicPr>
        <p:blipFill>
          <a:blip r:embed="rId4"/>
          <a:stretch>
            <a:fillRect/>
          </a:stretch>
        </p:blipFill>
        <p:spPr>
          <a:xfrm>
            <a:off x="2263969" y="4359205"/>
            <a:ext cx="8181975" cy="2190750"/>
          </a:xfrm>
          <a:prstGeom prst="rect">
            <a:avLst/>
          </a:prstGeom>
        </p:spPr>
      </p:pic>
      <p:sp>
        <p:nvSpPr>
          <p:cNvPr id="2" name="Slide Number Placeholder 1">
            <a:extLst>
              <a:ext uri="{FF2B5EF4-FFF2-40B4-BE49-F238E27FC236}">
                <a16:creationId xmlns:a16="http://schemas.microsoft.com/office/drawing/2014/main" xmlns="" id="{219040B4-E215-4A66-880D-1494389A73A9}"/>
              </a:ext>
            </a:extLst>
          </p:cNvPr>
          <p:cNvSpPr>
            <a:spLocks noGrp="1"/>
          </p:cNvSpPr>
          <p:nvPr>
            <p:ph type="sldNum" sz="quarter" idx="12"/>
          </p:nvPr>
        </p:nvSpPr>
        <p:spPr/>
        <p:txBody>
          <a:bodyPr/>
          <a:lstStyle/>
          <a:p>
            <a:fld id="{3DE8118B-8321-434C-8008-F148D9E9669C}" type="slidenum">
              <a:rPr lang="en-US" smtClean="0"/>
              <a:t>22</a:t>
            </a:fld>
            <a:endParaRPr lang="en-US"/>
          </a:p>
        </p:txBody>
      </p:sp>
    </p:spTree>
    <p:extLst>
      <p:ext uri="{BB962C8B-B14F-4D97-AF65-F5344CB8AC3E}">
        <p14:creationId xmlns:p14="http://schemas.microsoft.com/office/powerpoint/2010/main" val="375704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57025" y="525510"/>
            <a:ext cx="4343400" cy="3705225"/>
          </a:xfrm>
          <a:prstGeom prst="rect">
            <a:avLst/>
          </a:prstGeom>
        </p:spPr>
      </p:pic>
      <p:pic>
        <p:nvPicPr>
          <p:cNvPr id="5" name="Picture 4"/>
          <p:cNvPicPr>
            <a:picLocks noChangeAspect="1"/>
          </p:cNvPicPr>
          <p:nvPr/>
        </p:nvPicPr>
        <p:blipFill>
          <a:blip r:embed="rId3"/>
          <a:stretch>
            <a:fillRect/>
          </a:stretch>
        </p:blipFill>
        <p:spPr>
          <a:xfrm>
            <a:off x="6282235" y="382065"/>
            <a:ext cx="4076700" cy="5438775"/>
          </a:xfrm>
          <a:prstGeom prst="rect">
            <a:avLst/>
          </a:prstGeom>
        </p:spPr>
      </p:pic>
      <p:pic>
        <p:nvPicPr>
          <p:cNvPr id="6" name="Picture 5"/>
          <p:cNvPicPr>
            <a:picLocks noChangeAspect="1"/>
          </p:cNvPicPr>
          <p:nvPr/>
        </p:nvPicPr>
        <p:blipFill>
          <a:blip r:embed="rId4"/>
          <a:stretch>
            <a:fillRect/>
          </a:stretch>
        </p:blipFill>
        <p:spPr>
          <a:xfrm>
            <a:off x="1147550" y="4616710"/>
            <a:ext cx="3562350" cy="1609725"/>
          </a:xfrm>
          <a:prstGeom prst="rect">
            <a:avLst/>
          </a:prstGeom>
        </p:spPr>
      </p:pic>
      <p:sp>
        <p:nvSpPr>
          <p:cNvPr id="2" name="Slide Number Placeholder 1">
            <a:extLst>
              <a:ext uri="{FF2B5EF4-FFF2-40B4-BE49-F238E27FC236}">
                <a16:creationId xmlns:a16="http://schemas.microsoft.com/office/drawing/2014/main" xmlns="" id="{15862F2B-598D-4CAE-BD54-566CD9B52B27}"/>
              </a:ext>
            </a:extLst>
          </p:cNvPr>
          <p:cNvSpPr>
            <a:spLocks noGrp="1"/>
          </p:cNvSpPr>
          <p:nvPr>
            <p:ph type="sldNum" sz="quarter" idx="12"/>
          </p:nvPr>
        </p:nvSpPr>
        <p:spPr/>
        <p:txBody>
          <a:bodyPr/>
          <a:lstStyle/>
          <a:p>
            <a:fld id="{3DE8118B-8321-434C-8008-F148D9E9669C}" type="slidenum">
              <a:rPr lang="en-US" smtClean="0"/>
              <a:t>23</a:t>
            </a:fld>
            <a:endParaRPr lang="en-US"/>
          </a:p>
        </p:txBody>
      </p:sp>
    </p:spTree>
    <p:extLst>
      <p:ext uri="{BB962C8B-B14F-4D97-AF65-F5344CB8AC3E}">
        <p14:creationId xmlns:p14="http://schemas.microsoft.com/office/powerpoint/2010/main" val="156937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81047" y="310066"/>
            <a:ext cx="1720343" cy="523220"/>
          </a:xfrm>
          <a:prstGeom prst="rect">
            <a:avLst/>
          </a:prstGeom>
        </p:spPr>
        <p:txBody>
          <a:bodyPr wrap="none">
            <a:spAutoFit/>
          </a:bodyPr>
          <a:lstStyle/>
          <a:p>
            <a:r>
              <a:rPr lang="en-US" sz="2800" dirty="0"/>
              <a:t>1.4  File IO</a:t>
            </a:r>
          </a:p>
        </p:txBody>
      </p:sp>
      <p:sp>
        <p:nvSpPr>
          <p:cNvPr id="5" name="Rectangle 4"/>
          <p:cNvSpPr/>
          <p:nvPr/>
        </p:nvSpPr>
        <p:spPr>
          <a:xfrm>
            <a:off x="318447" y="1368526"/>
            <a:ext cx="11282149" cy="646331"/>
          </a:xfrm>
          <a:prstGeom prst="rect">
            <a:avLst/>
          </a:prstGeom>
        </p:spPr>
        <p:txBody>
          <a:bodyPr wrap="square">
            <a:spAutoFit/>
          </a:bodyPr>
          <a:lstStyle/>
          <a:p>
            <a:r>
              <a:rPr lang="en-US" b="0" i="0" dirty="0">
                <a:solidFill>
                  <a:srgbClr val="000000"/>
                </a:solidFill>
                <a:effectLst/>
                <a:latin typeface="Verdana" panose="020B0604030504040204" pitchFamily="34" charset="0"/>
              </a:rPr>
              <a:t>The java.io package contains nearly every class you might ever need to perform input and output (I/O) in Java. All these streams represent an input source and an output destination. </a:t>
            </a:r>
            <a:endParaRPr lang="en-US" dirty="0"/>
          </a:p>
        </p:txBody>
      </p:sp>
      <p:sp>
        <p:nvSpPr>
          <p:cNvPr id="6" name="Rectangle 5"/>
          <p:cNvSpPr/>
          <p:nvPr/>
        </p:nvSpPr>
        <p:spPr>
          <a:xfrm>
            <a:off x="4297585" y="2275343"/>
            <a:ext cx="1120820" cy="369332"/>
          </a:xfrm>
          <a:prstGeom prst="rect">
            <a:avLst/>
          </a:prstGeom>
        </p:spPr>
        <p:txBody>
          <a:bodyPr wrap="none">
            <a:spAutoFit/>
          </a:bodyPr>
          <a:lstStyle/>
          <a:p>
            <a:r>
              <a:rPr lang="en-US" b="1" i="0" u="sng" dirty="0">
                <a:solidFill>
                  <a:srgbClr val="121214"/>
                </a:solidFill>
                <a:effectLst/>
                <a:latin typeface="Verdana" panose="020B0604030504040204" pitchFamily="34" charset="0"/>
              </a:rPr>
              <a:t>Stream</a:t>
            </a:r>
          </a:p>
        </p:txBody>
      </p:sp>
      <p:sp>
        <p:nvSpPr>
          <p:cNvPr id="7" name="Rectangle 6"/>
          <p:cNvSpPr/>
          <p:nvPr/>
        </p:nvSpPr>
        <p:spPr>
          <a:xfrm>
            <a:off x="413982" y="3015862"/>
            <a:ext cx="10954603" cy="1077218"/>
          </a:xfrm>
          <a:prstGeom prst="rect">
            <a:avLst/>
          </a:prstGeom>
        </p:spPr>
        <p:txBody>
          <a:bodyPr wrap="square">
            <a:spAutoFit/>
          </a:bodyPr>
          <a:lstStyle/>
          <a:p>
            <a:pPr algn="just"/>
            <a:r>
              <a:rPr lang="en-US" sz="1600" b="0" i="0" dirty="0">
                <a:solidFill>
                  <a:srgbClr val="000000"/>
                </a:solidFill>
                <a:effectLst/>
                <a:latin typeface="Verdana" panose="020B0604030504040204" pitchFamily="34" charset="0"/>
              </a:rPr>
              <a:t>A stream can be defined as a sequence of data. There are two kinds of Streams:</a:t>
            </a:r>
          </a:p>
          <a:p>
            <a:pPr algn="just"/>
            <a:endParaRPr lang="en-US" sz="1600" b="0" i="0" dirty="0">
              <a:solidFill>
                <a:srgbClr val="000000"/>
              </a:solidFill>
              <a:effectLst/>
              <a:latin typeface="Verdana" panose="020B0604030504040204" pitchFamily="34" charset="0"/>
            </a:endParaRPr>
          </a:p>
          <a:p>
            <a:pPr marL="285750" indent="-285750" algn="just">
              <a:buFont typeface="Arial" panose="020B0604020202020204" pitchFamily="34" charset="0"/>
              <a:buChar char="•"/>
            </a:pPr>
            <a:r>
              <a:rPr lang="en-US" sz="1600" b="1" i="0" dirty="0" err="1">
                <a:solidFill>
                  <a:srgbClr val="000000"/>
                </a:solidFill>
                <a:effectLst/>
                <a:latin typeface="Verdana" panose="020B0604030504040204" pitchFamily="34" charset="0"/>
              </a:rPr>
              <a:t>InPutStream</a:t>
            </a:r>
            <a:r>
              <a:rPr lang="en-US" sz="1600" b="0" i="0" dirty="0">
                <a:solidFill>
                  <a:srgbClr val="000000"/>
                </a:solidFill>
                <a:effectLst/>
                <a:latin typeface="Verdana" panose="020B0604030504040204" pitchFamily="34" charset="0"/>
              </a:rPr>
              <a:t> − The </a:t>
            </a:r>
            <a:r>
              <a:rPr lang="en-US" sz="1600" b="0" i="0" dirty="0" err="1">
                <a:solidFill>
                  <a:srgbClr val="000000"/>
                </a:solidFill>
                <a:effectLst/>
                <a:latin typeface="Verdana" panose="020B0604030504040204" pitchFamily="34" charset="0"/>
              </a:rPr>
              <a:t>InputStream</a:t>
            </a:r>
            <a:r>
              <a:rPr lang="en-US" sz="1600" b="0" i="0" dirty="0">
                <a:solidFill>
                  <a:srgbClr val="000000"/>
                </a:solidFill>
                <a:effectLst/>
                <a:latin typeface="Verdana" panose="020B0604030504040204" pitchFamily="34" charset="0"/>
              </a:rPr>
              <a:t> is used to read data from a source.</a:t>
            </a:r>
          </a:p>
          <a:p>
            <a:pPr marL="285750" indent="-285750" algn="just">
              <a:buFont typeface="Arial" panose="020B0604020202020204" pitchFamily="34" charset="0"/>
              <a:buChar char="•"/>
            </a:pPr>
            <a:r>
              <a:rPr lang="en-US" sz="1600" b="1" i="0" dirty="0" err="1">
                <a:solidFill>
                  <a:srgbClr val="000000"/>
                </a:solidFill>
                <a:effectLst/>
                <a:latin typeface="Verdana" panose="020B0604030504040204" pitchFamily="34" charset="0"/>
              </a:rPr>
              <a:t>OutPutStream</a:t>
            </a:r>
            <a:r>
              <a:rPr lang="en-US" sz="1600" b="0" i="0" dirty="0">
                <a:solidFill>
                  <a:srgbClr val="000000"/>
                </a:solidFill>
                <a:effectLst/>
                <a:latin typeface="Verdana" panose="020B0604030504040204" pitchFamily="34" charset="0"/>
              </a:rPr>
              <a:t> − The </a:t>
            </a:r>
            <a:r>
              <a:rPr lang="en-US" sz="1600" b="0" i="0" dirty="0" err="1">
                <a:solidFill>
                  <a:srgbClr val="000000"/>
                </a:solidFill>
                <a:effectLst/>
                <a:latin typeface="Verdana" panose="020B0604030504040204" pitchFamily="34" charset="0"/>
              </a:rPr>
              <a:t>OutputStream</a:t>
            </a:r>
            <a:r>
              <a:rPr lang="en-US" sz="1600" b="0" i="0" dirty="0">
                <a:solidFill>
                  <a:srgbClr val="000000"/>
                </a:solidFill>
                <a:effectLst/>
                <a:latin typeface="Verdana" panose="020B0604030504040204" pitchFamily="34" charset="0"/>
              </a:rPr>
              <a:t> is used for writing data to a destination.</a:t>
            </a:r>
          </a:p>
        </p:txBody>
      </p:sp>
      <p:sp>
        <p:nvSpPr>
          <p:cNvPr id="8" name="Rectangle 7"/>
          <p:cNvSpPr/>
          <p:nvPr/>
        </p:nvSpPr>
        <p:spPr>
          <a:xfrm>
            <a:off x="648269" y="5993349"/>
            <a:ext cx="10954603" cy="584775"/>
          </a:xfrm>
          <a:prstGeom prst="rect">
            <a:avLst/>
          </a:prstGeom>
        </p:spPr>
        <p:txBody>
          <a:bodyPr wrap="square">
            <a:spAutoFit/>
          </a:bodyPr>
          <a:lstStyle/>
          <a:p>
            <a:pPr algn="just"/>
            <a:r>
              <a:rPr lang="en-US" sz="1600" b="0" i="0" dirty="0">
                <a:solidFill>
                  <a:srgbClr val="000000"/>
                </a:solidFill>
                <a:effectLst/>
                <a:latin typeface="Verdana" panose="020B0604030504040204" pitchFamily="34" charset="0"/>
              </a:rPr>
              <a:t>Most Commonly Used Stream in Java are Byte Streams and Character Streams.</a:t>
            </a:r>
          </a:p>
          <a:p>
            <a:pPr algn="just"/>
            <a:endParaRPr lang="en-US" sz="1600" b="0" i="0" dirty="0">
              <a:solidFill>
                <a:srgbClr val="000000"/>
              </a:solidFill>
              <a:effectLst/>
              <a:latin typeface="Verdana" panose="020B0604030504040204" pitchFamily="34" charset="0"/>
            </a:endParaRPr>
          </a:p>
        </p:txBody>
      </p:sp>
      <p:pic>
        <p:nvPicPr>
          <p:cNvPr id="9" name="Picture 2" descr="Strea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555" y="4548708"/>
            <a:ext cx="8472796" cy="110146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xmlns="" id="{76B2596B-EC24-4661-BA42-36B4FCB4B70C}"/>
              </a:ext>
            </a:extLst>
          </p:cNvPr>
          <p:cNvSpPr>
            <a:spLocks noGrp="1"/>
          </p:cNvSpPr>
          <p:nvPr>
            <p:ph type="sldNum" sz="quarter" idx="12"/>
          </p:nvPr>
        </p:nvSpPr>
        <p:spPr/>
        <p:txBody>
          <a:bodyPr/>
          <a:lstStyle/>
          <a:p>
            <a:fld id="{3DE8118B-8321-434C-8008-F148D9E9669C}" type="slidenum">
              <a:rPr lang="en-US" smtClean="0"/>
              <a:t>24</a:t>
            </a:fld>
            <a:endParaRPr lang="en-US"/>
          </a:p>
        </p:txBody>
      </p:sp>
    </p:spTree>
    <p:extLst>
      <p:ext uri="{BB962C8B-B14F-4D97-AF65-F5344CB8AC3E}">
        <p14:creationId xmlns:p14="http://schemas.microsoft.com/office/powerpoint/2010/main" val="247962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28485" y="327546"/>
            <a:ext cx="2497800" cy="461665"/>
          </a:xfrm>
          <a:prstGeom prst="rect">
            <a:avLst/>
          </a:prstGeom>
        </p:spPr>
        <p:txBody>
          <a:bodyPr wrap="none">
            <a:spAutoFit/>
          </a:bodyPr>
          <a:lstStyle/>
          <a:p>
            <a:pPr algn="ctr"/>
            <a:r>
              <a:rPr lang="en-US" sz="2400" b="1" i="0" dirty="0">
                <a:solidFill>
                  <a:srgbClr val="002060"/>
                </a:solidFill>
                <a:effectLst/>
                <a:latin typeface="Verdana" panose="020B0604030504040204" pitchFamily="34" charset="0"/>
              </a:rPr>
              <a:t>Byte Streams</a:t>
            </a:r>
          </a:p>
        </p:txBody>
      </p:sp>
      <p:sp>
        <p:nvSpPr>
          <p:cNvPr id="5" name="Rectangle 4"/>
          <p:cNvSpPr/>
          <p:nvPr/>
        </p:nvSpPr>
        <p:spPr>
          <a:xfrm>
            <a:off x="673289" y="1029353"/>
            <a:ext cx="10135737" cy="707886"/>
          </a:xfrm>
          <a:prstGeom prst="rect">
            <a:avLst/>
          </a:prstGeom>
        </p:spPr>
        <p:txBody>
          <a:bodyPr wrap="square">
            <a:spAutoFit/>
          </a:bodyPr>
          <a:lstStyle/>
          <a:p>
            <a:r>
              <a:rPr lang="en-US" sz="2000" b="0" i="0" dirty="0">
                <a:effectLst/>
                <a:latin typeface="Roboto"/>
              </a:rPr>
              <a:t>Byte streams process data byte by byte (8 bits). For example </a:t>
            </a:r>
            <a:r>
              <a:rPr lang="en-US" sz="2000" b="1" i="0" dirty="0" err="1">
                <a:effectLst/>
                <a:latin typeface="Roboto"/>
              </a:rPr>
              <a:t>FileInputStream</a:t>
            </a:r>
            <a:r>
              <a:rPr lang="en-US" sz="2000" b="0" i="0" dirty="0">
                <a:effectLst/>
                <a:latin typeface="Roboto"/>
              </a:rPr>
              <a:t> is used to read from source and </a:t>
            </a:r>
            <a:r>
              <a:rPr lang="en-US" sz="2000" b="1" i="0" dirty="0" err="1">
                <a:effectLst/>
                <a:latin typeface="Roboto"/>
              </a:rPr>
              <a:t>FileOutputStream</a:t>
            </a:r>
            <a:r>
              <a:rPr lang="en-US" sz="2000" b="0" i="0" dirty="0">
                <a:effectLst/>
                <a:latin typeface="Roboto"/>
              </a:rPr>
              <a:t> to write to the destination.</a:t>
            </a:r>
            <a:endParaRPr lang="en-US" sz="2000" dirty="0"/>
          </a:p>
        </p:txBody>
      </p:sp>
      <p:sp>
        <p:nvSpPr>
          <p:cNvPr id="6" name="Rectangle 5"/>
          <p:cNvSpPr/>
          <p:nvPr/>
        </p:nvSpPr>
        <p:spPr>
          <a:xfrm>
            <a:off x="4291238" y="2193457"/>
            <a:ext cx="3219151" cy="461665"/>
          </a:xfrm>
          <a:prstGeom prst="rect">
            <a:avLst/>
          </a:prstGeom>
        </p:spPr>
        <p:txBody>
          <a:bodyPr wrap="none">
            <a:spAutoFit/>
          </a:bodyPr>
          <a:lstStyle/>
          <a:p>
            <a:r>
              <a:rPr lang="en-US" sz="2400" b="1" i="0" dirty="0">
                <a:solidFill>
                  <a:srgbClr val="002060"/>
                </a:solidFill>
                <a:effectLst/>
                <a:latin typeface="Verdana" panose="020B0604030504040204" pitchFamily="34" charset="0"/>
                <a:ea typeface="Verdana" panose="020B0604030504040204" pitchFamily="34" charset="0"/>
              </a:rPr>
              <a:t>Character Stream</a:t>
            </a:r>
            <a:endParaRPr lang="en-US" sz="2400" dirty="0">
              <a:solidFill>
                <a:srgbClr val="002060"/>
              </a:solidFill>
              <a:latin typeface="Verdana" panose="020B0604030504040204" pitchFamily="34" charset="0"/>
              <a:ea typeface="Verdana" panose="020B0604030504040204" pitchFamily="34" charset="0"/>
            </a:endParaRPr>
          </a:p>
        </p:txBody>
      </p:sp>
      <p:sp>
        <p:nvSpPr>
          <p:cNvPr id="7" name="Rectangle 6"/>
          <p:cNvSpPr/>
          <p:nvPr/>
        </p:nvSpPr>
        <p:spPr>
          <a:xfrm>
            <a:off x="696035" y="2690336"/>
            <a:ext cx="10590664" cy="1015663"/>
          </a:xfrm>
          <a:prstGeom prst="rect">
            <a:avLst/>
          </a:prstGeom>
        </p:spPr>
        <p:txBody>
          <a:bodyPr wrap="square">
            <a:spAutoFit/>
          </a:bodyPr>
          <a:lstStyle/>
          <a:p>
            <a:r>
              <a:rPr lang="en-US" sz="2000" b="0" i="0" dirty="0">
                <a:effectLst/>
                <a:latin typeface="Roboto"/>
              </a:rPr>
              <a:t>In Java, characters are stored using Unicode conventions. Character stream automatically allows us to read/write data character by character. For example </a:t>
            </a:r>
            <a:r>
              <a:rPr lang="en-US" sz="2000" b="1" i="0" dirty="0" err="1">
                <a:effectLst/>
                <a:latin typeface="Roboto"/>
              </a:rPr>
              <a:t>FileReader</a:t>
            </a:r>
            <a:r>
              <a:rPr lang="en-US" sz="2000" b="0" i="0" dirty="0">
                <a:effectLst/>
                <a:latin typeface="Roboto"/>
              </a:rPr>
              <a:t> and </a:t>
            </a:r>
            <a:r>
              <a:rPr lang="en-US" sz="2000" b="1" i="0" dirty="0" err="1">
                <a:effectLst/>
                <a:latin typeface="Roboto"/>
              </a:rPr>
              <a:t>FileWriter</a:t>
            </a:r>
            <a:r>
              <a:rPr lang="en-US" sz="2000" b="0" i="0" dirty="0">
                <a:effectLst/>
                <a:latin typeface="Roboto"/>
              </a:rPr>
              <a:t> are character streams used to read from source and write to destination.</a:t>
            </a:r>
            <a:endParaRPr lang="en-US" sz="2000" dirty="0"/>
          </a:p>
        </p:txBody>
      </p:sp>
      <p:sp>
        <p:nvSpPr>
          <p:cNvPr id="8" name="Rectangle 7"/>
          <p:cNvSpPr/>
          <p:nvPr/>
        </p:nvSpPr>
        <p:spPr>
          <a:xfrm>
            <a:off x="373038" y="4355363"/>
            <a:ext cx="6164239" cy="1477328"/>
          </a:xfrm>
          <a:prstGeom prst="rect">
            <a:avLst/>
          </a:prstGeom>
        </p:spPr>
        <p:txBody>
          <a:bodyPr wrap="square">
            <a:spAutoFit/>
          </a:bodyPr>
          <a:lstStyle/>
          <a:p>
            <a:pPr fontAlgn="base"/>
            <a:r>
              <a:rPr lang="en-US" b="1" i="0" dirty="0">
                <a:solidFill>
                  <a:srgbClr val="FF0000"/>
                </a:solidFill>
                <a:effectLst/>
                <a:latin typeface="Roboto"/>
              </a:rPr>
              <a:t>When to use Character Stream over Byte Stream? </a:t>
            </a:r>
            <a:endParaRPr lang="en-US" b="0" i="0" dirty="0">
              <a:solidFill>
                <a:srgbClr val="FF0000"/>
              </a:solidFill>
              <a:effectLst/>
              <a:latin typeface="Roboto"/>
            </a:endParaRPr>
          </a:p>
          <a:p>
            <a:pPr fontAlgn="base"/>
            <a:r>
              <a:rPr lang="en-US" b="0" i="0" dirty="0">
                <a:effectLst/>
                <a:latin typeface="Roboto"/>
              </a:rPr>
              <a:t>In Java, characters are stored using Unicode conventions. Character stream is useful when we want to process text files. These text files can be processed character by character. A character size is typically 16 bits.</a:t>
            </a:r>
          </a:p>
        </p:txBody>
      </p:sp>
      <p:sp>
        <p:nvSpPr>
          <p:cNvPr id="9" name="Rectangle 8"/>
          <p:cNvSpPr/>
          <p:nvPr/>
        </p:nvSpPr>
        <p:spPr>
          <a:xfrm>
            <a:off x="7165075" y="4304816"/>
            <a:ext cx="4572000" cy="1477328"/>
          </a:xfrm>
          <a:prstGeom prst="rect">
            <a:avLst/>
          </a:prstGeom>
        </p:spPr>
        <p:txBody>
          <a:bodyPr wrap="square">
            <a:spAutoFit/>
          </a:bodyPr>
          <a:lstStyle/>
          <a:p>
            <a:pPr fontAlgn="base"/>
            <a:r>
              <a:rPr lang="en-US" b="1" i="0" dirty="0">
                <a:solidFill>
                  <a:srgbClr val="FF0000"/>
                </a:solidFill>
                <a:effectLst/>
                <a:latin typeface="Roboto"/>
              </a:rPr>
              <a:t>When to use Byte Stream over  Character Stream? </a:t>
            </a:r>
            <a:endParaRPr lang="en-US" b="0" i="0" dirty="0">
              <a:solidFill>
                <a:srgbClr val="FF0000"/>
              </a:solidFill>
              <a:effectLst/>
              <a:latin typeface="Roboto"/>
            </a:endParaRPr>
          </a:p>
          <a:p>
            <a:pPr fontAlgn="base"/>
            <a:r>
              <a:rPr lang="en-US" b="0" i="0" dirty="0">
                <a:effectLst/>
                <a:latin typeface="Roboto"/>
              </a:rPr>
              <a:t>Byte oriented reads byte by byte.  A byte stream is suitable for processing raw data like binary files, image data etc.</a:t>
            </a:r>
          </a:p>
        </p:txBody>
      </p:sp>
      <p:sp>
        <p:nvSpPr>
          <p:cNvPr id="2" name="Slide Number Placeholder 1">
            <a:extLst>
              <a:ext uri="{FF2B5EF4-FFF2-40B4-BE49-F238E27FC236}">
                <a16:creationId xmlns:a16="http://schemas.microsoft.com/office/drawing/2014/main" xmlns="" id="{07E7D6C5-0DE2-4339-B969-4EE1D9BF6117}"/>
              </a:ext>
            </a:extLst>
          </p:cNvPr>
          <p:cNvSpPr>
            <a:spLocks noGrp="1"/>
          </p:cNvSpPr>
          <p:nvPr>
            <p:ph type="sldNum" sz="quarter" idx="12"/>
          </p:nvPr>
        </p:nvSpPr>
        <p:spPr/>
        <p:txBody>
          <a:bodyPr/>
          <a:lstStyle/>
          <a:p>
            <a:fld id="{3DE8118B-8321-434C-8008-F148D9E9669C}" type="slidenum">
              <a:rPr lang="en-US" smtClean="0"/>
              <a:t>25</a:t>
            </a:fld>
            <a:endParaRPr lang="en-US"/>
          </a:p>
        </p:txBody>
      </p:sp>
    </p:spTree>
    <p:extLst>
      <p:ext uri="{BB962C8B-B14F-4D97-AF65-F5344CB8AC3E}">
        <p14:creationId xmlns:p14="http://schemas.microsoft.com/office/powerpoint/2010/main" val="60841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7017306"/>
          </a:xfrm>
          <a:prstGeom prst="rect">
            <a:avLst/>
          </a:prstGeom>
        </p:spPr>
        <p:txBody>
          <a:bodyPr>
            <a:spAutoFit/>
          </a:bodyPr>
          <a:lstStyle/>
          <a:p>
            <a:r>
              <a:rPr lang="en-US" dirty="0"/>
              <a:t>import java.io.*;</a:t>
            </a:r>
          </a:p>
          <a:p>
            <a:r>
              <a:rPr lang="en-US" dirty="0"/>
              <a:t>public class </a:t>
            </a:r>
            <a:r>
              <a:rPr lang="en-US" dirty="0" err="1"/>
              <a:t>CopyFile</a:t>
            </a:r>
            <a:r>
              <a:rPr lang="en-US" dirty="0"/>
              <a:t> {</a:t>
            </a:r>
          </a:p>
          <a:p>
            <a:endParaRPr lang="en-US" dirty="0"/>
          </a:p>
          <a:p>
            <a:r>
              <a:rPr lang="en-US" dirty="0"/>
              <a:t>   public static void main(String </a:t>
            </a:r>
            <a:r>
              <a:rPr lang="en-US" dirty="0" err="1"/>
              <a:t>args</a:t>
            </a:r>
            <a:r>
              <a:rPr lang="en-US" dirty="0"/>
              <a:t>[]) throws </a:t>
            </a:r>
            <a:r>
              <a:rPr lang="en-US" dirty="0" err="1"/>
              <a:t>IOException</a:t>
            </a:r>
            <a:r>
              <a:rPr lang="en-US" dirty="0"/>
              <a:t> {  </a:t>
            </a:r>
          </a:p>
          <a:p>
            <a:r>
              <a:rPr lang="en-US" dirty="0"/>
              <a:t>      </a:t>
            </a:r>
            <a:r>
              <a:rPr lang="en-US" dirty="0" err="1"/>
              <a:t>FileInputStream</a:t>
            </a:r>
            <a:r>
              <a:rPr lang="en-US" dirty="0"/>
              <a:t> in = null;</a:t>
            </a:r>
          </a:p>
          <a:p>
            <a:r>
              <a:rPr lang="en-US" dirty="0"/>
              <a:t>      </a:t>
            </a:r>
            <a:r>
              <a:rPr lang="en-US" dirty="0" err="1"/>
              <a:t>FileOutputStream</a:t>
            </a:r>
            <a:r>
              <a:rPr lang="en-US" dirty="0"/>
              <a:t> out = null;</a:t>
            </a:r>
          </a:p>
          <a:p>
            <a:endParaRPr lang="en-US" dirty="0"/>
          </a:p>
          <a:p>
            <a:r>
              <a:rPr lang="en-US" dirty="0"/>
              <a:t>      try {</a:t>
            </a:r>
          </a:p>
          <a:p>
            <a:r>
              <a:rPr lang="en-US" dirty="0"/>
              <a:t>         in = new </a:t>
            </a:r>
            <a:r>
              <a:rPr lang="en-US" dirty="0" err="1"/>
              <a:t>FileInputStream</a:t>
            </a:r>
            <a:r>
              <a:rPr lang="en-US" dirty="0"/>
              <a:t>("input.txt");</a:t>
            </a:r>
          </a:p>
          <a:p>
            <a:r>
              <a:rPr lang="en-US" dirty="0"/>
              <a:t>         out = new </a:t>
            </a:r>
            <a:r>
              <a:rPr lang="en-US" dirty="0" err="1"/>
              <a:t>FileOutputStream</a:t>
            </a:r>
            <a:r>
              <a:rPr lang="en-US" dirty="0"/>
              <a:t>("output.txt");</a:t>
            </a:r>
          </a:p>
          <a:p>
            <a:r>
              <a:rPr lang="en-US" dirty="0"/>
              <a:t>         </a:t>
            </a:r>
          </a:p>
          <a:p>
            <a:r>
              <a:rPr lang="en-US" dirty="0"/>
              <a:t>         </a:t>
            </a:r>
            <a:r>
              <a:rPr lang="en-US" dirty="0" err="1"/>
              <a:t>int</a:t>
            </a:r>
            <a:r>
              <a:rPr lang="en-US" dirty="0"/>
              <a:t> c;</a:t>
            </a:r>
          </a:p>
          <a:p>
            <a:r>
              <a:rPr lang="en-US" dirty="0"/>
              <a:t>         while ((c = </a:t>
            </a:r>
            <a:r>
              <a:rPr lang="en-US" dirty="0" err="1"/>
              <a:t>in.read</a:t>
            </a:r>
            <a:r>
              <a:rPr lang="en-US" dirty="0"/>
              <a:t>()) != -1) {</a:t>
            </a:r>
          </a:p>
          <a:p>
            <a:r>
              <a:rPr lang="en-US" dirty="0"/>
              <a:t>            </a:t>
            </a:r>
            <a:r>
              <a:rPr lang="en-US" dirty="0" err="1"/>
              <a:t>out.write</a:t>
            </a:r>
            <a:r>
              <a:rPr lang="en-US" dirty="0"/>
              <a:t>(c);</a:t>
            </a:r>
          </a:p>
          <a:p>
            <a:r>
              <a:rPr lang="en-US" dirty="0"/>
              <a:t>         }</a:t>
            </a:r>
          </a:p>
          <a:p>
            <a:r>
              <a:rPr lang="en-US" dirty="0"/>
              <a:t>      }finally {</a:t>
            </a:r>
          </a:p>
          <a:p>
            <a:r>
              <a:rPr lang="en-US" dirty="0"/>
              <a:t>         if (in != null) {</a:t>
            </a:r>
          </a:p>
          <a:p>
            <a:r>
              <a:rPr lang="en-US" dirty="0"/>
              <a:t>            </a:t>
            </a:r>
            <a:r>
              <a:rPr lang="en-US" dirty="0" err="1"/>
              <a:t>in.close</a:t>
            </a:r>
            <a:r>
              <a:rPr lang="en-US" dirty="0"/>
              <a:t>();</a:t>
            </a:r>
          </a:p>
          <a:p>
            <a:r>
              <a:rPr lang="en-US" dirty="0"/>
              <a:t>         }</a:t>
            </a:r>
          </a:p>
          <a:p>
            <a:r>
              <a:rPr lang="en-US" dirty="0"/>
              <a:t>         if (out != null) {</a:t>
            </a:r>
          </a:p>
          <a:p>
            <a:r>
              <a:rPr lang="en-US" dirty="0"/>
              <a:t>            </a:t>
            </a:r>
            <a:r>
              <a:rPr lang="en-US" dirty="0" err="1"/>
              <a:t>out.close</a:t>
            </a:r>
            <a:r>
              <a:rPr lang="en-US" dirty="0"/>
              <a:t>();</a:t>
            </a:r>
          </a:p>
          <a:p>
            <a:r>
              <a:rPr lang="en-US" dirty="0"/>
              <a:t>         }</a:t>
            </a:r>
          </a:p>
          <a:p>
            <a:r>
              <a:rPr lang="en-US" dirty="0"/>
              <a:t>      }</a:t>
            </a:r>
          </a:p>
          <a:p>
            <a:r>
              <a:rPr lang="en-US" dirty="0"/>
              <a:t>   }</a:t>
            </a:r>
          </a:p>
          <a:p>
            <a:r>
              <a:rPr lang="en-US" dirty="0"/>
              <a:t>}</a:t>
            </a:r>
          </a:p>
        </p:txBody>
      </p:sp>
      <p:sp>
        <p:nvSpPr>
          <p:cNvPr id="5" name="Rectangle 4"/>
          <p:cNvSpPr/>
          <p:nvPr/>
        </p:nvSpPr>
        <p:spPr>
          <a:xfrm>
            <a:off x="4658435" y="1514607"/>
            <a:ext cx="6096000" cy="3970318"/>
          </a:xfrm>
          <a:prstGeom prst="rect">
            <a:avLst/>
          </a:prstGeom>
        </p:spPr>
        <p:txBody>
          <a:bodyPr>
            <a:spAutoFit/>
          </a:bodyPr>
          <a:lstStyle/>
          <a:p>
            <a:r>
              <a:rPr lang="en-US" sz="2800" dirty="0">
                <a:solidFill>
                  <a:srgbClr val="0070C0"/>
                </a:solidFill>
              </a:rPr>
              <a:t>Now let's have a file input.txt with the following content −</a:t>
            </a:r>
          </a:p>
          <a:p>
            <a:endParaRPr lang="en-US" sz="2800" dirty="0">
              <a:solidFill>
                <a:srgbClr val="0070C0"/>
              </a:solidFill>
            </a:endParaRPr>
          </a:p>
          <a:p>
            <a:r>
              <a:rPr lang="en-US" sz="2800" dirty="0">
                <a:solidFill>
                  <a:srgbClr val="0070C0"/>
                </a:solidFill>
              </a:rPr>
              <a:t>This is test for copy file.</a:t>
            </a:r>
          </a:p>
          <a:p>
            <a:endParaRPr lang="en-US" sz="2800" dirty="0">
              <a:solidFill>
                <a:srgbClr val="0070C0"/>
              </a:solidFill>
            </a:endParaRPr>
          </a:p>
          <a:p>
            <a:r>
              <a:rPr lang="en-US" sz="2800" dirty="0">
                <a:solidFill>
                  <a:srgbClr val="0070C0"/>
                </a:solidFill>
              </a:rPr>
              <a:t>As a next step, compile the above program and execute it, which will result in creating output.txt file with the same content as we have in input.txt.</a:t>
            </a:r>
          </a:p>
        </p:txBody>
      </p:sp>
      <p:sp>
        <p:nvSpPr>
          <p:cNvPr id="6" name="Rectangle 5"/>
          <p:cNvSpPr/>
          <p:nvPr/>
        </p:nvSpPr>
        <p:spPr>
          <a:xfrm>
            <a:off x="11153981" y="1183522"/>
            <a:ext cx="738664" cy="4241739"/>
          </a:xfrm>
          <a:prstGeom prst="rect">
            <a:avLst/>
          </a:prstGeom>
        </p:spPr>
        <p:txBody>
          <a:bodyPr vert="vert" wrap="none">
            <a:spAutoFit/>
          </a:bodyPr>
          <a:lstStyle/>
          <a:p>
            <a:r>
              <a:rPr lang="en-US" sz="3600" dirty="0">
                <a:solidFill>
                  <a:srgbClr val="7030A0"/>
                </a:solidFill>
              </a:rPr>
              <a:t>Byte Streams Example</a:t>
            </a:r>
          </a:p>
        </p:txBody>
      </p:sp>
      <p:sp>
        <p:nvSpPr>
          <p:cNvPr id="2" name="Slide Number Placeholder 1">
            <a:extLst>
              <a:ext uri="{FF2B5EF4-FFF2-40B4-BE49-F238E27FC236}">
                <a16:creationId xmlns:a16="http://schemas.microsoft.com/office/drawing/2014/main" xmlns="" id="{8465C6DB-7DF7-4301-92F7-6AAA2BAFA006}"/>
              </a:ext>
            </a:extLst>
          </p:cNvPr>
          <p:cNvSpPr>
            <a:spLocks noGrp="1"/>
          </p:cNvSpPr>
          <p:nvPr>
            <p:ph type="sldNum" sz="quarter" idx="12"/>
          </p:nvPr>
        </p:nvSpPr>
        <p:spPr/>
        <p:txBody>
          <a:bodyPr/>
          <a:lstStyle/>
          <a:p>
            <a:fld id="{3DE8118B-8321-434C-8008-F148D9E9669C}" type="slidenum">
              <a:rPr lang="en-US" smtClean="0"/>
              <a:t>26</a:t>
            </a:fld>
            <a:endParaRPr lang="en-US"/>
          </a:p>
        </p:txBody>
      </p:sp>
    </p:spTree>
    <p:extLst>
      <p:ext uri="{BB962C8B-B14F-4D97-AF65-F5344CB8AC3E}">
        <p14:creationId xmlns:p14="http://schemas.microsoft.com/office/powerpoint/2010/main" val="236045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9306"/>
            <a:ext cx="6096000" cy="7017306"/>
          </a:xfrm>
          <a:prstGeom prst="rect">
            <a:avLst/>
          </a:prstGeom>
        </p:spPr>
        <p:txBody>
          <a:bodyPr>
            <a:spAutoFit/>
          </a:bodyPr>
          <a:lstStyle/>
          <a:p>
            <a:r>
              <a:rPr lang="en-US" dirty="0"/>
              <a:t>import java.io.*;</a:t>
            </a:r>
          </a:p>
          <a:p>
            <a:r>
              <a:rPr lang="en-US" dirty="0"/>
              <a:t>public class </a:t>
            </a:r>
            <a:r>
              <a:rPr lang="en-US" dirty="0" err="1"/>
              <a:t>CopyFile</a:t>
            </a:r>
            <a:r>
              <a:rPr lang="en-US" dirty="0"/>
              <a:t> {</a:t>
            </a:r>
          </a:p>
          <a:p>
            <a:endParaRPr lang="en-US" dirty="0"/>
          </a:p>
          <a:p>
            <a:r>
              <a:rPr lang="en-US" dirty="0"/>
              <a:t>   public static void main(String </a:t>
            </a:r>
            <a:r>
              <a:rPr lang="en-US" dirty="0" err="1"/>
              <a:t>args</a:t>
            </a:r>
            <a:r>
              <a:rPr lang="en-US" dirty="0"/>
              <a:t>[]) throws </a:t>
            </a:r>
            <a:r>
              <a:rPr lang="en-US" dirty="0" err="1"/>
              <a:t>IOException</a:t>
            </a:r>
            <a:r>
              <a:rPr lang="en-US" dirty="0"/>
              <a:t> {</a:t>
            </a:r>
          </a:p>
          <a:p>
            <a:r>
              <a:rPr lang="en-US" dirty="0"/>
              <a:t>      </a:t>
            </a:r>
            <a:r>
              <a:rPr lang="en-US" dirty="0" err="1"/>
              <a:t>FileReader</a:t>
            </a:r>
            <a:r>
              <a:rPr lang="en-US" dirty="0"/>
              <a:t> in = null;</a:t>
            </a:r>
          </a:p>
          <a:p>
            <a:r>
              <a:rPr lang="en-US" dirty="0"/>
              <a:t>      </a:t>
            </a:r>
            <a:r>
              <a:rPr lang="en-US" dirty="0" err="1"/>
              <a:t>FileWriter</a:t>
            </a:r>
            <a:r>
              <a:rPr lang="en-US" dirty="0"/>
              <a:t> out = null;</a:t>
            </a:r>
          </a:p>
          <a:p>
            <a:endParaRPr lang="en-US" dirty="0"/>
          </a:p>
          <a:p>
            <a:r>
              <a:rPr lang="en-US" dirty="0"/>
              <a:t>      try {</a:t>
            </a:r>
          </a:p>
          <a:p>
            <a:r>
              <a:rPr lang="en-US" dirty="0"/>
              <a:t>         in = new </a:t>
            </a:r>
            <a:r>
              <a:rPr lang="en-US" dirty="0" err="1"/>
              <a:t>FileReader</a:t>
            </a:r>
            <a:r>
              <a:rPr lang="en-US" dirty="0"/>
              <a:t>("input.txt");</a:t>
            </a:r>
          </a:p>
          <a:p>
            <a:r>
              <a:rPr lang="en-US" dirty="0"/>
              <a:t>         out = new </a:t>
            </a:r>
            <a:r>
              <a:rPr lang="en-US" dirty="0" err="1"/>
              <a:t>FileWriter</a:t>
            </a:r>
            <a:r>
              <a:rPr lang="en-US" dirty="0"/>
              <a:t>("output.txt");</a:t>
            </a:r>
          </a:p>
          <a:p>
            <a:r>
              <a:rPr lang="en-US" dirty="0"/>
              <a:t>         </a:t>
            </a:r>
          </a:p>
          <a:p>
            <a:r>
              <a:rPr lang="en-US" dirty="0"/>
              <a:t>         </a:t>
            </a:r>
            <a:r>
              <a:rPr lang="en-US" dirty="0" err="1"/>
              <a:t>int</a:t>
            </a:r>
            <a:r>
              <a:rPr lang="en-US" dirty="0"/>
              <a:t> c;</a:t>
            </a:r>
          </a:p>
          <a:p>
            <a:r>
              <a:rPr lang="en-US" dirty="0"/>
              <a:t>         while ((c = </a:t>
            </a:r>
            <a:r>
              <a:rPr lang="en-US" dirty="0" err="1"/>
              <a:t>in.read</a:t>
            </a:r>
            <a:r>
              <a:rPr lang="en-US" dirty="0"/>
              <a:t>()) != -1) {</a:t>
            </a:r>
          </a:p>
          <a:p>
            <a:r>
              <a:rPr lang="en-US" dirty="0"/>
              <a:t>            </a:t>
            </a:r>
            <a:r>
              <a:rPr lang="en-US" dirty="0" err="1"/>
              <a:t>out.write</a:t>
            </a:r>
            <a:r>
              <a:rPr lang="en-US" dirty="0"/>
              <a:t>(c);</a:t>
            </a:r>
          </a:p>
          <a:p>
            <a:r>
              <a:rPr lang="en-US" dirty="0"/>
              <a:t>         }</a:t>
            </a:r>
          </a:p>
          <a:p>
            <a:r>
              <a:rPr lang="en-US" dirty="0"/>
              <a:t>      }finally {</a:t>
            </a:r>
          </a:p>
          <a:p>
            <a:r>
              <a:rPr lang="en-US" dirty="0"/>
              <a:t>         if (in != null) {</a:t>
            </a:r>
          </a:p>
          <a:p>
            <a:r>
              <a:rPr lang="en-US" dirty="0"/>
              <a:t>            </a:t>
            </a:r>
            <a:r>
              <a:rPr lang="en-US" dirty="0" err="1"/>
              <a:t>in.close</a:t>
            </a:r>
            <a:r>
              <a:rPr lang="en-US" dirty="0"/>
              <a:t>();</a:t>
            </a:r>
          </a:p>
          <a:p>
            <a:r>
              <a:rPr lang="en-US" dirty="0"/>
              <a:t>         }</a:t>
            </a:r>
          </a:p>
          <a:p>
            <a:r>
              <a:rPr lang="en-US" dirty="0"/>
              <a:t>         if (out != null) {</a:t>
            </a:r>
          </a:p>
          <a:p>
            <a:r>
              <a:rPr lang="en-US" dirty="0"/>
              <a:t>            </a:t>
            </a:r>
            <a:r>
              <a:rPr lang="en-US" dirty="0" err="1"/>
              <a:t>out.close</a:t>
            </a:r>
            <a:r>
              <a:rPr lang="en-US" dirty="0"/>
              <a:t>();</a:t>
            </a:r>
          </a:p>
          <a:p>
            <a:r>
              <a:rPr lang="en-US" dirty="0"/>
              <a:t>         }</a:t>
            </a:r>
          </a:p>
          <a:p>
            <a:r>
              <a:rPr lang="en-US" dirty="0"/>
              <a:t>      }</a:t>
            </a:r>
          </a:p>
          <a:p>
            <a:r>
              <a:rPr lang="en-US" dirty="0"/>
              <a:t>   }</a:t>
            </a:r>
          </a:p>
          <a:p>
            <a:r>
              <a:rPr lang="en-US" dirty="0"/>
              <a:t>}</a:t>
            </a:r>
          </a:p>
        </p:txBody>
      </p:sp>
      <p:sp>
        <p:nvSpPr>
          <p:cNvPr id="6" name="Rectangle 5"/>
          <p:cNvSpPr/>
          <p:nvPr/>
        </p:nvSpPr>
        <p:spPr>
          <a:xfrm>
            <a:off x="4549254" y="1582846"/>
            <a:ext cx="6096000" cy="3416320"/>
          </a:xfrm>
          <a:prstGeom prst="rect">
            <a:avLst/>
          </a:prstGeom>
        </p:spPr>
        <p:txBody>
          <a:bodyPr>
            <a:spAutoFit/>
          </a:bodyPr>
          <a:lstStyle/>
          <a:p>
            <a:r>
              <a:rPr lang="en-US" sz="2400" dirty="0">
                <a:solidFill>
                  <a:srgbClr val="002060"/>
                </a:solidFill>
              </a:rPr>
              <a:t>Now let's have a file input.txt with the following content −</a:t>
            </a:r>
          </a:p>
          <a:p>
            <a:endParaRPr lang="en-US" sz="2400" dirty="0">
              <a:solidFill>
                <a:srgbClr val="002060"/>
              </a:solidFill>
            </a:endParaRPr>
          </a:p>
          <a:p>
            <a:r>
              <a:rPr lang="en-US" sz="2400" dirty="0">
                <a:solidFill>
                  <a:srgbClr val="002060"/>
                </a:solidFill>
              </a:rPr>
              <a:t>This is test for copy file.</a:t>
            </a:r>
          </a:p>
          <a:p>
            <a:endParaRPr lang="en-US" sz="2400" dirty="0">
              <a:solidFill>
                <a:srgbClr val="002060"/>
              </a:solidFill>
            </a:endParaRPr>
          </a:p>
          <a:p>
            <a:r>
              <a:rPr lang="en-US" sz="2400" dirty="0">
                <a:solidFill>
                  <a:srgbClr val="002060"/>
                </a:solidFill>
              </a:rPr>
              <a:t>As a next step, compile the above program and execute it, which will result in creating output.txt file with the same content as we have in input.txt.</a:t>
            </a:r>
          </a:p>
        </p:txBody>
      </p:sp>
      <p:sp>
        <p:nvSpPr>
          <p:cNvPr id="7" name="Rectangle 6"/>
          <p:cNvSpPr/>
          <p:nvPr/>
        </p:nvSpPr>
        <p:spPr>
          <a:xfrm>
            <a:off x="11341226" y="1620251"/>
            <a:ext cx="553998" cy="3392917"/>
          </a:xfrm>
          <a:prstGeom prst="rect">
            <a:avLst/>
          </a:prstGeom>
        </p:spPr>
        <p:txBody>
          <a:bodyPr vert="vert" wrap="none">
            <a:spAutoFit/>
          </a:bodyPr>
          <a:lstStyle/>
          <a:p>
            <a:r>
              <a:rPr lang="en-US" sz="2400" dirty="0">
                <a:solidFill>
                  <a:srgbClr val="7030A0"/>
                </a:solidFill>
              </a:rPr>
              <a:t>Character Stream Example</a:t>
            </a:r>
          </a:p>
        </p:txBody>
      </p:sp>
      <p:sp>
        <p:nvSpPr>
          <p:cNvPr id="2" name="Slide Number Placeholder 1">
            <a:extLst>
              <a:ext uri="{FF2B5EF4-FFF2-40B4-BE49-F238E27FC236}">
                <a16:creationId xmlns:a16="http://schemas.microsoft.com/office/drawing/2014/main" xmlns="" id="{6A359D11-60C0-4C26-AD2A-94A184FF611C}"/>
              </a:ext>
            </a:extLst>
          </p:cNvPr>
          <p:cNvSpPr>
            <a:spLocks noGrp="1"/>
          </p:cNvSpPr>
          <p:nvPr>
            <p:ph type="sldNum" sz="quarter" idx="12"/>
          </p:nvPr>
        </p:nvSpPr>
        <p:spPr/>
        <p:txBody>
          <a:bodyPr/>
          <a:lstStyle/>
          <a:p>
            <a:fld id="{3DE8118B-8321-434C-8008-F148D9E9669C}" type="slidenum">
              <a:rPr lang="en-US" smtClean="0"/>
              <a:t>27</a:t>
            </a:fld>
            <a:endParaRPr lang="en-US"/>
          </a:p>
        </p:txBody>
      </p:sp>
    </p:spTree>
    <p:extLst>
      <p:ext uri="{BB962C8B-B14F-4D97-AF65-F5344CB8AC3E}">
        <p14:creationId xmlns:p14="http://schemas.microsoft.com/office/powerpoint/2010/main" val="136403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err="1"/>
              <a:t>RandomAccessFile</a:t>
            </a:r>
            <a:r>
              <a:rPr lang="en-US" dirty="0"/>
              <a:t> Class</a:t>
            </a:r>
          </a:p>
        </p:txBody>
      </p:sp>
      <p:sp>
        <p:nvSpPr>
          <p:cNvPr id="4" name="Rectangle 3"/>
          <p:cNvSpPr/>
          <p:nvPr/>
        </p:nvSpPr>
        <p:spPr>
          <a:xfrm>
            <a:off x="0" y="1432720"/>
            <a:ext cx="11969087" cy="2677656"/>
          </a:xfrm>
          <a:prstGeom prst="rect">
            <a:avLst/>
          </a:prstGeom>
        </p:spPr>
        <p:txBody>
          <a:bodyPr wrap="square">
            <a:spAutoFit/>
          </a:bodyPr>
          <a:lstStyle/>
          <a:p>
            <a:pPr marL="285750" indent="-285750">
              <a:buFont typeface="Arial" panose="020B0604020202020204" pitchFamily="34" charset="0"/>
              <a:buChar char="•"/>
            </a:pPr>
            <a:r>
              <a:rPr lang="en-US" sz="2400" dirty="0"/>
              <a:t>This class is used for reading and writing to random access file. A random access file behaves</a:t>
            </a:r>
          </a:p>
          <a:p>
            <a:r>
              <a:rPr lang="en-US" sz="2400" dirty="0"/>
              <a:t>     like a large array of bytes. </a:t>
            </a:r>
          </a:p>
          <a:p>
            <a:pPr marL="342900" indent="-342900">
              <a:buFont typeface="Arial" panose="020B0604020202020204" pitchFamily="34" charset="0"/>
              <a:buChar char="•"/>
            </a:pPr>
            <a:r>
              <a:rPr lang="en-US" sz="2400" dirty="0"/>
              <a:t>Java </a:t>
            </a:r>
            <a:r>
              <a:rPr lang="en-US" sz="2400" dirty="0" err="1"/>
              <a:t>RandomAccessFile</a:t>
            </a:r>
            <a:r>
              <a:rPr lang="en-US" sz="2400" dirty="0"/>
              <a:t> provides facility to both read and write data to a file. </a:t>
            </a:r>
          </a:p>
          <a:p>
            <a:pPr marL="342900" indent="-342900">
              <a:buFont typeface="Arial" panose="020B0604020202020204" pitchFamily="34" charset="0"/>
              <a:buChar char="•"/>
            </a:pPr>
            <a:r>
              <a:rPr lang="en-US" sz="2400" dirty="0" err="1"/>
              <a:t>RandomAccessFile</a:t>
            </a:r>
            <a:r>
              <a:rPr lang="en-US" sz="2400" dirty="0"/>
              <a:t> works with file as large array of bytes stored in the file system and a cursor using which we can move the file pointer position.</a:t>
            </a:r>
          </a:p>
          <a:p>
            <a:pPr marL="285750" indent="-285750">
              <a:buFont typeface="Arial" panose="020B0604020202020204" pitchFamily="34" charset="0"/>
              <a:buChar char="•"/>
            </a:pPr>
            <a:r>
              <a:rPr lang="en-US" sz="2400" dirty="0"/>
              <a:t>If end-of-file is reached before the desired number of byte has been read than </a:t>
            </a:r>
            <a:r>
              <a:rPr lang="en-US" sz="2400" dirty="0" err="1"/>
              <a:t>EOFException</a:t>
            </a:r>
            <a:r>
              <a:rPr lang="en-US" sz="2400" dirty="0"/>
              <a:t> is thrown. It is a type of </a:t>
            </a:r>
            <a:r>
              <a:rPr lang="en-US" sz="2400" dirty="0" err="1"/>
              <a:t>IOException</a:t>
            </a:r>
            <a:r>
              <a:rPr lang="en-US" sz="2400" dirty="0"/>
              <a:t>.</a:t>
            </a:r>
          </a:p>
        </p:txBody>
      </p:sp>
      <p:graphicFrame>
        <p:nvGraphicFramePr>
          <p:cNvPr id="5" name="Table 4"/>
          <p:cNvGraphicFramePr>
            <a:graphicFrameLocks noGrp="1"/>
          </p:cNvGraphicFramePr>
          <p:nvPr/>
        </p:nvGraphicFramePr>
        <p:xfrm>
          <a:off x="382137" y="4404360"/>
          <a:ext cx="11041038" cy="2453640"/>
        </p:xfrm>
        <a:graphic>
          <a:graphicData uri="http://schemas.openxmlformats.org/drawingml/2006/table">
            <a:tbl>
              <a:tblPr/>
              <a:tblGrid>
                <a:gridCol w="5520519">
                  <a:extLst>
                    <a:ext uri="{9D8B030D-6E8A-4147-A177-3AD203B41FA5}">
                      <a16:colId xmlns:a16="http://schemas.microsoft.com/office/drawing/2014/main" xmlns="" val="20000"/>
                    </a:ext>
                  </a:extLst>
                </a:gridCol>
                <a:gridCol w="5520519">
                  <a:extLst>
                    <a:ext uri="{9D8B030D-6E8A-4147-A177-3AD203B41FA5}">
                      <a16:colId xmlns:a16="http://schemas.microsoft.com/office/drawing/2014/main" xmlns="" val="20001"/>
                    </a:ext>
                  </a:extLst>
                </a:gridCol>
              </a:tblGrid>
              <a:tr h="0">
                <a:tc>
                  <a:txBody>
                    <a:bodyPr/>
                    <a:lstStyle/>
                    <a:p>
                      <a:pPr algn="l" fontAlgn="t"/>
                      <a:r>
                        <a:rPr lang="en-US" sz="1800" kern="1200" dirty="0">
                          <a:solidFill>
                            <a:srgbClr val="000000"/>
                          </a:solidFill>
                          <a:effectLst/>
                          <a:latin typeface="times new roman" panose="02020603050405020304" pitchFamily="18" charset="0"/>
                          <a:ea typeface="+mn-ea"/>
                          <a:cs typeface="+mn-cs"/>
                        </a:rPr>
                        <a:t>Constructor</a:t>
                      </a:r>
                    </a:p>
                  </a:txBody>
                  <a:tcPr marL="114300" marR="114300" marT="114300" marB="114300">
                    <a:lnL w="9525" cap="flat" cmpd="sng" algn="ctr">
                      <a:solidFill>
                        <a:srgbClr val="60F589"/>
                      </a:solidFill>
                      <a:prstDash val="solid"/>
                      <a:round/>
                      <a:headEnd type="none" w="med" len="med"/>
                      <a:tailEnd type="none" w="med" len="med"/>
                    </a:lnL>
                    <a:lnR w="9525" cap="flat" cmpd="sng" algn="ctr">
                      <a:solidFill>
                        <a:srgbClr val="60F589"/>
                      </a:solidFill>
                      <a:prstDash val="solid"/>
                      <a:round/>
                      <a:headEnd type="none" w="med" len="med"/>
                      <a:tailEnd type="none" w="med" len="med"/>
                    </a:lnR>
                    <a:lnT w="9525" cap="flat" cmpd="sng" algn="ctr">
                      <a:solidFill>
                        <a:srgbClr val="60F58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anose="02020603050405020304" pitchFamily="18" charset="0"/>
                        </a:rPr>
                        <a:t>Description</a:t>
                      </a:r>
                    </a:p>
                  </a:txBody>
                  <a:tcPr marL="114300" marR="114300" marT="114300" marB="114300">
                    <a:lnL w="9525" cap="flat" cmpd="sng" algn="ctr">
                      <a:solidFill>
                        <a:srgbClr val="60F589"/>
                      </a:solidFill>
                      <a:prstDash val="solid"/>
                      <a:round/>
                      <a:headEnd type="none" w="med" len="med"/>
                      <a:tailEnd type="none" w="med" len="med"/>
                    </a:lnL>
                    <a:lnR w="9525" cap="flat" cmpd="sng" algn="ctr">
                      <a:solidFill>
                        <a:srgbClr val="60F589"/>
                      </a:solidFill>
                      <a:prstDash val="solid"/>
                      <a:round/>
                      <a:headEnd type="none" w="med" len="med"/>
                      <a:tailEnd type="none" w="med" len="med"/>
                    </a:lnR>
                    <a:lnT w="9525" cap="flat" cmpd="sng" algn="ctr">
                      <a:solidFill>
                        <a:srgbClr val="60F58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10000"/>
                  </a:ext>
                </a:extLst>
              </a:tr>
              <a:tr h="0">
                <a:tc>
                  <a:txBody>
                    <a:bodyPr/>
                    <a:lstStyle/>
                    <a:p>
                      <a:pPr algn="l" fontAlgn="t"/>
                      <a:r>
                        <a:rPr lang="en-US" dirty="0" err="1">
                          <a:solidFill>
                            <a:srgbClr val="000000"/>
                          </a:solidFill>
                          <a:effectLst/>
                          <a:latin typeface="verdana" panose="020B0604030504040204" pitchFamily="34" charset="0"/>
                        </a:rPr>
                        <a:t>RandomAccessFile</a:t>
                      </a:r>
                      <a:r>
                        <a:rPr lang="en-US" dirty="0">
                          <a:solidFill>
                            <a:srgbClr val="000000"/>
                          </a:solidFill>
                          <a:effectLst/>
                          <a:latin typeface="verdana" panose="020B0604030504040204" pitchFamily="34" charset="0"/>
                        </a:rPr>
                        <a:t>(File </a:t>
                      </a:r>
                      <a:r>
                        <a:rPr lang="en-US" dirty="0" err="1">
                          <a:solidFill>
                            <a:srgbClr val="000000"/>
                          </a:solidFill>
                          <a:effectLst/>
                          <a:latin typeface="verdana" panose="020B0604030504040204" pitchFamily="34" charset="0"/>
                        </a:rPr>
                        <a:t>file</a:t>
                      </a:r>
                      <a:r>
                        <a:rPr lang="en-US" dirty="0">
                          <a:solidFill>
                            <a:srgbClr val="000000"/>
                          </a:solidFill>
                          <a:effectLst/>
                          <a:latin typeface="verdana" panose="020B0604030504040204" pitchFamily="34" charset="0"/>
                        </a:rPr>
                        <a:t>, </a:t>
                      </a:r>
                      <a:r>
                        <a:rPr lang="en-US" sz="1800" kern="1200" dirty="0">
                          <a:solidFill>
                            <a:srgbClr val="000000"/>
                          </a:solidFill>
                          <a:effectLst/>
                          <a:latin typeface="verdana" panose="020B0604030504040204" pitchFamily="34" charset="0"/>
                          <a:ea typeface="+mn-ea"/>
                          <a:cs typeface="+mn-cs"/>
                        </a:rPr>
                        <a:t>String </a:t>
                      </a:r>
                      <a:r>
                        <a:rPr lang="en-US" dirty="0">
                          <a:solidFill>
                            <a:srgbClr val="000000"/>
                          </a:solidFill>
                          <a:effectLst/>
                          <a:latin typeface="verdana" panose="020B0604030504040204" pitchFamily="34" charset="0"/>
                        </a:rPr>
                        <a:t>mode)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Creates a random access file stream to read from, and optionally to write to, the file specified by the File argument.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0">
                <a:tc>
                  <a:txBody>
                    <a:bodyPr/>
                    <a:lstStyle/>
                    <a:p>
                      <a:pPr algn="l" fontAlgn="t"/>
                      <a:r>
                        <a:rPr lang="en-US" dirty="0" err="1">
                          <a:solidFill>
                            <a:srgbClr val="000000"/>
                          </a:solidFill>
                          <a:effectLst/>
                          <a:latin typeface="verdana" panose="020B0604030504040204" pitchFamily="34" charset="0"/>
                        </a:rPr>
                        <a:t>RandomAccessFile</a:t>
                      </a:r>
                      <a:r>
                        <a:rPr lang="en-US" dirty="0">
                          <a:solidFill>
                            <a:srgbClr val="000000"/>
                          </a:solidFill>
                          <a:effectLst/>
                          <a:latin typeface="verdana" panose="020B0604030504040204" pitchFamily="34" charset="0"/>
                        </a:rPr>
                        <a:t>(String name, String mode)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Creates a random access file stream to read from, and optionally to write to, a file with the specified name.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0002"/>
                  </a:ext>
                </a:extLst>
              </a:tr>
            </a:tbl>
          </a:graphicData>
        </a:graphic>
      </p:graphicFrame>
      <p:sp>
        <p:nvSpPr>
          <p:cNvPr id="3" name="Slide Number Placeholder 2">
            <a:extLst>
              <a:ext uri="{FF2B5EF4-FFF2-40B4-BE49-F238E27FC236}">
                <a16:creationId xmlns:a16="http://schemas.microsoft.com/office/drawing/2014/main" xmlns="" id="{5B05AD79-FA32-4134-9B05-BA2E0B8B8DF4}"/>
              </a:ext>
            </a:extLst>
          </p:cNvPr>
          <p:cNvSpPr>
            <a:spLocks noGrp="1"/>
          </p:cNvSpPr>
          <p:nvPr>
            <p:ph type="sldNum" sz="quarter" idx="12"/>
          </p:nvPr>
        </p:nvSpPr>
        <p:spPr/>
        <p:txBody>
          <a:bodyPr/>
          <a:lstStyle/>
          <a:p>
            <a:fld id="{3DE8118B-8321-434C-8008-F148D9E9669C}" type="slidenum">
              <a:rPr lang="en-US" smtClean="0"/>
              <a:t>28</a:t>
            </a:fld>
            <a:endParaRPr lang="en-US"/>
          </a:p>
        </p:txBody>
      </p:sp>
    </p:spTree>
    <p:extLst>
      <p:ext uri="{BB962C8B-B14F-4D97-AF65-F5344CB8AC3E}">
        <p14:creationId xmlns:p14="http://schemas.microsoft.com/office/powerpoint/2010/main" val="1879425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7503" y="229697"/>
            <a:ext cx="7965743" cy="5909310"/>
          </a:xfrm>
          <a:prstGeom prst="rect">
            <a:avLst/>
          </a:prstGeom>
        </p:spPr>
        <p:txBody>
          <a:bodyPr wrap="square">
            <a:spAutoFit/>
          </a:bodyPr>
          <a:lstStyle/>
          <a:p>
            <a:r>
              <a:rPr lang="en-US" dirty="0"/>
              <a:t>import java.io.*;</a:t>
            </a:r>
          </a:p>
          <a:p>
            <a:endParaRPr lang="en-US" dirty="0"/>
          </a:p>
          <a:p>
            <a:r>
              <a:rPr lang="en-US" dirty="0"/>
              <a:t>public class </a:t>
            </a:r>
            <a:r>
              <a:rPr lang="en-US" dirty="0" err="1"/>
              <a:t>RandomAccessFileDemo</a:t>
            </a:r>
            <a:r>
              <a:rPr lang="en-US" dirty="0"/>
              <a:t> {</a:t>
            </a:r>
          </a:p>
          <a:p>
            <a:r>
              <a:rPr lang="en-US" dirty="0"/>
              <a:t>   public static void main(String[] </a:t>
            </a:r>
            <a:r>
              <a:rPr lang="en-US" dirty="0" err="1"/>
              <a:t>args</a:t>
            </a:r>
            <a:r>
              <a:rPr lang="en-US" dirty="0"/>
              <a:t>) {</a:t>
            </a:r>
          </a:p>
          <a:p>
            <a:r>
              <a:rPr lang="en-US" dirty="0"/>
              <a:t>   </a:t>
            </a:r>
          </a:p>
          <a:p>
            <a:r>
              <a:rPr lang="en-US" dirty="0"/>
              <a:t>      try {</a:t>
            </a:r>
          </a:p>
          <a:p>
            <a:r>
              <a:rPr lang="en-US" dirty="0"/>
              <a:t>         	</a:t>
            </a:r>
            <a:r>
              <a:rPr lang="en-US" dirty="0">
                <a:solidFill>
                  <a:srgbClr val="0070C0"/>
                </a:solidFill>
              </a:rPr>
              <a:t>// create a new </a:t>
            </a:r>
            <a:r>
              <a:rPr lang="en-US" dirty="0" err="1">
                <a:solidFill>
                  <a:srgbClr val="0070C0"/>
                </a:solidFill>
              </a:rPr>
              <a:t>RandomAccessFile</a:t>
            </a:r>
            <a:r>
              <a:rPr lang="en-US" dirty="0">
                <a:solidFill>
                  <a:srgbClr val="0070C0"/>
                </a:solidFill>
              </a:rPr>
              <a:t> with filename test</a:t>
            </a:r>
          </a:p>
          <a:p>
            <a:r>
              <a:rPr lang="en-US" dirty="0"/>
              <a:t>         	</a:t>
            </a:r>
            <a:r>
              <a:rPr lang="en-US" dirty="0" err="1"/>
              <a:t>RandomAccessFile</a:t>
            </a:r>
            <a:r>
              <a:rPr lang="en-US" dirty="0"/>
              <a:t> </a:t>
            </a:r>
            <a:r>
              <a:rPr lang="en-US" dirty="0" err="1"/>
              <a:t>raf</a:t>
            </a:r>
            <a:r>
              <a:rPr lang="en-US" dirty="0"/>
              <a:t> = new </a:t>
            </a:r>
            <a:r>
              <a:rPr lang="en-US" dirty="0" err="1"/>
              <a:t>RandomAccessFile</a:t>
            </a:r>
            <a:r>
              <a:rPr lang="en-US" dirty="0"/>
              <a:t>("c:/test.txt", "</a:t>
            </a:r>
            <a:r>
              <a:rPr lang="en-US" dirty="0" err="1"/>
              <a:t>rw</a:t>
            </a:r>
            <a:r>
              <a:rPr lang="en-US" dirty="0"/>
              <a:t>");</a:t>
            </a:r>
          </a:p>
          <a:p>
            <a:r>
              <a:rPr lang="en-US" dirty="0"/>
              <a:t>	</a:t>
            </a:r>
            <a:r>
              <a:rPr lang="en-US" dirty="0" err="1"/>
              <a:t>raf.writeUTF</a:t>
            </a:r>
            <a:r>
              <a:rPr lang="en-US" dirty="0"/>
              <a:t>("Hello World"); </a:t>
            </a:r>
            <a:r>
              <a:rPr lang="en-US" dirty="0">
                <a:solidFill>
                  <a:srgbClr val="0070C0"/>
                </a:solidFill>
              </a:rPr>
              <a:t>// write something in the file</a:t>
            </a:r>
          </a:p>
          <a:p>
            <a:r>
              <a:rPr lang="en-US" dirty="0"/>
              <a:t>	</a:t>
            </a:r>
            <a:r>
              <a:rPr lang="en-US" dirty="0" err="1"/>
              <a:t>raf.seek</a:t>
            </a:r>
            <a:r>
              <a:rPr lang="en-US" dirty="0"/>
              <a:t>(0); </a:t>
            </a:r>
            <a:r>
              <a:rPr lang="en-US" dirty="0">
                <a:solidFill>
                  <a:srgbClr val="0070C0"/>
                </a:solidFill>
              </a:rPr>
              <a:t>// set the file pointer at 0 position</a:t>
            </a:r>
          </a:p>
          <a:p>
            <a:r>
              <a:rPr lang="en-US" dirty="0"/>
              <a:t>	</a:t>
            </a:r>
            <a:r>
              <a:rPr lang="en-US" dirty="0" err="1"/>
              <a:t>System.out.println</a:t>
            </a:r>
            <a:r>
              <a:rPr lang="en-US" dirty="0"/>
              <a:t>("" + </a:t>
            </a:r>
            <a:r>
              <a:rPr lang="en-US" dirty="0" err="1"/>
              <a:t>raf.readLine</a:t>
            </a:r>
            <a:r>
              <a:rPr lang="en-US" dirty="0"/>
              <a:t>()); </a:t>
            </a:r>
            <a:r>
              <a:rPr lang="en-US" dirty="0">
                <a:solidFill>
                  <a:srgbClr val="0070C0"/>
                </a:solidFill>
              </a:rPr>
              <a:t>// print the line</a:t>
            </a:r>
          </a:p>
          <a:p>
            <a:r>
              <a:rPr lang="en-US" dirty="0"/>
              <a:t>	</a:t>
            </a:r>
            <a:r>
              <a:rPr lang="en-US" dirty="0" err="1"/>
              <a:t>raf.seek</a:t>
            </a:r>
            <a:r>
              <a:rPr lang="en-US" dirty="0"/>
              <a:t>(0); </a:t>
            </a:r>
            <a:r>
              <a:rPr lang="en-US" dirty="0">
                <a:solidFill>
                  <a:srgbClr val="0070C0"/>
                </a:solidFill>
              </a:rPr>
              <a:t>// set the file pointer at 0 position</a:t>
            </a:r>
          </a:p>
          <a:p>
            <a:r>
              <a:rPr lang="en-US" dirty="0"/>
              <a:t>	</a:t>
            </a:r>
            <a:r>
              <a:rPr lang="en-US" dirty="0" err="1"/>
              <a:t>raf.writeUTF</a:t>
            </a:r>
            <a:r>
              <a:rPr lang="en-US" dirty="0"/>
              <a:t>("This is an example \n Hello World"); </a:t>
            </a:r>
            <a:r>
              <a:rPr lang="en-US" dirty="0">
                <a:solidFill>
                  <a:srgbClr val="0070C0"/>
                </a:solidFill>
              </a:rPr>
              <a:t>// write in the file</a:t>
            </a:r>
          </a:p>
          <a:p>
            <a:r>
              <a:rPr lang="en-US" dirty="0"/>
              <a:t>	</a:t>
            </a:r>
            <a:r>
              <a:rPr lang="en-US" dirty="0" err="1"/>
              <a:t>raf.seek</a:t>
            </a:r>
            <a:r>
              <a:rPr lang="en-US" dirty="0"/>
              <a:t>(0);</a:t>
            </a:r>
          </a:p>
          <a:p>
            <a:r>
              <a:rPr lang="en-US" dirty="0"/>
              <a:t>	</a:t>
            </a:r>
            <a:r>
              <a:rPr lang="en-US" dirty="0" err="1"/>
              <a:t>System.out.println</a:t>
            </a:r>
            <a:r>
              <a:rPr lang="en-US" dirty="0"/>
              <a:t>("" + </a:t>
            </a:r>
            <a:r>
              <a:rPr lang="en-US" dirty="0" err="1"/>
              <a:t>raf.readLine</a:t>
            </a:r>
            <a:r>
              <a:rPr lang="en-US" dirty="0"/>
              <a:t>()); </a:t>
            </a:r>
            <a:r>
              <a:rPr lang="en-US" dirty="0">
                <a:solidFill>
                  <a:srgbClr val="0070C0"/>
                </a:solidFill>
              </a:rPr>
              <a:t>// print the line</a:t>
            </a:r>
          </a:p>
          <a:p>
            <a:r>
              <a:rPr lang="en-US" dirty="0"/>
              <a:t>         </a:t>
            </a:r>
          </a:p>
          <a:p>
            <a:r>
              <a:rPr lang="en-US" dirty="0"/>
              <a:t>      } catch (</a:t>
            </a:r>
            <a:r>
              <a:rPr lang="en-US" dirty="0" err="1"/>
              <a:t>IOException</a:t>
            </a:r>
            <a:r>
              <a:rPr lang="en-US" dirty="0"/>
              <a:t> ex) {</a:t>
            </a:r>
          </a:p>
          <a:p>
            <a:r>
              <a:rPr lang="en-US" dirty="0"/>
              <a:t>         </a:t>
            </a:r>
            <a:r>
              <a:rPr lang="en-US" dirty="0" err="1"/>
              <a:t>ex.printStackTrace</a:t>
            </a:r>
            <a:r>
              <a:rPr lang="en-US" dirty="0"/>
              <a:t>();</a:t>
            </a:r>
          </a:p>
          <a:p>
            <a:r>
              <a:rPr lang="en-US" dirty="0"/>
              <a:t>      }</a:t>
            </a:r>
          </a:p>
          <a:p>
            <a:r>
              <a:rPr lang="en-US" dirty="0"/>
              <a:t>   }</a:t>
            </a:r>
          </a:p>
          <a:p>
            <a:r>
              <a:rPr lang="en-US" dirty="0"/>
              <a:t>}</a:t>
            </a:r>
          </a:p>
        </p:txBody>
      </p:sp>
      <p:sp>
        <p:nvSpPr>
          <p:cNvPr id="7" name="Rectangle 6"/>
          <p:cNvSpPr/>
          <p:nvPr/>
        </p:nvSpPr>
        <p:spPr>
          <a:xfrm>
            <a:off x="8134066" y="1615702"/>
            <a:ext cx="3948752" cy="3693319"/>
          </a:xfrm>
          <a:prstGeom prst="rect">
            <a:avLst/>
          </a:prstGeom>
        </p:spPr>
        <p:txBody>
          <a:bodyPr wrap="square">
            <a:spAutoFit/>
          </a:bodyPr>
          <a:lstStyle/>
          <a:p>
            <a:r>
              <a:rPr lang="en-US" dirty="0">
                <a:solidFill>
                  <a:srgbClr val="0070C0"/>
                </a:solidFill>
              </a:rPr>
              <a:t>Assuming we have a text file c:/test.txt, which has the following content. This file will be used as an input for our example program −</a:t>
            </a:r>
          </a:p>
          <a:p>
            <a:endParaRPr lang="en-US" dirty="0">
              <a:solidFill>
                <a:srgbClr val="0070C0"/>
              </a:solidFill>
            </a:endParaRPr>
          </a:p>
          <a:p>
            <a:r>
              <a:rPr lang="en-US" dirty="0">
                <a:solidFill>
                  <a:srgbClr val="0070C0"/>
                </a:solidFill>
              </a:rPr>
              <a:t>ABCDE  </a:t>
            </a:r>
          </a:p>
          <a:p>
            <a:endParaRPr lang="en-US" dirty="0">
              <a:solidFill>
                <a:srgbClr val="0070C0"/>
              </a:solidFill>
            </a:endParaRPr>
          </a:p>
          <a:p>
            <a:r>
              <a:rPr lang="en-US" dirty="0">
                <a:solidFill>
                  <a:srgbClr val="0070C0"/>
                </a:solidFill>
              </a:rPr>
              <a:t>Let us compile and run the above program, this will produce the following result −</a:t>
            </a:r>
          </a:p>
          <a:p>
            <a:endParaRPr lang="en-US" dirty="0">
              <a:solidFill>
                <a:srgbClr val="0070C0"/>
              </a:solidFill>
            </a:endParaRPr>
          </a:p>
          <a:p>
            <a:r>
              <a:rPr lang="en-US" dirty="0">
                <a:solidFill>
                  <a:srgbClr val="0070C0"/>
                </a:solidFill>
              </a:rPr>
              <a:t>Hello World</a:t>
            </a:r>
          </a:p>
          <a:p>
            <a:r>
              <a:rPr lang="en-US" dirty="0">
                <a:solidFill>
                  <a:srgbClr val="0070C0"/>
                </a:solidFill>
              </a:rPr>
              <a:t>This is an example</a:t>
            </a:r>
          </a:p>
        </p:txBody>
      </p:sp>
      <p:sp>
        <p:nvSpPr>
          <p:cNvPr id="2" name="Slide Number Placeholder 1">
            <a:extLst>
              <a:ext uri="{FF2B5EF4-FFF2-40B4-BE49-F238E27FC236}">
                <a16:creationId xmlns:a16="http://schemas.microsoft.com/office/drawing/2014/main" xmlns="" id="{4212E573-EB16-4ECB-A08D-E7A8EFDF1522}"/>
              </a:ext>
            </a:extLst>
          </p:cNvPr>
          <p:cNvSpPr>
            <a:spLocks noGrp="1"/>
          </p:cNvSpPr>
          <p:nvPr>
            <p:ph type="sldNum" sz="quarter" idx="12"/>
          </p:nvPr>
        </p:nvSpPr>
        <p:spPr/>
        <p:txBody>
          <a:bodyPr/>
          <a:lstStyle/>
          <a:p>
            <a:fld id="{3DE8118B-8321-434C-8008-F148D9E9669C}" type="slidenum">
              <a:rPr lang="en-US" smtClean="0"/>
              <a:t>29</a:t>
            </a:fld>
            <a:endParaRPr lang="en-US"/>
          </a:p>
        </p:txBody>
      </p:sp>
    </p:spTree>
    <p:extLst>
      <p:ext uri="{BB962C8B-B14F-4D97-AF65-F5344CB8AC3E}">
        <p14:creationId xmlns:p14="http://schemas.microsoft.com/office/powerpoint/2010/main" val="3629040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97079" y="333090"/>
            <a:ext cx="3143250" cy="514350"/>
          </a:xfrm>
          <a:prstGeom prst="rect">
            <a:avLst/>
          </a:prstGeom>
        </p:spPr>
      </p:pic>
      <p:pic>
        <p:nvPicPr>
          <p:cNvPr id="5" name="Picture 4"/>
          <p:cNvPicPr>
            <a:picLocks noChangeAspect="1"/>
          </p:cNvPicPr>
          <p:nvPr/>
        </p:nvPicPr>
        <p:blipFill>
          <a:blip r:embed="rId3"/>
          <a:stretch>
            <a:fillRect/>
          </a:stretch>
        </p:blipFill>
        <p:spPr>
          <a:xfrm>
            <a:off x="283760" y="1012421"/>
            <a:ext cx="8197870" cy="1615571"/>
          </a:xfrm>
          <a:prstGeom prst="rect">
            <a:avLst/>
          </a:prstGeom>
        </p:spPr>
      </p:pic>
      <p:pic>
        <p:nvPicPr>
          <p:cNvPr id="1026" name="Picture 2" descr="Types of Java Except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4733" y="0"/>
            <a:ext cx="3079555" cy="28331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a:stretch>
            <a:fillRect/>
          </a:stretch>
        </p:blipFill>
        <p:spPr>
          <a:xfrm>
            <a:off x="283760" y="3152064"/>
            <a:ext cx="8534400" cy="990600"/>
          </a:xfrm>
          <a:prstGeom prst="rect">
            <a:avLst/>
          </a:prstGeom>
        </p:spPr>
      </p:pic>
      <p:pic>
        <p:nvPicPr>
          <p:cNvPr id="7" name="Picture 6"/>
          <p:cNvPicPr>
            <a:picLocks noChangeAspect="1"/>
          </p:cNvPicPr>
          <p:nvPr/>
        </p:nvPicPr>
        <p:blipFill>
          <a:blip r:embed="rId6"/>
          <a:stretch>
            <a:fillRect/>
          </a:stretch>
        </p:blipFill>
        <p:spPr>
          <a:xfrm>
            <a:off x="331385" y="4369843"/>
            <a:ext cx="8486775" cy="1257300"/>
          </a:xfrm>
          <a:prstGeom prst="rect">
            <a:avLst/>
          </a:prstGeom>
        </p:spPr>
      </p:pic>
      <p:pic>
        <p:nvPicPr>
          <p:cNvPr id="8" name="Picture 7"/>
          <p:cNvPicPr>
            <a:picLocks noChangeAspect="1"/>
          </p:cNvPicPr>
          <p:nvPr/>
        </p:nvPicPr>
        <p:blipFill>
          <a:blip r:embed="rId7"/>
          <a:stretch>
            <a:fillRect/>
          </a:stretch>
        </p:blipFill>
        <p:spPr>
          <a:xfrm>
            <a:off x="500630" y="5854322"/>
            <a:ext cx="6086475" cy="781050"/>
          </a:xfrm>
          <a:prstGeom prst="rect">
            <a:avLst/>
          </a:prstGeom>
        </p:spPr>
      </p:pic>
      <p:sp>
        <p:nvSpPr>
          <p:cNvPr id="2" name="Slide Number Placeholder 1">
            <a:extLst>
              <a:ext uri="{FF2B5EF4-FFF2-40B4-BE49-F238E27FC236}">
                <a16:creationId xmlns:a16="http://schemas.microsoft.com/office/drawing/2014/main" xmlns="" id="{DB3BECCF-3464-4AB5-BEAC-D9AFA248F754}"/>
              </a:ext>
            </a:extLst>
          </p:cNvPr>
          <p:cNvSpPr>
            <a:spLocks noGrp="1"/>
          </p:cNvSpPr>
          <p:nvPr>
            <p:ph type="sldNum" sz="quarter" idx="12"/>
          </p:nvPr>
        </p:nvSpPr>
        <p:spPr/>
        <p:txBody>
          <a:bodyPr/>
          <a:lstStyle/>
          <a:p>
            <a:fld id="{3DE8118B-8321-434C-8008-F148D9E9669C}" type="slidenum">
              <a:rPr lang="en-US" smtClean="0"/>
              <a:t>3</a:t>
            </a:fld>
            <a:endParaRPr lang="en-US"/>
          </a:p>
        </p:txBody>
      </p:sp>
    </p:spTree>
    <p:extLst>
      <p:ext uri="{BB962C8B-B14F-4D97-AF65-F5344CB8AC3E}">
        <p14:creationId xmlns:p14="http://schemas.microsoft.com/office/powerpoint/2010/main" val="1674016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2311" y="133114"/>
            <a:ext cx="5950424" cy="617514"/>
          </a:xfrm>
        </p:spPr>
        <p:txBody>
          <a:bodyPr>
            <a:normAutofit fontScale="90000"/>
          </a:bodyPr>
          <a:lstStyle/>
          <a:p>
            <a:pPr algn="ctr"/>
            <a:r>
              <a:rPr lang="en-US" sz="3300" dirty="0"/>
              <a:t/>
            </a:r>
            <a:br>
              <a:rPr lang="en-US" sz="3300" dirty="0"/>
            </a:br>
            <a:r>
              <a:rPr lang="en-US" sz="3300" dirty="0"/>
              <a:t>2. </a:t>
            </a:r>
            <a:r>
              <a:rPr lang="en-US" sz="3300" b="1" dirty="0"/>
              <a:t>WAP to Copy files using i/o streams</a:t>
            </a:r>
            <a:r>
              <a:rPr lang="en-US" b="1" dirty="0"/>
              <a:t/>
            </a:r>
            <a:br>
              <a:rPr lang="en-US" b="1" dirty="0"/>
            </a:br>
            <a:endParaRPr lang="en-US" dirty="0"/>
          </a:p>
        </p:txBody>
      </p:sp>
      <p:sp>
        <p:nvSpPr>
          <p:cNvPr id="5" name="Rectangle 4"/>
          <p:cNvSpPr/>
          <p:nvPr/>
        </p:nvSpPr>
        <p:spPr>
          <a:xfrm>
            <a:off x="291151" y="133114"/>
            <a:ext cx="6696503" cy="6463308"/>
          </a:xfrm>
          <a:prstGeom prst="rect">
            <a:avLst/>
          </a:prstGeom>
        </p:spPr>
        <p:txBody>
          <a:bodyPr wrap="square">
            <a:spAutoFit/>
          </a:bodyPr>
          <a:lstStyle/>
          <a:p>
            <a:r>
              <a:rPr lang="en-US" dirty="0"/>
              <a:t>import java.io.FileInputStream;2.</a:t>
            </a:r>
          </a:p>
          <a:p>
            <a:r>
              <a:rPr lang="en-US" dirty="0"/>
              <a:t>import </a:t>
            </a:r>
            <a:r>
              <a:rPr lang="en-US" dirty="0" err="1"/>
              <a:t>java.io.FileOutputStream</a:t>
            </a:r>
            <a:r>
              <a:rPr lang="en-US" dirty="0"/>
              <a:t>;</a:t>
            </a:r>
          </a:p>
          <a:p>
            <a:r>
              <a:rPr lang="en-US" dirty="0"/>
              <a:t>class Main {</a:t>
            </a:r>
          </a:p>
          <a:p>
            <a:r>
              <a:rPr lang="en-US" dirty="0"/>
              <a:t>  public static void main(String[] </a:t>
            </a:r>
            <a:r>
              <a:rPr lang="en-US" dirty="0" err="1"/>
              <a:t>args</a:t>
            </a:r>
            <a:r>
              <a:rPr lang="en-US" dirty="0"/>
              <a:t>) {</a:t>
            </a:r>
          </a:p>
          <a:p>
            <a:r>
              <a:rPr lang="en-US" dirty="0"/>
              <a:t>    byte[] array = new byte[50];</a:t>
            </a:r>
          </a:p>
          <a:p>
            <a:r>
              <a:rPr lang="en-US" dirty="0"/>
              <a:t>    try {</a:t>
            </a:r>
          </a:p>
          <a:p>
            <a:r>
              <a:rPr lang="en-US" dirty="0"/>
              <a:t>      </a:t>
            </a:r>
            <a:r>
              <a:rPr lang="en-US" dirty="0" err="1"/>
              <a:t>FileInputStream</a:t>
            </a:r>
            <a:r>
              <a:rPr lang="en-US" dirty="0"/>
              <a:t> </a:t>
            </a:r>
            <a:r>
              <a:rPr lang="en-US" dirty="0" err="1"/>
              <a:t>sourceFile</a:t>
            </a:r>
            <a:r>
              <a:rPr lang="en-US" dirty="0"/>
              <a:t> = new </a:t>
            </a:r>
            <a:r>
              <a:rPr lang="en-US" dirty="0" err="1"/>
              <a:t>FileInputStream</a:t>
            </a:r>
            <a:r>
              <a:rPr lang="en-US" dirty="0"/>
              <a:t>("input.txt");</a:t>
            </a:r>
          </a:p>
          <a:p>
            <a:r>
              <a:rPr lang="en-US" dirty="0"/>
              <a:t>      </a:t>
            </a:r>
            <a:r>
              <a:rPr lang="en-US" dirty="0" err="1"/>
              <a:t>FileOutputStream</a:t>
            </a:r>
            <a:r>
              <a:rPr lang="en-US" dirty="0"/>
              <a:t> </a:t>
            </a:r>
            <a:r>
              <a:rPr lang="en-US" dirty="0" err="1"/>
              <a:t>destFile</a:t>
            </a:r>
            <a:r>
              <a:rPr lang="en-US" dirty="0"/>
              <a:t> = new </a:t>
            </a:r>
            <a:r>
              <a:rPr lang="en-US" dirty="0" err="1"/>
              <a:t>FileOutputStream</a:t>
            </a:r>
            <a:r>
              <a:rPr lang="en-US" dirty="0"/>
              <a:t>("</a:t>
            </a:r>
            <a:r>
              <a:rPr lang="en-US" dirty="0" err="1"/>
              <a:t>newFile</a:t>
            </a:r>
            <a:r>
              <a:rPr lang="en-US" dirty="0"/>
              <a:t>");</a:t>
            </a:r>
          </a:p>
          <a:p>
            <a:r>
              <a:rPr lang="en-US" dirty="0"/>
              <a:t>      </a:t>
            </a:r>
            <a:r>
              <a:rPr lang="en-US" dirty="0">
                <a:solidFill>
                  <a:srgbClr val="FF0000"/>
                </a:solidFill>
              </a:rPr>
              <a:t>// reads all data from input.txt</a:t>
            </a:r>
          </a:p>
          <a:p>
            <a:r>
              <a:rPr lang="en-US" dirty="0"/>
              <a:t>      </a:t>
            </a:r>
            <a:r>
              <a:rPr lang="en-US" dirty="0" err="1"/>
              <a:t>sourceFile.read</a:t>
            </a:r>
            <a:r>
              <a:rPr lang="en-US" dirty="0"/>
              <a:t>(array);</a:t>
            </a:r>
          </a:p>
          <a:p>
            <a:r>
              <a:rPr lang="en-US" dirty="0"/>
              <a:t>      </a:t>
            </a:r>
            <a:r>
              <a:rPr lang="en-US" dirty="0">
                <a:solidFill>
                  <a:srgbClr val="FF0000"/>
                </a:solidFill>
              </a:rPr>
              <a:t>// writes all data to </a:t>
            </a:r>
            <a:r>
              <a:rPr lang="en-US" dirty="0" err="1">
                <a:solidFill>
                  <a:srgbClr val="FF0000"/>
                </a:solidFill>
              </a:rPr>
              <a:t>newFile</a:t>
            </a:r>
            <a:endParaRPr lang="en-US" dirty="0">
              <a:solidFill>
                <a:srgbClr val="FF0000"/>
              </a:solidFill>
            </a:endParaRPr>
          </a:p>
          <a:p>
            <a:r>
              <a:rPr lang="en-US" dirty="0"/>
              <a:t>      </a:t>
            </a:r>
            <a:r>
              <a:rPr lang="en-US" dirty="0" err="1"/>
              <a:t>destFile.write</a:t>
            </a:r>
            <a:r>
              <a:rPr lang="en-US" dirty="0"/>
              <a:t>(array);</a:t>
            </a:r>
          </a:p>
          <a:p>
            <a:r>
              <a:rPr lang="en-US" dirty="0"/>
              <a:t>      </a:t>
            </a:r>
            <a:r>
              <a:rPr lang="en-US" dirty="0" err="1"/>
              <a:t>System.out.println</a:t>
            </a:r>
            <a:r>
              <a:rPr lang="en-US" dirty="0"/>
              <a:t>("The input.txt file is copied to </a:t>
            </a:r>
            <a:r>
              <a:rPr lang="en-US" dirty="0" err="1"/>
              <a:t>newFile</a:t>
            </a:r>
            <a:r>
              <a:rPr lang="en-US" dirty="0"/>
              <a:t>.");</a:t>
            </a:r>
          </a:p>
          <a:p>
            <a:r>
              <a:rPr lang="en-US" dirty="0"/>
              <a:t>    }</a:t>
            </a:r>
          </a:p>
          <a:p>
            <a:r>
              <a:rPr lang="en-US" dirty="0"/>
              <a:t>    catch (Exception e) {</a:t>
            </a:r>
          </a:p>
          <a:p>
            <a:r>
              <a:rPr lang="en-US" dirty="0"/>
              <a:t>      </a:t>
            </a:r>
            <a:r>
              <a:rPr lang="en-US" dirty="0" err="1"/>
              <a:t>e.getStackTrace</a:t>
            </a:r>
            <a:r>
              <a:rPr lang="en-US" dirty="0"/>
              <a:t>();</a:t>
            </a:r>
          </a:p>
          <a:p>
            <a:r>
              <a:rPr lang="en-US" dirty="0"/>
              <a:t>    }</a:t>
            </a:r>
          </a:p>
          <a:p>
            <a:r>
              <a:rPr lang="en-US" dirty="0"/>
              <a:t>   finally {</a:t>
            </a:r>
          </a:p>
          <a:p>
            <a:r>
              <a:rPr lang="en-US" dirty="0"/>
              <a:t>      </a:t>
            </a:r>
            <a:r>
              <a:rPr lang="en-US" dirty="0" err="1"/>
              <a:t>sourceFile.close</a:t>
            </a:r>
            <a:r>
              <a:rPr lang="en-US" dirty="0"/>
              <a:t>();</a:t>
            </a:r>
          </a:p>
          <a:p>
            <a:r>
              <a:rPr lang="en-US" dirty="0"/>
              <a:t>      </a:t>
            </a:r>
            <a:r>
              <a:rPr lang="en-US" dirty="0" err="1"/>
              <a:t>destFile.close</a:t>
            </a:r>
            <a:r>
              <a:rPr lang="en-US" dirty="0"/>
              <a:t>();</a:t>
            </a:r>
          </a:p>
          <a:p>
            <a:r>
              <a:rPr lang="en-US" dirty="0"/>
              <a:t>   }</a:t>
            </a:r>
          </a:p>
          <a:p>
            <a:r>
              <a:rPr lang="en-US" dirty="0"/>
              <a:t>  }</a:t>
            </a:r>
          </a:p>
          <a:p>
            <a:r>
              <a:rPr lang="en-US" dirty="0"/>
              <a:t>}</a:t>
            </a:r>
          </a:p>
        </p:txBody>
      </p:sp>
      <p:sp>
        <p:nvSpPr>
          <p:cNvPr id="6" name="Rectangle 5"/>
          <p:cNvSpPr/>
          <p:nvPr/>
        </p:nvSpPr>
        <p:spPr>
          <a:xfrm>
            <a:off x="6987654" y="4809782"/>
            <a:ext cx="4253552" cy="923330"/>
          </a:xfrm>
          <a:prstGeom prst="rect">
            <a:avLst/>
          </a:prstGeom>
        </p:spPr>
        <p:txBody>
          <a:bodyPr wrap="square">
            <a:spAutoFit/>
          </a:bodyPr>
          <a:lstStyle/>
          <a:p>
            <a:r>
              <a:rPr lang="en-US" b="1" dirty="0"/>
              <a:t>Output</a:t>
            </a:r>
          </a:p>
          <a:p>
            <a:endParaRPr lang="en-US" b="1" dirty="0"/>
          </a:p>
          <a:p>
            <a:r>
              <a:rPr lang="en-US" b="1" dirty="0"/>
              <a:t>The input.txt file is copied to </a:t>
            </a:r>
            <a:r>
              <a:rPr lang="en-US" b="1" dirty="0" err="1"/>
              <a:t>newFile</a:t>
            </a:r>
            <a:r>
              <a:rPr lang="en-US" b="1" dirty="0"/>
              <a:t>.</a:t>
            </a:r>
          </a:p>
        </p:txBody>
      </p:sp>
      <p:sp>
        <p:nvSpPr>
          <p:cNvPr id="3" name="Slide Number Placeholder 2">
            <a:extLst>
              <a:ext uri="{FF2B5EF4-FFF2-40B4-BE49-F238E27FC236}">
                <a16:creationId xmlns:a16="http://schemas.microsoft.com/office/drawing/2014/main" xmlns="" id="{5BAF6B10-D08F-4B4C-9944-B82E9525C5AC}"/>
              </a:ext>
            </a:extLst>
          </p:cNvPr>
          <p:cNvSpPr>
            <a:spLocks noGrp="1"/>
          </p:cNvSpPr>
          <p:nvPr>
            <p:ph type="sldNum" sz="quarter" idx="12"/>
          </p:nvPr>
        </p:nvSpPr>
        <p:spPr/>
        <p:txBody>
          <a:bodyPr/>
          <a:lstStyle/>
          <a:p>
            <a:fld id="{3DE8118B-8321-434C-8008-F148D9E9669C}" type="slidenum">
              <a:rPr lang="en-US" smtClean="0"/>
              <a:t>30</a:t>
            </a:fld>
            <a:endParaRPr lang="en-US"/>
          </a:p>
        </p:txBody>
      </p:sp>
    </p:spTree>
    <p:extLst>
      <p:ext uri="{BB962C8B-B14F-4D97-AF65-F5344CB8AC3E}">
        <p14:creationId xmlns:p14="http://schemas.microsoft.com/office/powerpoint/2010/main" val="207765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Important Questions</a:t>
            </a:r>
          </a:p>
        </p:txBody>
      </p:sp>
      <p:sp>
        <p:nvSpPr>
          <p:cNvPr id="3" name="Content Placeholder 2"/>
          <p:cNvSpPr>
            <a:spLocks noGrp="1"/>
          </p:cNvSpPr>
          <p:nvPr>
            <p:ph idx="1"/>
          </p:nvPr>
        </p:nvSpPr>
        <p:spPr/>
        <p:txBody>
          <a:bodyPr/>
          <a:lstStyle/>
          <a:p>
            <a:pPr marL="457200" indent="-457200">
              <a:buFont typeface="+mj-lt"/>
              <a:buAutoNum type="arabicPeriod"/>
            </a:pPr>
            <a:r>
              <a:rPr lang="en-US" sz="2000" dirty="0"/>
              <a:t>Why concept of interface is important? How multiple-inheritance is supported by interface? Explain with suitable example. </a:t>
            </a:r>
            <a:r>
              <a:rPr lang="en-US" sz="2000" dirty="0">
                <a:solidFill>
                  <a:srgbClr val="FF0000"/>
                </a:solidFill>
              </a:rPr>
              <a:t>[Model Q/2069/2070/2071] [10]</a:t>
            </a:r>
          </a:p>
          <a:p>
            <a:pPr marL="457200" indent="-457200">
              <a:buFont typeface="+mj-lt"/>
              <a:buAutoNum type="arabicPeriod"/>
            </a:pPr>
            <a:r>
              <a:rPr lang="en-US" sz="2000" dirty="0"/>
              <a:t>What are exceptions? Why is it important to handle exceptions ? Discuss different keywords that are used to handle exception. </a:t>
            </a:r>
            <a:r>
              <a:rPr lang="en-US" sz="2000" dirty="0">
                <a:solidFill>
                  <a:srgbClr val="FF0000"/>
                </a:solidFill>
              </a:rPr>
              <a:t>[Model Q/2069/2070] [10]</a:t>
            </a:r>
          </a:p>
          <a:p>
            <a:pPr marL="457200" indent="-457200">
              <a:buFont typeface="+mj-lt"/>
              <a:buAutoNum type="arabicPeriod"/>
            </a:pPr>
            <a:r>
              <a:rPr lang="en-US" sz="2000" dirty="0"/>
              <a:t>Write a program to read ID, Name, address, salary of twenty students from keyboard and write in into the file “emp.doc”. Again read records of the employees and display records of those students whose salary is more than 25000. </a:t>
            </a:r>
            <a:r>
              <a:rPr lang="en-US" sz="2000" dirty="0">
                <a:solidFill>
                  <a:srgbClr val="FF0000"/>
                </a:solidFill>
              </a:rPr>
              <a:t>[Model Q] [10]</a:t>
            </a:r>
          </a:p>
          <a:p>
            <a:pPr marL="457200" indent="-457200">
              <a:buFont typeface="+mj-lt"/>
              <a:buAutoNum type="arabicPeriod"/>
            </a:pPr>
            <a:r>
              <a:rPr lang="en-US" sz="2000" dirty="0"/>
              <a:t>What is multithreading? Why is it important to develop computer programs? Discuss life cycle of thread in detail. </a:t>
            </a:r>
            <a:r>
              <a:rPr lang="en-US" sz="2000" dirty="0">
                <a:solidFill>
                  <a:srgbClr val="FF0000"/>
                </a:solidFill>
              </a:rPr>
              <a:t>[2070/2071][10]</a:t>
            </a:r>
          </a:p>
          <a:p>
            <a:pPr marL="457200" indent="-457200">
              <a:buFont typeface="+mj-lt"/>
              <a:buAutoNum type="arabicPeriod"/>
            </a:pPr>
            <a:r>
              <a:rPr lang="en-US" sz="2000" dirty="0"/>
              <a:t>Write a simple java program to read from and write to files. </a:t>
            </a:r>
            <a:r>
              <a:rPr lang="en-US" sz="2000" dirty="0">
                <a:solidFill>
                  <a:srgbClr val="FF0000"/>
                </a:solidFill>
              </a:rPr>
              <a:t>[2071][5]</a:t>
            </a:r>
          </a:p>
          <a:p>
            <a:pPr marL="0" indent="0">
              <a:buNone/>
            </a:pPr>
            <a:endParaRPr lang="en-US" dirty="0"/>
          </a:p>
        </p:txBody>
      </p:sp>
      <p:sp>
        <p:nvSpPr>
          <p:cNvPr id="4" name="Slide Number Placeholder 3">
            <a:extLst>
              <a:ext uri="{FF2B5EF4-FFF2-40B4-BE49-F238E27FC236}">
                <a16:creationId xmlns:a16="http://schemas.microsoft.com/office/drawing/2014/main" xmlns="" id="{1C413C0A-DE66-49F9-89F6-5412DF76B7AB}"/>
              </a:ext>
            </a:extLst>
          </p:cNvPr>
          <p:cNvSpPr>
            <a:spLocks noGrp="1"/>
          </p:cNvSpPr>
          <p:nvPr>
            <p:ph type="sldNum" sz="quarter" idx="12"/>
          </p:nvPr>
        </p:nvSpPr>
        <p:spPr/>
        <p:txBody>
          <a:bodyPr/>
          <a:lstStyle/>
          <a:p>
            <a:fld id="{3DE8118B-8321-434C-8008-F148D9E9669C}" type="slidenum">
              <a:rPr lang="en-US" smtClean="0"/>
              <a:t>31</a:t>
            </a:fld>
            <a:endParaRPr lang="en-US"/>
          </a:p>
        </p:txBody>
      </p:sp>
    </p:spTree>
    <p:extLst>
      <p:ext uri="{BB962C8B-B14F-4D97-AF65-F5344CB8AC3E}">
        <p14:creationId xmlns:p14="http://schemas.microsoft.com/office/powerpoint/2010/main" val="917744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00256" y="203862"/>
            <a:ext cx="6448471" cy="1079027"/>
          </a:xfrm>
          <a:prstGeom prst="rect">
            <a:avLst/>
          </a:prstGeom>
        </p:spPr>
      </p:pic>
      <p:pic>
        <p:nvPicPr>
          <p:cNvPr id="5" name="Picture 4"/>
          <p:cNvPicPr>
            <a:picLocks noChangeAspect="1"/>
          </p:cNvPicPr>
          <p:nvPr/>
        </p:nvPicPr>
        <p:blipFill>
          <a:blip r:embed="rId3"/>
          <a:stretch>
            <a:fillRect/>
          </a:stretch>
        </p:blipFill>
        <p:spPr>
          <a:xfrm>
            <a:off x="680825" y="1733834"/>
            <a:ext cx="10824238" cy="4614414"/>
          </a:xfrm>
          <a:prstGeom prst="rect">
            <a:avLst/>
          </a:prstGeom>
        </p:spPr>
      </p:pic>
      <p:sp>
        <p:nvSpPr>
          <p:cNvPr id="2" name="Slide Number Placeholder 1">
            <a:extLst>
              <a:ext uri="{FF2B5EF4-FFF2-40B4-BE49-F238E27FC236}">
                <a16:creationId xmlns:a16="http://schemas.microsoft.com/office/drawing/2014/main" xmlns="" id="{4F89AD51-83C9-4FD5-B994-2BF15F26A3A3}"/>
              </a:ext>
            </a:extLst>
          </p:cNvPr>
          <p:cNvSpPr>
            <a:spLocks noGrp="1"/>
          </p:cNvSpPr>
          <p:nvPr>
            <p:ph type="sldNum" sz="quarter" idx="12"/>
          </p:nvPr>
        </p:nvSpPr>
        <p:spPr/>
        <p:txBody>
          <a:bodyPr/>
          <a:lstStyle/>
          <a:p>
            <a:fld id="{3DE8118B-8321-434C-8008-F148D9E9669C}" type="slidenum">
              <a:rPr lang="en-US" smtClean="0"/>
              <a:t>4</a:t>
            </a:fld>
            <a:endParaRPr lang="en-US"/>
          </a:p>
        </p:txBody>
      </p:sp>
    </p:spTree>
    <p:extLst>
      <p:ext uri="{BB962C8B-B14F-4D97-AF65-F5344CB8AC3E}">
        <p14:creationId xmlns:p14="http://schemas.microsoft.com/office/powerpoint/2010/main" val="2716905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36179" y="242959"/>
            <a:ext cx="6283227" cy="712384"/>
          </a:xfrm>
          <a:prstGeom prst="rect">
            <a:avLst/>
          </a:prstGeom>
        </p:spPr>
      </p:pic>
      <p:pic>
        <p:nvPicPr>
          <p:cNvPr id="5" name="Picture 4"/>
          <p:cNvPicPr>
            <a:picLocks noChangeAspect="1"/>
          </p:cNvPicPr>
          <p:nvPr/>
        </p:nvPicPr>
        <p:blipFill>
          <a:blip r:embed="rId3"/>
          <a:stretch>
            <a:fillRect/>
          </a:stretch>
        </p:blipFill>
        <p:spPr>
          <a:xfrm>
            <a:off x="433977" y="1929452"/>
            <a:ext cx="6143815" cy="4307574"/>
          </a:xfrm>
          <a:prstGeom prst="rect">
            <a:avLst/>
          </a:prstGeom>
        </p:spPr>
      </p:pic>
      <p:pic>
        <p:nvPicPr>
          <p:cNvPr id="6" name="Picture 5"/>
          <p:cNvPicPr>
            <a:picLocks noChangeAspect="1"/>
          </p:cNvPicPr>
          <p:nvPr/>
        </p:nvPicPr>
        <p:blipFill>
          <a:blip r:embed="rId4"/>
          <a:stretch>
            <a:fillRect/>
          </a:stretch>
        </p:blipFill>
        <p:spPr>
          <a:xfrm>
            <a:off x="6199211" y="2709009"/>
            <a:ext cx="5143500" cy="866775"/>
          </a:xfrm>
          <a:prstGeom prst="rect">
            <a:avLst/>
          </a:prstGeom>
        </p:spPr>
      </p:pic>
      <p:pic>
        <p:nvPicPr>
          <p:cNvPr id="7" name="Picture 6"/>
          <p:cNvPicPr>
            <a:picLocks noChangeAspect="1"/>
          </p:cNvPicPr>
          <p:nvPr/>
        </p:nvPicPr>
        <p:blipFill>
          <a:blip r:embed="rId5"/>
          <a:stretch>
            <a:fillRect/>
          </a:stretch>
        </p:blipFill>
        <p:spPr>
          <a:xfrm>
            <a:off x="4441493" y="5652234"/>
            <a:ext cx="7048500" cy="466725"/>
          </a:xfrm>
          <a:prstGeom prst="rect">
            <a:avLst/>
          </a:prstGeom>
        </p:spPr>
      </p:pic>
      <p:sp>
        <p:nvSpPr>
          <p:cNvPr id="2" name="Slide Number Placeholder 1">
            <a:extLst>
              <a:ext uri="{FF2B5EF4-FFF2-40B4-BE49-F238E27FC236}">
                <a16:creationId xmlns:a16="http://schemas.microsoft.com/office/drawing/2014/main" xmlns="" id="{CD2BA355-1409-4923-A02F-EDE410D5095F}"/>
              </a:ext>
            </a:extLst>
          </p:cNvPr>
          <p:cNvSpPr>
            <a:spLocks noGrp="1"/>
          </p:cNvSpPr>
          <p:nvPr>
            <p:ph type="sldNum" sz="quarter" idx="12"/>
          </p:nvPr>
        </p:nvSpPr>
        <p:spPr/>
        <p:txBody>
          <a:bodyPr/>
          <a:lstStyle/>
          <a:p>
            <a:fld id="{3DE8118B-8321-434C-8008-F148D9E9669C}" type="slidenum">
              <a:rPr lang="en-US" smtClean="0"/>
              <a:t>5</a:t>
            </a:fld>
            <a:endParaRPr lang="en-US"/>
          </a:p>
        </p:txBody>
      </p:sp>
    </p:spTree>
    <p:extLst>
      <p:ext uri="{BB962C8B-B14F-4D97-AF65-F5344CB8AC3E}">
        <p14:creationId xmlns:p14="http://schemas.microsoft.com/office/powerpoint/2010/main" val="3995581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46464" y="270893"/>
            <a:ext cx="4772025" cy="447675"/>
          </a:xfrm>
          <a:prstGeom prst="rect">
            <a:avLst/>
          </a:prstGeom>
        </p:spPr>
      </p:pic>
      <p:pic>
        <p:nvPicPr>
          <p:cNvPr id="5" name="Picture 4"/>
          <p:cNvPicPr>
            <a:picLocks noChangeAspect="1"/>
          </p:cNvPicPr>
          <p:nvPr/>
        </p:nvPicPr>
        <p:blipFill>
          <a:blip r:embed="rId3"/>
          <a:stretch>
            <a:fillRect/>
          </a:stretch>
        </p:blipFill>
        <p:spPr>
          <a:xfrm>
            <a:off x="1756507" y="1245216"/>
            <a:ext cx="8356483" cy="2143083"/>
          </a:xfrm>
          <a:prstGeom prst="rect">
            <a:avLst/>
          </a:prstGeom>
        </p:spPr>
      </p:pic>
      <p:pic>
        <p:nvPicPr>
          <p:cNvPr id="6" name="Picture 5"/>
          <p:cNvPicPr>
            <a:picLocks noChangeAspect="1"/>
          </p:cNvPicPr>
          <p:nvPr/>
        </p:nvPicPr>
        <p:blipFill>
          <a:blip r:embed="rId4"/>
          <a:stretch>
            <a:fillRect/>
          </a:stretch>
        </p:blipFill>
        <p:spPr>
          <a:xfrm>
            <a:off x="1165247" y="3914947"/>
            <a:ext cx="10292504" cy="2158307"/>
          </a:xfrm>
          <a:prstGeom prst="rect">
            <a:avLst/>
          </a:prstGeom>
        </p:spPr>
      </p:pic>
      <p:sp>
        <p:nvSpPr>
          <p:cNvPr id="2" name="Slide Number Placeholder 1">
            <a:extLst>
              <a:ext uri="{FF2B5EF4-FFF2-40B4-BE49-F238E27FC236}">
                <a16:creationId xmlns:a16="http://schemas.microsoft.com/office/drawing/2014/main" xmlns="" id="{D9BE8F8A-45EE-49F7-81A2-7DD9D48C24C8}"/>
              </a:ext>
            </a:extLst>
          </p:cNvPr>
          <p:cNvSpPr>
            <a:spLocks noGrp="1"/>
          </p:cNvSpPr>
          <p:nvPr>
            <p:ph type="sldNum" sz="quarter" idx="12"/>
          </p:nvPr>
        </p:nvSpPr>
        <p:spPr/>
        <p:txBody>
          <a:bodyPr/>
          <a:lstStyle/>
          <a:p>
            <a:fld id="{3DE8118B-8321-434C-8008-F148D9E9669C}" type="slidenum">
              <a:rPr lang="en-US" smtClean="0"/>
              <a:t>6</a:t>
            </a:fld>
            <a:endParaRPr lang="en-US"/>
          </a:p>
        </p:txBody>
      </p:sp>
    </p:spTree>
    <p:extLst>
      <p:ext uri="{BB962C8B-B14F-4D97-AF65-F5344CB8AC3E}">
        <p14:creationId xmlns:p14="http://schemas.microsoft.com/office/powerpoint/2010/main" val="329526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66582" y="412845"/>
            <a:ext cx="11043527" cy="2398594"/>
          </a:xfrm>
          <a:prstGeom prst="rect">
            <a:avLst/>
          </a:prstGeom>
        </p:spPr>
      </p:pic>
      <p:pic>
        <p:nvPicPr>
          <p:cNvPr id="5" name="Picture 4"/>
          <p:cNvPicPr>
            <a:picLocks noChangeAspect="1"/>
          </p:cNvPicPr>
          <p:nvPr/>
        </p:nvPicPr>
        <p:blipFill>
          <a:blip r:embed="rId3"/>
          <a:stretch>
            <a:fillRect/>
          </a:stretch>
        </p:blipFill>
        <p:spPr>
          <a:xfrm>
            <a:off x="194069" y="3836868"/>
            <a:ext cx="11997931" cy="2454749"/>
          </a:xfrm>
          <a:prstGeom prst="rect">
            <a:avLst/>
          </a:prstGeom>
        </p:spPr>
      </p:pic>
      <p:sp>
        <p:nvSpPr>
          <p:cNvPr id="2" name="Slide Number Placeholder 1">
            <a:extLst>
              <a:ext uri="{FF2B5EF4-FFF2-40B4-BE49-F238E27FC236}">
                <a16:creationId xmlns:a16="http://schemas.microsoft.com/office/drawing/2014/main" xmlns="" id="{5635619F-B3BE-4914-A98E-8F77706D41B1}"/>
              </a:ext>
            </a:extLst>
          </p:cNvPr>
          <p:cNvSpPr>
            <a:spLocks noGrp="1"/>
          </p:cNvSpPr>
          <p:nvPr>
            <p:ph type="sldNum" sz="quarter" idx="12"/>
          </p:nvPr>
        </p:nvSpPr>
        <p:spPr/>
        <p:txBody>
          <a:bodyPr/>
          <a:lstStyle/>
          <a:p>
            <a:fld id="{3DE8118B-8321-434C-8008-F148D9E9669C}" type="slidenum">
              <a:rPr lang="en-US" smtClean="0"/>
              <a:t>7</a:t>
            </a:fld>
            <a:endParaRPr lang="en-US"/>
          </a:p>
        </p:txBody>
      </p:sp>
    </p:spTree>
    <p:extLst>
      <p:ext uri="{BB962C8B-B14F-4D97-AF65-F5344CB8AC3E}">
        <p14:creationId xmlns:p14="http://schemas.microsoft.com/office/powerpoint/2010/main" val="138002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56868" y="238835"/>
            <a:ext cx="4389328" cy="648270"/>
          </a:xfrm>
          <a:prstGeom prst="rect">
            <a:avLst/>
          </a:prstGeom>
        </p:spPr>
      </p:pic>
      <p:pic>
        <p:nvPicPr>
          <p:cNvPr id="5" name="Picture 4"/>
          <p:cNvPicPr>
            <a:picLocks noChangeAspect="1"/>
          </p:cNvPicPr>
          <p:nvPr/>
        </p:nvPicPr>
        <p:blipFill>
          <a:blip r:embed="rId3"/>
          <a:stretch>
            <a:fillRect/>
          </a:stretch>
        </p:blipFill>
        <p:spPr>
          <a:xfrm>
            <a:off x="150123" y="1177332"/>
            <a:ext cx="11788629" cy="828888"/>
          </a:xfrm>
          <a:prstGeom prst="rect">
            <a:avLst/>
          </a:prstGeom>
        </p:spPr>
      </p:pic>
      <p:pic>
        <p:nvPicPr>
          <p:cNvPr id="6" name="Picture 5"/>
          <p:cNvPicPr>
            <a:picLocks noChangeAspect="1"/>
          </p:cNvPicPr>
          <p:nvPr/>
        </p:nvPicPr>
        <p:blipFill>
          <a:blip r:embed="rId4"/>
          <a:stretch>
            <a:fillRect/>
          </a:stretch>
        </p:blipFill>
        <p:spPr>
          <a:xfrm>
            <a:off x="1467986" y="2296447"/>
            <a:ext cx="9635280" cy="1142789"/>
          </a:xfrm>
          <a:prstGeom prst="rect">
            <a:avLst/>
          </a:prstGeom>
        </p:spPr>
      </p:pic>
      <p:pic>
        <p:nvPicPr>
          <p:cNvPr id="7" name="Picture 6"/>
          <p:cNvPicPr>
            <a:picLocks noChangeAspect="1"/>
          </p:cNvPicPr>
          <p:nvPr/>
        </p:nvPicPr>
        <p:blipFill>
          <a:blip r:embed="rId5"/>
          <a:stretch>
            <a:fillRect/>
          </a:stretch>
        </p:blipFill>
        <p:spPr>
          <a:xfrm>
            <a:off x="150123" y="3439236"/>
            <a:ext cx="4724400" cy="3352800"/>
          </a:xfrm>
          <a:prstGeom prst="rect">
            <a:avLst/>
          </a:prstGeom>
        </p:spPr>
      </p:pic>
      <p:pic>
        <p:nvPicPr>
          <p:cNvPr id="8" name="Picture 7"/>
          <p:cNvPicPr>
            <a:picLocks noChangeAspect="1"/>
          </p:cNvPicPr>
          <p:nvPr/>
        </p:nvPicPr>
        <p:blipFill>
          <a:blip r:embed="rId6"/>
          <a:stretch>
            <a:fillRect/>
          </a:stretch>
        </p:blipFill>
        <p:spPr>
          <a:xfrm>
            <a:off x="5519025" y="3439236"/>
            <a:ext cx="5248275" cy="3038475"/>
          </a:xfrm>
          <a:prstGeom prst="rect">
            <a:avLst/>
          </a:prstGeom>
        </p:spPr>
      </p:pic>
      <p:pic>
        <p:nvPicPr>
          <p:cNvPr id="9" name="Picture 8"/>
          <p:cNvPicPr>
            <a:picLocks noChangeAspect="1"/>
          </p:cNvPicPr>
          <p:nvPr/>
        </p:nvPicPr>
        <p:blipFill>
          <a:blip r:embed="rId7"/>
          <a:stretch>
            <a:fillRect/>
          </a:stretch>
        </p:blipFill>
        <p:spPr>
          <a:xfrm>
            <a:off x="9395577" y="5676047"/>
            <a:ext cx="2543175" cy="733425"/>
          </a:xfrm>
          <a:prstGeom prst="rect">
            <a:avLst/>
          </a:prstGeom>
        </p:spPr>
      </p:pic>
      <p:sp>
        <p:nvSpPr>
          <p:cNvPr id="2" name="Slide Number Placeholder 1">
            <a:extLst>
              <a:ext uri="{FF2B5EF4-FFF2-40B4-BE49-F238E27FC236}">
                <a16:creationId xmlns:a16="http://schemas.microsoft.com/office/drawing/2014/main" xmlns="" id="{9AC516FF-08CA-4023-8A99-BCA956D59F9F}"/>
              </a:ext>
            </a:extLst>
          </p:cNvPr>
          <p:cNvSpPr>
            <a:spLocks noGrp="1"/>
          </p:cNvSpPr>
          <p:nvPr>
            <p:ph type="sldNum" sz="quarter" idx="12"/>
          </p:nvPr>
        </p:nvSpPr>
        <p:spPr/>
        <p:txBody>
          <a:bodyPr/>
          <a:lstStyle/>
          <a:p>
            <a:fld id="{3DE8118B-8321-434C-8008-F148D9E9669C}" type="slidenum">
              <a:rPr lang="en-US" smtClean="0"/>
              <a:t>8</a:t>
            </a:fld>
            <a:endParaRPr lang="en-US"/>
          </a:p>
        </p:txBody>
      </p:sp>
    </p:spTree>
    <p:extLst>
      <p:ext uri="{BB962C8B-B14F-4D97-AF65-F5344CB8AC3E}">
        <p14:creationId xmlns:p14="http://schemas.microsoft.com/office/powerpoint/2010/main" val="1632844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7879" y="262222"/>
            <a:ext cx="5715000" cy="4695825"/>
          </a:xfrm>
          <a:prstGeom prst="rect">
            <a:avLst/>
          </a:prstGeom>
        </p:spPr>
      </p:pic>
      <p:pic>
        <p:nvPicPr>
          <p:cNvPr id="5" name="Picture 4"/>
          <p:cNvPicPr>
            <a:picLocks noChangeAspect="1"/>
          </p:cNvPicPr>
          <p:nvPr/>
        </p:nvPicPr>
        <p:blipFill>
          <a:blip r:embed="rId3"/>
          <a:stretch>
            <a:fillRect/>
          </a:stretch>
        </p:blipFill>
        <p:spPr>
          <a:xfrm>
            <a:off x="488262" y="4857750"/>
            <a:ext cx="4200525" cy="2000250"/>
          </a:xfrm>
          <a:prstGeom prst="rect">
            <a:avLst/>
          </a:prstGeom>
        </p:spPr>
      </p:pic>
      <p:pic>
        <p:nvPicPr>
          <p:cNvPr id="6" name="Picture 5"/>
          <p:cNvPicPr>
            <a:picLocks noChangeAspect="1"/>
          </p:cNvPicPr>
          <p:nvPr/>
        </p:nvPicPr>
        <p:blipFill>
          <a:blip r:embed="rId4"/>
          <a:stretch>
            <a:fillRect/>
          </a:stretch>
        </p:blipFill>
        <p:spPr>
          <a:xfrm>
            <a:off x="3593412" y="1374124"/>
            <a:ext cx="2190750" cy="790575"/>
          </a:xfrm>
          <a:prstGeom prst="rect">
            <a:avLst/>
          </a:prstGeom>
        </p:spPr>
      </p:pic>
      <p:pic>
        <p:nvPicPr>
          <p:cNvPr id="7" name="Picture 6"/>
          <p:cNvPicPr>
            <a:picLocks noChangeAspect="1"/>
          </p:cNvPicPr>
          <p:nvPr/>
        </p:nvPicPr>
        <p:blipFill>
          <a:blip r:embed="rId5"/>
          <a:stretch>
            <a:fillRect/>
          </a:stretch>
        </p:blipFill>
        <p:spPr>
          <a:xfrm>
            <a:off x="5945020" y="364474"/>
            <a:ext cx="6229350" cy="3600450"/>
          </a:xfrm>
          <a:prstGeom prst="rect">
            <a:avLst/>
          </a:prstGeom>
        </p:spPr>
      </p:pic>
      <p:pic>
        <p:nvPicPr>
          <p:cNvPr id="8" name="Picture 7"/>
          <p:cNvPicPr>
            <a:picLocks noChangeAspect="1"/>
          </p:cNvPicPr>
          <p:nvPr/>
        </p:nvPicPr>
        <p:blipFill>
          <a:blip r:embed="rId6"/>
          <a:stretch>
            <a:fillRect/>
          </a:stretch>
        </p:blipFill>
        <p:spPr>
          <a:xfrm>
            <a:off x="7317261" y="4610384"/>
            <a:ext cx="2143125" cy="695325"/>
          </a:xfrm>
          <a:prstGeom prst="rect">
            <a:avLst/>
          </a:prstGeom>
        </p:spPr>
      </p:pic>
      <p:sp>
        <p:nvSpPr>
          <p:cNvPr id="2" name="Slide Number Placeholder 1">
            <a:extLst>
              <a:ext uri="{FF2B5EF4-FFF2-40B4-BE49-F238E27FC236}">
                <a16:creationId xmlns:a16="http://schemas.microsoft.com/office/drawing/2014/main" xmlns="" id="{D5DFB73C-7330-4476-A2EB-355F4763D8BC}"/>
              </a:ext>
            </a:extLst>
          </p:cNvPr>
          <p:cNvSpPr>
            <a:spLocks noGrp="1"/>
          </p:cNvSpPr>
          <p:nvPr>
            <p:ph type="sldNum" sz="quarter" idx="12"/>
          </p:nvPr>
        </p:nvSpPr>
        <p:spPr/>
        <p:txBody>
          <a:bodyPr/>
          <a:lstStyle/>
          <a:p>
            <a:fld id="{3DE8118B-8321-434C-8008-F148D9E9669C}" type="slidenum">
              <a:rPr lang="en-US" smtClean="0"/>
              <a:t>9</a:t>
            </a:fld>
            <a:endParaRPr lang="en-US"/>
          </a:p>
        </p:txBody>
      </p:sp>
    </p:spTree>
    <p:extLst>
      <p:ext uri="{BB962C8B-B14F-4D97-AF65-F5344CB8AC3E}">
        <p14:creationId xmlns:p14="http://schemas.microsoft.com/office/powerpoint/2010/main" val="3394742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927</TotalTime>
  <Words>1279</Words>
  <Application>Microsoft Office PowerPoint</Application>
  <PresentationFormat>Custom</PresentationFormat>
  <Paragraphs>238</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Unit1 / Part 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RandomAccessFile Class</vt:lpstr>
      <vt:lpstr>PowerPoint Presentation</vt:lpstr>
      <vt:lpstr> 2. WAP to Copy files using i/o streams </vt:lpstr>
      <vt:lpstr>Important 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Introdution to Java</dc:title>
  <dc:creator>Windows User</dc:creator>
  <cp:lastModifiedBy>dell</cp:lastModifiedBy>
  <cp:revision>126</cp:revision>
  <dcterms:created xsi:type="dcterms:W3CDTF">2019-03-01T07:02:17Z</dcterms:created>
  <dcterms:modified xsi:type="dcterms:W3CDTF">2021-12-10T00:01:23Z</dcterms:modified>
</cp:coreProperties>
</file>