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86" r:id="rId5"/>
    <p:sldId id="287" r:id="rId6"/>
    <p:sldId id="288" r:id="rId7"/>
    <p:sldId id="289" r:id="rId8"/>
    <p:sldId id="290" r:id="rId9"/>
    <p:sldId id="258" r:id="rId10"/>
    <p:sldId id="283" r:id="rId11"/>
    <p:sldId id="282" r:id="rId12"/>
    <p:sldId id="291" r:id="rId13"/>
    <p:sldId id="264" r:id="rId14"/>
    <p:sldId id="259" r:id="rId15"/>
    <p:sldId id="299" r:id="rId16"/>
    <p:sldId id="300" r:id="rId17"/>
    <p:sldId id="301" r:id="rId18"/>
    <p:sldId id="302" r:id="rId19"/>
    <p:sldId id="303" r:id="rId20"/>
    <p:sldId id="304" r:id="rId21"/>
    <p:sldId id="305" r:id="rId22"/>
    <p:sldId id="306" r:id="rId23"/>
    <p:sldId id="262" r:id="rId24"/>
    <p:sldId id="307" r:id="rId25"/>
    <p:sldId id="308" r:id="rId26"/>
    <p:sldId id="309" r:id="rId27"/>
    <p:sldId id="310" r:id="rId28"/>
    <p:sldId id="311" r:id="rId29"/>
    <p:sldId id="312" r:id="rId30"/>
    <p:sldId id="265" r:id="rId31"/>
    <p:sldId id="266" r:id="rId32"/>
    <p:sldId id="267" r:id="rId33"/>
    <p:sldId id="268"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011CA9-B7FF-4D5A-BE92-34795E66464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271549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11CA9-B7FF-4D5A-BE92-34795E66464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404428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11CA9-B7FF-4D5A-BE92-34795E66464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1009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11CA9-B7FF-4D5A-BE92-34795E66464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412248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11CA9-B7FF-4D5A-BE92-34795E66464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6866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011CA9-B7FF-4D5A-BE92-34795E66464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89829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11CA9-B7FF-4D5A-BE92-34795E664648}"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297171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011CA9-B7FF-4D5A-BE92-34795E664648}"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13732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11CA9-B7FF-4D5A-BE92-34795E664648}"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78004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11CA9-B7FF-4D5A-BE92-34795E66464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3030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11CA9-B7FF-4D5A-BE92-34795E66464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6889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11CA9-B7FF-4D5A-BE92-34795E664648}" type="datetimeFigureOut">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8118B-8321-434C-8008-F148D9E9669C}" type="slidenum">
              <a:rPr lang="en-US" smtClean="0"/>
              <a:t>‹#›</a:t>
            </a:fld>
            <a:endParaRPr lang="en-US"/>
          </a:p>
        </p:txBody>
      </p:sp>
    </p:spTree>
    <p:extLst>
      <p:ext uri="{BB962C8B-B14F-4D97-AF65-F5344CB8AC3E}">
        <p14:creationId xmlns:p14="http://schemas.microsoft.com/office/powerpoint/2010/main" val="337750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javatpoint.com/sun-microsystem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9.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4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4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 Introduction to Java</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37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2923"/>
          </a:xfrm>
        </p:spPr>
        <p:txBody>
          <a:bodyPr>
            <a:normAutofit/>
          </a:bodyPr>
          <a:lstStyle/>
          <a:p>
            <a:pPr algn="ctr"/>
            <a:r>
              <a:rPr lang="en-US" sz="3000" dirty="0"/>
              <a:t>First Java Program | Hello World Example</a:t>
            </a:r>
          </a:p>
        </p:txBody>
      </p:sp>
      <p:sp>
        <p:nvSpPr>
          <p:cNvPr id="3" name="Content Placeholder 2"/>
          <p:cNvSpPr>
            <a:spLocks noGrp="1"/>
          </p:cNvSpPr>
          <p:nvPr>
            <p:ph idx="1"/>
          </p:nvPr>
        </p:nvSpPr>
        <p:spPr>
          <a:xfrm>
            <a:off x="838200" y="723331"/>
            <a:ext cx="8046493" cy="4107976"/>
          </a:xfrm>
        </p:spPr>
        <p:txBody>
          <a:bodyPr>
            <a:normAutofit fontScale="92500" lnSpcReduction="20000"/>
          </a:bodyPr>
          <a:lstStyle/>
          <a:p>
            <a:pPr marL="0" indent="0">
              <a:buNone/>
            </a:pPr>
            <a:r>
              <a:rPr lang="en-US" b="1" dirty="0"/>
              <a:t>class</a:t>
            </a:r>
            <a:r>
              <a:rPr lang="en-US" dirty="0"/>
              <a:t> Simple{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("Hello Java");  </a:t>
            </a:r>
          </a:p>
          <a:p>
            <a:pPr marL="0" indent="0">
              <a:buNone/>
            </a:pPr>
            <a:r>
              <a:rPr lang="en-US" dirty="0"/>
              <a:t>    }  </a:t>
            </a:r>
          </a:p>
          <a:p>
            <a:pPr marL="0" indent="0">
              <a:buNone/>
            </a:pPr>
            <a:r>
              <a:rPr lang="en-US" dirty="0"/>
              <a:t>}  </a:t>
            </a:r>
          </a:p>
          <a:p>
            <a:pPr marL="0" indent="0">
              <a:buNone/>
            </a:pPr>
            <a:r>
              <a:rPr lang="en-US" dirty="0"/>
              <a:t>save this file as Simple.java</a:t>
            </a:r>
          </a:p>
          <a:p>
            <a:pPr marL="0" indent="0">
              <a:buNone/>
            </a:pPr>
            <a:endParaRPr lang="en-US" dirty="0"/>
          </a:p>
          <a:p>
            <a:pPr marL="0" indent="0">
              <a:buNone/>
            </a:pPr>
            <a:r>
              <a:rPr lang="en-US" dirty="0"/>
              <a:t>To compile:	</a:t>
            </a:r>
            <a:r>
              <a:rPr lang="en-US" dirty="0" err="1"/>
              <a:t>javac</a:t>
            </a:r>
            <a:r>
              <a:rPr lang="en-US" dirty="0"/>
              <a:t> Simple.java</a:t>
            </a:r>
          </a:p>
          <a:p>
            <a:pPr marL="0" indent="0">
              <a:buNone/>
            </a:pPr>
            <a:r>
              <a:rPr lang="en-US" dirty="0"/>
              <a:t>To execute:	java Simple</a:t>
            </a:r>
          </a:p>
          <a:p>
            <a:pPr marL="0" indent="0">
              <a:buNone/>
            </a:pPr>
            <a:r>
              <a:rPr lang="en-US" dirty="0" err="1"/>
              <a:t>Output:Hello</a:t>
            </a:r>
            <a:r>
              <a:rPr lang="en-US" dirty="0"/>
              <a:t> Java</a:t>
            </a:r>
          </a:p>
          <a:p>
            <a:pPr marL="0" indent="0">
              <a:buNone/>
            </a:pPr>
            <a:endParaRPr lang="en-US" dirty="0"/>
          </a:p>
        </p:txBody>
      </p:sp>
      <p:pic>
        <p:nvPicPr>
          <p:cNvPr id="2052" name="Picture 4" descr="Java How to Comp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446" y="4091602"/>
            <a:ext cx="61531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1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052"/>
                                        </p:tgtEl>
                                        <p:attrNameLst>
                                          <p:attrName>style.visibility</p:attrName>
                                        </p:attrNameLst>
                                      </p:cBhvr>
                                      <p:to>
                                        <p:strVal val="visible"/>
                                      </p:to>
                                    </p:set>
                                    <p:animEffect transition="in" filter="fade">
                                      <p:cBhvr>
                                        <p:cTn id="70" dur="1000"/>
                                        <p:tgtEl>
                                          <p:spTgt spid="2052"/>
                                        </p:tgtEl>
                                      </p:cBhvr>
                                    </p:animEffect>
                                    <p:anim calcmode="lin" valueType="num">
                                      <p:cBhvr>
                                        <p:cTn id="71" dur="1000" fill="hold"/>
                                        <p:tgtEl>
                                          <p:spTgt spid="2052"/>
                                        </p:tgtEl>
                                        <p:attrNameLst>
                                          <p:attrName>ppt_x</p:attrName>
                                        </p:attrNameLst>
                                      </p:cBhvr>
                                      <p:tavLst>
                                        <p:tav tm="0">
                                          <p:val>
                                            <p:strVal val="#ppt_x"/>
                                          </p:val>
                                        </p:tav>
                                        <p:tav tm="100000">
                                          <p:val>
                                            <p:strVal val="#ppt_x"/>
                                          </p:val>
                                        </p:tav>
                                      </p:tavLst>
                                    </p:anim>
                                    <p:anim calcmode="lin" valueType="num">
                                      <p:cBhvr>
                                        <p:cTn id="72"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0"/>
            <a:ext cx="10515600" cy="631162"/>
          </a:xfrm>
        </p:spPr>
        <p:txBody>
          <a:bodyPr>
            <a:noAutofit/>
          </a:bodyPr>
          <a:lstStyle/>
          <a:p>
            <a:pPr algn="ctr"/>
            <a:r>
              <a:rPr lang="en-US" sz="3000" dirty="0"/>
              <a:t>How to get input from user in Java</a:t>
            </a:r>
          </a:p>
        </p:txBody>
      </p:sp>
      <p:sp>
        <p:nvSpPr>
          <p:cNvPr id="4" name="Rectangle 3"/>
          <p:cNvSpPr/>
          <p:nvPr/>
        </p:nvSpPr>
        <p:spPr>
          <a:xfrm>
            <a:off x="150126" y="775394"/>
            <a:ext cx="5945874" cy="4801314"/>
          </a:xfrm>
          <a:prstGeom prst="rect">
            <a:avLst/>
          </a:prstGeom>
        </p:spPr>
        <p:txBody>
          <a:bodyPr wrap="square">
            <a:spAutoFit/>
          </a:bodyPr>
          <a:lstStyle/>
          <a:p>
            <a:r>
              <a:rPr lang="en-US" dirty="0"/>
              <a:t>import </a:t>
            </a:r>
            <a:r>
              <a:rPr lang="en-US" dirty="0" err="1"/>
              <a:t>java.util</a:t>
            </a:r>
            <a:r>
              <a:rPr lang="en-US" dirty="0"/>
              <a:t>.*;  </a:t>
            </a:r>
          </a:p>
          <a:p>
            <a:r>
              <a:rPr lang="en-US" dirty="0"/>
              <a:t>class </a:t>
            </a:r>
            <a:r>
              <a:rPr lang="en-US" dirty="0" err="1"/>
              <a:t>UserInputDemo</a:t>
            </a:r>
            <a:r>
              <a:rPr lang="en-US" dirty="0"/>
              <a:t>   </a:t>
            </a:r>
          </a:p>
          <a:p>
            <a:r>
              <a:rPr lang="en-US" dirty="0"/>
              <a:t>{  </a:t>
            </a:r>
          </a:p>
          <a:p>
            <a:r>
              <a:rPr lang="en-US" dirty="0"/>
              <a:t>public static void main(String[] </a:t>
            </a:r>
            <a:r>
              <a:rPr lang="en-US" dirty="0" err="1"/>
              <a:t>args</a:t>
            </a:r>
            <a:r>
              <a:rPr lang="en-US" dirty="0"/>
              <a:t>)  </a:t>
            </a:r>
          </a:p>
          <a:p>
            <a:r>
              <a:rPr lang="en-US" dirty="0"/>
              <a:t>{  </a:t>
            </a:r>
          </a:p>
          <a:p>
            <a:r>
              <a:rPr lang="en-US" dirty="0"/>
              <a:t>Scanner </a:t>
            </a:r>
            <a:r>
              <a:rPr lang="en-US" dirty="0" err="1"/>
              <a:t>sc</a:t>
            </a:r>
            <a:r>
              <a:rPr lang="en-US" dirty="0"/>
              <a:t>= new Scanner(System.in);    //System.in is a standard input stream  </a:t>
            </a:r>
          </a:p>
          <a:p>
            <a:r>
              <a:rPr lang="en-US" dirty="0" err="1"/>
              <a:t>System.out.print</a:t>
            </a:r>
            <a:r>
              <a:rPr lang="en-US" dirty="0"/>
              <a:t>("Enter first number- ");  </a:t>
            </a:r>
          </a:p>
          <a:p>
            <a:r>
              <a:rPr lang="en-US" dirty="0" err="1"/>
              <a:t>int</a:t>
            </a:r>
            <a:r>
              <a:rPr lang="en-US" dirty="0"/>
              <a:t> a= </a:t>
            </a:r>
            <a:r>
              <a:rPr lang="en-US" dirty="0" err="1"/>
              <a:t>sc.nextInt</a:t>
            </a:r>
            <a:r>
              <a:rPr lang="en-US" dirty="0"/>
              <a:t>();  </a:t>
            </a:r>
          </a:p>
          <a:p>
            <a:r>
              <a:rPr lang="en-US" dirty="0" err="1"/>
              <a:t>System.out.print</a:t>
            </a:r>
            <a:r>
              <a:rPr lang="en-US" dirty="0"/>
              <a:t>("Enter second number- ");  </a:t>
            </a:r>
          </a:p>
          <a:p>
            <a:r>
              <a:rPr lang="en-US" dirty="0" err="1"/>
              <a:t>int</a:t>
            </a:r>
            <a:r>
              <a:rPr lang="en-US" dirty="0"/>
              <a:t> b= </a:t>
            </a:r>
            <a:r>
              <a:rPr lang="en-US" dirty="0" err="1"/>
              <a:t>sc.nextInt</a:t>
            </a:r>
            <a:r>
              <a:rPr lang="en-US" dirty="0"/>
              <a:t>();  </a:t>
            </a:r>
          </a:p>
          <a:p>
            <a:r>
              <a:rPr lang="en-US" dirty="0" err="1"/>
              <a:t>System.out.print</a:t>
            </a:r>
            <a:r>
              <a:rPr lang="en-US" dirty="0"/>
              <a:t>("Enter third number- ");  </a:t>
            </a:r>
          </a:p>
          <a:p>
            <a:r>
              <a:rPr lang="en-US" dirty="0" err="1"/>
              <a:t>int</a:t>
            </a:r>
            <a:r>
              <a:rPr lang="en-US" dirty="0"/>
              <a:t> c= </a:t>
            </a:r>
            <a:r>
              <a:rPr lang="en-US" dirty="0" err="1"/>
              <a:t>sc.nextInt</a:t>
            </a:r>
            <a:r>
              <a:rPr lang="en-US" dirty="0"/>
              <a:t>();  </a:t>
            </a:r>
          </a:p>
          <a:p>
            <a:r>
              <a:rPr lang="en-US" dirty="0" err="1"/>
              <a:t>int</a:t>
            </a:r>
            <a:r>
              <a:rPr lang="en-US" dirty="0"/>
              <a:t> d=</a:t>
            </a:r>
            <a:r>
              <a:rPr lang="en-US" dirty="0" err="1"/>
              <a:t>a+b+c</a:t>
            </a:r>
            <a:r>
              <a:rPr lang="en-US" dirty="0"/>
              <a:t>;  </a:t>
            </a:r>
          </a:p>
          <a:p>
            <a:r>
              <a:rPr lang="en-US" dirty="0" err="1"/>
              <a:t>System.out.println</a:t>
            </a:r>
            <a:r>
              <a:rPr lang="en-US" dirty="0"/>
              <a:t>("Total= " +d);  </a:t>
            </a:r>
          </a:p>
          <a:p>
            <a:r>
              <a:rPr lang="en-US" dirty="0"/>
              <a:t>}  </a:t>
            </a:r>
          </a:p>
          <a:p>
            <a:r>
              <a:rPr lang="en-US" dirty="0"/>
              <a:t>} </a:t>
            </a:r>
          </a:p>
        </p:txBody>
      </p:sp>
      <p:sp>
        <p:nvSpPr>
          <p:cNvPr id="5" name="Rectangle 4"/>
          <p:cNvSpPr/>
          <p:nvPr/>
        </p:nvSpPr>
        <p:spPr>
          <a:xfrm>
            <a:off x="5627427" y="973752"/>
            <a:ext cx="6096000" cy="3693319"/>
          </a:xfrm>
          <a:prstGeom prst="rect">
            <a:avLst/>
          </a:prstGeom>
        </p:spPr>
        <p:txBody>
          <a:bodyPr>
            <a:spAutoFit/>
          </a:bodyPr>
          <a:lstStyle/>
          <a:p>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a:t>
            </a:r>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UserInputDemo1  </a:t>
            </a:r>
          </a:p>
          <a:p>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Scanner </a:t>
            </a:r>
            <a:r>
              <a:rPr lang="en-US" dirty="0" err="1">
                <a:solidFill>
                  <a:srgbClr val="000000"/>
                </a:solidFill>
                <a:latin typeface="verdana" panose="020B0604030504040204" pitchFamily="34" charset="0"/>
              </a:rPr>
              <a:t>sc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Scanner(System.in); </a:t>
            </a:r>
            <a:r>
              <a:rPr lang="en-US" dirty="0">
                <a:solidFill>
                  <a:srgbClr val="008200"/>
                </a:solidFill>
                <a:latin typeface="verdana" panose="020B0604030504040204" pitchFamily="34" charset="0"/>
              </a:rPr>
              <a:t>//System.in is a standard input stream</a:t>
            </a:r>
            <a:r>
              <a:rPr lang="en-US" dirty="0">
                <a:solidFill>
                  <a:srgbClr val="000000"/>
                </a:solidFill>
                <a:latin typeface="verdana" panose="020B0604030504040204" pitchFamily="34" charset="0"/>
              </a:rPr>
              <a:t>  </a:t>
            </a:r>
          </a:p>
          <a:p>
            <a:r>
              <a:rPr lang="en-US" dirty="0" err="1">
                <a:solidFill>
                  <a:srgbClr val="000000"/>
                </a:solidFill>
                <a:latin typeface="verdana" panose="020B0604030504040204" pitchFamily="34" charset="0"/>
              </a:rPr>
              <a:t>System.out.print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"Enter a string: "</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String </a:t>
            </a:r>
            <a:r>
              <a:rPr lang="en-US" dirty="0" err="1">
                <a:solidFill>
                  <a:srgbClr val="000000"/>
                </a:solidFill>
                <a:latin typeface="verdana" panose="020B0604030504040204" pitchFamily="34" charset="0"/>
              </a:rPr>
              <a:t>str</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sc.nextLine</a:t>
            </a: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//reads string</a:t>
            </a:r>
            <a:r>
              <a:rPr lang="en-US" dirty="0">
                <a:solidFill>
                  <a:srgbClr val="000000"/>
                </a:solidFill>
                <a:latin typeface="verdana" panose="020B0604030504040204" pitchFamily="34" charset="0"/>
              </a:rPr>
              <a:t>  </a:t>
            </a:r>
          </a:p>
          <a:p>
            <a:r>
              <a:rPr lang="en-US" dirty="0" err="1">
                <a:solidFill>
                  <a:srgbClr val="000000"/>
                </a:solidFill>
                <a:latin typeface="verdana" panose="020B0604030504040204" pitchFamily="34" charset="0"/>
              </a:rPr>
              <a:t>System.out.print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"You have entered: "</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str</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pic>
        <p:nvPicPr>
          <p:cNvPr id="1026" name="Picture 2" descr="How to get input from user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364" y="4667071"/>
            <a:ext cx="636270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get input from user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26" y="5682368"/>
            <a:ext cx="63722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1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Classwork</a:t>
            </a:r>
          </a:p>
        </p:txBody>
      </p:sp>
      <p:sp>
        <p:nvSpPr>
          <p:cNvPr id="3" name="Content Placeholder 2"/>
          <p:cNvSpPr>
            <a:spLocks noGrp="1"/>
          </p:cNvSpPr>
          <p:nvPr>
            <p:ph idx="1"/>
          </p:nvPr>
        </p:nvSpPr>
        <p:spPr>
          <a:xfrm>
            <a:off x="838200" y="1825625"/>
            <a:ext cx="10515600" cy="3456059"/>
          </a:xfrm>
        </p:spPr>
        <p:txBody>
          <a:bodyPr/>
          <a:lstStyle/>
          <a:p>
            <a:r>
              <a:rPr lang="en-US" dirty="0"/>
              <a:t>Write a program in Java to find factorial of n number, entered by user.</a:t>
            </a:r>
          </a:p>
          <a:p>
            <a:r>
              <a:rPr lang="en-US" dirty="0"/>
              <a:t>Reverse a number</a:t>
            </a:r>
          </a:p>
          <a:p>
            <a:r>
              <a:rPr lang="en-US" dirty="0"/>
              <a:t>Print duplicate elements in an Array</a:t>
            </a:r>
          </a:p>
          <a:p>
            <a:r>
              <a:rPr lang="en-US" dirty="0"/>
              <a:t>Copy elements of one array into next array</a:t>
            </a:r>
          </a:p>
          <a:p>
            <a:r>
              <a:rPr lang="en-US" dirty="0"/>
              <a:t>Count total number of characters from a string</a:t>
            </a:r>
          </a:p>
        </p:txBody>
      </p:sp>
    </p:spTree>
    <p:extLst>
      <p:ext uri="{BB962C8B-B14F-4D97-AF65-F5344CB8AC3E}">
        <p14:creationId xmlns:p14="http://schemas.microsoft.com/office/powerpoint/2010/main" val="302229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4669" y="432895"/>
            <a:ext cx="1925527" cy="523220"/>
          </a:xfrm>
          <a:prstGeom prst="rect">
            <a:avLst/>
          </a:prstGeom>
        </p:spPr>
        <p:txBody>
          <a:bodyPr wrap="none">
            <a:spAutoFit/>
          </a:bodyPr>
          <a:lstStyle/>
          <a:p>
            <a:r>
              <a:rPr lang="en-US" sz="2800" b="0" i="0" dirty="0">
                <a:solidFill>
                  <a:srgbClr val="000000"/>
                </a:solidFill>
                <a:effectLst/>
                <a:latin typeface="Segoe UI" panose="020B0502040204020203" pitchFamily="34" charset="0"/>
              </a:rPr>
              <a:t>Java Arrays</a:t>
            </a:r>
          </a:p>
        </p:txBody>
      </p:sp>
      <p:sp>
        <p:nvSpPr>
          <p:cNvPr id="5" name="Rectangle 4"/>
          <p:cNvSpPr/>
          <p:nvPr/>
        </p:nvSpPr>
        <p:spPr>
          <a:xfrm>
            <a:off x="95534" y="1091527"/>
            <a:ext cx="12323928" cy="861774"/>
          </a:xfrm>
          <a:prstGeom prst="rect">
            <a:avLst/>
          </a:prstGeom>
        </p:spPr>
        <p:txBody>
          <a:bodyPr wrap="square">
            <a:spAutoFit/>
          </a:bodyPr>
          <a:lstStyle/>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Arrays are used to store multiple values in a single variable, instead of declaring separate variables for each value.</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To declare an array, define the variable type with </a:t>
            </a:r>
            <a:r>
              <a:rPr lang="en-US" sz="1600" b="1" i="0" dirty="0">
                <a:solidFill>
                  <a:srgbClr val="000000"/>
                </a:solidFill>
                <a:effectLst/>
                <a:latin typeface="Verdana" panose="020B0604030504040204" pitchFamily="34" charset="0"/>
              </a:rPr>
              <a:t>square brackets</a:t>
            </a:r>
            <a:r>
              <a:rPr lang="en-US" sz="1600" b="0" i="0" dirty="0">
                <a:solidFill>
                  <a:srgbClr val="000000"/>
                </a:solidFill>
                <a:effectLst/>
                <a:latin typeface="Verdana" panose="020B0604030504040204" pitchFamily="34" charset="0"/>
              </a:rPr>
              <a:t>:</a:t>
            </a:r>
          </a:p>
          <a:p>
            <a:r>
              <a:rPr lang="en-US" b="0" i="0" dirty="0">
                <a:solidFill>
                  <a:srgbClr val="0000CD"/>
                </a:solidFill>
                <a:effectLst/>
                <a:latin typeface="Consolas" panose="020B0609020204030204" pitchFamily="49" charset="0"/>
              </a:rPr>
              <a:t>		String</a:t>
            </a:r>
            <a:r>
              <a:rPr lang="en-US" b="0" i="0" dirty="0">
                <a:solidFill>
                  <a:srgbClr val="000000"/>
                </a:solidFill>
                <a:effectLst/>
                <a:latin typeface="Consolas" panose="020B0609020204030204" pitchFamily="49" charset="0"/>
              </a:rPr>
              <a:t>[] cars;</a:t>
            </a:r>
          </a:p>
        </p:txBody>
      </p:sp>
      <p:sp>
        <p:nvSpPr>
          <p:cNvPr id="6" name="Rectangle 5"/>
          <p:cNvSpPr/>
          <p:nvPr/>
        </p:nvSpPr>
        <p:spPr>
          <a:xfrm>
            <a:off x="263856" y="2087813"/>
            <a:ext cx="11636992" cy="861774"/>
          </a:xfrm>
          <a:prstGeom prst="rect">
            <a:avLst/>
          </a:prstGeom>
        </p:spPr>
        <p:txBody>
          <a:bodyPr wrap="square">
            <a:spAutoFit/>
          </a:bodyPr>
          <a:lstStyle/>
          <a:p>
            <a:r>
              <a:rPr lang="en-US" sz="1600" b="0" i="0" dirty="0">
                <a:solidFill>
                  <a:srgbClr val="000000"/>
                </a:solidFill>
                <a:effectLst/>
                <a:latin typeface="Verdana" panose="020B0604030504040204" pitchFamily="34" charset="0"/>
              </a:rPr>
              <a:t>We have now declared a variable that holds an array of strings. To insert values to it, we can use an array literal - place the values in a comma-separated list, inside curly braces:</a:t>
            </a:r>
          </a:p>
          <a:p>
            <a:r>
              <a:rPr lang="en-US" sz="1600" b="0" i="0" dirty="0">
                <a:solidFill>
                  <a:srgbClr val="0000CD"/>
                </a:solidFill>
                <a:effectLst/>
                <a:latin typeface="Consolas" panose="020B0609020204030204" pitchFamily="49" charset="0"/>
              </a:rPr>
              <a:t>		</a:t>
            </a:r>
            <a:r>
              <a:rPr lang="en-US" b="0" i="0" dirty="0">
                <a:solidFill>
                  <a:srgbClr val="0000CD"/>
                </a:solidFill>
                <a:effectLst/>
                <a:latin typeface="Consolas" panose="020B0609020204030204" pitchFamily="49" charset="0"/>
              </a:rPr>
              <a:t>String</a:t>
            </a:r>
            <a:r>
              <a:rPr lang="en-US" b="0" i="0" dirty="0">
                <a:solidFill>
                  <a:srgbClr val="000000"/>
                </a:solidFill>
                <a:effectLst/>
                <a:latin typeface="Consolas" panose="020B0609020204030204" pitchFamily="49" charset="0"/>
              </a:rPr>
              <a:t>[] cars =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"Mazda"</a:t>
            </a:r>
            <a:r>
              <a:rPr lang="en-US" b="0" i="0" dirty="0">
                <a:solidFill>
                  <a:srgbClr val="000000"/>
                </a:solidFill>
                <a:effectLst/>
                <a:latin typeface="Consolas" panose="020B0609020204030204" pitchFamily="49" charset="0"/>
              </a:rPr>
              <a:t>};</a:t>
            </a:r>
          </a:p>
        </p:txBody>
      </p:sp>
      <p:sp>
        <p:nvSpPr>
          <p:cNvPr id="8" name="Rectangle 7"/>
          <p:cNvSpPr/>
          <p:nvPr/>
        </p:nvSpPr>
        <p:spPr>
          <a:xfrm>
            <a:off x="195617" y="3891340"/>
            <a:ext cx="5072418" cy="830997"/>
          </a:xfrm>
          <a:prstGeom prst="rect">
            <a:avLst/>
          </a:prstGeom>
        </p:spPr>
        <p:txBody>
          <a:bodyPr wrap="square">
            <a:spAutoFit/>
          </a:bodyPr>
          <a:lstStyle/>
          <a:p>
            <a:r>
              <a:rPr lang="en-US" sz="1200" b="0" i="0" dirty="0">
                <a:solidFill>
                  <a:srgbClr val="0000CD"/>
                </a:solidFill>
                <a:effectLst/>
                <a:latin typeface="Consolas" panose="020B0609020204030204" pitchFamily="49" charset="0"/>
              </a:rPr>
              <a:t>String</a:t>
            </a:r>
            <a:r>
              <a:rPr lang="en-US" sz="1200" b="0" i="0" dirty="0">
                <a:solidFill>
                  <a:srgbClr val="000000"/>
                </a:solidFill>
                <a:effectLst/>
                <a:latin typeface="Consolas" panose="020B0609020204030204" pitchFamily="49" charset="0"/>
              </a:rPr>
              <a:t>[] cars = {</a:t>
            </a:r>
            <a:r>
              <a:rPr lang="en-US" sz="1200" b="0" i="0" dirty="0">
                <a:solidFill>
                  <a:srgbClr val="A52A2A"/>
                </a:solidFill>
                <a:effectLst/>
                <a:latin typeface="Consolas" panose="020B0609020204030204" pitchFamily="49" charset="0"/>
              </a:rPr>
              <a:t>"Volvo"</a:t>
            </a:r>
            <a:r>
              <a:rPr lang="en-US" sz="1200" b="0" i="0" dirty="0">
                <a:solidFill>
                  <a:srgbClr val="000000"/>
                </a:solidFill>
                <a:effectLst/>
                <a:latin typeface="Consolas" panose="020B0609020204030204" pitchFamily="49" charset="0"/>
              </a:rPr>
              <a:t>, </a:t>
            </a:r>
            <a:r>
              <a:rPr lang="en-US" sz="1200" b="0" i="0" dirty="0">
                <a:solidFill>
                  <a:srgbClr val="A52A2A"/>
                </a:solidFill>
                <a:effectLst/>
                <a:latin typeface="Consolas" panose="020B0609020204030204" pitchFamily="49" charset="0"/>
              </a:rPr>
              <a:t>"BMW"</a:t>
            </a:r>
            <a:r>
              <a:rPr lang="en-US" sz="1200" b="0" i="0" dirty="0">
                <a:solidFill>
                  <a:srgbClr val="000000"/>
                </a:solidFill>
                <a:effectLst/>
                <a:latin typeface="Consolas" panose="020B0609020204030204" pitchFamily="49" charset="0"/>
              </a:rPr>
              <a:t>, </a:t>
            </a:r>
            <a:r>
              <a:rPr lang="en-US" sz="1200" b="0" i="0" dirty="0">
                <a:solidFill>
                  <a:srgbClr val="A52A2A"/>
                </a:solidFill>
                <a:effectLst/>
                <a:latin typeface="Consolas" panose="020B0609020204030204" pitchFamily="49" charset="0"/>
              </a:rPr>
              <a:t>"Ford"</a:t>
            </a:r>
            <a:r>
              <a:rPr lang="en-US" sz="1200" b="0" i="0" dirty="0">
                <a:solidFill>
                  <a:srgbClr val="000000"/>
                </a:solidFill>
                <a:effectLst/>
                <a:latin typeface="Consolas" panose="020B0609020204030204" pitchFamily="49" charset="0"/>
              </a:rPr>
              <a:t>, </a:t>
            </a:r>
            <a:r>
              <a:rPr lang="en-US" sz="1200" b="0" i="0" dirty="0">
                <a:solidFill>
                  <a:srgbClr val="A52A2A"/>
                </a:solidFill>
                <a:effectLst/>
                <a:latin typeface="Consolas" panose="020B0609020204030204" pitchFamily="49" charset="0"/>
              </a:rPr>
              <a:t>"Mazda"</a:t>
            </a:r>
            <a:r>
              <a:rPr lang="en-US" sz="1200" b="0" i="0" dirty="0">
                <a:solidFill>
                  <a:srgbClr val="000000"/>
                </a:solidFill>
                <a:effectLst/>
                <a:latin typeface="Consolas" panose="020B0609020204030204" pitchFamily="49" charset="0"/>
              </a:rPr>
              <a:t>};</a:t>
            </a:r>
            <a:r>
              <a:rPr lang="en-US" sz="1200" dirty="0"/>
              <a:t/>
            </a:r>
            <a:br>
              <a:rPr lang="en-US" sz="1200" dirty="0"/>
            </a:br>
            <a:r>
              <a:rPr lang="en-US" sz="1200" b="0" i="0" dirty="0">
                <a:solidFill>
                  <a:srgbClr val="0000CD"/>
                </a:solidFill>
                <a:effectLst/>
                <a:latin typeface="Consolas" panose="020B0609020204030204" pitchFamily="49" charset="0"/>
              </a:rPr>
              <a:t>for</a:t>
            </a: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String</a:t>
            </a: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i</a:t>
            </a:r>
            <a:r>
              <a:rPr lang="en-US" sz="1200" b="0" i="0" dirty="0">
                <a:solidFill>
                  <a:srgbClr val="000000"/>
                </a:solidFill>
                <a:effectLst/>
                <a:latin typeface="Consolas" panose="020B0609020204030204" pitchFamily="49" charset="0"/>
              </a:rPr>
              <a:t> : cars) {</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System.out.println</a:t>
            </a:r>
            <a:r>
              <a:rPr lang="en-US" sz="1200" b="0" i="0" dirty="0">
                <a:solidFill>
                  <a:srgbClr val="000000"/>
                </a:solidFill>
                <a:effectLst/>
                <a:latin typeface="Consolas" panose="020B0609020204030204" pitchFamily="49" charset="0"/>
              </a:rPr>
              <a:t>(</a:t>
            </a:r>
            <a:r>
              <a:rPr lang="en-US" sz="1200" b="0" i="0" dirty="0" err="1">
                <a:solidFill>
                  <a:srgbClr val="000000"/>
                </a:solidFill>
                <a:effectLst/>
                <a:latin typeface="Consolas" panose="020B0609020204030204" pitchFamily="49" charset="0"/>
              </a:rPr>
              <a:t>i</a:t>
            </a:r>
            <a:r>
              <a:rPr lang="en-US" sz="1200" b="0" i="0" dirty="0">
                <a:solidFill>
                  <a:srgbClr val="000000"/>
                </a:solidFill>
                <a:effectLst/>
                <a:latin typeface="Consolas" panose="020B0609020204030204" pitchFamily="49" charset="0"/>
              </a:rPr>
              <a:t>);</a:t>
            </a:r>
            <a:r>
              <a:rPr lang="en-US" sz="1200" dirty="0"/>
              <a:t/>
            </a:r>
            <a:br>
              <a:rPr lang="en-US" sz="1200" dirty="0"/>
            </a:br>
            <a:r>
              <a:rPr lang="en-US" sz="1200" b="0" i="0" dirty="0">
                <a:solidFill>
                  <a:srgbClr val="000000"/>
                </a:solidFill>
                <a:effectLst/>
                <a:latin typeface="Consolas" panose="020B0609020204030204" pitchFamily="49" charset="0"/>
              </a:rPr>
              <a:t>}</a:t>
            </a:r>
            <a:endParaRPr lang="en-US" sz="1200" dirty="0"/>
          </a:p>
        </p:txBody>
      </p:sp>
      <p:sp>
        <p:nvSpPr>
          <p:cNvPr id="9" name="Rectangle 8"/>
          <p:cNvSpPr/>
          <p:nvPr/>
        </p:nvSpPr>
        <p:spPr>
          <a:xfrm>
            <a:off x="6241576" y="3492227"/>
            <a:ext cx="6096000" cy="2246769"/>
          </a:xfrm>
          <a:prstGeom prst="rect">
            <a:avLst/>
          </a:prstGeom>
        </p:spPr>
        <p:txBody>
          <a:bodyPr>
            <a:spAutoFit/>
          </a:bodyPr>
          <a:lstStyle/>
          <a:p>
            <a:r>
              <a:rPr lang="en-US" sz="1400" b="0" i="0" dirty="0">
                <a:solidFill>
                  <a:srgbClr val="0000CD"/>
                </a:solidFill>
                <a:effectLst/>
                <a:latin typeface="Consolas" panose="020B0609020204030204" pitchFamily="49" charset="0"/>
              </a:rPr>
              <a:t>public</a:t>
            </a:r>
            <a:r>
              <a:rPr lang="en-US" sz="1400" b="0" i="0" dirty="0">
                <a:solidFill>
                  <a:srgbClr val="FF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class</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MyClass</a:t>
            </a: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public</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static</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main(</a:t>
            </a:r>
            <a:r>
              <a:rPr lang="en-US" sz="1400" b="0" i="0" dirty="0">
                <a:solidFill>
                  <a:srgbClr val="0000CD"/>
                </a:solidFill>
                <a:effectLst/>
                <a:latin typeface="Consolas" panose="020B0609020204030204" pitchFamily="49" charset="0"/>
              </a:rPr>
              <a:t>String</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args</a:t>
            </a: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err="1">
                <a:solidFill>
                  <a:srgbClr val="0000CD"/>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myNumbers</a:t>
            </a:r>
            <a:r>
              <a:rPr lang="en-US" sz="1400" b="0" i="0" dirty="0">
                <a:solidFill>
                  <a:srgbClr val="000000"/>
                </a:solidFill>
                <a:effectLst/>
                <a:latin typeface="Consolas" panose="020B0609020204030204" pitchFamily="49" charset="0"/>
              </a:rPr>
              <a:t> = { {</a:t>
            </a:r>
            <a:r>
              <a:rPr lang="en-US" sz="1400" b="0" i="0" dirty="0">
                <a:solidFill>
                  <a:srgbClr val="FF0000"/>
                </a:solidFill>
                <a:effectLst/>
                <a:latin typeface="Consolas" panose="020B0609020204030204" pitchFamily="49" charset="0"/>
              </a:rPr>
              <a:t>1</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2</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3</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4</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5</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6</a:t>
            </a: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7</a:t>
            </a: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for</a:t>
            </a:r>
            <a:r>
              <a:rPr lang="en-US" sz="1400" b="0" i="0" dirty="0">
                <a:solidFill>
                  <a:srgbClr val="000000"/>
                </a:solidFill>
                <a:effectLst/>
                <a:latin typeface="Consolas" panose="020B0609020204030204" pitchFamily="49" charset="0"/>
              </a:rPr>
              <a:t> (</a:t>
            </a:r>
            <a:r>
              <a:rPr lang="en-US" sz="1400" b="0" i="0" dirty="0" err="1">
                <a:solidFill>
                  <a:srgbClr val="0000CD"/>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 </a:t>
            </a:r>
            <a:r>
              <a:rPr lang="en-US" sz="1400" b="0" i="0" dirty="0">
                <a:solidFill>
                  <a:srgbClr val="FF0000"/>
                </a:solidFill>
                <a:effectLst/>
                <a:latin typeface="Consolas" panose="020B0609020204030204" pitchFamily="49" charset="0"/>
              </a:rPr>
              <a:t>0</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&lt; </a:t>
            </a:r>
            <a:r>
              <a:rPr lang="en-US" sz="1400" b="0" i="0" dirty="0" err="1">
                <a:solidFill>
                  <a:srgbClr val="000000"/>
                </a:solidFill>
                <a:effectLst/>
                <a:latin typeface="Consolas" panose="020B0609020204030204" pitchFamily="49" charset="0"/>
              </a:rPr>
              <a:t>myNumbers.length</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for</a:t>
            </a:r>
            <a:r>
              <a:rPr lang="en-US" sz="1400" b="0" i="0" dirty="0">
                <a:solidFill>
                  <a:srgbClr val="000000"/>
                </a:solidFill>
                <a:effectLst/>
                <a:latin typeface="Consolas" panose="020B0609020204030204" pitchFamily="49" charset="0"/>
              </a:rPr>
              <a:t>(</a:t>
            </a:r>
            <a:r>
              <a:rPr lang="en-US" sz="1400" b="0" i="0" dirty="0" err="1">
                <a:solidFill>
                  <a:srgbClr val="0000CD"/>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j = </a:t>
            </a:r>
            <a:r>
              <a:rPr lang="en-US" sz="1400" b="0" i="0" dirty="0">
                <a:solidFill>
                  <a:srgbClr val="FF0000"/>
                </a:solidFill>
                <a:effectLst/>
                <a:latin typeface="Consolas" panose="020B0609020204030204" pitchFamily="49" charset="0"/>
              </a:rPr>
              <a:t>0</a:t>
            </a:r>
            <a:r>
              <a:rPr lang="en-US" sz="1400" b="0" i="0" dirty="0">
                <a:solidFill>
                  <a:srgbClr val="000000"/>
                </a:solidFill>
                <a:effectLst/>
                <a:latin typeface="Consolas" panose="020B0609020204030204" pitchFamily="49" charset="0"/>
              </a:rPr>
              <a:t>; j &lt; </a:t>
            </a:r>
            <a:r>
              <a:rPr lang="en-US" sz="1400" b="0" i="0" dirty="0" err="1">
                <a:solidFill>
                  <a:srgbClr val="000000"/>
                </a:solidFill>
                <a:effectLst/>
                <a:latin typeface="Consolas" panose="020B0609020204030204" pitchFamily="49" charset="0"/>
              </a:rPr>
              <a:t>myNumbers</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].length; ++j)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System.out.println</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myNumbers</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][j]);</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a:t>
            </a:r>
            <a:endParaRPr lang="en-US" sz="1400" dirty="0"/>
          </a:p>
        </p:txBody>
      </p:sp>
    </p:spTree>
    <p:extLst>
      <p:ext uri="{BB962C8B-B14F-4D97-AF65-F5344CB8AC3E}">
        <p14:creationId xmlns:p14="http://schemas.microsoft.com/office/powerpoint/2010/main" val="130941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2158" y="255474"/>
            <a:ext cx="3126177" cy="523220"/>
          </a:xfrm>
          <a:prstGeom prst="rect">
            <a:avLst/>
          </a:prstGeom>
        </p:spPr>
        <p:txBody>
          <a:bodyPr wrap="none">
            <a:spAutoFit/>
          </a:bodyPr>
          <a:lstStyle/>
          <a:p>
            <a:r>
              <a:rPr lang="en-US" sz="2800" dirty="0"/>
              <a:t>1.2 Class and Object</a:t>
            </a:r>
          </a:p>
        </p:txBody>
      </p:sp>
      <p:sp>
        <p:nvSpPr>
          <p:cNvPr id="5" name="Rectangle 4"/>
          <p:cNvSpPr/>
          <p:nvPr/>
        </p:nvSpPr>
        <p:spPr>
          <a:xfrm>
            <a:off x="0" y="855471"/>
            <a:ext cx="12192000" cy="1077218"/>
          </a:xfrm>
          <a:prstGeom prst="rect">
            <a:avLst/>
          </a:prstGeom>
        </p:spPr>
        <p:txBody>
          <a:bodyPr wrap="square">
            <a:spAutoFit/>
          </a:bodyPr>
          <a:lstStyle/>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Java is an object-oriented programming language.</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Everything in Java is associated with classes and objects, along with its attributes and methods. E.g.: in real life, a car is an object. The car has </a:t>
            </a:r>
            <a:r>
              <a:rPr lang="en-US" sz="1600" b="1" i="0" dirty="0">
                <a:solidFill>
                  <a:srgbClr val="000000"/>
                </a:solidFill>
                <a:effectLst/>
                <a:latin typeface="Verdana" panose="020B0604030504040204" pitchFamily="34" charset="0"/>
              </a:rPr>
              <a:t>attributes</a:t>
            </a:r>
            <a:r>
              <a:rPr lang="en-US" sz="1600" b="0" i="0" dirty="0">
                <a:solidFill>
                  <a:srgbClr val="000000"/>
                </a:solidFill>
                <a:effectLst/>
                <a:latin typeface="Verdana" panose="020B0604030504040204" pitchFamily="34" charset="0"/>
              </a:rPr>
              <a:t>, such as weight and color, and </a:t>
            </a:r>
            <a:r>
              <a:rPr lang="en-US" sz="1600" b="1" i="0" dirty="0">
                <a:solidFill>
                  <a:srgbClr val="000000"/>
                </a:solidFill>
                <a:effectLst/>
                <a:latin typeface="Verdana" panose="020B0604030504040204" pitchFamily="34" charset="0"/>
              </a:rPr>
              <a:t>methods</a:t>
            </a:r>
            <a:r>
              <a:rPr lang="en-US" sz="1600" b="0" i="0" dirty="0">
                <a:solidFill>
                  <a:srgbClr val="000000"/>
                </a:solidFill>
                <a:effectLst/>
                <a:latin typeface="Verdana" panose="020B0604030504040204" pitchFamily="34" charset="0"/>
              </a:rPr>
              <a:t>, such as drive and brake.</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A Class is like an object constructor, or a "blueprint" for creating objects.</a:t>
            </a:r>
          </a:p>
        </p:txBody>
      </p:sp>
      <p:sp>
        <p:nvSpPr>
          <p:cNvPr id="6" name="Rectangle 5"/>
          <p:cNvSpPr/>
          <p:nvPr/>
        </p:nvSpPr>
        <p:spPr>
          <a:xfrm>
            <a:off x="100150" y="2466412"/>
            <a:ext cx="1731371" cy="369332"/>
          </a:xfrm>
          <a:prstGeom prst="rect">
            <a:avLst/>
          </a:prstGeom>
        </p:spPr>
        <p:txBody>
          <a:bodyPr wrap="none">
            <a:spAutoFit/>
          </a:bodyPr>
          <a:lstStyle/>
          <a:p>
            <a:r>
              <a:rPr lang="en-US" b="1" i="0" dirty="0">
                <a:solidFill>
                  <a:srgbClr val="000000"/>
                </a:solidFill>
                <a:effectLst/>
                <a:latin typeface="Segoe UI" panose="020B0502040204020203" pitchFamily="34" charset="0"/>
              </a:rPr>
              <a:t>Create a Class:</a:t>
            </a:r>
          </a:p>
        </p:txBody>
      </p:sp>
      <p:sp>
        <p:nvSpPr>
          <p:cNvPr id="8" name="Rectangle 7"/>
          <p:cNvSpPr/>
          <p:nvPr/>
        </p:nvSpPr>
        <p:spPr>
          <a:xfrm>
            <a:off x="236561" y="3236246"/>
            <a:ext cx="4758520" cy="1477328"/>
          </a:xfrm>
          <a:prstGeom prst="rect">
            <a:avLst/>
          </a:prstGeom>
        </p:spPr>
        <p:txBody>
          <a:bodyPr wrap="square">
            <a:spAutoFit/>
          </a:bodyPr>
          <a:lstStyle/>
          <a:p>
            <a:r>
              <a:rPr lang="en-US" dirty="0"/>
              <a:t>Create a class called "</a:t>
            </a:r>
            <a:r>
              <a:rPr lang="en-US" dirty="0" err="1"/>
              <a:t>MyClass</a:t>
            </a:r>
            <a:r>
              <a:rPr lang="en-US" dirty="0"/>
              <a:t>" with a variable x:</a:t>
            </a:r>
          </a:p>
          <a:p>
            <a:endParaRPr lang="en-US" dirty="0"/>
          </a:p>
          <a:p>
            <a:r>
              <a:rPr lang="en-US" dirty="0"/>
              <a:t>public class </a:t>
            </a:r>
            <a:r>
              <a:rPr lang="en-US" dirty="0" err="1"/>
              <a:t>MyClass</a:t>
            </a:r>
            <a:r>
              <a:rPr lang="en-US" dirty="0"/>
              <a:t> {</a:t>
            </a:r>
          </a:p>
          <a:p>
            <a:r>
              <a:rPr lang="en-US" dirty="0"/>
              <a:t>  </a:t>
            </a:r>
            <a:r>
              <a:rPr lang="en-US" dirty="0" err="1"/>
              <a:t>int</a:t>
            </a:r>
            <a:r>
              <a:rPr lang="en-US" dirty="0"/>
              <a:t> x = 5;</a:t>
            </a:r>
          </a:p>
          <a:p>
            <a:r>
              <a:rPr lang="en-US" dirty="0"/>
              <a:t>}</a:t>
            </a:r>
          </a:p>
        </p:txBody>
      </p:sp>
      <p:sp>
        <p:nvSpPr>
          <p:cNvPr id="9" name="Rectangle 8"/>
          <p:cNvSpPr/>
          <p:nvPr/>
        </p:nvSpPr>
        <p:spPr>
          <a:xfrm>
            <a:off x="4376153" y="2370877"/>
            <a:ext cx="2043957" cy="369332"/>
          </a:xfrm>
          <a:prstGeom prst="rect">
            <a:avLst/>
          </a:prstGeom>
        </p:spPr>
        <p:txBody>
          <a:bodyPr wrap="none">
            <a:spAutoFit/>
          </a:bodyPr>
          <a:lstStyle/>
          <a:p>
            <a:r>
              <a:rPr lang="en-US" b="1" i="0" dirty="0">
                <a:solidFill>
                  <a:srgbClr val="000000"/>
                </a:solidFill>
                <a:effectLst/>
                <a:latin typeface="Segoe UI" panose="020B0502040204020203" pitchFamily="34" charset="0"/>
              </a:rPr>
              <a:t>Create an Object:</a:t>
            </a:r>
          </a:p>
        </p:txBody>
      </p:sp>
      <p:sp>
        <p:nvSpPr>
          <p:cNvPr id="11" name="Rectangle 10"/>
          <p:cNvSpPr/>
          <p:nvPr/>
        </p:nvSpPr>
        <p:spPr>
          <a:xfrm>
            <a:off x="6391702" y="2333685"/>
            <a:ext cx="6096000" cy="4524315"/>
          </a:xfrm>
          <a:prstGeom prst="rect">
            <a:avLst/>
          </a:prstGeom>
        </p:spPr>
        <p:txBody>
          <a:bodyPr>
            <a:spAutoFit/>
          </a:bodyPr>
          <a:lstStyle/>
          <a:p>
            <a:r>
              <a:rPr lang="en-US" dirty="0"/>
              <a:t>In Java, an object is created from a class. We have already created the class named </a:t>
            </a:r>
            <a:r>
              <a:rPr lang="en-US" dirty="0" err="1"/>
              <a:t>MyClass</a:t>
            </a:r>
            <a:r>
              <a:rPr lang="en-US" dirty="0"/>
              <a:t>, so now we can use this to create objects.</a:t>
            </a:r>
          </a:p>
          <a:p>
            <a:endParaRPr lang="en-US" dirty="0"/>
          </a:p>
          <a:p>
            <a:r>
              <a:rPr lang="en-US" dirty="0"/>
              <a:t>To create an object of </a:t>
            </a:r>
            <a:r>
              <a:rPr lang="en-US" dirty="0" err="1"/>
              <a:t>MyClass</a:t>
            </a:r>
            <a:r>
              <a:rPr lang="en-US" dirty="0"/>
              <a:t>, specify the class name, followed by the object name, and use the keyword new:</a:t>
            </a:r>
          </a:p>
          <a:p>
            <a:r>
              <a:rPr lang="en-US" dirty="0"/>
              <a:t>Create an object called "</a:t>
            </a:r>
            <a:r>
              <a:rPr lang="en-US" dirty="0" err="1"/>
              <a:t>myObj</a:t>
            </a:r>
            <a:r>
              <a:rPr lang="en-US" dirty="0"/>
              <a:t>" and print the value of x:</a:t>
            </a:r>
          </a:p>
          <a:p>
            <a:endParaRPr lang="en-US" dirty="0"/>
          </a:p>
          <a:p>
            <a:r>
              <a:rPr lang="en-US" dirty="0"/>
              <a:t>public class </a:t>
            </a:r>
            <a:r>
              <a:rPr lang="en-US" dirty="0" err="1"/>
              <a:t>MyClass</a:t>
            </a:r>
            <a:r>
              <a:rPr lang="en-US" dirty="0"/>
              <a:t> {</a:t>
            </a:r>
          </a:p>
          <a:p>
            <a:r>
              <a:rPr lang="en-US" dirty="0"/>
              <a:t>  </a:t>
            </a:r>
            <a:r>
              <a:rPr lang="en-US" dirty="0" err="1"/>
              <a:t>int</a:t>
            </a:r>
            <a:r>
              <a:rPr lang="en-US" dirty="0"/>
              <a:t> x = 5;</a:t>
            </a:r>
          </a:p>
          <a:p>
            <a:endParaRPr lang="en-US" dirty="0"/>
          </a:p>
          <a:p>
            <a:r>
              <a:rPr lang="en-US" dirty="0"/>
              <a:t>  public static void main(String[] </a:t>
            </a:r>
            <a:r>
              <a:rPr lang="en-US" dirty="0" err="1"/>
              <a:t>args</a:t>
            </a:r>
            <a:r>
              <a:rPr lang="en-US" dirty="0"/>
              <a:t>) {</a:t>
            </a:r>
          </a:p>
          <a:p>
            <a:r>
              <a:rPr lang="en-US" dirty="0"/>
              <a:t>    </a:t>
            </a:r>
            <a:r>
              <a:rPr lang="en-US" dirty="0" err="1"/>
              <a:t>MyClass</a:t>
            </a:r>
            <a:r>
              <a:rPr lang="en-US" dirty="0"/>
              <a:t> </a:t>
            </a:r>
            <a:r>
              <a:rPr lang="en-US" dirty="0" err="1"/>
              <a:t>myObj</a:t>
            </a:r>
            <a:r>
              <a:rPr lang="en-US" dirty="0"/>
              <a:t> = new </a:t>
            </a:r>
            <a:r>
              <a:rPr lang="en-US" dirty="0" err="1"/>
              <a:t>MyClass</a:t>
            </a:r>
            <a:r>
              <a:rPr lang="en-US" dirty="0"/>
              <a:t>();</a:t>
            </a:r>
          </a:p>
          <a:p>
            <a:r>
              <a:rPr lang="en-US" dirty="0"/>
              <a:t>    </a:t>
            </a:r>
            <a:r>
              <a:rPr lang="en-US" dirty="0" err="1"/>
              <a:t>System.out.println</a:t>
            </a:r>
            <a:r>
              <a:rPr lang="en-US" dirty="0"/>
              <a:t>(</a:t>
            </a:r>
            <a:r>
              <a:rPr lang="en-US" dirty="0" err="1"/>
              <a:t>myObj.x</a:t>
            </a:r>
            <a:r>
              <a:rPr lang="en-US" dirty="0"/>
              <a:t>);</a:t>
            </a:r>
          </a:p>
          <a:p>
            <a:r>
              <a:rPr lang="en-US" dirty="0"/>
              <a:t>  }</a:t>
            </a:r>
          </a:p>
          <a:p>
            <a:r>
              <a:rPr lang="en-US" dirty="0"/>
              <a:t>}</a:t>
            </a:r>
          </a:p>
        </p:txBody>
      </p:sp>
    </p:spTree>
    <p:extLst>
      <p:ext uri="{BB962C8B-B14F-4D97-AF65-F5344CB8AC3E}">
        <p14:creationId xmlns:p14="http://schemas.microsoft.com/office/powerpoint/2010/main" val="31025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3730" y="187088"/>
            <a:ext cx="3581400" cy="533400"/>
          </a:xfrm>
          <a:prstGeom prst="rect">
            <a:avLst/>
          </a:prstGeom>
        </p:spPr>
      </p:pic>
      <p:pic>
        <p:nvPicPr>
          <p:cNvPr id="5" name="Picture 4"/>
          <p:cNvPicPr>
            <a:picLocks noChangeAspect="1"/>
          </p:cNvPicPr>
          <p:nvPr/>
        </p:nvPicPr>
        <p:blipFill>
          <a:blip r:embed="rId3"/>
          <a:stretch>
            <a:fillRect/>
          </a:stretch>
        </p:blipFill>
        <p:spPr>
          <a:xfrm>
            <a:off x="271747" y="1065948"/>
            <a:ext cx="8181975" cy="685800"/>
          </a:xfrm>
          <a:prstGeom prst="rect">
            <a:avLst/>
          </a:prstGeom>
        </p:spPr>
      </p:pic>
      <p:pic>
        <p:nvPicPr>
          <p:cNvPr id="6" name="Picture 5"/>
          <p:cNvPicPr>
            <a:picLocks noChangeAspect="1"/>
          </p:cNvPicPr>
          <p:nvPr/>
        </p:nvPicPr>
        <p:blipFill>
          <a:blip r:embed="rId4"/>
          <a:stretch>
            <a:fillRect/>
          </a:stretch>
        </p:blipFill>
        <p:spPr>
          <a:xfrm>
            <a:off x="8453722" y="231730"/>
            <a:ext cx="2384856" cy="1520018"/>
          </a:xfrm>
          <a:prstGeom prst="rect">
            <a:avLst/>
          </a:prstGeom>
        </p:spPr>
      </p:pic>
      <p:pic>
        <p:nvPicPr>
          <p:cNvPr id="7" name="Picture 6"/>
          <p:cNvPicPr>
            <a:picLocks noChangeAspect="1"/>
          </p:cNvPicPr>
          <p:nvPr/>
        </p:nvPicPr>
        <p:blipFill>
          <a:blip r:embed="rId5"/>
          <a:stretch>
            <a:fillRect/>
          </a:stretch>
        </p:blipFill>
        <p:spPr>
          <a:xfrm>
            <a:off x="7634713" y="1611433"/>
            <a:ext cx="3609975" cy="485775"/>
          </a:xfrm>
          <a:prstGeom prst="rect">
            <a:avLst/>
          </a:prstGeom>
        </p:spPr>
      </p:pic>
      <p:pic>
        <p:nvPicPr>
          <p:cNvPr id="8" name="Picture 7"/>
          <p:cNvPicPr>
            <a:picLocks noChangeAspect="1"/>
          </p:cNvPicPr>
          <p:nvPr/>
        </p:nvPicPr>
        <p:blipFill>
          <a:blip r:embed="rId6"/>
          <a:stretch>
            <a:fillRect/>
          </a:stretch>
        </p:blipFill>
        <p:spPr>
          <a:xfrm>
            <a:off x="2588596" y="2447853"/>
            <a:ext cx="3248025" cy="542925"/>
          </a:xfrm>
          <a:prstGeom prst="rect">
            <a:avLst/>
          </a:prstGeom>
        </p:spPr>
      </p:pic>
      <p:pic>
        <p:nvPicPr>
          <p:cNvPr id="9" name="Picture 8"/>
          <p:cNvPicPr>
            <a:picLocks noChangeAspect="1"/>
          </p:cNvPicPr>
          <p:nvPr/>
        </p:nvPicPr>
        <p:blipFill>
          <a:blip r:embed="rId7"/>
          <a:stretch>
            <a:fillRect/>
          </a:stretch>
        </p:blipFill>
        <p:spPr>
          <a:xfrm>
            <a:off x="575479" y="2990777"/>
            <a:ext cx="10982063" cy="1321915"/>
          </a:xfrm>
          <a:prstGeom prst="rect">
            <a:avLst/>
          </a:prstGeom>
        </p:spPr>
      </p:pic>
      <p:pic>
        <p:nvPicPr>
          <p:cNvPr id="10" name="Picture 9"/>
          <p:cNvPicPr>
            <a:picLocks noChangeAspect="1"/>
          </p:cNvPicPr>
          <p:nvPr/>
        </p:nvPicPr>
        <p:blipFill>
          <a:blip r:embed="rId8"/>
          <a:stretch>
            <a:fillRect/>
          </a:stretch>
        </p:blipFill>
        <p:spPr>
          <a:xfrm>
            <a:off x="331171" y="4511154"/>
            <a:ext cx="4514850" cy="381000"/>
          </a:xfrm>
          <a:prstGeom prst="rect">
            <a:avLst/>
          </a:prstGeom>
        </p:spPr>
      </p:pic>
      <p:pic>
        <p:nvPicPr>
          <p:cNvPr id="11" name="Picture 10"/>
          <p:cNvPicPr>
            <a:picLocks noChangeAspect="1"/>
          </p:cNvPicPr>
          <p:nvPr/>
        </p:nvPicPr>
        <p:blipFill>
          <a:blip r:embed="rId9"/>
          <a:stretch>
            <a:fillRect/>
          </a:stretch>
        </p:blipFill>
        <p:spPr>
          <a:xfrm>
            <a:off x="5970806" y="4312691"/>
            <a:ext cx="4701743" cy="2405543"/>
          </a:xfrm>
          <a:prstGeom prst="rect">
            <a:avLst/>
          </a:prstGeom>
        </p:spPr>
      </p:pic>
    </p:spTree>
    <p:extLst>
      <p:ext uri="{BB962C8B-B14F-4D97-AF65-F5344CB8AC3E}">
        <p14:creationId xmlns:p14="http://schemas.microsoft.com/office/powerpoint/2010/main" val="26067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221" y="435021"/>
            <a:ext cx="2762250" cy="542925"/>
          </a:xfrm>
          <a:prstGeom prst="rect">
            <a:avLst/>
          </a:prstGeom>
        </p:spPr>
      </p:pic>
      <p:pic>
        <p:nvPicPr>
          <p:cNvPr id="5" name="Picture 4"/>
          <p:cNvPicPr>
            <a:picLocks noChangeAspect="1"/>
          </p:cNvPicPr>
          <p:nvPr/>
        </p:nvPicPr>
        <p:blipFill>
          <a:blip r:embed="rId3"/>
          <a:stretch>
            <a:fillRect/>
          </a:stretch>
        </p:blipFill>
        <p:spPr>
          <a:xfrm>
            <a:off x="0" y="1308103"/>
            <a:ext cx="3026095" cy="462320"/>
          </a:xfrm>
          <a:prstGeom prst="rect">
            <a:avLst/>
          </a:prstGeom>
        </p:spPr>
      </p:pic>
      <p:pic>
        <p:nvPicPr>
          <p:cNvPr id="6" name="Picture 5"/>
          <p:cNvPicPr>
            <a:picLocks noChangeAspect="1"/>
          </p:cNvPicPr>
          <p:nvPr/>
        </p:nvPicPr>
        <p:blipFill>
          <a:blip r:embed="rId4"/>
          <a:stretch>
            <a:fillRect/>
          </a:stretch>
        </p:blipFill>
        <p:spPr>
          <a:xfrm>
            <a:off x="289021" y="2428519"/>
            <a:ext cx="5265618" cy="3113931"/>
          </a:xfrm>
          <a:prstGeom prst="rect">
            <a:avLst/>
          </a:prstGeom>
        </p:spPr>
      </p:pic>
      <p:pic>
        <p:nvPicPr>
          <p:cNvPr id="7" name="Picture 6"/>
          <p:cNvPicPr>
            <a:picLocks noChangeAspect="1"/>
          </p:cNvPicPr>
          <p:nvPr/>
        </p:nvPicPr>
        <p:blipFill>
          <a:blip r:embed="rId5"/>
          <a:stretch>
            <a:fillRect/>
          </a:stretch>
        </p:blipFill>
        <p:spPr>
          <a:xfrm>
            <a:off x="3499654" y="1981463"/>
            <a:ext cx="2968676" cy="553482"/>
          </a:xfrm>
          <a:prstGeom prst="rect">
            <a:avLst/>
          </a:prstGeom>
        </p:spPr>
      </p:pic>
      <p:pic>
        <p:nvPicPr>
          <p:cNvPr id="8" name="Picture 7"/>
          <p:cNvPicPr>
            <a:picLocks noChangeAspect="1"/>
          </p:cNvPicPr>
          <p:nvPr/>
        </p:nvPicPr>
        <p:blipFill>
          <a:blip r:embed="rId6"/>
          <a:stretch>
            <a:fillRect/>
          </a:stretch>
        </p:blipFill>
        <p:spPr>
          <a:xfrm>
            <a:off x="6333696" y="1187496"/>
            <a:ext cx="4863152" cy="2963483"/>
          </a:xfrm>
          <a:prstGeom prst="rect">
            <a:avLst/>
          </a:prstGeom>
        </p:spPr>
      </p:pic>
      <p:pic>
        <p:nvPicPr>
          <p:cNvPr id="9" name="Picture 8"/>
          <p:cNvPicPr>
            <a:picLocks noChangeAspect="1"/>
          </p:cNvPicPr>
          <p:nvPr/>
        </p:nvPicPr>
        <p:blipFill>
          <a:blip r:embed="rId7"/>
          <a:stretch>
            <a:fillRect/>
          </a:stretch>
        </p:blipFill>
        <p:spPr>
          <a:xfrm>
            <a:off x="8060284" y="768396"/>
            <a:ext cx="2533650" cy="419100"/>
          </a:xfrm>
          <a:prstGeom prst="rect">
            <a:avLst/>
          </a:prstGeom>
        </p:spPr>
      </p:pic>
      <p:pic>
        <p:nvPicPr>
          <p:cNvPr id="10" name="Picture 9"/>
          <p:cNvPicPr>
            <a:picLocks noChangeAspect="1"/>
          </p:cNvPicPr>
          <p:nvPr/>
        </p:nvPicPr>
        <p:blipFill>
          <a:blip r:embed="rId8"/>
          <a:stretch>
            <a:fillRect/>
          </a:stretch>
        </p:blipFill>
        <p:spPr>
          <a:xfrm>
            <a:off x="859667" y="5361475"/>
            <a:ext cx="4124325" cy="361950"/>
          </a:xfrm>
          <a:prstGeom prst="rect">
            <a:avLst/>
          </a:prstGeom>
        </p:spPr>
      </p:pic>
      <p:pic>
        <p:nvPicPr>
          <p:cNvPr id="11" name="Picture 10"/>
          <p:cNvPicPr>
            <a:picLocks noChangeAspect="1"/>
          </p:cNvPicPr>
          <p:nvPr/>
        </p:nvPicPr>
        <p:blipFill>
          <a:blip r:embed="rId9"/>
          <a:stretch>
            <a:fillRect/>
          </a:stretch>
        </p:blipFill>
        <p:spPr>
          <a:xfrm>
            <a:off x="785837" y="6032311"/>
            <a:ext cx="4275634" cy="551156"/>
          </a:xfrm>
          <a:prstGeom prst="rect">
            <a:avLst/>
          </a:prstGeom>
        </p:spPr>
      </p:pic>
      <p:pic>
        <p:nvPicPr>
          <p:cNvPr id="12" name="Picture 11"/>
          <p:cNvPicPr>
            <a:picLocks noChangeAspect="1"/>
          </p:cNvPicPr>
          <p:nvPr/>
        </p:nvPicPr>
        <p:blipFill>
          <a:blip r:embed="rId10"/>
          <a:stretch>
            <a:fillRect/>
          </a:stretch>
        </p:blipFill>
        <p:spPr>
          <a:xfrm>
            <a:off x="4983992" y="4521256"/>
            <a:ext cx="6991350" cy="2085975"/>
          </a:xfrm>
          <a:prstGeom prst="rect">
            <a:avLst/>
          </a:prstGeom>
        </p:spPr>
      </p:pic>
      <p:pic>
        <p:nvPicPr>
          <p:cNvPr id="13" name="Picture 12"/>
          <p:cNvPicPr>
            <a:picLocks noChangeAspect="1"/>
          </p:cNvPicPr>
          <p:nvPr/>
        </p:nvPicPr>
        <p:blipFill>
          <a:blip r:embed="rId11"/>
          <a:stretch>
            <a:fillRect/>
          </a:stretch>
        </p:blipFill>
        <p:spPr>
          <a:xfrm>
            <a:off x="3358699" y="6463728"/>
            <a:ext cx="8067675" cy="428625"/>
          </a:xfrm>
          <a:prstGeom prst="rect">
            <a:avLst/>
          </a:prstGeom>
        </p:spPr>
      </p:pic>
    </p:spTree>
    <p:extLst>
      <p:ext uri="{BB962C8B-B14F-4D97-AF65-F5344CB8AC3E}">
        <p14:creationId xmlns:p14="http://schemas.microsoft.com/office/powerpoint/2010/main" val="13721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66016" y="281059"/>
            <a:ext cx="2905125" cy="400050"/>
          </a:xfrm>
          <a:prstGeom prst="rect">
            <a:avLst/>
          </a:prstGeom>
        </p:spPr>
      </p:pic>
      <p:pic>
        <p:nvPicPr>
          <p:cNvPr id="5" name="Picture 4"/>
          <p:cNvPicPr>
            <a:picLocks noChangeAspect="1"/>
          </p:cNvPicPr>
          <p:nvPr/>
        </p:nvPicPr>
        <p:blipFill>
          <a:blip r:embed="rId3"/>
          <a:stretch>
            <a:fillRect/>
          </a:stretch>
        </p:blipFill>
        <p:spPr>
          <a:xfrm>
            <a:off x="0" y="1843381"/>
            <a:ext cx="5292855" cy="2524908"/>
          </a:xfrm>
          <a:prstGeom prst="rect">
            <a:avLst/>
          </a:prstGeom>
        </p:spPr>
      </p:pic>
      <p:sp>
        <p:nvSpPr>
          <p:cNvPr id="6" name="Rectangle 5"/>
          <p:cNvSpPr/>
          <p:nvPr/>
        </p:nvSpPr>
        <p:spPr>
          <a:xfrm>
            <a:off x="0" y="1141630"/>
            <a:ext cx="7146879" cy="276999"/>
          </a:xfrm>
          <a:prstGeom prst="rect">
            <a:avLst/>
          </a:prstGeom>
        </p:spPr>
        <p:txBody>
          <a:bodyPr wrap="square">
            <a:spAutoFit/>
          </a:bodyPr>
          <a:lstStyle/>
          <a:p>
            <a:r>
              <a:rPr lang="en-US" sz="1200" dirty="0">
                <a:solidFill>
                  <a:srgbClr val="000000"/>
                </a:solidFill>
                <a:latin typeface="Arial" panose="020B0604020202020204" pitchFamily="34" charset="0"/>
                <a:cs typeface="Arial" panose="020B0604020202020204" pitchFamily="34" charset="0"/>
              </a:rPr>
              <a:t>To call a method, write the method's name followed by two parentheses </a:t>
            </a:r>
            <a:r>
              <a:rPr lang="en-US" sz="1200" b="1" dirty="0">
                <a:solidFill>
                  <a:srgbClr val="00000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and a semicolon</a:t>
            </a:r>
            <a:r>
              <a:rPr lang="en-US" sz="1200" b="1" dirty="0">
                <a:solidFill>
                  <a:srgbClr val="000000"/>
                </a:solidFill>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4"/>
          <a:stretch>
            <a:fillRect/>
          </a:stretch>
        </p:blipFill>
        <p:spPr>
          <a:xfrm>
            <a:off x="7371141" y="481084"/>
            <a:ext cx="4298832" cy="3670282"/>
          </a:xfrm>
          <a:prstGeom prst="rect">
            <a:avLst/>
          </a:prstGeom>
        </p:spPr>
      </p:pic>
      <p:pic>
        <p:nvPicPr>
          <p:cNvPr id="8" name="Picture 7"/>
          <p:cNvPicPr>
            <a:picLocks noChangeAspect="1"/>
          </p:cNvPicPr>
          <p:nvPr/>
        </p:nvPicPr>
        <p:blipFill>
          <a:blip r:embed="rId5"/>
          <a:stretch>
            <a:fillRect/>
          </a:stretch>
        </p:blipFill>
        <p:spPr>
          <a:xfrm>
            <a:off x="4142166" y="4475595"/>
            <a:ext cx="3228975" cy="581025"/>
          </a:xfrm>
          <a:prstGeom prst="rect">
            <a:avLst/>
          </a:prstGeom>
        </p:spPr>
      </p:pic>
      <p:pic>
        <p:nvPicPr>
          <p:cNvPr id="9" name="Picture 8"/>
          <p:cNvPicPr>
            <a:picLocks noChangeAspect="1"/>
          </p:cNvPicPr>
          <p:nvPr/>
        </p:nvPicPr>
        <p:blipFill>
          <a:blip r:embed="rId6"/>
          <a:stretch>
            <a:fillRect/>
          </a:stretch>
        </p:blipFill>
        <p:spPr>
          <a:xfrm>
            <a:off x="812409" y="5503628"/>
            <a:ext cx="10570010" cy="678808"/>
          </a:xfrm>
          <a:prstGeom prst="rect">
            <a:avLst/>
          </a:prstGeom>
        </p:spPr>
      </p:pic>
    </p:spTree>
    <p:extLst>
      <p:ext uri="{BB962C8B-B14F-4D97-AF65-F5344CB8AC3E}">
        <p14:creationId xmlns:p14="http://schemas.microsoft.com/office/powerpoint/2010/main" val="203966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5863" y="287101"/>
            <a:ext cx="9366244" cy="477174"/>
          </a:xfrm>
          <a:prstGeom prst="rect">
            <a:avLst/>
          </a:prstGeom>
        </p:spPr>
      </p:pic>
      <p:pic>
        <p:nvPicPr>
          <p:cNvPr id="6" name="Picture 5"/>
          <p:cNvPicPr>
            <a:picLocks noChangeAspect="1"/>
          </p:cNvPicPr>
          <p:nvPr/>
        </p:nvPicPr>
        <p:blipFill>
          <a:blip r:embed="rId3"/>
          <a:stretch>
            <a:fillRect/>
          </a:stretch>
        </p:blipFill>
        <p:spPr>
          <a:xfrm>
            <a:off x="1595863" y="1033106"/>
            <a:ext cx="8023220" cy="1573615"/>
          </a:xfrm>
          <a:prstGeom prst="rect">
            <a:avLst/>
          </a:prstGeom>
        </p:spPr>
      </p:pic>
      <p:pic>
        <p:nvPicPr>
          <p:cNvPr id="7" name="Picture 6"/>
          <p:cNvPicPr>
            <a:picLocks noChangeAspect="1"/>
          </p:cNvPicPr>
          <p:nvPr/>
        </p:nvPicPr>
        <p:blipFill>
          <a:blip r:embed="rId4"/>
          <a:stretch>
            <a:fillRect/>
          </a:stretch>
        </p:blipFill>
        <p:spPr>
          <a:xfrm>
            <a:off x="1595861" y="2606721"/>
            <a:ext cx="8200293" cy="1423493"/>
          </a:xfrm>
          <a:prstGeom prst="rect">
            <a:avLst/>
          </a:prstGeom>
        </p:spPr>
      </p:pic>
      <p:pic>
        <p:nvPicPr>
          <p:cNvPr id="8" name="Picture 7"/>
          <p:cNvPicPr>
            <a:picLocks noChangeAspect="1"/>
          </p:cNvPicPr>
          <p:nvPr/>
        </p:nvPicPr>
        <p:blipFill>
          <a:blip r:embed="rId5"/>
          <a:stretch>
            <a:fillRect/>
          </a:stretch>
        </p:blipFill>
        <p:spPr>
          <a:xfrm>
            <a:off x="1595861" y="4030214"/>
            <a:ext cx="6565499" cy="1427813"/>
          </a:xfrm>
          <a:prstGeom prst="rect">
            <a:avLst/>
          </a:prstGeom>
        </p:spPr>
      </p:pic>
      <p:pic>
        <p:nvPicPr>
          <p:cNvPr id="9" name="Picture 8"/>
          <p:cNvPicPr>
            <a:picLocks noChangeAspect="1"/>
          </p:cNvPicPr>
          <p:nvPr/>
        </p:nvPicPr>
        <p:blipFill>
          <a:blip r:embed="rId6"/>
          <a:stretch>
            <a:fillRect/>
          </a:stretch>
        </p:blipFill>
        <p:spPr>
          <a:xfrm>
            <a:off x="1595861" y="5453707"/>
            <a:ext cx="6879399" cy="1196904"/>
          </a:xfrm>
          <a:prstGeom prst="rect">
            <a:avLst/>
          </a:prstGeom>
        </p:spPr>
      </p:pic>
    </p:spTree>
    <p:extLst>
      <p:ext uri="{BB962C8B-B14F-4D97-AF65-F5344CB8AC3E}">
        <p14:creationId xmlns:p14="http://schemas.microsoft.com/office/powerpoint/2010/main" val="39663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535" y="171521"/>
            <a:ext cx="11891613" cy="879357"/>
          </a:xfrm>
          <a:prstGeom prst="rect">
            <a:avLst/>
          </a:prstGeom>
        </p:spPr>
      </p:pic>
      <p:pic>
        <p:nvPicPr>
          <p:cNvPr id="5" name="Picture 4"/>
          <p:cNvPicPr>
            <a:picLocks noChangeAspect="1"/>
          </p:cNvPicPr>
          <p:nvPr/>
        </p:nvPicPr>
        <p:blipFill>
          <a:blip r:embed="rId3"/>
          <a:stretch>
            <a:fillRect/>
          </a:stretch>
        </p:blipFill>
        <p:spPr>
          <a:xfrm>
            <a:off x="757447" y="1509996"/>
            <a:ext cx="10567788" cy="5068225"/>
          </a:xfrm>
          <a:prstGeom prst="rect">
            <a:avLst/>
          </a:prstGeom>
        </p:spPr>
      </p:pic>
    </p:spTree>
    <p:extLst>
      <p:ext uri="{BB962C8B-B14F-4D97-AF65-F5344CB8AC3E}">
        <p14:creationId xmlns:p14="http://schemas.microsoft.com/office/powerpoint/2010/main" val="114992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284" y="432894"/>
            <a:ext cx="2276585" cy="523220"/>
          </a:xfrm>
          <a:prstGeom prst="rect">
            <a:avLst/>
          </a:prstGeom>
        </p:spPr>
        <p:txBody>
          <a:bodyPr wrap="none">
            <a:spAutoFit/>
          </a:bodyPr>
          <a:lstStyle/>
          <a:p>
            <a:r>
              <a:rPr lang="en-US" sz="2800" b="0" i="0" dirty="0">
                <a:solidFill>
                  <a:srgbClr val="000000"/>
                </a:solidFill>
                <a:effectLst/>
                <a:latin typeface="Segoe UI" panose="020B0502040204020203" pitchFamily="34" charset="0"/>
              </a:rPr>
              <a:t>What is Java?</a:t>
            </a:r>
          </a:p>
        </p:txBody>
      </p:sp>
      <p:sp>
        <p:nvSpPr>
          <p:cNvPr id="5" name="Rectangle 4"/>
          <p:cNvSpPr/>
          <p:nvPr/>
        </p:nvSpPr>
        <p:spPr>
          <a:xfrm>
            <a:off x="291152" y="2116624"/>
            <a:ext cx="4963236" cy="3693319"/>
          </a:xfrm>
          <a:prstGeom prst="rect">
            <a:avLst/>
          </a:prstGeom>
        </p:spPr>
        <p:txBody>
          <a:bodyPr wrap="square">
            <a:spAutoFit/>
          </a:bodyPr>
          <a:lstStyle/>
          <a:p>
            <a:r>
              <a:rPr lang="en-US" b="0" i="0" dirty="0">
                <a:solidFill>
                  <a:srgbClr val="000000"/>
                </a:solidFill>
                <a:effectLst/>
                <a:latin typeface="Verdana" panose="020B0604030504040204" pitchFamily="34" charset="0"/>
              </a:rPr>
              <a:t>Java is a popular programming language, created in 1995. It is owned by Oracle, and more than </a:t>
            </a:r>
            <a:r>
              <a:rPr lang="en-US" b="1" i="0" dirty="0">
                <a:solidFill>
                  <a:srgbClr val="000000"/>
                </a:solidFill>
                <a:effectLst/>
                <a:latin typeface="Verdana" panose="020B0604030504040204" pitchFamily="34" charset="0"/>
              </a:rPr>
              <a:t>3 billion</a:t>
            </a:r>
            <a:r>
              <a:rPr lang="en-US" b="0" i="0" dirty="0">
                <a:solidFill>
                  <a:srgbClr val="000000"/>
                </a:solidFill>
                <a:effectLst/>
                <a:latin typeface="Verdana" panose="020B0604030504040204" pitchFamily="34" charset="0"/>
              </a:rPr>
              <a:t> devices run Java. It is used for:</a:t>
            </a:r>
          </a:p>
          <a:p>
            <a:endParaRPr lang="en-US" b="0" i="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Mobile applications (specially Android apps)</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Desktop applications</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Web applications</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Web servers and application servers</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Games</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Database connection</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And much, much more!</a:t>
            </a:r>
          </a:p>
        </p:txBody>
      </p:sp>
      <p:sp>
        <p:nvSpPr>
          <p:cNvPr id="6" name="Rectangle 5"/>
          <p:cNvSpPr/>
          <p:nvPr/>
        </p:nvSpPr>
        <p:spPr>
          <a:xfrm>
            <a:off x="7008774" y="364657"/>
            <a:ext cx="2492990" cy="523220"/>
          </a:xfrm>
          <a:prstGeom prst="rect">
            <a:avLst/>
          </a:prstGeom>
        </p:spPr>
        <p:txBody>
          <a:bodyPr wrap="none">
            <a:spAutoFit/>
          </a:bodyPr>
          <a:lstStyle/>
          <a:p>
            <a:r>
              <a:rPr lang="en-US" sz="2800" dirty="0">
                <a:solidFill>
                  <a:srgbClr val="000000"/>
                </a:solidFill>
                <a:latin typeface="Segoe UI" panose="020B0502040204020203" pitchFamily="34" charset="0"/>
              </a:rPr>
              <a:t>Why Use Java?</a:t>
            </a:r>
          </a:p>
        </p:txBody>
      </p:sp>
      <p:sp>
        <p:nvSpPr>
          <p:cNvPr id="7" name="Rectangle 6"/>
          <p:cNvSpPr/>
          <p:nvPr/>
        </p:nvSpPr>
        <p:spPr>
          <a:xfrm>
            <a:off x="5886734" y="2282420"/>
            <a:ext cx="6096000" cy="3139321"/>
          </a:xfrm>
          <a:prstGeom prst="rect">
            <a:avLst/>
          </a:prstGeom>
        </p:spPr>
        <p:txBody>
          <a:bodyPr>
            <a:spAutoFit/>
          </a:bodyPr>
          <a:lstStyle/>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Java works on different platforms (Windows, Mac, Linux, Raspberry Pi, etc.)</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It is one of the most popular programming language in the world</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It is easy to learn and simple to use</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It is open-source and free</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It is secure, fast and powerful</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It has a huge community support (tens of millions of developers)</a:t>
            </a:r>
          </a:p>
          <a:p>
            <a:r>
              <a:rPr lang="en-US" dirty="0"/>
              <a:t/>
            </a:r>
            <a:br>
              <a:rPr lang="en-US" dirty="0"/>
            </a:br>
            <a:endParaRPr lang="en-US" dirty="0"/>
          </a:p>
        </p:txBody>
      </p:sp>
    </p:spTree>
    <p:extLst>
      <p:ext uri="{BB962C8B-B14F-4D97-AF65-F5344CB8AC3E}">
        <p14:creationId xmlns:p14="http://schemas.microsoft.com/office/powerpoint/2010/main" val="404887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9071" y="393795"/>
            <a:ext cx="8275948" cy="5734050"/>
          </a:xfrm>
          <a:prstGeom prst="rect">
            <a:avLst/>
          </a:prstGeom>
        </p:spPr>
      </p:pic>
      <p:pic>
        <p:nvPicPr>
          <p:cNvPr id="5" name="Picture 4"/>
          <p:cNvPicPr>
            <a:picLocks noChangeAspect="1"/>
          </p:cNvPicPr>
          <p:nvPr/>
        </p:nvPicPr>
        <p:blipFill>
          <a:blip r:embed="rId3"/>
          <a:stretch>
            <a:fillRect/>
          </a:stretch>
        </p:blipFill>
        <p:spPr>
          <a:xfrm>
            <a:off x="7146779" y="5528268"/>
            <a:ext cx="5045221" cy="1199154"/>
          </a:xfrm>
          <a:prstGeom prst="rect">
            <a:avLst/>
          </a:prstGeom>
        </p:spPr>
      </p:pic>
    </p:spTree>
    <p:extLst>
      <p:ext uri="{BB962C8B-B14F-4D97-AF65-F5344CB8AC3E}">
        <p14:creationId xmlns:p14="http://schemas.microsoft.com/office/powerpoint/2010/main" val="46269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43813" y="387041"/>
            <a:ext cx="3076575" cy="542925"/>
          </a:xfrm>
          <a:prstGeom prst="rect">
            <a:avLst/>
          </a:prstGeom>
        </p:spPr>
      </p:pic>
      <p:pic>
        <p:nvPicPr>
          <p:cNvPr id="5" name="Picture 4"/>
          <p:cNvPicPr>
            <a:picLocks noChangeAspect="1"/>
          </p:cNvPicPr>
          <p:nvPr/>
        </p:nvPicPr>
        <p:blipFill>
          <a:blip r:embed="rId3"/>
          <a:stretch>
            <a:fillRect/>
          </a:stretch>
        </p:blipFill>
        <p:spPr>
          <a:xfrm>
            <a:off x="871893" y="1046541"/>
            <a:ext cx="11476260" cy="1027919"/>
          </a:xfrm>
          <a:prstGeom prst="rect">
            <a:avLst/>
          </a:prstGeom>
        </p:spPr>
      </p:pic>
      <p:pic>
        <p:nvPicPr>
          <p:cNvPr id="6" name="Picture 5"/>
          <p:cNvPicPr>
            <a:picLocks noChangeAspect="1"/>
          </p:cNvPicPr>
          <p:nvPr/>
        </p:nvPicPr>
        <p:blipFill>
          <a:blip r:embed="rId4"/>
          <a:stretch>
            <a:fillRect/>
          </a:stretch>
        </p:blipFill>
        <p:spPr>
          <a:xfrm>
            <a:off x="1539140" y="2191034"/>
            <a:ext cx="9572202" cy="4455425"/>
          </a:xfrm>
          <a:prstGeom prst="rect">
            <a:avLst/>
          </a:prstGeom>
        </p:spPr>
      </p:pic>
    </p:spTree>
    <p:extLst>
      <p:ext uri="{BB962C8B-B14F-4D97-AF65-F5344CB8AC3E}">
        <p14:creationId xmlns:p14="http://schemas.microsoft.com/office/powerpoint/2010/main" val="309416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0758" y="158371"/>
            <a:ext cx="10312616" cy="1752316"/>
          </a:xfrm>
          <a:prstGeom prst="rect">
            <a:avLst/>
          </a:prstGeom>
        </p:spPr>
      </p:pic>
      <p:pic>
        <p:nvPicPr>
          <p:cNvPr id="5" name="Picture 4"/>
          <p:cNvPicPr>
            <a:picLocks noChangeAspect="1"/>
          </p:cNvPicPr>
          <p:nvPr/>
        </p:nvPicPr>
        <p:blipFill>
          <a:blip r:embed="rId3"/>
          <a:stretch>
            <a:fillRect/>
          </a:stretch>
        </p:blipFill>
        <p:spPr>
          <a:xfrm>
            <a:off x="4272957" y="1910687"/>
            <a:ext cx="3400425" cy="485775"/>
          </a:xfrm>
          <a:prstGeom prst="rect">
            <a:avLst/>
          </a:prstGeom>
        </p:spPr>
      </p:pic>
      <p:pic>
        <p:nvPicPr>
          <p:cNvPr id="6" name="Picture 5"/>
          <p:cNvPicPr>
            <a:picLocks noChangeAspect="1"/>
          </p:cNvPicPr>
          <p:nvPr/>
        </p:nvPicPr>
        <p:blipFill>
          <a:blip r:embed="rId4"/>
          <a:stretch>
            <a:fillRect/>
          </a:stretch>
        </p:blipFill>
        <p:spPr>
          <a:xfrm>
            <a:off x="546762" y="2668919"/>
            <a:ext cx="4352783" cy="3928959"/>
          </a:xfrm>
          <a:prstGeom prst="rect">
            <a:avLst/>
          </a:prstGeom>
        </p:spPr>
      </p:pic>
      <p:pic>
        <p:nvPicPr>
          <p:cNvPr id="7" name="Picture 6"/>
          <p:cNvPicPr>
            <a:picLocks noChangeAspect="1"/>
          </p:cNvPicPr>
          <p:nvPr/>
        </p:nvPicPr>
        <p:blipFill>
          <a:blip r:embed="rId5"/>
          <a:stretch>
            <a:fillRect/>
          </a:stretch>
        </p:blipFill>
        <p:spPr>
          <a:xfrm>
            <a:off x="5317792" y="2567911"/>
            <a:ext cx="6055581" cy="4247620"/>
          </a:xfrm>
          <a:prstGeom prst="rect">
            <a:avLst/>
          </a:prstGeom>
        </p:spPr>
      </p:pic>
      <p:pic>
        <p:nvPicPr>
          <p:cNvPr id="8" name="Picture 7"/>
          <p:cNvPicPr>
            <a:picLocks noChangeAspect="1"/>
          </p:cNvPicPr>
          <p:nvPr/>
        </p:nvPicPr>
        <p:blipFill>
          <a:blip r:embed="rId6"/>
          <a:stretch>
            <a:fillRect/>
          </a:stretch>
        </p:blipFill>
        <p:spPr>
          <a:xfrm>
            <a:off x="390596" y="2086899"/>
            <a:ext cx="3686175" cy="304800"/>
          </a:xfrm>
          <a:prstGeom prst="rect">
            <a:avLst/>
          </a:prstGeom>
        </p:spPr>
      </p:pic>
    </p:spTree>
    <p:extLst>
      <p:ext uri="{BB962C8B-B14F-4D97-AF65-F5344CB8AC3E}">
        <p14:creationId xmlns:p14="http://schemas.microsoft.com/office/powerpoint/2010/main" val="212852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5160" y="337361"/>
            <a:ext cx="2820837" cy="523220"/>
          </a:xfrm>
          <a:prstGeom prst="rect">
            <a:avLst/>
          </a:prstGeom>
        </p:spPr>
        <p:txBody>
          <a:bodyPr wrap="none">
            <a:spAutoFit/>
          </a:bodyPr>
          <a:lstStyle/>
          <a:p>
            <a:r>
              <a:rPr lang="en-US" sz="2800" b="0" i="0" dirty="0">
                <a:solidFill>
                  <a:srgbClr val="000000"/>
                </a:solidFill>
                <a:effectLst/>
                <a:latin typeface="Segoe UI" panose="020B0502040204020203" pitchFamily="34" charset="0"/>
              </a:rPr>
              <a:t>Modifiers in Java</a:t>
            </a:r>
          </a:p>
        </p:txBody>
      </p:sp>
      <p:sp>
        <p:nvSpPr>
          <p:cNvPr id="5" name="Rectangle 4"/>
          <p:cNvSpPr/>
          <p:nvPr/>
        </p:nvSpPr>
        <p:spPr>
          <a:xfrm>
            <a:off x="2174542" y="1040979"/>
            <a:ext cx="9275930" cy="830997"/>
          </a:xfrm>
          <a:prstGeom prst="rect">
            <a:avLst/>
          </a:prstGeom>
        </p:spPr>
        <p:txBody>
          <a:bodyPr wrap="square">
            <a:spAutoFit/>
          </a:bodyPr>
          <a:lstStyle/>
          <a:p>
            <a:r>
              <a:rPr lang="en-US" sz="1600" b="0" i="0" dirty="0">
                <a:solidFill>
                  <a:srgbClr val="000000"/>
                </a:solidFill>
                <a:effectLst/>
                <a:latin typeface="Verdana" panose="020B0604030504040204" pitchFamily="34" charset="0"/>
              </a:rPr>
              <a:t>We divide modifiers into two groups:</a:t>
            </a:r>
          </a:p>
          <a:p>
            <a:pPr>
              <a:buFont typeface="Arial" panose="020B0604020202020204" pitchFamily="34" charset="0"/>
              <a:buChar char="•"/>
            </a:pPr>
            <a:r>
              <a:rPr lang="en-US" sz="1600" b="1" i="0" dirty="0">
                <a:solidFill>
                  <a:srgbClr val="000000"/>
                </a:solidFill>
                <a:effectLst/>
                <a:latin typeface="Verdana" panose="020B0604030504040204" pitchFamily="34" charset="0"/>
              </a:rPr>
              <a:t>Access Modifiers</a:t>
            </a:r>
            <a:r>
              <a:rPr lang="en-US" sz="1600" b="0" i="0" dirty="0">
                <a:solidFill>
                  <a:srgbClr val="000000"/>
                </a:solidFill>
                <a:effectLst/>
                <a:latin typeface="Verdana" panose="020B0604030504040204" pitchFamily="34" charset="0"/>
              </a:rPr>
              <a:t> - controls the access level</a:t>
            </a:r>
          </a:p>
          <a:p>
            <a:pPr>
              <a:buFont typeface="Arial" panose="020B0604020202020204" pitchFamily="34" charset="0"/>
              <a:buChar char="•"/>
            </a:pPr>
            <a:r>
              <a:rPr lang="en-US" sz="1600" b="1" i="0" dirty="0">
                <a:solidFill>
                  <a:srgbClr val="000000"/>
                </a:solidFill>
                <a:effectLst/>
                <a:latin typeface="Verdana" panose="020B0604030504040204" pitchFamily="34" charset="0"/>
              </a:rPr>
              <a:t>Non-Access Modifiers</a:t>
            </a:r>
            <a:r>
              <a:rPr lang="en-US" sz="1600" b="0" i="0" dirty="0">
                <a:solidFill>
                  <a:srgbClr val="000000"/>
                </a:solidFill>
                <a:effectLst/>
                <a:latin typeface="Verdana" panose="020B0604030504040204" pitchFamily="34" charset="0"/>
              </a:rPr>
              <a:t> - do not control access level, but provides other functionality</a:t>
            </a:r>
          </a:p>
        </p:txBody>
      </p:sp>
      <p:sp>
        <p:nvSpPr>
          <p:cNvPr id="11" name="Rectangle 3"/>
          <p:cNvSpPr>
            <a:spLocks noChangeArrowheads="1"/>
          </p:cNvSpPr>
          <p:nvPr/>
        </p:nvSpPr>
        <p:spPr bwMode="auto">
          <a:xfrm>
            <a:off x="382137" y="1979006"/>
            <a:ext cx="4067033" cy="7027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Access Modifiers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Verdana" panose="020B0604030504040204" pitchFamily="34" charset="0"/>
              </a:rPr>
              <a:t>For </a:t>
            </a:r>
            <a:r>
              <a:rPr kumimoji="0" lang="en-US" sz="1100" b="1" i="0" u="none" strike="noStrike" cap="none" normalizeH="0" baseline="0" dirty="0">
                <a:ln>
                  <a:noFill/>
                </a:ln>
                <a:solidFill>
                  <a:srgbClr val="000000"/>
                </a:solidFill>
                <a:effectLst/>
                <a:latin typeface="Verdana" panose="020B0604030504040204" pitchFamily="34" charset="0"/>
              </a:rPr>
              <a:t>classes</a:t>
            </a:r>
            <a:r>
              <a:rPr kumimoji="0" lang="en-US" sz="1100" b="0" i="0" u="none" strike="noStrike" cap="none" normalizeH="0" baseline="0" dirty="0">
                <a:ln>
                  <a:noFill/>
                </a:ln>
                <a:solidFill>
                  <a:srgbClr val="000000"/>
                </a:solidFill>
                <a:effectLst/>
                <a:latin typeface="Verdana" panose="020B0604030504040204" pitchFamily="34" charset="0"/>
              </a:rPr>
              <a:t>, you can use either </a:t>
            </a:r>
            <a:r>
              <a:rPr kumimoji="0" lang="en-US" sz="1200" b="0" i="0" u="none" strike="noStrike" cap="none" normalizeH="0" baseline="0" dirty="0">
                <a:ln>
                  <a:noFill/>
                </a:ln>
                <a:solidFill>
                  <a:srgbClr val="DC143C"/>
                </a:solidFill>
                <a:effectLst/>
                <a:latin typeface="Consolas" panose="020B0609020204030204" pitchFamily="49" charset="0"/>
              </a:rPr>
              <a:t>public</a:t>
            </a:r>
            <a:r>
              <a:rPr kumimoji="0" lang="en-US" sz="1100" b="0" i="0" u="none" strike="noStrike" cap="none" normalizeH="0" baseline="0" dirty="0">
                <a:ln>
                  <a:noFill/>
                </a:ln>
                <a:solidFill>
                  <a:srgbClr val="000000"/>
                </a:solidFill>
                <a:effectLst/>
                <a:latin typeface="Verdana" panose="020B0604030504040204" pitchFamily="34" charset="0"/>
              </a:rPr>
              <a:t> or </a:t>
            </a:r>
            <a:r>
              <a:rPr kumimoji="0" lang="en-US" sz="1100" b="0" i="1" u="none" strike="noStrike" cap="none" normalizeH="0" baseline="0" dirty="0">
                <a:ln>
                  <a:noFill/>
                </a:ln>
                <a:solidFill>
                  <a:srgbClr val="000000"/>
                </a:solidFill>
                <a:effectLst/>
                <a:latin typeface="Verdana" panose="020B0604030504040204" pitchFamily="34" charset="0"/>
              </a:rPr>
              <a:t>default</a:t>
            </a:r>
            <a:r>
              <a:rPr kumimoji="0" lang="en-US" sz="1100" b="0" i="0" u="none" strike="noStrike" cap="none" normalizeH="0" baseline="0" dirty="0">
                <a:ln>
                  <a:noFill/>
                </a:ln>
                <a:solidFill>
                  <a:srgbClr val="000000"/>
                </a:solidFill>
                <a:effectLst/>
                <a:latin typeface="Verdana" panose="020B0604030504040204" pitchFamily="34" charset="0"/>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300539563"/>
              </p:ext>
            </p:extLst>
          </p:nvPr>
        </p:nvGraphicFramePr>
        <p:xfrm>
          <a:off x="172375" y="3125337"/>
          <a:ext cx="4822706" cy="2490354"/>
        </p:xfrm>
        <a:graphic>
          <a:graphicData uri="http://schemas.openxmlformats.org/drawingml/2006/table">
            <a:tbl>
              <a:tblPr/>
              <a:tblGrid>
                <a:gridCol w="1067622">
                  <a:extLst>
                    <a:ext uri="{9D8B030D-6E8A-4147-A177-3AD203B41FA5}">
                      <a16:colId xmlns:a16="http://schemas.microsoft.com/office/drawing/2014/main" xmlns="" val="20000"/>
                    </a:ext>
                  </a:extLst>
                </a:gridCol>
                <a:gridCol w="3755084">
                  <a:extLst>
                    <a:ext uri="{9D8B030D-6E8A-4147-A177-3AD203B41FA5}">
                      <a16:colId xmlns:a16="http://schemas.microsoft.com/office/drawing/2014/main" xmlns="" val="20001"/>
                    </a:ext>
                  </a:extLst>
                </a:gridCol>
              </a:tblGrid>
              <a:tr h="215542">
                <a:tc>
                  <a:txBody>
                    <a:bodyPr/>
                    <a:lstStyle/>
                    <a:p>
                      <a:pPr algn="l" fontAlgn="t"/>
                      <a:r>
                        <a:rPr lang="en-US" u="sng" dirty="0">
                          <a:effectLst/>
                        </a:rPr>
                        <a:t>Modifier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u="sng"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722270">
                <a:tc>
                  <a:txBody>
                    <a:bodyPr/>
                    <a:lstStyle/>
                    <a:p>
                      <a:pPr algn="l" fontAlgn="t"/>
                      <a:r>
                        <a:rPr lang="en-US">
                          <a:effectLst/>
                        </a:rPr>
                        <a:t>public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The class is accessible by any other class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1341364">
                <a:tc>
                  <a:txBody>
                    <a:bodyPr/>
                    <a:lstStyle/>
                    <a:p>
                      <a:pPr algn="l" fontAlgn="t"/>
                      <a:r>
                        <a:rPr lang="en-US" i="1">
                          <a:effectLst/>
                        </a:rPr>
                        <a:t>default</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The class is only accessible by classes in the same package. This is used when you don't specify a modifier.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bl>
          </a:graphicData>
        </a:graphic>
      </p:graphicFrame>
      <p:sp>
        <p:nvSpPr>
          <p:cNvPr id="13" name="Rectangle 12"/>
          <p:cNvSpPr/>
          <p:nvPr/>
        </p:nvSpPr>
        <p:spPr>
          <a:xfrm>
            <a:off x="5559188" y="2095900"/>
            <a:ext cx="6096000" cy="523220"/>
          </a:xfrm>
          <a:prstGeom prst="rect">
            <a:avLst/>
          </a:prstGeom>
        </p:spPr>
        <p:txBody>
          <a:bodyPr>
            <a:spAutoFit/>
          </a:bodyPr>
          <a:lstStyle/>
          <a:p>
            <a:r>
              <a:rPr lang="en-US" sz="1400" b="0" i="0" dirty="0">
                <a:solidFill>
                  <a:srgbClr val="000000"/>
                </a:solidFill>
                <a:effectLst/>
                <a:latin typeface="Verdana" panose="020B0604030504040204" pitchFamily="34" charset="0"/>
              </a:rPr>
              <a:t>For </a:t>
            </a:r>
            <a:r>
              <a:rPr lang="en-US" sz="1400" b="1" i="0" dirty="0">
                <a:solidFill>
                  <a:srgbClr val="000000"/>
                </a:solidFill>
                <a:effectLst/>
                <a:latin typeface="Verdana" panose="020B0604030504040204" pitchFamily="34" charset="0"/>
              </a:rPr>
              <a:t>attributes, methods and constructors</a:t>
            </a:r>
            <a:r>
              <a:rPr lang="en-US" sz="1400" b="0" i="0" dirty="0">
                <a:solidFill>
                  <a:srgbClr val="000000"/>
                </a:solidFill>
                <a:effectLst/>
                <a:latin typeface="Verdana" panose="020B0604030504040204" pitchFamily="34" charset="0"/>
              </a:rPr>
              <a:t>, you can use the one of the following:</a:t>
            </a:r>
            <a:endParaRPr 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2086773689"/>
              </p:ext>
            </p:extLst>
          </p:nvPr>
        </p:nvGraphicFramePr>
        <p:xfrm>
          <a:off x="5349425" y="2807569"/>
          <a:ext cx="6842575" cy="3606878"/>
        </p:xfrm>
        <a:graphic>
          <a:graphicData uri="http://schemas.openxmlformats.org/drawingml/2006/table">
            <a:tbl>
              <a:tblPr/>
              <a:tblGrid>
                <a:gridCol w="1514769">
                  <a:extLst>
                    <a:ext uri="{9D8B030D-6E8A-4147-A177-3AD203B41FA5}">
                      <a16:colId xmlns:a16="http://schemas.microsoft.com/office/drawing/2014/main" xmlns="" val="20000"/>
                    </a:ext>
                  </a:extLst>
                </a:gridCol>
                <a:gridCol w="5327806">
                  <a:extLst>
                    <a:ext uri="{9D8B030D-6E8A-4147-A177-3AD203B41FA5}">
                      <a16:colId xmlns:a16="http://schemas.microsoft.com/office/drawing/2014/main" xmlns="" val="20001"/>
                    </a:ext>
                  </a:extLst>
                </a:gridCol>
              </a:tblGrid>
              <a:tr h="476380">
                <a:tc>
                  <a:txBody>
                    <a:bodyPr/>
                    <a:lstStyle/>
                    <a:p>
                      <a:pPr algn="l" fontAlgn="t"/>
                      <a:r>
                        <a:rPr lang="en-US" dirty="0">
                          <a:effectLst/>
                        </a:rPr>
                        <a:t>Modifier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76380">
                <a:tc>
                  <a:txBody>
                    <a:bodyPr/>
                    <a:lstStyle/>
                    <a:p>
                      <a:pPr algn="l" fontAlgn="t"/>
                      <a:r>
                        <a:rPr lang="en-US">
                          <a:effectLst/>
                        </a:rPr>
                        <a:t>public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The code is accessible for all classes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476380">
                <a:tc>
                  <a:txBody>
                    <a:bodyPr/>
                    <a:lstStyle/>
                    <a:p>
                      <a:pPr algn="l" fontAlgn="t"/>
                      <a:r>
                        <a:rPr lang="en-US">
                          <a:effectLst/>
                        </a:rPr>
                        <a:t>private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code is only accessible within the declared class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088869">
                <a:tc>
                  <a:txBody>
                    <a:bodyPr/>
                    <a:lstStyle/>
                    <a:p>
                      <a:pPr algn="l" fontAlgn="t"/>
                      <a:r>
                        <a:rPr lang="en-US" i="1">
                          <a:effectLst/>
                        </a:rPr>
                        <a:t>default</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The code is only accessible in the same package. This is used when you don't specify a modifier.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r h="1088869">
                <a:tc>
                  <a:txBody>
                    <a:bodyPr/>
                    <a:lstStyle/>
                    <a:p>
                      <a:pPr algn="l" fontAlgn="t"/>
                      <a:r>
                        <a:rPr lang="en-US">
                          <a:effectLst/>
                        </a:rPr>
                        <a:t>protected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The code is accessible in the same package and </a:t>
                      </a:r>
                      <a:r>
                        <a:rPr lang="en-US" b="1" dirty="0">
                          <a:effectLst/>
                        </a:rPr>
                        <a:t>subclasses</a:t>
                      </a:r>
                      <a:r>
                        <a:rPr lang="en-US" dirty="0">
                          <a:effectLst/>
                        </a:rPr>
                        <a:t>.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1172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431" y="1381622"/>
            <a:ext cx="11773916" cy="4309495"/>
          </a:xfrm>
          <a:prstGeom prst="rect">
            <a:avLst/>
          </a:prstGeom>
        </p:spPr>
      </p:pic>
    </p:spTree>
    <p:extLst>
      <p:ext uri="{BB962C8B-B14F-4D97-AF65-F5344CB8AC3E}">
        <p14:creationId xmlns:p14="http://schemas.microsoft.com/office/powerpoint/2010/main" val="3835166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15105" y="194623"/>
            <a:ext cx="4543425" cy="1009650"/>
          </a:xfrm>
          <a:prstGeom prst="rect">
            <a:avLst/>
          </a:prstGeom>
        </p:spPr>
      </p:pic>
      <p:pic>
        <p:nvPicPr>
          <p:cNvPr id="5" name="Picture 4"/>
          <p:cNvPicPr>
            <a:picLocks noChangeAspect="1"/>
          </p:cNvPicPr>
          <p:nvPr/>
        </p:nvPicPr>
        <p:blipFill>
          <a:blip r:embed="rId3"/>
          <a:stretch>
            <a:fillRect/>
          </a:stretch>
        </p:blipFill>
        <p:spPr>
          <a:xfrm>
            <a:off x="4545486" y="1582180"/>
            <a:ext cx="6158028" cy="1979886"/>
          </a:xfrm>
          <a:prstGeom prst="rect">
            <a:avLst/>
          </a:prstGeom>
        </p:spPr>
      </p:pic>
      <p:pic>
        <p:nvPicPr>
          <p:cNvPr id="6" name="Picture 5"/>
          <p:cNvPicPr>
            <a:picLocks noChangeAspect="1"/>
          </p:cNvPicPr>
          <p:nvPr/>
        </p:nvPicPr>
        <p:blipFill>
          <a:blip r:embed="rId4"/>
          <a:stretch>
            <a:fillRect/>
          </a:stretch>
        </p:blipFill>
        <p:spPr>
          <a:xfrm>
            <a:off x="4545486" y="3760454"/>
            <a:ext cx="5444675" cy="2924491"/>
          </a:xfrm>
          <a:prstGeom prst="rect">
            <a:avLst/>
          </a:prstGeom>
        </p:spPr>
      </p:pic>
    </p:spTree>
    <p:extLst>
      <p:ext uri="{BB962C8B-B14F-4D97-AF65-F5344CB8AC3E}">
        <p14:creationId xmlns:p14="http://schemas.microsoft.com/office/powerpoint/2010/main" val="86926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0400" y="367280"/>
            <a:ext cx="11446984" cy="1434224"/>
          </a:xfrm>
          <a:prstGeom prst="rect">
            <a:avLst/>
          </a:prstGeom>
        </p:spPr>
      </p:pic>
      <p:pic>
        <p:nvPicPr>
          <p:cNvPr id="5" name="Picture 4"/>
          <p:cNvPicPr>
            <a:picLocks noChangeAspect="1"/>
          </p:cNvPicPr>
          <p:nvPr/>
        </p:nvPicPr>
        <p:blipFill>
          <a:blip r:embed="rId3"/>
          <a:stretch>
            <a:fillRect/>
          </a:stretch>
        </p:blipFill>
        <p:spPr>
          <a:xfrm>
            <a:off x="3601587" y="2125639"/>
            <a:ext cx="6252097" cy="4370398"/>
          </a:xfrm>
          <a:prstGeom prst="rect">
            <a:avLst/>
          </a:prstGeom>
        </p:spPr>
      </p:pic>
    </p:spTree>
    <p:extLst>
      <p:ext uri="{BB962C8B-B14F-4D97-AF65-F5344CB8AC3E}">
        <p14:creationId xmlns:p14="http://schemas.microsoft.com/office/powerpoint/2010/main" val="327764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9993" y="242460"/>
            <a:ext cx="9695134" cy="1763760"/>
          </a:xfrm>
          <a:prstGeom prst="rect">
            <a:avLst/>
          </a:prstGeom>
        </p:spPr>
      </p:pic>
      <p:pic>
        <p:nvPicPr>
          <p:cNvPr id="5" name="Picture 4"/>
          <p:cNvPicPr>
            <a:picLocks noChangeAspect="1"/>
          </p:cNvPicPr>
          <p:nvPr/>
        </p:nvPicPr>
        <p:blipFill>
          <a:blip r:embed="rId3"/>
          <a:stretch>
            <a:fillRect/>
          </a:stretch>
        </p:blipFill>
        <p:spPr>
          <a:xfrm>
            <a:off x="571499" y="2737441"/>
            <a:ext cx="5425695" cy="2366821"/>
          </a:xfrm>
          <a:prstGeom prst="rect">
            <a:avLst/>
          </a:prstGeom>
        </p:spPr>
      </p:pic>
      <p:pic>
        <p:nvPicPr>
          <p:cNvPr id="6" name="Picture 5"/>
          <p:cNvPicPr>
            <a:picLocks noChangeAspect="1"/>
          </p:cNvPicPr>
          <p:nvPr/>
        </p:nvPicPr>
        <p:blipFill>
          <a:blip r:embed="rId4"/>
          <a:stretch>
            <a:fillRect/>
          </a:stretch>
        </p:blipFill>
        <p:spPr>
          <a:xfrm>
            <a:off x="5997194" y="2519076"/>
            <a:ext cx="4729946" cy="3899390"/>
          </a:xfrm>
          <a:prstGeom prst="rect">
            <a:avLst/>
          </a:prstGeom>
        </p:spPr>
      </p:pic>
      <p:pic>
        <p:nvPicPr>
          <p:cNvPr id="7" name="Picture 6"/>
          <p:cNvPicPr>
            <a:picLocks noChangeAspect="1"/>
          </p:cNvPicPr>
          <p:nvPr/>
        </p:nvPicPr>
        <p:blipFill>
          <a:blip r:embed="rId5"/>
          <a:stretch>
            <a:fillRect/>
          </a:stretch>
        </p:blipFill>
        <p:spPr>
          <a:xfrm>
            <a:off x="2748957" y="1766601"/>
            <a:ext cx="8277225" cy="752475"/>
          </a:xfrm>
          <a:prstGeom prst="rect">
            <a:avLst/>
          </a:prstGeom>
        </p:spPr>
      </p:pic>
    </p:spTree>
    <p:extLst>
      <p:ext uri="{BB962C8B-B14F-4D97-AF65-F5344CB8AC3E}">
        <p14:creationId xmlns:p14="http://schemas.microsoft.com/office/powerpoint/2010/main" val="201334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3522" y="197963"/>
            <a:ext cx="9800446" cy="2244986"/>
          </a:xfrm>
          <a:prstGeom prst="rect">
            <a:avLst/>
          </a:prstGeom>
        </p:spPr>
      </p:pic>
      <p:pic>
        <p:nvPicPr>
          <p:cNvPr id="5" name="Picture 4"/>
          <p:cNvPicPr>
            <a:picLocks noChangeAspect="1"/>
          </p:cNvPicPr>
          <p:nvPr/>
        </p:nvPicPr>
        <p:blipFill>
          <a:blip r:embed="rId3"/>
          <a:stretch>
            <a:fillRect/>
          </a:stretch>
        </p:blipFill>
        <p:spPr>
          <a:xfrm>
            <a:off x="485135" y="3038972"/>
            <a:ext cx="6228468" cy="2488371"/>
          </a:xfrm>
          <a:prstGeom prst="rect">
            <a:avLst/>
          </a:prstGeom>
        </p:spPr>
      </p:pic>
      <p:pic>
        <p:nvPicPr>
          <p:cNvPr id="6" name="Picture 5"/>
          <p:cNvPicPr>
            <a:picLocks noChangeAspect="1"/>
          </p:cNvPicPr>
          <p:nvPr/>
        </p:nvPicPr>
        <p:blipFill>
          <a:blip r:embed="rId4"/>
          <a:stretch>
            <a:fillRect/>
          </a:stretch>
        </p:blipFill>
        <p:spPr>
          <a:xfrm>
            <a:off x="6463744" y="2442949"/>
            <a:ext cx="5409807" cy="4083364"/>
          </a:xfrm>
          <a:prstGeom prst="rect">
            <a:avLst/>
          </a:prstGeom>
        </p:spPr>
      </p:pic>
      <p:pic>
        <p:nvPicPr>
          <p:cNvPr id="7" name="Picture 6"/>
          <p:cNvPicPr>
            <a:picLocks noChangeAspect="1"/>
          </p:cNvPicPr>
          <p:nvPr/>
        </p:nvPicPr>
        <p:blipFill>
          <a:blip r:embed="rId5"/>
          <a:stretch>
            <a:fillRect/>
          </a:stretch>
        </p:blipFill>
        <p:spPr>
          <a:xfrm>
            <a:off x="1855190" y="5809041"/>
            <a:ext cx="2239138" cy="869312"/>
          </a:xfrm>
          <a:prstGeom prst="rect">
            <a:avLst/>
          </a:prstGeom>
        </p:spPr>
      </p:pic>
    </p:spTree>
    <p:extLst>
      <p:ext uri="{BB962C8B-B14F-4D97-AF65-F5344CB8AC3E}">
        <p14:creationId xmlns:p14="http://schemas.microsoft.com/office/powerpoint/2010/main" val="29189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67945" y="382208"/>
            <a:ext cx="7410450" cy="962025"/>
          </a:xfrm>
          <a:prstGeom prst="rect">
            <a:avLst/>
          </a:prstGeom>
        </p:spPr>
      </p:pic>
      <p:pic>
        <p:nvPicPr>
          <p:cNvPr id="5" name="Picture 4"/>
          <p:cNvPicPr>
            <a:picLocks noChangeAspect="1"/>
          </p:cNvPicPr>
          <p:nvPr/>
        </p:nvPicPr>
        <p:blipFill>
          <a:blip r:embed="rId3"/>
          <a:stretch>
            <a:fillRect/>
          </a:stretch>
        </p:blipFill>
        <p:spPr>
          <a:xfrm>
            <a:off x="455636" y="1857588"/>
            <a:ext cx="5592598" cy="2796299"/>
          </a:xfrm>
          <a:prstGeom prst="rect">
            <a:avLst/>
          </a:prstGeom>
        </p:spPr>
      </p:pic>
      <p:pic>
        <p:nvPicPr>
          <p:cNvPr id="6" name="Picture 5"/>
          <p:cNvPicPr>
            <a:picLocks noChangeAspect="1"/>
          </p:cNvPicPr>
          <p:nvPr/>
        </p:nvPicPr>
        <p:blipFill>
          <a:blip r:embed="rId4"/>
          <a:stretch>
            <a:fillRect/>
          </a:stretch>
        </p:blipFill>
        <p:spPr>
          <a:xfrm>
            <a:off x="6048234" y="1857588"/>
            <a:ext cx="4856327" cy="4707526"/>
          </a:xfrm>
          <a:prstGeom prst="rect">
            <a:avLst/>
          </a:prstGeom>
        </p:spPr>
      </p:pic>
      <p:pic>
        <p:nvPicPr>
          <p:cNvPr id="7" name="Picture 6"/>
          <p:cNvPicPr>
            <a:picLocks noChangeAspect="1"/>
          </p:cNvPicPr>
          <p:nvPr/>
        </p:nvPicPr>
        <p:blipFill>
          <a:blip r:embed="rId5"/>
          <a:stretch>
            <a:fillRect/>
          </a:stretch>
        </p:blipFill>
        <p:spPr>
          <a:xfrm>
            <a:off x="1424982" y="5095149"/>
            <a:ext cx="3384945" cy="1032695"/>
          </a:xfrm>
          <a:prstGeom prst="rect">
            <a:avLst/>
          </a:prstGeom>
        </p:spPr>
      </p:pic>
    </p:spTree>
    <p:extLst>
      <p:ext uri="{BB962C8B-B14F-4D97-AF65-F5344CB8AC3E}">
        <p14:creationId xmlns:p14="http://schemas.microsoft.com/office/powerpoint/2010/main" val="132651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 of Java</a:t>
            </a:r>
          </a:p>
        </p:txBody>
      </p:sp>
      <p:sp>
        <p:nvSpPr>
          <p:cNvPr id="3" name="Content Placeholder 2"/>
          <p:cNvSpPr>
            <a:spLocks noGrp="1"/>
          </p:cNvSpPr>
          <p:nvPr>
            <p:ph idx="1"/>
          </p:nvPr>
        </p:nvSpPr>
        <p:spPr>
          <a:xfrm>
            <a:off x="838200" y="2183429"/>
            <a:ext cx="10515600" cy="4351338"/>
          </a:xfrm>
        </p:spPr>
        <p:txBody>
          <a:bodyPr>
            <a:normAutofit lnSpcReduction="10000"/>
          </a:bodyPr>
          <a:lstStyle/>
          <a:p>
            <a:r>
              <a:rPr lang="en-US" sz="1800" b="1" dirty="0">
                <a:solidFill>
                  <a:srgbClr val="008000"/>
                </a:solidFill>
                <a:latin typeface="Sitka Small" panose="02000505000000020004" pitchFamily="2" charset="0"/>
              </a:rPr>
              <a:t>James Gosling</a:t>
            </a:r>
            <a:r>
              <a:rPr lang="en-US" sz="1800" dirty="0">
                <a:solidFill>
                  <a:srgbClr val="000000"/>
                </a:solidFill>
                <a:latin typeface="Sitka Small" panose="02000505000000020004" pitchFamily="2" charset="0"/>
              </a:rPr>
              <a:t>, </a:t>
            </a:r>
            <a:r>
              <a:rPr lang="en-US" sz="1800" b="1" dirty="0">
                <a:solidFill>
                  <a:srgbClr val="000000"/>
                </a:solidFill>
                <a:latin typeface="Sitka Small" panose="02000505000000020004" pitchFamily="2" charset="0"/>
              </a:rPr>
              <a:t>Mike Sheridan</a:t>
            </a:r>
            <a:r>
              <a:rPr lang="en-US" sz="1800" dirty="0">
                <a:solidFill>
                  <a:srgbClr val="000000"/>
                </a:solidFill>
                <a:latin typeface="Sitka Small" panose="02000505000000020004" pitchFamily="2" charset="0"/>
              </a:rPr>
              <a:t>, and </a:t>
            </a:r>
            <a:r>
              <a:rPr lang="en-US" sz="1800" b="1" dirty="0">
                <a:solidFill>
                  <a:srgbClr val="000000"/>
                </a:solidFill>
                <a:latin typeface="Sitka Small" panose="02000505000000020004" pitchFamily="2" charset="0"/>
              </a:rPr>
              <a:t>Patrick </a:t>
            </a:r>
            <a:r>
              <a:rPr lang="en-US" sz="1800" b="1" dirty="0" err="1">
                <a:solidFill>
                  <a:srgbClr val="000000"/>
                </a:solidFill>
                <a:latin typeface="Sitka Small" panose="02000505000000020004" pitchFamily="2" charset="0"/>
              </a:rPr>
              <a:t>Naughton</a:t>
            </a:r>
            <a:r>
              <a:rPr lang="en-US" sz="1800" dirty="0">
                <a:solidFill>
                  <a:srgbClr val="000000"/>
                </a:solidFill>
                <a:latin typeface="Sitka Small" panose="02000505000000020004" pitchFamily="2" charset="0"/>
              </a:rPr>
              <a:t> initiated the Java language project in June 1991. The small team of sun engineers called </a:t>
            </a:r>
            <a:r>
              <a:rPr lang="en-US" sz="1800" b="1" dirty="0">
                <a:solidFill>
                  <a:srgbClr val="000000"/>
                </a:solidFill>
                <a:latin typeface="Sitka Small" panose="02000505000000020004" pitchFamily="2" charset="0"/>
              </a:rPr>
              <a:t>Green Team</a:t>
            </a:r>
            <a:r>
              <a:rPr lang="en-US" sz="1800" dirty="0">
                <a:solidFill>
                  <a:srgbClr val="000000"/>
                </a:solidFill>
                <a:latin typeface="Sitka Small" panose="02000505000000020004" pitchFamily="2" charset="0"/>
              </a:rPr>
              <a:t>.</a:t>
            </a:r>
          </a:p>
          <a:p>
            <a:r>
              <a:rPr lang="en-US" sz="1800" dirty="0">
                <a:solidFill>
                  <a:srgbClr val="000000"/>
                </a:solidFill>
                <a:latin typeface="Sitka Small" panose="02000505000000020004" pitchFamily="2" charset="0"/>
              </a:rPr>
              <a:t>Originally designed for small, embedded systems in electronic appliances like set-top boxes.</a:t>
            </a:r>
          </a:p>
          <a:p>
            <a:r>
              <a:rPr lang="en-US" sz="1800" dirty="0">
                <a:solidFill>
                  <a:srgbClr val="000000"/>
                </a:solidFill>
                <a:latin typeface="Sitka Small" panose="02000505000000020004" pitchFamily="2" charset="0"/>
              </a:rPr>
              <a:t>Firstly, it was called </a:t>
            </a:r>
            <a:r>
              <a:rPr lang="en-US" sz="1800" b="1" dirty="0">
                <a:solidFill>
                  <a:srgbClr val="000000"/>
                </a:solidFill>
                <a:latin typeface="Sitka Small" panose="02000505000000020004" pitchFamily="2" charset="0"/>
              </a:rPr>
              <a:t>"</a:t>
            </a:r>
            <a:r>
              <a:rPr lang="en-US" sz="1800" b="1" dirty="0" err="1">
                <a:solidFill>
                  <a:srgbClr val="000000"/>
                </a:solidFill>
                <a:latin typeface="Sitka Small" panose="02000505000000020004" pitchFamily="2" charset="0"/>
              </a:rPr>
              <a:t>Greentalk</a:t>
            </a:r>
            <a:r>
              <a:rPr lang="en-US" sz="1800" b="1" dirty="0">
                <a:solidFill>
                  <a:srgbClr val="000000"/>
                </a:solidFill>
                <a:latin typeface="Sitka Small" panose="02000505000000020004" pitchFamily="2" charset="0"/>
              </a:rPr>
              <a:t>"</a:t>
            </a:r>
            <a:r>
              <a:rPr lang="en-US" sz="1800" dirty="0">
                <a:solidFill>
                  <a:srgbClr val="000000"/>
                </a:solidFill>
                <a:latin typeface="Sitka Small" panose="02000505000000020004" pitchFamily="2" charset="0"/>
              </a:rPr>
              <a:t> by James Gosling, and file extension was .</a:t>
            </a:r>
            <a:r>
              <a:rPr lang="en-US" sz="1800" dirty="0" err="1">
                <a:solidFill>
                  <a:srgbClr val="000000"/>
                </a:solidFill>
                <a:latin typeface="Sitka Small" panose="02000505000000020004" pitchFamily="2" charset="0"/>
              </a:rPr>
              <a:t>gt.</a:t>
            </a:r>
            <a:endParaRPr lang="en-US" sz="1800" dirty="0">
              <a:solidFill>
                <a:srgbClr val="000000"/>
              </a:solidFill>
              <a:latin typeface="Sitka Small" panose="02000505000000020004" pitchFamily="2" charset="0"/>
            </a:endParaRPr>
          </a:p>
          <a:p>
            <a:r>
              <a:rPr lang="en-US" sz="1800" dirty="0">
                <a:solidFill>
                  <a:srgbClr val="000000"/>
                </a:solidFill>
                <a:latin typeface="Sitka Small" panose="02000505000000020004" pitchFamily="2" charset="0"/>
              </a:rPr>
              <a:t>After that, it was called </a:t>
            </a:r>
            <a:r>
              <a:rPr lang="en-US" sz="1800" b="1" dirty="0">
                <a:solidFill>
                  <a:srgbClr val="000000"/>
                </a:solidFill>
                <a:latin typeface="Sitka Small" panose="02000505000000020004" pitchFamily="2" charset="0"/>
              </a:rPr>
              <a:t>Oak</a:t>
            </a:r>
            <a:r>
              <a:rPr lang="en-US" sz="1800" dirty="0">
                <a:solidFill>
                  <a:srgbClr val="000000"/>
                </a:solidFill>
                <a:latin typeface="Sitka Small" panose="02000505000000020004" pitchFamily="2" charset="0"/>
              </a:rPr>
              <a:t> and was developed as a part of the Green project.</a:t>
            </a:r>
            <a:endParaRPr lang="en-US" sz="1800" b="0" i="0" dirty="0">
              <a:solidFill>
                <a:srgbClr val="000000"/>
              </a:solidFill>
              <a:effectLst/>
              <a:latin typeface="Sitka Small" panose="02000505000000020004" pitchFamily="2" charset="0"/>
            </a:endParaRPr>
          </a:p>
          <a:p>
            <a:r>
              <a:rPr lang="en-US" sz="1800" b="1" dirty="0">
                <a:solidFill>
                  <a:srgbClr val="000000"/>
                </a:solidFill>
                <a:latin typeface="verdana" panose="020B0604030504040204" pitchFamily="34" charset="0"/>
              </a:rPr>
              <a:t>Why Oak?</a:t>
            </a:r>
            <a:r>
              <a:rPr lang="en-US" sz="1800" dirty="0">
                <a:solidFill>
                  <a:srgbClr val="000000"/>
                </a:solidFill>
                <a:latin typeface="verdana" panose="020B0604030504040204" pitchFamily="34" charset="0"/>
              </a:rPr>
              <a:t> Oak is a symbol of strength and chosen as a national tree of many countries like U.S.A., France, Germany, Romania, etc.</a:t>
            </a:r>
          </a:p>
          <a:p>
            <a:r>
              <a:rPr lang="en-US" sz="1800" dirty="0">
                <a:solidFill>
                  <a:srgbClr val="000000"/>
                </a:solidFill>
                <a:latin typeface="verdana" panose="020B0604030504040204" pitchFamily="34" charset="0"/>
              </a:rPr>
              <a:t>In 1995, Oak was renamed as </a:t>
            </a:r>
            <a:r>
              <a:rPr lang="en-US" sz="1800" b="1" dirty="0">
                <a:solidFill>
                  <a:srgbClr val="000000"/>
                </a:solidFill>
                <a:latin typeface="verdana" panose="020B0604030504040204" pitchFamily="34" charset="0"/>
              </a:rPr>
              <a:t>"Java"</a:t>
            </a:r>
            <a:r>
              <a:rPr lang="en-US" sz="1800" dirty="0">
                <a:solidFill>
                  <a:srgbClr val="000000"/>
                </a:solidFill>
                <a:latin typeface="verdana" panose="020B0604030504040204" pitchFamily="34" charset="0"/>
              </a:rPr>
              <a:t> because it was already a trademark by Oak Technologies.</a:t>
            </a:r>
            <a:endParaRPr lang="en-US" sz="1800" b="0" i="0" dirty="0">
              <a:solidFill>
                <a:srgbClr val="000000"/>
              </a:solidFill>
              <a:effectLst/>
              <a:latin typeface="verdana" panose="020B0604030504040204" pitchFamily="34" charset="0"/>
            </a:endParaRPr>
          </a:p>
          <a:p>
            <a:r>
              <a:rPr lang="en-US" sz="1900" dirty="0">
                <a:solidFill>
                  <a:srgbClr val="000000"/>
                </a:solidFill>
                <a:latin typeface="Times New Roman" panose="02020603050405020304" pitchFamily="18" charset="0"/>
                <a:cs typeface="Times New Roman" panose="02020603050405020304" pitchFamily="18" charset="0"/>
              </a:rPr>
              <a:t>Initially developed by James Gosling at </a:t>
            </a:r>
            <a:r>
              <a:rPr lang="en-US" sz="1900" dirty="0">
                <a:solidFill>
                  <a:srgbClr val="008000"/>
                </a:solidFill>
                <a:latin typeface="Times New Roman" panose="02020603050405020304" pitchFamily="18" charset="0"/>
                <a:cs typeface="Times New Roman" panose="02020603050405020304" pitchFamily="18" charset="0"/>
                <a:hlinkClick r:id="rId2"/>
              </a:rPr>
              <a:t>Sun Microsystems</a:t>
            </a:r>
            <a:r>
              <a:rPr lang="en-US" sz="1900" dirty="0">
                <a:solidFill>
                  <a:srgbClr val="000000"/>
                </a:solidFill>
                <a:latin typeface="Times New Roman" panose="02020603050405020304" pitchFamily="18" charset="0"/>
                <a:cs typeface="Times New Roman" panose="02020603050405020304" pitchFamily="18" charset="0"/>
              </a:rPr>
              <a:t> (which is now a subsidiary of Oracle Corporation) and released in 1995.</a:t>
            </a:r>
          </a:p>
          <a:p>
            <a:r>
              <a:rPr lang="en-US" sz="1900" dirty="0">
                <a:solidFill>
                  <a:srgbClr val="000000"/>
                </a:solidFill>
                <a:latin typeface="Times New Roman" panose="02020603050405020304" pitchFamily="18" charset="0"/>
                <a:cs typeface="Times New Roman" panose="02020603050405020304" pitchFamily="18" charset="0"/>
              </a:rPr>
              <a:t>In 1995, Time magazine called </a:t>
            </a:r>
            <a:r>
              <a:rPr lang="en-US" sz="1900" b="1" dirty="0">
                <a:solidFill>
                  <a:srgbClr val="000000"/>
                </a:solidFill>
                <a:latin typeface="Times New Roman" panose="02020603050405020304" pitchFamily="18" charset="0"/>
                <a:cs typeface="Times New Roman" panose="02020603050405020304" pitchFamily="18" charset="0"/>
              </a:rPr>
              <a:t>Java one of the Ten Best Products of 1995</a:t>
            </a:r>
            <a:r>
              <a:rPr lang="en-US" sz="1900" dirty="0">
                <a:solidFill>
                  <a:srgbClr val="000000"/>
                </a:solidFill>
                <a:latin typeface="Times New Roman" panose="02020603050405020304" pitchFamily="18" charset="0"/>
                <a:cs typeface="Times New Roman" panose="02020603050405020304" pitchFamily="18" charset="0"/>
              </a:rPr>
              <a:t>.</a:t>
            </a:r>
          </a:p>
          <a:p>
            <a:r>
              <a:rPr lang="en-US" sz="1900" dirty="0">
                <a:solidFill>
                  <a:srgbClr val="000000"/>
                </a:solidFill>
                <a:latin typeface="Times New Roman" panose="02020603050405020304" pitchFamily="18" charset="0"/>
                <a:cs typeface="Times New Roman" panose="02020603050405020304" pitchFamily="18" charset="0"/>
              </a:rPr>
              <a:t>JDK 1.0 released in(January 23, 1996).</a:t>
            </a:r>
            <a:endParaRPr lang="en-US" sz="19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1026" name="Picture 2" descr="Image result for history of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2149" y="0"/>
            <a:ext cx="2019300" cy="2266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50551" y="57635"/>
            <a:ext cx="2482193" cy="1934938"/>
          </a:xfrm>
          <a:prstGeom prst="rect">
            <a:avLst/>
          </a:prstGeom>
        </p:spPr>
      </p:pic>
    </p:spTree>
    <p:extLst>
      <p:ext uri="{BB962C8B-B14F-4D97-AF65-F5344CB8AC3E}">
        <p14:creationId xmlns:p14="http://schemas.microsoft.com/office/powerpoint/2010/main" val="6055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6795" y="241827"/>
            <a:ext cx="2385268" cy="523220"/>
          </a:xfrm>
          <a:prstGeom prst="rect">
            <a:avLst/>
          </a:prstGeom>
        </p:spPr>
        <p:txBody>
          <a:bodyPr wrap="none">
            <a:spAutoFit/>
          </a:bodyPr>
          <a:lstStyle/>
          <a:p>
            <a:r>
              <a:rPr lang="en-US" sz="2800" b="0" i="0" dirty="0">
                <a:solidFill>
                  <a:srgbClr val="000000"/>
                </a:solidFill>
                <a:effectLst/>
                <a:latin typeface="Segoe UI" panose="020B0502040204020203" pitchFamily="34" charset="0"/>
              </a:rPr>
              <a:t>Java Packages</a:t>
            </a:r>
          </a:p>
        </p:txBody>
      </p:sp>
      <p:sp>
        <p:nvSpPr>
          <p:cNvPr id="5" name="Rectangle 4"/>
          <p:cNvSpPr/>
          <p:nvPr/>
        </p:nvSpPr>
        <p:spPr>
          <a:xfrm>
            <a:off x="0" y="960609"/>
            <a:ext cx="11887200" cy="1569660"/>
          </a:xfrm>
          <a:prstGeom prst="rect">
            <a:avLst/>
          </a:prstGeom>
        </p:spPr>
        <p:txBody>
          <a:bodyPr wrap="square">
            <a:spAutoFit/>
          </a:bodyPr>
          <a:lstStyle/>
          <a:p>
            <a:r>
              <a:rPr lang="en-US" sz="1600" b="0" i="0" dirty="0">
                <a:solidFill>
                  <a:srgbClr val="000000"/>
                </a:solidFill>
                <a:effectLst/>
                <a:latin typeface="Verdana" panose="020B0604030504040204" pitchFamily="34" charset="0"/>
              </a:rPr>
              <a:t>A package in Java is used to group related classes. Think of it as </a:t>
            </a:r>
            <a:r>
              <a:rPr lang="en-US" sz="1600" b="1" i="0" dirty="0">
                <a:solidFill>
                  <a:srgbClr val="000000"/>
                </a:solidFill>
                <a:effectLst/>
                <a:latin typeface="Verdana" panose="020B0604030504040204" pitchFamily="34" charset="0"/>
              </a:rPr>
              <a:t>a folder in a file directory</a:t>
            </a:r>
            <a:r>
              <a:rPr lang="en-US" sz="1600" b="0" i="0" dirty="0">
                <a:solidFill>
                  <a:srgbClr val="000000"/>
                </a:solidFill>
                <a:effectLst/>
                <a:latin typeface="Verdana" panose="020B0604030504040204" pitchFamily="34" charset="0"/>
              </a:rPr>
              <a:t>. We use packages to avoid name conflicts, and to write a better maintainable code. Packages are divided into two categories:</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Built-in Packages (packages from the Java API)</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User-defined Packages (create your own packages)</a:t>
            </a:r>
          </a:p>
          <a:p>
            <a:r>
              <a:rPr lang="en-US" sz="1600" dirty="0"/>
              <a:t/>
            </a:r>
            <a:br>
              <a:rPr lang="en-US" sz="1600" dirty="0"/>
            </a:br>
            <a:endParaRPr lang="en-US" sz="1600" dirty="0"/>
          </a:p>
        </p:txBody>
      </p:sp>
      <p:sp>
        <p:nvSpPr>
          <p:cNvPr id="6" name="Rectangle 5"/>
          <p:cNvSpPr/>
          <p:nvPr/>
        </p:nvSpPr>
        <p:spPr>
          <a:xfrm>
            <a:off x="4497914" y="2452763"/>
            <a:ext cx="2046394" cy="369332"/>
          </a:xfrm>
          <a:prstGeom prst="rect">
            <a:avLst/>
          </a:prstGeom>
        </p:spPr>
        <p:txBody>
          <a:bodyPr wrap="none">
            <a:spAutoFit/>
          </a:bodyPr>
          <a:lstStyle/>
          <a:p>
            <a:r>
              <a:rPr lang="en-US" b="1" i="0" dirty="0">
                <a:solidFill>
                  <a:srgbClr val="000000"/>
                </a:solidFill>
                <a:effectLst/>
                <a:latin typeface="Segoe UI" panose="020B0502040204020203" pitchFamily="34" charset="0"/>
              </a:rPr>
              <a:t>Built-in Packages</a:t>
            </a:r>
          </a:p>
        </p:txBody>
      </p:sp>
      <p:sp>
        <p:nvSpPr>
          <p:cNvPr id="8" name="Rectangle 7"/>
          <p:cNvSpPr/>
          <p:nvPr/>
        </p:nvSpPr>
        <p:spPr>
          <a:xfrm>
            <a:off x="219074" y="2984838"/>
            <a:ext cx="11468101" cy="1200329"/>
          </a:xfrm>
          <a:prstGeom prst="rect">
            <a:avLst/>
          </a:prstGeom>
        </p:spPr>
        <p:txBody>
          <a:bodyPr wrap="square">
            <a:spAutoFit/>
          </a:bodyPr>
          <a:lstStyle/>
          <a:p>
            <a:r>
              <a:rPr lang="en-US" dirty="0"/>
              <a:t>The library is divided into packages and classes. Meaning you can either import a single class (along with its methods and attributes), or a whole package that contain all the classes that belong to the specified package.</a:t>
            </a:r>
          </a:p>
          <a:p>
            <a:endParaRPr lang="en-US" dirty="0"/>
          </a:p>
          <a:p>
            <a:r>
              <a:rPr lang="en-US" dirty="0"/>
              <a:t>To use a class or a package from the library, you need to use the import keyword:</a:t>
            </a:r>
          </a:p>
        </p:txBody>
      </p:sp>
      <p:sp>
        <p:nvSpPr>
          <p:cNvPr id="9" name="Rectangle 8"/>
          <p:cNvSpPr/>
          <p:nvPr/>
        </p:nvSpPr>
        <p:spPr>
          <a:xfrm>
            <a:off x="1976437" y="4329023"/>
            <a:ext cx="7710488" cy="646331"/>
          </a:xfrm>
          <a:prstGeom prst="rect">
            <a:avLst/>
          </a:prstGeom>
        </p:spPr>
        <p:txBody>
          <a:bodyPr wrap="squar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1" dirty="0" err="1">
                <a:solidFill>
                  <a:srgbClr val="0000CD"/>
                </a:solidFill>
                <a:effectLst/>
                <a:latin typeface="Consolas" panose="020B0609020204030204" pitchFamily="49" charset="0"/>
              </a:rPr>
              <a:t>package</a:t>
            </a:r>
            <a:r>
              <a:rPr lang="en-US" b="0" i="0" dirty="0" err="1">
                <a:solidFill>
                  <a:srgbClr val="000000"/>
                </a:solidFill>
                <a:effectLst/>
                <a:latin typeface="Consolas" panose="020B0609020204030204" pitchFamily="49" charset="0"/>
              </a:rPr>
              <a:t>.</a:t>
            </a:r>
            <a:r>
              <a:rPr lang="en-US" b="0" i="1" dirty="0" err="1">
                <a:solidFill>
                  <a:srgbClr val="000000"/>
                </a:solidFill>
                <a:effectLst/>
                <a:latin typeface="Consolas" panose="020B0609020204030204" pitchFamily="49" charset="0"/>
              </a:rPr>
              <a:t>name</a:t>
            </a:r>
            <a:r>
              <a:rPr lang="en-US" b="0" i="0" dirty="0" err="1">
                <a:solidFill>
                  <a:srgbClr val="000000"/>
                </a:solidFill>
                <a:effectLst/>
                <a:latin typeface="Consolas" panose="020B0609020204030204" pitchFamily="49" charset="0"/>
              </a:rPr>
              <a:t>.</a:t>
            </a:r>
            <a:r>
              <a:rPr lang="en-US" b="0" i="1" dirty="0" err="1">
                <a:solidFill>
                  <a:srgbClr val="000000"/>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Import a single class </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1" dirty="0">
                <a:solidFill>
                  <a:srgbClr val="0000CD"/>
                </a:solidFill>
                <a:effectLst/>
                <a:latin typeface="Consolas" panose="020B0609020204030204" pitchFamily="49" charset="0"/>
              </a:rPr>
              <a:t>package</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Import the whole package</a:t>
            </a:r>
            <a:endParaRPr lang="en-US" dirty="0"/>
          </a:p>
        </p:txBody>
      </p:sp>
      <p:sp>
        <p:nvSpPr>
          <p:cNvPr id="10" name="Rectangle 9"/>
          <p:cNvSpPr/>
          <p:nvPr/>
        </p:nvSpPr>
        <p:spPr>
          <a:xfrm>
            <a:off x="2020401" y="5430322"/>
            <a:ext cx="3350597" cy="369332"/>
          </a:xfrm>
          <a:prstGeom prst="rect">
            <a:avLst/>
          </a:prstGeom>
        </p:spPr>
        <p:txBody>
          <a:bodyPr wrap="non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java.util.Scanner</a:t>
            </a:r>
            <a:r>
              <a:rPr lang="en-US" b="0" i="0" dirty="0">
                <a:solidFill>
                  <a:srgbClr val="000000"/>
                </a:solidFill>
                <a:effectLst/>
                <a:latin typeface="Consolas" panose="020B0609020204030204" pitchFamily="49" charset="0"/>
              </a:rPr>
              <a:t>;</a:t>
            </a:r>
            <a:endParaRPr lang="en-US" dirty="0"/>
          </a:p>
        </p:txBody>
      </p:sp>
      <p:sp>
        <p:nvSpPr>
          <p:cNvPr id="11" name="Rectangle 10"/>
          <p:cNvSpPr/>
          <p:nvPr/>
        </p:nvSpPr>
        <p:spPr>
          <a:xfrm>
            <a:off x="2100275" y="5801796"/>
            <a:ext cx="2590774" cy="369332"/>
          </a:xfrm>
          <a:prstGeom prst="rect">
            <a:avLst/>
          </a:prstGeom>
        </p:spPr>
        <p:txBody>
          <a:bodyPr wrap="non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java.util</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71849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6522" y="315396"/>
            <a:ext cx="2645917" cy="369332"/>
          </a:xfrm>
          <a:prstGeom prst="rect">
            <a:avLst/>
          </a:prstGeom>
        </p:spPr>
        <p:txBody>
          <a:bodyPr wrap="none">
            <a:spAutoFit/>
          </a:bodyPr>
          <a:lstStyle/>
          <a:p>
            <a:r>
              <a:rPr lang="en-US" b="1" i="0" dirty="0">
                <a:solidFill>
                  <a:srgbClr val="000000"/>
                </a:solidFill>
                <a:effectLst/>
                <a:latin typeface="Segoe UI" panose="020B0502040204020203" pitchFamily="34" charset="0"/>
              </a:rPr>
              <a:t>User-defined Packages</a:t>
            </a:r>
          </a:p>
        </p:txBody>
      </p:sp>
      <p:sp>
        <p:nvSpPr>
          <p:cNvPr id="6" name="Rectangle 5"/>
          <p:cNvSpPr/>
          <p:nvPr/>
        </p:nvSpPr>
        <p:spPr>
          <a:xfrm>
            <a:off x="390525" y="888951"/>
            <a:ext cx="4953000" cy="2308324"/>
          </a:xfrm>
          <a:prstGeom prst="rect">
            <a:avLst/>
          </a:prstGeom>
        </p:spPr>
        <p:txBody>
          <a:bodyPr wrap="square">
            <a:spAutoFit/>
          </a:bodyPr>
          <a:lstStyle/>
          <a:p>
            <a:r>
              <a:rPr lang="en-US" dirty="0"/>
              <a:t>To create your own package, you need to understand that Java use a file system directory to store them. Just like folders on your computer:</a:t>
            </a:r>
          </a:p>
          <a:p>
            <a:endParaRPr lang="en-US" dirty="0"/>
          </a:p>
          <a:p>
            <a:r>
              <a:rPr lang="en-US" dirty="0"/>
              <a:t>Example</a:t>
            </a:r>
          </a:p>
          <a:p>
            <a:r>
              <a:rPr lang="en-US" dirty="0"/>
              <a:t> └── root</a:t>
            </a:r>
          </a:p>
          <a:p>
            <a:r>
              <a:rPr lang="en-US" dirty="0"/>
              <a:t>  └── </a:t>
            </a:r>
            <a:r>
              <a:rPr lang="en-US" dirty="0" err="1"/>
              <a:t>mypack</a:t>
            </a:r>
            <a:endParaRPr lang="en-US" dirty="0"/>
          </a:p>
          <a:p>
            <a:r>
              <a:rPr lang="en-US" dirty="0"/>
              <a:t>    └── MyPackageClass.java</a:t>
            </a:r>
          </a:p>
        </p:txBody>
      </p:sp>
      <p:sp>
        <p:nvSpPr>
          <p:cNvPr id="8" name="Rectangle 7"/>
          <p:cNvSpPr/>
          <p:nvPr/>
        </p:nvSpPr>
        <p:spPr>
          <a:xfrm>
            <a:off x="6362700" y="864752"/>
            <a:ext cx="5829300" cy="2585323"/>
          </a:xfrm>
          <a:prstGeom prst="rect">
            <a:avLst/>
          </a:prstGeom>
        </p:spPr>
        <p:txBody>
          <a:bodyPr wrap="square">
            <a:spAutoFit/>
          </a:bodyPr>
          <a:lstStyle/>
          <a:p>
            <a:r>
              <a:rPr lang="en-US" dirty="0"/>
              <a:t>To create a package, use the package keyword:</a:t>
            </a:r>
          </a:p>
          <a:p>
            <a:endParaRPr lang="en-US" dirty="0"/>
          </a:p>
          <a:p>
            <a:r>
              <a:rPr lang="en-US" dirty="0"/>
              <a:t>package </a:t>
            </a:r>
            <a:r>
              <a:rPr lang="en-US" dirty="0" err="1"/>
              <a:t>mypack</a:t>
            </a:r>
            <a:r>
              <a:rPr lang="en-US" dirty="0"/>
              <a:t>;</a:t>
            </a:r>
          </a:p>
          <a:p>
            <a:endParaRPr lang="en-US" dirty="0"/>
          </a:p>
          <a:p>
            <a:r>
              <a:rPr lang="en-US" dirty="0"/>
              <a:t>class </a:t>
            </a:r>
            <a:r>
              <a:rPr lang="en-US" dirty="0" err="1"/>
              <a:t>MyPackageClass</a:t>
            </a:r>
            <a:r>
              <a:rPr lang="en-US" dirty="0"/>
              <a:t> { </a:t>
            </a:r>
          </a:p>
          <a:p>
            <a:r>
              <a:rPr lang="en-US" dirty="0"/>
              <a:t>  public static void main(String[] </a:t>
            </a:r>
            <a:r>
              <a:rPr lang="en-US" dirty="0" err="1"/>
              <a:t>args</a:t>
            </a:r>
            <a:r>
              <a:rPr lang="en-US" dirty="0"/>
              <a:t>) { </a:t>
            </a:r>
          </a:p>
          <a:p>
            <a:r>
              <a:rPr lang="en-US" dirty="0"/>
              <a:t>    </a:t>
            </a:r>
            <a:r>
              <a:rPr lang="en-US" dirty="0" err="1"/>
              <a:t>System.out.println</a:t>
            </a:r>
            <a:r>
              <a:rPr lang="en-US" dirty="0"/>
              <a:t>("This is my package!"); </a:t>
            </a:r>
          </a:p>
          <a:p>
            <a:r>
              <a:rPr lang="en-US" dirty="0"/>
              <a:t>  } </a:t>
            </a:r>
          </a:p>
          <a:p>
            <a:r>
              <a:rPr lang="en-US" dirty="0"/>
              <a:t>}</a:t>
            </a:r>
          </a:p>
        </p:txBody>
      </p:sp>
      <p:sp>
        <p:nvSpPr>
          <p:cNvPr id="9" name="Rectangle 8"/>
          <p:cNvSpPr/>
          <p:nvPr/>
        </p:nvSpPr>
        <p:spPr>
          <a:xfrm>
            <a:off x="433388" y="3575456"/>
            <a:ext cx="7067550" cy="254361"/>
          </a:xfrm>
          <a:prstGeom prst="rect">
            <a:avLst/>
          </a:prstGeom>
        </p:spPr>
        <p:txBody>
          <a:bodyPr wrap="square">
            <a:spAutoFit/>
          </a:bodyPr>
          <a:lstStyle/>
          <a:p>
            <a:r>
              <a:rPr lang="en-US" sz="1400" b="0" i="0" dirty="0">
                <a:solidFill>
                  <a:srgbClr val="000000"/>
                </a:solidFill>
                <a:effectLst/>
                <a:latin typeface="Verdana" panose="020B0604030504040204" pitchFamily="34" charset="0"/>
              </a:rPr>
              <a:t>Save the file as </a:t>
            </a:r>
            <a:r>
              <a:rPr lang="en-US" sz="1400" b="1" i="0" dirty="0">
                <a:solidFill>
                  <a:srgbClr val="000000"/>
                </a:solidFill>
                <a:effectLst/>
                <a:latin typeface="Verdana" panose="020B0604030504040204" pitchFamily="34" charset="0"/>
              </a:rPr>
              <a:t>MyPackageClass.java</a:t>
            </a:r>
            <a:r>
              <a:rPr lang="en-US" sz="1400" b="0" i="0" dirty="0">
                <a:solidFill>
                  <a:srgbClr val="000000"/>
                </a:solidFill>
                <a:effectLst/>
                <a:latin typeface="Verdana" panose="020B0604030504040204" pitchFamily="34" charset="0"/>
              </a:rPr>
              <a:t>, and compile it:</a:t>
            </a:r>
            <a:endParaRPr lang="en-US" sz="1400" dirty="0"/>
          </a:p>
        </p:txBody>
      </p:sp>
      <p:sp>
        <p:nvSpPr>
          <p:cNvPr id="10" name="Rectangle 9"/>
          <p:cNvSpPr/>
          <p:nvPr/>
        </p:nvSpPr>
        <p:spPr>
          <a:xfrm>
            <a:off x="517310" y="3887272"/>
            <a:ext cx="5756704" cy="369332"/>
          </a:xfrm>
          <a:prstGeom prst="rect">
            <a:avLst/>
          </a:prstGeom>
        </p:spPr>
        <p:txBody>
          <a:bodyPr wrap="none">
            <a:spAutoFit/>
          </a:bodyPr>
          <a:lstStyle/>
          <a:p>
            <a:r>
              <a:rPr lang="en-US" b="0" i="0" dirty="0">
                <a:solidFill>
                  <a:srgbClr val="FF0000"/>
                </a:solidFill>
                <a:effectLst/>
                <a:latin typeface="Consolas" panose="020B0609020204030204" pitchFamily="49" charset="0"/>
              </a:rPr>
              <a:t>C:\Users\</a:t>
            </a:r>
            <a:r>
              <a:rPr lang="en-US" b="0" i="1" dirty="0">
                <a:solidFill>
                  <a:srgbClr val="FF0000"/>
                </a:solidFill>
                <a:effectLst/>
                <a:latin typeface="Consolas" panose="020B0609020204030204" pitchFamily="49" charset="0"/>
              </a:rPr>
              <a:t>Your Name</a:t>
            </a:r>
            <a:r>
              <a:rPr lang="en-US" b="0" i="0" dirty="0">
                <a:solidFill>
                  <a:srgbClr val="FF0000"/>
                </a:solidFill>
                <a:effectLst/>
                <a:latin typeface="Consolas" panose="020B0609020204030204" pitchFamily="49" charset="0"/>
              </a:rPr>
              <a:t>&gt;</a:t>
            </a:r>
            <a:r>
              <a:rPr lang="en-US" b="0" i="0" dirty="0" err="1">
                <a:solidFill>
                  <a:srgbClr val="FF0000"/>
                </a:solidFill>
                <a:effectLst/>
                <a:latin typeface="Consolas" panose="020B0609020204030204" pitchFamily="49" charset="0"/>
              </a:rPr>
              <a:t>javac</a:t>
            </a:r>
            <a:r>
              <a:rPr lang="en-US" b="0" i="0" dirty="0">
                <a:solidFill>
                  <a:srgbClr val="FF0000"/>
                </a:solidFill>
                <a:effectLst/>
                <a:latin typeface="Consolas" panose="020B0609020204030204" pitchFamily="49" charset="0"/>
              </a:rPr>
              <a:t> MyPackageClass.java</a:t>
            </a:r>
            <a:endParaRPr lang="en-US" dirty="0">
              <a:solidFill>
                <a:srgbClr val="FF0000"/>
              </a:solidFill>
            </a:endParaRPr>
          </a:p>
        </p:txBody>
      </p:sp>
      <p:sp>
        <p:nvSpPr>
          <p:cNvPr id="11" name="Rectangle 10"/>
          <p:cNvSpPr/>
          <p:nvPr/>
        </p:nvSpPr>
        <p:spPr>
          <a:xfrm>
            <a:off x="299628" y="4430196"/>
            <a:ext cx="2632452" cy="307777"/>
          </a:xfrm>
          <a:prstGeom prst="rect">
            <a:avLst/>
          </a:prstGeom>
        </p:spPr>
        <p:txBody>
          <a:bodyPr wrap="none">
            <a:spAutoFit/>
          </a:bodyPr>
          <a:lstStyle/>
          <a:p>
            <a:r>
              <a:rPr lang="en-US" sz="1400" b="0" i="0" dirty="0">
                <a:solidFill>
                  <a:srgbClr val="000000"/>
                </a:solidFill>
                <a:effectLst/>
                <a:latin typeface="Verdana" panose="020B0604030504040204" pitchFamily="34" charset="0"/>
              </a:rPr>
              <a:t>Then compile the package:</a:t>
            </a:r>
            <a:endParaRPr lang="en-US" sz="1400" dirty="0"/>
          </a:p>
        </p:txBody>
      </p:sp>
      <p:sp>
        <p:nvSpPr>
          <p:cNvPr id="13" name="Rectangle 12"/>
          <p:cNvSpPr/>
          <p:nvPr/>
        </p:nvSpPr>
        <p:spPr>
          <a:xfrm>
            <a:off x="147637" y="4748898"/>
            <a:ext cx="6938963" cy="369332"/>
          </a:xfrm>
          <a:prstGeom prst="rect">
            <a:avLst/>
          </a:prstGeom>
        </p:spPr>
        <p:txBody>
          <a:bodyPr wrap="square">
            <a:spAutoFit/>
          </a:bodyPr>
          <a:lstStyle/>
          <a:p>
            <a:r>
              <a:rPr lang="en-US" b="0" i="0" dirty="0">
                <a:solidFill>
                  <a:srgbClr val="FF0000"/>
                </a:solidFill>
                <a:effectLst/>
                <a:latin typeface="Consolas" panose="020B0609020204030204" pitchFamily="49" charset="0"/>
              </a:rPr>
              <a:t>C:\Users\</a:t>
            </a:r>
            <a:r>
              <a:rPr lang="en-US" b="0" i="1" dirty="0">
                <a:solidFill>
                  <a:srgbClr val="FF0000"/>
                </a:solidFill>
                <a:effectLst/>
                <a:latin typeface="Consolas" panose="020B0609020204030204" pitchFamily="49" charset="0"/>
              </a:rPr>
              <a:t>Your Name</a:t>
            </a:r>
            <a:r>
              <a:rPr lang="en-US" b="0" i="0" dirty="0">
                <a:solidFill>
                  <a:srgbClr val="FF0000"/>
                </a:solidFill>
                <a:effectLst/>
                <a:latin typeface="Consolas" panose="020B0609020204030204" pitchFamily="49" charset="0"/>
              </a:rPr>
              <a:t>&gt;</a:t>
            </a:r>
            <a:r>
              <a:rPr lang="en-US" b="0" i="0" dirty="0" err="1">
                <a:solidFill>
                  <a:srgbClr val="FF0000"/>
                </a:solidFill>
                <a:effectLst/>
                <a:latin typeface="Consolas" panose="020B0609020204030204" pitchFamily="49" charset="0"/>
              </a:rPr>
              <a:t>javac</a:t>
            </a:r>
            <a:r>
              <a:rPr lang="en-US" b="0" i="0" dirty="0">
                <a:solidFill>
                  <a:srgbClr val="FF0000"/>
                </a:solidFill>
                <a:effectLst/>
                <a:latin typeface="Consolas" panose="020B0609020204030204" pitchFamily="49" charset="0"/>
              </a:rPr>
              <a:t> -d . MyPackageClass.java</a:t>
            </a:r>
            <a:endParaRPr lang="en-US" dirty="0">
              <a:solidFill>
                <a:srgbClr val="FF0000"/>
              </a:solidFill>
            </a:endParaRPr>
          </a:p>
        </p:txBody>
      </p:sp>
      <p:sp>
        <p:nvSpPr>
          <p:cNvPr id="15" name="Rectangle 14"/>
          <p:cNvSpPr/>
          <p:nvPr/>
        </p:nvSpPr>
        <p:spPr>
          <a:xfrm>
            <a:off x="5315447" y="4306412"/>
            <a:ext cx="7481887" cy="369332"/>
          </a:xfrm>
          <a:prstGeom prst="rect">
            <a:avLst/>
          </a:prstGeom>
        </p:spPr>
        <p:txBody>
          <a:bodyPr wrap="square">
            <a:spAutoFit/>
          </a:bodyPr>
          <a:lstStyle/>
          <a:p>
            <a:r>
              <a:rPr lang="en-US" dirty="0"/>
              <a:t>The -d keyword specifies the destination for where to save the class file.</a:t>
            </a:r>
          </a:p>
        </p:txBody>
      </p:sp>
      <p:sp>
        <p:nvSpPr>
          <p:cNvPr id="16" name="Rectangle 15"/>
          <p:cNvSpPr/>
          <p:nvPr/>
        </p:nvSpPr>
        <p:spPr>
          <a:xfrm>
            <a:off x="209266" y="5166647"/>
            <a:ext cx="6096000" cy="307777"/>
          </a:xfrm>
          <a:prstGeom prst="rect">
            <a:avLst/>
          </a:prstGeom>
        </p:spPr>
        <p:txBody>
          <a:bodyPr>
            <a:spAutoFit/>
          </a:bodyPr>
          <a:lstStyle/>
          <a:p>
            <a:r>
              <a:rPr lang="en-US" sz="1400" b="0" i="0" dirty="0">
                <a:solidFill>
                  <a:srgbClr val="000000"/>
                </a:solidFill>
                <a:effectLst/>
                <a:latin typeface="Verdana" panose="020B0604030504040204" pitchFamily="34" charset="0"/>
              </a:rPr>
              <a:t>To run the </a:t>
            </a:r>
            <a:r>
              <a:rPr lang="en-US" sz="1400" b="1" i="0" dirty="0">
                <a:solidFill>
                  <a:srgbClr val="000000"/>
                </a:solidFill>
                <a:effectLst/>
                <a:latin typeface="Verdana" panose="020B0604030504040204" pitchFamily="34" charset="0"/>
              </a:rPr>
              <a:t>MyPackageClass.java</a:t>
            </a:r>
            <a:r>
              <a:rPr lang="en-US" sz="1400" b="0" i="0" dirty="0">
                <a:solidFill>
                  <a:srgbClr val="000000"/>
                </a:solidFill>
                <a:effectLst/>
                <a:latin typeface="Verdana" panose="020B0604030504040204" pitchFamily="34" charset="0"/>
              </a:rPr>
              <a:t> file, write the following:</a:t>
            </a:r>
            <a:endParaRPr lang="en-US" sz="1400" dirty="0"/>
          </a:p>
        </p:txBody>
      </p:sp>
      <p:sp>
        <p:nvSpPr>
          <p:cNvPr id="17" name="Rectangle 16"/>
          <p:cNvSpPr/>
          <p:nvPr/>
        </p:nvSpPr>
        <p:spPr>
          <a:xfrm>
            <a:off x="138173" y="5414328"/>
            <a:ext cx="5883342" cy="369332"/>
          </a:xfrm>
          <a:prstGeom prst="rect">
            <a:avLst/>
          </a:prstGeom>
        </p:spPr>
        <p:txBody>
          <a:bodyPr wrap="none">
            <a:spAutoFit/>
          </a:bodyPr>
          <a:lstStyle/>
          <a:p>
            <a:r>
              <a:rPr lang="en-US" b="0" i="0" dirty="0">
                <a:solidFill>
                  <a:srgbClr val="FF0000"/>
                </a:solidFill>
                <a:effectLst/>
                <a:latin typeface="Consolas" panose="020B0609020204030204" pitchFamily="49" charset="0"/>
              </a:rPr>
              <a:t>C:\Users\</a:t>
            </a:r>
            <a:r>
              <a:rPr lang="en-US" b="0" i="1" dirty="0">
                <a:solidFill>
                  <a:srgbClr val="FF0000"/>
                </a:solidFill>
                <a:effectLst/>
                <a:latin typeface="Consolas" panose="020B0609020204030204" pitchFamily="49" charset="0"/>
              </a:rPr>
              <a:t>Your Name</a:t>
            </a:r>
            <a:r>
              <a:rPr lang="en-US" b="0" i="0" dirty="0">
                <a:solidFill>
                  <a:srgbClr val="FF0000"/>
                </a:solidFill>
                <a:effectLst/>
                <a:latin typeface="Consolas" panose="020B0609020204030204" pitchFamily="49" charset="0"/>
              </a:rPr>
              <a:t>&gt;java </a:t>
            </a:r>
            <a:r>
              <a:rPr lang="en-US" b="0" i="0" dirty="0" err="1">
                <a:solidFill>
                  <a:srgbClr val="FF0000"/>
                </a:solidFill>
                <a:effectLst/>
                <a:latin typeface="Consolas" panose="020B0609020204030204" pitchFamily="49" charset="0"/>
              </a:rPr>
              <a:t>mypack.MyPackageClass</a:t>
            </a:r>
            <a:endParaRPr lang="en-US" dirty="0">
              <a:solidFill>
                <a:srgbClr val="FF0000"/>
              </a:solidFill>
            </a:endParaRPr>
          </a:p>
        </p:txBody>
      </p:sp>
      <p:sp>
        <p:nvSpPr>
          <p:cNvPr id="18" name="Rectangle 17"/>
          <p:cNvSpPr/>
          <p:nvPr/>
        </p:nvSpPr>
        <p:spPr>
          <a:xfrm>
            <a:off x="237274" y="5878352"/>
            <a:ext cx="1891865" cy="307777"/>
          </a:xfrm>
          <a:prstGeom prst="rect">
            <a:avLst/>
          </a:prstGeom>
        </p:spPr>
        <p:txBody>
          <a:bodyPr wrap="none">
            <a:spAutoFit/>
          </a:bodyPr>
          <a:lstStyle/>
          <a:p>
            <a:r>
              <a:rPr lang="en-US" sz="1400" b="0" i="0" dirty="0">
                <a:solidFill>
                  <a:srgbClr val="000000"/>
                </a:solidFill>
                <a:effectLst/>
                <a:latin typeface="Verdana" panose="020B0604030504040204" pitchFamily="34" charset="0"/>
              </a:rPr>
              <a:t>The output will be:</a:t>
            </a:r>
            <a:endParaRPr lang="en-US" sz="1400" dirty="0"/>
          </a:p>
        </p:txBody>
      </p:sp>
      <p:sp>
        <p:nvSpPr>
          <p:cNvPr id="19" name="Rectangle 18"/>
          <p:cNvSpPr/>
          <p:nvPr/>
        </p:nvSpPr>
        <p:spPr>
          <a:xfrm>
            <a:off x="285786" y="6287785"/>
            <a:ext cx="2803973" cy="369332"/>
          </a:xfrm>
          <a:prstGeom prst="rect">
            <a:avLst/>
          </a:prstGeom>
        </p:spPr>
        <p:txBody>
          <a:bodyPr wrap="none">
            <a:spAutoFit/>
          </a:bodyPr>
          <a:lstStyle/>
          <a:p>
            <a:r>
              <a:rPr lang="en-US" b="0" i="0" dirty="0">
                <a:solidFill>
                  <a:srgbClr val="FF0000"/>
                </a:solidFill>
                <a:effectLst/>
                <a:latin typeface="Courier New" panose="02070309020205020404" pitchFamily="49" charset="0"/>
              </a:rPr>
              <a:t>This is my package!</a:t>
            </a:r>
            <a:endParaRPr lang="en-US" dirty="0">
              <a:solidFill>
                <a:srgbClr val="FF0000"/>
              </a:solidFill>
            </a:endParaRPr>
          </a:p>
        </p:txBody>
      </p:sp>
    </p:spTree>
    <p:extLst>
      <p:ext uri="{BB962C8B-B14F-4D97-AF65-F5344CB8AC3E}">
        <p14:creationId xmlns:p14="http://schemas.microsoft.com/office/powerpoint/2010/main" val="280298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anim calcmode="lin" valueType="num">
                                      <p:cBhvr>
                                        <p:cTn id="51" dur="1000" fill="hold"/>
                                        <p:tgtEl>
                                          <p:spTgt spid="16"/>
                                        </p:tgtEl>
                                        <p:attrNameLst>
                                          <p:attrName>ppt_x</p:attrName>
                                        </p:attrNameLst>
                                      </p:cBhvr>
                                      <p:tavLst>
                                        <p:tav tm="0">
                                          <p:val>
                                            <p:strVal val="#ppt_x"/>
                                          </p:val>
                                        </p:tav>
                                        <p:tav tm="100000">
                                          <p:val>
                                            <p:strVal val="#ppt_x"/>
                                          </p:val>
                                        </p:tav>
                                      </p:tavLst>
                                    </p:anim>
                                    <p:anim calcmode="lin" valueType="num">
                                      <p:cBhvr>
                                        <p:cTn id="52" dur="1000" fill="hold"/>
                                        <p:tgtEl>
                                          <p:spTgt spid="1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3" grpId="0"/>
      <p:bldP spid="15" grpId="0"/>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3456" y="146292"/>
            <a:ext cx="5871287" cy="461665"/>
          </a:xfrm>
          <a:prstGeom prst="rect">
            <a:avLst/>
          </a:prstGeom>
        </p:spPr>
        <p:txBody>
          <a:bodyPr wrap="none">
            <a:spAutoFit/>
          </a:bodyPr>
          <a:lstStyle/>
          <a:p>
            <a:r>
              <a:rPr lang="en-US" sz="2400" b="0" i="0" dirty="0">
                <a:solidFill>
                  <a:srgbClr val="000000"/>
                </a:solidFill>
                <a:effectLst/>
                <a:latin typeface="Segoe UI" panose="020B0502040204020203" pitchFamily="34" charset="0"/>
              </a:rPr>
              <a:t>Java Inheritance (Subclass and Superclass)</a:t>
            </a:r>
          </a:p>
        </p:txBody>
      </p:sp>
      <p:sp>
        <p:nvSpPr>
          <p:cNvPr id="6" name="Rectangle 5"/>
          <p:cNvSpPr/>
          <p:nvPr/>
        </p:nvSpPr>
        <p:spPr>
          <a:xfrm>
            <a:off x="304800" y="892370"/>
            <a:ext cx="5372669" cy="2862322"/>
          </a:xfrm>
          <a:prstGeom prst="rect">
            <a:avLst/>
          </a:prstGeom>
        </p:spPr>
        <p:txBody>
          <a:bodyPr wrap="square">
            <a:spAutoFit/>
          </a:bodyPr>
          <a:lstStyle/>
          <a:p>
            <a:pPr marL="285750" indent="-285750">
              <a:buFont typeface="Arial" panose="020B0604020202020204" pitchFamily="34" charset="0"/>
              <a:buChar char="•"/>
            </a:pPr>
            <a:r>
              <a:rPr lang="en-US" dirty="0"/>
              <a:t>In Java, it is possible to inherit attributes and methods from one class to another. We group the "inheritance concept" into two categories:</a:t>
            </a:r>
          </a:p>
          <a:p>
            <a:pPr marL="285750" indent="-285750">
              <a:buFont typeface="Arial" panose="020B0604020202020204" pitchFamily="34" charset="0"/>
              <a:buChar char="•"/>
            </a:pPr>
            <a:r>
              <a:rPr lang="en-US" dirty="0"/>
              <a:t>subclass (child) - the class that inherits from another class</a:t>
            </a:r>
          </a:p>
          <a:p>
            <a:pPr marL="285750" indent="-285750">
              <a:buFont typeface="Arial" panose="020B0604020202020204" pitchFamily="34" charset="0"/>
              <a:buChar char="•"/>
            </a:pPr>
            <a:r>
              <a:rPr lang="en-US" dirty="0"/>
              <a:t>superclass (parent) - the class being inherited from</a:t>
            </a:r>
          </a:p>
          <a:p>
            <a:pPr marL="285750" indent="-285750">
              <a:buFont typeface="Arial" panose="020B0604020202020204" pitchFamily="34" charset="0"/>
              <a:buChar char="•"/>
            </a:pPr>
            <a:r>
              <a:rPr lang="en-US" dirty="0"/>
              <a:t>To inherit from a class, use the extends keyword.</a:t>
            </a:r>
          </a:p>
          <a:p>
            <a:pPr marL="285750" indent="-285750">
              <a:buFont typeface="Arial" panose="020B0604020202020204" pitchFamily="34" charset="0"/>
              <a:buChar char="•"/>
            </a:pPr>
            <a:r>
              <a:rPr lang="en-US" dirty="0"/>
              <a:t>In the example below, the Car class (subclass) inherits the attributes and methods from the Vehicle class (superclass)</a:t>
            </a:r>
          </a:p>
        </p:txBody>
      </p:sp>
      <p:sp>
        <p:nvSpPr>
          <p:cNvPr id="7" name="Rectangle 6"/>
          <p:cNvSpPr/>
          <p:nvPr/>
        </p:nvSpPr>
        <p:spPr>
          <a:xfrm>
            <a:off x="6096000" y="705852"/>
            <a:ext cx="6096000" cy="5693866"/>
          </a:xfrm>
          <a:prstGeom prst="rect">
            <a:avLst/>
          </a:prstGeom>
        </p:spPr>
        <p:txBody>
          <a:bodyPr>
            <a:spAutoFit/>
          </a:bodyPr>
          <a:lstStyle/>
          <a:p>
            <a:r>
              <a:rPr lang="en-US" sz="1400" b="0" i="0" dirty="0">
                <a:solidFill>
                  <a:srgbClr val="0000CD"/>
                </a:solidFill>
                <a:effectLst/>
                <a:latin typeface="Consolas" panose="020B0609020204030204" pitchFamily="49" charset="0"/>
              </a:rPr>
              <a:t>class</a:t>
            </a:r>
            <a:r>
              <a:rPr lang="en-US" sz="1400" b="0" i="0" dirty="0">
                <a:solidFill>
                  <a:srgbClr val="000000"/>
                </a:solidFill>
                <a:effectLst/>
                <a:latin typeface="Consolas" panose="020B0609020204030204" pitchFamily="49" charset="0"/>
              </a:rPr>
              <a:t> Vehicle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protected</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String</a:t>
            </a:r>
            <a:r>
              <a:rPr lang="en-US" sz="1400" b="0" i="0" dirty="0">
                <a:solidFill>
                  <a:srgbClr val="000000"/>
                </a:solidFill>
                <a:effectLst/>
                <a:latin typeface="Consolas" panose="020B0609020204030204" pitchFamily="49" charset="0"/>
              </a:rPr>
              <a:t> brand = </a:t>
            </a:r>
            <a:r>
              <a:rPr lang="en-US" sz="1400" b="0" i="0" dirty="0">
                <a:solidFill>
                  <a:srgbClr val="A52A2A"/>
                </a:solidFill>
                <a:effectLst/>
                <a:latin typeface="Consolas" panose="020B0609020204030204" pitchFamily="49" charset="0"/>
              </a:rPr>
              <a:t>"Ford"</a:t>
            </a:r>
            <a:r>
              <a:rPr lang="en-US" sz="1400" b="0" i="0" dirty="0">
                <a:solidFill>
                  <a:srgbClr val="000000"/>
                </a:solidFill>
                <a:effectLst/>
                <a:latin typeface="Consolas" panose="020B0609020204030204" pitchFamily="49" charset="0"/>
              </a:rPr>
              <a:t>;         </a:t>
            </a:r>
            <a:r>
              <a:rPr lang="en-US" sz="1400" b="0" i="0" dirty="0">
                <a:solidFill>
                  <a:srgbClr val="008000"/>
                </a:solidFill>
                <a:effectLst/>
                <a:latin typeface="Consolas" panose="020B0609020204030204" pitchFamily="49" charset="0"/>
              </a:rPr>
              <a:t>// Vehicle attribute</a:t>
            </a:r>
            <a:br>
              <a:rPr lang="en-US" sz="1400" b="0" i="0" dirty="0">
                <a:solidFill>
                  <a:srgbClr val="008000"/>
                </a:solidFill>
                <a:effectLst/>
                <a:latin typeface="Consolas" panose="020B0609020204030204" pitchFamily="49" charset="0"/>
              </a:rPr>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public</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honk() {                     </a:t>
            </a:r>
            <a:r>
              <a:rPr lang="en-US" sz="1400" b="0" i="0" dirty="0">
                <a:solidFill>
                  <a:srgbClr val="008000"/>
                </a:solidFill>
                <a:effectLst/>
                <a:latin typeface="Consolas" panose="020B0609020204030204" pitchFamily="49" charset="0"/>
              </a:rPr>
              <a:t>// Vehicle method</a:t>
            </a:r>
            <a:br>
              <a:rPr lang="en-US" sz="1400" b="0" i="0" dirty="0">
                <a:solidFill>
                  <a:srgbClr val="008000"/>
                </a:solidFill>
                <a:effectLst/>
                <a:latin typeface="Consolas" panose="020B0609020204030204" pitchFamily="49" charset="0"/>
              </a:rPr>
            </a:b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System.out.println</a:t>
            </a:r>
            <a:r>
              <a:rPr lang="en-US" sz="1400" b="0" i="0" dirty="0">
                <a:solidFill>
                  <a:srgbClr val="000000"/>
                </a:solidFill>
                <a:effectLst/>
                <a:latin typeface="Consolas" panose="020B0609020204030204" pitchFamily="49" charset="0"/>
              </a:rPr>
              <a:t>(</a:t>
            </a:r>
            <a:r>
              <a:rPr lang="en-US" sz="1400" b="0" i="0" dirty="0">
                <a:solidFill>
                  <a:srgbClr val="A52A2A"/>
                </a:solidFill>
                <a:effectLst/>
                <a:latin typeface="Consolas" panose="020B0609020204030204" pitchFamily="49" charset="0"/>
              </a:rPr>
              <a:t>"</a:t>
            </a:r>
            <a:r>
              <a:rPr lang="en-US" sz="1400" b="0" i="0" dirty="0" err="1">
                <a:solidFill>
                  <a:srgbClr val="A52A2A"/>
                </a:solidFill>
                <a:effectLst/>
                <a:latin typeface="Consolas" panose="020B0609020204030204" pitchFamily="49" charset="0"/>
              </a:rPr>
              <a:t>Tuut</a:t>
            </a:r>
            <a:r>
              <a:rPr lang="en-US" sz="1400" b="0" i="0" dirty="0">
                <a:solidFill>
                  <a:srgbClr val="A52A2A"/>
                </a:solidFill>
                <a:effectLst/>
                <a:latin typeface="Consolas" panose="020B0609020204030204" pitchFamily="49" charset="0"/>
              </a:rPr>
              <a:t>, </a:t>
            </a:r>
            <a:r>
              <a:rPr lang="en-US" sz="1400" b="0" i="0" dirty="0" err="1">
                <a:solidFill>
                  <a:srgbClr val="A52A2A"/>
                </a:solidFill>
                <a:effectLst/>
                <a:latin typeface="Consolas" panose="020B0609020204030204" pitchFamily="49" charset="0"/>
              </a:rPr>
              <a:t>tuut</a:t>
            </a:r>
            <a:r>
              <a:rPr lang="en-US" sz="1400" b="0" i="0" dirty="0">
                <a:solidFill>
                  <a:srgbClr val="A52A2A"/>
                </a:solidFill>
                <a:effectLst/>
                <a:latin typeface="Consolas" panose="020B0609020204030204" pitchFamily="49" charset="0"/>
              </a:rPr>
              <a:t>!"</a:t>
            </a:r>
            <a:r>
              <a:rPr lang="en-US" sz="1400" b="0" i="0" dirty="0">
                <a:solidFill>
                  <a:srgbClr val="000000"/>
                </a:solidFill>
                <a:effectLst/>
                <a:latin typeface="Consolas" panose="020B0609020204030204" pitchFamily="49" charset="0"/>
              </a:rPr>
              <a:t>);</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a:t>
            </a:r>
            <a:r>
              <a:rPr lang="en-US" sz="1400" dirty="0"/>
              <a:t/>
            </a:r>
            <a:br>
              <a:rPr lang="en-US" sz="1400" dirty="0"/>
            </a:br>
            <a:r>
              <a:rPr lang="en-US" sz="1400" dirty="0"/>
              <a:t/>
            </a:r>
            <a:br>
              <a:rPr lang="en-US" sz="1400" dirty="0"/>
            </a:br>
            <a:r>
              <a:rPr lang="en-US" sz="1400" b="0" i="0" dirty="0">
                <a:solidFill>
                  <a:srgbClr val="0000CD"/>
                </a:solidFill>
                <a:effectLst/>
                <a:latin typeface="Consolas" panose="020B0609020204030204" pitchFamily="49" charset="0"/>
              </a:rPr>
              <a:t>class</a:t>
            </a:r>
            <a:r>
              <a:rPr lang="en-US" sz="1400" b="0" i="0" dirty="0">
                <a:solidFill>
                  <a:srgbClr val="000000"/>
                </a:solidFill>
                <a:effectLst/>
                <a:latin typeface="Consolas" panose="020B0609020204030204" pitchFamily="49" charset="0"/>
              </a:rPr>
              <a:t> Car </a:t>
            </a:r>
            <a:r>
              <a:rPr lang="en-US" sz="1400" b="0" i="0" dirty="0">
                <a:solidFill>
                  <a:srgbClr val="0000CD"/>
                </a:solidFill>
                <a:effectLst/>
                <a:latin typeface="Consolas" panose="020B0609020204030204" pitchFamily="49" charset="0"/>
              </a:rPr>
              <a:t>extends</a:t>
            </a:r>
            <a:r>
              <a:rPr lang="en-US" sz="1400" b="0" i="0" dirty="0">
                <a:solidFill>
                  <a:srgbClr val="000000"/>
                </a:solidFill>
                <a:effectLst/>
                <a:latin typeface="Consolas" panose="020B0609020204030204" pitchFamily="49" charset="0"/>
              </a:rPr>
              <a:t> Vehicle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private</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String</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modelName</a:t>
            </a:r>
            <a:r>
              <a:rPr lang="en-US" sz="1400" b="0" i="0" dirty="0">
                <a:solidFill>
                  <a:srgbClr val="000000"/>
                </a:solidFill>
                <a:effectLst/>
                <a:latin typeface="Consolas" panose="020B0609020204030204" pitchFamily="49" charset="0"/>
              </a:rPr>
              <a:t> = </a:t>
            </a:r>
            <a:r>
              <a:rPr lang="en-US" sz="1400" b="0" i="0" dirty="0">
                <a:solidFill>
                  <a:srgbClr val="A52A2A"/>
                </a:solidFill>
                <a:effectLst/>
                <a:latin typeface="Consolas" panose="020B0609020204030204" pitchFamily="49" charset="0"/>
              </a:rPr>
              <a:t>"Mustang"</a:t>
            </a:r>
            <a:r>
              <a:rPr lang="en-US" sz="1400" b="0" i="0" dirty="0">
                <a:solidFill>
                  <a:srgbClr val="000000"/>
                </a:solidFill>
                <a:effectLst/>
                <a:latin typeface="Consolas" panose="020B0609020204030204" pitchFamily="49" charset="0"/>
              </a:rPr>
              <a:t>;    </a:t>
            </a:r>
            <a:r>
              <a:rPr lang="en-US" sz="1400" b="0" i="0" dirty="0">
                <a:solidFill>
                  <a:srgbClr val="008000"/>
                </a:solidFill>
                <a:effectLst/>
                <a:latin typeface="Consolas" panose="020B0609020204030204" pitchFamily="49" charset="0"/>
              </a:rPr>
              <a:t>// Car attribute</a:t>
            </a:r>
            <a:br>
              <a:rPr lang="en-US" sz="1400" b="0" i="0" dirty="0">
                <a:solidFill>
                  <a:srgbClr val="008000"/>
                </a:solidFill>
                <a:effectLst/>
                <a:latin typeface="Consolas" panose="020B0609020204030204" pitchFamily="49" charset="0"/>
              </a:rPr>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public</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static</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main(</a:t>
            </a:r>
            <a:r>
              <a:rPr lang="en-US" sz="1400" b="0" i="0" dirty="0">
                <a:solidFill>
                  <a:srgbClr val="0000CD"/>
                </a:solidFill>
                <a:effectLst/>
                <a:latin typeface="Consolas" panose="020B0609020204030204" pitchFamily="49" charset="0"/>
              </a:rPr>
              <a:t>String</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args</a:t>
            </a:r>
            <a:r>
              <a:rPr lang="en-US" sz="1400" b="0" i="0" dirty="0">
                <a:solidFill>
                  <a:srgbClr val="000000"/>
                </a:solidFill>
                <a:effectLst/>
                <a:latin typeface="Consolas" panose="020B0609020204030204" pitchFamily="49" charset="0"/>
              </a:rPr>
              <a:t>) {</a:t>
            </a:r>
            <a:r>
              <a:rPr lang="en-US" sz="1400" dirty="0"/>
              <a:t/>
            </a:r>
            <a:br>
              <a:rPr lang="en-US" sz="1400" dirty="0"/>
            </a:b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8000"/>
                </a:solidFill>
                <a:effectLst/>
                <a:latin typeface="Consolas" panose="020B0609020204030204" pitchFamily="49" charset="0"/>
              </a:rPr>
              <a:t>// Create a </a:t>
            </a:r>
            <a:r>
              <a:rPr lang="en-US" sz="1400" b="0" i="0" dirty="0" err="1">
                <a:solidFill>
                  <a:srgbClr val="008000"/>
                </a:solidFill>
                <a:effectLst/>
                <a:latin typeface="Consolas" panose="020B0609020204030204" pitchFamily="49" charset="0"/>
              </a:rPr>
              <a:t>myCar</a:t>
            </a:r>
            <a:r>
              <a:rPr lang="en-US" sz="1400" b="0" i="0" dirty="0">
                <a:solidFill>
                  <a:srgbClr val="008000"/>
                </a:solidFill>
                <a:effectLst/>
                <a:latin typeface="Consolas" panose="020B0609020204030204" pitchFamily="49" charset="0"/>
              </a:rPr>
              <a:t> object</a:t>
            </a:r>
            <a:br>
              <a:rPr lang="en-US" sz="1400" b="0" i="0" dirty="0">
                <a:solidFill>
                  <a:srgbClr val="008000"/>
                </a:solidFill>
                <a:effectLst/>
                <a:latin typeface="Consolas" panose="020B0609020204030204" pitchFamily="49" charset="0"/>
              </a:rPr>
            </a:br>
            <a:r>
              <a:rPr lang="en-US" sz="1400" b="0" i="0" dirty="0">
                <a:solidFill>
                  <a:srgbClr val="000000"/>
                </a:solidFill>
                <a:effectLst/>
                <a:latin typeface="Consolas" panose="020B0609020204030204" pitchFamily="49" charset="0"/>
              </a:rPr>
              <a:t>    Car </a:t>
            </a:r>
            <a:r>
              <a:rPr lang="en-US" sz="1400" b="0" i="0" dirty="0" err="1">
                <a:solidFill>
                  <a:srgbClr val="000000"/>
                </a:solidFill>
                <a:effectLst/>
                <a:latin typeface="Consolas" panose="020B0609020204030204" pitchFamily="49" charset="0"/>
              </a:rPr>
              <a:t>myCar</a:t>
            </a:r>
            <a:r>
              <a:rPr lang="en-US" sz="1400" b="0" i="0" dirty="0">
                <a:solidFill>
                  <a:srgbClr val="000000"/>
                </a:solidFill>
                <a:effectLst/>
                <a:latin typeface="Consolas" panose="020B0609020204030204" pitchFamily="49" charset="0"/>
              </a:rPr>
              <a:t> = </a:t>
            </a:r>
            <a:r>
              <a:rPr lang="en-US" sz="1400" b="0" i="0" dirty="0">
                <a:solidFill>
                  <a:srgbClr val="0000CD"/>
                </a:solidFill>
                <a:effectLst/>
                <a:latin typeface="Consolas" panose="020B0609020204030204" pitchFamily="49" charset="0"/>
              </a:rPr>
              <a:t>new</a:t>
            </a:r>
            <a:r>
              <a:rPr lang="en-US" sz="1400" b="0" i="0" dirty="0">
                <a:solidFill>
                  <a:srgbClr val="000000"/>
                </a:solidFill>
                <a:effectLst/>
                <a:latin typeface="Consolas" panose="020B0609020204030204" pitchFamily="49" charset="0"/>
              </a:rPr>
              <a:t> Car();</a:t>
            </a:r>
            <a:r>
              <a:rPr lang="en-US" sz="1400" dirty="0"/>
              <a:t/>
            </a:r>
            <a:br>
              <a:rPr lang="en-US" sz="1400" dirty="0"/>
            </a:b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8000"/>
                </a:solidFill>
                <a:effectLst/>
                <a:latin typeface="Consolas" panose="020B0609020204030204" pitchFamily="49" charset="0"/>
              </a:rPr>
              <a:t>// Call the honk() method (from the Vehicle class) on the </a:t>
            </a:r>
            <a:r>
              <a:rPr lang="en-US" sz="1400" b="0" i="0" dirty="0" err="1">
                <a:solidFill>
                  <a:srgbClr val="008000"/>
                </a:solidFill>
                <a:effectLst/>
                <a:latin typeface="Consolas" panose="020B0609020204030204" pitchFamily="49" charset="0"/>
              </a:rPr>
              <a:t>myCar</a:t>
            </a:r>
            <a:r>
              <a:rPr lang="en-US" sz="1400" b="0" i="0" dirty="0">
                <a:solidFill>
                  <a:srgbClr val="008000"/>
                </a:solidFill>
                <a:effectLst/>
                <a:latin typeface="Consolas" panose="020B0609020204030204" pitchFamily="49" charset="0"/>
              </a:rPr>
              <a:t> object</a:t>
            </a:r>
            <a:br>
              <a:rPr lang="en-US" sz="1400" b="0" i="0" dirty="0">
                <a:solidFill>
                  <a:srgbClr val="008000"/>
                </a:solidFill>
                <a:effectLst/>
                <a:latin typeface="Consolas" panose="020B0609020204030204" pitchFamily="49" charset="0"/>
              </a:rPr>
            </a:b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myCar.honk</a:t>
            </a:r>
            <a:r>
              <a:rPr lang="en-US" sz="1400" b="0" i="0" dirty="0">
                <a:solidFill>
                  <a:srgbClr val="000000"/>
                </a:solidFill>
                <a:effectLst/>
                <a:latin typeface="Consolas" panose="020B0609020204030204" pitchFamily="49" charset="0"/>
              </a:rPr>
              <a:t>();</a:t>
            </a:r>
            <a:r>
              <a:rPr lang="en-US" sz="1400" dirty="0"/>
              <a:t/>
            </a:r>
            <a:br>
              <a:rPr lang="en-US" sz="1400" dirty="0"/>
            </a:b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8000"/>
                </a:solidFill>
                <a:effectLst/>
                <a:latin typeface="Consolas" panose="020B0609020204030204" pitchFamily="49" charset="0"/>
              </a:rPr>
              <a:t>// Display the value of the brand attribute (from the Vehicle class) and the value of the </a:t>
            </a:r>
            <a:r>
              <a:rPr lang="en-US" sz="1400" b="0" i="0" dirty="0" err="1">
                <a:solidFill>
                  <a:srgbClr val="008000"/>
                </a:solidFill>
                <a:effectLst/>
                <a:latin typeface="Consolas" panose="020B0609020204030204" pitchFamily="49" charset="0"/>
              </a:rPr>
              <a:t>modelName</a:t>
            </a:r>
            <a:r>
              <a:rPr lang="en-US" sz="1400" b="0" i="0" dirty="0">
                <a:solidFill>
                  <a:srgbClr val="008000"/>
                </a:solidFill>
                <a:effectLst/>
                <a:latin typeface="Consolas" panose="020B0609020204030204" pitchFamily="49" charset="0"/>
              </a:rPr>
              <a:t> from the Car class</a:t>
            </a:r>
            <a:br>
              <a:rPr lang="en-US" sz="1400" b="0" i="0" dirty="0">
                <a:solidFill>
                  <a:srgbClr val="008000"/>
                </a:solidFill>
                <a:effectLst/>
                <a:latin typeface="Consolas" panose="020B0609020204030204" pitchFamily="49" charset="0"/>
              </a:rPr>
            </a:b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System.out.println</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myCar.brand</a:t>
            </a:r>
            <a:r>
              <a:rPr lang="en-US" sz="1400" b="0" i="0" dirty="0">
                <a:solidFill>
                  <a:srgbClr val="000000"/>
                </a:solidFill>
                <a:effectLst/>
                <a:latin typeface="Consolas" panose="020B0609020204030204" pitchFamily="49" charset="0"/>
              </a:rPr>
              <a:t> + </a:t>
            </a:r>
            <a:r>
              <a:rPr lang="en-US" sz="1400" b="0" i="0" dirty="0">
                <a:solidFill>
                  <a:srgbClr val="A52A2A"/>
                </a:solidFill>
                <a:effectLst/>
                <a:latin typeface="Consolas" panose="020B0609020204030204" pitchFamily="49" charset="0"/>
              </a:rPr>
              <a:t>" "</a:t>
            </a:r>
            <a:r>
              <a:rPr lang="en-US" sz="1400" b="0" i="0" dirty="0">
                <a:solidFill>
                  <a:srgbClr val="000000"/>
                </a:solidFill>
                <a:effectLst/>
                <a:latin typeface="Consolas" panose="020B0609020204030204" pitchFamily="49" charset="0"/>
              </a:rPr>
              <a:t> + </a:t>
            </a:r>
            <a:r>
              <a:rPr lang="en-US" sz="1400" b="0" i="0" dirty="0" err="1">
                <a:solidFill>
                  <a:srgbClr val="000000"/>
                </a:solidFill>
                <a:effectLst/>
                <a:latin typeface="Consolas" panose="020B0609020204030204" pitchFamily="49" charset="0"/>
              </a:rPr>
              <a:t>myCar.modelName</a:t>
            </a: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a:t>
            </a:r>
            <a:endParaRPr lang="en-US" sz="1400" dirty="0"/>
          </a:p>
        </p:txBody>
      </p:sp>
      <p:sp>
        <p:nvSpPr>
          <p:cNvPr id="8" name="Rectangle 7"/>
          <p:cNvSpPr/>
          <p:nvPr/>
        </p:nvSpPr>
        <p:spPr>
          <a:xfrm>
            <a:off x="141026" y="4248203"/>
            <a:ext cx="6096000" cy="1477328"/>
          </a:xfrm>
          <a:prstGeom prst="rect">
            <a:avLst/>
          </a:prstGeom>
        </p:spPr>
        <p:txBody>
          <a:bodyPr>
            <a:spAutoFit/>
          </a:bodyPr>
          <a:lstStyle/>
          <a:p>
            <a:r>
              <a:rPr lang="en-US" b="0" i="0" dirty="0">
                <a:solidFill>
                  <a:srgbClr val="000000"/>
                </a:solidFill>
                <a:effectLst/>
                <a:latin typeface="Segoe UI" panose="020B0502040204020203" pitchFamily="34" charset="0"/>
              </a:rPr>
              <a:t>Why And When To Use "Inheritance"?</a:t>
            </a:r>
          </a:p>
          <a:p>
            <a:endParaRPr lang="en-US" b="0" i="0" dirty="0">
              <a:solidFill>
                <a:srgbClr val="000000"/>
              </a:solidFill>
              <a:effectLst/>
              <a:latin typeface="Segoe UI" panose="020B0502040204020203" pitchFamily="34" charset="0"/>
            </a:endParaRPr>
          </a:p>
          <a:p>
            <a:r>
              <a:rPr lang="en-US" b="0" i="0" dirty="0">
                <a:solidFill>
                  <a:srgbClr val="000000"/>
                </a:solidFill>
                <a:effectLst/>
                <a:latin typeface="Verdana" panose="020B0604030504040204" pitchFamily="34" charset="0"/>
              </a:rPr>
              <a:t>- It is useful for code reusability: reuse attributes and methods of an existing class when you create a new class.</a:t>
            </a:r>
          </a:p>
        </p:txBody>
      </p:sp>
    </p:spTree>
    <p:extLst>
      <p:ext uri="{BB962C8B-B14F-4D97-AF65-F5344CB8AC3E}">
        <p14:creationId xmlns:p14="http://schemas.microsoft.com/office/powerpoint/2010/main" val="48456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6383" y="228179"/>
            <a:ext cx="3322256" cy="369332"/>
          </a:xfrm>
          <a:prstGeom prst="rect">
            <a:avLst/>
          </a:prstGeom>
        </p:spPr>
        <p:txBody>
          <a:bodyPr wrap="none">
            <a:spAutoFit/>
          </a:bodyPr>
          <a:lstStyle/>
          <a:p>
            <a:r>
              <a:rPr lang="en-US" b="1" i="0" dirty="0">
                <a:solidFill>
                  <a:srgbClr val="333333"/>
                </a:solidFill>
                <a:effectLst/>
                <a:latin typeface="Bitter"/>
              </a:rPr>
              <a:t>Types of Inheritance in Java </a:t>
            </a:r>
          </a:p>
        </p:txBody>
      </p:sp>
      <p:sp>
        <p:nvSpPr>
          <p:cNvPr id="5" name="Rectangle 4"/>
          <p:cNvSpPr/>
          <p:nvPr/>
        </p:nvSpPr>
        <p:spPr>
          <a:xfrm>
            <a:off x="577444" y="924215"/>
            <a:ext cx="2287806" cy="369332"/>
          </a:xfrm>
          <a:prstGeom prst="rect">
            <a:avLst/>
          </a:prstGeom>
        </p:spPr>
        <p:txBody>
          <a:bodyPr wrap="none">
            <a:spAutoFit/>
          </a:bodyPr>
          <a:lstStyle/>
          <a:p>
            <a:r>
              <a:rPr lang="en-US" b="0" i="0" dirty="0">
                <a:solidFill>
                  <a:srgbClr val="333333"/>
                </a:solidFill>
                <a:effectLst/>
                <a:latin typeface="Lato"/>
              </a:rPr>
              <a:t>1. Single Inheritance</a:t>
            </a:r>
          </a:p>
        </p:txBody>
      </p:sp>
      <p:pic>
        <p:nvPicPr>
          <p:cNvPr id="9218" name="Picture 2" descr="Single_Inheritance_in_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91" y="1307910"/>
            <a:ext cx="2628900" cy="22288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78708" y="896919"/>
            <a:ext cx="2608406" cy="369332"/>
          </a:xfrm>
          <a:prstGeom prst="rect">
            <a:avLst/>
          </a:prstGeom>
        </p:spPr>
        <p:txBody>
          <a:bodyPr wrap="none">
            <a:spAutoFit/>
          </a:bodyPr>
          <a:lstStyle/>
          <a:p>
            <a:r>
              <a:rPr lang="en-US" b="0" i="0" dirty="0">
                <a:solidFill>
                  <a:srgbClr val="333333"/>
                </a:solidFill>
                <a:effectLst/>
                <a:latin typeface="Lato"/>
              </a:rPr>
              <a:t>2. Multilevel Inheritance</a:t>
            </a:r>
          </a:p>
        </p:txBody>
      </p:sp>
      <p:pic>
        <p:nvPicPr>
          <p:cNvPr id="9220" name="Picture 4" descr="Multilevel_Inheritance_in_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794" y="1261304"/>
            <a:ext cx="1758049" cy="253033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102849" y="883271"/>
            <a:ext cx="2864887" cy="369332"/>
          </a:xfrm>
          <a:prstGeom prst="rect">
            <a:avLst/>
          </a:prstGeom>
        </p:spPr>
        <p:txBody>
          <a:bodyPr wrap="none">
            <a:spAutoFit/>
          </a:bodyPr>
          <a:lstStyle/>
          <a:p>
            <a:r>
              <a:rPr lang="en-US" b="0" i="0" dirty="0">
                <a:solidFill>
                  <a:srgbClr val="333333"/>
                </a:solidFill>
                <a:effectLst/>
                <a:latin typeface="Lato"/>
              </a:rPr>
              <a:t>3. Hierarchical Inheritance</a:t>
            </a:r>
          </a:p>
        </p:txBody>
      </p:sp>
      <p:pic>
        <p:nvPicPr>
          <p:cNvPr id="9222" name="Picture 6" descr="Hierarchical_Inheritance_in_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944" y="1335776"/>
            <a:ext cx="4239004" cy="18592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02028" y="3872131"/>
            <a:ext cx="4621778" cy="369332"/>
          </a:xfrm>
          <a:prstGeom prst="rect">
            <a:avLst/>
          </a:prstGeom>
        </p:spPr>
        <p:txBody>
          <a:bodyPr wrap="none">
            <a:spAutoFit/>
          </a:bodyPr>
          <a:lstStyle/>
          <a:p>
            <a:r>
              <a:rPr lang="en-US" b="0" i="0" dirty="0">
                <a:solidFill>
                  <a:srgbClr val="333333"/>
                </a:solidFill>
                <a:effectLst/>
                <a:latin typeface="Lato"/>
              </a:rPr>
              <a:t>4. Multiple Inheritance </a:t>
            </a:r>
            <a:r>
              <a:rPr lang="en-US" b="1" i="0" dirty="0">
                <a:solidFill>
                  <a:srgbClr val="333333"/>
                </a:solidFill>
                <a:effectLst/>
                <a:latin typeface="Lato"/>
              </a:rPr>
              <a:t>(Through </a:t>
            </a:r>
            <a:r>
              <a:rPr lang="en-US" b="1" dirty="0">
                <a:solidFill>
                  <a:srgbClr val="333333"/>
                </a:solidFill>
                <a:latin typeface="Lato"/>
              </a:rPr>
              <a:t>Interface)</a:t>
            </a:r>
          </a:p>
        </p:txBody>
      </p:sp>
      <p:pic>
        <p:nvPicPr>
          <p:cNvPr id="9224" name="Picture 8" descr="Multiple_Inheritance_in_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682" y="4408772"/>
            <a:ext cx="3902453" cy="19742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261229" y="3844836"/>
            <a:ext cx="4493538" cy="369332"/>
          </a:xfrm>
          <a:prstGeom prst="rect">
            <a:avLst/>
          </a:prstGeom>
        </p:spPr>
        <p:txBody>
          <a:bodyPr wrap="none">
            <a:spAutoFit/>
          </a:bodyPr>
          <a:lstStyle/>
          <a:p>
            <a:r>
              <a:rPr lang="en-US" b="0" i="0" dirty="0">
                <a:solidFill>
                  <a:srgbClr val="333333"/>
                </a:solidFill>
                <a:effectLst/>
                <a:latin typeface="Lato"/>
              </a:rPr>
              <a:t>5. Hybrid Inheritance </a:t>
            </a:r>
            <a:r>
              <a:rPr lang="en-US" b="1" i="0" dirty="0">
                <a:solidFill>
                  <a:srgbClr val="333333"/>
                </a:solidFill>
                <a:effectLst/>
                <a:latin typeface="Lato"/>
              </a:rPr>
              <a:t>(Through Interface)</a:t>
            </a:r>
            <a:endParaRPr lang="en-US" b="0" i="0" dirty="0">
              <a:solidFill>
                <a:srgbClr val="333333"/>
              </a:solidFill>
              <a:effectLst/>
              <a:latin typeface="Lato"/>
            </a:endParaRPr>
          </a:p>
        </p:txBody>
      </p:sp>
      <p:pic>
        <p:nvPicPr>
          <p:cNvPr id="9226" name="Picture 10" descr="Hybrid_Inheritance_in_Jav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309" y="4155923"/>
            <a:ext cx="3816587" cy="239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7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20"/>
                                        </p:tgtEl>
                                        <p:attrNameLst>
                                          <p:attrName>style.visibility</p:attrName>
                                        </p:attrNameLst>
                                      </p:cBhvr>
                                      <p:to>
                                        <p:strVal val="visible"/>
                                      </p:to>
                                    </p:set>
                                    <p:animEffect transition="in" filter="fade">
                                      <p:cBhvr>
                                        <p:cTn id="14" dur="1000"/>
                                        <p:tgtEl>
                                          <p:spTgt spid="9220"/>
                                        </p:tgtEl>
                                      </p:cBhvr>
                                    </p:animEffect>
                                    <p:anim calcmode="lin" valueType="num">
                                      <p:cBhvr>
                                        <p:cTn id="15" dur="1000" fill="hold"/>
                                        <p:tgtEl>
                                          <p:spTgt spid="9220"/>
                                        </p:tgtEl>
                                        <p:attrNameLst>
                                          <p:attrName>ppt_x</p:attrName>
                                        </p:attrNameLst>
                                      </p:cBhvr>
                                      <p:tavLst>
                                        <p:tav tm="0">
                                          <p:val>
                                            <p:strVal val="#ppt_x"/>
                                          </p:val>
                                        </p:tav>
                                        <p:tav tm="100000">
                                          <p:val>
                                            <p:strVal val="#ppt_x"/>
                                          </p:val>
                                        </p:tav>
                                      </p:tavLst>
                                    </p:anim>
                                    <p:anim calcmode="lin" valueType="num">
                                      <p:cBhvr>
                                        <p:cTn id="16"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22"/>
                                        </p:tgtEl>
                                        <p:attrNameLst>
                                          <p:attrName>style.visibility</p:attrName>
                                        </p:attrNameLst>
                                      </p:cBhvr>
                                      <p:to>
                                        <p:strVal val="visible"/>
                                      </p:to>
                                    </p:set>
                                    <p:animEffect transition="in" filter="fade">
                                      <p:cBhvr>
                                        <p:cTn id="21" dur="1000"/>
                                        <p:tgtEl>
                                          <p:spTgt spid="9222"/>
                                        </p:tgtEl>
                                      </p:cBhvr>
                                    </p:animEffect>
                                    <p:anim calcmode="lin" valueType="num">
                                      <p:cBhvr>
                                        <p:cTn id="22" dur="1000" fill="hold"/>
                                        <p:tgtEl>
                                          <p:spTgt spid="9222"/>
                                        </p:tgtEl>
                                        <p:attrNameLst>
                                          <p:attrName>ppt_x</p:attrName>
                                        </p:attrNameLst>
                                      </p:cBhvr>
                                      <p:tavLst>
                                        <p:tav tm="0">
                                          <p:val>
                                            <p:strVal val="#ppt_x"/>
                                          </p:val>
                                        </p:tav>
                                        <p:tav tm="100000">
                                          <p:val>
                                            <p:strVal val="#ppt_x"/>
                                          </p:val>
                                        </p:tav>
                                      </p:tavLst>
                                    </p:anim>
                                    <p:anim calcmode="lin" valueType="num">
                                      <p:cBhvr>
                                        <p:cTn id="23" dur="1000" fill="hold"/>
                                        <p:tgtEl>
                                          <p:spTgt spid="92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24"/>
                                        </p:tgtEl>
                                        <p:attrNameLst>
                                          <p:attrName>style.visibility</p:attrName>
                                        </p:attrNameLst>
                                      </p:cBhvr>
                                      <p:to>
                                        <p:strVal val="visible"/>
                                      </p:to>
                                    </p:set>
                                    <p:animEffect transition="in" filter="fade">
                                      <p:cBhvr>
                                        <p:cTn id="28" dur="1000"/>
                                        <p:tgtEl>
                                          <p:spTgt spid="9224"/>
                                        </p:tgtEl>
                                      </p:cBhvr>
                                    </p:animEffect>
                                    <p:anim calcmode="lin" valueType="num">
                                      <p:cBhvr>
                                        <p:cTn id="29" dur="1000" fill="hold"/>
                                        <p:tgtEl>
                                          <p:spTgt spid="9224"/>
                                        </p:tgtEl>
                                        <p:attrNameLst>
                                          <p:attrName>ppt_x</p:attrName>
                                        </p:attrNameLst>
                                      </p:cBhvr>
                                      <p:tavLst>
                                        <p:tav tm="0">
                                          <p:val>
                                            <p:strVal val="#ppt_x"/>
                                          </p:val>
                                        </p:tav>
                                        <p:tav tm="100000">
                                          <p:val>
                                            <p:strVal val="#ppt_x"/>
                                          </p:val>
                                        </p:tav>
                                      </p:tavLst>
                                    </p:anim>
                                    <p:anim calcmode="lin" valueType="num">
                                      <p:cBhvr>
                                        <p:cTn id="30"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26"/>
                                        </p:tgtEl>
                                        <p:attrNameLst>
                                          <p:attrName>style.visibility</p:attrName>
                                        </p:attrNameLst>
                                      </p:cBhvr>
                                      <p:to>
                                        <p:strVal val="visible"/>
                                      </p:to>
                                    </p:set>
                                    <p:animEffect transition="in" filter="fade">
                                      <p:cBhvr>
                                        <p:cTn id="35" dur="1000"/>
                                        <p:tgtEl>
                                          <p:spTgt spid="9226"/>
                                        </p:tgtEl>
                                      </p:cBhvr>
                                    </p:animEffect>
                                    <p:anim calcmode="lin" valueType="num">
                                      <p:cBhvr>
                                        <p:cTn id="36" dur="1000" fill="hold"/>
                                        <p:tgtEl>
                                          <p:spTgt spid="9226"/>
                                        </p:tgtEl>
                                        <p:attrNameLst>
                                          <p:attrName>ppt_x</p:attrName>
                                        </p:attrNameLst>
                                      </p:cBhvr>
                                      <p:tavLst>
                                        <p:tav tm="0">
                                          <p:val>
                                            <p:strVal val="#ppt_x"/>
                                          </p:val>
                                        </p:tav>
                                        <p:tav tm="100000">
                                          <p:val>
                                            <p:strVal val="#ppt_x"/>
                                          </p:val>
                                        </p:tav>
                                      </p:tavLst>
                                    </p:anim>
                                    <p:anim calcmode="lin" valueType="num">
                                      <p:cBhvr>
                                        <p:cTn id="37" dur="1000" fill="hold"/>
                                        <p:tgtEl>
                                          <p:spTgt spid="9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58220" y="219572"/>
            <a:ext cx="6101246" cy="6304058"/>
          </a:xfrm>
          <a:prstGeom prst="rect">
            <a:avLst/>
          </a:prstGeom>
        </p:spPr>
      </p:pic>
      <p:pic>
        <p:nvPicPr>
          <p:cNvPr id="5" name="Picture 4"/>
          <p:cNvPicPr>
            <a:picLocks noChangeAspect="1"/>
          </p:cNvPicPr>
          <p:nvPr/>
        </p:nvPicPr>
        <p:blipFill>
          <a:blip r:embed="rId3"/>
          <a:stretch>
            <a:fillRect/>
          </a:stretch>
        </p:blipFill>
        <p:spPr>
          <a:xfrm>
            <a:off x="105983" y="1684858"/>
            <a:ext cx="5158915" cy="785387"/>
          </a:xfrm>
          <a:prstGeom prst="rect">
            <a:avLst/>
          </a:prstGeom>
        </p:spPr>
      </p:pic>
      <p:pic>
        <p:nvPicPr>
          <p:cNvPr id="6" name="Picture 5"/>
          <p:cNvPicPr>
            <a:picLocks noChangeAspect="1"/>
          </p:cNvPicPr>
          <p:nvPr/>
        </p:nvPicPr>
        <p:blipFill>
          <a:blip r:embed="rId4"/>
          <a:stretch>
            <a:fillRect/>
          </a:stretch>
        </p:blipFill>
        <p:spPr>
          <a:xfrm>
            <a:off x="1129565" y="3191727"/>
            <a:ext cx="2391557" cy="1839659"/>
          </a:xfrm>
          <a:prstGeom prst="rect">
            <a:avLst/>
          </a:prstGeom>
        </p:spPr>
      </p:pic>
    </p:spTree>
    <p:extLst>
      <p:ext uri="{BB962C8B-B14F-4D97-AF65-F5344CB8AC3E}">
        <p14:creationId xmlns:p14="http://schemas.microsoft.com/office/powerpoint/2010/main" val="11933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27320" y="99372"/>
            <a:ext cx="5022588" cy="6758628"/>
          </a:xfrm>
          <a:prstGeom prst="rect">
            <a:avLst/>
          </a:prstGeom>
        </p:spPr>
      </p:pic>
      <p:pic>
        <p:nvPicPr>
          <p:cNvPr id="5" name="Picture 4"/>
          <p:cNvPicPr>
            <a:picLocks noChangeAspect="1"/>
          </p:cNvPicPr>
          <p:nvPr/>
        </p:nvPicPr>
        <p:blipFill>
          <a:blip r:embed="rId3"/>
          <a:stretch>
            <a:fillRect/>
          </a:stretch>
        </p:blipFill>
        <p:spPr>
          <a:xfrm>
            <a:off x="2825370" y="2711923"/>
            <a:ext cx="3138701" cy="3414398"/>
          </a:xfrm>
          <a:prstGeom prst="rect">
            <a:avLst/>
          </a:prstGeom>
        </p:spPr>
      </p:pic>
      <p:pic>
        <p:nvPicPr>
          <p:cNvPr id="6" name="Picture 5"/>
          <p:cNvPicPr>
            <a:picLocks noChangeAspect="1"/>
          </p:cNvPicPr>
          <p:nvPr/>
        </p:nvPicPr>
        <p:blipFill>
          <a:blip r:embed="rId4"/>
          <a:stretch>
            <a:fillRect/>
          </a:stretch>
        </p:blipFill>
        <p:spPr>
          <a:xfrm>
            <a:off x="867626" y="740605"/>
            <a:ext cx="5215699" cy="842536"/>
          </a:xfrm>
          <a:prstGeom prst="rect">
            <a:avLst/>
          </a:prstGeom>
        </p:spPr>
      </p:pic>
    </p:spTree>
    <p:extLst>
      <p:ext uri="{BB962C8B-B14F-4D97-AF65-F5344CB8AC3E}">
        <p14:creationId xmlns:p14="http://schemas.microsoft.com/office/powerpoint/2010/main" val="289531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18914" y="0"/>
            <a:ext cx="5356818" cy="6929959"/>
          </a:xfrm>
          <a:prstGeom prst="rect">
            <a:avLst/>
          </a:prstGeom>
        </p:spPr>
      </p:pic>
      <p:pic>
        <p:nvPicPr>
          <p:cNvPr id="5" name="Picture 4"/>
          <p:cNvPicPr>
            <a:picLocks noChangeAspect="1"/>
          </p:cNvPicPr>
          <p:nvPr/>
        </p:nvPicPr>
        <p:blipFill>
          <a:blip r:embed="rId3"/>
          <a:stretch>
            <a:fillRect/>
          </a:stretch>
        </p:blipFill>
        <p:spPr>
          <a:xfrm>
            <a:off x="1503101" y="3464979"/>
            <a:ext cx="2538797" cy="2021635"/>
          </a:xfrm>
          <a:prstGeom prst="rect">
            <a:avLst/>
          </a:prstGeom>
        </p:spPr>
      </p:pic>
      <p:pic>
        <p:nvPicPr>
          <p:cNvPr id="6" name="Picture 5"/>
          <p:cNvPicPr>
            <a:picLocks noChangeAspect="1"/>
          </p:cNvPicPr>
          <p:nvPr/>
        </p:nvPicPr>
        <p:blipFill>
          <a:blip r:embed="rId4"/>
          <a:stretch>
            <a:fillRect/>
          </a:stretch>
        </p:blipFill>
        <p:spPr>
          <a:xfrm>
            <a:off x="58030" y="950723"/>
            <a:ext cx="6260884" cy="905373"/>
          </a:xfrm>
          <a:prstGeom prst="rect">
            <a:avLst/>
          </a:prstGeom>
        </p:spPr>
      </p:pic>
    </p:spTree>
    <p:extLst>
      <p:ext uri="{BB962C8B-B14F-4D97-AF65-F5344CB8AC3E}">
        <p14:creationId xmlns:p14="http://schemas.microsoft.com/office/powerpoint/2010/main" val="288059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42300" y="226752"/>
            <a:ext cx="6143625" cy="590550"/>
          </a:xfrm>
          <a:prstGeom prst="rect">
            <a:avLst/>
          </a:prstGeom>
        </p:spPr>
      </p:pic>
      <p:pic>
        <p:nvPicPr>
          <p:cNvPr id="5" name="Picture 4"/>
          <p:cNvPicPr>
            <a:picLocks noChangeAspect="1"/>
          </p:cNvPicPr>
          <p:nvPr/>
        </p:nvPicPr>
        <p:blipFill>
          <a:blip r:embed="rId3"/>
          <a:stretch>
            <a:fillRect/>
          </a:stretch>
        </p:blipFill>
        <p:spPr>
          <a:xfrm>
            <a:off x="1279690" y="971692"/>
            <a:ext cx="7806235" cy="499425"/>
          </a:xfrm>
          <a:prstGeom prst="rect">
            <a:avLst/>
          </a:prstGeom>
        </p:spPr>
      </p:pic>
      <p:pic>
        <p:nvPicPr>
          <p:cNvPr id="6" name="Picture 5"/>
          <p:cNvPicPr>
            <a:picLocks noChangeAspect="1"/>
          </p:cNvPicPr>
          <p:nvPr/>
        </p:nvPicPr>
        <p:blipFill>
          <a:blip r:embed="rId4"/>
          <a:stretch>
            <a:fillRect/>
          </a:stretch>
        </p:blipFill>
        <p:spPr>
          <a:xfrm>
            <a:off x="1279690" y="1323833"/>
            <a:ext cx="8601075" cy="1190625"/>
          </a:xfrm>
          <a:prstGeom prst="rect">
            <a:avLst/>
          </a:prstGeom>
        </p:spPr>
      </p:pic>
      <p:pic>
        <p:nvPicPr>
          <p:cNvPr id="7" name="Picture 6"/>
          <p:cNvPicPr>
            <a:picLocks noChangeAspect="1"/>
          </p:cNvPicPr>
          <p:nvPr/>
        </p:nvPicPr>
        <p:blipFill>
          <a:blip r:embed="rId5"/>
          <a:stretch>
            <a:fillRect/>
          </a:stretch>
        </p:blipFill>
        <p:spPr>
          <a:xfrm>
            <a:off x="793702" y="3333465"/>
            <a:ext cx="5017863" cy="2576015"/>
          </a:xfrm>
          <a:prstGeom prst="rect">
            <a:avLst/>
          </a:prstGeom>
        </p:spPr>
      </p:pic>
      <p:pic>
        <p:nvPicPr>
          <p:cNvPr id="8" name="Picture 7"/>
          <p:cNvPicPr>
            <a:picLocks noChangeAspect="1"/>
          </p:cNvPicPr>
          <p:nvPr/>
        </p:nvPicPr>
        <p:blipFill>
          <a:blip r:embed="rId6"/>
          <a:stretch>
            <a:fillRect/>
          </a:stretch>
        </p:blipFill>
        <p:spPr>
          <a:xfrm>
            <a:off x="5811565" y="3333465"/>
            <a:ext cx="5406895" cy="2388540"/>
          </a:xfrm>
          <a:prstGeom prst="rect">
            <a:avLst/>
          </a:prstGeom>
        </p:spPr>
      </p:pic>
      <p:pic>
        <p:nvPicPr>
          <p:cNvPr id="9" name="Picture 8"/>
          <p:cNvPicPr>
            <a:picLocks noChangeAspect="1"/>
          </p:cNvPicPr>
          <p:nvPr/>
        </p:nvPicPr>
        <p:blipFill>
          <a:blip r:embed="rId7"/>
          <a:stretch>
            <a:fillRect/>
          </a:stretch>
        </p:blipFill>
        <p:spPr>
          <a:xfrm>
            <a:off x="8035509" y="5291781"/>
            <a:ext cx="3690512" cy="1047923"/>
          </a:xfrm>
          <a:prstGeom prst="rect">
            <a:avLst/>
          </a:prstGeom>
        </p:spPr>
      </p:pic>
    </p:spTree>
    <p:extLst>
      <p:ext uri="{BB962C8B-B14F-4D97-AF65-F5344CB8AC3E}">
        <p14:creationId xmlns:p14="http://schemas.microsoft.com/office/powerpoint/2010/main" val="26656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70871" y="213744"/>
            <a:ext cx="2876550" cy="561975"/>
          </a:xfrm>
          <a:prstGeom prst="rect">
            <a:avLst/>
          </a:prstGeom>
        </p:spPr>
      </p:pic>
      <p:pic>
        <p:nvPicPr>
          <p:cNvPr id="5" name="Picture 4"/>
          <p:cNvPicPr>
            <a:picLocks noChangeAspect="1"/>
          </p:cNvPicPr>
          <p:nvPr/>
        </p:nvPicPr>
        <p:blipFill>
          <a:blip r:embed="rId3"/>
          <a:stretch>
            <a:fillRect/>
          </a:stretch>
        </p:blipFill>
        <p:spPr>
          <a:xfrm>
            <a:off x="1219271" y="775719"/>
            <a:ext cx="9726050" cy="616353"/>
          </a:xfrm>
          <a:prstGeom prst="rect">
            <a:avLst/>
          </a:prstGeom>
        </p:spPr>
      </p:pic>
      <p:pic>
        <p:nvPicPr>
          <p:cNvPr id="6" name="Picture 5"/>
          <p:cNvPicPr>
            <a:picLocks noChangeAspect="1"/>
          </p:cNvPicPr>
          <p:nvPr/>
        </p:nvPicPr>
        <p:blipFill>
          <a:blip r:embed="rId4"/>
          <a:stretch>
            <a:fillRect/>
          </a:stretch>
        </p:blipFill>
        <p:spPr>
          <a:xfrm>
            <a:off x="1219270" y="1392071"/>
            <a:ext cx="9535165" cy="1128291"/>
          </a:xfrm>
          <a:prstGeom prst="rect">
            <a:avLst/>
          </a:prstGeom>
        </p:spPr>
      </p:pic>
      <p:pic>
        <p:nvPicPr>
          <p:cNvPr id="7" name="Picture 6"/>
          <p:cNvPicPr>
            <a:picLocks noChangeAspect="1"/>
          </p:cNvPicPr>
          <p:nvPr/>
        </p:nvPicPr>
        <p:blipFill>
          <a:blip r:embed="rId5"/>
          <a:stretch>
            <a:fillRect/>
          </a:stretch>
        </p:blipFill>
        <p:spPr>
          <a:xfrm>
            <a:off x="3589859" y="3001653"/>
            <a:ext cx="4380434" cy="913043"/>
          </a:xfrm>
          <a:prstGeom prst="rect">
            <a:avLst/>
          </a:prstGeom>
        </p:spPr>
      </p:pic>
      <p:pic>
        <p:nvPicPr>
          <p:cNvPr id="8" name="Picture 7"/>
          <p:cNvPicPr>
            <a:picLocks noChangeAspect="1"/>
          </p:cNvPicPr>
          <p:nvPr/>
        </p:nvPicPr>
        <p:blipFill>
          <a:blip r:embed="rId6"/>
          <a:stretch>
            <a:fillRect/>
          </a:stretch>
        </p:blipFill>
        <p:spPr>
          <a:xfrm>
            <a:off x="3589858" y="4555935"/>
            <a:ext cx="5550431" cy="1312602"/>
          </a:xfrm>
          <a:prstGeom prst="rect">
            <a:avLst/>
          </a:prstGeom>
        </p:spPr>
      </p:pic>
    </p:spTree>
    <p:extLst>
      <p:ext uri="{BB962C8B-B14F-4D97-AF65-F5344CB8AC3E}">
        <p14:creationId xmlns:p14="http://schemas.microsoft.com/office/powerpoint/2010/main" val="92031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917525"/>
            <a:ext cx="4409020" cy="629860"/>
          </a:xfrm>
          <a:prstGeom prst="rect">
            <a:avLst/>
          </a:prstGeom>
        </p:spPr>
      </p:pic>
      <p:pic>
        <p:nvPicPr>
          <p:cNvPr id="1026" name="Picture 2" descr="Rules for Java Abstrac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54" y="421017"/>
            <a:ext cx="8035646" cy="625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6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pPr algn="ctr"/>
            <a:r>
              <a:rPr lang="en-US" dirty="0"/>
              <a:t>Characteristics of Java</a:t>
            </a:r>
          </a:p>
        </p:txBody>
      </p:sp>
      <p:sp>
        <p:nvSpPr>
          <p:cNvPr id="3" name="Content Placeholder 2"/>
          <p:cNvSpPr>
            <a:spLocks noGrp="1"/>
          </p:cNvSpPr>
          <p:nvPr>
            <p:ph idx="1"/>
          </p:nvPr>
        </p:nvSpPr>
        <p:spPr>
          <a:xfrm>
            <a:off x="838199" y="1187356"/>
            <a:ext cx="10980761" cy="5390865"/>
          </a:xfrm>
        </p:spPr>
        <p:txBody>
          <a:bodyPr>
            <a:normAutofit fontScale="92500" lnSpcReduction="20000"/>
          </a:bodyPr>
          <a:lstStyle/>
          <a:p>
            <a:pPr marL="514350" indent="-514350">
              <a:buFont typeface="+mj-lt"/>
              <a:buAutoNum type="arabicPeriod"/>
            </a:pPr>
            <a:r>
              <a:rPr lang="en-US" sz="2500" b="1" dirty="0"/>
              <a:t>Simple</a:t>
            </a:r>
            <a:r>
              <a:rPr lang="en-US" b="1" dirty="0"/>
              <a:t>  </a:t>
            </a:r>
          </a:p>
          <a:p>
            <a:pPr lvl="1"/>
            <a:r>
              <a:rPr lang="en-US" sz="1900" dirty="0"/>
              <a:t>syntax similar to C/C++</a:t>
            </a:r>
          </a:p>
          <a:p>
            <a:pPr lvl="1"/>
            <a:r>
              <a:rPr lang="en-US" sz="1900" dirty="0"/>
              <a:t>Confusing features such as pointers, operator overloading are removed from java</a:t>
            </a:r>
          </a:p>
          <a:p>
            <a:pPr marL="514350" indent="-514350">
              <a:buFont typeface="+mj-lt"/>
              <a:buAutoNum type="arabicPeriod"/>
            </a:pPr>
            <a:r>
              <a:rPr lang="en-US" sz="2400" b="1" dirty="0"/>
              <a:t>Object Oriented</a:t>
            </a:r>
          </a:p>
          <a:p>
            <a:pPr lvl="1"/>
            <a:r>
              <a:rPr lang="en-US" sz="1900" dirty="0"/>
              <a:t>Everything in java is an object</a:t>
            </a:r>
          </a:p>
          <a:p>
            <a:pPr lvl="1"/>
            <a:r>
              <a:rPr lang="en-US" sz="1900" dirty="0"/>
              <a:t>Java Supports OOP Features such as Inheritance, Polymorphism, Encapsulation, Abstraction etc.</a:t>
            </a:r>
          </a:p>
          <a:p>
            <a:pPr marL="514350" indent="-514350">
              <a:buFont typeface="+mj-lt"/>
              <a:buAutoNum type="arabicPeriod"/>
            </a:pPr>
            <a:r>
              <a:rPr lang="en-US" sz="2400" b="1" dirty="0"/>
              <a:t>Distributed</a:t>
            </a:r>
          </a:p>
          <a:p>
            <a:pPr lvl="1"/>
            <a:r>
              <a:rPr lang="en-US" sz="1900" dirty="0"/>
              <a:t>Remote Method Invocation (RMI) and Enterprise Java Beans (EJB) are used for creating distributed applications.</a:t>
            </a:r>
          </a:p>
          <a:p>
            <a:pPr lvl="1"/>
            <a:r>
              <a:rPr lang="en-US" sz="1900" dirty="0"/>
              <a:t>We may access files by calling the methods from any machine on the internet.</a:t>
            </a:r>
          </a:p>
          <a:p>
            <a:pPr marL="514350" indent="-514350">
              <a:buFont typeface="+mj-lt"/>
              <a:buAutoNum type="arabicPeriod"/>
            </a:pPr>
            <a:r>
              <a:rPr lang="en-US" sz="2400" b="1" dirty="0"/>
              <a:t>Robust</a:t>
            </a:r>
          </a:p>
          <a:p>
            <a:pPr lvl="1"/>
            <a:r>
              <a:rPr lang="en-US" sz="1900" dirty="0"/>
              <a:t>Robust means Strong. Java uses strong memory management.</a:t>
            </a:r>
          </a:p>
          <a:p>
            <a:pPr lvl="1"/>
            <a:r>
              <a:rPr lang="en-US" sz="1900" dirty="0"/>
              <a:t>Features such as Garbage collection, exception handling, type checking etc. makes java strong.</a:t>
            </a:r>
          </a:p>
          <a:p>
            <a:pPr marL="514350" indent="-514350">
              <a:buFont typeface="+mj-lt"/>
              <a:buAutoNum type="arabicPeriod"/>
            </a:pPr>
            <a:r>
              <a:rPr lang="en-US" sz="2400" b="1" dirty="0"/>
              <a:t>Secure</a:t>
            </a:r>
          </a:p>
          <a:p>
            <a:pPr lvl="1"/>
            <a:r>
              <a:rPr lang="en-US" sz="1900" dirty="0"/>
              <a:t>Security is the major concern since java is meant to be used in networked environments.</a:t>
            </a:r>
          </a:p>
          <a:p>
            <a:pPr lvl="1"/>
            <a:r>
              <a:rPr lang="en-US" sz="1900" dirty="0"/>
              <a:t>Access levels such as private, protected, public &amp; default.</a:t>
            </a:r>
          </a:p>
          <a:p>
            <a:pPr marL="514350" indent="-514350">
              <a:buFont typeface="+mj-lt"/>
              <a:buAutoNum type="arabicPeriod"/>
            </a:pPr>
            <a:r>
              <a:rPr lang="en-US" sz="2400" b="1" dirty="0"/>
              <a:t>Architectural Neutral</a:t>
            </a:r>
          </a:p>
          <a:p>
            <a:pPr lvl="1"/>
            <a:r>
              <a:rPr lang="en-US" sz="1900" dirty="0"/>
              <a:t>Byte codes are Platform Independent because it can run on multiple platforms.</a:t>
            </a:r>
          </a:p>
        </p:txBody>
      </p:sp>
    </p:spTree>
    <p:extLst>
      <p:ext uri="{BB962C8B-B14F-4D97-AF65-F5344CB8AC3E}">
        <p14:creationId xmlns:p14="http://schemas.microsoft.com/office/powerpoint/2010/main" val="340670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5" end="15"/>
                                            </p:txEl>
                                          </p:spTgt>
                                        </p:tgtEl>
                                        <p:attrNameLst>
                                          <p:attrName>style.visibility</p:attrName>
                                        </p:attrNameLst>
                                      </p:cBhvr>
                                      <p:to>
                                        <p:strVal val="visible"/>
                                      </p:to>
                                    </p:set>
                                    <p:animEffect transition="in" filter="fade">
                                      <p:cBhvr>
                                        <p:cTn id="32" dur="1000"/>
                                        <p:tgtEl>
                                          <p:spTgt spid="3">
                                            <p:txEl>
                                              <p:pRg st="15" end="15"/>
                                            </p:txEl>
                                          </p:spTgt>
                                        </p:tgtEl>
                                      </p:cBhvr>
                                    </p:animEffect>
                                    <p:anim calcmode="lin" valueType="num">
                                      <p:cBhvr>
                                        <p:cTn id="3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1000"/>
                                        <p:tgtEl>
                                          <p:spTgt spid="3">
                                            <p:txEl>
                                              <p:pRg st="1" end="1"/>
                                            </p:txEl>
                                          </p:spTgt>
                                        </p:tgtEl>
                                      </p:cBhvr>
                                    </p:animEffect>
                                    <p:anim calcmode="lin" valueType="num">
                                      <p:cBhvr>
                                        <p:cTn id="4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1000"/>
                                        <p:tgtEl>
                                          <p:spTgt spid="3">
                                            <p:txEl>
                                              <p:pRg st="2" end="2"/>
                                            </p:txEl>
                                          </p:spTgt>
                                        </p:tgtEl>
                                      </p:cBhvr>
                                    </p:animEffect>
                                    <p:anim calcmode="lin" valueType="num">
                                      <p:cBhvr>
                                        <p:cTn id="4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1000"/>
                                        <p:tgtEl>
                                          <p:spTgt spid="3">
                                            <p:txEl>
                                              <p:pRg st="4" end="4"/>
                                            </p:txEl>
                                          </p:spTgt>
                                        </p:tgtEl>
                                      </p:cBhvr>
                                    </p:animEffect>
                                    <p:anim calcmode="lin" valueType="num">
                                      <p:cBhvr>
                                        <p:cTn id="5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Effect transition="in" filter="fade">
                                      <p:cBhvr>
                                        <p:cTn id="87" dur="1000"/>
                                        <p:tgtEl>
                                          <p:spTgt spid="3">
                                            <p:txEl>
                                              <p:pRg st="13" end="13"/>
                                            </p:txEl>
                                          </p:spTgt>
                                        </p:tgtEl>
                                      </p:cBhvr>
                                    </p:animEffect>
                                    <p:anim calcmode="lin" valueType="num">
                                      <p:cBhvr>
                                        <p:cTn id="8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4" end="14"/>
                                            </p:txEl>
                                          </p:spTgt>
                                        </p:tgtEl>
                                        <p:attrNameLst>
                                          <p:attrName>style.visibility</p:attrName>
                                        </p:attrNameLst>
                                      </p:cBhvr>
                                      <p:to>
                                        <p:strVal val="visible"/>
                                      </p:to>
                                    </p:set>
                                    <p:animEffect transition="in" filter="fade">
                                      <p:cBhvr>
                                        <p:cTn id="92" dur="1000"/>
                                        <p:tgtEl>
                                          <p:spTgt spid="3">
                                            <p:txEl>
                                              <p:pRg st="14" end="14"/>
                                            </p:txEl>
                                          </p:spTgt>
                                        </p:tgtEl>
                                      </p:cBhvr>
                                    </p:animEffect>
                                    <p:anim calcmode="lin" valueType="num">
                                      <p:cBhvr>
                                        <p:cTn id="9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Effect transition="in" filter="fade">
                                      <p:cBhvr>
                                        <p:cTn id="99" dur="1000"/>
                                        <p:tgtEl>
                                          <p:spTgt spid="3">
                                            <p:txEl>
                                              <p:pRg st="16" end="16"/>
                                            </p:txEl>
                                          </p:spTgt>
                                        </p:tgtEl>
                                      </p:cBhvr>
                                    </p:animEffect>
                                    <p:anim calcmode="lin" valueType="num">
                                      <p:cBhvr>
                                        <p:cTn id="10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7083188" cy="6822228"/>
          </a:xfrm>
          <a:prstGeom prst="rect">
            <a:avLst/>
          </a:prstGeom>
        </p:spPr>
      </p:pic>
      <p:pic>
        <p:nvPicPr>
          <p:cNvPr id="5" name="Picture 4"/>
          <p:cNvPicPr>
            <a:picLocks noChangeAspect="1"/>
          </p:cNvPicPr>
          <p:nvPr/>
        </p:nvPicPr>
        <p:blipFill>
          <a:blip r:embed="rId3"/>
          <a:stretch>
            <a:fillRect/>
          </a:stretch>
        </p:blipFill>
        <p:spPr>
          <a:xfrm>
            <a:off x="7627250" y="728165"/>
            <a:ext cx="3928467" cy="1373590"/>
          </a:xfrm>
          <a:prstGeom prst="rect">
            <a:avLst/>
          </a:prstGeom>
        </p:spPr>
      </p:pic>
      <p:pic>
        <p:nvPicPr>
          <p:cNvPr id="6" name="Picture 5"/>
          <p:cNvPicPr>
            <a:picLocks noChangeAspect="1"/>
          </p:cNvPicPr>
          <p:nvPr/>
        </p:nvPicPr>
        <p:blipFill>
          <a:blip r:embed="rId4"/>
          <a:stretch>
            <a:fillRect/>
          </a:stretch>
        </p:blipFill>
        <p:spPr>
          <a:xfrm>
            <a:off x="4764561" y="5472753"/>
            <a:ext cx="7314451" cy="1002684"/>
          </a:xfrm>
          <a:prstGeom prst="rect">
            <a:avLst/>
          </a:prstGeom>
        </p:spPr>
      </p:pic>
    </p:spTree>
    <p:extLst>
      <p:ext uri="{BB962C8B-B14F-4D97-AF65-F5344CB8AC3E}">
        <p14:creationId xmlns:p14="http://schemas.microsoft.com/office/powerpoint/2010/main" val="198781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22631" y="233434"/>
            <a:ext cx="2600325" cy="495300"/>
          </a:xfrm>
          <a:prstGeom prst="rect">
            <a:avLst/>
          </a:prstGeom>
        </p:spPr>
      </p:pic>
      <p:pic>
        <p:nvPicPr>
          <p:cNvPr id="5" name="Picture 4"/>
          <p:cNvPicPr>
            <a:picLocks noChangeAspect="1"/>
          </p:cNvPicPr>
          <p:nvPr/>
        </p:nvPicPr>
        <p:blipFill>
          <a:blip r:embed="rId3"/>
          <a:stretch>
            <a:fillRect/>
          </a:stretch>
        </p:blipFill>
        <p:spPr>
          <a:xfrm>
            <a:off x="1517389" y="944040"/>
            <a:ext cx="8788510" cy="1116772"/>
          </a:xfrm>
          <a:prstGeom prst="rect">
            <a:avLst/>
          </a:prstGeom>
        </p:spPr>
      </p:pic>
      <p:pic>
        <p:nvPicPr>
          <p:cNvPr id="6" name="Picture 5"/>
          <p:cNvPicPr>
            <a:picLocks noChangeAspect="1"/>
          </p:cNvPicPr>
          <p:nvPr/>
        </p:nvPicPr>
        <p:blipFill>
          <a:blip r:embed="rId4"/>
          <a:stretch>
            <a:fillRect/>
          </a:stretch>
        </p:blipFill>
        <p:spPr>
          <a:xfrm>
            <a:off x="1517389" y="2060812"/>
            <a:ext cx="8950444" cy="2500124"/>
          </a:xfrm>
          <a:prstGeom prst="rect">
            <a:avLst/>
          </a:prstGeom>
        </p:spPr>
      </p:pic>
      <p:pic>
        <p:nvPicPr>
          <p:cNvPr id="7" name="Picture 6"/>
          <p:cNvPicPr>
            <a:picLocks noChangeAspect="1"/>
          </p:cNvPicPr>
          <p:nvPr/>
        </p:nvPicPr>
        <p:blipFill>
          <a:blip r:embed="rId5"/>
          <a:stretch>
            <a:fillRect/>
          </a:stretch>
        </p:blipFill>
        <p:spPr>
          <a:xfrm>
            <a:off x="1517389" y="4818725"/>
            <a:ext cx="8788510" cy="1160455"/>
          </a:xfrm>
          <a:prstGeom prst="rect">
            <a:avLst/>
          </a:prstGeom>
        </p:spPr>
      </p:pic>
    </p:spTree>
    <p:extLst>
      <p:ext uri="{BB962C8B-B14F-4D97-AF65-F5344CB8AC3E}">
        <p14:creationId xmlns:p14="http://schemas.microsoft.com/office/powerpoint/2010/main" val="272183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49488" y="335009"/>
            <a:ext cx="3429000" cy="428625"/>
          </a:xfrm>
          <a:prstGeom prst="rect">
            <a:avLst/>
          </a:prstGeom>
        </p:spPr>
      </p:pic>
      <p:sp>
        <p:nvSpPr>
          <p:cNvPr id="5" name="Rectangle 4"/>
          <p:cNvSpPr/>
          <p:nvPr/>
        </p:nvSpPr>
        <p:spPr>
          <a:xfrm>
            <a:off x="464024" y="1198687"/>
            <a:ext cx="5399964" cy="2308324"/>
          </a:xfrm>
          <a:prstGeom prst="rect">
            <a:avLst/>
          </a:prstGeom>
        </p:spPr>
        <p:txBody>
          <a:bodyPr wrap="square">
            <a:spAutoFit/>
          </a:bodyPr>
          <a:lstStyle/>
          <a:p>
            <a:r>
              <a:rPr lang="en-US" dirty="0">
                <a:solidFill>
                  <a:srgbClr val="000000"/>
                </a:solidFill>
                <a:latin typeface="+mj-lt"/>
              </a:rPr>
              <a:t>An interface is declared by using the interface keyword. </a:t>
            </a:r>
          </a:p>
          <a:p>
            <a:endParaRPr lang="en-US" dirty="0">
              <a:solidFill>
                <a:srgbClr val="000000"/>
              </a:solidFill>
              <a:latin typeface="+mj-lt"/>
            </a:endParaRPr>
          </a:p>
          <a:p>
            <a:r>
              <a:rPr lang="en-US" dirty="0">
                <a:solidFill>
                  <a:srgbClr val="000000"/>
                </a:solidFill>
                <a:latin typeface="+mj-lt"/>
              </a:rPr>
              <a:t>It provides total abstraction; means all the methods in an interface are declared with the empty body, and all the fields are public, static and final by default. </a:t>
            </a:r>
          </a:p>
          <a:p>
            <a:endParaRPr lang="en-US" dirty="0">
              <a:solidFill>
                <a:srgbClr val="000000"/>
              </a:solidFill>
              <a:latin typeface="+mj-lt"/>
            </a:endParaRPr>
          </a:p>
          <a:p>
            <a:r>
              <a:rPr lang="en-US" dirty="0">
                <a:solidFill>
                  <a:srgbClr val="000000"/>
                </a:solidFill>
                <a:latin typeface="+mj-lt"/>
              </a:rPr>
              <a:t>A class that implements an interface must implement all the methods declared in the interface.</a:t>
            </a:r>
            <a:endParaRPr lang="en-US" dirty="0">
              <a:latin typeface="+mj-lt"/>
            </a:endParaRPr>
          </a:p>
        </p:txBody>
      </p:sp>
      <p:pic>
        <p:nvPicPr>
          <p:cNvPr id="6" name="Picture 5"/>
          <p:cNvPicPr>
            <a:picLocks noChangeAspect="1"/>
          </p:cNvPicPr>
          <p:nvPr/>
        </p:nvPicPr>
        <p:blipFill>
          <a:blip r:embed="rId3"/>
          <a:stretch>
            <a:fillRect/>
          </a:stretch>
        </p:blipFill>
        <p:spPr>
          <a:xfrm>
            <a:off x="7274257" y="1102689"/>
            <a:ext cx="4053902" cy="2626827"/>
          </a:xfrm>
          <a:prstGeom prst="rect">
            <a:avLst/>
          </a:prstGeom>
        </p:spPr>
      </p:pic>
      <p:pic>
        <p:nvPicPr>
          <p:cNvPr id="7" name="Picture 6"/>
          <p:cNvPicPr>
            <a:picLocks noChangeAspect="1"/>
          </p:cNvPicPr>
          <p:nvPr/>
        </p:nvPicPr>
        <p:blipFill>
          <a:blip r:embed="rId4"/>
          <a:stretch>
            <a:fillRect/>
          </a:stretch>
        </p:blipFill>
        <p:spPr>
          <a:xfrm>
            <a:off x="1921704" y="4164569"/>
            <a:ext cx="7399717" cy="2491614"/>
          </a:xfrm>
          <a:prstGeom prst="rect">
            <a:avLst/>
          </a:prstGeom>
        </p:spPr>
      </p:pic>
    </p:spTree>
    <p:extLst>
      <p:ext uri="{BB962C8B-B14F-4D97-AF65-F5344CB8AC3E}">
        <p14:creationId xmlns:p14="http://schemas.microsoft.com/office/powerpoint/2010/main" val="221616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492" y="1190055"/>
            <a:ext cx="5256306" cy="4477105"/>
          </a:xfrm>
          <a:prstGeom prst="rect">
            <a:avLst/>
          </a:prstGeom>
        </p:spPr>
      </p:pic>
      <p:pic>
        <p:nvPicPr>
          <p:cNvPr id="5" name="Picture 4"/>
          <p:cNvPicPr>
            <a:picLocks noChangeAspect="1"/>
          </p:cNvPicPr>
          <p:nvPr/>
        </p:nvPicPr>
        <p:blipFill>
          <a:blip r:embed="rId3"/>
          <a:stretch>
            <a:fillRect/>
          </a:stretch>
        </p:blipFill>
        <p:spPr>
          <a:xfrm>
            <a:off x="6108697" y="183462"/>
            <a:ext cx="5967083" cy="6490293"/>
          </a:xfrm>
          <a:prstGeom prst="rect">
            <a:avLst/>
          </a:prstGeom>
        </p:spPr>
      </p:pic>
      <p:pic>
        <p:nvPicPr>
          <p:cNvPr id="6" name="Picture 5"/>
          <p:cNvPicPr>
            <a:picLocks noChangeAspect="1"/>
          </p:cNvPicPr>
          <p:nvPr/>
        </p:nvPicPr>
        <p:blipFill>
          <a:blip r:embed="rId4"/>
          <a:stretch>
            <a:fillRect/>
          </a:stretch>
        </p:blipFill>
        <p:spPr>
          <a:xfrm>
            <a:off x="874664" y="183462"/>
            <a:ext cx="1571625" cy="962025"/>
          </a:xfrm>
          <a:prstGeom prst="rect">
            <a:avLst/>
          </a:prstGeom>
        </p:spPr>
      </p:pic>
      <p:pic>
        <p:nvPicPr>
          <p:cNvPr id="7" name="Picture 6"/>
          <p:cNvPicPr>
            <a:picLocks noChangeAspect="1"/>
          </p:cNvPicPr>
          <p:nvPr/>
        </p:nvPicPr>
        <p:blipFill>
          <a:blip r:embed="rId5"/>
          <a:stretch>
            <a:fillRect/>
          </a:stretch>
        </p:blipFill>
        <p:spPr>
          <a:xfrm>
            <a:off x="1527126" y="5667160"/>
            <a:ext cx="1838325" cy="1047750"/>
          </a:xfrm>
          <a:prstGeom prst="rect">
            <a:avLst/>
          </a:prstGeom>
        </p:spPr>
      </p:pic>
    </p:spTree>
    <p:extLst>
      <p:ext uri="{BB962C8B-B14F-4D97-AF65-F5344CB8AC3E}">
        <p14:creationId xmlns:p14="http://schemas.microsoft.com/office/powerpoint/2010/main" val="15438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06893" y="105202"/>
            <a:ext cx="4695825" cy="533400"/>
          </a:xfrm>
          <a:prstGeom prst="rect">
            <a:avLst/>
          </a:prstGeom>
        </p:spPr>
      </p:pic>
      <p:pic>
        <p:nvPicPr>
          <p:cNvPr id="5" name="Picture 4"/>
          <p:cNvPicPr>
            <a:picLocks noChangeAspect="1"/>
          </p:cNvPicPr>
          <p:nvPr/>
        </p:nvPicPr>
        <p:blipFill>
          <a:blip r:embed="rId3"/>
          <a:stretch>
            <a:fillRect/>
          </a:stretch>
        </p:blipFill>
        <p:spPr>
          <a:xfrm>
            <a:off x="1418442" y="799104"/>
            <a:ext cx="10068795" cy="538377"/>
          </a:xfrm>
          <a:prstGeom prst="rect">
            <a:avLst/>
          </a:prstGeom>
        </p:spPr>
      </p:pic>
      <p:pic>
        <p:nvPicPr>
          <p:cNvPr id="6" name="Picture 5"/>
          <p:cNvPicPr>
            <a:picLocks noChangeAspect="1"/>
          </p:cNvPicPr>
          <p:nvPr/>
        </p:nvPicPr>
        <p:blipFill>
          <a:blip r:embed="rId4"/>
          <a:stretch>
            <a:fillRect/>
          </a:stretch>
        </p:blipFill>
        <p:spPr>
          <a:xfrm>
            <a:off x="1947435" y="1497983"/>
            <a:ext cx="7096125" cy="2438400"/>
          </a:xfrm>
          <a:prstGeom prst="rect">
            <a:avLst/>
          </a:prstGeom>
        </p:spPr>
      </p:pic>
      <p:pic>
        <p:nvPicPr>
          <p:cNvPr id="7" name="Picture 6"/>
          <p:cNvPicPr>
            <a:picLocks noChangeAspect="1"/>
          </p:cNvPicPr>
          <p:nvPr/>
        </p:nvPicPr>
        <p:blipFill>
          <a:blip r:embed="rId5"/>
          <a:stretch>
            <a:fillRect/>
          </a:stretch>
        </p:blipFill>
        <p:spPr>
          <a:xfrm>
            <a:off x="1828800" y="4421376"/>
            <a:ext cx="8534400" cy="581025"/>
          </a:xfrm>
          <a:prstGeom prst="rect">
            <a:avLst/>
          </a:prstGeom>
        </p:spPr>
      </p:pic>
      <p:pic>
        <p:nvPicPr>
          <p:cNvPr id="8" name="Picture 7"/>
          <p:cNvPicPr>
            <a:picLocks noChangeAspect="1"/>
          </p:cNvPicPr>
          <p:nvPr/>
        </p:nvPicPr>
        <p:blipFill>
          <a:blip r:embed="rId6"/>
          <a:stretch>
            <a:fillRect/>
          </a:stretch>
        </p:blipFill>
        <p:spPr>
          <a:xfrm>
            <a:off x="1828800" y="5323053"/>
            <a:ext cx="8610600" cy="742950"/>
          </a:xfrm>
          <a:prstGeom prst="rect">
            <a:avLst/>
          </a:prstGeom>
        </p:spPr>
      </p:pic>
    </p:spTree>
    <p:extLst>
      <p:ext uri="{BB962C8B-B14F-4D97-AF65-F5344CB8AC3E}">
        <p14:creationId xmlns:p14="http://schemas.microsoft.com/office/powerpoint/2010/main" val="200939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850" y="539796"/>
            <a:ext cx="3482634" cy="2681075"/>
          </a:xfrm>
          <a:prstGeom prst="rect">
            <a:avLst/>
          </a:prstGeom>
        </p:spPr>
      </p:pic>
      <p:pic>
        <p:nvPicPr>
          <p:cNvPr id="5" name="Picture 4"/>
          <p:cNvPicPr>
            <a:picLocks noChangeAspect="1"/>
          </p:cNvPicPr>
          <p:nvPr/>
        </p:nvPicPr>
        <p:blipFill>
          <a:blip r:embed="rId3"/>
          <a:stretch>
            <a:fillRect/>
          </a:stretch>
        </p:blipFill>
        <p:spPr>
          <a:xfrm>
            <a:off x="4725466" y="741172"/>
            <a:ext cx="6249876" cy="4485921"/>
          </a:xfrm>
          <a:prstGeom prst="rect">
            <a:avLst/>
          </a:prstGeom>
        </p:spPr>
      </p:pic>
      <p:pic>
        <p:nvPicPr>
          <p:cNvPr id="6" name="Picture 5"/>
          <p:cNvPicPr>
            <a:picLocks noChangeAspect="1"/>
          </p:cNvPicPr>
          <p:nvPr/>
        </p:nvPicPr>
        <p:blipFill>
          <a:blip r:embed="rId4"/>
          <a:stretch>
            <a:fillRect/>
          </a:stretch>
        </p:blipFill>
        <p:spPr>
          <a:xfrm>
            <a:off x="637251" y="4304874"/>
            <a:ext cx="2449002" cy="1072344"/>
          </a:xfrm>
          <a:prstGeom prst="rect">
            <a:avLst/>
          </a:prstGeom>
        </p:spPr>
      </p:pic>
    </p:spTree>
    <p:extLst>
      <p:ext uri="{BB962C8B-B14F-4D97-AF65-F5344CB8AC3E}">
        <p14:creationId xmlns:p14="http://schemas.microsoft.com/office/powerpoint/2010/main" val="31891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2922" y="1198301"/>
            <a:ext cx="5951114" cy="5325327"/>
          </a:xfrm>
          <a:prstGeom prst="rect">
            <a:avLst/>
          </a:prstGeom>
        </p:spPr>
      </p:pic>
      <p:pic>
        <p:nvPicPr>
          <p:cNvPr id="5" name="Picture 4"/>
          <p:cNvPicPr>
            <a:picLocks noChangeAspect="1"/>
          </p:cNvPicPr>
          <p:nvPr/>
        </p:nvPicPr>
        <p:blipFill>
          <a:blip r:embed="rId3"/>
          <a:stretch>
            <a:fillRect/>
          </a:stretch>
        </p:blipFill>
        <p:spPr>
          <a:xfrm>
            <a:off x="8371763" y="2917989"/>
            <a:ext cx="2723455" cy="1872375"/>
          </a:xfrm>
          <a:prstGeom prst="rect">
            <a:avLst/>
          </a:prstGeom>
        </p:spPr>
      </p:pic>
      <p:sp>
        <p:nvSpPr>
          <p:cNvPr id="6" name="Rectangle 5"/>
          <p:cNvSpPr/>
          <p:nvPr/>
        </p:nvSpPr>
        <p:spPr>
          <a:xfrm>
            <a:off x="3668169" y="432894"/>
            <a:ext cx="3005586" cy="369332"/>
          </a:xfrm>
          <a:prstGeom prst="rect">
            <a:avLst/>
          </a:prstGeom>
        </p:spPr>
        <p:txBody>
          <a:bodyPr wrap="square">
            <a:spAutoFit/>
          </a:bodyPr>
          <a:lstStyle/>
          <a:p>
            <a:r>
              <a:rPr lang="en-US" dirty="0"/>
              <a:t>Will this compile?</a:t>
            </a:r>
          </a:p>
        </p:txBody>
      </p:sp>
    </p:spTree>
    <p:extLst>
      <p:ext uri="{BB962C8B-B14F-4D97-AF65-F5344CB8AC3E}">
        <p14:creationId xmlns:p14="http://schemas.microsoft.com/office/powerpoint/2010/main" val="34958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758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normAutofit/>
          </a:bodyPr>
          <a:lstStyle/>
          <a:p>
            <a:pPr marL="514350" indent="-514350">
              <a:buAutoNum type="arabicPeriod" startAt="7"/>
            </a:pPr>
            <a:r>
              <a:rPr lang="en-US" b="1" dirty="0"/>
              <a:t>Portable</a:t>
            </a:r>
          </a:p>
          <a:p>
            <a:pPr lvl="1"/>
            <a:r>
              <a:rPr lang="en-US" sz="1800" dirty="0"/>
              <a:t>Write once, run anywhere is the concept of portability.</a:t>
            </a:r>
          </a:p>
          <a:p>
            <a:pPr lvl="1"/>
            <a:r>
              <a:rPr lang="en-US" sz="1800" dirty="0"/>
              <a:t>We can carry java byte code to any platform and execute there.</a:t>
            </a:r>
          </a:p>
          <a:p>
            <a:pPr marL="514350" indent="-514350">
              <a:buAutoNum type="arabicPeriod" startAt="8"/>
            </a:pPr>
            <a:r>
              <a:rPr lang="en-US" b="1" dirty="0"/>
              <a:t>Compiled and Interpreted</a:t>
            </a:r>
          </a:p>
          <a:p>
            <a:pPr lvl="1"/>
            <a:r>
              <a:rPr lang="en-US" sz="1800" dirty="0"/>
              <a:t>Usually a computer language is either compiled or interpreted. Java combines both and so its called two-stage system.</a:t>
            </a:r>
          </a:p>
          <a:p>
            <a:pPr lvl="1"/>
            <a:r>
              <a:rPr lang="en-US" sz="1800" dirty="0"/>
              <a:t>Java compiler translates source code into byte code </a:t>
            </a:r>
          </a:p>
          <a:p>
            <a:pPr lvl="1"/>
            <a:r>
              <a:rPr lang="en-US" sz="1800" dirty="0"/>
              <a:t>Java Interpreter translates byte code to machine code </a:t>
            </a:r>
          </a:p>
          <a:p>
            <a:pPr marL="514350" indent="-514350">
              <a:buAutoNum type="arabicPeriod" startAt="9"/>
            </a:pPr>
            <a:r>
              <a:rPr lang="en-US" b="1" dirty="0"/>
              <a:t>High Performance</a:t>
            </a:r>
          </a:p>
          <a:p>
            <a:pPr lvl="1"/>
            <a:r>
              <a:rPr lang="en-US" sz="1800" dirty="0"/>
              <a:t>Java is faster than traditional languages.</a:t>
            </a:r>
          </a:p>
          <a:p>
            <a:pPr lvl="1"/>
            <a:r>
              <a:rPr lang="en-US" sz="1800" dirty="0"/>
              <a:t>The performance is due to JIT (just in Time) compilation that cache the recurring process to speed up the process.</a:t>
            </a:r>
          </a:p>
          <a:p>
            <a:pPr marL="0" indent="0">
              <a:buNone/>
            </a:pPr>
            <a:r>
              <a:rPr lang="en-US" b="1" dirty="0"/>
              <a:t>10. Multithreaded</a:t>
            </a:r>
          </a:p>
          <a:p>
            <a:pPr lvl="1"/>
            <a:r>
              <a:rPr lang="en-US" sz="1800" dirty="0"/>
              <a:t>The main advantage is that it shares the same memory.</a:t>
            </a:r>
          </a:p>
          <a:p>
            <a:pPr lvl="1"/>
            <a:r>
              <a:rPr lang="en-US" sz="1800" dirty="0"/>
              <a:t>Threads are important for multi-media, web applications etc.</a:t>
            </a:r>
          </a:p>
          <a:p>
            <a:pPr marL="0" indent="0">
              <a:buNone/>
            </a:pPr>
            <a:endParaRPr lang="en-US" dirty="0"/>
          </a:p>
        </p:txBody>
      </p:sp>
    </p:spTree>
    <p:extLst>
      <p:ext uri="{BB962C8B-B14F-4D97-AF65-F5344CB8AC3E}">
        <p14:creationId xmlns:p14="http://schemas.microsoft.com/office/powerpoint/2010/main" val="217802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1000"/>
                                        <p:tgtEl>
                                          <p:spTgt spid="3">
                                            <p:txEl>
                                              <p:pRg st="10" end="10"/>
                                            </p:txEl>
                                          </p:spTgt>
                                        </p:tgtEl>
                                      </p:cBhvr>
                                    </p:animEffect>
                                    <p:anim calcmode="lin" valueType="num">
                                      <p:cBhvr>
                                        <p:cTn id="2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767639"/>
          </a:xfrm>
        </p:spPr>
        <p:txBody>
          <a:bodyPr/>
          <a:lstStyle/>
          <a:p>
            <a:pPr algn="ctr"/>
            <a:r>
              <a:rPr lang="en-US" b="1" u="sng" dirty="0"/>
              <a:t>Java Virtual Machine (JVM)</a:t>
            </a:r>
          </a:p>
        </p:txBody>
      </p:sp>
      <p:sp>
        <p:nvSpPr>
          <p:cNvPr id="3" name="Content Placeholder 2"/>
          <p:cNvSpPr>
            <a:spLocks noGrp="1"/>
          </p:cNvSpPr>
          <p:nvPr>
            <p:ph idx="1"/>
          </p:nvPr>
        </p:nvSpPr>
        <p:spPr>
          <a:xfrm>
            <a:off x="537950" y="1143236"/>
            <a:ext cx="5316940" cy="5612405"/>
          </a:xfrm>
        </p:spPr>
        <p:txBody>
          <a:bodyPr>
            <a:normAutofit/>
          </a:bodyPr>
          <a:lstStyle/>
          <a:p>
            <a:r>
              <a:rPr lang="en-US" sz="2000" dirty="0"/>
              <a:t>The JVM manages system memory and provides a portable execution environment for Java-based applications</a:t>
            </a:r>
          </a:p>
          <a:p>
            <a:r>
              <a:rPr lang="en-US" sz="2000" dirty="0"/>
              <a:t>The JVM has two primary functions: to allow Java programs to run on any device or operating system (known as the "Write once, run anywhere" principle), and to manage and optimize program memory. </a:t>
            </a:r>
          </a:p>
          <a:p>
            <a:r>
              <a:rPr lang="en-US" sz="2000" dirty="0"/>
              <a:t>It converts Java byte code into machines language. JVM is a part of JRE(Java Run Environment).</a:t>
            </a:r>
          </a:p>
          <a:p>
            <a:r>
              <a:rPr lang="en-US" sz="2000" dirty="0"/>
              <a:t>The JVM manages memory through a process called garbage collection, which continuously identifies and eliminates unused memory in Java programs. Garbage collection happens inside a running JVM.</a:t>
            </a:r>
          </a:p>
        </p:txBody>
      </p:sp>
      <p:pic>
        <p:nvPicPr>
          <p:cNvPr id="1030" name="Picture 6" descr="Java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749" y="1671851"/>
            <a:ext cx="6185814" cy="412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10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1000"/>
                                        <p:tgtEl>
                                          <p:spTgt spid="1030"/>
                                        </p:tgtEl>
                                      </p:cBhvr>
                                    </p:animEffect>
                                    <p:anim calcmode="lin" valueType="num">
                                      <p:cBhvr>
                                        <p:cTn id="36" dur="1000" fill="hold"/>
                                        <p:tgtEl>
                                          <p:spTgt spid="1030"/>
                                        </p:tgtEl>
                                        <p:attrNameLst>
                                          <p:attrName>ppt_x</p:attrName>
                                        </p:attrNameLst>
                                      </p:cBhvr>
                                      <p:tavLst>
                                        <p:tav tm="0">
                                          <p:val>
                                            <p:strVal val="#ppt_x"/>
                                          </p:val>
                                        </p:tav>
                                        <p:tav tm="100000">
                                          <p:val>
                                            <p:strVal val="#ppt_x"/>
                                          </p:val>
                                        </p:tav>
                                      </p:tavLst>
                                    </p:anim>
                                    <p:anim calcmode="lin" valueType="num">
                                      <p:cBhvr>
                                        <p:cTn id="37"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normAutofit/>
          </a:bodyPr>
          <a:lstStyle/>
          <a:p>
            <a:pPr algn="ctr"/>
            <a:r>
              <a:rPr lang="en-US" sz="3200" dirty="0"/>
              <a:t>Java Architecture / Working of JVM / How Java Works?</a:t>
            </a:r>
          </a:p>
        </p:txBody>
      </p:sp>
      <p:pic>
        <p:nvPicPr>
          <p:cNvPr id="5" name="Picture 2" descr="Java Architecture in Det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449" y="1593970"/>
            <a:ext cx="8283102" cy="498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79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lstStyle/>
          <a:p>
            <a:r>
              <a:rPr lang="en-US" sz="1800" dirty="0"/>
              <a:t>Java source code (.java files) is compiled into byte code by java compiler.</a:t>
            </a:r>
          </a:p>
          <a:p>
            <a:r>
              <a:rPr lang="en-US" sz="1800" dirty="0"/>
              <a:t>Byte code is not executable code for the target machine; rather it’s a object code for JVM. Byte code will be stored in class files (.class).</a:t>
            </a:r>
          </a:p>
          <a:p>
            <a:r>
              <a:rPr lang="en-US" sz="1800" dirty="0"/>
              <a:t>During run time, this byte code will be loaded, verified and JVM interprets the byte code into machine code which will be executed in the machine in which the java program runs.</a:t>
            </a:r>
          </a:p>
          <a:p>
            <a:r>
              <a:rPr lang="en-US" sz="1800" dirty="0"/>
              <a:t>Class loader loads all the class files required to execute the program. Class loader makes the program secure by separating the namespace for the classes obtained through the network from the classes available locally.</a:t>
            </a:r>
          </a:p>
          <a:p>
            <a:r>
              <a:rPr lang="en-US" sz="1800" dirty="0"/>
              <a:t> Next step is Byte code verification by byte code verifier. It checks the byte code and ensure the following:</a:t>
            </a:r>
          </a:p>
          <a:p>
            <a:pPr lvl="1"/>
            <a:r>
              <a:rPr lang="en-US" sz="1500" b="1" dirty="0"/>
              <a:t>The Code follows JVM Specifications</a:t>
            </a:r>
          </a:p>
          <a:p>
            <a:pPr lvl="1"/>
            <a:r>
              <a:rPr lang="en-US" sz="1500" b="1" dirty="0"/>
              <a:t>There is no unauthorized access to memory</a:t>
            </a:r>
          </a:p>
          <a:p>
            <a:pPr lvl="1"/>
            <a:r>
              <a:rPr lang="en-US" sz="1500" b="1" dirty="0"/>
              <a:t>The code doesn’t cause any stack overflows</a:t>
            </a:r>
          </a:p>
          <a:p>
            <a:pPr lvl="1"/>
            <a:r>
              <a:rPr lang="en-US" sz="1500" b="1" dirty="0"/>
              <a:t>There is no illegal data conversions in the code such as float to object references.</a:t>
            </a:r>
          </a:p>
          <a:p>
            <a:r>
              <a:rPr lang="en-US" sz="1800" dirty="0"/>
              <a:t>Once the code is verified, and proven that there is no security issue with code, JVM will convert the byte code into machine code .</a:t>
            </a:r>
          </a:p>
          <a:p>
            <a:r>
              <a:rPr lang="en-US" sz="1800" dirty="0"/>
              <a:t>Just in Time (JIT) Compiler is a component that helps the program execution to happen faster. Code is cached by JIT Compiler and will be reused for the future needs.</a:t>
            </a:r>
          </a:p>
          <a:p>
            <a:endParaRPr lang="en-US" sz="1800" dirty="0"/>
          </a:p>
          <a:p>
            <a:endParaRPr lang="en-US" dirty="0"/>
          </a:p>
          <a:p>
            <a:endParaRPr lang="en-US" dirty="0"/>
          </a:p>
        </p:txBody>
      </p:sp>
    </p:spTree>
    <p:extLst>
      <p:ext uri="{BB962C8B-B14F-4D97-AF65-F5344CB8AC3E}">
        <p14:creationId xmlns:p14="http://schemas.microsoft.com/office/powerpoint/2010/main" val="259243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1000"/>
                                        <p:tgtEl>
                                          <p:spTgt spid="3">
                                            <p:txEl>
                                              <p:pRg st="10" end="10"/>
                                            </p:txEl>
                                          </p:spTgt>
                                        </p:tgtEl>
                                      </p:cBhvr>
                                    </p:animEffect>
                                    <p:anim calcmode="lin" valueType="num">
                                      <p:cBhvr>
                                        <p:cTn id="7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1753" y="191201"/>
            <a:ext cx="5281831" cy="467629"/>
          </a:xfrm>
          <a:prstGeom prst="rect">
            <a:avLst/>
          </a:prstGeom>
        </p:spPr>
        <p:txBody>
          <a:bodyPr wrap="none">
            <a:spAutoFit/>
          </a:bodyPr>
          <a:lstStyle/>
          <a:p>
            <a:pPr algn="ctr">
              <a:lnSpc>
                <a:spcPct val="107000"/>
              </a:lnSpc>
              <a:spcAft>
                <a:spcPts val="800"/>
              </a:spcAft>
            </a:pPr>
            <a:r>
              <a:rPr lang="en-US" sz="2400"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Path and Classpath Variables in Java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2346" y="763384"/>
            <a:ext cx="5918579" cy="5709640"/>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pPr>
            <a:r>
              <a:rPr lang="en-US"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path is a mediator between developer and operating system to inform binary file path where as Classpath is a mediator between developer and compiler to inform the library file path those are used in our source 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The path points to the location of the </a:t>
            </a:r>
            <a:r>
              <a:rPr lang="en-US" dirty="0" err="1">
                <a:solidFill>
                  <a:srgbClr val="242729"/>
                </a:solidFill>
                <a:effectLst/>
                <a:latin typeface="Arial" panose="020B0604020202020204" pitchFamily="34" charset="0"/>
                <a:ea typeface="Calibri" panose="020F0502020204030204" pitchFamily="34" charset="0"/>
                <a:cs typeface="Times New Roman" panose="02020603050405020304" pitchFamily="18" charset="0"/>
              </a:rPr>
              <a:t>jre</a:t>
            </a:r>
            <a:r>
              <a:rPr lang="en-US"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 i.e. the java binary files such as the </a:t>
            </a:r>
            <a:r>
              <a:rPr lang="en-US" dirty="0" err="1">
                <a:solidFill>
                  <a:srgbClr val="242729"/>
                </a:solidFill>
                <a:effectLst/>
                <a:latin typeface="Arial" panose="020B0604020202020204" pitchFamily="34" charset="0"/>
                <a:ea typeface="Calibri" panose="020F0502020204030204" pitchFamily="34" charset="0"/>
                <a:cs typeface="Times New Roman" panose="02020603050405020304" pitchFamily="18" charset="0"/>
              </a:rPr>
              <a:t>jvm</a:t>
            </a:r>
            <a:r>
              <a:rPr lang="en-US"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 and necessary libraries. The </a:t>
            </a:r>
            <a:r>
              <a:rPr lang="en-US" dirty="0" err="1">
                <a:solidFill>
                  <a:srgbClr val="242729"/>
                </a:solidFill>
                <a:effectLst/>
                <a:latin typeface="Arial" panose="020B0604020202020204" pitchFamily="34" charset="0"/>
                <a:ea typeface="Calibri" panose="020F0502020204030204" pitchFamily="34" charset="0"/>
                <a:cs typeface="Times New Roman" panose="02020603050405020304" pitchFamily="18" charset="0"/>
              </a:rPr>
              <a:t>classpath</a:t>
            </a:r>
            <a:r>
              <a:rPr lang="en-US"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 points to the classes you developed so that the </a:t>
            </a:r>
            <a:r>
              <a:rPr lang="en-US" dirty="0" err="1">
                <a:solidFill>
                  <a:srgbClr val="242729"/>
                </a:solidFill>
                <a:effectLst/>
                <a:latin typeface="Arial" panose="020B0604020202020204" pitchFamily="34" charset="0"/>
                <a:ea typeface="Calibri" panose="020F0502020204030204" pitchFamily="34" charset="0"/>
                <a:cs typeface="Times New Roman" panose="02020603050405020304" pitchFamily="18" charset="0"/>
              </a:rPr>
              <a:t>jvm</a:t>
            </a:r>
            <a:r>
              <a:rPr lang="en-US"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 can find them and load them when you run your product.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US" dirty="0">
                <a:solidFill>
                  <a:srgbClr val="242729"/>
                </a:solidFill>
                <a:effectLst/>
                <a:latin typeface="Arial" panose="020B0604020202020204" pitchFamily="34" charset="0"/>
                <a:ea typeface="Calibri" panose="020F0502020204030204" pitchFamily="34" charset="0"/>
                <a:cs typeface="Times New Roman" panose="02020603050405020304" pitchFamily="18" charset="0"/>
              </a:rPr>
              <a:t>So essentially you need the path to find java so it can then find your classes and run them from the </a:t>
            </a:r>
            <a:r>
              <a:rPr lang="en-US" dirty="0" err="1">
                <a:solidFill>
                  <a:srgbClr val="242729"/>
                </a:solidFill>
                <a:effectLst/>
                <a:latin typeface="Arial" panose="020B0604020202020204" pitchFamily="34" charset="0"/>
                <a:ea typeface="Calibri" panose="020F0502020204030204" pitchFamily="34" charset="0"/>
                <a:cs typeface="Times New Roman" panose="02020603050405020304" pitchFamily="18" charset="0"/>
              </a:rPr>
              <a:t>classpath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242729"/>
                </a:solidFill>
                <a:effectLst/>
                <a:latin typeface="Arial" panose="020B0604020202020204" pitchFamily="34" charset="0"/>
                <a:ea typeface="Calibri" panose="020F0502020204030204" pitchFamily="34" charset="0"/>
              </a:rPr>
              <a:t>We don't need to set </a:t>
            </a:r>
            <a:r>
              <a:rPr lang="en-US" b="1" dirty="0">
                <a:solidFill>
                  <a:srgbClr val="242729"/>
                </a:solidFill>
                <a:effectLst/>
                <a:latin typeface="Arial" panose="020B0604020202020204" pitchFamily="34" charset="0"/>
                <a:ea typeface="Calibri" panose="020F0502020204030204" pitchFamily="34" charset="0"/>
              </a:rPr>
              <a:t>PATH</a:t>
            </a:r>
            <a:r>
              <a:rPr lang="en-US" dirty="0">
                <a:solidFill>
                  <a:srgbClr val="242729"/>
                </a:solidFill>
                <a:effectLst/>
                <a:latin typeface="Arial" panose="020B0604020202020204" pitchFamily="34" charset="0"/>
                <a:ea typeface="Calibri" panose="020F0502020204030204" pitchFamily="34" charset="0"/>
              </a:rPr>
              <a:t> and </a:t>
            </a:r>
            <a:r>
              <a:rPr lang="en-US" b="1" dirty="0">
                <a:solidFill>
                  <a:srgbClr val="242729"/>
                </a:solidFill>
                <a:effectLst/>
                <a:latin typeface="Arial" panose="020B0604020202020204" pitchFamily="34" charset="0"/>
                <a:ea typeface="Calibri" panose="020F0502020204030204" pitchFamily="34" charset="0"/>
              </a:rPr>
              <a:t>CLASSPATH</a:t>
            </a:r>
            <a:r>
              <a:rPr lang="en-US" dirty="0">
                <a:solidFill>
                  <a:srgbClr val="242729"/>
                </a:solidFill>
                <a:effectLst/>
                <a:latin typeface="Arial" panose="020B0604020202020204" pitchFamily="34" charset="0"/>
                <a:ea typeface="Calibri" panose="020F0502020204030204" pitchFamily="34" charset="0"/>
              </a:rPr>
              <a:t> to compile and run java program while using IDE like </a:t>
            </a:r>
            <a:r>
              <a:rPr lang="en-US" b="1" dirty="0">
                <a:solidFill>
                  <a:srgbClr val="242729"/>
                </a:solidFill>
                <a:effectLst/>
                <a:latin typeface="Arial" panose="020B0604020202020204" pitchFamily="34" charset="0"/>
                <a:ea typeface="Calibri" panose="020F0502020204030204" pitchFamily="34" charset="0"/>
              </a:rPr>
              <a:t>Eclipse</a:t>
            </a:r>
            <a:r>
              <a:rPr lang="en-US" dirty="0">
                <a:solidFill>
                  <a:srgbClr val="242729"/>
                </a:solidFill>
                <a:effectLst/>
                <a:latin typeface="Arial" panose="020B0604020202020204" pitchFamily="34" charset="0"/>
                <a:ea typeface="Calibri" panose="020F0502020204030204" pitchFamily="34" charset="0"/>
              </a:rPr>
              <a:t>. These environment variables are required to </a:t>
            </a:r>
            <a:r>
              <a:rPr lang="en-US" b="1" dirty="0">
                <a:solidFill>
                  <a:srgbClr val="242729"/>
                </a:solidFill>
                <a:effectLst/>
                <a:latin typeface="Arial" panose="020B0604020202020204" pitchFamily="34" charset="0"/>
                <a:ea typeface="Calibri" panose="020F0502020204030204" pitchFamily="34" charset="0"/>
              </a:rPr>
              <a:t>compile</a:t>
            </a:r>
            <a:r>
              <a:rPr lang="en-US" dirty="0">
                <a:solidFill>
                  <a:srgbClr val="242729"/>
                </a:solidFill>
                <a:effectLst/>
                <a:latin typeface="Arial" panose="020B0604020202020204" pitchFamily="34" charset="0"/>
                <a:ea typeface="Calibri" panose="020F0502020204030204" pitchFamily="34" charset="0"/>
              </a:rPr>
              <a:t> and </a:t>
            </a:r>
            <a:r>
              <a:rPr lang="en-US" b="1" dirty="0">
                <a:solidFill>
                  <a:srgbClr val="242729"/>
                </a:solidFill>
                <a:effectLst/>
                <a:latin typeface="Arial" panose="020B0604020202020204" pitchFamily="34" charset="0"/>
                <a:ea typeface="Calibri" panose="020F0502020204030204" pitchFamily="34" charset="0"/>
              </a:rPr>
              <a:t>run</a:t>
            </a:r>
            <a:r>
              <a:rPr lang="en-US" dirty="0">
                <a:solidFill>
                  <a:srgbClr val="242729"/>
                </a:solidFill>
                <a:effectLst/>
                <a:latin typeface="Arial" panose="020B0604020202020204" pitchFamily="34" charset="0"/>
                <a:ea typeface="Calibri" panose="020F0502020204030204" pitchFamily="34" charset="0"/>
              </a:rPr>
              <a:t> java program using </a:t>
            </a:r>
            <a:r>
              <a:rPr lang="en-US" b="1" dirty="0">
                <a:solidFill>
                  <a:srgbClr val="242729"/>
                </a:solidFill>
                <a:effectLst/>
                <a:latin typeface="Arial" panose="020B0604020202020204" pitchFamily="34" charset="0"/>
                <a:ea typeface="Calibri" panose="020F0502020204030204" pitchFamily="34" charset="0"/>
              </a:rPr>
              <a:t>CMD</a:t>
            </a:r>
            <a:r>
              <a:rPr lang="en-US" dirty="0">
                <a:solidFill>
                  <a:srgbClr val="242729"/>
                </a:solidFill>
                <a:effectLst/>
                <a:latin typeface="Arial" panose="020B0604020202020204" pitchFamily="34" charset="0"/>
                <a:ea typeface="Calibri" panose="020F0502020204030204" pitchFamily="34" charset="0"/>
              </a:rPr>
              <a:t>.</a:t>
            </a:r>
            <a:br>
              <a:rPr lang="en-US" dirty="0">
                <a:solidFill>
                  <a:srgbClr val="242729"/>
                </a:solidFill>
                <a:effectLst/>
                <a:latin typeface="Arial" panose="020B0604020202020204" pitchFamily="34" charset="0"/>
                <a:ea typeface="Calibri" panose="020F0502020204030204" pitchFamily="34" charset="0"/>
              </a:rPr>
            </a:br>
            <a:endParaRPr lang="en-US" dirty="0"/>
          </a:p>
        </p:txBody>
      </p:sp>
      <p:pic>
        <p:nvPicPr>
          <p:cNvPr id="7" name="Picture 6" descr="enter image description here"/>
          <p:cNvPicPr/>
          <p:nvPr/>
        </p:nvPicPr>
        <p:blipFill>
          <a:blip r:embed="rId2">
            <a:extLst>
              <a:ext uri="{28A0092B-C50C-407E-A947-70E740481C1C}">
                <a14:useLocalDpi xmlns:a14="http://schemas.microsoft.com/office/drawing/2010/main" val="0"/>
              </a:ext>
            </a:extLst>
          </a:blip>
          <a:srcRect/>
          <a:stretch>
            <a:fillRect/>
          </a:stretch>
        </p:blipFill>
        <p:spPr bwMode="auto">
          <a:xfrm>
            <a:off x="7319250" y="1569280"/>
            <a:ext cx="3476625" cy="2600325"/>
          </a:xfrm>
          <a:prstGeom prst="rect">
            <a:avLst/>
          </a:prstGeom>
          <a:noFill/>
          <a:ln>
            <a:noFill/>
          </a:ln>
        </p:spPr>
      </p:pic>
    </p:spTree>
    <p:extLst>
      <p:ext uri="{BB962C8B-B14F-4D97-AF65-F5344CB8AC3E}">
        <p14:creationId xmlns:p14="http://schemas.microsoft.com/office/powerpoint/2010/main" val="68511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2736</TotalTime>
  <Words>1720</Words>
  <Application>Microsoft Office PowerPoint</Application>
  <PresentationFormat>Custom</PresentationFormat>
  <Paragraphs>243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Unit 1: Introduction to Java</vt:lpstr>
      <vt:lpstr>PowerPoint Presentation</vt:lpstr>
      <vt:lpstr>History of Java</vt:lpstr>
      <vt:lpstr>Characteristics of Java</vt:lpstr>
      <vt:lpstr>PowerPoint Presentation</vt:lpstr>
      <vt:lpstr>Java Virtual Machine (JVM)</vt:lpstr>
      <vt:lpstr>Java Architecture / Working of JVM / How Java Works?</vt:lpstr>
      <vt:lpstr>PowerPoint Presentation</vt:lpstr>
      <vt:lpstr>PowerPoint Presentation</vt:lpstr>
      <vt:lpstr>First Java Program | Hello World Example</vt:lpstr>
      <vt:lpstr>How to get input from user in Java</vt:lpstr>
      <vt:lpstr>Classwork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Introdution to Java</dc:title>
  <dc:creator>Windows User</dc:creator>
  <cp:lastModifiedBy>dell</cp:lastModifiedBy>
  <cp:revision>121</cp:revision>
  <dcterms:created xsi:type="dcterms:W3CDTF">2019-03-01T07:02:17Z</dcterms:created>
  <dcterms:modified xsi:type="dcterms:W3CDTF">2021-12-10T00:00:58Z</dcterms:modified>
</cp:coreProperties>
</file>