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8"/>
  </p:notesMasterIdLst>
  <p:sldIdLst>
    <p:sldId id="256" r:id="rId2"/>
    <p:sldId id="257" r:id="rId3"/>
    <p:sldId id="258" r:id="rId4"/>
    <p:sldId id="259" r:id="rId5"/>
    <p:sldId id="260" r:id="rId6"/>
    <p:sldId id="276" r:id="rId7"/>
    <p:sldId id="277" r:id="rId8"/>
    <p:sldId id="278" r:id="rId9"/>
    <p:sldId id="298" r:id="rId10"/>
    <p:sldId id="279" r:id="rId11"/>
    <p:sldId id="292" r:id="rId12"/>
    <p:sldId id="280" r:id="rId13"/>
    <p:sldId id="293" r:id="rId14"/>
    <p:sldId id="294" r:id="rId15"/>
    <p:sldId id="281" r:id="rId16"/>
    <p:sldId id="295" r:id="rId17"/>
    <p:sldId id="282" r:id="rId18"/>
    <p:sldId id="296" r:id="rId19"/>
    <p:sldId id="283" r:id="rId20"/>
    <p:sldId id="284" r:id="rId21"/>
    <p:sldId id="297" r:id="rId22"/>
    <p:sldId id="285" r:id="rId23"/>
    <p:sldId id="286" r:id="rId24"/>
    <p:sldId id="287" r:id="rId25"/>
    <p:sldId id="299" r:id="rId26"/>
    <p:sldId id="267" r:id="rId27"/>
    <p:sldId id="268" r:id="rId28"/>
    <p:sldId id="300" r:id="rId29"/>
    <p:sldId id="270" r:id="rId30"/>
    <p:sldId id="301" r:id="rId31"/>
    <p:sldId id="271" r:id="rId32"/>
    <p:sldId id="272" r:id="rId33"/>
    <p:sldId id="273" r:id="rId34"/>
    <p:sldId id="274" r:id="rId35"/>
    <p:sldId id="275" r:id="rId36"/>
    <p:sldId id="302" r:id="rId37"/>
    <p:sldId id="303" r:id="rId38"/>
    <p:sldId id="304" r:id="rId39"/>
    <p:sldId id="305" r:id="rId40"/>
    <p:sldId id="306" r:id="rId41"/>
    <p:sldId id="307" r:id="rId42"/>
    <p:sldId id="308" r:id="rId43"/>
    <p:sldId id="309" r:id="rId44"/>
    <p:sldId id="310" r:id="rId45"/>
    <p:sldId id="311"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76" d="100"/>
          <a:sy n="76" d="100"/>
        </p:scale>
        <p:origin x="-486"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441B6-7B2D-4A00-9F9B-A4E0C88F42A5}" type="datetimeFigureOut">
              <a:rPr lang="en-GB" smtClean="0"/>
              <a:t>10/12/2021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0CB3C-3D64-4003-ACD2-E2169CDD2CDB}" type="slidenum">
              <a:rPr lang="en-GB" smtClean="0"/>
              <a:t>‹#›</a:t>
            </a:fld>
            <a:endParaRPr lang="en-GB"/>
          </a:p>
        </p:txBody>
      </p:sp>
    </p:spTree>
    <p:extLst>
      <p:ext uri="{BB962C8B-B14F-4D97-AF65-F5344CB8AC3E}">
        <p14:creationId xmlns:p14="http://schemas.microsoft.com/office/powerpoint/2010/main" val="290944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02A29F-FEDF-4887-815F-5C3D4FAFAC94}"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175992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640AFD-A723-463F-980E-4DFA73EE48F1}"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9128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59424-07D2-4DBA-B9A6-9C0DB46192CC}"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403877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9F255F-78C8-4CB5-8B3B-C3FE702CF3C5}"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521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EADF4F-AAEC-43BD-912B-D4BFF805244D}"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163498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651A22-3722-4CA0-AF44-51BC2E5A684F}" type="datetime1">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208976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BB2B7F-B26A-4C56-B208-DD7F32E69A35}" type="datetime1">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362257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781AFF-E01B-4662-BF3E-83A2D763D68D}" type="datetime1">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84887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16F15-0526-4990-BFC4-7AC15D0651C4}" type="datetime1">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355917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D850B-14D9-4A8E-B9FB-0876460F0BD8}" type="datetime1">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372299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4B9C84-FD09-456A-BFA3-41D4C8B2DEE5}" type="datetime1">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9563A-7DCB-47CB-AB34-581077280BE9}" type="slidenum">
              <a:rPr lang="en-US" smtClean="0"/>
              <a:t>‹#›</a:t>
            </a:fld>
            <a:endParaRPr lang="en-US"/>
          </a:p>
        </p:txBody>
      </p:sp>
    </p:spTree>
    <p:extLst>
      <p:ext uri="{BB962C8B-B14F-4D97-AF65-F5344CB8AC3E}">
        <p14:creationId xmlns:p14="http://schemas.microsoft.com/office/powerpoint/2010/main" val="285244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7FDE-3B1E-427D-AB4B-57D9C4652A56}" type="datetime1">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9563A-7DCB-47CB-AB34-581077280BE9}" type="slidenum">
              <a:rPr lang="en-US" smtClean="0"/>
              <a:t>‹#›</a:t>
            </a:fld>
            <a:endParaRPr lang="en-US"/>
          </a:p>
        </p:txBody>
      </p:sp>
    </p:spTree>
    <p:extLst>
      <p:ext uri="{BB962C8B-B14F-4D97-AF65-F5344CB8AC3E}">
        <p14:creationId xmlns:p14="http://schemas.microsoft.com/office/powerpoint/2010/main" val="188510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oracle.com/javase/8/docs/api/java/awt/BorderLayout.html#BorderLayout-int-int-" TargetMode="External"/><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hyperlink" Target="https://docs.oracle.com/javase/8/docs/api/java/awt/BorderLayout.html#setVgap-int-" TargetMode="External"/><Relationship Id="rId4" Type="http://schemas.openxmlformats.org/officeDocument/2006/relationships/hyperlink" Target="https://docs.oracle.com/javase/8/docs/api/java/awt/BorderLayout.html#setHgap-in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javatpoint.com/java-windowlistener" TargetMode="External"/><Relationship Id="rId2" Type="http://schemas.openxmlformats.org/officeDocument/2006/relationships/hyperlink" Target="https://www.javatpoint.com/interface-in-java" TargetMode="External"/><Relationship Id="rId1" Type="http://schemas.openxmlformats.org/officeDocument/2006/relationships/slideLayout" Target="../slideLayouts/slideLayout2.xml"/><Relationship Id="rId6" Type="http://schemas.openxmlformats.org/officeDocument/2006/relationships/hyperlink" Target="https://www.javatpoint.com/java-mousemotionlistener" TargetMode="External"/><Relationship Id="rId5" Type="http://schemas.openxmlformats.org/officeDocument/2006/relationships/hyperlink" Target="https://www.javatpoint.com/java-mouselistener" TargetMode="External"/><Relationship Id="rId4" Type="http://schemas.openxmlformats.org/officeDocument/2006/relationships/hyperlink" Target="https://www.javatpoint.com/java-keylistener"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78" y="1122363"/>
            <a:ext cx="11873552" cy="2387600"/>
          </a:xfrm>
        </p:spPr>
        <p:txBody>
          <a:bodyPr>
            <a:normAutofit fontScale="90000"/>
          </a:bodyPr>
          <a:lstStyle/>
          <a:p>
            <a:r>
              <a:rPr lang="en-US" dirty="0"/>
              <a:t>UNIT 2 &amp; UNIT 3: </a:t>
            </a:r>
            <a:br>
              <a:rPr lang="en-US" dirty="0"/>
            </a:br>
            <a:r>
              <a:rPr lang="en-US" dirty="0"/>
              <a:t/>
            </a:r>
            <a:br>
              <a:rPr lang="en-US" dirty="0"/>
            </a:br>
            <a:r>
              <a:rPr lang="en-US" sz="4000">
                <a:latin typeface="Arial Rounded MT Bold" panose="020F0704030504030204" pitchFamily="34" charset="0"/>
              </a:rPr>
              <a:t>User interface </a:t>
            </a:r>
            <a:r>
              <a:rPr lang="en-US" sz="4000" dirty="0">
                <a:latin typeface="Arial Rounded MT Bold" panose="020F0704030504030204" pitchFamily="34" charset="0"/>
              </a:rPr>
              <a:t>component with Swing</a:t>
            </a:r>
            <a:br>
              <a:rPr lang="en-US" sz="4000" dirty="0">
                <a:latin typeface="Arial Rounded MT Bold" panose="020F0704030504030204" pitchFamily="34" charset="0"/>
              </a:rPr>
            </a:br>
            <a:r>
              <a:rPr lang="en-US" sz="4000" dirty="0">
                <a:latin typeface="Arial Rounded MT Bold" panose="020F0704030504030204" pitchFamily="34" charset="0"/>
              </a:rPr>
              <a:t>Event Handling</a:t>
            </a:r>
          </a:p>
        </p:txBody>
      </p:sp>
      <p:sp>
        <p:nvSpPr>
          <p:cNvPr id="4" name="Slide Number Placeholder 3">
            <a:extLst>
              <a:ext uri="{FF2B5EF4-FFF2-40B4-BE49-F238E27FC236}">
                <a16:creationId xmlns:a16="http://schemas.microsoft.com/office/drawing/2014/main" xmlns="" id="{8EF920C5-AEEB-4876-8F78-7EF25391F8AA}"/>
              </a:ext>
            </a:extLst>
          </p:cNvPr>
          <p:cNvSpPr>
            <a:spLocks noGrp="1"/>
          </p:cNvSpPr>
          <p:nvPr>
            <p:ph type="sldNum" sz="quarter" idx="12"/>
          </p:nvPr>
        </p:nvSpPr>
        <p:spPr/>
        <p:txBody>
          <a:bodyPr/>
          <a:lstStyle/>
          <a:p>
            <a:fld id="{E639563A-7DCB-47CB-AB34-581077280BE9}" type="slidenum">
              <a:rPr lang="en-US" smtClean="0"/>
              <a:t>1</a:t>
            </a:fld>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287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4568" y="207219"/>
            <a:ext cx="1728358" cy="523220"/>
          </a:xfrm>
          <a:prstGeom prst="rect">
            <a:avLst/>
          </a:prstGeom>
        </p:spPr>
        <p:txBody>
          <a:bodyPr wrap="none">
            <a:spAutoFit/>
          </a:bodyPr>
          <a:lstStyle/>
          <a:p>
            <a:r>
              <a:rPr lang="en-US" sz="2800" dirty="0"/>
              <a:t>2.5 Menus</a:t>
            </a:r>
          </a:p>
        </p:txBody>
      </p:sp>
      <p:sp>
        <p:nvSpPr>
          <p:cNvPr id="5" name="Rectangle 4"/>
          <p:cNvSpPr/>
          <p:nvPr/>
        </p:nvSpPr>
        <p:spPr>
          <a:xfrm>
            <a:off x="223157" y="885736"/>
            <a:ext cx="4071257" cy="1938992"/>
          </a:xfrm>
          <a:prstGeom prst="rect">
            <a:avLst/>
          </a:prstGeom>
        </p:spPr>
        <p:txBody>
          <a:bodyPr wrap="square">
            <a:spAutoFit/>
          </a:bodyPr>
          <a:lstStyle/>
          <a:p>
            <a:r>
              <a:rPr lang="en-US" sz="2000" dirty="0"/>
              <a:t> Menu Building, Icons in Menu Items, Check box and Radio Buttons in Menu Items, op-up Menus, Keyboard Mnemonics and Accelerators,  Enabling and Disabling menu Items, Toolbars, Tooltips</a:t>
            </a:r>
          </a:p>
        </p:txBody>
      </p:sp>
      <p:sp>
        <p:nvSpPr>
          <p:cNvPr id="7" name="Rectangle 6"/>
          <p:cNvSpPr/>
          <p:nvPr/>
        </p:nvSpPr>
        <p:spPr>
          <a:xfrm>
            <a:off x="6640286" y="686616"/>
            <a:ext cx="6096000" cy="5909310"/>
          </a:xfrm>
          <a:prstGeom prst="rect">
            <a:avLst/>
          </a:prstGeom>
        </p:spPr>
        <p:txBody>
          <a:bodyPr>
            <a:spAutoFit/>
          </a:bodyPr>
          <a:lstStyle/>
          <a:p>
            <a:r>
              <a:rPr lang="en-US" dirty="0" err="1"/>
              <a:t>JMenuBar</a:t>
            </a:r>
            <a:r>
              <a:rPr lang="en-US" dirty="0"/>
              <a:t> </a:t>
            </a:r>
            <a:r>
              <a:rPr lang="en-US" dirty="0" err="1"/>
              <a:t>menuBar</a:t>
            </a:r>
            <a:r>
              <a:rPr lang="en-US" dirty="0"/>
              <a:t>;</a:t>
            </a:r>
          </a:p>
          <a:p>
            <a:r>
              <a:rPr lang="en-US" dirty="0" err="1"/>
              <a:t>JMenu</a:t>
            </a:r>
            <a:r>
              <a:rPr lang="en-US" dirty="0"/>
              <a:t> menu, submenu;</a:t>
            </a:r>
          </a:p>
          <a:p>
            <a:r>
              <a:rPr lang="en-US" dirty="0" err="1"/>
              <a:t>JMenuItem</a:t>
            </a:r>
            <a:r>
              <a:rPr lang="en-US" dirty="0"/>
              <a:t> </a:t>
            </a:r>
            <a:r>
              <a:rPr lang="en-US" dirty="0" err="1"/>
              <a:t>menuItem</a:t>
            </a:r>
            <a:r>
              <a:rPr lang="en-US" dirty="0"/>
              <a:t>;</a:t>
            </a:r>
          </a:p>
          <a:p>
            <a:r>
              <a:rPr lang="en-US" dirty="0" err="1"/>
              <a:t>JRadioButtonMenuItem</a:t>
            </a:r>
            <a:r>
              <a:rPr lang="en-US" dirty="0"/>
              <a:t> </a:t>
            </a:r>
            <a:r>
              <a:rPr lang="en-US" dirty="0" err="1"/>
              <a:t>rbMenuItem</a:t>
            </a:r>
            <a:r>
              <a:rPr lang="en-US" dirty="0"/>
              <a:t>;</a:t>
            </a:r>
          </a:p>
          <a:p>
            <a:r>
              <a:rPr lang="en-US" dirty="0" err="1"/>
              <a:t>JCheckBoxMenuItem</a:t>
            </a:r>
            <a:r>
              <a:rPr lang="en-US" dirty="0"/>
              <a:t> </a:t>
            </a:r>
            <a:r>
              <a:rPr lang="en-US" dirty="0" err="1"/>
              <a:t>cbMenuItem</a:t>
            </a:r>
            <a:r>
              <a:rPr lang="en-US" dirty="0"/>
              <a:t>;</a:t>
            </a:r>
          </a:p>
          <a:p>
            <a:r>
              <a:rPr lang="en-US" dirty="0"/>
              <a:t>..........</a:t>
            </a:r>
          </a:p>
          <a:p>
            <a:r>
              <a:rPr lang="en-US" dirty="0"/>
              <a:t>//Create the menu bar.</a:t>
            </a:r>
          </a:p>
          <a:p>
            <a:r>
              <a:rPr lang="en-US" dirty="0" err="1"/>
              <a:t>menuBar</a:t>
            </a:r>
            <a:r>
              <a:rPr lang="en-US" dirty="0"/>
              <a:t> = new </a:t>
            </a:r>
            <a:r>
              <a:rPr lang="en-US" dirty="0" err="1"/>
              <a:t>JMenuBar</a:t>
            </a:r>
            <a:r>
              <a:rPr lang="en-US" dirty="0"/>
              <a:t>();</a:t>
            </a:r>
          </a:p>
          <a:p>
            <a:r>
              <a:rPr lang="en-US" dirty="0"/>
              <a:t>............</a:t>
            </a:r>
          </a:p>
          <a:p>
            <a:r>
              <a:rPr lang="en-US" dirty="0"/>
              <a:t>//Build the first menu.</a:t>
            </a:r>
          </a:p>
          <a:p>
            <a:r>
              <a:rPr lang="en-US" dirty="0"/>
              <a:t>menu = new </a:t>
            </a:r>
            <a:r>
              <a:rPr lang="en-US" dirty="0" err="1"/>
              <a:t>JMenu</a:t>
            </a:r>
            <a:r>
              <a:rPr lang="en-US" dirty="0"/>
              <a:t>("A Menu");</a:t>
            </a:r>
          </a:p>
          <a:p>
            <a:r>
              <a:rPr lang="en-US" dirty="0" err="1"/>
              <a:t>menuBar.add</a:t>
            </a:r>
            <a:r>
              <a:rPr lang="en-US" dirty="0"/>
              <a:t>(menu);</a:t>
            </a:r>
          </a:p>
          <a:p>
            <a:r>
              <a:rPr lang="en-US" dirty="0"/>
              <a:t>...............</a:t>
            </a:r>
          </a:p>
          <a:p>
            <a:r>
              <a:rPr lang="en-US" dirty="0"/>
              <a:t>//a group of </a:t>
            </a:r>
            <a:r>
              <a:rPr lang="en-US" dirty="0" err="1"/>
              <a:t>JMenuItems</a:t>
            </a:r>
            <a:endParaRPr lang="en-US" dirty="0"/>
          </a:p>
          <a:p>
            <a:r>
              <a:rPr lang="en-US" dirty="0" err="1"/>
              <a:t>menuItem</a:t>
            </a:r>
            <a:r>
              <a:rPr lang="en-US" dirty="0"/>
              <a:t> = new </a:t>
            </a:r>
            <a:r>
              <a:rPr lang="en-US" dirty="0" err="1"/>
              <a:t>JMenuItem</a:t>
            </a:r>
            <a:r>
              <a:rPr lang="en-US" dirty="0"/>
              <a:t>("A text-only menu item",</a:t>
            </a:r>
            <a:r>
              <a:rPr lang="en-US" dirty="0" err="1"/>
              <a:t>KeyEvent.VK_T</a:t>
            </a:r>
            <a:r>
              <a:rPr lang="en-US" dirty="0"/>
              <a:t>);</a:t>
            </a:r>
          </a:p>
          <a:p>
            <a:r>
              <a:rPr lang="en-US" dirty="0"/>
              <a:t>................</a:t>
            </a:r>
          </a:p>
          <a:p>
            <a:r>
              <a:rPr lang="en-US" dirty="0" err="1"/>
              <a:t>menuItem</a:t>
            </a:r>
            <a:r>
              <a:rPr lang="en-US" dirty="0"/>
              <a:t> = new </a:t>
            </a:r>
            <a:r>
              <a:rPr lang="en-US" dirty="0" err="1"/>
              <a:t>JMenuItem</a:t>
            </a:r>
            <a:r>
              <a:rPr lang="en-US" dirty="0"/>
              <a:t>("Both text and icon",</a:t>
            </a:r>
          </a:p>
          <a:p>
            <a:r>
              <a:rPr lang="en-US" dirty="0"/>
              <a:t>           new </a:t>
            </a:r>
            <a:r>
              <a:rPr lang="en-US" dirty="0" err="1"/>
              <a:t>ImageIcon</a:t>
            </a:r>
            <a:r>
              <a:rPr lang="en-US" dirty="0"/>
              <a:t>("images/middle.gif"));</a:t>
            </a:r>
          </a:p>
          <a:p>
            <a:r>
              <a:rPr lang="en-US" dirty="0"/>
              <a:t>....................</a:t>
            </a:r>
          </a:p>
          <a:p>
            <a:r>
              <a:rPr lang="en-US" dirty="0" err="1"/>
              <a:t>menu.addSeparator</a:t>
            </a:r>
            <a:r>
              <a:rPr lang="en-US" dirty="0"/>
              <a:t>();</a:t>
            </a:r>
          </a:p>
        </p:txBody>
      </p:sp>
      <p:pic>
        <p:nvPicPr>
          <p:cNvPr id="8" name="Picture 7"/>
          <p:cNvPicPr>
            <a:picLocks noChangeAspect="1"/>
          </p:cNvPicPr>
          <p:nvPr/>
        </p:nvPicPr>
        <p:blipFill>
          <a:blip r:embed="rId2"/>
          <a:stretch>
            <a:fillRect/>
          </a:stretch>
        </p:blipFill>
        <p:spPr>
          <a:xfrm>
            <a:off x="278266" y="3199719"/>
            <a:ext cx="5798701" cy="3511324"/>
          </a:xfrm>
          <a:prstGeom prst="rect">
            <a:avLst/>
          </a:prstGeom>
        </p:spPr>
      </p:pic>
      <p:sp>
        <p:nvSpPr>
          <p:cNvPr id="2" name="Slide Number Placeholder 1">
            <a:extLst>
              <a:ext uri="{FF2B5EF4-FFF2-40B4-BE49-F238E27FC236}">
                <a16:creationId xmlns:a16="http://schemas.microsoft.com/office/drawing/2014/main" xmlns="" id="{FBDE4D53-E1E5-4FC9-8430-68FD0292302B}"/>
              </a:ext>
            </a:extLst>
          </p:cNvPr>
          <p:cNvSpPr>
            <a:spLocks noGrp="1"/>
          </p:cNvSpPr>
          <p:nvPr>
            <p:ph type="sldNum" sz="quarter" idx="12"/>
          </p:nvPr>
        </p:nvSpPr>
        <p:spPr/>
        <p:txBody>
          <a:bodyPr/>
          <a:lstStyle/>
          <a:p>
            <a:fld id="{E639563A-7DCB-47CB-AB34-581077280BE9}" type="slidenum">
              <a:rPr lang="en-US" smtClean="0"/>
              <a:t>10</a:t>
            </a:fld>
            <a:endParaRPr lang="en-US"/>
          </a:p>
        </p:txBody>
      </p:sp>
    </p:spTree>
    <p:extLst>
      <p:ext uri="{BB962C8B-B14F-4D97-AF65-F5344CB8AC3E}">
        <p14:creationId xmlns:p14="http://schemas.microsoft.com/office/powerpoint/2010/main" val="76375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246" y="255539"/>
            <a:ext cx="5105400" cy="4791075"/>
          </a:xfrm>
          <a:prstGeom prst="rect">
            <a:avLst/>
          </a:prstGeom>
        </p:spPr>
      </p:pic>
      <p:pic>
        <p:nvPicPr>
          <p:cNvPr id="5" name="Picture 4"/>
          <p:cNvPicPr>
            <a:picLocks noChangeAspect="1"/>
          </p:cNvPicPr>
          <p:nvPr/>
        </p:nvPicPr>
        <p:blipFill>
          <a:blip r:embed="rId3"/>
          <a:stretch>
            <a:fillRect/>
          </a:stretch>
        </p:blipFill>
        <p:spPr>
          <a:xfrm>
            <a:off x="5565087" y="412701"/>
            <a:ext cx="3190875" cy="2238375"/>
          </a:xfrm>
          <a:prstGeom prst="rect">
            <a:avLst/>
          </a:prstGeom>
        </p:spPr>
      </p:pic>
      <p:pic>
        <p:nvPicPr>
          <p:cNvPr id="6" name="Picture 5"/>
          <p:cNvPicPr>
            <a:picLocks noChangeAspect="1"/>
          </p:cNvPicPr>
          <p:nvPr/>
        </p:nvPicPr>
        <p:blipFill>
          <a:blip r:embed="rId4"/>
          <a:stretch>
            <a:fillRect/>
          </a:stretch>
        </p:blipFill>
        <p:spPr>
          <a:xfrm>
            <a:off x="5565087" y="2651076"/>
            <a:ext cx="3362325" cy="1171575"/>
          </a:xfrm>
          <a:prstGeom prst="rect">
            <a:avLst/>
          </a:prstGeom>
        </p:spPr>
      </p:pic>
      <p:pic>
        <p:nvPicPr>
          <p:cNvPr id="7" name="Picture 6"/>
          <p:cNvPicPr>
            <a:picLocks noChangeAspect="1"/>
          </p:cNvPicPr>
          <p:nvPr/>
        </p:nvPicPr>
        <p:blipFill>
          <a:blip r:embed="rId5"/>
          <a:stretch>
            <a:fillRect/>
          </a:stretch>
        </p:blipFill>
        <p:spPr>
          <a:xfrm>
            <a:off x="7985078" y="3236863"/>
            <a:ext cx="3810000" cy="3162300"/>
          </a:xfrm>
          <a:prstGeom prst="rect">
            <a:avLst/>
          </a:prstGeom>
        </p:spPr>
      </p:pic>
      <p:sp>
        <p:nvSpPr>
          <p:cNvPr id="2" name="Slide Number Placeholder 1">
            <a:extLst>
              <a:ext uri="{FF2B5EF4-FFF2-40B4-BE49-F238E27FC236}">
                <a16:creationId xmlns:a16="http://schemas.microsoft.com/office/drawing/2014/main" xmlns="" id="{6EED6B2F-6CB5-42E7-ABAB-BC77B329518B}"/>
              </a:ext>
            </a:extLst>
          </p:cNvPr>
          <p:cNvSpPr>
            <a:spLocks noGrp="1"/>
          </p:cNvSpPr>
          <p:nvPr>
            <p:ph type="sldNum" sz="quarter" idx="12"/>
          </p:nvPr>
        </p:nvSpPr>
        <p:spPr/>
        <p:txBody>
          <a:bodyPr/>
          <a:lstStyle/>
          <a:p>
            <a:fld id="{E639563A-7DCB-47CB-AB34-581077280BE9}" type="slidenum">
              <a:rPr lang="en-US" smtClean="0"/>
              <a:t>11</a:t>
            </a:fld>
            <a:endParaRPr lang="en-US"/>
          </a:p>
        </p:txBody>
      </p:sp>
    </p:spTree>
    <p:extLst>
      <p:ext uri="{BB962C8B-B14F-4D97-AF65-F5344CB8AC3E}">
        <p14:creationId xmlns:p14="http://schemas.microsoft.com/office/powerpoint/2010/main" val="1518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39515" y="223548"/>
            <a:ext cx="2561470" cy="523220"/>
          </a:xfrm>
          <a:prstGeom prst="rect">
            <a:avLst/>
          </a:prstGeom>
        </p:spPr>
        <p:txBody>
          <a:bodyPr wrap="none">
            <a:spAutoFit/>
          </a:bodyPr>
          <a:lstStyle/>
          <a:p>
            <a:r>
              <a:rPr lang="en-US" sz="2800" dirty="0"/>
              <a:t>2.6 Dialog Boxes</a:t>
            </a:r>
          </a:p>
        </p:txBody>
      </p:sp>
      <p:sp>
        <p:nvSpPr>
          <p:cNvPr id="5" name="Rectangle 4"/>
          <p:cNvSpPr/>
          <p:nvPr/>
        </p:nvSpPr>
        <p:spPr>
          <a:xfrm>
            <a:off x="2280557" y="754521"/>
            <a:ext cx="8626928" cy="400110"/>
          </a:xfrm>
          <a:prstGeom prst="rect">
            <a:avLst/>
          </a:prstGeom>
        </p:spPr>
        <p:txBody>
          <a:bodyPr wrap="square">
            <a:spAutoFit/>
          </a:bodyPr>
          <a:lstStyle/>
          <a:p>
            <a:r>
              <a:rPr lang="en-US" sz="2000" dirty="0"/>
              <a:t> Option Dialogs, Creating Dialogs, Data Exchange, File Choosers, Color Choosers </a:t>
            </a:r>
          </a:p>
        </p:txBody>
      </p:sp>
      <p:sp>
        <p:nvSpPr>
          <p:cNvPr id="3" name="Rectangle 2"/>
          <p:cNvSpPr/>
          <p:nvPr/>
        </p:nvSpPr>
        <p:spPr>
          <a:xfrm>
            <a:off x="113731" y="1370547"/>
            <a:ext cx="4117075" cy="646331"/>
          </a:xfrm>
          <a:prstGeom prst="rect">
            <a:avLst/>
          </a:prstGeom>
        </p:spPr>
        <p:txBody>
          <a:bodyPr wrap="square">
            <a:spAutoFit/>
          </a:bodyPr>
          <a:lstStyle/>
          <a:p>
            <a:r>
              <a:rPr lang="en-US" dirty="0" err="1"/>
              <a:t>JOptionPane.showMessageDialog</a:t>
            </a:r>
            <a:r>
              <a:rPr lang="en-US" dirty="0"/>
              <a:t>(frame,</a:t>
            </a:r>
          </a:p>
          <a:p>
            <a:r>
              <a:rPr lang="en-US" dirty="0"/>
              <a:t>    "Eggs are not supposed to be green.");</a:t>
            </a:r>
          </a:p>
        </p:txBody>
      </p:sp>
      <p:pic>
        <p:nvPicPr>
          <p:cNvPr id="1029" name="Picture 5" descr="Informational dialog with default title and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53" y="2378643"/>
            <a:ext cx="3529320" cy="16066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1027" y="3975248"/>
            <a:ext cx="4635689" cy="1200329"/>
          </a:xfrm>
          <a:prstGeom prst="rect">
            <a:avLst/>
          </a:prstGeom>
        </p:spPr>
        <p:txBody>
          <a:bodyPr wrap="square">
            <a:spAutoFit/>
          </a:bodyPr>
          <a:lstStyle/>
          <a:p>
            <a:r>
              <a:rPr lang="en-US" dirty="0" err="1"/>
              <a:t>JOptionPane.showMessageDialog</a:t>
            </a:r>
            <a:r>
              <a:rPr lang="en-US" dirty="0"/>
              <a:t>(frame,</a:t>
            </a:r>
          </a:p>
          <a:p>
            <a:r>
              <a:rPr lang="en-US" dirty="0"/>
              <a:t>    "Eggs are not supposed to be green.",</a:t>
            </a:r>
          </a:p>
          <a:p>
            <a:r>
              <a:rPr lang="en-US" dirty="0"/>
              <a:t>    "Inane warning",</a:t>
            </a:r>
          </a:p>
          <a:p>
            <a:r>
              <a:rPr lang="en-US" dirty="0"/>
              <a:t>    </a:t>
            </a:r>
            <a:r>
              <a:rPr lang="en-US" dirty="0" err="1"/>
              <a:t>JOptionPane.WARNING_MESSAGE</a:t>
            </a:r>
            <a:r>
              <a:rPr lang="en-US" dirty="0"/>
              <a:t>);</a:t>
            </a:r>
          </a:p>
        </p:txBody>
      </p:sp>
      <p:pic>
        <p:nvPicPr>
          <p:cNvPr id="1031" name="Picture 7" descr="Informational dialog with custom title, warni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61" y="5162787"/>
            <a:ext cx="3679446" cy="16749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180764" y="1313934"/>
            <a:ext cx="4567451" cy="1200329"/>
          </a:xfrm>
          <a:prstGeom prst="rect">
            <a:avLst/>
          </a:prstGeom>
        </p:spPr>
        <p:txBody>
          <a:bodyPr wrap="square">
            <a:spAutoFit/>
          </a:bodyPr>
          <a:lstStyle/>
          <a:p>
            <a:r>
              <a:rPr lang="en-US" dirty="0" err="1"/>
              <a:t>JOptionPane.showMessageDialog</a:t>
            </a:r>
            <a:r>
              <a:rPr lang="en-US" dirty="0"/>
              <a:t>(frame,</a:t>
            </a:r>
          </a:p>
          <a:p>
            <a:r>
              <a:rPr lang="en-US" dirty="0"/>
              <a:t>    "Eggs are not supposed to be green.",</a:t>
            </a:r>
          </a:p>
          <a:p>
            <a:r>
              <a:rPr lang="en-US" dirty="0"/>
              <a:t>    "Inane error",</a:t>
            </a:r>
          </a:p>
          <a:p>
            <a:r>
              <a:rPr lang="en-US" dirty="0"/>
              <a:t>    </a:t>
            </a:r>
            <a:r>
              <a:rPr lang="en-US" dirty="0" err="1"/>
              <a:t>JOptionPane.ERROR_MESSAGE</a:t>
            </a:r>
            <a:r>
              <a:rPr lang="en-US" dirty="0"/>
              <a:t>);</a:t>
            </a:r>
          </a:p>
        </p:txBody>
      </p:sp>
      <p:pic>
        <p:nvPicPr>
          <p:cNvPr id="1034" name="Picture 10" descr="Informational dialog with custom title, erro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313" y="2528769"/>
            <a:ext cx="3201774" cy="145752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003344" y="4002544"/>
            <a:ext cx="4226256" cy="1200329"/>
          </a:xfrm>
          <a:prstGeom prst="rect">
            <a:avLst/>
          </a:prstGeom>
        </p:spPr>
        <p:txBody>
          <a:bodyPr wrap="square">
            <a:spAutoFit/>
          </a:bodyPr>
          <a:lstStyle/>
          <a:p>
            <a:r>
              <a:rPr lang="en-US" dirty="0" err="1"/>
              <a:t>JOptionPane.showMessageDialog</a:t>
            </a:r>
            <a:r>
              <a:rPr lang="en-US" dirty="0"/>
              <a:t>(frame,</a:t>
            </a:r>
          </a:p>
          <a:p>
            <a:r>
              <a:rPr lang="en-US" dirty="0"/>
              <a:t>    "Eggs are not supposed to be green.",</a:t>
            </a:r>
          </a:p>
          <a:p>
            <a:r>
              <a:rPr lang="en-US" dirty="0"/>
              <a:t>    "A plain message",</a:t>
            </a:r>
          </a:p>
          <a:p>
            <a:r>
              <a:rPr lang="en-US" dirty="0"/>
              <a:t>    </a:t>
            </a:r>
            <a:r>
              <a:rPr lang="en-US" dirty="0" err="1"/>
              <a:t>JOptionPane.PLAIN_MESSAGE</a:t>
            </a:r>
            <a:r>
              <a:rPr lang="en-US" dirty="0"/>
              <a:t>);</a:t>
            </a:r>
          </a:p>
        </p:txBody>
      </p:sp>
      <p:pic>
        <p:nvPicPr>
          <p:cNvPr id="1037" name="Picture 13" descr="Informational dialog with custom title, no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324" y="5217377"/>
            <a:ext cx="3365547" cy="153207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947546" y="2335494"/>
            <a:ext cx="4244454" cy="1477328"/>
          </a:xfrm>
          <a:prstGeom prst="rect">
            <a:avLst/>
          </a:prstGeom>
        </p:spPr>
        <p:txBody>
          <a:bodyPr wrap="square">
            <a:spAutoFit/>
          </a:bodyPr>
          <a:lstStyle/>
          <a:p>
            <a:r>
              <a:rPr lang="en-US" dirty="0" err="1"/>
              <a:t>JOptionPane.showMessageDialog</a:t>
            </a:r>
            <a:r>
              <a:rPr lang="en-US" dirty="0"/>
              <a:t>(frame,</a:t>
            </a:r>
          </a:p>
          <a:p>
            <a:r>
              <a:rPr lang="en-US" dirty="0"/>
              <a:t>    "Eggs are not supposed to be green.",</a:t>
            </a:r>
          </a:p>
          <a:p>
            <a:r>
              <a:rPr lang="en-US" dirty="0"/>
              <a:t>    "Inane custom dialog",</a:t>
            </a:r>
          </a:p>
          <a:p>
            <a:r>
              <a:rPr lang="en-US" dirty="0"/>
              <a:t>    </a:t>
            </a:r>
            <a:r>
              <a:rPr lang="en-US" dirty="0" err="1"/>
              <a:t>JOptionPane.INFORMATION_MESSAGE</a:t>
            </a:r>
            <a:r>
              <a:rPr lang="en-US" dirty="0"/>
              <a:t>,</a:t>
            </a:r>
          </a:p>
          <a:p>
            <a:r>
              <a:rPr lang="en-US" dirty="0"/>
              <a:t>    icon);</a:t>
            </a:r>
          </a:p>
        </p:txBody>
      </p:sp>
      <p:pic>
        <p:nvPicPr>
          <p:cNvPr id="1040" name="Picture 16" descr="Informational dialog with custom title, custom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2344" y="4111908"/>
            <a:ext cx="3798863" cy="172933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xmlns="" id="{1B20EF2D-9413-4308-ADC7-CA031905FFE8}"/>
              </a:ext>
            </a:extLst>
          </p:cNvPr>
          <p:cNvSpPr>
            <a:spLocks noGrp="1"/>
          </p:cNvSpPr>
          <p:nvPr>
            <p:ph type="sldNum" sz="quarter" idx="12"/>
          </p:nvPr>
        </p:nvSpPr>
        <p:spPr/>
        <p:txBody>
          <a:bodyPr/>
          <a:lstStyle/>
          <a:p>
            <a:fld id="{E639563A-7DCB-47CB-AB34-581077280BE9}" type="slidenum">
              <a:rPr lang="en-US" smtClean="0"/>
              <a:t>12</a:t>
            </a:fld>
            <a:endParaRPr lang="en-US"/>
          </a:p>
        </p:txBody>
      </p:sp>
    </p:spTree>
    <p:extLst>
      <p:ext uri="{BB962C8B-B14F-4D97-AF65-F5344CB8AC3E}">
        <p14:creationId xmlns:p14="http://schemas.microsoft.com/office/powerpoint/2010/main" val="89536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9"/>
                                        </p:tgtEl>
                                        <p:attrNameLst>
                                          <p:attrName>style.visibility</p:attrName>
                                        </p:attrNameLst>
                                      </p:cBhvr>
                                      <p:to>
                                        <p:strVal val="visible"/>
                                      </p:to>
                                    </p:set>
                                    <p:anim calcmode="lin" valueType="num">
                                      <p:cBhvr additive="base">
                                        <p:cTn id="11" dur="500" fill="hold"/>
                                        <p:tgtEl>
                                          <p:spTgt spid="1029"/>
                                        </p:tgtEl>
                                        <p:attrNameLst>
                                          <p:attrName>ppt_x</p:attrName>
                                        </p:attrNameLst>
                                      </p:cBhvr>
                                      <p:tavLst>
                                        <p:tav tm="0">
                                          <p:val>
                                            <p:strVal val="#ppt_x"/>
                                          </p:val>
                                        </p:tav>
                                        <p:tav tm="100000">
                                          <p:val>
                                            <p:strVal val="#ppt_x"/>
                                          </p:val>
                                        </p:tav>
                                      </p:tavLst>
                                    </p:anim>
                                    <p:anim calcmode="lin" valueType="num">
                                      <p:cBhvr additive="base">
                                        <p:cTn id="12"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1"/>
                                        </p:tgtEl>
                                        <p:attrNameLst>
                                          <p:attrName>style.visibility</p:attrName>
                                        </p:attrNameLst>
                                      </p:cBhvr>
                                      <p:to>
                                        <p:strVal val="visible"/>
                                      </p:to>
                                    </p:set>
                                    <p:anim calcmode="lin" valueType="num">
                                      <p:cBhvr additive="base">
                                        <p:cTn id="21" dur="500" fill="hold"/>
                                        <p:tgtEl>
                                          <p:spTgt spid="1031"/>
                                        </p:tgtEl>
                                        <p:attrNameLst>
                                          <p:attrName>ppt_x</p:attrName>
                                        </p:attrNameLst>
                                      </p:cBhvr>
                                      <p:tavLst>
                                        <p:tav tm="0">
                                          <p:val>
                                            <p:strVal val="#ppt_x"/>
                                          </p:val>
                                        </p:tav>
                                        <p:tav tm="100000">
                                          <p:val>
                                            <p:strVal val="#ppt_x"/>
                                          </p:val>
                                        </p:tav>
                                      </p:tavLst>
                                    </p:anim>
                                    <p:anim calcmode="lin" valueType="num">
                                      <p:cBhvr additive="base">
                                        <p:cTn id="22"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34"/>
                                        </p:tgtEl>
                                        <p:attrNameLst>
                                          <p:attrName>style.visibility</p:attrName>
                                        </p:attrNameLst>
                                      </p:cBhvr>
                                      <p:to>
                                        <p:strVal val="visible"/>
                                      </p:to>
                                    </p:set>
                                    <p:anim calcmode="lin" valueType="num">
                                      <p:cBhvr additive="base">
                                        <p:cTn id="31" dur="500" fill="hold"/>
                                        <p:tgtEl>
                                          <p:spTgt spid="1034"/>
                                        </p:tgtEl>
                                        <p:attrNameLst>
                                          <p:attrName>ppt_x</p:attrName>
                                        </p:attrNameLst>
                                      </p:cBhvr>
                                      <p:tavLst>
                                        <p:tav tm="0">
                                          <p:val>
                                            <p:strVal val="#ppt_x"/>
                                          </p:val>
                                        </p:tav>
                                        <p:tav tm="100000">
                                          <p:val>
                                            <p:strVal val="#ppt_x"/>
                                          </p:val>
                                        </p:tav>
                                      </p:tavLst>
                                    </p:anim>
                                    <p:anim calcmode="lin" valueType="num">
                                      <p:cBhvr additive="base">
                                        <p:cTn id="32"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37"/>
                                        </p:tgtEl>
                                        <p:attrNameLst>
                                          <p:attrName>style.visibility</p:attrName>
                                        </p:attrNameLst>
                                      </p:cBhvr>
                                      <p:to>
                                        <p:strVal val="visible"/>
                                      </p:to>
                                    </p:set>
                                    <p:anim calcmode="lin" valueType="num">
                                      <p:cBhvr additive="base">
                                        <p:cTn id="41" dur="500" fill="hold"/>
                                        <p:tgtEl>
                                          <p:spTgt spid="1037"/>
                                        </p:tgtEl>
                                        <p:attrNameLst>
                                          <p:attrName>ppt_x</p:attrName>
                                        </p:attrNameLst>
                                      </p:cBhvr>
                                      <p:tavLst>
                                        <p:tav tm="0">
                                          <p:val>
                                            <p:strVal val="#ppt_x"/>
                                          </p:val>
                                        </p:tav>
                                        <p:tav tm="100000">
                                          <p:val>
                                            <p:strVal val="#ppt_x"/>
                                          </p:val>
                                        </p:tav>
                                      </p:tavLst>
                                    </p:anim>
                                    <p:anim calcmode="lin" valueType="num">
                                      <p:cBhvr additive="base">
                                        <p:cTn id="42" dur="500" fill="hold"/>
                                        <p:tgtEl>
                                          <p:spTgt spid="103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40"/>
                                        </p:tgtEl>
                                        <p:attrNameLst>
                                          <p:attrName>style.visibility</p:attrName>
                                        </p:attrNameLst>
                                      </p:cBhvr>
                                      <p:to>
                                        <p:strVal val="visible"/>
                                      </p:to>
                                    </p:set>
                                    <p:anim calcmode="lin" valueType="num">
                                      <p:cBhvr additive="base">
                                        <p:cTn id="51" dur="500" fill="hold"/>
                                        <p:tgtEl>
                                          <p:spTgt spid="1040"/>
                                        </p:tgtEl>
                                        <p:attrNameLst>
                                          <p:attrName>ppt_x</p:attrName>
                                        </p:attrNameLst>
                                      </p:cBhvr>
                                      <p:tavLst>
                                        <p:tav tm="0">
                                          <p:val>
                                            <p:strVal val="#ppt_x"/>
                                          </p:val>
                                        </p:tav>
                                        <p:tav tm="100000">
                                          <p:val>
                                            <p:strVal val="#ppt_x"/>
                                          </p:val>
                                        </p:tav>
                                      </p:tavLst>
                                    </p:anim>
                                    <p:anim calcmode="lin" valueType="num">
                                      <p:cBhvr additive="base">
                                        <p:cTn id="52" dur="500" fill="hold"/>
                                        <p:tgtEl>
                                          <p:spTgt spid="10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0510"/>
            <a:ext cx="6115050" cy="3790950"/>
          </a:xfrm>
          <a:prstGeom prst="rect">
            <a:avLst/>
          </a:prstGeom>
        </p:spPr>
      </p:pic>
      <p:pic>
        <p:nvPicPr>
          <p:cNvPr id="5" name="Picture 4"/>
          <p:cNvPicPr>
            <a:picLocks noChangeAspect="1"/>
          </p:cNvPicPr>
          <p:nvPr/>
        </p:nvPicPr>
        <p:blipFill>
          <a:blip r:embed="rId3"/>
          <a:stretch>
            <a:fillRect/>
          </a:stretch>
        </p:blipFill>
        <p:spPr>
          <a:xfrm>
            <a:off x="114300" y="4346955"/>
            <a:ext cx="3326887" cy="1658060"/>
          </a:xfrm>
          <a:prstGeom prst="rect">
            <a:avLst/>
          </a:prstGeom>
        </p:spPr>
      </p:pic>
      <p:pic>
        <p:nvPicPr>
          <p:cNvPr id="6" name="Picture 5"/>
          <p:cNvPicPr>
            <a:picLocks noChangeAspect="1"/>
          </p:cNvPicPr>
          <p:nvPr/>
        </p:nvPicPr>
        <p:blipFill>
          <a:blip r:embed="rId4"/>
          <a:stretch>
            <a:fillRect/>
          </a:stretch>
        </p:blipFill>
        <p:spPr>
          <a:xfrm>
            <a:off x="4108545" y="3185330"/>
            <a:ext cx="7086600" cy="3162300"/>
          </a:xfrm>
          <a:prstGeom prst="rect">
            <a:avLst/>
          </a:prstGeom>
        </p:spPr>
      </p:pic>
      <p:pic>
        <p:nvPicPr>
          <p:cNvPr id="7" name="Picture 6"/>
          <p:cNvPicPr>
            <a:picLocks noChangeAspect="1"/>
          </p:cNvPicPr>
          <p:nvPr/>
        </p:nvPicPr>
        <p:blipFill>
          <a:blip r:embed="rId5"/>
          <a:stretch>
            <a:fillRect/>
          </a:stretch>
        </p:blipFill>
        <p:spPr>
          <a:xfrm>
            <a:off x="5566012" y="1529473"/>
            <a:ext cx="3352800" cy="1533525"/>
          </a:xfrm>
          <a:prstGeom prst="rect">
            <a:avLst/>
          </a:prstGeom>
        </p:spPr>
      </p:pic>
      <p:sp>
        <p:nvSpPr>
          <p:cNvPr id="2" name="Slide Number Placeholder 1">
            <a:extLst>
              <a:ext uri="{FF2B5EF4-FFF2-40B4-BE49-F238E27FC236}">
                <a16:creationId xmlns:a16="http://schemas.microsoft.com/office/drawing/2014/main" xmlns="" id="{7677A5C5-D8BB-4B42-BAA3-F3B54A883008}"/>
              </a:ext>
            </a:extLst>
          </p:cNvPr>
          <p:cNvSpPr>
            <a:spLocks noGrp="1"/>
          </p:cNvSpPr>
          <p:nvPr>
            <p:ph type="sldNum" sz="quarter" idx="12"/>
          </p:nvPr>
        </p:nvSpPr>
        <p:spPr/>
        <p:txBody>
          <a:bodyPr/>
          <a:lstStyle/>
          <a:p>
            <a:fld id="{E639563A-7DCB-47CB-AB34-581077280BE9}" type="slidenum">
              <a:rPr lang="en-US" smtClean="0"/>
              <a:t>13</a:t>
            </a:fld>
            <a:endParaRPr lang="en-US"/>
          </a:p>
        </p:txBody>
      </p:sp>
    </p:spTree>
    <p:extLst>
      <p:ext uri="{BB962C8B-B14F-4D97-AF65-F5344CB8AC3E}">
        <p14:creationId xmlns:p14="http://schemas.microsoft.com/office/powerpoint/2010/main" val="320547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2883" y="312193"/>
            <a:ext cx="5286375" cy="3886200"/>
          </a:xfrm>
          <a:prstGeom prst="rect">
            <a:avLst/>
          </a:prstGeom>
        </p:spPr>
      </p:pic>
      <p:pic>
        <p:nvPicPr>
          <p:cNvPr id="5" name="Picture 4"/>
          <p:cNvPicPr>
            <a:picLocks noChangeAspect="1"/>
          </p:cNvPicPr>
          <p:nvPr/>
        </p:nvPicPr>
        <p:blipFill>
          <a:blip r:embed="rId3"/>
          <a:stretch>
            <a:fillRect/>
          </a:stretch>
        </p:blipFill>
        <p:spPr>
          <a:xfrm>
            <a:off x="-19761" y="5234770"/>
            <a:ext cx="3495675" cy="1543050"/>
          </a:xfrm>
          <a:prstGeom prst="rect">
            <a:avLst/>
          </a:prstGeom>
        </p:spPr>
      </p:pic>
      <p:pic>
        <p:nvPicPr>
          <p:cNvPr id="6" name="Picture 5"/>
          <p:cNvPicPr>
            <a:picLocks noChangeAspect="1"/>
          </p:cNvPicPr>
          <p:nvPr/>
        </p:nvPicPr>
        <p:blipFill>
          <a:blip r:embed="rId4"/>
          <a:stretch>
            <a:fillRect/>
          </a:stretch>
        </p:blipFill>
        <p:spPr>
          <a:xfrm>
            <a:off x="5929099" y="110889"/>
            <a:ext cx="5219700" cy="4029075"/>
          </a:xfrm>
          <a:prstGeom prst="rect">
            <a:avLst/>
          </a:prstGeom>
        </p:spPr>
      </p:pic>
      <p:pic>
        <p:nvPicPr>
          <p:cNvPr id="7" name="Picture 6"/>
          <p:cNvPicPr>
            <a:picLocks noChangeAspect="1"/>
          </p:cNvPicPr>
          <p:nvPr/>
        </p:nvPicPr>
        <p:blipFill>
          <a:blip r:embed="rId5"/>
          <a:stretch>
            <a:fillRect/>
          </a:stretch>
        </p:blipFill>
        <p:spPr>
          <a:xfrm>
            <a:off x="6029467" y="4139964"/>
            <a:ext cx="4800600" cy="2886075"/>
          </a:xfrm>
          <a:prstGeom prst="rect">
            <a:avLst/>
          </a:prstGeom>
        </p:spPr>
      </p:pic>
      <p:pic>
        <p:nvPicPr>
          <p:cNvPr id="8" name="Picture 7"/>
          <p:cNvPicPr>
            <a:picLocks noChangeAspect="1"/>
          </p:cNvPicPr>
          <p:nvPr/>
        </p:nvPicPr>
        <p:blipFill>
          <a:blip r:embed="rId6"/>
          <a:stretch>
            <a:fillRect/>
          </a:stretch>
        </p:blipFill>
        <p:spPr>
          <a:xfrm>
            <a:off x="3167714" y="3388199"/>
            <a:ext cx="2929706" cy="2780589"/>
          </a:xfrm>
          <a:prstGeom prst="rect">
            <a:avLst/>
          </a:prstGeom>
        </p:spPr>
      </p:pic>
      <p:sp>
        <p:nvSpPr>
          <p:cNvPr id="2" name="Slide Number Placeholder 1">
            <a:extLst>
              <a:ext uri="{FF2B5EF4-FFF2-40B4-BE49-F238E27FC236}">
                <a16:creationId xmlns:a16="http://schemas.microsoft.com/office/drawing/2014/main" xmlns="" id="{6C969A90-4940-415B-A95C-7F60424C294A}"/>
              </a:ext>
            </a:extLst>
          </p:cNvPr>
          <p:cNvSpPr>
            <a:spLocks noGrp="1"/>
          </p:cNvSpPr>
          <p:nvPr>
            <p:ph type="sldNum" sz="quarter" idx="12"/>
          </p:nvPr>
        </p:nvSpPr>
        <p:spPr/>
        <p:txBody>
          <a:bodyPr/>
          <a:lstStyle/>
          <a:p>
            <a:fld id="{E639563A-7DCB-47CB-AB34-581077280BE9}" type="slidenum">
              <a:rPr lang="en-US" smtClean="0"/>
              <a:t>14</a:t>
            </a:fld>
            <a:endParaRPr lang="en-US"/>
          </a:p>
        </p:txBody>
      </p:sp>
    </p:spTree>
    <p:extLst>
      <p:ext uri="{BB962C8B-B14F-4D97-AF65-F5344CB8AC3E}">
        <p14:creationId xmlns:p14="http://schemas.microsoft.com/office/powerpoint/2010/main" val="330532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standard open dialog shown in the Java look and f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492" y="100677"/>
            <a:ext cx="4243648" cy="30073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079" y="173587"/>
            <a:ext cx="5456943" cy="523220"/>
          </a:xfrm>
          <a:prstGeom prst="rect">
            <a:avLst/>
          </a:prstGeom>
        </p:spPr>
        <p:txBody>
          <a:bodyPr wrap="none">
            <a:spAutoFit/>
          </a:bodyPr>
          <a:lstStyle/>
          <a:p>
            <a:r>
              <a:rPr lang="en-US" sz="2800" b="1" dirty="0">
                <a:solidFill>
                  <a:srgbClr val="333333"/>
                </a:solidFill>
                <a:latin typeface="Arial" panose="020B0604020202020204" pitchFamily="34" charset="0"/>
              </a:rPr>
              <a:t>File Choosers/ Color Choosers</a:t>
            </a:r>
            <a:endParaRPr lang="en-US" sz="2800" b="1" i="0" dirty="0">
              <a:solidFill>
                <a:srgbClr val="333333"/>
              </a:solidFill>
              <a:effectLst/>
              <a:latin typeface="Arial" panose="020B0604020202020204" pitchFamily="34" charset="0"/>
            </a:endParaRPr>
          </a:p>
        </p:txBody>
      </p:sp>
      <p:sp>
        <p:nvSpPr>
          <p:cNvPr id="6" name="Rectangle 5"/>
          <p:cNvSpPr/>
          <p:nvPr/>
        </p:nvSpPr>
        <p:spPr>
          <a:xfrm>
            <a:off x="141028" y="1120843"/>
            <a:ext cx="6096000" cy="1477328"/>
          </a:xfrm>
          <a:prstGeom prst="rect">
            <a:avLst/>
          </a:prstGeom>
        </p:spPr>
        <p:txBody>
          <a:bodyPr>
            <a:spAutoFit/>
          </a:bodyPr>
          <a:lstStyle/>
          <a:p>
            <a:r>
              <a:rPr lang="en-US" dirty="0"/>
              <a:t>//Create a file chooser</a:t>
            </a:r>
          </a:p>
          <a:p>
            <a:r>
              <a:rPr lang="en-US" dirty="0"/>
              <a:t>final </a:t>
            </a:r>
            <a:r>
              <a:rPr lang="en-US" dirty="0" err="1"/>
              <a:t>JFileChooser</a:t>
            </a:r>
            <a:r>
              <a:rPr lang="en-US" dirty="0"/>
              <a:t> fc = new </a:t>
            </a:r>
            <a:r>
              <a:rPr lang="en-US" dirty="0" err="1"/>
              <a:t>JFileChooser</a:t>
            </a:r>
            <a:r>
              <a:rPr lang="en-US" dirty="0"/>
              <a:t>();</a:t>
            </a:r>
          </a:p>
          <a:p>
            <a:r>
              <a:rPr lang="en-US" dirty="0"/>
              <a:t>...</a:t>
            </a:r>
          </a:p>
          <a:p>
            <a:r>
              <a:rPr lang="en-US" dirty="0"/>
              <a:t>//In response to a button click:</a:t>
            </a:r>
          </a:p>
          <a:p>
            <a:r>
              <a:rPr lang="en-US" dirty="0" err="1"/>
              <a:t>int</a:t>
            </a:r>
            <a:r>
              <a:rPr lang="en-US" dirty="0"/>
              <a:t> </a:t>
            </a:r>
            <a:r>
              <a:rPr lang="en-US" dirty="0" err="1"/>
              <a:t>returnVal</a:t>
            </a:r>
            <a:r>
              <a:rPr lang="en-US" dirty="0"/>
              <a:t> = </a:t>
            </a:r>
            <a:r>
              <a:rPr lang="en-US" dirty="0" err="1"/>
              <a:t>fc.showOpenDialog</a:t>
            </a:r>
            <a:r>
              <a:rPr lang="en-US" dirty="0"/>
              <a:t>(</a:t>
            </a:r>
            <a:r>
              <a:rPr lang="en-US" dirty="0" err="1"/>
              <a:t>aComponent</a:t>
            </a:r>
            <a:r>
              <a:rPr lang="en-US" dirty="0"/>
              <a:t>);</a:t>
            </a:r>
          </a:p>
        </p:txBody>
      </p:sp>
      <p:pic>
        <p:nvPicPr>
          <p:cNvPr id="2053" name="Picture 5" descr="A snapshot of ColorChooserDemo, which contains a standard color choo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124" y="3299913"/>
            <a:ext cx="4116174" cy="290775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4674" y="3436921"/>
            <a:ext cx="5836693" cy="2031325"/>
          </a:xfrm>
          <a:prstGeom prst="rect">
            <a:avLst/>
          </a:prstGeom>
        </p:spPr>
        <p:txBody>
          <a:bodyPr wrap="square">
            <a:spAutoFit/>
          </a:bodyPr>
          <a:lstStyle/>
          <a:p>
            <a:r>
              <a:rPr lang="en-US" dirty="0"/>
              <a:t>banner = new </a:t>
            </a:r>
            <a:r>
              <a:rPr lang="en-US" dirty="0" err="1"/>
              <a:t>JLabel</a:t>
            </a:r>
            <a:r>
              <a:rPr lang="en-US" dirty="0"/>
              <a:t>("Welcome to the Tutorial Zone!",</a:t>
            </a:r>
          </a:p>
          <a:p>
            <a:r>
              <a:rPr lang="en-US" dirty="0"/>
              <a:t>                            </a:t>
            </a:r>
            <a:r>
              <a:rPr lang="en-US" dirty="0" err="1"/>
              <a:t>JLabel.CENTER</a:t>
            </a:r>
            <a:r>
              <a:rPr lang="en-US" dirty="0"/>
              <a:t>);</a:t>
            </a:r>
          </a:p>
          <a:p>
            <a:r>
              <a:rPr lang="en-US" dirty="0"/>
              <a:t>        </a:t>
            </a:r>
            <a:r>
              <a:rPr lang="en-US" dirty="0" err="1"/>
              <a:t>banner.setForeground</a:t>
            </a:r>
            <a:r>
              <a:rPr lang="en-US" dirty="0"/>
              <a:t>(</a:t>
            </a:r>
            <a:r>
              <a:rPr lang="en-US" dirty="0" err="1"/>
              <a:t>Color.yellow</a:t>
            </a:r>
            <a:r>
              <a:rPr lang="en-US" dirty="0"/>
              <a:t>);</a:t>
            </a:r>
          </a:p>
          <a:p>
            <a:r>
              <a:rPr lang="en-US" dirty="0"/>
              <a:t>        . . .</a:t>
            </a:r>
          </a:p>
          <a:p>
            <a:r>
              <a:rPr lang="en-US" dirty="0"/>
              <a:t>        </a:t>
            </a:r>
            <a:r>
              <a:rPr lang="en-US" dirty="0" err="1"/>
              <a:t>tcc</a:t>
            </a:r>
            <a:r>
              <a:rPr lang="en-US" dirty="0"/>
              <a:t> = new </a:t>
            </a:r>
            <a:r>
              <a:rPr lang="en-US" dirty="0" err="1"/>
              <a:t>JColorChooser</a:t>
            </a:r>
            <a:r>
              <a:rPr lang="en-US" dirty="0"/>
              <a:t>(</a:t>
            </a:r>
            <a:r>
              <a:rPr lang="en-US" dirty="0" err="1"/>
              <a:t>banner.getForeground</a:t>
            </a:r>
            <a:r>
              <a:rPr lang="en-US" dirty="0"/>
              <a:t>());</a:t>
            </a:r>
          </a:p>
          <a:p>
            <a:r>
              <a:rPr lang="en-US" dirty="0"/>
              <a:t>        . . .</a:t>
            </a:r>
          </a:p>
          <a:p>
            <a:r>
              <a:rPr lang="en-US" dirty="0"/>
              <a:t>        add(</a:t>
            </a:r>
            <a:r>
              <a:rPr lang="en-US" dirty="0" err="1"/>
              <a:t>tcc</a:t>
            </a:r>
            <a:r>
              <a:rPr lang="en-US" dirty="0"/>
              <a:t>, </a:t>
            </a:r>
            <a:r>
              <a:rPr lang="en-US" dirty="0" err="1"/>
              <a:t>BorderLayout.PAGE_END</a:t>
            </a:r>
            <a:r>
              <a:rPr lang="en-US" dirty="0"/>
              <a:t>);</a:t>
            </a:r>
          </a:p>
        </p:txBody>
      </p:sp>
      <p:sp>
        <p:nvSpPr>
          <p:cNvPr id="2" name="Slide Number Placeholder 1">
            <a:extLst>
              <a:ext uri="{FF2B5EF4-FFF2-40B4-BE49-F238E27FC236}">
                <a16:creationId xmlns:a16="http://schemas.microsoft.com/office/drawing/2014/main" xmlns="" id="{22537BF6-677C-409A-A29C-3B3F6AEEF38B}"/>
              </a:ext>
            </a:extLst>
          </p:cNvPr>
          <p:cNvSpPr>
            <a:spLocks noGrp="1"/>
          </p:cNvSpPr>
          <p:nvPr>
            <p:ph type="sldNum" sz="quarter" idx="12"/>
          </p:nvPr>
        </p:nvSpPr>
        <p:spPr/>
        <p:txBody>
          <a:bodyPr/>
          <a:lstStyle/>
          <a:p>
            <a:fld id="{E639563A-7DCB-47CB-AB34-581077280BE9}" type="slidenum">
              <a:rPr lang="en-US" smtClean="0"/>
              <a:t>15</a:t>
            </a:fld>
            <a:endParaRPr lang="en-US"/>
          </a:p>
        </p:txBody>
      </p:sp>
    </p:spTree>
    <p:extLst>
      <p:ext uri="{BB962C8B-B14F-4D97-AF65-F5344CB8AC3E}">
        <p14:creationId xmlns:p14="http://schemas.microsoft.com/office/powerpoint/2010/main" val="426019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53"/>
                                        </p:tgtEl>
                                        <p:attrNameLst>
                                          <p:attrName>style.visibility</p:attrName>
                                        </p:attrNameLst>
                                      </p:cBhvr>
                                      <p:to>
                                        <p:strVal val="visible"/>
                                      </p:to>
                                    </p:set>
                                    <p:anim calcmode="lin" valueType="num">
                                      <p:cBhvr additive="base">
                                        <p:cTn id="21" dur="500" fill="hold"/>
                                        <p:tgtEl>
                                          <p:spTgt spid="2053"/>
                                        </p:tgtEl>
                                        <p:attrNameLst>
                                          <p:attrName>ppt_x</p:attrName>
                                        </p:attrNameLst>
                                      </p:cBhvr>
                                      <p:tavLst>
                                        <p:tav tm="0">
                                          <p:val>
                                            <p:strVal val="#ppt_x"/>
                                          </p:val>
                                        </p:tav>
                                        <p:tav tm="100000">
                                          <p:val>
                                            <p:strVal val="#ppt_x"/>
                                          </p:val>
                                        </p:tav>
                                      </p:tavLst>
                                    </p:anim>
                                    <p:anim calcmode="lin" valueType="num">
                                      <p:cBhvr additive="base">
                                        <p:cTn id="22"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5643" y="0"/>
            <a:ext cx="5972175" cy="4248150"/>
          </a:xfrm>
          <a:prstGeom prst="rect">
            <a:avLst/>
          </a:prstGeom>
        </p:spPr>
      </p:pic>
      <p:pic>
        <p:nvPicPr>
          <p:cNvPr id="7" name="Picture 6"/>
          <p:cNvPicPr>
            <a:picLocks noChangeAspect="1"/>
          </p:cNvPicPr>
          <p:nvPr/>
        </p:nvPicPr>
        <p:blipFill>
          <a:blip r:embed="rId3"/>
          <a:stretch>
            <a:fillRect/>
          </a:stretch>
        </p:blipFill>
        <p:spPr>
          <a:xfrm>
            <a:off x="281485" y="4472343"/>
            <a:ext cx="5105400" cy="1352550"/>
          </a:xfrm>
          <a:prstGeom prst="rect">
            <a:avLst/>
          </a:prstGeom>
        </p:spPr>
      </p:pic>
      <p:pic>
        <p:nvPicPr>
          <p:cNvPr id="8" name="Picture 7"/>
          <p:cNvPicPr>
            <a:picLocks noChangeAspect="1"/>
          </p:cNvPicPr>
          <p:nvPr/>
        </p:nvPicPr>
        <p:blipFill>
          <a:blip r:embed="rId4"/>
          <a:stretch>
            <a:fillRect/>
          </a:stretch>
        </p:blipFill>
        <p:spPr>
          <a:xfrm>
            <a:off x="6995401" y="198247"/>
            <a:ext cx="4124325" cy="2066925"/>
          </a:xfrm>
          <a:prstGeom prst="rect">
            <a:avLst/>
          </a:prstGeom>
        </p:spPr>
      </p:pic>
      <p:pic>
        <p:nvPicPr>
          <p:cNvPr id="9" name="Picture 8"/>
          <p:cNvPicPr>
            <a:picLocks noChangeAspect="1"/>
          </p:cNvPicPr>
          <p:nvPr/>
        </p:nvPicPr>
        <p:blipFill>
          <a:blip r:embed="rId5"/>
          <a:stretch>
            <a:fillRect/>
          </a:stretch>
        </p:blipFill>
        <p:spPr>
          <a:xfrm>
            <a:off x="5904788" y="2600325"/>
            <a:ext cx="6009708" cy="4057915"/>
          </a:xfrm>
          <a:prstGeom prst="rect">
            <a:avLst/>
          </a:prstGeom>
        </p:spPr>
      </p:pic>
      <p:sp>
        <p:nvSpPr>
          <p:cNvPr id="2" name="Slide Number Placeholder 1">
            <a:extLst>
              <a:ext uri="{FF2B5EF4-FFF2-40B4-BE49-F238E27FC236}">
                <a16:creationId xmlns:a16="http://schemas.microsoft.com/office/drawing/2014/main" xmlns="" id="{259E176C-8CD2-4829-AEB0-83C7B30B3FF1}"/>
              </a:ext>
            </a:extLst>
          </p:cNvPr>
          <p:cNvSpPr>
            <a:spLocks noGrp="1"/>
          </p:cNvSpPr>
          <p:nvPr>
            <p:ph type="sldNum" sz="quarter" idx="12"/>
          </p:nvPr>
        </p:nvSpPr>
        <p:spPr/>
        <p:txBody>
          <a:bodyPr/>
          <a:lstStyle/>
          <a:p>
            <a:fld id="{E639563A-7DCB-47CB-AB34-581077280BE9}" type="slidenum">
              <a:rPr lang="en-US" smtClean="0"/>
              <a:t>16</a:t>
            </a:fld>
            <a:endParaRPr lang="en-US"/>
          </a:p>
        </p:txBody>
      </p:sp>
    </p:spTree>
    <p:extLst>
      <p:ext uri="{BB962C8B-B14F-4D97-AF65-F5344CB8AC3E}">
        <p14:creationId xmlns:p14="http://schemas.microsoft.com/office/powerpoint/2010/main" val="18705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3184" y="255475"/>
            <a:ext cx="4196662" cy="523220"/>
          </a:xfrm>
          <a:prstGeom prst="rect">
            <a:avLst/>
          </a:prstGeom>
        </p:spPr>
        <p:txBody>
          <a:bodyPr wrap="none">
            <a:spAutoFit/>
          </a:bodyPr>
          <a:lstStyle/>
          <a:p>
            <a:r>
              <a:rPr lang="en-US" sz="2800" dirty="0"/>
              <a:t>2.7 Components Organizers</a:t>
            </a:r>
          </a:p>
        </p:txBody>
      </p:sp>
      <p:sp>
        <p:nvSpPr>
          <p:cNvPr id="5" name="Rectangle 4"/>
          <p:cNvSpPr/>
          <p:nvPr/>
        </p:nvSpPr>
        <p:spPr>
          <a:xfrm>
            <a:off x="1655928" y="894897"/>
            <a:ext cx="9194042" cy="369332"/>
          </a:xfrm>
          <a:prstGeom prst="rect">
            <a:avLst/>
          </a:prstGeom>
        </p:spPr>
        <p:txBody>
          <a:bodyPr wrap="square">
            <a:spAutoFit/>
          </a:bodyPr>
          <a:lstStyle/>
          <a:p>
            <a:r>
              <a:rPr lang="en-US" dirty="0"/>
              <a:t>split Panes, Tabbed Panes, Desktop Panes and Internal Frames, Cascading and Tiling </a:t>
            </a:r>
          </a:p>
        </p:txBody>
      </p:sp>
      <p:pic>
        <p:nvPicPr>
          <p:cNvPr id="3074" name="Picture 2" descr="A snapshot of SplitPane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088" y="1485331"/>
            <a:ext cx="5096331" cy="292289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3038" y="1547463"/>
            <a:ext cx="6096000" cy="2862322"/>
          </a:xfrm>
          <a:prstGeom prst="rect">
            <a:avLst/>
          </a:prstGeom>
        </p:spPr>
        <p:txBody>
          <a:bodyPr>
            <a:spAutoFit/>
          </a:bodyPr>
          <a:lstStyle/>
          <a:p>
            <a:r>
              <a:rPr lang="en-US" dirty="0" err="1"/>
              <a:t>splitPane</a:t>
            </a:r>
            <a:r>
              <a:rPr lang="en-US" dirty="0"/>
              <a:t> = new </a:t>
            </a:r>
            <a:r>
              <a:rPr lang="en-US" dirty="0" err="1"/>
              <a:t>JSplitPane</a:t>
            </a:r>
            <a:r>
              <a:rPr lang="en-US" dirty="0"/>
              <a:t>(</a:t>
            </a:r>
            <a:r>
              <a:rPr lang="en-US" dirty="0" err="1"/>
              <a:t>JSplitPane.HORIZONTAL_SPLIT</a:t>
            </a:r>
            <a:r>
              <a:rPr lang="en-US" dirty="0"/>
              <a:t>,</a:t>
            </a:r>
          </a:p>
          <a:p>
            <a:r>
              <a:rPr lang="en-US" dirty="0"/>
              <a:t>                           </a:t>
            </a:r>
            <a:r>
              <a:rPr lang="en-US" dirty="0" err="1"/>
              <a:t>listScrollPane</a:t>
            </a:r>
            <a:r>
              <a:rPr lang="en-US" dirty="0"/>
              <a:t>, </a:t>
            </a:r>
            <a:r>
              <a:rPr lang="en-US" dirty="0" err="1"/>
              <a:t>pictureScrollPane</a:t>
            </a:r>
            <a:r>
              <a:rPr lang="en-US" dirty="0"/>
              <a:t>);</a:t>
            </a:r>
          </a:p>
          <a:p>
            <a:r>
              <a:rPr lang="en-US" dirty="0" err="1"/>
              <a:t>splitPane.setOneTouchExpandable</a:t>
            </a:r>
            <a:r>
              <a:rPr lang="en-US" dirty="0"/>
              <a:t>(true);</a:t>
            </a:r>
          </a:p>
          <a:p>
            <a:r>
              <a:rPr lang="en-US" dirty="0" err="1"/>
              <a:t>splitPane.setDividerLocation</a:t>
            </a:r>
            <a:r>
              <a:rPr lang="en-US" dirty="0"/>
              <a:t>(150);</a:t>
            </a:r>
          </a:p>
          <a:p>
            <a:endParaRPr lang="en-US" dirty="0"/>
          </a:p>
          <a:p>
            <a:r>
              <a:rPr lang="en-US" dirty="0"/>
              <a:t>//Provide minimum sizes for the two components in the split pane</a:t>
            </a:r>
          </a:p>
          <a:p>
            <a:r>
              <a:rPr lang="en-US" dirty="0"/>
              <a:t>Dimension </a:t>
            </a:r>
            <a:r>
              <a:rPr lang="en-US" dirty="0" err="1"/>
              <a:t>minimumSize</a:t>
            </a:r>
            <a:r>
              <a:rPr lang="en-US" dirty="0"/>
              <a:t> = new Dimension(100, 50);</a:t>
            </a:r>
          </a:p>
          <a:p>
            <a:r>
              <a:rPr lang="en-US" dirty="0" err="1"/>
              <a:t>listScrollPane.setMinimumSize</a:t>
            </a:r>
            <a:r>
              <a:rPr lang="en-US" dirty="0"/>
              <a:t>(</a:t>
            </a:r>
            <a:r>
              <a:rPr lang="en-US" dirty="0" err="1"/>
              <a:t>minimumSize</a:t>
            </a:r>
            <a:r>
              <a:rPr lang="en-US" dirty="0"/>
              <a:t>);</a:t>
            </a:r>
          </a:p>
          <a:p>
            <a:r>
              <a:rPr lang="en-US" dirty="0" err="1"/>
              <a:t>pictureScrollPane.setMinimumSize</a:t>
            </a:r>
            <a:r>
              <a:rPr lang="en-US" dirty="0"/>
              <a:t>(</a:t>
            </a:r>
            <a:r>
              <a:rPr lang="en-US" dirty="0" err="1"/>
              <a:t>minimumSize</a:t>
            </a:r>
            <a:r>
              <a:rPr lang="en-US" dirty="0"/>
              <a:t>);</a:t>
            </a:r>
          </a:p>
        </p:txBody>
      </p:sp>
      <p:pic>
        <p:nvPicPr>
          <p:cNvPr id="3076" name="Picture 4" descr="A screenshot of TabbedPaneDe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3243" y="4652750"/>
            <a:ext cx="5036983" cy="13932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00585" y="4665219"/>
            <a:ext cx="6096000" cy="1846659"/>
          </a:xfrm>
          <a:prstGeom prst="rect">
            <a:avLst/>
          </a:prstGeom>
        </p:spPr>
        <p:txBody>
          <a:bodyPr>
            <a:spAutoFit/>
          </a:bodyPr>
          <a:lstStyle/>
          <a:p>
            <a:r>
              <a:rPr lang="en-US" sz="1600" dirty="0" err="1"/>
              <a:t>JTabbedPane</a:t>
            </a:r>
            <a:r>
              <a:rPr lang="en-US" sz="1600" dirty="0"/>
              <a:t> </a:t>
            </a:r>
            <a:r>
              <a:rPr lang="en-US" sz="1600" dirty="0" err="1"/>
              <a:t>tabbedPane</a:t>
            </a:r>
            <a:r>
              <a:rPr lang="en-US" sz="1600" dirty="0"/>
              <a:t> = new </a:t>
            </a:r>
            <a:r>
              <a:rPr lang="en-US" sz="1600" dirty="0" err="1"/>
              <a:t>JTabbedPane</a:t>
            </a:r>
            <a:r>
              <a:rPr lang="en-US" sz="1600" dirty="0"/>
              <a:t>();</a:t>
            </a:r>
          </a:p>
          <a:p>
            <a:r>
              <a:rPr lang="en-US" sz="1600" dirty="0" err="1"/>
              <a:t>ImageIcon</a:t>
            </a:r>
            <a:r>
              <a:rPr lang="en-US" sz="1600" dirty="0"/>
              <a:t> icon = </a:t>
            </a:r>
            <a:r>
              <a:rPr lang="en-US" sz="1600" dirty="0" err="1"/>
              <a:t>createImageIcon</a:t>
            </a:r>
            <a:r>
              <a:rPr lang="en-US" sz="1600" dirty="0"/>
              <a:t>("images/middle.gif");</a:t>
            </a:r>
          </a:p>
          <a:p>
            <a:endParaRPr lang="en-US" sz="1600" dirty="0"/>
          </a:p>
          <a:p>
            <a:r>
              <a:rPr lang="en-US" sz="1600" dirty="0" err="1"/>
              <a:t>JComponent</a:t>
            </a:r>
            <a:r>
              <a:rPr lang="en-US" sz="1600" dirty="0"/>
              <a:t> panel1 = </a:t>
            </a:r>
            <a:r>
              <a:rPr lang="en-US" sz="1600" dirty="0" err="1"/>
              <a:t>makeTextPanel</a:t>
            </a:r>
            <a:r>
              <a:rPr lang="en-US" sz="1600" dirty="0"/>
              <a:t>("Panel #1");</a:t>
            </a:r>
          </a:p>
          <a:p>
            <a:r>
              <a:rPr lang="en-US" sz="1600" dirty="0" err="1"/>
              <a:t>tabbedPane.addTab</a:t>
            </a:r>
            <a:r>
              <a:rPr lang="en-US" sz="1600" dirty="0"/>
              <a:t>("Tab 1", icon, panel1,</a:t>
            </a:r>
          </a:p>
          <a:p>
            <a:r>
              <a:rPr lang="en-US" sz="1600" dirty="0"/>
              <a:t>                  "Does nothing");</a:t>
            </a:r>
          </a:p>
          <a:p>
            <a:r>
              <a:rPr lang="en-US" sz="1600" dirty="0" err="1"/>
              <a:t>tabbedPane.setMnemonicAt</a:t>
            </a:r>
            <a:r>
              <a:rPr lang="en-US" sz="1600" dirty="0"/>
              <a:t>(0, KeyEvent.VK_1)</a:t>
            </a:r>
            <a:r>
              <a:rPr lang="en-US" dirty="0"/>
              <a:t>;</a:t>
            </a:r>
          </a:p>
        </p:txBody>
      </p:sp>
      <p:sp>
        <p:nvSpPr>
          <p:cNvPr id="2" name="Slide Number Placeholder 1">
            <a:extLst>
              <a:ext uri="{FF2B5EF4-FFF2-40B4-BE49-F238E27FC236}">
                <a16:creationId xmlns:a16="http://schemas.microsoft.com/office/drawing/2014/main" xmlns="" id="{A3D84E26-4DBC-477B-A7B8-46C9F490F79C}"/>
              </a:ext>
            </a:extLst>
          </p:cNvPr>
          <p:cNvSpPr>
            <a:spLocks noGrp="1"/>
          </p:cNvSpPr>
          <p:nvPr>
            <p:ph type="sldNum" sz="quarter" idx="12"/>
          </p:nvPr>
        </p:nvSpPr>
        <p:spPr/>
        <p:txBody>
          <a:bodyPr/>
          <a:lstStyle/>
          <a:p>
            <a:fld id="{E639563A-7DCB-47CB-AB34-581077280BE9}" type="slidenum">
              <a:rPr lang="en-US" smtClean="0"/>
              <a:t>17</a:t>
            </a:fld>
            <a:endParaRPr lang="en-US"/>
          </a:p>
        </p:txBody>
      </p:sp>
    </p:spTree>
    <p:extLst>
      <p:ext uri="{BB962C8B-B14F-4D97-AF65-F5344CB8AC3E}">
        <p14:creationId xmlns:p14="http://schemas.microsoft.com/office/powerpoint/2010/main" val="12811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fill="hold"/>
                                        <p:tgtEl>
                                          <p:spTgt spid="3074"/>
                                        </p:tgtEl>
                                        <p:attrNameLst>
                                          <p:attrName>ppt_x</p:attrName>
                                        </p:attrNameLst>
                                      </p:cBhvr>
                                      <p:tavLst>
                                        <p:tav tm="0">
                                          <p:val>
                                            <p:strVal val="#ppt_x"/>
                                          </p:val>
                                        </p:tav>
                                        <p:tav tm="100000">
                                          <p:val>
                                            <p:strVal val="#ppt_x"/>
                                          </p:val>
                                        </p:tav>
                                      </p:tavLst>
                                    </p:anim>
                                    <p:anim calcmode="lin" valueType="num">
                                      <p:cBhvr additive="base">
                                        <p:cTn id="12"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76"/>
                                        </p:tgtEl>
                                        <p:attrNameLst>
                                          <p:attrName>style.visibility</p:attrName>
                                        </p:attrNameLst>
                                      </p:cBhvr>
                                      <p:to>
                                        <p:strVal val="visible"/>
                                      </p:to>
                                    </p:set>
                                    <p:anim calcmode="lin" valueType="num">
                                      <p:cBhvr additive="base">
                                        <p:cTn id="21" dur="500" fill="hold"/>
                                        <p:tgtEl>
                                          <p:spTgt spid="3076"/>
                                        </p:tgtEl>
                                        <p:attrNameLst>
                                          <p:attrName>ppt_x</p:attrName>
                                        </p:attrNameLst>
                                      </p:cBhvr>
                                      <p:tavLst>
                                        <p:tav tm="0">
                                          <p:val>
                                            <p:strVal val="#ppt_x"/>
                                          </p:val>
                                        </p:tav>
                                        <p:tav tm="100000">
                                          <p:val>
                                            <p:strVal val="#ppt_x"/>
                                          </p:val>
                                        </p:tav>
                                      </p:tavLst>
                                    </p:anim>
                                    <p:anim calcmode="lin" valueType="num">
                                      <p:cBhvr additive="base">
                                        <p:cTn id="2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7672" y="0"/>
            <a:ext cx="3563701" cy="6667899"/>
          </a:xfrm>
          <a:prstGeom prst="rect">
            <a:avLst/>
          </a:prstGeom>
        </p:spPr>
      </p:pic>
      <p:pic>
        <p:nvPicPr>
          <p:cNvPr id="6" name="Picture 5"/>
          <p:cNvPicPr>
            <a:picLocks noChangeAspect="1"/>
          </p:cNvPicPr>
          <p:nvPr/>
        </p:nvPicPr>
        <p:blipFill>
          <a:blip r:embed="rId3"/>
          <a:stretch>
            <a:fillRect/>
          </a:stretch>
        </p:blipFill>
        <p:spPr>
          <a:xfrm>
            <a:off x="4132072" y="305724"/>
            <a:ext cx="3190875" cy="923925"/>
          </a:xfrm>
          <a:prstGeom prst="rect">
            <a:avLst/>
          </a:prstGeom>
        </p:spPr>
      </p:pic>
      <p:pic>
        <p:nvPicPr>
          <p:cNvPr id="7" name="Picture 6"/>
          <p:cNvPicPr>
            <a:picLocks noChangeAspect="1"/>
          </p:cNvPicPr>
          <p:nvPr/>
        </p:nvPicPr>
        <p:blipFill>
          <a:blip r:embed="rId4"/>
          <a:stretch>
            <a:fillRect/>
          </a:stretch>
        </p:blipFill>
        <p:spPr>
          <a:xfrm>
            <a:off x="5912526" y="1799996"/>
            <a:ext cx="4794926" cy="4218665"/>
          </a:xfrm>
          <a:prstGeom prst="rect">
            <a:avLst/>
          </a:prstGeom>
        </p:spPr>
      </p:pic>
      <p:sp>
        <p:nvSpPr>
          <p:cNvPr id="2" name="Slide Number Placeholder 1">
            <a:extLst>
              <a:ext uri="{FF2B5EF4-FFF2-40B4-BE49-F238E27FC236}">
                <a16:creationId xmlns:a16="http://schemas.microsoft.com/office/drawing/2014/main" xmlns="" id="{2C1334E0-DBE0-4530-976C-D0EF7E900693}"/>
              </a:ext>
            </a:extLst>
          </p:cNvPr>
          <p:cNvSpPr>
            <a:spLocks noGrp="1"/>
          </p:cNvSpPr>
          <p:nvPr>
            <p:ph type="sldNum" sz="quarter" idx="12"/>
          </p:nvPr>
        </p:nvSpPr>
        <p:spPr/>
        <p:txBody>
          <a:bodyPr/>
          <a:lstStyle/>
          <a:p>
            <a:fld id="{E639563A-7DCB-47CB-AB34-581077280BE9}" type="slidenum">
              <a:rPr lang="en-US" smtClean="0"/>
              <a:t>18</a:t>
            </a:fld>
            <a:endParaRPr lang="en-US"/>
          </a:p>
        </p:txBody>
      </p:sp>
    </p:spTree>
    <p:extLst>
      <p:ext uri="{BB962C8B-B14F-4D97-AF65-F5344CB8AC3E}">
        <p14:creationId xmlns:p14="http://schemas.microsoft.com/office/powerpoint/2010/main" val="2267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1145" y="146292"/>
            <a:ext cx="4577343" cy="461665"/>
          </a:xfrm>
          <a:prstGeom prst="rect">
            <a:avLst/>
          </a:prstGeom>
        </p:spPr>
        <p:txBody>
          <a:bodyPr wrap="none">
            <a:spAutoFit/>
          </a:bodyPr>
          <a:lstStyle/>
          <a:p>
            <a:r>
              <a:rPr lang="en-US" sz="2400" dirty="0"/>
              <a:t>Desktop Panes and Internal Frames</a:t>
            </a:r>
          </a:p>
        </p:txBody>
      </p:sp>
      <p:pic>
        <p:nvPicPr>
          <p:cNvPr id="4098" name="Picture 2" descr="InternalFrameDemo has multiple internal frames, managed by a desktop p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7177" y="801758"/>
            <a:ext cx="3904813" cy="25282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78006" y="910062"/>
            <a:ext cx="6532728" cy="2031325"/>
          </a:xfrm>
          <a:prstGeom prst="rect">
            <a:avLst/>
          </a:prstGeom>
        </p:spPr>
        <p:txBody>
          <a:bodyPr wrap="square">
            <a:spAutoFit/>
          </a:bodyPr>
          <a:lstStyle/>
          <a:p>
            <a:r>
              <a:rPr lang="en-US" dirty="0"/>
              <a:t>.//In the constructor of </a:t>
            </a:r>
            <a:r>
              <a:rPr lang="en-US" dirty="0" err="1"/>
              <a:t>InternalFrameDemo</a:t>
            </a:r>
            <a:r>
              <a:rPr lang="en-US" dirty="0"/>
              <a:t>, a </a:t>
            </a:r>
            <a:r>
              <a:rPr lang="en-US" dirty="0" err="1"/>
              <a:t>JFrame</a:t>
            </a:r>
            <a:r>
              <a:rPr lang="en-US" dirty="0"/>
              <a:t> subclass:</a:t>
            </a:r>
          </a:p>
          <a:p>
            <a:r>
              <a:rPr lang="en-US" dirty="0"/>
              <a:t>    desktop = new </a:t>
            </a:r>
            <a:r>
              <a:rPr lang="en-US" dirty="0" err="1"/>
              <a:t>JDesktopPane</a:t>
            </a:r>
            <a:r>
              <a:rPr lang="en-US" dirty="0"/>
              <a:t>();</a:t>
            </a:r>
          </a:p>
          <a:p>
            <a:r>
              <a:rPr lang="en-US" dirty="0"/>
              <a:t>    </a:t>
            </a:r>
            <a:r>
              <a:rPr lang="en-US" dirty="0" err="1"/>
              <a:t>createFrame</a:t>
            </a:r>
            <a:r>
              <a:rPr lang="en-US" dirty="0"/>
              <a:t>(); //Create first window</a:t>
            </a:r>
          </a:p>
          <a:p>
            <a:r>
              <a:rPr lang="en-US" dirty="0"/>
              <a:t>    </a:t>
            </a:r>
            <a:r>
              <a:rPr lang="en-US" dirty="0" err="1"/>
              <a:t>setContentPane</a:t>
            </a:r>
            <a:r>
              <a:rPr lang="en-US" dirty="0"/>
              <a:t>(desktop);</a:t>
            </a:r>
          </a:p>
          <a:p>
            <a:r>
              <a:rPr lang="en-US" dirty="0"/>
              <a:t>    ...</a:t>
            </a:r>
          </a:p>
          <a:p>
            <a:r>
              <a:rPr lang="en-US" dirty="0"/>
              <a:t>    //Make dragging a little faster but perhaps uglier.</a:t>
            </a:r>
          </a:p>
          <a:p>
            <a:r>
              <a:rPr lang="en-US" dirty="0"/>
              <a:t>    </a:t>
            </a:r>
            <a:r>
              <a:rPr lang="en-US" dirty="0" err="1"/>
              <a:t>desktop.setDragMode</a:t>
            </a:r>
            <a:r>
              <a:rPr lang="en-US" dirty="0"/>
              <a:t>(</a:t>
            </a:r>
            <a:r>
              <a:rPr lang="en-US" dirty="0" err="1"/>
              <a:t>JDesktopPane.OUTLINE_DRAG_MODE</a:t>
            </a:r>
            <a:r>
              <a:rPr lang="en-US" dirty="0"/>
              <a:t>);</a:t>
            </a:r>
          </a:p>
        </p:txBody>
      </p:sp>
      <p:sp>
        <p:nvSpPr>
          <p:cNvPr id="7" name="Rectangle 6"/>
          <p:cNvSpPr/>
          <p:nvPr/>
        </p:nvSpPr>
        <p:spPr>
          <a:xfrm>
            <a:off x="1583140" y="4064718"/>
            <a:ext cx="9976514" cy="1200329"/>
          </a:xfrm>
          <a:prstGeom prst="rect">
            <a:avLst/>
          </a:prstGeom>
        </p:spPr>
        <p:txBody>
          <a:bodyPr wrap="square">
            <a:spAutoFit/>
          </a:bodyPr>
          <a:lstStyle/>
          <a:p>
            <a:r>
              <a:rPr lang="en-US" dirty="0"/>
              <a:t>With the </a:t>
            </a:r>
            <a:r>
              <a:rPr lang="en-US" dirty="0" err="1"/>
              <a:t>JInternalFrame</a:t>
            </a:r>
            <a:r>
              <a:rPr lang="en-US" dirty="0"/>
              <a:t> class you can display a </a:t>
            </a:r>
            <a:r>
              <a:rPr lang="en-US" dirty="0" err="1"/>
              <a:t>JFrame</a:t>
            </a:r>
            <a:r>
              <a:rPr lang="en-US" dirty="0"/>
              <a:t>-like window within another window. Usually, you add internal frames to a desktop pane. The desktop pane, in turn, might be used as the content pane of a </a:t>
            </a:r>
            <a:r>
              <a:rPr lang="en-US" dirty="0" err="1"/>
              <a:t>JFrame</a:t>
            </a:r>
            <a:r>
              <a:rPr lang="en-US" dirty="0"/>
              <a:t>. The desktop pane is an instance of </a:t>
            </a:r>
            <a:r>
              <a:rPr lang="en-US" dirty="0" err="1"/>
              <a:t>JDesktopPane</a:t>
            </a:r>
            <a:r>
              <a:rPr lang="en-US" dirty="0"/>
              <a:t>, which is a subclass of </a:t>
            </a:r>
            <a:r>
              <a:rPr lang="en-US" dirty="0" err="1"/>
              <a:t>JLayeredPane</a:t>
            </a:r>
            <a:r>
              <a:rPr lang="en-US" dirty="0"/>
              <a:t> that has added API for managing multiple overlapping internal frames.</a:t>
            </a:r>
          </a:p>
        </p:txBody>
      </p:sp>
      <p:sp>
        <p:nvSpPr>
          <p:cNvPr id="2" name="Slide Number Placeholder 1">
            <a:extLst>
              <a:ext uri="{FF2B5EF4-FFF2-40B4-BE49-F238E27FC236}">
                <a16:creationId xmlns:a16="http://schemas.microsoft.com/office/drawing/2014/main" xmlns="" id="{1CAA3A1A-4B83-4254-8398-DA013B9CE9F9}"/>
              </a:ext>
            </a:extLst>
          </p:cNvPr>
          <p:cNvSpPr>
            <a:spLocks noGrp="1"/>
          </p:cNvSpPr>
          <p:nvPr>
            <p:ph type="sldNum" sz="quarter" idx="12"/>
          </p:nvPr>
        </p:nvSpPr>
        <p:spPr/>
        <p:txBody>
          <a:bodyPr/>
          <a:lstStyle/>
          <a:p>
            <a:fld id="{E639563A-7DCB-47CB-AB34-581077280BE9}" type="slidenum">
              <a:rPr lang="en-US" smtClean="0"/>
              <a:t>19</a:t>
            </a:fld>
            <a:endParaRPr lang="en-US"/>
          </a:p>
        </p:txBody>
      </p:sp>
    </p:spTree>
    <p:extLst>
      <p:ext uri="{BB962C8B-B14F-4D97-AF65-F5344CB8AC3E}">
        <p14:creationId xmlns:p14="http://schemas.microsoft.com/office/powerpoint/2010/main" val="329770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 calcmode="lin" valueType="num">
                                      <p:cBhvr additive="base">
                                        <p:cTn id="11" dur="500" fill="hold"/>
                                        <p:tgtEl>
                                          <p:spTgt spid="4098"/>
                                        </p:tgtEl>
                                        <p:attrNameLst>
                                          <p:attrName>ppt_x</p:attrName>
                                        </p:attrNameLst>
                                      </p:cBhvr>
                                      <p:tavLst>
                                        <p:tav tm="0">
                                          <p:val>
                                            <p:strVal val="#ppt_x"/>
                                          </p:val>
                                        </p:tav>
                                        <p:tav tm="100000">
                                          <p:val>
                                            <p:strVal val="#ppt_x"/>
                                          </p:val>
                                        </p:tav>
                                      </p:tavLst>
                                    </p:anim>
                                    <p:anim calcmode="lin" valueType="num">
                                      <p:cBhvr additive="base">
                                        <p:cTn id="12"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pPr algn="ctr"/>
            <a:r>
              <a:rPr lang="en-US" dirty="0"/>
              <a:t>2.1 Java Swing</a:t>
            </a:r>
          </a:p>
        </p:txBody>
      </p:sp>
      <p:sp>
        <p:nvSpPr>
          <p:cNvPr id="3" name="Content Placeholder 2"/>
          <p:cNvSpPr>
            <a:spLocks noGrp="1"/>
          </p:cNvSpPr>
          <p:nvPr>
            <p:ph idx="1"/>
          </p:nvPr>
        </p:nvSpPr>
        <p:spPr>
          <a:xfrm>
            <a:off x="838200" y="1470784"/>
            <a:ext cx="10515600" cy="2937443"/>
          </a:xfrm>
        </p:spPr>
        <p:txBody>
          <a:bodyPr>
            <a:normAutofit/>
          </a:bodyPr>
          <a:lstStyle/>
          <a:p>
            <a:r>
              <a:rPr lang="en-US" sz="2400" b="1" dirty="0"/>
              <a:t>Java Swing </a:t>
            </a:r>
            <a:r>
              <a:rPr lang="en-US" sz="2400" dirty="0"/>
              <a:t> is a part of Java Foundation Classes (JFC) that is </a:t>
            </a:r>
            <a:r>
              <a:rPr lang="en-US" sz="2400" i="1" dirty="0"/>
              <a:t>used to create window-based applications</a:t>
            </a:r>
            <a:r>
              <a:rPr lang="en-US" sz="2400" dirty="0"/>
              <a:t>. It is built on the top of AWT (Abstract Windowing Toolkit) API and entirely written in java.</a:t>
            </a:r>
          </a:p>
          <a:p>
            <a:r>
              <a:rPr lang="en-US" sz="2400" dirty="0"/>
              <a:t>Unlike AWT, Java Swing provides platform-independent and lightweight components.</a:t>
            </a:r>
          </a:p>
          <a:p>
            <a:r>
              <a:rPr lang="en-US" sz="2400" dirty="0"/>
              <a:t>The </a:t>
            </a:r>
            <a:r>
              <a:rPr lang="en-US" sz="2400" dirty="0" err="1"/>
              <a:t>javax.swing</a:t>
            </a:r>
            <a:r>
              <a:rPr lang="en-US" sz="2400" dirty="0"/>
              <a:t> package provides classes for java swing API such as </a:t>
            </a:r>
            <a:r>
              <a:rPr lang="en-US" sz="2400" dirty="0" err="1"/>
              <a:t>JButton</a:t>
            </a:r>
            <a:r>
              <a:rPr lang="en-US" sz="2400" dirty="0"/>
              <a:t>, </a:t>
            </a:r>
            <a:r>
              <a:rPr lang="en-US" sz="2400" dirty="0" err="1"/>
              <a:t>JTextField</a:t>
            </a:r>
            <a:r>
              <a:rPr lang="en-US" sz="2400" dirty="0"/>
              <a:t>, </a:t>
            </a:r>
            <a:r>
              <a:rPr lang="en-US" sz="2400" dirty="0" err="1"/>
              <a:t>JTextArea</a:t>
            </a:r>
            <a:r>
              <a:rPr lang="en-US" sz="2400" dirty="0"/>
              <a:t>, </a:t>
            </a:r>
            <a:r>
              <a:rPr lang="en-US" sz="2400" dirty="0" err="1"/>
              <a:t>JRadioButton</a:t>
            </a:r>
            <a:r>
              <a:rPr lang="en-US" sz="2400" dirty="0"/>
              <a:t>, </a:t>
            </a:r>
            <a:r>
              <a:rPr lang="en-US" sz="2400" dirty="0" err="1"/>
              <a:t>JCheckbox</a:t>
            </a:r>
            <a:r>
              <a:rPr lang="en-US" sz="2400" dirty="0"/>
              <a:t>, </a:t>
            </a:r>
            <a:r>
              <a:rPr lang="en-US" sz="2400" dirty="0" err="1"/>
              <a:t>JMenu</a:t>
            </a:r>
            <a:r>
              <a:rPr lang="en-US" sz="2400" dirty="0"/>
              <a:t>, </a:t>
            </a:r>
            <a:r>
              <a:rPr lang="en-US" sz="2400" dirty="0" err="1"/>
              <a:t>JColorChooser</a:t>
            </a:r>
            <a:r>
              <a:rPr lang="en-US" sz="2400" dirty="0"/>
              <a:t> etc.</a:t>
            </a:r>
          </a:p>
        </p:txBody>
      </p:sp>
      <p:pic>
        <p:nvPicPr>
          <p:cNvPr id="1026" name="Picture 2" descr="Image result for example of java s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276" y="4227394"/>
            <a:ext cx="4962336" cy="24811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xmlns="" id="{CFA3B875-63D2-4371-9994-3B51FA882EBC}"/>
              </a:ext>
            </a:extLst>
          </p:cNvPr>
          <p:cNvSpPr>
            <a:spLocks noGrp="1"/>
          </p:cNvSpPr>
          <p:nvPr>
            <p:ph type="sldNum" sz="quarter" idx="12"/>
          </p:nvPr>
        </p:nvSpPr>
        <p:spPr/>
        <p:txBody>
          <a:bodyPr/>
          <a:lstStyle/>
          <a:p>
            <a:fld id="{E639563A-7DCB-47CB-AB34-581077280BE9}" type="slidenum">
              <a:rPr lang="en-US" smtClean="0"/>
              <a:t>2</a:t>
            </a:fld>
            <a:endParaRPr lang="en-US"/>
          </a:p>
        </p:txBody>
      </p:sp>
    </p:spTree>
    <p:extLst>
      <p:ext uri="{BB962C8B-B14F-4D97-AF65-F5344CB8AC3E}">
        <p14:creationId xmlns:p14="http://schemas.microsoft.com/office/powerpoint/2010/main" val="303385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78" y="1132764"/>
            <a:ext cx="4689380" cy="31262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818" y="1078172"/>
            <a:ext cx="4812210" cy="32081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5599" y="282770"/>
            <a:ext cx="3046668" cy="461665"/>
          </a:xfrm>
          <a:prstGeom prst="rect">
            <a:avLst/>
          </a:prstGeom>
        </p:spPr>
        <p:txBody>
          <a:bodyPr wrap="none">
            <a:spAutoFit/>
          </a:bodyPr>
          <a:lstStyle/>
          <a:p>
            <a:r>
              <a:rPr lang="en-US" sz="2400" dirty="0">
                <a:solidFill>
                  <a:srgbClr val="4A3C31"/>
                </a:solidFill>
                <a:latin typeface="source sans pro"/>
              </a:rPr>
              <a:t>Cascading and Tiling</a:t>
            </a:r>
            <a:endParaRPr lang="en-US" sz="2400" b="0" i="0" dirty="0">
              <a:solidFill>
                <a:srgbClr val="4A3C31"/>
              </a:solidFill>
              <a:effectLst/>
              <a:latin typeface="source sans pro"/>
            </a:endParaRPr>
          </a:p>
        </p:txBody>
      </p:sp>
      <p:sp>
        <p:nvSpPr>
          <p:cNvPr id="5" name="Rectangle 4"/>
          <p:cNvSpPr/>
          <p:nvPr/>
        </p:nvSpPr>
        <p:spPr>
          <a:xfrm>
            <a:off x="332095" y="4296223"/>
            <a:ext cx="11036489" cy="2031325"/>
          </a:xfrm>
          <a:prstGeom prst="rect">
            <a:avLst/>
          </a:prstGeom>
        </p:spPr>
        <p:txBody>
          <a:bodyPr wrap="square">
            <a:spAutoFit/>
          </a:bodyPr>
          <a:lstStyle/>
          <a:p>
            <a:pPr marL="285750" indent="-285750">
              <a:buFont typeface="Arial" panose="020B0604020202020204" pitchFamily="34" charset="0"/>
              <a:buChar char="•"/>
            </a:pPr>
            <a:r>
              <a:rPr lang="en-US" dirty="0"/>
              <a:t>One of the things that a desktop manage will typically do (although it may not) is </a:t>
            </a:r>
            <a:r>
              <a:rPr lang="en-US" dirty="0" err="1"/>
              <a:t>resuffle</a:t>
            </a:r>
            <a:r>
              <a:rPr lang="en-US" dirty="0"/>
              <a:t> windows and icons around when the pane has been resized.</a:t>
            </a:r>
          </a:p>
          <a:p>
            <a:endParaRPr lang="en-US" dirty="0"/>
          </a:p>
          <a:p>
            <a:pPr marL="285750" indent="-285750">
              <a:buFont typeface="Arial" panose="020B0604020202020204" pitchFamily="34" charset="0"/>
              <a:buChar char="•"/>
            </a:pPr>
            <a:r>
              <a:rPr lang="en-US" dirty="0"/>
              <a:t>A desktop manager will possibly do things like re-arranging icons so that they stay at the bottom of the pane. If the manage supports "tiled“ internal frames, then it might re arrange the positions of internal frames. One thing that even the default desktop manager </a:t>
            </a:r>
            <a:r>
              <a:rPr lang="en-US" dirty="0" err="1"/>
              <a:t>javax.swing.DefaultDesktopManger</a:t>
            </a:r>
            <a:r>
              <a:rPr lang="en-US" dirty="0"/>
              <a:t> should to is resize </a:t>
            </a:r>
            <a:r>
              <a:rPr lang="en-US" dirty="0" err="1"/>
              <a:t>maximizedinternbal</a:t>
            </a:r>
            <a:r>
              <a:rPr lang="en-US" dirty="0"/>
              <a:t> frames so that they stay maximized.</a:t>
            </a:r>
          </a:p>
        </p:txBody>
      </p:sp>
      <p:sp>
        <p:nvSpPr>
          <p:cNvPr id="2" name="Slide Number Placeholder 1">
            <a:extLst>
              <a:ext uri="{FF2B5EF4-FFF2-40B4-BE49-F238E27FC236}">
                <a16:creationId xmlns:a16="http://schemas.microsoft.com/office/drawing/2014/main" xmlns="" id="{1392F241-C686-41ED-BB56-8AEF3A396B70}"/>
              </a:ext>
            </a:extLst>
          </p:cNvPr>
          <p:cNvSpPr>
            <a:spLocks noGrp="1"/>
          </p:cNvSpPr>
          <p:nvPr>
            <p:ph type="sldNum" sz="quarter" idx="12"/>
          </p:nvPr>
        </p:nvSpPr>
        <p:spPr/>
        <p:txBody>
          <a:bodyPr/>
          <a:lstStyle/>
          <a:p>
            <a:fld id="{E639563A-7DCB-47CB-AB34-581077280BE9}" type="slidenum">
              <a:rPr lang="en-US" smtClean="0"/>
              <a:t>20</a:t>
            </a:fld>
            <a:endParaRPr lang="en-US"/>
          </a:p>
        </p:txBody>
      </p:sp>
    </p:spTree>
    <p:extLst>
      <p:ext uri="{BB962C8B-B14F-4D97-AF65-F5344CB8AC3E}">
        <p14:creationId xmlns:p14="http://schemas.microsoft.com/office/powerpoint/2010/main" val="28459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0437" y="197346"/>
            <a:ext cx="10194876" cy="6186309"/>
          </a:xfrm>
          <a:prstGeom prst="rect">
            <a:avLst/>
          </a:prstGeom>
        </p:spPr>
        <p:txBody>
          <a:bodyPr wrap="square">
            <a:spAutoFit/>
          </a:bodyPr>
          <a:lstStyle/>
          <a:p>
            <a:r>
              <a:rPr lang="en-US" dirty="0"/>
              <a:t>package </a:t>
            </a:r>
            <a:r>
              <a:rPr lang="en-US" dirty="0" err="1"/>
              <a:t>examQuestions</a:t>
            </a:r>
            <a:r>
              <a:rPr lang="en-US" dirty="0"/>
              <a:t>;</a:t>
            </a:r>
          </a:p>
          <a:p>
            <a:endParaRPr lang="en-US" dirty="0"/>
          </a:p>
          <a:p>
            <a:r>
              <a:rPr lang="en-US" dirty="0"/>
              <a:t>import </a:t>
            </a:r>
            <a:r>
              <a:rPr lang="en-US" dirty="0" err="1"/>
              <a:t>javax.swing</a:t>
            </a:r>
            <a:r>
              <a:rPr lang="en-US" dirty="0"/>
              <a:t>.*;</a:t>
            </a:r>
          </a:p>
          <a:p>
            <a:endParaRPr lang="en-US" dirty="0"/>
          </a:p>
          <a:p>
            <a:r>
              <a:rPr lang="en-US" dirty="0"/>
              <a:t>public class </a:t>
            </a:r>
            <a:r>
              <a:rPr lang="en-US" dirty="0" err="1"/>
              <a:t>InternalFrameDemo</a:t>
            </a:r>
            <a:r>
              <a:rPr lang="en-US" dirty="0"/>
              <a:t> extends </a:t>
            </a:r>
            <a:r>
              <a:rPr lang="en-US" dirty="0" err="1"/>
              <a:t>JFrame</a:t>
            </a:r>
            <a:r>
              <a:rPr lang="en-US" dirty="0"/>
              <a:t> {</a:t>
            </a:r>
          </a:p>
          <a:p>
            <a:r>
              <a:rPr lang="en-US" dirty="0"/>
              <a:t>    </a:t>
            </a:r>
            <a:r>
              <a:rPr lang="en-US" dirty="0" err="1"/>
              <a:t>InternalFrameDemo</a:t>
            </a:r>
            <a:r>
              <a:rPr lang="en-US" dirty="0"/>
              <a:t>(){</a:t>
            </a:r>
          </a:p>
          <a:p>
            <a:r>
              <a:rPr lang="en-US" dirty="0"/>
              <a:t>        for (</a:t>
            </a:r>
            <a:r>
              <a:rPr lang="en-US" dirty="0" err="1"/>
              <a:t>int</a:t>
            </a:r>
            <a:r>
              <a:rPr lang="en-US" dirty="0"/>
              <a:t> </a:t>
            </a:r>
            <a:r>
              <a:rPr lang="en-US" dirty="0" err="1"/>
              <a:t>i</a:t>
            </a:r>
            <a:r>
              <a:rPr lang="en-US" dirty="0"/>
              <a:t>=0; </a:t>
            </a:r>
            <a:r>
              <a:rPr lang="en-US" dirty="0" err="1"/>
              <a:t>i</a:t>
            </a:r>
            <a:r>
              <a:rPr lang="en-US" dirty="0"/>
              <a:t>&lt;5; </a:t>
            </a:r>
            <a:r>
              <a:rPr lang="en-US" dirty="0" err="1"/>
              <a:t>i</a:t>
            </a:r>
            <a:r>
              <a:rPr lang="en-US" dirty="0"/>
              <a:t>++){</a:t>
            </a:r>
          </a:p>
          <a:p>
            <a:r>
              <a:rPr lang="en-US" dirty="0"/>
              <a:t>            </a:t>
            </a:r>
            <a:r>
              <a:rPr lang="en-US" dirty="0" err="1"/>
              <a:t>JInternalFrame</a:t>
            </a:r>
            <a:r>
              <a:rPr lang="en-US" dirty="0"/>
              <a:t> </a:t>
            </a:r>
            <a:r>
              <a:rPr lang="en-US" dirty="0" err="1"/>
              <a:t>jInternalFrame</a:t>
            </a:r>
            <a:r>
              <a:rPr lang="en-US" dirty="0"/>
              <a:t> = new </a:t>
            </a:r>
            <a:r>
              <a:rPr lang="en-US" dirty="0" err="1"/>
              <a:t>JInternalFrame</a:t>
            </a:r>
            <a:r>
              <a:rPr lang="en-US" dirty="0"/>
              <a:t>("Internal Frame "+</a:t>
            </a:r>
            <a:r>
              <a:rPr lang="en-US" dirty="0" err="1"/>
              <a:t>i</a:t>
            </a:r>
            <a:r>
              <a:rPr lang="en-US" dirty="0"/>
              <a:t>);</a:t>
            </a:r>
          </a:p>
          <a:p>
            <a:r>
              <a:rPr lang="en-US" dirty="0"/>
              <a:t>            </a:t>
            </a:r>
            <a:r>
              <a:rPr lang="en-US" dirty="0" err="1"/>
              <a:t>jInternalFrame.setLocation</a:t>
            </a:r>
            <a:r>
              <a:rPr lang="en-US" dirty="0"/>
              <a:t>(</a:t>
            </a:r>
            <a:r>
              <a:rPr lang="en-US" dirty="0" err="1"/>
              <a:t>i</a:t>
            </a:r>
            <a:r>
              <a:rPr lang="en-US" dirty="0"/>
              <a:t>*50+10, </a:t>
            </a:r>
            <a:r>
              <a:rPr lang="en-US" dirty="0" err="1"/>
              <a:t>i</a:t>
            </a:r>
            <a:r>
              <a:rPr lang="en-US" dirty="0"/>
              <a:t>*50+10);</a:t>
            </a:r>
          </a:p>
          <a:p>
            <a:r>
              <a:rPr lang="en-US" dirty="0"/>
              <a:t>            </a:t>
            </a:r>
            <a:r>
              <a:rPr lang="en-US" dirty="0" err="1"/>
              <a:t>jInternalFrame.setSize</a:t>
            </a:r>
            <a:r>
              <a:rPr lang="en-US" dirty="0"/>
              <a:t>(300, 300);</a:t>
            </a:r>
          </a:p>
          <a:p>
            <a:r>
              <a:rPr lang="en-US" dirty="0"/>
              <a:t>            </a:t>
            </a:r>
            <a:r>
              <a:rPr lang="en-US" dirty="0" err="1"/>
              <a:t>this.add</a:t>
            </a:r>
            <a:r>
              <a:rPr lang="en-US" dirty="0"/>
              <a:t>(</a:t>
            </a:r>
            <a:r>
              <a:rPr lang="en-US" dirty="0" err="1"/>
              <a:t>jInternalFrame</a:t>
            </a:r>
            <a:r>
              <a:rPr lang="en-US" dirty="0"/>
              <a:t>);</a:t>
            </a:r>
          </a:p>
          <a:p>
            <a:r>
              <a:rPr lang="en-US" dirty="0"/>
              <a:t>            </a:t>
            </a:r>
            <a:r>
              <a:rPr lang="en-US" dirty="0" err="1"/>
              <a:t>jInternalFrame.setVisible</a:t>
            </a:r>
            <a:r>
              <a:rPr lang="en-US" dirty="0"/>
              <a:t>(true);</a:t>
            </a:r>
          </a:p>
          <a:p>
            <a:r>
              <a:rPr lang="en-US" dirty="0"/>
              <a:t>        }</a:t>
            </a:r>
          </a:p>
          <a:p>
            <a:r>
              <a:rPr lang="en-US" dirty="0"/>
              <a:t>        </a:t>
            </a:r>
            <a:r>
              <a:rPr lang="en-US" dirty="0" err="1"/>
              <a:t>setVisible</a:t>
            </a:r>
            <a:r>
              <a:rPr lang="en-US" dirty="0"/>
              <a:t>(true);</a:t>
            </a:r>
          </a:p>
          <a:p>
            <a:r>
              <a:rPr lang="en-US" dirty="0"/>
              <a:t>        </a:t>
            </a:r>
            <a:r>
              <a:rPr lang="en-US" dirty="0" err="1"/>
              <a:t>setSize</a:t>
            </a:r>
            <a:r>
              <a:rPr lang="en-US" dirty="0"/>
              <a:t>(1000,1000);</a:t>
            </a:r>
          </a:p>
          <a:p>
            <a:r>
              <a:rPr lang="en-US" dirty="0"/>
              <a:t>        </a:t>
            </a:r>
            <a:r>
              <a:rPr lang="en-US" dirty="0" err="1"/>
              <a:t>setDefaultCloseOperation</a:t>
            </a:r>
            <a:r>
              <a:rPr lang="en-US" dirty="0"/>
              <a:t>(EXIT_ON_CLOSE);</a:t>
            </a:r>
          </a:p>
          <a:p>
            <a:r>
              <a:rPr lang="en-US" dirty="0"/>
              <a:t>    }</a:t>
            </a:r>
          </a:p>
          <a:p>
            <a:endParaRPr lang="en-US" dirty="0"/>
          </a:p>
          <a:p>
            <a:r>
              <a:rPr lang="en-US" dirty="0"/>
              <a:t>    public static void main(String[] </a:t>
            </a:r>
            <a:r>
              <a:rPr lang="en-US" dirty="0" err="1"/>
              <a:t>args</a:t>
            </a:r>
            <a:r>
              <a:rPr lang="en-US" dirty="0"/>
              <a:t>) {</a:t>
            </a:r>
          </a:p>
          <a:p>
            <a:r>
              <a:rPr lang="en-US" dirty="0"/>
              <a:t>        new </a:t>
            </a:r>
            <a:r>
              <a:rPr lang="en-US" dirty="0" err="1"/>
              <a:t>InternalFrameDemo</a:t>
            </a:r>
            <a:r>
              <a:rPr lang="en-US" dirty="0"/>
              <a:t>();</a:t>
            </a:r>
          </a:p>
          <a:p>
            <a:r>
              <a:rPr lang="en-US" dirty="0"/>
              <a:t>    }</a:t>
            </a:r>
          </a:p>
          <a:p>
            <a:r>
              <a:rPr lang="en-US" dirty="0"/>
              <a:t>}</a:t>
            </a:r>
          </a:p>
        </p:txBody>
      </p:sp>
      <p:sp>
        <p:nvSpPr>
          <p:cNvPr id="2" name="Slide Number Placeholder 1">
            <a:extLst>
              <a:ext uri="{FF2B5EF4-FFF2-40B4-BE49-F238E27FC236}">
                <a16:creationId xmlns:a16="http://schemas.microsoft.com/office/drawing/2014/main" xmlns="" id="{7BF6EB11-DC73-454A-B231-516F32543A5D}"/>
              </a:ext>
            </a:extLst>
          </p:cNvPr>
          <p:cNvSpPr>
            <a:spLocks noGrp="1"/>
          </p:cNvSpPr>
          <p:nvPr>
            <p:ph type="sldNum" sz="quarter" idx="12"/>
          </p:nvPr>
        </p:nvSpPr>
        <p:spPr/>
        <p:txBody>
          <a:bodyPr/>
          <a:lstStyle/>
          <a:p>
            <a:fld id="{E639563A-7DCB-47CB-AB34-581077280BE9}" type="slidenum">
              <a:rPr lang="en-US" smtClean="0"/>
              <a:t>21</a:t>
            </a:fld>
            <a:endParaRPr lang="en-US"/>
          </a:p>
        </p:txBody>
      </p:sp>
    </p:spTree>
    <p:extLst>
      <p:ext uri="{BB962C8B-B14F-4D97-AF65-F5344CB8AC3E}">
        <p14:creationId xmlns:p14="http://schemas.microsoft.com/office/powerpoint/2010/main" val="167830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4795" y="214532"/>
            <a:ext cx="4849084" cy="523220"/>
          </a:xfrm>
          <a:prstGeom prst="rect">
            <a:avLst/>
          </a:prstGeom>
        </p:spPr>
        <p:txBody>
          <a:bodyPr wrap="none">
            <a:spAutoFit/>
          </a:bodyPr>
          <a:lstStyle/>
          <a:p>
            <a:r>
              <a:rPr lang="en-US" sz="2800" dirty="0"/>
              <a:t>2.8 Advance Swing Components</a:t>
            </a:r>
          </a:p>
        </p:txBody>
      </p:sp>
      <p:sp>
        <p:nvSpPr>
          <p:cNvPr id="5" name="Rectangle 4"/>
          <p:cNvSpPr/>
          <p:nvPr/>
        </p:nvSpPr>
        <p:spPr>
          <a:xfrm>
            <a:off x="4310061" y="842328"/>
            <a:ext cx="3217035" cy="369332"/>
          </a:xfrm>
          <a:prstGeom prst="rect">
            <a:avLst/>
          </a:prstGeom>
        </p:spPr>
        <p:txBody>
          <a:bodyPr wrap="none">
            <a:spAutoFit/>
          </a:bodyPr>
          <a:lstStyle/>
          <a:p>
            <a:r>
              <a:rPr lang="en-US" dirty="0"/>
              <a:t>List, Trees, Tables, Progress Bars </a:t>
            </a:r>
          </a:p>
        </p:txBody>
      </p:sp>
      <p:pic>
        <p:nvPicPr>
          <p:cNvPr id="6146" name="Picture 2" descr="A snapshot of ListDemo, which lets you add and remove list i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905" y="1923765"/>
            <a:ext cx="4791195" cy="29757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3731" y="1984696"/>
            <a:ext cx="6096000" cy="923330"/>
          </a:xfrm>
          <a:prstGeom prst="rect">
            <a:avLst/>
          </a:prstGeom>
        </p:spPr>
        <p:txBody>
          <a:bodyPr>
            <a:spAutoFit/>
          </a:bodyPr>
          <a:lstStyle/>
          <a:p>
            <a:r>
              <a:rPr lang="en-US" dirty="0"/>
              <a:t>A </a:t>
            </a:r>
            <a:r>
              <a:rPr lang="en-US" dirty="0" err="1"/>
              <a:t>JList</a:t>
            </a:r>
            <a:r>
              <a:rPr lang="en-US" dirty="0"/>
              <a:t> presents the user with a group of items, displayed in one or more columns, to choose from. Lists can have many items, so they are often put in scroll panes.</a:t>
            </a:r>
          </a:p>
        </p:txBody>
      </p:sp>
      <p:sp>
        <p:nvSpPr>
          <p:cNvPr id="9" name="Rectangle 8"/>
          <p:cNvSpPr/>
          <p:nvPr/>
        </p:nvSpPr>
        <p:spPr>
          <a:xfrm>
            <a:off x="0" y="3148295"/>
            <a:ext cx="7014950" cy="2031325"/>
          </a:xfrm>
          <a:prstGeom prst="rect">
            <a:avLst/>
          </a:prstGeom>
        </p:spPr>
        <p:txBody>
          <a:bodyPr wrap="square">
            <a:spAutoFit/>
          </a:bodyPr>
          <a:lstStyle/>
          <a:p>
            <a:r>
              <a:rPr lang="en-US" dirty="0"/>
              <a:t>list = new </a:t>
            </a:r>
            <a:r>
              <a:rPr lang="en-US" dirty="0" err="1"/>
              <a:t>JList</a:t>
            </a:r>
            <a:r>
              <a:rPr lang="en-US" dirty="0"/>
              <a:t>(data); //data has type Object[]</a:t>
            </a:r>
          </a:p>
          <a:p>
            <a:r>
              <a:rPr lang="en-US" dirty="0" err="1"/>
              <a:t>list.setSelectionMode</a:t>
            </a:r>
            <a:r>
              <a:rPr lang="en-US" dirty="0"/>
              <a:t>(</a:t>
            </a:r>
            <a:r>
              <a:rPr lang="en-US" dirty="0" err="1"/>
              <a:t>ListSelectionModel.SINGLE_INTERVAL_SELECTION</a:t>
            </a:r>
            <a:r>
              <a:rPr lang="en-US" dirty="0"/>
              <a:t>);</a:t>
            </a:r>
          </a:p>
          <a:p>
            <a:r>
              <a:rPr lang="en-US" dirty="0" err="1"/>
              <a:t>list.setLayoutOrientation</a:t>
            </a:r>
            <a:r>
              <a:rPr lang="en-US" dirty="0"/>
              <a:t>(</a:t>
            </a:r>
            <a:r>
              <a:rPr lang="en-US" dirty="0" err="1"/>
              <a:t>JList.HORIZONTAL_WRAP</a:t>
            </a:r>
            <a:r>
              <a:rPr lang="en-US" dirty="0"/>
              <a:t>);</a:t>
            </a:r>
          </a:p>
          <a:p>
            <a:r>
              <a:rPr lang="en-US" dirty="0" err="1"/>
              <a:t>list.setVisibleRowCount</a:t>
            </a:r>
            <a:r>
              <a:rPr lang="en-US" dirty="0"/>
              <a:t>(-1);</a:t>
            </a:r>
          </a:p>
          <a:p>
            <a:r>
              <a:rPr lang="en-US" dirty="0"/>
              <a:t>...</a:t>
            </a:r>
          </a:p>
          <a:p>
            <a:r>
              <a:rPr lang="en-US" dirty="0" err="1"/>
              <a:t>JScrollPane</a:t>
            </a:r>
            <a:r>
              <a:rPr lang="en-US" dirty="0"/>
              <a:t> </a:t>
            </a:r>
            <a:r>
              <a:rPr lang="en-US" dirty="0" err="1"/>
              <a:t>listScroller</a:t>
            </a:r>
            <a:r>
              <a:rPr lang="en-US" dirty="0"/>
              <a:t> = new </a:t>
            </a:r>
            <a:r>
              <a:rPr lang="en-US" dirty="0" err="1"/>
              <a:t>JScrollPane</a:t>
            </a:r>
            <a:r>
              <a:rPr lang="en-US" dirty="0"/>
              <a:t>(list);</a:t>
            </a:r>
          </a:p>
          <a:p>
            <a:r>
              <a:rPr lang="en-US" dirty="0" err="1"/>
              <a:t>listScroller.setPreferredSize</a:t>
            </a:r>
            <a:r>
              <a:rPr lang="en-US" dirty="0"/>
              <a:t>(new Dimension(250, 80));</a:t>
            </a:r>
          </a:p>
        </p:txBody>
      </p:sp>
      <p:sp>
        <p:nvSpPr>
          <p:cNvPr id="10" name="Rectangle 9"/>
          <p:cNvSpPr/>
          <p:nvPr/>
        </p:nvSpPr>
        <p:spPr>
          <a:xfrm>
            <a:off x="414443" y="1142579"/>
            <a:ext cx="745910" cy="584775"/>
          </a:xfrm>
          <a:prstGeom prst="rect">
            <a:avLst/>
          </a:prstGeom>
        </p:spPr>
        <p:txBody>
          <a:bodyPr wrap="none">
            <a:spAutoFit/>
          </a:bodyPr>
          <a:lstStyle/>
          <a:p>
            <a:r>
              <a:rPr lang="en-US" sz="3200" dirty="0"/>
              <a:t>List</a:t>
            </a:r>
          </a:p>
        </p:txBody>
      </p:sp>
      <p:sp>
        <p:nvSpPr>
          <p:cNvPr id="2" name="Slide Number Placeholder 1">
            <a:extLst>
              <a:ext uri="{FF2B5EF4-FFF2-40B4-BE49-F238E27FC236}">
                <a16:creationId xmlns:a16="http://schemas.microsoft.com/office/drawing/2014/main" xmlns="" id="{0BB9BD59-5BC4-42B6-BE1B-DD7A5649FDF0}"/>
              </a:ext>
            </a:extLst>
          </p:cNvPr>
          <p:cNvSpPr>
            <a:spLocks noGrp="1"/>
          </p:cNvSpPr>
          <p:nvPr>
            <p:ph type="sldNum" sz="quarter" idx="12"/>
          </p:nvPr>
        </p:nvSpPr>
        <p:spPr/>
        <p:txBody>
          <a:bodyPr/>
          <a:lstStyle/>
          <a:p>
            <a:fld id="{E639563A-7DCB-47CB-AB34-581077280BE9}" type="slidenum">
              <a:rPr lang="en-US" smtClean="0"/>
              <a:t>22</a:t>
            </a:fld>
            <a:endParaRPr lang="en-US"/>
          </a:p>
        </p:txBody>
      </p:sp>
    </p:spTree>
    <p:extLst>
      <p:ext uri="{BB962C8B-B14F-4D97-AF65-F5344CB8AC3E}">
        <p14:creationId xmlns:p14="http://schemas.microsoft.com/office/powerpoint/2010/main" val="1291708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5103" y="241826"/>
            <a:ext cx="954364" cy="523220"/>
          </a:xfrm>
          <a:prstGeom prst="rect">
            <a:avLst/>
          </a:prstGeom>
        </p:spPr>
        <p:txBody>
          <a:bodyPr wrap="none">
            <a:spAutoFit/>
          </a:bodyPr>
          <a:lstStyle/>
          <a:p>
            <a:r>
              <a:rPr lang="en-US" sz="2800" dirty="0"/>
              <a:t>Trees</a:t>
            </a:r>
          </a:p>
        </p:txBody>
      </p:sp>
      <p:sp>
        <p:nvSpPr>
          <p:cNvPr id="6" name="Rectangle 5"/>
          <p:cNvSpPr/>
          <p:nvPr/>
        </p:nvSpPr>
        <p:spPr>
          <a:xfrm>
            <a:off x="250208" y="1027332"/>
            <a:ext cx="5290783" cy="1477328"/>
          </a:xfrm>
          <a:prstGeom prst="rect">
            <a:avLst/>
          </a:prstGeom>
        </p:spPr>
        <p:txBody>
          <a:bodyPr wrap="square">
            <a:spAutoFit/>
          </a:bodyPr>
          <a:lstStyle/>
          <a:p>
            <a:r>
              <a:rPr lang="en-US" dirty="0"/>
              <a:t>With the </a:t>
            </a:r>
            <a:r>
              <a:rPr lang="en-US" dirty="0" err="1"/>
              <a:t>JTree</a:t>
            </a:r>
            <a:r>
              <a:rPr lang="en-US" dirty="0"/>
              <a:t> class, you can display hierarchical data. A </a:t>
            </a:r>
            <a:r>
              <a:rPr lang="en-US" dirty="0" err="1"/>
              <a:t>JTree</a:t>
            </a:r>
            <a:r>
              <a:rPr lang="en-US" dirty="0"/>
              <a:t> object does not actually contain your data; it simply provides a view of the data. Like any non-trivial Swing component, the tree gets data by querying its data model.</a:t>
            </a:r>
          </a:p>
        </p:txBody>
      </p:sp>
      <p:pic>
        <p:nvPicPr>
          <p:cNvPr id="7173" name="Picture 5" descr="Tree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874" y="-1"/>
            <a:ext cx="6512126" cy="358936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95869" y="3171546"/>
            <a:ext cx="6096000" cy="2862322"/>
          </a:xfrm>
          <a:prstGeom prst="rect">
            <a:avLst/>
          </a:prstGeom>
        </p:spPr>
        <p:txBody>
          <a:bodyPr>
            <a:spAutoFit/>
          </a:bodyPr>
          <a:lstStyle/>
          <a:p>
            <a:r>
              <a:rPr lang="en-US" dirty="0"/>
              <a:t>private </a:t>
            </a:r>
            <a:r>
              <a:rPr lang="en-US" dirty="0" err="1"/>
              <a:t>JTree</a:t>
            </a:r>
            <a:r>
              <a:rPr lang="en-US" dirty="0"/>
              <a:t> tree;</a:t>
            </a:r>
          </a:p>
          <a:p>
            <a:r>
              <a:rPr lang="en-US" dirty="0"/>
              <a:t>...</a:t>
            </a:r>
          </a:p>
          <a:p>
            <a:r>
              <a:rPr lang="en-US" dirty="0"/>
              <a:t>public </a:t>
            </a:r>
            <a:r>
              <a:rPr lang="en-US" dirty="0" err="1"/>
              <a:t>TreeDemo</a:t>
            </a:r>
            <a:r>
              <a:rPr lang="en-US" dirty="0"/>
              <a:t>() {</a:t>
            </a:r>
          </a:p>
          <a:p>
            <a:r>
              <a:rPr lang="en-US" dirty="0"/>
              <a:t>    ...</a:t>
            </a:r>
          </a:p>
          <a:p>
            <a:r>
              <a:rPr lang="en-US" dirty="0"/>
              <a:t>    </a:t>
            </a:r>
            <a:r>
              <a:rPr lang="en-US" dirty="0" err="1"/>
              <a:t>DefaultMutableTreeNode</a:t>
            </a:r>
            <a:r>
              <a:rPr lang="en-US" dirty="0"/>
              <a:t> top =</a:t>
            </a:r>
          </a:p>
          <a:p>
            <a:r>
              <a:rPr lang="en-US" dirty="0"/>
              <a:t>        new </a:t>
            </a:r>
            <a:r>
              <a:rPr lang="en-US" dirty="0" err="1"/>
              <a:t>DefaultMutableTreeNode</a:t>
            </a:r>
            <a:r>
              <a:rPr lang="en-US" dirty="0"/>
              <a:t>("The Java Series");</a:t>
            </a:r>
          </a:p>
          <a:p>
            <a:r>
              <a:rPr lang="en-US" dirty="0"/>
              <a:t>    </a:t>
            </a:r>
            <a:r>
              <a:rPr lang="en-US" dirty="0" err="1"/>
              <a:t>createNodes</a:t>
            </a:r>
            <a:r>
              <a:rPr lang="en-US" dirty="0"/>
              <a:t>(top);</a:t>
            </a:r>
          </a:p>
          <a:p>
            <a:r>
              <a:rPr lang="en-US" dirty="0"/>
              <a:t>    tree = new </a:t>
            </a:r>
            <a:r>
              <a:rPr lang="en-US" dirty="0" err="1"/>
              <a:t>JTree</a:t>
            </a:r>
            <a:r>
              <a:rPr lang="en-US" dirty="0"/>
              <a:t>(top);</a:t>
            </a:r>
          </a:p>
          <a:p>
            <a:r>
              <a:rPr lang="en-US" dirty="0"/>
              <a:t>    ...</a:t>
            </a:r>
          </a:p>
          <a:p>
            <a:r>
              <a:rPr lang="en-US" dirty="0"/>
              <a:t>    </a:t>
            </a:r>
            <a:r>
              <a:rPr lang="en-US" dirty="0" err="1"/>
              <a:t>JScrollPane</a:t>
            </a:r>
            <a:r>
              <a:rPr lang="en-US" dirty="0"/>
              <a:t> </a:t>
            </a:r>
            <a:r>
              <a:rPr lang="en-US" dirty="0" err="1"/>
              <a:t>treeView</a:t>
            </a:r>
            <a:r>
              <a:rPr lang="en-US" dirty="0"/>
              <a:t> = new </a:t>
            </a:r>
            <a:r>
              <a:rPr lang="en-US" dirty="0" err="1"/>
              <a:t>JScrollPane</a:t>
            </a:r>
            <a:r>
              <a:rPr lang="en-US" dirty="0"/>
              <a:t>(tree);</a:t>
            </a:r>
          </a:p>
        </p:txBody>
      </p:sp>
      <p:sp>
        <p:nvSpPr>
          <p:cNvPr id="2" name="Slide Number Placeholder 1">
            <a:extLst>
              <a:ext uri="{FF2B5EF4-FFF2-40B4-BE49-F238E27FC236}">
                <a16:creationId xmlns:a16="http://schemas.microsoft.com/office/drawing/2014/main" xmlns="" id="{1E47E0C0-F4E6-4BCB-A076-8EA092CB0BE3}"/>
              </a:ext>
            </a:extLst>
          </p:cNvPr>
          <p:cNvSpPr>
            <a:spLocks noGrp="1"/>
          </p:cNvSpPr>
          <p:nvPr>
            <p:ph type="sldNum" sz="quarter" idx="12"/>
          </p:nvPr>
        </p:nvSpPr>
        <p:spPr/>
        <p:txBody>
          <a:bodyPr/>
          <a:lstStyle/>
          <a:p>
            <a:fld id="{E639563A-7DCB-47CB-AB34-581077280BE9}" type="slidenum">
              <a:rPr lang="en-US" smtClean="0"/>
              <a:t>23</a:t>
            </a:fld>
            <a:endParaRPr lang="en-US"/>
          </a:p>
        </p:txBody>
      </p:sp>
    </p:spTree>
    <p:extLst>
      <p:ext uri="{BB962C8B-B14F-4D97-AF65-F5344CB8AC3E}">
        <p14:creationId xmlns:p14="http://schemas.microsoft.com/office/powerpoint/2010/main" val="3851109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3646" y="337361"/>
            <a:ext cx="3297826" cy="523220"/>
          </a:xfrm>
          <a:prstGeom prst="rect">
            <a:avLst/>
          </a:prstGeom>
        </p:spPr>
        <p:txBody>
          <a:bodyPr wrap="none">
            <a:spAutoFit/>
          </a:bodyPr>
          <a:lstStyle/>
          <a:p>
            <a:r>
              <a:rPr lang="en-US" sz="2800" dirty="0"/>
              <a:t>Tables, Progress Bars </a:t>
            </a:r>
          </a:p>
        </p:txBody>
      </p:sp>
      <p:pic>
        <p:nvPicPr>
          <p:cNvPr id="8194" name="Picture 2" descr="A snapshot of TableDemo, which displays a typical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663" y="1057630"/>
            <a:ext cx="8240632" cy="22587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1729432"/>
            <a:ext cx="4602157" cy="369332"/>
          </a:xfrm>
          <a:prstGeom prst="rect">
            <a:avLst/>
          </a:prstGeom>
        </p:spPr>
        <p:txBody>
          <a:bodyPr wrap="none">
            <a:spAutoFit/>
          </a:bodyPr>
          <a:lstStyle/>
          <a:p>
            <a:r>
              <a:rPr lang="en-US" dirty="0" err="1"/>
              <a:t>JTable</a:t>
            </a:r>
            <a:r>
              <a:rPr lang="en-US" dirty="0"/>
              <a:t> table = new </a:t>
            </a:r>
            <a:r>
              <a:rPr lang="en-US" dirty="0" err="1"/>
              <a:t>JTable</a:t>
            </a:r>
            <a:r>
              <a:rPr lang="en-US" dirty="0"/>
              <a:t>(data, </a:t>
            </a:r>
            <a:r>
              <a:rPr lang="en-US" dirty="0" err="1"/>
              <a:t>columnNames</a:t>
            </a:r>
            <a:r>
              <a:rPr lang="en-US" dirty="0"/>
              <a:t>);</a:t>
            </a:r>
          </a:p>
        </p:txBody>
      </p:sp>
      <p:pic>
        <p:nvPicPr>
          <p:cNvPr id="8197" name="Picture 5" descr="A snapshot of ProgressBarDemo, which uses a progress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0524" y="3294819"/>
            <a:ext cx="4689380" cy="33877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3857" y="3682580"/>
            <a:ext cx="6096000" cy="2031325"/>
          </a:xfrm>
          <a:prstGeom prst="rect">
            <a:avLst/>
          </a:prstGeom>
        </p:spPr>
        <p:txBody>
          <a:bodyPr>
            <a:spAutoFit/>
          </a:bodyPr>
          <a:lstStyle/>
          <a:p>
            <a:r>
              <a:rPr lang="en-US" dirty="0"/>
              <a:t>//Where member variables are declared:</a:t>
            </a:r>
          </a:p>
          <a:p>
            <a:r>
              <a:rPr lang="en-US" dirty="0" err="1"/>
              <a:t>JProgressBar</a:t>
            </a:r>
            <a:r>
              <a:rPr lang="en-US" dirty="0"/>
              <a:t> </a:t>
            </a:r>
            <a:r>
              <a:rPr lang="en-US" dirty="0" err="1"/>
              <a:t>progressBar</a:t>
            </a:r>
            <a:r>
              <a:rPr lang="en-US" dirty="0"/>
              <a:t>;</a:t>
            </a:r>
          </a:p>
          <a:p>
            <a:r>
              <a:rPr lang="en-US" dirty="0"/>
              <a:t>...</a:t>
            </a:r>
          </a:p>
          <a:p>
            <a:r>
              <a:rPr lang="en-US" dirty="0"/>
              <a:t>//Where the GUI is constructed:</a:t>
            </a:r>
          </a:p>
          <a:p>
            <a:r>
              <a:rPr lang="en-US" dirty="0" err="1"/>
              <a:t>progressBar</a:t>
            </a:r>
            <a:r>
              <a:rPr lang="en-US" dirty="0"/>
              <a:t> = new </a:t>
            </a:r>
            <a:r>
              <a:rPr lang="en-US" dirty="0" err="1"/>
              <a:t>JProgressBar</a:t>
            </a:r>
            <a:r>
              <a:rPr lang="en-US" dirty="0"/>
              <a:t>(0, </a:t>
            </a:r>
            <a:r>
              <a:rPr lang="en-US" dirty="0" err="1"/>
              <a:t>task.getLengthOfTask</a:t>
            </a:r>
            <a:r>
              <a:rPr lang="en-US" dirty="0"/>
              <a:t>());</a:t>
            </a:r>
          </a:p>
          <a:p>
            <a:r>
              <a:rPr lang="en-US" dirty="0" err="1"/>
              <a:t>progressBar.setValue</a:t>
            </a:r>
            <a:r>
              <a:rPr lang="en-US" dirty="0"/>
              <a:t>(0);</a:t>
            </a:r>
          </a:p>
          <a:p>
            <a:r>
              <a:rPr lang="en-US" dirty="0" err="1"/>
              <a:t>progressBar.setStringPainted</a:t>
            </a:r>
            <a:r>
              <a:rPr lang="en-US" dirty="0"/>
              <a:t>(true);</a:t>
            </a:r>
          </a:p>
        </p:txBody>
      </p:sp>
      <p:sp>
        <p:nvSpPr>
          <p:cNvPr id="2" name="Slide Number Placeholder 1">
            <a:extLst>
              <a:ext uri="{FF2B5EF4-FFF2-40B4-BE49-F238E27FC236}">
                <a16:creationId xmlns:a16="http://schemas.microsoft.com/office/drawing/2014/main" xmlns="" id="{B0EB2E27-DB69-46B8-BC0A-0EB192E0D992}"/>
              </a:ext>
            </a:extLst>
          </p:cNvPr>
          <p:cNvSpPr>
            <a:spLocks noGrp="1"/>
          </p:cNvSpPr>
          <p:nvPr>
            <p:ph type="sldNum" sz="quarter" idx="12"/>
          </p:nvPr>
        </p:nvSpPr>
        <p:spPr/>
        <p:txBody>
          <a:bodyPr/>
          <a:lstStyle/>
          <a:p>
            <a:fld id="{E639563A-7DCB-47CB-AB34-581077280BE9}" type="slidenum">
              <a:rPr lang="en-US" smtClean="0"/>
              <a:t>24</a:t>
            </a:fld>
            <a:endParaRPr lang="en-US"/>
          </a:p>
        </p:txBody>
      </p:sp>
    </p:spTree>
    <p:extLst>
      <p:ext uri="{BB962C8B-B14F-4D97-AF65-F5344CB8AC3E}">
        <p14:creationId xmlns:p14="http://schemas.microsoft.com/office/powerpoint/2010/main" val="16789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3710" y="339914"/>
            <a:ext cx="3876675" cy="5086350"/>
          </a:xfrm>
          <a:prstGeom prst="rect">
            <a:avLst/>
          </a:prstGeom>
        </p:spPr>
      </p:pic>
      <p:pic>
        <p:nvPicPr>
          <p:cNvPr id="5" name="Picture 4"/>
          <p:cNvPicPr>
            <a:picLocks noChangeAspect="1"/>
          </p:cNvPicPr>
          <p:nvPr/>
        </p:nvPicPr>
        <p:blipFill>
          <a:blip r:embed="rId3"/>
          <a:stretch>
            <a:fillRect/>
          </a:stretch>
        </p:blipFill>
        <p:spPr>
          <a:xfrm>
            <a:off x="5657423" y="491675"/>
            <a:ext cx="3333750" cy="1152525"/>
          </a:xfrm>
          <a:prstGeom prst="rect">
            <a:avLst/>
          </a:prstGeom>
        </p:spPr>
      </p:pic>
      <p:pic>
        <p:nvPicPr>
          <p:cNvPr id="6" name="Picture 5"/>
          <p:cNvPicPr>
            <a:picLocks noChangeAspect="1"/>
          </p:cNvPicPr>
          <p:nvPr/>
        </p:nvPicPr>
        <p:blipFill>
          <a:blip r:embed="rId4"/>
          <a:stretch>
            <a:fillRect/>
          </a:stretch>
        </p:blipFill>
        <p:spPr>
          <a:xfrm>
            <a:off x="5514548" y="2234465"/>
            <a:ext cx="4202658" cy="3580895"/>
          </a:xfrm>
          <a:prstGeom prst="rect">
            <a:avLst/>
          </a:prstGeom>
        </p:spPr>
      </p:pic>
      <p:sp>
        <p:nvSpPr>
          <p:cNvPr id="2" name="Slide Number Placeholder 1">
            <a:extLst>
              <a:ext uri="{FF2B5EF4-FFF2-40B4-BE49-F238E27FC236}">
                <a16:creationId xmlns:a16="http://schemas.microsoft.com/office/drawing/2014/main" xmlns="" id="{1CC19D71-E63A-45E5-A9DA-AA548D9531CB}"/>
              </a:ext>
            </a:extLst>
          </p:cNvPr>
          <p:cNvSpPr>
            <a:spLocks noGrp="1"/>
          </p:cNvSpPr>
          <p:nvPr>
            <p:ph type="sldNum" sz="quarter" idx="12"/>
          </p:nvPr>
        </p:nvSpPr>
        <p:spPr/>
        <p:txBody>
          <a:bodyPr/>
          <a:lstStyle/>
          <a:p>
            <a:fld id="{E639563A-7DCB-47CB-AB34-581077280BE9}" type="slidenum">
              <a:rPr lang="en-US" smtClean="0"/>
              <a:t>25</a:t>
            </a:fld>
            <a:endParaRPr lang="en-US"/>
          </a:p>
        </p:txBody>
      </p:sp>
    </p:spTree>
    <p:extLst>
      <p:ext uri="{BB962C8B-B14F-4D97-AF65-F5344CB8AC3E}">
        <p14:creationId xmlns:p14="http://schemas.microsoft.com/office/powerpoint/2010/main" val="344023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2.2 Layout Management</a:t>
            </a:r>
          </a:p>
        </p:txBody>
      </p:sp>
      <p:sp>
        <p:nvSpPr>
          <p:cNvPr id="4" name="Rectangle 3"/>
          <p:cNvSpPr/>
          <p:nvPr/>
        </p:nvSpPr>
        <p:spPr>
          <a:xfrm>
            <a:off x="354842" y="1823957"/>
            <a:ext cx="11682483"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LayoutManagers</a:t>
            </a:r>
            <a:r>
              <a:rPr lang="en-US" dirty="0">
                <a:solidFill>
                  <a:srgbClr val="000000"/>
                </a:solidFill>
                <a:latin typeface="verdana" panose="020B0604030504040204" pitchFamily="34" charset="0"/>
              </a:rPr>
              <a:t> are used to arrange components in a particular manner. </a:t>
            </a:r>
          </a:p>
          <a:p>
            <a:pPr marL="285750" indent="-285750">
              <a:buFont typeface="Arial" panose="020B0604020202020204" pitchFamily="34" charset="0"/>
              <a:buChar char="•"/>
            </a:pPr>
            <a:r>
              <a:rPr lang="en-US" dirty="0" err="1">
                <a:solidFill>
                  <a:srgbClr val="000000"/>
                </a:solidFill>
                <a:latin typeface="verdana" panose="020B0604030504040204" pitchFamily="34" charset="0"/>
              </a:rPr>
              <a:t>LayoutManager</a:t>
            </a:r>
            <a:r>
              <a:rPr lang="en-US" dirty="0">
                <a:solidFill>
                  <a:srgbClr val="000000"/>
                </a:solidFill>
                <a:latin typeface="verdana" panose="020B0604030504040204" pitchFamily="34" charset="0"/>
              </a:rPr>
              <a:t> is an interface that is implemented by all the classes of layout managers. </a:t>
            </a:r>
          </a:p>
          <a:p>
            <a:pPr marL="285750" indent="-285750">
              <a:buFont typeface="Arial" panose="020B0604020202020204" pitchFamily="34" charset="0"/>
              <a:buChar char="•"/>
            </a:pPr>
            <a:r>
              <a:rPr lang="en-US" dirty="0">
                <a:solidFill>
                  <a:srgbClr val="000000"/>
                </a:solidFill>
                <a:latin typeface="verdana" panose="020B0604030504040204" pitchFamily="34" charset="0"/>
              </a:rPr>
              <a:t>There are following classes that represents the layout managers:</a:t>
            </a: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pPr lvl="7">
              <a:buFont typeface="+mj-lt"/>
              <a:buAutoNum type="arabicPeriod"/>
            </a:pPr>
            <a:r>
              <a:rPr lang="en-US" dirty="0" err="1">
                <a:solidFill>
                  <a:srgbClr val="000000"/>
                </a:solidFill>
                <a:latin typeface="verdana" panose="020B0604030504040204" pitchFamily="34" charset="0"/>
              </a:rPr>
              <a:t>java.awt.BorderLayout</a:t>
            </a:r>
            <a:endParaRPr lang="en-US" dirty="0">
              <a:solidFill>
                <a:srgbClr val="000000"/>
              </a:solidFill>
              <a:latin typeface="verdana" panose="020B0604030504040204" pitchFamily="34" charset="0"/>
            </a:endParaRPr>
          </a:p>
          <a:p>
            <a:pPr lvl="7">
              <a:buFont typeface="+mj-lt"/>
              <a:buAutoNum type="arabicPeriod"/>
            </a:pPr>
            <a:r>
              <a:rPr lang="en-US" dirty="0" err="1">
                <a:solidFill>
                  <a:srgbClr val="000000"/>
                </a:solidFill>
                <a:latin typeface="verdana" panose="020B0604030504040204" pitchFamily="34" charset="0"/>
              </a:rPr>
              <a:t>java.awt.GridLayout</a:t>
            </a:r>
            <a:endParaRPr lang="en-US" dirty="0">
              <a:solidFill>
                <a:srgbClr val="000000"/>
              </a:solidFill>
              <a:latin typeface="verdana" panose="020B0604030504040204" pitchFamily="34" charset="0"/>
            </a:endParaRPr>
          </a:p>
          <a:p>
            <a:pPr lvl="7">
              <a:buFont typeface="+mj-lt"/>
              <a:buAutoNum type="arabicPeriod"/>
            </a:pPr>
            <a:r>
              <a:rPr lang="en-US" dirty="0" err="1">
                <a:solidFill>
                  <a:srgbClr val="000000"/>
                </a:solidFill>
                <a:latin typeface="verdana" panose="020B0604030504040204" pitchFamily="34" charset="0"/>
              </a:rPr>
              <a:t>java.awt.GridBagLayout</a:t>
            </a:r>
            <a:endParaRPr lang="en-US" dirty="0">
              <a:solidFill>
                <a:srgbClr val="000000"/>
              </a:solidFill>
              <a:latin typeface="verdana" panose="020B0604030504040204" pitchFamily="34" charset="0"/>
            </a:endParaRPr>
          </a:p>
          <a:p>
            <a:pPr lvl="7">
              <a:buFont typeface="+mj-lt"/>
              <a:buAutoNum type="arabicPeriod"/>
            </a:pPr>
            <a:r>
              <a:rPr lang="en-US" dirty="0" err="1">
                <a:solidFill>
                  <a:srgbClr val="000000"/>
                </a:solidFill>
                <a:latin typeface="verdana" panose="020B0604030504040204" pitchFamily="34" charset="0"/>
              </a:rPr>
              <a:t>javax.swing.GroupLayout</a:t>
            </a:r>
            <a:endParaRPr lang="en-US" dirty="0">
              <a:solidFill>
                <a:srgbClr val="000000"/>
              </a:solidFill>
              <a:latin typeface="verdana" panose="020B0604030504040204" pitchFamily="34" charset="0"/>
            </a:endParaRPr>
          </a:p>
          <a:p>
            <a:pPr lvl="7">
              <a:buFont typeface="+mj-lt"/>
              <a:buAutoNum type="arabicPeriod"/>
            </a:pPr>
            <a:r>
              <a:rPr lang="en-US" dirty="0">
                <a:solidFill>
                  <a:srgbClr val="000000"/>
                </a:solidFill>
                <a:latin typeface="verdana" panose="020B0604030504040204" pitchFamily="34" charset="0"/>
              </a:rPr>
              <a:t>Using No Layout Managers</a:t>
            </a:r>
          </a:p>
          <a:p>
            <a:pPr lvl="7">
              <a:buFont typeface="+mj-lt"/>
              <a:buAutoNum type="arabicPeriod"/>
            </a:pPr>
            <a:r>
              <a:rPr lang="en-US" dirty="0">
                <a:solidFill>
                  <a:srgbClr val="000000"/>
                </a:solidFill>
                <a:latin typeface="verdana" panose="020B0604030504040204" pitchFamily="34" charset="0"/>
              </a:rPr>
              <a:t>Custom Layout Managers</a:t>
            </a:r>
            <a:endParaRPr lang="en-US" b="0" i="0" dirty="0">
              <a:solidFill>
                <a:srgbClr val="000000"/>
              </a:solidFill>
              <a:effectLst/>
              <a:latin typeface="verdana" panose="020B0604030504040204" pitchFamily="34" charset="0"/>
            </a:endParaRPr>
          </a:p>
        </p:txBody>
      </p:sp>
      <p:sp>
        <p:nvSpPr>
          <p:cNvPr id="3" name="Slide Number Placeholder 2">
            <a:extLst>
              <a:ext uri="{FF2B5EF4-FFF2-40B4-BE49-F238E27FC236}">
                <a16:creationId xmlns:a16="http://schemas.microsoft.com/office/drawing/2014/main" xmlns="" id="{620AD8ED-62F0-4A95-BC86-E43598C7FD9C}"/>
              </a:ext>
            </a:extLst>
          </p:cNvPr>
          <p:cNvSpPr>
            <a:spLocks noGrp="1"/>
          </p:cNvSpPr>
          <p:nvPr>
            <p:ph type="sldNum" sz="quarter" idx="12"/>
          </p:nvPr>
        </p:nvSpPr>
        <p:spPr/>
        <p:txBody>
          <a:bodyPr/>
          <a:lstStyle/>
          <a:p>
            <a:fld id="{E639563A-7DCB-47CB-AB34-581077280BE9}" type="slidenum">
              <a:rPr lang="en-US" smtClean="0"/>
              <a:t>26</a:t>
            </a:fld>
            <a:endParaRPr lang="en-US"/>
          </a:p>
        </p:txBody>
      </p:sp>
    </p:spTree>
    <p:extLst>
      <p:ext uri="{BB962C8B-B14F-4D97-AF65-F5344CB8AC3E}">
        <p14:creationId xmlns:p14="http://schemas.microsoft.com/office/powerpoint/2010/main" val="383689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3467" y="218364"/>
            <a:ext cx="2542684" cy="523220"/>
          </a:xfrm>
          <a:prstGeom prst="rect">
            <a:avLst/>
          </a:prstGeom>
        </p:spPr>
        <p:txBody>
          <a:bodyPr wrap="none">
            <a:spAutoFit/>
          </a:bodyPr>
          <a:lstStyle/>
          <a:p>
            <a:r>
              <a:rPr lang="en-US" sz="2800" b="1" dirty="0" err="1">
                <a:solidFill>
                  <a:srgbClr val="333333"/>
                </a:solidFill>
                <a:latin typeface="Arial" panose="020B0604020202020204" pitchFamily="34" charset="0"/>
              </a:rPr>
              <a:t>BorderLayout</a:t>
            </a:r>
            <a:endParaRPr lang="en-US" sz="2800" b="1" i="0" dirty="0">
              <a:solidFill>
                <a:srgbClr val="333333"/>
              </a:solidFill>
              <a:effectLst/>
              <a:latin typeface="Arial" panose="020B0604020202020204" pitchFamily="34" charset="0"/>
            </a:endParaRPr>
          </a:p>
        </p:txBody>
      </p:sp>
      <p:pic>
        <p:nvPicPr>
          <p:cNvPr id="1026" name="Picture 2" descr="A picture of a GUI that uses Border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105" y="699043"/>
            <a:ext cx="7075943" cy="27305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29302" y="4454942"/>
            <a:ext cx="7424382" cy="461665"/>
          </a:xfrm>
          <a:prstGeom prst="rect">
            <a:avLst/>
          </a:prstGeom>
        </p:spPr>
        <p:txBody>
          <a:bodyPr wrap="square">
            <a:spAutoFit/>
          </a:bodyPr>
          <a:lstStyle/>
          <a:p>
            <a:endParaRPr lang="en-US" sz="2400" dirty="0"/>
          </a:p>
        </p:txBody>
      </p:sp>
      <p:sp>
        <p:nvSpPr>
          <p:cNvPr id="8" name="Rectangle 7"/>
          <p:cNvSpPr/>
          <p:nvPr/>
        </p:nvSpPr>
        <p:spPr>
          <a:xfrm>
            <a:off x="147637" y="918686"/>
            <a:ext cx="4610101" cy="2862322"/>
          </a:xfrm>
          <a:prstGeom prst="rect">
            <a:avLst/>
          </a:prstGeom>
        </p:spPr>
        <p:txBody>
          <a:bodyPr wrap="square">
            <a:spAutoFit/>
          </a:bodyPr>
          <a:lstStyle/>
          <a:p>
            <a:pPr marL="285750" indent="-285750">
              <a:buFont typeface="Arial" panose="020B0604020202020204" pitchFamily="34" charset="0"/>
              <a:buChar char="•"/>
            </a:pPr>
            <a:r>
              <a:rPr lang="en-US" sz="2000" dirty="0"/>
              <a:t>A </a:t>
            </a:r>
            <a:r>
              <a:rPr lang="en-US" sz="2000" dirty="0" err="1"/>
              <a:t>BorderLayout</a:t>
            </a:r>
            <a:r>
              <a:rPr lang="en-US" sz="2000" dirty="0"/>
              <a:t> places components in up to five areas: top, bottom, left, right, and center. All extra space is placed in the center area. </a:t>
            </a:r>
          </a:p>
          <a:p>
            <a:pPr marL="285750" indent="-285750">
              <a:buFont typeface="Arial" panose="020B0604020202020204" pitchFamily="34" charset="0"/>
              <a:buChar char="•"/>
            </a:pPr>
            <a:r>
              <a:rPr lang="en-US" sz="2000" dirty="0"/>
              <a:t>Tool bars that are created using </a:t>
            </a:r>
            <a:r>
              <a:rPr lang="en-US" sz="2000" dirty="0" err="1"/>
              <a:t>JToolBar</a:t>
            </a:r>
            <a:r>
              <a:rPr lang="en-US" sz="2000" dirty="0"/>
              <a:t> must be created within a </a:t>
            </a:r>
            <a:r>
              <a:rPr lang="en-US" sz="2000" dirty="0" err="1"/>
              <a:t>BorderLayout</a:t>
            </a:r>
            <a:r>
              <a:rPr lang="en-US" sz="2000" dirty="0"/>
              <a:t> container, if you want to be able to drag and drop the bars away from their starting positions.</a:t>
            </a:r>
          </a:p>
        </p:txBody>
      </p:sp>
      <p:graphicFrame>
        <p:nvGraphicFramePr>
          <p:cNvPr id="9" name="Table 8"/>
          <p:cNvGraphicFramePr>
            <a:graphicFrameLocks noGrp="1"/>
          </p:cNvGraphicFramePr>
          <p:nvPr>
            <p:extLst>
              <p:ext uri="{D42A27DB-BD31-4B8C-83A1-F6EECF244321}">
                <p14:modId xmlns:p14="http://schemas.microsoft.com/office/powerpoint/2010/main" val="1575293176"/>
              </p:ext>
            </p:extLst>
          </p:nvPr>
        </p:nvGraphicFramePr>
        <p:xfrm>
          <a:off x="551595" y="4360912"/>
          <a:ext cx="11485730" cy="1903410"/>
        </p:xfrm>
        <a:graphic>
          <a:graphicData uri="http://schemas.openxmlformats.org/drawingml/2006/table">
            <a:tbl>
              <a:tblPr/>
              <a:tblGrid>
                <a:gridCol w="5742865">
                  <a:extLst>
                    <a:ext uri="{9D8B030D-6E8A-4147-A177-3AD203B41FA5}">
                      <a16:colId xmlns:a16="http://schemas.microsoft.com/office/drawing/2014/main" xmlns="" val="20000"/>
                    </a:ext>
                  </a:extLst>
                </a:gridCol>
                <a:gridCol w="5742865">
                  <a:extLst>
                    <a:ext uri="{9D8B030D-6E8A-4147-A177-3AD203B41FA5}">
                      <a16:colId xmlns:a16="http://schemas.microsoft.com/office/drawing/2014/main" xmlns="" val="20001"/>
                    </a:ext>
                  </a:extLst>
                </a:gridCol>
              </a:tblGrid>
              <a:tr h="400718">
                <a:tc>
                  <a:txBody>
                    <a:bodyPr/>
                    <a:lstStyle/>
                    <a:p>
                      <a:r>
                        <a:rPr lang="en-US" dirty="0"/>
                        <a:t>Constructor or Method</a:t>
                      </a:r>
                    </a:p>
                  </a:txBody>
                  <a:tcPr anchor="ctr">
                    <a:lnL>
                      <a:noFill/>
                    </a:lnL>
                    <a:lnR>
                      <a:noFill/>
                    </a:lnR>
                    <a:lnT>
                      <a:noFill/>
                    </a:lnT>
                    <a:lnB>
                      <a:noFill/>
                    </a:lnB>
                  </a:tcPr>
                </a:tc>
                <a:tc>
                  <a:txBody>
                    <a:bodyPr/>
                    <a:lstStyle/>
                    <a:p>
                      <a:r>
                        <a:rPr lang="en-US"/>
                        <a:t>Purpose</a:t>
                      </a:r>
                    </a:p>
                  </a:txBody>
                  <a:tcPr anchor="ctr">
                    <a:lnL>
                      <a:noFill/>
                    </a:lnL>
                    <a:lnR>
                      <a:noFill/>
                    </a:lnR>
                    <a:lnT>
                      <a:noFill/>
                    </a:lnT>
                    <a:lnB>
                      <a:noFill/>
                    </a:lnB>
                  </a:tcPr>
                </a:tc>
                <a:extLst>
                  <a:ext uri="{0D108BD9-81ED-4DB2-BD59-A6C34878D82A}">
                    <a16:rowId xmlns:a16="http://schemas.microsoft.com/office/drawing/2014/main" xmlns="" val="10000"/>
                  </a:ext>
                </a:extLst>
              </a:tr>
              <a:tr h="701256">
                <a:tc>
                  <a:txBody>
                    <a:bodyPr/>
                    <a:lstStyle/>
                    <a:p>
                      <a:r>
                        <a:rPr lang="en-US" u="none" strike="noStrike" dirty="0" err="1">
                          <a:solidFill>
                            <a:srgbClr val="3A87CF"/>
                          </a:solidFill>
                          <a:effectLst/>
                          <a:hlinkClick r:id="rId3"/>
                        </a:rPr>
                        <a:t>BorderLayout</a:t>
                      </a:r>
                      <a:r>
                        <a:rPr lang="en-US" u="none" strike="noStrike" dirty="0">
                          <a:solidFill>
                            <a:srgbClr val="3A87CF"/>
                          </a:solidFill>
                          <a:effectLst/>
                          <a:hlinkClick r:id="rId3"/>
                        </a:rPr>
                        <a:t>(</a:t>
                      </a:r>
                      <a:r>
                        <a:rPr lang="en-US" u="none" strike="noStrike" dirty="0" err="1">
                          <a:solidFill>
                            <a:srgbClr val="3A87CF"/>
                          </a:solidFill>
                          <a:effectLst/>
                          <a:hlinkClick r:id="rId3"/>
                        </a:rPr>
                        <a:t>int</a:t>
                      </a:r>
                      <a:r>
                        <a:rPr lang="en-US" u="none" strike="noStrike" dirty="0">
                          <a:solidFill>
                            <a:srgbClr val="3A87CF"/>
                          </a:solidFill>
                          <a:effectLst/>
                          <a:hlinkClick r:id="rId3"/>
                        </a:rPr>
                        <a:t> </a:t>
                      </a:r>
                      <a:r>
                        <a:rPr lang="en-US" i="1" u="none" strike="noStrike" dirty="0" err="1">
                          <a:solidFill>
                            <a:srgbClr val="3A87CF"/>
                          </a:solidFill>
                          <a:effectLst/>
                          <a:hlinkClick r:id="rId3"/>
                        </a:rPr>
                        <a:t>horizontalGap</a:t>
                      </a:r>
                      <a:r>
                        <a:rPr lang="en-US" u="none" strike="noStrike" dirty="0">
                          <a:solidFill>
                            <a:srgbClr val="3A87CF"/>
                          </a:solidFill>
                          <a:effectLst/>
                          <a:hlinkClick r:id="rId3"/>
                        </a:rPr>
                        <a:t>, </a:t>
                      </a:r>
                      <a:r>
                        <a:rPr lang="en-US" u="none" strike="noStrike" dirty="0" err="1">
                          <a:solidFill>
                            <a:srgbClr val="3A87CF"/>
                          </a:solidFill>
                          <a:effectLst/>
                          <a:hlinkClick r:id="rId3"/>
                        </a:rPr>
                        <a:t>int</a:t>
                      </a:r>
                      <a:r>
                        <a:rPr lang="en-US" u="none" strike="noStrike" dirty="0">
                          <a:solidFill>
                            <a:srgbClr val="3A87CF"/>
                          </a:solidFill>
                          <a:effectLst/>
                          <a:hlinkClick r:id="rId3"/>
                        </a:rPr>
                        <a:t> </a:t>
                      </a:r>
                      <a:r>
                        <a:rPr lang="en-US" i="1" u="none" strike="noStrike" dirty="0" err="1">
                          <a:solidFill>
                            <a:srgbClr val="3A87CF"/>
                          </a:solidFill>
                          <a:effectLst/>
                          <a:hlinkClick r:id="rId3"/>
                        </a:rPr>
                        <a:t>verticalGap</a:t>
                      </a:r>
                      <a:r>
                        <a:rPr lang="en-US" u="none" strike="noStrike" dirty="0">
                          <a:solidFill>
                            <a:srgbClr val="3A87CF"/>
                          </a:solidFill>
                          <a:effectLst/>
                          <a:hlinkClick r:id="rId3"/>
                        </a:rPr>
                        <a:t>)</a:t>
                      </a:r>
                      <a:endParaRPr lang="en-US" dirty="0"/>
                    </a:p>
                  </a:txBody>
                  <a:tcPr anchor="ctr">
                    <a:lnL>
                      <a:noFill/>
                    </a:lnL>
                    <a:lnR>
                      <a:noFill/>
                    </a:lnR>
                    <a:lnT>
                      <a:noFill/>
                    </a:lnT>
                    <a:lnB>
                      <a:noFill/>
                    </a:lnB>
                  </a:tcPr>
                </a:tc>
                <a:tc>
                  <a:txBody>
                    <a:bodyPr/>
                    <a:lstStyle/>
                    <a:p>
                      <a:r>
                        <a:rPr lang="en-US" dirty="0"/>
                        <a:t>Defines a border layout with specified gaps between components.</a:t>
                      </a:r>
                    </a:p>
                  </a:txBody>
                  <a:tcPr anchor="ctr">
                    <a:lnL>
                      <a:noFill/>
                    </a:lnL>
                    <a:lnR>
                      <a:noFill/>
                    </a:lnR>
                    <a:lnT>
                      <a:noFill/>
                    </a:lnT>
                    <a:lnB>
                      <a:noFill/>
                    </a:lnB>
                  </a:tcPr>
                </a:tc>
                <a:extLst>
                  <a:ext uri="{0D108BD9-81ED-4DB2-BD59-A6C34878D82A}">
                    <a16:rowId xmlns:a16="http://schemas.microsoft.com/office/drawing/2014/main" xmlns="" val="10001"/>
                  </a:ext>
                </a:extLst>
              </a:tr>
              <a:tr h="400718">
                <a:tc>
                  <a:txBody>
                    <a:bodyPr/>
                    <a:lstStyle/>
                    <a:p>
                      <a:r>
                        <a:rPr lang="en-US" u="none" strike="noStrike" dirty="0" err="1">
                          <a:solidFill>
                            <a:srgbClr val="3A87CF"/>
                          </a:solidFill>
                          <a:effectLst/>
                          <a:hlinkClick r:id="rId4"/>
                        </a:rPr>
                        <a:t>setHgap</a:t>
                      </a:r>
                      <a:r>
                        <a:rPr lang="en-US" u="none" strike="noStrike" dirty="0">
                          <a:solidFill>
                            <a:srgbClr val="3A87CF"/>
                          </a:solidFill>
                          <a:effectLst/>
                          <a:hlinkClick r:id="rId4"/>
                        </a:rPr>
                        <a:t>(</a:t>
                      </a:r>
                      <a:r>
                        <a:rPr lang="en-US" u="none" strike="noStrike" dirty="0" err="1">
                          <a:solidFill>
                            <a:srgbClr val="3A87CF"/>
                          </a:solidFill>
                          <a:effectLst/>
                          <a:hlinkClick r:id="rId4"/>
                        </a:rPr>
                        <a:t>int</a:t>
                      </a:r>
                      <a:r>
                        <a:rPr lang="en-US" u="none" strike="noStrike" dirty="0">
                          <a:solidFill>
                            <a:srgbClr val="3A87CF"/>
                          </a:solidFill>
                          <a:effectLst/>
                          <a:hlinkClick r:id="rId4"/>
                        </a:rPr>
                        <a:t>)</a:t>
                      </a:r>
                      <a:endParaRPr lang="en-US" dirty="0"/>
                    </a:p>
                  </a:txBody>
                  <a:tcPr anchor="ctr">
                    <a:lnL>
                      <a:noFill/>
                    </a:lnL>
                    <a:lnR>
                      <a:noFill/>
                    </a:lnR>
                    <a:lnT>
                      <a:noFill/>
                    </a:lnT>
                    <a:lnB>
                      <a:noFill/>
                    </a:lnB>
                  </a:tcPr>
                </a:tc>
                <a:tc>
                  <a:txBody>
                    <a:bodyPr/>
                    <a:lstStyle/>
                    <a:p>
                      <a:r>
                        <a:rPr lang="en-US"/>
                        <a:t>Sets the horizontal gap between components.</a:t>
                      </a:r>
                    </a:p>
                  </a:txBody>
                  <a:tcPr anchor="ctr">
                    <a:lnL>
                      <a:noFill/>
                    </a:lnL>
                    <a:lnR>
                      <a:noFill/>
                    </a:lnR>
                    <a:lnT>
                      <a:noFill/>
                    </a:lnT>
                    <a:lnB>
                      <a:noFill/>
                    </a:lnB>
                  </a:tcPr>
                </a:tc>
                <a:extLst>
                  <a:ext uri="{0D108BD9-81ED-4DB2-BD59-A6C34878D82A}">
                    <a16:rowId xmlns:a16="http://schemas.microsoft.com/office/drawing/2014/main" xmlns="" val="10002"/>
                  </a:ext>
                </a:extLst>
              </a:tr>
              <a:tr h="400718">
                <a:tc>
                  <a:txBody>
                    <a:bodyPr/>
                    <a:lstStyle/>
                    <a:p>
                      <a:r>
                        <a:rPr lang="en-US" u="none" strike="noStrike">
                          <a:solidFill>
                            <a:srgbClr val="3A87CF"/>
                          </a:solidFill>
                          <a:effectLst/>
                          <a:hlinkClick r:id="rId5"/>
                        </a:rPr>
                        <a:t>setVgap(int)</a:t>
                      </a:r>
                      <a:endParaRPr lang="en-US"/>
                    </a:p>
                  </a:txBody>
                  <a:tcPr anchor="ctr">
                    <a:lnL>
                      <a:noFill/>
                    </a:lnL>
                    <a:lnR>
                      <a:noFill/>
                    </a:lnR>
                    <a:lnT>
                      <a:noFill/>
                    </a:lnT>
                    <a:lnB>
                      <a:noFill/>
                    </a:lnB>
                  </a:tcPr>
                </a:tc>
                <a:tc>
                  <a:txBody>
                    <a:bodyPr/>
                    <a:lstStyle/>
                    <a:p>
                      <a:r>
                        <a:rPr lang="en-US" dirty="0"/>
                        <a:t>Sets the vertical gap between components.</a:t>
                      </a:r>
                    </a:p>
                  </a:txBody>
                  <a:tcPr anchor="ctr">
                    <a:lnL>
                      <a:noFill/>
                    </a:lnL>
                    <a:lnR>
                      <a:noFill/>
                    </a:lnR>
                    <a:lnT>
                      <a:noFill/>
                    </a:lnT>
                    <a:lnB>
                      <a:noFill/>
                    </a:lnB>
                  </a:tcPr>
                </a:tc>
                <a:extLst>
                  <a:ext uri="{0D108BD9-81ED-4DB2-BD59-A6C34878D82A}">
                    <a16:rowId xmlns:a16="http://schemas.microsoft.com/office/drawing/2014/main" xmlns="" val="10003"/>
                  </a:ext>
                </a:extLst>
              </a:tr>
            </a:tbl>
          </a:graphicData>
        </a:graphic>
      </p:graphicFrame>
      <p:sp>
        <p:nvSpPr>
          <p:cNvPr id="2" name="Slide Number Placeholder 1">
            <a:extLst>
              <a:ext uri="{FF2B5EF4-FFF2-40B4-BE49-F238E27FC236}">
                <a16:creationId xmlns:a16="http://schemas.microsoft.com/office/drawing/2014/main" xmlns="" id="{59BA1121-5AC9-49A0-B874-50DD2FEFAF1F}"/>
              </a:ext>
            </a:extLst>
          </p:cNvPr>
          <p:cNvSpPr>
            <a:spLocks noGrp="1"/>
          </p:cNvSpPr>
          <p:nvPr>
            <p:ph type="sldNum" sz="quarter" idx="12"/>
          </p:nvPr>
        </p:nvSpPr>
        <p:spPr/>
        <p:txBody>
          <a:bodyPr/>
          <a:lstStyle/>
          <a:p>
            <a:fld id="{E639563A-7DCB-47CB-AB34-581077280BE9}" type="slidenum">
              <a:rPr lang="en-US" smtClean="0"/>
              <a:t>27</a:t>
            </a:fld>
            <a:endParaRPr lang="en-US"/>
          </a:p>
        </p:txBody>
      </p:sp>
    </p:spTree>
    <p:extLst>
      <p:ext uri="{BB962C8B-B14F-4D97-AF65-F5344CB8AC3E}">
        <p14:creationId xmlns:p14="http://schemas.microsoft.com/office/powerpoint/2010/main" val="194760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462" y="316031"/>
            <a:ext cx="3857625" cy="5543550"/>
          </a:xfrm>
          <a:prstGeom prst="rect">
            <a:avLst/>
          </a:prstGeom>
        </p:spPr>
      </p:pic>
      <p:pic>
        <p:nvPicPr>
          <p:cNvPr id="5" name="Picture 4"/>
          <p:cNvPicPr>
            <a:picLocks noChangeAspect="1"/>
          </p:cNvPicPr>
          <p:nvPr/>
        </p:nvPicPr>
        <p:blipFill>
          <a:blip r:embed="rId3"/>
          <a:stretch>
            <a:fillRect/>
          </a:stretch>
        </p:blipFill>
        <p:spPr>
          <a:xfrm>
            <a:off x="4455496" y="316031"/>
            <a:ext cx="3171825" cy="2105025"/>
          </a:xfrm>
          <a:prstGeom prst="rect">
            <a:avLst/>
          </a:prstGeom>
        </p:spPr>
      </p:pic>
      <p:pic>
        <p:nvPicPr>
          <p:cNvPr id="6" name="Picture 5"/>
          <p:cNvPicPr>
            <a:picLocks noChangeAspect="1"/>
          </p:cNvPicPr>
          <p:nvPr/>
        </p:nvPicPr>
        <p:blipFill>
          <a:blip r:embed="rId4"/>
          <a:stretch>
            <a:fillRect/>
          </a:stretch>
        </p:blipFill>
        <p:spPr>
          <a:xfrm>
            <a:off x="4760723" y="2525831"/>
            <a:ext cx="3762375" cy="3333750"/>
          </a:xfrm>
          <a:prstGeom prst="rect">
            <a:avLst/>
          </a:prstGeom>
        </p:spPr>
      </p:pic>
      <p:sp>
        <p:nvSpPr>
          <p:cNvPr id="2" name="Slide Number Placeholder 1">
            <a:extLst>
              <a:ext uri="{FF2B5EF4-FFF2-40B4-BE49-F238E27FC236}">
                <a16:creationId xmlns:a16="http://schemas.microsoft.com/office/drawing/2014/main" xmlns="" id="{4D340680-7853-48F2-BD8F-3970A6EB4AD0}"/>
              </a:ext>
            </a:extLst>
          </p:cNvPr>
          <p:cNvSpPr>
            <a:spLocks noGrp="1"/>
          </p:cNvSpPr>
          <p:nvPr>
            <p:ph type="sldNum" sz="quarter" idx="12"/>
          </p:nvPr>
        </p:nvSpPr>
        <p:spPr/>
        <p:txBody>
          <a:bodyPr/>
          <a:lstStyle/>
          <a:p>
            <a:fld id="{E639563A-7DCB-47CB-AB34-581077280BE9}" type="slidenum">
              <a:rPr lang="en-US" smtClean="0"/>
              <a:t>28</a:t>
            </a:fld>
            <a:endParaRPr lang="en-US"/>
          </a:p>
        </p:txBody>
      </p:sp>
    </p:spTree>
    <p:extLst>
      <p:ext uri="{BB962C8B-B14F-4D97-AF65-F5344CB8AC3E}">
        <p14:creationId xmlns:p14="http://schemas.microsoft.com/office/powerpoint/2010/main" val="422382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91577" y="200883"/>
            <a:ext cx="2101857" cy="523220"/>
          </a:xfrm>
          <a:prstGeom prst="rect">
            <a:avLst/>
          </a:prstGeom>
        </p:spPr>
        <p:txBody>
          <a:bodyPr wrap="none">
            <a:spAutoFit/>
          </a:bodyPr>
          <a:lstStyle/>
          <a:p>
            <a:pPr algn="ctr"/>
            <a:r>
              <a:rPr lang="en-US" sz="2800" b="1" dirty="0" err="1">
                <a:solidFill>
                  <a:srgbClr val="333333"/>
                </a:solidFill>
                <a:latin typeface="Arial" panose="020B0604020202020204" pitchFamily="34" charset="0"/>
              </a:rPr>
              <a:t>GridLayout</a:t>
            </a:r>
            <a:endParaRPr lang="en-US" sz="2800" b="1" i="0" dirty="0">
              <a:solidFill>
                <a:srgbClr val="333333"/>
              </a:solidFill>
              <a:effectLst/>
              <a:latin typeface="Arial" panose="020B0604020202020204" pitchFamily="34" charset="0"/>
            </a:endParaRPr>
          </a:p>
        </p:txBody>
      </p:sp>
      <p:pic>
        <p:nvPicPr>
          <p:cNvPr id="3074" name="Picture 2" descr="A picture of a GUI that uses Grid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064" y="510655"/>
            <a:ext cx="5144116" cy="34241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971607" y="3244334"/>
            <a:ext cx="248786" cy="369332"/>
          </a:xfrm>
          <a:prstGeom prst="rect">
            <a:avLst/>
          </a:prstGeom>
        </p:spPr>
        <p:txBody>
          <a:bodyPr wrap="none">
            <a:spAutoFit/>
          </a:bodyPr>
          <a:lstStyle/>
          <a:p>
            <a:r>
              <a:rPr lang="en-US" dirty="0">
                <a:solidFill>
                  <a:srgbClr val="000000"/>
                </a:solidFill>
                <a:latin typeface="Arial" panose="020B0604020202020204" pitchFamily="34" charset="0"/>
              </a:rPr>
              <a:t>.</a:t>
            </a:r>
            <a:endParaRPr lang="en-US" dirty="0"/>
          </a:p>
        </p:txBody>
      </p:sp>
      <p:sp>
        <p:nvSpPr>
          <p:cNvPr id="7" name="Rectangle 6"/>
          <p:cNvSpPr/>
          <p:nvPr/>
        </p:nvSpPr>
        <p:spPr>
          <a:xfrm>
            <a:off x="168321" y="947465"/>
            <a:ext cx="6628263" cy="3046988"/>
          </a:xfrm>
          <a:prstGeom prst="rect">
            <a:avLst/>
          </a:prstGeom>
        </p:spPr>
        <p:txBody>
          <a:bodyPr wrap="square">
            <a:spAutoFit/>
          </a:bodyPr>
          <a:lstStyle/>
          <a:p>
            <a:r>
              <a:rPr lang="en-US" sz="2400" dirty="0" err="1"/>
              <a:t>GridLayout</a:t>
            </a:r>
            <a:r>
              <a:rPr lang="en-US" sz="2400" dirty="0"/>
              <a:t> simply makes a bunch of components equal in size and displays them in the requested number of rows and columns. </a:t>
            </a:r>
          </a:p>
          <a:p>
            <a:endParaRPr lang="en-US" sz="2400" dirty="0"/>
          </a:p>
          <a:p>
            <a:r>
              <a:rPr lang="en-US" sz="2400" dirty="0"/>
              <a:t>The Constructors used are:</a:t>
            </a:r>
          </a:p>
          <a:p>
            <a:pPr marL="342900" indent="-342900">
              <a:buFont typeface="Arial" panose="020B0604020202020204" pitchFamily="34" charset="0"/>
              <a:buChar char="•"/>
            </a:pPr>
            <a:r>
              <a:rPr lang="en-US" sz="2000" dirty="0" err="1"/>
              <a:t>GridLayout</a:t>
            </a:r>
            <a:r>
              <a:rPr lang="en-US" sz="2000" dirty="0"/>
              <a:t>(</a:t>
            </a:r>
            <a:r>
              <a:rPr lang="en-US" sz="2000" dirty="0" err="1"/>
              <a:t>int</a:t>
            </a:r>
            <a:r>
              <a:rPr lang="en-US" sz="2000" dirty="0"/>
              <a:t> rows, </a:t>
            </a:r>
            <a:r>
              <a:rPr lang="en-US" sz="2000" dirty="0" err="1"/>
              <a:t>int</a:t>
            </a:r>
            <a:r>
              <a:rPr lang="en-US" sz="2000" dirty="0"/>
              <a:t> cols</a:t>
            </a:r>
            <a:r>
              <a:rPr lang="en-US" sz="2400" dirty="0"/>
              <a:t>)</a:t>
            </a:r>
          </a:p>
          <a:p>
            <a:pPr marL="342900" indent="-342900">
              <a:buFont typeface="Arial" panose="020B0604020202020204" pitchFamily="34" charset="0"/>
              <a:buChar char="•"/>
            </a:pPr>
            <a:r>
              <a:rPr lang="en-US" sz="2400" dirty="0" err="1"/>
              <a:t>GridLayout</a:t>
            </a:r>
            <a:r>
              <a:rPr lang="en-US" sz="2400" dirty="0"/>
              <a:t>(</a:t>
            </a:r>
            <a:r>
              <a:rPr lang="en-US" sz="2000" dirty="0" err="1"/>
              <a:t>int</a:t>
            </a:r>
            <a:r>
              <a:rPr lang="en-US" sz="2000" dirty="0"/>
              <a:t> rows, </a:t>
            </a:r>
            <a:r>
              <a:rPr lang="en-US" sz="2000" dirty="0" err="1"/>
              <a:t>int</a:t>
            </a:r>
            <a:r>
              <a:rPr lang="en-US" sz="2000" dirty="0"/>
              <a:t> cols, </a:t>
            </a:r>
            <a:r>
              <a:rPr lang="en-US" sz="2000" dirty="0" err="1"/>
              <a:t>int</a:t>
            </a:r>
            <a:r>
              <a:rPr lang="en-US" sz="2000" dirty="0"/>
              <a:t> </a:t>
            </a:r>
            <a:r>
              <a:rPr lang="en-US" sz="2000" dirty="0" err="1"/>
              <a:t>hgap</a:t>
            </a:r>
            <a:r>
              <a:rPr lang="en-US" sz="2000" dirty="0"/>
              <a:t>, </a:t>
            </a:r>
            <a:r>
              <a:rPr lang="en-US" sz="2000" dirty="0" err="1"/>
              <a:t>int</a:t>
            </a:r>
            <a:r>
              <a:rPr lang="en-US" sz="2000" dirty="0"/>
              <a:t> </a:t>
            </a:r>
            <a:r>
              <a:rPr lang="en-US" sz="2000" dirty="0" err="1"/>
              <a:t>vgap</a:t>
            </a:r>
            <a:r>
              <a:rPr lang="en-US" sz="2400" dirty="0"/>
              <a:t>)</a:t>
            </a:r>
          </a:p>
          <a:p>
            <a:endParaRPr lang="en-US" sz="2400" dirty="0"/>
          </a:p>
        </p:txBody>
      </p:sp>
      <p:sp>
        <p:nvSpPr>
          <p:cNvPr id="2" name="Rectangle 1"/>
          <p:cNvSpPr/>
          <p:nvPr/>
        </p:nvSpPr>
        <p:spPr>
          <a:xfrm>
            <a:off x="2379259" y="4204732"/>
            <a:ext cx="7092286" cy="2308324"/>
          </a:xfrm>
          <a:prstGeom prst="rect">
            <a:avLst/>
          </a:prstGeom>
        </p:spPr>
        <p:txBody>
          <a:bodyPr wrap="square">
            <a:spAutoFit/>
          </a:bodyPr>
          <a:lstStyle/>
          <a:p>
            <a:r>
              <a:rPr lang="en-US" dirty="0" err="1"/>
              <a:t>GridLayout</a:t>
            </a:r>
            <a:r>
              <a:rPr lang="en-US" dirty="0"/>
              <a:t> </a:t>
            </a:r>
            <a:r>
              <a:rPr lang="en-US" dirty="0" err="1"/>
              <a:t>experimentLayout</a:t>
            </a:r>
            <a:r>
              <a:rPr lang="en-US" dirty="0"/>
              <a:t> = new </a:t>
            </a:r>
            <a:r>
              <a:rPr lang="en-US" dirty="0" err="1"/>
              <a:t>GridLayout</a:t>
            </a:r>
            <a:r>
              <a:rPr lang="en-US" dirty="0"/>
              <a:t>(0,2);</a:t>
            </a:r>
          </a:p>
          <a:p>
            <a:endParaRPr lang="en-US" dirty="0"/>
          </a:p>
          <a:p>
            <a:r>
              <a:rPr lang="en-US" dirty="0"/>
              <a:t>        </a:t>
            </a:r>
            <a:r>
              <a:rPr lang="en-US" dirty="0" err="1"/>
              <a:t>compsToExperiment.setLayout</a:t>
            </a:r>
            <a:r>
              <a:rPr lang="en-US" dirty="0"/>
              <a:t>(</a:t>
            </a:r>
            <a:r>
              <a:rPr lang="en-US" dirty="0" err="1"/>
              <a:t>experimentLayout</a:t>
            </a:r>
            <a:r>
              <a:rPr lang="en-US" dirty="0"/>
              <a:t>);</a:t>
            </a:r>
          </a:p>
          <a:p>
            <a:r>
              <a:rPr lang="en-US" dirty="0"/>
              <a:t>        </a:t>
            </a:r>
            <a:r>
              <a:rPr lang="en-US" dirty="0" err="1"/>
              <a:t>compsToExperiment.add</a:t>
            </a:r>
            <a:r>
              <a:rPr lang="en-US" dirty="0"/>
              <a:t>(new </a:t>
            </a:r>
            <a:r>
              <a:rPr lang="en-US" dirty="0" err="1"/>
              <a:t>JButton</a:t>
            </a:r>
            <a:r>
              <a:rPr lang="en-US" dirty="0"/>
              <a:t>("Button 1"));</a:t>
            </a:r>
          </a:p>
          <a:p>
            <a:r>
              <a:rPr lang="en-US" dirty="0"/>
              <a:t>        </a:t>
            </a:r>
            <a:r>
              <a:rPr lang="en-US" dirty="0" err="1"/>
              <a:t>compsToExperiment.add</a:t>
            </a:r>
            <a:r>
              <a:rPr lang="en-US" dirty="0"/>
              <a:t>(new </a:t>
            </a:r>
            <a:r>
              <a:rPr lang="en-US" dirty="0" err="1"/>
              <a:t>JButton</a:t>
            </a:r>
            <a:r>
              <a:rPr lang="en-US" dirty="0"/>
              <a:t>("Button 2"));</a:t>
            </a:r>
          </a:p>
          <a:p>
            <a:r>
              <a:rPr lang="en-US" dirty="0"/>
              <a:t>        </a:t>
            </a:r>
            <a:r>
              <a:rPr lang="en-US" dirty="0" err="1"/>
              <a:t>compsToExperiment.add</a:t>
            </a:r>
            <a:r>
              <a:rPr lang="en-US" dirty="0"/>
              <a:t>(new </a:t>
            </a:r>
            <a:r>
              <a:rPr lang="en-US" dirty="0" err="1"/>
              <a:t>JButton</a:t>
            </a:r>
            <a:r>
              <a:rPr lang="en-US" dirty="0"/>
              <a:t>("Button 3"));</a:t>
            </a:r>
          </a:p>
          <a:p>
            <a:r>
              <a:rPr lang="en-US" dirty="0"/>
              <a:t>        </a:t>
            </a:r>
            <a:r>
              <a:rPr lang="en-US" dirty="0" err="1"/>
              <a:t>compsToExperiment.add</a:t>
            </a:r>
            <a:r>
              <a:rPr lang="en-US" dirty="0"/>
              <a:t>(new </a:t>
            </a:r>
            <a:r>
              <a:rPr lang="en-US" dirty="0" err="1"/>
              <a:t>JButton</a:t>
            </a:r>
            <a:r>
              <a:rPr lang="en-US" dirty="0"/>
              <a:t>("Long-Named Button 4"));</a:t>
            </a:r>
          </a:p>
          <a:p>
            <a:r>
              <a:rPr lang="en-US" dirty="0"/>
              <a:t>        </a:t>
            </a:r>
            <a:r>
              <a:rPr lang="en-US" dirty="0" err="1"/>
              <a:t>compsToExperiment.add</a:t>
            </a:r>
            <a:r>
              <a:rPr lang="en-US" dirty="0"/>
              <a:t>(new </a:t>
            </a:r>
            <a:r>
              <a:rPr lang="en-US" dirty="0" err="1"/>
              <a:t>JButton</a:t>
            </a:r>
            <a:r>
              <a:rPr lang="en-US" dirty="0"/>
              <a:t>("5"));</a:t>
            </a:r>
          </a:p>
        </p:txBody>
      </p:sp>
      <p:sp>
        <p:nvSpPr>
          <p:cNvPr id="3" name="Slide Number Placeholder 2">
            <a:extLst>
              <a:ext uri="{FF2B5EF4-FFF2-40B4-BE49-F238E27FC236}">
                <a16:creationId xmlns:a16="http://schemas.microsoft.com/office/drawing/2014/main" xmlns="" id="{A68F6C4F-E531-4BEB-9BD6-4639CB648279}"/>
              </a:ext>
            </a:extLst>
          </p:cNvPr>
          <p:cNvSpPr>
            <a:spLocks noGrp="1"/>
          </p:cNvSpPr>
          <p:nvPr>
            <p:ph type="sldNum" sz="quarter" idx="12"/>
          </p:nvPr>
        </p:nvSpPr>
        <p:spPr/>
        <p:txBody>
          <a:bodyPr/>
          <a:lstStyle/>
          <a:p>
            <a:fld id="{E639563A-7DCB-47CB-AB34-581077280BE9}" type="slidenum">
              <a:rPr lang="en-US" smtClean="0"/>
              <a:t>29</a:t>
            </a:fld>
            <a:endParaRPr lang="en-US"/>
          </a:p>
        </p:txBody>
      </p:sp>
    </p:spTree>
    <p:extLst>
      <p:ext uri="{BB962C8B-B14F-4D97-AF65-F5344CB8AC3E}">
        <p14:creationId xmlns:p14="http://schemas.microsoft.com/office/powerpoint/2010/main" val="28858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ierarchy of javax s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49" y="0"/>
            <a:ext cx="849336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041217" y="733146"/>
            <a:ext cx="615553" cy="5648341"/>
          </a:xfrm>
          <a:prstGeom prst="rect">
            <a:avLst/>
          </a:prstGeom>
        </p:spPr>
        <p:txBody>
          <a:bodyPr vert="vert" wrap="none">
            <a:spAutoFit/>
          </a:bodyPr>
          <a:lstStyle/>
          <a:p>
            <a:r>
              <a:rPr lang="en-US" sz="2800" b="1" i="0" dirty="0">
                <a:solidFill>
                  <a:srgbClr val="610B38"/>
                </a:solidFill>
                <a:effectLst/>
                <a:latin typeface="erdana"/>
              </a:rPr>
              <a:t>Hierarchy of Java Swing classes</a:t>
            </a:r>
          </a:p>
        </p:txBody>
      </p:sp>
      <p:sp>
        <p:nvSpPr>
          <p:cNvPr id="2" name="Slide Number Placeholder 1">
            <a:extLst>
              <a:ext uri="{FF2B5EF4-FFF2-40B4-BE49-F238E27FC236}">
                <a16:creationId xmlns:a16="http://schemas.microsoft.com/office/drawing/2014/main" xmlns="" id="{EB6656B8-9FCC-4A15-B3CA-2A7133A989E5}"/>
              </a:ext>
            </a:extLst>
          </p:cNvPr>
          <p:cNvSpPr>
            <a:spLocks noGrp="1"/>
          </p:cNvSpPr>
          <p:nvPr>
            <p:ph type="sldNum" sz="quarter" idx="12"/>
          </p:nvPr>
        </p:nvSpPr>
        <p:spPr/>
        <p:txBody>
          <a:bodyPr/>
          <a:lstStyle/>
          <a:p>
            <a:fld id="{E639563A-7DCB-47CB-AB34-581077280BE9}" type="slidenum">
              <a:rPr lang="en-US" smtClean="0"/>
              <a:t>3</a:t>
            </a:fld>
            <a:endParaRPr lang="en-US"/>
          </a:p>
        </p:txBody>
      </p:sp>
    </p:spTree>
    <p:extLst>
      <p:ext uri="{BB962C8B-B14F-4D97-AF65-F5344CB8AC3E}">
        <p14:creationId xmlns:p14="http://schemas.microsoft.com/office/powerpoint/2010/main" val="3762398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699" y="241537"/>
            <a:ext cx="3676650" cy="5010150"/>
          </a:xfrm>
          <a:prstGeom prst="rect">
            <a:avLst/>
          </a:prstGeom>
        </p:spPr>
      </p:pic>
      <p:pic>
        <p:nvPicPr>
          <p:cNvPr id="5" name="Picture 4"/>
          <p:cNvPicPr>
            <a:picLocks noChangeAspect="1"/>
          </p:cNvPicPr>
          <p:nvPr/>
        </p:nvPicPr>
        <p:blipFill>
          <a:blip r:embed="rId3"/>
          <a:stretch>
            <a:fillRect/>
          </a:stretch>
        </p:blipFill>
        <p:spPr>
          <a:xfrm>
            <a:off x="3826349" y="509943"/>
            <a:ext cx="4191000" cy="3790950"/>
          </a:xfrm>
          <a:prstGeom prst="rect">
            <a:avLst/>
          </a:prstGeom>
        </p:spPr>
      </p:pic>
      <p:pic>
        <p:nvPicPr>
          <p:cNvPr id="6" name="Picture 5"/>
          <p:cNvPicPr>
            <a:picLocks noChangeAspect="1"/>
          </p:cNvPicPr>
          <p:nvPr/>
        </p:nvPicPr>
        <p:blipFill>
          <a:blip r:embed="rId4"/>
          <a:stretch>
            <a:fillRect/>
          </a:stretch>
        </p:blipFill>
        <p:spPr>
          <a:xfrm>
            <a:off x="8334375" y="2012476"/>
            <a:ext cx="3857625" cy="3295650"/>
          </a:xfrm>
          <a:prstGeom prst="rect">
            <a:avLst/>
          </a:prstGeom>
        </p:spPr>
      </p:pic>
      <p:sp>
        <p:nvSpPr>
          <p:cNvPr id="2" name="Slide Number Placeholder 1">
            <a:extLst>
              <a:ext uri="{FF2B5EF4-FFF2-40B4-BE49-F238E27FC236}">
                <a16:creationId xmlns:a16="http://schemas.microsoft.com/office/drawing/2014/main" xmlns="" id="{DDDA6EBA-5A1D-4F97-BB02-79FB92E7CAC8}"/>
              </a:ext>
            </a:extLst>
          </p:cNvPr>
          <p:cNvSpPr>
            <a:spLocks noGrp="1"/>
          </p:cNvSpPr>
          <p:nvPr>
            <p:ph type="sldNum" sz="quarter" idx="12"/>
          </p:nvPr>
        </p:nvSpPr>
        <p:spPr/>
        <p:txBody>
          <a:bodyPr/>
          <a:lstStyle/>
          <a:p>
            <a:fld id="{E639563A-7DCB-47CB-AB34-581077280BE9}" type="slidenum">
              <a:rPr lang="en-US" smtClean="0"/>
              <a:t>30</a:t>
            </a:fld>
            <a:endParaRPr lang="en-US"/>
          </a:p>
        </p:txBody>
      </p:sp>
    </p:spTree>
    <p:extLst>
      <p:ext uri="{BB962C8B-B14F-4D97-AF65-F5344CB8AC3E}">
        <p14:creationId xmlns:p14="http://schemas.microsoft.com/office/powerpoint/2010/main" val="243064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of a GUI that uses GridBag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73" y="739952"/>
            <a:ext cx="3875964" cy="25426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12191" y="0"/>
            <a:ext cx="2781531" cy="523220"/>
          </a:xfrm>
          <a:prstGeom prst="rect">
            <a:avLst/>
          </a:prstGeom>
        </p:spPr>
        <p:txBody>
          <a:bodyPr wrap="none">
            <a:spAutoFit/>
          </a:bodyPr>
          <a:lstStyle/>
          <a:p>
            <a:pPr algn="ctr"/>
            <a:r>
              <a:rPr lang="en-US" sz="2800" b="1" dirty="0" err="1">
                <a:solidFill>
                  <a:srgbClr val="333333"/>
                </a:solidFill>
                <a:latin typeface="Arial" panose="020B0604020202020204" pitchFamily="34" charset="0"/>
              </a:rPr>
              <a:t>GridBagLayout</a:t>
            </a:r>
            <a:endParaRPr lang="en-US" sz="2800" b="1" i="0" dirty="0">
              <a:solidFill>
                <a:srgbClr val="333333"/>
              </a:solidFill>
              <a:effectLst/>
              <a:latin typeface="Arial" panose="020B0604020202020204" pitchFamily="34" charset="0"/>
            </a:endParaRPr>
          </a:p>
        </p:txBody>
      </p:sp>
      <p:sp>
        <p:nvSpPr>
          <p:cNvPr id="6" name="Rectangle 5"/>
          <p:cNvSpPr/>
          <p:nvPr/>
        </p:nvSpPr>
        <p:spPr>
          <a:xfrm>
            <a:off x="4749422" y="1093549"/>
            <a:ext cx="7028597" cy="1785104"/>
          </a:xfrm>
          <a:prstGeom prst="rect">
            <a:avLst/>
          </a:prstGeom>
        </p:spPr>
        <p:txBody>
          <a:bodyPr wrap="square">
            <a:spAutoFit/>
          </a:bodyPr>
          <a:lstStyle/>
          <a:p>
            <a:pPr marL="342900" indent="-342900">
              <a:buFont typeface="Arial" panose="020B0604020202020204" pitchFamily="34" charset="0"/>
              <a:buChar char="•"/>
            </a:pPr>
            <a:r>
              <a:rPr lang="en-US" sz="2200" dirty="0" err="1"/>
              <a:t>GridBagLayout</a:t>
            </a:r>
            <a:r>
              <a:rPr lang="en-US" sz="2200" dirty="0"/>
              <a:t> is a sophisticated, flexible layout manager. </a:t>
            </a:r>
          </a:p>
          <a:p>
            <a:pPr marL="342900" indent="-342900">
              <a:buFont typeface="Arial" panose="020B0604020202020204" pitchFamily="34" charset="0"/>
              <a:buChar char="•"/>
            </a:pPr>
            <a:r>
              <a:rPr lang="en-US" sz="2200" dirty="0"/>
              <a:t>It aligns components by placing them within a grid of cells, allowing components to span more than one cell. </a:t>
            </a:r>
          </a:p>
          <a:p>
            <a:pPr marL="342900" indent="-342900">
              <a:buFont typeface="Arial" panose="020B0604020202020204" pitchFamily="34" charset="0"/>
              <a:buChar char="•"/>
            </a:pPr>
            <a:r>
              <a:rPr lang="en-US" sz="2200" dirty="0"/>
              <a:t>The rows in the grid can have different heights, and grid columns can have different widths.</a:t>
            </a:r>
          </a:p>
        </p:txBody>
      </p:sp>
      <p:sp>
        <p:nvSpPr>
          <p:cNvPr id="2" name="Rectangle 1"/>
          <p:cNvSpPr/>
          <p:nvPr/>
        </p:nvSpPr>
        <p:spPr>
          <a:xfrm>
            <a:off x="2624919" y="3969183"/>
            <a:ext cx="6096000" cy="2031325"/>
          </a:xfrm>
          <a:prstGeom prst="rect">
            <a:avLst/>
          </a:prstGeom>
        </p:spPr>
        <p:txBody>
          <a:bodyPr>
            <a:spAutoFit/>
          </a:bodyPr>
          <a:lstStyle/>
          <a:p>
            <a:r>
              <a:rPr lang="en-US" dirty="0" err="1"/>
              <a:t>JPanel</a:t>
            </a:r>
            <a:r>
              <a:rPr lang="en-US" dirty="0"/>
              <a:t> pane = new </a:t>
            </a:r>
            <a:r>
              <a:rPr lang="en-US" dirty="0" err="1"/>
              <a:t>JPanel</a:t>
            </a:r>
            <a:r>
              <a:rPr lang="en-US" dirty="0"/>
              <a:t>(new </a:t>
            </a:r>
            <a:r>
              <a:rPr lang="en-US" dirty="0" err="1"/>
              <a:t>GridBagLayout</a:t>
            </a:r>
            <a:r>
              <a:rPr lang="en-US" dirty="0"/>
              <a:t>());</a:t>
            </a:r>
          </a:p>
          <a:p>
            <a:r>
              <a:rPr lang="en-US" dirty="0" err="1"/>
              <a:t>GridBagConstraints</a:t>
            </a:r>
            <a:r>
              <a:rPr lang="en-US" dirty="0"/>
              <a:t> c = new </a:t>
            </a:r>
            <a:r>
              <a:rPr lang="en-US" dirty="0" err="1"/>
              <a:t>GridBagConstraints</a:t>
            </a:r>
            <a:r>
              <a:rPr lang="en-US" dirty="0"/>
              <a:t>();</a:t>
            </a:r>
          </a:p>
          <a:p>
            <a:endParaRPr lang="en-US" dirty="0"/>
          </a:p>
          <a:p>
            <a:r>
              <a:rPr lang="en-US" dirty="0"/>
              <a:t>//For each component to be added to this container:</a:t>
            </a:r>
          </a:p>
          <a:p>
            <a:r>
              <a:rPr lang="en-US" dirty="0"/>
              <a:t>//...Create the component...</a:t>
            </a:r>
          </a:p>
          <a:p>
            <a:r>
              <a:rPr lang="en-US" dirty="0"/>
              <a:t>//...Set instance variables in the </a:t>
            </a:r>
            <a:r>
              <a:rPr lang="en-US" dirty="0" err="1"/>
              <a:t>GridBagConstraints</a:t>
            </a:r>
            <a:r>
              <a:rPr lang="en-US" dirty="0"/>
              <a:t> instance...</a:t>
            </a:r>
          </a:p>
          <a:p>
            <a:r>
              <a:rPr lang="en-US" dirty="0" err="1"/>
              <a:t>pane.add</a:t>
            </a:r>
            <a:r>
              <a:rPr lang="en-US" dirty="0"/>
              <a:t>(</a:t>
            </a:r>
            <a:r>
              <a:rPr lang="en-US" dirty="0" err="1"/>
              <a:t>theComponent</a:t>
            </a:r>
            <a:r>
              <a:rPr lang="en-US" dirty="0"/>
              <a:t>, c);</a:t>
            </a:r>
          </a:p>
        </p:txBody>
      </p:sp>
      <p:sp>
        <p:nvSpPr>
          <p:cNvPr id="3" name="Slide Number Placeholder 2">
            <a:extLst>
              <a:ext uri="{FF2B5EF4-FFF2-40B4-BE49-F238E27FC236}">
                <a16:creationId xmlns:a16="http://schemas.microsoft.com/office/drawing/2014/main" xmlns="" id="{BEB64BB8-C1F9-4791-B232-11A32FBAF069}"/>
              </a:ext>
            </a:extLst>
          </p:cNvPr>
          <p:cNvSpPr>
            <a:spLocks noGrp="1"/>
          </p:cNvSpPr>
          <p:nvPr>
            <p:ph type="sldNum" sz="quarter" idx="12"/>
          </p:nvPr>
        </p:nvSpPr>
        <p:spPr/>
        <p:txBody>
          <a:bodyPr/>
          <a:lstStyle/>
          <a:p>
            <a:fld id="{E639563A-7DCB-47CB-AB34-581077280BE9}" type="slidenum">
              <a:rPr lang="en-US" smtClean="0"/>
              <a:t>31</a:t>
            </a:fld>
            <a:endParaRPr lang="en-US"/>
          </a:p>
        </p:txBody>
      </p:sp>
    </p:spTree>
    <p:extLst>
      <p:ext uri="{BB962C8B-B14F-4D97-AF65-F5344CB8AC3E}">
        <p14:creationId xmlns:p14="http://schemas.microsoft.com/office/powerpoint/2010/main" val="203675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3016" y="146292"/>
            <a:ext cx="2441694" cy="523220"/>
          </a:xfrm>
          <a:prstGeom prst="rect">
            <a:avLst/>
          </a:prstGeom>
        </p:spPr>
        <p:txBody>
          <a:bodyPr wrap="none">
            <a:spAutoFit/>
          </a:bodyPr>
          <a:lstStyle/>
          <a:p>
            <a:pPr algn="ctr"/>
            <a:r>
              <a:rPr lang="en-US" sz="2800" b="1" dirty="0" err="1">
                <a:solidFill>
                  <a:srgbClr val="333333"/>
                </a:solidFill>
                <a:latin typeface="Arial" panose="020B0604020202020204" pitchFamily="34" charset="0"/>
              </a:rPr>
              <a:t>GroupLayout</a:t>
            </a:r>
            <a:endParaRPr lang="en-US" sz="2800" b="1" i="0" dirty="0">
              <a:solidFill>
                <a:srgbClr val="333333"/>
              </a:solidFill>
              <a:effectLst/>
              <a:latin typeface="Arial" panose="020B0604020202020204" pitchFamily="34" charset="0"/>
            </a:endParaRPr>
          </a:p>
        </p:txBody>
      </p:sp>
      <p:pic>
        <p:nvPicPr>
          <p:cNvPr id="2050" name="Picture 2" descr="A picture of a GUI that uses Group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93" y="1030358"/>
            <a:ext cx="5458365" cy="17264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363566" y="898437"/>
            <a:ext cx="5828434" cy="6370975"/>
          </a:xfrm>
          <a:prstGeom prst="rect">
            <a:avLst/>
          </a:prstGeom>
        </p:spPr>
        <p:txBody>
          <a:bodyPr wrap="square">
            <a:spAutoFit/>
          </a:bodyPr>
          <a:lstStyle/>
          <a:p>
            <a:pPr marL="342900" indent="-342900">
              <a:buFont typeface="Arial" panose="020B0604020202020204" pitchFamily="34" charset="0"/>
              <a:buChar char="•"/>
            </a:pPr>
            <a:r>
              <a:rPr lang="en-US" sz="2400" dirty="0" err="1"/>
              <a:t>GroupLayout</a:t>
            </a:r>
            <a:r>
              <a:rPr lang="en-US" sz="2400" dirty="0"/>
              <a:t> is a layout manager that was developed for use by GUI builder tools, but it can also be used manually. </a:t>
            </a:r>
          </a:p>
          <a:p>
            <a:pPr marL="342900" indent="-342900">
              <a:buFont typeface="Arial" panose="020B0604020202020204" pitchFamily="34" charset="0"/>
              <a:buChar char="•"/>
            </a:pPr>
            <a:r>
              <a:rPr lang="en-US" sz="2400" dirty="0" err="1"/>
              <a:t>GroupLayout</a:t>
            </a:r>
            <a:r>
              <a:rPr lang="en-US" sz="2400" dirty="0"/>
              <a:t> works with the horizontal and vertical layouts separately. The layout is defined for each dimension independently. </a:t>
            </a:r>
          </a:p>
          <a:p>
            <a:pPr marL="342900" indent="-342900">
              <a:buFont typeface="Arial" panose="020B0604020202020204" pitchFamily="34" charset="0"/>
              <a:buChar char="•"/>
            </a:pPr>
            <a:r>
              <a:rPr lang="en-US" sz="2400" dirty="0"/>
              <a:t>Consequently, however, each component needs to be defined twice in the layout. The Find window shown above is an example of a </a:t>
            </a:r>
            <a:r>
              <a:rPr lang="en-US" sz="2400" dirty="0" err="1"/>
              <a:t>GroupLayout</a:t>
            </a:r>
            <a:r>
              <a:rPr lang="en-US" sz="2400" dirty="0"/>
              <a:t>. </a:t>
            </a:r>
          </a:p>
          <a:p>
            <a:pPr marL="342900" indent="-342900">
              <a:buFont typeface="Arial" panose="020B0604020202020204" pitchFamily="34" charset="0"/>
              <a:buChar char="•"/>
            </a:pPr>
            <a:r>
              <a:rPr lang="en-US" sz="2400" dirty="0"/>
              <a:t>You do not need to worry about the </a:t>
            </a:r>
            <a:r>
              <a:rPr lang="en-US" sz="2400" i="1" dirty="0"/>
              <a:t>vertical</a:t>
            </a:r>
            <a:r>
              <a:rPr lang="en-US" sz="2400" dirty="0"/>
              <a:t> dimension when defining the </a:t>
            </a:r>
            <a:r>
              <a:rPr lang="en-US" sz="2400" i="1" dirty="0"/>
              <a:t>horizontal</a:t>
            </a:r>
            <a:r>
              <a:rPr lang="en-US" sz="2400" dirty="0"/>
              <a:t> layout, and vice versa, as the layout along each axis is totally independent of the layout along the other axis.</a:t>
            </a:r>
          </a:p>
        </p:txBody>
      </p:sp>
      <p:sp>
        <p:nvSpPr>
          <p:cNvPr id="2" name="Rectangle 1"/>
          <p:cNvSpPr/>
          <p:nvPr/>
        </p:nvSpPr>
        <p:spPr>
          <a:xfrm>
            <a:off x="686938" y="3791762"/>
            <a:ext cx="5495498" cy="2031325"/>
          </a:xfrm>
          <a:prstGeom prst="rect">
            <a:avLst/>
          </a:prstGeom>
        </p:spPr>
        <p:txBody>
          <a:bodyPr wrap="square">
            <a:spAutoFit/>
          </a:bodyPr>
          <a:lstStyle/>
          <a:p>
            <a:r>
              <a:rPr lang="en-US" dirty="0" err="1"/>
              <a:t>GroupLayout</a:t>
            </a:r>
            <a:r>
              <a:rPr lang="en-US" dirty="0"/>
              <a:t> layout = new </a:t>
            </a:r>
            <a:r>
              <a:rPr lang="en-US" dirty="0" err="1"/>
              <a:t>GroupLayout</a:t>
            </a:r>
            <a:r>
              <a:rPr lang="en-US" dirty="0"/>
              <a:t>(panel);</a:t>
            </a:r>
          </a:p>
          <a:p>
            <a:r>
              <a:rPr lang="en-US" dirty="0" err="1"/>
              <a:t>panel.setLayout</a:t>
            </a:r>
            <a:r>
              <a:rPr lang="en-US" dirty="0"/>
              <a:t>(layout);</a:t>
            </a:r>
          </a:p>
          <a:p>
            <a:endParaRPr lang="en-US" dirty="0"/>
          </a:p>
          <a:p>
            <a:r>
              <a:rPr lang="en-US" dirty="0"/>
              <a:t>We specify automatic gap insertion:</a:t>
            </a:r>
          </a:p>
          <a:p>
            <a:endParaRPr lang="en-US" dirty="0"/>
          </a:p>
          <a:p>
            <a:r>
              <a:rPr lang="en-US" dirty="0" err="1"/>
              <a:t>layout.setAutoCreateGaps</a:t>
            </a:r>
            <a:r>
              <a:rPr lang="en-US" dirty="0"/>
              <a:t>(true);</a:t>
            </a:r>
          </a:p>
          <a:p>
            <a:r>
              <a:rPr lang="en-US" dirty="0" err="1"/>
              <a:t>layout.setAutoCreateContainerGaps</a:t>
            </a:r>
            <a:r>
              <a:rPr lang="en-US" dirty="0"/>
              <a:t>(true);</a:t>
            </a:r>
          </a:p>
        </p:txBody>
      </p:sp>
      <p:sp>
        <p:nvSpPr>
          <p:cNvPr id="3" name="Slide Number Placeholder 2">
            <a:extLst>
              <a:ext uri="{FF2B5EF4-FFF2-40B4-BE49-F238E27FC236}">
                <a16:creationId xmlns:a16="http://schemas.microsoft.com/office/drawing/2014/main" xmlns="" id="{1BC63F3E-AF28-48DB-A6CC-546654B45E4F}"/>
              </a:ext>
            </a:extLst>
          </p:cNvPr>
          <p:cNvSpPr>
            <a:spLocks noGrp="1"/>
          </p:cNvSpPr>
          <p:nvPr>
            <p:ph type="sldNum" sz="quarter" idx="12"/>
          </p:nvPr>
        </p:nvSpPr>
        <p:spPr/>
        <p:txBody>
          <a:bodyPr/>
          <a:lstStyle/>
          <a:p>
            <a:fld id="{E639563A-7DCB-47CB-AB34-581077280BE9}" type="slidenum">
              <a:rPr lang="en-US" smtClean="0"/>
              <a:t>32</a:t>
            </a:fld>
            <a:endParaRPr lang="en-US"/>
          </a:p>
        </p:txBody>
      </p:sp>
    </p:spTree>
    <p:extLst>
      <p:ext uri="{BB962C8B-B14F-4D97-AF65-F5344CB8AC3E}">
        <p14:creationId xmlns:p14="http://schemas.microsoft.com/office/powerpoint/2010/main" val="179583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84" y="504967"/>
            <a:ext cx="12091916" cy="646331"/>
          </a:xfrm>
          <a:prstGeom prst="rect">
            <a:avLst/>
          </a:prstGeom>
        </p:spPr>
        <p:txBody>
          <a:bodyPr wrap="square">
            <a:spAutoFit/>
          </a:bodyPr>
          <a:lstStyle/>
          <a:p>
            <a:pPr marL="285750" indent="-285750">
              <a:buFont typeface="Arial" panose="020B0604020202020204" pitchFamily="34" charset="0"/>
              <a:buChar char="•"/>
            </a:pPr>
            <a:r>
              <a:rPr lang="en-US" dirty="0" err="1"/>
              <a:t>GroupLayout</a:t>
            </a:r>
            <a:r>
              <a:rPr lang="en-US" dirty="0"/>
              <a:t> works with the horizontal and vertical layouts separately. The layout is defined for each dimension independently.</a:t>
            </a:r>
          </a:p>
        </p:txBody>
      </p:sp>
      <p:sp>
        <p:nvSpPr>
          <p:cNvPr id="5" name="Rectangle 4"/>
          <p:cNvSpPr/>
          <p:nvPr/>
        </p:nvSpPr>
        <p:spPr>
          <a:xfrm>
            <a:off x="100083" y="1154205"/>
            <a:ext cx="10968251" cy="369332"/>
          </a:xfrm>
          <a:prstGeom prst="rect">
            <a:avLst/>
          </a:prstGeom>
        </p:spPr>
        <p:txBody>
          <a:bodyPr wrap="square">
            <a:spAutoFit/>
          </a:bodyPr>
          <a:lstStyle/>
          <a:p>
            <a:pPr marL="285750" indent="-285750">
              <a:buFont typeface="Arial" panose="020B0604020202020204" pitchFamily="34" charset="0"/>
              <a:buChar char="•"/>
            </a:pPr>
            <a:r>
              <a:rPr lang="en-US" dirty="0" err="1"/>
              <a:t>GroupLayout</a:t>
            </a:r>
            <a:r>
              <a:rPr lang="en-US" dirty="0"/>
              <a:t> uses two types of arrangements -- sequential and parallel, combined with hierarchical composition.</a:t>
            </a:r>
          </a:p>
        </p:txBody>
      </p:sp>
      <p:pic>
        <p:nvPicPr>
          <p:cNvPr id="3075" name="Picture 3" descr="groups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1" y="1824180"/>
            <a:ext cx="9428014" cy="255675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46997" y="4981139"/>
            <a:ext cx="8921086" cy="1200329"/>
          </a:xfrm>
          <a:prstGeom prst="rect">
            <a:avLst/>
          </a:prstGeom>
        </p:spPr>
        <p:txBody>
          <a:bodyPr wrap="square">
            <a:spAutoFit/>
          </a:bodyPr>
          <a:lstStyle/>
          <a:p>
            <a:r>
              <a:rPr lang="en-US" dirty="0"/>
              <a:t>In pseudo code, the layout specification now looks like this:</a:t>
            </a:r>
          </a:p>
          <a:p>
            <a:endParaRPr lang="en-US" dirty="0"/>
          </a:p>
          <a:p>
            <a:r>
              <a:rPr lang="en-US" dirty="0"/>
              <a:t>horizontal layout = sequential group { c1, c2, parallel group (LEFT) { c3, c4 } }</a:t>
            </a:r>
          </a:p>
          <a:p>
            <a:r>
              <a:rPr lang="en-US" dirty="0"/>
              <a:t>vertical layout = sequential group { parallel group (BASELINE) { c1, c2, c3 }, c4 }</a:t>
            </a:r>
          </a:p>
        </p:txBody>
      </p:sp>
      <p:sp>
        <p:nvSpPr>
          <p:cNvPr id="2" name="Slide Number Placeholder 1">
            <a:extLst>
              <a:ext uri="{FF2B5EF4-FFF2-40B4-BE49-F238E27FC236}">
                <a16:creationId xmlns:a16="http://schemas.microsoft.com/office/drawing/2014/main" xmlns="" id="{D190B14D-C21D-493E-9985-AB7D916CFF7D}"/>
              </a:ext>
            </a:extLst>
          </p:cNvPr>
          <p:cNvSpPr>
            <a:spLocks noGrp="1"/>
          </p:cNvSpPr>
          <p:nvPr>
            <p:ph type="sldNum" sz="quarter" idx="12"/>
          </p:nvPr>
        </p:nvSpPr>
        <p:spPr/>
        <p:txBody>
          <a:bodyPr/>
          <a:lstStyle/>
          <a:p>
            <a:fld id="{E639563A-7DCB-47CB-AB34-581077280BE9}" type="slidenum">
              <a:rPr lang="en-US" smtClean="0"/>
              <a:t>33</a:t>
            </a:fld>
            <a:endParaRPr lang="en-US"/>
          </a:p>
        </p:txBody>
      </p:sp>
    </p:spTree>
    <p:extLst>
      <p:ext uri="{BB962C8B-B14F-4D97-AF65-F5344CB8AC3E}">
        <p14:creationId xmlns:p14="http://schemas.microsoft.com/office/powerpoint/2010/main" val="168032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fill="hold"/>
                                        <p:tgtEl>
                                          <p:spTgt spid="3075"/>
                                        </p:tgtEl>
                                        <p:attrNameLst>
                                          <p:attrName>ppt_x</p:attrName>
                                        </p:attrNameLst>
                                      </p:cBhvr>
                                      <p:tavLst>
                                        <p:tav tm="0">
                                          <p:val>
                                            <p:strVal val="#ppt_x"/>
                                          </p:val>
                                        </p:tav>
                                        <p:tav tm="100000">
                                          <p:val>
                                            <p:strVal val="#ppt_x"/>
                                          </p:val>
                                        </p:tav>
                                      </p:tavLst>
                                    </p:anim>
                                    <p:anim calcmode="lin" valueType="num">
                                      <p:cBhvr additive="base">
                                        <p:cTn id="20"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8882" y="171566"/>
            <a:ext cx="7542663" cy="400110"/>
          </a:xfrm>
          <a:prstGeom prst="rect">
            <a:avLst/>
          </a:prstGeom>
        </p:spPr>
        <p:txBody>
          <a:bodyPr wrap="square">
            <a:spAutoFit/>
          </a:bodyPr>
          <a:lstStyle/>
          <a:p>
            <a:r>
              <a:rPr lang="en-US" sz="2000" b="1" dirty="0">
                <a:solidFill>
                  <a:srgbClr val="333333"/>
                </a:solidFill>
                <a:latin typeface="Arial" panose="020B0604020202020204" pitchFamily="34" charset="0"/>
              </a:rPr>
              <a:t>Doing Without a Layout Manager (Absolute Positioning)</a:t>
            </a:r>
            <a:endParaRPr lang="en-US" sz="2000" b="1" i="0" dirty="0">
              <a:solidFill>
                <a:srgbClr val="333333"/>
              </a:solidFill>
              <a:effectLst/>
              <a:latin typeface="Arial" panose="020B0604020202020204" pitchFamily="34" charset="0"/>
            </a:endParaRPr>
          </a:p>
        </p:txBody>
      </p:sp>
      <p:sp>
        <p:nvSpPr>
          <p:cNvPr id="5" name="Rectangle 4"/>
          <p:cNvSpPr/>
          <p:nvPr/>
        </p:nvSpPr>
        <p:spPr>
          <a:xfrm>
            <a:off x="136478" y="802901"/>
            <a:ext cx="1205552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Although it is possible to do without a layout manager, you should use a layout manager if at all possible. A layout manager makes it easier to adjust to look-and-feel-dependent component appearances, to different font sizes, to a container's changing size, and to different locales. Layout managers also can be reused easily by other containers, as well as other programs.</a:t>
            </a:r>
            <a:endParaRPr lang="en-US" dirty="0"/>
          </a:p>
        </p:txBody>
      </p:sp>
      <p:pic>
        <p:nvPicPr>
          <p:cNvPr id="4098" name="Picture 2" descr="A snapshot of AbsoluteLayout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5928" y="2376416"/>
            <a:ext cx="6612339" cy="275514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2436589"/>
            <a:ext cx="4785815" cy="2585323"/>
          </a:xfrm>
          <a:prstGeom prst="rect">
            <a:avLst/>
          </a:prstGeom>
        </p:spPr>
        <p:txBody>
          <a:bodyPr wrap="square">
            <a:spAutoFit/>
          </a:bodyPr>
          <a:lstStyle/>
          <a:p>
            <a:r>
              <a:rPr lang="en-US" dirty="0" err="1"/>
              <a:t>pane.setLayout</a:t>
            </a:r>
            <a:r>
              <a:rPr lang="en-US" dirty="0"/>
              <a:t>(null);</a:t>
            </a:r>
          </a:p>
          <a:p>
            <a:endParaRPr lang="en-US" dirty="0"/>
          </a:p>
          <a:p>
            <a:r>
              <a:rPr lang="en-US" dirty="0" err="1"/>
              <a:t>JButton</a:t>
            </a:r>
            <a:r>
              <a:rPr lang="en-US" dirty="0"/>
              <a:t> b1 = new </a:t>
            </a:r>
            <a:r>
              <a:rPr lang="en-US" dirty="0" err="1"/>
              <a:t>JButton</a:t>
            </a:r>
            <a:r>
              <a:rPr lang="en-US" dirty="0"/>
              <a:t>("one");</a:t>
            </a:r>
          </a:p>
          <a:p>
            <a:r>
              <a:rPr lang="en-US" dirty="0" err="1"/>
              <a:t>JButton</a:t>
            </a:r>
            <a:r>
              <a:rPr lang="en-US" dirty="0"/>
              <a:t> b2 = new </a:t>
            </a:r>
            <a:r>
              <a:rPr lang="en-US" dirty="0" err="1"/>
              <a:t>JButton</a:t>
            </a:r>
            <a:r>
              <a:rPr lang="en-US" dirty="0"/>
              <a:t>("two");</a:t>
            </a:r>
          </a:p>
          <a:p>
            <a:r>
              <a:rPr lang="en-US" dirty="0" err="1"/>
              <a:t>JButton</a:t>
            </a:r>
            <a:r>
              <a:rPr lang="en-US" dirty="0"/>
              <a:t> b3 = new </a:t>
            </a:r>
            <a:r>
              <a:rPr lang="en-US" dirty="0" err="1"/>
              <a:t>JButton</a:t>
            </a:r>
            <a:r>
              <a:rPr lang="en-US" dirty="0"/>
              <a:t>("three");</a:t>
            </a:r>
          </a:p>
          <a:p>
            <a:endParaRPr lang="en-US" dirty="0"/>
          </a:p>
          <a:p>
            <a:r>
              <a:rPr lang="en-US" dirty="0" err="1"/>
              <a:t>pane.add</a:t>
            </a:r>
            <a:r>
              <a:rPr lang="en-US" dirty="0"/>
              <a:t>(b1);</a:t>
            </a:r>
          </a:p>
          <a:p>
            <a:r>
              <a:rPr lang="en-US" dirty="0" err="1"/>
              <a:t>pane.add</a:t>
            </a:r>
            <a:r>
              <a:rPr lang="en-US" dirty="0"/>
              <a:t>(b2);</a:t>
            </a:r>
          </a:p>
          <a:p>
            <a:r>
              <a:rPr lang="en-US" dirty="0" err="1"/>
              <a:t>pane.add</a:t>
            </a:r>
            <a:r>
              <a:rPr lang="en-US" dirty="0"/>
              <a:t>(b3);</a:t>
            </a:r>
          </a:p>
        </p:txBody>
      </p:sp>
      <p:sp>
        <p:nvSpPr>
          <p:cNvPr id="2" name="Slide Number Placeholder 1">
            <a:extLst>
              <a:ext uri="{FF2B5EF4-FFF2-40B4-BE49-F238E27FC236}">
                <a16:creationId xmlns:a16="http://schemas.microsoft.com/office/drawing/2014/main" xmlns="" id="{624FF0A8-2970-47B8-ABF8-88593221638D}"/>
              </a:ext>
            </a:extLst>
          </p:cNvPr>
          <p:cNvSpPr>
            <a:spLocks noGrp="1"/>
          </p:cNvSpPr>
          <p:nvPr>
            <p:ph type="sldNum" sz="quarter" idx="12"/>
          </p:nvPr>
        </p:nvSpPr>
        <p:spPr/>
        <p:txBody>
          <a:bodyPr/>
          <a:lstStyle/>
          <a:p>
            <a:fld id="{E639563A-7DCB-47CB-AB34-581077280BE9}" type="slidenum">
              <a:rPr lang="en-US" smtClean="0"/>
              <a:t>34</a:t>
            </a:fld>
            <a:endParaRPr lang="en-US"/>
          </a:p>
        </p:txBody>
      </p:sp>
    </p:spTree>
    <p:extLst>
      <p:ext uri="{BB962C8B-B14F-4D97-AF65-F5344CB8AC3E}">
        <p14:creationId xmlns:p14="http://schemas.microsoft.com/office/powerpoint/2010/main" val="169742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1995" y="378304"/>
            <a:ext cx="6239209" cy="523220"/>
          </a:xfrm>
          <a:prstGeom prst="rect">
            <a:avLst/>
          </a:prstGeom>
        </p:spPr>
        <p:txBody>
          <a:bodyPr wrap="none">
            <a:spAutoFit/>
          </a:bodyPr>
          <a:lstStyle/>
          <a:p>
            <a:pPr algn="ctr"/>
            <a:r>
              <a:rPr lang="en-US" sz="2800" b="1" dirty="0">
                <a:solidFill>
                  <a:srgbClr val="333333"/>
                </a:solidFill>
                <a:latin typeface="Arial" panose="020B0604020202020204" pitchFamily="34" charset="0"/>
              </a:rPr>
              <a:t>Creating a Custom Layout Manager</a:t>
            </a:r>
            <a:endParaRPr lang="en-US" sz="2800" b="1" i="0" dirty="0">
              <a:solidFill>
                <a:srgbClr val="333333"/>
              </a:solidFill>
              <a:effectLst/>
              <a:latin typeface="Arial" panose="020B0604020202020204" pitchFamily="34" charset="0"/>
            </a:endParaRPr>
          </a:p>
        </p:txBody>
      </p:sp>
      <p:pic>
        <p:nvPicPr>
          <p:cNvPr id="5122" name="Picture 2" descr="A snapshot of CustomLayout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041" y="881419"/>
            <a:ext cx="3828587" cy="28990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1970" y="1068275"/>
            <a:ext cx="7856562" cy="923330"/>
          </a:xfrm>
          <a:prstGeom prst="rect">
            <a:avLst/>
          </a:prstGeom>
        </p:spPr>
        <p:txBody>
          <a:bodyPr wrap="square">
            <a:spAutoFit/>
          </a:bodyPr>
          <a:lstStyle/>
          <a:p>
            <a:pPr marL="285750" indent="-285750">
              <a:buFont typeface="Arial" panose="020B0604020202020204" pitchFamily="34" charset="0"/>
              <a:buChar char="•"/>
            </a:pPr>
            <a:r>
              <a:rPr lang="en-US" dirty="0"/>
              <a:t>To create a custom layout manager, you must create a class that implements the </a:t>
            </a:r>
            <a:r>
              <a:rPr lang="en-US" dirty="0" err="1"/>
              <a:t>LayoutManager</a:t>
            </a:r>
            <a:r>
              <a:rPr lang="en-US" dirty="0"/>
              <a:t> interface. You can either implement it directly, or implement its </a:t>
            </a:r>
            <a:r>
              <a:rPr lang="en-US" dirty="0" err="1"/>
              <a:t>subinterface</a:t>
            </a:r>
            <a:r>
              <a:rPr lang="en-US" dirty="0"/>
              <a:t>, LayoutManager2.</a:t>
            </a:r>
          </a:p>
        </p:txBody>
      </p:sp>
      <p:sp>
        <p:nvSpPr>
          <p:cNvPr id="8" name="Rectangle 7"/>
          <p:cNvSpPr/>
          <p:nvPr/>
        </p:nvSpPr>
        <p:spPr>
          <a:xfrm>
            <a:off x="222912" y="2066583"/>
            <a:ext cx="6846627" cy="646331"/>
          </a:xfrm>
          <a:prstGeom prst="rect">
            <a:avLst/>
          </a:prstGeom>
        </p:spPr>
        <p:txBody>
          <a:bodyPr wrap="square">
            <a:spAutoFit/>
          </a:bodyPr>
          <a:lstStyle/>
          <a:p>
            <a:pPr marL="285750" indent="-285750">
              <a:buFont typeface="Arial" panose="020B0604020202020204" pitchFamily="34" charset="0"/>
              <a:buChar char="•"/>
            </a:pPr>
            <a:r>
              <a:rPr lang="en-US" dirty="0"/>
              <a:t>Every layout manager must implement at least the following five methods, which are required by the </a:t>
            </a:r>
            <a:r>
              <a:rPr lang="en-US" dirty="0" err="1"/>
              <a:t>LayoutManager</a:t>
            </a:r>
            <a:r>
              <a:rPr lang="en-US" dirty="0"/>
              <a:t> interface:</a:t>
            </a:r>
          </a:p>
        </p:txBody>
      </p:sp>
      <p:sp>
        <p:nvSpPr>
          <p:cNvPr id="9" name="Rectangle 8"/>
          <p:cNvSpPr/>
          <p:nvPr/>
        </p:nvSpPr>
        <p:spPr>
          <a:xfrm>
            <a:off x="1287439" y="2895052"/>
            <a:ext cx="6096000" cy="1477328"/>
          </a:xfrm>
          <a:prstGeom prst="rect">
            <a:avLst/>
          </a:prstGeom>
        </p:spPr>
        <p:txBody>
          <a:bodyPr>
            <a:spAutoFit/>
          </a:bodyPr>
          <a:lstStyle/>
          <a:p>
            <a:r>
              <a:rPr lang="en-US" dirty="0"/>
              <a:t>1. void </a:t>
            </a:r>
            <a:r>
              <a:rPr lang="en-US" dirty="0" err="1"/>
              <a:t>addLayoutComponent</a:t>
            </a:r>
            <a:r>
              <a:rPr lang="en-US" dirty="0"/>
              <a:t>(String, Component)</a:t>
            </a:r>
          </a:p>
          <a:p>
            <a:r>
              <a:rPr lang="en-US" dirty="0"/>
              <a:t>2. void </a:t>
            </a:r>
            <a:r>
              <a:rPr lang="en-US" dirty="0" err="1"/>
              <a:t>removeLayoutComponent</a:t>
            </a:r>
            <a:r>
              <a:rPr lang="en-US" dirty="0"/>
              <a:t>(Component)</a:t>
            </a:r>
          </a:p>
          <a:p>
            <a:r>
              <a:rPr lang="en-US" dirty="0"/>
              <a:t>3. Dimension </a:t>
            </a:r>
            <a:r>
              <a:rPr lang="en-US" dirty="0" err="1"/>
              <a:t>preferredLayoutSize</a:t>
            </a:r>
            <a:r>
              <a:rPr lang="en-US" dirty="0"/>
              <a:t>(Container)</a:t>
            </a:r>
          </a:p>
          <a:p>
            <a:r>
              <a:rPr lang="en-US" dirty="0"/>
              <a:t>4. Dimension </a:t>
            </a:r>
            <a:r>
              <a:rPr lang="en-US" dirty="0" err="1"/>
              <a:t>minimumLayoutSize</a:t>
            </a:r>
            <a:r>
              <a:rPr lang="en-US" dirty="0"/>
              <a:t>(Container)</a:t>
            </a:r>
          </a:p>
          <a:p>
            <a:r>
              <a:rPr lang="en-US" dirty="0"/>
              <a:t>5. void </a:t>
            </a:r>
            <a:r>
              <a:rPr lang="en-US" dirty="0" err="1"/>
              <a:t>layoutContainer</a:t>
            </a:r>
            <a:r>
              <a:rPr lang="en-US" dirty="0"/>
              <a:t>(Container)</a:t>
            </a:r>
          </a:p>
        </p:txBody>
      </p:sp>
      <p:sp>
        <p:nvSpPr>
          <p:cNvPr id="11" name="Rectangle 10"/>
          <p:cNvSpPr/>
          <p:nvPr/>
        </p:nvSpPr>
        <p:spPr>
          <a:xfrm>
            <a:off x="209266" y="4558058"/>
            <a:ext cx="6096000" cy="2031325"/>
          </a:xfrm>
          <a:prstGeom prst="rect">
            <a:avLst/>
          </a:prstGeom>
        </p:spPr>
        <p:txBody>
          <a:bodyPr>
            <a:spAutoFit/>
          </a:bodyPr>
          <a:lstStyle/>
          <a:p>
            <a:pPr marL="285750" indent="-285750">
              <a:buFont typeface="Arial" panose="020B0604020202020204" pitchFamily="34" charset="0"/>
              <a:buChar char="•"/>
            </a:pPr>
            <a:r>
              <a:rPr lang="en-US" dirty="0"/>
              <a:t>If you wish to support component constraints, maximum sizes, or alignment, then your layout manager should implement the LayoutManager2 interface. In fact, for these reasons among many others, nearly all modern layout managers will need to implement LayoutManager2. That interface adds five methods to those required by </a:t>
            </a:r>
            <a:r>
              <a:rPr lang="en-US" dirty="0" err="1"/>
              <a:t>LayoutManager</a:t>
            </a:r>
            <a:r>
              <a:rPr lang="en-US" dirty="0"/>
              <a:t>:</a:t>
            </a:r>
          </a:p>
        </p:txBody>
      </p:sp>
      <p:sp>
        <p:nvSpPr>
          <p:cNvPr id="12" name="Rectangle 11"/>
          <p:cNvSpPr/>
          <p:nvPr/>
        </p:nvSpPr>
        <p:spPr>
          <a:xfrm>
            <a:off x="6978555" y="4764796"/>
            <a:ext cx="4785815" cy="1477328"/>
          </a:xfrm>
          <a:prstGeom prst="rect">
            <a:avLst/>
          </a:prstGeom>
        </p:spPr>
        <p:txBody>
          <a:bodyPr wrap="square">
            <a:spAutoFit/>
          </a:bodyPr>
          <a:lstStyle/>
          <a:p>
            <a:pPr marL="342900" indent="-342900">
              <a:buFont typeface="+mj-lt"/>
              <a:buAutoNum type="arabicPeriod"/>
            </a:pPr>
            <a:r>
              <a:rPr lang="en-US" dirty="0" err="1"/>
              <a:t>addLayoutComponent</a:t>
            </a:r>
            <a:r>
              <a:rPr lang="en-US" dirty="0"/>
              <a:t>(Component, Object)</a:t>
            </a:r>
          </a:p>
          <a:p>
            <a:pPr marL="342900" indent="-342900">
              <a:buFont typeface="+mj-lt"/>
              <a:buAutoNum type="arabicPeriod"/>
            </a:pPr>
            <a:r>
              <a:rPr lang="en-US" dirty="0" err="1"/>
              <a:t>getLayoutAlignmentX</a:t>
            </a:r>
            <a:r>
              <a:rPr lang="en-US" dirty="0"/>
              <a:t>(Container)</a:t>
            </a:r>
          </a:p>
          <a:p>
            <a:pPr marL="342900" indent="-342900">
              <a:buFont typeface="+mj-lt"/>
              <a:buAutoNum type="arabicPeriod"/>
            </a:pPr>
            <a:r>
              <a:rPr lang="en-US" dirty="0" err="1"/>
              <a:t>getLayoutAlignmentY</a:t>
            </a:r>
            <a:r>
              <a:rPr lang="en-US" dirty="0"/>
              <a:t>(Container)</a:t>
            </a:r>
          </a:p>
          <a:p>
            <a:pPr marL="342900" indent="-342900">
              <a:buFont typeface="+mj-lt"/>
              <a:buAutoNum type="arabicPeriod"/>
            </a:pPr>
            <a:r>
              <a:rPr lang="en-US" dirty="0" err="1"/>
              <a:t>invalidateLayout</a:t>
            </a:r>
            <a:r>
              <a:rPr lang="en-US" dirty="0"/>
              <a:t>(Container)</a:t>
            </a:r>
          </a:p>
          <a:p>
            <a:pPr marL="342900" indent="-342900">
              <a:buFont typeface="+mj-lt"/>
              <a:buAutoNum type="arabicPeriod"/>
            </a:pPr>
            <a:r>
              <a:rPr lang="en-US" dirty="0" err="1"/>
              <a:t>maximumLayoutSize</a:t>
            </a:r>
            <a:r>
              <a:rPr lang="en-US" dirty="0"/>
              <a:t>(Container)</a:t>
            </a:r>
          </a:p>
        </p:txBody>
      </p:sp>
      <p:sp>
        <p:nvSpPr>
          <p:cNvPr id="2" name="Slide Number Placeholder 1">
            <a:extLst>
              <a:ext uri="{FF2B5EF4-FFF2-40B4-BE49-F238E27FC236}">
                <a16:creationId xmlns:a16="http://schemas.microsoft.com/office/drawing/2014/main" xmlns="" id="{B8D572C8-3D33-4AC5-9587-33DC998AFF9E}"/>
              </a:ext>
            </a:extLst>
          </p:cNvPr>
          <p:cNvSpPr>
            <a:spLocks noGrp="1"/>
          </p:cNvSpPr>
          <p:nvPr>
            <p:ph type="sldNum" sz="quarter" idx="12"/>
          </p:nvPr>
        </p:nvSpPr>
        <p:spPr/>
        <p:txBody>
          <a:bodyPr/>
          <a:lstStyle/>
          <a:p>
            <a:fld id="{E639563A-7DCB-47CB-AB34-581077280BE9}" type="slidenum">
              <a:rPr lang="en-US" smtClean="0"/>
              <a:t>35</a:t>
            </a:fld>
            <a:endParaRPr lang="en-US"/>
          </a:p>
        </p:txBody>
      </p:sp>
    </p:spTree>
    <p:extLst>
      <p:ext uri="{BB962C8B-B14F-4D97-AF65-F5344CB8AC3E}">
        <p14:creationId xmlns:p14="http://schemas.microsoft.com/office/powerpoint/2010/main" val="18291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712" y="133113"/>
            <a:ext cx="3206087" cy="549275"/>
          </a:xfrm>
        </p:spPr>
        <p:txBody>
          <a:bodyPr>
            <a:normAutofit/>
          </a:bodyPr>
          <a:lstStyle/>
          <a:p>
            <a:pPr algn="ctr"/>
            <a:r>
              <a:rPr lang="en-US" sz="3000" dirty="0" err="1"/>
              <a:t>FlowLayout</a:t>
            </a:r>
            <a:endParaRPr lang="en-US" sz="3000" dirty="0"/>
          </a:p>
        </p:txBody>
      </p:sp>
      <p:sp>
        <p:nvSpPr>
          <p:cNvPr id="4" name="Rectangle 3"/>
          <p:cNvSpPr/>
          <p:nvPr/>
        </p:nvSpPr>
        <p:spPr>
          <a:xfrm>
            <a:off x="209266" y="0"/>
            <a:ext cx="6096000" cy="6555641"/>
          </a:xfrm>
          <a:prstGeom prst="rect">
            <a:avLst/>
          </a:prstGeom>
        </p:spPr>
        <p:txBody>
          <a:bodyPr>
            <a:spAutoFit/>
          </a:bodyPr>
          <a:lstStyle/>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javax.swing</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MyFlowLayout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err="1">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f;  </a:t>
            </a:r>
          </a:p>
          <a:p>
            <a:r>
              <a:rPr lang="en-US" sz="2000" dirty="0" err="1">
                <a:solidFill>
                  <a:srgbClr val="000000"/>
                </a:solidFill>
                <a:latin typeface="Times New Roman" panose="02020603050405020304" pitchFamily="18" charset="0"/>
                <a:cs typeface="Times New Roman" panose="02020603050405020304" pitchFamily="18" charset="0"/>
              </a:rPr>
              <a:t>MyFlowLayout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f=</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b1=</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"1"</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b2=</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"2"</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b3=</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"3"</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b4=</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"4"</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b5=</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"5"</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(b1);</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(b2);</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(b3);</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(b4);</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(b5);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FlowLayout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FlowLayout.RIGHT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8200"/>
                </a:solidFill>
                <a:latin typeface="Times New Roman" panose="02020603050405020304" pitchFamily="18" charset="0"/>
                <a:cs typeface="Times New Roman" panose="02020603050405020304" pitchFamily="18" charset="0"/>
              </a:rPr>
              <a:t>//setting flow layout of right alignment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5736609" y="923330"/>
            <a:ext cx="6096000" cy="2246769"/>
          </a:xfrm>
          <a:prstGeom prst="rect">
            <a:avLst/>
          </a:prstGeom>
        </p:spPr>
        <p:txBody>
          <a:bodyPr>
            <a:spAutoFit/>
          </a:bodyPr>
          <a:lstStyle/>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static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main(String[] </a:t>
            </a:r>
            <a:r>
              <a:rPr lang="en-US" sz="2000" dirty="0" err="1">
                <a:solidFill>
                  <a:srgbClr val="000000"/>
                </a:solidFill>
                <a:latin typeface="Times New Roman" panose="02020603050405020304" pitchFamily="18" charset="0"/>
                <a:cs typeface="Times New Roman" panose="02020603050405020304" pitchFamily="18" charset="0"/>
              </a:rPr>
              <a:t>args</a:t>
            </a:r>
            <a:r>
              <a:rPr lang="en-US" sz="2000" dirty="0">
                <a:solidFill>
                  <a:srgbClr val="000000"/>
                </a:solidFill>
                <a:latin typeface="Times New Roman" panose="02020603050405020304" pitchFamily="18" charset="0"/>
                <a:cs typeface="Times New Roman" panose="02020603050405020304" pitchFamily="18" charset="0"/>
              </a:rPr>
              <a:t>) {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MyFlowLayout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p:txBody>
      </p:sp>
      <p:pic>
        <p:nvPicPr>
          <p:cNvPr id="2050" name="Picture 2" descr="FlowLayou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555" y="2687424"/>
            <a:ext cx="4086653" cy="407491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9DE7D836-3A7E-4A51-8274-C8DA97B7D4D8}"/>
              </a:ext>
            </a:extLst>
          </p:cNvPr>
          <p:cNvSpPr>
            <a:spLocks noGrp="1"/>
          </p:cNvSpPr>
          <p:nvPr>
            <p:ph type="sldNum" sz="quarter" idx="12"/>
          </p:nvPr>
        </p:nvSpPr>
        <p:spPr/>
        <p:txBody>
          <a:bodyPr/>
          <a:lstStyle/>
          <a:p>
            <a:fld id="{E639563A-7DCB-47CB-AB34-581077280BE9}" type="slidenum">
              <a:rPr lang="en-US" smtClean="0"/>
              <a:t>36</a:t>
            </a:fld>
            <a:endParaRPr lang="en-US"/>
          </a:p>
        </p:txBody>
      </p:sp>
    </p:spTree>
    <p:extLst>
      <p:ext uri="{BB962C8B-B14F-4D97-AF65-F5344CB8AC3E}">
        <p14:creationId xmlns:p14="http://schemas.microsoft.com/office/powerpoint/2010/main" val="18727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0"/>
            <a:ext cx="10515600" cy="576571"/>
          </a:xfrm>
        </p:spPr>
        <p:txBody>
          <a:bodyPr>
            <a:normAutofit/>
          </a:bodyPr>
          <a:lstStyle/>
          <a:p>
            <a:pPr algn="ctr"/>
            <a:r>
              <a:rPr lang="en-US" sz="3000" dirty="0"/>
              <a:t>Event and Listener (Java Event Handling)</a:t>
            </a:r>
          </a:p>
        </p:txBody>
      </p:sp>
      <p:sp>
        <p:nvSpPr>
          <p:cNvPr id="3" name="Content Placeholder 2"/>
          <p:cNvSpPr>
            <a:spLocks noGrp="1"/>
          </p:cNvSpPr>
          <p:nvPr>
            <p:ph idx="1"/>
          </p:nvPr>
        </p:nvSpPr>
        <p:spPr>
          <a:xfrm>
            <a:off x="838200" y="870282"/>
            <a:ext cx="10515600" cy="890279"/>
          </a:xfrm>
        </p:spPr>
        <p:txBody>
          <a:bodyPr>
            <a:normAutofit lnSpcReduction="10000"/>
          </a:bodyPr>
          <a:lstStyle/>
          <a:p>
            <a:pPr algn="just"/>
            <a:r>
              <a:rPr lang="en-US" sz="2000" dirty="0"/>
              <a:t>Changing the state of an object is known as an event. For example, click on button, dragging mouse etc. The </a:t>
            </a:r>
            <a:r>
              <a:rPr lang="en-US" sz="2000" dirty="0" err="1"/>
              <a:t>java.awt.event</a:t>
            </a:r>
            <a:r>
              <a:rPr lang="en-US" sz="2000" dirty="0"/>
              <a:t> package provides many event classes and Listener interfaces for event handling.</a:t>
            </a:r>
          </a:p>
        </p:txBody>
      </p:sp>
      <p:graphicFrame>
        <p:nvGraphicFramePr>
          <p:cNvPr id="4" name="Table 3"/>
          <p:cNvGraphicFramePr>
            <a:graphicFrameLocks noGrp="1"/>
          </p:cNvGraphicFramePr>
          <p:nvPr/>
        </p:nvGraphicFramePr>
        <p:xfrm>
          <a:off x="3330054" y="1692322"/>
          <a:ext cx="8229598" cy="4960565"/>
        </p:xfrm>
        <a:graphic>
          <a:graphicData uri="http://schemas.openxmlformats.org/drawingml/2006/table">
            <a:tbl>
              <a:tblPr/>
              <a:tblGrid>
                <a:gridCol w="4114799">
                  <a:extLst>
                    <a:ext uri="{9D8B030D-6E8A-4147-A177-3AD203B41FA5}">
                      <a16:colId xmlns:a16="http://schemas.microsoft.com/office/drawing/2014/main" xmlns="" val="20000"/>
                    </a:ext>
                  </a:extLst>
                </a:gridCol>
                <a:gridCol w="4114799">
                  <a:extLst>
                    <a:ext uri="{9D8B030D-6E8A-4147-A177-3AD203B41FA5}">
                      <a16:colId xmlns:a16="http://schemas.microsoft.com/office/drawing/2014/main" xmlns="" val="20001"/>
                    </a:ext>
                  </a:extLst>
                </a:gridCol>
              </a:tblGrid>
              <a:tr h="452885">
                <a:tc>
                  <a:txBody>
                    <a:bodyPr/>
                    <a:lstStyle/>
                    <a:p>
                      <a:pPr algn="l" fontAlgn="t"/>
                      <a:r>
                        <a:rPr lang="en-US" sz="2000" dirty="0">
                          <a:solidFill>
                            <a:srgbClr val="000000"/>
                          </a:solidFill>
                          <a:effectLst/>
                          <a:latin typeface="times new roman" panose="02020603050405020304" pitchFamily="18" charset="0"/>
                        </a:rPr>
                        <a:t>Event Classes</a:t>
                      </a:r>
                    </a:p>
                  </a:txBody>
                  <a:tcPr marL="90905" marR="90905" marT="90905" marB="90905">
                    <a:lnL w="9525" cap="flat" cmpd="sng" algn="ctr">
                      <a:solidFill>
                        <a:srgbClr val="90B558"/>
                      </a:solidFill>
                      <a:prstDash val="solid"/>
                      <a:round/>
                      <a:headEnd type="none" w="med" len="med"/>
                      <a:tailEnd type="none" w="med" len="med"/>
                    </a:lnL>
                    <a:lnR w="9525" cap="flat" cmpd="sng" algn="ctr">
                      <a:solidFill>
                        <a:srgbClr val="90B558"/>
                      </a:solidFill>
                      <a:prstDash val="solid"/>
                      <a:round/>
                      <a:headEnd type="none" w="med" len="med"/>
                      <a:tailEnd type="none" w="med" len="med"/>
                    </a:lnR>
                    <a:lnT w="9525" cap="flat" cmpd="sng" algn="ctr">
                      <a:solidFill>
                        <a:srgbClr val="90B5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latin typeface="times new roman" panose="02020603050405020304" pitchFamily="18" charset="0"/>
                        </a:rPr>
                        <a:t>Listener Interfaces</a:t>
                      </a:r>
                    </a:p>
                  </a:txBody>
                  <a:tcPr marL="90905" marR="90905" marT="90905" marB="90905">
                    <a:lnL w="9525" cap="flat" cmpd="sng" algn="ctr">
                      <a:solidFill>
                        <a:srgbClr val="90B558"/>
                      </a:solidFill>
                      <a:prstDash val="solid"/>
                      <a:round/>
                      <a:headEnd type="none" w="med" len="med"/>
                      <a:tailEnd type="none" w="med" len="med"/>
                    </a:lnL>
                    <a:lnR w="9525" cap="flat" cmpd="sng" algn="ctr">
                      <a:solidFill>
                        <a:srgbClr val="90B558"/>
                      </a:solidFill>
                      <a:prstDash val="solid"/>
                      <a:round/>
                      <a:headEnd type="none" w="med" len="med"/>
                      <a:tailEnd type="none" w="med" len="med"/>
                    </a:lnR>
                    <a:lnT w="9525" cap="flat" cmpd="sng" algn="ctr">
                      <a:solidFill>
                        <a:srgbClr val="90B5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0000"/>
                  </a:ext>
                </a:extLst>
              </a:tr>
              <a:tr h="384266">
                <a:tc>
                  <a:txBody>
                    <a:bodyPr/>
                    <a:lstStyle/>
                    <a:p>
                      <a:pPr algn="l" fontAlgn="t"/>
                      <a:r>
                        <a:rPr lang="en-US" sz="1400">
                          <a:solidFill>
                            <a:srgbClr val="000000"/>
                          </a:solidFill>
                          <a:effectLst/>
                          <a:latin typeface="verdana" panose="020B0604030504040204" pitchFamily="34" charset="0"/>
                        </a:rPr>
                        <a:t>ActionEvent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ActionListener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631295">
                <a:tc>
                  <a:txBody>
                    <a:bodyPr/>
                    <a:lstStyle/>
                    <a:p>
                      <a:pPr algn="l" fontAlgn="t"/>
                      <a:r>
                        <a:rPr lang="en-US" sz="1400">
                          <a:solidFill>
                            <a:srgbClr val="000000"/>
                          </a:solidFill>
                          <a:effectLst/>
                          <a:latin typeface="verdana" panose="020B0604030504040204" pitchFamily="34" charset="0"/>
                        </a:rPr>
                        <a:t>MouseEvent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MouseListener and MouseMotionListener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2"/>
                  </a:ext>
                </a:extLst>
              </a:tr>
              <a:tr h="384266">
                <a:tc>
                  <a:txBody>
                    <a:bodyPr/>
                    <a:lstStyle/>
                    <a:p>
                      <a:pPr algn="l" fontAlgn="t"/>
                      <a:r>
                        <a:rPr lang="en-US" sz="1400" dirty="0" err="1">
                          <a:solidFill>
                            <a:srgbClr val="000000"/>
                          </a:solidFill>
                          <a:effectLst/>
                          <a:latin typeface="verdana" panose="020B0604030504040204" pitchFamily="34" charset="0"/>
                        </a:rPr>
                        <a:t>MouseWheelEvent</a:t>
                      </a:r>
                      <a:endParaRPr lang="en-US" sz="1400" dirty="0">
                        <a:solidFill>
                          <a:srgbClr val="000000"/>
                        </a:solidFill>
                        <a:effectLst/>
                        <a:latin typeface="verdana" panose="020B060403050404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MouseWheelListener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84266">
                <a:tc>
                  <a:txBody>
                    <a:bodyPr/>
                    <a:lstStyle/>
                    <a:p>
                      <a:pPr algn="l" fontAlgn="t"/>
                      <a:r>
                        <a:rPr lang="en-US" sz="1400">
                          <a:solidFill>
                            <a:srgbClr val="000000"/>
                          </a:solidFill>
                          <a:effectLst/>
                          <a:latin typeface="verdana" panose="020B0604030504040204" pitchFamily="34" charset="0"/>
                        </a:rPr>
                        <a:t>KeyEvent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KeyListener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4"/>
                  </a:ext>
                </a:extLst>
              </a:tr>
              <a:tr h="384266">
                <a:tc>
                  <a:txBody>
                    <a:bodyPr/>
                    <a:lstStyle/>
                    <a:p>
                      <a:pPr algn="l" fontAlgn="t"/>
                      <a:r>
                        <a:rPr lang="en-US" sz="1400">
                          <a:solidFill>
                            <a:srgbClr val="000000"/>
                          </a:solidFill>
                          <a:effectLst/>
                          <a:latin typeface="verdana" panose="020B0604030504040204" pitchFamily="34" charset="0"/>
                        </a:rPr>
                        <a:t>ItemEvent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ItemListener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84266">
                <a:tc>
                  <a:txBody>
                    <a:bodyPr/>
                    <a:lstStyle/>
                    <a:p>
                      <a:pPr algn="l" fontAlgn="t"/>
                      <a:r>
                        <a:rPr lang="en-US" sz="1400">
                          <a:solidFill>
                            <a:srgbClr val="000000"/>
                          </a:solidFill>
                          <a:effectLst/>
                          <a:latin typeface="verdana" panose="020B0604030504040204" pitchFamily="34" charset="0"/>
                        </a:rPr>
                        <a:t>TextEvent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TextListener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6"/>
                  </a:ext>
                </a:extLst>
              </a:tr>
              <a:tr h="384266">
                <a:tc>
                  <a:txBody>
                    <a:bodyPr/>
                    <a:lstStyle/>
                    <a:p>
                      <a:pPr algn="l" fontAlgn="t"/>
                      <a:r>
                        <a:rPr lang="en-US" sz="1400">
                          <a:solidFill>
                            <a:srgbClr val="000000"/>
                          </a:solidFill>
                          <a:effectLst/>
                          <a:latin typeface="verdana" panose="020B0604030504040204" pitchFamily="34" charset="0"/>
                        </a:rPr>
                        <a:t>AdjustmentEvent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AdjustmentListener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384266">
                <a:tc>
                  <a:txBody>
                    <a:bodyPr/>
                    <a:lstStyle/>
                    <a:p>
                      <a:pPr algn="l" fontAlgn="t"/>
                      <a:r>
                        <a:rPr lang="en-US" sz="1400">
                          <a:solidFill>
                            <a:srgbClr val="000000"/>
                          </a:solidFill>
                          <a:effectLst/>
                          <a:latin typeface="verdana" panose="020B0604030504040204" pitchFamily="34" charset="0"/>
                        </a:rPr>
                        <a:t>WindowEvent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WindowListener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8"/>
                  </a:ext>
                </a:extLst>
              </a:tr>
              <a:tr h="384266">
                <a:tc>
                  <a:txBody>
                    <a:bodyPr/>
                    <a:lstStyle/>
                    <a:p>
                      <a:pPr algn="l" fontAlgn="t"/>
                      <a:r>
                        <a:rPr lang="en-US" sz="1400">
                          <a:solidFill>
                            <a:srgbClr val="000000"/>
                          </a:solidFill>
                          <a:effectLst/>
                          <a:latin typeface="verdana" panose="020B0604030504040204" pitchFamily="34" charset="0"/>
                        </a:rPr>
                        <a:t>ComponentEvent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ComponentListener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384266">
                <a:tc>
                  <a:txBody>
                    <a:bodyPr/>
                    <a:lstStyle/>
                    <a:p>
                      <a:pPr algn="l" fontAlgn="t"/>
                      <a:r>
                        <a:rPr lang="en-US" sz="1400">
                          <a:solidFill>
                            <a:srgbClr val="000000"/>
                          </a:solidFill>
                          <a:effectLst/>
                          <a:latin typeface="verdana" panose="020B0604030504040204" pitchFamily="34" charset="0"/>
                        </a:rPr>
                        <a:t>ContainerEvent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ContainerListener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10"/>
                  </a:ext>
                </a:extLst>
              </a:tr>
              <a:tr h="384266">
                <a:tc>
                  <a:txBody>
                    <a:bodyPr/>
                    <a:lstStyle/>
                    <a:p>
                      <a:pPr algn="l" fontAlgn="t"/>
                      <a:r>
                        <a:rPr lang="en-US" sz="1400">
                          <a:solidFill>
                            <a:srgbClr val="000000"/>
                          </a:solidFill>
                          <a:effectLst/>
                          <a:latin typeface="verdana" panose="020B0604030504040204" pitchFamily="34" charset="0"/>
                        </a:rPr>
                        <a:t>FocusEvent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err="1">
                          <a:solidFill>
                            <a:srgbClr val="000000"/>
                          </a:solidFill>
                          <a:effectLst/>
                          <a:latin typeface="verdana" panose="020B0604030504040204" pitchFamily="34" charset="0"/>
                        </a:rPr>
                        <a:t>FocusListener</a:t>
                      </a:r>
                      <a:endParaRPr lang="en-US" sz="1400" dirty="0">
                        <a:solidFill>
                          <a:srgbClr val="000000"/>
                        </a:solidFill>
                        <a:effectLst/>
                        <a:latin typeface="verdana" panose="020B060403050404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bl>
          </a:graphicData>
        </a:graphic>
      </p:graphicFrame>
      <p:sp>
        <p:nvSpPr>
          <p:cNvPr id="5" name="Slide Number Placeholder 4">
            <a:extLst>
              <a:ext uri="{FF2B5EF4-FFF2-40B4-BE49-F238E27FC236}">
                <a16:creationId xmlns:a16="http://schemas.microsoft.com/office/drawing/2014/main" xmlns="" id="{7F38475B-1035-4014-80EE-EEC350038B30}"/>
              </a:ext>
            </a:extLst>
          </p:cNvPr>
          <p:cNvSpPr>
            <a:spLocks noGrp="1"/>
          </p:cNvSpPr>
          <p:nvPr>
            <p:ph type="sldNum" sz="quarter" idx="12"/>
          </p:nvPr>
        </p:nvSpPr>
        <p:spPr/>
        <p:txBody>
          <a:bodyPr/>
          <a:lstStyle/>
          <a:p>
            <a:fld id="{E639563A-7DCB-47CB-AB34-581077280BE9}" type="slidenum">
              <a:rPr lang="en-US" smtClean="0"/>
              <a:t>37</a:t>
            </a:fld>
            <a:endParaRPr lang="en-US"/>
          </a:p>
        </p:txBody>
      </p:sp>
    </p:spTree>
    <p:extLst>
      <p:ext uri="{BB962C8B-B14F-4D97-AF65-F5344CB8AC3E}">
        <p14:creationId xmlns:p14="http://schemas.microsoft.com/office/powerpoint/2010/main" val="49941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01"/>
            <a:ext cx="10515600" cy="481036"/>
          </a:xfrm>
        </p:spPr>
        <p:txBody>
          <a:bodyPr>
            <a:normAutofit fontScale="90000"/>
          </a:bodyPr>
          <a:lstStyle/>
          <a:p>
            <a:pPr algn="ctr"/>
            <a:r>
              <a:rPr lang="en-US" sz="3000" dirty="0"/>
              <a:t>Registration Methods</a:t>
            </a:r>
          </a:p>
        </p:txBody>
      </p:sp>
      <p:sp>
        <p:nvSpPr>
          <p:cNvPr id="4" name="Rectangle 3"/>
          <p:cNvSpPr/>
          <p:nvPr/>
        </p:nvSpPr>
        <p:spPr>
          <a:xfrm>
            <a:off x="2372436" y="1162293"/>
            <a:ext cx="7447128" cy="5016758"/>
          </a:xfrm>
          <a:prstGeom prst="rect">
            <a:avLst/>
          </a:prstGeom>
        </p:spPr>
        <p:txBody>
          <a:bodyPr wrap="square">
            <a:spAutoFit/>
          </a:bodyPr>
          <a:lstStyle/>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Button</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err="1">
                <a:solidFill>
                  <a:srgbClr val="000000"/>
                </a:solidFill>
                <a:latin typeface="Times New Roman" panose="02020603050405020304" pitchFamily="18" charset="0"/>
                <a:cs typeface="Times New Roman" panose="02020603050405020304" pitchFamily="18" charset="0"/>
              </a:rPr>
              <a:t>MenuItem</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err="1">
                <a:solidFill>
                  <a:srgbClr val="000000"/>
                </a:solidFill>
                <a:latin typeface="Times New Roman" panose="02020603050405020304" pitchFamily="18" charset="0"/>
                <a:cs typeface="Times New Roman" panose="02020603050405020304" pitchFamily="18" charset="0"/>
              </a:rPr>
              <a:t>TextField</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addTextListener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TextListener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err="1">
                <a:solidFill>
                  <a:srgbClr val="000000"/>
                </a:solidFill>
                <a:latin typeface="Times New Roman" panose="02020603050405020304" pitchFamily="18" charset="0"/>
                <a:cs typeface="Times New Roman" panose="02020603050405020304" pitchFamily="18" charset="0"/>
              </a:rPr>
              <a:t>TextArea</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addTextListener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TextListener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Checkbox</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addItemListener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Choice</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addItemListener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List</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addItemListener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a:t>
            </a:r>
            <a:endParaRPr lang="en-US" sz="2000" b="0" dirty="0">
              <a:solidFill>
                <a:srgbClr val="000000"/>
              </a:solidFill>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9C7EB2E9-E669-47C7-8B04-C28AF2B57B4D}"/>
              </a:ext>
            </a:extLst>
          </p:cNvPr>
          <p:cNvSpPr>
            <a:spLocks noGrp="1"/>
          </p:cNvSpPr>
          <p:nvPr>
            <p:ph type="sldNum" sz="quarter" idx="12"/>
          </p:nvPr>
        </p:nvSpPr>
        <p:spPr/>
        <p:txBody>
          <a:bodyPr/>
          <a:lstStyle/>
          <a:p>
            <a:fld id="{E639563A-7DCB-47CB-AB34-581077280BE9}" type="slidenum">
              <a:rPr lang="en-US" smtClean="0"/>
              <a:t>38</a:t>
            </a:fld>
            <a:endParaRPr lang="en-US"/>
          </a:p>
        </p:txBody>
      </p:sp>
    </p:spTree>
    <p:extLst>
      <p:ext uri="{BB962C8B-B14F-4D97-AF65-F5344CB8AC3E}">
        <p14:creationId xmlns:p14="http://schemas.microsoft.com/office/powerpoint/2010/main" val="263131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122" y="119466"/>
            <a:ext cx="8487770" cy="576571"/>
          </a:xfrm>
        </p:spPr>
        <p:txBody>
          <a:bodyPr>
            <a:normAutofit/>
          </a:bodyPr>
          <a:lstStyle/>
          <a:p>
            <a:pPr algn="ctr"/>
            <a:r>
              <a:rPr lang="en-US" sz="3000" dirty="0"/>
              <a:t>Java event handling by implementing </a:t>
            </a:r>
            <a:r>
              <a:rPr lang="en-US" sz="3000" dirty="0" err="1"/>
              <a:t>ActionListener</a:t>
            </a:r>
            <a:endParaRPr lang="en-US" sz="3000" dirty="0"/>
          </a:p>
        </p:txBody>
      </p:sp>
      <p:sp>
        <p:nvSpPr>
          <p:cNvPr id="4" name="Rectangle 3"/>
          <p:cNvSpPr/>
          <p:nvPr/>
        </p:nvSpPr>
        <p:spPr>
          <a:xfrm>
            <a:off x="254758" y="939382"/>
            <a:ext cx="5954973" cy="4247317"/>
          </a:xfrm>
          <a:prstGeom prst="rect">
            <a:avLst/>
          </a:prstGeom>
        </p:spPr>
        <p:txBody>
          <a:bodyPr wrap="square">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AEvent</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extends</a:t>
            </a:r>
            <a:r>
              <a:rPr lang="en-US" dirty="0">
                <a:solidFill>
                  <a:srgbClr val="000000"/>
                </a:solidFill>
                <a:latin typeface="Times New Roman" panose="02020603050405020304" pitchFamily="18" charset="0"/>
                <a:cs typeface="Times New Roman" panose="02020603050405020304" pitchFamily="18" charset="0"/>
              </a:rPr>
              <a:t> Frame </a:t>
            </a:r>
            <a:r>
              <a:rPr lang="en-US" b="1" dirty="0">
                <a:solidFill>
                  <a:srgbClr val="006699"/>
                </a:solidFill>
                <a:latin typeface="Times New Roman" panose="02020603050405020304" pitchFamily="18" charset="0"/>
                <a:cs typeface="Times New Roman" panose="02020603050405020304" pitchFamily="18" charset="0"/>
              </a:rPr>
              <a:t>implements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ActionListener</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TextField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tf</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AEvent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8200"/>
                </a:solidFill>
                <a:latin typeface="Times New Roman" panose="02020603050405020304" pitchFamily="18" charset="0"/>
                <a:cs typeface="Times New Roman" panose="02020603050405020304" pitchFamily="18" charset="0"/>
              </a:rPr>
              <a:t>//create components</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tf</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TextField</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tf.setBounds</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60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170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Button b=</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Button(</a:t>
            </a:r>
            <a:r>
              <a:rPr lang="en-US" dirty="0">
                <a:solidFill>
                  <a:srgbClr val="0000FF"/>
                </a:solidFill>
                <a:latin typeface="Times New Roman" panose="02020603050405020304" pitchFamily="18" charset="0"/>
                <a:cs typeface="Times New Roman" panose="02020603050405020304" pitchFamily="18" charset="0"/>
              </a:rPr>
              <a:t>"click me"</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b.setBounds</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120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80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8200"/>
                </a:solidFill>
                <a:latin typeface="Times New Roman" panose="02020603050405020304" pitchFamily="18" charset="0"/>
                <a:cs typeface="Times New Roman" panose="02020603050405020304" pitchFamily="18" charset="0"/>
              </a:rPr>
              <a:t>//register listener</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b.addActionListener</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8200"/>
                </a:solidFill>
                <a:latin typeface="Times New Roman" panose="02020603050405020304" pitchFamily="18" charset="0"/>
                <a:cs typeface="Times New Roman" panose="02020603050405020304" pitchFamily="18" charset="0"/>
              </a:rPr>
              <a:t>//passing current instance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6209731" y="802904"/>
            <a:ext cx="5167953" cy="3493264"/>
          </a:xfrm>
          <a:prstGeom prst="rect">
            <a:avLst/>
          </a:prstGeom>
        </p:spPr>
        <p:txBody>
          <a:bodyPr wrap="square">
            <a:spAutoFit/>
          </a:bodyPr>
          <a:lstStyle/>
          <a:p>
            <a:r>
              <a:rPr lang="en-US" sz="1700" dirty="0">
                <a:solidFill>
                  <a:srgbClr val="008200"/>
                </a:solidFill>
                <a:latin typeface="Times New Roman" panose="02020603050405020304" pitchFamily="18" charset="0"/>
                <a:cs typeface="Times New Roman" panose="02020603050405020304" pitchFamily="18" charset="0"/>
              </a:rPr>
              <a:t>//add components and set size, layout and visibility</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add(b);add(</a:t>
            </a:r>
            <a:r>
              <a:rPr lang="en-US" sz="1700" dirty="0" err="1">
                <a:solidFill>
                  <a:srgbClr val="000000"/>
                </a:solidFill>
                <a:latin typeface="Times New Roman" panose="02020603050405020304" pitchFamily="18" charset="0"/>
                <a:cs typeface="Times New Roman" panose="02020603050405020304" pitchFamily="18" charset="0"/>
              </a:rPr>
              <a:t>tf</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err="1">
                <a:solidFill>
                  <a:srgbClr val="000000"/>
                </a:solidFill>
                <a:latin typeface="Times New Roman" panose="02020603050405020304" pitchFamily="18" charset="0"/>
                <a:cs typeface="Times New Roman" panose="02020603050405020304" pitchFamily="18" charset="0"/>
              </a:rPr>
              <a:t>setSize</a:t>
            </a:r>
            <a:r>
              <a:rPr lang="en-US" sz="1700" dirty="0">
                <a:solidFill>
                  <a:srgbClr val="000000"/>
                </a:solidFill>
                <a:latin typeface="Times New Roman" panose="02020603050405020304" pitchFamily="18" charset="0"/>
                <a:cs typeface="Times New Roman" panose="02020603050405020304" pitchFamily="18" charset="0"/>
              </a:rPr>
              <a:t>(</a:t>
            </a:r>
            <a:r>
              <a:rPr lang="en-US" sz="1700" dirty="0">
                <a:solidFill>
                  <a:srgbClr val="C00000"/>
                </a:solidFill>
                <a:latin typeface="Times New Roman" panose="02020603050405020304" pitchFamily="18" charset="0"/>
                <a:cs typeface="Times New Roman" panose="02020603050405020304" pitchFamily="18" charset="0"/>
              </a:rPr>
              <a:t>300</a:t>
            </a:r>
            <a:r>
              <a:rPr lang="en-US" sz="1700" dirty="0">
                <a:solidFill>
                  <a:srgbClr val="000000"/>
                </a:solidFill>
                <a:latin typeface="Times New Roman" panose="02020603050405020304" pitchFamily="18" charset="0"/>
                <a:cs typeface="Times New Roman" panose="02020603050405020304" pitchFamily="18" charset="0"/>
              </a:rPr>
              <a:t>,</a:t>
            </a:r>
            <a:r>
              <a:rPr lang="en-US" sz="1700" dirty="0">
                <a:solidFill>
                  <a:srgbClr val="C00000"/>
                </a:solidFill>
                <a:latin typeface="Times New Roman" panose="02020603050405020304" pitchFamily="18" charset="0"/>
                <a:cs typeface="Times New Roman" panose="02020603050405020304" pitchFamily="18" charset="0"/>
              </a:rPr>
              <a:t>300</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err="1">
                <a:solidFill>
                  <a:srgbClr val="000000"/>
                </a:solidFill>
                <a:latin typeface="Times New Roman" panose="02020603050405020304" pitchFamily="18" charset="0"/>
                <a:cs typeface="Times New Roman" panose="02020603050405020304" pitchFamily="18" charset="0"/>
              </a:rPr>
              <a:t>setLayout</a:t>
            </a:r>
            <a:r>
              <a:rPr lang="en-US" sz="1700" dirty="0">
                <a:solidFill>
                  <a:srgbClr val="000000"/>
                </a:solidFill>
                <a:latin typeface="Times New Roman" panose="02020603050405020304" pitchFamily="18" charset="0"/>
                <a:cs typeface="Times New Roman" panose="02020603050405020304" pitchFamily="18" charset="0"/>
              </a:rPr>
              <a:t>(</a:t>
            </a:r>
            <a:r>
              <a:rPr lang="en-US" sz="1700" b="1" dirty="0">
                <a:solidFill>
                  <a:srgbClr val="006699"/>
                </a:solidFill>
                <a:latin typeface="Times New Roman" panose="02020603050405020304" pitchFamily="18" charset="0"/>
                <a:cs typeface="Times New Roman" panose="02020603050405020304" pitchFamily="18" charset="0"/>
              </a:rPr>
              <a:t>null</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err="1">
                <a:solidFill>
                  <a:srgbClr val="000000"/>
                </a:solidFill>
                <a:latin typeface="Times New Roman" panose="02020603050405020304" pitchFamily="18" charset="0"/>
                <a:cs typeface="Times New Roman" panose="02020603050405020304" pitchFamily="18" charset="0"/>
              </a:rPr>
              <a:t>setVisible</a:t>
            </a:r>
            <a:r>
              <a:rPr lang="en-US" sz="1700" dirty="0">
                <a:solidFill>
                  <a:srgbClr val="000000"/>
                </a:solidFill>
                <a:latin typeface="Times New Roman" panose="02020603050405020304" pitchFamily="18" charset="0"/>
                <a:cs typeface="Times New Roman" panose="02020603050405020304" pitchFamily="18" charset="0"/>
              </a:rPr>
              <a:t>(</a:t>
            </a:r>
            <a:r>
              <a:rPr lang="en-US" sz="1700" b="1" dirty="0">
                <a:solidFill>
                  <a:srgbClr val="006699"/>
                </a:solidFill>
                <a:latin typeface="Times New Roman" panose="02020603050405020304" pitchFamily="18" charset="0"/>
                <a:cs typeface="Times New Roman" panose="02020603050405020304" pitchFamily="18" charset="0"/>
              </a:rPr>
              <a:t>true</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  </a:t>
            </a:r>
          </a:p>
          <a:p>
            <a:r>
              <a:rPr lang="en-US" sz="1700" b="1" dirty="0">
                <a:solidFill>
                  <a:srgbClr val="006699"/>
                </a:solidFill>
                <a:latin typeface="Times New Roman" panose="02020603050405020304" pitchFamily="18" charset="0"/>
                <a:cs typeface="Times New Roman" panose="02020603050405020304" pitchFamily="18" charset="0"/>
              </a:rPr>
              <a:t>public</a:t>
            </a:r>
            <a:r>
              <a:rPr lang="en-US" sz="1700" dirty="0">
                <a:solidFill>
                  <a:srgbClr val="000000"/>
                </a:solidFill>
                <a:latin typeface="Times New Roman" panose="02020603050405020304" pitchFamily="18" charset="0"/>
                <a:cs typeface="Times New Roman" panose="02020603050405020304" pitchFamily="18" charset="0"/>
              </a:rPr>
              <a:t> </a:t>
            </a:r>
            <a:r>
              <a:rPr lang="en-US" sz="1700" b="1" dirty="0">
                <a:solidFill>
                  <a:srgbClr val="006699"/>
                </a:solidFill>
                <a:latin typeface="Times New Roman" panose="02020603050405020304" pitchFamily="18" charset="0"/>
                <a:cs typeface="Times New Roman" panose="02020603050405020304" pitchFamily="18" charset="0"/>
              </a:rPr>
              <a:t>void</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actionPerformed</a:t>
            </a:r>
            <a:r>
              <a:rPr lang="en-US" sz="1700" dirty="0">
                <a:solidFill>
                  <a:srgbClr val="000000"/>
                </a:solidFill>
                <a:latin typeface="Times New Roman" panose="02020603050405020304" pitchFamily="18" charset="0"/>
                <a:cs typeface="Times New Roman" panose="02020603050405020304" pitchFamily="18" charset="0"/>
              </a:rPr>
              <a:t>(</a:t>
            </a:r>
            <a:r>
              <a:rPr lang="en-US" sz="1700" dirty="0" err="1">
                <a:solidFill>
                  <a:srgbClr val="000000"/>
                </a:solidFill>
                <a:latin typeface="Times New Roman" panose="02020603050405020304" pitchFamily="18" charset="0"/>
                <a:cs typeface="Times New Roman" panose="02020603050405020304" pitchFamily="18" charset="0"/>
              </a:rPr>
              <a:t>ActionEvent</a:t>
            </a:r>
            <a:r>
              <a:rPr lang="en-US" sz="1700" dirty="0">
                <a:solidFill>
                  <a:srgbClr val="000000"/>
                </a:solidFill>
                <a:latin typeface="Times New Roman" panose="02020603050405020304" pitchFamily="18" charset="0"/>
                <a:cs typeface="Times New Roman" panose="02020603050405020304" pitchFamily="18" charset="0"/>
              </a:rPr>
              <a:t> e){  </a:t>
            </a:r>
          </a:p>
          <a:p>
            <a:r>
              <a:rPr lang="en-US" sz="1700" dirty="0" err="1">
                <a:solidFill>
                  <a:srgbClr val="000000"/>
                </a:solidFill>
                <a:latin typeface="Times New Roman" panose="02020603050405020304" pitchFamily="18" charset="0"/>
                <a:cs typeface="Times New Roman" panose="02020603050405020304" pitchFamily="18" charset="0"/>
              </a:rPr>
              <a:t>tf.setText</a:t>
            </a:r>
            <a:r>
              <a:rPr lang="en-US" sz="1700" dirty="0">
                <a:solidFill>
                  <a:srgbClr val="000000"/>
                </a:solidFill>
                <a:latin typeface="Times New Roman" panose="02020603050405020304" pitchFamily="18" charset="0"/>
                <a:cs typeface="Times New Roman" panose="02020603050405020304" pitchFamily="18" charset="0"/>
              </a:rPr>
              <a:t>(</a:t>
            </a:r>
            <a:r>
              <a:rPr lang="en-US" sz="1700" dirty="0">
                <a:solidFill>
                  <a:srgbClr val="0000FF"/>
                </a:solidFill>
                <a:latin typeface="Times New Roman" panose="02020603050405020304" pitchFamily="18" charset="0"/>
                <a:cs typeface="Times New Roman" panose="02020603050405020304" pitchFamily="18" charset="0"/>
              </a:rPr>
              <a:t>"Welcome"</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  </a:t>
            </a:r>
          </a:p>
          <a:p>
            <a:r>
              <a:rPr lang="en-US" sz="1700" b="1" dirty="0">
                <a:solidFill>
                  <a:srgbClr val="006699"/>
                </a:solidFill>
                <a:latin typeface="Times New Roman" panose="02020603050405020304" pitchFamily="18" charset="0"/>
                <a:cs typeface="Times New Roman" panose="02020603050405020304" pitchFamily="18" charset="0"/>
              </a:rPr>
              <a:t>public</a:t>
            </a:r>
            <a:r>
              <a:rPr lang="en-US" sz="1700" dirty="0">
                <a:solidFill>
                  <a:srgbClr val="000000"/>
                </a:solidFill>
                <a:latin typeface="Times New Roman" panose="02020603050405020304" pitchFamily="18" charset="0"/>
                <a:cs typeface="Times New Roman" panose="02020603050405020304" pitchFamily="18" charset="0"/>
              </a:rPr>
              <a:t> </a:t>
            </a:r>
            <a:r>
              <a:rPr lang="en-US" sz="1700" b="1" dirty="0">
                <a:solidFill>
                  <a:srgbClr val="006699"/>
                </a:solidFill>
                <a:latin typeface="Times New Roman" panose="02020603050405020304" pitchFamily="18" charset="0"/>
                <a:cs typeface="Times New Roman" panose="02020603050405020304" pitchFamily="18" charset="0"/>
              </a:rPr>
              <a:t>static</a:t>
            </a:r>
            <a:r>
              <a:rPr lang="en-US" sz="1700" dirty="0">
                <a:solidFill>
                  <a:srgbClr val="000000"/>
                </a:solidFill>
                <a:latin typeface="Times New Roman" panose="02020603050405020304" pitchFamily="18" charset="0"/>
                <a:cs typeface="Times New Roman" panose="02020603050405020304" pitchFamily="18" charset="0"/>
              </a:rPr>
              <a:t> </a:t>
            </a:r>
            <a:r>
              <a:rPr lang="en-US" sz="1700" b="1" dirty="0">
                <a:solidFill>
                  <a:srgbClr val="006699"/>
                </a:solidFill>
                <a:latin typeface="Times New Roman" panose="02020603050405020304" pitchFamily="18" charset="0"/>
                <a:cs typeface="Times New Roman" panose="02020603050405020304" pitchFamily="18" charset="0"/>
              </a:rPr>
              <a:t>void</a:t>
            </a:r>
            <a:r>
              <a:rPr lang="en-US" sz="1700" dirty="0">
                <a:solidFill>
                  <a:srgbClr val="000000"/>
                </a:solidFill>
                <a:latin typeface="Times New Roman" panose="02020603050405020304" pitchFamily="18" charset="0"/>
                <a:cs typeface="Times New Roman" panose="02020603050405020304" pitchFamily="18" charset="0"/>
              </a:rPr>
              <a:t> main(String </a:t>
            </a:r>
            <a:r>
              <a:rPr lang="en-US" sz="1700" dirty="0" err="1">
                <a:solidFill>
                  <a:srgbClr val="000000"/>
                </a:solidFill>
                <a:latin typeface="Times New Roman" panose="02020603050405020304" pitchFamily="18" charset="0"/>
                <a:cs typeface="Times New Roman" panose="02020603050405020304" pitchFamily="18" charset="0"/>
              </a:rPr>
              <a:t>args</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b="1" dirty="0">
                <a:solidFill>
                  <a:srgbClr val="006699"/>
                </a:solidFill>
                <a:latin typeface="Times New Roman" panose="02020603050405020304" pitchFamily="18" charset="0"/>
                <a:cs typeface="Times New Roman" panose="02020603050405020304" pitchFamily="18" charset="0"/>
              </a:rPr>
              <a:t>new</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AEvent</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  </a:t>
            </a:r>
          </a:p>
        </p:txBody>
      </p:sp>
      <p:pic>
        <p:nvPicPr>
          <p:cNvPr id="4098" name="Picture 2" descr="event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391" y="3896058"/>
            <a:ext cx="4147782" cy="31108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A3AAAFCF-10FB-4689-BBCC-13C8D4580D3F}"/>
              </a:ext>
            </a:extLst>
          </p:cNvPr>
          <p:cNvSpPr>
            <a:spLocks noGrp="1"/>
          </p:cNvSpPr>
          <p:nvPr>
            <p:ph type="sldNum" sz="quarter" idx="12"/>
          </p:nvPr>
        </p:nvSpPr>
        <p:spPr/>
        <p:txBody>
          <a:bodyPr/>
          <a:lstStyle/>
          <a:p>
            <a:fld id="{E639563A-7DCB-47CB-AB34-581077280BE9}" type="slidenum">
              <a:rPr lang="en-US" smtClean="0"/>
              <a:t>39</a:t>
            </a:fld>
            <a:endParaRPr lang="en-US"/>
          </a:p>
        </p:txBody>
      </p:sp>
    </p:spTree>
    <p:extLst>
      <p:ext uri="{BB962C8B-B14F-4D97-AF65-F5344CB8AC3E}">
        <p14:creationId xmlns:p14="http://schemas.microsoft.com/office/powerpoint/2010/main" val="349725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48207437"/>
              </p:ext>
            </p:extLst>
          </p:nvPr>
        </p:nvGraphicFramePr>
        <p:xfrm>
          <a:off x="1198231" y="1965615"/>
          <a:ext cx="10620730" cy="4653550"/>
        </p:xfrm>
        <a:graphic>
          <a:graphicData uri="http://schemas.openxmlformats.org/drawingml/2006/table">
            <a:tbl>
              <a:tblPr/>
              <a:tblGrid>
                <a:gridCol w="5310365">
                  <a:extLst>
                    <a:ext uri="{9D8B030D-6E8A-4147-A177-3AD203B41FA5}">
                      <a16:colId xmlns:a16="http://schemas.microsoft.com/office/drawing/2014/main" xmlns="" val="20000"/>
                    </a:ext>
                  </a:extLst>
                </a:gridCol>
                <a:gridCol w="5310365">
                  <a:extLst>
                    <a:ext uri="{9D8B030D-6E8A-4147-A177-3AD203B41FA5}">
                      <a16:colId xmlns:a16="http://schemas.microsoft.com/office/drawing/2014/main" xmlns="" val="20001"/>
                    </a:ext>
                  </a:extLst>
                </a:gridCol>
              </a:tblGrid>
              <a:tr h="606984">
                <a:tc>
                  <a:txBody>
                    <a:bodyPr/>
                    <a:lstStyle/>
                    <a:p>
                      <a:pPr algn="l" fontAlgn="t"/>
                      <a:r>
                        <a:rPr lang="en-US">
                          <a:solidFill>
                            <a:srgbClr val="000000"/>
                          </a:solidFill>
                          <a:effectLst/>
                          <a:latin typeface="times new roman" panose="02020603050405020304" pitchFamily="18" charset="0"/>
                        </a:rPr>
                        <a:t>Method</a:t>
                      </a:r>
                    </a:p>
                  </a:txBody>
                  <a:tcPr marL="114300" marR="114300" marT="114300" marB="114300">
                    <a:lnL w="9525" cap="flat" cmpd="sng" algn="ctr">
                      <a:solidFill>
                        <a:srgbClr val="B0B28E"/>
                      </a:solidFill>
                      <a:prstDash val="solid"/>
                      <a:round/>
                      <a:headEnd type="none" w="med" len="med"/>
                      <a:tailEnd type="none" w="med" len="med"/>
                    </a:lnL>
                    <a:lnR w="9525" cap="flat" cmpd="sng" algn="ctr">
                      <a:solidFill>
                        <a:srgbClr val="B0B28E"/>
                      </a:solidFill>
                      <a:prstDash val="solid"/>
                      <a:round/>
                      <a:headEnd type="none" w="med" len="med"/>
                      <a:tailEnd type="none" w="med" len="med"/>
                    </a:lnR>
                    <a:lnT w="9525" cap="flat" cmpd="sng" algn="ctr">
                      <a:solidFill>
                        <a:srgbClr val="B0B2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B0B28E"/>
                      </a:solidFill>
                      <a:prstDash val="solid"/>
                      <a:round/>
                      <a:headEnd type="none" w="med" len="med"/>
                      <a:tailEnd type="none" w="med" len="med"/>
                    </a:lnL>
                    <a:lnR w="9525" cap="flat" cmpd="sng" algn="ctr">
                      <a:solidFill>
                        <a:srgbClr val="B0B28E"/>
                      </a:solidFill>
                      <a:prstDash val="solid"/>
                      <a:round/>
                      <a:headEnd type="none" w="med" len="med"/>
                      <a:tailEnd type="none" w="med" len="med"/>
                    </a:lnR>
                    <a:lnT w="9525" cap="flat" cmpd="sng" algn="ctr">
                      <a:solidFill>
                        <a:srgbClr val="B0B2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0000"/>
                  </a:ext>
                </a:extLst>
              </a:tr>
              <a:tr h="846100">
                <a:tc>
                  <a:txBody>
                    <a:bodyPr/>
                    <a:lstStyle/>
                    <a:p>
                      <a:pPr algn="l" fontAlgn="t"/>
                      <a:r>
                        <a:rPr lang="en-US">
                          <a:solidFill>
                            <a:srgbClr val="000000"/>
                          </a:solidFill>
                          <a:effectLst/>
                          <a:latin typeface="verdana" panose="020B0604030504040204" pitchFamily="34" charset="0"/>
                        </a:rPr>
                        <a:t>public void add(Component 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add a component on another component.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846100">
                <a:tc>
                  <a:txBody>
                    <a:bodyPr/>
                    <a:lstStyle/>
                    <a:p>
                      <a:pPr algn="l" fontAlgn="t"/>
                      <a:r>
                        <a:rPr lang="en-US">
                          <a:solidFill>
                            <a:srgbClr val="000000"/>
                          </a:solidFill>
                          <a:effectLst/>
                          <a:latin typeface="verdana" panose="020B0604030504040204" pitchFamily="34" charset="0"/>
                        </a:rPr>
                        <a:t>public void setSize(int width,int height)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sets size of the component.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2"/>
                  </a:ext>
                </a:extLst>
              </a:tr>
              <a:tr h="1177183">
                <a:tc>
                  <a:txBody>
                    <a:bodyPr/>
                    <a:lstStyle/>
                    <a:p>
                      <a:pPr algn="l" fontAlgn="t"/>
                      <a:r>
                        <a:rPr lang="en-US">
                          <a:solidFill>
                            <a:srgbClr val="000000"/>
                          </a:solidFill>
                          <a:effectLst/>
                          <a:latin typeface="verdana" panose="020B0604030504040204" pitchFamily="34" charset="0"/>
                        </a:rPr>
                        <a:t>public void setLayout(LayoutManager 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sets the layout manager for the component.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177183">
                <a:tc>
                  <a:txBody>
                    <a:bodyPr/>
                    <a:lstStyle/>
                    <a:p>
                      <a:pPr algn="l" fontAlgn="t"/>
                      <a:r>
                        <a:rPr lang="en-US">
                          <a:solidFill>
                            <a:srgbClr val="000000"/>
                          </a:solidFill>
                          <a:effectLst/>
                          <a:latin typeface="verdana" panose="020B0604030504040204" pitchFamily="34" charset="0"/>
                        </a:rPr>
                        <a:t>public void setVisible(boolean 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sets the visibility of the component. It is by default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4"/>
                  </a:ext>
                </a:extLst>
              </a:tr>
            </a:tbl>
          </a:graphicData>
        </a:graphic>
      </p:graphicFrame>
      <p:sp>
        <p:nvSpPr>
          <p:cNvPr id="5" name="Rectangle 1"/>
          <p:cNvSpPr>
            <a:spLocks noChangeArrowheads="1"/>
          </p:cNvSpPr>
          <p:nvPr/>
        </p:nvSpPr>
        <p:spPr bwMode="auto">
          <a:xfrm>
            <a:off x="816093" y="446619"/>
            <a:ext cx="1075720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610B38"/>
                </a:solidFill>
                <a:effectLst/>
                <a:latin typeface="erdana"/>
              </a:rPr>
              <a:t>Commonly used Methods of Component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The methods of Component class are widely used in java swing that are given below.</a:t>
            </a:r>
            <a:endParaRPr kumimoji="0" lang="en-US" b="0" i="0" u="none" strike="noStrike" cap="none" normalizeH="0" baseline="0" dirty="0">
              <a:ln>
                <a:noFill/>
              </a:ln>
              <a:solidFill>
                <a:schemeClr val="tx1"/>
              </a:solidFill>
              <a:effectLst/>
            </a:endParaRPr>
          </a:p>
        </p:txBody>
      </p:sp>
      <p:sp>
        <p:nvSpPr>
          <p:cNvPr id="2" name="Slide Number Placeholder 1">
            <a:extLst>
              <a:ext uri="{FF2B5EF4-FFF2-40B4-BE49-F238E27FC236}">
                <a16:creationId xmlns:a16="http://schemas.microsoft.com/office/drawing/2014/main" xmlns="" id="{E2E7C380-F5F0-408D-A782-FDB51A344B3C}"/>
              </a:ext>
            </a:extLst>
          </p:cNvPr>
          <p:cNvSpPr>
            <a:spLocks noGrp="1"/>
          </p:cNvSpPr>
          <p:nvPr>
            <p:ph type="sldNum" sz="quarter" idx="12"/>
          </p:nvPr>
        </p:nvSpPr>
        <p:spPr/>
        <p:txBody>
          <a:bodyPr/>
          <a:lstStyle/>
          <a:p>
            <a:fld id="{E639563A-7DCB-47CB-AB34-581077280BE9}" type="slidenum">
              <a:rPr lang="en-US" smtClean="0"/>
              <a:t>4</a:t>
            </a:fld>
            <a:endParaRPr lang="en-US"/>
          </a:p>
        </p:txBody>
      </p:sp>
    </p:spTree>
    <p:extLst>
      <p:ext uri="{BB962C8B-B14F-4D97-AF65-F5344CB8AC3E}">
        <p14:creationId xmlns:p14="http://schemas.microsoft.com/office/powerpoint/2010/main" val="3305173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6142" y="365125"/>
            <a:ext cx="3997657" cy="562923"/>
          </a:xfrm>
        </p:spPr>
        <p:txBody>
          <a:bodyPr>
            <a:normAutofit/>
          </a:bodyPr>
          <a:lstStyle/>
          <a:p>
            <a:pPr algn="ctr"/>
            <a:r>
              <a:rPr lang="en-US" sz="3000" b="1" u="sng" dirty="0" err="1"/>
              <a:t>MouseListener</a:t>
            </a:r>
            <a:r>
              <a:rPr lang="en-US" sz="3000" b="1" u="sng" dirty="0"/>
              <a:t> Example</a:t>
            </a:r>
          </a:p>
        </p:txBody>
      </p:sp>
      <p:sp>
        <p:nvSpPr>
          <p:cNvPr id="4" name="Rectangle 3"/>
          <p:cNvSpPr/>
          <p:nvPr/>
        </p:nvSpPr>
        <p:spPr>
          <a:xfrm>
            <a:off x="141026" y="0"/>
            <a:ext cx="6409899" cy="7294305"/>
          </a:xfrm>
          <a:prstGeom prst="rect">
            <a:avLst/>
          </a:prstGeom>
        </p:spPr>
        <p:txBody>
          <a:bodyPr wrap="square">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MouseListenerExample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extends</a:t>
            </a:r>
            <a:r>
              <a:rPr lang="en-US" dirty="0">
                <a:solidFill>
                  <a:srgbClr val="000000"/>
                </a:solidFill>
                <a:latin typeface="Times New Roman" panose="02020603050405020304" pitchFamily="18" charset="0"/>
                <a:cs typeface="Times New Roman" panose="02020603050405020304" pitchFamily="18" charset="0"/>
              </a:rPr>
              <a:t> Frame </a:t>
            </a:r>
            <a:r>
              <a:rPr lang="en-US" b="1" dirty="0">
                <a:solidFill>
                  <a:srgbClr val="006699"/>
                </a:solidFill>
                <a:latin typeface="Times New Roman" panose="02020603050405020304" pitchFamily="18" charset="0"/>
                <a:cs typeface="Times New Roman" panose="02020603050405020304" pitchFamily="18" charset="0"/>
              </a:rPr>
              <a:t>implements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MouseListener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Label l;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MouseListenerExample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addMouseListener</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l=</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Label();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l.setBounds</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add(l);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null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mouseClicked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Clicked"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mouseEntered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Entered"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mouseExited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Exited"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074090" y="1083439"/>
            <a:ext cx="6096000" cy="2862322"/>
          </a:xfrm>
          <a:prstGeom prst="rect">
            <a:avLst/>
          </a:prstGeom>
        </p:spPr>
        <p:txBody>
          <a:bodyPr>
            <a:spAutoFit/>
          </a:bodyPr>
          <a:lstStyle/>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mousePressed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Pressed"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mouseReleased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Released"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MouseListenerExample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p:txBody>
      </p:sp>
      <p:pic>
        <p:nvPicPr>
          <p:cNvPr id="5122" name="Picture 2" descr="java awt mouselistener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220" y="394576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01D8E686-5384-4DE1-87EA-FF1240870EF4}"/>
              </a:ext>
            </a:extLst>
          </p:cNvPr>
          <p:cNvSpPr>
            <a:spLocks noGrp="1"/>
          </p:cNvSpPr>
          <p:nvPr>
            <p:ph type="sldNum" sz="quarter" idx="12"/>
          </p:nvPr>
        </p:nvSpPr>
        <p:spPr/>
        <p:txBody>
          <a:bodyPr/>
          <a:lstStyle/>
          <a:p>
            <a:fld id="{E639563A-7DCB-47CB-AB34-581077280BE9}" type="slidenum">
              <a:rPr lang="en-US" smtClean="0"/>
              <a:t>40</a:t>
            </a:fld>
            <a:endParaRPr lang="en-US"/>
          </a:p>
        </p:txBody>
      </p:sp>
    </p:spTree>
    <p:extLst>
      <p:ext uri="{BB962C8B-B14F-4D97-AF65-F5344CB8AC3E}">
        <p14:creationId xmlns:p14="http://schemas.microsoft.com/office/powerpoint/2010/main" val="137757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2"/>
                                        </p:tgtEl>
                                        <p:attrNameLst>
                                          <p:attrName>style.visibility</p:attrName>
                                        </p:attrNameLst>
                                      </p:cBhvr>
                                      <p:to>
                                        <p:strVal val="visible"/>
                                      </p:to>
                                    </p:set>
                                    <p:animEffect transition="in" filter="fade">
                                      <p:cBhvr>
                                        <p:cTn id="21" dur="1000"/>
                                        <p:tgtEl>
                                          <p:spTgt spid="5122"/>
                                        </p:tgtEl>
                                      </p:cBhvr>
                                    </p:animEffect>
                                    <p:anim calcmode="lin" valueType="num">
                                      <p:cBhvr>
                                        <p:cTn id="22" dur="1000" fill="hold"/>
                                        <p:tgtEl>
                                          <p:spTgt spid="5122"/>
                                        </p:tgtEl>
                                        <p:attrNameLst>
                                          <p:attrName>ppt_x</p:attrName>
                                        </p:attrNameLst>
                                      </p:cBhvr>
                                      <p:tavLst>
                                        <p:tav tm="0">
                                          <p:val>
                                            <p:strVal val="#ppt_x"/>
                                          </p:val>
                                        </p:tav>
                                        <p:tav tm="100000">
                                          <p:val>
                                            <p:strVal val="#ppt_x"/>
                                          </p:val>
                                        </p:tav>
                                      </p:tavLst>
                                    </p:anim>
                                    <p:anim calcmode="lin" valueType="num">
                                      <p:cBhvr>
                                        <p:cTn id="23"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940" y="160410"/>
            <a:ext cx="3711054" cy="631162"/>
          </a:xfrm>
        </p:spPr>
        <p:txBody>
          <a:bodyPr>
            <a:normAutofit/>
          </a:bodyPr>
          <a:lstStyle/>
          <a:p>
            <a:pPr algn="ctr"/>
            <a:r>
              <a:rPr lang="en-US" sz="3000" b="1" u="sng" dirty="0" err="1"/>
              <a:t>ItemListener</a:t>
            </a:r>
            <a:r>
              <a:rPr lang="en-US" sz="3000" b="1" u="sng" dirty="0"/>
              <a:t> Interface</a:t>
            </a:r>
          </a:p>
        </p:txBody>
      </p:sp>
      <p:sp>
        <p:nvSpPr>
          <p:cNvPr id="4" name="Rectangle 3"/>
          <p:cNvSpPr/>
          <p:nvPr/>
        </p:nvSpPr>
        <p:spPr>
          <a:xfrm>
            <a:off x="141027" y="160410"/>
            <a:ext cx="6096000" cy="6463308"/>
          </a:xfrm>
          <a:prstGeom prst="rect">
            <a:avLst/>
          </a:prstGeom>
        </p:spPr>
        <p:txBody>
          <a:bodyPr>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ItemListenerExample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implements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ItemListener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 checkBox1,checkBox2;  </a:t>
            </a:r>
          </a:p>
          <a:p>
            <a:r>
              <a:rPr lang="en-US" dirty="0">
                <a:solidFill>
                  <a:srgbClr val="000000"/>
                </a:solidFill>
                <a:latin typeface="Times New Roman" panose="02020603050405020304" pitchFamily="18" charset="0"/>
                <a:cs typeface="Times New Roman" panose="02020603050405020304" pitchFamily="18" charset="0"/>
              </a:rPr>
              <a:t>    Label </a:t>
            </a:r>
            <a:r>
              <a:rPr lang="en-US" dirty="0" err="1">
                <a:solidFill>
                  <a:srgbClr val="000000"/>
                </a:solidFill>
                <a:latin typeface="Times New Roman" panose="02020603050405020304" pitchFamily="18" charset="0"/>
                <a:cs typeface="Times New Roman" panose="02020603050405020304" pitchFamily="18" charset="0"/>
              </a:rPr>
              <a:t>label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ItemListenerExample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Frame f=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Frame(</a:t>
            </a:r>
            <a:r>
              <a:rPr lang="en-US" dirty="0">
                <a:solidFill>
                  <a:srgbClr val="0000FF"/>
                </a:solidFill>
                <a:latin typeface="Times New Roman" panose="02020603050405020304" pitchFamily="18" charset="0"/>
                <a:cs typeface="Times New Roman" panose="02020603050405020304" pitchFamily="18" charset="0"/>
              </a:rPr>
              <a:t>"</a:t>
            </a:r>
            <a:r>
              <a:rPr lang="en-US" dirty="0" err="1">
                <a:solidFill>
                  <a:srgbClr val="0000FF"/>
                </a:solidFill>
                <a:latin typeface="Times New Roman" panose="02020603050405020304" pitchFamily="18" charset="0"/>
                <a:cs typeface="Times New Roman" panose="02020603050405020304" pitchFamily="18" charset="0"/>
              </a:rPr>
              <a:t>CheckBox</a:t>
            </a:r>
            <a:r>
              <a:rPr lang="en-US" dirty="0">
                <a:solidFill>
                  <a:srgbClr val="0000FF"/>
                </a:solidFill>
                <a:latin typeface="Times New Roman" panose="02020603050405020304" pitchFamily="18" charset="0"/>
                <a:cs typeface="Times New Roman" panose="02020603050405020304" pitchFamily="18" charset="0"/>
              </a:rPr>
              <a:t> 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label =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Label();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label.setAlignment</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Label.CENTER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label.setSize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400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checkBox1 =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Checkbox(</a:t>
            </a:r>
            <a:r>
              <a:rPr lang="en-US" dirty="0">
                <a:solidFill>
                  <a:srgbClr val="0000FF"/>
                </a:solidFill>
                <a:latin typeface="Times New Roman" panose="02020603050405020304" pitchFamily="18" charset="0"/>
                <a:cs typeface="Times New Roman" panose="02020603050405020304" pitchFamily="18" charset="0"/>
              </a:rPr>
              <a:t>"C++"</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checkBox1.setBounds(</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checkBox2 =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Checkbox(</a:t>
            </a:r>
            <a:r>
              <a:rPr lang="en-US" dirty="0">
                <a:solidFill>
                  <a:srgbClr val="0000FF"/>
                </a:solidFill>
                <a:latin typeface="Times New Roman" panose="02020603050405020304" pitchFamily="18" charset="0"/>
                <a:cs typeface="Times New Roman" panose="02020603050405020304" pitchFamily="18" charset="0"/>
              </a:rPr>
              <a:t>"Java"</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checkBox2.setBounds(</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150</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(checkBox1);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(checkBox2);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(label);    </a:t>
            </a:r>
          </a:p>
          <a:p>
            <a:r>
              <a:rPr lang="en-US" dirty="0">
                <a:solidFill>
                  <a:srgbClr val="000000"/>
                </a:solidFill>
                <a:latin typeface="Times New Roman" panose="02020603050405020304" pitchFamily="18" charset="0"/>
                <a:cs typeface="Times New Roman" panose="02020603050405020304" pitchFamily="18" charset="0"/>
              </a:rPr>
              <a:t>        checkBox1.addItemListener(</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checkBox2.addItemListener(</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400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400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null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096000" y="791572"/>
            <a:ext cx="6096000" cy="3693319"/>
          </a:xfrm>
          <a:prstGeom prst="rect">
            <a:avLst/>
          </a:prstGeom>
        </p:spPr>
        <p:txBody>
          <a:bodyPr>
            <a:spAutoFit/>
          </a:bodyPr>
          <a:lstStyle/>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itemStateChanged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ItemEvent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e.getSource</a:t>
            </a:r>
            <a:r>
              <a:rPr lang="en-US" dirty="0">
                <a:solidFill>
                  <a:srgbClr val="000000"/>
                </a:solidFill>
                <a:latin typeface="Times New Roman" panose="02020603050405020304" pitchFamily="18" charset="0"/>
                <a:cs typeface="Times New Roman" panose="02020603050405020304" pitchFamily="18" charset="0"/>
              </a:rPr>
              <a:t>()==checkBox1)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label.setText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"C++ Checkbox: "</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r>
              <a:rPr lang="en-US" dirty="0" err="1">
                <a:solidFill>
                  <a:srgbClr val="000000"/>
                </a:solidFill>
                <a:latin typeface="Times New Roman" panose="02020603050405020304" pitchFamily="18" charset="0"/>
                <a:cs typeface="Times New Roman" panose="02020603050405020304" pitchFamily="18" charset="0"/>
              </a:rPr>
              <a:t>e.getStateChange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"checked"</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"unchecked"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e.getSource</a:t>
            </a:r>
            <a:r>
              <a:rPr lang="en-US" dirty="0">
                <a:solidFill>
                  <a:srgbClr val="000000"/>
                </a:solidFill>
                <a:latin typeface="Times New Roman" panose="02020603050405020304" pitchFamily="18" charset="0"/>
                <a:cs typeface="Times New Roman" panose="02020603050405020304" pitchFamily="18" charset="0"/>
              </a:rPr>
              <a:t>()==checkBox2)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label.setText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"Java Checkbox: "</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r>
              <a:rPr lang="en-US" dirty="0" err="1">
                <a:solidFill>
                  <a:srgbClr val="000000"/>
                </a:solidFill>
                <a:latin typeface="Times New Roman" panose="02020603050405020304" pitchFamily="18" charset="0"/>
                <a:cs typeface="Times New Roman" panose="02020603050405020304" pitchFamily="18" charset="0"/>
              </a:rPr>
              <a:t>e.getStateChange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"checked"</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"unchecked"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ItemListenerExample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p:txBody>
      </p:sp>
      <p:pic>
        <p:nvPicPr>
          <p:cNvPr id="6146" name="Picture 2" descr="java awt itemlistener exampl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9641" y="4016033"/>
            <a:ext cx="2724103" cy="272410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AD951EB3-453B-4014-BB2B-A65258873D4F}"/>
              </a:ext>
            </a:extLst>
          </p:cNvPr>
          <p:cNvSpPr>
            <a:spLocks noGrp="1"/>
          </p:cNvSpPr>
          <p:nvPr>
            <p:ph type="sldNum" sz="quarter" idx="12"/>
          </p:nvPr>
        </p:nvSpPr>
        <p:spPr/>
        <p:txBody>
          <a:bodyPr/>
          <a:lstStyle/>
          <a:p>
            <a:fld id="{E639563A-7DCB-47CB-AB34-581077280BE9}" type="slidenum">
              <a:rPr lang="en-US" smtClean="0"/>
              <a:t>41</a:t>
            </a:fld>
            <a:endParaRPr lang="en-US"/>
          </a:p>
        </p:txBody>
      </p:sp>
    </p:spTree>
    <p:extLst>
      <p:ext uri="{BB962C8B-B14F-4D97-AF65-F5344CB8AC3E}">
        <p14:creationId xmlns:p14="http://schemas.microsoft.com/office/powerpoint/2010/main" val="352196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332"/>
          </a:xfrm>
        </p:spPr>
        <p:txBody>
          <a:bodyPr>
            <a:normAutofit/>
          </a:bodyPr>
          <a:lstStyle/>
          <a:p>
            <a:pPr algn="ctr"/>
            <a:r>
              <a:rPr lang="en-US" sz="3000" b="1" dirty="0"/>
              <a:t>Java Adapter Classes</a:t>
            </a:r>
          </a:p>
        </p:txBody>
      </p:sp>
      <p:sp>
        <p:nvSpPr>
          <p:cNvPr id="3" name="Content Placeholder 2"/>
          <p:cNvSpPr>
            <a:spLocks noGrp="1"/>
          </p:cNvSpPr>
          <p:nvPr>
            <p:ph idx="1"/>
          </p:nvPr>
        </p:nvSpPr>
        <p:spPr>
          <a:xfrm>
            <a:off x="401472" y="1009934"/>
            <a:ext cx="4689143" cy="4812187"/>
          </a:xfrm>
        </p:spPr>
        <p:txBody>
          <a:bodyPr>
            <a:normAutofit/>
          </a:bodyPr>
          <a:lstStyle/>
          <a:p>
            <a:pPr algn="just"/>
            <a:r>
              <a:rPr lang="en-US" sz="2000" dirty="0"/>
              <a:t>Java adapter classes </a:t>
            </a:r>
            <a:r>
              <a:rPr lang="en-US" sz="2000" i="1" dirty="0"/>
              <a:t>provide the default implementation of listener </a:t>
            </a:r>
            <a:r>
              <a:rPr lang="en-US" sz="2000" i="1" dirty="0">
                <a:hlinkClick r:id="rId2"/>
              </a:rPr>
              <a:t>interfaces</a:t>
            </a:r>
            <a:r>
              <a:rPr lang="en-US" sz="2000" dirty="0"/>
              <a:t>. If you inherit the adapter class, you will not be forced to provide the implementation of all the methods of listener interfaces. So it </a:t>
            </a:r>
            <a:r>
              <a:rPr lang="en-US" sz="2000" i="1" dirty="0"/>
              <a:t>saves code</a:t>
            </a:r>
            <a:r>
              <a:rPr lang="en-US" sz="2000" dirty="0"/>
              <a:t>.</a:t>
            </a:r>
          </a:p>
          <a:p>
            <a:pPr algn="just"/>
            <a:r>
              <a:rPr lang="en-US" sz="2000" dirty="0"/>
              <a:t>In an adapter class, there is no need for implementation of all the methods presented in an interface. It is used when only some methods of defined by its interface have to be overridden. </a:t>
            </a:r>
          </a:p>
          <a:p>
            <a:pPr algn="just"/>
            <a:r>
              <a:rPr lang="en-US" sz="2000" dirty="0"/>
              <a:t>In a listener, all the methods that have been declared in its interface have to be implemented. This is because these methods are</a:t>
            </a:r>
          </a:p>
        </p:txBody>
      </p:sp>
      <p:graphicFrame>
        <p:nvGraphicFramePr>
          <p:cNvPr id="4" name="Table 3"/>
          <p:cNvGraphicFramePr>
            <a:graphicFrameLocks noGrp="1"/>
          </p:cNvGraphicFramePr>
          <p:nvPr/>
        </p:nvGraphicFramePr>
        <p:xfrm>
          <a:off x="5773000" y="1310186"/>
          <a:ext cx="5718414" cy="4367284"/>
        </p:xfrm>
        <a:graphic>
          <a:graphicData uri="http://schemas.openxmlformats.org/drawingml/2006/table">
            <a:tbl>
              <a:tblPr/>
              <a:tblGrid>
                <a:gridCol w="2859207">
                  <a:extLst>
                    <a:ext uri="{9D8B030D-6E8A-4147-A177-3AD203B41FA5}">
                      <a16:colId xmlns:a16="http://schemas.microsoft.com/office/drawing/2014/main" xmlns="" val="20000"/>
                    </a:ext>
                  </a:extLst>
                </a:gridCol>
                <a:gridCol w="2859207">
                  <a:extLst>
                    <a:ext uri="{9D8B030D-6E8A-4147-A177-3AD203B41FA5}">
                      <a16:colId xmlns:a16="http://schemas.microsoft.com/office/drawing/2014/main" xmlns="" val="20001"/>
                    </a:ext>
                  </a:extLst>
                </a:gridCol>
              </a:tblGrid>
              <a:tr h="629347">
                <a:tc>
                  <a:txBody>
                    <a:bodyPr/>
                    <a:lstStyle/>
                    <a:p>
                      <a:pPr algn="l" fontAlgn="t"/>
                      <a:r>
                        <a:rPr lang="en-US" sz="2000" b="1" dirty="0">
                          <a:solidFill>
                            <a:srgbClr val="000000"/>
                          </a:solidFill>
                          <a:effectLst/>
                          <a:latin typeface="times new roman" panose="02020603050405020304" pitchFamily="18" charset="0"/>
                        </a:rPr>
                        <a:t>Adapter class</a:t>
                      </a:r>
                    </a:p>
                  </a:txBody>
                  <a:tcPr marL="114300" marR="114300" marT="114300" marB="114300">
                    <a:lnL w="9525" cap="flat" cmpd="sng" algn="ctr">
                      <a:solidFill>
                        <a:srgbClr val="906602"/>
                      </a:solidFill>
                      <a:prstDash val="solid"/>
                      <a:round/>
                      <a:headEnd type="none" w="med" len="med"/>
                      <a:tailEnd type="none" w="med" len="med"/>
                    </a:lnL>
                    <a:lnR w="9525" cap="flat" cmpd="sng" algn="ctr">
                      <a:solidFill>
                        <a:srgbClr val="906602"/>
                      </a:solidFill>
                      <a:prstDash val="solid"/>
                      <a:round/>
                      <a:headEnd type="none" w="med" len="med"/>
                      <a:tailEnd type="none" w="med" len="med"/>
                    </a:lnR>
                    <a:lnT w="9525" cap="flat" cmpd="sng" algn="ctr">
                      <a:solidFill>
                        <a:srgbClr val="90660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Listener </a:t>
                      </a:r>
                      <a:r>
                        <a:rPr lang="en-US" sz="2000" b="1" u="none" strike="noStrike" dirty="0">
                          <a:solidFill>
                            <a:srgbClr val="008000"/>
                          </a:solidFill>
                          <a:effectLst/>
                          <a:latin typeface="times new roman" panose="02020603050405020304" pitchFamily="18" charset="0"/>
                          <a:hlinkClick r:id="rId2"/>
                        </a:rPr>
                        <a:t>interface</a:t>
                      </a:r>
                      <a:endParaRPr lang="en-US" sz="2000" b="1" dirty="0">
                        <a:solidFill>
                          <a:srgbClr val="000000"/>
                        </a:solidFill>
                        <a:effectLst/>
                        <a:latin typeface="times new roman" panose="02020603050405020304" pitchFamily="18" charset="0"/>
                      </a:endParaRPr>
                    </a:p>
                  </a:txBody>
                  <a:tcPr marL="114300" marR="114300" marT="114300" marB="114300">
                    <a:lnL w="9525" cap="flat" cmpd="sng" algn="ctr">
                      <a:solidFill>
                        <a:srgbClr val="906602"/>
                      </a:solidFill>
                      <a:prstDash val="solid"/>
                      <a:round/>
                      <a:headEnd type="none" w="med" len="med"/>
                      <a:tailEnd type="none" w="med" len="med"/>
                    </a:lnL>
                    <a:lnR w="9525" cap="flat" cmpd="sng" algn="ctr">
                      <a:solidFill>
                        <a:srgbClr val="906602"/>
                      </a:solidFill>
                      <a:prstDash val="solid"/>
                      <a:round/>
                      <a:headEnd type="none" w="med" len="med"/>
                      <a:tailEnd type="none" w="med" len="med"/>
                    </a:lnR>
                    <a:lnT w="9525" cap="flat" cmpd="sng" algn="ctr">
                      <a:solidFill>
                        <a:srgbClr val="90660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0000"/>
                  </a:ext>
                </a:extLst>
              </a:tr>
              <a:tr h="533991">
                <a:tc>
                  <a:txBody>
                    <a:bodyPr/>
                    <a:lstStyle/>
                    <a:p>
                      <a:pPr algn="l" fontAlgn="t"/>
                      <a:r>
                        <a:rPr lang="en-US">
                          <a:solidFill>
                            <a:srgbClr val="000000"/>
                          </a:solidFill>
                          <a:effectLst/>
                          <a:latin typeface="verdana" panose="020B0604030504040204" pitchFamily="34" charset="0"/>
                        </a:rPr>
                        <a:t>WindowAdapter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3"/>
                        </a:rPr>
                        <a:t>WindowListener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533991">
                <a:tc>
                  <a:txBody>
                    <a:bodyPr/>
                    <a:lstStyle/>
                    <a:p>
                      <a:pPr algn="l" fontAlgn="t"/>
                      <a:r>
                        <a:rPr lang="en-US" dirty="0" err="1">
                          <a:solidFill>
                            <a:srgbClr val="000000"/>
                          </a:solidFill>
                          <a:effectLst/>
                          <a:latin typeface="verdana" panose="020B0604030504040204" pitchFamily="34" charset="0"/>
                        </a:rPr>
                        <a:t>KeyAdapter</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u="none" strike="noStrike">
                          <a:solidFill>
                            <a:srgbClr val="008000"/>
                          </a:solidFill>
                          <a:effectLst/>
                          <a:latin typeface="verdana" panose="020B0604030504040204" pitchFamily="34" charset="0"/>
                          <a:hlinkClick r:id="rId4"/>
                        </a:rPr>
                        <a:t>KeyListener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2"/>
                  </a:ext>
                </a:extLst>
              </a:tr>
              <a:tr h="533991">
                <a:tc>
                  <a:txBody>
                    <a:bodyPr/>
                    <a:lstStyle/>
                    <a:p>
                      <a:pPr algn="l" fontAlgn="t"/>
                      <a:r>
                        <a:rPr lang="en-US">
                          <a:solidFill>
                            <a:srgbClr val="000000"/>
                          </a:solidFill>
                          <a:effectLst/>
                          <a:latin typeface="verdana" panose="020B0604030504040204" pitchFamily="34" charset="0"/>
                        </a:rPr>
                        <a:t>MouseAdapter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5"/>
                        </a:rPr>
                        <a:t>MouseListener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533991">
                <a:tc>
                  <a:txBody>
                    <a:bodyPr/>
                    <a:lstStyle/>
                    <a:p>
                      <a:pPr algn="l" fontAlgn="t"/>
                      <a:r>
                        <a:rPr lang="en-US">
                          <a:solidFill>
                            <a:srgbClr val="000000"/>
                          </a:solidFill>
                          <a:effectLst/>
                          <a:latin typeface="verdana" panose="020B0604030504040204" pitchFamily="34" charset="0"/>
                        </a:rPr>
                        <a:t>MouseMotionAdapter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u="none" strike="noStrike">
                          <a:solidFill>
                            <a:srgbClr val="008000"/>
                          </a:solidFill>
                          <a:effectLst/>
                          <a:latin typeface="verdana" panose="020B0604030504040204" pitchFamily="34" charset="0"/>
                          <a:hlinkClick r:id="rId6"/>
                        </a:rPr>
                        <a:t>MouseMotionListener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4"/>
                  </a:ext>
                </a:extLst>
              </a:tr>
              <a:tr h="533991">
                <a:tc>
                  <a:txBody>
                    <a:bodyPr/>
                    <a:lstStyle/>
                    <a:p>
                      <a:pPr algn="l" fontAlgn="t"/>
                      <a:r>
                        <a:rPr lang="en-US">
                          <a:solidFill>
                            <a:srgbClr val="000000"/>
                          </a:solidFill>
                          <a:effectLst/>
                          <a:latin typeface="verdana" panose="020B0604030504040204" pitchFamily="34" charset="0"/>
                        </a:rPr>
                        <a:t>FocusAdapter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FocusListener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533991">
                <a:tc>
                  <a:txBody>
                    <a:bodyPr/>
                    <a:lstStyle/>
                    <a:p>
                      <a:pPr algn="l" fontAlgn="t"/>
                      <a:r>
                        <a:rPr lang="en-US">
                          <a:solidFill>
                            <a:srgbClr val="000000"/>
                          </a:solidFill>
                          <a:effectLst/>
                          <a:latin typeface="verdana" panose="020B0604030504040204" pitchFamily="34" charset="0"/>
                        </a:rPr>
                        <a:t>ComponentAdapter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ComponentListener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6"/>
                  </a:ext>
                </a:extLst>
              </a:tr>
              <a:tr h="533991">
                <a:tc>
                  <a:txBody>
                    <a:bodyPr/>
                    <a:lstStyle/>
                    <a:p>
                      <a:pPr algn="l" fontAlgn="t"/>
                      <a:r>
                        <a:rPr lang="en-US">
                          <a:solidFill>
                            <a:srgbClr val="000000"/>
                          </a:solidFill>
                          <a:effectLst/>
                          <a:latin typeface="verdana" panose="020B0604030504040204" pitchFamily="34" charset="0"/>
                        </a:rPr>
                        <a:t>ContainerAdapter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err="1">
                          <a:solidFill>
                            <a:srgbClr val="000000"/>
                          </a:solidFill>
                          <a:effectLst/>
                          <a:latin typeface="verdana" panose="020B0604030504040204" pitchFamily="34" charset="0"/>
                        </a:rPr>
                        <a:t>ContainerListener</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bl>
          </a:graphicData>
        </a:graphic>
      </p:graphicFrame>
      <p:sp>
        <p:nvSpPr>
          <p:cNvPr id="5" name="Slide Number Placeholder 4">
            <a:extLst>
              <a:ext uri="{FF2B5EF4-FFF2-40B4-BE49-F238E27FC236}">
                <a16:creationId xmlns:a16="http://schemas.microsoft.com/office/drawing/2014/main" xmlns="" id="{46506842-EE25-4BF0-A6ED-C54DE4CF785A}"/>
              </a:ext>
            </a:extLst>
          </p:cNvPr>
          <p:cNvSpPr>
            <a:spLocks noGrp="1"/>
          </p:cNvSpPr>
          <p:nvPr>
            <p:ph type="sldNum" sz="quarter" idx="12"/>
          </p:nvPr>
        </p:nvSpPr>
        <p:spPr/>
        <p:txBody>
          <a:bodyPr/>
          <a:lstStyle/>
          <a:p>
            <a:fld id="{E639563A-7DCB-47CB-AB34-581077280BE9}" type="slidenum">
              <a:rPr lang="en-US" smtClean="0"/>
              <a:t>42</a:t>
            </a:fld>
            <a:endParaRPr lang="en-US"/>
          </a:p>
        </p:txBody>
      </p:sp>
    </p:spTree>
    <p:extLst>
      <p:ext uri="{BB962C8B-B14F-4D97-AF65-F5344CB8AC3E}">
        <p14:creationId xmlns:p14="http://schemas.microsoft.com/office/powerpoint/2010/main" val="137120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0107" y="228647"/>
            <a:ext cx="4966648" cy="644809"/>
          </a:xfrm>
        </p:spPr>
        <p:txBody>
          <a:bodyPr>
            <a:normAutofit/>
          </a:bodyPr>
          <a:lstStyle/>
          <a:p>
            <a:pPr algn="ctr"/>
            <a:r>
              <a:rPr lang="en-US" sz="3000" dirty="0"/>
              <a:t>Java </a:t>
            </a:r>
            <a:r>
              <a:rPr lang="en-US" sz="3000" dirty="0" err="1"/>
              <a:t>MouseAdapter</a:t>
            </a:r>
            <a:r>
              <a:rPr lang="en-US" sz="3000" dirty="0"/>
              <a:t> Example</a:t>
            </a:r>
          </a:p>
        </p:txBody>
      </p:sp>
      <p:sp>
        <p:nvSpPr>
          <p:cNvPr id="4" name="Rectangle 3"/>
          <p:cNvSpPr/>
          <p:nvPr/>
        </p:nvSpPr>
        <p:spPr>
          <a:xfrm>
            <a:off x="564107" y="359098"/>
            <a:ext cx="6096000" cy="6186309"/>
          </a:xfrm>
          <a:prstGeom prst="rect">
            <a:avLst/>
          </a:prstGeom>
        </p:spPr>
        <p:txBody>
          <a:bodyPr>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MouseAdapterExample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extends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MouseAdapter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Frame f;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MouseAdapterExample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Frame(</a:t>
            </a:r>
            <a:r>
              <a:rPr lang="en-US" dirty="0">
                <a:solidFill>
                  <a:srgbClr val="0000FF"/>
                </a:solidFill>
                <a:latin typeface="Times New Roman" panose="02020603050405020304" pitchFamily="18" charset="0"/>
                <a:cs typeface="Times New Roman" panose="02020603050405020304" pitchFamily="18" charset="0"/>
              </a:rPr>
              <a:t>"Mouse Adapter"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f.addMouseListener</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null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mouseClicked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Graphics g=</a:t>
            </a:r>
            <a:r>
              <a:rPr lang="en-US" dirty="0" err="1">
                <a:solidFill>
                  <a:srgbClr val="000000"/>
                </a:solidFill>
                <a:latin typeface="Times New Roman" panose="02020603050405020304" pitchFamily="18" charset="0"/>
                <a:cs typeface="Times New Roman" panose="02020603050405020304" pitchFamily="18" charset="0"/>
              </a:rPr>
              <a:t>f.getGraphics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g.setColor</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Color.BLUE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g.fillOval</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e.getX</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e.getY</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MouseAdapterExample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8194" name="Picture 2" descr="java awt mouseadapter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374" y="228068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7E7C209B-7D17-4F9E-8F19-F14028527892}"/>
              </a:ext>
            </a:extLst>
          </p:cNvPr>
          <p:cNvSpPr>
            <a:spLocks noGrp="1"/>
          </p:cNvSpPr>
          <p:nvPr>
            <p:ph type="sldNum" sz="quarter" idx="12"/>
          </p:nvPr>
        </p:nvSpPr>
        <p:spPr/>
        <p:txBody>
          <a:bodyPr/>
          <a:lstStyle/>
          <a:p>
            <a:fld id="{E639563A-7DCB-47CB-AB34-581077280BE9}" type="slidenum">
              <a:rPr lang="en-US" smtClean="0"/>
              <a:t>43</a:t>
            </a:fld>
            <a:endParaRPr lang="en-US"/>
          </a:p>
        </p:txBody>
      </p:sp>
    </p:spTree>
    <p:extLst>
      <p:ext uri="{BB962C8B-B14F-4D97-AF65-F5344CB8AC3E}">
        <p14:creationId xmlns:p14="http://schemas.microsoft.com/office/powerpoint/2010/main" val="137401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fade">
                                      <p:cBhvr>
                                        <p:cTn id="14" dur="1000"/>
                                        <p:tgtEl>
                                          <p:spTgt spid="8194"/>
                                        </p:tgtEl>
                                      </p:cBhvr>
                                    </p:animEffect>
                                    <p:anim calcmode="lin" valueType="num">
                                      <p:cBhvr>
                                        <p:cTn id="15" dur="1000" fill="hold"/>
                                        <p:tgtEl>
                                          <p:spTgt spid="8194"/>
                                        </p:tgtEl>
                                        <p:attrNameLst>
                                          <p:attrName>ppt_x</p:attrName>
                                        </p:attrNameLst>
                                      </p:cBhvr>
                                      <p:tavLst>
                                        <p:tav tm="0">
                                          <p:val>
                                            <p:strVal val="#ppt_x"/>
                                          </p:val>
                                        </p:tav>
                                        <p:tav tm="100000">
                                          <p:val>
                                            <p:strVal val="#ppt_x"/>
                                          </p:val>
                                        </p:tav>
                                      </p:tavLst>
                                    </p:anim>
                                    <p:anim calcmode="lin" valueType="num">
                                      <p:cBhvr>
                                        <p:cTn id="16"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4" y="365125"/>
            <a:ext cx="5348785" cy="576571"/>
          </a:xfrm>
        </p:spPr>
        <p:txBody>
          <a:bodyPr>
            <a:normAutofit/>
          </a:bodyPr>
          <a:lstStyle/>
          <a:p>
            <a:pPr algn="ctr"/>
            <a:r>
              <a:rPr lang="en-US" sz="3000" b="1" u="sng" dirty="0" err="1"/>
              <a:t>MouseMotionAdapter</a:t>
            </a:r>
            <a:r>
              <a:rPr lang="en-US" sz="3000" b="1" u="sng" dirty="0"/>
              <a:t> Example</a:t>
            </a:r>
          </a:p>
        </p:txBody>
      </p:sp>
      <p:sp>
        <p:nvSpPr>
          <p:cNvPr id="4" name="Rectangle 3"/>
          <p:cNvSpPr/>
          <p:nvPr/>
        </p:nvSpPr>
        <p:spPr>
          <a:xfrm>
            <a:off x="509516" y="671691"/>
            <a:ext cx="7692788" cy="5909310"/>
          </a:xfrm>
          <a:prstGeom prst="rect">
            <a:avLst/>
          </a:prstGeom>
        </p:spPr>
        <p:txBody>
          <a:bodyPr wrap="square">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MouseMotionAdapterExample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extends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MouseMotionAdapter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Frame f;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MouseMotionAdapterExample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Frame(</a:t>
            </a:r>
            <a:r>
              <a:rPr lang="en-US" dirty="0">
                <a:solidFill>
                  <a:srgbClr val="0000FF"/>
                </a:solidFill>
                <a:latin typeface="Times New Roman" panose="02020603050405020304" pitchFamily="18" charset="0"/>
                <a:cs typeface="Times New Roman" panose="02020603050405020304" pitchFamily="18" charset="0"/>
              </a:rPr>
              <a:t>"Mouse Motion Adapter"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f.addMouseMotionListener</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null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mouseDragged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Graphics g=</a:t>
            </a:r>
            <a:r>
              <a:rPr lang="en-US" dirty="0" err="1">
                <a:solidFill>
                  <a:srgbClr val="000000"/>
                </a:solidFill>
                <a:latin typeface="Times New Roman" panose="02020603050405020304" pitchFamily="18" charset="0"/>
                <a:cs typeface="Times New Roman" panose="02020603050405020304" pitchFamily="18" charset="0"/>
              </a:rPr>
              <a:t>f.getGraphics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g.setColor</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Color.ORANGE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g.fillOval</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e.getX</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e.getY</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MouseMotionAdapterExample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9218" name="Picture 2" descr="java awt mousemotionadapter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418" y="2483931"/>
            <a:ext cx="3609975" cy="320992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D7AAB685-3C13-43A7-98E9-20B2D8C7C9C5}"/>
              </a:ext>
            </a:extLst>
          </p:cNvPr>
          <p:cNvSpPr>
            <a:spLocks noGrp="1"/>
          </p:cNvSpPr>
          <p:nvPr>
            <p:ph type="sldNum" sz="quarter" idx="12"/>
          </p:nvPr>
        </p:nvSpPr>
        <p:spPr/>
        <p:txBody>
          <a:bodyPr/>
          <a:lstStyle/>
          <a:p>
            <a:fld id="{E639563A-7DCB-47CB-AB34-581077280BE9}" type="slidenum">
              <a:rPr lang="en-US" smtClean="0"/>
              <a:t>44</a:t>
            </a:fld>
            <a:endParaRPr lang="en-US"/>
          </a:p>
        </p:txBody>
      </p:sp>
    </p:spTree>
    <p:extLst>
      <p:ext uri="{BB962C8B-B14F-4D97-AF65-F5344CB8AC3E}">
        <p14:creationId xmlns:p14="http://schemas.microsoft.com/office/powerpoint/2010/main" val="111520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pPr algn="ctr"/>
            <a:r>
              <a:rPr lang="en-US" dirty="0" err="1"/>
              <a:t>Classworks</a:t>
            </a:r>
            <a:r>
              <a:rPr lang="en-US" dirty="0"/>
              <a:t> (Some Applications)</a:t>
            </a:r>
          </a:p>
        </p:txBody>
      </p:sp>
      <p:pic>
        <p:nvPicPr>
          <p:cNvPr id="1026" name="Picture 2" descr="Calculator in Java with source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25" y="1690688"/>
            <a:ext cx="4815445" cy="48875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nline exam project in swing outp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767" y="2019869"/>
            <a:ext cx="6910119" cy="429904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274AF9DE-93CB-4DDD-9480-9EBBDB838BE7}"/>
              </a:ext>
            </a:extLst>
          </p:cNvPr>
          <p:cNvSpPr>
            <a:spLocks noGrp="1"/>
          </p:cNvSpPr>
          <p:nvPr>
            <p:ph type="sldNum" sz="quarter" idx="12"/>
          </p:nvPr>
        </p:nvSpPr>
        <p:spPr/>
        <p:txBody>
          <a:bodyPr/>
          <a:lstStyle/>
          <a:p>
            <a:fld id="{E639563A-7DCB-47CB-AB34-581077280BE9}" type="slidenum">
              <a:rPr lang="en-US" smtClean="0"/>
              <a:t>45</a:t>
            </a:fld>
            <a:endParaRPr lang="en-US"/>
          </a:p>
        </p:txBody>
      </p:sp>
    </p:spTree>
    <p:extLst>
      <p:ext uri="{BB962C8B-B14F-4D97-AF65-F5344CB8AC3E}">
        <p14:creationId xmlns:p14="http://schemas.microsoft.com/office/powerpoint/2010/main" val="27372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d count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24" y="752829"/>
            <a:ext cx="5606921" cy="55933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Puzzle game in sw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745" y="1049205"/>
            <a:ext cx="5981700" cy="50006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xmlns="" id="{3EDB77DB-F3A3-4E27-B39C-303596EF2EF0}"/>
              </a:ext>
            </a:extLst>
          </p:cNvPr>
          <p:cNvSpPr>
            <a:spLocks noGrp="1"/>
          </p:cNvSpPr>
          <p:nvPr>
            <p:ph type="sldNum" sz="quarter" idx="12"/>
          </p:nvPr>
        </p:nvSpPr>
        <p:spPr/>
        <p:txBody>
          <a:bodyPr/>
          <a:lstStyle/>
          <a:p>
            <a:fld id="{E639563A-7DCB-47CB-AB34-581077280BE9}" type="slidenum">
              <a:rPr lang="en-US" smtClean="0"/>
              <a:t>46</a:t>
            </a:fld>
            <a:endParaRPr lang="en-US"/>
          </a:p>
        </p:txBody>
      </p:sp>
    </p:spTree>
    <p:extLst>
      <p:ext uri="{BB962C8B-B14F-4D97-AF65-F5344CB8AC3E}">
        <p14:creationId xmlns:p14="http://schemas.microsoft.com/office/powerpoint/2010/main" val="41350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14300" y="142944"/>
            <a:ext cx="11930063"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610B38"/>
                </a:solidFill>
                <a:effectLst/>
                <a:latin typeface="erdana"/>
              </a:rPr>
              <a:t>Difference between AWT and Swing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Verdana" panose="020B0604030504040204" pitchFamily="34" charset="0"/>
              </a:rPr>
              <a:t>There are many differences between java </a:t>
            </a:r>
            <a:r>
              <a:rPr kumimoji="0" lang="en-US" sz="1600" b="0" i="0" u="none" strike="noStrike" cap="none" normalizeH="0" baseline="0" dirty="0" err="1">
                <a:ln>
                  <a:noFill/>
                </a:ln>
                <a:solidFill>
                  <a:srgbClr val="000000"/>
                </a:solidFill>
                <a:effectLst/>
                <a:latin typeface="Verdana" panose="020B0604030504040204" pitchFamily="34" charset="0"/>
              </a:rPr>
              <a:t>awt</a:t>
            </a:r>
            <a:r>
              <a:rPr kumimoji="0" lang="en-US" sz="1600" b="0" i="0" u="none" strike="noStrike" cap="none" normalizeH="0" baseline="0" dirty="0">
                <a:ln>
                  <a:noFill/>
                </a:ln>
                <a:solidFill>
                  <a:srgbClr val="000000"/>
                </a:solidFill>
                <a:effectLst/>
                <a:latin typeface="Verdana" panose="020B0604030504040204" pitchFamily="34" charset="0"/>
              </a:rPr>
              <a:t> and swing that are given below.</a:t>
            </a:r>
            <a:endParaRPr kumimoji="0" lang="en-US" sz="1600" b="0" i="0" u="none" strike="noStrike" cap="none" normalizeH="0" baseline="0" dirty="0">
              <a:ln>
                <a:noFill/>
              </a:ln>
              <a:solidFill>
                <a:schemeClr val="tx1"/>
              </a:solidFill>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3137183070"/>
              </p:ext>
            </p:extLst>
          </p:nvPr>
        </p:nvGraphicFramePr>
        <p:xfrm>
          <a:off x="528636" y="1116541"/>
          <a:ext cx="11663364" cy="5364480"/>
        </p:xfrm>
        <a:graphic>
          <a:graphicData uri="http://schemas.openxmlformats.org/drawingml/2006/table">
            <a:tbl>
              <a:tblPr firstRow="1" bandRow="1">
                <a:tableStyleId>{5C22544A-7EE6-4342-B048-85BDC9FD1C3A}</a:tableStyleId>
              </a:tblPr>
              <a:tblGrid>
                <a:gridCol w="5831682">
                  <a:extLst>
                    <a:ext uri="{9D8B030D-6E8A-4147-A177-3AD203B41FA5}">
                      <a16:colId xmlns:a16="http://schemas.microsoft.com/office/drawing/2014/main" xmlns="" val="20000"/>
                    </a:ext>
                  </a:extLst>
                </a:gridCol>
                <a:gridCol w="5831682">
                  <a:extLst>
                    <a:ext uri="{9D8B030D-6E8A-4147-A177-3AD203B41FA5}">
                      <a16:colId xmlns:a16="http://schemas.microsoft.com/office/drawing/2014/main" xmlns="" val="20001"/>
                    </a:ext>
                  </a:extLst>
                </a:gridCol>
              </a:tblGrid>
              <a:tr h="0">
                <a:tc>
                  <a:txBody>
                    <a:bodyPr/>
                    <a:lstStyle/>
                    <a:p>
                      <a:pPr algn="ctr"/>
                      <a:r>
                        <a:rPr lang="en-US" sz="2800" dirty="0"/>
                        <a:t>Java AWT</a:t>
                      </a:r>
                    </a:p>
                  </a:txBody>
                  <a:tcPr/>
                </a:tc>
                <a:tc>
                  <a:txBody>
                    <a:bodyPr/>
                    <a:lstStyle/>
                    <a:p>
                      <a:pPr algn="ctr"/>
                      <a:r>
                        <a:rPr lang="en-US" sz="2800" dirty="0"/>
                        <a:t>Java</a:t>
                      </a:r>
                      <a:r>
                        <a:rPr lang="en-US" sz="2800" baseline="0" dirty="0"/>
                        <a:t> Swing</a:t>
                      </a:r>
                      <a:endParaRPr lang="en-US" sz="2800" dirty="0"/>
                    </a:p>
                  </a:txBody>
                  <a:tcPr/>
                </a:tc>
                <a:extLst>
                  <a:ext uri="{0D108BD9-81ED-4DB2-BD59-A6C34878D82A}">
                    <a16:rowId xmlns:a16="http://schemas.microsoft.com/office/drawing/2014/main" xmlns="" val="10000"/>
                  </a:ext>
                </a:extLst>
              </a:tr>
              <a:tr h="370840">
                <a:tc>
                  <a:txBody>
                    <a:bodyPr/>
                    <a:lstStyle/>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AWT components are </a:t>
                      </a:r>
                      <a:r>
                        <a:rPr lang="en-US" sz="2400" b="1" i="0" kern="1200" dirty="0">
                          <a:solidFill>
                            <a:schemeClr val="dk1"/>
                          </a:solidFill>
                          <a:effectLst/>
                          <a:latin typeface="+mn-lt"/>
                          <a:ea typeface="+mn-ea"/>
                          <a:cs typeface="+mn-cs"/>
                        </a:rPr>
                        <a:t>platform-dependent</a:t>
                      </a:r>
                      <a:r>
                        <a:rPr lang="en-US" sz="2400" b="0" i="0" kern="1200" dirty="0">
                          <a:solidFill>
                            <a:schemeClr val="dk1"/>
                          </a:solidFill>
                          <a:effectLst/>
                          <a:latin typeface="+mn-lt"/>
                          <a:ea typeface="+mn-ea"/>
                          <a:cs typeface="+mn-cs"/>
                        </a:rPr>
                        <a:t>.</a:t>
                      </a:r>
                    </a:p>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AWT components are </a:t>
                      </a:r>
                      <a:r>
                        <a:rPr lang="en-US" sz="2400" b="1" i="0" kern="1200" dirty="0">
                          <a:solidFill>
                            <a:schemeClr val="dk1"/>
                          </a:solidFill>
                          <a:effectLst/>
                          <a:latin typeface="+mn-lt"/>
                          <a:ea typeface="+mn-ea"/>
                          <a:cs typeface="+mn-cs"/>
                        </a:rPr>
                        <a:t>heavyweight</a:t>
                      </a:r>
                      <a:r>
                        <a:rPr lang="en-US" sz="2400" b="0" i="0" kern="1200" dirty="0">
                          <a:solidFill>
                            <a:schemeClr val="dk1"/>
                          </a:solidFill>
                          <a:effectLst/>
                          <a:latin typeface="+mn-lt"/>
                          <a:ea typeface="+mn-ea"/>
                          <a:cs typeface="+mn-cs"/>
                        </a:rPr>
                        <a:t>.</a:t>
                      </a:r>
                    </a:p>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AWT </a:t>
                      </a:r>
                      <a:r>
                        <a:rPr lang="en-US" sz="2400" b="1" i="0" kern="1200" dirty="0">
                          <a:solidFill>
                            <a:schemeClr val="dk1"/>
                          </a:solidFill>
                          <a:effectLst/>
                          <a:latin typeface="+mn-lt"/>
                          <a:ea typeface="+mn-ea"/>
                          <a:cs typeface="+mn-cs"/>
                        </a:rPr>
                        <a:t>doesn't support pluggable look and feel</a:t>
                      </a:r>
                      <a:r>
                        <a:rPr lang="en-US" sz="2400" b="0" i="0" kern="1200" dirty="0">
                          <a:solidFill>
                            <a:schemeClr val="dk1"/>
                          </a:solidFill>
                          <a:effectLst/>
                          <a:latin typeface="+mn-lt"/>
                          <a:ea typeface="+mn-ea"/>
                          <a:cs typeface="+mn-cs"/>
                        </a:rPr>
                        <a:t>.</a:t>
                      </a:r>
                    </a:p>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AWT provides </a:t>
                      </a:r>
                      <a:r>
                        <a:rPr lang="en-US" sz="2400" b="1" i="0" kern="1200" dirty="0">
                          <a:solidFill>
                            <a:schemeClr val="dk1"/>
                          </a:solidFill>
                          <a:effectLst/>
                          <a:latin typeface="+mn-lt"/>
                          <a:ea typeface="+mn-ea"/>
                          <a:cs typeface="+mn-cs"/>
                        </a:rPr>
                        <a:t>less components</a:t>
                      </a:r>
                      <a:r>
                        <a:rPr lang="en-US" sz="2400" b="0" i="0" kern="1200" dirty="0">
                          <a:solidFill>
                            <a:schemeClr val="dk1"/>
                          </a:solidFill>
                          <a:effectLst/>
                          <a:latin typeface="+mn-lt"/>
                          <a:ea typeface="+mn-ea"/>
                          <a:cs typeface="+mn-cs"/>
                        </a:rPr>
                        <a:t> than Swing.</a:t>
                      </a:r>
                    </a:p>
                    <a:p>
                      <a:pPr marL="342900" indent="-342900">
                        <a:buFont typeface="Arial" panose="020B0604020202020204" pitchFamily="34" charset="0"/>
                        <a:buChar char="•"/>
                      </a:pPr>
                      <a:endParaRPr lang="en-US" sz="2400" b="0" i="0" kern="1200" dirty="0">
                        <a:solidFill>
                          <a:schemeClr val="dk1"/>
                        </a:solidFill>
                        <a:effectLst/>
                        <a:latin typeface="+mn-lt"/>
                        <a:ea typeface="+mn-ea"/>
                        <a:cs typeface="+mn-cs"/>
                      </a:endParaRPr>
                    </a:p>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AWT </a:t>
                      </a:r>
                      <a:r>
                        <a:rPr lang="en-US" sz="2400" b="1" i="0" kern="1200" dirty="0">
                          <a:solidFill>
                            <a:schemeClr val="dk1"/>
                          </a:solidFill>
                          <a:effectLst/>
                          <a:latin typeface="+mn-lt"/>
                          <a:ea typeface="+mn-ea"/>
                          <a:cs typeface="+mn-cs"/>
                        </a:rPr>
                        <a:t>doesn't follows MVC</a:t>
                      </a:r>
                      <a:r>
                        <a:rPr lang="en-US" sz="2400" b="0" i="0" kern="1200" dirty="0">
                          <a:solidFill>
                            <a:schemeClr val="dk1"/>
                          </a:solidFill>
                          <a:effectLst/>
                          <a:latin typeface="+mn-lt"/>
                          <a:ea typeface="+mn-ea"/>
                          <a:cs typeface="+mn-cs"/>
                        </a:rPr>
                        <a:t>(Model View Controller) where model represents data, view represents presentation and controller acts as an interface between model and view.</a:t>
                      </a:r>
                      <a:endParaRPr lang="en-US" sz="2400" dirty="0"/>
                    </a:p>
                  </a:txBody>
                  <a:tcPr/>
                </a:tc>
                <a:tc>
                  <a:txBody>
                    <a:bodyPr/>
                    <a:lstStyle/>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Java swing components are </a:t>
                      </a:r>
                      <a:r>
                        <a:rPr lang="en-US" sz="2400" b="1" i="0" kern="1200" dirty="0">
                          <a:solidFill>
                            <a:schemeClr val="dk1"/>
                          </a:solidFill>
                          <a:effectLst/>
                          <a:latin typeface="+mn-lt"/>
                          <a:ea typeface="+mn-ea"/>
                          <a:cs typeface="+mn-cs"/>
                        </a:rPr>
                        <a:t>platform-independent</a:t>
                      </a:r>
                      <a:r>
                        <a:rPr lang="en-US" sz="2400" b="0" i="0" kern="1200" dirty="0">
                          <a:solidFill>
                            <a:schemeClr val="dk1"/>
                          </a:solidFill>
                          <a:effectLst/>
                          <a:latin typeface="+mn-lt"/>
                          <a:ea typeface="+mn-ea"/>
                          <a:cs typeface="+mn-cs"/>
                        </a:rPr>
                        <a:t>. </a:t>
                      </a:r>
                    </a:p>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Swing components are </a:t>
                      </a:r>
                      <a:r>
                        <a:rPr lang="en-US" sz="2400" b="1" i="0" kern="1200" dirty="0">
                          <a:solidFill>
                            <a:schemeClr val="dk1"/>
                          </a:solidFill>
                          <a:effectLst/>
                          <a:latin typeface="+mn-lt"/>
                          <a:ea typeface="+mn-ea"/>
                          <a:cs typeface="+mn-cs"/>
                        </a:rPr>
                        <a:t>lightweight</a:t>
                      </a:r>
                      <a:r>
                        <a:rPr lang="en-US" sz="2400" b="0" i="0" kern="1200" dirty="0">
                          <a:solidFill>
                            <a:schemeClr val="dk1"/>
                          </a:solidFill>
                          <a:effectLst/>
                          <a:latin typeface="+mn-lt"/>
                          <a:ea typeface="+mn-ea"/>
                          <a:cs typeface="+mn-cs"/>
                        </a:rPr>
                        <a:t>.</a:t>
                      </a:r>
                    </a:p>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Swing </a:t>
                      </a:r>
                      <a:r>
                        <a:rPr lang="en-US" sz="2400" b="1" i="0" kern="1200" dirty="0">
                          <a:solidFill>
                            <a:schemeClr val="dk1"/>
                          </a:solidFill>
                          <a:effectLst/>
                          <a:latin typeface="+mn-lt"/>
                          <a:ea typeface="+mn-ea"/>
                          <a:cs typeface="+mn-cs"/>
                        </a:rPr>
                        <a:t>supports pluggable look and feel</a:t>
                      </a:r>
                      <a:r>
                        <a:rPr lang="en-US" sz="2400" b="0" i="0" kern="1200" dirty="0">
                          <a:solidFill>
                            <a:schemeClr val="dk1"/>
                          </a:solidFill>
                          <a:effectLst/>
                          <a:latin typeface="+mn-lt"/>
                          <a:ea typeface="+mn-ea"/>
                          <a:cs typeface="+mn-cs"/>
                        </a:rPr>
                        <a:t>.</a:t>
                      </a:r>
                    </a:p>
                    <a:p>
                      <a:pPr marL="342900" indent="-342900">
                        <a:buFont typeface="Arial" panose="020B0604020202020204" pitchFamily="34" charset="0"/>
                        <a:buChar char="•"/>
                      </a:pPr>
                      <a:endParaRPr lang="en-US" sz="2400" b="0" i="0" kern="1200" dirty="0">
                        <a:solidFill>
                          <a:schemeClr val="dk1"/>
                        </a:solidFill>
                        <a:effectLst/>
                        <a:latin typeface="+mn-lt"/>
                        <a:ea typeface="+mn-ea"/>
                        <a:cs typeface="+mn-cs"/>
                      </a:endParaRPr>
                    </a:p>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Swing provides </a:t>
                      </a:r>
                      <a:r>
                        <a:rPr lang="en-US" sz="2400" b="1" i="0" kern="1200" dirty="0">
                          <a:solidFill>
                            <a:schemeClr val="dk1"/>
                          </a:solidFill>
                          <a:effectLst/>
                          <a:latin typeface="+mn-lt"/>
                          <a:ea typeface="+mn-ea"/>
                          <a:cs typeface="+mn-cs"/>
                        </a:rPr>
                        <a:t>more powerful components</a:t>
                      </a:r>
                      <a:r>
                        <a:rPr lang="en-US" sz="2400" b="0" i="0" kern="1200" dirty="0">
                          <a:solidFill>
                            <a:schemeClr val="dk1"/>
                          </a:solidFill>
                          <a:effectLst/>
                          <a:latin typeface="+mn-lt"/>
                          <a:ea typeface="+mn-ea"/>
                          <a:cs typeface="+mn-cs"/>
                        </a:rPr>
                        <a:t> such as tables, lists, </a:t>
                      </a:r>
                      <a:r>
                        <a:rPr lang="en-US" sz="2400" b="0" i="0" kern="1200" dirty="0" err="1">
                          <a:solidFill>
                            <a:schemeClr val="dk1"/>
                          </a:solidFill>
                          <a:effectLst/>
                          <a:latin typeface="+mn-lt"/>
                          <a:ea typeface="+mn-ea"/>
                          <a:cs typeface="+mn-cs"/>
                        </a:rPr>
                        <a:t>scrollpanes</a:t>
                      </a:r>
                      <a:r>
                        <a:rPr lang="en-US" sz="2400" b="0" i="0" kern="1200" dirty="0">
                          <a:solidFill>
                            <a:schemeClr val="dk1"/>
                          </a:solidFill>
                          <a:effectLst/>
                          <a:latin typeface="+mn-lt"/>
                          <a:ea typeface="+mn-ea"/>
                          <a:cs typeface="+mn-cs"/>
                        </a:rPr>
                        <a:t>, </a:t>
                      </a:r>
                      <a:r>
                        <a:rPr lang="en-US" sz="2400" b="0" i="0" kern="1200" dirty="0" err="1">
                          <a:solidFill>
                            <a:schemeClr val="dk1"/>
                          </a:solidFill>
                          <a:effectLst/>
                          <a:latin typeface="+mn-lt"/>
                          <a:ea typeface="+mn-ea"/>
                          <a:cs typeface="+mn-cs"/>
                        </a:rPr>
                        <a:t>colorchooser</a:t>
                      </a:r>
                      <a:r>
                        <a:rPr lang="en-US" sz="2400" b="0" i="0" kern="1200" dirty="0">
                          <a:solidFill>
                            <a:schemeClr val="dk1"/>
                          </a:solidFill>
                          <a:effectLst/>
                          <a:latin typeface="+mn-lt"/>
                          <a:ea typeface="+mn-ea"/>
                          <a:cs typeface="+mn-cs"/>
                        </a:rPr>
                        <a:t>, </a:t>
                      </a:r>
                      <a:r>
                        <a:rPr lang="en-US" sz="2400" b="0" i="0" kern="1200" dirty="0" err="1">
                          <a:solidFill>
                            <a:schemeClr val="dk1"/>
                          </a:solidFill>
                          <a:effectLst/>
                          <a:latin typeface="+mn-lt"/>
                          <a:ea typeface="+mn-ea"/>
                          <a:cs typeface="+mn-cs"/>
                        </a:rPr>
                        <a:t>tabbedpane</a:t>
                      </a:r>
                      <a:r>
                        <a:rPr lang="en-US" sz="2400" b="0" i="0" kern="1200" dirty="0">
                          <a:solidFill>
                            <a:schemeClr val="dk1"/>
                          </a:solidFill>
                          <a:effectLst/>
                          <a:latin typeface="+mn-lt"/>
                          <a:ea typeface="+mn-ea"/>
                          <a:cs typeface="+mn-cs"/>
                        </a:rPr>
                        <a:t> etc.</a:t>
                      </a:r>
                    </a:p>
                    <a:p>
                      <a:pPr marL="342900" indent="-342900">
                        <a:buFont typeface="Arial" panose="020B0604020202020204" pitchFamily="34" charset="0"/>
                        <a:buChar char="•"/>
                      </a:pPr>
                      <a:r>
                        <a:rPr lang="en-US" sz="2400" b="0" i="0" kern="1200" dirty="0">
                          <a:solidFill>
                            <a:schemeClr val="dk1"/>
                          </a:solidFill>
                          <a:effectLst/>
                          <a:latin typeface="+mn-lt"/>
                          <a:ea typeface="+mn-ea"/>
                          <a:cs typeface="+mn-cs"/>
                        </a:rPr>
                        <a:t>Swing </a:t>
                      </a:r>
                      <a:r>
                        <a:rPr lang="en-US" sz="2400" b="1" i="0" kern="1200" dirty="0">
                          <a:solidFill>
                            <a:schemeClr val="dk1"/>
                          </a:solidFill>
                          <a:effectLst/>
                          <a:latin typeface="+mn-lt"/>
                          <a:ea typeface="+mn-ea"/>
                          <a:cs typeface="+mn-cs"/>
                        </a:rPr>
                        <a:t>follows MVC</a:t>
                      </a:r>
                      <a:r>
                        <a:rPr lang="en-US" sz="2400" b="0" i="0" kern="1200" dirty="0">
                          <a:solidFill>
                            <a:schemeClr val="dk1"/>
                          </a:solidFill>
                          <a:effectLst/>
                          <a:latin typeface="+mn-lt"/>
                          <a:ea typeface="+mn-ea"/>
                          <a:cs typeface="+mn-cs"/>
                        </a:rPr>
                        <a:t>.</a:t>
                      </a:r>
                      <a:endParaRPr lang="en-US" sz="2400" dirty="0"/>
                    </a:p>
                  </a:txBody>
                  <a:tcPr/>
                </a:tc>
                <a:extLst>
                  <a:ext uri="{0D108BD9-81ED-4DB2-BD59-A6C34878D82A}">
                    <a16:rowId xmlns:a16="http://schemas.microsoft.com/office/drawing/2014/main" xmlns="" val="10001"/>
                  </a:ext>
                </a:extLst>
              </a:tr>
            </a:tbl>
          </a:graphicData>
        </a:graphic>
      </p:graphicFrame>
      <p:sp>
        <p:nvSpPr>
          <p:cNvPr id="2" name="Slide Number Placeholder 1">
            <a:extLst>
              <a:ext uri="{FF2B5EF4-FFF2-40B4-BE49-F238E27FC236}">
                <a16:creationId xmlns:a16="http://schemas.microsoft.com/office/drawing/2014/main" xmlns="" id="{AB6F53B5-D7AB-4568-A221-F530A57F4DE8}"/>
              </a:ext>
            </a:extLst>
          </p:cNvPr>
          <p:cNvSpPr>
            <a:spLocks noGrp="1"/>
          </p:cNvSpPr>
          <p:nvPr>
            <p:ph type="sldNum" sz="quarter" idx="12"/>
          </p:nvPr>
        </p:nvSpPr>
        <p:spPr/>
        <p:txBody>
          <a:bodyPr/>
          <a:lstStyle/>
          <a:p>
            <a:fld id="{E639563A-7DCB-47CB-AB34-581077280BE9}" type="slidenum">
              <a:rPr lang="en-US" smtClean="0"/>
              <a:t>5</a:t>
            </a:fld>
            <a:endParaRPr lang="en-US"/>
          </a:p>
        </p:txBody>
      </p:sp>
    </p:spTree>
    <p:extLst>
      <p:ext uri="{BB962C8B-B14F-4D97-AF65-F5344CB8AC3E}">
        <p14:creationId xmlns:p14="http://schemas.microsoft.com/office/powerpoint/2010/main" val="53538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08891" y="282770"/>
            <a:ext cx="2174506" cy="523220"/>
          </a:xfrm>
          <a:prstGeom prst="rect">
            <a:avLst/>
          </a:prstGeom>
        </p:spPr>
        <p:txBody>
          <a:bodyPr wrap="none">
            <a:spAutoFit/>
          </a:bodyPr>
          <a:lstStyle/>
          <a:p>
            <a:r>
              <a:rPr lang="en-US" sz="2800" dirty="0"/>
              <a:t>2.3 Text Input</a:t>
            </a:r>
          </a:p>
        </p:txBody>
      </p:sp>
      <p:sp>
        <p:nvSpPr>
          <p:cNvPr id="7" name="Rectangle 6"/>
          <p:cNvSpPr/>
          <p:nvPr/>
        </p:nvSpPr>
        <p:spPr>
          <a:xfrm>
            <a:off x="263857" y="2108540"/>
            <a:ext cx="6328012" cy="3785652"/>
          </a:xfrm>
          <a:prstGeom prst="rect">
            <a:avLst/>
          </a:prstGeom>
        </p:spPr>
        <p:txBody>
          <a:bodyPr wrap="square">
            <a:spAutoFit/>
          </a:bodyPr>
          <a:lstStyle/>
          <a:p>
            <a:pPr marL="285750" indent="-285750">
              <a:buFont typeface="Arial" panose="020B0604020202020204" pitchFamily="34" charset="0"/>
              <a:buChar char="•"/>
            </a:pPr>
            <a:r>
              <a:rPr lang="en-US" sz="2000" dirty="0"/>
              <a:t>A text field is a basic text control that enables the user to type a small amount of text. </a:t>
            </a:r>
          </a:p>
          <a:p>
            <a:pPr marL="285750" indent="-285750">
              <a:buFont typeface="Arial" panose="020B0604020202020204" pitchFamily="34" charset="0"/>
              <a:buChar char="•"/>
            </a:pPr>
            <a:r>
              <a:rPr lang="en-US" sz="2000" dirty="0"/>
              <a:t>When the user indicates that text entry is complete (usually by pressing Enter), the text field fires an action event.</a:t>
            </a:r>
          </a:p>
          <a:p>
            <a:pPr marL="285750" indent="-285750">
              <a:buFont typeface="Arial" panose="020B0604020202020204" pitchFamily="34" charset="0"/>
              <a:buChar char="•"/>
            </a:pPr>
            <a:r>
              <a:rPr lang="en-US" sz="2000" dirty="0"/>
              <a:t> If you need to obtain more than one line of input from the user, use a text area.</a:t>
            </a:r>
          </a:p>
          <a:p>
            <a:endParaRPr lang="en-US" sz="2000" dirty="0"/>
          </a:p>
          <a:p>
            <a:endParaRPr lang="en-US" sz="2000" dirty="0"/>
          </a:p>
          <a:p>
            <a:r>
              <a:rPr lang="en-US" sz="2000" dirty="0" err="1"/>
              <a:t>JTextField</a:t>
            </a:r>
            <a:r>
              <a:rPr lang="en-US" sz="2000" dirty="0"/>
              <a:t>	:           basic text fields.</a:t>
            </a:r>
          </a:p>
          <a:p>
            <a:r>
              <a:rPr lang="en-US" sz="2000" dirty="0" err="1"/>
              <a:t>JPasswordField</a:t>
            </a:r>
            <a:r>
              <a:rPr lang="en-US" sz="2000" dirty="0"/>
              <a:t>: A </a:t>
            </a:r>
            <a:r>
              <a:rPr lang="en-US" sz="2000" dirty="0" err="1"/>
              <a:t>JTextField</a:t>
            </a:r>
            <a:r>
              <a:rPr lang="en-US" sz="2000" dirty="0"/>
              <a:t> subclass that does not show the characters that the user types. </a:t>
            </a:r>
          </a:p>
        </p:txBody>
      </p:sp>
      <p:sp>
        <p:nvSpPr>
          <p:cNvPr id="8" name="Rectangle 7"/>
          <p:cNvSpPr/>
          <p:nvPr/>
        </p:nvSpPr>
        <p:spPr>
          <a:xfrm>
            <a:off x="1232848" y="1167853"/>
            <a:ext cx="9125803" cy="400110"/>
          </a:xfrm>
          <a:prstGeom prst="rect">
            <a:avLst/>
          </a:prstGeom>
        </p:spPr>
        <p:txBody>
          <a:bodyPr wrap="square">
            <a:spAutoFit/>
          </a:bodyPr>
          <a:lstStyle/>
          <a:p>
            <a:r>
              <a:rPr lang="en-US" sz="2000" b="1" dirty="0"/>
              <a:t> Text Fields, Password Fields, Text Areas, Scroll Pane, Label and Labeling Components </a:t>
            </a:r>
          </a:p>
        </p:txBody>
      </p:sp>
      <p:sp>
        <p:nvSpPr>
          <p:cNvPr id="9" name="Rectangle 8"/>
          <p:cNvSpPr/>
          <p:nvPr/>
        </p:nvSpPr>
        <p:spPr>
          <a:xfrm>
            <a:off x="6869374" y="1882592"/>
            <a:ext cx="5181599" cy="4401205"/>
          </a:xfrm>
          <a:prstGeom prst="rect">
            <a:avLst/>
          </a:prstGeom>
        </p:spPr>
        <p:txBody>
          <a:bodyPr wrap="square">
            <a:spAutoFit/>
          </a:bodyPr>
          <a:lstStyle/>
          <a:p>
            <a:r>
              <a:rPr lang="en-US" sz="2000" dirty="0" err="1"/>
              <a:t>textField</a:t>
            </a:r>
            <a:r>
              <a:rPr lang="en-US" sz="2000" dirty="0"/>
              <a:t> = new </a:t>
            </a:r>
            <a:r>
              <a:rPr lang="en-US" sz="2000" dirty="0" err="1"/>
              <a:t>JTextField</a:t>
            </a:r>
            <a:r>
              <a:rPr lang="en-US" sz="2000" dirty="0"/>
              <a:t>(20);</a:t>
            </a:r>
          </a:p>
          <a:p>
            <a:endParaRPr lang="en-US" sz="2000" dirty="0"/>
          </a:p>
          <a:p>
            <a:endParaRPr lang="en-US" sz="2000" dirty="0"/>
          </a:p>
          <a:p>
            <a:r>
              <a:rPr lang="en-US" sz="2000" dirty="0"/>
              <a:t>The </a:t>
            </a:r>
            <a:r>
              <a:rPr lang="en-US" sz="2000" dirty="0" err="1"/>
              <a:t>actionPerformed</a:t>
            </a:r>
            <a:r>
              <a:rPr lang="en-US" sz="2000" dirty="0"/>
              <a:t> method handles action events </a:t>
            </a:r>
          </a:p>
          <a:p>
            <a:r>
              <a:rPr lang="en-US" sz="2000" dirty="0"/>
              <a:t>from the text field:</a:t>
            </a:r>
          </a:p>
          <a:p>
            <a:endParaRPr lang="en-US" sz="2000" dirty="0"/>
          </a:p>
          <a:p>
            <a:r>
              <a:rPr lang="en-US" sz="2000" dirty="0"/>
              <a:t>private final static String newline = "\n";</a:t>
            </a:r>
          </a:p>
          <a:p>
            <a:r>
              <a:rPr lang="en-US" sz="2000" dirty="0"/>
              <a:t>...</a:t>
            </a:r>
          </a:p>
          <a:p>
            <a:r>
              <a:rPr lang="en-US" sz="2000" dirty="0"/>
              <a:t>public void </a:t>
            </a:r>
            <a:r>
              <a:rPr lang="en-US" sz="2000" dirty="0" err="1"/>
              <a:t>actionPerformed</a:t>
            </a:r>
            <a:r>
              <a:rPr lang="en-US" sz="2000" dirty="0"/>
              <a:t>(</a:t>
            </a:r>
            <a:r>
              <a:rPr lang="en-US" sz="2000" dirty="0" err="1"/>
              <a:t>ActionEvent</a:t>
            </a:r>
            <a:r>
              <a:rPr lang="en-US" sz="2000" dirty="0"/>
              <a:t> </a:t>
            </a:r>
            <a:r>
              <a:rPr lang="en-US" sz="2000" dirty="0" err="1"/>
              <a:t>evt</a:t>
            </a:r>
            <a:r>
              <a:rPr lang="en-US" sz="2000" dirty="0"/>
              <a:t>) {</a:t>
            </a:r>
          </a:p>
          <a:p>
            <a:r>
              <a:rPr lang="en-US" sz="2000" dirty="0"/>
              <a:t>    String text = </a:t>
            </a:r>
            <a:r>
              <a:rPr lang="en-US" sz="2000" dirty="0" err="1"/>
              <a:t>textField.getText</a:t>
            </a:r>
            <a:r>
              <a:rPr lang="en-US" sz="2000" dirty="0"/>
              <a:t>();</a:t>
            </a:r>
          </a:p>
          <a:p>
            <a:r>
              <a:rPr lang="en-US" sz="2000" dirty="0"/>
              <a:t>    </a:t>
            </a:r>
            <a:r>
              <a:rPr lang="en-US" sz="2000" dirty="0" err="1"/>
              <a:t>textArea.append</a:t>
            </a:r>
            <a:r>
              <a:rPr lang="en-US" sz="2000" dirty="0"/>
              <a:t>(text + newline);</a:t>
            </a:r>
          </a:p>
          <a:p>
            <a:r>
              <a:rPr lang="en-US" sz="2000" dirty="0"/>
              <a:t>    </a:t>
            </a:r>
            <a:r>
              <a:rPr lang="en-US" sz="2000" dirty="0" err="1"/>
              <a:t>textField.selectAll</a:t>
            </a:r>
            <a:r>
              <a:rPr lang="en-US" sz="2000" dirty="0"/>
              <a:t>();</a:t>
            </a:r>
          </a:p>
          <a:p>
            <a:r>
              <a:rPr lang="en-US" sz="2000" dirty="0"/>
              <a:t>}</a:t>
            </a:r>
          </a:p>
        </p:txBody>
      </p:sp>
      <p:sp>
        <p:nvSpPr>
          <p:cNvPr id="2" name="Slide Number Placeholder 1">
            <a:extLst>
              <a:ext uri="{FF2B5EF4-FFF2-40B4-BE49-F238E27FC236}">
                <a16:creationId xmlns:a16="http://schemas.microsoft.com/office/drawing/2014/main" xmlns="" id="{012ECB0B-B5FA-461D-9EFC-83EF3FBA3719}"/>
              </a:ext>
            </a:extLst>
          </p:cNvPr>
          <p:cNvSpPr>
            <a:spLocks noGrp="1"/>
          </p:cNvSpPr>
          <p:nvPr>
            <p:ph type="sldNum" sz="quarter" idx="12"/>
          </p:nvPr>
        </p:nvSpPr>
        <p:spPr/>
        <p:txBody>
          <a:bodyPr/>
          <a:lstStyle/>
          <a:p>
            <a:fld id="{E639563A-7DCB-47CB-AB34-581077280BE9}" type="slidenum">
              <a:rPr lang="en-US" smtClean="0"/>
              <a:t>6</a:t>
            </a:fld>
            <a:endParaRPr lang="en-US"/>
          </a:p>
        </p:txBody>
      </p:sp>
    </p:spTree>
    <p:extLst>
      <p:ext uri="{BB962C8B-B14F-4D97-AF65-F5344CB8AC3E}">
        <p14:creationId xmlns:p14="http://schemas.microsoft.com/office/powerpoint/2010/main" val="16070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321" y="188753"/>
            <a:ext cx="11800765" cy="1938992"/>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dirty="0" err="1"/>
              <a:t>JTextArea</a:t>
            </a:r>
            <a:r>
              <a:rPr lang="en-US" sz="2000" dirty="0"/>
              <a:t> class provides a component that displays multiple lines of text and optionally allows the user to edit the text. </a:t>
            </a:r>
          </a:p>
          <a:p>
            <a:pPr marL="285750" indent="-285750">
              <a:buFont typeface="Arial" panose="020B0604020202020204" pitchFamily="34" charset="0"/>
              <a:buChar char="•"/>
            </a:pPr>
            <a:r>
              <a:rPr lang="en-US" sz="2000" dirty="0"/>
              <a:t>If you need to obtain only one line of input from the user, you should use a text field.</a:t>
            </a:r>
          </a:p>
          <a:p>
            <a:pPr marL="285750" indent="-285750">
              <a:buFont typeface="Arial" panose="020B0604020202020204" pitchFamily="34" charset="0"/>
              <a:buChar char="•"/>
            </a:pPr>
            <a:r>
              <a:rPr lang="en-US" sz="2000" dirty="0"/>
              <a:t> If you want the text area to display its text using multiple fonts or other styles, you should use an editor pane or text pane.</a:t>
            </a:r>
          </a:p>
          <a:p>
            <a:pPr marL="285750" indent="-285750">
              <a:buFont typeface="Arial" panose="020B0604020202020204" pitchFamily="34" charset="0"/>
              <a:buChar char="•"/>
            </a:pPr>
            <a:r>
              <a:rPr lang="en-US" sz="2000" dirty="0"/>
              <a:t> If the displayed text has a limited length and is never edited by the user, use a label.</a:t>
            </a:r>
          </a:p>
        </p:txBody>
      </p:sp>
      <p:sp>
        <p:nvSpPr>
          <p:cNvPr id="5" name="Rectangle 4"/>
          <p:cNvSpPr/>
          <p:nvPr/>
        </p:nvSpPr>
        <p:spPr>
          <a:xfrm>
            <a:off x="304800" y="2762618"/>
            <a:ext cx="5004179" cy="923330"/>
          </a:xfrm>
          <a:prstGeom prst="rect">
            <a:avLst/>
          </a:prstGeom>
        </p:spPr>
        <p:txBody>
          <a:bodyPr wrap="square">
            <a:spAutoFit/>
          </a:bodyPr>
          <a:lstStyle/>
          <a:p>
            <a:r>
              <a:rPr lang="en-US" dirty="0" err="1"/>
              <a:t>textArea</a:t>
            </a:r>
            <a:r>
              <a:rPr lang="en-US" dirty="0"/>
              <a:t> = new </a:t>
            </a:r>
            <a:r>
              <a:rPr lang="en-US" dirty="0" err="1"/>
              <a:t>JTextArea</a:t>
            </a:r>
            <a:r>
              <a:rPr lang="en-US" dirty="0"/>
              <a:t>(5, 20);</a:t>
            </a:r>
          </a:p>
          <a:p>
            <a:r>
              <a:rPr lang="en-US" dirty="0" err="1"/>
              <a:t>JScrollPane</a:t>
            </a:r>
            <a:r>
              <a:rPr lang="en-US" dirty="0"/>
              <a:t> </a:t>
            </a:r>
            <a:r>
              <a:rPr lang="en-US" dirty="0" err="1"/>
              <a:t>scrollPane</a:t>
            </a:r>
            <a:r>
              <a:rPr lang="en-US" dirty="0"/>
              <a:t> = new </a:t>
            </a:r>
            <a:r>
              <a:rPr lang="en-US" dirty="0" err="1"/>
              <a:t>JScrollPane</a:t>
            </a:r>
            <a:r>
              <a:rPr lang="en-US" dirty="0"/>
              <a:t>(</a:t>
            </a:r>
            <a:r>
              <a:rPr lang="en-US" dirty="0" err="1"/>
              <a:t>textArea</a:t>
            </a:r>
            <a:r>
              <a:rPr lang="en-US" dirty="0"/>
              <a:t>); </a:t>
            </a:r>
          </a:p>
          <a:p>
            <a:r>
              <a:rPr lang="en-US" dirty="0" err="1"/>
              <a:t>textArea.setEditable</a:t>
            </a:r>
            <a:r>
              <a:rPr lang="en-US" dirty="0"/>
              <a:t>(false);</a:t>
            </a:r>
          </a:p>
        </p:txBody>
      </p:sp>
      <p:pic>
        <p:nvPicPr>
          <p:cNvPr id="7170" name="Picture 2" descr="A snapshot of TextArea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1533" y="2412194"/>
            <a:ext cx="5850782" cy="431615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xmlns="" id="{90C62983-8EB3-47A2-9196-8EB6F60C8C77}"/>
              </a:ext>
            </a:extLst>
          </p:cNvPr>
          <p:cNvSpPr>
            <a:spLocks noGrp="1"/>
          </p:cNvSpPr>
          <p:nvPr>
            <p:ph type="sldNum" sz="quarter" idx="12"/>
          </p:nvPr>
        </p:nvSpPr>
        <p:spPr/>
        <p:txBody>
          <a:bodyPr/>
          <a:lstStyle/>
          <a:p>
            <a:fld id="{E639563A-7DCB-47CB-AB34-581077280BE9}" type="slidenum">
              <a:rPr lang="en-US" smtClean="0"/>
              <a:t>7</a:t>
            </a:fld>
            <a:endParaRPr lang="en-US"/>
          </a:p>
        </p:txBody>
      </p:sp>
    </p:spTree>
    <p:extLst>
      <p:ext uri="{BB962C8B-B14F-4D97-AF65-F5344CB8AC3E}">
        <p14:creationId xmlns:p14="http://schemas.microsoft.com/office/powerpoint/2010/main" val="238027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1095" y="351008"/>
            <a:ext cx="3645422" cy="523220"/>
          </a:xfrm>
          <a:prstGeom prst="rect">
            <a:avLst/>
          </a:prstGeom>
        </p:spPr>
        <p:txBody>
          <a:bodyPr wrap="none">
            <a:spAutoFit/>
          </a:bodyPr>
          <a:lstStyle/>
          <a:p>
            <a:r>
              <a:rPr lang="en-US" sz="2800" dirty="0"/>
              <a:t>2.4 Choice Components</a:t>
            </a:r>
          </a:p>
        </p:txBody>
      </p:sp>
      <p:sp>
        <p:nvSpPr>
          <p:cNvPr id="5" name="Rectangle 4"/>
          <p:cNvSpPr/>
          <p:nvPr/>
        </p:nvSpPr>
        <p:spPr>
          <a:xfrm>
            <a:off x="3164351" y="1128931"/>
            <a:ext cx="5017143" cy="400110"/>
          </a:xfrm>
          <a:prstGeom prst="rect">
            <a:avLst/>
          </a:prstGeom>
        </p:spPr>
        <p:txBody>
          <a:bodyPr wrap="none">
            <a:spAutoFit/>
          </a:bodyPr>
          <a:lstStyle/>
          <a:p>
            <a:r>
              <a:rPr lang="en-US" sz="2000" b="1" dirty="0"/>
              <a:t> Check Boxes, Radio Buttons, Borders, Sliders </a:t>
            </a:r>
          </a:p>
        </p:txBody>
      </p:sp>
      <p:pic>
        <p:nvPicPr>
          <p:cNvPr id="1026" name="Picture 2" descr="java awt checkbox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612" y="1153129"/>
            <a:ext cx="3245914" cy="27679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0" y="3223532"/>
            <a:ext cx="3245006" cy="2213882"/>
          </a:xfrm>
          <a:prstGeom prst="rect">
            <a:avLst/>
          </a:prstGeom>
        </p:spPr>
      </p:pic>
      <p:pic>
        <p:nvPicPr>
          <p:cNvPr id="7" name="Picture 6"/>
          <p:cNvPicPr>
            <a:picLocks noChangeAspect="1"/>
          </p:cNvPicPr>
          <p:nvPr/>
        </p:nvPicPr>
        <p:blipFill>
          <a:blip r:embed="rId4"/>
          <a:stretch>
            <a:fillRect/>
          </a:stretch>
        </p:blipFill>
        <p:spPr>
          <a:xfrm>
            <a:off x="3209924" y="1662112"/>
            <a:ext cx="4410746" cy="4510087"/>
          </a:xfrm>
          <a:prstGeom prst="rect">
            <a:avLst/>
          </a:prstGeom>
        </p:spPr>
      </p:pic>
      <p:pic>
        <p:nvPicPr>
          <p:cNvPr id="9" name="Picture 8"/>
          <p:cNvPicPr>
            <a:picLocks noChangeAspect="1"/>
          </p:cNvPicPr>
          <p:nvPr/>
        </p:nvPicPr>
        <p:blipFill>
          <a:blip r:embed="rId5"/>
          <a:stretch>
            <a:fillRect/>
          </a:stretch>
        </p:blipFill>
        <p:spPr>
          <a:xfrm>
            <a:off x="7707085" y="4148137"/>
            <a:ext cx="4449034" cy="1811792"/>
          </a:xfrm>
          <a:prstGeom prst="rect">
            <a:avLst/>
          </a:prstGeom>
        </p:spPr>
      </p:pic>
      <p:sp>
        <p:nvSpPr>
          <p:cNvPr id="2" name="Slide Number Placeholder 1">
            <a:extLst>
              <a:ext uri="{FF2B5EF4-FFF2-40B4-BE49-F238E27FC236}">
                <a16:creationId xmlns:a16="http://schemas.microsoft.com/office/drawing/2014/main" xmlns="" id="{20BD6500-2C24-4D59-BB1D-B90FC68FD4C6}"/>
              </a:ext>
            </a:extLst>
          </p:cNvPr>
          <p:cNvSpPr>
            <a:spLocks noGrp="1"/>
          </p:cNvSpPr>
          <p:nvPr>
            <p:ph type="sldNum" sz="quarter" idx="12"/>
          </p:nvPr>
        </p:nvSpPr>
        <p:spPr/>
        <p:txBody>
          <a:bodyPr/>
          <a:lstStyle/>
          <a:p>
            <a:fld id="{E639563A-7DCB-47CB-AB34-581077280BE9}" type="slidenum">
              <a:rPr lang="en-US" smtClean="0"/>
              <a:t>8</a:t>
            </a:fld>
            <a:endParaRPr lang="en-US"/>
          </a:p>
        </p:txBody>
      </p:sp>
    </p:spTree>
    <p:extLst>
      <p:ext uri="{BB962C8B-B14F-4D97-AF65-F5344CB8AC3E}">
        <p14:creationId xmlns:p14="http://schemas.microsoft.com/office/powerpoint/2010/main" val="394184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332" y="156787"/>
            <a:ext cx="3933500" cy="475327"/>
          </a:xfrm>
          <a:prstGeom prst="rect">
            <a:avLst/>
          </a:prstGeom>
        </p:spPr>
      </p:pic>
      <p:pic>
        <p:nvPicPr>
          <p:cNvPr id="5" name="Picture 4"/>
          <p:cNvPicPr>
            <a:picLocks noChangeAspect="1"/>
          </p:cNvPicPr>
          <p:nvPr/>
        </p:nvPicPr>
        <p:blipFill>
          <a:blip r:embed="rId3"/>
          <a:stretch>
            <a:fillRect/>
          </a:stretch>
        </p:blipFill>
        <p:spPr>
          <a:xfrm>
            <a:off x="210331" y="1042987"/>
            <a:ext cx="4229100" cy="4772025"/>
          </a:xfrm>
          <a:prstGeom prst="rect">
            <a:avLst/>
          </a:prstGeom>
        </p:spPr>
      </p:pic>
      <p:pic>
        <p:nvPicPr>
          <p:cNvPr id="6" name="Picture 5"/>
          <p:cNvPicPr>
            <a:picLocks noChangeAspect="1"/>
          </p:cNvPicPr>
          <p:nvPr/>
        </p:nvPicPr>
        <p:blipFill>
          <a:blip r:embed="rId4"/>
          <a:stretch>
            <a:fillRect/>
          </a:stretch>
        </p:blipFill>
        <p:spPr>
          <a:xfrm>
            <a:off x="4439431" y="-9331"/>
            <a:ext cx="3209925" cy="3181350"/>
          </a:xfrm>
          <a:prstGeom prst="rect">
            <a:avLst/>
          </a:prstGeom>
        </p:spPr>
      </p:pic>
      <p:pic>
        <p:nvPicPr>
          <p:cNvPr id="7" name="Picture 6"/>
          <p:cNvPicPr>
            <a:picLocks noChangeAspect="1"/>
          </p:cNvPicPr>
          <p:nvPr/>
        </p:nvPicPr>
        <p:blipFill>
          <a:blip r:embed="rId5"/>
          <a:stretch>
            <a:fillRect/>
          </a:stretch>
        </p:blipFill>
        <p:spPr>
          <a:xfrm>
            <a:off x="4439431" y="3181350"/>
            <a:ext cx="3886200" cy="3362325"/>
          </a:xfrm>
          <a:prstGeom prst="rect">
            <a:avLst/>
          </a:prstGeom>
        </p:spPr>
      </p:pic>
      <p:pic>
        <p:nvPicPr>
          <p:cNvPr id="8" name="Picture 7"/>
          <p:cNvPicPr>
            <a:picLocks noChangeAspect="1"/>
          </p:cNvPicPr>
          <p:nvPr/>
        </p:nvPicPr>
        <p:blipFill>
          <a:blip r:embed="rId6"/>
          <a:stretch>
            <a:fillRect/>
          </a:stretch>
        </p:blipFill>
        <p:spPr>
          <a:xfrm>
            <a:off x="8468506" y="1327315"/>
            <a:ext cx="3409950" cy="3248025"/>
          </a:xfrm>
          <a:prstGeom prst="rect">
            <a:avLst/>
          </a:prstGeom>
        </p:spPr>
      </p:pic>
      <p:sp>
        <p:nvSpPr>
          <p:cNvPr id="2" name="Slide Number Placeholder 1">
            <a:extLst>
              <a:ext uri="{FF2B5EF4-FFF2-40B4-BE49-F238E27FC236}">
                <a16:creationId xmlns:a16="http://schemas.microsoft.com/office/drawing/2014/main" xmlns="" id="{80AF422A-6B27-4EEF-996F-B1DB1BC90586}"/>
              </a:ext>
            </a:extLst>
          </p:cNvPr>
          <p:cNvSpPr>
            <a:spLocks noGrp="1"/>
          </p:cNvSpPr>
          <p:nvPr>
            <p:ph type="sldNum" sz="quarter" idx="12"/>
          </p:nvPr>
        </p:nvSpPr>
        <p:spPr/>
        <p:txBody>
          <a:bodyPr/>
          <a:lstStyle/>
          <a:p>
            <a:fld id="{E639563A-7DCB-47CB-AB34-581077280BE9}" type="slidenum">
              <a:rPr lang="en-US" smtClean="0"/>
              <a:t>9</a:t>
            </a:fld>
            <a:endParaRPr lang="en-US"/>
          </a:p>
        </p:txBody>
      </p:sp>
    </p:spTree>
    <p:extLst>
      <p:ext uri="{BB962C8B-B14F-4D97-AF65-F5344CB8AC3E}">
        <p14:creationId xmlns:p14="http://schemas.microsoft.com/office/powerpoint/2010/main" val="426149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3071</TotalTime>
  <Words>2283</Words>
  <Application>Microsoft Office PowerPoint</Application>
  <PresentationFormat>Custom</PresentationFormat>
  <Paragraphs>581</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UNIT 2 &amp; UNIT 3:   User interface component with Swing Event Handling</vt:lpstr>
      <vt:lpstr>2.1 Java Swing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 Layout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FlowLayout</vt:lpstr>
      <vt:lpstr>Event and Listener (Java Event Handling)</vt:lpstr>
      <vt:lpstr>Registration Methods</vt:lpstr>
      <vt:lpstr>Java event handling by implementing ActionListener</vt:lpstr>
      <vt:lpstr>MouseListener Example</vt:lpstr>
      <vt:lpstr>ItemListener Interface</vt:lpstr>
      <vt:lpstr>Java Adapter Classes</vt:lpstr>
      <vt:lpstr>Java MouseAdapter Example</vt:lpstr>
      <vt:lpstr>MouseMotionAdapter Example</vt:lpstr>
      <vt:lpstr>Classworks (Some Applications)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&amp; UNIT 3:   User interfeace component with Swing Event Handling</dc:title>
  <dc:creator>Windows User</dc:creator>
  <cp:lastModifiedBy>dell</cp:lastModifiedBy>
  <cp:revision>90</cp:revision>
  <dcterms:created xsi:type="dcterms:W3CDTF">2019-02-21T02:28:06Z</dcterms:created>
  <dcterms:modified xsi:type="dcterms:W3CDTF">2021-12-10T00:01:54Z</dcterms:modified>
</cp:coreProperties>
</file>