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74" r:id="rId4"/>
    <p:sldId id="275" r:id="rId5"/>
    <p:sldId id="272" r:id="rId6"/>
    <p:sldId id="276" r:id="rId7"/>
    <p:sldId id="277" r:id="rId8"/>
    <p:sldId id="258" r:id="rId9"/>
    <p:sldId id="259" r:id="rId10"/>
    <p:sldId id="278" r:id="rId11"/>
    <p:sldId id="260" r:id="rId12"/>
    <p:sldId id="273" r:id="rId13"/>
    <p:sldId id="261" r:id="rId14"/>
    <p:sldId id="262" r:id="rId15"/>
    <p:sldId id="263" r:id="rId16"/>
    <p:sldId id="264" r:id="rId17"/>
    <p:sldId id="265" r:id="rId18"/>
    <p:sldId id="279" r:id="rId19"/>
    <p:sldId id="266" r:id="rId20"/>
    <p:sldId id="267" r:id="rId21"/>
    <p:sldId id="268" r:id="rId22"/>
    <p:sldId id="269" r:id="rId23"/>
    <p:sldId id="280" r:id="rId24"/>
    <p:sldId id="281" r:id="rId25"/>
    <p:sldId id="270" r:id="rId26"/>
    <p:sldId id="27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68" y="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1BA67E-19FE-4D92-9036-046611C6C692}" type="datetimeFigureOut">
              <a:rPr lang="en-US" smtClean="0"/>
              <a:t>12/10/2021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AB4570-762A-482E-80BA-48AE03C2BBD0}" type="slidenum">
              <a:rPr lang="en-US" smtClean="0"/>
              <a:t>‹#›</a:t>
            </a:fld>
            <a:endParaRPr lang="en-US"/>
          </a:p>
        </p:txBody>
      </p:sp>
    </p:spTree>
    <p:extLst>
      <p:ext uri="{BB962C8B-B14F-4D97-AF65-F5344CB8AC3E}">
        <p14:creationId xmlns:p14="http://schemas.microsoft.com/office/powerpoint/2010/main" val="137648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AB4570-762A-482E-80BA-48AE03C2BBD0}" type="slidenum">
              <a:rPr lang="en-US" smtClean="0"/>
              <a:t>1</a:t>
            </a:fld>
            <a:endParaRPr lang="en-US"/>
          </a:p>
        </p:txBody>
      </p:sp>
    </p:spTree>
    <p:extLst>
      <p:ext uri="{BB962C8B-B14F-4D97-AF65-F5344CB8AC3E}">
        <p14:creationId xmlns:p14="http://schemas.microsoft.com/office/powerpoint/2010/main" val="2264593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AB4570-762A-482E-80BA-48AE03C2BBD0}" type="slidenum">
              <a:rPr lang="en-US" smtClean="0"/>
              <a:t>5</a:t>
            </a:fld>
            <a:endParaRPr lang="en-US"/>
          </a:p>
        </p:txBody>
      </p:sp>
    </p:spTree>
    <p:extLst>
      <p:ext uri="{BB962C8B-B14F-4D97-AF65-F5344CB8AC3E}">
        <p14:creationId xmlns:p14="http://schemas.microsoft.com/office/powerpoint/2010/main" val="3123320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DE40BD-237B-45A6-A696-625025AE5952}"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755A0-9709-48DE-B787-8F45D852F7C2}" type="slidenum">
              <a:rPr lang="en-US" smtClean="0"/>
              <a:t>‹#›</a:t>
            </a:fld>
            <a:endParaRPr lang="en-US"/>
          </a:p>
        </p:txBody>
      </p:sp>
    </p:spTree>
    <p:extLst>
      <p:ext uri="{BB962C8B-B14F-4D97-AF65-F5344CB8AC3E}">
        <p14:creationId xmlns:p14="http://schemas.microsoft.com/office/powerpoint/2010/main" val="35053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DE40BD-237B-45A6-A696-625025AE5952}"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755A0-9709-48DE-B787-8F45D852F7C2}" type="slidenum">
              <a:rPr lang="en-US" smtClean="0"/>
              <a:t>‹#›</a:t>
            </a:fld>
            <a:endParaRPr lang="en-US"/>
          </a:p>
        </p:txBody>
      </p:sp>
    </p:spTree>
    <p:extLst>
      <p:ext uri="{BB962C8B-B14F-4D97-AF65-F5344CB8AC3E}">
        <p14:creationId xmlns:p14="http://schemas.microsoft.com/office/powerpoint/2010/main" val="2052783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DE40BD-237B-45A6-A696-625025AE5952}"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755A0-9709-48DE-B787-8F45D852F7C2}" type="slidenum">
              <a:rPr lang="en-US" smtClean="0"/>
              <a:t>‹#›</a:t>
            </a:fld>
            <a:endParaRPr lang="en-US"/>
          </a:p>
        </p:txBody>
      </p:sp>
    </p:spTree>
    <p:extLst>
      <p:ext uri="{BB962C8B-B14F-4D97-AF65-F5344CB8AC3E}">
        <p14:creationId xmlns:p14="http://schemas.microsoft.com/office/powerpoint/2010/main" val="518717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DE40BD-237B-45A6-A696-625025AE5952}"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755A0-9709-48DE-B787-8F45D852F7C2}" type="slidenum">
              <a:rPr lang="en-US" smtClean="0"/>
              <a:t>‹#›</a:t>
            </a:fld>
            <a:endParaRPr lang="en-US"/>
          </a:p>
        </p:txBody>
      </p:sp>
    </p:spTree>
    <p:extLst>
      <p:ext uri="{BB962C8B-B14F-4D97-AF65-F5344CB8AC3E}">
        <p14:creationId xmlns:p14="http://schemas.microsoft.com/office/powerpoint/2010/main" val="2393180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DE40BD-237B-45A6-A696-625025AE5952}"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755A0-9709-48DE-B787-8F45D852F7C2}" type="slidenum">
              <a:rPr lang="en-US" smtClean="0"/>
              <a:t>‹#›</a:t>
            </a:fld>
            <a:endParaRPr lang="en-US"/>
          </a:p>
        </p:txBody>
      </p:sp>
    </p:spTree>
    <p:extLst>
      <p:ext uri="{BB962C8B-B14F-4D97-AF65-F5344CB8AC3E}">
        <p14:creationId xmlns:p14="http://schemas.microsoft.com/office/powerpoint/2010/main" val="876771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DE40BD-237B-45A6-A696-625025AE5952}"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755A0-9709-48DE-B787-8F45D852F7C2}" type="slidenum">
              <a:rPr lang="en-US" smtClean="0"/>
              <a:t>‹#›</a:t>
            </a:fld>
            <a:endParaRPr lang="en-US"/>
          </a:p>
        </p:txBody>
      </p:sp>
    </p:spTree>
    <p:extLst>
      <p:ext uri="{BB962C8B-B14F-4D97-AF65-F5344CB8AC3E}">
        <p14:creationId xmlns:p14="http://schemas.microsoft.com/office/powerpoint/2010/main" val="4030304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DE40BD-237B-45A6-A696-625025AE5952}" type="datetimeFigureOut">
              <a:rPr lang="en-US" smtClean="0"/>
              <a:t>12/10/2021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A755A0-9709-48DE-B787-8F45D852F7C2}" type="slidenum">
              <a:rPr lang="en-US" smtClean="0"/>
              <a:t>‹#›</a:t>
            </a:fld>
            <a:endParaRPr lang="en-US"/>
          </a:p>
        </p:txBody>
      </p:sp>
    </p:spTree>
    <p:extLst>
      <p:ext uri="{BB962C8B-B14F-4D97-AF65-F5344CB8AC3E}">
        <p14:creationId xmlns:p14="http://schemas.microsoft.com/office/powerpoint/2010/main" val="988556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DE40BD-237B-45A6-A696-625025AE5952}" type="datetimeFigureOut">
              <a:rPr lang="en-US" smtClean="0"/>
              <a:t>12/10/2021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A755A0-9709-48DE-B787-8F45D852F7C2}" type="slidenum">
              <a:rPr lang="en-US" smtClean="0"/>
              <a:t>‹#›</a:t>
            </a:fld>
            <a:endParaRPr lang="en-US"/>
          </a:p>
        </p:txBody>
      </p:sp>
    </p:spTree>
    <p:extLst>
      <p:ext uri="{BB962C8B-B14F-4D97-AF65-F5344CB8AC3E}">
        <p14:creationId xmlns:p14="http://schemas.microsoft.com/office/powerpoint/2010/main" val="1558669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DE40BD-237B-45A6-A696-625025AE5952}" type="datetimeFigureOut">
              <a:rPr lang="en-US" smtClean="0"/>
              <a:t>12/10/2021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A755A0-9709-48DE-B787-8F45D852F7C2}" type="slidenum">
              <a:rPr lang="en-US" smtClean="0"/>
              <a:t>‹#›</a:t>
            </a:fld>
            <a:endParaRPr lang="en-US"/>
          </a:p>
        </p:txBody>
      </p:sp>
    </p:spTree>
    <p:extLst>
      <p:ext uri="{BB962C8B-B14F-4D97-AF65-F5344CB8AC3E}">
        <p14:creationId xmlns:p14="http://schemas.microsoft.com/office/powerpoint/2010/main" val="2025844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DE40BD-237B-45A6-A696-625025AE5952}"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755A0-9709-48DE-B787-8F45D852F7C2}" type="slidenum">
              <a:rPr lang="en-US" smtClean="0"/>
              <a:t>‹#›</a:t>
            </a:fld>
            <a:endParaRPr lang="en-US"/>
          </a:p>
        </p:txBody>
      </p:sp>
    </p:spTree>
    <p:extLst>
      <p:ext uri="{BB962C8B-B14F-4D97-AF65-F5344CB8AC3E}">
        <p14:creationId xmlns:p14="http://schemas.microsoft.com/office/powerpoint/2010/main" val="2827677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DE40BD-237B-45A6-A696-625025AE5952}"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755A0-9709-48DE-B787-8F45D852F7C2}" type="slidenum">
              <a:rPr lang="en-US" smtClean="0"/>
              <a:t>‹#›</a:t>
            </a:fld>
            <a:endParaRPr lang="en-US"/>
          </a:p>
        </p:txBody>
      </p:sp>
    </p:spTree>
    <p:extLst>
      <p:ext uri="{BB962C8B-B14F-4D97-AF65-F5344CB8AC3E}">
        <p14:creationId xmlns:p14="http://schemas.microsoft.com/office/powerpoint/2010/main" val="1291509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DE40BD-237B-45A6-A696-625025AE5952}" type="datetimeFigureOut">
              <a:rPr lang="en-US" smtClean="0"/>
              <a:t>12/10/2021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A755A0-9709-48DE-B787-8F45D852F7C2}" type="slidenum">
              <a:rPr lang="en-US" smtClean="0"/>
              <a:t>‹#›</a:t>
            </a:fld>
            <a:endParaRPr lang="en-US"/>
          </a:p>
        </p:txBody>
      </p:sp>
    </p:spTree>
    <p:extLst>
      <p:ext uri="{BB962C8B-B14F-4D97-AF65-F5344CB8AC3E}">
        <p14:creationId xmlns:p14="http://schemas.microsoft.com/office/powerpoint/2010/main" val="3495638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watch?v=zHmgPfcBp_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avatpoint.com/tcp-ip-full-form" TargetMode="External"/><Relationship Id="rId2" Type="http://schemas.openxmlformats.org/officeDocument/2006/relationships/hyperlink" Target="https://www.javatpoint.com/ip-full-form"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javatpoint.com/computer-network-tcp-ip-model" TargetMode="External"/><Relationship Id="rId2" Type="http://schemas.openxmlformats.org/officeDocument/2006/relationships/hyperlink" Target="https://www.javatpoint.com/tcp" TargetMode="External"/><Relationship Id="rId1" Type="http://schemas.openxmlformats.org/officeDocument/2006/relationships/slideLayout" Target="../slideLayouts/slideLayout2.xml"/><Relationship Id="rId4" Type="http://schemas.openxmlformats.org/officeDocument/2006/relationships/hyperlink" Target="https://www.javatpoint.com/ip-full-form"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Network Programming</a:t>
            </a:r>
            <a:endParaRPr lang="en-US" dirty="0"/>
          </a:p>
        </p:txBody>
      </p:sp>
    </p:spTree>
    <p:extLst>
      <p:ext uri="{BB962C8B-B14F-4D97-AF65-F5344CB8AC3E}">
        <p14:creationId xmlns:p14="http://schemas.microsoft.com/office/powerpoint/2010/main" val="177027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ocket Programming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783" y="311803"/>
            <a:ext cx="7951195" cy="6247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194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6438"/>
          </a:xfrm>
        </p:spPr>
        <p:txBody>
          <a:bodyPr>
            <a:normAutofit/>
          </a:bodyPr>
          <a:lstStyle/>
          <a:p>
            <a:pPr algn="ctr"/>
            <a:r>
              <a:rPr lang="en-US" sz="3000" dirty="0" smtClean="0"/>
              <a:t>TCP Socket (Client and Server Side)</a:t>
            </a:r>
            <a:endParaRPr lang="en-US" sz="3000" dirty="0"/>
          </a:p>
        </p:txBody>
      </p:sp>
      <p:sp>
        <p:nvSpPr>
          <p:cNvPr id="9" name="Rectangle 8"/>
          <p:cNvSpPr/>
          <p:nvPr/>
        </p:nvSpPr>
        <p:spPr>
          <a:xfrm>
            <a:off x="1162050" y="2136339"/>
            <a:ext cx="8305800" cy="2708434"/>
          </a:xfrm>
          <a:prstGeom prst="rect">
            <a:avLst/>
          </a:prstGeom>
        </p:spPr>
        <p:txBody>
          <a:bodyPr wrap="square">
            <a:spAutoFit/>
          </a:bodyPr>
          <a:lstStyle/>
          <a:p>
            <a:r>
              <a:rPr lang="en-US" sz="2500" b="1" u="sng" dirty="0" smtClean="0"/>
              <a:t>Creating Server:</a:t>
            </a:r>
          </a:p>
          <a:p>
            <a:endParaRPr lang="en-US" dirty="0" smtClean="0"/>
          </a:p>
          <a:p>
            <a:r>
              <a:rPr lang="en-US" sz="2200" dirty="0" err="1" smtClean="0"/>
              <a:t>ServerSocket</a:t>
            </a:r>
            <a:r>
              <a:rPr lang="en-US" sz="2200" dirty="0" smtClean="0"/>
              <a:t> </a:t>
            </a:r>
            <a:r>
              <a:rPr lang="en-US" sz="2200" dirty="0" err="1" smtClean="0"/>
              <a:t>ss</a:t>
            </a:r>
            <a:r>
              <a:rPr lang="en-US" sz="2200" dirty="0" smtClean="0"/>
              <a:t>=new </a:t>
            </a:r>
            <a:r>
              <a:rPr lang="en-US" sz="2200" dirty="0" err="1" smtClean="0"/>
              <a:t>ServerSocket</a:t>
            </a:r>
            <a:r>
              <a:rPr lang="en-US" sz="2200" dirty="0" smtClean="0"/>
              <a:t>(6666);  </a:t>
            </a:r>
          </a:p>
          <a:p>
            <a:r>
              <a:rPr lang="en-US" sz="2200" dirty="0" smtClean="0"/>
              <a:t>Socket s=</a:t>
            </a:r>
            <a:r>
              <a:rPr lang="en-US" sz="2200" dirty="0" err="1" smtClean="0"/>
              <a:t>ss.accept</a:t>
            </a:r>
            <a:r>
              <a:rPr lang="en-US" sz="2200" dirty="0" smtClean="0"/>
              <a:t>();</a:t>
            </a:r>
            <a:r>
              <a:rPr lang="en-US" sz="2200" dirty="0" smtClean="0">
                <a:solidFill>
                  <a:srgbClr val="0070C0"/>
                </a:solidFill>
              </a:rPr>
              <a:t>//establishes connection and waits for the client   </a:t>
            </a:r>
          </a:p>
          <a:p>
            <a:endParaRPr lang="en-US" dirty="0" smtClean="0"/>
          </a:p>
          <a:p>
            <a:r>
              <a:rPr lang="en-US" sz="2500" b="1" u="sng" dirty="0" smtClean="0"/>
              <a:t>Creating Client:</a:t>
            </a:r>
          </a:p>
          <a:p>
            <a:endParaRPr lang="en-US" dirty="0" smtClean="0"/>
          </a:p>
          <a:p>
            <a:r>
              <a:rPr lang="en-US" sz="2200" dirty="0" smtClean="0"/>
              <a:t>Socket s=new Socket("localhost",6666);  </a:t>
            </a:r>
            <a:endParaRPr lang="en-US" sz="2200" dirty="0"/>
          </a:p>
        </p:txBody>
      </p:sp>
    </p:spTree>
    <p:extLst>
      <p:ext uri="{BB962C8B-B14F-4D97-AF65-F5344CB8AC3E}">
        <p14:creationId xmlns:p14="http://schemas.microsoft.com/office/powerpoint/2010/main" val="3686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107" y="160409"/>
            <a:ext cx="5780965" cy="685753"/>
          </a:xfrm>
        </p:spPr>
        <p:txBody>
          <a:bodyPr>
            <a:normAutofit/>
          </a:bodyPr>
          <a:lstStyle/>
          <a:p>
            <a:r>
              <a:rPr lang="en-US" sz="3600" dirty="0" smtClean="0"/>
              <a:t>Socket/</a:t>
            </a:r>
            <a:r>
              <a:rPr lang="en-US" sz="3600" dirty="0" err="1" smtClean="0"/>
              <a:t>ServerSocket</a:t>
            </a:r>
            <a:r>
              <a:rPr lang="en-US" sz="3600" dirty="0" smtClean="0"/>
              <a:t> Classes</a:t>
            </a:r>
            <a:endParaRPr lang="en-US" sz="3600" dirty="0"/>
          </a:p>
        </p:txBody>
      </p:sp>
      <p:graphicFrame>
        <p:nvGraphicFramePr>
          <p:cNvPr id="4" name="Table 3"/>
          <p:cNvGraphicFramePr>
            <a:graphicFrameLocks noGrp="1"/>
          </p:cNvGraphicFramePr>
          <p:nvPr>
            <p:extLst>
              <p:ext uri="{D42A27DB-BD31-4B8C-83A1-F6EECF244321}">
                <p14:modId xmlns:p14="http://schemas.microsoft.com/office/powerpoint/2010/main" val="3437749469"/>
              </p:ext>
            </p:extLst>
          </p:nvPr>
        </p:nvGraphicFramePr>
        <p:xfrm>
          <a:off x="4018120" y="999840"/>
          <a:ext cx="7978262" cy="2157268"/>
        </p:xfrm>
        <a:graphic>
          <a:graphicData uri="http://schemas.openxmlformats.org/drawingml/2006/table">
            <a:tbl>
              <a:tblPr/>
              <a:tblGrid>
                <a:gridCol w="4443492"/>
                <a:gridCol w="3534770"/>
              </a:tblGrid>
              <a:tr h="344970">
                <a:tc>
                  <a:txBody>
                    <a:bodyPr/>
                    <a:lstStyle/>
                    <a:p>
                      <a:pPr algn="l" fontAlgn="t"/>
                      <a:r>
                        <a:rPr lang="en-US" sz="1500" dirty="0">
                          <a:solidFill>
                            <a:srgbClr val="000000"/>
                          </a:solidFill>
                          <a:effectLst/>
                          <a:latin typeface="times new roman" panose="02020603050405020304" pitchFamily="18" charset="0"/>
                        </a:rPr>
                        <a:t>Method</a:t>
                      </a:r>
                    </a:p>
                  </a:txBody>
                  <a:tcPr marL="114300" marR="114300" marT="114300" marB="114300">
                    <a:lnL w="9525" cap="flat" cmpd="sng" algn="ctr">
                      <a:solidFill>
                        <a:srgbClr val="E0036A"/>
                      </a:solidFill>
                      <a:prstDash val="solid"/>
                      <a:round/>
                      <a:headEnd type="none" w="med" len="med"/>
                      <a:tailEnd type="none" w="med" len="med"/>
                    </a:lnL>
                    <a:lnR w="9525" cap="flat" cmpd="sng" algn="ctr">
                      <a:solidFill>
                        <a:srgbClr val="E0036A"/>
                      </a:solidFill>
                      <a:prstDash val="solid"/>
                      <a:round/>
                      <a:headEnd type="none" w="med" len="med"/>
                      <a:tailEnd type="none" w="med" len="med"/>
                    </a:lnR>
                    <a:lnT w="9525" cap="flat" cmpd="sng" algn="ctr">
                      <a:solidFill>
                        <a:srgbClr val="E0036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a:solidFill>
                            <a:srgbClr val="000000"/>
                          </a:solidFill>
                          <a:effectLst/>
                          <a:latin typeface="times new roman" panose="02020603050405020304" pitchFamily="18" charset="0"/>
                        </a:rPr>
                        <a:t>Description</a:t>
                      </a:r>
                    </a:p>
                  </a:txBody>
                  <a:tcPr marL="114300" marR="114300" marT="114300" marB="114300">
                    <a:lnL w="9525" cap="flat" cmpd="sng" algn="ctr">
                      <a:solidFill>
                        <a:srgbClr val="E0036A"/>
                      </a:solidFill>
                      <a:prstDash val="solid"/>
                      <a:round/>
                      <a:headEnd type="none" w="med" len="med"/>
                      <a:tailEnd type="none" w="med" len="med"/>
                    </a:lnL>
                    <a:lnR w="9525" cap="flat" cmpd="sng" algn="ctr">
                      <a:solidFill>
                        <a:srgbClr val="E0036A"/>
                      </a:solidFill>
                      <a:prstDash val="solid"/>
                      <a:round/>
                      <a:headEnd type="none" w="med" len="med"/>
                      <a:tailEnd type="none" w="med" len="med"/>
                    </a:lnR>
                    <a:lnT w="9525" cap="flat" cmpd="sng" algn="ctr">
                      <a:solidFill>
                        <a:srgbClr val="E0036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480868">
                <a:tc>
                  <a:txBody>
                    <a:bodyPr/>
                    <a:lstStyle/>
                    <a:p>
                      <a:pPr algn="l" fontAlgn="t"/>
                      <a:r>
                        <a:rPr lang="en-US" sz="1500" dirty="0">
                          <a:solidFill>
                            <a:srgbClr val="000000"/>
                          </a:solidFill>
                          <a:effectLst/>
                          <a:latin typeface="verdana" panose="020B0604030504040204" pitchFamily="34" charset="0"/>
                        </a:rPr>
                        <a:t>1) public </a:t>
                      </a:r>
                      <a:r>
                        <a:rPr lang="en-US" sz="1500" dirty="0" err="1">
                          <a:solidFill>
                            <a:srgbClr val="000000"/>
                          </a:solidFill>
                          <a:effectLst/>
                          <a:latin typeface="verdana" panose="020B0604030504040204" pitchFamily="34" charset="0"/>
                        </a:rPr>
                        <a:t>InputStream</a:t>
                      </a:r>
                      <a:r>
                        <a:rPr lang="en-US" sz="1500" dirty="0">
                          <a:solidFill>
                            <a:srgbClr val="000000"/>
                          </a:solidFill>
                          <a:effectLst/>
                          <a:latin typeface="verdana" panose="020B0604030504040204" pitchFamily="34" charset="0"/>
                        </a:rPr>
                        <a:t> </a:t>
                      </a:r>
                      <a:r>
                        <a:rPr lang="en-US" sz="1500" dirty="0" err="1">
                          <a:solidFill>
                            <a:srgbClr val="000000"/>
                          </a:solidFill>
                          <a:effectLst/>
                          <a:latin typeface="verdana" panose="020B0604030504040204" pitchFamily="34" charset="0"/>
                        </a:rPr>
                        <a:t>getInputStream</a:t>
                      </a:r>
                      <a:r>
                        <a:rPr lang="en-US" sz="1500" dirty="0">
                          <a:solidFill>
                            <a:srgbClr val="000000"/>
                          </a:solidFill>
                          <a:effectLst/>
                          <a:latin typeface="verdana" panose="020B0604030504040204" pitchFamily="34" charset="0"/>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dirty="0">
                          <a:solidFill>
                            <a:srgbClr val="000000"/>
                          </a:solidFill>
                          <a:effectLst/>
                          <a:latin typeface="verdana" panose="020B0604030504040204" pitchFamily="34" charset="0"/>
                        </a:rPr>
                        <a:t>returns the </a:t>
                      </a:r>
                      <a:r>
                        <a:rPr lang="en-US" sz="1500" dirty="0" err="1">
                          <a:solidFill>
                            <a:srgbClr val="000000"/>
                          </a:solidFill>
                          <a:effectLst/>
                          <a:latin typeface="verdana" panose="020B0604030504040204" pitchFamily="34" charset="0"/>
                        </a:rPr>
                        <a:t>InputStream</a:t>
                      </a:r>
                      <a:r>
                        <a:rPr lang="en-US" sz="1500" dirty="0">
                          <a:solidFill>
                            <a:srgbClr val="000000"/>
                          </a:solidFill>
                          <a:effectLst/>
                          <a:latin typeface="verdana" panose="020B0604030504040204" pitchFamily="34" charset="0"/>
                        </a:rPr>
                        <a:t> attached with this socket.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80868">
                <a:tc>
                  <a:txBody>
                    <a:bodyPr/>
                    <a:lstStyle/>
                    <a:p>
                      <a:pPr algn="l" fontAlgn="t"/>
                      <a:r>
                        <a:rPr lang="en-US" sz="1500">
                          <a:solidFill>
                            <a:srgbClr val="000000"/>
                          </a:solidFill>
                          <a:effectLst/>
                          <a:latin typeface="verdana" panose="020B0604030504040204" pitchFamily="34" charset="0"/>
                        </a:rPr>
                        <a:t>2) public OutputStream getOutputStream()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returns the OutputStream attached with this socket.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80868">
                <a:tc>
                  <a:txBody>
                    <a:bodyPr/>
                    <a:lstStyle/>
                    <a:p>
                      <a:pPr algn="l" fontAlgn="t"/>
                      <a:r>
                        <a:rPr lang="en-US" sz="1500">
                          <a:solidFill>
                            <a:srgbClr val="000000"/>
                          </a:solidFill>
                          <a:effectLst/>
                          <a:latin typeface="verdana" panose="020B0604030504040204" pitchFamily="34" charset="0"/>
                        </a:rPr>
                        <a:t>3) public synchronized void close()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dirty="0">
                          <a:solidFill>
                            <a:srgbClr val="000000"/>
                          </a:solidFill>
                          <a:effectLst/>
                          <a:latin typeface="verdana" panose="020B0604030504040204" pitchFamily="34" charset="0"/>
                        </a:rPr>
                        <a:t>closes this socket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183107" y="1296208"/>
            <a:ext cx="3542732"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610B38"/>
                </a:solidFill>
                <a:effectLst/>
                <a:latin typeface="erdana"/>
              </a:rPr>
              <a:t>Socket class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610B38"/>
              </a:solidFill>
              <a:effectLst/>
              <a:latin typeface="erdan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000000"/>
                </a:solidFill>
                <a:effectLst/>
                <a:latin typeface="Verdana" panose="020B0604030504040204" pitchFamily="34" charset="0"/>
              </a:rPr>
              <a:t>A socket is simply an endpoint for communications between the machines. The Socket class can be used to create a socket.</a:t>
            </a:r>
            <a:endParaRPr kumimoji="0" lang="en-US" sz="1500" b="0" i="0" u="none" strike="noStrike" cap="none" normalizeH="0" baseline="0" dirty="0" smtClean="0">
              <a:ln>
                <a:noFill/>
              </a:ln>
              <a:solidFill>
                <a:srgbClr val="610B4B"/>
              </a:solidFill>
              <a:effectLst/>
              <a:latin typeface="erdan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endParaRPr>
          </a:p>
        </p:txBody>
      </p:sp>
      <p:sp>
        <p:nvSpPr>
          <p:cNvPr id="6" name="Rectangle 5"/>
          <p:cNvSpPr/>
          <p:nvPr/>
        </p:nvSpPr>
        <p:spPr>
          <a:xfrm>
            <a:off x="25589" y="3866066"/>
            <a:ext cx="3904966" cy="1569660"/>
          </a:xfrm>
          <a:prstGeom prst="rect">
            <a:avLst/>
          </a:prstGeom>
        </p:spPr>
        <p:txBody>
          <a:bodyPr wrap="square">
            <a:spAutoFit/>
          </a:bodyPr>
          <a:lstStyle/>
          <a:p>
            <a:r>
              <a:rPr lang="en-US" dirty="0" err="1">
                <a:solidFill>
                  <a:srgbClr val="610B38"/>
                </a:solidFill>
                <a:latin typeface="erdana"/>
              </a:rPr>
              <a:t>ServerSocket</a:t>
            </a:r>
            <a:r>
              <a:rPr lang="en-US" dirty="0">
                <a:solidFill>
                  <a:srgbClr val="610B38"/>
                </a:solidFill>
                <a:latin typeface="erdana"/>
              </a:rPr>
              <a:t> </a:t>
            </a:r>
            <a:r>
              <a:rPr lang="en-US" dirty="0" smtClean="0">
                <a:solidFill>
                  <a:srgbClr val="610B38"/>
                </a:solidFill>
                <a:latin typeface="erdana"/>
              </a:rPr>
              <a:t>class</a:t>
            </a:r>
          </a:p>
          <a:p>
            <a:endParaRPr lang="en-US" dirty="0">
              <a:solidFill>
                <a:srgbClr val="610B38"/>
              </a:solidFill>
              <a:latin typeface="erdana"/>
            </a:endParaRPr>
          </a:p>
          <a:p>
            <a:r>
              <a:rPr lang="en-US" sz="1500" dirty="0">
                <a:solidFill>
                  <a:srgbClr val="000000"/>
                </a:solidFill>
                <a:latin typeface="verdana" panose="020B0604030504040204" pitchFamily="34" charset="0"/>
              </a:rPr>
              <a:t>The </a:t>
            </a:r>
            <a:r>
              <a:rPr lang="en-US" sz="1500" dirty="0" err="1">
                <a:solidFill>
                  <a:srgbClr val="000000"/>
                </a:solidFill>
                <a:latin typeface="verdana" panose="020B0604030504040204" pitchFamily="34" charset="0"/>
              </a:rPr>
              <a:t>ServerSocket</a:t>
            </a:r>
            <a:r>
              <a:rPr lang="en-US" sz="1500" dirty="0">
                <a:solidFill>
                  <a:srgbClr val="000000"/>
                </a:solidFill>
                <a:latin typeface="verdana" panose="020B0604030504040204" pitchFamily="34" charset="0"/>
              </a:rPr>
              <a:t> class can be used to create a server socket. This object is used to establish communication with the clients.</a:t>
            </a:r>
            <a:endParaRPr lang="en-US" sz="1500" b="0" i="0" dirty="0">
              <a:solidFill>
                <a:srgbClr val="000000"/>
              </a:solidFill>
              <a:effectLst/>
              <a:latin typeface="verdana" panose="020B060403050404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667506495"/>
              </p:ext>
            </p:extLst>
          </p:nvPr>
        </p:nvGraphicFramePr>
        <p:xfrm>
          <a:off x="4153113" y="3866066"/>
          <a:ext cx="7870566" cy="1493520"/>
        </p:xfrm>
        <a:graphic>
          <a:graphicData uri="http://schemas.openxmlformats.org/drawingml/2006/table">
            <a:tbl>
              <a:tblPr/>
              <a:tblGrid>
                <a:gridCol w="3935283"/>
                <a:gridCol w="3935283"/>
              </a:tblGrid>
              <a:tr h="265181">
                <a:tc>
                  <a:txBody>
                    <a:bodyPr/>
                    <a:lstStyle/>
                    <a:p>
                      <a:pPr algn="l" fontAlgn="t"/>
                      <a:r>
                        <a:rPr lang="en-US" dirty="0">
                          <a:solidFill>
                            <a:srgbClr val="000000"/>
                          </a:solidFill>
                          <a:effectLst/>
                          <a:latin typeface="times new roman" panose="02020603050405020304" pitchFamily="18" charset="0"/>
                        </a:rPr>
                        <a:t>Method</a:t>
                      </a:r>
                    </a:p>
                  </a:txBody>
                  <a:tcPr marL="114300" marR="114300" marT="114300" marB="114300">
                    <a:lnL w="9525" cap="flat" cmpd="sng" algn="ctr">
                      <a:solidFill>
                        <a:srgbClr val="10D917"/>
                      </a:solidFill>
                      <a:prstDash val="solid"/>
                      <a:round/>
                      <a:headEnd type="none" w="med" len="med"/>
                      <a:tailEnd type="none" w="med" len="med"/>
                    </a:lnL>
                    <a:lnR w="9525" cap="flat" cmpd="sng" algn="ctr">
                      <a:solidFill>
                        <a:srgbClr val="10D917"/>
                      </a:solidFill>
                      <a:prstDash val="solid"/>
                      <a:round/>
                      <a:headEnd type="none" w="med" len="med"/>
                      <a:tailEnd type="none" w="med" len="med"/>
                    </a:lnR>
                    <a:lnT w="9525" cap="flat" cmpd="sng" algn="ctr">
                      <a:solidFill>
                        <a:srgbClr val="10D91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Description</a:t>
                      </a:r>
                    </a:p>
                  </a:txBody>
                  <a:tcPr marL="114300" marR="114300" marT="114300" marB="114300">
                    <a:lnL w="9525" cap="flat" cmpd="sng" algn="ctr">
                      <a:solidFill>
                        <a:srgbClr val="10D917"/>
                      </a:solidFill>
                      <a:prstDash val="solid"/>
                      <a:round/>
                      <a:headEnd type="none" w="med" len="med"/>
                      <a:tailEnd type="none" w="med" len="med"/>
                    </a:lnL>
                    <a:lnR w="9525" cap="flat" cmpd="sng" algn="ctr">
                      <a:solidFill>
                        <a:srgbClr val="10D917"/>
                      </a:solidFill>
                      <a:prstDash val="solid"/>
                      <a:round/>
                      <a:headEnd type="none" w="med" len="med"/>
                      <a:tailEnd type="none" w="med" len="med"/>
                    </a:lnR>
                    <a:lnT w="9525" cap="flat" cmpd="sng" algn="ctr">
                      <a:solidFill>
                        <a:srgbClr val="10D91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l" fontAlgn="t"/>
                      <a:r>
                        <a:rPr lang="en-US" sz="1500" dirty="0">
                          <a:solidFill>
                            <a:srgbClr val="000000"/>
                          </a:solidFill>
                          <a:effectLst/>
                          <a:latin typeface="verdana" panose="020B0604030504040204" pitchFamily="34" charset="0"/>
                        </a:rPr>
                        <a:t>1) public Socket accept()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dirty="0">
                          <a:solidFill>
                            <a:srgbClr val="000000"/>
                          </a:solidFill>
                          <a:effectLst/>
                          <a:latin typeface="verdana" panose="020B0604030504040204" pitchFamily="34" charset="0"/>
                        </a:rPr>
                        <a:t>returns the socket and establish a connection between server and client.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US" sz="1500">
                          <a:solidFill>
                            <a:srgbClr val="000000"/>
                          </a:solidFill>
                          <a:effectLst/>
                          <a:latin typeface="verdana" panose="020B0604030504040204" pitchFamily="34" charset="0"/>
                        </a:rPr>
                        <a:t>2) public synchronized void close()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closes the server socket.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177493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3593" y="1176754"/>
            <a:ext cx="11159959" cy="4832092"/>
          </a:xfrm>
          <a:prstGeom prst="rect">
            <a:avLst/>
          </a:prstGeom>
        </p:spPr>
        <p:txBody>
          <a:bodyPr wrap="square">
            <a:spAutoFit/>
          </a:bodyPr>
          <a:lstStyle/>
          <a:p>
            <a:r>
              <a:rPr lang="en-US" sz="2200" dirty="0" smtClean="0"/>
              <a:t>import java.io.*;  </a:t>
            </a:r>
          </a:p>
          <a:p>
            <a:r>
              <a:rPr lang="en-US" sz="2200" dirty="0" smtClean="0"/>
              <a:t>import java.net.*;  </a:t>
            </a:r>
          </a:p>
          <a:p>
            <a:r>
              <a:rPr lang="en-US" sz="2200" dirty="0" smtClean="0"/>
              <a:t>public class </a:t>
            </a:r>
            <a:r>
              <a:rPr lang="en-US" sz="2200" dirty="0" err="1" smtClean="0"/>
              <a:t>MyServer</a:t>
            </a:r>
            <a:r>
              <a:rPr lang="en-US" sz="2200" dirty="0" smtClean="0"/>
              <a:t> {  </a:t>
            </a:r>
          </a:p>
          <a:p>
            <a:r>
              <a:rPr lang="en-US" sz="2200" dirty="0"/>
              <a:t> </a:t>
            </a:r>
            <a:r>
              <a:rPr lang="en-US" sz="2200" dirty="0" smtClean="0"/>
              <a:t>        public static void main(String[] </a:t>
            </a:r>
            <a:r>
              <a:rPr lang="en-US" sz="2200" dirty="0" err="1" smtClean="0"/>
              <a:t>args</a:t>
            </a:r>
            <a:r>
              <a:rPr lang="en-US" sz="2200" dirty="0" smtClean="0"/>
              <a:t>){  </a:t>
            </a:r>
          </a:p>
          <a:p>
            <a:r>
              <a:rPr lang="en-US" sz="2200" dirty="0" smtClean="0"/>
              <a:t>	try{  </a:t>
            </a:r>
          </a:p>
          <a:p>
            <a:r>
              <a:rPr lang="en-US" sz="2200" dirty="0" smtClean="0"/>
              <a:t>		</a:t>
            </a:r>
            <a:r>
              <a:rPr lang="en-US" sz="2200" dirty="0" err="1" smtClean="0"/>
              <a:t>ServerSocket</a:t>
            </a:r>
            <a:r>
              <a:rPr lang="en-US" sz="2200" dirty="0" smtClean="0"/>
              <a:t> </a:t>
            </a:r>
            <a:r>
              <a:rPr lang="en-US" sz="2200" dirty="0" err="1" smtClean="0"/>
              <a:t>ss</a:t>
            </a:r>
            <a:r>
              <a:rPr lang="en-US" sz="2200" dirty="0" smtClean="0"/>
              <a:t>=new </a:t>
            </a:r>
            <a:r>
              <a:rPr lang="en-US" sz="2200" dirty="0" err="1" smtClean="0"/>
              <a:t>ServerSocket</a:t>
            </a:r>
            <a:r>
              <a:rPr lang="en-US" sz="2200" dirty="0" smtClean="0"/>
              <a:t>(6666);  </a:t>
            </a:r>
          </a:p>
          <a:p>
            <a:r>
              <a:rPr lang="en-US" sz="2200" dirty="0" smtClean="0"/>
              <a:t>		Socket s=</a:t>
            </a:r>
            <a:r>
              <a:rPr lang="en-US" sz="2200" dirty="0" err="1" smtClean="0"/>
              <a:t>ss.accept</a:t>
            </a:r>
            <a:r>
              <a:rPr lang="en-US" sz="2200" dirty="0" smtClean="0"/>
              <a:t>();</a:t>
            </a:r>
            <a:r>
              <a:rPr lang="en-US" sz="2200" dirty="0" smtClean="0">
                <a:solidFill>
                  <a:srgbClr val="0070C0"/>
                </a:solidFill>
              </a:rPr>
              <a:t>//establishes connection</a:t>
            </a:r>
            <a:r>
              <a:rPr lang="en-US" sz="2200" dirty="0" smtClean="0"/>
              <a:t>   </a:t>
            </a:r>
          </a:p>
          <a:p>
            <a:r>
              <a:rPr lang="en-US" sz="2200" dirty="0" smtClean="0"/>
              <a:t>		</a:t>
            </a:r>
            <a:r>
              <a:rPr lang="en-US" sz="2200" dirty="0" err="1" smtClean="0"/>
              <a:t>DataInputStream</a:t>
            </a:r>
            <a:r>
              <a:rPr lang="en-US" sz="2200" dirty="0" smtClean="0"/>
              <a:t> dis=new </a:t>
            </a:r>
            <a:r>
              <a:rPr lang="en-US" sz="2200" dirty="0" err="1" smtClean="0"/>
              <a:t>DataInputStream</a:t>
            </a:r>
            <a:r>
              <a:rPr lang="en-US" sz="2200" dirty="0" smtClean="0"/>
              <a:t>(</a:t>
            </a:r>
            <a:r>
              <a:rPr lang="en-US" sz="2200" dirty="0" err="1" smtClean="0"/>
              <a:t>s.getInputStream</a:t>
            </a:r>
            <a:r>
              <a:rPr lang="en-US" sz="2200" dirty="0" smtClean="0"/>
              <a:t>());  </a:t>
            </a:r>
          </a:p>
          <a:p>
            <a:r>
              <a:rPr lang="en-US" sz="2200" dirty="0" smtClean="0"/>
              <a:t>		String  </a:t>
            </a:r>
            <a:r>
              <a:rPr lang="en-US" sz="2200" dirty="0" err="1" smtClean="0"/>
              <a:t>str</a:t>
            </a:r>
            <a:r>
              <a:rPr lang="en-US" sz="2200" dirty="0" smtClean="0"/>
              <a:t>=(String)</a:t>
            </a:r>
            <a:r>
              <a:rPr lang="en-US" sz="2200" dirty="0" err="1" smtClean="0"/>
              <a:t>dis.readUTF</a:t>
            </a:r>
            <a:r>
              <a:rPr lang="en-US" sz="2200" dirty="0" smtClean="0"/>
              <a:t>();  </a:t>
            </a:r>
          </a:p>
          <a:p>
            <a:r>
              <a:rPr lang="en-US" sz="2200" dirty="0" smtClean="0"/>
              <a:t>		</a:t>
            </a:r>
            <a:r>
              <a:rPr lang="en-US" sz="2200" dirty="0" err="1" smtClean="0"/>
              <a:t>System.out.println</a:t>
            </a:r>
            <a:r>
              <a:rPr lang="en-US" sz="2200" dirty="0" smtClean="0"/>
              <a:t>("message= "+</a:t>
            </a:r>
            <a:r>
              <a:rPr lang="en-US" sz="2200" dirty="0" err="1" smtClean="0"/>
              <a:t>str</a:t>
            </a:r>
            <a:r>
              <a:rPr lang="en-US" sz="2200" dirty="0" smtClean="0"/>
              <a:t>);  </a:t>
            </a:r>
          </a:p>
          <a:p>
            <a:r>
              <a:rPr lang="en-US" sz="2200" dirty="0" smtClean="0"/>
              <a:t>		</a:t>
            </a:r>
            <a:r>
              <a:rPr lang="en-US" sz="2200" dirty="0" err="1" smtClean="0"/>
              <a:t>ss.close</a:t>
            </a:r>
            <a:r>
              <a:rPr lang="en-US" sz="2200" dirty="0" smtClean="0"/>
              <a:t>();  </a:t>
            </a:r>
          </a:p>
          <a:p>
            <a:r>
              <a:rPr lang="en-US" sz="2200" dirty="0" smtClean="0"/>
              <a:t>	}catch(Exception e){</a:t>
            </a:r>
            <a:r>
              <a:rPr lang="en-US" sz="2200" dirty="0" err="1" smtClean="0"/>
              <a:t>System.out.println</a:t>
            </a:r>
            <a:r>
              <a:rPr lang="en-US" sz="2200" dirty="0" smtClean="0"/>
              <a:t>(e);}  </a:t>
            </a:r>
          </a:p>
          <a:p>
            <a:r>
              <a:rPr lang="en-US" sz="2200" dirty="0"/>
              <a:t> </a:t>
            </a:r>
            <a:r>
              <a:rPr lang="en-US" sz="2200" dirty="0" smtClean="0"/>
              <a:t>     }  </a:t>
            </a:r>
          </a:p>
          <a:p>
            <a:r>
              <a:rPr lang="en-US" sz="2200" dirty="0" smtClean="0"/>
              <a:t>} </a:t>
            </a:r>
            <a:endParaRPr lang="en-US" sz="2200" dirty="0"/>
          </a:p>
        </p:txBody>
      </p:sp>
      <p:sp>
        <p:nvSpPr>
          <p:cNvPr id="5" name="Rectangle 4"/>
          <p:cNvSpPr/>
          <p:nvPr/>
        </p:nvSpPr>
        <p:spPr>
          <a:xfrm>
            <a:off x="1204913" y="186809"/>
            <a:ext cx="2368277" cy="553998"/>
          </a:xfrm>
          <a:prstGeom prst="rect">
            <a:avLst/>
          </a:prstGeom>
        </p:spPr>
        <p:txBody>
          <a:bodyPr wrap="none">
            <a:spAutoFit/>
          </a:bodyPr>
          <a:lstStyle/>
          <a:p>
            <a:r>
              <a:rPr lang="en-US" sz="3000" dirty="0" smtClean="0"/>
              <a:t>MyServer.java</a:t>
            </a:r>
            <a:endParaRPr lang="en-US" sz="3000" dirty="0"/>
          </a:p>
        </p:txBody>
      </p:sp>
    </p:spTree>
    <p:extLst>
      <p:ext uri="{BB962C8B-B14F-4D97-AF65-F5344CB8AC3E}">
        <p14:creationId xmlns:p14="http://schemas.microsoft.com/office/powerpoint/2010/main" val="18485912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2830" y="1205330"/>
            <a:ext cx="12214746" cy="4832092"/>
          </a:xfrm>
          <a:prstGeom prst="rect">
            <a:avLst/>
          </a:prstGeom>
        </p:spPr>
        <p:txBody>
          <a:bodyPr wrap="square">
            <a:spAutoFit/>
          </a:bodyPr>
          <a:lstStyle/>
          <a:p>
            <a:r>
              <a:rPr lang="en-US" sz="2200" dirty="0" smtClean="0"/>
              <a:t>import java.io.*;  </a:t>
            </a:r>
          </a:p>
          <a:p>
            <a:r>
              <a:rPr lang="en-US" sz="2200" dirty="0" smtClean="0"/>
              <a:t>import java.net.*;  </a:t>
            </a:r>
          </a:p>
          <a:p>
            <a:r>
              <a:rPr lang="en-US" sz="2200" dirty="0" smtClean="0"/>
              <a:t>public class </a:t>
            </a:r>
            <a:r>
              <a:rPr lang="en-US" sz="2200" dirty="0" err="1" smtClean="0"/>
              <a:t>MyClient</a:t>
            </a:r>
            <a:r>
              <a:rPr lang="en-US" sz="2200" dirty="0" smtClean="0"/>
              <a:t> {  </a:t>
            </a:r>
          </a:p>
          <a:p>
            <a:r>
              <a:rPr lang="en-US" sz="2200" dirty="0"/>
              <a:t> </a:t>
            </a:r>
            <a:r>
              <a:rPr lang="en-US" sz="2200" dirty="0" smtClean="0"/>
              <a:t>       public static void main(String[] </a:t>
            </a:r>
            <a:r>
              <a:rPr lang="en-US" sz="2200" dirty="0" err="1" smtClean="0"/>
              <a:t>args</a:t>
            </a:r>
            <a:r>
              <a:rPr lang="en-US" sz="2200" dirty="0" smtClean="0"/>
              <a:t>) {  </a:t>
            </a:r>
          </a:p>
          <a:p>
            <a:r>
              <a:rPr lang="en-US" sz="2200" dirty="0" smtClean="0"/>
              <a:t>	try{      </a:t>
            </a:r>
          </a:p>
          <a:p>
            <a:r>
              <a:rPr lang="en-US" sz="2200" dirty="0" smtClean="0"/>
              <a:t>		Socket s=new Socket("localhost",6666);  </a:t>
            </a:r>
          </a:p>
          <a:p>
            <a:r>
              <a:rPr lang="en-US" sz="2200" dirty="0" smtClean="0"/>
              <a:t>		</a:t>
            </a:r>
            <a:r>
              <a:rPr lang="en-US" sz="2200" dirty="0" err="1" smtClean="0"/>
              <a:t>DataOutputStream</a:t>
            </a:r>
            <a:r>
              <a:rPr lang="en-US" sz="2200" dirty="0" smtClean="0"/>
              <a:t> </a:t>
            </a:r>
            <a:r>
              <a:rPr lang="en-US" sz="2200" dirty="0" err="1" smtClean="0"/>
              <a:t>dout</a:t>
            </a:r>
            <a:r>
              <a:rPr lang="en-US" sz="2200" dirty="0" smtClean="0"/>
              <a:t>=new </a:t>
            </a:r>
            <a:r>
              <a:rPr lang="en-US" sz="2200" dirty="0" err="1" smtClean="0"/>
              <a:t>DataOutputStream</a:t>
            </a:r>
            <a:r>
              <a:rPr lang="en-US" sz="2200" dirty="0" smtClean="0"/>
              <a:t>(</a:t>
            </a:r>
            <a:r>
              <a:rPr lang="en-US" sz="2200" dirty="0" err="1" smtClean="0"/>
              <a:t>s.getOutputStream</a:t>
            </a:r>
            <a:r>
              <a:rPr lang="en-US" sz="2200" dirty="0" smtClean="0"/>
              <a:t>());  </a:t>
            </a:r>
          </a:p>
          <a:p>
            <a:r>
              <a:rPr lang="en-US" sz="2200" dirty="0" smtClean="0"/>
              <a:t>		</a:t>
            </a:r>
            <a:r>
              <a:rPr lang="en-US" sz="2200" dirty="0" err="1" smtClean="0"/>
              <a:t>dout.writeUTF</a:t>
            </a:r>
            <a:r>
              <a:rPr lang="en-US" sz="2200" dirty="0" smtClean="0"/>
              <a:t>("Hello Server");  </a:t>
            </a:r>
          </a:p>
          <a:p>
            <a:r>
              <a:rPr lang="en-US" sz="2200" dirty="0" smtClean="0"/>
              <a:t>		</a:t>
            </a:r>
            <a:r>
              <a:rPr lang="en-US" sz="2200" dirty="0" err="1" smtClean="0"/>
              <a:t>dout.flush</a:t>
            </a:r>
            <a:r>
              <a:rPr lang="en-US" sz="2200" dirty="0" smtClean="0"/>
              <a:t>();  </a:t>
            </a:r>
          </a:p>
          <a:p>
            <a:r>
              <a:rPr lang="en-US" sz="2200" dirty="0" smtClean="0"/>
              <a:t>		</a:t>
            </a:r>
            <a:r>
              <a:rPr lang="en-US" sz="2200" dirty="0" err="1" smtClean="0"/>
              <a:t>dout.close</a:t>
            </a:r>
            <a:r>
              <a:rPr lang="en-US" sz="2200" dirty="0" smtClean="0"/>
              <a:t>();  </a:t>
            </a:r>
          </a:p>
          <a:p>
            <a:r>
              <a:rPr lang="en-US" sz="2200" dirty="0" smtClean="0"/>
              <a:t>		</a:t>
            </a:r>
            <a:r>
              <a:rPr lang="en-US" sz="2200" dirty="0" err="1" smtClean="0"/>
              <a:t>s.close</a:t>
            </a:r>
            <a:r>
              <a:rPr lang="en-US" sz="2200" dirty="0" smtClean="0"/>
              <a:t>();  </a:t>
            </a:r>
          </a:p>
          <a:p>
            <a:r>
              <a:rPr lang="en-US" sz="2200" dirty="0" smtClean="0"/>
              <a:t>	}catch(Exception e){</a:t>
            </a:r>
            <a:r>
              <a:rPr lang="en-US" sz="2200" dirty="0" err="1" smtClean="0"/>
              <a:t>System.out.println</a:t>
            </a:r>
            <a:r>
              <a:rPr lang="en-US" sz="2200" dirty="0" smtClean="0"/>
              <a:t>(e);}  </a:t>
            </a:r>
          </a:p>
          <a:p>
            <a:r>
              <a:rPr lang="en-US" sz="2200" dirty="0" smtClean="0"/>
              <a:t>       }  </a:t>
            </a:r>
          </a:p>
          <a:p>
            <a:r>
              <a:rPr lang="en-US" sz="2200" dirty="0" smtClean="0"/>
              <a:t>} </a:t>
            </a:r>
            <a:endParaRPr lang="en-US" sz="2200" dirty="0"/>
          </a:p>
        </p:txBody>
      </p:sp>
      <p:sp>
        <p:nvSpPr>
          <p:cNvPr id="5" name="Rectangle 4"/>
          <p:cNvSpPr/>
          <p:nvPr/>
        </p:nvSpPr>
        <p:spPr>
          <a:xfrm>
            <a:off x="1204912" y="358259"/>
            <a:ext cx="2305824" cy="553998"/>
          </a:xfrm>
          <a:prstGeom prst="rect">
            <a:avLst/>
          </a:prstGeom>
        </p:spPr>
        <p:txBody>
          <a:bodyPr wrap="none">
            <a:spAutoFit/>
          </a:bodyPr>
          <a:lstStyle/>
          <a:p>
            <a:r>
              <a:rPr lang="en-US" sz="3000" dirty="0" smtClean="0"/>
              <a:t>MyClient.java</a:t>
            </a:r>
            <a:endParaRPr lang="en-US" sz="3000" dirty="0"/>
          </a:p>
        </p:txBody>
      </p:sp>
    </p:spTree>
    <p:extLst>
      <p:ext uri="{BB962C8B-B14F-4D97-AF65-F5344CB8AC3E}">
        <p14:creationId xmlns:p14="http://schemas.microsoft.com/office/powerpoint/2010/main" val="21579839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Java Networking Programm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412" y="996950"/>
            <a:ext cx="7795825" cy="584052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81987" y="215384"/>
            <a:ext cx="1301959" cy="553998"/>
          </a:xfrm>
          <a:prstGeom prst="rect">
            <a:avLst/>
          </a:prstGeom>
        </p:spPr>
        <p:txBody>
          <a:bodyPr wrap="none">
            <a:spAutoFit/>
          </a:bodyPr>
          <a:lstStyle/>
          <a:p>
            <a:r>
              <a:rPr lang="en-US" sz="3000" dirty="0" smtClean="0"/>
              <a:t>Output</a:t>
            </a:r>
            <a:endParaRPr lang="en-US" sz="3000" dirty="0"/>
          </a:p>
        </p:txBody>
      </p:sp>
    </p:spTree>
    <p:extLst>
      <p:ext uri="{BB962C8B-B14F-4D97-AF65-F5344CB8AC3E}">
        <p14:creationId xmlns:p14="http://schemas.microsoft.com/office/powerpoint/2010/main" val="29603786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387"/>
            <a:ext cx="10515600" cy="1325563"/>
          </a:xfrm>
        </p:spPr>
        <p:txBody>
          <a:bodyPr/>
          <a:lstStyle/>
          <a:p>
            <a:pPr algn="ctr"/>
            <a:r>
              <a:rPr lang="en-US" dirty="0" err="1" smtClean="0"/>
              <a:t>Classworks</a:t>
            </a:r>
            <a:endParaRPr lang="en-US" dirty="0"/>
          </a:p>
        </p:txBody>
      </p:sp>
      <p:sp>
        <p:nvSpPr>
          <p:cNvPr id="3" name="Content Placeholder 2"/>
          <p:cNvSpPr>
            <a:spLocks noGrp="1"/>
          </p:cNvSpPr>
          <p:nvPr>
            <p:ph idx="1"/>
          </p:nvPr>
        </p:nvSpPr>
        <p:spPr>
          <a:xfrm>
            <a:off x="1095375" y="2625725"/>
            <a:ext cx="10515600" cy="3246438"/>
          </a:xfrm>
        </p:spPr>
        <p:txBody>
          <a:bodyPr>
            <a:normAutofit/>
          </a:bodyPr>
          <a:lstStyle/>
          <a:p>
            <a:r>
              <a:rPr lang="en-US" sz="2500" dirty="0" smtClean="0"/>
              <a:t>Write a program using Connection oriented Socket Programming that can read write on both side.</a:t>
            </a:r>
          </a:p>
          <a:p>
            <a:pPr marL="0" indent="0">
              <a:buNone/>
            </a:pPr>
            <a:r>
              <a:rPr lang="en-US" sz="2500" dirty="0" smtClean="0"/>
              <a:t>				OR,</a:t>
            </a:r>
          </a:p>
          <a:p>
            <a:r>
              <a:rPr lang="en-US" sz="2500" dirty="0" smtClean="0"/>
              <a:t>Develop a chat software that communicates both sides.</a:t>
            </a:r>
          </a:p>
          <a:p>
            <a:endParaRPr lang="en-US" sz="2500" dirty="0" smtClean="0"/>
          </a:p>
          <a:p>
            <a:endParaRPr lang="en-US" sz="2500" dirty="0"/>
          </a:p>
          <a:p>
            <a:pPr marL="0" indent="0">
              <a:buNone/>
            </a:pPr>
            <a:r>
              <a:rPr lang="en-US" sz="2500" dirty="0" smtClean="0"/>
              <a:t>One Solution, check </a:t>
            </a:r>
            <a:r>
              <a:rPr lang="en-US" sz="2500" i="1" u="sng" dirty="0" smtClean="0">
                <a:solidFill>
                  <a:srgbClr val="0070C0"/>
                </a:solidFill>
              </a:rPr>
              <a:t>[https</a:t>
            </a:r>
            <a:r>
              <a:rPr lang="en-US" sz="2500" i="1" u="sng" dirty="0">
                <a:solidFill>
                  <a:srgbClr val="0070C0"/>
                </a:solidFill>
              </a:rPr>
              <a:t>://</a:t>
            </a:r>
            <a:r>
              <a:rPr lang="en-US" sz="2500" i="1" u="sng" dirty="0" smtClean="0">
                <a:solidFill>
                  <a:srgbClr val="0070C0"/>
                </a:solidFill>
              </a:rPr>
              <a:t>www.youtube.com/watch?v=kqBmsLvWU14]</a:t>
            </a:r>
            <a:endParaRPr lang="en-US" sz="2500" i="1" u="sng" dirty="0">
              <a:solidFill>
                <a:srgbClr val="0070C0"/>
              </a:solidFill>
            </a:endParaRPr>
          </a:p>
        </p:txBody>
      </p:sp>
    </p:spTree>
    <p:extLst>
      <p:ext uri="{BB962C8B-B14F-4D97-AF65-F5344CB8AC3E}">
        <p14:creationId xmlns:p14="http://schemas.microsoft.com/office/powerpoint/2010/main" val="6886925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385762"/>
            <a:ext cx="10515600" cy="434974"/>
          </a:xfrm>
        </p:spPr>
        <p:txBody>
          <a:bodyPr>
            <a:normAutofit fontScale="90000"/>
          </a:bodyPr>
          <a:lstStyle/>
          <a:p>
            <a:pPr algn="ctr"/>
            <a:r>
              <a:rPr lang="en-US" sz="3000" dirty="0" smtClean="0"/>
              <a:t>UDP Socket (Client and Server Side)</a:t>
            </a:r>
            <a:endParaRPr lang="en-US" sz="3000" dirty="0"/>
          </a:p>
        </p:txBody>
      </p:sp>
      <p:sp>
        <p:nvSpPr>
          <p:cNvPr id="4" name="Rectangle 3"/>
          <p:cNvSpPr/>
          <p:nvPr/>
        </p:nvSpPr>
        <p:spPr>
          <a:xfrm>
            <a:off x="304800" y="1500991"/>
            <a:ext cx="6096000" cy="3970318"/>
          </a:xfrm>
          <a:prstGeom prst="rect">
            <a:avLst/>
          </a:prstGeom>
        </p:spPr>
        <p:txBody>
          <a:bodyPr>
            <a:spAutoFit/>
          </a:bodyPr>
          <a:lstStyle/>
          <a:p>
            <a:r>
              <a:rPr lang="en-US" dirty="0" smtClean="0">
                <a:solidFill>
                  <a:srgbClr val="0070C0"/>
                </a:solidFill>
              </a:rPr>
              <a:t>//DSender.java  </a:t>
            </a:r>
          </a:p>
          <a:p>
            <a:r>
              <a:rPr lang="en-US" dirty="0" smtClean="0">
                <a:solidFill>
                  <a:srgbClr val="0070C0"/>
                </a:solidFill>
              </a:rPr>
              <a:t>import java.net.*;  </a:t>
            </a:r>
          </a:p>
          <a:p>
            <a:r>
              <a:rPr lang="en-US" dirty="0" smtClean="0">
                <a:solidFill>
                  <a:srgbClr val="0070C0"/>
                </a:solidFill>
              </a:rPr>
              <a:t>public class </a:t>
            </a:r>
            <a:r>
              <a:rPr lang="en-US" dirty="0" err="1" smtClean="0">
                <a:solidFill>
                  <a:srgbClr val="0070C0"/>
                </a:solidFill>
              </a:rPr>
              <a:t>DSender</a:t>
            </a:r>
            <a:r>
              <a:rPr lang="en-US" dirty="0" smtClean="0">
                <a:solidFill>
                  <a:srgbClr val="0070C0"/>
                </a:solidFill>
              </a:rPr>
              <a:t>{  </a:t>
            </a:r>
          </a:p>
          <a:p>
            <a:r>
              <a:rPr lang="en-US" dirty="0" smtClean="0">
                <a:solidFill>
                  <a:srgbClr val="0070C0"/>
                </a:solidFill>
              </a:rPr>
              <a:t>  public static void main(String[] </a:t>
            </a:r>
            <a:r>
              <a:rPr lang="en-US" dirty="0" err="1" smtClean="0">
                <a:solidFill>
                  <a:srgbClr val="0070C0"/>
                </a:solidFill>
              </a:rPr>
              <a:t>args</a:t>
            </a:r>
            <a:r>
              <a:rPr lang="en-US" dirty="0" smtClean="0">
                <a:solidFill>
                  <a:srgbClr val="0070C0"/>
                </a:solidFill>
              </a:rPr>
              <a:t>) throws Exception {  </a:t>
            </a:r>
          </a:p>
          <a:p>
            <a:r>
              <a:rPr lang="en-US" dirty="0" smtClean="0">
                <a:solidFill>
                  <a:srgbClr val="0070C0"/>
                </a:solidFill>
              </a:rPr>
              <a:t>    </a:t>
            </a:r>
            <a:r>
              <a:rPr lang="en-US" dirty="0" err="1" smtClean="0">
                <a:solidFill>
                  <a:srgbClr val="0070C0"/>
                </a:solidFill>
              </a:rPr>
              <a:t>DatagramSocket</a:t>
            </a:r>
            <a:r>
              <a:rPr lang="en-US" dirty="0" smtClean="0">
                <a:solidFill>
                  <a:srgbClr val="0070C0"/>
                </a:solidFill>
              </a:rPr>
              <a:t> ds = new </a:t>
            </a:r>
            <a:r>
              <a:rPr lang="en-US" dirty="0" err="1" smtClean="0">
                <a:solidFill>
                  <a:srgbClr val="0070C0"/>
                </a:solidFill>
              </a:rPr>
              <a:t>DatagramSocket</a:t>
            </a:r>
            <a:r>
              <a:rPr lang="en-US" dirty="0" smtClean="0">
                <a:solidFill>
                  <a:srgbClr val="0070C0"/>
                </a:solidFill>
              </a:rPr>
              <a:t>();  </a:t>
            </a:r>
          </a:p>
          <a:p>
            <a:r>
              <a:rPr lang="en-US" dirty="0" smtClean="0">
                <a:solidFill>
                  <a:srgbClr val="0070C0"/>
                </a:solidFill>
              </a:rPr>
              <a:t>    String </a:t>
            </a:r>
            <a:r>
              <a:rPr lang="en-US" dirty="0" err="1" smtClean="0">
                <a:solidFill>
                  <a:srgbClr val="0070C0"/>
                </a:solidFill>
              </a:rPr>
              <a:t>str</a:t>
            </a:r>
            <a:r>
              <a:rPr lang="en-US" dirty="0" smtClean="0">
                <a:solidFill>
                  <a:srgbClr val="0070C0"/>
                </a:solidFill>
              </a:rPr>
              <a:t> = "Welcome java";  </a:t>
            </a:r>
          </a:p>
          <a:p>
            <a:r>
              <a:rPr lang="en-US" dirty="0" smtClean="0">
                <a:solidFill>
                  <a:srgbClr val="0070C0"/>
                </a:solidFill>
              </a:rPr>
              <a:t>    </a:t>
            </a:r>
            <a:r>
              <a:rPr lang="en-US" dirty="0" err="1" smtClean="0">
                <a:solidFill>
                  <a:srgbClr val="0070C0"/>
                </a:solidFill>
              </a:rPr>
              <a:t>InetAddress</a:t>
            </a:r>
            <a:r>
              <a:rPr lang="en-US" dirty="0" smtClean="0">
                <a:solidFill>
                  <a:srgbClr val="0070C0"/>
                </a:solidFill>
              </a:rPr>
              <a:t> </a:t>
            </a:r>
            <a:r>
              <a:rPr lang="en-US" dirty="0" err="1" smtClean="0">
                <a:solidFill>
                  <a:srgbClr val="0070C0"/>
                </a:solidFill>
              </a:rPr>
              <a:t>ip</a:t>
            </a:r>
            <a:r>
              <a:rPr lang="en-US" dirty="0" smtClean="0">
                <a:solidFill>
                  <a:srgbClr val="0070C0"/>
                </a:solidFill>
              </a:rPr>
              <a:t> = </a:t>
            </a:r>
            <a:r>
              <a:rPr lang="en-US" dirty="0" err="1" smtClean="0">
                <a:solidFill>
                  <a:srgbClr val="0070C0"/>
                </a:solidFill>
              </a:rPr>
              <a:t>InetAddress.getByName</a:t>
            </a:r>
            <a:r>
              <a:rPr lang="en-US" dirty="0" smtClean="0">
                <a:solidFill>
                  <a:srgbClr val="0070C0"/>
                </a:solidFill>
              </a:rPr>
              <a:t>("127.0.0.1");  </a:t>
            </a:r>
          </a:p>
          <a:p>
            <a:r>
              <a:rPr lang="en-US" dirty="0" smtClean="0">
                <a:solidFill>
                  <a:srgbClr val="0070C0"/>
                </a:solidFill>
              </a:rPr>
              <a:t>     </a:t>
            </a:r>
          </a:p>
          <a:p>
            <a:r>
              <a:rPr lang="en-US" dirty="0" smtClean="0">
                <a:solidFill>
                  <a:srgbClr val="0070C0"/>
                </a:solidFill>
              </a:rPr>
              <a:t>    </a:t>
            </a:r>
            <a:r>
              <a:rPr lang="en-US" dirty="0" err="1" smtClean="0">
                <a:solidFill>
                  <a:srgbClr val="0070C0"/>
                </a:solidFill>
              </a:rPr>
              <a:t>DatagramPacket</a:t>
            </a:r>
            <a:r>
              <a:rPr lang="en-US" dirty="0" smtClean="0">
                <a:solidFill>
                  <a:srgbClr val="0070C0"/>
                </a:solidFill>
              </a:rPr>
              <a:t> </a:t>
            </a:r>
            <a:r>
              <a:rPr lang="en-US" dirty="0" err="1" smtClean="0">
                <a:solidFill>
                  <a:srgbClr val="0070C0"/>
                </a:solidFill>
              </a:rPr>
              <a:t>dp</a:t>
            </a:r>
            <a:r>
              <a:rPr lang="en-US" dirty="0" smtClean="0">
                <a:solidFill>
                  <a:srgbClr val="0070C0"/>
                </a:solidFill>
              </a:rPr>
              <a:t> = new </a:t>
            </a:r>
            <a:r>
              <a:rPr lang="en-US" dirty="0" err="1" smtClean="0">
                <a:solidFill>
                  <a:srgbClr val="0070C0"/>
                </a:solidFill>
              </a:rPr>
              <a:t>DatagramPacket</a:t>
            </a:r>
            <a:r>
              <a:rPr lang="en-US" dirty="0" smtClean="0">
                <a:solidFill>
                  <a:srgbClr val="0070C0"/>
                </a:solidFill>
              </a:rPr>
              <a:t>(</a:t>
            </a:r>
            <a:r>
              <a:rPr lang="en-US" dirty="0" err="1" smtClean="0">
                <a:solidFill>
                  <a:srgbClr val="0070C0"/>
                </a:solidFill>
              </a:rPr>
              <a:t>str.getBytes</a:t>
            </a:r>
            <a:r>
              <a:rPr lang="en-US" dirty="0" smtClean="0">
                <a:solidFill>
                  <a:srgbClr val="0070C0"/>
                </a:solidFill>
              </a:rPr>
              <a:t>(), </a:t>
            </a:r>
            <a:r>
              <a:rPr lang="en-US" dirty="0" err="1" smtClean="0">
                <a:solidFill>
                  <a:srgbClr val="0070C0"/>
                </a:solidFill>
              </a:rPr>
              <a:t>str.length</a:t>
            </a:r>
            <a:r>
              <a:rPr lang="en-US" dirty="0" smtClean="0">
                <a:solidFill>
                  <a:srgbClr val="0070C0"/>
                </a:solidFill>
              </a:rPr>
              <a:t>(), </a:t>
            </a:r>
            <a:r>
              <a:rPr lang="en-US" dirty="0" err="1" smtClean="0">
                <a:solidFill>
                  <a:srgbClr val="0070C0"/>
                </a:solidFill>
              </a:rPr>
              <a:t>ip</a:t>
            </a:r>
            <a:r>
              <a:rPr lang="en-US" dirty="0" smtClean="0">
                <a:solidFill>
                  <a:srgbClr val="0070C0"/>
                </a:solidFill>
              </a:rPr>
              <a:t>, 3000);  </a:t>
            </a:r>
          </a:p>
          <a:p>
            <a:r>
              <a:rPr lang="en-US" dirty="0" smtClean="0">
                <a:solidFill>
                  <a:srgbClr val="0070C0"/>
                </a:solidFill>
              </a:rPr>
              <a:t>    </a:t>
            </a:r>
            <a:r>
              <a:rPr lang="en-US" dirty="0" err="1" smtClean="0">
                <a:solidFill>
                  <a:srgbClr val="0070C0"/>
                </a:solidFill>
              </a:rPr>
              <a:t>ds.send</a:t>
            </a:r>
            <a:r>
              <a:rPr lang="en-US" dirty="0" smtClean="0">
                <a:solidFill>
                  <a:srgbClr val="0070C0"/>
                </a:solidFill>
              </a:rPr>
              <a:t>(</a:t>
            </a:r>
            <a:r>
              <a:rPr lang="en-US" dirty="0" err="1" smtClean="0">
                <a:solidFill>
                  <a:srgbClr val="0070C0"/>
                </a:solidFill>
              </a:rPr>
              <a:t>dp</a:t>
            </a:r>
            <a:r>
              <a:rPr lang="en-US" dirty="0" smtClean="0">
                <a:solidFill>
                  <a:srgbClr val="0070C0"/>
                </a:solidFill>
              </a:rPr>
              <a:t>);  </a:t>
            </a:r>
          </a:p>
          <a:p>
            <a:r>
              <a:rPr lang="en-US" dirty="0" smtClean="0">
                <a:solidFill>
                  <a:srgbClr val="0070C0"/>
                </a:solidFill>
              </a:rPr>
              <a:t>    </a:t>
            </a:r>
            <a:r>
              <a:rPr lang="en-US" dirty="0" err="1" smtClean="0">
                <a:solidFill>
                  <a:srgbClr val="0070C0"/>
                </a:solidFill>
              </a:rPr>
              <a:t>ds.close</a:t>
            </a:r>
            <a:r>
              <a:rPr lang="en-US" dirty="0" smtClean="0">
                <a:solidFill>
                  <a:srgbClr val="0070C0"/>
                </a:solidFill>
              </a:rPr>
              <a:t>();  </a:t>
            </a:r>
          </a:p>
          <a:p>
            <a:r>
              <a:rPr lang="en-US" dirty="0" smtClean="0">
                <a:solidFill>
                  <a:srgbClr val="0070C0"/>
                </a:solidFill>
              </a:rPr>
              <a:t>  }  </a:t>
            </a:r>
          </a:p>
          <a:p>
            <a:r>
              <a:rPr lang="en-US" dirty="0" smtClean="0">
                <a:solidFill>
                  <a:srgbClr val="0070C0"/>
                </a:solidFill>
              </a:rPr>
              <a:t>} </a:t>
            </a:r>
            <a:endParaRPr lang="en-US" dirty="0">
              <a:solidFill>
                <a:srgbClr val="0070C0"/>
              </a:solidFill>
            </a:endParaRPr>
          </a:p>
        </p:txBody>
      </p:sp>
      <p:sp>
        <p:nvSpPr>
          <p:cNvPr id="5" name="Rectangle 4"/>
          <p:cNvSpPr/>
          <p:nvPr/>
        </p:nvSpPr>
        <p:spPr>
          <a:xfrm>
            <a:off x="6096000" y="1368029"/>
            <a:ext cx="6096000" cy="3693319"/>
          </a:xfrm>
          <a:prstGeom prst="rect">
            <a:avLst/>
          </a:prstGeom>
        </p:spPr>
        <p:txBody>
          <a:bodyPr>
            <a:spAutoFit/>
          </a:bodyPr>
          <a:lstStyle/>
          <a:p>
            <a:r>
              <a:rPr lang="en-US" dirty="0" smtClean="0">
                <a:solidFill>
                  <a:srgbClr val="FF0000"/>
                </a:solidFill>
              </a:rPr>
              <a:t>//DReceiver.java  </a:t>
            </a:r>
          </a:p>
          <a:p>
            <a:r>
              <a:rPr lang="en-US" dirty="0" smtClean="0">
                <a:solidFill>
                  <a:srgbClr val="FF0000"/>
                </a:solidFill>
              </a:rPr>
              <a:t>import java.net.*;  </a:t>
            </a:r>
          </a:p>
          <a:p>
            <a:r>
              <a:rPr lang="en-US" dirty="0" smtClean="0">
                <a:solidFill>
                  <a:srgbClr val="FF0000"/>
                </a:solidFill>
              </a:rPr>
              <a:t>public class </a:t>
            </a:r>
            <a:r>
              <a:rPr lang="en-US" dirty="0" err="1" smtClean="0">
                <a:solidFill>
                  <a:srgbClr val="FF0000"/>
                </a:solidFill>
              </a:rPr>
              <a:t>DReceiver</a:t>
            </a:r>
            <a:r>
              <a:rPr lang="en-US" dirty="0" smtClean="0">
                <a:solidFill>
                  <a:srgbClr val="FF0000"/>
                </a:solidFill>
              </a:rPr>
              <a:t>{  </a:t>
            </a:r>
          </a:p>
          <a:p>
            <a:r>
              <a:rPr lang="en-US" dirty="0" smtClean="0">
                <a:solidFill>
                  <a:srgbClr val="FF0000"/>
                </a:solidFill>
              </a:rPr>
              <a:t>  public static void main(String[] </a:t>
            </a:r>
            <a:r>
              <a:rPr lang="en-US" dirty="0" err="1" smtClean="0">
                <a:solidFill>
                  <a:srgbClr val="FF0000"/>
                </a:solidFill>
              </a:rPr>
              <a:t>args</a:t>
            </a:r>
            <a:r>
              <a:rPr lang="en-US" dirty="0" smtClean="0">
                <a:solidFill>
                  <a:srgbClr val="FF0000"/>
                </a:solidFill>
              </a:rPr>
              <a:t>) throws Exception {  </a:t>
            </a:r>
          </a:p>
          <a:p>
            <a:r>
              <a:rPr lang="en-US" dirty="0" smtClean="0">
                <a:solidFill>
                  <a:srgbClr val="FF0000"/>
                </a:solidFill>
              </a:rPr>
              <a:t>    </a:t>
            </a:r>
            <a:r>
              <a:rPr lang="en-US" dirty="0" err="1" smtClean="0">
                <a:solidFill>
                  <a:srgbClr val="FF0000"/>
                </a:solidFill>
              </a:rPr>
              <a:t>DatagramSocket</a:t>
            </a:r>
            <a:r>
              <a:rPr lang="en-US" dirty="0" smtClean="0">
                <a:solidFill>
                  <a:srgbClr val="FF0000"/>
                </a:solidFill>
              </a:rPr>
              <a:t> ds = new </a:t>
            </a:r>
            <a:r>
              <a:rPr lang="en-US" dirty="0" err="1" smtClean="0">
                <a:solidFill>
                  <a:srgbClr val="FF0000"/>
                </a:solidFill>
              </a:rPr>
              <a:t>DatagramSocket</a:t>
            </a:r>
            <a:r>
              <a:rPr lang="en-US" dirty="0" smtClean="0">
                <a:solidFill>
                  <a:srgbClr val="FF0000"/>
                </a:solidFill>
              </a:rPr>
              <a:t>(3000);  </a:t>
            </a:r>
          </a:p>
          <a:p>
            <a:r>
              <a:rPr lang="en-US" dirty="0" smtClean="0">
                <a:solidFill>
                  <a:srgbClr val="FF0000"/>
                </a:solidFill>
              </a:rPr>
              <a:t>    byte[] </a:t>
            </a:r>
            <a:r>
              <a:rPr lang="en-US" dirty="0" err="1" smtClean="0">
                <a:solidFill>
                  <a:srgbClr val="FF0000"/>
                </a:solidFill>
              </a:rPr>
              <a:t>buf</a:t>
            </a:r>
            <a:r>
              <a:rPr lang="en-US" dirty="0" smtClean="0">
                <a:solidFill>
                  <a:srgbClr val="FF0000"/>
                </a:solidFill>
              </a:rPr>
              <a:t> = new byte[1024];  </a:t>
            </a:r>
          </a:p>
          <a:p>
            <a:r>
              <a:rPr lang="en-US" dirty="0" smtClean="0">
                <a:solidFill>
                  <a:srgbClr val="FF0000"/>
                </a:solidFill>
              </a:rPr>
              <a:t>    </a:t>
            </a:r>
            <a:r>
              <a:rPr lang="en-US" dirty="0" err="1" smtClean="0">
                <a:solidFill>
                  <a:srgbClr val="FF0000"/>
                </a:solidFill>
              </a:rPr>
              <a:t>DatagramPacket</a:t>
            </a:r>
            <a:r>
              <a:rPr lang="en-US" dirty="0" smtClean="0">
                <a:solidFill>
                  <a:srgbClr val="FF0000"/>
                </a:solidFill>
              </a:rPr>
              <a:t> </a:t>
            </a:r>
            <a:r>
              <a:rPr lang="en-US" dirty="0" err="1" smtClean="0">
                <a:solidFill>
                  <a:srgbClr val="FF0000"/>
                </a:solidFill>
              </a:rPr>
              <a:t>dp</a:t>
            </a:r>
            <a:r>
              <a:rPr lang="en-US" dirty="0" smtClean="0">
                <a:solidFill>
                  <a:srgbClr val="FF0000"/>
                </a:solidFill>
              </a:rPr>
              <a:t> = new </a:t>
            </a:r>
            <a:r>
              <a:rPr lang="en-US" dirty="0" err="1" smtClean="0">
                <a:solidFill>
                  <a:srgbClr val="FF0000"/>
                </a:solidFill>
              </a:rPr>
              <a:t>DatagramPacket</a:t>
            </a:r>
            <a:r>
              <a:rPr lang="en-US" dirty="0" smtClean="0">
                <a:solidFill>
                  <a:srgbClr val="FF0000"/>
                </a:solidFill>
              </a:rPr>
              <a:t>(</a:t>
            </a:r>
            <a:r>
              <a:rPr lang="en-US" dirty="0" err="1" smtClean="0">
                <a:solidFill>
                  <a:srgbClr val="FF0000"/>
                </a:solidFill>
              </a:rPr>
              <a:t>buf</a:t>
            </a:r>
            <a:r>
              <a:rPr lang="en-US" dirty="0" smtClean="0">
                <a:solidFill>
                  <a:srgbClr val="FF0000"/>
                </a:solidFill>
              </a:rPr>
              <a:t>, 1024);  </a:t>
            </a:r>
          </a:p>
          <a:p>
            <a:r>
              <a:rPr lang="en-US" dirty="0" smtClean="0">
                <a:solidFill>
                  <a:srgbClr val="FF0000"/>
                </a:solidFill>
              </a:rPr>
              <a:t>    </a:t>
            </a:r>
            <a:r>
              <a:rPr lang="en-US" dirty="0" err="1" smtClean="0">
                <a:solidFill>
                  <a:srgbClr val="FF0000"/>
                </a:solidFill>
              </a:rPr>
              <a:t>ds.receive</a:t>
            </a:r>
            <a:r>
              <a:rPr lang="en-US" dirty="0" smtClean="0">
                <a:solidFill>
                  <a:srgbClr val="FF0000"/>
                </a:solidFill>
              </a:rPr>
              <a:t>(</a:t>
            </a:r>
            <a:r>
              <a:rPr lang="en-US" dirty="0" err="1" smtClean="0">
                <a:solidFill>
                  <a:srgbClr val="FF0000"/>
                </a:solidFill>
              </a:rPr>
              <a:t>dp</a:t>
            </a:r>
            <a:r>
              <a:rPr lang="en-US" dirty="0" smtClean="0">
                <a:solidFill>
                  <a:srgbClr val="FF0000"/>
                </a:solidFill>
              </a:rPr>
              <a:t>);  </a:t>
            </a:r>
          </a:p>
          <a:p>
            <a:r>
              <a:rPr lang="en-US" dirty="0" smtClean="0">
                <a:solidFill>
                  <a:srgbClr val="FF0000"/>
                </a:solidFill>
              </a:rPr>
              <a:t>    String </a:t>
            </a:r>
            <a:r>
              <a:rPr lang="en-US" dirty="0" err="1" smtClean="0">
                <a:solidFill>
                  <a:srgbClr val="FF0000"/>
                </a:solidFill>
              </a:rPr>
              <a:t>str</a:t>
            </a:r>
            <a:r>
              <a:rPr lang="en-US" dirty="0" smtClean="0">
                <a:solidFill>
                  <a:srgbClr val="FF0000"/>
                </a:solidFill>
              </a:rPr>
              <a:t> = new String(</a:t>
            </a:r>
            <a:r>
              <a:rPr lang="en-US" dirty="0" err="1" smtClean="0">
                <a:solidFill>
                  <a:srgbClr val="FF0000"/>
                </a:solidFill>
              </a:rPr>
              <a:t>dp.getData</a:t>
            </a:r>
            <a:r>
              <a:rPr lang="en-US" dirty="0" smtClean="0">
                <a:solidFill>
                  <a:srgbClr val="FF0000"/>
                </a:solidFill>
              </a:rPr>
              <a:t>(), 0, </a:t>
            </a:r>
            <a:r>
              <a:rPr lang="en-US" dirty="0" err="1" smtClean="0">
                <a:solidFill>
                  <a:srgbClr val="FF0000"/>
                </a:solidFill>
              </a:rPr>
              <a:t>dp.getLength</a:t>
            </a:r>
            <a:r>
              <a:rPr lang="en-US" dirty="0" smtClean="0">
                <a:solidFill>
                  <a:srgbClr val="FF0000"/>
                </a:solidFill>
              </a:rPr>
              <a:t>());  </a:t>
            </a:r>
          </a:p>
          <a:p>
            <a:r>
              <a:rPr lang="en-US" dirty="0" smtClean="0">
                <a:solidFill>
                  <a:srgbClr val="FF0000"/>
                </a:solidFill>
              </a:rPr>
              <a:t>    </a:t>
            </a:r>
            <a:r>
              <a:rPr lang="en-US" dirty="0" err="1" smtClean="0">
                <a:solidFill>
                  <a:srgbClr val="FF0000"/>
                </a:solidFill>
              </a:rPr>
              <a:t>System.out.println</a:t>
            </a:r>
            <a:r>
              <a:rPr lang="en-US" dirty="0" smtClean="0">
                <a:solidFill>
                  <a:srgbClr val="FF0000"/>
                </a:solidFill>
              </a:rPr>
              <a:t>(</a:t>
            </a:r>
            <a:r>
              <a:rPr lang="en-US" dirty="0" err="1" smtClean="0">
                <a:solidFill>
                  <a:srgbClr val="FF0000"/>
                </a:solidFill>
              </a:rPr>
              <a:t>str</a:t>
            </a:r>
            <a:r>
              <a:rPr lang="en-US" dirty="0" smtClean="0">
                <a:solidFill>
                  <a:srgbClr val="FF0000"/>
                </a:solidFill>
              </a:rPr>
              <a:t>);  </a:t>
            </a:r>
          </a:p>
          <a:p>
            <a:r>
              <a:rPr lang="en-US" dirty="0" smtClean="0">
                <a:solidFill>
                  <a:srgbClr val="FF0000"/>
                </a:solidFill>
              </a:rPr>
              <a:t>    </a:t>
            </a:r>
            <a:r>
              <a:rPr lang="en-US" dirty="0" err="1" smtClean="0">
                <a:solidFill>
                  <a:srgbClr val="FF0000"/>
                </a:solidFill>
              </a:rPr>
              <a:t>ds.close</a:t>
            </a:r>
            <a:r>
              <a:rPr lang="en-US" dirty="0" smtClean="0">
                <a:solidFill>
                  <a:srgbClr val="FF0000"/>
                </a:solidFill>
              </a:rPr>
              <a:t>();  </a:t>
            </a:r>
          </a:p>
          <a:p>
            <a:r>
              <a:rPr lang="en-US" dirty="0" smtClean="0">
                <a:solidFill>
                  <a:srgbClr val="FF0000"/>
                </a:solidFill>
              </a:rPr>
              <a:t>  }  </a:t>
            </a:r>
          </a:p>
          <a:p>
            <a:r>
              <a:rPr lang="en-US" dirty="0" smtClean="0">
                <a:solidFill>
                  <a:srgbClr val="FF0000"/>
                </a:solidFill>
              </a:rPr>
              <a:t>} </a:t>
            </a:r>
            <a:endParaRPr lang="en-US" dirty="0">
              <a:solidFill>
                <a:srgbClr val="FF0000"/>
              </a:solidFill>
            </a:endParaRPr>
          </a:p>
        </p:txBody>
      </p:sp>
    </p:spTree>
    <p:extLst>
      <p:ext uri="{BB962C8B-B14F-4D97-AF65-F5344CB8AC3E}">
        <p14:creationId xmlns:p14="http://schemas.microsoft.com/office/powerpoint/2010/main" val="10466492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Old Questions</a:t>
            </a:r>
            <a:endParaRPr lang="en-US" dirty="0"/>
          </a:p>
        </p:txBody>
      </p:sp>
      <p:sp>
        <p:nvSpPr>
          <p:cNvPr id="3" name="Content Placeholder 2"/>
          <p:cNvSpPr>
            <a:spLocks noGrp="1"/>
          </p:cNvSpPr>
          <p:nvPr>
            <p:ph idx="1"/>
          </p:nvPr>
        </p:nvSpPr>
        <p:spPr/>
        <p:txBody>
          <a:bodyPr/>
          <a:lstStyle/>
          <a:p>
            <a:r>
              <a:rPr lang="en-US" b="1" dirty="0"/>
              <a:t>What is a socket? Write client and server programs in which a server program accepts a radius of </a:t>
            </a:r>
            <a:r>
              <a:rPr lang="en-US" b="1"/>
              <a:t>a </a:t>
            </a:r>
            <a:r>
              <a:rPr lang="en-US" b="1" smtClean="0"/>
              <a:t>circle from </a:t>
            </a:r>
            <a:r>
              <a:rPr lang="en-US" b="1" dirty="0"/>
              <a:t>the client </a:t>
            </a:r>
            <a:r>
              <a:rPr lang="en-US" b="1" dirty="0" smtClean="0"/>
              <a:t>program computes </a:t>
            </a:r>
            <a:r>
              <a:rPr lang="en-US" b="1" dirty="0"/>
              <a:t>area, sends the computed area to the client program, and displays it by client program.[1+4</a:t>
            </a:r>
            <a:r>
              <a:rPr lang="en-US" b="1" dirty="0" smtClean="0"/>
              <a:t>] [2075]</a:t>
            </a:r>
          </a:p>
          <a:p>
            <a:endParaRPr lang="en-US" dirty="0" smtClean="0"/>
          </a:p>
          <a:p>
            <a:r>
              <a:rPr lang="en-US" dirty="0">
                <a:hlinkClick r:id="rId2"/>
              </a:rPr>
              <a:t>https://</a:t>
            </a:r>
            <a:r>
              <a:rPr lang="en-US" dirty="0" smtClean="0">
                <a:hlinkClick r:id="rId2"/>
              </a:rPr>
              <a:t>www.youtube.com/watch?v=zHmgPfcBp_A</a:t>
            </a:r>
            <a:endParaRPr lang="en-US" dirty="0" smtClean="0"/>
          </a:p>
          <a:p>
            <a:endParaRPr lang="en-US" dirty="0" smtClean="0"/>
          </a:p>
          <a:p>
            <a:endParaRPr lang="en-US" dirty="0"/>
          </a:p>
        </p:txBody>
      </p:sp>
    </p:spTree>
    <p:extLst>
      <p:ext uri="{BB962C8B-B14F-4D97-AF65-F5344CB8AC3E}">
        <p14:creationId xmlns:p14="http://schemas.microsoft.com/office/powerpoint/2010/main" val="31886780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3575"/>
          </a:xfrm>
        </p:spPr>
        <p:txBody>
          <a:bodyPr>
            <a:normAutofit/>
          </a:bodyPr>
          <a:lstStyle/>
          <a:p>
            <a:pPr algn="ctr"/>
            <a:r>
              <a:rPr lang="en-US" sz="3000" dirty="0" smtClean="0"/>
              <a:t>Working with URLs </a:t>
            </a:r>
            <a:r>
              <a:rPr lang="en-US" sz="1500" i="1" dirty="0" smtClean="0"/>
              <a:t>(Uniform Resource Locator)</a:t>
            </a:r>
            <a:endParaRPr lang="en-US" sz="1500" i="1" dirty="0"/>
          </a:p>
        </p:txBody>
      </p:sp>
      <p:pic>
        <p:nvPicPr>
          <p:cNvPr id="1026" name="Picture 2" descr="URL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763" y="1725612"/>
            <a:ext cx="7929561" cy="138888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28700" y="3526602"/>
            <a:ext cx="10815637" cy="2031325"/>
          </a:xfrm>
          <a:prstGeom prst="rect">
            <a:avLst/>
          </a:prstGeom>
        </p:spPr>
        <p:txBody>
          <a:bodyPr wrap="square">
            <a:spAutoFit/>
          </a:bodyPr>
          <a:lstStyle/>
          <a:p>
            <a:r>
              <a:rPr lang="en-US" dirty="0">
                <a:solidFill>
                  <a:srgbClr val="000000"/>
                </a:solidFill>
                <a:latin typeface="Times New Roman" panose="02020603050405020304" pitchFamily="18" charset="0"/>
                <a:cs typeface="Times New Roman" panose="02020603050405020304" pitchFamily="18" charset="0"/>
              </a:rPr>
              <a:t>A URL contains many information</a:t>
            </a:r>
            <a:r>
              <a:rPr lang="en-US" dirty="0" smtClean="0">
                <a:solidFill>
                  <a:srgbClr val="000000"/>
                </a:solidFill>
                <a:latin typeface="Times New Roman" panose="02020603050405020304" pitchFamily="18" charset="0"/>
                <a:cs typeface="Times New Roman" panose="02020603050405020304" pitchFamily="18" charset="0"/>
              </a:rPr>
              <a:t>:</a:t>
            </a:r>
          </a:p>
          <a:p>
            <a:endParaRPr lang="en-US" dirty="0">
              <a:solidFill>
                <a:srgbClr val="000000"/>
              </a:solidFill>
              <a:latin typeface="Times New Roman" panose="02020603050405020304" pitchFamily="18" charset="0"/>
              <a:cs typeface="Times New Roman" panose="02020603050405020304" pitchFamily="18" charset="0"/>
            </a:endParaRPr>
          </a:p>
          <a:p>
            <a:pPr>
              <a:buFont typeface="+mj-lt"/>
              <a:buAutoNum type="arabicPeriod"/>
            </a:pPr>
            <a:r>
              <a:rPr lang="en-US" b="1" dirty="0">
                <a:solidFill>
                  <a:srgbClr val="000000"/>
                </a:solidFill>
                <a:latin typeface="Times New Roman" panose="02020603050405020304" pitchFamily="18" charset="0"/>
                <a:cs typeface="Times New Roman" panose="02020603050405020304" pitchFamily="18" charset="0"/>
              </a:rPr>
              <a:t>Protocol:</a:t>
            </a:r>
            <a:r>
              <a:rPr lang="en-US" dirty="0">
                <a:solidFill>
                  <a:srgbClr val="000000"/>
                </a:solidFill>
                <a:latin typeface="Times New Roman" panose="02020603050405020304" pitchFamily="18" charset="0"/>
                <a:cs typeface="Times New Roman" panose="02020603050405020304" pitchFamily="18" charset="0"/>
              </a:rPr>
              <a:t> In this case, http is the protocol.</a:t>
            </a:r>
          </a:p>
          <a:p>
            <a:pPr>
              <a:buFont typeface="+mj-lt"/>
              <a:buAutoNum type="arabicPeriod"/>
            </a:pPr>
            <a:r>
              <a:rPr lang="en-US" b="1" dirty="0">
                <a:solidFill>
                  <a:srgbClr val="000000"/>
                </a:solidFill>
                <a:latin typeface="Times New Roman" panose="02020603050405020304" pitchFamily="18" charset="0"/>
                <a:cs typeface="Times New Roman" panose="02020603050405020304" pitchFamily="18" charset="0"/>
              </a:rPr>
              <a:t>Server name or IP Address:</a:t>
            </a:r>
            <a:r>
              <a:rPr lang="en-US" dirty="0">
                <a:solidFill>
                  <a:srgbClr val="000000"/>
                </a:solidFill>
                <a:latin typeface="Times New Roman" panose="02020603050405020304" pitchFamily="18" charset="0"/>
                <a:cs typeface="Times New Roman" panose="02020603050405020304" pitchFamily="18" charset="0"/>
              </a:rPr>
              <a:t> In this case, www.javatpoint.com is the server name.</a:t>
            </a:r>
          </a:p>
          <a:p>
            <a:pPr>
              <a:buFont typeface="+mj-lt"/>
              <a:buAutoNum type="arabicPeriod"/>
            </a:pPr>
            <a:r>
              <a:rPr lang="en-US" b="1" dirty="0">
                <a:solidFill>
                  <a:srgbClr val="000000"/>
                </a:solidFill>
                <a:latin typeface="Times New Roman" panose="02020603050405020304" pitchFamily="18" charset="0"/>
                <a:cs typeface="Times New Roman" panose="02020603050405020304" pitchFamily="18" charset="0"/>
              </a:rPr>
              <a:t>Port Number:</a:t>
            </a:r>
            <a:r>
              <a:rPr lang="en-US" dirty="0">
                <a:solidFill>
                  <a:srgbClr val="000000"/>
                </a:solidFill>
                <a:latin typeface="Times New Roman" panose="02020603050405020304" pitchFamily="18" charset="0"/>
                <a:cs typeface="Times New Roman" panose="02020603050405020304" pitchFamily="18" charset="0"/>
              </a:rPr>
              <a:t> It is an optional attribute. If we write http//</a:t>
            </a:r>
            <a:r>
              <a:rPr lang="en-US" dirty="0" smtClean="0">
                <a:solidFill>
                  <a:srgbClr val="000000"/>
                </a:solidFill>
                <a:latin typeface="Times New Roman" panose="02020603050405020304" pitchFamily="18" charset="0"/>
                <a:cs typeface="Times New Roman" panose="02020603050405020304" pitchFamily="18" charset="0"/>
              </a:rPr>
              <a:t>ww.javatpoint.com:80/socket/ </a:t>
            </a:r>
            <a:r>
              <a:rPr lang="en-US" dirty="0">
                <a:solidFill>
                  <a:srgbClr val="000000"/>
                </a:solidFill>
                <a:latin typeface="Times New Roman" panose="02020603050405020304" pitchFamily="18" charset="0"/>
                <a:cs typeface="Times New Roman" panose="02020603050405020304" pitchFamily="18" charset="0"/>
              </a:rPr>
              <a:t>, 80 is the port number. If port number is not mentioned in the URL, it returns -1.</a:t>
            </a:r>
          </a:p>
          <a:p>
            <a:pPr>
              <a:buFont typeface="+mj-lt"/>
              <a:buAutoNum type="arabicPeriod"/>
            </a:pPr>
            <a:r>
              <a:rPr lang="en-US" b="1" dirty="0">
                <a:solidFill>
                  <a:srgbClr val="000000"/>
                </a:solidFill>
                <a:latin typeface="Times New Roman" panose="02020603050405020304" pitchFamily="18" charset="0"/>
                <a:cs typeface="Times New Roman" panose="02020603050405020304" pitchFamily="18" charset="0"/>
              </a:rPr>
              <a:t>File Name or directory name:</a:t>
            </a:r>
            <a:r>
              <a:rPr lang="en-US" dirty="0">
                <a:solidFill>
                  <a:srgbClr val="000000"/>
                </a:solidFill>
                <a:latin typeface="Times New Roman" panose="02020603050405020304" pitchFamily="18" charset="0"/>
                <a:cs typeface="Times New Roman" panose="02020603050405020304" pitchFamily="18" charset="0"/>
              </a:rPr>
              <a:t> In this case, </a:t>
            </a:r>
            <a:r>
              <a:rPr lang="en-US" dirty="0" err="1">
                <a:solidFill>
                  <a:srgbClr val="000000"/>
                </a:solidFill>
                <a:latin typeface="Times New Roman" panose="02020603050405020304" pitchFamily="18" charset="0"/>
                <a:cs typeface="Times New Roman" panose="02020603050405020304" pitchFamily="18" charset="0"/>
              </a:rPr>
              <a:t>index.jsp</a:t>
            </a:r>
            <a:r>
              <a:rPr lang="en-US" dirty="0">
                <a:solidFill>
                  <a:srgbClr val="000000"/>
                </a:solidFill>
                <a:latin typeface="Times New Roman" panose="02020603050405020304" pitchFamily="18" charset="0"/>
                <a:cs typeface="Times New Roman" panose="02020603050405020304" pitchFamily="18" charset="0"/>
              </a:rPr>
              <a:t> is the file name.</a:t>
            </a:r>
            <a:endParaRPr lang="en-US"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703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Networking Basics</a:t>
            </a:r>
            <a:endParaRPr lang="en-US" dirty="0"/>
          </a:p>
        </p:txBody>
      </p:sp>
      <p:sp>
        <p:nvSpPr>
          <p:cNvPr id="3" name="Content Placeholder 2"/>
          <p:cNvSpPr>
            <a:spLocks noGrp="1"/>
          </p:cNvSpPr>
          <p:nvPr>
            <p:ph idx="1"/>
          </p:nvPr>
        </p:nvSpPr>
        <p:spPr>
          <a:xfrm>
            <a:off x="4129088" y="2197100"/>
            <a:ext cx="5357812" cy="4660900"/>
          </a:xfrm>
        </p:spPr>
        <p:txBody>
          <a:bodyPr>
            <a:normAutofit/>
          </a:bodyPr>
          <a:lstStyle/>
          <a:p>
            <a:pPr marL="514350" indent="-514350">
              <a:buFont typeface="+mj-lt"/>
              <a:buAutoNum type="arabicPeriod"/>
            </a:pPr>
            <a:r>
              <a:rPr lang="en-US" dirty="0" smtClean="0"/>
              <a:t>TCP ?</a:t>
            </a:r>
          </a:p>
          <a:p>
            <a:pPr marL="514350" indent="-514350">
              <a:buFont typeface="+mj-lt"/>
              <a:buAutoNum type="arabicPeriod"/>
            </a:pPr>
            <a:endParaRPr lang="en-US" dirty="0" smtClean="0"/>
          </a:p>
          <a:p>
            <a:pPr marL="514350" indent="-514350">
              <a:buFont typeface="+mj-lt"/>
              <a:buAutoNum type="arabicPeriod"/>
            </a:pPr>
            <a:r>
              <a:rPr lang="en-US" dirty="0" smtClean="0"/>
              <a:t>UDP ?</a:t>
            </a:r>
          </a:p>
          <a:p>
            <a:pPr marL="514350" indent="-514350">
              <a:buFont typeface="+mj-lt"/>
              <a:buAutoNum type="arabicPeriod"/>
            </a:pPr>
            <a:endParaRPr lang="en-US" dirty="0" smtClean="0"/>
          </a:p>
          <a:p>
            <a:pPr marL="514350" indent="-514350">
              <a:buFont typeface="+mj-lt"/>
              <a:buAutoNum type="arabicPeriod"/>
            </a:pPr>
            <a:r>
              <a:rPr lang="en-US" dirty="0" smtClean="0"/>
              <a:t>Port Number ?</a:t>
            </a:r>
          </a:p>
          <a:p>
            <a:pPr marL="514350" indent="-514350">
              <a:buFont typeface="+mj-lt"/>
              <a:buAutoNum type="arabicPeriod"/>
            </a:pPr>
            <a:endParaRPr lang="en-US" dirty="0" smtClean="0"/>
          </a:p>
          <a:p>
            <a:pPr marL="514350" indent="-514350">
              <a:buFont typeface="+mj-lt"/>
              <a:buAutoNum type="arabicPeriod"/>
            </a:pPr>
            <a:r>
              <a:rPr lang="en-US" dirty="0" smtClean="0"/>
              <a:t>IP Address ?</a:t>
            </a:r>
          </a:p>
          <a:p>
            <a:pPr marL="514350" indent="-514350">
              <a:buFont typeface="+mj-lt"/>
              <a:buAutoNum type="arabicPeriod"/>
            </a:pPr>
            <a:endParaRPr lang="en-US" dirty="0" smtClean="0"/>
          </a:p>
          <a:p>
            <a:pPr marL="0" indent="0">
              <a:buNone/>
            </a:pPr>
            <a:endParaRPr lang="en-US" dirty="0"/>
          </a:p>
        </p:txBody>
      </p:sp>
    </p:spTree>
    <p:extLst>
      <p:ext uri="{BB962C8B-B14F-4D97-AF65-F5344CB8AC3E}">
        <p14:creationId xmlns:p14="http://schemas.microsoft.com/office/powerpoint/2010/main" val="384483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9111" y="290483"/>
            <a:ext cx="8924927" cy="5262979"/>
          </a:xfrm>
          <a:prstGeom prst="rect">
            <a:avLst/>
          </a:prstGeom>
        </p:spPr>
        <p:txBody>
          <a:bodyPr wrap="square">
            <a:spAutoFit/>
          </a:bodyPr>
          <a:lstStyle/>
          <a:p>
            <a:r>
              <a:rPr lang="en-US" sz="2100" dirty="0">
                <a:solidFill>
                  <a:srgbClr val="0070C0"/>
                </a:solidFill>
              </a:rPr>
              <a:t>//URLDemo.java  </a:t>
            </a:r>
            <a:endParaRPr lang="en-US" sz="2100" dirty="0" smtClean="0">
              <a:solidFill>
                <a:srgbClr val="0070C0"/>
              </a:solidFill>
            </a:endParaRPr>
          </a:p>
          <a:p>
            <a:endParaRPr lang="en-US" sz="2100" dirty="0">
              <a:solidFill>
                <a:srgbClr val="0070C0"/>
              </a:solidFill>
            </a:endParaRPr>
          </a:p>
          <a:p>
            <a:r>
              <a:rPr lang="en-US" sz="2100" dirty="0"/>
              <a:t>import java.net.*;  </a:t>
            </a:r>
          </a:p>
          <a:p>
            <a:r>
              <a:rPr lang="en-US" sz="2100" dirty="0"/>
              <a:t>public class </a:t>
            </a:r>
            <a:r>
              <a:rPr lang="en-US" sz="2100" dirty="0" err="1"/>
              <a:t>URLDemo</a:t>
            </a:r>
            <a:r>
              <a:rPr lang="en-US" sz="2100" dirty="0"/>
              <a:t>{  </a:t>
            </a:r>
          </a:p>
          <a:p>
            <a:r>
              <a:rPr lang="en-US" sz="2100" dirty="0" smtClean="0"/>
              <a:t>         public </a:t>
            </a:r>
            <a:r>
              <a:rPr lang="en-US" sz="2100" dirty="0"/>
              <a:t>static void main(String[] </a:t>
            </a:r>
            <a:r>
              <a:rPr lang="en-US" sz="2100" dirty="0" err="1"/>
              <a:t>args</a:t>
            </a:r>
            <a:r>
              <a:rPr lang="en-US" sz="2100" dirty="0"/>
              <a:t>){  </a:t>
            </a:r>
          </a:p>
          <a:p>
            <a:r>
              <a:rPr lang="en-US" sz="2100" dirty="0" smtClean="0"/>
              <a:t>	try</a:t>
            </a:r>
            <a:r>
              <a:rPr lang="en-US" sz="2100" dirty="0"/>
              <a:t>{  </a:t>
            </a:r>
          </a:p>
          <a:p>
            <a:r>
              <a:rPr lang="en-US" sz="2100" dirty="0" smtClean="0"/>
              <a:t>		URL </a:t>
            </a:r>
            <a:r>
              <a:rPr lang="en-US" sz="2100" dirty="0" err="1"/>
              <a:t>url</a:t>
            </a:r>
            <a:r>
              <a:rPr lang="en-US" sz="2100" dirty="0"/>
              <a:t>=new URL("http://www.javatpoint.com/java-tutorial");  </a:t>
            </a:r>
          </a:p>
          <a:p>
            <a:r>
              <a:rPr lang="en-US" sz="2100" dirty="0"/>
              <a:t>  </a:t>
            </a:r>
          </a:p>
          <a:p>
            <a:r>
              <a:rPr lang="en-US" sz="2100" dirty="0" smtClean="0"/>
              <a:t>		</a:t>
            </a:r>
            <a:r>
              <a:rPr lang="en-US" sz="2100" dirty="0" err="1" smtClean="0"/>
              <a:t>System.out.println</a:t>
            </a:r>
            <a:r>
              <a:rPr lang="en-US" sz="2100" dirty="0"/>
              <a:t>("Protocol: "+</a:t>
            </a:r>
            <a:r>
              <a:rPr lang="en-US" sz="2100" dirty="0" err="1"/>
              <a:t>url.getProtocol</a:t>
            </a:r>
            <a:r>
              <a:rPr lang="en-US" sz="2100" dirty="0"/>
              <a:t>());  </a:t>
            </a:r>
          </a:p>
          <a:p>
            <a:r>
              <a:rPr lang="en-US" sz="2100" dirty="0" smtClean="0"/>
              <a:t>		</a:t>
            </a:r>
            <a:r>
              <a:rPr lang="en-US" sz="2100" dirty="0" err="1" smtClean="0"/>
              <a:t>System.out.println</a:t>
            </a:r>
            <a:r>
              <a:rPr lang="en-US" sz="2100" dirty="0"/>
              <a:t>("Host Name: "+</a:t>
            </a:r>
            <a:r>
              <a:rPr lang="en-US" sz="2100" dirty="0" err="1"/>
              <a:t>url.getHost</a:t>
            </a:r>
            <a:r>
              <a:rPr lang="en-US" sz="2100" dirty="0"/>
              <a:t>());  </a:t>
            </a:r>
          </a:p>
          <a:p>
            <a:r>
              <a:rPr lang="en-US" sz="2100" dirty="0" smtClean="0"/>
              <a:t>		</a:t>
            </a:r>
            <a:r>
              <a:rPr lang="en-US" sz="2100" dirty="0" err="1" smtClean="0"/>
              <a:t>System.out.println</a:t>
            </a:r>
            <a:r>
              <a:rPr lang="en-US" sz="2100" dirty="0"/>
              <a:t>("Port Number: "+</a:t>
            </a:r>
            <a:r>
              <a:rPr lang="en-US" sz="2100" dirty="0" err="1"/>
              <a:t>url.getPort</a:t>
            </a:r>
            <a:r>
              <a:rPr lang="en-US" sz="2100" dirty="0"/>
              <a:t>());  </a:t>
            </a:r>
          </a:p>
          <a:p>
            <a:r>
              <a:rPr lang="en-US" sz="2100" dirty="0" smtClean="0"/>
              <a:t>		</a:t>
            </a:r>
            <a:r>
              <a:rPr lang="en-US" sz="2100" dirty="0" err="1" smtClean="0"/>
              <a:t>System.out.println</a:t>
            </a:r>
            <a:r>
              <a:rPr lang="en-US" sz="2100" dirty="0"/>
              <a:t>("File Name: "+</a:t>
            </a:r>
            <a:r>
              <a:rPr lang="en-US" sz="2100" dirty="0" err="1"/>
              <a:t>url.getFile</a:t>
            </a:r>
            <a:r>
              <a:rPr lang="en-US" sz="2100" dirty="0"/>
              <a:t>());  </a:t>
            </a:r>
          </a:p>
          <a:p>
            <a:r>
              <a:rPr lang="en-US" sz="2100" dirty="0"/>
              <a:t>  </a:t>
            </a:r>
          </a:p>
          <a:p>
            <a:r>
              <a:rPr lang="en-US" sz="2100" dirty="0" smtClean="0"/>
              <a:t>	}</a:t>
            </a:r>
            <a:r>
              <a:rPr lang="en-US" sz="2100" dirty="0"/>
              <a:t>catch(Exception e){</a:t>
            </a:r>
            <a:r>
              <a:rPr lang="en-US" sz="2100" dirty="0" err="1"/>
              <a:t>System.out.println</a:t>
            </a:r>
            <a:r>
              <a:rPr lang="en-US" sz="2100" dirty="0"/>
              <a:t>(e);}  </a:t>
            </a:r>
          </a:p>
          <a:p>
            <a:r>
              <a:rPr lang="en-US" sz="2100" dirty="0" smtClean="0"/>
              <a:t>        }  </a:t>
            </a:r>
            <a:endParaRPr lang="en-US" sz="2100" dirty="0"/>
          </a:p>
          <a:p>
            <a:r>
              <a:rPr lang="en-US" sz="2100" dirty="0"/>
              <a:t>} </a:t>
            </a:r>
          </a:p>
        </p:txBody>
      </p:sp>
      <p:sp>
        <p:nvSpPr>
          <p:cNvPr id="7" name="Rectangle 6"/>
          <p:cNvSpPr/>
          <p:nvPr/>
        </p:nvSpPr>
        <p:spPr>
          <a:xfrm>
            <a:off x="7677150" y="4814798"/>
            <a:ext cx="4081463" cy="1446550"/>
          </a:xfrm>
          <a:prstGeom prst="rect">
            <a:avLst/>
          </a:prstGeom>
        </p:spPr>
        <p:txBody>
          <a:bodyPr wrap="square">
            <a:spAutoFit/>
          </a:bodyPr>
          <a:lstStyle/>
          <a:p>
            <a:r>
              <a:rPr lang="en-US" sz="2200" b="1" dirty="0"/>
              <a:t>Protocol: http</a:t>
            </a:r>
          </a:p>
          <a:p>
            <a:r>
              <a:rPr lang="en-US" sz="2200" b="1" dirty="0"/>
              <a:t>Host Name: www.javatpoint.com</a:t>
            </a:r>
          </a:p>
          <a:p>
            <a:r>
              <a:rPr lang="en-US" sz="2200" b="1" dirty="0"/>
              <a:t>Port Number: -1</a:t>
            </a:r>
          </a:p>
          <a:p>
            <a:r>
              <a:rPr lang="en-US" sz="2200" b="1" dirty="0"/>
              <a:t>File Name: /java-tutorial</a:t>
            </a:r>
          </a:p>
        </p:txBody>
      </p:sp>
    </p:spTree>
    <p:extLst>
      <p:ext uri="{BB962C8B-B14F-4D97-AF65-F5344CB8AC3E}">
        <p14:creationId xmlns:p14="http://schemas.microsoft.com/office/powerpoint/2010/main" val="374667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388"/>
            <a:ext cx="10515600" cy="635000"/>
          </a:xfrm>
        </p:spPr>
        <p:txBody>
          <a:bodyPr>
            <a:normAutofit/>
          </a:bodyPr>
          <a:lstStyle/>
          <a:p>
            <a:pPr algn="ctr"/>
            <a:r>
              <a:rPr lang="en-US" sz="3300" dirty="0" err="1"/>
              <a:t>InetAddress</a:t>
            </a:r>
            <a:r>
              <a:rPr lang="en-US" sz="3300" dirty="0"/>
              <a:t> </a:t>
            </a:r>
            <a:r>
              <a:rPr lang="en-US" sz="3300" dirty="0" smtClean="0"/>
              <a:t>class</a:t>
            </a:r>
            <a:endParaRPr lang="en-US" dirty="0"/>
          </a:p>
        </p:txBody>
      </p:sp>
      <p:sp>
        <p:nvSpPr>
          <p:cNvPr id="3" name="Content Placeholder 2"/>
          <p:cNvSpPr>
            <a:spLocks noGrp="1"/>
          </p:cNvSpPr>
          <p:nvPr>
            <p:ph idx="1"/>
          </p:nvPr>
        </p:nvSpPr>
        <p:spPr>
          <a:xfrm>
            <a:off x="838200" y="942976"/>
            <a:ext cx="10877550" cy="785812"/>
          </a:xfrm>
        </p:spPr>
        <p:txBody>
          <a:bodyPr>
            <a:normAutofit fontScale="92500"/>
          </a:bodyPr>
          <a:lstStyle/>
          <a:p>
            <a:pPr algn="just"/>
            <a:r>
              <a:rPr lang="en-US" sz="2000" b="1" dirty="0"/>
              <a:t>Java </a:t>
            </a:r>
            <a:r>
              <a:rPr lang="en-US" sz="2000" b="1" dirty="0" err="1"/>
              <a:t>InetAddress</a:t>
            </a:r>
            <a:r>
              <a:rPr lang="en-US" sz="2000" dirty="0"/>
              <a:t> class represents an IP address. The </a:t>
            </a:r>
            <a:r>
              <a:rPr lang="en-US" sz="2000" dirty="0" err="1"/>
              <a:t>java.net.InetAddress</a:t>
            </a:r>
            <a:r>
              <a:rPr lang="en-US" sz="2000" dirty="0"/>
              <a:t> class provides methods to get the IP of any host name </a:t>
            </a:r>
            <a:r>
              <a:rPr lang="en-US" sz="2000" i="1" dirty="0"/>
              <a:t>for example</a:t>
            </a:r>
            <a:r>
              <a:rPr lang="en-US" sz="2000" dirty="0"/>
              <a:t> www.javatpoint.com, www.google.com, www.facebook.com, etc</a:t>
            </a:r>
            <a:r>
              <a:rPr lang="en-US" sz="2000" dirty="0" smtClean="0"/>
              <a:t>.</a:t>
            </a:r>
          </a:p>
          <a:p>
            <a:endParaRPr lang="en-US" dirty="0"/>
          </a:p>
        </p:txBody>
      </p:sp>
      <p:sp>
        <p:nvSpPr>
          <p:cNvPr id="4" name="Rectangle 3"/>
          <p:cNvSpPr/>
          <p:nvPr/>
        </p:nvSpPr>
        <p:spPr>
          <a:xfrm>
            <a:off x="838199" y="2025253"/>
            <a:ext cx="10248901" cy="4154984"/>
          </a:xfrm>
          <a:prstGeom prst="rect">
            <a:avLst/>
          </a:prstGeom>
        </p:spPr>
        <p:txBody>
          <a:bodyPr wrap="square">
            <a:spAutoFit/>
          </a:bodyPr>
          <a:lstStyle/>
          <a:p>
            <a:r>
              <a:rPr lang="en-US" sz="2200" dirty="0"/>
              <a:t>import java.io.*;  </a:t>
            </a:r>
          </a:p>
          <a:p>
            <a:r>
              <a:rPr lang="en-US" sz="2200" dirty="0"/>
              <a:t>import java.net.*;  </a:t>
            </a:r>
          </a:p>
          <a:p>
            <a:r>
              <a:rPr lang="en-US" sz="2200" dirty="0"/>
              <a:t>public class </a:t>
            </a:r>
            <a:r>
              <a:rPr lang="en-US" sz="2200" dirty="0" err="1"/>
              <a:t>InetDemo</a:t>
            </a:r>
            <a:r>
              <a:rPr lang="en-US" sz="2200" dirty="0"/>
              <a:t>{  </a:t>
            </a:r>
          </a:p>
          <a:p>
            <a:r>
              <a:rPr lang="en-US" sz="2200" dirty="0" smtClean="0"/>
              <a:t>         public </a:t>
            </a:r>
            <a:r>
              <a:rPr lang="en-US" sz="2200" dirty="0"/>
              <a:t>static void main(String[] </a:t>
            </a:r>
            <a:r>
              <a:rPr lang="en-US" sz="2200" dirty="0" err="1"/>
              <a:t>args</a:t>
            </a:r>
            <a:r>
              <a:rPr lang="en-US" sz="2200" dirty="0"/>
              <a:t>){  </a:t>
            </a:r>
          </a:p>
          <a:p>
            <a:r>
              <a:rPr lang="en-US" sz="2200" dirty="0" smtClean="0"/>
              <a:t>	try</a:t>
            </a:r>
            <a:r>
              <a:rPr lang="en-US" sz="2200" dirty="0"/>
              <a:t>{  </a:t>
            </a:r>
          </a:p>
          <a:p>
            <a:r>
              <a:rPr lang="en-US" sz="2200" dirty="0" smtClean="0"/>
              <a:t>		</a:t>
            </a:r>
            <a:r>
              <a:rPr lang="en-US" sz="2200" dirty="0" err="1" smtClean="0"/>
              <a:t>InetAddress</a:t>
            </a:r>
            <a:r>
              <a:rPr lang="en-US" sz="2200" dirty="0" smtClean="0"/>
              <a:t> </a:t>
            </a:r>
            <a:r>
              <a:rPr lang="en-US" sz="2200" dirty="0" err="1"/>
              <a:t>ip</a:t>
            </a:r>
            <a:r>
              <a:rPr lang="en-US" sz="2200" dirty="0"/>
              <a:t>=</a:t>
            </a:r>
            <a:r>
              <a:rPr lang="en-US" sz="2200" dirty="0" err="1"/>
              <a:t>InetAddress.getByName</a:t>
            </a:r>
            <a:r>
              <a:rPr lang="en-US" sz="2200" dirty="0"/>
              <a:t>("www.javatpoint.com");  </a:t>
            </a:r>
          </a:p>
          <a:p>
            <a:r>
              <a:rPr lang="en-US" sz="2200" dirty="0"/>
              <a:t>  </a:t>
            </a:r>
          </a:p>
          <a:p>
            <a:r>
              <a:rPr lang="en-US" sz="2200" dirty="0" smtClean="0"/>
              <a:t>		</a:t>
            </a:r>
            <a:r>
              <a:rPr lang="en-US" sz="2200" dirty="0" err="1" smtClean="0"/>
              <a:t>System.out.println</a:t>
            </a:r>
            <a:r>
              <a:rPr lang="en-US" sz="2200" dirty="0"/>
              <a:t>("Host Name: "+</a:t>
            </a:r>
            <a:r>
              <a:rPr lang="en-US" sz="2200" dirty="0" err="1"/>
              <a:t>ip.getHostName</a:t>
            </a:r>
            <a:r>
              <a:rPr lang="en-US" sz="2200" dirty="0"/>
              <a:t>());  </a:t>
            </a:r>
          </a:p>
          <a:p>
            <a:r>
              <a:rPr lang="en-US" sz="2200" dirty="0" smtClean="0"/>
              <a:t>		</a:t>
            </a:r>
            <a:r>
              <a:rPr lang="en-US" sz="2200" dirty="0" err="1" smtClean="0"/>
              <a:t>System.out.println</a:t>
            </a:r>
            <a:r>
              <a:rPr lang="en-US" sz="2200" dirty="0"/>
              <a:t>("IP Address: "+</a:t>
            </a:r>
            <a:r>
              <a:rPr lang="en-US" sz="2200" dirty="0" err="1"/>
              <a:t>ip.getHostAddress</a:t>
            </a:r>
            <a:r>
              <a:rPr lang="en-US" sz="2200" dirty="0"/>
              <a:t>());  </a:t>
            </a:r>
          </a:p>
          <a:p>
            <a:r>
              <a:rPr lang="en-US" sz="2200" dirty="0" smtClean="0"/>
              <a:t>	}</a:t>
            </a:r>
            <a:r>
              <a:rPr lang="en-US" sz="2200" dirty="0"/>
              <a:t>catch(Exception e){</a:t>
            </a:r>
            <a:r>
              <a:rPr lang="en-US" sz="2200" dirty="0" err="1"/>
              <a:t>System.out.println</a:t>
            </a:r>
            <a:r>
              <a:rPr lang="en-US" sz="2200" dirty="0"/>
              <a:t>(e);}  </a:t>
            </a:r>
          </a:p>
          <a:p>
            <a:r>
              <a:rPr lang="en-US" sz="2200" dirty="0" smtClean="0"/>
              <a:t>        }  </a:t>
            </a:r>
            <a:endParaRPr lang="en-US" sz="2200" dirty="0"/>
          </a:p>
          <a:p>
            <a:r>
              <a:rPr lang="en-US" sz="2200" dirty="0"/>
              <a:t>} </a:t>
            </a:r>
          </a:p>
        </p:txBody>
      </p:sp>
      <p:sp>
        <p:nvSpPr>
          <p:cNvPr id="5" name="Rectangle 4"/>
          <p:cNvSpPr/>
          <p:nvPr/>
        </p:nvSpPr>
        <p:spPr>
          <a:xfrm>
            <a:off x="6757989" y="5533906"/>
            <a:ext cx="5157786" cy="861774"/>
          </a:xfrm>
          <a:prstGeom prst="rect">
            <a:avLst/>
          </a:prstGeom>
        </p:spPr>
        <p:txBody>
          <a:bodyPr wrap="square">
            <a:spAutoFit/>
          </a:bodyPr>
          <a:lstStyle/>
          <a:p>
            <a:r>
              <a:rPr lang="en-US" sz="2500" b="1" dirty="0">
                <a:solidFill>
                  <a:srgbClr val="0070C0"/>
                </a:solidFill>
              </a:rPr>
              <a:t>Host Name: www.javatpoint.com</a:t>
            </a:r>
          </a:p>
          <a:p>
            <a:r>
              <a:rPr lang="en-US" sz="2500" b="1" dirty="0">
                <a:solidFill>
                  <a:srgbClr val="0070C0"/>
                </a:solidFill>
              </a:rPr>
              <a:t>IP Address: 206.51.231.148</a:t>
            </a:r>
          </a:p>
        </p:txBody>
      </p:sp>
    </p:spTree>
    <p:extLst>
      <p:ext uri="{BB962C8B-B14F-4D97-AF65-F5344CB8AC3E}">
        <p14:creationId xmlns:p14="http://schemas.microsoft.com/office/powerpoint/2010/main" val="351145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a:bodyPr>
          <a:lstStyle/>
          <a:p>
            <a:pPr algn="ctr"/>
            <a:r>
              <a:rPr lang="en-US" sz="3000" dirty="0" smtClean="0"/>
              <a:t>Half Close Socket (TCP Half Close)</a:t>
            </a:r>
            <a:endParaRPr lang="en-US" sz="3000" dirty="0"/>
          </a:p>
        </p:txBody>
      </p:sp>
      <p:pic>
        <p:nvPicPr>
          <p:cNvPr id="3074" name="Picture 2"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599" y="1495424"/>
            <a:ext cx="7279860" cy="49053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367587" y="1814423"/>
            <a:ext cx="4648200" cy="1938992"/>
          </a:xfrm>
          <a:prstGeom prst="rect">
            <a:avLst/>
          </a:prstGeom>
        </p:spPr>
        <p:txBody>
          <a:bodyPr wrap="square">
            <a:spAutoFit/>
          </a:bodyPr>
          <a:lstStyle/>
          <a:p>
            <a:r>
              <a:rPr lang="en-US" sz="2000" dirty="0">
                <a:solidFill>
                  <a:srgbClr val="0070C0"/>
                </a:solidFill>
              </a:rPr>
              <a:t>Officially, according to the RFC's, a half-open TCP connection is when one side of the established connection has crashed, and did not send notification that the connection was ending. This is not the common usage today.</a:t>
            </a:r>
          </a:p>
        </p:txBody>
      </p:sp>
    </p:spTree>
    <p:extLst>
      <p:ext uri="{BB962C8B-B14F-4D97-AF65-F5344CB8AC3E}">
        <p14:creationId xmlns:p14="http://schemas.microsoft.com/office/powerpoint/2010/main" val="425568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14206" y="241826"/>
            <a:ext cx="2954655" cy="369332"/>
          </a:xfrm>
          <a:prstGeom prst="rect">
            <a:avLst/>
          </a:prstGeom>
        </p:spPr>
        <p:txBody>
          <a:bodyPr wrap="none">
            <a:spAutoFit/>
          </a:bodyPr>
          <a:lstStyle/>
          <a:p>
            <a:pPr algn="just"/>
            <a:r>
              <a:rPr lang="en-US" smtClean="0">
                <a:solidFill>
                  <a:srgbClr val="610B38"/>
                </a:solidFill>
                <a:latin typeface="erdana"/>
              </a:rPr>
              <a:t>Java URLConnection class</a:t>
            </a:r>
            <a:endParaRPr lang="en-US" b="0" i="0" dirty="0">
              <a:solidFill>
                <a:srgbClr val="610B38"/>
              </a:solidFill>
              <a:effectLst/>
              <a:latin typeface="erdana"/>
            </a:endParaRPr>
          </a:p>
        </p:txBody>
      </p:sp>
      <p:sp>
        <p:nvSpPr>
          <p:cNvPr id="5" name="Rectangle 4"/>
          <p:cNvSpPr/>
          <p:nvPr/>
        </p:nvSpPr>
        <p:spPr>
          <a:xfrm>
            <a:off x="536812" y="2050913"/>
            <a:ext cx="4581098" cy="1015663"/>
          </a:xfrm>
          <a:prstGeom prst="rect">
            <a:avLst/>
          </a:prstGeom>
        </p:spPr>
        <p:txBody>
          <a:bodyPr wrap="square">
            <a:spAutoFit/>
          </a:bodyPr>
          <a:lstStyle/>
          <a:p>
            <a:r>
              <a:rPr lang="en-US" sz="1500" dirty="0">
                <a:solidFill>
                  <a:srgbClr val="333333"/>
                </a:solidFill>
                <a:latin typeface="+mj-lt"/>
              </a:rPr>
              <a:t>The </a:t>
            </a:r>
            <a:r>
              <a:rPr lang="en-US" sz="1500" b="1" dirty="0">
                <a:solidFill>
                  <a:srgbClr val="333333"/>
                </a:solidFill>
                <a:latin typeface="+mj-lt"/>
              </a:rPr>
              <a:t>Java </a:t>
            </a:r>
            <a:r>
              <a:rPr lang="en-US" sz="1500" b="1" dirty="0" err="1">
                <a:solidFill>
                  <a:srgbClr val="333333"/>
                </a:solidFill>
                <a:latin typeface="+mj-lt"/>
              </a:rPr>
              <a:t>URLConnection</a:t>
            </a:r>
            <a:r>
              <a:rPr lang="en-US" sz="1500" dirty="0">
                <a:solidFill>
                  <a:srgbClr val="333333"/>
                </a:solidFill>
                <a:latin typeface="+mj-lt"/>
              </a:rPr>
              <a:t> class represents a communication link between the URL and the application. This class can be used to read and write data to the specified resource referred by the URL.</a:t>
            </a:r>
            <a:endParaRPr lang="en-US" sz="1500" dirty="0">
              <a:latin typeface="+mj-lt"/>
            </a:endParaRPr>
          </a:p>
        </p:txBody>
      </p:sp>
      <p:sp>
        <p:nvSpPr>
          <p:cNvPr id="6" name="Rectangle 5"/>
          <p:cNvSpPr/>
          <p:nvPr/>
        </p:nvSpPr>
        <p:spPr>
          <a:xfrm>
            <a:off x="536812" y="3877692"/>
            <a:ext cx="4177394" cy="1246495"/>
          </a:xfrm>
          <a:prstGeom prst="rect">
            <a:avLst/>
          </a:prstGeom>
        </p:spPr>
        <p:txBody>
          <a:bodyPr wrap="square">
            <a:spAutoFit/>
          </a:bodyPr>
          <a:lstStyle/>
          <a:p>
            <a:r>
              <a:rPr lang="en-US" sz="1500" dirty="0">
                <a:solidFill>
                  <a:srgbClr val="333333"/>
                </a:solidFill>
                <a:latin typeface="+mj-lt"/>
              </a:rPr>
              <a:t>The </a:t>
            </a:r>
            <a:r>
              <a:rPr lang="en-US" sz="1500" dirty="0" err="1">
                <a:solidFill>
                  <a:srgbClr val="333333"/>
                </a:solidFill>
                <a:latin typeface="+mj-lt"/>
              </a:rPr>
              <a:t>URLConnection</a:t>
            </a:r>
            <a:r>
              <a:rPr lang="en-US" sz="1500" dirty="0">
                <a:solidFill>
                  <a:srgbClr val="333333"/>
                </a:solidFill>
                <a:latin typeface="+mj-lt"/>
              </a:rPr>
              <a:t> class provides many methods, we can display all the data of a webpage by using the </a:t>
            </a:r>
            <a:r>
              <a:rPr lang="en-US" sz="1500" dirty="0" err="1">
                <a:solidFill>
                  <a:srgbClr val="333333"/>
                </a:solidFill>
                <a:latin typeface="+mj-lt"/>
              </a:rPr>
              <a:t>getInputStream</a:t>
            </a:r>
            <a:r>
              <a:rPr lang="en-US" sz="1500" dirty="0">
                <a:solidFill>
                  <a:srgbClr val="333333"/>
                </a:solidFill>
                <a:latin typeface="+mj-lt"/>
              </a:rPr>
              <a:t>() method. The </a:t>
            </a:r>
            <a:r>
              <a:rPr lang="en-US" sz="1500" dirty="0" err="1">
                <a:solidFill>
                  <a:srgbClr val="333333"/>
                </a:solidFill>
                <a:latin typeface="+mj-lt"/>
              </a:rPr>
              <a:t>getInputStream</a:t>
            </a:r>
            <a:r>
              <a:rPr lang="en-US" sz="1500" dirty="0">
                <a:solidFill>
                  <a:srgbClr val="333333"/>
                </a:solidFill>
                <a:latin typeface="+mj-lt"/>
              </a:rPr>
              <a:t>() method returns all the data of the specified URL in the stream that can be read and displayed.</a:t>
            </a:r>
            <a:endParaRPr lang="en-US" sz="1500" dirty="0">
              <a:latin typeface="+mj-lt"/>
            </a:endParaRPr>
          </a:p>
        </p:txBody>
      </p:sp>
      <p:pic>
        <p:nvPicPr>
          <p:cNvPr id="7" name="Picture 6"/>
          <p:cNvPicPr>
            <a:picLocks noChangeAspect="1"/>
          </p:cNvPicPr>
          <p:nvPr/>
        </p:nvPicPr>
        <p:blipFill>
          <a:blip r:embed="rId2"/>
          <a:stretch>
            <a:fillRect/>
          </a:stretch>
        </p:blipFill>
        <p:spPr>
          <a:xfrm>
            <a:off x="6168787" y="1027331"/>
            <a:ext cx="5245815" cy="5431508"/>
          </a:xfrm>
          <a:prstGeom prst="rect">
            <a:avLst/>
          </a:prstGeom>
        </p:spPr>
      </p:pic>
    </p:spTree>
    <p:extLst>
      <p:ext uri="{BB962C8B-B14F-4D97-AF65-F5344CB8AC3E}">
        <p14:creationId xmlns:p14="http://schemas.microsoft.com/office/powerpoint/2010/main" val="1679784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34121" y="241827"/>
            <a:ext cx="3377848" cy="369332"/>
          </a:xfrm>
          <a:prstGeom prst="rect">
            <a:avLst/>
          </a:prstGeom>
        </p:spPr>
        <p:txBody>
          <a:bodyPr wrap="none">
            <a:spAutoFit/>
          </a:bodyPr>
          <a:lstStyle/>
          <a:p>
            <a:pPr algn="just"/>
            <a:r>
              <a:rPr lang="en-US" dirty="0">
                <a:solidFill>
                  <a:srgbClr val="610B38"/>
                </a:solidFill>
                <a:latin typeface="erdana"/>
              </a:rPr>
              <a:t>Java </a:t>
            </a:r>
            <a:r>
              <a:rPr lang="en-US" dirty="0" err="1">
                <a:solidFill>
                  <a:srgbClr val="610B38"/>
                </a:solidFill>
                <a:latin typeface="erdana"/>
              </a:rPr>
              <a:t>HttpURLConnection</a:t>
            </a:r>
            <a:r>
              <a:rPr lang="en-US" dirty="0">
                <a:solidFill>
                  <a:srgbClr val="610B38"/>
                </a:solidFill>
                <a:latin typeface="erdana"/>
              </a:rPr>
              <a:t> class</a:t>
            </a:r>
            <a:endParaRPr lang="en-US" b="0" i="0" dirty="0">
              <a:solidFill>
                <a:srgbClr val="610B38"/>
              </a:solidFill>
              <a:effectLst/>
              <a:latin typeface="erdana"/>
            </a:endParaRPr>
          </a:p>
        </p:txBody>
      </p:sp>
      <p:sp>
        <p:nvSpPr>
          <p:cNvPr id="5" name="Rectangle 4"/>
          <p:cNvSpPr/>
          <p:nvPr/>
        </p:nvSpPr>
        <p:spPr>
          <a:xfrm>
            <a:off x="332096" y="807919"/>
            <a:ext cx="3638252" cy="2169825"/>
          </a:xfrm>
          <a:prstGeom prst="rect">
            <a:avLst/>
          </a:prstGeom>
        </p:spPr>
        <p:txBody>
          <a:bodyPr wrap="square">
            <a:spAutoFit/>
          </a:bodyPr>
          <a:lstStyle/>
          <a:p>
            <a:pPr algn="just"/>
            <a:r>
              <a:rPr lang="en-US" sz="1500" dirty="0">
                <a:solidFill>
                  <a:srgbClr val="333333"/>
                </a:solidFill>
                <a:latin typeface="+mj-lt"/>
              </a:rPr>
              <a:t>The </a:t>
            </a:r>
            <a:r>
              <a:rPr lang="en-US" sz="1500" b="1" dirty="0">
                <a:solidFill>
                  <a:srgbClr val="333333"/>
                </a:solidFill>
                <a:latin typeface="+mj-lt"/>
              </a:rPr>
              <a:t>Java </a:t>
            </a:r>
            <a:r>
              <a:rPr lang="en-US" sz="1500" b="1" dirty="0" err="1">
                <a:solidFill>
                  <a:srgbClr val="333333"/>
                </a:solidFill>
                <a:latin typeface="+mj-lt"/>
              </a:rPr>
              <a:t>HttpURLConnection</a:t>
            </a:r>
            <a:r>
              <a:rPr lang="en-US" sz="1500" dirty="0">
                <a:solidFill>
                  <a:srgbClr val="333333"/>
                </a:solidFill>
                <a:latin typeface="+mj-lt"/>
              </a:rPr>
              <a:t> class is http specific </a:t>
            </a:r>
            <a:r>
              <a:rPr lang="en-US" sz="1500" dirty="0" err="1">
                <a:solidFill>
                  <a:srgbClr val="333333"/>
                </a:solidFill>
                <a:latin typeface="+mj-lt"/>
              </a:rPr>
              <a:t>URLConnection</a:t>
            </a:r>
            <a:r>
              <a:rPr lang="en-US" sz="1500" dirty="0">
                <a:solidFill>
                  <a:srgbClr val="333333"/>
                </a:solidFill>
                <a:latin typeface="+mj-lt"/>
              </a:rPr>
              <a:t>. It works for HTTP protocol only.</a:t>
            </a:r>
          </a:p>
          <a:p>
            <a:pPr algn="just"/>
            <a:r>
              <a:rPr lang="en-US" sz="1500" dirty="0">
                <a:solidFill>
                  <a:srgbClr val="333333"/>
                </a:solidFill>
                <a:latin typeface="+mj-lt"/>
              </a:rPr>
              <a:t>By the help of </a:t>
            </a:r>
            <a:r>
              <a:rPr lang="en-US" sz="1500" dirty="0" err="1">
                <a:solidFill>
                  <a:srgbClr val="333333"/>
                </a:solidFill>
                <a:latin typeface="+mj-lt"/>
              </a:rPr>
              <a:t>HttpURLConnection</a:t>
            </a:r>
            <a:r>
              <a:rPr lang="en-US" sz="1500" dirty="0">
                <a:solidFill>
                  <a:srgbClr val="333333"/>
                </a:solidFill>
                <a:latin typeface="+mj-lt"/>
              </a:rPr>
              <a:t> class, you can information of any HTTP URL such as header information, status code, response code etc.</a:t>
            </a:r>
          </a:p>
          <a:p>
            <a:pPr algn="just"/>
            <a:r>
              <a:rPr lang="en-US" sz="1500" dirty="0">
                <a:solidFill>
                  <a:srgbClr val="333333"/>
                </a:solidFill>
                <a:latin typeface="+mj-lt"/>
              </a:rPr>
              <a:t>The </a:t>
            </a:r>
            <a:r>
              <a:rPr lang="en-US" sz="1500" dirty="0" err="1">
                <a:solidFill>
                  <a:srgbClr val="333333"/>
                </a:solidFill>
                <a:latin typeface="+mj-lt"/>
              </a:rPr>
              <a:t>java.net.HttpURLConnection</a:t>
            </a:r>
            <a:r>
              <a:rPr lang="en-US" sz="1500" dirty="0">
                <a:solidFill>
                  <a:srgbClr val="333333"/>
                </a:solidFill>
                <a:latin typeface="+mj-lt"/>
              </a:rPr>
              <a:t> is subclass of </a:t>
            </a:r>
            <a:r>
              <a:rPr lang="en-US" sz="1500" dirty="0" err="1">
                <a:solidFill>
                  <a:srgbClr val="333333"/>
                </a:solidFill>
                <a:latin typeface="+mj-lt"/>
              </a:rPr>
              <a:t>URLConnection</a:t>
            </a:r>
            <a:r>
              <a:rPr lang="en-US" sz="1500" dirty="0">
                <a:solidFill>
                  <a:srgbClr val="333333"/>
                </a:solidFill>
                <a:latin typeface="+mj-lt"/>
              </a:rPr>
              <a:t> class.</a:t>
            </a:r>
            <a:endParaRPr lang="en-US" sz="1500" b="0" i="0" dirty="0">
              <a:solidFill>
                <a:srgbClr val="333333"/>
              </a:solidFill>
              <a:effectLst/>
              <a:latin typeface="+mj-lt"/>
            </a:endParaRPr>
          </a:p>
        </p:txBody>
      </p:sp>
      <p:pic>
        <p:nvPicPr>
          <p:cNvPr id="6" name="Picture 5"/>
          <p:cNvPicPr>
            <a:picLocks noChangeAspect="1"/>
          </p:cNvPicPr>
          <p:nvPr/>
        </p:nvPicPr>
        <p:blipFill>
          <a:blip r:embed="rId2"/>
          <a:stretch>
            <a:fillRect/>
          </a:stretch>
        </p:blipFill>
        <p:spPr>
          <a:xfrm>
            <a:off x="5021437" y="807919"/>
            <a:ext cx="6884032" cy="5333574"/>
          </a:xfrm>
          <a:prstGeom prst="rect">
            <a:avLst/>
          </a:prstGeom>
        </p:spPr>
      </p:pic>
      <p:pic>
        <p:nvPicPr>
          <p:cNvPr id="7" name="Picture 6"/>
          <p:cNvPicPr>
            <a:picLocks noChangeAspect="1"/>
          </p:cNvPicPr>
          <p:nvPr/>
        </p:nvPicPr>
        <p:blipFill>
          <a:blip r:embed="rId3"/>
          <a:stretch>
            <a:fillRect/>
          </a:stretch>
        </p:blipFill>
        <p:spPr>
          <a:xfrm>
            <a:off x="332096" y="3942791"/>
            <a:ext cx="4689341" cy="1941740"/>
          </a:xfrm>
          <a:prstGeom prst="rect">
            <a:avLst/>
          </a:prstGeom>
        </p:spPr>
      </p:pic>
    </p:spTree>
    <p:extLst>
      <p:ext uri="{BB962C8B-B14F-4D97-AF65-F5344CB8AC3E}">
        <p14:creationId xmlns:p14="http://schemas.microsoft.com/office/powerpoint/2010/main" val="17964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6425"/>
          </a:xfrm>
        </p:spPr>
        <p:txBody>
          <a:bodyPr>
            <a:normAutofit/>
          </a:bodyPr>
          <a:lstStyle/>
          <a:p>
            <a:pPr algn="ctr"/>
            <a:r>
              <a:rPr lang="en-US" sz="3000" dirty="0" smtClean="0"/>
              <a:t>Sending Email</a:t>
            </a:r>
            <a:endParaRPr lang="en-US" sz="3000" dirty="0"/>
          </a:p>
        </p:txBody>
      </p:sp>
      <p:sp>
        <p:nvSpPr>
          <p:cNvPr id="3" name="Content Placeholder 2"/>
          <p:cNvSpPr>
            <a:spLocks noGrp="1"/>
          </p:cNvSpPr>
          <p:nvPr>
            <p:ph idx="1"/>
          </p:nvPr>
        </p:nvSpPr>
        <p:spPr>
          <a:xfrm>
            <a:off x="838200" y="1357313"/>
            <a:ext cx="10515600" cy="5300662"/>
          </a:xfrm>
        </p:spPr>
        <p:txBody>
          <a:bodyPr>
            <a:normAutofit/>
          </a:bodyPr>
          <a:lstStyle/>
          <a:p>
            <a:pPr marL="0" indent="0">
              <a:buNone/>
            </a:pPr>
            <a:r>
              <a:rPr lang="en-US" sz="2000" dirty="0"/>
              <a:t>There are following three steps to send email using </a:t>
            </a:r>
            <a:r>
              <a:rPr lang="en-US" sz="2000" dirty="0" err="1"/>
              <a:t>JavaMail</a:t>
            </a:r>
            <a:r>
              <a:rPr lang="en-US" sz="2000" dirty="0"/>
              <a:t>. They are as follows:</a:t>
            </a:r>
          </a:p>
          <a:p>
            <a:r>
              <a:rPr lang="en-US" sz="2000" b="1" dirty="0"/>
              <a:t>Get the session object</a:t>
            </a:r>
            <a:r>
              <a:rPr lang="en-US" sz="2000" dirty="0"/>
              <a:t> that stores all the information of host like host name, username, password etc</a:t>
            </a:r>
            <a:r>
              <a:rPr lang="en-US" sz="2000" dirty="0" smtClean="0"/>
              <a:t>.</a:t>
            </a:r>
          </a:p>
          <a:p>
            <a:pPr lvl="1"/>
            <a:r>
              <a:rPr lang="en-US" sz="2000" dirty="0"/>
              <a:t>The </a:t>
            </a:r>
            <a:r>
              <a:rPr lang="en-US" sz="2000" dirty="0" err="1"/>
              <a:t>javax.mail.Session</a:t>
            </a:r>
            <a:r>
              <a:rPr lang="en-US" sz="2000" dirty="0"/>
              <a:t> class provides two methods to get the object of session, </a:t>
            </a:r>
            <a:r>
              <a:rPr lang="en-US" sz="2000" dirty="0" err="1"/>
              <a:t>Session.getDefaultInstance</a:t>
            </a:r>
            <a:r>
              <a:rPr lang="en-US" sz="2000" dirty="0"/>
              <a:t>() method and </a:t>
            </a:r>
            <a:r>
              <a:rPr lang="en-US" sz="2000" dirty="0" err="1"/>
              <a:t>Session.getInstance</a:t>
            </a:r>
            <a:r>
              <a:rPr lang="en-US" sz="2000" dirty="0"/>
              <a:t>() method</a:t>
            </a:r>
            <a:r>
              <a:rPr lang="en-US" sz="2000" dirty="0" smtClean="0"/>
              <a:t>.</a:t>
            </a:r>
          </a:p>
          <a:p>
            <a:pPr marL="457200" lvl="1" indent="0">
              <a:buNone/>
            </a:pPr>
            <a:r>
              <a:rPr lang="en-US" sz="2000" dirty="0">
                <a:solidFill>
                  <a:srgbClr val="0070C0"/>
                </a:solidFill>
              </a:rPr>
              <a:t>Properties properties=</a:t>
            </a:r>
            <a:r>
              <a:rPr lang="en-US" sz="2000" b="1" dirty="0">
                <a:solidFill>
                  <a:srgbClr val="0070C0"/>
                </a:solidFill>
              </a:rPr>
              <a:t>new</a:t>
            </a:r>
            <a:r>
              <a:rPr lang="en-US" sz="2000" dirty="0">
                <a:solidFill>
                  <a:srgbClr val="0070C0"/>
                </a:solidFill>
              </a:rPr>
              <a:t> Properties();  </a:t>
            </a:r>
          </a:p>
          <a:p>
            <a:pPr marL="457200" lvl="1" indent="0">
              <a:buNone/>
            </a:pPr>
            <a:r>
              <a:rPr lang="en-US" sz="2000" dirty="0" smtClean="0">
                <a:solidFill>
                  <a:srgbClr val="0070C0"/>
                </a:solidFill>
              </a:rPr>
              <a:t>Session</a:t>
            </a:r>
            <a:r>
              <a:rPr lang="en-US" sz="2000" dirty="0">
                <a:solidFill>
                  <a:srgbClr val="0070C0"/>
                </a:solidFill>
              </a:rPr>
              <a:t> session=</a:t>
            </a:r>
            <a:r>
              <a:rPr lang="en-US" sz="2000" dirty="0" err="1">
                <a:solidFill>
                  <a:srgbClr val="0070C0"/>
                </a:solidFill>
              </a:rPr>
              <a:t>Session.getDefaultInstance</a:t>
            </a:r>
            <a:r>
              <a:rPr lang="en-US" sz="2000" dirty="0">
                <a:solidFill>
                  <a:srgbClr val="0070C0"/>
                </a:solidFill>
              </a:rPr>
              <a:t>(</a:t>
            </a:r>
            <a:r>
              <a:rPr lang="en-US" sz="2000" dirty="0" err="1">
                <a:solidFill>
                  <a:srgbClr val="0070C0"/>
                </a:solidFill>
              </a:rPr>
              <a:t>properties,</a:t>
            </a:r>
            <a:r>
              <a:rPr lang="en-US" sz="2000" b="1" dirty="0" err="1">
                <a:solidFill>
                  <a:srgbClr val="0070C0"/>
                </a:solidFill>
              </a:rPr>
              <a:t>null</a:t>
            </a:r>
            <a:r>
              <a:rPr lang="en-US" sz="2000" dirty="0">
                <a:solidFill>
                  <a:srgbClr val="0070C0"/>
                </a:solidFill>
              </a:rPr>
              <a:t>);  </a:t>
            </a:r>
            <a:endParaRPr lang="en-US" sz="2000" dirty="0"/>
          </a:p>
          <a:p>
            <a:r>
              <a:rPr lang="en-US" sz="2000" b="1" dirty="0"/>
              <a:t>compose the </a:t>
            </a:r>
            <a:r>
              <a:rPr lang="en-US" sz="2000" b="1" dirty="0" smtClean="0"/>
              <a:t>message</a:t>
            </a:r>
          </a:p>
          <a:p>
            <a:pPr lvl="1"/>
            <a:r>
              <a:rPr lang="en-US" sz="2000" dirty="0"/>
              <a:t>The </a:t>
            </a:r>
            <a:r>
              <a:rPr lang="en-US" sz="2000" dirty="0" err="1"/>
              <a:t>javax.mail.Message</a:t>
            </a:r>
            <a:r>
              <a:rPr lang="en-US" sz="2000" dirty="0"/>
              <a:t> class provides methods to compose the message. But it is an abstract class so its subclass </a:t>
            </a:r>
            <a:r>
              <a:rPr lang="en-US" sz="2000" dirty="0" err="1"/>
              <a:t>javax.mail.internet.MimeMessage</a:t>
            </a:r>
            <a:r>
              <a:rPr lang="en-US" sz="2000" dirty="0"/>
              <a:t> class is mostly used</a:t>
            </a:r>
            <a:r>
              <a:rPr lang="en-US" sz="2000" dirty="0" smtClean="0"/>
              <a:t>.</a:t>
            </a:r>
          </a:p>
          <a:p>
            <a:pPr marL="457200" lvl="1" indent="0">
              <a:buNone/>
            </a:pPr>
            <a:r>
              <a:rPr lang="en-US" sz="2000" dirty="0" err="1">
                <a:solidFill>
                  <a:srgbClr val="0070C0"/>
                </a:solidFill>
              </a:rPr>
              <a:t>MimeMessage</a:t>
            </a:r>
            <a:r>
              <a:rPr lang="en-US" sz="2000" dirty="0">
                <a:solidFill>
                  <a:srgbClr val="0070C0"/>
                </a:solidFill>
              </a:rPr>
              <a:t> message=</a:t>
            </a:r>
            <a:r>
              <a:rPr lang="en-US" sz="2000" b="1" dirty="0">
                <a:solidFill>
                  <a:srgbClr val="0070C0"/>
                </a:solidFill>
              </a:rPr>
              <a:t>new</a:t>
            </a:r>
            <a:r>
              <a:rPr lang="en-US" sz="2000" dirty="0">
                <a:solidFill>
                  <a:srgbClr val="0070C0"/>
                </a:solidFill>
              </a:rPr>
              <a:t> </a:t>
            </a:r>
            <a:r>
              <a:rPr lang="en-US" sz="2000" dirty="0" err="1">
                <a:solidFill>
                  <a:srgbClr val="0070C0"/>
                </a:solidFill>
              </a:rPr>
              <a:t>MimeMessage</a:t>
            </a:r>
            <a:r>
              <a:rPr lang="en-US" sz="2000" dirty="0">
                <a:solidFill>
                  <a:srgbClr val="0070C0"/>
                </a:solidFill>
              </a:rPr>
              <a:t>(session);  </a:t>
            </a:r>
          </a:p>
          <a:p>
            <a:r>
              <a:rPr lang="en-US" sz="2000" b="1" dirty="0"/>
              <a:t>send the </a:t>
            </a:r>
            <a:r>
              <a:rPr lang="en-US" sz="2000" b="1" dirty="0" smtClean="0"/>
              <a:t>message</a:t>
            </a:r>
          </a:p>
          <a:p>
            <a:pPr lvl="1"/>
            <a:r>
              <a:rPr lang="en-US" sz="2000" dirty="0"/>
              <a:t>The </a:t>
            </a:r>
            <a:r>
              <a:rPr lang="en-US" sz="2000" dirty="0" err="1"/>
              <a:t>javax.mail.Transport</a:t>
            </a:r>
            <a:r>
              <a:rPr lang="en-US" sz="2000" dirty="0"/>
              <a:t> class provides method to send the message</a:t>
            </a:r>
            <a:r>
              <a:rPr lang="en-US" sz="2000" dirty="0" smtClean="0"/>
              <a:t>.</a:t>
            </a:r>
          </a:p>
          <a:p>
            <a:pPr marL="457200" lvl="1" indent="0">
              <a:buNone/>
            </a:pPr>
            <a:r>
              <a:rPr lang="en-US" sz="2000" dirty="0" err="1">
                <a:solidFill>
                  <a:srgbClr val="0070C0"/>
                </a:solidFill>
              </a:rPr>
              <a:t>Transport.send</a:t>
            </a:r>
            <a:r>
              <a:rPr lang="en-US" sz="2000" dirty="0">
                <a:solidFill>
                  <a:srgbClr val="0070C0"/>
                </a:solidFill>
              </a:rPr>
              <a:t>(message);  </a:t>
            </a:r>
          </a:p>
        </p:txBody>
      </p:sp>
    </p:spTree>
    <p:extLst>
      <p:ext uri="{BB962C8B-B14F-4D97-AF65-F5344CB8AC3E}">
        <p14:creationId xmlns:p14="http://schemas.microsoft.com/office/powerpoint/2010/main" val="23382800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a:bodyPr>
          <a:lstStyle/>
          <a:p>
            <a:pPr algn="ctr"/>
            <a:r>
              <a:rPr lang="en-US" sz="3000" dirty="0"/>
              <a:t>Simple example of sending email in </a:t>
            </a:r>
            <a:r>
              <a:rPr lang="en-US" sz="3000" dirty="0" smtClean="0"/>
              <a:t>Java through Gmail Server</a:t>
            </a:r>
            <a:endParaRPr lang="en-US" sz="3000" dirty="0"/>
          </a:p>
        </p:txBody>
      </p:sp>
      <p:sp>
        <p:nvSpPr>
          <p:cNvPr id="3" name="Content Placeholder 2"/>
          <p:cNvSpPr>
            <a:spLocks noGrp="1"/>
          </p:cNvSpPr>
          <p:nvPr>
            <p:ph idx="1"/>
          </p:nvPr>
        </p:nvSpPr>
        <p:spPr>
          <a:xfrm>
            <a:off x="838200" y="1571625"/>
            <a:ext cx="10515600" cy="1057275"/>
          </a:xfrm>
        </p:spPr>
        <p:txBody>
          <a:bodyPr>
            <a:normAutofit/>
          </a:bodyPr>
          <a:lstStyle/>
          <a:p>
            <a:pPr marL="0" indent="0">
              <a:buNone/>
            </a:pPr>
            <a:r>
              <a:rPr lang="en-US" sz="2000" dirty="0"/>
              <a:t>For sending the email using </a:t>
            </a:r>
            <a:r>
              <a:rPr lang="en-US" sz="2000" dirty="0" err="1"/>
              <a:t>JavaMail</a:t>
            </a:r>
            <a:r>
              <a:rPr lang="en-US" sz="2000" dirty="0"/>
              <a:t> API, you need to load the two jar files</a:t>
            </a:r>
            <a:r>
              <a:rPr lang="en-US" sz="2000" dirty="0" smtClean="0"/>
              <a:t>:</a:t>
            </a:r>
          </a:p>
          <a:p>
            <a:pPr lvl="1"/>
            <a:r>
              <a:rPr lang="en-US" sz="2000" b="1" dirty="0" smtClean="0"/>
              <a:t>mail.jar</a:t>
            </a:r>
            <a:endParaRPr lang="en-US" sz="2000" dirty="0"/>
          </a:p>
          <a:p>
            <a:pPr lvl="1"/>
            <a:r>
              <a:rPr lang="en-US" sz="2000" b="1" dirty="0" smtClean="0"/>
              <a:t>activation.jar</a:t>
            </a:r>
          </a:p>
          <a:p>
            <a:pPr lvl="1"/>
            <a:endParaRPr lang="en-US" sz="2000" b="1" dirty="0"/>
          </a:p>
          <a:p>
            <a:pPr lvl="1"/>
            <a:endParaRPr lang="en-US" sz="2000" b="1" dirty="0" smtClean="0"/>
          </a:p>
          <a:p>
            <a:pPr lvl="1"/>
            <a:endParaRPr lang="en-US" sz="2000" dirty="0"/>
          </a:p>
          <a:p>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3629135146"/>
              </p:ext>
            </p:extLst>
          </p:nvPr>
        </p:nvGraphicFramePr>
        <p:xfrm>
          <a:off x="838200" y="3544094"/>
          <a:ext cx="8758238" cy="1676400"/>
        </p:xfrm>
        <a:graphic>
          <a:graphicData uri="http://schemas.openxmlformats.org/drawingml/2006/table">
            <a:tbl>
              <a:tblPr/>
              <a:tblGrid>
                <a:gridCol w="4379119"/>
                <a:gridCol w="4379119"/>
              </a:tblGrid>
              <a:tr h="0">
                <a:tc>
                  <a:txBody>
                    <a:bodyPr/>
                    <a:lstStyle/>
                    <a:p>
                      <a:pPr algn="l" fontAlgn="t"/>
                      <a:r>
                        <a:rPr lang="en-US" sz="2000">
                          <a:solidFill>
                            <a:srgbClr val="000000"/>
                          </a:solidFill>
                          <a:effectLst/>
                          <a:latin typeface="Times New Roman" panose="02020603050405020304" pitchFamily="18" charset="0"/>
                          <a:cs typeface="Times New Roman" panose="02020603050405020304" pitchFamily="18" charset="0"/>
                        </a:rPr>
                        <a:t>Load the jar file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a:solidFill>
                            <a:srgbClr val="000000"/>
                          </a:solidFill>
                          <a:effectLst/>
                          <a:latin typeface="Times New Roman" panose="02020603050405020304" pitchFamily="18" charset="0"/>
                          <a:cs typeface="Times New Roman" panose="02020603050405020304" pitchFamily="18" charset="0"/>
                        </a:rPr>
                        <a:t>c:\&gt; </a:t>
                      </a:r>
                      <a:r>
                        <a:rPr lang="en-US" sz="2000" b="1">
                          <a:solidFill>
                            <a:srgbClr val="000000"/>
                          </a:solidFill>
                          <a:effectLst/>
                          <a:latin typeface="Times New Roman" panose="02020603050405020304" pitchFamily="18" charset="0"/>
                          <a:cs typeface="Times New Roman" panose="02020603050405020304" pitchFamily="18" charset="0"/>
                        </a:rPr>
                        <a:t>set classpath=mail.jar;activation.jar;.;</a:t>
                      </a:r>
                      <a:endParaRPr lang="en-US" sz="2000">
                        <a:solidFill>
                          <a:srgbClr val="000000"/>
                        </a:solidFill>
                        <a:effectLst/>
                        <a:latin typeface="Times New Roman" panose="02020603050405020304" pitchFamily="18" charset="0"/>
                        <a:cs typeface="Times New Roman" panose="02020603050405020304" pitchFamily="18"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l" fontAlgn="t"/>
                      <a:r>
                        <a:rPr lang="en-US" sz="2000">
                          <a:solidFill>
                            <a:srgbClr val="000000"/>
                          </a:solidFill>
                          <a:effectLst/>
                          <a:latin typeface="Times New Roman" panose="02020603050405020304" pitchFamily="18" charset="0"/>
                          <a:cs typeface="Times New Roman" panose="02020603050405020304" pitchFamily="18" charset="0"/>
                        </a:rPr>
                        <a:t>compile the source file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latin typeface="Times New Roman" panose="02020603050405020304" pitchFamily="18" charset="0"/>
                          <a:cs typeface="Times New Roman" panose="02020603050405020304" pitchFamily="18" charset="0"/>
                        </a:rPr>
                        <a:t>c:\&gt; </a:t>
                      </a:r>
                      <a:r>
                        <a:rPr lang="en-US" sz="2000" b="1">
                          <a:solidFill>
                            <a:srgbClr val="000000"/>
                          </a:solidFill>
                          <a:effectLst/>
                          <a:latin typeface="Times New Roman" panose="02020603050405020304" pitchFamily="18" charset="0"/>
                          <a:cs typeface="Times New Roman" panose="02020603050405020304" pitchFamily="18" charset="0"/>
                        </a:rPr>
                        <a:t>javac SendEmail.java</a:t>
                      </a:r>
                      <a:endParaRPr lang="en-US" sz="2000">
                        <a:solidFill>
                          <a:srgbClr val="000000"/>
                        </a:solidFill>
                        <a:effectLst/>
                        <a:latin typeface="Times New Roman" panose="02020603050405020304" pitchFamily="18" charset="0"/>
                        <a:cs typeface="Times New Roman" panose="02020603050405020304" pitchFamily="18"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l" fontAlgn="t"/>
                      <a:r>
                        <a:rPr lang="en-US" sz="2000">
                          <a:solidFill>
                            <a:srgbClr val="000000"/>
                          </a:solidFill>
                          <a:effectLst/>
                          <a:latin typeface="Times New Roman" panose="02020603050405020304" pitchFamily="18" charset="0"/>
                          <a:cs typeface="Times New Roman" panose="02020603050405020304" pitchFamily="18" charset="0"/>
                        </a:rPr>
                        <a:t>run by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2000" dirty="0">
                          <a:solidFill>
                            <a:srgbClr val="000000"/>
                          </a:solidFill>
                          <a:effectLst/>
                          <a:latin typeface="Times New Roman" panose="02020603050405020304" pitchFamily="18" charset="0"/>
                          <a:cs typeface="Times New Roman" panose="02020603050405020304" pitchFamily="18" charset="0"/>
                        </a:rPr>
                        <a:t>c:\&gt; </a:t>
                      </a:r>
                      <a:r>
                        <a:rPr lang="en-US" sz="2000" b="1" dirty="0">
                          <a:solidFill>
                            <a:srgbClr val="000000"/>
                          </a:solidFill>
                          <a:effectLst/>
                          <a:latin typeface="Times New Roman" panose="02020603050405020304" pitchFamily="18" charset="0"/>
                          <a:cs typeface="Times New Roman" panose="02020603050405020304" pitchFamily="18" charset="0"/>
                        </a:rPr>
                        <a:t>java </a:t>
                      </a:r>
                      <a:r>
                        <a:rPr lang="en-US" sz="2000" b="1" dirty="0" err="1">
                          <a:solidFill>
                            <a:srgbClr val="000000"/>
                          </a:solidFill>
                          <a:effectLst/>
                          <a:latin typeface="Times New Roman" panose="02020603050405020304" pitchFamily="18" charset="0"/>
                          <a:cs typeface="Times New Roman" panose="02020603050405020304" pitchFamily="18" charset="0"/>
                        </a:rPr>
                        <a:t>SendEmail</a:t>
                      </a:r>
                      <a:endParaRPr lang="en-US" sz="2000" dirty="0">
                        <a:solidFill>
                          <a:srgbClr val="000000"/>
                        </a:solidFill>
                        <a:effectLst/>
                        <a:latin typeface="Times New Roman" panose="02020603050405020304" pitchFamily="18" charset="0"/>
                        <a:cs typeface="Times New Roman" panose="02020603050405020304" pitchFamily="18"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1149341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03077" y="296418"/>
            <a:ext cx="3621569" cy="369332"/>
          </a:xfrm>
          <a:prstGeom prst="rect">
            <a:avLst/>
          </a:prstGeom>
        </p:spPr>
        <p:txBody>
          <a:bodyPr wrap="none">
            <a:spAutoFit/>
          </a:bodyPr>
          <a:lstStyle/>
          <a:p>
            <a:r>
              <a:rPr lang="en-US" dirty="0">
                <a:solidFill>
                  <a:srgbClr val="333333"/>
                </a:solidFill>
                <a:latin typeface="Inter-Regular"/>
              </a:rPr>
              <a:t> </a:t>
            </a:r>
            <a:r>
              <a:rPr lang="en-US" b="1" dirty="0">
                <a:solidFill>
                  <a:srgbClr val="333333"/>
                </a:solidFill>
                <a:latin typeface="Inter-Bold"/>
              </a:rPr>
              <a:t>Transmission Control Protocol</a:t>
            </a:r>
            <a:endParaRPr lang="en-US" dirty="0"/>
          </a:p>
        </p:txBody>
      </p:sp>
      <p:sp>
        <p:nvSpPr>
          <p:cNvPr id="5" name="Rectangle 4"/>
          <p:cNvSpPr/>
          <p:nvPr/>
        </p:nvSpPr>
        <p:spPr>
          <a:xfrm>
            <a:off x="341194" y="1137525"/>
            <a:ext cx="11668835" cy="1708160"/>
          </a:xfrm>
          <a:prstGeom prst="rect">
            <a:avLst/>
          </a:prstGeom>
        </p:spPr>
        <p:txBody>
          <a:bodyPr wrap="square">
            <a:spAutoFit/>
          </a:bodyPr>
          <a:lstStyle/>
          <a:p>
            <a:pPr marL="285750" indent="-285750" algn="just">
              <a:buFont typeface="Arial" panose="020B0604020202020204" pitchFamily="34" charset="0"/>
              <a:buChar char="•"/>
            </a:pPr>
            <a:r>
              <a:rPr lang="en-US" sz="1500" dirty="0">
                <a:solidFill>
                  <a:srgbClr val="333333"/>
                </a:solidFill>
                <a:latin typeface="+mj-lt"/>
              </a:rPr>
              <a:t>TCP stands for </a:t>
            </a:r>
            <a:r>
              <a:rPr lang="en-US" sz="1500" b="1" dirty="0">
                <a:solidFill>
                  <a:srgbClr val="333333"/>
                </a:solidFill>
                <a:latin typeface="+mj-lt"/>
              </a:rPr>
              <a:t>Transmission Control Protocol</a:t>
            </a:r>
            <a:r>
              <a:rPr lang="en-US" sz="1500" dirty="0">
                <a:solidFill>
                  <a:srgbClr val="333333"/>
                </a:solidFill>
                <a:latin typeface="+mj-lt"/>
              </a:rPr>
              <a:t>. It is a transport layer protocol that facilitates the transmission of packets from source to destination. It is a connection-oriented protocol that means it establishes the connection prior to the communication that occurs between the computing devices in a network. This protocol is used with an </a:t>
            </a:r>
            <a:r>
              <a:rPr lang="en-US" sz="1500" dirty="0">
                <a:solidFill>
                  <a:srgbClr val="008000"/>
                </a:solidFill>
                <a:latin typeface="+mj-lt"/>
                <a:hlinkClick r:id="rId2"/>
              </a:rPr>
              <a:t>IP</a:t>
            </a:r>
            <a:r>
              <a:rPr lang="en-US" sz="1500" dirty="0">
                <a:solidFill>
                  <a:srgbClr val="333333"/>
                </a:solidFill>
                <a:latin typeface="+mj-lt"/>
              </a:rPr>
              <a:t> protocol, so together, they are referred to as a </a:t>
            </a:r>
            <a:r>
              <a:rPr lang="en-US" sz="1500" dirty="0">
                <a:solidFill>
                  <a:srgbClr val="008000"/>
                </a:solidFill>
                <a:latin typeface="+mj-lt"/>
                <a:hlinkClick r:id="rId3"/>
              </a:rPr>
              <a:t>TCP/IP</a:t>
            </a:r>
            <a:r>
              <a:rPr lang="en-US" sz="1500" dirty="0">
                <a:solidFill>
                  <a:srgbClr val="333333"/>
                </a:solidFill>
                <a:latin typeface="+mj-lt"/>
              </a:rPr>
              <a:t>.</a:t>
            </a:r>
          </a:p>
          <a:p>
            <a:pPr marL="285750" indent="-285750" algn="just">
              <a:buFont typeface="Arial" panose="020B0604020202020204" pitchFamily="34" charset="0"/>
              <a:buChar char="•"/>
            </a:pPr>
            <a:r>
              <a:rPr lang="en-US" sz="1500" dirty="0">
                <a:solidFill>
                  <a:srgbClr val="333333"/>
                </a:solidFill>
                <a:latin typeface="+mj-lt"/>
              </a:rPr>
              <a:t>The main functionality of the TCP is to take the data from the application layer. Then it divides the data into a several packets, provides numbering to these packets, and finally transmits these packets to the destination. The TCP, on the other side, will reassemble the packets and transmits them to the application layer. As we know that TCP is a connection-oriented protocol, so the connection will remain established until the communication is not completed between the sender and the receiver.</a:t>
            </a:r>
            <a:endParaRPr lang="en-US" sz="1500" b="0" i="0" dirty="0">
              <a:solidFill>
                <a:srgbClr val="333333"/>
              </a:solidFill>
              <a:effectLst/>
              <a:latin typeface="+mj-lt"/>
            </a:endParaRPr>
          </a:p>
        </p:txBody>
      </p:sp>
      <p:sp>
        <p:nvSpPr>
          <p:cNvPr id="6" name="Rectangle 5"/>
          <p:cNvSpPr/>
          <p:nvPr/>
        </p:nvSpPr>
        <p:spPr>
          <a:xfrm>
            <a:off x="771063" y="3637761"/>
            <a:ext cx="2070247" cy="323165"/>
          </a:xfrm>
          <a:prstGeom prst="rect">
            <a:avLst/>
          </a:prstGeom>
        </p:spPr>
        <p:txBody>
          <a:bodyPr wrap="none">
            <a:spAutoFit/>
          </a:bodyPr>
          <a:lstStyle/>
          <a:p>
            <a:pPr algn="just"/>
            <a:r>
              <a:rPr lang="en-US" sz="1500" b="1" dirty="0">
                <a:solidFill>
                  <a:srgbClr val="610B4B"/>
                </a:solidFill>
                <a:latin typeface="+mj-lt"/>
              </a:rPr>
              <a:t>Features of TCP protocol</a:t>
            </a:r>
            <a:endParaRPr lang="en-US" sz="1500" b="1" i="0" dirty="0">
              <a:solidFill>
                <a:srgbClr val="610B4B"/>
              </a:solidFill>
              <a:effectLst/>
              <a:latin typeface="+mj-lt"/>
            </a:endParaRPr>
          </a:p>
        </p:txBody>
      </p:sp>
      <p:sp>
        <p:nvSpPr>
          <p:cNvPr id="7" name="Rectangle 6"/>
          <p:cNvSpPr/>
          <p:nvPr/>
        </p:nvSpPr>
        <p:spPr>
          <a:xfrm>
            <a:off x="771063" y="4321498"/>
            <a:ext cx="2839880" cy="1708160"/>
          </a:xfrm>
          <a:prstGeom prst="rect">
            <a:avLst/>
          </a:prstGeom>
        </p:spPr>
        <p:txBody>
          <a:bodyPr wrap="none">
            <a:spAutoFit/>
          </a:bodyPr>
          <a:lstStyle/>
          <a:p>
            <a:pPr marL="285750" indent="-285750" algn="just">
              <a:buFont typeface="Arial" panose="020B0604020202020204" pitchFamily="34" charset="0"/>
              <a:buChar char="•"/>
            </a:pPr>
            <a:r>
              <a:rPr lang="en-US" sz="1500" b="1" dirty="0">
                <a:solidFill>
                  <a:srgbClr val="000000"/>
                </a:solidFill>
                <a:latin typeface="+mj-lt"/>
              </a:rPr>
              <a:t>Transport Layer </a:t>
            </a:r>
            <a:r>
              <a:rPr lang="en-US" sz="1500" b="1" dirty="0" smtClean="0">
                <a:solidFill>
                  <a:srgbClr val="000000"/>
                </a:solidFill>
                <a:latin typeface="+mj-lt"/>
              </a:rPr>
              <a:t>Protocol</a:t>
            </a:r>
          </a:p>
          <a:p>
            <a:pPr marL="285750" indent="-285750" algn="just">
              <a:buFont typeface="Arial" panose="020B0604020202020204" pitchFamily="34" charset="0"/>
              <a:buChar char="•"/>
            </a:pPr>
            <a:r>
              <a:rPr lang="en-US" sz="1500" b="1" dirty="0">
                <a:latin typeface="+mj-lt"/>
              </a:rPr>
              <a:t>Reliable</a:t>
            </a:r>
            <a:endParaRPr lang="en-US" sz="1500" dirty="0">
              <a:latin typeface="+mj-lt"/>
            </a:endParaRPr>
          </a:p>
          <a:p>
            <a:pPr marL="285750" indent="-285750" algn="just">
              <a:buFont typeface="Arial" panose="020B0604020202020204" pitchFamily="34" charset="0"/>
              <a:buChar char="•"/>
            </a:pPr>
            <a:r>
              <a:rPr lang="en-US" sz="1500" b="1" dirty="0">
                <a:latin typeface="+mj-lt"/>
              </a:rPr>
              <a:t>Order of the data is maintained</a:t>
            </a:r>
            <a:endParaRPr lang="en-US" sz="1500" dirty="0">
              <a:latin typeface="+mj-lt"/>
            </a:endParaRPr>
          </a:p>
          <a:p>
            <a:pPr marL="285750" indent="-285750" algn="just">
              <a:buFont typeface="Arial" panose="020B0604020202020204" pitchFamily="34" charset="0"/>
              <a:buChar char="•"/>
            </a:pPr>
            <a:r>
              <a:rPr lang="en-US" sz="1500" b="1" dirty="0">
                <a:latin typeface="+mj-lt"/>
              </a:rPr>
              <a:t>Connection-oriented</a:t>
            </a:r>
            <a:endParaRPr lang="en-US" sz="1500" dirty="0">
              <a:latin typeface="+mj-lt"/>
            </a:endParaRPr>
          </a:p>
          <a:p>
            <a:pPr marL="285750" indent="-285750" algn="just">
              <a:buFont typeface="Arial" panose="020B0604020202020204" pitchFamily="34" charset="0"/>
              <a:buChar char="•"/>
            </a:pPr>
            <a:r>
              <a:rPr lang="en-US" sz="1500" b="1" dirty="0">
                <a:latin typeface="+mj-lt"/>
              </a:rPr>
              <a:t>Full duplex</a:t>
            </a:r>
            <a:endParaRPr lang="en-US" sz="1500" dirty="0">
              <a:latin typeface="+mj-lt"/>
            </a:endParaRPr>
          </a:p>
          <a:p>
            <a:pPr marL="285750" indent="-285750" algn="just">
              <a:buFont typeface="Arial" panose="020B0604020202020204" pitchFamily="34" charset="0"/>
              <a:buChar char="•"/>
            </a:pPr>
            <a:r>
              <a:rPr lang="en-US" sz="1500" b="1" dirty="0">
                <a:latin typeface="+mj-lt"/>
              </a:rPr>
              <a:t>Stream-oriented</a:t>
            </a:r>
            <a:endParaRPr lang="en-US" sz="1500" dirty="0">
              <a:latin typeface="+mj-lt"/>
            </a:endParaRPr>
          </a:p>
          <a:p>
            <a:pPr marL="285750" indent="-285750" algn="just">
              <a:buFont typeface="Arial" panose="020B0604020202020204" pitchFamily="34" charset="0"/>
              <a:buChar char="•"/>
            </a:pPr>
            <a:endParaRPr lang="en-US" sz="1500" b="0" i="0" dirty="0">
              <a:solidFill>
                <a:srgbClr val="000000"/>
              </a:solidFill>
              <a:effectLst/>
              <a:latin typeface="+mj-lt"/>
            </a:endParaRPr>
          </a:p>
        </p:txBody>
      </p:sp>
      <p:pic>
        <p:nvPicPr>
          <p:cNvPr id="1026" name="Picture 2" descr="TC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3170" y="3132794"/>
            <a:ext cx="47625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868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6"/>
                                        </p:tgtEl>
                                        <p:attrNameLst>
                                          <p:attrName>style.visibility</p:attrName>
                                        </p:attrNameLst>
                                      </p:cBhvr>
                                      <p:to>
                                        <p:strVal val="visible"/>
                                      </p:to>
                                    </p:set>
                                    <p:animEffect transition="in" filter="fade">
                                      <p:cBhvr>
                                        <p:cTn id="28" dur="1000"/>
                                        <p:tgtEl>
                                          <p:spTgt spid="1026"/>
                                        </p:tgtEl>
                                      </p:cBhvr>
                                    </p:animEffect>
                                    <p:anim calcmode="lin" valueType="num">
                                      <p:cBhvr>
                                        <p:cTn id="29" dur="1000" fill="hold"/>
                                        <p:tgtEl>
                                          <p:spTgt spid="1026"/>
                                        </p:tgtEl>
                                        <p:attrNameLst>
                                          <p:attrName>ppt_x</p:attrName>
                                        </p:attrNameLst>
                                      </p:cBhvr>
                                      <p:tavLst>
                                        <p:tav tm="0">
                                          <p:val>
                                            <p:strVal val="#ppt_x"/>
                                          </p:val>
                                        </p:tav>
                                        <p:tav tm="100000">
                                          <p:val>
                                            <p:strVal val="#ppt_x"/>
                                          </p:val>
                                        </p:tav>
                                      </p:tavLst>
                                    </p:anim>
                                    <p:anim calcmode="lin" valueType="num">
                                      <p:cBhvr>
                                        <p:cTn id="30"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C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474" y="842703"/>
            <a:ext cx="4762500" cy="3619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382099" y="1323033"/>
            <a:ext cx="6096000" cy="2862322"/>
          </a:xfrm>
          <a:prstGeom prst="rect">
            <a:avLst/>
          </a:prstGeom>
        </p:spPr>
        <p:txBody>
          <a:bodyPr>
            <a:spAutoFit/>
          </a:bodyPr>
          <a:lstStyle/>
          <a:p>
            <a:pPr algn="ctr"/>
            <a:r>
              <a:rPr lang="en-US" sz="1500" dirty="0">
                <a:solidFill>
                  <a:srgbClr val="610B4B"/>
                </a:solidFill>
                <a:latin typeface="+mj-lt"/>
              </a:rPr>
              <a:t>Advantages of </a:t>
            </a:r>
            <a:r>
              <a:rPr lang="en-US" sz="1500" dirty="0" smtClean="0">
                <a:solidFill>
                  <a:srgbClr val="610B4B"/>
                </a:solidFill>
                <a:latin typeface="+mj-lt"/>
              </a:rPr>
              <a:t>TCP</a:t>
            </a:r>
          </a:p>
          <a:p>
            <a:pPr algn="just"/>
            <a:endParaRPr lang="en-US" sz="1500" dirty="0">
              <a:solidFill>
                <a:srgbClr val="610B4B"/>
              </a:solidFill>
              <a:latin typeface="+mj-lt"/>
            </a:endParaRPr>
          </a:p>
          <a:p>
            <a:pPr marL="285750" indent="-285750" algn="just">
              <a:buFont typeface="Arial" panose="020B0604020202020204" pitchFamily="34" charset="0"/>
              <a:buChar char="•"/>
            </a:pPr>
            <a:r>
              <a:rPr lang="en-US" sz="1500" dirty="0">
                <a:solidFill>
                  <a:srgbClr val="000000"/>
                </a:solidFill>
                <a:latin typeface="+mj-lt"/>
              </a:rPr>
              <a:t>It provides a connection-oriented reliable service, which means that it guarantees the delivery of data packets. If the data packet is lost across the network, then the TCP will resend the lost packets.</a:t>
            </a:r>
          </a:p>
          <a:p>
            <a:pPr marL="285750" indent="-285750" algn="just">
              <a:buFont typeface="Arial" panose="020B0604020202020204" pitchFamily="34" charset="0"/>
              <a:buChar char="•"/>
            </a:pPr>
            <a:r>
              <a:rPr lang="en-US" sz="1500" dirty="0">
                <a:solidFill>
                  <a:srgbClr val="000000"/>
                </a:solidFill>
                <a:latin typeface="+mj-lt"/>
              </a:rPr>
              <a:t>It provides a flow control mechanism using a sliding window protocol.</a:t>
            </a:r>
          </a:p>
          <a:p>
            <a:pPr marL="285750" indent="-285750" algn="just">
              <a:buFont typeface="Arial" panose="020B0604020202020204" pitchFamily="34" charset="0"/>
              <a:buChar char="•"/>
            </a:pPr>
            <a:r>
              <a:rPr lang="en-US" sz="1500" dirty="0">
                <a:solidFill>
                  <a:srgbClr val="000000"/>
                </a:solidFill>
                <a:latin typeface="+mj-lt"/>
              </a:rPr>
              <a:t>It provides error detection by using checksum and error control by using Go Back or ARP protocol.</a:t>
            </a:r>
          </a:p>
          <a:p>
            <a:pPr marL="285750" indent="-285750" algn="just">
              <a:buFont typeface="Arial" panose="020B0604020202020204" pitchFamily="34" charset="0"/>
              <a:buChar char="•"/>
            </a:pPr>
            <a:r>
              <a:rPr lang="en-US" sz="1500" dirty="0">
                <a:solidFill>
                  <a:srgbClr val="000000"/>
                </a:solidFill>
                <a:latin typeface="+mj-lt"/>
              </a:rPr>
              <a:t>It eliminates the congestion by using a network congestion avoidance algorithm that includes various schemes such as additive increase/multiplicative decrease (AIMD), slow start, and congestion window.</a:t>
            </a:r>
            <a:endParaRPr lang="en-US" sz="1500" b="0" i="0" dirty="0">
              <a:solidFill>
                <a:srgbClr val="000000"/>
              </a:solidFill>
              <a:effectLst/>
              <a:latin typeface="+mj-lt"/>
            </a:endParaRPr>
          </a:p>
        </p:txBody>
      </p:sp>
      <p:sp>
        <p:nvSpPr>
          <p:cNvPr id="5" name="Rectangle 4"/>
          <p:cNvSpPr/>
          <p:nvPr/>
        </p:nvSpPr>
        <p:spPr>
          <a:xfrm>
            <a:off x="2543033" y="5067069"/>
            <a:ext cx="6096000" cy="1015663"/>
          </a:xfrm>
          <a:prstGeom prst="rect">
            <a:avLst/>
          </a:prstGeom>
        </p:spPr>
        <p:txBody>
          <a:bodyPr>
            <a:spAutoFit/>
          </a:bodyPr>
          <a:lstStyle/>
          <a:p>
            <a:pPr algn="ctr"/>
            <a:r>
              <a:rPr lang="en-US" sz="1500" dirty="0">
                <a:solidFill>
                  <a:srgbClr val="610B4B"/>
                </a:solidFill>
                <a:latin typeface="+mj-lt"/>
              </a:rPr>
              <a:t>Disadvantage of </a:t>
            </a:r>
            <a:r>
              <a:rPr lang="en-US" sz="1500" dirty="0" smtClean="0">
                <a:solidFill>
                  <a:srgbClr val="610B4B"/>
                </a:solidFill>
                <a:latin typeface="+mj-lt"/>
              </a:rPr>
              <a:t>TCP</a:t>
            </a:r>
          </a:p>
          <a:p>
            <a:pPr algn="just"/>
            <a:endParaRPr lang="en-US" sz="1500" dirty="0">
              <a:solidFill>
                <a:srgbClr val="610B4B"/>
              </a:solidFill>
              <a:latin typeface="+mj-lt"/>
            </a:endParaRPr>
          </a:p>
          <a:p>
            <a:pPr algn="just"/>
            <a:r>
              <a:rPr lang="en-US" sz="1500" dirty="0">
                <a:solidFill>
                  <a:srgbClr val="333333"/>
                </a:solidFill>
                <a:latin typeface="+mj-lt"/>
              </a:rPr>
              <a:t>It increases a large amount of overhead as each segment gets its own TCP header, so fragmentation by the router increases the overhead.</a:t>
            </a:r>
            <a:endParaRPr lang="en-US" sz="1500" b="0" i="0" dirty="0">
              <a:solidFill>
                <a:srgbClr val="333333"/>
              </a:solidFill>
              <a:effectLst/>
              <a:latin typeface="+mj-lt"/>
            </a:endParaRPr>
          </a:p>
        </p:txBody>
      </p:sp>
    </p:spTree>
    <p:extLst>
      <p:ext uri="{BB962C8B-B14F-4D97-AF65-F5344CB8AC3E}">
        <p14:creationId xmlns:p14="http://schemas.microsoft.com/office/powerpoint/2010/main" val="924860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151" y="174057"/>
            <a:ext cx="7395949" cy="794935"/>
          </a:xfrm>
        </p:spPr>
        <p:txBody>
          <a:bodyPr>
            <a:normAutofit/>
          </a:bodyPr>
          <a:lstStyle/>
          <a:p>
            <a:pPr algn="ctr"/>
            <a:r>
              <a:rPr lang="en-US" sz="3600" dirty="0" smtClean="0"/>
              <a:t>TCP VS UDP</a:t>
            </a:r>
            <a:endParaRPr lang="en-US" sz="3600" dirty="0"/>
          </a:p>
        </p:txBody>
      </p:sp>
      <p:sp>
        <p:nvSpPr>
          <p:cNvPr id="3" name="Content Placeholder 2"/>
          <p:cNvSpPr>
            <a:spLocks noGrp="1"/>
          </p:cNvSpPr>
          <p:nvPr>
            <p:ph idx="1"/>
          </p:nvPr>
        </p:nvSpPr>
        <p:spPr>
          <a:xfrm>
            <a:off x="865495" y="1266066"/>
            <a:ext cx="11021704" cy="5257564"/>
          </a:xfrm>
        </p:spPr>
        <p:txBody>
          <a:bodyPr>
            <a:normAutofit fontScale="92500" lnSpcReduction="10000"/>
          </a:bodyPr>
          <a:lstStyle/>
          <a:p>
            <a:pPr marL="0" indent="0">
              <a:buNone/>
            </a:pPr>
            <a:r>
              <a:rPr lang="en-US" sz="2000" b="1" dirty="0"/>
              <a:t>KEY DIFFERENCES:</a:t>
            </a:r>
          </a:p>
          <a:p>
            <a:r>
              <a:rPr lang="en-US" sz="2000" dirty="0"/>
              <a:t>TCP is a connection-oriented protocol, whereas UDP is a connectionless protocol.</a:t>
            </a:r>
          </a:p>
          <a:p>
            <a:r>
              <a:rPr lang="en-US" sz="2000" dirty="0"/>
              <a:t>The speed for TCP is slower while the speed of UDP is faster</a:t>
            </a:r>
          </a:p>
          <a:p>
            <a:r>
              <a:rPr lang="en-US" sz="2000" dirty="0"/>
              <a:t>TCP uses handshake protocol like SYN, SYN-ACK, ACK while UDP uses no handshake protocols</a:t>
            </a:r>
          </a:p>
          <a:p>
            <a:r>
              <a:rPr lang="en-US" sz="2000" dirty="0"/>
              <a:t>TCP does error checking and also makes error recovery, on the other hand, UDP performs error checking, but it discards erroneous packets.</a:t>
            </a:r>
          </a:p>
          <a:p>
            <a:r>
              <a:rPr lang="en-US" sz="2000" dirty="0"/>
              <a:t>TCP has acknowledgment segments, but UDP does not have any acknowledgment segment.</a:t>
            </a:r>
          </a:p>
          <a:p>
            <a:r>
              <a:rPr lang="en-US" sz="2000" dirty="0"/>
              <a:t>TCP is heavy-weight, and UDP is lightweight</a:t>
            </a:r>
            <a:r>
              <a:rPr lang="en-US" sz="2000" dirty="0" smtClean="0"/>
              <a:t>.</a:t>
            </a:r>
          </a:p>
          <a:p>
            <a:pPr marL="0" indent="0">
              <a:buNone/>
            </a:pPr>
            <a:r>
              <a:rPr lang="en-US" sz="2000" b="1" dirty="0"/>
              <a:t>When to use UDP and TCP?</a:t>
            </a:r>
          </a:p>
          <a:p>
            <a:r>
              <a:rPr lang="en-US" sz="2000" dirty="0"/>
              <a:t>TCP is an ideal choice, and even it has associated overhead, Therefore, when most of the overhead is in the connection, your application stays connected for any length of time.</a:t>
            </a:r>
          </a:p>
          <a:p>
            <a:r>
              <a:rPr lang="en-US" sz="2000" dirty="0"/>
              <a:t>UDP is ideal to use with multimedia like VoIP.</a:t>
            </a:r>
          </a:p>
          <a:p>
            <a:r>
              <a:rPr lang="en-US" sz="2000" dirty="0"/>
              <a:t>Use TCP sockets when both client and server independently send packets at that time; an occasional delay is acceptable. (e.g., Online Poker).</a:t>
            </a:r>
          </a:p>
          <a:p>
            <a:r>
              <a:rPr lang="en-US" sz="2000" dirty="0"/>
              <a:t>You should use user UDP if both client and server may separately send packets, and occasional delay is also not acceptable. (e.g., Multiplayer games).</a:t>
            </a:r>
          </a:p>
          <a:p>
            <a:endParaRPr lang="en-US" sz="2000" dirty="0"/>
          </a:p>
          <a:p>
            <a:endParaRPr lang="en-US" sz="2000" dirty="0"/>
          </a:p>
        </p:txBody>
      </p:sp>
    </p:spTree>
    <p:extLst>
      <p:ext uri="{BB962C8B-B14F-4D97-AF65-F5344CB8AC3E}">
        <p14:creationId xmlns:p14="http://schemas.microsoft.com/office/powerpoint/2010/main" val="308304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anim calcmode="lin" valueType="num">
                                      <p:cBhvr>
                                        <p:cTn id="4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1000"/>
                                        <p:tgtEl>
                                          <p:spTgt spid="3">
                                            <p:txEl>
                                              <p:pRg st="9" end="9"/>
                                            </p:txEl>
                                          </p:spTgt>
                                        </p:tgtEl>
                                      </p:cBhvr>
                                    </p:animEffect>
                                    <p:anim calcmode="lin" valueType="num">
                                      <p:cBhvr>
                                        <p:cTn id="4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1000"/>
                                        <p:tgtEl>
                                          <p:spTgt spid="3">
                                            <p:txEl>
                                              <p:pRg st="10" end="10"/>
                                            </p:txEl>
                                          </p:spTgt>
                                        </p:tgtEl>
                                      </p:cBhvr>
                                    </p:animEffect>
                                    <p:anim calcmode="lin" valueType="num">
                                      <p:cBhvr>
                                        <p:cTn id="5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fade">
                                      <p:cBhvr>
                                        <p:cTn id="54" dur="1000"/>
                                        <p:tgtEl>
                                          <p:spTgt spid="3">
                                            <p:txEl>
                                              <p:pRg st="11" end="11"/>
                                            </p:txEl>
                                          </p:spTgt>
                                        </p:tgtEl>
                                      </p:cBhvr>
                                    </p:animEffect>
                                    <p:anim calcmode="lin" valueType="num">
                                      <p:cBhvr>
                                        <p:cTn id="5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337" y="323713"/>
            <a:ext cx="2253822" cy="369332"/>
          </a:xfrm>
          <a:prstGeom prst="rect">
            <a:avLst/>
          </a:prstGeom>
        </p:spPr>
        <p:txBody>
          <a:bodyPr wrap="none">
            <a:spAutoFit/>
          </a:bodyPr>
          <a:lstStyle/>
          <a:p>
            <a:pPr algn="just"/>
            <a:r>
              <a:rPr lang="en-US" dirty="0">
                <a:solidFill>
                  <a:srgbClr val="610B38"/>
                </a:solidFill>
                <a:latin typeface="erdana"/>
              </a:rPr>
              <a:t>What is a TCP port?</a:t>
            </a:r>
            <a:endParaRPr lang="en-US" b="0" i="0" dirty="0">
              <a:solidFill>
                <a:srgbClr val="610B38"/>
              </a:solidFill>
              <a:effectLst/>
              <a:latin typeface="erdana"/>
            </a:endParaRPr>
          </a:p>
        </p:txBody>
      </p:sp>
      <p:sp>
        <p:nvSpPr>
          <p:cNvPr id="5" name="Rectangle 4"/>
          <p:cNvSpPr/>
          <p:nvPr/>
        </p:nvSpPr>
        <p:spPr>
          <a:xfrm>
            <a:off x="191068" y="833231"/>
            <a:ext cx="11832609" cy="1938992"/>
          </a:xfrm>
          <a:prstGeom prst="rect">
            <a:avLst/>
          </a:prstGeom>
        </p:spPr>
        <p:txBody>
          <a:bodyPr wrap="square">
            <a:spAutoFit/>
          </a:bodyPr>
          <a:lstStyle/>
          <a:p>
            <a:pPr marL="285750" indent="-285750" algn="just">
              <a:buFont typeface="Arial" panose="020B0604020202020204" pitchFamily="34" charset="0"/>
              <a:buChar char="•"/>
            </a:pPr>
            <a:r>
              <a:rPr lang="en-US" sz="1500" dirty="0">
                <a:solidFill>
                  <a:srgbClr val="333333"/>
                </a:solidFill>
                <a:latin typeface="+mj-lt"/>
              </a:rPr>
              <a:t>The TCP port is a unique number assigned to different applications. For example, we have opened the email and games applications on our computer; through email application, we want to send the mail to the host, and through games application, we want to play the online games. In order to do all these tasks, different unique numbers are assigned to these applications. Each protocol and address have a port known as a port number. The </a:t>
            </a:r>
            <a:r>
              <a:rPr lang="en-US" sz="1500" dirty="0">
                <a:solidFill>
                  <a:srgbClr val="008000"/>
                </a:solidFill>
                <a:latin typeface="+mj-lt"/>
                <a:hlinkClick r:id="rId2"/>
              </a:rPr>
              <a:t>TCP (Transmission Control Protocol)</a:t>
            </a:r>
            <a:r>
              <a:rPr lang="en-US" sz="1500" dirty="0">
                <a:solidFill>
                  <a:srgbClr val="333333"/>
                </a:solidFill>
                <a:latin typeface="+mj-lt"/>
              </a:rPr>
              <a:t> and UDP (User Datagram Protocol) protocols mainly use the port numbers</a:t>
            </a:r>
            <a:r>
              <a:rPr lang="en-US" sz="1500" dirty="0" smtClean="0">
                <a:solidFill>
                  <a:srgbClr val="333333"/>
                </a:solidFill>
                <a:latin typeface="+mj-lt"/>
              </a:rPr>
              <a:t>.</a:t>
            </a:r>
          </a:p>
          <a:p>
            <a:pPr marL="285750" indent="-285750" algn="just">
              <a:buFont typeface="Arial" panose="020B0604020202020204" pitchFamily="34" charset="0"/>
              <a:buChar char="•"/>
            </a:pPr>
            <a:endParaRPr lang="en-US" sz="1500" dirty="0">
              <a:solidFill>
                <a:srgbClr val="333333"/>
              </a:solidFill>
              <a:latin typeface="+mj-lt"/>
            </a:endParaRPr>
          </a:p>
          <a:p>
            <a:pPr marL="285750" indent="-285750" algn="just">
              <a:buFont typeface="Arial" panose="020B0604020202020204" pitchFamily="34" charset="0"/>
              <a:buChar char="•"/>
            </a:pPr>
            <a:r>
              <a:rPr lang="en-US" sz="1500" dirty="0">
                <a:solidFill>
                  <a:srgbClr val="333333"/>
                </a:solidFill>
                <a:latin typeface="+mj-lt"/>
              </a:rPr>
              <a:t>A port number is a unique identifier used with an IP address. A port is a 16-bit unsigned integer, and the total number of ports available in the </a:t>
            </a:r>
            <a:r>
              <a:rPr lang="en-US" sz="1500" dirty="0">
                <a:solidFill>
                  <a:srgbClr val="008000"/>
                </a:solidFill>
                <a:latin typeface="+mj-lt"/>
                <a:hlinkClick r:id="rId3"/>
              </a:rPr>
              <a:t>TCP/IP model</a:t>
            </a:r>
            <a:r>
              <a:rPr lang="en-US" sz="1500" dirty="0">
                <a:solidFill>
                  <a:srgbClr val="333333"/>
                </a:solidFill>
                <a:latin typeface="+mj-lt"/>
              </a:rPr>
              <a:t> is 65,535 ports. Therefore, the range of port numbers is 0 to 65535. In the case of TCP, the zero-port number is reserved and cannot be used, whereas, in UDP, the zero port is not available. IANA (Internet Assigned Numbers Authority) is a standard body that assigns the port numbers.</a:t>
            </a:r>
            <a:endParaRPr lang="en-US" sz="1500" b="0" i="0" dirty="0">
              <a:solidFill>
                <a:srgbClr val="333333"/>
              </a:solidFill>
              <a:effectLst/>
              <a:latin typeface="+mj-lt"/>
            </a:endParaRPr>
          </a:p>
        </p:txBody>
      </p:sp>
      <p:sp>
        <p:nvSpPr>
          <p:cNvPr id="6" name="Rectangle 5"/>
          <p:cNvSpPr/>
          <p:nvPr/>
        </p:nvSpPr>
        <p:spPr>
          <a:xfrm>
            <a:off x="686937" y="3243830"/>
            <a:ext cx="4253553" cy="2631490"/>
          </a:xfrm>
          <a:prstGeom prst="rect">
            <a:avLst/>
          </a:prstGeom>
        </p:spPr>
        <p:txBody>
          <a:bodyPr wrap="square">
            <a:spAutoFit/>
          </a:bodyPr>
          <a:lstStyle/>
          <a:p>
            <a:pPr algn="just"/>
            <a:r>
              <a:rPr lang="en-US" sz="1500" b="1" dirty="0">
                <a:solidFill>
                  <a:srgbClr val="333333"/>
                </a:solidFill>
                <a:latin typeface="+mj-lt"/>
              </a:rPr>
              <a:t>Example of port number</a:t>
            </a:r>
            <a:r>
              <a:rPr lang="en-US" sz="1500" b="1" dirty="0" smtClean="0">
                <a:solidFill>
                  <a:srgbClr val="333333"/>
                </a:solidFill>
                <a:latin typeface="+mj-lt"/>
              </a:rPr>
              <a:t>:</a:t>
            </a:r>
          </a:p>
          <a:p>
            <a:pPr algn="just"/>
            <a:endParaRPr lang="en-US" sz="1500" dirty="0">
              <a:solidFill>
                <a:srgbClr val="333333"/>
              </a:solidFill>
              <a:latin typeface="+mj-lt"/>
            </a:endParaRPr>
          </a:p>
          <a:p>
            <a:pPr algn="just"/>
            <a:r>
              <a:rPr lang="en-US" sz="1500" b="1" dirty="0">
                <a:solidFill>
                  <a:srgbClr val="333333"/>
                </a:solidFill>
                <a:latin typeface="+mj-lt"/>
              </a:rPr>
              <a:t>192.168.1.100: 7</a:t>
            </a:r>
            <a:endParaRPr lang="en-US" sz="1500" dirty="0">
              <a:solidFill>
                <a:srgbClr val="333333"/>
              </a:solidFill>
              <a:latin typeface="+mj-lt"/>
            </a:endParaRPr>
          </a:p>
          <a:p>
            <a:pPr algn="just"/>
            <a:r>
              <a:rPr lang="en-US" sz="1500" dirty="0">
                <a:solidFill>
                  <a:srgbClr val="333333"/>
                </a:solidFill>
                <a:latin typeface="+mj-lt"/>
              </a:rPr>
              <a:t>In the above case, </a:t>
            </a:r>
            <a:r>
              <a:rPr lang="en-US" sz="1500" b="1" dirty="0">
                <a:solidFill>
                  <a:srgbClr val="333333"/>
                </a:solidFill>
                <a:latin typeface="+mj-lt"/>
              </a:rPr>
              <a:t>192.168.1.100</a:t>
            </a:r>
            <a:r>
              <a:rPr lang="en-US" sz="1500" dirty="0">
                <a:solidFill>
                  <a:srgbClr val="333333"/>
                </a:solidFill>
                <a:latin typeface="+mj-lt"/>
              </a:rPr>
              <a:t> is an IP address, and </a:t>
            </a:r>
            <a:r>
              <a:rPr lang="en-US" sz="1500" b="1" dirty="0">
                <a:solidFill>
                  <a:srgbClr val="333333"/>
                </a:solidFill>
                <a:latin typeface="+mj-lt"/>
              </a:rPr>
              <a:t>7</a:t>
            </a:r>
            <a:r>
              <a:rPr lang="en-US" sz="1500" dirty="0">
                <a:solidFill>
                  <a:srgbClr val="333333"/>
                </a:solidFill>
                <a:latin typeface="+mj-lt"/>
              </a:rPr>
              <a:t> is a port number</a:t>
            </a:r>
            <a:r>
              <a:rPr lang="en-US" sz="1500" dirty="0" smtClean="0">
                <a:solidFill>
                  <a:srgbClr val="333333"/>
                </a:solidFill>
                <a:latin typeface="+mj-lt"/>
              </a:rPr>
              <a:t>.</a:t>
            </a:r>
          </a:p>
          <a:p>
            <a:pPr algn="just"/>
            <a:endParaRPr lang="en-US" sz="1500" dirty="0">
              <a:solidFill>
                <a:srgbClr val="333333"/>
              </a:solidFill>
              <a:latin typeface="+mj-lt"/>
            </a:endParaRPr>
          </a:p>
          <a:p>
            <a:pPr algn="just"/>
            <a:r>
              <a:rPr lang="en-US" sz="1500" dirty="0">
                <a:solidFill>
                  <a:srgbClr val="333333"/>
                </a:solidFill>
                <a:latin typeface="+mj-lt"/>
              </a:rPr>
              <a:t>To access a particular service, the port number is used with an </a:t>
            </a:r>
            <a:r>
              <a:rPr lang="en-US" sz="1500" dirty="0">
                <a:solidFill>
                  <a:srgbClr val="008000"/>
                </a:solidFill>
                <a:latin typeface="+mj-lt"/>
                <a:hlinkClick r:id="rId4"/>
              </a:rPr>
              <a:t>IP</a:t>
            </a:r>
            <a:r>
              <a:rPr lang="en-US" sz="1500" dirty="0">
                <a:solidFill>
                  <a:srgbClr val="333333"/>
                </a:solidFill>
                <a:latin typeface="+mj-lt"/>
              </a:rPr>
              <a:t> address. The range from 0 to 1023 port numbers are reserved for the standard protocols, and the other port numbers are user-defined.</a:t>
            </a:r>
            <a:endParaRPr lang="en-US" sz="1500" b="0" i="0" dirty="0">
              <a:solidFill>
                <a:srgbClr val="333333"/>
              </a:solidFill>
              <a:effectLst/>
              <a:latin typeface="+mj-lt"/>
            </a:endParaRPr>
          </a:p>
        </p:txBody>
      </p:sp>
      <p:sp>
        <p:nvSpPr>
          <p:cNvPr id="7" name="Rectangle 6"/>
          <p:cNvSpPr/>
          <p:nvPr/>
        </p:nvSpPr>
        <p:spPr>
          <a:xfrm>
            <a:off x="5818496" y="3243830"/>
            <a:ext cx="6096000" cy="2169825"/>
          </a:xfrm>
          <a:prstGeom prst="rect">
            <a:avLst/>
          </a:prstGeom>
        </p:spPr>
        <p:txBody>
          <a:bodyPr>
            <a:spAutoFit/>
          </a:bodyPr>
          <a:lstStyle/>
          <a:p>
            <a:pPr algn="just"/>
            <a:r>
              <a:rPr lang="en-US" sz="1500" dirty="0">
                <a:solidFill>
                  <a:srgbClr val="610B4B"/>
                </a:solidFill>
                <a:latin typeface="+mj-lt"/>
              </a:rPr>
              <a:t>Why do we require port numbers</a:t>
            </a:r>
            <a:r>
              <a:rPr lang="en-US" sz="1500" dirty="0" smtClean="0">
                <a:solidFill>
                  <a:srgbClr val="610B4B"/>
                </a:solidFill>
                <a:latin typeface="+mj-lt"/>
              </a:rPr>
              <a:t>?</a:t>
            </a:r>
          </a:p>
          <a:p>
            <a:pPr algn="just"/>
            <a:endParaRPr lang="en-US" sz="1500" dirty="0">
              <a:solidFill>
                <a:srgbClr val="610B4B"/>
              </a:solidFill>
              <a:latin typeface="+mj-lt"/>
            </a:endParaRPr>
          </a:p>
          <a:p>
            <a:pPr algn="just"/>
            <a:r>
              <a:rPr lang="en-US" sz="1500" dirty="0">
                <a:solidFill>
                  <a:srgbClr val="333333"/>
                </a:solidFill>
                <a:latin typeface="+mj-lt"/>
              </a:rPr>
              <a:t>A single client can have multiple connections with the same server or multiple servers. The client may be running multiple applications at the same time. When the client tries to access some service, then the IP address is not sufficient to access the service. To access the service from a server, the port number is required. So, the transport layer plays a major role in providing multiple communication between these applications by assigning a port number to the applications.</a:t>
            </a:r>
            <a:endParaRPr lang="en-US" sz="1500" b="0" i="0" dirty="0">
              <a:solidFill>
                <a:srgbClr val="333333"/>
              </a:solidFill>
              <a:effectLst/>
              <a:latin typeface="+mj-lt"/>
            </a:endParaRPr>
          </a:p>
        </p:txBody>
      </p:sp>
    </p:spTree>
    <p:extLst>
      <p:ext uri="{BB962C8B-B14F-4D97-AF65-F5344CB8AC3E}">
        <p14:creationId xmlns:p14="http://schemas.microsoft.com/office/powerpoint/2010/main" val="35205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7491" y="1219698"/>
            <a:ext cx="6019800" cy="338137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184856198"/>
              </p:ext>
            </p:extLst>
          </p:nvPr>
        </p:nvGraphicFramePr>
        <p:xfrm>
          <a:off x="6908610" y="208965"/>
          <a:ext cx="4624038" cy="6347146"/>
        </p:xfrm>
        <a:graphic>
          <a:graphicData uri="http://schemas.openxmlformats.org/drawingml/2006/table">
            <a:tbl>
              <a:tblPr/>
              <a:tblGrid>
                <a:gridCol w="938852"/>
                <a:gridCol w="3685186"/>
              </a:tblGrid>
              <a:tr h="229226">
                <a:tc>
                  <a:txBody>
                    <a:bodyPr/>
                    <a:lstStyle/>
                    <a:p>
                      <a:pPr marL="0" marR="0">
                        <a:spcBef>
                          <a:spcPts val="0"/>
                        </a:spcBef>
                        <a:spcAft>
                          <a:spcPts val="0"/>
                        </a:spcAft>
                      </a:pPr>
                      <a:r>
                        <a:rPr lang="en-US" sz="1500">
                          <a:effectLst/>
                          <a:latin typeface="+mj-lt"/>
                        </a:rPr>
                        <a:t>Port Number</a:t>
                      </a:r>
                    </a:p>
                  </a:txBody>
                  <a:tcPr marL="49402" marR="49402" marT="49402" marB="494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F4F4"/>
                    </a:solidFill>
                  </a:tcPr>
                </a:tc>
                <a:tc>
                  <a:txBody>
                    <a:bodyPr/>
                    <a:lstStyle/>
                    <a:p>
                      <a:pPr marL="0" marR="0">
                        <a:spcBef>
                          <a:spcPts val="0"/>
                        </a:spcBef>
                        <a:spcAft>
                          <a:spcPts val="0"/>
                        </a:spcAft>
                      </a:pPr>
                      <a:r>
                        <a:rPr lang="en-US" sz="1500">
                          <a:effectLst/>
                          <a:latin typeface="+mj-lt"/>
                        </a:rPr>
                        <a:t>Usage</a:t>
                      </a:r>
                    </a:p>
                  </a:txBody>
                  <a:tcPr marL="49402" marR="49402" marT="49402" marB="494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F4F4"/>
                    </a:solidFill>
                  </a:tcPr>
                </a:tc>
              </a:tr>
              <a:tr h="229226">
                <a:tc>
                  <a:txBody>
                    <a:bodyPr/>
                    <a:lstStyle/>
                    <a:p>
                      <a:pPr marL="0" marR="0">
                        <a:spcBef>
                          <a:spcPts val="0"/>
                        </a:spcBef>
                        <a:spcAft>
                          <a:spcPts val="0"/>
                        </a:spcAft>
                      </a:pPr>
                      <a:r>
                        <a:rPr lang="en-US" sz="1500">
                          <a:effectLst/>
                          <a:latin typeface="+mj-lt"/>
                        </a:rPr>
                        <a:t>20</a:t>
                      </a:r>
                    </a:p>
                  </a:txBody>
                  <a:tcPr marL="49402" marR="49402" marT="49402" marB="494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F4F4"/>
                    </a:solidFill>
                  </a:tcPr>
                </a:tc>
                <a:tc>
                  <a:txBody>
                    <a:bodyPr/>
                    <a:lstStyle/>
                    <a:p>
                      <a:pPr marL="0" marR="0">
                        <a:spcBef>
                          <a:spcPts val="0"/>
                        </a:spcBef>
                        <a:spcAft>
                          <a:spcPts val="0"/>
                        </a:spcAft>
                      </a:pPr>
                      <a:r>
                        <a:rPr lang="pt-BR" sz="1500">
                          <a:effectLst/>
                          <a:latin typeface="+mj-lt"/>
                        </a:rPr>
                        <a:t>File Transfer Protocol (FTP) Data Transfer</a:t>
                      </a:r>
                    </a:p>
                  </a:txBody>
                  <a:tcPr marL="49402" marR="49402" marT="49402" marB="494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F4F4"/>
                    </a:solidFill>
                  </a:tcPr>
                </a:tc>
              </a:tr>
              <a:tr h="359647">
                <a:tc>
                  <a:txBody>
                    <a:bodyPr/>
                    <a:lstStyle/>
                    <a:p>
                      <a:pPr marL="0" marR="0">
                        <a:spcBef>
                          <a:spcPts val="0"/>
                        </a:spcBef>
                        <a:spcAft>
                          <a:spcPts val="0"/>
                        </a:spcAft>
                      </a:pPr>
                      <a:r>
                        <a:rPr lang="en-US" sz="1500">
                          <a:effectLst/>
                          <a:latin typeface="+mj-lt"/>
                        </a:rPr>
                        <a:t>21</a:t>
                      </a:r>
                    </a:p>
                  </a:txBody>
                  <a:tcPr marL="49402" marR="49402" marT="49402" marB="494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F4F4"/>
                    </a:solidFill>
                  </a:tcPr>
                </a:tc>
                <a:tc>
                  <a:txBody>
                    <a:bodyPr/>
                    <a:lstStyle/>
                    <a:p>
                      <a:pPr marL="0" marR="0">
                        <a:spcBef>
                          <a:spcPts val="0"/>
                        </a:spcBef>
                        <a:spcAft>
                          <a:spcPts val="0"/>
                        </a:spcAft>
                      </a:pPr>
                      <a:r>
                        <a:rPr lang="en-US" sz="1500" dirty="0">
                          <a:effectLst/>
                          <a:latin typeface="+mj-lt"/>
                        </a:rPr>
                        <a:t>File Transfer Protocol (FTP) Command Control</a:t>
                      </a:r>
                    </a:p>
                  </a:txBody>
                  <a:tcPr marL="49402" marR="49402" marT="49402" marB="494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F4F4"/>
                    </a:solidFill>
                  </a:tcPr>
                </a:tc>
              </a:tr>
              <a:tr h="229226">
                <a:tc>
                  <a:txBody>
                    <a:bodyPr/>
                    <a:lstStyle/>
                    <a:p>
                      <a:pPr marL="0" marR="0">
                        <a:spcBef>
                          <a:spcPts val="0"/>
                        </a:spcBef>
                        <a:spcAft>
                          <a:spcPts val="0"/>
                        </a:spcAft>
                      </a:pPr>
                      <a:r>
                        <a:rPr lang="en-US" sz="1500">
                          <a:effectLst/>
                          <a:latin typeface="+mj-lt"/>
                        </a:rPr>
                        <a:t>22</a:t>
                      </a:r>
                    </a:p>
                  </a:txBody>
                  <a:tcPr marL="49402" marR="49402" marT="49402" marB="494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F4F4"/>
                    </a:solidFill>
                  </a:tcPr>
                </a:tc>
                <a:tc>
                  <a:txBody>
                    <a:bodyPr/>
                    <a:lstStyle/>
                    <a:p>
                      <a:pPr marL="0" marR="0">
                        <a:spcBef>
                          <a:spcPts val="0"/>
                        </a:spcBef>
                        <a:spcAft>
                          <a:spcPts val="0"/>
                        </a:spcAft>
                      </a:pPr>
                      <a:r>
                        <a:rPr lang="en-US" sz="1500">
                          <a:effectLst/>
                          <a:latin typeface="+mj-lt"/>
                        </a:rPr>
                        <a:t>Secure Shell (SSH)</a:t>
                      </a:r>
                    </a:p>
                  </a:txBody>
                  <a:tcPr marL="49402" marR="49402" marT="49402" marB="494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F4F4"/>
                    </a:solidFill>
                  </a:tcPr>
                </a:tc>
              </a:tr>
              <a:tr h="359647">
                <a:tc>
                  <a:txBody>
                    <a:bodyPr/>
                    <a:lstStyle/>
                    <a:p>
                      <a:pPr marL="0" marR="0">
                        <a:spcBef>
                          <a:spcPts val="0"/>
                        </a:spcBef>
                        <a:spcAft>
                          <a:spcPts val="0"/>
                        </a:spcAft>
                      </a:pPr>
                      <a:r>
                        <a:rPr lang="en-US" sz="1500">
                          <a:effectLst/>
                          <a:latin typeface="+mj-lt"/>
                        </a:rPr>
                        <a:t>23</a:t>
                      </a:r>
                    </a:p>
                  </a:txBody>
                  <a:tcPr marL="49402" marR="49402" marT="49402" marB="494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F4F4"/>
                    </a:solidFill>
                  </a:tcPr>
                </a:tc>
                <a:tc>
                  <a:txBody>
                    <a:bodyPr/>
                    <a:lstStyle/>
                    <a:p>
                      <a:pPr marL="0" marR="0">
                        <a:spcBef>
                          <a:spcPts val="0"/>
                        </a:spcBef>
                        <a:spcAft>
                          <a:spcPts val="0"/>
                        </a:spcAft>
                      </a:pPr>
                      <a:r>
                        <a:rPr lang="en-US" sz="1500">
                          <a:effectLst/>
                          <a:latin typeface="+mj-lt"/>
                        </a:rPr>
                        <a:t>Telnet - Remote login service, unencrypted text messages</a:t>
                      </a:r>
                    </a:p>
                  </a:txBody>
                  <a:tcPr marL="49402" marR="49402" marT="49402" marB="494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F4F4"/>
                    </a:solidFill>
                  </a:tcPr>
                </a:tc>
              </a:tr>
              <a:tr h="359647">
                <a:tc>
                  <a:txBody>
                    <a:bodyPr/>
                    <a:lstStyle/>
                    <a:p>
                      <a:pPr marL="0" marR="0">
                        <a:spcBef>
                          <a:spcPts val="0"/>
                        </a:spcBef>
                        <a:spcAft>
                          <a:spcPts val="0"/>
                        </a:spcAft>
                      </a:pPr>
                      <a:r>
                        <a:rPr lang="en-US" sz="1500">
                          <a:effectLst/>
                          <a:latin typeface="+mj-lt"/>
                        </a:rPr>
                        <a:t>25</a:t>
                      </a:r>
                    </a:p>
                  </a:txBody>
                  <a:tcPr marL="49402" marR="49402" marT="49402" marB="494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F4F4"/>
                    </a:solidFill>
                  </a:tcPr>
                </a:tc>
                <a:tc>
                  <a:txBody>
                    <a:bodyPr/>
                    <a:lstStyle/>
                    <a:p>
                      <a:pPr marL="0" marR="0">
                        <a:spcBef>
                          <a:spcPts val="0"/>
                        </a:spcBef>
                        <a:spcAft>
                          <a:spcPts val="0"/>
                        </a:spcAft>
                      </a:pPr>
                      <a:r>
                        <a:rPr lang="en-US" sz="1500">
                          <a:effectLst/>
                          <a:latin typeface="+mj-lt"/>
                        </a:rPr>
                        <a:t>Simple Mail Transfer Protocol (SMTP) E-mail Routing</a:t>
                      </a:r>
                    </a:p>
                  </a:txBody>
                  <a:tcPr marL="49402" marR="49402" marT="49402" marB="494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F4F4"/>
                    </a:solidFill>
                  </a:tcPr>
                </a:tc>
              </a:tr>
              <a:tr h="229226">
                <a:tc>
                  <a:txBody>
                    <a:bodyPr/>
                    <a:lstStyle/>
                    <a:p>
                      <a:pPr marL="0" marR="0">
                        <a:spcBef>
                          <a:spcPts val="0"/>
                        </a:spcBef>
                        <a:spcAft>
                          <a:spcPts val="0"/>
                        </a:spcAft>
                      </a:pPr>
                      <a:r>
                        <a:rPr lang="en-US" sz="1500">
                          <a:effectLst/>
                          <a:latin typeface="+mj-lt"/>
                        </a:rPr>
                        <a:t>53</a:t>
                      </a:r>
                    </a:p>
                  </a:txBody>
                  <a:tcPr marL="49402" marR="49402" marT="49402" marB="494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F4F4"/>
                    </a:solidFill>
                  </a:tcPr>
                </a:tc>
                <a:tc>
                  <a:txBody>
                    <a:bodyPr/>
                    <a:lstStyle/>
                    <a:p>
                      <a:pPr marL="0" marR="0">
                        <a:spcBef>
                          <a:spcPts val="0"/>
                        </a:spcBef>
                        <a:spcAft>
                          <a:spcPts val="0"/>
                        </a:spcAft>
                      </a:pPr>
                      <a:r>
                        <a:rPr lang="en-US" sz="1500">
                          <a:effectLst/>
                          <a:latin typeface="+mj-lt"/>
                        </a:rPr>
                        <a:t>Domain Name System (DNS) service</a:t>
                      </a:r>
                    </a:p>
                  </a:txBody>
                  <a:tcPr marL="49402" marR="49402" marT="49402" marB="494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F4F4"/>
                    </a:solidFill>
                  </a:tcPr>
                </a:tc>
              </a:tr>
              <a:tr h="359647">
                <a:tc>
                  <a:txBody>
                    <a:bodyPr/>
                    <a:lstStyle/>
                    <a:p>
                      <a:pPr marL="0" marR="0">
                        <a:spcBef>
                          <a:spcPts val="0"/>
                        </a:spcBef>
                        <a:spcAft>
                          <a:spcPts val="0"/>
                        </a:spcAft>
                      </a:pPr>
                      <a:r>
                        <a:rPr lang="en-US" sz="1500">
                          <a:effectLst/>
                          <a:latin typeface="+mj-lt"/>
                        </a:rPr>
                        <a:t>80</a:t>
                      </a:r>
                    </a:p>
                  </a:txBody>
                  <a:tcPr marL="49402" marR="49402" marT="49402" marB="494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F4F4"/>
                    </a:solidFill>
                  </a:tcPr>
                </a:tc>
                <a:tc>
                  <a:txBody>
                    <a:bodyPr/>
                    <a:lstStyle/>
                    <a:p>
                      <a:pPr marL="0" marR="0">
                        <a:spcBef>
                          <a:spcPts val="0"/>
                        </a:spcBef>
                        <a:spcAft>
                          <a:spcPts val="0"/>
                        </a:spcAft>
                      </a:pPr>
                      <a:r>
                        <a:rPr lang="en-US" sz="1500">
                          <a:effectLst/>
                          <a:latin typeface="+mj-lt"/>
                        </a:rPr>
                        <a:t>Hypertext Transfer Protocol (HTTP) used in World Wide Web</a:t>
                      </a:r>
                    </a:p>
                  </a:txBody>
                  <a:tcPr marL="49402" marR="49402" marT="49402" marB="494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F4F4"/>
                    </a:solidFill>
                  </a:tcPr>
                </a:tc>
              </a:tr>
              <a:tr h="359647">
                <a:tc>
                  <a:txBody>
                    <a:bodyPr/>
                    <a:lstStyle/>
                    <a:p>
                      <a:pPr marL="0" marR="0">
                        <a:spcBef>
                          <a:spcPts val="0"/>
                        </a:spcBef>
                        <a:spcAft>
                          <a:spcPts val="0"/>
                        </a:spcAft>
                      </a:pPr>
                      <a:r>
                        <a:rPr lang="en-US" sz="1500">
                          <a:effectLst/>
                          <a:latin typeface="+mj-lt"/>
                        </a:rPr>
                        <a:t>110</a:t>
                      </a:r>
                    </a:p>
                  </a:txBody>
                  <a:tcPr marL="49402" marR="49402" marT="49402" marB="494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F4F4"/>
                    </a:solidFill>
                  </a:tcPr>
                </a:tc>
                <a:tc>
                  <a:txBody>
                    <a:bodyPr/>
                    <a:lstStyle/>
                    <a:p>
                      <a:pPr marL="0" marR="0">
                        <a:spcBef>
                          <a:spcPts val="0"/>
                        </a:spcBef>
                        <a:spcAft>
                          <a:spcPts val="0"/>
                        </a:spcAft>
                      </a:pPr>
                      <a:r>
                        <a:rPr lang="en-US" sz="1500">
                          <a:effectLst/>
                          <a:latin typeface="+mj-lt"/>
                        </a:rPr>
                        <a:t>Post Office Protocol (POP3) used by e-mail clients to retrieve e-mail from a server</a:t>
                      </a:r>
                    </a:p>
                  </a:txBody>
                  <a:tcPr marL="49402" marR="49402" marT="49402" marB="494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F4F4"/>
                    </a:solidFill>
                  </a:tcPr>
                </a:tc>
              </a:tr>
              <a:tr h="229226">
                <a:tc>
                  <a:txBody>
                    <a:bodyPr/>
                    <a:lstStyle/>
                    <a:p>
                      <a:pPr marL="0" marR="0">
                        <a:spcBef>
                          <a:spcPts val="0"/>
                        </a:spcBef>
                        <a:spcAft>
                          <a:spcPts val="0"/>
                        </a:spcAft>
                      </a:pPr>
                      <a:r>
                        <a:rPr lang="en-US" sz="1500">
                          <a:effectLst/>
                          <a:latin typeface="+mj-lt"/>
                        </a:rPr>
                        <a:t>119</a:t>
                      </a:r>
                    </a:p>
                  </a:txBody>
                  <a:tcPr marL="49402" marR="49402" marT="49402" marB="494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F4F4"/>
                    </a:solidFill>
                  </a:tcPr>
                </a:tc>
                <a:tc>
                  <a:txBody>
                    <a:bodyPr/>
                    <a:lstStyle/>
                    <a:p>
                      <a:pPr marL="0" marR="0">
                        <a:spcBef>
                          <a:spcPts val="0"/>
                        </a:spcBef>
                        <a:spcAft>
                          <a:spcPts val="0"/>
                        </a:spcAft>
                      </a:pPr>
                      <a:r>
                        <a:rPr lang="en-US" sz="1500">
                          <a:effectLst/>
                          <a:latin typeface="+mj-lt"/>
                        </a:rPr>
                        <a:t>Network News Transfer Protocol (NNTP)</a:t>
                      </a:r>
                    </a:p>
                  </a:txBody>
                  <a:tcPr marL="49402" marR="49402" marT="49402" marB="494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F4F4"/>
                    </a:solidFill>
                  </a:tcPr>
                </a:tc>
              </a:tr>
              <a:tr h="229226">
                <a:tc>
                  <a:txBody>
                    <a:bodyPr/>
                    <a:lstStyle/>
                    <a:p>
                      <a:pPr marL="0" marR="0">
                        <a:spcBef>
                          <a:spcPts val="0"/>
                        </a:spcBef>
                        <a:spcAft>
                          <a:spcPts val="0"/>
                        </a:spcAft>
                      </a:pPr>
                      <a:r>
                        <a:rPr lang="en-US" sz="1500">
                          <a:effectLst/>
                          <a:latin typeface="+mj-lt"/>
                        </a:rPr>
                        <a:t>123</a:t>
                      </a:r>
                    </a:p>
                  </a:txBody>
                  <a:tcPr marL="49402" marR="49402" marT="49402" marB="494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F4F4"/>
                    </a:solidFill>
                  </a:tcPr>
                </a:tc>
                <a:tc>
                  <a:txBody>
                    <a:bodyPr/>
                    <a:lstStyle/>
                    <a:p>
                      <a:pPr marL="0" marR="0">
                        <a:spcBef>
                          <a:spcPts val="0"/>
                        </a:spcBef>
                        <a:spcAft>
                          <a:spcPts val="0"/>
                        </a:spcAft>
                      </a:pPr>
                      <a:r>
                        <a:rPr lang="en-US" sz="1500">
                          <a:effectLst/>
                          <a:latin typeface="+mj-lt"/>
                        </a:rPr>
                        <a:t>Network Time Protocol (NTP)</a:t>
                      </a:r>
                    </a:p>
                  </a:txBody>
                  <a:tcPr marL="49402" marR="49402" marT="49402" marB="494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F4F4"/>
                    </a:solidFill>
                  </a:tcPr>
                </a:tc>
              </a:tr>
              <a:tr h="359647">
                <a:tc>
                  <a:txBody>
                    <a:bodyPr/>
                    <a:lstStyle/>
                    <a:p>
                      <a:pPr marL="0" marR="0">
                        <a:spcBef>
                          <a:spcPts val="0"/>
                        </a:spcBef>
                        <a:spcAft>
                          <a:spcPts val="0"/>
                        </a:spcAft>
                      </a:pPr>
                      <a:r>
                        <a:rPr lang="en-US" sz="1500">
                          <a:effectLst/>
                          <a:latin typeface="+mj-lt"/>
                        </a:rPr>
                        <a:t>143</a:t>
                      </a:r>
                    </a:p>
                  </a:txBody>
                  <a:tcPr marL="49402" marR="49402" marT="49402" marB="494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F4F4"/>
                    </a:solidFill>
                  </a:tcPr>
                </a:tc>
                <a:tc>
                  <a:txBody>
                    <a:bodyPr/>
                    <a:lstStyle/>
                    <a:p>
                      <a:pPr marL="0" marR="0">
                        <a:spcBef>
                          <a:spcPts val="0"/>
                        </a:spcBef>
                        <a:spcAft>
                          <a:spcPts val="0"/>
                        </a:spcAft>
                      </a:pPr>
                      <a:r>
                        <a:rPr lang="en-US" sz="1500">
                          <a:effectLst/>
                          <a:latin typeface="+mj-lt"/>
                        </a:rPr>
                        <a:t>Internet Message Access Protocol (IMAP) Management of Digital Mail</a:t>
                      </a:r>
                    </a:p>
                  </a:txBody>
                  <a:tcPr marL="49402" marR="49402" marT="49402" marB="494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F4F4"/>
                    </a:solidFill>
                  </a:tcPr>
                </a:tc>
              </a:tr>
              <a:tr h="359647">
                <a:tc>
                  <a:txBody>
                    <a:bodyPr/>
                    <a:lstStyle/>
                    <a:p>
                      <a:pPr marL="0" marR="0">
                        <a:spcBef>
                          <a:spcPts val="0"/>
                        </a:spcBef>
                        <a:spcAft>
                          <a:spcPts val="0"/>
                        </a:spcAft>
                      </a:pPr>
                      <a:r>
                        <a:rPr lang="en-US" sz="1500">
                          <a:effectLst/>
                          <a:latin typeface="+mj-lt"/>
                        </a:rPr>
                        <a:t>161</a:t>
                      </a:r>
                    </a:p>
                  </a:txBody>
                  <a:tcPr marL="49402" marR="49402" marT="49402" marB="494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F4F4"/>
                    </a:solidFill>
                  </a:tcPr>
                </a:tc>
                <a:tc>
                  <a:txBody>
                    <a:bodyPr/>
                    <a:lstStyle/>
                    <a:p>
                      <a:pPr marL="0" marR="0">
                        <a:spcBef>
                          <a:spcPts val="0"/>
                        </a:spcBef>
                        <a:spcAft>
                          <a:spcPts val="0"/>
                        </a:spcAft>
                      </a:pPr>
                      <a:r>
                        <a:rPr lang="en-US" sz="1500">
                          <a:effectLst/>
                          <a:latin typeface="+mj-lt"/>
                        </a:rPr>
                        <a:t>Simple Network Management Protocol (SNMP)</a:t>
                      </a:r>
                    </a:p>
                  </a:txBody>
                  <a:tcPr marL="49402" marR="49402" marT="49402" marB="494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F4F4"/>
                    </a:solidFill>
                  </a:tcPr>
                </a:tc>
              </a:tr>
              <a:tr h="229226">
                <a:tc>
                  <a:txBody>
                    <a:bodyPr/>
                    <a:lstStyle/>
                    <a:p>
                      <a:pPr marL="0" marR="0">
                        <a:spcBef>
                          <a:spcPts val="0"/>
                        </a:spcBef>
                        <a:spcAft>
                          <a:spcPts val="0"/>
                        </a:spcAft>
                      </a:pPr>
                      <a:r>
                        <a:rPr lang="en-US" sz="1500">
                          <a:effectLst/>
                          <a:latin typeface="+mj-lt"/>
                        </a:rPr>
                        <a:t>194</a:t>
                      </a:r>
                    </a:p>
                  </a:txBody>
                  <a:tcPr marL="49402" marR="49402" marT="49402" marB="494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F4F4"/>
                    </a:solidFill>
                  </a:tcPr>
                </a:tc>
                <a:tc>
                  <a:txBody>
                    <a:bodyPr/>
                    <a:lstStyle/>
                    <a:p>
                      <a:pPr marL="0" marR="0">
                        <a:spcBef>
                          <a:spcPts val="0"/>
                        </a:spcBef>
                        <a:spcAft>
                          <a:spcPts val="0"/>
                        </a:spcAft>
                      </a:pPr>
                      <a:r>
                        <a:rPr lang="en-US" sz="1500">
                          <a:effectLst/>
                          <a:latin typeface="+mj-lt"/>
                        </a:rPr>
                        <a:t>Internet Relay Chat (IRC)</a:t>
                      </a:r>
                    </a:p>
                  </a:txBody>
                  <a:tcPr marL="49402" marR="49402" marT="49402" marB="494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F4F4"/>
                    </a:solidFill>
                  </a:tcPr>
                </a:tc>
              </a:tr>
              <a:tr h="229226">
                <a:tc>
                  <a:txBody>
                    <a:bodyPr/>
                    <a:lstStyle/>
                    <a:p>
                      <a:pPr marL="0" marR="0">
                        <a:spcBef>
                          <a:spcPts val="0"/>
                        </a:spcBef>
                        <a:spcAft>
                          <a:spcPts val="0"/>
                        </a:spcAft>
                      </a:pPr>
                      <a:r>
                        <a:rPr lang="en-US" sz="1500">
                          <a:effectLst/>
                          <a:latin typeface="+mj-lt"/>
                        </a:rPr>
                        <a:t>443</a:t>
                      </a:r>
                    </a:p>
                  </a:txBody>
                  <a:tcPr marL="49402" marR="49402" marT="49402" marB="494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F4F4"/>
                    </a:solidFill>
                  </a:tcPr>
                </a:tc>
                <a:tc>
                  <a:txBody>
                    <a:bodyPr/>
                    <a:lstStyle/>
                    <a:p>
                      <a:pPr marL="0" marR="0">
                        <a:spcBef>
                          <a:spcPts val="0"/>
                        </a:spcBef>
                        <a:spcAft>
                          <a:spcPts val="0"/>
                        </a:spcAft>
                      </a:pPr>
                      <a:r>
                        <a:rPr lang="en-US" sz="1500" dirty="0">
                          <a:effectLst/>
                          <a:latin typeface="+mj-lt"/>
                        </a:rPr>
                        <a:t>HTTP Secure (HTTPS) HTTP over TLS/SSL</a:t>
                      </a:r>
                    </a:p>
                  </a:txBody>
                  <a:tcPr marL="49402" marR="49402" marT="49402" marB="494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F4F4"/>
                    </a:solidFill>
                  </a:tcPr>
                </a:tc>
              </a:tr>
            </a:tbl>
          </a:graphicData>
        </a:graphic>
      </p:graphicFrame>
    </p:spTree>
    <p:extLst>
      <p:ext uri="{BB962C8B-B14F-4D97-AF65-F5344CB8AC3E}">
        <p14:creationId xmlns:p14="http://schemas.microsoft.com/office/powerpoint/2010/main" val="2708450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2125"/>
          </a:xfrm>
        </p:spPr>
        <p:txBody>
          <a:bodyPr>
            <a:noAutofit/>
          </a:bodyPr>
          <a:lstStyle/>
          <a:p>
            <a:pPr algn="ctr"/>
            <a:r>
              <a:rPr lang="en-US" sz="3000" dirty="0" smtClean="0"/>
              <a:t>What is Socket?</a:t>
            </a:r>
            <a:endParaRPr lang="en-US" sz="3000" dirty="0"/>
          </a:p>
        </p:txBody>
      </p:sp>
      <p:sp>
        <p:nvSpPr>
          <p:cNvPr id="3" name="Content Placeholder 2"/>
          <p:cNvSpPr>
            <a:spLocks noGrp="1"/>
          </p:cNvSpPr>
          <p:nvPr>
            <p:ph idx="1"/>
          </p:nvPr>
        </p:nvSpPr>
        <p:spPr>
          <a:xfrm>
            <a:off x="838200" y="1825625"/>
            <a:ext cx="10515600" cy="1974850"/>
          </a:xfrm>
        </p:spPr>
        <p:txBody>
          <a:bodyPr/>
          <a:lstStyle/>
          <a:p>
            <a:pPr algn="just"/>
            <a:r>
              <a:rPr lang="en-US" sz="2000" dirty="0" smtClean="0"/>
              <a:t>A Socket is an endpoint of a two way communication link between two programs running on the network. </a:t>
            </a:r>
          </a:p>
          <a:p>
            <a:pPr algn="just"/>
            <a:r>
              <a:rPr lang="en-US" sz="2000" dirty="0" smtClean="0"/>
              <a:t>The Socket is bound to a port number so that TCP Layer can identify the application that data is destined to be sent.</a:t>
            </a:r>
          </a:p>
          <a:p>
            <a:endParaRPr lang="en-US" dirty="0"/>
          </a:p>
        </p:txBody>
      </p:sp>
      <p:sp>
        <p:nvSpPr>
          <p:cNvPr id="4" name="Rounded Rectangle 3"/>
          <p:cNvSpPr/>
          <p:nvPr/>
        </p:nvSpPr>
        <p:spPr>
          <a:xfrm>
            <a:off x="2457450" y="4281488"/>
            <a:ext cx="2957513"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Client Port</a:t>
            </a:r>
            <a:endParaRPr lang="en-US" sz="3600" dirty="0"/>
          </a:p>
        </p:txBody>
      </p:sp>
      <p:sp>
        <p:nvSpPr>
          <p:cNvPr id="5" name="Rounded Rectangle 4"/>
          <p:cNvSpPr/>
          <p:nvPr/>
        </p:nvSpPr>
        <p:spPr>
          <a:xfrm>
            <a:off x="8139113" y="4281488"/>
            <a:ext cx="2957513"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Server Port</a:t>
            </a:r>
            <a:endParaRPr lang="en-US" sz="3600" dirty="0"/>
          </a:p>
        </p:txBody>
      </p:sp>
      <p:cxnSp>
        <p:nvCxnSpPr>
          <p:cNvPr id="7" name="Straight Arrow Connector 6"/>
          <p:cNvCxnSpPr>
            <a:stCxn id="4" idx="3"/>
            <a:endCxn id="5" idx="1"/>
          </p:cNvCxnSpPr>
          <p:nvPr/>
        </p:nvCxnSpPr>
        <p:spPr>
          <a:xfrm>
            <a:off x="5414963" y="5195888"/>
            <a:ext cx="27241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294534" y="4584184"/>
            <a:ext cx="1260281" cy="369332"/>
          </a:xfrm>
          <a:prstGeom prst="rect">
            <a:avLst/>
          </a:prstGeom>
        </p:spPr>
        <p:txBody>
          <a:bodyPr wrap="none">
            <a:spAutoFit/>
          </a:bodyPr>
          <a:lstStyle/>
          <a:p>
            <a:r>
              <a:rPr lang="en-US" b="1" dirty="0" smtClean="0"/>
              <a:t>Connection</a:t>
            </a:r>
            <a:endParaRPr lang="en-US" b="1" dirty="0"/>
          </a:p>
        </p:txBody>
      </p:sp>
    </p:spTree>
    <p:extLst>
      <p:ext uri="{BB962C8B-B14F-4D97-AF65-F5344CB8AC3E}">
        <p14:creationId xmlns:p14="http://schemas.microsoft.com/office/powerpoint/2010/main" val="286038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0725"/>
          </a:xfrm>
        </p:spPr>
        <p:txBody>
          <a:bodyPr>
            <a:normAutofit/>
          </a:bodyPr>
          <a:lstStyle/>
          <a:p>
            <a:pPr algn="ctr"/>
            <a:r>
              <a:rPr lang="en-US" sz="3000" dirty="0" smtClean="0"/>
              <a:t>Socket Programming in Java</a:t>
            </a:r>
            <a:endParaRPr lang="en-US" sz="3000" dirty="0"/>
          </a:p>
        </p:txBody>
      </p:sp>
      <p:sp>
        <p:nvSpPr>
          <p:cNvPr id="3" name="Content Placeholder 2"/>
          <p:cNvSpPr>
            <a:spLocks noGrp="1"/>
          </p:cNvSpPr>
          <p:nvPr>
            <p:ph idx="1"/>
          </p:nvPr>
        </p:nvSpPr>
        <p:spPr>
          <a:xfrm>
            <a:off x="838200" y="2125664"/>
            <a:ext cx="10515600" cy="3946524"/>
          </a:xfrm>
        </p:spPr>
        <p:txBody>
          <a:bodyPr>
            <a:normAutofit/>
          </a:bodyPr>
          <a:lstStyle/>
          <a:p>
            <a:r>
              <a:rPr lang="en-US" sz="2000" dirty="0" smtClean="0"/>
              <a:t>Java Socket Programming is used for communication between the application that is running on different JRE. </a:t>
            </a:r>
          </a:p>
          <a:p>
            <a:r>
              <a:rPr lang="en-US" sz="2000" dirty="0" smtClean="0"/>
              <a:t>It can be either connection oriented or connection less.</a:t>
            </a:r>
          </a:p>
          <a:p>
            <a:r>
              <a:rPr lang="en-US" sz="2000" dirty="0"/>
              <a:t>Socket and </a:t>
            </a:r>
            <a:r>
              <a:rPr lang="en-US" sz="2000" dirty="0" err="1"/>
              <a:t>ServerSocket</a:t>
            </a:r>
            <a:r>
              <a:rPr lang="en-US" sz="2000" dirty="0"/>
              <a:t> classes are used for connection-oriented socket </a:t>
            </a:r>
            <a:r>
              <a:rPr lang="en-US" sz="2000" dirty="0" smtClean="0"/>
              <a:t>programming. </a:t>
            </a:r>
          </a:p>
          <a:p>
            <a:r>
              <a:rPr lang="en-US" sz="2000" dirty="0" err="1" smtClean="0"/>
              <a:t>DatagramSocket</a:t>
            </a:r>
            <a:r>
              <a:rPr lang="en-US" sz="2000" dirty="0" smtClean="0"/>
              <a:t> </a:t>
            </a:r>
            <a:r>
              <a:rPr lang="en-US" sz="2000" dirty="0"/>
              <a:t>and </a:t>
            </a:r>
            <a:r>
              <a:rPr lang="en-US" sz="2000" dirty="0" err="1"/>
              <a:t>DatagramPacket</a:t>
            </a:r>
            <a:r>
              <a:rPr lang="en-US" sz="2000" dirty="0"/>
              <a:t> classes are used for connection-less socket programming</a:t>
            </a:r>
            <a:r>
              <a:rPr lang="en-US" sz="2000" dirty="0" smtClean="0"/>
              <a:t>.</a:t>
            </a:r>
          </a:p>
          <a:p>
            <a:r>
              <a:rPr lang="en-US" sz="2000" dirty="0"/>
              <a:t>The client in socket programming must know two information</a:t>
            </a:r>
            <a:r>
              <a:rPr lang="en-US" sz="2000" dirty="0" smtClean="0"/>
              <a:t>:</a:t>
            </a:r>
          </a:p>
          <a:p>
            <a:pPr lvl="1"/>
            <a:r>
              <a:rPr lang="en-US" sz="1600" dirty="0" smtClean="0"/>
              <a:t>IP address of Server</a:t>
            </a:r>
          </a:p>
          <a:p>
            <a:pPr lvl="1"/>
            <a:r>
              <a:rPr lang="en-US" sz="1600" dirty="0" smtClean="0"/>
              <a:t>Port Number.</a:t>
            </a:r>
            <a:endParaRPr lang="en-US" sz="1600" dirty="0"/>
          </a:p>
        </p:txBody>
      </p:sp>
    </p:spTree>
    <p:extLst>
      <p:ext uri="{BB962C8B-B14F-4D97-AF65-F5344CB8AC3E}">
        <p14:creationId xmlns:p14="http://schemas.microsoft.com/office/powerpoint/2010/main" val="249489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1486</Words>
  <Application>Microsoft Office PowerPoint</Application>
  <PresentationFormat>Custom</PresentationFormat>
  <Paragraphs>275</Paragraphs>
  <Slides>26</Slides>
  <Notes>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Network Programming</vt:lpstr>
      <vt:lpstr>Networking Basics</vt:lpstr>
      <vt:lpstr>PowerPoint Presentation</vt:lpstr>
      <vt:lpstr>PowerPoint Presentation</vt:lpstr>
      <vt:lpstr>TCP VS UDP</vt:lpstr>
      <vt:lpstr>PowerPoint Presentation</vt:lpstr>
      <vt:lpstr>PowerPoint Presentation</vt:lpstr>
      <vt:lpstr>What is Socket?</vt:lpstr>
      <vt:lpstr>Socket Programming in Java</vt:lpstr>
      <vt:lpstr>PowerPoint Presentation</vt:lpstr>
      <vt:lpstr>TCP Socket (Client and Server Side)</vt:lpstr>
      <vt:lpstr>Socket/ServerSocket Classes</vt:lpstr>
      <vt:lpstr>PowerPoint Presentation</vt:lpstr>
      <vt:lpstr>PowerPoint Presentation</vt:lpstr>
      <vt:lpstr>PowerPoint Presentation</vt:lpstr>
      <vt:lpstr>Classworks</vt:lpstr>
      <vt:lpstr>UDP Socket (Client and Server Side)</vt:lpstr>
      <vt:lpstr>Old Questions</vt:lpstr>
      <vt:lpstr>Working with URLs (Uniform Resource Locator)</vt:lpstr>
      <vt:lpstr>PowerPoint Presentation</vt:lpstr>
      <vt:lpstr>InetAddress class</vt:lpstr>
      <vt:lpstr>Half Close Socket (TCP Half Close)</vt:lpstr>
      <vt:lpstr>PowerPoint Presentation</vt:lpstr>
      <vt:lpstr>PowerPoint Presentation</vt:lpstr>
      <vt:lpstr>Sending Email</vt:lpstr>
      <vt:lpstr>Simple example of sending email in Java through Gmail Server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Programming</dc:title>
  <dc:creator>Windows User</dc:creator>
  <cp:lastModifiedBy>dell</cp:lastModifiedBy>
  <cp:revision>68</cp:revision>
  <dcterms:created xsi:type="dcterms:W3CDTF">2020-04-06T01:36:19Z</dcterms:created>
  <dcterms:modified xsi:type="dcterms:W3CDTF">2021-12-10T00:02:50Z</dcterms:modified>
</cp:coreProperties>
</file>