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2" r:id="rId6"/>
    <p:sldId id="260" r:id="rId7"/>
    <p:sldId id="261" r:id="rId8"/>
    <p:sldId id="262" r:id="rId9"/>
    <p:sldId id="263" r:id="rId10"/>
    <p:sldId id="264" r:id="rId11"/>
    <p:sldId id="273" r:id="rId12"/>
    <p:sldId id="274" r:id="rId13"/>
    <p:sldId id="265" r:id="rId14"/>
    <p:sldId id="266" r:id="rId15"/>
    <p:sldId id="267" r:id="rId16"/>
    <p:sldId id="268" r:id="rId17"/>
    <p:sldId id="269" r:id="rId18"/>
    <p:sldId id="270" r:id="rId19"/>
    <p:sldId id="271"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68" y="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4347BC-CC45-45C8-B524-6F46D2ED9049}"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4E25E-4FE3-4554-A4B2-9B124772714F}" type="slidenum">
              <a:rPr lang="en-US" smtClean="0"/>
              <a:t>‹#›</a:t>
            </a:fld>
            <a:endParaRPr lang="en-US"/>
          </a:p>
        </p:txBody>
      </p:sp>
    </p:spTree>
    <p:extLst>
      <p:ext uri="{BB962C8B-B14F-4D97-AF65-F5344CB8AC3E}">
        <p14:creationId xmlns:p14="http://schemas.microsoft.com/office/powerpoint/2010/main" val="402215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4347BC-CC45-45C8-B524-6F46D2ED9049}"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4E25E-4FE3-4554-A4B2-9B124772714F}" type="slidenum">
              <a:rPr lang="en-US" smtClean="0"/>
              <a:t>‹#›</a:t>
            </a:fld>
            <a:endParaRPr lang="en-US"/>
          </a:p>
        </p:txBody>
      </p:sp>
    </p:spTree>
    <p:extLst>
      <p:ext uri="{BB962C8B-B14F-4D97-AF65-F5344CB8AC3E}">
        <p14:creationId xmlns:p14="http://schemas.microsoft.com/office/powerpoint/2010/main" val="210671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4347BC-CC45-45C8-B524-6F46D2ED9049}"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4E25E-4FE3-4554-A4B2-9B124772714F}" type="slidenum">
              <a:rPr lang="en-US" smtClean="0"/>
              <a:t>‹#›</a:t>
            </a:fld>
            <a:endParaRPr lang="en-US"/>
          </a:p>
        </p:txBody>
      </p:sp>
    </p:spTree>
    <p:extLst>
      <p:ext uri="{BB962C8B-B14F-4D97-AF65-F5344CB8AC3E}">
        <p14:creationId xmlns:p14="http://schemas.microsoft.com/office/powerpoint/2010/main" val="1644112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4347BC-CC45-45C8-B524-6F46D2ED9049}"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4E25E-4FE3-4554-A4B2-9B124772714F}" type="slidenum">
              <a:rPr lang="en-US" smtClean="0"/>
              <a:t>‹#›</a:t>
            </a:fld>
            <a:endParaRPr lang="en-US"/>
          </a:p>
        </p:txBody>
      </p:sp>
    </p:spTree>
    <p:extLst>
      <p:ext uri="{BB962C8B-B14F-4D97-AF65-F5344CB8AC3E}">
        <p14:creationId xmlns:p14="http://schemas.microsoft.com/office/powerpoint/2010/main" val="3796112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4347BC-CC45-45C8-B524-6F46D2ED9049}"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4E25E-4FE3-4554-A4B2-9B124772714F}" type="slidenum">
              <a:rPr lang="en-US" smtClean="0"/>
              <a:t>‹#›</a:t>
            </a:fld>
            <a:endParaRPr lang="en-US"/>
          </a:p>
        </p:txBody>
      </p:sp>
    </p:spTree>
    <p:extLst>
      <p:ext uri="{BB962C8B-B14F-4D97-AF65-F5344CB8AC3E}">
        <p14:creationId xmlns:p14="http://schemas.microsoft.com/office/powerpoint/2010/main" val="160143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4347BC-CC45-45C8-B524-6F46D2ED9049}"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94E25E-4FE3-4554-A4B2-9B124772714F}" type="slidenum">
              <a:rPr lang="en-US" smtClean="0"/>
              <a:t>‹#›</a:t>
            </a:fld>
            <a:endParaRPr lang="en-US"/>
          </a:p>
        </p:txBody>
      </p:sp>
    </p:spTree>
    <p:extLst>
      <p:ext uri="{BB962C8B-B14F-4D97-AF65-F5344CB8AC3E}">
        <p14:creationId xmlns:p14="http://schemas.microsoft.com/office/powerpoint/2010/main" val="3850981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4347BC-CC45-45C8-B524-6F46D2ED9049}" type="datetimeFigureOut">
              <a:rPr lang="en-US" smtClean="0"/>
              <a:t>12/10/2021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94E25E-4FE3-4554-A4B2-9B124772714F}" type="slidenum">
              <a:rPr lang="en-US" smtClean="0"/>
              <a:t>‹#›</a:t>
            </a:fld>
            <a:endParaRPr lang="en-US"/>
          </a:p>
        </p:txBody>
      </p:sp>
    </p:spTree>
    <p:extLst>
      <p:ext uri="{BB962C8B-B14F-4D97-AF65-F5344CB8AC3E}">
        <p14:creationId xmlns:p14="http://schemas.microsoft.com/office/powerpoint/2010/main" val="274909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4347BC-CC45-45C8-B524-6F46D2ED9049}" type="datetimeFigureOut">
              <a:rPr lang="en-US" smtClean="0"/>
              <a:t>12/10/2021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94E25E-4FE3-4554-A4B2-9B124772714F}" type="slidenum">
              <a:rPr lang="en-US" smtClean="0"/>
              <a:t>‹#›</a:t>
            </a:fld>
            <a:endParaRPr lang="en-US"/>
          </a:p>
        </p:txBody>
      </p:sp>
    </p:spTree>
    <p:extLst>
      <p:ext uri="{BB962C8B-B14F-4D97-AF65-F5344CB8AC3E}">
        <p14:creationId xmlns:p14="http://schemas.microsoft.com/office/powerpoint/2010/main" val="3446318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4347BC-CC45-45C8-B524-6F46D2ED9049}" type="datetimeFigureOut">
              <a:rPr lang="en-US" smtClean="0"/>
              <a:t>12/10/2021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94E25E-4FE3-4554-A4B2-9B124772714F}" type="slidenum">
              <a:rPr lang="en-US" smtClean="0"/>
              <a:t>‹#›</a:t>
            </a:fld>
            <a:endParaRPr lang="en-US"/>
          </a:p>
        </p:txBody>
      </p:sp>
    </p:spTree>
    <p:extLst>
      <p:ext uri="{BB962C8B-B14F-4D97-AF65-F5344CB8AC3E}">
        <p14:creationId xmlns:p14="http://schemas.microsoft.com/office/powerpoint/2010/main" val="565427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4347BC-CC45-45C8-B524-6F46D2ED9049}"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94E25E-4FE3-4554-A4B2-9B124772714F}" type="slidenum">
              <a:rPr lang="en-US" smtClean="0"/>
              <a:t>‹#›</a:t>
            </a:fld>
            <a:endParaRPr lang="en-US"/>
          </a:p>
        </p:txBody>
      </p:sp>
    </p:spTree>
    <p:extLst>
      <p:ext uri="{BB962C8B-B14F-4D97-AF65-F5344CB8AC3E}">
        <p14:creationId xmlns:p14="http://schemas.microsoft.com/office/powerpoint/2010/main" val="1651679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4347BC-CC45-45C8-B524-6F46D2ED9049}"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94E25E-4FE3-4554-A4B2-9B124772714F}" type="slidenum">
              <a:rPr lang="en-US" smtClean="0"/>
              <a:t>‹#›</a:t>
            </a:fld>
            <a:endParaRPr lang="en-US"/>
          </a:p>
        </p:txBody>
      </p:sp>
    </p:spTree>
    <p:extLst>
      <p:ext uri="{BB962C8B-B14F-4D97-AF65-F5344CB8AC3E}">
        <p14:creationId xmlns:p14="http://schemas.microsoft.com/office/powerpoint/2010/main" val="2434009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4347BC-CC45-45C8-B524-6F46D2ED9049}" type="datetimeFigureOut">
              <a:rPr lang="en-US" smtClean="0"/>
              <a:t>12/10/2021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94E25E-4FE3-4554-A4B2-9B124772714F}" type="slidenum">
              <a:rPr lang="en-US" smtClean="0"/>
              <a:t>‹#›</a:t>
            </a:fld>
            <a:endParaRPr lang="en-US"/>
          </a:p>
        </p:txBody>
      </p:sp>
    </p:spTree>
    <p:extLst>
      <p:ext uri="{BB962C8B-B14F-4D97-AF65-F5344CB8AC3E}">
        <p14:creationId xmlns:p14="http://schemas.microsoft.com/office/powerpoint/2010/main" val="4214851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2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2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2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2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GUI with </a:t>
            </a:r>
            <a:r>
              <a:rPr lang="en-US" dirty="0" err="1" smtClean="0"/>
              <a:t>JavaFX</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822457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4907" y="568194"/>
            <a:ext cx="5091321" cy="5113361"/>
          </a:xfrm>
          <a:prstGeom prst="rect">
            <a:avLst/>
          </a:prstGeom>
        </p:spPr>
      </p:pic>
      <p:pic>
        <p:nvPicPr>
          <p:cNvPr id="6" name="Picture 5"/>
          <p:cNvPicPr>
            <a:picLocks noChangeAspect="1"/>
          </p:cNvPicPr>
          <p:nvPr/>
        </p:nvPicPr>
        <p:blipFill>
          <a:blip r:embed="rId3"/>
          <a:stretch>
            <a:fillRect/>
          </a:stretch>
        </p:blipFill>
        <p:spPr>
          <a:xfrm>
            <a:off x="5316228" y="304800"/>
            <a:ext cx="4319091" cy="6034388"/>
          </a:xfrm>
          <a:prstGeom prst="rect">
            <a:avLst/>
          </a:prstGeom>
        </p:spPr>
      </p:pic>
      <p:pic>
        <p:nvPicPr>
          <p:cNvPr id="7" name="Picture 6"/>
          <p:cNvPicPr>
            <a:picLocks noChangeAspect="1"/>
          </p:cNvPicPr>
          <p:nvPr/>
        </p:nvPicPr>
        <p:blipFill>
          <a:blip r:embed="rId4"/>
          <a:stretch>
            <a:fillRect/>
          </a:stretch>
        </p:blipFill>
        <p:spPr>
          <a:xfrm>
            <a:off x="9792361" y="1241022"/>
            <a:ext cx="2267710" cy="3767706"/>
          </a:xfrm>
          <a:prstGeom prst="rect">
            <a:avLst/>
          </a:prstGeom>
        </p:spPr>
      </p:pic>
    </p:spTree>
    <p:extLst>
      <p:ext uri="{BB962C8B-B14F-4D97-AF65-F5344CB8AC3E}">
        <p14:creationId xmlns:p14="http://schemas.microsoft.com/office/powerpoint/2010/main" val="380201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82454" y="668570"/>
            <a:ext cx="6096000" cy="5632311"/>
          </a:xfrm>
          <a:prstGeom prst="rect">
            <a:avLst/>
          </a:prstGeom>
        </p:spPr>
        <p:txBody>
          <a:bodyPr>
            <a:spAutoFit/>
          </a:bodyPr>
          <a:lstStyle/>
          <a:p>
            <a:pPr algn="just"/>
            <a:r>
              <a:rPr lang="en-US" sz="1500" b="1" i="0" dirty="0" smtClean="0">
                <a:solidFill>
                  <a:srgbClr val="006699"/>
                </a:solidFill>
                <a:effectLst/>
                <a:latin typeface="+mj-lt"/>
              </a:rPr>
              <a:t>public</a:t>
            </a:r>
            <a:r>
              <a:rPr lang="en-US" sz="1500" b="0" i="0" dirty="0" smtClean="0">
                <a:solidFill>
                  <a:srgbClr val="000000"/>
                </a:solidFill>
                <a:effectLst/>
                <a:latin typeface="+mj-lt"/>
              </a:rPr>
              <a:t> </a:t>
            </a:r>
            <a:r>
              <a:rPr lang="en-US" sz="1500" b="1" i="0" dirty="0" smtClean="0">
                <a:solidFill>
                  <a:srgbClr val="006699"/>
                </a:solidFill>
                <a:effectLst/>
                <a:latin typeface="+mj-lt"/>
              </a:rPr>
              <a:t>class</a:t>
            </a:r>
            <a:r>
              <a:rPr lang="en-US" sz="1500" b="0" i="0" dirty="0" smtClean="0">
                <a:solidFill>
                  <a:srgbClr val="000000"/>
                </a:solidFill>
                <a:effectLst/>
                <a:latin typeface="+mj-lt"/>
              </a:rPr>
              <a:t> </a:t>
            </a:r>
            <a:r>
              <a:rPr lang="en-US" sz="1500" b="0" i="0" dirty="0" err="1" smtClean="0">
                <a:solidFill>
                  <a:srgbClr val="000000"/>
                </a:solidFill>
                <a:effectLst/>
                <a:latin typeface="+mj-lt"/>
              </a:rPr>
              <a:t>Shape_Example</a:t>
            </a:r>
            <a:r>
              <a:rPr lang="en-US" sz="1500" b="0" i="0" dirty="0" smtClean="0">
                <a:solidFill>
                  <a:srgbClr val="000000"/>
                </a:solidFill>
                <a:effectLst/>
                <a:latin typeface="+mj-lt"/>
              </a:rPr>
              <a:t> </a:t>
            </a:r>
            <a:r>
              <a:rPr lang="en-US" sz="1500" b="1" i="0" dirty="0" smtClean="0">
                <a:solidFill>
                  <a:srgbClr val="006699"/>
                </a:solidFill>
                <a:effectLst/>
                <a:latin typeface="+mj-lt"/>
              </a:rPr>
              <a:t>extends</a:t>
            </a:r>
            <a:r>
              <a:rPr lang="en-US" sz="1500" b="0" i="0" dirty="0" smtClean="0">
                <a:solidFill>
                  <a:srgbClr val="000000"/>
                </a:solidFill>
                <a:effectLst/>
                <a:latin typeface="+mj-lt"/>
              </a:rPr>
              <a:t> Application{  </a:t>
            </a:r>
          </a:p>
          <a:p>
            <a:pPr algn="just"/>
            <a:r>
              <a:rPr lang="en-US" sz="1500" b="0" i="0" dirty="0" smtClean="0">
                <a:solidFill>
                  <a:srgbClr val="000000"/>
                </a:solidFill>
                <a:effectLst/>
                <a:latin typeface="+mj-lt"/>
              </a:rPr>
              <a:t>  </a:t>
            </a:r>
          </a:p>
          <a:p>
            <a:pPr algn="just"/>
            <a:r>
              <a:rPr lang="en-US" sz="1500" b="0" i="0" dirty="0" smtClean="0">
                <a:solidFill>
                  <a:srgbClr val="000000"/>
                </a:solidFill>
                <a:effectLst/>
                <a:latin typeface="+mj-lt"/>
              </a:rPr>
              <a:t>    </a:t>
            </a:r>
            <a:r>
              <a:rPr lang="en-US" sz="1500" b="0" i="0" dirty="0" smtClean="0">
                <a:solidFill>
                  <a:srgbClr val="646464"/>
                </a:solidFill>
                <a:effectLst/>
                <a:latin typeface="+mj-lt"/>
              </a:rPr>
              <a:t>@Override</a:t>
            </a:r>
            <a:r>
              <a:rPr lang="en-US" sz="1500" b="0" i="0" dirty="0" smtClean="0">
                <a:solidFill>
                  <a:srgbClr val="000000"/>
                </a:solidFill>
                <a:effectLst/>
                <a:latin typeface="+mj-lt"/>
              </a:rPr>
              <a:t>  </a:t>
            </a:r>
          </a:p>
          <a:p>
            <a:pPr algn="just"/>
            <a:r>
              <a:rPr lang="en-US" sz="1500" b="0" i="0" dirty="0" smtClean="0">
                <a:solidFill>
                  <a:srgbClr val="000000"/>
                </a:solidFill>
                <a:effectLst/>
                <a:latin typeface="+mj-lt"/>
              </a:rPr>
              <a:t>    </a:t>
            </a:r>
            <a:r>
              <a:rPr lang="en-US" sz="1500" b="1" i="0" dirty="0" smtClean="0">
                <a:solidFill>
                  <a:srgbClr val="006699"/>
                </a:solidFill>
                <a:effectLst/>
                <a:latin typeface="+mj-lt"/>
              </a:rPr>
              <a:t>public</a:t>
            </a:r>
            <a:r>
              <a:rPr lang="en-US" sz="1500" b="0" i="0" dirty="0" smtClean="0">
                <a:solidFill>
                  <a:srgbClr val="000000"/>
                </a:solidFill>
                <a:effectLst/>
                <a:latin typeface="+mj-lt"/>
              </a:rPr>
              <a:t> </a:t>
            </a:r>
            <a:r>
              <a:rPr lang="en-US" sz="1500" b="1" i="0" dirty="0" smtClean="0">
                <a:solidFill>
                  <a:srgbClr val="006699"/>
                </a:solidFill>
                <a:effectLst/>
                <a:latin typeface="+mj-lt"/>
              </a:rPr>
              <a:t>void</a:t>
            </a:r>
            <a:r>
              <a:rPr lang="en-US" sz="1500" b="0" i="0" dirty="0" smtClean="0">
                <a:solidFill>
                  <a:srgbClr val="000000"/>
                </a:solidFill>
                <a:effectLst/>
                <a:latin typeface="+mj-lt"/>
              </a:rPr>
              <a:t> start(Stage </a:t>
            </a:r>
            <a:r>
              <a:rPr lang="en-US" sz="1500" b="0" i="0" dirty="0" err="1" smtClean="0">
                <a:solidFill>
                  <a:srgbClr val="000000"/>
                </a:solidFill>
                <a:effectLst/>
                <a:latin typeface="+mj-lt"/>
              </a:rPr>
              <a:t>primaryStage</a:t>
            </a:r>
            <a:r>
              <a:rPr lang="en-US" sz="1500" b="0" i="0" dirty="0" smtClean="0">
                <a:solidFill>
                  <a:srgbClr val="000000"/>
                </a:solidFill>
                <a:effectLst/>
                <a:latin typeface="+mj-lt"/>
              </a:rPr>
              <a:t>) </a:t>
            </a:r>
            <a:r>
              <a:rPr lang="en-US" sz="1500" b="1" i="0" dirty="0" smtClean="0">
                <a:solidFill>
                  <a:srgbClr val="006699"/>
                </a:solidFill>
                <a:effectLst/>
                <a:latin typeface="+mj-lt"/>
              </a:rPr>
              <a:t>throws</a:t>
            </a:r>
            <a:r>
              <a:rPr lang="en-US" sz="1500" b="0" i="0" dirty="0" smtClean="0">
                <a:solidFill>
                  <a:srgbClr val="000000"/>
                </a:solidFill>
                <a:effectLst/>
                <a:latin typeface="+mj-lt"/>
              </a:rPr>
              <a:t> Exception {  </a:t>
            </a:r>
          </a:p>
          <a:p>
            <a:pPr algn="just"/>
            <a:r>
              <a:rPr lang="en-US" sz="1500" b="0" i="0" dirty="0" smtClean="0">
                <a:solidFill>
                  <a:srgbClr val="000000"/>
                </a:solidFill>
                <a:effectLst/>
                <a:latin typeface="+mj-lt"/>
              </a:rPr>
              <a:t>        </a:t>
            </a:r>
            <a:r>
              <a:rPr lang="en-US" sz="1500" b="0" i="0" dirty="0" smtClean="0">
                <a:solidFill>
                  <a:srgbClr val="008200"/>
                </a:solidFill>
                <a:effectLst/>
                <a:latin typeface="+mj-lt"/>
              </a:rPr>
              <a:t>// TODO Auto-generated method stub</a:t>
            </a:r>
            <a:r>
              <a:rPr lang="en-US" sz="1500" b="0" i="0" dirty="0" smtClean="0">
                <a:solidFill>
                  <a:srgbClr val="000000"/>
                </a:solidFill>
                <a:effectLst/>
                <a:latin typeface="+mj-lt"/>
              </a:rPr>
              <a:t>  </a:t>
            </a:r>
          </a:p>
          <a:p>
            <a:pPr algn="just"/>
            <a:r>
              <a:rPr lang="en-US" sz="1500" b="0" i="0" dirty="0" smtClean="0">
                <a:solidFill>
                  <a:srgbClr val="000000"/>
                </a:solidFill>
                <a:effectLst/>
                <a:latin typeface="+mj-lt"/>
              </a:rPr>
              <a:t>    </a:t>
            </a:r>
            <a:r>
              <a:rPr lang="en-US" sz="1500" b="0" i="0" dirty="0" err="1" smtClean="0">
                <a:solidFill>
                  <a:srgbClr val="000000"/>
                </a:solidFill>
                <a:effectLst/>
                <a:latin typeface="+mj-lt"/>
              </a:rPr>
              <a:t>primaryStage.setTitle</a:t>
            </a:r>
            <a:r>
              <a:rPr lang="en-US" sz="1500" b="0" i="0" dirty="0" smtClean="0">
                <a:solidFill>
                  <a:srgbClr val="000000"/>
                </a:solidFill>
                <a:effectLst/>
                <a:latin typeface="+mj-lt"/>
              </a:rPr>
              <a:t>(</a:t>
            </a:r>
            <a:r>
              <a:rPr lang="en-US" sz="1500" b="0" i="0" dirty="0" smtClean="0">
                <a:solidFill>
                  <a:srgbClr val="0000FF"/>
                </a:solidFill>
                <a:effectLst/>
                <a:latin typeface="+mj-lt"/>
              </a:rPr>
              <a:t>"Rectangle Example"</a:t>
            </a:r>
            <a:r>
              <a:rPr lang="en-US" sz="1500" b="0" i="0" dirty="0" smtClean="0">
                <a:solidFill>
                  <a:srgbClr val="000000"/>
                </a:solidFill>
                <a:effectLst/>
                <a:latin typeface="+mj-lt"/>
              </a:rPr>
              <a:t>);  </a:t>
            </a:r>
          </a:p>
          <a:p>
            <a:pPr algn="just"/>
            <a:r>
              <a:rPr lang="en-US" sz="1500" b="0" i="0" dirty="0" smtClean="0">
                <a:solidFill>
                  <a:srgbClr val="000000"/>
                </a:solidFill>
                <a:effectLst/>
                <a:latin typeface="+mj-lt"/>
              </a:rPr>
              <a:t>    Group </a:t>
            </a:r>
            <a:r>
              <a:rPr lang="en-US" sz="1500" b="0" i="0" dirty="0" err="1" smtClean="0">
                <a:solidFill>
                  <a:srgbClr val="000000"/>
                </a:solidFill>
                <a:effectLst/>
                <a:latin typeface="+mj-lt"/>
              </a:rPr>
              <a:t>group</a:t>
            </a:r>
            <a:r>
              <a:rPr lang="en-US" sz="1500" b="0" i="0" dirty="0" smtClean="0">
                <a:solidFill>
                  <a:srgbClr val="000000"/>
                </a:solidFill>
                <a:effectLst/>
                <a:latin typeface="+mj-lt"/>
              </a:rPr>
              <a:t> = </a:t>
            </a:r>
            <a:r>
              <a:rPr lang="en-US" sz="1500" b="1" i="0" dirty="0" smtClean="0">
                <a:solidFill>
                  <a:srgbClr val="006699"/>
                </a:solidFill>
                <a:effectLst/>
                <a:latin typeface="+mj-lt"/>
              </a:rPr>
              <a:t>new</a:t>
            </a:r>
            <a:r>
              <a:rPr lang="en-US" sz="1500" b="0" i="0" dirty="0" smtClean="0">
                <a:solidFill>
                  <a:srgbClr val="000000"/>
                </a:solidFill>
                <a:effectLst/>
                <a:latin typeface="+mj-lt"/>
              </a:rPr>
              <a:t> Group(); </a:t>
            </a:r>
            <a:r>
              <a:rPr lang="en-US" sz="1500" b="0" i="0" dirty="0" smtClean="0">
                <a:solidFill>
                  <a:srgbClr val="008200"/>
                </a:solidFill>
                <a:effectLst/>
                <a:latin typeface="+mj-lt"/>
              </a:rPr>
              <a:t>//creating Group </a:t>
            </a:r>
            <a:r>
              <a:rPr lang="en-US" sz="1500" b="0" i="0" dirty="0" smtClean="0">
                <a:solidFill>
                  <a:srgbClr val="000000"/>
                </a:solidFill>
                <a:effectLst/>
                <a:latin typeface="+mj-lt"/>
              </a:rPr>
              <a:t>  </a:t>
            </a:r>
          </a:p>
          <a:p>
            <a:pPr algn="just"/>
            <a:r>
              <a:rPr lang="en-US" sz="1500" b="0" i="0" dirty="0" smtClean="0">
                <a:solidFill>
                  <a:srgbClr val="000000"/>
                </a:solidFill>
                <a:effectLst/>
                <a:latin typeface="+mj-lt"/>
              </a:rPr>
              <a:t>    Rectangle </a:t>
            </a:r>
            <a:r>
              <a:rPr lang="en-US" sz="1500" b="0" i="0" dirty="0" err="1" smtClean="0">
                <a:solidFill>
                  <a:srgbClr val="000000"/>
                </a:solidFill>
                <a:effectLst/>
                <a:latin typeface="+mj-lt"/>
              </a:rPr>
              <a:t>rect</a:t>
            </a:r>
            <a:r>
              <a:rPr lang="en-US" sz="1500" b="0" i="0" dirty="0" smtClean="0">
                <a:solidFill>
                  <a:srgbClr val="000000"/>
                </a:solidFill>
                <a:effectLst/>
                <a:latin typeface="+mj-lt"/>
              </a:rPr>
              <a:t>=</a:t>
            </a:r>
            <a:r>
              <a:rPr lang="en-US" sz="1500" b="1" i="0" dirty="0" smtClean="0">
                <a:solidFill>
                  <a:srgbClr val="006699"/>
                </a:solidFill>
                <a:effectLst/>
                <a:latin typeface="+mj-lt"/>
              </a:rPr>
              <a:t>new</a:t>
            </a:r>
            <a:r>
              <a:rPr lang="en-US" sz="1500" b="0" i="0" dirty="0" smtClean="0">
                <a:solidFill>
                  <a:srgbClr val="000000"/>
                </a:solidFill>
                <a:effectLst/>
                <a:latin typeface="+mj-lt"/>
              </a:rPr>
              <a:t> Rectangle(); </a:t>
            </a:r>
            <a:r>
              <a:rPr lang="en-US" sz="1500" b="0" i="0" dirty="0" smtClean="0">
                <a:solidFill>
                  <a:srgbClr val="008200"/>
                </a:solidFill>
                <a:effectLst/>
                <a:latin typeface="+mj-lt"/>
              </a:rPr>
              <a:t>//instantiating Rectangle </a:t>
            </a:r>
            <a:r>
              <a:rPr lang="en-US" sz="1500" b="0" i="0" dirty="0" smtClean="0">
                <a:solidFill>
                  <a:srgbClr val="000000"/>
                </a:solidFill>
                <a:effectLst/>
                <a:latin typeface="+mj-lt"/>
              </a:rPr>
              <a:t>  </a:t>
            </a:r>
          </a:p>
          <a:p>
            <a:pPr algn="just"/>
            <a:r>
              <a:rPr lang="en-US" sz="1500" b="0" i="0" dirty="0" smtClean="0">
                <a:solidFill>
                  <a:srgbClr val="000000"/>
                </a:solidFill>
                <a:effectLst/>
                <a:latin typeface="+mj-lt"/>
              </a:rPr>
              <a:t>    </a:t>
            </a:r>
            <a:r>
              <a:rPr lang="en-US" sz="1500" b="0" i="0" dirty="0" err="1" smtClean="0">
                <a:solidFill>
                  <a:srgbClr val="000000"/>
                </a:solidFill>
                <a:effectLst/>
                <a:latin typeface="+mj-lt"/>
              </a:rPr>
              <a:t>rect.setX</a:t>
            </a:r>
            <a:r>
              <a:rPr lang="en-US" sz="1500" b="0" i="0" dirty="0" smtClean="0">
                <a:solidFill>
                  <a:srgbClr val="000000"/>
                </a:solidFill>
                <a:effectLst/>
                <a:latin typeface="+mj-lt"/>
              </a:rPr>
              <a:t>(</a:t>
            </a:r>
            <a:r>
              <a:rPr lang="en-US" sz="1500" b="0" i="0" dirty="0" smtClean="0">
                <a:solidFill>
                  <a:srgbClr val="C00000"/>
                </a:solidFill>
                <a:effectLst/>
                <a:latin typeface="+mj-lt"/>
              </a:rPr>
              <a:t>20</a:t>
            </a:r>
            <a:r>
              <a:rPr lang="en-US" sz="1500" b="0" i="0" dirty="0" smtClean="0">
                <a:solidFill>
                  <a:srgbClr val="000000"/>
                </a:solidFill>
                <a:effectLst/>
                <a:latin typeface="+mj-lt"/>
              </a:rPr>
              <a:t>); </a:t>
            </a:r>
            <a:r>
              <a:rPr lang="en-US" sz="1500" b="0" i="0" dirty="0" smtClean="0">
                <a:solidFill>
                  <a:srgbClr val="008200"/>
                </a:solidFill>
                <a:effectLst/>
                <a:latin typeface="+mj-lt"/>
              </a:rPr>
              <a:t>//setting the X coordinate of upper left //corner of rectangle </a:t>
            </a:r>
            <a:r>
              <a:rPr lang="en-US" sz="1500" b="0" i="0" dirty="0" smtClean="0">
                <a:solidFill>
                  <a:srgbClr val="000000"/>
                </a:solidFill>
                <a:effectLst/>
                <a:latin typeface="+mj-lt"/>
              </a:rPr>
              <a:t>  </a:t>
            </a:r>
          </a:p>
          <a:p>
            <a:pPr algn="just"/>
            <a:r>
              <a:rPr lang="en-US" sz="1500" b="0" i="0" dirty="0" smtClean="0">
                <a:solidFill>
                  <a:srgbClr val="000000"/>
                </a:solidFill>
                <a:effectLst/>
                <a:latin typeface="+mj-lt"/>
              </a:rPr>
              <a:t>    </a:t>
            </a:r>
            <a:r>
              <a:rPr lang="en-US" sz="1500" b="0" i="0" dirty="0" err="1" smtClean="0">
                <a:solidFill>
                  <a:srgbClr val="000000"/>
                </a:solidFill>
                <a:effectLst/>
                <a:latin typeface="+mj-lt"/>
              </a:rPr>
              <a:t>rect.setY</a:t>
            </a:r>
            <a:r>
              <a:rPr lang="en-US" sz="1500" b="0" i="0" dirty="0" smtClean="0">
                <a:solidFill>
                  <a:srgbClr val="000000"/>
                </a:solidFill>
                <a:effectLst/>
                <a:latin typeface="+mj-lt"/>
              </a:rPr>
              <a:t>(</a:t>
            </a:r>
            <a:r>
              <a:rPr lang="en-US" sz="1500" b="0" i="0" dirty="0" smtClean="0">
                <a:solidFill>
                  <a:srgbClr val="C00000"/>
                </a:solidFill>
                <a:effectLst/>
                <a:latin typeface="+mj-lt"/>
              </a:rPr>
              <a:t>20</a:t>
            </a:r>
            <a:r>
              <a:rPr lang="en-US" sz="1500" b="0" i="0" dirty="0" smtClean="0">
                <a:solidFill>
                  <a:srgbClr val="000000"/>
                </a:solidFill>
                <a:effectLst/>
                <a:latin typeface="+mj-lt"/>
              </a:rPr>
              <a:t>); </a:t>
            </a:r>
            <a:r>
              <a:rPr lang="en-US" sz="1500" b="0" i="0" dirty="0" smtClean="0">
                <a:solidFill>
                  <a:srgbClr val="008200"/>
                </a:solidFill>
                <a:effectLst/>
                <a:latin typeface="+mj-lt"/>
              </a:rPr>
              <a:t>//setting the Y coordinate of upper left //corner of rectangle </a:t>
            </a:r>
            <a:r>
              <a:rPr lang="en-US" sz="1500" b="0" i="0" dirty="0" smtClean="0">
                <a:solidFill>
                  <a:srgbClr val="000000"/>
                </a:solidFill>
                <a:effectLst/>
                <a:latin typeface="+mj-lt"/>
              </a:rPr>
              <a:t>  </a:t>
            </a:r>
          </a:p>
          <a:p>
            <a:pPr algn="just"/>
            <a:r>
              <a:rPr lang="en-US" sz="1500" b="0" i="0" dirty="0" smtClean="0">
                <a:solidFill>
                  <a:srgbClr val="000000"/>
                </a:solidFill>
                <a:effectLst/>
                <a:latin typeface="+mj-lt"/>
              </a:rPr>
              <a:t>    </a:t>
            </a:r>
            <a:r>
              <a:rPr lang="en-US" sz="1500" b="0" i="0" dirty="0" err="1" smtClean="0">
                <a:solidFill>
                  <a:srgbClr val="000000"/>
                </a:solidFill>
                <a:effectLst/>
                <a:latin typeface="+mj-lt"/>
              </a:rPr>
              <a:t>rect.setWidth</a:t>
            </a:r>
            <a:r>
              <a:rPr lang="en-US" sz="1500" b="0" i="0" dirty="0" smtClean="0">
                <a:solidFill>
                  <a:srgbClr val="000000"/>
                </a:solidFill>
                <a:effectLst/>
                <a:latin typeface="+mj-lt"/>
              </a:rPr>
              <a:t>(</a:t>
            </a:r>
            <a:r>
              <a:rPr lang="en-US" sz="1500" b="0" i="0" dirty="0" smtClean="0">
                <a:solidFill>
                  <a:srgbClr val="C00000"/>
                </a:solidFill>
                <a:effectLst/>
                <a:latin typeface="+mj-lt"/>
              </a:rPr>
              <a:t>100</a:t>
            </a:r>
            <a:r>
              <a:rPr lang="en-US" sz="1500" b="0" i="0" dirty="0" smtClean="0">
                <a:solidFill>
                  <a:srgbClr val="000000"/>
                </a:solidFill>
                <a:effectLst/>
                <a:latin typeface="+mj-lt"/>
              </a:rPr>
              <a:t>); </a:t>
            </a:r>
            <a:r>
              <a:rPr lang="en-US" sz="1500" b="0" i="0" dirty="0" smtClean="0">
                <a:solidFill>
                  <a:srgbClr val="008200"/>
                </a:solidFill>
                <a:effectLst/>
                <a:latin typeface="+mj-lt"/>
              </a:rPr>
              <a:t>//setting the width of rectangle </a:t>
            </a:r>
            <a:r>
              <a:rPr lang="en-US" sz="1500" b="0" i="0" dirty="0" smtClean="0">
                <a:solidFill>
                  <a:srgbClr val="000000"/>
                </a:solidFill>
                <a:effectLst/>
                <a:latin typeface="+mj-lt"/>
              </a:rPr>
              <a:t>  </a:t>
            </a:r>
          </a:p>
          <a:p>
            <a:pPr algn="just"/>
            <a:r>
              <a:rPr lang="en-US" sz="1500" b="0" i="0" dirty="0" smtClean="0">
                <a:solidFill>
                  <a:srgbClr val="000000"/>
                </a:solidFill>
                <a:effectLst/>
                <a:latin typeface="+mj-lt"/>
              </a:rPr>
              <a:t>    </a:t>
            </a:r>
            <a:r>
              <a:rPr lang="en-US" sz="1500" b="0" i="0" dirty="0" err="1" smtClean="0">
                <a:solidFill>
                  <a:srgbClr val="000000"/>
                </a:solidFill>
                <a:effectLst/>
                <a:latin typeface="+mj-lt"/>
              </a:rPr>
              <a:t>rect.setHeight</a:t>
            </a:r>
            <a:r>
              <a:rPr lang="en-US" sz="1500" b="0" i="0" dirty="0" smtClean="0">
                <a:solidFill>
                  <a:srgbClr val="000000"/>
                </a:solidFill>
                <a:effectLst/>
                <a:latin typeface="+mj-lt"/>
              </a:rPr>
              <a:t>(</a:t>
            </a:r>
            <a:r>
              <a:rPr lang="en-US" sz="1500" b="0" i="0" dirty="0" smtClean="0">
                <a:solidFill>
                  <a:srgbClr val="C00000"/>
                </a:solidFill>
                <a:effectLst/>
                <a:latin typeface="+mj-lt"/>
              </a:rPr>
              <a:t>100</a:t>
            </a:r>
            <a:r>
              <a:rPr lang="en-US" sz="1500" b="0" i="0" dirty="0" smtClean="0">
                <a:solidFill>
                  <a:srgbClr val="000000"/>
                </a:solidFill>
                <a:effectLst/>
                <a:latin typeface="+mj-lt"/>
              </a:rPr>
              <a:t>); </a:t>
            </a:r>
            <a:r>
              <a:rPr lang="en-US" sz="1500" b="0" i="0" dirty="0" smtClean="0">
                <a:solidFill>
                  <a:srgbClr val="008200"/>
                </a:solidFill>
                <a:effectLst/>
                <a:latin typeface="+mj-lt"/>
              </a:rPr>
              <a:t>// setting the height of rectangle </a:t>
            </a:r>
            <a:r>
              <a:rPr lang="en-US" sz="1500" b="0" i="0" dirty="0" smtClean="0">
                <a:solidFill>
                  <a:srgbClr val="000000"/>
                </a:solidFill>
                <a:effectLst/>
                <a:latin typeface="+mj-lt"/>
              </a:rPr>
              <a:t>  </a:t>
            </a:r>
          </a:p>
          <a:p>
            <a:pPr algn="just"/>
            <a:r>
              <a:rPr lang="en-US" sz="1500" b="0" i="0" dirty="0" smtClean="0">
                <a:solidFill>
                  <a:srgbClr val="000000"/>
                </a:solidFill>
                <a:effectLst/>
                <a:latin typeface="+mj-lt"/>
              </a:rPr>
              <a:t>    </a:t>
            </a:r>
            <a:r>
              <a:rPr lang="en-US" sz="1500" b="0" i="0" dirty="0" err="1" smtClean="0">
                <a:solidFill>
                  <a:srgbClr val="000000"/>
                </a:solidFill>
                <a:effectLst/>
                <a:latin typeface="+mj-lt"/>
              </a:rPr>
              <a:t>group.getChildren</a:t>
            </a:r>
            <a:r>
              <a:rPr lang="en-US" sz="1500" b="0" i="0" dirty="0" smtClean="0">
                <a:solidFill>
                  <a:srgbClr val="000000"/>
                </a:solidFill>
                <a:effectLst/>
                <a:latin typeface="+mj-lt"/>
              </a:rPr>
              <a:t>().</a:t>
            </a:r>
            <a:r>
              <a:rPr lang="en-US" sz="1500" b="0" i="0" dirty="0" err="1" smtClean="0">
                <a:solidFill>
                  <a:srgbClr val="000000"/>
                </a:solidFill>
                <a:effectLst/>
                <a:latin typeface="+mj-lt"/>
              </a:rPr>
              <a:t>addAll</a:t>
            </a:r>
            <a:r>
              <a:rPr lang="en-US" sz="1500" b="0" i="0" dirty="0" smtClean="0">
                <a:solidFill>
                  <a:srgbClr val="000000"/>
                </a:solidFill>
                <a:effectLst/>
                <a:latin typeface="+mj-lt"/>
              </a:rPr>
              <a:t>(</a:t>
            </a:r>
            <a:r>
              <a:rPr lang="en-US" sz="1500" b="0" i="0" dirty="0" err="1" smtClean="0">
                <a:solidFill>
                  <a:srgbClr val="000000"/>
                </a:solidFill>
                <a:effectLst/>
                <a:latin typeface="+mj-lt"/>
              </a:rPr>
              <a:t>rect</a:t>
            </a:r>
            <a:r>
              <a:rPr lang="en-US" sz="1500" b="0" i="0" dirty="0" smtClean="0">
                <a:solidFill>
                  <a:srgbClr val="000000"/>
                </a:solidFill>
                <a:effectLst/>
                <a:latin typeface="+mj-lt"/>
              </a:rPr>
              <a:t>); </a:t>
            </a:r>
            <a:r>
              <a:rPr lang="en-US" sz="1500" b="0" i="0" dirty="0" smtClean="0">
                <a:solidFill>
                  <a:srgbClr val="008200"/>
                </a:solidFill>
                <a:effectLst/>
                <a:latin typeface="+mj-lt"/>
              </a:rPr>
              <a:t>//adding rectangle to the //group </a:t>
            </a:r>
            <a:r>
              <a:rPr lang="en-US" sz="1500" b="0" i="0" dirty="0" smtClean="0">
                <a:solidFill>
                  <a:srgbClr val="000000"/>
                </a:solidFill>
                <a:effectLst/>
                <a:latin typeface="+mj-lt"/>
              </a:rPr>
              <a:t>  </a:t>
            </a:r>
          </a:p>
          <a:p>
            <a:pPr algn="just"/>
            <a:r>
              <a:rPr lang="en-US" sz="1500" b="0" i="0" dirty="0" smtClean="0">
                <a:solidFill>
                  <a:srgbClr val="000000"/>
                </a:solidFill>
                <a:effectLst/>
                <a:latin typeface="+mj-lt"/>
              </a:rPr>
              <a:t>    Scene </a:t>
            </a:r>
            <a:r>
              <a:rPr lang="en-US" sz="1500" b="0" i="0" dirty="0" err="1" smtClean="0">
                <a:solidFill>
                  <a:srgbClr val="000000"/>
                </a:solidFill>
                <a:effectLst/>
                <a:latin typeface="+mj-lt"/>
              </a:rPr>
              <a:t>scene</a:t>
            </a:r>
            <a:r>
              <a:rPr lang="en-US" sz="1500" b="0" i="0" dirty="0" smtClean="0">
                <a:solidFill>
                  <a:srgbClr val="000000"/>
                </a:solidFill>
                <a:effectLst/>
                <a:latin typeface="+mj-lt"/>
              </a:rPr>
              <a:t> = </a:t>
            </a:r>
            <a:r>
              <a:rPr lang="en-US" sz="1500" b="1" i="0" dirty="0" smtClean="0">
                <a:solidFill>
                  <a:srgbClr val="006699"/>
                </a:solidFill>
                <a:effectLst/>
                <a:latin typeface="+mj-lt"/>
              </a:rPr>
              <a:t>new</a:t>
            </a:r>
            <a:r>
              <a:rPr lang="en-US" sz="1500" b="0" i="0" dirty="0" smtClean="0">
                <a:solidFill>
                  <a:srgbClr val="000000"/>
                </a:solidFill>
                <a:effectLst/>
                <a:latin typeface="+mj-lt"/>
              </a:rPr>
              <a:t> Scene(group,</a:t>
            </a:r>
            <a:r>
              <a:rPr lang="en-US" sz="1500" b="0" i="0" dirty="0" smtClean="0">
                <a:solidFill>
                  <a:srgbClr val="C00000"/>
                </a:solidFill>
                <a:effectLst/>
                <a:latin typeface="+mj-lt"/>
              </a:rPr>
              <a:t>200</a:t>
            </a:r>
            <a:r>
              <a:rPr lang="en-US" sz="1500" b="0" i="0" dirty="0" smtClean="0">
                <a:solidFill>
                  <a:srgbClr val="000000"/>
                </a:solidFill>
                <a:effectLst/>
                <a:latin typeface="+mj-lt"/>
              </a:rPr>
              <a:t>,</a:t>
            </a:r>
            <a:r>
              <a:rPr lang="en-US" sz="1500" b="0" i="0" dirty="0" smtClean="0">
                <a:solidFill>
                  <a:srgbClr val="C00000"/>
                </a:solidFill>
                <a:effectLst/>
                <a:latin typeface="+mj-lt"/>
              </a:rPr>
              <a:t>300</a:t>
            </a:r>
            <a:r>
              <a:rPr lang="en-US" sz="1500" b="0" i="0" dirty="0" smtClean="0">
                <a:solidFill>
                  <a:srgbClr val="000000"/>
                </a:solidFill>
                <a:effectLst/>
                <a:latin typeface="+mj-lt"/>
              </a:rPr>
              <a:t>,Color.GRAY);  </a:t>
            </a:r>
          </a:p>
          <a:p>
            <a:pPr algn="just"/>
            <a:r>
              <a:rPr lang="en-US" sz="1500" b="0" i="0" dirty="0" smtClean="0">
                <a:solidFill>
                  <a:srgbClr val="000000"/>
                </a:solidFill>
                <a:effectLst/>
                <a:latin typeface="+mj-lt"/>
              </a:rPr>
              <a:t>    </a:t>
            </a:r>
            <a:r>
              <a:rPr lang="en-US" sz="1500" b="0" i="0" dirty="0" err="1" smtClean="0">
                <a:solidFill>
                  <a:srgbClr val="000000"/>
                </a:solidFill>
                <a:effectLst/>
                <a:latin typeface="+mj-lt"/>
              </a:rPr>
              <a:t>primaryStage.setScene</a:t>
            </a:r>
            <a:r>
              <a:rPr lang="en-US" sz="1500" b="0" i="0" dirty="0" smtClean="0">
                <a:solidFill>
                  <a:srgbClr val="000000"/>
                </a:solidFill>
                <a:effectLst/>
                <a:latin typeface="+mj-lt"/>
              </a:rPr>
              <a:t>(scene);  </a:t>
            </a:r>
          </a:p>
          <a:p>
            <a:pPr algn="just"/>
            <a:r>
              <a:rPr lang="en-US" sz="1500" b="0" i="0" dirty="0" smtClean="0">
                <a:solidFill>
                  <a:srgbClr val="000000"/>
                </a:solidFill>
                <a:effectLst/>
                <a:latin typeface="+mj-lt"/>
              </a:rPr>
              <a:t>    </a:t>
            </a:r>
            <a:r>
              <a:rPr lang="en-US" sz="1500" b="0" i="0" dirty="0" err="1" smtClean="0">
                <a:solidFill>
                  <a:srgbClr val="000000"/>
                </a:solidFill>
                <a:effectLst/>
                <a:latin typeface="+mj-lt"/>
              </a:rPr>
              <a:t>primaryStage.show</a:t>
            </a:r>
            <a:r>
              <a:rPr lang="en-US" sz="1500" b="0" i="0" dirty="0" smtClean="0">
                <a:solidFill>
                  <a:srgbClr val="000000"/>
                </a:solidFill>
                <a:effectLst/>
                <a:latin typeface="+mj-lt"/>
              </a:rPr>
              <a:t>();  </a:t>
            </a:r>
          </a:p>
          <a:p>
            <a:pPr algn="just"/>
            <a:r>
              <a:rPr lang="en-US" sz="1500" b="0" i="0" dirty="0" smtClean="0">
                <a:solidFill>
                  <a:srgbClr val="000000"/>
                </a:solidFill>
                <a:effectLst/>
                <a:latin typeface="+mj-lt"/>
              </a:rPr>
              <a:t>}  </a:t>
            </a:r>
          </a:p>
          <a:p>
            <a:pPr algn="just"/>
            <a:r>
              <a:rPr lang="en-US" sz="1500" b="1" i="0" dirty="0" smtClean="0">
                <a:solidFill>
                  <a:srgbClr val="006699"/>
                </a:solidFill>
                <a:effectLst/>
                <a:latin typeface="+mj-lt"/>
              </a:rPr>
              <a:t>public</a:t>
            </a:r>
            <a:r>
              <a:rPr lang="en-US" sz="1500" b="0" i="0" dirty="0" smtClean="0">
                <a:solidFill>
                  <a:srgbClr val="000000"/>
                </a:solidFill>
                <a:effectLst/>
                <a:latin typeface="+mj-lt"/>
              </a:rPr>
              <a:t> </a:t>
            </a:r>
            <a:r>
              <a:rPr lang="en-US" sz="1500" b="1" i="0" dirty="0" smtClean="0">
                <a:solidFill>
                  <a:srgbClr val="006699"/>
                </a:solidFill>
                <a:effectLst/>
                <a:latin typeface="+mj-lt"/>
              </a:rPr>
              <a:t>static</a:t>
            </a:r>
            <a:r>
              <a:rPr lang="en-US" sz="1500" b="0" i="0" dirty="0" smtClean="0">
                <a:solidFill>
                  <a:srgbClr val="000000"/>
                </a:solidFill>
                <a:effectLst/>
                <a:latin typeface="+mj-lt"/>
              </a:rPr>
              <a:t> </a:t>
            </a:r>
            <a:r>
              <a:rPr lang="en-US" sz="1500" b="1" i="0" dirty="0" smtClean="0">
                <a:solidFill>
                  <a:srgbClr val="006699"/>
                </a:solidFill>
                <a:effectLst/>
                <a:latin typeface="+mj-lt"/>
              </a:rPr>
              <a:t>void</a:t>
            </a:r>
            <a:r>
              <a:rPr lang="en-US" sz="1500" b="0" i="0" dirty="0" smtClean="0">
                <a:solidFill>
                  <a:srgbClr val="000000"/>
                </a:solidFill>
                <a:effectLst/>
                <a:latin typeface="+mj-lt"/>
              </a:rPr>
              <a:t> main(String[] </a:t>
            </a:r>
            <a:r>
              <a:rPr lang="en-US" sz="1500" b="0" i="0" dirty="0" err="1" smtClean="0">
                <a:solidFill>
                  <a:srgbClr val="000000"/>
                </a:solidFill>
                <a:effectLst/>
                <a:latin typeface="+mj-lt"/>
              </a:rPr>
              <a:t>args</a:t>
            </a:r>
            <a:r>
              <a:rPr lang="en-US" sz="1500" b="0" i="0" dirty="0" smtClean="0">
                <a:solidFill>
                  <a:srgbClr val="000000"/>
                </a:solidFill>
                <a:effectLst/>
                <a:latin typeface="+mj-lt"/>
              </a:rPr>
              <a:t>) {  </a:t>
            </a:r>
          </a:p>
          <a:p>
            <a:pPr algn="just"/>
            <a:r>
              <a:rPr lang="en-US" sz="1500" b="0" i="0" dirty="0" smtClean="0">
                <a:solidFill>
                  <a:srgbClr val="000000"/>
                </a:solidFill>
                <a:effectLst/>
                <a:latin typeface="+mj-lt"/>
              </a:rPr>
              <a:t>    launch(</a:t>
            </a:r>
            <a:r>
              <a:rPr lang="en-US" sz="1500" b="0" i="0" dirty="0" err="1" smtClean="0">
                <a:solidFill>
                  <a:srgbClr val="000000"/>
                </a:solidFill>
                <a:effectLst/>
                <a:latin typeface="+mj-lt"/>
              </a:rPr>
              <a:t>args</a:t>
            </a:r>
            <a:r>
              <a:rPr lang="en-US" sz="1500" b="0" i="0" dirty="0" smtClean="0">
                <a:solidFill>
                  <a:srgbClr val="000000"/>
                </a:solidFill>
                <a:effectLst/>
                <a:latin typeface="+mj-lt"/>
              </a:rPr>
              <a:t>);  </a:t>
            </a:r>
          </a:p>
          <a:p>
            <a:pPr algn="just"/>
            <a:r>
              <a:rPr lang="en-US" sz="1500" b="0" i="0" dirty="0" smtClean="0">
                <a:solidFill>
                  <a:srgbClr val="000000"/>
                </a:solidFill>
                <a:effectLst/>
                <a:latin typeface="+mj-lt"/>
              </a:rPr>
              <a:t>}  </a:t>
            </a:r>
          </a:p>
          <a:p>
            <a:pPr algn="just"/>
            <a:r>
              <a:rPr lang="en-US" sz="1500" b="0" i="0" dirty="0" smtClean="0">
                <a:solidFill>
                  <a:srgbClr val="000000"/>
                </a:solidFill>
                <a:effectLst/>
                <a:latin typeface="+mj-lt"/>
              </a:rPr>
              <a:t>  </a:t>
            </a:r>
          </a:p>
          <a:p>
            <a:pPr algn="just"/>
            <a:r>
              <a:rPr lang="en-US" sz="1500" b="0" i="0" dirty="0" smtClean="0">
                <a:solidFill>
                  <a:srgbClr val="000000"/>
                </a:solidFill>
                <a:effectLst/>
                <a:latin typeface="+mj-lt"/>
              </a:rPr>
              <a:t>}  </a:t>
            </a:r>
            <a:endParaRPr lang="en-US" sz="1500" b="0" i="0" dirty="0">
              <a:solidFill>
                <a:srgbClr val="000000"/>
              </a:solidFill>
              <a:effectLst/>
              <a:latin typeface="+mj-lt"/>
            </a:endParaRPr>
          </a:p>
        </p:txBody>
      </p:sp>
      <p:sp>
        <p:nvSpPr>
          <p:cNvPr id="5" name="Rectangle 4"/>
          <p:cNvSpPr/>
          <p:nvPr/>
        </p:nvSpPr>
        <p:spPr>
          <a:xfrm>
            <a:off x="141026" y="4774401"/>
            <a:ext cx="3189028" cy="1708160"/>
          </a:xfrm>
          <a:prstGeom prst="rect">
            <a:avLst/>
          </a:prstGeom>
        </p:spPr>
        <p:txBody>
          <a:bodyPr wrap="square">
            <a:spAutoFit/>
          </a:bodyPr>
          <a:lstStyle/>
          <a:p>
            <a:pPr algn="just"/>
            <a:r>
              <a:rPr lang="en-US" sz="1500" b="1" i="0" dirty="0" smtClean="0">
                <a:solidFill>
                  <a:srgbClr val="006699"/>
                </a:solidFill>
                <a:effectLst/>
                <a:latin typeface="+mj-lt"/>
              </a:rPr>
              <a:t>package</a:t>
            </a:r>
            <a:r>
              <a:rPr lang="en-US" sz="1500" b="0" i="0" dirty="0" smtClean="0">
                <a:solidFill>
                  <a:srgbClr val="000000"/>
                </a:solidFill>
                <a:effectLst/>
                <a:latin typeface="+mj-lt"/>
              </a:rPr>
              <a:t> application;  </a:t>
            </a:r>
          </a:p>
          <a:p>
            <a:pPr algn="just"/>
            <a:r>
              <a:rPr lang="en-US" sz="1500" b="1" i="0" dirty="0" smtClean="0">
                <a:solidFill>
                  <a:srgbClr val="006699"/>
                </a:solidFill>
                <a:effectLst/>
                <a:latin typeface="+mj-lt"/>
              </a:rPr>
              <a:t>import</a:t>
            </a:r>
            <a:r>
              <a:rPr lang="en-US" sz="1500" b="0" i="0" dirty="0" smtClean="0">
                <a:solidFill>
                  <a:srgbClr val="000000"/>
                </a:solidFill>
                <a:effectLst/>
                <a:latin typeface="+mj-lt"/>
              </a:rPr>
              <a:t> </a:t>
            </a:r>
            <a:r>
              <a:rPr lang="en-US" sz="1500" b="0" i="0" dirty="0" err="1" smtClean="0">
                <a:solidFill>
                  <a:srgbClr val="000000"/>
                </a:solidFill>
                <a:effectLst/>
                <a:latin typeface="+mj-lt"/>
              </a:rPr>
              <a:t>javafx.application.Application</a:t>
            </a:r>
            <a:r>
              <a:rPr lang="en-US" sz="1500" b="0" i="0" dirty="0" smtClean="0">
                <a:solidFill>
                  <a:srgbClr val="000000"/>
                </a:solidFill>
                <a:effectLst/>
                <a:latin typeface="+mj-lt"/>
              </a:rPr>
              <a:t>;  </a:t>
            </a:r>
          </a:p>
          <a:p>
            <a:pPr algn="just"/>
            <a:r>
              <a:rPr lang="en-US" sz="1500" b="1" i="0" dirty="0" smtClean="0">
                <a:solidFill>
                  <a:srgbClr val="006699"/>
                </a:solidFill>
                <a:effectLst/>
                <a:latin typeface="+mj-lt"/>
              </a:rPr>
              <a:t>import</a:t>
            </a:r>
            <a:r>
              <a:rPr lang="en-US" sz="1500" b="0" i="0" dirty="0" smtClean="0">
                <a:solidFill>
                  <a:srgbClr val="000000"/>
                </a:solidFill>
                <a:effectLst/>
                <a:latin typeface="+mj-lt"/>
              </a:rPr>
              <a:t> </a:t>
            </a:r>
            <a:r>
              <a:rPr lang="en-US" sz="1500" b="0" i="0" dirty="0" err="1" smtClean="0">
                <a:solidFill>
                  <a:srgbClr val="000000"/>
                </a:solidFill>
                <a:effectLst/>
                <a:latin typeface="+mj-lt"/>
              </a:rPr>
              <a:t>javafx.scene.Group</a:t>
            </a:r>
            <a:r>
              <a:rPr lang="en-US" sz="1500" b="0" i="0" dirty="0" smtClean="0">
                <a:solidFill>
                  <a:srgbClr val="000000"/>
                </a:solidFill>
                <a:effectLst/>
                <a:latin typeface="+mj-lt"/>
              </a:rPr>
              <a:t>;  </a:t>
            </a:r>
          </a:p>
          <a:p>
            <a:pPr algn="just"/>
            <a:r>
              <a:rPr lang="en-US" sz="1500" b="1" i="0" dirty="0" smtClean="0">
                <a:solidFill>
                  <a:srgbClr val="006699"/>
                </a:solidFill>
                <a:effectLst/>
                <a:latin typeface="+mj-lt"/>
              </a:rPr>
              <a:t>import</a:t>
            </a:r>
            <a:r>
              <a:rPr lang="en-US" sz="1500" b="0" i="0" dirty="0" smtClean="0">
                <a:solidFill>
                  <a:srgbClr val="000000"/>
                </a:solidFill>
                <a:effectLst/>
                <a:latin typeface="+mj-lt"/>
              </a:rPr>
              <a:t> </a:t>
            </a:r>
            <a:r>
              <a:rPr lang="en-US" sz="1500" b="0" i="0" dirty="0" err="1" smtClean="0">
                <a:solidFill>
                  <a:srgbClr val="000000"/>
                </a:solidFill>
                <a:effectLst/>
                <a:latin typeface="+mj-lt"/>
              </a:rPr>
              <a:t>javafx.scene.Scene</a:t>
            </a:r>
            <a:r>
              <a:rPr lang="en-US" sz="1500" b="0" i="0" dirty="0" smtClean="0">
                <a:solidFill>
                  <a:srgbClr val="000000"/>
                </a:solidFill>
                <a:effectLst/>
                <a:latin typeface="+mj-lt"/>
              </a:rPr>
              <a:t>;  </a:t>
            </a:r>
          </a:p>
          <a:p>
            <a:pPr algn="just"/>
            <a:r>
              <a:rPr lang="en-US" sz="1500" b="1" i="0" dirty="0" smtClean="0">
                <a:solidFill>
                  <a:srgbClr val="006699"/>
                </a:solidFill>
                <a:effectLst/>
                <a:latin typeface="+mj-lt"/>
              </a:rPr>
              <a:t>import</a:t>
            </a:r>
            <a:r>
              <a:rPr lang="en-US" sz="1500" b="0" i="0" dirty="0" smtClean="0">
                <a:solidFill>
                  <a:srgbClr val="000000"/>
                </a:solidFill>
                <a:effectLst/>
                <a:latin typeface="+mj-lt"/>
              </a:rPr>
              <a:t> </a:t>
            </a:r>
            <a:r>
              <a:rPr lang="en-US" sz="1500" b="0" i="0" dirty="0" err="1" smtClean="0">
                <a:solidFill>
                  <a:srgbClr val="000000"/>
                </a:solidFill>
                <a:effectLst/>
                <a:latin typeface="+mj-lt"/>
              </a:rPr>
              <a:t>javafx.scene.paint.Color</a:t>
            </a:r>
            <a:r>
              <a:rPr lang="en-US" sz="1500" b="0" i="0" dirty="0" smtClean="0">
                <a:solidFill>
                  <a:srgbClr val="000000"/>
                </a:solidFill>
                <a:effectLst/>
                <a:latin typeface="+mj-lt"/>
              </a:rPr>
              <a:t>;  </a:t>
            </a:r>
          </a:p>
          <a:p>
            <a:pPr algn="just"/>
            <a:r>
              <a:rPr lang="en-US" sz="1500" b="1" i="0" dirty="0" smtClean="0">
                <a:solidFill>
                  <a:srgbClr val="006699"/>
                </a:solidFill>
                <a:effectLst/>
                <a:latin typeface="+mj-lt"/>
              </a:rPr>
              <a:t>import</a:t>
            </a:r>
            <a:r>
              <a:rPr lang="en-US" sz="1500" b="0" i="0" dirty="0" smtClean="0">
                <a:solidFill>
                  <a:srgbClr val="000000"/>
                </a:solidFill>
                <a:effectLst/>
                <a:latin typeface="+mj-lt"/>
              </a:rPr>
              <a:t> </a:t>
            </a:r>
            <a:r>
              <a:rPr lang="en-US" sz="1500" b="0" i="0" dirty="0" err="1" smtClean="0">
                <a:solidFill>
                  <a:srgbClr val="000000"/>
                </a:solidFill>
                <a:effectLst/>
                <a:latin typeface="+mj-lt"/>
              </a:rPr>
              <a:t>javafx.scene.shape.Rectangle</a:t>
            </a:r>
            <a:r>
              <a:rPr lang="en-US" sz="1500" b="0" i="0" dirty="0" smtClean="0">
                <a:solidFill>
                  <a:srgbClr val="000000"/>
                </a:solidFill>
                <a:effectLst/>
                <a:latin typeface="+mj-lt"/>
              </a:rPr>
              <a:t>;  </a:t>
            </a:r>
          </a:p>
          <a:p>
            <a:pPr algn="just"/>
            <a:r>
              <a:rPr lang="en-US" sz="1500" b="1" i="0" dirty="0" smtClean="0">
                <a:solidFill>
                  <a:srgbClr val="006699"/>
                </a:solidFill>
                <a:effectLst/>
                <a:latin typeface="+mj-lt"/>
              </a:rPr>
              <a:t>import</a:t>
            </a:r>
            <a:r>
              <a:rPr lang="en-US" sz="1500" b="0" i="0" dirty="0" smtClean="0">
                <a:solidFill>
                  <a:srgbClr val="000000"/>
                </a:solidFill>
                <a:effectLst/>
                <a:latin typeface="+mj-lt"/>
              </a:rPr>
              <a:t> </a:t>
            </a:r>
            <a:r>
              <a:rPr lang="en-US" sz="1500" b="0" i="0" dirty="0" err="1" smtClean="0">
                <a:solidFill>
                  <a:srgbClr val="000000"/>
                </a:solidFill>
                <a:effectLst/>
                <a:latin typeface="+mj-lt"/>
              </a:rPr>
              <a:t>javafx.stage.Stage</a:t>
            </a:r>
            <a:r>
              <a:rPr lang="en-US" sz="1500" b="0" i="0" dirty="0" smtClean="0">
                <a:solidFill>
                  <a:srgbClr val="000000"/>
                </a:solidFill>
                <a:effectLst/>
                <a:latin typeface="+mj-lt"/>
              </a:rPr>
              <a:t>;  </a:t>
            </a:r>
            <a:endParaRPr lang="en-US" sz="1500" b="0" i="0" dirty="0">
              <a:solidFill>
                <a:srgbClr val="000000"/>
              </a:solidFill>
              <a:effectLst/>
              <a:latin typeface="+mj-lt"/>
            </a:endParaRPr>
          </a:p>
        </p:txBody>
      </p:sp>
      <p:pic>
        <p:nvPicPr>
          <p:cNvPr id="3074" name="Picture 2" descr="JavaFX Rectangle Outp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527" y="1094641"/>
            <a:ext cx="1905000" cy="32099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412657" y="255475"/>
            <a:ext cx="2069797" cy="369332"/>
          </a:xfrm>
          <a:prstGeom prst="rect">
            <a:avLst/>
          </a:prstGeom>
        </p:spPr>
        <p:txBody>
          <a:bodyPr wrap="none">
            <a:spAutoFit/>
          </a:bodyPr>
          <a:lstStyle/>
          <a:p>
            <a:pPr algn="just"/>
            <a:r>
              <a:rPr lang="en-US" b="0" i="0" dirty="0" err="1" smtClean="0">
                <a:solidFill>
                  <a:srgbClr val="610B38"/>
                </a:solidFill>
                <a:effectLst/>
                <a:latin typeface="erdana"/>
              </a:rPr>
              <a:t>JavaFX</a:t>
            </a:r>
            <a:r>
              <a:rPr lang="en-US" b="0" i="0" dirty="0" smtClean="0">
                <a:solidFill>
                  <a:srgbClr val="610B38"/>
                </a:solidFill>
                <a:effectLst/>
                <a:latin typeface="erdana"/>
              </a:rPr>
              <a:t> Rectangle</a:t>
            </a:r>
            <a:endParaRPr lang="en-US" b="0" i="0" dirty="0">
              <a:solidFill>
                <a:srgbClr val="610B38"/>
              </a:solidFill>
              <a:effectLst/>
              <a:latin typeface="erdana"/>
            </a:endParaRPr>
          </a:p>
        </p:txBody>
      </p:sp>
      <p:pic>
        <p:nvPicPr>
          <p:cNvPr id="3076" name="Picture 4" descr="JavaFX Rectangle Rounded Corner Outpu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1881" y="3484725"/>
            <a:ext cx="1905000" cy="320992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0063671" y="2610387"/>
            <a:ext cx="1313180" cy="369332"/>
          </a:xfrm>
          <a:prstGeom prst="rect">
            <a:avLst/>
          </a:prstGeom>
        </p:spPr>
        <p:txBody>
          <a:bodyPr wrap="none">
            <a:spAutoFit/>
          </a:bodyPr>
          <a:lstStyle/>
          <a:p>
            <a:pPr algn="just"/>
            <a:r>
              <a:rPr lang="en-US" b="0" i="0" dirty="0" smtClean="0">
                <a:solidFill>
                  <a:srgbClr val="610B38"/>
                </a:solidFill>
                <a:effectLst/>
                <a:latin typeface="erdana"/>
              </a:rPr>
              <a:t>Classwork:</a:t>
            </a:r>
            <a:endParaRPr lang="en-US" b="0" i="0" dirty="0">
              <a:solidFill>
                <a:srgbClr val="610B38"/>
              </a:solidFill>
              <a:effectLst/>
              <a:latin typeface="erdana"/>
            </a:endParaRPr>
          </a:p>
        </p:txBody>
      </p:sp>
    </p:spTree>
    <p:extLst>
      <p:ext uri="{BB962C8B-B14F-4D97-AF65-F5344CB8AC3E}">
        <p14:creationId xmlns:p14="http://schemas.microsoft.com/office/powerpoint/2010/main" val="79741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076"/>
                                        </p:tgtEl>
                                        <p:attrNameLst>
                                          <p:attrName>style.visibility</p:attrName>
                                        </p:attrNameLst>
                                      </p:cBhvr>
                                      <p:to>
                                        <p:strVal val="visible"/>
                                      </p:to>
                                    </p:set>
                                    <p:animEffect transition="in" filter="fade">
                                      <p:cBhvr>
                                        <p:cTn id="35" dur="1000"/>
                                        <p:tgtEl>
                                          <p:spTgt spid="3076"/>
                                        </p:tgtEl>
                                      </p:cBhvr>
                                    </p:animEffect>
                                    <p:anim calcmode="lin" valueType="num">
                                      <p:cBhvr>
                                        <p:cTn id="36" dur="1000" fill="hold"/>
                                        <p:tgtEl>
                                          <p:spTgt spid="3076"/>
                                        </p:tgtEl>
                                        <p:attrNameLst>
                                          <p:attrName>ppt_x</p:attrName>
                                        </p:attrNameLst>
                                      </p:cBhvr>
                                      <p:tavLst>
                                        <p:tav tm="0">
                                          <p:val>
                                            <p:strVal val="#ppt_x"/>
                                          </p:val>
                                        </p:tav>
                                        <p:tav tm="100000">
                                          <p:val>
                                            <p:strVal val="#ppt_x"/>
                                          </p:val>
                                        </p:tav>
                                      </p:tavLst>
                                    </p:anim>
                                    <p:anim calcmode="lin" valueType="num">
                                      <p:cBhvr>
                                        <p:cTn id="37"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0460" y="323208"/>
            <a:ext cx="6096000" cy="1708160"/>
          </a:xfrm>
          <a:prstGeom prst="rect">
            <a:avLst/>
          </a:prstGeom>
        </p:spPr>
        <p:txBody>
          <a:bodyPr>
            <a:spAutoFit/>
          </a:bodyPr>
          <a:lstStyle/>
          <a:p>
            <a:pPr algn="ctr"/>
            <a:r>
              <a:rPr lang="en-US" sz="1500" b="0" i="0" dirty="0" err="1" smtClean="0">
                <a:solidFill>
                  <a:srgbClr val="610B38"/>
                </a:solidFill>
                <a:effectLst/>
                <a:latin typeface="+mj-lt"/>
              </a:rPr>
              <a:t>JavaFX</a:t>
            </a:r>
            <a:r>
              <a:rPr lang="en-US" sz="1500" b="0" i="0" dirty="0" smtClean="0">
                <a:solidFill>
                  <a:srgbClr val="610B38"/>
                </a:solidFill>
                <a:effectLst/>
                <a:latin typeface="+mj-lt"/>
              </a:rPr>
              <a:t> </a:t>
            </a:r>
            <a:r>
              <a:rPr lang="en-US" sz="1500" b="0" i="0" dirty="0" err="1" smtClean="0">
                <a:solidFill>
                  <a:srgbClr val="610B38"/>
                </a:solidFill>
                <a:effectLst/>
                <a:latin typeface="+mj-lt"/>
              </a:rPr>
              <a:t>Cirlce</a:t>
            </a:r>
            <a:endParaRPr lang="en-US" sz="1500" b="0" i="0" dirty="0" smtClean="0">
              <a:solidFill>
                <a:srgbClr val="610B38"/>
              </a:solidFill>
              <a:effectLst/>
              <a:latin typeface="+mj-lt"/>
            </a:endParaRPr>
          </a:p>
          <a:p>
            <a:pPr algn="ctr"/>
            <a:endParaRPr lang="en-US" sz="1500" b="0" i="0" dirty="0" smtClean="0">
              <a:solidFill>
                <a:srgbClr val="610B38"/>
              </a:solidFill>
              <a:effectLst/>
              <a:latin typeface="+mj-lt"/>
            </a:endParaRPr>
          </a:p>
          <a:p>
            <a:pPr algn="just"/>
            <a:r>
              <a:rPr lang="en-US" sz="1500" b="0" i="0" dirty="0" smtClean="0">
                <a:solidFill>
                  <a:srgbClr val="333333"/>
                </a:solidFill>
                <a:effectLst/>
                <a:latin typeface="+mj-lt"/>
              </a:rPr>
              <a:t>A circle is a special type of ellipse with both of the focal points at the same position. Its horizontal radius is equal to its vertical radius. </a:t>
            </a:r>
            <a:r>
              <a:rPr lang="en-US" sz="1500" b="0" i="0" dirty="0" err="1" smtClean="0">
                <a:solidFill>
                  <a:srgbClr val="333333"/>
                </a:solidFill>
                <a:effectLst/>
                <a:latin typeface="+mj-lt"/>
              </a:rPr>
              <a:t>JavaFX</a:t>
            </a:r>
            <a:r>
              <a:rPr lang="en-US" sz="1500" b="0" i="0" dirty="0" smtClean="0">
                <a:solidFill>
                  <a:srgbClr val="333333"/>
                </a:solidFill>
                <a:effectLst/>
                <a:latin typeface="+mj-lt"/>
              </a:rPr>
              <a:t> allows us to create Circle on the GUI of any application by just instantiating </a:t>
            </a:r>
            <a:r>
              <a:rPr lang="en-US" sz="1500" b="1" i="0" dirty="0" err="1" smtClean="0">
                <a:solidFill>
                  <a:srgbClr val="333333"/>
                </a:solidFill>
                <a:effectLst/>
                <a:latin typeface="+mj-lt"/>
              </a:rPr>
              <a:t>javafx.scene.shape.Circle</a:t>
            </a:r>
            <a:r>
              <a:rPr lang="en-US" sz="1500" b="0" i="0" dirty="0" smtClean="0">
                <a:solidFill>
                  <a:srgbClr val="333333"/>
                </a:solidFill>
                <a:effectLst/>
                <a:latin typeface="+mj-lt"/>
              </a:rPr>
              <a:t> class. Just set the class properties by using the instance setter methods and add the class object to the Group.</a:t>
            </a:r>
            <a:endParaRPr lang="en-US" sz="1500" b="0" i="0" dirty="0">
              <a:solidFill>
                <a:srgbClr val="333333"/>
              </a:solidFill>
              <a:effectLst/>
              <a:latin typeface="+mj-lt"/>
            </a:endParaRPr>
          </a:p>
        </p:txBody>
      </p:sp>
      <p:sp>
        <p:nvSpPr>
          <p:cNvPr id="5" name="Rectangle 4"/>
          <p:cNvSpPr/>
          <p:nvPr/>
        </p:nvSpPr>
        <p:spPr>
          <a:xfrm>
            <a:off x="7005851" y="71527"/>
            <a:ext cx="4894997" cy="6786473"/>
          </a:xfrm>
          <a:prstGeom prst="rect">
            <a:avLst/>
          </a:prstGeom>
        </p:spPr>
        <p:txBody>
          <a:bodyPr wrap="square">
            <a:spAutoFit/>
          </a:bodyPr>
          <a:lstStyle/>
          <a:p>
            <a:pPr algn="just"/>
            <a:r>
              <a:rPr lang="en-US" sz="1500" b="1" i="0" dirty="0" smtClean="0">
                <a:solidFill>
                  <a:srgbClr val="006699"/>
                </a:solidFill>
                <a:effectLst/>
                <a:latin typeface="+mj-lt"/>
              </a:rPr>
              <a:t>package</a:t>
            </a:r>
            <a:r>
              <a:rPr lang="en-US" sz="1500" b="0" i="0" dirty="0" smtClean="0">
                <a:solidFill>
                  <a:srgbClr val="000000"/>
                </a:solidFill>
                <a:effectLst/>
                <a:latin typeface="+mj-lt"/>
              </a:rPr>
              <a:t> application;  </a:t>
            </a:r>
          </a:p>
          <a:p>
            <a:pPr algn="just"/>
            <a:r>
              <a:rPr lang="en-US" sz="1500" b="1" i="0" dirty="0" smtClean="0">
                <a:solidFill>
                  <a:srgbClr val="006699"/>
                </a:solidFill>
                <a:effectLst/>
                <a:latin typeface="+mj-lt"/>
              </a:rPr>
              <a:t>import</a:t>
            </a:r>
            <a:r>
              <a:rPr lang="en-US" sz="1500" b="0" i="0" dirty="0" smtClean="0">
                <a:solidFill>
                  <a:srgbClr val="000000"/>
                </a:solidFill>
                <a:effectLst/>
                <a:latin typeface="+mj-lt"/>
              </a:rPr>
              <a:t> </a:t>
            </a:r>
            <a:r>
              <a:rPr lang="en-US" sz="1500" b="0" i="0" dirty="0" err="1" smtClean="0">
                <a:solidFill>
                  <a:srgbClr val="000000"/>
                </a:solidFill>
                <a:effectLst/>
                <a:latin typeface="+mj-lt"/>
              </a:rPr>
              <a:t>javafx.application.Application</a:t>
            </a:r>
            <a:r>
              <a:rPr lang="en-US" sz="1500" b="0" i="0" dirty="0" smtClean="0">
                <a:solidFill>
                  <a:srgbClr val="000000"/>
                </a:solidFill>
                <a:effectLst/>
                <a:latin typeface="+mj-lt"/>
              </a:rPr>
              <a:t>;  </a:t>
            </a:r>
          </a:p>
          <a:p>
            <a:pPr algn="just"/>
            <a:r>
              <a:rPr lang="en-US" sz="1500" b="1" i="0" dirty="0" smtClean="0">
                <a:solidFill>
                  <a:srgbClr val="006699"/>
                </a:solidFill>
                <a:effectLst/>
                <a:latin typeface="+mj-lt"/>
              </a:rPr>
              <a:t>import</a:t>
            </a:r>
            <a:r>
              <a:rPr lang="en-US" sz="1500" b="0" i="0" dirty="0" smtClean="0">
                <a:solidFill>
                  <a:srgbClr val="000000"/>
                </a:solidFill>
                <a:effectLst/>
                <a:latin typeface="+mj-lt"/>
              </a:rPr>
              <a:t> </a:t>
            </a:r>
            <a:r>
              <a:rPr lang="en-US" sz="1500" b="0" i="0" dirty="0" err="1" smtClean="0">
                <a:solidFill>
                  <a:srgbClr val="000000"/>
                </a:solidFill>
                <a:effectLst/>
                <a:latin typeface="+mj-lt"/>
              </a:rPr>
              <a:t>javafx.scene.Group</a:t>
            </a:r>
            <a:r>
              <a:rPr lang="en-US" sz="1500" b="0" i="0" dirty="0" smtClean="0">
                <a:solidFill>
                  <a:srgbClr val="000000"/>
                </a:solidFill>
                <a:effectLst/>
                <a:latin typeface="+mj-lt"/>
              </a:rPr>
              <a:t>;  </a:t>
            </a:r>
          </a:p>
          <a:p>
            <a:pPr algn="just"/>
            <a:r>
              <a:rPr lang="en-US" sz="1500" b="1" i="0" dirty="0" smtClean="0">
                <a:solidFill>
                  <a:srgbClr val="006699"/>
                </a:solidFill>
                <a:effectLst/>
                <a:latin typeface="+mj-lt"/>
              </a:rPr>
              <a:t>import</a:t>
            </a:r>
            <a:r>
              <a:rPr lang="en-US" sz="1500" b="0" i="0" dirty="0" smtClean="0">
                <a:solidFill>
                  <a:srgbClr val="000000"/>
                </a:solidFill>
                <a:effectLst/>
                <a:latin typeface="+mj-lt"/>
              </a:rPr>
              <a:t> </a:t>
            </a:r>
            <a:r>
              <a:rPr lang="en-US" sz="1500" b="0" i="0" dirty="0" err="1" smtClean="0">
                <a:solidFill>
                  <a:srgbClr val="000000"/>
                </a:solidFill>
                <a:effectLst/>
                <a:latin typeface="+mj-lt"/>
              </a:rPr>
              <a:t>javafx.scene.Scene</a:t>
            </a:r>
            <a:r>
              <a:rPr lang="en-US" sz="1500" b="0" i="0" dirty="0" smtClean="0">
                <a:solidFill>
                  <a:srgbClr val="000000"/>
                </a:solidFill>
                <a:effectLst/>
                <a:latin typeface="+mj-lt"/>
              </a:rPr>
              <a:t>;  </a:t>
            </a:r>
          </a:p>
          <a:p>
            <a:pPr algn="just"/>
            <a:r>
              <a:rPr lang="en-US" sz="1500" b="1" i="0" dirty="0" smtClean="0">
                <a:solidFill>
                  <a:srgbClr val="006699"/>
                </a:solidFill>
                <a:effectLst/>
                <a:latin typeface="+mj-lt"/>
              </a:rPr>
              <a:t>import</a:t>
            </a:r>
            <a:r>
              <a:rPr lang="en-US" sz="1500" b="0" i="0" dirty="0" smtClean="0">
                <a:solidFill>
                  <a:srgbClr val="000000"/>
                </a:solidFill>
                <a:effectLst/>
                <a:latin typeface="+mj-lt"/>
              </a:rPr>
              <a:t> </a:t>
            </a:r>
            <a:r>
              <a:rPr lang="en-US" sz="1500" b="0" i="0" dirty="0" err="1" smtClean="0">
                <a:solidFill>
                  <a:srgbClr val="000000"/>
                </a:solidFill>
                <a:effectLst/>
                <a:latin typeface="+mj-lt"/>
              </a:rPr>
              <a:t>javafx.scene.paint.Color</a:t>
            </a:r>
            <a:r>
              <a:rPr lang="en-US" sz="1500" b="0" i="0" dirty="0" smtClean="0">
                <a:solidFill>
                  <a:srgbClr val="000000"/>
                </a:solidFill>
                <a:effectLst/>
                <a:latin typeface="+mj-lt"/>
              </a:rPr>
              <a:t>;  </a:t>
            </a:r>
          </a:p>
          <a:p>
            <a:pPr algn="just"/>
            <a:r>
              <a:rPr lang="en-US" sz="1500" b="1" i="0" dirty="0" smtClean="0">
                <a:solidFill>
                  <a:srgbClr val="006699"/>
                </a:solidFill>
                <a:effectLst/>
                <a:latin typeface="+mj-lt"/>
              </a:rPr>
              <a:t>import</a:t>
            </a:r>
            <a:r>
              <a:rPr lang="en-US" sz="1500" b="0" i="0" dirty="0" smtClean="0">
                <a:solidFill>
                  <a:srgbClr val="000000"/>
                </a:solidFill>
                <a:effectLst/>
                <a:latin typeface="+mj-lt"/>
              </a:rPr>
              <a:t> </a:t>
            </a:r>
            <a:r>
              <a:rPr lang="en-US" sz="1500" b="0" i="0" dirty="0" err="1" smtClean="0">
                <a:solidFill>
                  <a:srgbClr val="000000"/>
                </a:solidFill>
                <a:effectLst/>
                <a:latin typeface="+mj-lt"/>
              </a:rPr>
              <a:t>javafx.scene.shape.Circle</a:t>
            </a:r>
            <a:r>
              <a:rPr lang="en-US" sz="1500" b="0" i="0" dirty="0" smtClean="0">
                <a:solidFill>
                  <a:srgbClr val="000000"/>
                </a:solidFill>
                <a:effectLst/>
                <a:latin typeface="+mj-lt"/>
              </a:rPr>
              <a:t>;  </a:t>
            </a:r>
          </a:p>
          <a:p>
            <a:pPr algn="just"/>
            <a:r>
              <a:rPr lang="en-US" sz="1500" b="1" i="0" dirty="0" smtClean="0">
                <a:solidFill>
                  <a:srgbClr val="006699"/>
                </a:solidFill>
                <a:effectLst/>
                <a:latin typeface="+mj-lt"/>
              </a:rPr>
              <a:t>import</a:t>
            </a:r>
            <a:r>
              <a:rPr lang="en-US" sz="1500" b="0" i="0" dirty="0" smtClean="0">
                <a:solidFill>
                  <a:srgbClr val="000000"/>
                </a:solidFill>
                <a:effectLst/>
                <a:latin typeface="+mj-lt"/>
              </a:rPr>
              <a:t> </a:t>
            </a:r>
            <a:r>
              <a:rPr lang="en-US" sz="1500" b="0" i="0" dirty="0" err="1" smtClean="0">
                <a:solidFill>
                  <a:srgbClr val="000000"/>
                </a:solidFill>
                <a:effectLst/>
                <a:latin typeface="+mj-lt"/>
              </a:rPr>
              <a:t>javafx.stage.Stage</a:t>
            </a:r>
            <a:r>
              <a:rPr lang="en-US" sz="1500" b="0" i="0" dirty="0" smtClean="0">
                <a:solidFill>
                  <a:srgbClr val="000000"/>
                </a:solidFill>
                <a:effectLst/>
                <a:latin typeface="+mj-lt"/>
              </a:rPr>
              <a:t>;  </a:t>
            </a:r>
          </a:p>
          <a:p>
            <a:pPr algn="just"/>
            <a:r>
              <a:rPr lang="en-US" sz="1500" b="1" i="0" dirty="0" smtClean="0">
                <a:solidFill>
                  <a:srgbClr val="006699"/>
                </a:solidFill>
                <a:effectLst/>
                <a:latin typeface="+mj-lt"/>
              </a:rPr>
              <a:t>public</a:t>
            </a:r>
            <a:r>
              <a:rPr lang="en-US" sz="1500" b="0" i="0" dirty="0" smtClean="0">
                <a:solidFill>
                  <a:srgbClr val="000000"/>
                </a:solidFill>
                <a:effectLst/>
                <a:latin typeface="+mj-lt"/>
              </a:rPr>
              <a:t> </a:t>
            </a:r>
            <a:r>
              <a:rPr lang="en-US" sz="1500" b="1" i="0" dirty="0" smtClean="0">
                <a:solidFill>
                  <a:srgbClr val="006699"/>
                </a:solidFill>
                <a:effectLst/>
                <a:latin typeface="+mj-lt"/>
              </a:rPr>
              <a:t>class</a:t>
            </a:r>
            <a:r>
              <a:rPr lang="en-US" sz="1500" b="0" i="0" dirty="0" smtClean="0">
                <a:solidFill>
                  <a:srgbClr val="000000"/>
                </a:solidFill>
                <a:effectLst/>
                <a:latin typeface="+mj-lt"/>
              </a:rPr>
              <a:t> </a:t>
            </a:r>
            <a:r>
              <a:rPr lang="en-US" sz="1500" b="0" i="0" dirty="0" err="1" smtClean="0">
                <a:solidFill>
                  <a:srgbClr val="000000"/>
                </a:solidFill>
                <a:effectLst/>
                <a:latin typeface="+mj-lt"/>
              </a:rPr>
              <a:t>Shape_Example</a:t>
            </a:r>
            <a:r>
              <a:rPr lang="en-US" sz="1500" b="0" i="0" dirty="0" smtClean="0">
                <a:solidFill>
                  <a:srgbClr val="000000"/>
                </a:solidFill>
                <a:effectLst/>
                <a:latin typeface="+mj-lt"/>
              </a:rPr>
              <a:t> </a:t>
            </a:r>
            <a:r>
              <a:rPr lang="en-US" sz="1500" b="1" i="0" dirty="0" smtClean="0">
                <a:solidFill>
                  <a:srgbClr val="006699"/>
                </a:solidFill>
                <a:effectLst/>
                <a:latin typeface="+mj-lt"/>
              </a:rPr>
              <a:t>extends</a:t>
            </a:r>
            <a:r>
              <a:rPr lang="en-US" sz="1500" b="0" i="0" dirty="0" smtClean="0">
                <a:solidFill>
                  <a:srgbClr val="000000"/>
                </a:solidFill>
                <a:effectLst/>
                <a:latin typeface="+mj-lt"/>
              </a:rPr>
              <a:t> Application{  </a:t>
            </a:r>
          </a:p>
          <a:p>
            <a:pPr algn="just"/>
            <a:r>
              <a:rPr lang="en-US" sz="1500" b="0" i="0" dirty="0" smtClean="0">
                <a:solidFill>
                  <a:srgbClr val="000000"/>
                </a:solidFill>
                <a:effectLst/>
                <a:latin typeface="+mj-lt"/>
              </a:rPr>
              <a:t>  </a:t>
            </a:r>
          </a:p>
          <a:p>
            <a:pPr algn="just"/>
            <a:r>
              <a:rPr lang="en-US" sz="1500" b="0" i="0" dirty="0" smtClean="0">
                <a:solidFill>
                  <a:srgbClr val="000000"/>
                </a:solidFill>
                <a:effectLst/>
                <a:latin typeface="+mj-lt"/>
              </a:rPr>
              <a:t>    </a:t>
            </a:r>
            <a:r>
              <a:rPr lang="en-US" sz="1500" b="0" i="0" dirty="0" smtClean="0">
                <a:solidFill>
                  <a:srgbClr val="646464"/>
                </a:solidFill>
                <a:effectLst/>
                <a:latin typeface="+mj-lt"/>
              </a:rPr>
              <a:t>@Override</a:t>
            </a:r>
            <a:r>
              <a:rPr lang="en-US" sz="1500" b="0" i="0" dirty="0" smtClean="0">
                <a:solidFill>
                  <a:srgbClr val="000000"/>
                </a:solidFill>
                <a:effectLst/>
                <a:latin typeface="+mj-lt"/>
              </a:rPr>
              <a:t>  </a:t>
            </a:r>
          </a:p>
          <a:p>
            <a:pPr algn="just"/>
            <a:r>
              <a:rPr lang="en-US" sz="1500" b="0" i="0" dirty="0" smtClean="0">
                <a:solidFill>
                  <a:srgbClr val="000000"/>
                </a:solidFill>
                <a:effectLst/>
                <a:latin typeface="+mj-lt"/>
              </a:rPr>
              <a:t>    </a:t>
            </a:r>
            <a:r>
              <a:rPr lang="en-US" sz="1500" b="1" i="0" dirty="0" smtClean="0">
                <a:solidFill>
                  <a:srgbClr val="006699"/>
                </a:solidFill>
                <a:effectLst/>
                <a:latin typeface="+mj-lt"/>
              </a:rPr>
              <a:t>public</a:t>
            </a:r>
            <a:r>
              <a:rPr lang="en-US" sz="1500" b="0" i="0" dirty="0" smtClean="0">
                <a:solidFill>
                  <a:srgbClr val="000000"/>
                </a:solidFill>
                <a:effectLst/>
                <a:latin typeface="+mj-lt"/>
              </a:rPr>
              <a:t> </a:t>
            </a:r>
            <a:r>
              <a:rPr lang="en-US" sz="1500" b="1" i="0" dirty="0" smtClean="0">
                <a:solidFill>
                  <a:srgbClr val="006699"/>
                </a:solidFill>
                <a:effectLst/>
                <a:latin typeface="+mj-lt"/>
              </a:rPr>
              <a:t>void</a:t>
            </a:r>
            <a:r>
              <a:rPr lang="en-US" sz="1500" b="0" i="0" dirty="0" smtClean="0">
                <a:solidFill>
                  <a:srgbClr val="000000"/>
                </a:solidFill>
                <a:effectLst/>
                <a:latin typeface="+mj-lt"/>
              </a:rPr>
              <a:t> start(Stage </a:t>
            </a:r>
            <a:r>
              <a:rPr lang="en-US" sz="1500" b="0" i="0" dirty="0" err="1" smtClean="0">
                <a:solidFill>
                  <a:srgbClr val="000000"/>
                </a:solidFill>
                <a:effectLst/>
                <a:latin typeface="+mj-lt"/>
              </a:rPr>
              <a:t>primaryStage</a:t>
            </a:r>
            <a:r>
              <a:rPr lang="en-US" sz="1500" b="0" i="0" dirty="0" smtClean="0">
                <a:solidFill>
                  <a:srgbClr val="000000"/>
                </a:solidFill>
                <a:effectLst/>
                <a:latin typeface="+mj-lt"/>
              </a:rPr>
              <a:t>) </a:t>
            </a:r>
            <a:r>
              <a:rPr lang="en-US" sz="1500" b="1" i="0" dirty="0" smtClean="0">
                <a:solidFill>
                  <a:srgbClr val="006699"/>
                </a:solidFill>
                <a:effectLst/>
                <a:latin typeface="+mj-lt"/>
              </a:rPr>
              <a:t>throws</a:t>
            </a:r>
            <a:r>
              <a:rPr lang="en-US" sz="1500" b="0" i="0" dirty="0" smtClean="0">
                <a:solidFill>
                  <a:srgbClr val="000000"/>
                </a:solidFill>
                <a:effectLst/>
                <a:latin typeface="+mj-lt"/>
              </a:rPr>
              <a:t> Exception {  </a:t>
            </a:r>
          </a:p>
          <a:p>
            <a:pPr algn="just"/>
            <a:r>
              <a:rPr lang="en-US" sz="1500" b="0" i="0" dirty="0" smtClean="0">
                <a:solidFill>
                  <a:srgbClr val="000000"/>
                </a:solidFill>
                <a:effectLst/>
                <a:latin typeface="+mj-lt"/>
              </a:rPr>
              <a:t>        </a:t>
            </a:r>
            <a:r>
              <a:rPr lang="en-US" sz="1500" b="0" i="0" dirty="0" smtClean="0">
                <a:solidFill>
                  <a:srgbClr val="008200"/>
                </a:solidFill>
                <a:effectLst/>
                <a:latin typeface="+mj-lt"/>
              </a:rPr>
              <a:t>// TODO Auto-generated method stub</a:t>
            </a:r>
            <a:r>
              <a:rPr lang="en-US" sz="1500" b="0" i="0" dirty="0" smtClean="0">
                <a:solidFill>
                  <a:srgbClr val="000000"/>
                </a:solidFill>
                <a:effectLst/>
                <a:latin typeface="+mj-lt"/>
              </a:rPr>
              <a:t>  </a:t>
            </a:r>
          </a:p>
          <a:p>
            <a:pPr algn="just"/>
            <a:r>
              <a:rPr lang="en-US" sz="1500" b="0" i="0" dirty="0" smtClean="0">
                <a:solidFill>
                  <a:srgbClr val="000000"/>
                </a:solidFill>
                <a:effectLst/>
                <a:latin typeface="+mj-lt"/>
              </a:rPr>
              <a:t>    </a:t>
            </a:r>
            <a:r>
              <a:rPr lang="en-US" sz="1500" b="0" i="0" dirty="0" err="1" smtClean="0">
                <a:solidFill>
                  <a:srgbClr val="000000"/>
                </a:solidFill>
                <a:effectLst/>
                <a:latin typeface="+mj-lt"/>
              </a:rPr>
              <a:t>primaryStage.setTitle</a:t>
            </a:r>
            <a:r>
              <a:rPr lang="en-US" sz="1500" b="0" i="0" dirty="0" smtClean="0">
                <a:solidFill>
                  <a:srgbClr val="000000"/>
                </a:solidFill>
                <a:effectLst/>
                <a:latin typeface="+mj-lt"/>
              </a:rPr>
              <a:t>(</a:t>
            </a:r>
            <a:r>
              <a:rPr lang="en-US" sz="1500" b="0" i="0" dirty="0" smtClean="0">
                <a:solidFill>
                  <a:srgbClr val="0000FF"/>
                </a:solidFill>
                <a:effectLst/>
                <a:latin typeface="+mj-lt"/>
              </a:rPr>
              <a:t>"Circle Example"</a:t>
            </a:r>
            <a:r>
              <a:rPr lang="en-US" sz="1500" b="0" i="0" dirty="0" smtClean="0">
                <a:solidFill>
                  <a:srgbClr val="000000"/>
                </a:solidFill>
                <a:effectLst/>
                <a:latin typeface="+mj-lt"/>
              </a:rPr>
              <a:t>);  </a:t>
            </a:r>
          </a:p>
          <a:p>
            <a:pPr algn="just"/>
            <a:r>
              <a:rPr lang="en-US" sz="1500" b="0" i="0" dirty="0" smtClean="0">
                <a:solidFill>
                  <a:srgbClr val="000000"/>
                </a:solidFill>
                <a:effectLst/>
                <a:latin typeface="+mj-lt"/>
              </a:rPr>
              <a:t>    Group </a:t>
            </a:r>
            <a:r>
              <a:rPr lang="en-US" sz="1500" b="0" i="0" dirty="0" err="1" smtClean="0">
                <a:solidFill>
                  <a:srgbClr val="000000"/>
                </a:solidFill>
                <a:effectLst/>
                <a:latin typeface="+mj-lt"/>
              </a:rPr>
              <a:t>group</a:t>
            </a:r>
            <a:r>
              <a:rPr lang="en-US" sz="1500" b="0" i="0" dirty="0" smtClean="0">
                <a:solidFill>
                  <a:srgbClr val="000000"/>
                </a:solidFill>
                <a:effectLst/>
                <a:latin typeface="+mj-lt"/>
              </a:rPr>
              <a:t> = </a:t>
            </a:r>
            <a:r>
              <a:rPr lang="en-US" sz="1500" b="1" i="0" dirty="0" smtClean="0">
                <a:solidFill>
                  <a:srgbClr val="006699"/>
                </a:solidFill>
                <a:effectLst/>
                <a:latin typeface="+mj-lt"/>
              </a:rPr>
              <a:t>new</a:t>
            </a:r>
            <a:r>
              <a:rPr lang="en-US" sz="1500" b="0" i="0" dirty="0" smtClean="0">
                <a:solidFill>
                  <a:srgbClr val="000000"/>
                </a:solidFill>
                <a:effectLst/>
                <a:latin typeface="+mj-lt"/>
              </a:rPr>
              <a:t> Group();  </a:t>
            </a:r>
          </a:p>
          <a:p>
            <a:pPr algn="just"/>
            <a:r>
              <a:rPr lang="en-US" sz="1500" b="0" i="0" dirty="0" smtClean="0">
                <a:solidFill>
                  <a:srgbClr val="000000"/>
                </a:solidFill>
                <a:effectLst/>
                <a:latin typeface="+mj-lt"/>
              </a:rPr>
              <a:t>    Circle </a:t>
            </a:r>
            <a:r>
              <a:rPr lang="en-US" sz="1500" b="0" i="0" dirty="0" err="1" smtClean="0">
                <a:solidFill>
                  <a:srgbClr val="000000"/>
                </a:solidFill>
                <a:effectLst/>
                <a:latin typeface="+mj-lt"/>
              </a:rPr>
              <a:t>circle</a:t>
            </a:r>
            <a:r>
              <a:rPr lang="en-US" sz="1500" b="0" i="0" dirty="0" smtClean="0">
                <a:solidFill>
                  <a:srgbClr val="000000"/>
                </a:solidFill>
                <a:effectLst/>
                <a:latin typeface="+mj-lt"/>
              </a:rPr>
              <a:t> = </a:t>
            </a:r>
            <a:r>
              <a:rPr lang="en-US" sz="1500" b="1" i="0" dirty="0" smtClean="0">
                <a:solidFill>
                  <a:srgbClr val="006699"/>
                </a:solidFill>
                <a:effectLst/>
                <a:latin typeface="+mj-lt"/>
              </a:rPr>
              <a:t>new</a:t>
            </a:r>
            <a:r>
              <a:rPr lang="en-US" sz="1500" b="0" i="0" dirty="0" smtClean="0">
                <a:solidFill>
                  <a:srgbClr val="000000"/>
                </a:solidFill>
                <a:effectLst/>
                <a:latin typeface="+mj-lt"/>
              </a:rPr>
              <a:t> Circle();  </a:t>
            </a:r>
          </a:p>
          <a:p>
            <a:pPr algn="just"/>
            <a:r>
              <a:rPr lang="en-US" sz="1500" b="0" i="0" dirty="0" smtClean="0">
                <a:solidFill>
                  <a:srgbClr val="000000"/>
                </a:solidFill>
                <a:effectLst/>
                <a:latin typeface="+mj-lt"/>
              </a:rPr>
              <a:t>    </a:t>
            </a:r>
            <a:r>
              <a:rPr lang="en-US" sz="1500" b="0" i="0" dirty="0" err="1" smtClean="0">
                <a:solidFill>
                  <a:srgbClr val="000000"/>
                </a:solidFill>
                <a:effectLst/>
                <a:latin typeface="+mj-lt"/>
              </a:rPr>
              <a:t>circle.setCenterX</a:t>
            </a:r>
            <a:r>
              <a:rPr lang="en-US" sz="1500" b="0" i="0" dirty="0" smtClean="0">
                <a:solidFill>
                  <a:srgbClr val="000000"/>
                </a:solidFill>
                <a:effectLst/>
                <a:latin typeface="+mj-lt"/>
              </a:rPr>
              <a:t>(</a:t>
            </a:r>
            <a:r>
              <a:rPr lang="en-US" sz="1500" b="0" i="0" dirty="0" smtClean="0">
                <a:solidFill>
                  <a:srgbClr val="C00000"/>
                </a:solidFill>
                <a:effectLst/>
                <a:latin typeface="+mj-lt"/>
              </a:rPr>
              <a:t>200</a:t>
            </a:r>
            <a:r>
              <a:rPr lang="en-US" sz="1500" b="0" i="0" dirty="0" smtClean="0">
                <a:solidFill>
                  <a:srgbClr val="000000"/>
                </a:solidFill>
                <a:effectLst/>
                <a:latin typeface="+mj-lt"/>
              </a:rPr>
              <a:t>);  </a:t>
            </a:r>
          </a:p>
          <a:p>
            <a:pPr algn="just"/>
            <a:r>
              <a:rPr lang="en-US" sz="1500" b="0" i="0" dirty="0" smtClean="0">
                <a:solidFill>
                  <a:srgbClr val="000000"/>
                </a:solidFill>
                <a:effectLst/>
                <a:latin typeface="+mj-lt"/>
              </a:rPr>
              <a:t>    </a:t>
            </a:r>
            <a:r>
              <a:rPr lang="en-US" sz="1500" b="0" i="0" dirty="0" err="1" smtClean="0">
                <a:solidFill>
                  <a:srgbClr val="000000"/>
                </a:solidFill>
                <a:effectLst/>
                <a:latin typeface="+mj-lt"/>
              </a:rPr>
              <a:t>circle.setCenterY</a:t>
            </a:r>
            <a:r>
              <a:rPr lang="en-US" sz="1500" b="0" i="0" dirty="0" smtClean="0">
                <a:solidFill>
                  <a:srgbClr val="000000"/>
                </a:solidFill>
                <a:effectLst/>
                <a:latin typeface="+mj-lt"/>
              </a:rPr>
              <a:t>(</a:t>
            </a:r>
            <a:r>
              <a:rPr lang="en-US" sz="1500" b="0" i="0" dirty="0" smtClean="0">
                <a:solidFill>
                  <a:srgbClr val="C00000"/>
                </a:solidFill>
                <a:effectLst/>
                <a:latin typeface="+mj-lt"/>
              </a:rPr>
              <a:t>200</a:t>
            </a:r>
            <a:r>
              <a:rPr lang="en-US" sz="1500" b="0" i="0" dirty="0" smtClean="0">
                <a:solidFill>
                  <a:srgbClr val="000000"/>
                </a:solidFill>
                <a:effectLst/>
                <a:latin typeface="+mj-lt"/>
              </a:rPr>
              <a:t>);  </a:t>
            </a:r>
          </a:p>
          <a:p>
            <a:pPr algn="just"/>
            <a:r>
              <a:rPr lang="en-US" sz="1500" b="0" i="0" dirty="0" smtClean="0">
                <a:solidFill>
                  <a:srgbClr val="000000"/>
                </a:solidFill>
                <a:effectLst/>
                <a:latin typeface="+mj-lt"/>
              </a:rPr>
              <a:t>    </a:t>
            </a:r>
            <a:r>
              <a:rPr lang="en-US" sz="1500" b="0" i="0" dirty="0" err="1" smtClean="0">
                <a:solidFill>
                  <a:srgbClr val="000000"/>
                </a:solidFill>
                <a:effectLst/>
                <a:latin typeface="+mj-lt"/>
              </a:rPr>
              <a:t>circle.setRadius</a:t>
            </a:r>
            <a:r>
              <a:rPr lang="en-US" sz="1500" b="0" i="0" dirty="0" smtClean="0">
                <a:solidFill>
                  <a:srgbClr val="000000"/>
                </a:solidFill>
                <a:effectLst/>
                <a:latin typeface="+mj-lt"/>
              </a:rPr>
              <a:t>(</a:t>
            </a:r>
            <a:r>
              <a:rPr lang="en-US" sz="1500" b="0" i="0" dirty="0" smtClean="0">
                <a:solidFill>
                  <a:srgbClr val="C00000"/>
                </a:solidFill>
                <a:effectLst/>
                <a:latin typeface="+mj-lt"/>
              </a:rPr>
              <a:t>100</a:t>
            </a:r>
            <a:r>
              <a:rPr lang="en-US" sz="1500" b="0" i="0" dirty="0" smtClean="0">
                <a:solidFill>
                  <a:srgbClr val="000000"/>
                </a:solidFill>
                <a:effectLst/>
                <a:latin typeface="+mj-lt"/>
              </a:rPr>
              <a:t>);  </a:t>
            </a:r>
          </a:p>
          <a:p>
            <a:pPr algn="just"/>
            <a:r>
              <a:rPr lang="en-US" sz="1500" b="0" i="0" dirty="0" smtClean="0">
                <a:solidFill>
                  <a:srgbClr val="000000"/>
                </a:solidFill>
                <a:effectLst/>
                <a:latin typeface="+mj-lt"/>
              </a:rPr>
              <a:t>    </a:t>
            </a:r>
            <a:r>
              <a:rPr lang="en-US" sz="1500" b="0" i="0" dirty="0" err="1" smtClean="0">
                <a:solidFill>
                  <a:srgbClr val="000000"/>
                </a:solidFill>
                <a:effectLst/>
                <a:latin typeface="+mj-lt"/>
              </a:rPr>
              <a:t>circle.setFill</a:t>
            </a:r>
            <a:r>
              <a:rPr lang="en-US" sz="1500" b="0" i="0" dirty="0" smtClean="0">
                <a:solidFill>
                  <a:srgbClr val="000000"/>
                </a:solidFill>
                <a:effectLst/>
                <a:latin typeface="+mj-lt"/>
              </a:rPr>
              <a:t>(</a:t>
            </a:r>
            <a:r>
              <a:rPr lang="en-US" sz="1500" b="0" i="0" dirty="0" err="1" smtClean="0">
                <a:solidFill>
                  <a:srgbClr val="000000"/>
                </a:solidFill>
                <a:effectLst/>
                <a:latin typeface="+mj-lt"/>
              </a:rPr>
              <a:t>Color.RED</a:t>
            </a:r>
            <a:r>
              <a:rPr lang="en-US" sz="1500" b="0" i="0" dirty="0" smtClean="0">
                <a:solidFill>
                  <a:srgbClr val="000000"/>
                </a:solidFill>
                <a:effectLst/>
                <a:latin typeface="+mj-lt"/>
              </a:rPr>
              <a:t>);  </a:t>
            </a:r>
          </a:p>
          <a:p>
            <a:pPr algn="just"/>
            <a:r>
              <a:rPr lang="en-US" sz="1500" b="0" i="0" dirty="0" smtClean="0">
                <a:solidFill>
                  <a:srgbClr val="000000"/>
                </a:solidFill>
                <a:effectLst/>
                <a:latin typeface="+mj-lt"/>
              </a:rPr>
              <a:t>    </a:t>
            </a:r>
            <a:r>
              <a:rPr lang="en-US" sz="1500" b="0" i="0" dirty="0" err="1" smtClean="0">
                <a:solidFill>
                  <a:srgbClr val="000000"/>
                </a:solidFill>
                <a:effectLst/>
                <a:latin typeface="+mj-lt"/>
              </a:rPr>
              <a:t>group.getChildren</a:t>
            </a:r>
            <a:r>
              <a:rPr lang="en-US" sz="1500" b="0" i="0" dirty="0" smtClean="0">
                <a:solidFill>
                  <a:srgbClr val="000000"/>
                </a:solidFill>
                <a:effectLst/>
                <a:latin typeface="+mj-lt"/>
              </a:rPr>
              <a:t>().</a:t>
            </a:r>
            <a:r>
              <a:rPr lang="en-US" sz="1500" b="0" i="0" dirty="0" err="1" smtClean="0">
                <a:solidFill>
                  <a:srgbClr val="000000"/>
                </a:solidFill>
                <a:effectLst/>
                <a:latin typeface="+mj-lt"/>
              </a:rPr>
              <a:t>addAll</a:t>
            </a:r>
            <a:r>
              <a:rPr lang="en-US" sz="1500" b="0" i="0" dirty="0" smtClean="0">
                <a:solidFill>
                  <a:srgbClr val="000000"/>
                </a:solidFill>
                <a:effectLst/>
                <a:latin typeface="+mj-lt"/>
              </a:rPr>
              <a:t>(circle);  </a:t>
            </a:r>
          </a:p>
          <a:p>
            <a:pPr algn="just"/>
            <a:r>
              <a:rPr lang="en-US" sz="1500" b="0" i="0" dirty="0" smtClean="0">
                <a:solidFill>
                  <a:srgbClr val="000000"/>
                </a:solidFill>
                <a:effectLst/>
                <a:latin typeface="+mj-lt"/>
              </a:rPr>
              <a:t>    Scene </a:t>
            </a:r>
            <a:r>
              <a:rPr lang="en-US" sz="1500" b="0" i="0" dirty="0" err="1" smtClean="0">
                <a:solidFill>
                  <a:srgbClr val="000000"/>
                </a:solidFill>
                <a:effectLst/>
                <a:latin typeface="+mj-lt"/>
              </a:rPr>
              <a:t>scene</a:t>
            </a:r>
            <a:r>
              <a:rPr lang="en-US" sz="1500" b="0" i="0" dirty="0" smtClean="0">
                <a:solidFill>
                  <a:srgbClr val="000000"/>
                </a:solidFill>
                <a:effectLst/>
                <a:latin typeface="+mj-lt"/>
              </a:rPr>
              <a:t> = </a:t>
            </a:r>
            <a:r>
              <a:rPr lang="en-US" sz="1500" b="1" i="0" dirty="0" smtClean="0">
                <a:solidFill>
                  <a:srgbClr val="006699"/>
                </a:solidFill>
                <a:effectLst/>
                <a:latin typeface="+mj-lt"/>
              </a:rPr>
              <a:t>new</a:t>
            </a:r>
            <a:r>
              <a:rPr lang="en-US" sz="1500" b="0" i="0" dirty="0" smtClean="0">
                <a:solidFill>
                  <a:srgbClr val="000000"/>
                </a:solidFill>
                <a:effectLst/>
                <a:latin typeface="+mj-lt"/>
              </a:rPr>
              <a:t> Scene(group,</a:t>
            </a:r>
            <a:r>
              <a:rPr lang="en-US" sz="1500" b="0" i="0" dirty="0" smtClean="0">
                <a:solidFill>
                  <a:srgbClr val="C00000"/>
                </a:solidFill>
                <a:effectLst/>
                <a:latin typeface="+mj-lt"/>
              </a:rPr>
              <a:t>400</a:t>
            </a:r>
            <a:r>
              <a:rPr lang="en-US" sz="1500" b="0" i="0" dirty="0" smtClean="0">
                <a:solidFill>
                  <a:srgbClr val="000000"/>
                </a:solidFill>
                <a:effectLst/>
                <a:latin typeface="+mj-lt"/>
              </a:rPr>
              <a:t>,</a:t>
            </a:r>
            <a:r>
              <a:rPr lang="en-US" sz="1500" b="0" i="0" dirty="0" smtClean="0">
                <a:solidFill>
                  <a:srgbClr val="C00000"/>
                </a:solidFill>
                <a:effectLst/>
                <a:latin typeface="+mj-lt"/>
              </a:rPr>
              <a:t>500</a:t>
            </a:r>
            <a:r>
              <a:rPr lang="en-US" sz="1500" b="0" i="0" dirty="0" smtClean="0">
                <a:solidFill>
                  <a:srgbClr val="000000"/>
                </a:solidFill>
                <a:effectLst/>
                <a:latin typeface="+mj-lt"/>
              </a:rPr>
              <a:t>,Color.GRAY);  </a:t>
            </a:r>
          </a:p>
          <a:p>
            <a:pPr algn="just"/>
            <a:r>
              <a:rPr lang="en-US" sz="1500" b="0" i="0" dirty="0" smtClean="0">
                <a:solidFill>
                  <a:srgbClr val="000000"/>
                </a:solidFill>
                <a:effectLst/>
                <a:latin typeface="+mj-lt"/>
              </a:rPr>
              <a:t>    </a:t>
            </a:r>
            <a:r>
              <a:rPr lang="en-US" sz="1500" b="0" i="0" dirty="0" err="1" smtClean="0">
                <a:solidFill>
                  <a:srgbClr val="000000"/>
                </a:solidFill>
                <a:effectLst/>
                <a:latin typeface="+mj-lt"/>
              </a:rPr>
              <a:t>primaryStage.setScene</a:t>
            </a:r>
            <a:r>
              <a:rPr lang="en-US" sz="1500" b="0" i="0" dirty="0" smtClean="0">
                <a:solidFill>
                  <a:srgbClr val="000000"/>
                </a:solidFill>
                <a:effectLst/>
                <a:latin typeface="+mj-lt"/>
              </a:rPr>
              <a:t>(scene);  </a:t>
            </a:r>
          </a:p>
          <a:p>
            <a:pPr algn="just"/>
            <a:r>
              <a:rPr lang="en-US" sz="1500" b="0" i="0" dirty="0" smtClean="0">
                <a:solidFill>
                  <a:srgbClr val="000000"/>
                </a:solidFill>
                <a:effectLst/>
                <a:latin typeface="+mj-lt"/>
              </a:rPr>
              <a:t>    </a:t>
            </a:r>
            <a:r>
              <a:rPr lang="en-US" sz="1500" b="0" i="0" dirty="0" err="1" smtClean="0">
                <a:solidFill>
                  <a:srgbClr val="000000"/>
                </a:solidFill>
                <a:effectLst/>
                <a:latin typeface="+mj-lt"/>
              </a:rPr>
              <a:t>primaryStage.show</a:t>
            </a:r>
            <a:r>
              <a:rPr lang="en-US" sz="1500" b="0" i="0" dirty="0" smtClean="0">
                <a:solidFill>
                  <a:srgbClr val="000000"/>
                </a:solidFill>
                <a:effectLst/>
                <a:latin typeface="+mj-lt"/>
              </a:rPr>
              <a:t>();  </a:t>
            </a:r>
          </a:p>
          <a:p>
            <a:pPr algn="just"/>
            <a:r>
              <a:rPr lang="en-US" sz="1500" b="0" i="0" dirty="0" smtClean="0">
                <a:solidFill>
                  <a:srgbClr val="000000"/>
                </a:solidFill>
                <a:effectLst/>
                <a:latin typeface="+mj-lt"/>
              </a:rPr>
              <a:t>}  </a:t>
            </a:r>
          </a:p>
          <a:p>
            <a:pPr algn="just"/>
            <a:r>
              <a:rPr lang="en-US" sz="1500" b="1" i="0" dirty="0" smtClean="0">
                <a:solidFill>
                  <a:srgbClr val="006699"/>
                </a:solidFill>
                <a:effectLst/>
                <a:latin typeface="+mj-lt"/>
              </a:rPr>
              <a:t>public</a:t>
            </a:r>
            <a:r>
              <a:rPr lang="en-US" sz="1500" b="0" i="0" dirty="0" smtClean="0">
                <a:solidFill>
                  <a:srgbClr val="000000"/>
                </a:solidFill>
                <a:effectLst/>
                <a:latin typeface="+mj-lt"/>
              </a:rPr>
              <a:t> </a:t>
            </a:r>
            <a:r>
              <a:rPr lang="en-US" sz="1500" b="1" i="0" dirty="0" smtClean="0">
                <a:solidFill>
                  <a:srgbClr val="006699"/>
                </a:solidFill>
                <a:effectLst/>
                <a:latin typeface="+mj-lt"/>
              </a:rPr>
              <a:t>static</a:t>
            </a:r>
            <a:r>
              <a:rPr lang="en-US" sz="1500" b="0" i="0" dirty="0" smtClean="0">
                <a:solidFill>
                  <a:srgbClr val="000000"/>
                </a:solidFill>
                <a:effectLst/>
                <a:latin typeface="+mj-lt"/>
              </a:rPr>
              <a:t> </a:t>
            </a:r>
            <a:r>
              <a:rPr lang="en-US" sz="1500" b="1" i="0" dirty="0" smtClean="0">
                <a:solidFill>
                  <a:srgbClr val="006699"/>
                </a:solidFill>
                <a:effectLst/>
                <a:latin typeface="+mj-lt"/>
              </a:rPr>
              <a:t>void</a:t>
            </a:r>
            <a:r>
              <a:rPr lang="en-US" sz="1500" b="0" i="0" dirty="0" smtClean="0">
                <a:solidFill>
                  <a:srgbClr val="000000"/>
                </a:solidFill>
                <a:effectLst/>
                <a:latin typeface="+mj-lt"/>
              </a:rPr>
              <a:t> main(String[] </a:t>
            </a:r>
            <a:r>
              <a:rPr lang="en-US" sz="1500" b="0" i="0" dirty="0" err="1" smtClean="0">
                <a:solidFill>
                  <a:srgbClr val="000000"/>
                </a:solidFill>
                <a:effectLst/>
                <a:latin typeface="+mj-lt"/>
              </a:rPr>
              <a:t>args</a:t>
            </a:r>
            <a:r>
              <a:rPr lang="en-US" sz="1500" b="0" i="0" dirty="0" smtClean="0">
                <a:solidFill>
                  <a:srgbClr val="000000"/>
                </a:solidFill>
                <a:effectLst/>
                <a:latin typeface="+mj-lt"/>
              </a:rPr>
              <a:t>) {  </a:t>
            </a:r>
          </a:p>
          <a:p>
            <a:pPr algn="just"/>
            <a:r>
              <a:rPr lang="en-US" sz="1500" b="0" i="0" dirty="0" smtClean="0">
                <a:solidFill>
                  <a:srgbClr val="000000"/>
                </a:solidFill>
                <a:effectLst/>
                <a:latin typeface="+mj-lt"/>
              </a:rPr>
              <a:t>    launch(</a:t>
            </a:r>
            <a:r>
              <a:rPr lang="en-US" sz="1500" b="0" i="0" dirty="0" err="1" smtClean="0">
                <a:solidFill>
                  <a:srgbClr val="000000"/>
                </a:solidFill>
                <a:effectLst/>
                <a:latin typeface="+mj-lt"/>
              </a:rPr>
              <a:t>args</a:t>
            </a:r>
            <a:r>
              <a:rPr lang="en-US" sz="1500" b="0" i="0" dirty="0" smtClean="0">
                <a:solidFill>
                  <a:srgbClr val="000000"/>
                </a:solidFill>
                <a:effectLst/>
                <a:latin typeface="+mj-lt"/>
              </a:rPr>
              <a:t>);  </a:t>
            </a:r>
          </a:p>
          <a:p>
            <a:pPr algn="just"/>
            <a:r>
              <a:rPr lang="en-US" sz="1500" b="0" i="0" dirty="0" smtClean="0">
                <a:solidFill>
                  <a:srgbClr val="000000"/>
                </a:solidFill>
                <a:effectLst/>
                <a:latin typeface="+mj-lt"/>
              </a:rPr>
              <a:t>}  </a:t>
            </a:r>
          </a:p>
          <a:p>
            <a:pPr algn="just"/>
            <a:r>
              <a:rPr lang="en-US" sz="1500" b="0" i="0" dirty="0" smtClean="0">
                <a:solidFill>
                  <a:srgbClr val="000000"/>
                </a:solidFill>
                <a:effectLst/>
                <a:latin typeface="+mj-lt"/>
              </a:rPr>
              <a:t>  </a:t>
            </a:r>
          </a:p>
          <a:p>
            <a:pPr algn="just"/>
            <a:r>
              <a:rPr lang="en-US" sz="1500" b="0" i="0" dirty="0" smtClean="0">
                <a:solidFill>
                  <a:srgbClr val="000000"/>
                </a:solidFill>
                <a:effectLst/>
                <a:latin typeface="+mj-lt"/>
              </a:rPr>
              <a:t>}  </a:t>
            </a:r>
            <a:endParaRPr lang="en-US" sz="1500" b="0" i="0" dirty="0">
              <a:solidFill>
                <a:srgbClr val="000000"/>
              </a:solidFill>
              <a:effectLst/>
              <a:latin typeface="+mj-lt"/>
            </a:endParaRPr>
          </a:p>
        </p:txBody>
      </p:sp>
      <p:pic>
        <p:nvPicPr>
          <p:cNvPr id="4098" name="Picture 2" descr="JavaFX Circle Outp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7079" y="2447995"/>
            <a:ext cx="2971800" cy="4000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137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39538" y="323713"/>
            <a:ext cx="1838965" cy="369332"/>
          </a:xfrm>
          <a:prstGeom prst="rect">
            <a:avLst/>
          </a:prstGeom>
        </p:spPr>
        <p:txBody>
          <a:bodyPr wrap="none">
            <a:spAutoFit/>
          </a:bodyPr>
          <a:lstStyle/>
          <a:p>
            <a:pPr algn="just"/>
            <a:r>
              <a:rPr lang="en-US" dirty="0" err="1">
                <a:solidFill>
                  <a:srgbClr val="610B38"/>
                </a:solidFill>
                <a:latin typeface="erdana"/>
              </a:rPr>
              <a:t>JavaFX</a:t>
            </a:r>
            <a:r>
              <a:rPr lang="en-US" dirty="0">
                <a:solidFill>
                  <a:srgbClr val="610B38"/>
                </a:solidFill>
                <a:latin typeface="erdana"/>
              </a:rPr>
              <a:t> Layouts</a:t>
            </a:r>
            <a:endParaRPr lang="en-US" b="0" i="0" dirty="0">
              <a:solidFill>
                <a:srgbClr val="610B38"/>
              </a:solidFill>
              <a:effectLst/>
              <a:latin typeface="erdana"/>
            </a:endParaRPr>
          </a:p>
        </p:txBody>
      </p:sp>
      <p:sp>
        <p:nvSpPr>
          <p:cNvPr id="5" name="Rectangle 4"/>
          <p:cNvSpPr/>
          <p:nvPr/>
        </p:nvSpPr>
        <p:spPr>
          <a:xfrm>
            <a:off x="809768" y="970718"/>
            <a:ext cx="4810021" cy="1015663"/>
          </a:xfrm>
          <a:prstGeom prst="rect">
            <a:avLst/>
          </a:prstGeom>
        </p:spPr>
        <p:txBody>
          <a:bodyPr wrap="square">
            <a:spAutoFit/>
          </a:bodyPr>
          <a:lstStyle/>
          <a:p>
            <a:r>
              <a:rPr lang="en-US" sz="1500" dirty="0">
                <a:solidFill>
                  <a:srgbClr val="333333"/>
                </a:solidFill>
                <a:latin typeface="+mj-lt"/>
              </a:rPr>
              <a:t>Layouts are the top level container classes that define the UI styles for scene graph objects. Layout can be seen as the parent node to all the other nodes. </a:t>
            </a:r>
            <a:r>
              <a:rPr lang="en-US" sz="1500" dirty="0" err="1">
                <a:solidFill>
                  <a:srgbClr val="333333"/>
                </a:solidFill>
                <a:latin typeface="+mj-lt"/>
              </a:rPr>
              <a:t>JavaFX</a:t>
            </a:r>
            <a:r>
              <a:rPr lang="en-US" sz="1500" dirty="0">
                <a:solidFill>
                  <a:srgbClr val="333333"/>
                </a:solidFill>
                <a:latin typeface="+mj-lt"/>
              </a:rPr>
              <a:t> provides various layout panes that support different styles of layouts.</a:t>
            </a:r>
            <a:endParaRPr lang="en-US" sz="1500" dirty="0">
              <a:latin typeface="+mj-lt"/>
            </a:endParaRPr>
          </a:p>
        </p:txBody>
      </p:sp>
      <p:sp>
        <p:nvSpPr>
          <p:cNvPr id="6" name="Rectangle 5"/>
          <p:cNvSpPr/>
          <p:nvPr/>
        </p:nvSpPr>
        <p:spPr>
          <a:xfrm>
            <a:off x="6146042" y="970718"/>
            <a:ext cx="5795749" cy="784830"/>
          </a:xfrm>
          <a:prstGeom prst="rect">
            <a:avLst/>
          </a:prstGeom>
        </p:spPr>
        <p:txBody>
          <a:bodyPr wrap="square">
            <a:spAutoFit/>
          </a:bodyPr>
          <a:lstStyle/>
          <a:p>
            <a:r>
              <a:rPr lang="en-US" sz="1500" dirty="0">
                <a:solidFill>
                  <a:srgbClr val="333333"/>
                </a:solidFill>
                <a:latin typeface="+mj-lt"/>
              </a:rPr>
              <a:t>All these classes belong </a:t>
            </a:r>
            <a:r>
              <a:rPr lang="en-US" sz="1500" dirty="0" smtClean="0">
                <a:solidFill>
                  <a:srgbClr val="333333"/>
                </a:solidFill>
                <a:latin typeface="+mj-lt"/>
              </a:rPr>
              <a:t>to</a:t>
            </a:r>
            <a:r>
              <a:rPr lang="en-US" sz="1500" dirty="0">
                <a:solidFill>
                  <a:srgbClr val="333333"/>
                </a:solidFill>
                <a:latin typeface="+mj-lt"/>
              </a:rPr>
              <a:t> </a:t>
            </a:r>
            <a:r>
              <a:rPr lang="en-US" sz="1500" b="1" dirty="0" err="1">
                <a:solidFill>
                  <a:srgbClr val="333333"/>
                </a:solidFill>
                <a:latin typeface="+mj-lt"/>
              </a:rPr>
              <a:t>javafx.scene.layout</a:t>
            </a:r>
            <a:r>
              <a:rPr lang="en-US" sz="1500" dirty="0">
                <a:solidFill>
                  <a:srgbClr val="333333"/>
                </a:solidFill>
                <a:latin typeface="+mj-lt"/>
              </a:rPr>
              <a:t> package. </a:t>
            </a:r>
            <a:r>
              <a:rPr lang="en-US" sz="1500" b="1" dirty="0" err="1">
                <a:solidFill>
                  <a:srgbClr val="333333"/>
                </a:solidFill>
                <a:latin typeface="+mj-lt"/>
              </a:rPr>
              <a:t>javafx.scene.layout.Pane</a:t>
            </a:r>
            <a:r>
              <a:rPr lang="en-US" sz="1500" dirty="0">
                <a:solidFill>
                  <a:srgbClr val="333333"/>
                </a:solidFill>
                <a:latin typeface="+mj-lt"/>
              </a:rPr>
              <a:t> class is the base class for all the built-in layout classes in </a:t>
            </a:r>
            <a:r>
              <a:rPr lang="en-US" sz="1500" dirty="0" err="1">
                <a:solidFill>
                  <a:srgbClr val="333333"/>
                </a:solidFill>
                <a:latin typeface="+mj-lt"/>
              </a:rPr>
              <a:t>JavaFX</a:t>
            </a:r>
            <a:r>
              <a:rPr lang="en-US" sz="1500" dirty="0">
                <a:solidFill>
                  <a:srgbClr val="333333"/>
                </a:solidFill>
                <a:latin typeface="+mj-lt"/>
              </a:rPr>
              <a:t>.</a:t>
            </a:r>
            <a:endParaRPr lang="en-US" sz="1500" dirty="0">
              <a:latin typeface="+mj-lt"/>
            </a:endParaRPr>
          </a:p>
        </p:txBody>
      </p:sp>
      <p:sp>
        <p:nvSpPr>
          <p:cNvPr id="7" name="Rectangle 6"/>
          <p:cNvSpPr/>
          <p:nvPr/>
        </p:nvSpPr>
        <p:spPr>
          <a:xfrm>
            <a:off x="5619789" y="2079388"/>
            <a:ext cx="1762021" cy="369332"/>
          </a:xfrm>
          <a:prstGeom prst="rect">
            <a:avLst/>
          </a:prstGeom>
        </p:spPr>
        <p:txBody>
          <a:bodyPr wrap="none">
            <a:spAutoFit/>
          </a:bodyPr>
          <a:lstStyle/>
          <a:p>
            <a:pPr algn="just"/>
            <a:r>
              <a:rPr lang="en-US" dirty="0">
                <a:solidFill>
                  <a:srgbClr val="610B4B"/>
                </a:solidFill>
                <a:latin typeface="erdana"/>
              </a:rPr>
              <a:t>Layout Classes</a:t>
            </a:r>
            <a:endParaRPr lang="en-US" b="0" i="0" dirty="0">
              <a:solidFill>
                <a:srgbClr val="610B4B"/>
              </a:solidFill>
              <a:effectLst/>
              <a:latin typeface="erdana"/>
            </a:endParaRPr>
          </a:p>
        </p:txBody>
      </p:sp>
      <p:pic>
        <p:nvPicPr>
          <p:cNvPr id="8" name="Picture 7"/>
          <p:cNvPicPr>
            <a:picLocks noChangeAspect="1"/>
          </p:cNvPicPr>
          <p:nvPr/>
        </p:nvPicPr>
        <p:blipFill>
          <a:blip r:embed="rId2"/>
          <a:stretch>
            <a:fillRect/>
          </a:stretch>
        </p:blipFill>
        <p:spPr>
          <a:xfrm>
            <a:off x="1664031" y="2541727"/>
            <a:ext cx="8544494" cy="4049856"/>
          </a:xfrm>
          <a:prstGeom prst="rect">
            <a:avLst/>
          </a:prstGeom>
        </p:spPr>
      </p:pic>
    </p:spTree>
    <p:extLst>
      <p:ext uri="{BB962C8B-B14F-4D97-AF65-F5344CB8AC3E}">
        <p14:creationId xmlns:p14="http://schemas.microsoft.com/office/powerpoint/2010/main" val="352663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8428" y="199883"/>
            <a:ext cx="6257925" cy="1790700"/>
          </a:xfrm>
          <a:prstGeom prst="rect">
            <a:avLst/>
          </a:prstGeom>
        </p:spPr>
      </p:pic>
      <p:sp>
        <p:nvSpPr>
          <p:cNvPr id="5" name="Rectangle 4"/>
          <p:cNvSpPr/>
          <p:nvPr/>
        </p:nvSpPr>
        <p:spPr>
          <a:xfrm>
            <a:off x="8103906" y="199883"/>
            <a:ext cx="2262158" cy="369332"/>
          </a:xfrm>
          <a:prstGeom prst="rect">
            <a:avLst/>
          </a:prstGeom>
        </p:spPr>
        <p:txBody>
          <a:bodyPr wrap="none">
            <a:spAutoFit/>
          </a:bodyPr>
          <a:lstStyle/>
          <a:p>
            <a:pPr algn="just"/>
            <a:r>
              <a:rPr lang="en-US" dirty="0" err="1">
                <a:solidFill>
                  <a:srgbClr val="610B38"/>
                </a:solidFill>
                <a:latin typeface="erdana"/>
              </a:rPr>
              <a:t>JavaFX</a:t>
            </a:r>
            <a:r>
              <a:rPr lang="en-US" dirty="0">
                <a:solidFill>
                  <a:srgbClr val="610B38"/>
                </a:solidFill>
                <a:latin typeface="erdana"/>
              </a:rPr>
              <a:t> </a:t>
            </a:r>
            <a:r>
              <a:rPr lang="en-US" dirty="0" err="1">
                <a:solidFill>
                  <a:srgbClr val="610B38"/>
                </a:solidFill>
                <a:latin typeface="erdana"/>
              </a:rPr>
              <a:t>BorderPane</a:t>
            </a:r>
            <a:endParaRPr lang="en-US" b="0" i="0" dirty="0">
              <a:solidFill>
                <a:srgbClr val="610B38"/>
              </a:solidFill>
              <a:effectLst/>
              <a:latin typeface="erdana"/>
            </a:endParaRPr>
          </a:p>
        </p:txBody>
      </p:sp>
      <p:sp>
        <p:nvSpPr>
          <p:cNvPr id="6" name="Rectangle 5"/>
          <p:cNvSpPr/>
          <p:nvPr/>
        </p:nvSpPr>
        <p:spPr>
          <a:xfrm>
            <a:off x="6637360" y="705345"/>
            <a:ext cx="5386317" cy="1708160"/>
          </a:xfrm>
          <a:prstGeom prst="rect">
            <a:avLst/>
          </a:prstGeom>
        </p:spPr>
        <p:txBody>
          <a:bodyPr wrap="square">
            <a:spAutoFit/>
          </a:bodyPr>
          <a:lstStyle/>
          <a:p>
            <a:r>
              <a:rPr lang="en-US" sz="1500" dirty="0" err="1">
                <a:solidFill>
                  <a:srgbClr val="333333"/>
                </a:solidFill>
                <a:latin typeface="+mj-lt"/>
              </a:rPr>
              <a:t>BorderPane</a:t>
            </a:r>
            <a:r>
              <a:rPr lang="en-US" sz="1500" dirty="0">
                <a:solidFill>
                  <a:srgbClr val="333333"/>
                </a:solidFill>
                <a:latin typeface="+mj-lt"/>
              </a:rPr>
              <a:t> arranges the nodes at the left, right, </a:t>
            </a:r>
            <a:r>
              <a:rPr lang="en-US" sz="1500" dirty="0" err="1">
                <a:solidFill>
                  <a:srgbClr val="333333"/>
                </a:solidFill>
                <a:latin typeface="+mj-lt"/>
              </a:rPr>
              <a:t>centre</a:t>
            </a:r>
            <a:r>
              <a:rPr lang="en-US" sz="1500" dirty="0">
                <a:solidFill>
                  <a:srgbClr val="333333"/>
                </a:solidFill>
                <a:latin typeface="+mj-lt"/>
              </a:rPr>
              <a:t>, top and bottom of the screen. It is represented by </a:t>
            </a:r>
            <a:r>
              <a:rPr lang="en-US" sz="1500" b="1" dirty="0" err="1">
                <a:solidFill>
                  <a:srgbClr val="333333"/>
                </a:solidFill>
                <a:latin typeface="+mj-lt"/>
              </a:rPr>
              <a:t>javafx.scene.layout.BorderPane</a:t>
            </a:r>
            <a:r>
              <a:rPr lang="en-US" sz="1500" dirty="0">
                <a:solidFill>
                  <a:srgbClr val="333333"/>
                </a:solidFill>
                <a:latin typeface="+mj-lt"/>
              </a:rPr>
              <a:t> class. This class provides various methods like </a:t>
            </a:r>
            <a:r>
              <a:rPr lang="en-US" sz="1500" b="1" dirty="0" err="1">
                <a:solidFill>
                  <a:srgbClr val="333333"/>
                </a:solidFill>
                <a:latin typeface="+mj-lt"/>
              </a:rPr>
              <a:t>setRight</a:t>
            </a:r>
            <a:r>
              <a:rPr lang="en-US" sz="1500" b="1" dirty="0">
                <a:solidFill>
                  <a:srgbClr val="333333"/>
                </a:solidFill>
                <a:latin typeface="+mj-lt"/>
              </a:rPr>
              <a:t>(), </a:t>
            </a:r>
            <a:r>
              <a:rPr lang="en-US" sz="1500" b="1" dirty="0" err="1">
                <a:solidFill>
                  <a:srgbClr val="333333"/>
                </a:solidFill>
                <a:latin typeface="+mj-lt"/>
              </a:rPr>
              <a:t>setLeft</a:t>
            </a:r>
            <a:r>
              <a:rPr lang="en-US" sz="1500" b="1" dirty="0">
                <a:solidFill>
                  <a:srgbClr val="333333"/>
                </a:solidFill>
                <a:latin typeface="+mj-lt"/>
              </a:rPr>
              <a:t>(), </a:t>
            </a:r>
            <a:r>
              <a:rPr lang="en-US" sz="1500" b="1" dirty="0" err="1">
                <a:solidFill>
                  <a:srgbClr val="333333"/>
                </a:solidFill>
                <a:latin typeface="+mj-lt"/>
              </a:rPr>
              <a:t>setCenter</a:t>
            </a:r>
            <a:r>
              <a:rPr lang="en-US" sz="1500" b="1" dirty="0">
                <a:solidFill>
                  <a:srgbClr val="333333"/>
                </a:solidFill>
                <a:latin typeface="+mj-lt"/>
              </a:rPr>
              <a:t>(), </a:t>
            </a:r>
            <a:r>
              <a:rPr lang="en-US" sz="1500" b="1" dirty="0" err="1">
                <a:solidFill>
                  <a:srgbClr val="333333"/>
                </a:solidFill>
                <a:latin typeface="+mj-lt"/>
              </a:rPr>
              <a:t>setBottom</a:t>
            </a:r>
            <a:r>
              <a:rPr lang="en-US" sz="1500" b="1" dirty="0">
                <a:solidFill>
                  <a:srgbClr val="333333"/>
                </a:solidFill>
                <a:latin typeface="+mj-lt"/>
              </a:rPr>
              <a:t>()</a:t>
            </a:r>
            <a:r>
              <a:rPr lang="en-US" sz="1500" dirty="0">
                <a:solidFill>
                  <a:srgbClr val="333333"/>
                </a:solidFill>
                <a:latin typeface="+mj-lt"/>
              </a:rPr>
              <a:t> and </a:t>
            </a:r>
            <a:r>
              <a:rPr lang="en-US" sz="1500" b="1" dirty="0" err="1">
                <a:solidFill>
                  <a:srgbClr val="333333"/>
                </a:solidFill>
                <a:latin typeface="+mj-lt"/>
              </a:rPr>
              <a:t>setTop</a:t>
            </a:r>
            <a:r>
              <a:rPr lang="en-US" sz="1500" b="1" dirty="0">
                <a:solidFill>
                  <a:srgbClr val="333333"/>
                </a:solidFill>
                <a:latin typeface="+mj-lt"/>
              </a:rPr>
              <a:t>()</a:t>
            </a:r>
            <a:r>
              <a:rPr lang="en-US" sz="1500" dirty="0">
                <a:solidFill>
                  <a:srgbClr val="333333"/>
                </a:solidFill>
                <a:latin typeface="+mj-lt"/>
              </a:rPr>
              <a:t> which are used to set the position for the specified nodes. We need to instantiate </a:t>
            </a:r>
            <a:r>
              <a:rPr lang="en-US" sz="1500" dirty="0" err="1">
                <a:solidFill>
                  <a:srgbClr val="333333"/>
                </a:solidFill>
                <a:latin typeface="+mj-lt"/>
              </a:rPr>
              <a:t>BorderPane</a:t>
            </a:r>
            <a:r>
              <a:rPr lang="en-US" sz="1500" dirty="0">
                <a:solidFill>
                  <a:srgbClr val="333333"/>
                </a:solidFill>
                <a:latin typeface="+mj-lt"/>
              </a:rPr>
              <a:t> class to create the </a:t>
            </a:r>
            <a:r>
              <a:rPr lang="en-US" sz="1500" b="1" dirty="0" err="1">
                <a:solidFill>
                  <a:srgbClr val="333333"/>
                </a:solidFill>
                <a:latin typeface="+mj-lt"/>
              </a:rPr>
              <a:t>BorderPane</a:t>
            </a:r>
            <a:r>
              <a:rPr lang="en-US" sz="1500" dirty="0">
                <a:solidFill>
                  <a:srgbClr val="333333"/>
                </a:solidFill>
                <a:latin typeface="+mj-lt"/>
              </a:rPr>
              <a:t> layout.</a:t>
            </a:r>
            <a:endParaRPr lang="en-US" sz="1500" dirty="0">
              <a:latin typeface="+mj-lt"/>
            </a:endParaRPr>
          </a:p>
        </p:txBody>
      </p:sp>
      <p:pic>
        <p:nvPicPr>
          <p:cNvPr id="7" name="Picture 6"/>
          <p:cNvPicPr>
            <a:picLocks noChangeAspect="1"/>
          </p:cNvPicPr>
          <p:nvPr/>
        </p:nvPicPr>
        <p:blipFill>
          <a:blip r:embed="rId3"/>
          <a:stretch>
            <a:fillRect/>
          </a:stretch>
        </p:blipFill>
        <p:spPr>
          <a:xfrm>
            <a:off x="387965" y="3173816"/>
            <a:ext cx="3019425" cy="1847850"/>
          </a:xfrm>
          <a:prstGeom prst="rect">
            <a:avLst/>
          </a:prstGeom>
        </p:spPr>
      </p:pic>
      <p:pic>
        <p:nvPicPr>
          <p:cNvPr id="8" name="Picture 7"/>
          <p:cNvPicPr>
            <a:picLocks noChangeAspect="1"/>
          </p:cNvPicPr>
          <p:nvPr/>
        </p:nvPicPr>
        <p:blipFill>
          <a:blip r:embed="rId4"/>
          <a:stretch>
            <a:fillRect/>
          </a:stretch>
        </p:blipFill>
        <p:spPr>
          <a:xfrm>
            <a:off x="3739984" y="2413505"/>
            <a:ext cx="3838575" cy="4238625"/>
          </a:xfrm>
          <a:prstGeom prst="rect">
            <a:avLst/>
          </a:prstGeom>
        </p:spPr>
      </p:pic>
      <p:pic>
        <p:nvPicPr>
          <p:cNvPr id="1026" name="Picture 2" descr="JavaFX BorderPane Outpu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1024" y="2857570"/>
            <a:ext cx="4182653" cy="3046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252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26"/>
                                        </p:tgtEl>
                                        <p:attrNameLst>
                                          <p:attrName>style.visibility</p:attrName>
                                        </p:attrNameLst>
                                      </p:cBhvr>
                                      <p:to>
                                        <p:strVal val="visible"/>
                                      </p:to>
                                    </p:set>
                                    <p:animEffect transition="in" filter="fade">
                                      <p:cBhvr>
                                        <p:cTn id="42" dur="1000"/>
                                        <p:tgtEl>
                                          <p:spTgt spid="1026"/>
                                        </p:tgtEl>
                                      </p:cBhvr>
                                    </p:animEffect>
                                    <p:anim calcmode="lin" valueType="num">
                                      <p:cBhvr>
                                        <p:cTn id="43" dur="1000" fill="hold"/>
                                        <p:tgtEl>
                                          <p:spTgt spid="1026"/>
                                        </p:tgtEl>
                                        <p:attrNameLst>
                                          <p:attrName>ppt_x</p:attrName>
                                        </p:attrNameLst>
                                      </p:cBhvr>
                                      <p:tavLst>
                                        <p:tav tm="0">
                                          <p:val>
                                            <p:strVal val="#ppt_x"/>
                                          </p:val>
                                        </p:tav>
                                        <p:tav tm="100000">
                                          <p:val>
                                            <p:strVal val="#ppt_x"/>
                                          </p:val>
                                        </p:tav>
                                      </p:tavLst>
                                    </p:anim>
                                    <p:anim calcmode="lin" valueType="num">
                                      <p:cBhvr>
                                        <p:cTn id="44"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20673" y="391952"/>
            <a:ext cx="1595309" cy="369332"/>
          </a:xfrm>
          <a:prstGeom prst="rect">
            <a:avLst/>
          </a:prstGeom>
        </p:spPr>
        <p:txBody>
          <a:bodyPr wrap="none">
            <a:spAutoFit/>
          </a:bodyPr>
          <a:lstStyle/>
          <a:p>
            <a:pPr algn="just"/>
            <a:r>
              <a:rPr lang="en-US" dirty="0" err="1">
                <a:solidFill>
                  <a:srgbClr val="610B38"/>
                </a:solidFill>
                <a:latin typeface="erdana"/>
              </a:rPr>
              <a:t>JavaFX</a:t>
            </a:r>
            <a:r>
              <a:rPr lang="en-US" dirty="0">
                <a:solidFill>
                  <a:srgbClr val="610B38"/>
                </a:solidFill>
                <a:latin typeface="erdana"/>
              </a:rPr>
              <a:t> </a:t>
            </a:r>
            <a:r>
              <a:rPr lang="en-US" dirty="0" err="1">
                <a:solidFill>
                  <a:srgbClr val="610B38"/>
                </a:solidFill>
                <a:latin typeface="erdana"/>
              </a:rPr>
              <a:t>HBox</a:t>
            </a:r>
            <a:endParaRPr lang="en-US" b="0" i="0" dirty="0">
              <a:solidFill>
                <a:srgbClr val="610B38"/>
              </a:solidFill>
              <a:effectLst/>
              <a:latin typeface="erdana"/>
            </a:endParaRPr>
          </a:p>
        </p:txBody>
      </p:sp>
      <p:sp>
        <p:nvSpPr>
          <p:cNvPr id="5" name="Rectangle 4"/>
          <p:cNvSpPr/>
          <p:nvPr/>
        </p:nvSpPr>
        <p:spPr>
          <a:xfrm>
            <a:off x="987187" y="918149"/>
            <a:ext cx="10818125" cy="553998"/>
          </a:xfrm>
          <a:prstGeom prst="rect">
            <a:avLst/>
          </a:prstGeom>
        </p:spPr>
        <p:txBody>
          <a:bodyPr wrap="square">
            <a:spAutoFit/>
          </a:bodyPr>
          <a:lstStyle/>
          <a:p>
            <a:r>
              <a:rPr lang="en-US" sz="1500" dirty="0" err="1">
                <a:solidFill>
                  <a:srgbClr val="333333"/>
                </a:solidFill>
                <a:latin typeface="+mj-lt"/>
              </a:rPr>
              <a:t>HBox</a:t>
            </a:r>
            <a:r>
              <a:rPr lang="en-US" sz="1500" dirty="0">
                <a:solidFill>
                  <a:srgbClr val="333333"/>
                </a:solidFill>
                <a:latin typeface="+mj-lt"/>
              </a:rPr>
              <a:t> layout pane arranges the nodes in a single row. It is represented by </a:t>
            </a:r>
            <a:r>
              <a:rPr lang="en-US" sz="1500" b="1" dirty="0" err="1">
                <a:solidFill>
                  <a:srgbClr val="333333"/>
                </a:solidFill>
                <a:latin typeface="+mj-lt"/>
              </a:rPr>
              <a:t>javafx.scene.layout.HBox</a:t>
            </a:r>
            <a:r>
              <a:rPr lang="en-US" sz="1500" dirty="0">
                <a:solidFill>
                  <a:srgbClr val="333333"/>
                </a:solidFill>
                <a:latin typeface="+mj-lt"/>
              </a:rPr>
              <a:t> class. We just need to instantiate </a:t>
            </a:r>
            <a:r>
              <a:rPr lang="en-US" sz="1500" dirty="0" err="1">
                <a:solidFill>
                  <a:srgbClr val="333333"/>
                </a:solidFill>
                <a:latin typeface="+mj-lt"/>
              </a:rPr>
              <a:t>HBox</a:t>
            </a:r>
            <a:r>
              <a:rPr lang="en-US" sz="1500" dirty="0">
                <a:solidFill>
                  <a:srgbClr val="333333"/>
                </a:solidFill>
                <a:latin typeface="+mj-lt"/>
              </a:rPr>
              <a:t> class in order to create </a:t>
            </a:r>
            <a:r>
              <a:rPr lang="en-US" sz="1500" dirty="0" err="1">
                <a:solidFill>
                  <a:srgbClr val="333333"/>
                </a:solidFill>
                <a:latin typeface="+mj-lt"/>
              </a:rPr>
              <a:t>HBox</a:t>
            </a:r>
            <a:r>
              <a:rPr lang="en-US" sz="1500" dirty="0">
                <a:solidFill>
                  <a:srgbClr val="333333"/>
                </a:solidFill>
                <a:latin typeface="+mj-lt"/>
              </a:rPr>
              <a:t> layout.</a:t>
            </a:r>
            <a:endParaRPr lang="en-US" sz="1500" dirty="0">
              <a:latin typeface="+mj-lt"/>
            </a:endParaRPr>
          </a:p>
        </p:txBody>
      </p:sp>
      <p:pic>
        <p:nvPicPr>
          <p:cNvPr id="6" name="Picture 5"/>
          <p:cNvPicPr>
            <a:picLocks noChangeAspect="1"/>
          </p:cNvPicPr>
          <p:nvPr/>
        </p:nvPicPr>
        <p:blipFill>
          <a:blip r:embed="rId2"/>
          <a:stretch>
            <a:fillRect/>
          </a:stretch>
        </p:blipFill>
        <p:spPr>
          <a:xfrm>
            <a:off x="481438" y="2312727"/>
            <a:ext cx="3286125" cy="1905000"/>
          </a:xfrm>
          <a:prstGeom prst="rect">
            <a:avLst/>
          </a:prstGeom>
        </p:spPr>
      </p:pic>
      <p:pic>
        <p:nvPicPr>
          <p:cNvPr id="7" name="Picture 6"/>
          <p:cNvPicPr>
            <a:picLocks noChangeAspect="1"/>
          </p:cNvPicPr>
          <p:nvPr/>
        </p:nvPicPr>
        <p:blipFill>
          <a:blip r:embed="rId3"/>
          <a:stretch>
            <a:fillRect/>
          </a:stretch>
        </p:blipFill>
        <p:spPr>
          <a:xfrm>
            <a:off x="4044073" y="1908696"/>
            <a:ext cx="3667125" cy="3695700"/>
          </a:xfrm>
          <a:prstGeom prst="rect">
            <a:avLst/>
          </a:prstGeom>
        </p:spPr>
      </p:pic>
      <p:pic>
        <p:nvPicPr>
          <p:cNvPr id="2050" name="Picture 2" descr="JavaFX HBox Output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80960" y="2404428"/>
            <a:ext cx="1905000" cy="225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82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050"/>
                                        </p:tgtEl>
                                        <p:attrNameLst>
                                          <p:attrName>style.visibility</p:attrName>
                                        </p:attrNameLst>
                                      </p:cBhvr>
                                      <p:to>
                                        <p:strVal val="visible"/>
                                      </p:to>
                                    </p:set>
                                    <p:animEffect transition="in" filter="fade">
                                      <p:cBhvr>
                                        <p:cTn id="28" dur="1000"/>
                                        <p:tgtEl>
                                          <p:spTgt spid="2050"/>
                                        </p:tgtEl>
                                      </p:cBhvr>
                                    </p:animEffect>
                                    <p:anim calcmode="lin" valueType="num">
                                      <p:cBhvr>
                                        <p:cTn id="29" dur="1000" fill="hold"/>
                                        <p:tgtEl>
                                          <p:spTgt spid="2050"/>
                                        </p:tgtEl>
                                        <p:attrNameLst>
                                          <p:attrName>ppt_x</p:attrName>
                                        </p:attrNameLst>
                                      </p:cBhvr>
                                      <p:tavLst>
                                        <p:tav tm="0">
                                          <p:val>
                                            <p:strVal val="#ppt_x"/>
                                          </p:val>
                                        </p:tav>
                                        <p:tav tm="100000">
                                          <p:val>
                                            <p:strVal val="#ppt_x"/>
                                          </p:val>
                                        </p:tav>
                                      </p:tavLst>
                                    </p:anim>
                                    <p:anim calcmode="lin" valueType="num">
                                      <p:cBhvr>
                                        <p:cTn id="30"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88906" y="460191"/>
            <a:ext cx="4968027" cy="369332"/>
          </a:xfrm>
          <a:prstGeom prst="rect">
            <a:avLst/>
          </a:prstGeom>
        </p:spPr>
        <p:txBody>
          <a:bodyPr wrap="none">
            <a:spAutoFit/>
          </a:bodyPr>
          <a:lstStyle/>
          <a:p>
            <a:pPr algn="just"/>
            <a:r>
              <a:rPr lang="en-US" dirty="0">
                <a:solidFill>
                  <a:srgbClr val="610B4B"/>
                </a:solidFill>
                <a:latin typeface="erdana"/>
              </a:rPr>
              <a:t>Example : Setting the space among the nodes.</a:t>
            </a:r>
            <a:endParaRPr lang="en-US" b="0" i="0" dirty="0">
              <a:solidFill>
                <a:srgbClr val="610B4B"/>
              </a:solidFill>
              <a:effectLst/>
              <a:latin typeface="erdana"/>
            </a:endParaRPr>
          </a:p>
        </p:txBody>
      </p:sp>
      <p:pic>
        <p:nvPicPr>
          <p:cNvPr id="5" name="Picture 4"/>
          <p:cNvPicPr>
            <a:picLocks noChangeAspect="1"/>
          </p:cNvPicPr>
          <p:nvPr/>
        </p:nvPicPr>
        <p:blipFill>
          <a:blip r:embed="rId2"/>
          <a:stretch>
            <a:fillRect/>
          </a:stretch>
        </p:blipFill>
        <p:spPr>
          <a:xfrm>
            <a:off x="721412" y="2380325"/>
            <a:ext cx="3133725" cy="1933575"/>
          </a:xfrm>
          <a:prstGeom prst="rect">
            <a:avLst/>
          </a:prstGeom>
        </p:spPr>
      </p:pic>
      <p:pic>
        <p:nvPicPr>
          <p:cNvPr id="6" name="Picture 5"/>
          <p:cNvPicPr>
            <a:picLocks noChangeAspect="1"/>
          </p:cNvPicPr>
          <p:nvPr/>
        </p:nvPicPr>
        <p:blipFill>
          <a:blip r:embed="rId3"/>
          <a:stretch>
            <a:fillRect/>
          </a:stretch>
        </p:blipFill>
        <p:spPr>
          <a:xfrm>
            <a:off x="4323070" y="1551580"/>
            <a:ext cx="3600450" cy="4000500"/>
          </a:xfrm>
          <a:prstGeom prst="rect">
            <a:avLst/>
          </a:prstGeom>
        </p:spPr>
      </p:pic>
      <p:pic>
        <p:nvPicPr>
          <p:cNvPr id="3074" name="Picture 2" descr="JavaFX HBox Output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4858" y="2380325"/>
            <a:ext cx="1905000" cy="225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469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074"/>
                                        </p:tgtEl>
                                        <p:attrNameLst>
                                          <p:attrName>style.visibility</p:attrName>
                                        </p:attrNameLst>
                                      </p:cBhvr>
                                      <p:to>
                                        <p:strVal val="visible"/>
                                      </p:to>
                                    </p:set>
                                    <p:animEffect transition="in" filter="fade">
                                      <p:cBhvr>
                                        <p:cTn id="28" dur="1000"/>
                                        <p:tgtEl>
                                          <p:spTgt spid="3074"/>
                                        </p:tgtEl>
                                      </p:cBhvr>
                                    </p:animEffect>
                                    <p:anim calcmode="lin" valueType="num">
                                      <p:cBhvr>
                                        <p:cTn id="29" dur="1000" fill="hold"/>
                                        <p:tgtEl>
                                          <p:spTgt spid="3074"/>
                                        </p:tgtEl>
                                        <p:attrNameLst>
                                          <p:attrName>ppt_x</p:attrName>
                                        </p:attrNameLst>
                                      </p:cBhvr>
                                      <p:tavLst>
                                        <p:tav tm="0">
                                          <p:val>
                                            <p:strVal val="#ppt_x"/>
                                          </p:val>
                                        </p:tav>
                                        <p:tav tm="100000">
                                          <p:val>
                                            <p:strVal val="#ppt_x"/>
                                          </p:val>
                                        </p:tav>
                                      </p:tavLst>
                                    </p:anim>
                                    <p:anim calcmode="lin" valueType="num">
                                      <p:cBhvr>
                                        <p:cTn id="30"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143493" y="282770"/>
            <a:ext cx="1582484" cy="369332"/>
          </a:xfrm>
          <a:prstGeom prst="rect">
            <a:avLst/>
          </a:prstGeom>
        </p:spPr>
        <p:txBody>
          <a:bodyPr wrap="none">
            <a:spAutoFit/>
          </a:bodyPr>
          <a:lstStyle/>
          <a:p>
            <a:pPr algn="just"/>
            <a:r>
              <a:rPr lang="en-US" dirty="0" err="1">
                <a:solidFill>
                  <a:srgbClr val="610B38"/>
                </a:solidFill>
                <a:latin typeface="erdana"/>
              </a:rPr>
              <a:t>JavaFX</a:t>
            </a:r>
            <a:r>
              <a:rPr lang="en-US" dirty="0">
                <a:solidFill>
                  <a:srgbClr val="610B38"/>
                </a:solidFill>
                <a:latin typeface="erdana"/>
              </a:rPr>
              <a:t> </a:t>
            </a:r>
            <a:r>
              <a:rPr lang="en-US" dirty="0" err="1">
                <a:solidFill>
                  <a:srgbClr val="610B38"/>
                </a:solidFill>
                <a:latin typeface="erdana"/>
              </a:rPr>
              <a:t>VBox</a:t>
            </a:r>
            <a:endParaRPr lang="en-US" b="0" i="0" dirty="0">
              <a:solidFill>
                <a:srgbClr val="610B38"/>
              </a:solidFill>
              <a:effectLst/>
              <a:latin typeface="erdana"/>
            </a:endParaRPr>
          </a:p>
        </p:txBody>
      </p:sp>
      <p:sp>
        <p:nvSpPr>
          <p:cNvPr id="5" name="Rectangle 4"/>
          <p:cNvSpPr/>
          <p:nvPr/>
        </p:nvSpPr>
        <p:spPr>
          <a:xfrm>
            <a:off x="6400800" y="953027"/>
            <a:ext cx="5404512" cy="1477328"/>
          </a:xfrm>
          <a:prstGeom prst="rect">
            <a:avLst/>
          </a:prstGeom>
        </p:spPr>
        <p:txBody>
          <a:bodyPr wrap="square">
            <a:spAutoFit/>
          </a:bodyPr>
          <a:lstStyle/>
          <a:p>
            <a:r>
              <a:rPr lang="en-US" sz="1500" dirty="0">
                <a:solidFill>
                  <a:srgbClr val="333333"/>
                </a:solidFill>
                <a:latin typeface="+mj-lt"/>
              </a:rPr>
              <a:t>Instead of arranging the nodes in horizontal row, </a:t>
            </a:r>
            <a:r>
              <a:rPr lang="en-US" sz="1500" dirty="0" err="1">
                <a:solidFill>
                  <a:srgbClr val="333333"/>
                </a:solidFill>
                <a:latin typeface="+mj-lt"/>
              </a:rPr>
              <a:t>Vbox</a:t>
            </a:r>
            <a:r>
              <a:rPr lang="en-US" sz="1500" dirty="0">
                <a:solidFill>
                  <a:srgbClr val="333333"/>
                </a:solidFill>
                <a:latin typeface="+mj-lt"/>
              </a:rPr>
              <a:t> Layout Pane arranges the nodes in a single vertical column. It is represented by </a:t>
            </a:r>
            <a:r>
              <a:rPr lang="en-US" sz="1500" b="1" dirty="0" err="1">
                <a:solidFill>
                  <a:srgbClr val="333333"/>
                </a:solidFill>
                <a:latin typeface="+mj-lt"/>
              </a:rPr>
              <a:t>javafx.scene.layout.VBox</a:t>
            </a:r>
            <a:r>
              <a:rPr lang="en-US" sz="1500" dirty="0">
                <a:solidFill>
                  <a:srgbClr val="333333"/>
                </a:solidFill>
                <a:latin typeface="+mj-lt"/>
              </a:rPr>
              <a:t> class which provides all the methods to deal with the styling and the distance among the nodes. This class needs to be instantiated in order to implement </a:t>
            </a:r>
            <a:r>
              <a:rPr lang="en-US" sz="1500" dirty="0" err="1">
                <a:solidFill>
                  <a:srgbClr val="333333"/>
                </a:solidFill>
                <a:latin typeface="+mj-lt"/>
              </a:rPr>
              <a:t>VBox</a:t>
            </a:r>
            <a:r>
              <a:rPr lang="en-US" sz="1500" dirty="0">
                <a:solidFill>
                  <a:srgbClr val="333333"/>
                </a:solidFill>
                <a:latin typeface="+mj-lt"/>
              </a:rPr>
              <a:t> layout in our application.</a:t>
            </a:r>
            <a:endParaRPr lang="en-US" sz="1500" dirty="0">
              <a:latin typeface="+mj-lt"/>
            </a:endParaRPr>
          </a:p>
        </p:txBody>
      </p:sp>
      <p:pic>
        <p:nvPicPr>
          <p:cNvPr id="6" name="Picture 5"/>
          <p:cNvPicPr>
            <a:picLocks noChangeAspect="1"/>
          </p:cNvPicPr>
          <p:nvPr/>
        </p:nvPicPr>
        <p:blipFill>
          <a:blip r:embed="rId2"/>
          <a:stretch>
            <a:fillRect/>
          </a:stretch>
        </p:blipFill>
        <p:spPr>
          <a:xfrm>
            <a:off x="367707" y="97918"/>
            <a:ext cx="4654669" cy="6760082"/>
          </a:xfrm>
          <a:prstGeom prst="rect">
            <a:avLst/>
          </a:prstGeom>
        </p:spPr>
      </p:pic>
      <p:pic>
        <p:nvPicPr>
          <p:cNvPr id="4098" name="Picture 2" descr="JavaFX VBox outpu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9734" y="3026887"/>
            <a:ext cx="2591937" cy="3071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73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098"/>
                                        </p:tgtEl>
                                        <p:attrNameLst>
                                          <p:attrName>style.visibility</p:attrName>
                                        </p:attrNameLst>
                                      </p:cBhvr>
                                      <p:to>
                                        <p:strVal val="visible"/>
                                      </p:to>
                                    </p:set>
                                    <p:animEffect transition="in" filter="fade">
                                      <p:cBhvr>
                                        <p:cTn id="21" dur="1000"/>
                                        <p:tgtEl>
                                          <p:spTgt spid="4098"/>
                                        </p:tgtEl>
                                      </p:cBhvr>
                                    </p:animEffect>
                                    <p:anim calcmode="lin" valueType="num">
                                      <p:cBhvr>
                                        <p:cTn id="22" dur="1000" fill="hold"/>
                                        <p:tgtEl>
                                          <p:spTgt spid="4098"/>
                                        </p:tgtEl>
                                        <p:attrNameLst>
                                          <p:attrName>ppt_x</p:attrName>
                                        </p:attrNameLst>
                                      </p:cBhvr>
                                      <p:tavLst>
                                        <p:tav tm="0">
                                          <p:val>
                                            <p:strVal val="#ppt_x"/>
                                          </p:val>
                                        </p:tav>
                                        <p:tav tm="100000">
                                          <p:val>
                                            <p:strVal val="#ppt_x"/>
                                          </p:val>
                                        </p:tav>
                                      </p:tavLst>
                                    </p:anim>
                                    <p:anim calcmode="lin" valueType="num">
                                      <p:cBhvr>
                                        <p:cTn id="23"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02092" y="282769"/>
            <a:ext cx="2005677" cy="369332"/>
          </a:xfrm>
          <a:prstGeom prst="rect">
            <a:avLst/>
          </a:prstGeom>
        </p:spPr>
        <p:txBody>
          <a:bodyPr wrap="none">
            <a:spAutoFit/>
          </a:bodyPr>
          <a:lstStyle/>
          <a:p>
            <a:pPr algn="just"/>
            <a:r>
              <a:rPr lang="en-US" dirty="0" err="1">
                <a:solidFill>
                  <a:srgbClr val="610B38"/>
                </a:solidFill>
                <a:latin typeface="erdana"/>
              </a:rPr>
              <a:t>JavaFX</a:t>
            </a:r>
            <a:r>
              <a:rPr lang="en-US" dirty="0">
                <a:solidFill>
                  <a:srgbClr val="610B38"/>
                </a:solidFill>
                <a:latin typeface="erdana"/>
              </a:rPr>
              <a:t> </a:t>
            </a:r>
            <a:r>
              <a:rPr lang="en-US" dirty="0" err="1">
                <a:solidFill>
                  <a:srgbClr val="610B38"/>
                </a:solidFill>
                <a:latin typeface="erdana"/>
              </a:rPr>
              <a:t>GridPane</a:t>
            </a:r>
            <a:endParaRPr lang="en-US" b="0" i="0" dirty="0">
              <a:solidFill>
                <a:srgbClr val="610B38"/>
              </a:solidFill>
              <a:effectLst/>
              <a:latin typeface="erdana"/>
            </a:endParaRPr>
          </a:p>
        </p:txBody>
      </p:sp>
      <p:sp>
        <p:nvSpPr>
          <p:cNvPr id="5" name="Rectangle 4"/>
          <p:cNvSpPr/>
          <p:nvPr/>
        </p:nvSpPr>
        <p:spPr>
          <a:xfrm>
            <a:off x="632346" y="804924"/>
            <a:ext cx="11268502" cy="784830"/>
          </a:xfrm>
          <a:prstGeom prst="rect">
            <a:avLst/>
          </a:prstGeom>
        </p:spPr>
        <p:txBody>
          <a:bodyPr wrap="square">
            <a:spAutoFit/>
          </a:bodyPr>
          <a:lstStyle/>
          <a:p>
            <a:r>
              <a:rPr lang="en-US" sz="1500" dirty="0" err="1">
                <a:solidFill>
                  <a:srgbClr val="333333"/>
                </a:solidFill>
                <a:latin typeface="+mj-lt"/>
              </a:rPr>
              <a:t>GridPane</a:t>
            </a:r>
            <a:r>
              <a:rPr lang="en-US" sz="1500" dirty="0">
                <a:solidFill>
                  <a:srgbClr val="333333"/>
                </a:solidFill>
                <a:latin typeface="+mj-lt"/>
              </a:rPr>
              <a:t> Layout pane allows us to add the multiple nodes in multiple rows and columns. It is seen as a flexible grid of rows and columns where nodes can be placed in any cell of the grid. It is represented by </a:t>
            </a:r>
            <a:r>
              <a:rPr lang="en-US" sz="1500" b="1" dirty="0" err="1">
                <a:solidFill>
                  <a:srgbClr val="333333"/>
                </a:solidFill>
                <a:latin typeface="+mj-lt"/>
              </a:rPr>
              <a:t>javafx.scence.layout.GridPane</a:t>
            </a:r>
            <a:r>
              <a:rPr lang="en-US" sz="1500" dirty="0">
                <a:solidFill>
                  <a:srgbClr val="333333"/>
                </a:solidFill>
                <a:latin typeface="+mj-lt"/>
              </a:rPr>
              <a:t> class. We just need to instantiate this class to implement </a:t>
            </a:r>
            <a:r>
              <a:rPr lang="en-US" sz="1500" dirty="0" err="1">
                <a:solidFill>
                  <a:srgbClr val="333333"/>
                </a:solidFill>
                <a:latin typeface="+mj-lt"/>
              </a:rPr>
              <a:t>GridPane</a:t>
            </a:r>
            <a:r>
              <a:rPr lang="en-US" sz="1500" dirty="0">
                <a:solidFill>
                  <a:srgbClr val="333333"/>
                </a:solidFill>
                <a:latin typeface="+mj-lt"/>
              </a:rPr>
              <a:t>.</a:t>
            </a:r>
            <a:endParaRPr lang="en-US" sz="1500" dirty="0">
              <a:latin typeface="+mj-lt"/>
            </a:endParaRPr>
          </a:p>
        </p:txBody>
      </p:sp>
      <p:pic>
        <p:nvPicPr>
          <p:cNvPr id="6" name="Picture 5"/>
          <p:cNvPicPr>
            <a:picLocks noChangeAspect="1"/>
          </p:cNvPicPr>
          <p:nvPr/>
        </p:nvPicPr>
        <p:blipFill>
          <a:blip r:embed="rId2"/>
          <a:stretch>
            <a:fillRect/>
          </a:stretch>
        </p:blipFill>
        <p:spPr>
          <a:xfrm>
            <a:off x="632346" y="2452616"/>
            <a:ext cx="3143250" cy="2362200"/>
          </a:xfrm>
          <a:prstGeom prst="rect">
            <a:avLst/>
          </a:prstGeom>
        </p:spPr>
      </p:pic>
      <p:pic>
        <p:nvPicPr>
          <p:cNvPr id="7" name="Picture 6"/>
          <p:cNvPicPr>
            <a:picLocks noChangeAspect="1"/>
          </p:cNvPicPr>
          <p:nvPr/>
        </p:nvPicPr>
        <p:blipFill>
          <a:blip r:embed="rId3"/>
          <a:stretch>
            <a:fillRect/>
          </a:stretch>
        </p:blipFill>
        <p:spPr>
          <a:xfrm>
            <a:off x="3819085" y="1451140"/>
            <a:ext cx="4101195" cy="5290854"/>
          </a:xfrm>
          <a:prstGeom prst="rect">
            <a:avLst/>
          </a:prstGeom>
        </p:spPr>
      </p:pic>
      <p:pic>
        <p:nvPicPr>
          <p:cNvPr id="5122" name="Picture 2" descr="JavaFX GridPane outpu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0848" y="2505003"/>
            <a:ext cx="3810000" cy="225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074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122"/>
                                        </p:tgtEl>
                                        <p:attrNameLst>
                                          <p:attrName>style.visibility</p:attrName>
                                        </p:attrNameLst>
                                      </p:cBhvr>
                                      <p:to>
                                        <p:strVal val="visible"/>
                                      </p:to>
                                    </p:set>
                                    <p:animEffect transition="in" filter="fade">
                                      <p:cBhvr>
                                        <p:cTn id="28" dur="1000"/>
                                        <p:tgtEl>
                                          <p:spTgt spid="5122"/>
                                        </p:tgtEl>
                                      </p:cBhvr>
                                    </p:animEffect>
                                    <p:anim calcmode="lin" valueType="num">
                                      <p:cBhvr>
                                        <p:cTn id="29" dur="1000" fill="hold"/>
                                        <p:tgtEl>
                                          <p:spTgt spid="5122"/>
                                        </p:tgtEl>
                                        <p:attrNameLst>
                                          <p:attrName>ppt_x</p:attrName>
                                        </p:attrNameLst>
                                      </p:cBhvr>
                                      <p:tavLst>
                                        <p:tav tm="0">
                                          <p:val>
                                            <p:strVal val="#ppt_x"/>
                                          </p:val>
                                        </p:tav>
                                        <p:tav tm="100000">
                                          <p:val>
                                            <p:strVal val="#ppt_x"/>
                                          </p:val>
                                        </p:tav>
                                      </p:tavLst>
                                    </p:anim>
                                    <p:anim calcmode="lin" valueType="num">
                                      <p:cBhvr>
                                        <p:cTn id="30"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98772" y="173587"/>
            <a:ext cx="2056973" cy="369332"/>
          </a:xfrm>
          <a:prstGeom prst="rect">
            <a:avLst/>
          </a:prstGeom>
        </p:spPr>
        <p:txBody>
          <a:bodyPr wrap="none">
            <a:spAutoFit/>
          </a:bodyPr>
          <a:lstStyle/>
          <a:p>
            <a:pPr algn="just"/>
            <a:r>
              <a:rPr lang="en-US" dirty="0" err="1">
                <a:solidFill>
                  <a:srgbClr val="610B38"/>
                </a:solidFill>
                <a:latin typeface="erdana"/>
              </a:rPr>
              <a:t>JavaFX</a:t>
            </a:r>
            <a:r>
              <a:rPr lang="en-US" dirty="0">
                <a:solidFill>
                  <a:srgbClr val="610B38"/>
                </a:solidFill>
                <a:latin typeface="erdana"/>
              </a:rPr>
              <a:t> </a:t>
            </a:r>
            <a:r>
              <a:rPr lang="en-US" dirty="0" err="1">
                <a:solidFill>
                  <a:srgbClr val="610B38"/>
                </a:solidFill>
                <a:latin typeface="erdana"/>
              </a:rPr>
              <a:t>FlowPane</a:t>
            </a:r>
            <a:endParaRPr lang="en-US" b="0" i="0" dirty="0">
              <a:solidFill>
                <a:srgbClr val="610B38"/>
              </a:solidFill>
              <a:effectLst/>
              <a:latin typeface="erdana"/>
            </a:endParaRPr>
          </a:p>
        </p:txBody>
      </p:sp>
      <p:sp>
        <p:nvSpPr>
          <p:cNvPr id="5" name="Rectangle 4"/>
          <p:cNvSpPr/>
          <p:nvPr/>
        </p:nvSpPr>
        <p:spPr>
          <a:xfrm>
            <a:off x="468573" y="705346"/>
            <a:ext cx="11459570" cy="1015663"/>
          </a:xfrm>
          <a:prstGeom prst="rect">
            <a:avLst/>
          </a:prstGeom>
        </p:spPr>
        <p:txBody>
          <a:bodyPr wrap="square">
            <a:spAutoFit/>
          </a:bodyPr>
          <a:lstStyle/>
          <a:p>
            <a:r>
              <a:rPr lang="en-US" sz="1500" dirty="0" err="1">
                <a:solidFill>
                  <a:srgbClr val="333333"/>
                </a:solidFill>
                <a:latin typeface="+mj-lt"/>
              </a:rPr>
              <a:t>FlowPane</a:t>
            </a:r>
            <a:r>
              <a:rPr lang="en-US" sz="1500" dirty="0">
                <a:solidFill>
                  <a:srgbClr val="333333"/>
                </a:solidFill>
                <a:latin typeface="+mj-lt"/>
              </a:rPr>
              <a:t> layout pane organizes the nodes in a flow that are wrapped at the </a:t>
            </a:r>
            <a:r>
              <a:rPr lang="en-US" sz="1500" dirty="0" err="1">
                <a:solidFill>
                  <a:srgbClr val="333333"/>
                </a:solidFill>
                <a:latin typeface="+mj-lt"/>
              </a:rPr>
              <a:t>flowpane's</a:t>
            </a:r>
            <a:r>
              <a:rPr lang="en-US" sz="1500" dirty="0">
                <a:solidFill>
                  <a:srgbClr val="333333"/>
                </a:solidFill>
                <a:latin typeface="+mj-lt"/>
              </a:rPr>
              <a:t> boundary. The horizontal </a:t>
            </a:r>
            <a:r>
              <a:rPr lang="en-US" sz="1500" dirty="0" err="1">
                <a:solidFill>
                  <a:srgbClr val="333333"/>
                </a:solidFill>
                <a:latin typeface="+mj-lt"/>
              </a:rPr>
              <a:t>flowpane</a:t>
            </a:r>
            <a:r>
              <a:rPr lang="en-US" sz="1500" dirty="0">
                <a:solidFill>
                  <a:srgbClr val="333333"/>
                </a:solidFill>
                <a:latin typeface="+mj-lt"/>
              </a:rPr>
              <a:t> arranges the nodes in a row and wrap them according to the </a:t>
            </a:r>
            <a:r>
              <a:rPr lang="en-US" sz="1500" dirty="0" err="1">
                <a:solidFill>
                  <a:srgbClr val="333333"/>
                </a:solidFill>
                <a:latin typeface="+mj-lt"/>
              </a:rPr>
              <a:t>flowpane's</a:t>
            </a:r>
            <a:r>
              <a:rPr lang="en-US" sz="1500" dirty="0">
                <a:solidFill>
                  <a:srgbClr val="333333"/>
                </a:solidFill>
                <a:latin typeface="+mj-lt"/>
              </a:rPr>
              <a:t> width. The vertical </a:t>
            </a:r>
            <a:r>
              <a:rPr lang="en-US" sz="1500" dirty="0" err="1">
                <a:solidFill>
                  <a:srgbClr val="333333"/>
                </a:solidFill>
                <a:latin typeface="+mj-lt"/>
              </a:rPr>
              <a:t>flowpane</a:t>
            </a:r>
            <a:r>
              <a:rPr lang="en-US" sz="1500" dirty="0">
                <a:solidFill>
                  <a:srgbClr val="333333"/>
                </a:solidFill>
                <a:latin typeface="+mj-lt"/>
              </a:rPr>
              <a:t> arranges the nodes in a column and wrap them according to the </a:t>
            </a:r>
            <a:r>
              <a:rPr lang="en-US" sz="1500" dirty="0" err="1">
                <a:solidFill>
                  <a:srgbClr val="333333"/>
                </a:solidFill>
                <a:latin typeface="+mj-lt"/>
              </a:rPr>
              <a:t>flowpane's</a:t>
            </a:r>
            <a:r>
              <a:rPr lang="en-US" sz="1500" dirty="0">
                <a:solidFill>
                  <a:srgbClr val="333333"/>
                </a:solidFill>
                <a:latin typeface="+mj-lt"/>
              </a:rPr>
              <a:t> height. </a:t>
            </a:r>
            <a:r>
              <a:rPr lang="en-US" sz="1500" dirty="0" err="1">
                <a:solidFill>
                  <a:srgbClr val="333333"/>
                </a:solidFill>
                <a:latin typeface="+mj-lt"/>
              </a:rPr>
              <a:t>FlowPane</a:t>
            </a:r>
            <a:r>
              <a:rPr lang="en-US" sz="1500" dirty="0">
                <a:solidFill>
                  <a:srgbClr val="333333"/>
                </a:solidFill>
                <a:latin typeface="+mj-lt"/>
              </a:rPr>
              <a:t> layout is represented by </a:t>
            </a:r>
            <a:r>
              <a:rPr lang="en-US" sz="1500" b="1" dirty="0" err="1">
                <a:solidFill>
                  <a:srgbClr val="333333"/>
                </a:solidFill>
                <a:latin typeface="+mj-lt"/>
              </a:rPr>
              <a:t>javafx.scene.layout.FlowPane</a:t>
            </a:r>
            <a:r>
              <a:rPr lang="en-US" sz="1500" dirty="0">
                <a:solidFill>
                  <a:srgbClr val="333333"/>
                </a:solidFill>
                <a:latin typeface="+mj-lt"/>
              </a:rPr>
              <a:t> class. We just need to instantiate this class to create the </a:t>
            </a:r>
            <a:r>
              <a:rPr lang="en-US" sz="1500" dirty="0" err="1">
                <a:solidFill>
                  <a:srgbClr val="333333"/>
                </a:solidFill>
                <a:latin typeface="+mj-lt"/>
              </a:rPr>
              <a:t>flowpane</a:t>
            </a:r>
            <a:r>
              <a:rPr lang="en-US" sz="1500" dirty="0">
                <a:solidFill>
                  <a:srgbClr val="333333"/>
                </a:solidFill>
                <a:latin typeface="+mj-lt"/>
              </a:rPr>
              <a:t> layout.</a:t>
            </a:r>
            <a:endParaRPr lang="en-US" sz="1500" dirty="0">
              <a:latin typeface="+mj-lt"/>
            </a:endParaRPr>
          </a:p>
        </p:txBody>
      </p:sp>
      <p:pic>
        <p:nvPicPr>
          <p:cNvPr id="6" name="Picture 5"/>
          <p:cNvPicPr>
            <a:picLocks noChangeAspect="1"/>
          </p:cNvPicPr>
          <p:nvPr/>
        </p:nvPicPr>
        <p:blipFill>
          <a:blip r:embed="rId2"/>
          <a:stretch>
            <a:fillRect/>
          </a:stretch>
        </p:blipFill>
        <p:spPr>
          <a:xfrm>
            <a:off x="283403" y="2678941"/>
            <a:ext cx="3190875" cy="2209800"/>
          </a:xfrm>
          <a:prstGeom prst="rect">
            <a:avLst/>
          </a:prstGeom>
        </p:spPr>
      </p:pic>
      <p:pic>
        <p:nvPicPr>
          <p:cNvPr id="7" name="Picture 6"/>
          <p:cNvPicPr>
            <a:picLocks noChangeAspect="1"/>
          </p:cNvPicPr>
          <p:nvPr/>
        </p:nvPicPr>
        <p:blipFill>
          <a:blip r:embed="rId3"/>
          <a:stretch>
            <a:fillRect/>
          </a:stretch>
        </p:blipFill>
        <p:spPr>
          <a:xfrm>
            <a:off x="3590284" y="1478081"/>
            <a:ext cx="3342778" cy="5257188"/>
          </a:xfrm>
          <a:prstGeom prst="rect">
            <a:avLst/>
          </a:prstGeom>
        </p:spPr>
      </p:pic>
      <p:pic>
        <p:nvPicPr>
          <p:cNvPr id="6146" name="Picture 2" descr="JavaFX FlowPane outpu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163" y="2467330"/>
            <a:ext cx="2857500" cy="225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417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146"/>
                                        </p:tgtEl>
                                        <p:attrNameLst>
                                          <p:attrName>style.visibility</p:attrName>
                                        </p:attrNameLst>
                                      </p:cBhvr>
                                      <p:to>
                                        <p:strVal val="visible"/>
                                      </p:to>
                                    </p:set>
                                    <p:animEffect transition="in" filter="fade">
                                      <p:cBhvr>
                                        <p:cTn id="28" dur="1000"/>
                                        <p:tgtEl>
                                          <p:spTgt spid="6146"/>
                                        </p:tgtEl>
                                      </p:cBhvr>
                                    </p:animEffect>
                                    <p:anim calcmode="lin" valueType="num">
                                      <p:cBhvr>
                                        <p:cTn id="29" dur="1000" fill="hold"/>
                                        <p:tgtEl>
                                          <p:spTgt spid="6146"/>
                                        </p:tgtEl>
                                        <p:attrNameLst>
                                          <p:attrName>ppt_x</p:attrName>
                                        </p:attrNameLst>
                                      </p:cBhvr>
                                      <p:tavLst>
                                        <p:tav tm="0">
                                          <p:val>
                                            <p:strVal val="#ppt_x"/>
                                          </p:val>
                                        </p:tav>
                                        <p:tav tm="100000">
                                          <p:val>
                                            <p:strVal val="#ppt_x"/>
                                          </p:val>
                                        </p:tav>
                                      </p:tavLst>
                                    </p:anim>
                                    <p:anim calcmode="lin" valueType="num">
                                      <p:cBhvr>
                                        <p:cTn id="30"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44704" y="153843"/>
            <a:ext cx="2247900" cy="495300"/>
          </a:xfrm>
          <a:prstGeom prst="rect">
            <a:avLst/>
          </a:prstGeom>
        </p:spPr>
      </p:pic>
      <p:sp>
        <p:nvSpPr>
          <p:cNvPr id="5" name="Rectangle 4"/>
          <p:cNvSpPr/>
          <p:nvPr/>
        </p:nvSpPr>
        <p:spPr>
          <a:xfrm>
            <a:off x="541361" y="1045715"/>
            <a:ext cx="11385449" cy="553998"/>
          </a:xfrm>
          <a:prstGeom prst="rect">
            <a:avLst/>
          </a:prstGeom>
        </p:spPr>
        <p:txBody>
          <a:bodyPr wrap="square">
            <a:spAutoFit/>
          </a:bodyPr>
          <a:lstStyle/>
          <a:p>
            <a:r>
              <a:rPr lang="en-US" sz="1500" b="0" i="0" dirty="0" err="1" smtClean="0">
                <a:solidFill>
                  <a:srgbClr val="333333"/>
                </a:solidFill>
                <a:effectLst/>
                <a:latin typeface="+mj-lt"/>
              </a:rPr>
              <a:t>JavaFX</a:t>
            </a:r>
            <a:r>
              <a:rPr lang="en-US" sz="1500" b="0" i="0" dirty="0" smtClean="0">
                <a:solidFill>
                  <a:srgbClr val="333333"/>
                </a:solidFill>
                <a:effectLst/>
                <a:latin typeface="+mj-lt"/>
              </a:rPr>
              <a:t> is a Java library used to develop Desktop applications as well as Rich Internet Applications (RIA). The applications built in </a:t>
            </a:r>
            <a:r>
              <a:rPr lang="en-US" sz="1500" b="0" i="0" dirty="0" err="1" smtClean="0">
                <a:solidFill>
                  <a:srgbClr val="333333"/>
                </a:solidFill>
                <a:effectLst/>
                <a:latin typeface="+mj-lt"/>
              </a:rPr>
              <a:t>JavaFX</a:t>
            </a:r>
            <a:r>
              <a:rPr lang="en-US" sz="1500" b="0" i="0" dirty="0" smtClean="0">
                <a:solidFill>
                  <a:srgbClr val="333333"/>
                </a:solidFill>
                <a:effectLst/>
                <a:latin typeface="+mj-lt"/>
              </a:rPr>
              <a:t>, can run on multiple platforms including Web, Mobile and Desktops.</a:t>
            </a:r>
            <a:endParaRPr lang="en-US" sz="1500" dirty="0">
              <a:latin typeface="+mj-lt"/>
            </a:endParaRPr>
          </a:p>
        </p:txBody>
      </p:sp>
      <p:sp>
        <p:nvSpPr>
          <p:cNvPr id="6" name="Rectangle 5"/>
          <p:cNvSpPr/>
          <p:nvPr/>
        </p:nvSpPr>
        <p:spPr>
          <a:xfrm>
            <a:off x="541361" y="1996285"/>
            <a:ext cx="11650639" cy="784830"/>
          </a:xfrm>
          <a:prstGeom prst="rect">
            <a:avLst/>
          </a:prstGeom>
        </p:spPr>
        <p:txBody>
          <a:bodyPr wrap="square">
            <a:spAutoFit/>
          </a:bodyPr>
          <a:lstStyle/>
          <a:p>
            <a:r>
              <a:rPr lang="en-US" sz="1500" dirty="0" err="1">
                <a:solidFill>
                  <a:srgbClr val="333333"/>
                </a:solidFill>
                <a:latin typeface="+mj-lt"/>
              </a:rPr>
              <a:t>JavaFX</a:t>
            </a:r>
            <a:r>
              <a:rPr lang="en-US" sz="1500" dirty="0">
                <a:solidFill>
                  <a:srgbClr val="333333"/>
                </a:solidFill>
                <a:latin typeface="+mj-lt"/>
              </a:rPr>
              <a:t> is intended to replace swing in Java applications as a GUI framework. However, It provides more functionalities than swing. Like Swing, </a:t>
            </a:r>
            <a:r>
              <a:rPr lang="en-US" sz="1500" dirty="0" err="1">
                <a:solidFill>
                  <a:srgbClr val="333333"/>
                </a:solidFill>
                <a:latin typeface="+mj-lt"/>
              </a:rPr>
              <a:t>JavaFX</a:t>
            </a:r>
            <a:r>
              <a:rPr lang="en-US" sz="1500" dirty="0">
                <a:solidFill>
                  <a:srgbClr val="333333"/>
                </a:solidFill>
                <a:latin typeface="+mj-lt"/>
              </a:rPr>
              <a:t> also provides its own components and doesn't depend upon the operating system. It is lightweight and hardware accelerated. It supports various operating systems including Windows, Linux and Mac OS.</a:t>
            </a:r>
          </a:p>
        </p:txBody>
      </p:sp>
      <p:pic>
        <p:nvPicPr>
          <p:cNvPr id="7" name="Picture 6"/>
          <p:cNvPicPr>
            <a:picLocks noChangeAspect="1"/>
          </p:cNvPicPr>
          <p:nvPr/>
        </p:nvPicPr>
        <p:blipFill>
          <a:blip r:embed="rId3"/>
          <a:stretch>
            <a:fillRect/>
          </a:stretch>
        </p:blipFill>
        <p:spPr>
          <a:xfrm>
            <a:off x="373038" y="4449388"/>
            <a:ext cx="2124075" cy="371475"/>
          </a:xfrm>
          <a:prstGeom prst="rect">
            <a:avLst/>
          </a:prstGeom>
        </p:spPr>
      </p:pic>
      <p:pic>
        <p:nvPicPr>
          <p:cNvPr id="8" name="Picture 7"/>
          <p:cNvPicPr>
            <a:picLocks noChangeAspect="1"/>
          </p:cNvPicPr>
          <p:nvPr/>
        </p:nvPicPr>
        <p:blipFill>
          <a:blip r:embed="rId4"/>
          <a:stretch>
            <a:fillRect/>
          </a:stretch>
        </p:blipFill>
        <p:spPr>
          <a:xfrm>
            <a:off x="2879676" y="3582121"/>
            <a:ext cx="9047134" cy="2477485"/>
          </a:xfrm>
          <a:prstGeom prst="rect">
            <a:avLst/>
          </a:prstGeom>
        </p:spPr>
      </p:pic>
    </p:spTree>
    <p:extLst>
      <p:ext uri="{BB962C8B-B14F-4D97-AF65-F5344CB8AC3E}">
        <p14:creationId xmlns:p14="http://schemas.microsoft.com/office/powerpoint/2010/main" val="3727507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17041" y="323713"/>
            <a:ext cx="2185214" cy="369332"/>
          </a:xfrm>
          <a:prstGeom prst="rect">
            <a:avLst/>
          </a:prstGeom>
        </p:spPr>
        <p:txBody>
          <a:bodyPr wrap="none">
            <a:spAutoFit/>
          </a:bodyPr>
          <a:lstStyle/>
          <a:p>
            <a:pPr algn="just"/>
            <a:r>
              <a:rPr lang="en-US" dirty="0" err="1">
                <a:solidFill>
                  <a:srgbClr val="610B38"/>
                </a:solidFill>
                <a:latin typeface="erdana"/>
              </a:rPr>
              <a:t>JavaFX</a:t>
            </a:r>
            <a:r>
              <a:rPr lang="en-US" dirty="0">
                <a:solidFill>
                  <a:srgbClr val="610B38"/>
                </a:solidFill>
                <a:latin typeface="erdana"/>
              </a:rPr>
              <a:t> UI Controls</a:t>
            </a:r>
            <a:endParaRPr lang="en-US" b="0" i="0" dirty="0">
              <a:solidFill>
                <a:srgbClr val="610B38"/>
              </a:solidFill>
              <a:effectLst/>
              <a:latin typeface="erdana"/>
            </a:endParaRPr>
          </a:p>
        </p:txBody>
      </p:sp>
      <p:pic>
        <p:nvPicPr>
          <p:cNvPr id="5" name="Picture 4"/>
          <p:cNvPicPr>
            <a:picLocks noChangeAspect="1"/>
          </p:cNvPicPr>
          <p:nvPr/>
        </p:nvPicPr>
        <p:blipFill>
          <a:blip r:embed="rId2"/>
          <a:stretch>
            <a:fillRect/>
          </a:stretch>
        </p:blipFill>
        <p:spPr>
          <a:xfrm>
            <a:off x="898761" y="943330"/>
            <a:ext cx="2062802" cy="5718546"/>
          </a:xfrm>
          <a:prstGeom prst="rect">
            <a:avLst/>
          </a:prstGeom>
        </p:spPr>
      </p:pic>
      <p:pic>
        <p:nvPicPr>
          <p:cNvPr id="6" name="Picture 5"/>
          <p:cNvPicPr>
            <a:picLocks noChangeAspect="1"/>
          </p:cNvPicPr>
          <p:nvPr/>
        </p:nvPicPr>
        <p:blipFill>
          <a:blip r:embed="rId3"/>
          <a:stretch>
            <a:fillRect/>
          </a:stretch>
        </p:blipFill>
        <p:spPr>
          <a:xfrm>
            <a:off x="3110899" y="1761699"/>
            <a:ext cx="1906142" cy="4557214"/>
          </a:xfrm>
          <a:prstGeom prst="rect">
            <a:avLst/>
          </a:prstGeom>
        </p:spPr>
      </p:pic>
      <p:sp>
        <p:nvSpPr>
          <p:cNvPr id="7" name="Rectangle 6"/>
          <p:cNvSpPr/>
          <p:nvPr/>
        </p:nvSpPr>
        <p:spPr>
          <a:xfrm>
            <a:off x="7278389" y="1392367"/>
            <a:ext cx="3095719" cy="369332"/>
          </a:xfrm>
          <a:prstGeom prst="rect">
            <a:avLst/>
          </a:prstGeom>
        </p:spPr>
        <p:txBody>
          <a:bodyPr wrap="none">
            <a:spAutoFit/>
          </a:bodyPr>
          <a:lstStyle/>
          <a:p>
            <a:r>
              <a:rPr lang="en-US" b="1" dirty="0">
                <a:solidFill>
                  <a:srgbClr val="385E76"/>
                </a:solidFill>
                <a:latin typeface="Geneva"/>
              </a:rPr>
              <a:t>Creating a Form in </a:t>
            </a:r>
            <a:r>
              <a:rPr lang="en-US" b="1" dirty="0" err="1">
                <a:solidFill>
                  <a:srgbClr val="385E76"/>
                </a:solidFill>
                <a:latin typeface="Geneva"/>
              </a:rPr>
              <a:t>JavaFX</a:t>
            </a:r>
            <a:endParaRPr lang="en-US" b="1" i="0" dirty="0">
              <a:solidFill>
                <a:srgbClr val="385E76"/>
              </a:solidFill>
              <a:effectLst/>
              <a:latin typeface="Geneva"/>
            </a:endParaRPr>
          </a:p>
        </p:txBody>
      </p:sp>
      <p:pic>
        <p:nvPicPr>
          <p:cNvPr id="1026" name="Picture 2" descr="Description of Figure 2-2 follow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1903" y="2300457"/>
            <a:ext cx="5548693" cy="4361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8406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06259" y="333526"/>
            <a:ext cx="2069797" cy="369332"/>
          </a:xfrm>
          <a:prstGeom prst="rect">
            <a:avLst/>
          </a:prstGeom>
        </p:spPr>
        <p:txBody>
          <a:bodyPr wrap="none">
            <a:spAutoFit/>
          </a:bodyPr>
          <a:lstStyle/>
          <a:p>
            <a:pPr algn="just"/>
            <a:r>
              <a:rPr lang="en-US" dirty="0" err="1">
                <a:solidFill>
                  <a:srgbClr val="610B38"/>
                </a:solidFill>
                <a:latin typeface="erdana"/>
              </a:rPr>
              <a:t>JavaFX</a:t>
            </a:r>
            <a:r>
              <a:rPr lang="en-US" dirty="0">
                <a:solidFill>
                  <a:srgbClr val="610B38"/>
                </a:solidFill>
                <a:latin typeface="erdana"/>
              </a:rPr>
              <a:t> </a:t>
            </a:r>
            <a:r>
              <a:rPr lang="en-US" dirty="0" err="1">
                <a:solidFill>
                  <a:srgbClr val="610B38"/>
                </a:solidFill>
                <a:latin typeface="erdana"/>
              </a:rPr>
              <a:t>HyperLink</a:t>
            </a:r>
            <a:endParaRPr lang="en-US" b="0" i="0" dirty="0">
              <a:solidFill>
                <a:srgbClr val="610B38"/>
              </a:solidFill>
              <a:effectLst/>
              <a:latin typeface="erdana"/>
            </a:endParaRPr>
          </a:p>
        </p:txBody>
      </p:sp>
      <p:pic>
        <p:nvPicPr>
          <p:cNvPr id="5" name="Picture 4"/>
          <p:cNvPicPr>
            <a:picLocks noChangeAspect="1"/>
          </p:cNvPicPr>
          <p:nvPr/>
        </p:nvPicPr>
        <p:blipFill>
          <a:blip r:embed="rId2"/>
          <a:stretch>
            <a:fillRect/>
          </a:stretch>
        </p:blipFill>
        <p:spPr>
          <a:xfrm>
            <a:off x="679829" y="1515257"/>
            <a:ext cx="3162300" cy="2981325"/>
          </a:xfrm>
          <a:prstGeom prst="rect">
            <a:avLst/>
          </a:prstGeom>
        </p:spPr>
      </p:pic>
      <p:pic>
        <p:nvPicPr>
          <p:cNvPr id="6" name="Picture 5"/>
          <p:cNvPicPr>
            <a:picLocks noChangeAspect="1"/>
          </p:cNvPicPr>
          <p:nvPr/>
        </p:nvPicPr>
        <p:blipFill>
          <a:blip r:embed="rId3"/>
          <a:stretch>
            <a:fillRect/>
          </a:stretch>
        </p:blipFill>
        <p:spPr>
          <a:xfrm>
            <a:off x="4006079" y="1358094"/>
            <a:ext cx="3933825" cy="3295650"/>
          </a:xfrm>
          <a:prstGeom prst="rect">
            <a:avLst/>
          </a:prstGeom>
        </p:spPr>
      </p:pic>
      <p:pic>
        <p:nvPicPr>
          <p:cNvPr id="7" name="Picture 6"/>
          <p:cNvPicPr>
            <a:picLocks noChangeAspect="1"/>
          </p:cNvPicPr>
          <p:nvPr/>
        </p:nvPicPr>
        <p:blipFill>
          <a:blip r:embed="rId4"/>
          <a:stretch>
            <a:fillRect/>
          </a:stretch>
        </p:blipFill>
        <p:spPr>
          <a:xfrm>
            <a:off x="7939904" y="1145914"/>
            <a:ext cx="4125645" cy="4163066"/>
          </a:xfrm>
          <a:prstGeom prst="rect">
            <a:avLst/>
          </a:prstGeom>
        </p:spPr>
      </p:pic>
    </p:spTree>
    <p:extLst>
      <p:ext uri="{BB962C8B-B14F-4D97-AF65-F5344CB8AC3E}">
        <p14:creationId xmlns:p14="http://schemas.microsoft.com/office/powerpoint/2010/main" val="9068572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26288" y="364657"/>
            <a:ext cx="3493264" cy="369332"/>
          </a:xfrm>
          <a:prstGeom prst="rect">
            <a:avLst/>
          </a:prstGeom>
        </p:spPr>
        <p:txBody>
          <a:bodyPr wrap="none">
            <a:spAutoFit/>
          </a:bodyPr>
          <a:lstStyle/>
          <a:p>
            <a:pPr algn="just"/>
            <a:r>
              <a:rPr lang="en-US" dirty="0">
                <a:solidFill>
                  <a:srgbClr val="610B38"/>
                </a:solidFill>
                <a:latin typeface="erdana"/>
              </a:rPr>
              <a:t>Attaching the image with the link</a:t>
            </a:r>
            <a:endParaRPr lang="en-US" b="0" i="0" dirty="0">
              <a:solidFill>
                <a:srgbClr val="610B38"/>
              </a:solidFill>
              <a:effectLst/>
              <a:latin typeface="erdana"/>
            </a:endParaRPr>
          </a:p>
        </p:txBody>
      </p:sp>
      <p:pic>
        <p:nvPicPr>
          <p:cNvPr id="5" name="Picture 4"/>
          <p:cNvPicPr>
            <a:picLocks noChangeAspect="1"/>
          </p:cNvPicPr>
          <p:nvPr/>
        </p:nvPicPr>
        <p:blipFill>
          <a:blip r:embed="rId2"/>
          <a:stretch>
            <a:fillRect/>
          </a:stretch>
        </p:blipFill>
        <p:spPr>
          <a:xfrm>
            <a:off x="687362" y="1562029"/>
            <a:ext cx="3248025" cy="4143375"/>
          </a:xfrm>
          <a:prstGeom prst="rect">
            <a:avLst/>
          </a:prstGeom>
        </p:spPr>
      </p:pic>
      <p:pic>
        <p:nvPicPr>
          <p:cNvPr id="6" name="Picture 5"/>
          <p:cNvPicPr>
            <a:picLocks noChangeAspect="1"/>
          </p:cNvPicPr>
          <p:nvPr/>
        </p:nvPicPr>
        <p:blipFill>
          <a:blip r:embed="rId3"/>
          <a:stretch>
            <a:fillRect/>
          </a:stretch>
        </p:blipFill>
        <p:spPr>
          <a:xfrm>
            <a:off x="4217443" y="1162049"/>
            <a:ext cx="6896100" cy="4333875"/>
          </a:xfrm>
          <a:prstGeom prst="rect">
            <a:avLst/>
          </a:prstGeom>
        </p:spPr>
      </p:pic>
      <p:pic>
        <p:nvPicPr>
          <p:cNvPr id="7" name="Picture 6"/>
          <p:cNvPicPr>
            <a:picLocks noChangeAspect="1"/>
          </p:cNvPicPr>
          <p:nvPr/>
        </p:nvPicPr>
        <p:blipFill>
          <a:blip r:embed="rId4"/>
          <a:stretch>
            <a:fillRect/>
          </a:stretch>
        </p:blipFill>
        <p:spPr>
          <a:xfrm>
            <a:off x="7917336" y="2851315"/>
            <a:ext cx="2771775" cy="3857625"/>
          </a:xfrm>
          <a:prstGeom prst="rect">
            <a:avLst/>
          </a:prstGeom>
        </p:spPr>
      </p:pic>
    </p:spTree>
    <p:extLst>
      <p:ext uri="{BB962C8B-B14F-4D97-AF65-F5344CB8AC3E}">
        <p14:creationId xmlns:p14="http://schemas.microsoft.com/office/powerpoint/2010/main" val="11644405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1694" y="412844"/>
            <a:ext cx="1608133" cy="369332"/>
          </a:xfrm>
          <a:prstGeom prst="rect">
            <a:avLst/>
          </a:prstGeom>
        </p:spPr>
        <p:txBody>
          <a:bodyPr wrap="none">
            <a:spAutoFit/>
          </a:bodyPr>
          <a:lstStyle/>
          <a:p>
            <a:pPr algn="just"/>
            <a:r>
              <a:rPr lang="en-US" dirty="0" err="1">
                <a:solidFill>
                  <a:srgbClr val="610B38"/>
                </a:solidFill>
                <a:latin typeface="erdana"/>
              </a:rPr>
              <a:t>JavaFX</a:t>
            </a:r>
            <a:r>
              <a:rPr lang="en-US" dirty="0">
                <a:solidFill>
                  <a:srgbClr val="610B38"/>
                </a:solidFill>
                <a:latin typeface="erdana"/>
              </a:rPr>
              <a:t> Menu</a:t>
            </a:r>
            <a:endParaRPr lang="en-US" b="0" i="0" dirty="0">
              <a:solidFill>
                <a:srgbClr val="610B38"/>
              </a:solidFill>
              <a:effectLst/>
              <a:latin typeface="erdana"/>
            </a:endParaRPr>
          </a:p>
        </p:txBody>
      </p:sp>
      <p:pic>
        <p:nvPicPr>
          <p:cNvPr id="5" name="Picture 4"/>
          <p:cNvPicPr>
            <a:picLocks noChangeAspect="1"/>
          </p:cNvPicPr>
          <p:nvPr/>
        </p:nvPicPr>
        <p:blipFill>
          <a:blip r:embed="rId2"/>
          <a:stretch>
            <a:fillRect/>
          </a:stretch>
        </p:blipFill>
        <p:spPr>
          <a:xfrm>
            <a:off x="322997" y="1725090"/>
            <a:ext cx="3657600" cy="2752725"/>
          </a:xfrm>
          <a:prstGeom prst="rect">
            <a:avLst/>
          </a:prstGeom>
        </p:spPr>
      </p:pic>
      <p:pic>
        <p:nvPicPr>
          <p:cNvPr id="6" name="Picture 5"/>
          <p:cNvPicPr>
            <a:picLocks noChangeAspect="1"/>
          </p:cNvPicPr>
          <p:nvPr/>
        </p:nvPicPr>
        <p:blipFill>
          <a:blip r:embed="rId3"/>
          <a:stretch>
            <a:fillRect/>
          </a:stretch>
        </p:blipFill>
        <p:spPr>
          <a:xfrm>
            <a:off x="4135272" y="65009"/>
            <a:ext cx="4960169" cy="6568873"/>
          </a:xfrm>
          <a:prstGeom prst="rect">
            <a:avLst/>
          </a:prstGeom>
        </p:spPr>
      </p:pic>
      <p:pic>
        <p:nvPicPr>
          <p:cNvPr id="1026" name="Picture 2" descr="JavaFX Men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24639" y="1725090"/>
            <a:ext cx="2521868" cy="421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311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1000"/>
                                        <p:tgtEl>
                                          <p:spTgt spid="1026"/>
                                        </p:tgtEl>
                                      </p:cBhvr>
                                    </p:animEffect>
                                    <p:anim calcmode="lin" valueType="num">
                                      <p:cBhvr>
                                        <p:cTn id="22" dur="1000" fill="hold"/>
                                        <p:tgtEl>
                                          <p:spTgt spid="1026"/>
                                        </p:tgtEl>
                                        <p:attrNameLst>
                                          <p:attrName>ppt_x</p:attrName>
                                        </p:attrNameLst>
                                      </p:cBhvr>
                                      <p:tavLst>
                                        <p:tav tm="0">
                                          <p:val>
                                            <p:strVal val="#ppt_x"/>
                                          </p:val>
                                        </p:tav>
                                        <p:tav tm="100000">
                                          <p:val>
                                            <p:strVal val="#ppt_x"/>
                                          </p:val>
                                        </p:tav>
                                      </p:tavLst>
                                    </p:anim>
                                    <p:anim calcmode="lin" valueType="num">
                                      <p:cBhvr>
                                        <p:cTn id="23"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5894" y="228178"/>
            <a:ext cx="1693797" cy="369332"/>
          </a:xfrm>
          <a:prstGeom prst="rect">
            <a:avLst/>
          </a:prstGeom>
        </p:spPr>
        <p:txBody>
          <a:bodyPr wrap="none">
            <a:spAutoFit/>
          </a:bodyPr>
          <a:lstStyle/>
          <a:p>
            <a:pPr algn="just"/>
            <a:r>
              <a:rPr lang="en-US" dirty="0" err="1">
                <a:solidFill>
                  <a:srgbClr val="610B38"/>
                </a:solidFill>
                <a:latin typeface="erdana"/>
              </a:rPr>
              <a:t>JavaFX</a:t>
            </a:r>
            <a:r>
              <a:rPr lang="en-US" dirty="0">
                <a:solidFill>
                  <a:srgbClr val="610B38"/>
                </a:solidFill>
                <a:latin typeface="erdana"/>
              </a:rPr>
              <a:t> Tooltip</a:t>
            </a:r>
            <a:endParaRPr lang="en-US" b="0" i="0" dirty="0">
              <a:solidFill>
                <a:srgbClr val="610B38"/>
              </a:solidFill>
              <a:effectLst/>
              <a:latin typeface="erdana"/>
            </a:endParaRPr>
          </a:p>
        </p:txBody>
      </p:sp>
      <p:sp>
        <p:nvSpPr>
          <p:cNvPr id="5" name="Rectangle 4"/>
          <p:cNvSpPr/>
          <p:nvPr/>
        </p:nvSpPr>
        <p:spPr>
          <a:xfrm>
            <a:off x="659641" y="781671"/>
            <a:ext cx="11282149" cy="553998"/>
          </a:xfrm>
          <a:prstGeom prst="rect">
            <a:avLst/>
          </a:prstGeom>
        </p:spPr>
        <p:txBody>
          <a:bodyPr wrap="square">
            <a:spAutoFit/>
          </a:bodyPr>
          <a:lstStyle/>
          <a:p>
            <a:r>
              <a:rPr lang="en-US" sz="1500" dirty="0" err="1">
                <a:solidFill>
                  <a:srgbClr val="333333"/>
                </a:solidFill>
                <a:latin typeface="+mj-lt"/>
              </a:rPr>
              <a:t>JavaFX</a:t>
            </a:r>
            <a:r>
              <a:rPr lang="en-US" sz="1500" dirty="0">
                <a:solidFill>
                  <a:srgbClr val="333333"/>
                </a:solidFill>
                <a:latin typeface="+mj-lt"/>
              </a:rPr>
              <a:t> Tool tip is used to provide hint to the user about any component. It is mainly used to provide hints about the text fields or password fields being used in the application.</a:t>
            </a:r>
            <a:endParaRPr lang="en-US" sz="1500" dirty="0">
              <a:latin typeface="+mj-lt"/>
            </a:endParaRPr>
          </a:p>
        </p:txBody>
      </p:sp>
      <p:pic>
        <p:nvPicPr>
          <p:cNvPr id="6" name="Picture 5"/>
          <p:cNvPicPr>
            <a:picLocks noChangeAspect="1"/>
          </p:cNvPicPr>
          <p:nvPr/>
        </p:nvPicPr>
        <p:blipFill>
          <a:blip r:embed="rId2"/>
          <a:stretch>
            <a:fillRect/>
          </a:stretch>
        </p:blipFill>
        <p:spPr>
          <a:xfrm>
            <a:off x="477600" y="1684290"/>
            <a:ext cx="4610340" cy="5016761"/>
          </a:xfrm>
          <a:prstGeom prst="rect">
            <a:avLst/>
          </a:prstGeom>
        </p:spPr>
      </p:pic>
      <p:pic>
        <p:nvPicPr>
          <p:cNvPr id="7" name="Picture 6"/>
          <p:cNvPicPr>
            <a:picLocks noChangeAspect="1"/>
          </p:cNvPicPr>
          <p:nvPr/>
        </p:nvPicPr>
        <p:blipFill>
          <a:blip r:embed="rId3"/>
          <a:stretch>
            <a:fillRect/>
          </a:stretch>
        </p:blipFill>
        <p:spPr>
          <a:xfrm>
            <a:off x="5252539" y="2306613"/>
            <a:ext cx="3278575" cy="2865887"/>
          </a:xfrm>
          <a:prstGeom prst="rect">
            <a:avLst/>
          </a:prstGeom>
        </p:spPr>
      </p:pic>
      <p:pic>
        <p:nvPicPr>
          <p:cNvPr id="2050" name="Picture 2" descr="JavaFX Toolt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2191" y="2355825"/>
            <a:ext cx="3000375" cy="224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07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50"/>
                                        </p:tgtEl>
                                        <p:attrNameLst>
                                          <p:attrName>style.visibility</p:attrName>
                                        </p:attrNameLst>
                                      </p:cBhvr>
                                      <p:to>
                                        <p:strVal val="visible"/>
                                      </p:to>
                                    </p:set>
                                    <p:animEffect transition="in" filter="fade">
                                      <p:cBhvr>
                                        <p:cTn id="21" dur="1000"/>
                                        <p:tgtEl>
                                          <p:spTgt spid="2050"/>
                                        </p:tgtEl>
                                      </p:cBhvr>
                                    </p:animEffect>
                                    <p:anim calcmode="lin" valueType="num">
                                      <p:cBhvr>
                                        <p:cTn id="22" dur="1000" fill="hold"/>
                                        <p:tgtEl>
                                          <p:spTgt spid="2050"/>
                                        </p:tgtEl>
                                        <p:attrNameLst>
                                          <p:attrName>ppt_x</p:attrName>
                                        </p:attrNameLst>
                                      </p:cBhvr>
                                      <p:tavLst>
                                        <p:tav tm="0">
                                          <p:val>
                                            <p:strVal val="#ppt_x"/>
                                          </p:val>
                                        </p:tav>
                                        <p:tav tm="100000">
                                          <p:val>
                                            <p:strVal val="#ppt_x"/>
                                          </p:val>
                                        </p:tav>
                                      </p:tavLst>
                                    </p:anim>
                                    <p:anim calcmode="lin" valueType="num">
                                      <p:cBhvr>
                                        <p:cTn id="23"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30962" y="214531"/>
            <a:ext cx="2274982" cy="369332"/>
          </a:xfrm>
          <a:prstGeom prst="rect">
            <a:avLst/>
          </a:prstGeom>
        </p:spPr>
        <p:txBody>
          <a:bodyPr wrap="none">
            <a:spAutoFit/>
          </a:bodyPr>
          <a:lstStyle/>
          <a:p>
            <a:pPr algn="just"/>
            <a:r>
              <a:rPr lang="en-US" dirty="0" err="1">
                <a:solidFill>
                  <a:srgbClr val="610B38"/>
                </a:solidFill>
                <a:latin typeface="erdana"/>
              </a:rPr>
              <a:t>JavaFX</a:t>
            </a:r>
            <a:r>
              <a:rPr lang="en-US" dirty="0">
                <a:solidFill>
                  <a:srgbClr val="610B38"/>
                </a:solidFill>
                <a:latin typeface="erdana"/>
              </a:rPr>
              <a:t> </a:t>
            </a:r>
            <a:r>
              <a:rPr lang="en-US" dirty="0" err="1">
                <a:solidFill>
                  <a:srgbClr val="610B38"/>
                </a:solidFill>
                <a:latin typeface="erdana"/>
              </a:rPr>
              <a:t>FileChooser</a:t>
            </a:r>
            <a:endParaRPr lang="en-US" b="0" i="0" dirty="0">
              <a:solidFill>
                <a:srgbClr val="610B38"/>
              </a:solidFill>
              <a:effectLst/>
              <a:latin typeface="erdana"/>
            </a:endParaRPr>
          </a:p>
        </p:txBody>
      </p:sp>
      <p:pic>
        <p:nvPicPr>
          <p:cNvPr id="5" name="Picture 4"/>
          <p:cNvPicPr>
            <a:picLocks noChangeAspect="1"/>
          </p:cNvPicPr>
          <p:nvPr/>
        </p:nvPicPr>
        <p:blipFill>
          <a:blip r:embed="rId2"/>
          <a:stretch>
            <a:fillRect/>
          </a:stretch>
        </p:blipFill>
        <p:spPr>
          <a:xfrm>
            <a:off x="3445381" y="2331720"/>
            <a:ext cx="4579972" cy="4267930"/>
          </a:xfrm>
          <a:prstGeom prst="rect">
            <a:avLst/>
          </a:prstGeom>
        </p:spPr>
      </p:pic>
      <p:pic>
        <p:nvPicPr>
          <p:cNvPr id="7" name="Picture 6"/>
          <p:cNvPicPr>
            <a:picLocks noChangeAspect="1"/>
          </p:cNvPicPr>
          <p:nvPr/>
        </p:nvPicPr>
        <p:blipFill>
          <a:blip r:embed="rId3"/>
          <a:stretch>
            <a:fillRect/>
          </a:stretch>
        </p:blipFill>
        <p:spPr>
          <a:xfrm>
            <a:off x="8180029" y="666157"/>
            <a:ext cx="4011971" cy="5933493"/>
          </a:xfrm>
          <a:prstGeom prst="rect">
            <a:avLst/>
          </a:prstGeom>
        </p:spPr>
      </p:pic>
      <p:pic>
        <p:nvPicPr>
          <p:cNvPr id="3074" name="Picture 2" descr="JavaFX FileChoos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335" y="0"/>
            <a:ext cx="3622113" cy="2282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723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02804" y="1169371"/>
            <a:ext cx="4000674" cy="5217781"/>
          </a:xfrm>
          <a:prstGeom prst="rect">
            <a:avLst/>
          </a:prstGeom>
        </p:spPr>
      </p:pic>
      <p:sp>
        <p:nvSpPr>
          <p:cNvPr id="5" name="Rectangle 4"/>
          <p:cNvSpPr/>
          <p:nvPr/>
        </p:nvSpPr>
        <p:spPr>
          <a:xfrm>
            <a:off x="332095" y="0"/>
            <a:ext cx="11718877" cy="784830"/>
          </a:xfrm>
          <a:prstGeom prst="rect">
            <a:avLst/>
          </a:prstGeom>
        </p:spPr>
        <p:txBody>
          <a:bodyPr wrap="square">
            <a:spAutoFit/>
          </a:bodyPr>
          <a:lstStyle/>
          <a:p>
            <a:pPr algn="just"/>
            <a:r>
              <a:rPr lang="en-US" sz="1500" b="1" dirty="0">
                <a:solidFill>
                  <a:srgbClr val="610B4B"/>
                </a:solidFill>
                <a:latin typeface="+mj-lt"/>
              </a:rPr>
              <a:t>Example 2</a:t>
            </a:r>
            <a:r>
              <a:rPr lang="en-US" sz="1500" b="1" dirty="0" smtClean="0">
                <a:solidFill>
                  <a:srgbClr val="610B4B"/>
                </a:solidFill>
                <a:latin typeface="+mj-lt"/>
              </a:rPr>
              <a:t>:</a:t>
            </a:r>
          </a:p>
          <a:p>
            <a:pPr algn="just"/>
            <a:endParaRPr lang="en-US" sz="1500" b="1" dirty="0">
              <a:solidFill>
                <a:srgbClr val="610B4B"/>
              </a:solidFill>
              <a:latin typeface="+mj-lt"/>
            </a:endParaRPr>
          </a:p>
          <a:p>
            <a:pPr algn="just"/>
            <a:r>
              <a:rPr lang="en-US" sz="1500" dirty="0">
                <a:solidFill>
                  <a:srgbClr val="333333"/>
                </a:solidFill>
                <a:latin typeface="+mj-lt"/>
              </a:rPr>
              <a:t>The following code shows a Label, </a:t>
            </a:r>
            <a:r>
              <a:rPr lang="en-US" sz="1500" dirty="0" err="1">
                <a:solidFill>
                  <a:srgbClr val="333333"/>
                </a:solidFill>
                <a:latin typeface="+mj-lt"/>
              </a:rPr>
              <a:t>TextField</a:t>
            </a:r>
            <a:r>
              <a:rPr lang="en-US" sz="1500" dirty="0">
                <a:solidFill>
                  <a:srgbClr val="333333"/>
                </a:solidFill>
                <a:latin typeface="+mj-lt"/>
              </a:rPr>
              <a:t> and a Button to the user. An open file dialogue box will open on clicking the browse button.</a:t>
            </a:r>
            <a:endParaRPr lang="en-US" sz="1500" b="0" i="0" dirty="0">
              <a:solidFill>
                <a:srgbClr val="333333"/>
              </a:solidFill>
              <a:effectLst/>
              <a:latin typeface="+mj-lt"/>
            </a:endParaRPr>
          </a:p>
        </p:txBody>
      </p:sp>
      <p:pic>
        <p:nvPicPr>
          <p:cNvPr id="4098" name="Picture 2" descr="JavaFX FileChooser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8954" y="1296998"/>
            <a:ext cx="4562475" cy="4962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137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098"/>
                                        </p:tgtEl>
                                        <p:attrNameLst>
                                          <p:attrName>style.visibility</p:attrName>
                                        </p:attrNameLst>
                                      </p:cBhvr>
                                      <p:to>
                                        <p:strVal val="visible"/>
                                      </p:to>
                                    </p:set>
                                    <p:animEffect transition="in" filter="fade">
                                      <p:cBhvr>
                                        <p:cTn id="14" dur="1000"/>
                                        <p:tgtEl>
                                          <p:spTgt spid="4098"/>
                                        </p:tgtEl>
                                      </p:cBhvr>
                                    </p:animEffect>
                                    <p:anim calcmode="lin" valueType="num">
                                      <p:cBhvr>
                                        <p:cTn id="15" dur="1000" fill="hold"/>
                                        <p:tgtEl>
                                          <p:spTgt spid="4098"/>
                                        </p:tgtEl>
                                        <p:attrNameLst>
                                          <p:attrName>ppt_x</p:attrName>
                                        </p:attrNameLst>
                                      </p:cBhvr>
                                      <p:tavLst>
                                        <p:tav tm="0">
                                          <p:val>
                                            <p:strVal val="#ppt_x"/>
                                          </p:val>
                                        </p:tav>
                                        <p:tav tm="100000">
                                          <p:val>
                                            <p:strVal val="#ppt_x"/>
                                          </p:val>
                                        </p:tav>
                                      </p:tavLst>
                                    </p:anim>
                                    <p:anim calcmode="lin" valueType="num">
                                      <p:cBhvr>
                                        <p:cTn id="16"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9517" y="346965"/>
            <a:ext cx="11323092" cy="323165"/>
          </a:xfrm>
          <a:prstGeom prst="rect">
            <a:avLst/>
          </a:prstGeom>
        </p:spPr>
        <p:txBody>
          <a:bodyPr wrap="square">
            <a:spAutoFit/>
          </a:bodyPr>
          <a:lstStyle/>
          <a:p>
            <a:pPr algn="just"/>
            <a:r>
              <a:rPr lang="en-US" sz="1500" dirty="0">
                <a:solidFill>
                  <a:srgbClr val="610B38"/>
                </a:solidFill>
                <a:latin typeface="+mj-lt"/>
              </a:rPr>
              <a:t>Saving </a:t>
            </a:r>
            <a:r>
              <a:rPr lang="en-US" sz="1500" dirty="0" smtClean="0">
                <a:solidFill>
                  <a:srgbClr val="610B38"/>
                </a:solidFill>
                <a:latin typeface="+mj-lt"/>
              </a:rPr>
              <a:t>Files : </a:t>
            </a:r>
            <a:r>
              <a:rPr lang="en-US" sz="1500" dirty="0" smtClean="0">
                <a:solidFill>
                  <a:srgbClr val="333333"/>
                </a:solidFill>
                <a:latin typeface="+mj-lt"/>
              </a:rPr>
              <a:t>The </a:t>
            </a:r>
            <a:r>
              <a:rPr lang="en-US" sz="1500" dirty="0">
                <a:solidFill>
                  <a:srgbClr val="333333"/>
                </a:solidFill>
                <a:latin typeface="+mj-lt"/>
              </a:rPr>
              <a:t>following code shows the dialogue box for saving the files.</a:t>
            </a:r>
            <a:endParaRPr lang="en-US" sz="1500" b="0" i="0" dirty="0">
              <a:solidFill>
                <a:srgbClr val="333333"/>
              </a:solidFill>
              <a:effectLst/>
              <a:latin typeface="+mj-lt"/>
            </a:endParaRPr>
          </a:p>
        </p:txBody>
      </p:sp>
      <p:pic>
        <p:nvPicPr>
          <p:cNvPr id="5" name="Picture 4"/>
          <p:cNvPicPr>
            <a:picLocks noChangeAspect="1"/>
          </p:cNvPicPr>
          <p:nvPr/>
        </p:nvPicPr>
        <p:blipFill>
          <a:blip r:embed="rId2"/>
          <a:stretch>
            <a:fillRect/>
          </a:stretch>
        </p:blipFill>
        <p:spPr>
          <a:xfrm>
            <a:off x="674071" y="1438772"/>
            <a:ext cx="5289261" cy="4552595"/>
          </a:xfrm>
          <a:prstGeom prst="rect">
            <a:avLst/>
          </a:prstGeom>
        </p:spPr>
      </p:pic>
      <p:pic>
        <p:nvPicPr>
          <p:cNvPr id="5122" name="Picture 2" descr="JavaFX FileChooser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8039" y="0"/>
            <a:ext cx="1542210" cy="257791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JavaFX FileChooser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7909" y="3054231"/>
            <a:ext cx="5691117" cy="3585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03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122"/>
                                        </p:tgtEl>
                                        <p:attrNameLst>
                                          <p:attrName>style.visibility</p:attrName>
                                        </p:attrNameLst>
                                      </p:cBhvr>
                                      <p:to>
                                        <p:strVal val="visible"/>
                                      </p:to>
                                    </p:set>
                                    <p:animEffect transition="in" filter="fade">
                                      <p:cBhvr>
                                        <p:cTn id="14" dur="1000"/>
                                        <p:tgtEl>
                                          <p:spTgt spid="5122"/>
                                        </p:tgtEl>
                                      </p:cBhvr>
                                    </p:animEffect>
                                    <p:anim calcmode="lin" valueType="num">
                                      <p:cBhvr>
                                        <p:cTn id="15" dur="1000" fill="hold"/>
                                        <p:tgtEl>
                                          <p:spTgt spid="5122"/>
                                        </p:tgtEl>
                                        <p:attrNameLst>
                                          <p:attrName>ppt_x</p:attrName>
                                        </p:attrNameLst>
                                      </p:cBhvr>
                                      <p:tavLst>
                                        <p:tav tm="0">
                                          <p:val>
                                            <p:strVal val="#ppt_x"/>
                                          </p:val>
                                        </p:tav>
                                        <p:tav tm="100000">
                                          <p:val>
                                            <p:strVal val="#ppt_x"/>
                                          </p:val>
                                        </p:tav>
                                      </p:tavLst>
                                    </p:anim>
                                    <p:anim calcmode="lin" valueType="num">
                                      <p:cBhvr>
                                        <p:cTn id="16"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124"/>
                                        </p:tgtEl>
                                        <p:attrNameLst>
                                          <p:attrName>style.visibility</p:attrName>
                                        </p:attrNameLst>
                                      </p:cBhvr>
                                      <p:to>
                                        <p:strVal val="visible"/>
                                      </p:to>
                                    </p:set>
                                    <p:animEffect transition="in" filter="fade">
                                      <p:cBhvr>
                                        <p:cTn id="21" dur="1000"/>
                                        <p:tgtEl>
                                          <p:spTgt spid="5124"/>
                                        </p:tgtEl>
                                      </p:cBhvr>
                                    </p:animEffect>
                                    <p:anim calcmode="lin" valueType="num">
                                      <p:cBhvr>
                                        <p:cTn id="22" dur="1000" fill="hold"/>
                                        <p:tgtEl>
                                          <p:spTgt spid="5124"/>
                                        </p:tgtEl>
                                        <p:attrNameLst>
                                          <p:attrName>ppt_x</p:attrName>
                                        </p:attrNameLst>
                                      </p:cBhvr>
                                      <p:tavLst>
                                        <p:tav tm="0">
                                          <p:val>
                                            <p:strVal val="#ppt_x"/>
                                          </p:val>
                                        </p:tav>
                                        <p:tav tm="100000">
                                          <p:val>
                                            <p:strVal val="#ppt_x"/>
                                          </p:val>
                                        </p:tav>
                                      </p:tavLst>
                                    </p:anim>
                                    <p:anim calcmode="lin" valueType="num">
                                      <p:cBhvr>
                                        <p:cTn id="23" dur="1000" fill="hold"/>
                                        <p:tgtEl>
                                          <p:spTgt spid="51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345106" y="298188"/>
            <a:ext cx="2819400" cy="447675"/>
          </a:xfrm>
          <a:prstGeom prst="rect">
            <a:avLst/>
          </a:prstGeom>
        </p:spPr>
      </p:pic>
      <p:pic>
        <p:nvPicPr>
          <p:cNvPr id="5" name="Picture 4"/>
          <p:cNvPicPr>
            <a:picLocks noChangeAspect="1"/>
          </p:cNvPicPr>
          <p:nvPr/>
        </p:nvPicPr>
        <p:blipFill>
          <a:blip r:embed="rId3"/>
          <a:stretch>
            <a:fillRect/>
          </a:stretch>
        </p:blipFill>
        <p:spPr>
          <a:xfrm>
            <a:off x="2151868" y="1213087"/>
            <a:ext cx="6905625" cy="1238250"/>
          </a:xfrm>
          <a:prstGeom prst="rect">
            <a:avLst/>
          </a:prstGeom>
        </p:spPr>
      </p:pic>
      <p:pic>
        <p:nvPicPr>
          <p:cNvPr id="6" name="Picture 5"/>
          <p:cNvPicPr>
            <a:picLocks noChangeAspect="1"/>
          </p:cNvPicPr>
          <p:nvPr/>
        </p:nvPicPr>
        <p:blipFill>
          <a:blip r:embed="rId4"/>
          <a:stretch>
            <a:fillRect/>
          </a:stretch>
        </p:blipFill>
        <p:spPr>
          <a:xfrm>
            <a:off x="2175680" y="2451337"/>
            <a:ext cx="6858000" cy="723900"/>
          </a:xfrm>
          <a:prstGeom prst="rect">
            <a:avLst/>
          </a:prstGeom>
        </p:spPr>
      </p:pic>
      <p:pic>
        <p:nvPicPr>
          <p:cNvPr id="7" name="Picture 6"/>
          <p:cNvPicPr>
            <a:picLocks noChangeAspect="1"/>
          </p:cNvPicPr>
          <p:nvPr/>
        </p:nvPicPr>
        <p:blipFill>
          <a:blip r:embed="rId5"/>
          <a:stretch>
            <a:fillRect/>
          </a:stretch>
        </p:blipFill>
        <p:spPr>
          <a:xfrm>
            <a:off x="2209017" y="3175237"/>
            <a:ext cx="6848475" cy="1876425"/>
          </a:xfrm>
          <a:prstGeom prst="rect">
            <a:avLst/>
          </a:prstGeom>
        </p:spPr>
      </p:pic>
      <p:pic>
        <p:nvPicPr>
          <p:cNvPr id="8" name="Picture 7"/>
          <p:cNvPicPr>
            <a:picLocks noChangeAspect="1"/>
          </p:cNvPicPr>
          <p:nvPr/>
        </p:nvPicPr>
        <p:blipFill>
          <a:blip r:embed="rId6"/>
          <a:stretch>
            <a:fillRect/>
          </a:stretch>
        </p:blipFill>
        <p:spPr>
          <a:xfrm>
            <a:off x="2209017" y="5051662"/>
            <a:ext cx="6848475" cy="914400"/>
          </a:xfrm>
          <a:prstGeom prst="rect">
            <a:avLst/>
          </a:prstGeom>
        </p:spPr>
      </p:pic>
      <p:pic>
        <p:nvPicPr>
          <p:cNvPr id="9" name="Picture 8"/>
          <p:cNvPicPr>
            <a:picLocks noChangeAspect="1"/>
          </p:cNvPicPr>
          <p:nvPr/>
        </p:nvPicPr>
        <p:blipFill>
          <a:blip r:embed="rId7"/>
          <a:stretch>
            <a:fillRect/>
          </a:stretch>
        </p:blipFill>
        <p:spPr>
          <a:xfrm>
            <a:off x="2190323" y="5966062"/>
            <a:ext cx="6848475" cy="447675"/>
          </a:xfrm>
          <a:prstGeom prst="rect">
            <a:avLst/>
          </a:prstGeom>
        </p:spPr>
      </p:pic>
    </p:spTree>
    <p:extLst>
      <p:ext uri="{BB962C8B-B14F-4D97-AF65-F5344CB8AC3E}">
        <p14:creationId xmlns:p14="http://schemas.microsoft.com/office/powerpoint/2010/main" val="269173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97397" y="200884"/>
            <a:ext cx="5105885" cy="369332"/>
          </a:xfrm>
          <a:prstGeom prst="rect">
            <a:avLst/>
          </a:prstGeom>
        </p:spPr>
        <p:txBody>
          <a:bodyPr wrap="none">
            <a:spAutoFit/>
          </a:bodyPr>
          <a:lstStyle/>
          <a:p>
            <a:r>
              <a:rPr lang="en-US" b="1" i="0" dirty="0" err="1" smtClean="0">
                <a:solidFill>
                  <a:srgbClr val="080808"/>
                </a:solidFill>
                <a:effectLst/>
                <a:latin typeface="Verdana" panose="020B0604030504040204" pitchFamily="34" charset="0"/>
              </a:rPr>
              <a:t>JavaFX</a:t>
            </a:r>
            <a:r>
              <a:rPr lang="en-US" b="1" i="0" dirty="0" smtClean="0">
                <a:solidFill>
                  <a:srgbClr val="080808"/>
                </a:solidFill>
                <a:effectLst/>
                <a:latin typeface="Verdana" panose="020B0604030504040204" pitchFamily="34" charset="0"/>
              </a:rPr>
              <a:t> </a:t>
            </a:r>
            <a:r>
              <a:rPr lang="en-US" b="1" i="0" dirty="0" err="1" smtClean="0">
                <a:solidFill>
                  <a:srgbClr val="080808"/>
                </a:solidFill>
                <a:effectLst/>
                <a:latin typeface="Verdana" panose="020B0604030504040204" pitchFamily="34" charset="0"/>
              </a:rPr>
              <a:t>vs</a:t>
            </a:r>
            <a:r>
              <a:rPr lang="en-US" b="1" i="0" dirty="0" smtClean="0">
                <a:solidFill>
                  <a:srgbClr val="080808"/>
                </a:solidFill>
                <a:effectLst/>
                <a:latin typeface="Verdana" panose="020B0604030504040204" pitchFamily="34" charset="0"/>
              </a:rPr>
              <a:t> Swing: The Key Differences</a:t>
            </a:r>
            <a:endParaRPr lang="en-US" b="1" i="0" dirty="0">
              <a:solidFill>
                <a:srgbClr val="080808"/>
              </a:solidFill>
              <a:effectLst/>
              <a:latin typeface="Verdana" panose="020B0604030504040204" pitchFamily="34" charset="0"/>
            </a:endParaRPr>
          </a:p>
        </p:txBody>
      </p:sp>
      <p:sp>
        <p:nvSpPr>
          <p:cNvPr id="5" name="Rectangle 4"/>
          <p:cNvSpPr/>
          <p:nvPr/>
        </p:nvSpPr>
        <p:spPr>
          <a:xfrm>
            <a:off x="491319" y="1086978"/>
            <a:ext cx="11327641" cy="1708160"/>
          </a:xfrm>
          <a:prstGeom prst="rect">
            <a:avLst/>
          </a:prstGeom>
        </p:spPr>
        <p:txBody>
          <a:bodyPr wrap="square">
            <a:spAutoFit/>
          </a:bodyPr>
          <a:lstStyle/>
          <a:p>
            <a:pPr marL="285750" indent="-285750">
              <a:buFont typeface="Arial" panose="020B0604020202020204" pitchFamily="34" charset="0"/>
              <a:buChar char="•"/>
            </a:pPr>
            <a:r>
              <a:rPr lang="en-US" sz="1500" b="0" i="0" dirty="0" smtClean="0">
                <a:solidFill>
                  <a:srgbClr val="525252"/>
                </a:solidFill>
                <a:effectLst/>
              </a:rPr>
              <a:t>The main differences between the two tools come down to flexibility, power, and popularity. Swing still sees lots of use in GUI creation, both because of its ease of use and its widespread employment across the industry. Creating complex interfaces is a breeze with either approach, though. Desktop applications come together more easily when you use FX, and the younger tool gains ground on its big sibling every year. </a:t>
            </a:r>
          </a:p>
          <a:p>
            <a:pPr marL="285750" indent="-285750">
              <a:buFont typeface="Arial" panose="020B0604020202020204" pitchFamily="34" charset="0"/>
              <a:buChar char="•"/>
            </a:pPr>
            <a:endParaRPr lang="en-US" sz="1500" b="0" i="0" dirty="0" smtClean="0">
              <a:solidFill>
                <a:srgbClr val="525252"/>
              </a:solidFill>
              <a:effectLst/>
            </a:endParaRPr>
          </a:p>
          <a:p>
            <a:pPr marL="285750" indent="-285750">
              <a:buFont typeface="Arial" panose="020B0604020202020204" pitchFamily="34" charset="0"/>
              <a:buChar char="•"/>
            </a:pPr>
            <a:r>
              <a:rPr lang="en-US" sz="1500" b="0" i="0" dirty="0" smtClean="0">
                <a:solidFill>
                  <a:srgbClr val="525252"/>
                </a:solidFill>
                <a:effectLst/>
              </a:rPr>
              <a:t>Swing has a wider range of UI components compared to FX, but FX adds more all the time, so this difference might not be notable much longer. Likewise, </a:t>
            </a:r>
            <a:r>
              <a:rPr lang="en-US" sz="1500" b="0" i="0" dirty="0" err="1" smtClean="0">
                <a:solidFill>
                  <a:srgbClr val="525252"/>
                </a:solidFill>
                <a:effectLst/>
              </a:rPr>
              <a:t>JavaFX</a:t>
            </a:r>
            <a:r>
              <a:rPr lang="en-US" sz="1500" b="0" i="0" dirty="0" smtClean="0">
                <a:solidFill>
                  <a:srgbClr val="525252"/>
                </a:solidFill>
                <a:effectLst/>
              </a:rPr>
              <a:t> offers IDE support, but Swing’s IDE support is more mature and has more options for rapid deployment needs. On the flipside, FX offers consistent support for MVC, while Swing’s MVC support is not equal across all platforms.</a:t>
            </a:r>
            <a:endParaRPr lang="en-US" sz="1500" b="0" i="0" dirty="0">
              <a:solidFill>
                <a:srgbClr val="525252"/>
              </a:solidFill>
              <a:effectLst/>
            </a:endParaRPr>
          </a:p>
        </p:txBody>
      </p:sp>
      <p:sp>
        <p:nvSpPr>
          <p:cNvPr id="6" name="Rectangle 5"/>
          <p:cNvSpPr/>
          <p:nvPr/>
        </p:nvSpPr>
        <p:spPr>
          <a:xfrm>
            <a:off x="491318" y="2922096"/>
            <a:ext cx="11505063" cy="553998"/>
          </a:xfrm>
          <a:prstGeom prst="rect">
            <a:avLst/>
          </a:prstGeom>
        </p:spPr>
        <p:txBody>
          <a:bodyPr wrap="square">
            <a:spAutoFit/>
          </a:bodyPr>
          <a:lstStyle/>
          <a:p>
            <a:pPr marL="285750" indent="-285750">
              <a:buFont typeface="Arial" panose="020B0604020202020204" pitchFamily="34" charset="0"/>
              <a:buChar char="•"/>
            </a:pPr>
            <a:r>
              <a:rPr lang="en-US" sz="1500" b="0" i="0" dirty="0" smtClean="0">
                <a:solidFill>
                  <a:srgbClr val="525252"/>
                </a:solidFill>
                <a:effectLst/>
              </a:rPr>
              <a:t>In short, Swing and </a:t>
            </a:r>
            <a:r>
              <a:rPr lang="en-US" sz="1500" b="0" i="0" dirty="0" err="1" smtClean="0">
                <a:solidFill>
                  <a:srgbClr val="525252"/>
                </a:solidFill>
                <a:effectLst/>
              </a:rPr>
              <a:t>JavaFX</a:t>
            </a:r>
            <a:r>
              <a:rPr lang="en-US" sz="1500" b="0" i="0" dirty="0" smtClean="0">
                <a:solidFill>
                  <a:srgbClr val="525252"/>
                </a:solidFill>
                <a:effectLst/>
              </a:rPr>
              <a:t> are both GUI toolkits for Java programs. Swing is the old standard toolkit that features a bigger library of GUI elements and mature IDE support. </a:t>
            </a:r>
            <a:r>
              <a:rPr lang="en-US" sz="1500" b="0" i="0" dirty="0" err="1" smtClean="0">
                <a:solidFill>
                  <a:srgbClr val="525252"/>
                </a:solidFill>
                <a:effectLst/>
              </a:rPr>
              <a:t>JavaFX</a:t>
            </a:r>
            <a:r>
              <a:rPr lang="en-US" sz="1500" b="0" i="0" dirty="0" smtClean="0">
                <a:solidFill>
                  <a:srgbClr val="525252"/>
                </a:solidFill>
                <a:effectLst/>
              </a:rPr>
              <a:t> is the newer standard with a smaller library, more consistent updates, and consistent MVC support.</a:t>
            </a:r>
            <a:endParaRPr lang="en-US" sz="1500" dirty="0"/>
          </a:p>
        </p:txBody>
      </p:sp>
      <p:sp>
        <p:nvSpPr>
          <p:cNvPr id="7" name="Rectangle 6"/>
          <p:cNvSpPr/>
          <p:nvPr/>
        </p:nvSpPr>
        <p:spPr>
          <a:xfrm>
            <a:off x="3616664" y="3817541"/>
            <a:ext cx="3812262" cy="369332"/>
          </a:xfrm>
          <a:prstGeom prst="rect">
            <a:avLst/>
          </a:prstGeom>
        </p:spPr>
        <p:txBody>
          <a:bodyPr wrap="none">
            <a:spAutoFit/>
          </a:bodyPr>
          <a:lstStyle/>
          <a:p>
            <a:r>
              <a:rPr lang="en-US" b="1" i="0" dirty="0" smtClean="0">
                <a:solidFill>
                  <a:srgbClr val="080808"/>
                </a:solidFill>
                <a:effectLst/>
                <a:latin typeface="Verdana" panose="020B0604030504040204" pitchFamily="34" charset="0"/>
              </a:rPr>
              <a:t>Which One is Right for You?</a:t>
            </a:r>
            <a:endParaRPr lang="en-US" b="1" i="0" dirty="0">
              <a:solidFill>
                <a:srgbClr val="080808"/>
              </a:solidFill>
              <a:effectLst/>
              <a:latin typeface="Verdana" panose="020B0604030504040204" pitchFamily="34" charset="0"/>
            </a:endParaRPr>
          </a:p>
        </p:txBody>
      </p:sp>
      <p:sp>
        <p:nvSpPr>
          <p:cNvPr id="8" name="Rectangle 7"/>
          <p:cNvSpPr/>
          <p:nvPr/>
        </p:nvSpPr>
        <p:spPr>
          <a:xfrm>
            <a:off x="796120" y="4357385"/>
            <a:ext cx="11022840" cy="553998"/>
          </a:xfrm>
          <a:prstGeom prst="rect">
            <a:avLst/>
          </a:prstGeom>
        </p:spPr>
        <p:txBody>
          <a:bodyPr wrap="square">
            <a:spAutoFit/>
          </a:bodyPr>
          <a:lstStyle/>
          <a:p>
            <a:pPr marL="285750" indent="-285750">
              <a:buFont typeface="Arial" panose="020B0604020202020204" pitchFamily="34" charset="0"/>
              <a:buChar char="•"/>
            </a:pPr>
            <a:r>
              <a:rPr lang="en-US" sz="1500" b="0" i="0" dirty="0" smtClean="0">
                <a:solidFill>
                  <a:srgbClr val="525252"/>
                </a:solidFill>
                <a:effectLst/>
              </a:rPr>
              <a:t>If you want a crackerjack GUI builder that gives you plenty of options during creation, or perhaps you want access to plenty of libraries as you work? Java Swing is likely going to be your cup of tea.</a:t>
            </a:r>
            <a:endParaRPr lang="en-US" sz="1500" dirty="0"/>
          </a:p>
        </p:txBody>
      </p:sp>
      <p:sp>
        <p:nvSpPr>
          <p:cNvPr id="9" name="Rectangle 8"/>
          <p:cNvSpPr/>
          <p:nvPr/>
        </p:nvSpPr>
        <p:spPr>
          <a:xfrm>
            <a:off x="796120" y="5081895"/>
            <a:ext cx="11200261" cy="1015663"/>
          </a:xfrm>
          <a:prstGeom prst="rect">
            <a:avLst/>
          </a:prstGeom>
        </p:spPr>
        <p:txBody>
          <a:bodyPr wrap="square">
            <a:spAutoFit/>
          </a:bodyPr>
          <a:lstStyle/>
          <a:p>
            <a:pPr marL="285750" indent="-285750">
              <a:buFont typeface="Arial" panose="020B0604020202020204" pitchFamily="34" charset="0"/>
              <a:buChar char="•"/>
            </a:pPr>
            <a:r>
              <a:rPr lang="en-US" sz="1500" b="0" i="0" dirty="0" smtClean="0">
                <a:solidFill>
                  <a:srgbClr val="525252"/>
                </a:solidFill>
                <a:effectLst/>
              </a:rPr>
              <a:t>Web developers and folks who want to use the latest and greatest gear will find </a:t>
            </a:r>
            <a:r>
              <a:rPr lang="en-US" sz="1500" b="0" i="0" dirty="0" err="1" smtClean="0">
                <a:solidFill>
                  <a:srgbClr val="525252"/>
                </a:solidFill>
                <a:effectLst/>
              </a:rPr>
              <a:t>JavaFX</a:t>
            </a:r>
            <a:r>
              <a:rPr lang="en-US" sz="1500" b="0" i="0" dirty="0" smtClean="0">
                <a:solidFill>
                  <a:srgbClr val="525252"/>
                </a:solidFill>
                <a:effectLst/>
              </a:rPr>
              <a:t> to be right up their alley. FX adds modern touches to your project and makes adding animation and special effects a snap. FX is also the choice for folks who develop mobile apps—it is much more geared to work with mobile programs than Swing. And, FX is more streamlined across the board than the older tool. It’s a perfect option for developers with efficiency in mind.</a:t>
            </a:r>
            <a:endParaRPr lang="en-US" sz="1500" dirty="0"/>
          </a:p>
        </p:txBody>
      </p:sp>
    </p:spTree>
    <p:extLst>
      <p:ext uri="{BB962C8B-B14F-4D97-AF65-F5344CB8AC3E}">
        <p14:creationId xmlns:p14="http://schemas.microsoft.com/office/powerpoint/2010/main" val="3347167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rot="16200000">
            <a:off x="3620178" y="2722854"/>
            <a:ext cx="5071350" cy="568204"/>
          </a:xfrm>
          <a:prstGeom prst="rect">
            <a:avLst/>
          </a:prstGeom>
        </p:spPr>
      </p:pic>
      <p:pic>
        <p:nvPicPr>
          <p:cNvPr id="11" name="Picture 10"/>
          <p:cNvPicPr>
            <a:picLocks noChangeAspect="1"/>
          </p:cNvPicPr>
          <p:nvPr/>
        </p:nvPicPr>
        <p:blipFill>
          <a:blip r:embed="rId3"/>
          <a:stretch>
            <a:fillRect/>
          </a:stretch>
        </p:blipFill>
        <p:spPr>
          <a:xfrm>
            <a:off x="108504" y="68186"/>
            <a:ext cx="5295784" cy="2038544"/>
          </a:xfrm>
          <a:prstGeom prst="rect">
            <a:avLst/>
          </a:prstGeom>
        </p:spPr>
      </p:pic>
      <p:pic>
        <p:nvPicPr>
          <p:cNvPr id="12" name="Picture 11"/>
          <p:cNvPicPr>
            <a:picLocks noChangeAspect="1"/>
          </p:cNvPicPr>
          <p:nvPr/>
        </p:nvPicPr>
        <p:blipFill>
          <a:blip r:embed="rId4"/>
          <a:stretch>
            <a:fillRect/>
          </a:stretch>
        </p:blipFill>
        <p:spPr>
          <a:xfrm>
            <a:off x="108504" y="2106730"/>
            <a:ext cx="5295784" cy="2068406"/>
          </a:xfrm>
          <a:prstGeom prst="rect">
            <a:avLst/>
          </a:prstGeom>
        </p:spPr>
      </p:pic>
      <p:pic>
        <p:nvPicPr>
          <p:cNvPr id="13" name="Picture 12"/>
          <p:cNvPicPr>
            <a:picLocks noChangeAspect="1"/>
          </p:cNvPicPr>
          <p:nvPr/>
        </p:nvPicPr>
        <p:blipFill>
          <a:blip r:embed="rId5"/>
          <a:stretch>
            <a:fillRect/>
          </a:stretch>
        </p:blipFill>
        <p:spPr>
          <a:xfrm>
            <a:off x="108504" y="4175136"/>
            <a:ext cx="5295784" cy="2082861"/>
          </a:xfrm>
          <a:prstGeom prst="rect">
            <a:avLst/>
          </a:prstGeom>
        </p:spPr>
      </p:pic>
      <p:pic>
        <p:nvPicPr>
          <p:cNvPr id="14" name="Picture 13"/>
          <p:cNvPicPr>
            <a:picLocks noChangeAspect="1"/>
          </p:cNvPicPr>
          <p:nvPr/>
        </p:nvPicPr>
        <p:blipFill>
          <a:blip r:embed="rId6"/>
          <a:stretch>
            <a:fillRect/>
          </a:stretch>
        </p:blipFill>
        <p:spPr>
          <a:xfrm>
            <a:off x="6814431" y="68186"/>
            <a:ext cx="5250189" cy="1893150"/>
          </a:xfrm>
          <a:prstGeom prst="rect">
            <a:avLst/>
          </a:prstGeom>
        </p:spPr>
      </p:pic>
      <p:pic>
        <p:nvPicPr>
          <p:cNvPr id="15" name="Picture 14"/>
          <p:cNvPicPr>
            <a:picLocks noChangeAspect="1"/>
          </p:cNvPicPr>
          <p:nvPr/>
        </p:nvPicPr>
        <p:blipFill>
          <a:blip r:embed="rId7"/>
          <a:stretch>
            <a:fillRect/>
          </a:stretch>
        </p:blipFill>
        <p:spPr>
          <a:xfrm>
            <a:off x="6814431" y="1961336"/>
            <a:ext cx="5250189" cy="1887647"/>
          </a:xfrm>
          <a:prstGeom prst="rect">
            <a:avLst/>
          </a:prstGeom>
        </p:spPr>
      </p:pic>
      <p:pic>
        <p:nvPicPr>
          <p:cNvPr id="16" name="Picture 15"/>
          <p:cNvPicPr>
            <a:picLocks noChangeAspect="1"/>
          </p:cNvPicPr>
          <p:nvPr/>
        </p:nvPicPr>
        <p:blipFill>
          <a:blip r:embed="rId8"/>
          <a:stretch>
            <a:fillRect/>
          </a:stretch>
        </p:blipFill>
        <p:spPr>
          <a:xfrm>
            <a:off x="6814431" y="3848983"/>
            <a:ext cx="5250189" cy="1830694"/>
          </a:xfrm>
          <a:prstGeom prst="rect">
            <a:avLst/>
          </a:prstGeom>
        </p:spPr>
      </p:pic>
      <p:sp>
        <p:nvSpPr>
          <p:cNvPr id="17" name="Rectangle 16"/>
          <p:cNvSpPr/>
          <p:nvPr/>
        </p:nvSpPr>
        <p:spPr>
          <a:xfrm>
            <a:off x="5613780" y="5842337"/>
            <a:ext cx="6450840" cy="1015663"/>
          </a:xfrm>
          <a:prstGeom prst="rect">
            <a:avLst/>
          </a:prstGeom>
        </p:spPr>
        <p:txBody>
          <a:bodyPr wrap="square">
            <a:spAutoFit/>
          </a:bodyPr>
          <a:lstStyle/>
          <a:p>
            <a:r>
              <a:rPr lang="en-US" sz="1500" b="0" i="0" dirty="0" smtClean="0">
                <a:solidFill>
                  <a:srgbClr val="FF0000"/>
                </a:solidFill>
                <a:effectLst/>
                <a:latin typeface="+mj-lt"/>
              </a:rPr>
              <a:t>In short, Swing and </a:t>
            </a:r>
            <a:r>
              <a:rPr lang="en-US" sz="1500" b="0" i="0" dirty="0" err="1" smtClean="0">
                <a:solidFill>
                  <a:srgbClr val="FF0000"/>
                </a:solidFill>
                <a:effectLst/>
                <a:latin typeface="+mj-lt"/>
              </a:rPr>
              <a:t>JavaFX</a:t>
            </a:r>
            <a:r>
              <a:rPr lang="en-US" sz="1500" b="0" i="0" dirty="0" smtClean="0">
                <a:solidFill>
                  <a:srgbClr val="FF0000"/>
                </a:solidFill>
                <a:effectLst/>
                <a:latin typeface="+mj-lt"/>
              </a:rPr>
              <a:t> are both GUI toolkits for Java programs. Swing is the old standard toolkit that features a bigger library of GUI elements and mature IDE support. </a:t>
            </a:r>
            <a:r>
              <a:rPr lang="en-US" sz="1500" b="0" i="0" dirty="0" err="1" smtClean="0">
                <a:solidFill>
                  <a:srgbClr val="FF0000"/>
                </a:solidFill>
                <a:effectLst/>
                <a:latin typeface="+mj-lt"/>
              </a:rPr>
              <a:t>JavaFX</a:t>
            </a:r>
            <a:r>
              <a:rPr lang="en-US" sz="1500" b="0" i="0" dirty="0" smtClean="0">
                <a:solidFill>
                  <a:srgbClr val="FF0000"/>
                </a:solidFill>
                <a:effectLst/>
                <a:latin typeface="+mj-lt"/>
              </a:rPr>
              <a:t> is the newer standard with a smaller library, more consistent updates, and consistent MVC support.</a:t>
            </a:r>
            <a:endParaRPr lang="en-US" sz="1500" dirty="0">
              <a:solidFill>
                <a:srgbClr val="FF0000"/>
              </a:solidFill>
              <a:latin typeface="+mj-lt"/>
            </a:endParaRPr>
          </a:p>
        </p:txBody>
      </p:sp>
    </p:spTree>
    <p:extLst>
      <p:ext uri="{BB962C8B-B14F-4D97-AF65-F5344CB8AC3E}">
        <p14:creationId xmlns:p14="http://schemas.microsoft.com/office/powerpoint/2010/main" val="2765291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anim calcmode="lin" valueType="num">
                                      <p:cBhvr>
                                        <p:cTn id="43" dur="1000" fill="hold"/>
                                        <p:tgtEl>
                                          <p:spTgt spid="16"/>
                                        </p:tgtEl>
                                        <p:attrNameLst>
                                          <p:attrName>ppt_x</p:attrName>
                                        </p:attrNameLst>
                                      </p:cBhvr>
                                      <p:tavLst>
                                        <p:tav tm="0">
                                          <p:val>
                                            <p:strVal val="#ppt_x"/>
                                          </p:val>
                                        </p:tav>
                                        <p:tav tm="100000">
                                          <p:val>
                                            <p:strVal val="#ppt_x"/>
                                          </p:val>
                                        </p:tav>
                                      </p:tavLst>
                                    </p:anim>
                                    <p:anim calcmode="lin" valueType="num">
                                      <p:cBhvr>
                                        <p:cTn id="4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000"/>
                                        <p:tgtEl>
                                          <p:spTgt spid="17"/>
                                        </p:tgtEl>
                                      </p:cBhvr>
                                    </p:animEffect>
                                    <p:anim calcmode="lin" valueType="num">
                                      <p:cBhvr>
                                        <p:cTn id="50" dur="1000" fill="hold"/>
                                        <p:tgtEl>
                                          <p:spTgt spid="17"/>
                                        </p:tgtEl>
                                        <p:attrNameLst>
                                          <p:attrName>ppt_x</p:attrName>
                                        </p:attrNameLst>
                                      </p:cBhvr>
                                      <p:tavLst>
                                        <p:tav tm="0">
                                          <p:val>
                                            <p:strVal val="#ppt_x"/>
                                          </p:val>
                                        </p:tav>
                                        <p:tav tm="100000">
                                          <p:val>
                                            <p:strVal val="#ppt_x"/>
                                          </p:val>
                                        </p:tav>
                                      </p:tavLst>
                                    </p:anim>
                                    <p:anim calcmode="lin" valueType="num">
                                      <p:cBhvr>
                                        <p:cTn id="5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57354" y="187236"/>
            <a:ext cx="3394904" cy="369332"/>
          </a:xfrm>
          <a:prstGeom prst="rect">
            <a:avLst/>
          </a:prstGeom>
        </p:spPr>
        <p:txBody>
          <a:bodyPr wrap="none">
            <a:spAutoFit/>
          </a:bodyPr>
          <a:lstStyle/>
          <a:p>
            <a:pPr algn="just"/>
            <a:r>
              <a:rPr lang="en-US" b="1" dirty="0" err="1">
                <a:solidFill>
                  <a:srgbClr val="610B38"/>
                </a:solidFill>
                <a:latin typeface="erdana"/>
              </a:rPr>
              <a:t>JavaFX</a:t>
            </a:r>
            <a:r>
              <a:rPr lang="en-US" b="1" dirty="0">
                <a:solidFill>
                  <a:srgbClr val="610B38"/>
                </a:solidFill>
                <a:latin typeface="erdana"/>
              </a:rPr>
              <a:t> Application Structure</a:t>
            </a:r>
            <a:endParaRPr lang="en-US" b="1" i="0" dirty="0">
              <a:solidFill>
                <a:srgbClr val="610B38"/>
              </a:solidFill>
              <a:effectLst/>
              <a:latin typeface="erdana"/>
            </a:endParaRPr>
          </a:p>
        </p:txBody>
      </p:sp>
      <p:sp>
        <p:nvSpPr>
          <p:cNvPr id="3" name="Rectangle 2"/>
          <p:cNvSpPr/>
          <p:nvPr/>
        </p:nvSpPr>
        <p:spPr>
          <a:xfrm>
            <a:off x="509516" y="937357"/>
            <a:ext cx="6096000" cy="1708160"/>
          </a:xfrm>
          <a:prstGeom prst="rect">
            <a:avLst/>
          </a:prstGeom>
        </p:spPr>
        <p:txBody>
          <a:bodyPr>
            <a:spAutoFit/>
          </a:bodyPr>
          <a:lstStyle/>
          <a:p>
            <a:r>
              <a:rPr lang="en-US" sz="1500" dirty="0" err="1">
                <a:solidFill>
                  <a:srgbClr val="333333"/>
                </a:solidFill>
                <a:latin typeface="+mj-lt"/>
              </a:rPr>
              <a:t>JavaFX</a:t>
            </a:r>
            <a:r>
              <a:rPr lang="en-US" sz="1500" dirty="0">
                <a:solidFill>
                  <a:srgbClr val="333333"/>
                </a:solidFill>
                <a:latin typeface="+mj-lt"/>
              </a:rPr>
              <a:t> application is divided hierarchically into three main components known as Stage, Scene and nodes. We need to import </a:t>
            </a:r>
            <a:r>
              <a:rPr lang="en-US" sz="1500" b="1" dirty="0" err="1">
                <a:solidFill>
                  <a:srgbClr val="333333"/>
                </a:solidFill>
                <a:latin typeface="+mj-lt"/>
              </a:rPr>
              <a:t>javafx.application.Application</a:t>
            </a:r>
            <a:r>
              <a:rPr lang="en-US" sz="1500" dirty="0">
                <a:solidFill>
                  <a:srgbClr val="333333"/>
                </a:solidFill>
                <a:latin typeface="+mj-lt"/>
              </a:rPr>
              <a:t> class in every </a:t>
            </a:r>
            <a:r>
              <a:rPr lang="en-US" sz="1500" dirty="0" err="1">
                <a:solidFill>
                  <a:srgbClr val="333333"/>
                </a:solidFill>
                <a:latin typeface="+mj-lt"/>
              </a:rPr>
              <a:t>JavaFX</a:t>
            </a:r>
            <a:r>
              <a:rPr lang="en-US" sz="1500" dirty="0">
                <a:solidFill>
                  <a:srgbClr val="333333"/>
                </a:solidFill>
                <a:latin typeface="+mj-lt"/>
              </a:rPr>
              <a:t> application. This provides the following life cycle methods for </a:t>
            </a:r>
            <a:r>
              <a:rPr lang="en-US" sz="1500" dirty="0" err="1">
                <a:solidFill>
                  <a:srgbClr val="333333"/>
                </a:solidFill>
                <a:latin typeface="+mj-lt"/>
              </a:rPr>
              <a:t>JavaFX</a:t>
            </a:r>
            <a:r>
              <a:rPr lang="en-US" sz="1500" dirty="0">
                <a:solidFill>
                  <a:srgbClr val="333333"/>
                </a:solidFill>
                <a:latin typeface="+mj-lt"/>
              </a:rPr>
              <a:t> application.</a:t>
            </a:r>
          </a:p>
          <a:p>
            <a:pPr marL="285750" indent="-285750">
              <a:buFont typeface="Arial" panose="020B0604020202020204" pitchFamily="34" charset="0"/>
              <a:buChar char="•"/>
            </a:pPr>
            <a:r>
              <a:rPr lang="en-US" sz="1500" dirty="0">
                <a:solidFill>
                  <a:srgbClr val="000000"/>
                </a:solidFill>
                <a:latin typeface="+mj-lt"/>
              </a:rPr>
              <a:t>public void </a:t>
            </a:r>
            <a:r>
              <a:rPr lang="en-US" sz="1500" dirty="0" err="1">
                <a:solidFill>
                  <a:srgbClr val="000000"/>
                </a:solidFill>
                <a:latin typeface="+mj-lt"/>
              </a:rPr>
              <a:t>init</a:t>
            </a:r>
            <a:r>
              <a:rPr lang="en-US" sz="1500" dirty="0">
                <a:solidFill>
                  <a:srgbClr val="000000"/>
                </a:solidFill>
                <a:latin typeface="+mj-lt"/>
              </a:rPr>
              <a:t>()</a:t>
            </a:r>
          </a:p>
          <a:p>
            <a:pPr marL="285750" indent="-285750">
              <a:buFont typeface="Arial" panose="020B0604020202020204" pitchFamily="34" charset="0"/>
              <a:buChar char="•"/>
            </a:pPr>
            <a:r>
              <a:rPr lang="en-US" sz="1500" dirty="0">
                <a:solidFill>
                  <a:srgbClr val="000000"/>
                </a:solidFill>
                <a:latin typeface="+mj-lt"/>
              </a:rPr>
              <a:t>public abstract void start(Stage </a:t>
            </a:r>
            <a:r>
              <a:rPr lang="en-US" sz="1500" dirty="0" err="1">
                <a:solidFill>
                  <a:srgbClr val="000000"/>
                </a:solidFill>
                <a:latin typeface="+mj-lt"/>
              </a:rPr>
              <a:t>primaryStage</a:t>
            </a:r>
            <a:r>
              <a:rPr lang="en-US" sz="1500" dirty="0">
                <a:solidFill>
                  <a:srgbClr val="000000"/>
                </a:solidFill>
                <a:latin typeface="+mj-lt"/>
              </a:rPr>
              <a:t>)</a:t>
            </a:r>
          </a:p>
          <a:p>
            <a:pPr marL="285750" indent="-285750">
              <a:buFont typeface="Arial" panose="020B0604020202020204" pitchFamily="34" charset="0"/>
              <a:buChar char="•"/>
            </a:pPr>
            <a:r>
              <a:rPr lang="en-US" sz="1500" dirty="0">
                <a:solidFill>
                  <a:srgbClr val="000000"/>
                </a:solidFill>
                <a:latin typeface="+mj-lt"/>
              </a:rPr>
              <a:t>public void stop()</a:t>
            </a:r>
            <a:endParaRPr lang="en-US" sz="1500" b="0" i="0" dirty="0">
              <a:solidFill>
                <a:srgbClr val="000000"/>
              </a:solidFill>
              <a:effectLst/>
              <a:latin typeface="+mj-lt"/>
            </a:endParaRPr>
          </a:p>
        </p:txBody>
      </p:sp>
      <p:sp>
        <p:nvSpPr>
          <p:cNvPr id="4" name="Rectangle 3"/>
          <p:cNvSpPr/>
          <p:nvPr/>
        </p:nvSpPr>
        <p:spPr>
          <a:xfrm>
            <a:off x="6764740" y="937357"/>
            <a:ext cx="5427260" cy="1015663"/>
          </a:xfrm>
          <a:prstGeom prst="rect">
            <a:avLst/>
          </a:prstGeom>
        </p:spPr>
        <p:txBody>
          <a:bodyPr wrap="square">
            <a:spAutoFit/>
          </a:bodyPr>
          <a:lstStyle/>
          <a:p>
            <a:pPr algn="just"/>
            <a:r>
              <a:rPr lang="en-US" sz="1500" dirty="0">
                <a:solidFill>
                  <a:srgbClr val="333333"/>
                </a:solidFill>
                <a:latin typeface="+mj-lt"/>
              </a:rPr>
              <a:t>in order to create a basic </a:t>
            </a:r>
            <a:r>
              <a:rPr lang="en-US" sz="1500" dirty="0" err="1">
                <a:solidFill>
                  <a:srgbClr val="333333"/>
                </a:solidFill>
                <a:latin typeface="+mj-lt"/>
              </a:rPr>
              <a:t>JavaFX</a:t>
            </a:r>
            <a:r>
              <a:rPr lang="en-US" sz="1500" dirty="0">
                <a:solidFill>
                  <a:srgbClr val="333333"/>
                </a:solidFill>
                <a:latin typeface="+mj-lt"/>
              </a:rPr>
              <a:t> application, we need to:</a:t>
            </a:r>
          </a:p>
          <a:p>
            <a:pPr marL="342900" indent="-342900" algn="just">
              <a:buFont typeface="+mj-lt"/>
              <a:buAutoNum type="arabicPeriod"/>
            </a:pPr>
            <a:r>
              <a:rPr lang="en-US" sz="1500" dirty="0">
                <a:solidFill>
                  <a:srgbClr val="000000"/>
                </a:solidFill>
                <a:latin typeface="+mj-lt"/>
              </a:rPr>
              <a:t>Import </a:t>
            </a:r>
            <a:r>
              <a:rPr lang="en-US" sz="1500" b="1" dirty="0" err="1">
                <a:solidFill>
                  <a:srgbClr val="000000"/>
                </a:solidFill>
                <a:latin typeface="+mj-lt"/>
              </a:rPr>
              <a:t>javafx.application.Application</a:t>
            </a:r>
            <a:r>
              <a:rPr lang="en-US" sz="1500" dirty="0">
                <a:solidFill>
                  <a:srgbClr val="000000"/>
                </a:solidFill>
                <a:latin typeface="+mj-lt"/>
              </a:rPr>
              <a:t> into our code.</a:t>
            </a:r>
          </a:p>
          <a:p>
            <a:pPr marL="342900" indent="-342900" algn="just">
              <a:buFont typeface="+mj-lt"/>
              <a:buAutoNum type="arabicPeriod"/>
            </a:pPr>
            <a:r>
              <a:rPr lang="en-US" sz="1500" dirty="0">
                <a:solidFill>
                  <a:srgbClr val="000000"/>
                </a:solidFill>
                <a:latin typeface="+mj-lt"/>
              </a:rPr>
              <a:t>Inherit </a:t>
            </a:r>
            <a:r>
              <a:rPr lang="en-US" sz="1500" b="1" dirty="0">
                <a:solidFill>
                  <a:srgbClr val="000000"/>
                </a:solidFill>
                <a:latin typeface="+mj-lt"/>
              </a:rPr>
              <a:t>Application</a:t>
            </a:r>
            <a:r>
              <a:rPr lang="en-US" sz="1500" dirty="0">
                <a:solidFill>
                  <a:srgbClr val="000000"/>
                </a:solidFill>
                <a:latin typeface="+mj-lt"/>
              </a:rPr>
              <a:t> into our class.</a:t>
            </a:r>
          </a:p>
          <a:p>
            <a:pPr marL="342900" indent="-342900" algn="just">
              <a:buFont typeface="+mj-lt"/>
              <a:buAutoNum type="arabicPeriod"/>
            </a:pPr>
            <a:r>
              <a:rPr lang="en-US" sz="1500" dirty="0">
                <a:solidFill>
                  <a:srgbClr val="000000"/>
                </a:solidFill>
                <a:latin typeface="+mj-lt"/>
              </a:rPr>
              <a:t>Override </a:t>
            </a:r>
            <a:r>
              <a:rPr lang="en-US" sz="1500" b="1" dirty="0">
                <a:solidFill>
                  <a:srgbClr val="000000"/>
                </a:solidFill>
                <a:latin typeface="+mj-lt"/>
              </a:rPr>
              <a:t>start()</a:t>
            </a:r>
            <a:r>
              <a:rPr lang="en-US" sz="1500" dirty="0">
                <a:solidFill>
                  <a:srgbClr val="000000"/>
                </a:solidFill>
                <a:latin typeface="+mj-lt"/>
              </a:rPr>
              <a:t> method of Application class.</a:t>
            </a:r>
            <a:endParaRPr lang="en-US" sz="1500" b="0" i="0" dirty="0">
              <a:solidFill>
                <a:srgbClr val="000000"/>
              </a:solidFill>
              <a:effectLst/>
              <a:latin typeface="+mj-lt"/>
            </a:endParaRPr>
          </a:p>
        </p:txBody>
      </p:sp>
      <p:sp>
        <p:nvSpPr>
          <p:cNvPr id="5" name="Rectangle 4"/>
          <p:cNvSpPr/>
          <p:nvPr/>
        </p:nvSpPr>
        <p:spPr>
          <a:xfrm>
            <a:off x="509516" y="2832374"/>
            <a:ext cx="6096000" cy="1938992"/>
          </a:xfrm>
          <a:prstGeom prst="rect">
            <a:avLst/>
          </a:prstGeom>
        </p:spPr>
        <p:txBody>
          <a:bodyPr>
            <a:spAutoFit/>
          </a:bodyPr>
          <a:lstStyle/>
          <a:p>
            <a:pPr algn="ctr"/>
            <a:r>
              <a:rPr lang="en-US" sz="1500" dirty="0" smtClean="0">
                <a:solidFill>
                  <a:srgbClr val="610B38"/>
                </a:solidFill>
                <a:latin typeface="+mj-lt"/>
              </a:rPr>
              <a:t>Stage</a:t>
            </a:r>
          </a:p>
          <a:p>
            <a:pPr algn="ctr"/>
            <a:endParaRPr lang="en-US" sz="1500" dirty="0">
              <a:solidFill>
                <a:srgbClr val="610B38"/>
              </a:solidFill>
              <a:latin typeface="+mj-lt"/>
            </a:endParaRPr>
          </a:p>
          <a:p>
            <a:pPr algn="just"/>
            <a:r>
              <a:rPr lang="en-US" sz="1500" b="1" dirty="0">
                <a:solidFill>
                  <a:srgbClr val="333333"/>
                </a:solidFill>
                <a:latin typeface="+mj-lt"/>
              </a:rPr>
              <a:t>Stage</a:t>
            </a:r>
            <a:r>
              <a:rPr lang="en-US" sz="1500" dirty="0">
                <a:solidFill>
                  <a:srgbClr val="333333"/>
                </a:solidFill>
                <a:latin typeface="+mj-lt"/>
              </a:rPr>
              <a:t> in a </a:t>
            </a:r>
            <a:r>
              <a:rPr lang="en-US" sz="1500" dirty="0" err="1">
                <a:solidFill>
                  <a:srgbClr val="333333"/>
                </a:solidFill>
                <a:latin typeface="+mj-lt"/>
              </a:rPr>
              <a:t>JavaFX</a:t>
            </a:r>
            <a:r>
              <a:rPr lang="en-US" sz="1500" dirty="0">
                <a:solidFill>
                  <a:srgbClr val="333333"/>
                </a:solidFill>
                <a:latin typeface="+mj-lt"/>
              </a:rPr>
              <a:t> application is similar to the </a:t>
            </a:r>
            <a:r>
              <a:rPr lang="en-US" sz="1500" b="1" dirty="0">
                <a:solidFill>
                  <a:srgbClr val="333333"/>
                </a:solidFill>
                <a:latin typeface="+mj-lt"/>
              </a:rPr>
              <a:t>Frame</a:t>
            </a:r>
            <a:r>
              <a:rPr lang="en-US" sz="1500" dirty="0">
                <a:solidFill>
                  <a:srgbClr val="333333"/>
                </a:solidFill>
                <a:latin typeface="+mj-lt"/>
              </a:rPr>
              <a:t> in a Swing Application. It acts like a container for all the </a:t>
            </a:r>
            <a:r>
              <a:rPr lang="en-US" sz="1500" dirty="0" err="1">
                <a:solidFill>
                  <a:srgbClr val="333333"/>
                </a:solidFill>
                <a:latin typeface="+mj-lt"/>
              </a:rPr>
              <a:t>JavaFX</a:t>
            </a:r>
            <a:r>
              <a:rPr lang="en-US" sz="1500" dirty="0">
                <a:solidFill>
                  <a:srgbClr val="333333"/>
                </a:solidFill>
                <a:latin typeface="+mj-lt"/>
              </a:rPr>
              <a:t> objects. Primary Stage is created internally by the platform. Other stages can further be created by the application. The object of primary stage is passed to </a:t>
            </a:r>
            <a:r>
              <a:rPr lang="en-US" sz="1500" b="1" dirty="0">
                <a:solidFill>
                  <a:srgbClr val="333333"/>
                </a:solidFill>
                <a:latin typeface="+mj-lt"/>
              </a:rPr>
              <a:t>start</a:t>
            </a:r>
            <a:r>
              <a:rPr lang="en-US" sz="1500" dirty="0">
                <a:solidFill>
                  <a:srgbClr val="333333"/>
                </a:solidFill>
                <a:latin typeface="+mj-lt"/>
              </a:rPr>
              <a:t> method. We need to call </a:t>
            </a:r>
            <a:r>
              <a:rPr lang="en-US" sz="1500" b="1" dirty="0">
                <a:solidFill>
                  <a:srgbClr val="333333"/>
                </a:solidFill>
                <a:latin typeface="+mj-lt"/>
              </a:rPr>
              <a:t>show</a:t>
            </a:r>
            <a:r>
              <a:rPr lang="en-US" sz="1500" dirty="0">
                <a:solidFill>
                  <a:srgbClr val="333333"/>
                </a:solidFill>
                <a:latin typeface="+mj-lt"/>
              </a:rPr>
              <a:t> method on the </a:t>
            </a:r>
            <a:r>
              <a:rPr lang="en-US" sz="1500" b="1" dirty="0">
                <a:solidFill>
                  <a:srgbClr val="333333"/>
                </a:solidFill>
                <a:latin typeface="+mj-lt"/>
              </a:rPr>
              <a:t>primary stage object</a:t>
            </a:r>
            <a:r>
              <a:rPr lang="en-US" sz="1500" dirty="0">
                <a:solidFill>
                  <a:srgbClr val="333333"/>
                </a:solidFill>
                <a:latin typeface="+mj-lt"/>
              </a:rPr>
              <a:t> in order to show our primary stage.</a:t>
            </a:r>
            <a:endParaRPr lang="en-US" sz="1500" b="0" i="0" dirty="0">
              <a:solidFill>
                <a:srgbClr val="333333"/>
              </a:solidFill>
              <a:effectLst/>
              <a:latin typeface="+mj-lt"/>
            </a:endParaRPr>
          </a:p>
        </p:txBody>
      </p:sp>
      <p:pic>
        <p:nvPicPr>
          <p:cNvPr id="1026" name="Picture 2" descr="JavaFX Application Structure St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3873" y="4587174"/>
            <a:ext cx="3086100" cy="19431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605516" y="2697959"/>
            <a:ext cx="5336275" cy="1569660"/>
          </a:xfrm>
          <a:prstGeom prst="rect">
            <a:avLst/>
          </a:prstGeom>
        </p:spPr>
        <p:txBody>
          <a:bodyPr wrap="square">
            <a:spAutoFit/>
          </a:bodyPr>
          <a:lstStyle/>
          <a:p>
            <a:pPr algn="just"/>
            <a:r>
              <a:rPr lang="en-US" dirty="0" smtClean="0">
                <a:solidFill>
                  <a:srgbClr val="610B38"/>
                </a:solidFill>
                <a:latin typeface="erdana"/>
              </a:rPr>
              <a:t>		Scene</a:t>
            </a:r>
          </a:p>
          <a:p>
            <a:pPr algn="just"/>
            <a:endParaRPr lang="en-US" dirty="0">
              <a:solidFill>
                <a:srgbClr val="610B38"/>
              </a:solidFill>
              <a:latin typeface="erdana"/>
            </a:endParaRPr>
          </a:p>
          <a:p>
            <a:pPr algn="just"/>
            <a:r>
              <a:rPr lang="en-US" sz="1500" dirty="0">
                <a:solidFill>
                  <a:srgbClr val="333333"/>
                </a:solidFill>
                <a:latin typeface="+mj-lt"/>
              </a:rPr>
              <a:t>Scene actually holds all the physical contents (nodes) of a </a:t>
            </a:r>
            <a:r>
              <a:rPr lang="en-US" sz="1500" dirty="0" err="1">
                <a:solidFill>
                  <a:srgbClr val="333333"/>
                </a:solidFill>
                <a:latin typeface="+mj-lt"/>
              </a:rPr>
              <a:t>JavaFX</a:t>
            </a:r>
            <a:r>
              <a:rPr lang="en-US" sz="1500" dirty="0">
                <a:solidFill>
                  <a:srgbClr val="333333"/>
                </a:solidFill>
                <a:latin typeface="+mj-lt"/>
              </a:rPr>
              <a:t> application. </a:t>
            </a:r>
            <a:r>
              <a:rPr lang="en-US" sz="1500" b="1" dirty="0" err="1">
                <a:solidFill>
                  <a:srgbClr val="333333"/>
                </a:solidFill>
                <a:latin typeface="+mj-lt"/>
              </a:rPr>
              <a:t>Javafx.scene.Scene</a:t>
            </a:r>
            <a:r>
              <a:rPr lang="en-US" sz="1500" dirty="0">
                <a:solidFill>
                  <a:srgbClr val="333333"/>
                </a:solidFill>
                <a:latin typeface="+mj-lt"/>
              </a:rPr>
              <a:t> class provides all the methods to deal with a scene object. Creating scene is necessary in order to visualize the contents on the stage.</a:t>
            </a:r>
            <a:endParaRPr lang="en-US" sz="1500" b="0" i="0" dirty="0">
              <a:solidFill>
                <a:srgbClr val="333333"/>
              </a:solidFill>
              <a:effectLst/>
              <a:latin typeface="+mj-lt"/>
            </a:endParaRPr>
          </a:p>
        </p:txBody>
      </p:sp>
      <p:pic>
        <p:nvPicPr>
          <p:cNvPr id="1028" name="Picture 4" descr="JavaFX Application Structure Scene Grap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5166" y="4456858"/>
            <a:ext cx="4126407" cy="2203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532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6"/>
                                        </p:tgtEl>
                                        <p:attrNameLst>
                                          <p:attrName>style.visibility</p:attrName>
                                        </p:attrNameLst>
                                      </p:cBhvr>
                                      <p:to>
                                        <p:strVal val="visible"/>
                                      </p:to>
                                    </p:set>
                                    <p:animEffect transition="in" filter="fade">
                                      <p:cBhvr>
                                        <p:cTn id="28" dur="1000"/>
                                        <p:tgtEl>
                                          <p:spTgt spid="1026"/>
                                        </p:tgtEl>
                                      </p:cBhvr>
                                    </p:animEffect>
                                    <p:anim calcmode="lin" valueType="num">
                                      <p:cBhvr>
                                        <p:cTn id="29" dur="1000" fill="hold"/>
                                        <p:tgtEl>
                                          <p:spTgt spid="1026"/>
                                        </p:tgtEl>
                                        <p:attrNameLst>
                                          <p:attrName>ppt_x</p:attrName>
                                        </p:attrNameLst>
                                      </p:cBhvr>
                                      <p:tavLst>
                                        <p:tav tm="0">
                                          <p:val>
                                            <p:strVal val="#ppt_x"/>
                                          </p:val>
                                        </p:tav>
                                        <p:tav tm="100000">
                                          <p:val>
                                            <p:strVal val="#ppt_x"/>
                                          </p:val>
                                        </p:tav>
                                      </p:tavLst>
                                    </p:anim>
                                    <p:anim calcmode="lin" valueType="num">
                                      <p:cBhvr>
                                        <p:cTn id="30"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28"/>
                                        </p:tgtEl>
                                        <p:attrNameLst>
                                          <p:attrName>style.visibility</p:attrName>
                                        </p:attrNameLst>
                                      </p:cBhvr>
                                      <p:to>
                                        <p:strVal val="visible"/>
                                      </p:to>
                                    </p:set>
                                    <p:animEffect transition="in" filter="fade">
                                      <p:cBhvr>
                                        <p:cTn id="42" dur="1000"/>
                                        <p:tgtEl>
                                          <p:spTgt spid="1028"/>
                                        </p:tgtEl>
                                      </p:cBhvr>
                                    </p:animEffect>
                                    <p:anim calcmode="lin" valueType="num">
                                      <p:cBhvr>
                                        <p:cTn id="43" dur="1000" fill="hold"/>
                                        <p:tgtEl>
                                          <p:spTgt spid="1028"/>
                                        </p:tgtEl>
                                        <p:attrNameLst>
                                          <p:attrName>ppt_x</p:attrName>
                                        </p:attrNameLst>
                                      </p:cBhvr>
                                      <p:tavLst>
                                        <p:tav tm="0">
                                          <p:val>
                                            <p:strVal val="#ppt_x"/>
                                          </p:val>
                                        </p:tav>
                                        <p:tav tm="100000">
                                          <p:val>
                                            <p:strVal val="#ppt_x"/>
                                          </p:val>
                                        </p:tav>
                                      </p:tavLst>
                                    </p:anim>
                                    <p:anim calcmode="lin" valueType="num">
                                      <p:cBhvr>
                                        <p:cTn id="44"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57249" y="310066"/>
            <a:ext cx="3967817" cy="369332"/>
          </a:xfrm>
          <a:prstGeom prst="rect">
            <a:avLst/>
          </a:prstGeom>
        </p:spPr>
        <p:txBody>
          <a:bodyPr wrap="none">
            <a:spAutoFit/>
          </a:bodyPr>
          <a:lstStyle/>
          <a:p>
            <a:pPr algn="just"/>
            <a:r>
              <a:rPr lang="en-US" dirty="0">
                <a:solidFill>
                  <a:srgbClr val="610B38"/>
                </a:solidFill>
                <a:latin typeface="erdana"/>
              </a:rPr>
              <a:t>Creating Our first </a:t>
            </a:r>
            <a:r>
              <a:rPr lang="en-US" dirty="0" err="1">
                <a:solidFill>
                  <a:srgbClr val="610B38"/>
                </a:solidFill>
                <a:latin typeface="erdana"/>
              </a:rPr>
              <a:t>JavaFX</a:t>
            </a:r>
            <a:r>
              <a:rPr lang="en-US" dirty="0">
                <a:solidFill>
                  <a:srgbClr val="610B38"/>
                </a:solidFill>
                <a:latin typeface="erdana"/>
              </a:rPr>
              <a:t> Application</a:t>
            </a:r>
            <a:endParaRPr lang="en-US" b="0" i="0" dirty="0">
              <a:solidFill>
                <a:srgbClr val="610B38"/>
              </a:solidFill>
              <a:effectLst/>
              <a:latin typeface="erdana"/>
            </a:endParaRPr>
          </a:p>
        </p:txBody>
      </p:sp>
      <p:sp>
        <p:nvSpPr>
          <p:cNvPr id="5" name="Rectangle 4"/>
          <p:cNvSpPr/>
          <p:nvPr/>
        </p:nvSpPr>
        <p:spPr>
          <a:xfrm>
            <a:off x="427629" y="1004080"/>
            <a:ext cx="6928514" cy="338554"/>
          </a:xfrm>
          <a:prstGeom prst="rect">
            <a:avLst/>
          </a:prstGeom>
        </p:spPr>
        <p:txBody>
          <a:bodyPr wrap="square">
            <a:spAutoFit/>
          </a:bodyPr>
          <a:lstStyle/>
          <a:p>
            <a:pPr algn="just"/>
            <a:r>
              <a:rPr lang="en-US" sz="1600" dirty="0">
                <a:solidFill>
                  <a:srgbClr val="610B4B"/>
                </a:solidFill>
                <a:latin typeface="erdana"/>
              </a:rPr>
              <a:t>Step 1: Extend </a:t>
            </a:r>
            <a:r>
              <a:rPr lang="en-US" sz="1600" dirty="0" err="1">
                <a:solidFill>
                  <a:srgbClr val="610B4B"/>
                </a:solidFill>
                <a:latin typeface="erdana"/>
              </a:rPr>
              <a:t>javafx.application.Application</a:t>
            </a:r>
            <a:r>
              <a:rPr lang="en-US" sz="1600" dirty="0">
                <a:solidFill>
                  <a:srgbClr val="610B4B"/>
                </a:solidFill>
                <a:latin typeface="erdana"/>
              </a:rPr>
              <a:t> and override start()</a:t>
            </a:r>
            <a:endParaRPr lang="en-US" sz="1600" b="0" i="0" dirty="0">
              <a:solidFill>
                <a:srgbClr val="610B4B"/>
              </a:solidFill>
              <a:effectLst/>
              <a:latin typeface="erdana"/>
            </a:endParaRPr>
          </a:p>
        </p:txBody>
      </p:sp>
      <p:sp>
        <p:nvSpPr>
          <p:cNvPr id="6" name="Rectangle 5"/>
          <p:cNvSpPr/>
          <p:nvPr/>
        </p:nvSpPr>
        <p:spPr>
          <a:xfrm>
            <a:off x="427629" y="1455972"/>
            <a:ext cx="6041410" cy="1477328"/>
          </a:xfrm>
          <a:prstGeom prst="rect">
            <a:avLst/>
          </a:prstGeom>
        </p:spPr>
        <p:txBody>
          <a:bodyPr wrap="square">
            <a:spAutoFit/>
          </a:bodyPr>
          <a:lstStyle/>
          <a:p>
            <a:r>
              <a:rPr lang="en-US" sz="1500" b="1" dirty="0">
                <a:solidFill>
                  <a:srgbClr val="333333"/>
                </a:solidFill>
                <a:latin typeface="+mj-lt"/>
              </a:rPr>
              <a:t>start()</a:t>
            </a:r>
            <a:r>
              <a:rPr lang="en-US" sz="1500" dirty="0">
                <a:solidFill>
                  <a:srgbClr val="333333"/>
                </a:solidFill>
                <a:latin typeface="+mj-lt"/>
              </a:rPr>
              <a:t> method is the starting point of constructing a </a:t>
            </a:r>
            <a:r>
              <a:rPr lang="en-US" sz="1500" dirty="0" err="1">
                <a:solidFill>
                  <a:srgbClr val="333333"/>
                </a:solidFill>
                <a:latin typeface="+mj-lt"/>
              </a:rPr>
              <a:t>JavaFX</a:t>
            </a:r>
            <a:r>
              <a:rPr lang="en-US" sz="1500" dirty="0">
                <a:solidFill>
                  <a:srgbClr val="333333"/>
                </a:solidFill>
                <a:latin typeface="+mj-lt"/>
              </a:rPr>
              <a:t> application therefore we need to first override start method </a:t>
            </a:r>
            <a:r>
              <a:rPr lang="en-US" sz="1500" dirty="0" smtClean="0">
                <a:solidFill>
                  <a:srgbClr val="333333"/>
                </a:solidFill>
                <a:latin typeface="+mj-lt"/>
              </a:rPr>
              <a:t>of</a:t>
            </a:r>
            <a:r>
              <a:rPr lang="en-US" sz="1500" dirty="0">
                <a:solidFill>
                  <a:srgbClr val="333333"/>
                </a:solidFill>
                <a:latin typeface="+mj-lt"/>
              </a:rPr>
              <a:t> </a:t>
            </a:r>
            <a:r>
              <a:rPr lang="en-US" sz="1500" b="1" dirty="0" err="1">
                <a:solidFill>
                  <a:srgbClr val="333333"/>
                </a:solidFill>
                <a:latin typeface="+mj-lt"/>
              </a:rPr>
              <a:t>javafx.application.Application</a:t>
            </a:r>
            <a:r>
              <a:rPr lang="en-US" sz="1500" dirty="0">
                <a:solidFill>
                  <a:srgbClr val="333333"/>
                </a:solidFill>
                <a:latin typeface="+mj-lt"/>
              </a:rPr>
              <a:t> class. Object of the class </a:t>
            </a:r>
            <a:r>
              <a:rPr lang="en-US" sz="1500" b="1" dirty="0" err="1">
                <a:solidFill>
                  <a:srgbClr val="333333"/>
                </a:solidFill>
                <a:latin typeface="+mj-lt"/>
              </a:rPr>
              <a:t>javafx.stage.Stage</a:t>
            </a:r>
            <a:r>
              <a:rPr lang="en-US" sz="1500" dirty="0">
                <a:solidFill>
                  <a:srgbClr val="333333"/>
                </a:solidFill>
                <a:latin typeface="+mj-lt"/>
              </a:rPr>
              <a:t> is passed into the </a:t>
            </a:r>
            <a:r>
              <a:rPr lang="en-US" sz="1500" b="1" dirty="0">
                <a:solidFill>
                  <a:srgbClr val="333333"/>
                </a:solidFill>
                <a:latin typeface="+mj-lt"/>
              </a:rPr>
              <a:t>start()</a:t>
            </a:r>
            <a:r>
              <a:rPr lang="en-US" sz="1500" dirty="0">
                <a:solidFill>
                  <a:srgbClr val="333333"/>
                </a:solidFill>
                <a:latin typeface="+mj-lt"/>
              </a:rPr>
              <a:t> method therefore import this class and pass its object into start method. </a:t>
            </a:r>
            <a:r>
              <a:rPr lang="en-US" sz="1500" b="1" dirty="0" err="1">
                <a:solidFill>
                  <a:srgbClr val="333333"/>
                </a:solidFill>
                <a:latin typeface="+mj-lt"/>
              </a:rPr>
              <a:t>JavaFX.application.Application</a:t>
            </a:r>
            <a:r>
              <a:rPr lang="en-US" sz="1500" dirty="0">
                <a:solidFill>
                  <a:srgbClr val="333333"/>
                </a:solidFill>
                <a:latin typeface="+mj-lt"/>
              </a:rPr>
              <a:t> needs to be imported in order to override start method.</a:t>
            </a:r>
            <a:endParaRPr lang="en-US" sz="1500" dirty="0">
              <a:latin typeface="+mj-lt"/>
            </a:endParaRPr>
          </a:p>
        </p:txBody>
      </p:sp>
      <p:pic>
        <p:nvPicPr>
          <p:cNvPr id="7" name="Picture 6"/>
          <p:cNvPicPr>
            <a:picLocks noChangeAspect="1"/>
          </p:cNvPicPr>
          <p:nvPr/>
        </p:nvPicPr>
        <p:blipFill>
          <a:blip r:embed="rId2"/>
          <a:stretch>
            <a:fillRect/>
          </a:stretch>
        </p:blipFill>
        <p:spPr>
          <a:xfrm>
            <a:off x="659002" y="3046638"/>
            <a:ext cx="4295775" cy="3571875"/>
          </a:xfrm>
          <a:prstGeom prst="rect">
            <a:avLst/>
          </a:prstGeom>
        </p:spPr>
      </p:pic>
      <p:sp>
        <p:nvSpPr>
          <p:cNvPr id="8" name="Rectangle 7"/>
          <p:cNvSpPr/>
          <p:nvPr/>
        </p:nvSpPr>
        <p:spPr>
          <a:xfrm>
            <a:off x="7952847" y="1771443"/>
            <a:ext cx="2331087" cy="338554"/>
          </a:xfrm>
          <a:prstGeom prst="rect">
            <a:avLst/>
          </a:prstGeom>
        </p:spPr>
        <p:txBody>
          <a:bodyPr wrap="none">
            <a:spAutoFit/>
          </a:bodyPr>
          <a:lstStyle/>
          <a:p>
            <a:pPr algn="just"/>
            <a:r>
              <a:rPr lang="en-US" sz="1600" dirty="0">
                <a:solidFill>
                  <a:srgbClr val="610B4B"/>
                </a:solidFill>
                <a:latin typeface="erdana"/>
              </a:rPr>
              <a:t>Step 2: Create a Button</a:t>
            </a:r>
            <a:endParaRPr lang="en-US" sz="1600" b="0" i="0" dirty="0">
              <a:solidFill>
                <a:srgbClr val="610B4B"/>
              </a:solidFill>
              <a:effectLst/>
              <a:latin typeface="erdana"/>
            </a:endParaRPr>
          </a:p>
        </p:txBody>
      </p:sp>
      <p:sp>
        <p:nvSpPr>
          <p:cNvPr id="9" name="Rectangle 8"/>
          <p:cNvSpPr/>
          <p:nvPr/>
        </p:nvSpPr>
        <p:spPr>
          <a:xfrm>
            <a:off x="6801133" y="2538806"/>
            <a:ext cx="5099714" cy="1015663"/>
          </a:xfrm>
          <a:prstGeom prst="rect">
            <a:avLst/>
          </a:prstGeom>
        </p:spPr>
        <p:txBody>
          <a:bodyPr wrap="square">
            <a:spAutoFit/>
          </a:bodyPr>
          <a:lstStyle/>
          <a:p>
            <a:r>
              <a:rPr lang="en-US" sz="1500" dirty="0">
                <a:solidFill>
                  <a:srgbClr val="333333"/>
                </a:solidFill>
                <a:latin typeface="+mj-lt"/>
              </a:rPr>
              <a:t>A button can be created by instantiating the </a:t>
            </a:r>
            <a:r>
              <a:rPr lang="en-US" sz="1500" b="1" dirty="0" err="1">
                <a:solidFill>
                  <a:srgbClr val="333333"/>
                </a:solidFill>
                <a:latin typeface="+mj-lt"/>
              </a:rPr>
              <a:t>javafx.scene.control.Button</a:t>
            </a:r>
            <a:r>
              <a:rPr lang="en-US" sz="1500" dirty="0">
                <a:solidFill>
                  <a:srgbClr val="333333"/>
                </a:solidFill>
                <a:latin typeface="+mj-lt"/>
              </a:rPr>
              <a:t> class. For this, we have to import this class into our code. Pass the button label text in Button class constructor.</a:t>
            </a:r>
            <a:endParaRPr lang="en-US" sz="1500" dirty="0">
              <a:latin typeface="+mj-lt"/>
            </a:endParaRPr>
          </a:p>
        </p:txBody>
      </p:sp>
      <p:pic>
        <p:nvPicPr>
          <p:cNvPr id="10" name="Picture 9"/>
          <p:cNvPicPr>
            <a:picLocks noChangeAspect="1"/>
          </p:cNvPicPr>
          <p:nvPr/>
        </p:nvPicPr>
        <p:blipFill>
          <a:blip r:embed="rId3"/>
          <a:stretch>
            <a:fillRect/>
          </a:stretch>
        </p:blipFill>
        <p:spPr>
          <a:xfrm>
            <a:off x="7222153" y="3871345"/>
            <a:ext cx="4257675" cy="1657350"/>
          </a:xfrm>
          <a:prstGeom prst="rect">
            <a:avLst/>
          </a:prstGeom>
        </p:spPr>
      </p:pic>
    </p:spTree>
    <p:extLst>
      <p:ext uri="{BB962C8B-B14F-4D97-AF65-F5344CB8AC3E}">
        <p14:creationId xmlns:p14="http://schemas.microsoft.com/office/powerpoint/2010/main" val="3799475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3224" y="241827"/>
            <a:ext cx="4583306" cy="369332"/>
          </a:xfrm>
          <a:prstGeom prst="rect">
            <a:avLst/>
          </a:prstGeom>
        </p:spPr>
        <p:txBody>
          <a:bodyPr wrap="none">
            <a:spAutoFit/>
          </a:bodyPr>
          <a:lstStyle/>
          <a:p>
            <a:pPr algn="just"/>
            <a:r>
              <a:rPr lang="en-US" dirty="0">
                <a:solidFill>
                  <a:srgbClr val="610B4B"/>
                </a:solidFill>
                <a:latin typeface="erdana"/>
              </a:rPr>
              <a:t>Step 3: Create a layout and add button to it</a:t>
            </a:r>
            <a:endParaRPr lang="en-US" b="0" i="0" dirty="0">
              <a:solidFill>
                <a:srgbClr val="610B4B"/>
              </a:solidFill>
              <a:effectLst/>
              <a:latin typeface="erdana"/>
            </a:endParaRPr>
          </a:p>
        </p:txBody>
      </p:sp>
      <p:sp>
        <p:nvSpPr>
          <p:cNvPr id="5" name="Rectangle 4"/>
          <p:cNvSpPr/>
          <p:nvPr/>
        </p:nvSpPr>
        <p:spPr>
          <a:xfrm>
            <a:off x="89814" y="896414"/>
            <a:ext cx="6096000" cy="1477328"/>
          </a:xfrm>
          <a:prstGeom prst="rect">
            <a:avLst/>
          </a:prstGeom>
        </p:spPr>
        <p:txBody>
          <a:bodyPr>
            <a:spAutoFit/>
          </a:bodyPr>
          <a:lstStyle/>
          <a:p>
            <a:pPr marL="285750" indent="-285750" algn="just">
              <a:buFont typeface="Arial" panose="020B0604020202020204" pitchFamily="34" charset="0"/>
              <a:buChar char="•"/>
            </a:pPr>
            <a:r>
              <a:rPr lang="en-US" sz="1500" dirty="0" err="1">
                <a:solidFill>
                  <a:srgbClr val="333333"/>
                </a:solidFill>
                <a:latin typeface="+mj-lt"/>
              </a:rPr>
              <a:t>JavaFX</a:t>
            </a:r>
            <a:r>
              <a:rPr lang="en-US" sz="1500" dirty="0">
                <a:solidFill>
                  <a:srgbClr val="333333"/>
                </a:solidFill>
                <a:latin typeface="+mj-lt"/>
              </a:rPr>
              <a:t> provides the number of layouts. We need to implement one of them in order to visualize the widgets properly. It exists at the top level of the scene graph and can be seen as a root node. All the other nodes (buttons, texts, etc.) need to be added to this layout.</a:t>
            </a:r>
          </a:p>
          <a:p>
            <a:pPr marL="285750" indent="-285750" algn="just">
              <a:buFont typeface="Arial" panose="020B0604020202020204" pitchFamily="34" charset="0"/>
              <a:buChar char="•"/>
            </a:pPr>
            <a:r>
              <a:rPr lang="en-US" sz="1500" dirty="0">
                <a:solidFill>
                  <a:srgbClr val="333333"/>
                </a:solidFill>
                <a:latin typeface="+mj-lt"/>
              </a:rPr>
              <a:t>In this application, we have implemented </a:t>
            </a:r>
            <a:r>
              <a:rPr lang="en-US" sz="1500" b="1" dirty="0" err="1">
                <a:solidFill>
                  <a:srgbClr val="333333"/>
                </a:solidFill>
                <a:latin typeface="+mj-lt"/>
              </a:rPr>
              <a:t>StackPane</a:t>
            </a:r>
            <a:r>
              <a:rPr lang="en-US" sz="1500" dirty="0">
                <a:solidFill>
                  <a:srgbClr val="333333"/>
                </a:solidFill>
                <a:latin typeface="+mj-lt"/>
              </a:rPr>
              <a:t> layout. It can be implemented by instantiating </a:t>
            </a:r>
            <a:r>
              <a:rPr lang="en-US" sz="1500" b="1" dirty="0" err="1">
                <a:solidFill>
                  <a:srgbClr val="333333"/>
                </a:solidFill>
                <a:latin typeface="+mj-lt"/>
              </a:rPr>
              <a:t>javafx.scene.layout.StackPane</a:t>
            </a:r>
            <a:r>
              <a:rPr lang="en-US" sz="1500" dirty="0">
                <a:solidFill>
                  <a:srgbClr val="333333"/>
                </a:solidFill>
                <a:latin typeface="+mj-lt"/>
              </a:rPr>
              <a:t> class.</a:t>
            </a:r>
            <a:endParaRPr lang="en-US" sz="1500" b="0" i="0" dirty="0">
              <a:solidFill>
                <a:srgbClr val="333333"/>
              </a:solidFill>
              <a:effectLst/>
              <a:latin typeface="+mj-lt"/>
            </a:endParaRPr>
          </a:p>
        </p:txBody>
      </p:sp>
      <p:pic>
        <p:nvPicPr>
          <p:cNvPr id="6" name="Picture 5"/>
          <p:cNvPicPr>
            <a:picLocks noChangeAspect="1"/>
          </p:cNvPicPr>
          <p:nvPr/>
        </p:nvPicPr>
        <p:blipFill>
          <a:blip r:embed="rId2"/>
          <a:stretch>
            <a:fillRect/>
          </a:stretch>
        </p:blipFill>
        <p:spPr>
          <a:xfrm>
            <a:off x="934516" y="2778599"/>
            <a:ext cx="4181475" cy="2228850"/>
          </a:xfrm>
          <a:prstGeom prst="rect">
            <a:avLst/>
          </a:prstGeom>
        </p:spPr>
      </p:pic>
      <p:sp>
        <p:nvSpPr>
          <p:cNvPr id="7" name="Rectangle 6"/>
          <p:cNvSpPr/>
          <p:nvPr/>
        </p:nvSpPr>
        <p:spPr>
          <a:xfrm>
            <a:off x="8011845" y="1169874"/>
            <a:ext cx="2582758" cy="369332"/>
          </a:xfrm>
          <a:prstGeom prst="rect">
            <a:avLst/>
          </a:prstGeom>
        </p:spPr>
        <p:txBody>
          <a:bodyPr wrap="none">
            <a:spAutoFit/>
          </a:bodyPr>
          <a:lstStyle/>
          <a:p>
            <a:pPr algn="just"/>
            <a:r>
              <a:rPr lang="en-US" dirty="0">
                <a:solidFill>
                  <a:srgbClr val="610B4B"/>
                </a:solidFill>
                <a:latin typeface="erdana"/>
              </a:rPr>
              <a:t>Step 4: Create a Scene</a:t>
            </a:r>
            <a:endParaRPr lang="en-US" b="0" i="0" dirty="0">
              <a:solidFill>
                <a:srgbClr val="610B4B"/>
              </a:solidFill>
              <a:effectLst/>
              <a:latin typeface="erdana"/>
            </a:endParaRPr>
          </a:p>
        </p:txBody>
      </p:sp>
      <p:sp>
        <p:nvSpPr>
          <p:cNvPr id="8" name="Rectangle 7"/>
          <p:cNvSpPr/>
          <p:nvPr/>
        </p:nvSpPr>
        <p:spPr>
          <a:xfrm>
            <a:off x="6525904" y="2057527"/>
            <a:ext cx="5554639" cy="1015663"/>
          </a:xfrm>
          <a:prstGeom prst="rect">
            <a:avLst/>
          </a:prstGeom>
        </p:spPr>
        <p:txBody>
          <a:bodyPr wrap="square">
            <a:spAutoFit/>
          </a:bodyPr>
          <a:lstStyle/>
          <a:p>
            <a:r>
              <a:rPr lang="en-US" sz="1500" dirty="0">
                <a:solidFill>
                  <a:srgbClr val="333333"/>
                </a:solidFill>
                <a:latin typeface="+mj-lt"/>
              </a:rPr>
              <a:t>The layout needs to be added to a scene. Scene remains at the higher level in the hierarchy of application structure. It can be created by instantiating </a:t>
            </a:r>
            <a:r>
              <a:rPr lang="en-US" sz="1500" b="1" dirty="0" err="1">
                <a:solidFill>
                  <a:srgbClr val="333333"/>
                </a:solidFill>
                <a:latin typeface="+mj-lt"/>
              </a:rPr>
              <a:t>javafx.scene.Scene</a:t>
            </a:r>
            <a:r>
              <a:rPr lang="en-US" sz="1500" dirty="0">
                <a:solidFill>
                  <a:srgbClr val="333333"/>
                </a:solidFill>
                <a:latin typeface="+mj-lt"/>
              </a:rPr>
              <a:t> class. We need to pass the layout object to the scene class constructor.</a:t>
            </a:r>
            <a:endParaRPr lang="en-US" sz="1500" dirty="0">
              <a:latin typeface="+mj-lt"/>
            </a:endParaRPr>
          </a:p>
        </p:txBody>
      </p:sp>
      <p:pic>
        <p:nvPicPr>
          <p:cNvPr id="9" name="Picture 8"/>
          <p:cNvPicPr>
            <a:picLocks noChangeAspect="1"/>
          </p:cNvPicPr>
          <p:nvPr/>
        </p:nvPicPr>
        <p:blipFill>
          <a:blip r:embed="rId3"/>
          <a:stretch>
            <a:fillRect/>
          </a:stretch>
        </p:blipFill>
        <p:spPr>
          <a:xfrm>
            <a:off x="6785282" y="3466390"/>
            <a:ext cx="4162425" cy="2190750"/>
          </a:xfrm>
          <a:prstGeom prst="rect">
            <a:avLst/>
          </a:prstGeom>
        </p:spPr>
      </p:pic>
    </p:spTree>
    <p:extLst>
      <p:ext uri="{BB962C8B-B14F-4D97-AF65-F5344CB8AC3E}">
        <p14:creationId xmlns:p14="http://schemas.microsoft.com/office/powerpoint/2010/main" val="3617156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0386" y="347177"/>
            <a:ext cx="2852063" cy="369332"/>
          </a:xfrm>
          <a:prstGeom prst="rect">
            <a:avLst/>
          </a:prstGeom>
        </p:spPr>
        <p:txBody>
          <a:bodyPr wrap="none">
            <a:spAutoFit/>
          </a:bodyPr>
          <a:lstStyle/>
          <a:p>
            <a:pPr algn="just"/>
            <a:r>
              <a:rPr lang="en-US" dirty="0">
                <a:solidFill>
                  <a:srgbClr val="610B4B"/>
                </a:solidFill>
                <a:latin typeface="erdana"/>
              </a:rPr>
              <a:t>Step 5: Prepare the Stage</a:t>
            </a:r>
            <a:endParaRPr lang="en-US" b="0" i="0" dirty="0">
              <a:solidFill>
                <a:srgbClr val="610B4B"/>
              </a:solidFill>
              <a:effectLst/>
              <a:latin typeface="erdana"/>
            </a:endParaRPr>
          </a:p>
        </p:txBody>
      </p:sp>
      <p:sp>
        <p:nvSpPr>
          <p:cNvPr id="5" name="Rectangle 4"/>
          <p:cNvSpPr/>
          <p:nvPr/>
        </p:nvSpPr>
        <p:spPr>
          <a:xfrm>
            <a:off x="0" y="893835"/>
            <a:ext cx="3688485" cy="1477328"/>
          </a:xfrm>
          <a:prstGeom prst="rect">
            <a:avLst/>
          </a:prstGeom>
        </p:spPr>
        <p:txBody>
          <a:bodyPr wrap="square">
            <a:spAutoFit/>
          </a:bodyPr>
          <a:lstStyle/>
          <a:p>
            <a:r>
              <a:rPr lang="en-US" sz="1500" b="1" dirty="0" err="1">
                <a:solidFill>
                  <a:srgbClr val="333333"/>
                </a:solidFill>
                <a:latin typeface="+mj-lt"/>
              </a:rPr>
              <a:t>javafx.stage.Stage</a:t>
            </a:r>
            <a:r>
              <a:rPr lang="en-US" sz="1500" dirty="0">
                <a:solidFill>
                  <a:srgbClr val="333333"/>
                </a:solidFill>
                <a:latin typeface="+mj-lt"/>
              </a:rPr>
              <a:t> class provides some important methods which are required to be called to set some attributes for the stage. We can set the title of the stage. We also need to call show() method without which, the stage won't be shown. </a:t>
            </a:r>
            <a:endParaRPr lang="en-US" sz="1500" dirty="0">
              <a:latin typeface="+mj-lt"/>
            </a:endParaRPr>
          </a:p>
        </p:txBody>
      </p:sp>
      <p:pic>
        <p:nvPicPr>
          <p:cNvPr id="6" name="Picture 5"/>
          <p:cNvPicPr>
            <a:picLocks noChangeAspect="1"/>
          </p:cNvPicPr>
          <p:nvPr/>
        </p:nvPicPr>
        <p:blipFill>
          <a:blip r:embed="rId2"/>
          <a:stretch>
            <a:fillRect/>
          </a:stretch>
        </p:blipFill>
        <p:spPr>
          <a:xfrm>
            <a:off x="0" y="2548489"/>
            <a:ext cx="4295775" cy="3124200"/>
          </a:xfrm>
          <a:prstGeom prst="rect">
            <a:avLst/>
          </a:prstGeom>
        </p:spPr>
      </p:pic>
      <p:sp>
        <p:nvSpPr>
          <p:cNvPr id="7" name="Rectangle 6"/>
          <p:cNvSpPr/>
          <p:nvPr/>
        </p:nvSpPr>
        <p:spPr>
          <a:xfrm>
            <a:off x="4578618" y="170121"/>
            <a:ext cx="4044697" cy="369332"/>
          </a:xfrm>
          <a:prstGeom prst="rect">
            <a:avLst/>
          </a:prstGeom>
        </p:spPr>
        <p:txBody>
          <a:bodyPr wrap="none">
            <a:spAutoFit/>
          </a:bodyPr>
          <a:lstStyle/>
          <a:p>
            <a:pPr algn="just"/>
            <a:r>
              <a:rPr lang="en-US" dirty="0">
                <a:solidFill>
                  <a:srgbClr val="610B4B"/>
                </a:solidFill>
                <a:latin typeface="erdana"/>
              </a:rPr>
              <a:t>Step 6: Create an event for the button</a:t>
            </a:r>
            <a:endParaRPr lang="en-US" b="0" i="0" dirty="0">
              <a:solidFill>
                <a:srgbClr val="610B4B"/>
              </a:solidFill>
              <a:effectLst/>
              <a:latin typeface="erdana"/>
            </a:endParaRPr>
          </a:p>
        </p:txBody>
      </p:sp>
      <p:sp>
        <p:nvSpPr>
          <p:cNvPr id="8" name="Rectangle 7"/>
          <p:cNvSpPr/>
          <p:nvPr/>
        </p:nvSpPr>
        <p:spPr>
          <a:xfrm>
            <a:off x="4295774" y="641687"/>
            <a:ext cx="7796141" cy="1246495"/>
          </a:xfrm>
          <a:prstGeom prst="rect">
            <a:avLst/>
          </a:prstGeom>
        </p:spPr>
        <p:txBody>
          <a:bodyPr wrap="square">
            <a:spAutoFit/>
          </a:bodyPr>
          <a:lstStyle/>
          <a:p>
            <a:pPr marL="285750" indent="-285750" algn="just">
              <a:buFont typeface="Arial" panose="020B0604020202020204" pitchFamily="34" charset="0"/>
              <a:buChar char="•"/>
            </a:pPr>
            <a:r>
              <a:rPr lang="en-US" sz="1500" dirty="0">
                <a:solidFill>
                  <a:srgbClr val="333333"/>
                </a:solidFill>
                <a:latin typeface="+mj-lt"/>
              </a:rPr>
              <a:t>As our application prints hello world for an event on the button. We need to create an event for the button. For this purpose, call </a:t>
            </a:r>
            <a:r>
              <a:rPr lang="en-US" sz="1500" b="1" dirty="0" err="1">
                <a:solidFill>
                  <a:srgbClr val="333333"/>
                </a:solidFill>
                <a:latin typeface="+mj-lt"/>
              </a:rPr>
              <a:t>setOnAction</a:t>
            </a:r>
            <a:r>
              <a:rPr lang="en-US" sz="1500" b="1" dirty="0">
                <a:solidFill>
                  <a:srgbClr val="333333"/>
                </a:solidFill>
                <a:latin typeface="+mj-lt"/>
              </a:rPr>
              <a:t>()</a:t>
            </a:r>
            <a:r>
              <a:rPr lang="en-US" sz="1500" dirty="0">
                <a:solidFill>
                  <a:srgbClr val="333333"/>
                </a:solidFill>
                <a:latin typeface="+mj-lt"/>
              </a:rPr>
              <a:t> on the button and define a anonymous class Event Handler as a parameter to the method.</a:t>
            </a:r>
          </a:p>
          <a:p>
            <a:pPr marL="285750" indent="-285750" algn="just">
              <a:buFont typeface="Arial" panose="020B0604020202020204" pitchFamily="34" charset="0"/>
              <a:buChar char="•"/>
            </a:pPr>
            <a:r>
              <a:rPr lang="en-US" sz="1500" dirty="0">
                <a:solidFill>
                  <a:srgbClr val="333333"/>
                </a:solidFill>
                <a:latin typeface="+mj-lt"/>
              </a:rPr>
              <a:t>Inside this anonymous class, define a method handle() which contains the code for how the event is handled.</a:t>
            </a:r>
            <a:endParaRPr lang="en-US" sz="1500" b="0" i="0" dirty="0">
              <a:solidFill>
                <a:srgbClr val="333333"/>
              </a:solidFill>
              <a:effectLst/>
              <a:latin typeface="+mj-lt"/>
            </a:endParaRPr>
          </a:p>
        </p:txBody>
      </p:sp>
      <p:pic>
        <p:nvPicPr>
          <p:cNvPr id="9" name="Picture 8"/>
          <p:cNvPicPr>
            <a:picLocks noChangeAspect="1"/>
          </p:cNvPicPr>
          <p:nvPr/>
        </p:nvPicPr>
        <p:blipFill>
          <a:blip r:embed="rId3"/>
          <a:stretch>
            <a:fillRect/>
          </a:stretch>
        </p:blipFill>
        <p:spPr>
          <a:xfrm>
            <a:off x="7790455" y="1657350"/>
            <a:ext cx="4171950" cy="5200650"/>
          </a:xfrm>
          <a:prstGeom prst="rect">
            <a:avLst/>
          </a:prstGeom>
        </p:spPr>
      </p:pic>
      <p:sp>
        <p:nvSpPr>
          <p:cNvPr id="10" name="Rectangle 9"/>
          <p:cNvSpPr/>
          <p:nvPr/>
        </p:nvSpPr>
        <p:spPr>
          <a:xfrm>
            <a:off x="4455224" y="2190770"/>
            <a:ext cx="3454792" cy="369332"/>
          </a:xfrm>
          <a:prstGeom prst="rect">
            <a:avLst/>
          </a:prstGeom>
        </p:spPr>
        <p:txBody>
          <a:bodyPr wrap="none">
            <a:spAutoFit/>
          </a:bodyPr>
          <a:lstStyle/>
          <a:p>
            <a:pPr algn="just"/>
            <a:r>
              <a:rPr lang="en-US" dirty="0">
                <a:solidFill>
                  <a:srgbClr val="610B4B"/>
                </a:solidFill>
                <a:latin typeface="erdana"/>
              </a:rPr>
              <a:t>Step 7: Create the main method</a:t>
            </a:r>
            <a:endParaRPr lang="en-US" b="0" i="0" dirty="0">
              <a:solidFill>
                <a:srgbClr val="610B4B"/>
              </a:solidFill>
              <a:effectLst/>
              <a:latin typeface="erdana"/>
            </a:endParaRPr>
          </a:p>
        </p:txBody>
      </p:sp>
      <p:sp>
        <p:nvSpPr>
          <p:cNvPr id="11" name="Rectangle 10"/>
          <p:cNvSpPr/>
          <p:nvPr/>
        </p:nvSpPr>
        <p:spPr>
          <a:xfrm>
            <a:off x="4170529" y="2815580"/>
            <a:ext cx="3739487" cy="2169825"/>
          </a:xfrm>
          <a:prstGeom prst="rect">
            <a:avLst/>
          </a:prstGeom>
        </p:spPr>
        <p:txBody>
          <a:bodyPr wrap="square">
            <a:spAutoFit/>
          </a:bodyPr>
          <a:lstStyle/>
          <a:p>
            <a:r>
              <a:rPr lang="en-US" sz="1500" dirty="0">
                <a:solidFill>
                  <a:srgbClr val="333333"/>
                </a:solidFill>
                <a:latin typeface="+mj-lt"/>
              </a:rPr>
              <a:t>Till now, we have configured all the necessary things which are required to develop a basic </a:t>
            </a:r>
            <a:r>
              <a:rPr lang="en-US" sz="1500" dirty="0" err="1">
                <a:solidFill>
                  <a:srgbClr val="333333"/>
                </a:solidFill>
                <a:latin typeface="+mj-lt"/>
              </a:rPr>
              <a:t>JavaFX</a:t>
            </a:r>
            <a:r>
              <a:rPr lang="en-US" sz="1500" dirty="0">
                <a:solidFill>
                  <a:srgbClr val="333333"/>
                </a:solidFill>
                <a:latin typeface="+mj-lt"/>
              </a:rPr>
              <a:t> application but this application is still incomplete. We have not created main method yet. Hence, at the last, we need to create a main method in which we will launch the application i.e. will call launch() method and pass the command line arguments (</a:t>
            </a:r>
            <a:r>
              <a:rPr lang="en-US" sz="1500" dirty="0" err="1">
                <a:solidFill>
                  <a:srgbClr val="333333"/>
                </a:solidFill>
                <a:latin typeface="+mj-lt"/>
              </a:rPr>
              <a:t>args</a:t>
            </a:r>
            <a:r>
              <a:rPr lang="en-US" sz="1500" dirty="0">
                <a:solidFill>
                  <a:srgbClr val="333333"/>
                </a:solidFill>
                <a:latin typeface="+mj-lt"/>
              </a:rPr>
              <a:t>) to it.</a:t>
            </a:r>
            <a:endParaRPr lang="en-US" sz="1500" dirty="0">
              <a:latin typeface="+mj-lt"/>
            </a:endParaRPr>
          </a:p>
        </p:txBody>
      </p:sp>
      <p:pic>
        <p:nvPicPr>
          <p:cNvPr id="12" name="Picture 11"/>
          <p:cNvPicPr>
            <a:picLocks noChangeAspect="1"/>
          </p:cNvPicPr>
          <p:nvPr/>
        </p:nvPicPr>
        <p:blipFill>
          <a:blip r:embed="rId4"/>
          <a:stretch>
            <a:fillRect/>
          </a:stretch>
        </p:blipFill>
        <p:spPr>
          <a:xfrm>
            <a:off x="4170529" y="5238453"/>
            <a:ext cx="2876550" cy="1143000"/>
          </a:xfrm>
          <a:prstGeom prst="rect">
            <a:avLst/>
          </a:prstGeom>
        </p:spPr>
      </p:pic>
    </p:spTree>
    <p:extLst>
      <p:ext uri="{BB962C8B-B14F-4D97-AF65-F5344CB8AC3E}">
        <p14:creationId xmlns:p14="http://schemas.microsoft.com/office/powerpoint/2010/main" val="1977100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1000"/>
                                        <p:tgtEl>
                                          <p:spTgt spid="11"/>
                                        </p:tgtEl>
                                      </p:cBhvr>
                                    </p:animEffect>
                                    <p:anim calcmode="lin" valueType="num">
                                      <p:cBhvr>
                                        <p:cTn id="57" dur="1000" fill="hold"/>
                                        <p:tgtEl>
                                          <p:spTgt spid="11"/>
                                        </p:tgtEl>
                                        <p:attrNameLst>
                                          <p:attrName>ppt_x</p:attrName>
                                        </p:attrNameLst>
                                      </p:cBhvr>
                                      <p:tavLst>
                                        <p:tav tm="0">
                                          <p:val>
                                            <p:strVal val="#ppt_x"/>
                                          </p:val>
                                        </p:tav>
                                        <p:tav tm="100000">
                                          <p:val>
                                            <p:strVal val="#ppt_x"/>
                                          </p:val>
                                        </p:tav>
                                      </p:tavLst>
                                    </p:anim>
                                    <p:anim calcmode="lin" valueType="num">
                                      <p:cBhvr>
                                        <p:cTn id="5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fade">
                                      <p:cBhvr>
                                        <p:cTn id="63" dur="1000"/>
                                        <p:tgtEl>
                                          <p:spTgt spid="12"/>
                                        </p:tgtEl>
                                      </p:cBhvr>
                                    </p:animEffect>
                                    <p:anim calcmode="lin" valueType="num">
                                      <p:cBhvr>
                                        <p:cTn id="64" dur="1000" fill="hold"/>
                                        <p:tgtEl>
                                          <p:spTgt spid="12"/>
                                        </p:tgtEl>
                                        <p:attrNameLst>
                                          <p:attrName>ppt_x</p:attrName>
                                        </p:attrNameLst>
                                      </p:cBhvr>
                                      <p:tavLst>
                                        <p:tav tm="0">
                                          <p:val>
                                            <p:strVal val="#ppt_x"/>
                                          </p:val>
                                        </p:tav>
                                        <p:tav tm="100000">
                                          <p:val>
                                            <p:strVal val="#ppt_x"/>
                                          </p:val>
                                        </p:tav>
                                      </p:tavLst>
                                    </p:anim>
                                    <p:anim calcmode="lin" valueType="num">
                                      <p:cBhvr>
                                        <p:cTn id="6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10" grpId="0"/>
      <p:bldP spid="1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1123</Words>
  <Application>Microsoft Office PowerPoint</Application>
  <PresentationFormat>Custom</PresentationFormat>
  <Paragraphs>134</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GUI with JavaFX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 with JavaFX [3 hrs] </dc:title>
  <dc:creator>Pratima Pathak</dc:creator>
  <cp:lastModifiedBy>dell</cp:lastModifiedBy>
  <cp:revision>50</cp:revision>
  <dcterms:created xsi:type="dcterms:W3CDTF">2021-08-09T01:20:42Z</dcterms:created>
  <dcterms:modified xsi:type="dcterms:W3CDTF">2021-12-10T00:03:10Z</dcterms:modified>
</cp:coreProperties>
</file>