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86" r:id="rId4"/>
    <p:sldId id="287" r:id="rId5"/>
    <p:sldId id="288" r:id="rId6"/>
    <p:sldId id="289" r:id="rId7"/>
    <p:sldId id="257" r:id="rId8"/>
    <p:sldId id="275" r:id="rId9"/>
    <p:sldId id="276" r:id="rId10"/>
    <p:sldId id="258" r:id="rId11"/>
    <p:sldId id="277" r:id="rId12"/>
    <p:sldId id="259" r:id="rId13"/>
    <p:sldId id="278" r:id="rId14"/>
    <p:sldId id="260" r:id="rId15"/>
    <p:sldId id="261" r:id="rId16"/>
    <p:sldId id="279" r:id="rId17"/>
    <p:sldId id="280" r:id="rId18"/>
    <p:sldId id="281" r:id="rId19"/>
    <p:sldId id="262" r:id="rId20"/>
    <p:sldId id="282" r:id="rId21"/>
    <p:sldId id="272" r:id="rId22"/>
    <p:sldId id="273" r:id="rId23"/>
    <p:sldId id="274" r:id="rId24"/>
    <p:sldId id="263" r:id="rId25"/>
    <p:sldId id="264" r:id="rId26"/>
    <p:sldId id="265" r:id="rId27"/>
    <p:sldId id="266" r:id="rId28"/>
    <p:sldId id="267" r:id="rId29"/>
    <p:sldId id="268" r:id="rId30"/>
    <p:sldId id="269" r:id="rId31"/>
    <p:sldId id="270" r:id="rId32"/>
    <p:sldId id="283"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4DC6E3D-FF9A-48DF-B157-02534B5F037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10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99125-031E-4D8A-BFD9-D5167563DB5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390791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5003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5392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2669797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394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285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396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32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423194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F99125-031E-4D8A-BFD9-D5167563DB5A}"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DC6E3D-FF9A-48DF-B157-02534B5F037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92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F99125-031E-4D8A-BFD9-D5167563DB5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115524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F99125-031E-4D8A-BFD9-D5167563DB5A}"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DC6E3D-FF9A-48DF-B157-02534B5F037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960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F99125-031E-4D8A-BFD9-D5167563DB5A}"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DC6E3D-FF9A-48DF-B157-02534B5F037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882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99125-031E-4D8A-BFD9-D5167563DB5A}"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413906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99125-031E-4D8A-BFD9-D5167563DB5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C6E3D-FF9A-48DF-B157-02534B5F037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1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99125-031E-4D8A-BFD9-D5167563DB5A}"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DC6E3D-FF9A-48DF-B157-02534B5F0370}" type="slidenum">
              <a:rPr lang="en-US" smtClean="0"/>
              <a:t>‹#›</a:t>
            </a:fld>
            <a:endParaRPr lang="en-US"/>
          </a:p>
        </p:txBody>
      </p:sp>
    </p:spTree>
    <p:extLst>
      <p:ext uri="{BB962C8B-B14F-4D97-AF65-F5344CB8AC3E}">
        <p14:creationId xmlns:p14="http://schemas.microsoft.com/office/powerpoint/2010/main" val="353558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F99125-031E-4D8A-BFD9-D5167563DB5A}" type="datetimeFigureOut">
              <a:rPr lang="en-US" smtClean="0"/>
              <a:t>12/10/2021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DC6E3D-FF9A-48DF-B157-02534B5F0370}" type="slidenum">
              <a:rPr lang="en-US" smtClean="0"/>
              <a:t>‹#›</a:t>
            </a:fld>
            <a:endParaRPr lang="en-US"/>
          </a:p>
        </p:txBody>
      </p:sp>
    </p:spTree>
    <p:extLst>
      <p:ext uri="{BB962C8B-B14F-4D97-AF65-F5344CB8AC3E}">
        <p14:creationId xmlns:p14="http://schemas.microsoft.com/office/powerpoint/2010/main" val="537812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7 (Part 1)</a:t>
            </a:r>
            <a:endParaRPr lang="en-US" dirty="0"/>
          </a:p>
        </p:txBody>
      </p:sp>
      <p:sp>
        <p:nvSpPr>
          <p:cNvPr id="3" name="Subtitle 2"/>
          <p:cNvSpPr>
            <a:spLocks noGrp="1"/>
          </p:cNvSpPr>
          <p:nvPr>
            <p:ph type="subTitle" idx="1"/>
          </p:nvPr>
        </p:nvSpPr>
        <p:spPr>
          <a:xfrm>
            <a:off x="2692398" y="3657597"/>
            <a:ext cx="6815669" cy="1571628"/>
          </a:xfrm>
        </p:spPr>
        <p:txBody>
          <a:bodyPr>
            <a:normAutofit/>
          </a:bodyPr>
          <a:lstStyle/>
          <a:p>
            <a:r>
              <a:rPr lang="en-US" sz="3200" dirty="0" smtClean="0"/>
              <a:t>Servlets and JSP</a:t>
            </a:r>
          </a:p>
          <a:p>
            <a:endParaRPr lang="en-US" sz="3200" dirty="0" smtClean="0"/>
          </a:p>
        </p:txBody>
      </p:sp>
    </p:spTree>
    <p:extLst>
      <p:ext uri="{BB962C8B-B14F-4D97-AF65-F5344CB8AC3E}">
        <p14:creationId xmlns:p14="http://schemas.microsoft.com/office/powerpoint/2010/main" val="3457142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GI vs.,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03" y="380430"/>
            <a:ext cx="4967973" cy="222230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05218" y="887104"/>
            <a:ext cx="5568286" cy="1256410"/>
          </a:xfrm>
        </p:spPr>
        <p:txBody>
          <a:bodyPr>
            <a:noAutofit/>
          </a:bodyPr>
          <a:lstStyle/>
          <a:p>
            <a:r>
              <a:rPr lang="en-US" sz="2300" dirty="0"/>
              <a:t>In CGI application, when a client makes a request to access dynamic Web pages, the Web server performs the following operations :</a:t>
            </a:r>
          </a:p>
        </p:txBody>
      </p:sp>
      <p:sp>
        <p:nvSpPr>
          <p:cNvPr id="5" name="Content Placeholder 4"/>
          <p:cNvSpPr>
            <a:spLocks noGrp="1"/>
          </p:cNvSpPr>
          <p:nvPr>
            <p:ph idx="1"/>
          </p:nvPr>
        </p:nvSpPr>
        <p:spPr/>
        <p:txBody>
          <a:bodyPr>
            <a:normAutofit/>
          </a:bodyPr>
          <a:lstStyle/>
          <a:p>
            <a:pPr fontAlgn="base"/>
            <a:r>
              <a:rPr lang="en-US" dirty="0"/>
              <a:t>It first locates the requested web page </a:t>
            </a:r>
            <a:r>
              <a:rPr lang="en-US" i="1" dirty="0" err="1"/>
              <a:t>i.e</a:t>
            </a:r>
            <a:r>
              <a:rPr lang="en-US" dirty="0"/>
              <a:t> the required CGI application using URL.</a:t>
            </a:r>
          </a:p>
          <a:p>
            <a:pPr fontAlgn="base"/>
            <a:r>
              <a:rPr lang="en-US" dirty="0"/>
              <a:t>It then creates a new process to service the client’s request.</a:t>
            </a:r>
          </a:p>
          <a:p>
            <a:pPr fontAlgn="base"/>
            <a:r>
              <a:rPr lang="en-US" dirty="0"/>
              <a:t>Invokes the CGI application within the process and passes the request information to the server.</a:t>
            </a:r>
          </a:p>
          <a:p>
            <a:pPr fontAlgn="base"/>
            <a:r>
              <a:rPr lang="en-US" dirty="0"/>
              <a:t>Collects the response from CGI application.</a:t>
            </a:r>
          </a:p>
          <a:p>
            <a:pPr fontAlgn="base"/>
            <a:r>
              <a:rPr lang="en-US" dirty="0"/>
              <a:t>Destroys the process, prepares the HTTP response and sends it to the client</a:t>
            </a:r>
            <a:r>
              <a:rPr lang="en-US" dirty="0" smtClean="0"/>
              <a:t>.</a:t>
            </a:r>
            <a:endParaRPr lang="en-US" dirty="0"/>
          </a:p>
        </p:txBody>
      </p:sp>
    </p:spTree>
    <p:extLst>
      <p:ext uri="{BB962C8B-B14F-4D97-AF65-F5344CB8AC3E}">
        <p14:creationId xmlns:p14="http://schemas.microsoft.com/office/powerpoint/2010/main" val="8398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1000"/>
                                        <p:tgtEl>
                                          <p:spTgt spid="5">
                                            <p:txEl>
                                              <p:pRg st="0" end="0"/>
                                            </p:txEl>
                                          </p:spTgt>
                                        </p:tgtEl>
                                      </p:cBhvr>
                                    </p:animEffect>
                                    <p:anim calcmode="lin" valueType="num">
                                      <p:cBhvr>
                                        <p:cTn id="2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1000"/>
                                        <p:tgtEl>
                                          <p:spTgt spid="5">
                                            <p:txEl>
                                              <p:pRg st="1" end="1"/>
                                            </p:txEl>
                                          </p:spTgt>
                                        </p:tgtEl>
                                      </p:cBhvr>
                                    </p:animEffect>
                                    <p:anim calcmode="lin" valueType="num">
                                      <p:cBhvr>
                                        <p:cTn id="2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fade">
                                      <p:cBhvr>
                                        <p:cTn id="34" dur="1000"/>
                                        <p:tgtEl>
                                          <p:spTgt spid="5">
                                            <p:txEl>
                                              <p:pRg st="2" end="2"/>
                                            </p:txEl>
                                          </p:spTgt>
                                        </p:tgtEl>
                                      </p:cBhvr>
                                    </p:animEffect>
                                    <p:anim calcmode="lin" valueType="num">
                                      <p:cBhvr>
                                        <p:cTn id="3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fade">
                                      <p:cBhvr>
                                        <p:cTn id="41" dur="1000"/>
                                        <p:tgtEl>
                                          <p:spTgt spid="5">
                                            <p:txEl>
                                              <p:pRg st="3" end="3"/>
                                            </p:txEl>
                                          </p:spTgt>
                                        </p:tgtEl>
                                      </p:cBhvr>
                                    </p:animEffect>
                                    <p:anim calcmode="lin" valueType="num">
                                      <p:cBhvr>
                                        <p:cTn id="4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1000"/>
                                        <p:tgtEl>
                                          <p:spTgt spid="5">
                                            <p:txEl>
                                              <p:pRg st="4" end="4"/>
                                            </p:txEl>
                                          </p:spTgt>
                                        </p:tgtEl>
                                      </p:cBhvr>
                                    </p:animEffect>
                                    <p:anim calcmode="lin" valueType="num">
                                      <p:cBhvr>
                                        <p:cTn id="4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1927" y="833435"/>
            <a:ext cx="3643954" cy="5113830"/>
          </a:xfrm>
        </p:spPr>
        <p:txBody>
          <a:bodyPr>
            <a:normAutofit/>
          </a:bodyPr>
          <a:lstStyle/>
          <a:p>
            <a:r>
              <a:rPr lang="en-US" dirty="0"/>
              <a:t>So, in </a:t>
            </a:r>
            <a:r>
              <a:rPr lang="en-US" b="1" dirty="0"/>
              <a:t>CGI</a:t>
            </a:r>
            <a:r>
              <a:rPr lang="en-US" dirty="0"/>
              <a:t> server has to create and destroy the process for every request. It’s easy to understand that this approach is applicable for handling few clients but as the number of clients increases, the workload on the server increases and so the time taken to process requests increases.</a:t>
            </a:r>
          </a:p>
        </p:txBody>
      </p:sp>
      <p:pic>
        <p:nvPicPr>
          <p:cNvPr id="2050" name="Picture 2" descr="https://media.geeksforgeeks.org/wp-content/uploads/Common-Gateway-Interface--300x2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145" y="762038"/>
            <a:ext cx="7008833" cy="525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3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CGI</a:t>
            </a:r>
            <a:br>
              <a:rPr lang="en-US" dirty="0"/>
            </a:br>
            <a:endParaRPr lang="en-US" dirty="0"/>
          </a:p>
        </p:txBody>
      </p:sp>
      <p:sp>
        <p:nvSpPr>
          <p:cNvPr id="3" name="Content Placeholder 2"/>
          <p:cNvSpPr>
            <a:spLocks noGrp="1"/>
          </p:cNvSpPr>
          <p:nvPr>
            <p:ph idx="1"/>
          </p:nvPr>
        </p:nvSpPr>
        <p:spPr/>
        <p:txBody>
          <a:bodyPr/>
          <a:lstStyle/>
          <a:p>
            <a:r>
              <a:rPr lang="en-US" dirty="0" smtClean="0"/>
              <a:t>There </a:t>
            </a:r>
            <a:r>
              <a:rPr lang="en-US" dirty="0"/>
              <a:t>are many problems in CGI technology:</a:t>
            </a:r>
          </a:p>
          <a:p>
            <a:r>
              <a:rPr lang="en-US" dirty="0"/>
              <a:t>If the number of clients increases, it takes more time for sending the response.</a:t>
            </a:r>
          </a:p>
          <a:p>
            <a:r>
              <a:rPr lang="en-US" dirty="0"/>
              <a:t>For each request, it starts a process, and the web server is limited to start processes.</a:t>
            </a:r>
          </a:p>
          <a:p>
            <a:r>
              <a:rPr lang="en-US" dirty="0"/>
              <a:t>It uses platform dependent language e.g. C, C++, </a:t>
            </a:r>
            <a:r>
              <a:rPr lang="en-US" dirty="0" err="1"/>
              <a:t>perl</a:t>
            </a:r>
            <a:r>
              <a:rPr lang="en-US" dirty="0"/>
              <a:t>.</a:t>
            </a:r>
          </a:p>
        </p:txBody>
      </p:sp>
    </p:spTree>
    <p:extLst>
      <p:ext uri="{BB962C8B-B14F-4D97-AF65-F5344CB8AC3E}">
        <p14:creationId xmlns:p14="http://schemas.microsoft.com/office/powerpoint/2010/main" val="235656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85032292"/>
              </p:ext>
            </p:extLst>
          </p:nvPr>
        </p:nvGraphicFramePr>
        <p:xfrm>
          <a:off x="1405719" y="777922"/>
          <a:ext cx="9635320" cy="5268035"/>
        </p:xfrm>
        <a:graphic>
          <a:graphicData uri="http://schemas.openxmlformats.org/drawingml/2006/table">
            <a:tbl>
              <a:tblPr/>
              <a:tblGrid>
                <a:gridCol w="4490114"/>
                <a:gridCol w="5145206"/>
              </a:tblGrid>
              <a:tr h="841446">
                <a:tc>
                  <a:txBody>
                    <a:bodyPr/>
                    <a:lstStyle/>
                    <a:p>
                      <a:pPr algn="ctr" fontAlgn="base"/>
                      <a:r>
                        <a:rPr lang="en-US" sz="2000" b="1" cap="all" dirty="0">
                          <a:solidFill>
                            <a:srgbClr val="000000"/>
                          </a:solidFill>
                          <a:effectLst/>
                        </a:rPr>
                        <a:t>SERVLET</a:t>
                      </a:r>
                    </a:p>
                  </a:txBody>
                  <a:tcPr marL="57652" marR="57652" marT="57652" marB="57652"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sz="2000" b="1" cap="all" dirty="0">
                          <a:solidFill>
                            <a:srgbClr val="000000"/>
                          </a:solidFill>
                          <a:effectLst/>
                        </a:rPr>
                        <a:t>CGI(COMMON GATEWAY INTERFACE)</a:t>
                      </a:r>
                    </a:p>
                  </a:txBody>
                  <a:tcPr marL="57652" marR="57652" marT="57652" marB="57652"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r>
              <a:tr h="819073">
                <a:tc>
                  <a:txBody>
                    <a:bodyPr/>
                    <a:lstStyle/>
                    <a:p>
                      <a:pPr algn="l" fontAlgn="base"/>
                      <a:r>
                        <a:rPr lang="en-US" sz="2000" b="0">
                          <a:effectLst/>
                        </a:rPr>
                        <a:t>Servlets are portable and efficient.</a:t>
                      </a:r>
                    </a:p>
                  </a:txBody>
                  <a:tcPr marL="100891" marR="100891" marT="50446" marB="504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CGI is not portable</a:t>
                      </a:r>
                    </a:p>
                  </a:txBody>
                  <a:tcPr marL="100891" marR="100891" marT="50446" marB="504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819073">
                <a:tc>
                  <a:txBody>
                    <a:bodyPr/>
                    <a:lstStyle/>
                    <a:p>
                      <a:pPr algn="l" fontAlgn="base"/>
                      <a:r>
                        <a:rPr lang="en-US" sz="2000" b="0">
                          <a:effectLst/>
                        </a:rPr>
                        <a:t>In Servlets, sharing of data is possible.</a:t>
                      </a:r>
                    </a:p>
                  </a:txBody>
                  <a:tcPr marL="100891" marR="100891" marT="50446" marB="504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In CGI, sharing of data is not possible.</a:t>
                      </a:r>
                    </a:p>
                  </a:txBody>
                  <a:tcPr marL="100891" marR="100891" marT="50446" marB="504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150297">
                <a:tc>
                  <a:txBody>
                    <a:bodyPr/>
                    <a:lstStyle/>
                    <a:p>
                      <a:pPr algn="l" fontAlgn="base"/>
                      <a:r>
                        <a:rPr lang="en-US" sz="2000" b="0">
                          <a:effectLst/>
                        </a:rPr>
                        <a:t>Servlets can directly communicate with the web server.</a:t>
                      </a:r>
                    </a:p>
                  </a:txBody>
                  <a:tcPr marL="100891" marR="100891" marT="50446" marB="504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CGI cannot directly communicate with the web server.</a:t>
                      </a:r>
                    </a:p>
                  </a:txBody>
                  <a:tcPr marL="100891" marR="100891" marT="50446" marB="504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819073">
                <a:tc>
                  <a:txBody>
                    <a:bodyPr/>
                    <a:lstStyle/>
                    <a:p>
                      <a:pPr algn="l" fontAlgn="base"/>
                      <a:r>
                        <a:rPr lang="en-US" sz="2000" b="0">
                          <a:effectLst/>
                        </a:rPr>
                        <a:t>Servlets are less expensive than CGI.</a:t>
                      </a:r>
                    </a:p>
                  </a:txBody>
                  <a:tcPr marL="100891" marR="100891" marT="50446" marB="504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000" b="0">
                          <a:effectLst/>
                        </a:rPr>
                        <a:t>CGI are more expensive than Servlets.</a:t>
                      </a:r>
                    </a:p>
                  </a:txBody>
                  <a:tcPr marL="100891" marR="100891" marT="50446" marB="504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819073">
                <a:tc>
                  <a:txBody>
                    <a:bodyPr/>
                    <a:lstStyle/>
                    <a:p>
                      <a:pPr algn="l" fontAlgn="base"/>
                      <a:r>
                        <a:rPr lang="en-US" sz="2000" b="0">
                          <a:effectLst/>
                        </a:rPr>
                        <a:t>Servlets can handle the cookies.</a:t>
                      </a:r>
                    </a:p>
                  </a:txBody>
                  <a:tcPr marL="100891" marR="100891" marT="50446" marB="50446"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2000" b="0" dirty="0">
                          <a:effectLst/>
                        </a:rPr>
                        <a:t>CGI cannot handle the cookies.</a:t>
                      </a:r>
                    </a:p>
                  </a:txBody>
                  <a:tcPr marL="100891" marR="100891" marT="50446" marB="50446"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4158087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675" y="760547"/>
            <a:ext cx="5351058" cy="1303867"/>
          </a:xfrm>
        </p:spPr>
        <p:txBody>
          <a:bodyPr/>
          <a:lstStyle/>
          <a:p>
            <a:r>
              <a:rPr lang="en-US" dirty="0"/>
              <a:t>Advantages of Servlet</a:t>
            </a:r>
          </a:p>
        </p:txBody>
      </p:sp>
      <p:sp>
        <p:nvSpPr>
          <p:cNvPr id="3" name="Content Placeholder 2"/>
          <p:cNvSpPr>
            <a:spLocks noGrp="1"/>
          </p:cNvSpPr>
          <p:nvPr>
            <p:ph idx="1"/>
          </p:nvPr>
        </p:nvSpPr>
        <p:spPr>
          <a:xfrm>
            <a:off x="1295402" y="2775296"/>
            <a:ext cx="9601196" cy="3318936"/>
          </a:xfrm>
        </p:spPr>
        <p:txBody>
          <a:bodyPr>
            <a:normAutofit fontScale="85000" lnSpcReduction="10000"/>
          </a:bodyPr>
          <a:lstStyle/>
          <a:p>
            <a:pPr marL="0" indent="0">
              <a:buNone/>
            </a:pPr>
            <a:r>
              <a:rPr lang="en-US" smtClean="0"/>
              <a:t>The </a:t>
            </a:r>
            <a:r>
              <a:rPr lang="en-US" dirty="0"/>
              <a:t>web container creates threads for handling the multiple requests to the Servlet. Threads have many benefits over the Processes such as they share a common memory area, lightweight, cost of communication between the threads are low. The advantages of Servlet are as </a:t>
            </a:r>
            <a:r>
              <a:rPr lang="en-US" dirty="0" smtClean="0"/>
              <a:t>follows.</a:t>
            </a:r>
          </a:p>
          <a:p>
            <a:r>
              <a:rPr lang="en-US" b="1" dirty="0"/>
              <a:t>Better performance:</a:t>
            </a:r>
            <a:r>
              <a:rPr lang="en-US" dirty="0"/>
              <a:t> because it creates a thread for each request, not process.</a:t>
            </a:r>
          </a:p>
          <a:p>
            <a:r>
              <a:rPr lang="en-US" b="1" dirty="0"/>
              <a:t>Portability:</a:t>
            </a:r>
            <a:r>
              <a:rPr lang="en-US" dirty="0"/>
              <a:t> because it uses Java language.</a:t>
            </a:r>
          </a:p>
          <a:p>
            <a:r>
              <a:rPr lang="en-US" b="1" dirty="0"/>
              <a:t>Robust:</a:t>
            </a:r>
            <a:r>
              <a:rPr lang="en-US" dirty="0"/>
              <a:t> JVM manages Servlets, so we don't need to worry about the memory leak, garbage collection, etc.</a:t>
            </a:r>
          </a:p>
          <a:p>
            <a:r>
              <a:rPr lang="en-US" b="1" dirty="0"/>
              <a:t>Secure:</a:t>
            </a:r>
            <a:r>
              <a:rPr lang="en-US" dirty="0"/>
              <a:t> because it uses java language</a:t>
            </a:r>
            <a:r>
              <a:rPr lang="en-US" dirty="0" smtClean="0"/>
              <a:t>.</a:t>
            </a:r>
          </a:p>
          <a:p>
            <a:r>
              <a:rPr lang="en-US" dirty="0"/>
              <a:t>Servlets as written in Java are </a:t>
            </a:r>
            <a:r>
              <a:rPr lang="en-US" b="1" dirty="0"/>
              <a:t>platform independent</a:t>
            </a:r>
            <a:r>
              <a:rPr lang="en-US" dirty="0" smtClean="0"/>
              <a:t>.</a:t>
            </a:r>
            <a:endParaRPr lang="en-US" dirty="0"/>
          </a:p>
        </p:txBody>
      </p:sp>
      <p:pic>
        <p:nvPicPr>
          <p:cNvPr id="3074" name="Picture 2" descr="Advantages of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097" y="404907"/>
            <a:ext cx="5071042" cy="225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71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5091750" cy="1303867"/>
          </a:xfrm>
        </p:spPr>
        <p:txBody>
          <a:bodyPr/>
          <a:lstStyle/>
          <a:p>
            <a:r>
              <a:rPr lang="en-US" dirty="0"/>
              <a:t>Life Cycle of a Servlet</a:t>
            </a:r>
          </a:p>
        </p:txBody>
      </p:sp>
      <p:pic>
        <p:nvPicPr>
          <p:cNvPr id="4098" name="Picture 2" descr="Life cycle of a servl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58234" y="687720"/>
            <a:ext cx="5105969" cy="55220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media.geeksforgeeks.org/wp-content/uploads/Life-Cycle-Methods-of-a-Servl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511" y="2156346"/>
            <a:ext cx="5404513" cy="405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24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a:t>
            </a:r>
            <a:r>
              <a:rPr lang="en-US" b="1" dirty="0" err="1" smtClean="0"/>
              <a:t>init</a:t>
            </a:r>
            <a:r>
              <a:rPr lang="en-US" b="1" dirty="0"/>
              <a:t>() method</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err="1"/>
              <a:t>Servlet.init</a:t>
            </a:r>
            <a:r>
              <a:rPr lang="en-US" b="1" dirty="0"/>
              <a:t>()</a:t>
            </a:r>
            <a:r>
              <a:rPr lang="en-US" dirty="0"/>
              <a:t> method is called by the Servlet container to indicate that this Servlet instance is instantiated successfully and is about to put into service</a:t>
            </a:r>
            <a:r>
              <a:rPr lang="en-US" dirty="0" smtClean="0"/>
              <a:t>.</a:t>
            </a:r>
          </a:p>
          <a:p>
            <a:pPr marL="0" indent="0">
              <a:buNone/>
            </a:pPr>
            <a:endParaRPr lang="en-US" dirty="0" smtClean="0">
              <a:solidFill>
                <a:srgbClr val="00B0F0"/>
              </a:solidFill>
            </a:endParaRPr>
          </a:p>
          <a:p>
            <a:pPr marL="0" indent="0">
              <a:buNone/>
            </a:pPr>
            <a:r>
              <a:rPr lang="en-US" dirty="0">
                <a:solidFill>
                  <a:srgbClr val="00B0F0"/>
                </a:solidFill>
              </a:rPr>
              <a:t>	</a:t>
            </a:r>
            <a:r>
              <a:rPr lang="en-US" dirty="0" smtClean="0">
                <a:solidFill>
                  <a:srgbClr val="00B0F0"/>
                </a:solidFill>
              </a:rPr>
              <a:t>public </a:t>
            </a:r>
            <a:r>
              <a:rPr lang="en-US" dirty="0">
                <a:solidFill>
                  <a:srgbClr val="00B0F0"/>
                </a:solidFill>
              </a:rPr>
              <a:t>class </a:t>
            </a:r>
            <a:r>
              <a:rPr lang="en-US" dirty="0" err="1">
                <a:solidFill>
                  <a:srgbClr val="00B0F0"/>
                </a:solidFill>
              </a:rPr>
              <a:t>MyServlet</a:t>
            </a:r>
            <a:r>
              <a:rPr lang="en-US" dirty="0">
                <a:solidFill>
                  <a:srgbClr val="00B0F0"/>
                </a:solidFill>
              </a:rPr>
              <a:t> implements Servlet{</a:t>
            </a:r>
          </a:p>
          <a:p>
            <a:pPr marL="0" indent="0">
              <a:buNone/>
            </a:pPr>
            <a:r>
              <a:rPr lang="en-US" dirty="0">
                <a:solidFill>
                  <a:srgbClr val="00B0F0"/>
                </a:solidFill>
              </a:rPr>
              <a:t>   </a:t>
            </a:r>
            <a:r>
              <a:rPr lang="en-US" dirty="0" smtClean="0">
                <a:solidFill>
                  <a:srgbClr val="00B0F0"/>
                </a:solidFill>
              </a:rPr>
              <a:t>		public </a:t>
            </a:r>
            <a:r>
              <a:rPr lang="en-US" dirty="0">
                <a:solidFill>
                  <a:srgbClr val="00B0F0"/>
                </a:solidFill>
              </a:rPr>
              <a:t>void </a:t>
            </a:r>
            <a:r>
              <a:rPr lang="en-US" dirty="0" err="1">
                <a:solidFill>
                  <a:srgbClr val="00B0F0"/>
                </a:solidFill>
              </a:rPr>
              <a:t>init</a:t>
            </a:r>
            <a:r>
              <a:rPr lang="en-US" dirty="0">
                <a:solidFill>
                  <a:srgbClr val="00B0F0"/>
                </a:solidFill>
              </a:rPr>
              <a:t>(</a:t>
            </a:r>
            <a:r>
              <a:rPr lang="en-US" dirty="0" err="1">
                <a:solidFill>
                  <a:srgbClr val="00B0F0"/>
                </a:solidFill>
              </a:rPr>
              <a:t>ServletConfig</a:t>
            </a:r>
            <a:r>
              <a:rPr lang="en-US" dirty="0">
                <a:solidFill>
                  <a:srgbClr val="00B0F0"/>
                </a:solidFill>
              </a:rPr>
              <a:t> </a:t>
            </a:r>
            <a:r>
              <a:rPr lang="en-US" dirty="0" err="1">
                <a:solidFill>
                  <a:srgbClr val="00B0F0"/>
                </a:solidFill>
              </a:rPr>
              <a:t>config</a:t>
            </a:r>
            <a:r>
              <a:rPr lang="en-US" dirty="0">
                <a:solidFill>
                  <a:srgbClr val="00B0F0"/>
                </a:solidFill>
              </a:rPr>
              <a:t>) throws </a:t>
            </a:r>
            <a:r>
              <a:rPr lang="en-US" dirty="0" err="1">
                <a:solidFill>
                  <a:srgbClr val="00B0F0"/>
                </a:solidFill>
              </a:rPr>
              <a:t>ServletException</a:t>
            </a:r>
            <a:r>
              <a:rPr lang="en-US" dirty="0">
                <a:solidFill>
                  <a:srgbClr val="00B0F0"/>
                </a:solidFill>
              </a:rPr>
              <a:t> {</a:t>
            </a:r>
          </a:p>
          <a:p>
            <a:pPr marL="0" indent="0">
              <a:buNone/>
            </a:pPr>
            <a:r>
              <a:rPr lang="en-US" dirty="0">
                <a:solidFill>
                  <a:srgbClr val="00B0F0"/>
                </a:solidFill>
              </a:rPr>
              <a:t>     </a:t>
            </a:r>
            <a:r>
              <a:rPr lang="en-US" dirty="0" smtClean="0">
                <a:solidFill>
                  <a:srgbClr val="00B0F0"/>
                </a:solidFill>
              </a:rPr>
              <a:t>		   </a:t>
            </a:r>
            <a:r>
              <a:rPr lang="en-US" dirty="0">
                <a:solidFill>
                  <a:srgbClr val="00B0F0"/>
                </a:solidFill>
              </a:rPr>
              <a:t>//initialization code</a:t>
            </a:r>
          </a:p>
          <a:p>
            <a:pPr marL="0" indent="0">
              <a:buNone/>
            </a:pPr>
            <a:r>
              <a:rPr lang="en-US" dirty="0">
                <a:solidFill>
                  <a:srgbClr val="00B0F0"/>
                </a:solidFill>
              </a:rPr>
              <a:t>  </a:t>
            </a:r>
            <a:r>
              <a:rPr lang="en-US" dirty="0" smtClean="0">
                <a:solidFill>
                  <a:srgbClr val="00B0F0"/>
                </a:solidFill>
              </a:rPr>
              <a:t>		}</a:t>
            </a:r>
            <a:endParaRPr lang="en-US" dirty="0">
              <a:solidFill>
                <a:srgbClr val="00B0F0"/>
              </a:solidFill>
            </a:endParaRPr>
          </a:p>
          <a:p>
            <a:pPr marL="0" indent="0">
              <a:buNone/>
            </a:pPr>
            <a:r>
              <a:rPr lang="en-US" dirty="0">
                <a:solidFill>
                  <a:srgbClr val="00B0F0"/>
                </a:solidFill>
              </a:rPr>
              <a:t>    </a:t>
            </a:r>
            <a:r>
              <a:rPr lang="en-US" dirty="0" smtClean="0">
                <a:solidFill>
                  <a:srgbClr val="00B0F0"/>
                </a:solidFill>
              </a:rPr>
              <a:t>		//</a:t>
            </a:r>
            <a:r>
              <a:rPr lang="en-US" dirty="0">
                <a:solidFill>
                  <a:srgbClr val="00B0F0"/>
                </a:solidFill>
              </a:rPr>
              <a:t>rest of code</a:t>
            </a:r>
          </a:p>
          <a:p>
            <a:pPr marL="0" indent="0">
              <a:buNone/>
            </a:pPr>
            <a:r>
              <a:rPr lang="en-US" dirty="0" smtClean="0">
                <a:solidFill>
                  <a:srgbClr val="00B0F0"/>
                </a:solidFill>
              </a:rPr>
              <a:t>	}</a:t>
            </a:r>
            <a:endParaRPr lang="en-US" dirty="0">
              <a:solidFill>
                <a:srgbClr val="00B0F0"/>
              </a:solidFill>
            </a:endParaRPr>
          </a:p>
        </p:txBody>
      </p:sp>
    </p:spTree>
    <p:extLst>
      <p:ext uri="{BB962C8B-B14F-4D97-AF65-F5344CB8AC3E}">
        <p14:creationId xmlns:p14="http://schemas.microsoft.com/office/powerpoint/2010/main" val="3672021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457" y="982132"/>
            <a:ext cx="10577015" cy="1303867"/>
          </a:xfrm>
        </p:spPr>
        <p:txBody>
          <a:bodyPr>
            <a:normAutofit fontScale="90000"/>
          </a:bodyPr>
          <a:lstStyle/>
          <a:p>
            <a:pPr algn="l"/>
            <a:r>
              <a:rPr lang="en-US" dirty="0"/>
              <a:t>2. service() </a:t>
            </a:r>
            <a:r>
              <a:rPr lang="en-US" dirty="0" smtClean="0"/>
              <a:t>method: </a:t>
            </a:r>
            <a:r>
              <a:rPr lang="en-US" sz="2200" dirty="0" smtClean="0"/>
              <a:t>The </a:t>
            </a:r>
            <a:r>
              <a:rPr lang="en-US" sz="2200" dirty="0"/>
              <a:t>service() method of the Servlet is invoked to inform the Servlet about the client requests. This method uses </a:t>
            </a:r>
            <a:r>
              <a:rPr lang="en-US" sz="2200" dirty="0" err="1"/>
              <a:t>ServletRequest</a:t>
            </a:r>
            <a:r>
              <a:rPr lang="en-US" sz="2200" dirty="0"/>
              <a:t> object to collect the data requested by the client. This method uses </a:t>
            </a:r>
            <a:r>
              <a:rPr lang="en-US" sz="2200" dirty="0" err="1"/>
              <a:t>ServletResponse</a:t>
            </a:r>
            <a:r>
              <a:rPr lang="en-US" sz="2200" dirty="0"/>
              <a:t> object to generate the output content.</a:t>
            </a:r>
            <a:br>
              <a:rPr lang="en-US" sz="2200" dirty="0"/>
            </a:br>
            <a:endParaRPr lang="en-US" sz="2200" dirty="0"/>
          </a:p>
        </p:txBody>
      </p:sp>
      <p:sp>
        <p:nvSpPr>
          <p:cNvPr id="3" name="Content Placeholder 2"/>
          <p:cNvSpPr>
            <a:spLocks noGrp="1"/>
          </p:cNvSpPr>
          <p:nvPr>
            <p:ph idx="1"/>
          </p:nvPr>
        </p:nvSpPr>
        <p:spPr>
          <a:xfrm>
            <a:off x="1950494" y="2597875"/>
            <a:ext cx="8080611" cy="3318936"/>
          </a:xfrm>
        </p:spPr>
        <p:txBody>
          <a:bodyPr>
            <a:normAutofit lnSpcReduction="10000"/>
          </a:bodyPr>
          <a:lstStyle/>
          <a:p>
            <a:pPr marL="0" indent="0">
              <a:buNone/>
            </a:pPr>
            <a:r>
              <a:rPr lang="en-US" dirty="0" smtClean="0">
                <a:solidFill>
                  <a:srgbClr val="00B0F0"/>
                </a:solidFill>
              </a:rPr>
              <a:t>public </a:t>
            </a:r>
            <a:r>
              <a:rPr lang="en-US" dirty="0">
                <a:solidFill>
                  <a:srgbClr val="00B0F0"/>
                </a:solidFill>
              </a:rPr>
              <a:t>class </a:t>
            </a:r>
            <a:r>
              <a:rPr lang="en-US" dirty="0" err="1">
                <a:solidFill>
                  <a:srgbClr val="00B0F0"/>
                </a:solidFill>
              </a:rPr>
              <a:t>MyServlet</a:t>
            </a:r>
            <a:r>
              <a:rPr lang="en-US" dirty="0">
                <a:solidFill>
                  <a:srgbClr val="00B0F0"/>
                </a:solidFill>
              </a:rPr>
              <a:t> implements Servlet{</a:t>
            </a:r>
          </a:p>
          <a:p>
            <a:pPr marL="0" indent="0">
              <a:buNone/>
            </a:pPr>
            <a:r>
              <a:rPr lang="en-US" dirty="0">
                <a:solidFill>
                  <a:srgbClr val="00B0F0"/>
                </a:solidFill>
              </a:rPr>
              <a:t>    public void service(</a:t>
            </a:r>
            <a:r>
              <a:rPr lang="en-US" dirty="0" err="1">
                <a:solidFill>
                  <a:srgbClr val="00B0F0"/>
                </a:solidFill>
              </a:rPr>
              <a:t>ServletRequest</a:t>
            </a:r>
            <a:r>
              <a:rPr lang="en-US" dirty="0">
                <a:solidFill>
                  <a:srgbClr val="00B0F0"/>
                </a:solidFill>
              </a:rPr>
              <a:t> res, </a:t>
            </a:r>
            <a:r>
              <a:rPr lang="en-US" dirty="0" err="1">
                <a:solidFill>
                  <a:srgbClr val="00B0F0"/>
                </a:solidFill>
              </a:rPr>
              <a:t>ServletResponse</a:t>
            </a:r>
            <a:r>
              <a:rPr lang="en-US" dirty="0">
                <a:solidFill>
                  <a:srgbClr val="00B0F0"/>
                </a:solidFill>
              </a:rPr>
              <a:t> res)</a:t>
            </a:r>
          </a:p>
          <a:p>
            <a:pPr marL="0" indent="0">
              <a:buNone/>
            </a:pPr>
            <a:r>
              <a:rPr lang="en-US" dirty="0">
                <a:solidFill>
                  <a:srgbClr val="00B0F0"/>
                </a:solidFill>
              </a:rPr>
              <a:t>    throws </a:t>
            </a:r>
            <a:r>
              <a:rPr lang="en-US" dirty="0" err="1">
                <a:solidFill>
                  <a:srgbClr val="00B0F0"/>
                </a:solidFill>
              </a:rPr>
              <a:t>ServletException</a:t>
            </a:r>
            <a:r>
              <a:rPr lang="en-US" dirty="0">
                <a:solidFill>
                  <a:srgbClr val="00B0F0"/>
                </a:solidFill>
              </a:rPr>
              <a:t>, </a:t>
            </a:r>
            <a:r>
              <a:rPr lang="en-US" dirty="0" err="1">
                <a:solidFill>
                  <a:srgbClr val="00B0F0"/>
                </a:solidFill>
              </a:rPr>
              <a:t>IOException</a:t>
            </a:r>
            <a:r>
              <a:rPr lang="en-US" dirty="0">
                <a:solidFill>
                  <a:srgbClr val="00B0F0"/>
                </a:solidFill>
              </a:rPr>
              <a:t> {</a:t>
            </a:r>
          </a:p>
          <a:p>
            <a:pPr marL="0" indent="0">
              <a:buNone/>
            </a:pPr>
            <a:r>
              <a:rPr lang="en-US" dirty="0">
                <a:solidFill>
                  <a:srgbClr val="00B0F0"/>
                </a:solidFill>
              </a:rPr>
              <a:t>            // request handling code</a:t>
            </a:r>
          </a:p>
          <a:p>
            <a:pPr marL="0" indent="0">
              <a:buNone/>
            </a:pPr>
            <a:r>
              <a:rPr lang="en-US" dirty="0">
                <a:solidFill>
                  <a:srgbClr val="00B0F0"/>
                </a:solidFill>
              </a:rPr>
              <a:t>    }</a:t>
            </a:r>
          </a:p>
          <a:p>
            <a:pPr marL="0" indent="0">
              <a:buNone/>
            </a:pPr>
            <a:r>
              <a:rPr lang="en-US" dirty="0">
                <a:solidFill>
                  <a:srgbClr val="00B0F0"/>
                </a:solidFill>
              </a:rPr>
              <a:t>    // rest of code</a:t>
            </a:r>
          </a:p>
          <a:p>
            <a:pPr marL="0" indent="0">
              <a:buNone/>
            </a:pPr>
            <a:r>
              <a:rPr lang="en-US" dirty="0">
                <a:solidFill>
                  <a:srgbClr val="00B0F0"/>
                </a:solidFill>
              </a:rPr>
              <a:t>}</a:t>
            </a:r>
          </a:p>
        </p:txBody>
      </p:sp>
    </p:spTree>
    <p:extLst>
      <p:ext uri="{BB962C8B-B14F-4D97-AF65-F5344CB8AC3E}">
        <p14:creationId xmlns:p14="http://schemas.microsoft.com/office/powerpoint/2010/main" val="3369702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destroy() method:</a:t>
            </a:r>
          </a:p>
        </p:txBody>
      </p:sp>
      <p:sp>
        <p:nvSpPr>
          <p:cNvPr id="3" name="Content Placeholder 2"/>
          <p:cNvSpPr>
            <a:spLocks noGrp="1"/>
          </p:cNvSpPr>
          <p:nvPr>
            <p:ph idx="1"/>
          </p:nvPr>
        </p:nvSpPr>
        <p:spPr/>
        <p:txBody>
          <a:bodyPr/>
          <a:lstStyle/>
          <a:p>
            <a:r>
              <a:rPr lang="en-US" dirty="0"/>
              <a:t>The destroy() method runs only once during the lifetime of a Servlet and signals the end of the Servlet instance</a:t>
            </a:r>
            <a:r>
              <a:rPr lang="en-US" dirty="0" smtClean="0"/>
              <a:t>.</a:t>
            </a:r>
          </a:p>
          <a:p>
            <a:r>
              <a:rPr lang="en-US" dirty="0"/>
              <a:t>As soon as the destroy() method is activated, the Servlet container releases the Servlet instance</a:t>
            </a:r>
            <a:r>
              <a:rPr lang="en-US" dirty="0" smtClean="0"/>
              <a:t>.</a:t>
            </a:r>
          </a:p>
          <a:p>
            <a:endParaRPr lang="en-US" dirty="0" smtClean="0"/>
          </a:p>
          <a:p>
            <a:pPr marL="0" indent="0">
              <a:buNone/>
            </a:pPr>
            <a:r>
              <a:rPr lang="en-US" dirty="0"/>
              <a:t>	</a:t>
            </a:r>
            <a:r>
              <a:rPr lang="en-US" dirty="0" smtClean="0"/>
              <a:t>	</a:t>
            </a:r>
            <a:r>
              <a:rPr lang="en-US" dirty="0" smtClean="0">
                <a:solidFill>
                  <a:srgbClr val="00B0F0"/>
                </a:solidFill>
              </a:rPr>
              <a:t>public </a:t>
            </a:r>
            <a:r>
              <a:rPr lang="en-US" dirty="0">
                <a:solidFill>
                  <a:srgbClr val="00B0F0"/>
                </a:solidFill>
              </a:rPr>
              <a:t>void destroy()</a:t>
            </a:r>
          </a:p>
        </p:txBody>
      </p:sp>
    </p:spTree>
    <p:extLst>
      <p:ext uri="{BB962C8B-B14F-4D97-AF65-F5344CB8AC3E}">
        <p14:creationId xmlns:p14="http://schemas.microsoft.com/office/powerpoint/2010/main" val="658770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Servlet works?</a:t>
            </a:r>
          </a:p>
        </p:txBody>
      </p:sp>
      <p:sp>
        <p:nvSpPr>
          <p:cNvPr id="3" name="Content Placeholder 2"/>
          <p:cNvSpPr>
            <a:spLocks noGrp="1"/>
          </p:cNvSpPr>
          <p:nvPr>
            <p:ph idx="1"/>
          </p:nvPr>
        </p:nvSpPr>
        <p:spPr/>
        <p:txBody>
          <a:bodyPr>
            <a:normAutofit/>
          </a:bodyPr>
          <a:lstStyle/>
          <a:p>
            <a:pPr marL="0" indent="0">
              <a:buNone/>
            </a:pPr>
            <a:r>
              <a:rPr lang="en-US" dirty="0"/>
              <a:t>The server checks if the servlet is requested </a:t>
            </a:r>
            <a:r>
              <a:rPr lang="en-US" b="1" dirty="0"/>
              <a:t>for the first time</a:t>
            </a:r>
            <a:r>
              <a:rPr lang="en-US" dirty="0"/>
              <a:t>.</a:t>
            </a:r>
          </a:p>
          <a:p>
            <a:pPr marL="0" indent="0">
              <a:buNone/>
            </a:pPr>
            <a:r>
              <a:rPr lang="en-US" b="1" dirty="0" smtClean="0"/>
              <a:t> If </a:t>
            </a:r>
            <a:r>
              <a:rPr lang="en-US" b="1" dirty="0"/>
              <a:t>yes,</a:t>
            </a:r>
            <a:r>
              <a:rPr lang="en-US" dirty="0"/>
              <a:t> web container does the following tasks:</a:t>
            </a:r>
          </a:p>
          <a:p>
            <a:pPr lvl="1"/>
            <a:r>
              <a:rPr lang="en-US" dirty="0"/>
              <a:t>loads the servlet class.</a:t>
            </a:r>
          </a:p>
          <a:p>
            <a:pPr lvl="1"/>
            <a:r>
              <a:rPr lang="en-US" dirty="0"/>
              <a:t>instantiates the servlet class.</a:t>
            </a:r>
          </a:p>
          <a:p>
            <a:pPr lvl="1"/>
            <a:r>
              <a:rPr lang="en-US" dirty="0"/>
              <a:t>calls the </a:t>
            </a:r>
            <a:r>
              <a:rPr lang="en-US" dirty="0" err="1"/>
              <a:t>init</a:t>
            </a:r>
            <a:r>
              <a:rPr lang="en-US" dirty="0"/>
              <a:t> method passing the </a:t>
            </a:r>
            <a:r>
              <a:rPr lang="en-US" dirty="0" err="1"/>
              <a:t>ServletConfig</a:t>
            </a:r>
            <a:r>
              <a:rPr lang="en-US" dirty="0"/>
              <a:t> object</a:t>
            </a:r>
          </a:p>
          <a:p>
            <a:pPr marL="0" indent="0">
              <a:buNone/>
            </a:pPr>
            <a:r>
              <a:rPr lang="en-US" b="1" dirty="0"/>
              <a:t>else</a:t>
            </a:r>
            <a:endParaRPr lang="en-US" dirty="0"/>
          </a:p>
          <a:p>
            <a:pPr lvl="1"/>
            <a:r>
              <a:rPr lang="en-US" dirty="0"/>
              <a:t>calls the service method passing request and response objects</a:t>
            </a:r>
          </a:p>
        </p:txBody>
      </p:sp>
    </p:spTree>
    <p:extLst>
      <p:ext uri="{BB962C8B-B14F-4D97-AF65-F5344CB8AC3E}">
        <p14:creationId xmlns:p14="http://schemas.microsoft.com/office/powerpoint/2010/main" val="137118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5489" y="1797671"/>
            <a:ext cx="2758225" cy="477054"/>
          </a:xfrm>
          <a:prstGeom prst="rect">
            <a:avLst/>
          </a:prstGeom>
        </p:spPr>
        <p:txBody>
          <a:bodyPr wrap="square">
            <a:spAutoFit/>
          </a:bodyPr>
          <a:lstStyle/>
          <a:p>
            <a:pPr algn="just"/>
            <a:r>
              <a:rPr lang="en-US" sz="2500">
                <a:solidFill>
                  <a:srgbClr val="610B38"/>
                </a:solidFill>
                <a:latin typeface="erdana"/>
              </a:rPr>
              <a:t>Web Terminology</a:t>
            </a:r>
            <a:endParaRPr lang="en-US" sz="2500" b="0" i="0">
              <a:solidFill>
                <a:srgbClr val="610B38"/>
              </a:solidFill>
              <a:effectLst/>
              <a:latin typeface="erdana"/>
            </a:endParaRPr>
          </a:p>
        </p:txBody>
      </p:sp>
      <p:pic>
        <p:nvPicPr>
          <p:cNvPr id="5" name="Picture 4"/>
          <p:cNvPicPr>
            <a:picLocks noChangeAspect="1"/>
          </p:cNvPicPr>
          <p:nvPr/>
        </p:nvPicPr>
        <p:blipFill>
          <a:blip r:embed="rId2"/>
          <a:stretch>
            <a:fillRect/>
          </a:stretch>
        </p:blipFill>
        <p:spPr>
          <a:xfrm>
            <a:off x="3853714" y="672152"/>
            <a:ext cx="7664996" cy="5459852"/>
          </a:xfrm>
          <a:prstGeom prst="rect">
            <a:avLst/>
          </a:prstGeom>
        </p:spPr>
      </p:pic>
    </p:spTree>
    <p:extLst>
      <p:ext uri="{BB962C8B-B14F-4D97-AF65-F5344CB8AC3E}">
        <p14:creationId xmlns:p14="http://schemas.microsoft.com/office/powerpoint/2010/main" val="257360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web.xml is used in servlets?</a:t>
            </a:r>
            <a:endParaRPr lang="en-US" dirty="0"/>
          </a:p>
        </p:txBody>
      </p:sp>
      <p:sp>
        <p:nvSpPr>
          <p:cNvPr id="3" name="Content Placeholder 2"/>
          <p:cNvSpPr>
            <a:spLocks noGrp="1"/>
          </p:cNvSpPr>
          <p:nvPr>
            <p:ph idx="1"/>
          </p:nvPr>
        </p:nvSpPr>
        <p:spPr>
          <a:xfrm>
            <a:off x="1295402" y="3061899"/>
            <a:ext cx="9936706" cy="2137898"/>
          </a:xfrm>
        </p:spPr>
        <p:txBody>
          <a:bodyPr/>
          <a:lstStyle/>
          <a:p>
            <a:r>
              <a:rPr lang="en-US" b="1" dirty="0"/>
              <a:t>web</a:t>
            </a:r>
            <a:r>
              <a:rPr lang="en-US" dirty="0"/>
              <a:t>. </a:t>
            </a:r>
            <a:r>
              <a:rPr lang="en-US" b="1" dirty="0"/>
              <a:t>xml</a:t>
            </a:r>
            <a:r>
              <a:rPr lang="en-US" dirty="0"/>
              <a:t> defines mappings between URL paths and the </a:t>
            </a:r>
            <a:r>
              <a:rPr lang="en-US" b="1" dirty="0"/>
              <a:t>servlets</a:t>
            </a:r>
            <a:r>
              <a:rPr lang="en-US" dirty="0"/>
              <a:t> that handle requests with those paths. The </a:t>
            </a:r>
            <a:r>
              <a:rPr lang="en-US" b="1" dirty="0"/>
              <a:t>web</a:t>
            </a:r>
            <a:r>
              <a:rPr lang="en-US" dirty="0"/>
              <a:t> server uses this configuration to identify the </a:t>
            </a:r>
            <a:r>
              <a:rPr lang="en-US" b="1" dirty="0"/>
              <a:t>servlet</a:t>
            </a:r>
            <a:r>
              <a:rPr lang="en-US" dirty="0"/>
              <a:t> to handle a given request and call the class method that corresponds to the request method (e.g. the </a:t>
            </a:r>
            <a:r>
              <a:rPr lang="en-US" dirty="0" err="1"/>
              <a:t>doGet</a:t>
            </a:r>
            <a:r>
              <a:rPr lang="en-US" dirty="0"/>
              <a:t>() method for HTTP GET requests).</a:t>
            </a:r>
          </a:p>
        </p:txBody>
      </p:sp>
    </p:spTree>
    <p:extLst>
      <p:ext uri="{BB962C8B-B14F-4D97-AF65-F5344CB8AC3E}">
        <p14:creationId xmlns:p14="http://schemas.microsoft.com/office/powerpoint/2010/main" val="4201977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Servlet Example (Hello World)</a:t>
            </a:r>
            <a:endParaRPr lang="en-US" dirty="0"/>
          </a:p>
        </p:txBody>
      </p:sp>
      <p:pic>
        <p:nvPicPr>
          <p:cNvPr id="1026" name="Picture 2" descr="Servle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1" y="2532062"/>
            <a:ext cx="6802439" cy="3660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590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6325" y="1075314"/>
            <a:ext cx="4838700" cy="4708981"/>
          </a:xfrm>
          <a:prstGeom prst="rect">
            <a:avLst/>
          </a:prstGeom>
        </p:spPr>
        <p:txBody>
          <a:bodyPr wrap="square">
            <a:spAutoFit/>
          </a:bodyPr>
          <a:lstStyle/>
          <a:p>
            <a:r>
              <a:rPr lang="en-US" sz="2000" dirty="0"/>
              <a:t>// Import required java libraries</a:t>
            </a:r>
          </a:p>
          <a:p>
            <a:r>
              <a:rPr lang="en-US" sz="2000" dirty="0"/>
              <a:t>import java.io.*;</a:t>
            </a:r>
          </a:p>
          <a:p>
            <a:r>
              <a:rPr lang="en-US" sz="2000" dirty="0"/>
              <a:t>import </a:t>
            </a:r>
            <a:r>
              <a:rPr lang="en-US" sz="2000" dirty="0" err="1"/>
              <a:t>javax.servlet</a:t>
            </a:r>
            <a:r>
              <a:rPr lang="en-US" sz="2000" dirty="0"/>
              <a:t>.*;</a:t>
            </a:r>
          </a:p>
          <a:p>
            <a:r>
              <a:rPr lang="en-US" sz="2000" dirty="0"/>
              <a:t>import </a:t>
            </a:r>
            <a:r>
              <a:rPr lang="en-US" sz="2000" dirty="0" err="1"/>
              <a:t>javax.servlet.http</a:t>
            </a:r>
            <a:r>
              <a:rPr lang="en-US" sz="2000" dirty="0"/>
              <a:t>.*;</a:t>
            </a:r>
          </a:p>
          <a:p>
            <a:endParaRPr lang="en-US" sz="2000" dirty="0"/>
          </a:p>
          <a:p>
            <a:r>
              <a:rPr lang="en-US" sz="2000" dirty="0"/>
              <a:t>// Extend </a:t>
            </a:r>
            <a:r>
              <a:rPr lang="en-US" sz="2000" dirty="0" err="1"/>
              <a:t>HttpServlet</a:t>
            </a:r>
            <a:r>
              <a:rPr lang="en-US" sz="2000" dirty="0"/>
              <a:t> class</a:t>
            </a:r>
          </a:p>
          <a:p>
            <a:r>
              <a:rPr lang="en-US" sz="2000" dirty="0"/>
              <a:t>public class </a:t>
            </a:r>
            <a:r>
              <a:rPr lang="en-US" sz="2000" dirty="0" err="1"/>
              <a:t>HelloWorld</a:t>
            </a:r>
            <a:r>
              <a:rPr lang="en-US" sz="2000" dirty="0"/>
              <a:t> extends </a:t>
            </a:r>
            <a:r>
              <a:rPr lang="en-US" sz="2000" dirty="0" err="1"/>
              <a:t>HttpServlet</a:t>
            </a:r>
            <a:r>
              <a:rPr lang="en-US" sz="2000" dirty="0"/>
              <a:t> {</a:t>
            </a:r>
          </a:p>
          <a:p>
            <a:r>
              <a:rPr lang="en-US" sz="2000" dirty="0"/>
              <a:t> </a:t>
            </a:r>
          </a:p>
          <a:p>
            <a:r>
              <a:rPr lang="en-US" sz="2000" dirty="0"/>
              <a:t>   private String message;</a:t>
            </a:r>
          </a:p>
          <a:p>
            <a:endParaRPr lang="en-US" sz="2000" dirty="0"/>
          </a:p>
          <a:p>
            <a:r>
              <a:rPr lang="en-US" sz="2000" dirty="0"/>
              <a:t>   public void </a:t>
            </a:r>
            <a:r>
              <a:rPr lang="en-US" sz="2000" dirty="0" err="1"/>
              <a:t>init</a:t>
            </a:r>
            <a:r>
              <a:rPr lang="en-US" sz="2000" dirty="0"/>
              <a:t>() throws </a:t>
            </a:r>
            <a:r>
              <a:rPr lang="en-US" sz="2000" dirty="0" err="1"/>
              <a:t>ServletException</a:t>
            </a:r>
            <a:r>
              <a:rPr lang="en-US" sz="2000" dirty="0"/>
              <a:t> {</a:t>
            </a:r>
          </a:p>
          <a:p>
            <a:r>
              <a:rPr lang="en-US" sz="2000" dirty="0"/>
              <a:t>      // Do required initialization</a:t>
            </a:r>
          </a:p>
          <a:p>
            <a:r>
              <a:rPr lang="en-US" sz="2000" dirty="0"/>
              <a:t>      message = "Hello World";</a:t>
            </a:r>
          </a:p>
          <a:p>
            <a:r>
              <a:rPr lang="en-US" sz="2000" dirty="0"/>
              <a:t>   }</a:t>
            </a:r>
          </a:p>
          <a:p>
            <a:endParaRPr lang="en-US" sz="2000" dirty="0"/>
          </a:p>
        </p:txBody>
      </p:sp>
      <p:sp>
        <p:nvSpPr>
          <p:cNvPr id="6" name="Rectangle 5"/>
          <p:cNvSpPr/>
          <p:nvPr/>
        </p:nvSpPr>
        <p:spPr>
          <a:xfrm>
            <a:off x="6234113" y="1075314"/>
            <a:ext cx="6096000" cy="5016758"/>
          </a:xfrm>
          <a:prstGeom prst="rect">
            <a:avLst/>
          </a:prstGeom>
        </p:spPr>
        <p:txBody>
          <a:bodyPr>
            <a:spAutoFit/>
          </a:bodyPr>
          <a:lstStyle/>
          <a:p>
            <a:r>
              <a:rPr lang="en-US" sz="2000" dirty="0"/>
              <a:t> public void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a:t>
            </a:r>
          </a:p>
          <a:p>
            <a:r>
              <a:rPr lang="en-US" sz="2000" dirty="0"/>
              <a:t>      throws </a:t>
            </a:r>
            <a:r>
              <a:rPr lang="en-US" sz="2000" dirty="0" err="1"/>
              <a:t>ServletException</a:t>
            </a:r>
            <a:r>
              <a:rPr lang="en-US" sz="2000" dirty="0"/>
              <a:t>, </a:t>
            </a:r>
            <a:r>
              <a:rPr lang="en-US" sz="2000" dirty="0" err="1"/>
              <a:t>IOException</a:t>
            </a:r>
            <a:r>
              <a:rPr lang="en-US" sz="2000" dirty="0"/>
              <a:t> {</a:t>
            </a:r>
          </a:p>
          <a:p>
            <a:r>
              <a:rPr lang="en-US" sz="2000" dirty="0"/>
              <a:t>      </a:t>
            </a:r>
          </a:p>
          <a:p>
            <a:r>
              <a:rPr lang="en-US" sz="2000" dirty="0"/>
              <a:t>      // Set response content type</a:t>
            </a:r>
          </a:p>
          <a:p>
            <a:r>
              <a:rPr lang="en-US" sz="2000" dirty="0"/>
              <a:t>      </a:t>
            </a:r>
            <a:r>
              <a:rPr lang="en-US" sz="2000" dirty="0" err="1"/>
              <a:t>response.setContentType</a:t>
            </a:r>
            <a:r>
              <a:rPr lang="en-US" sz="2000" dirty="0"/>
              <a:t>("text/html");</a:t>
            </a:r>
          </a:p>
          <a:p>
            <a:endParaRPr lang="en-US" sz="2000" dirty="0"/>
          </a:p>
          <a:p>
            <a:r>
              <a:rPr lang="en-US" sz="2000" dirty="0"/>
              <a:t>      // Actual logic goes here.</a:t>
            </a:r>
          </a:p>
          <a:p>
            <a:r>
              <a:rPr lang="en-US" sz="2000" dirty="0"/>
              <a:t>      </a:t>
            </a:r>
            <a:r>
              <a:rPr lang="en-US" sz="2000" dirty="0" err="1"/>
              <a:t>PrintWriter</a:t>
            </a:r>
            <a:r>
              <a:rPr lang="en-US" sz="2000" dirty="0"/>
              <a:t> out = </a:t>
            </a:r>
            <a:r>
              <a:rPr lang="en-US" sz="2000" dirty="0" err="1"/>
              <a:t>response.getWriter</a:t>
            </a:r>
            <a:r>
              <a:rPr lang="en-US" sz="2000" dirty="0"/>
              <a:t>();</a:t>
            </a:r>
          </a:p>
          <a:p>
            <a:r>
              <a:rPr lang="en-US" sz="2000" dirty="0"/>
              <a:t>      </a:t>
            </a:r>
            <a:r>
              <a:rPr lang="en-US" sz="2000" dirty="0" err="1"/>
              <a:t>out.println</a:t>
            </a:r>
            <a:r>
              <a:rPr lang="en-US" sz="2000" dirty="0"/>
              <a:t>("&lt;h1&gt;" + message + "&lt;/h1&gt;");</a:t>
            </a:r>
          </a:p>
          <a:p>
            <a:r>
              <a:rPr lang="en-US" sz="2000" dirty="0"/>
              <a:t>   }</a:t>
            </a:r>
          </a:p>
          <a:p>
            <a:endParaRPr lang="en-US" sz="2000" dirty="0"/>
          </a:p>
          <a:p>
            <a:r>
              <a:rPr lang="en-US" sz="2000" dirty="0"/>
              <a:t>   public void destroy() {</a:t>
            </a:r>
          </a:p>
          <a:p>
            <a:r>
              <a:rPr lang="en-US" sz="2000" dirty="0"/>
              <a:t>      // do nothing.</a:t>
            </a:r>
          </a:p>
          <a:p>
            <a:r>
              <a:rPr lang="en-US" sz="2000" dirty="0"/>
              <a:t>   }</a:t>
            </a:r>
          </a:p>
          <a:p>
            <a:r>
              <a:rPr lang="en-US" sz="2000" dirty="0"/>
              <a:t>}</a:t>
            </a:r>
          </a:p>
        </p:txBody>
      </p:sp>
    </p:spTree>
    <p:extLst>
      <p:ext uri="{BB962C8B-B14F-4D97-AF65-F5344CB8AC3E}">
        <p14:creationId xmlns:p14="http://schemas.microsoft.com/office/powerpoint/2010/main" val="17457286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1563" y="612845"/>
            <a:ext cx="10444162" cy="5539978"/>
          </a:xfrm>
          <a:prstGeom prst="rect">
            <a:avLst/>
          </a:prstGeom>
        </p:spPr>
        <p:txBody>
          <a:bodyPr wrap="square">
            <a:spAutoFit/>
          </a:bodyPr>
          <a:lstStyle/>
          <a:p>
            <a:r>
              <a:rPr lang="en-US" sz="2200" b="1" u="sng" dirty="0"/>
              <a:t>Compiling a Servlet</a:t>
            </a:r>
          </a:p>
          <a:p>
            <a:endParaRPr lang="en-US" dirty="0"/>
          </a:p>
          <a:p>
            <a:r>
              <a:rPr lang="en-US" sz="2000" dirty="0">
                <a:solidFill>
                  <a:srgbClr val="0070C0"/>
                </a:solidFill>
              </a:rPr>
              <a:t>$ </a:t>
            </a:r>
            <a:r>
              <a:rPr lang="en-US" sz="2000" dirty="0" err="1">
                <a:solidFill>
                  <a:srgbClr val="0070C0"/>
                </a:solidFill>
              </a:rPr>
              <a:t>javac</a:t>
            </a:r>
            <a:r>
              <a:rPr lang="en-US" sz="2000" dirty="0">
                <a:solidFill>
                  <a:srgbClr val="0070C0"/>
                </a:solidFill>
              </a:rPr>
              <a:t> HelloWorld.java</a:t>
            </a:r>
          </a:p>
          <a:p>
            <a:r>
              <a:rPr lang="en-US" sz="2000" dirty="0"/>
              <a:t>above compilation would produce </a:t>
            </a:r>
            <a:r>
              <a:rPr lang="en-US" sz="2000" dirty="0" err="1"/>
              <a:t>HelloWorld.class</a:t>
            </a:r>
            <a:r>
              <a:rPr lang="en-US" sz="2000" dirty="0"/>
              <a:t> file in the same directory. </a:t>
            </a:r>
          </a:p>
          <a:p>
            <a:endParaRPr lang="en-US" dirty="0"/>
          </a:p>
          <a:p>
            <a:r>
              <a:rPr lang="en-US" sz="2200" b="1" u="sng" dirty="0"/>
              <a:t>Servlet Deployment</a:t>
            </a:r>
          </a:p>
          <a:p>
            <a:endParaRPr lang="en-US" dirty="0"/>
          </a:p>
          <a:p>
            <a:r>
              <a:rPr lang="en-US" dirty="0"/>
              <a:t>create following entries in web.xml file located in &lt;Tomcat-installation-directory&gt;/</a:t>
            </a:r>
            <a:r>
              <a:rPr lang="en-US" dirty="0" err="1"/>
              <a:t>webapps</a:t>
            </a:r>
            <a:r>
              <a:rPr lang="en-US" dirty="0"/>
              <a:t>/ROOT/WEB-INF/</a:t>
            </a:r>
          </a:p>
          <a:p>
            <a:endParaRPr lang="en-US" dirty="0"/>
          </a:p>
          <a:p>
            <a:r>
              <a:rPr lang="en-US" sz="2000" dirty="0"/>
              <a:t>&lt;servlet&gt;</a:t>
            </a:r>
          </a:p>
          <a:p>
            <a:r>
              <a:rPr lang="en-US" sz="2000" dirty="0"/>
              <a:t>   &lt;servlet-name&gt;</a:t>
            </a:r>
            <a:r>
              <a:rPr lang="en-US" sz="2000" dirty="0" err="1"/>
              <a:t>HelloWorld</a:t>
            </a:r>
            <a:r>
              <a:rPr lang="en-US" sz="2000" dirty="0"/>
              <a:t>&lt;/servlet-name&gt;</a:t>
            </a:r>
          </a:p>
          <a:p>
            <a:r>
              <a:rPr lang="en-US" sz="2000" dirty="0"/>
              <a:t>   &lt;servlet-class&gt;</a:t>
            </a:r>
            <a:r>
              <a:rPr lang="en-US" sz="2000" dirty="0" err="1"/>
              <a:t>HelloWorld</a:t>
            </a:r>
            <a:r>
              <a:rPr lang="en-US" sz="2000" dirty="0"/>
              <a:t>&lt;/servlet-class&gt;</a:t>
            </a:r>
          </a:p>
          <a:p>
            <a:r>
              <a:rPr lang="en-US" sz="2000" dirty="0"/>
              <a:t>&lt;/servlet&gt;</a:t>
            </a:r>
          </a:p>
          <a:p>
            <a:endParaRPr lang="en-US" sz="2000" dirty="0"/>
          </a:p>
          <a:p>
            <a:r>
              <a:rPr lang="en-US" sz="2000" dirty="0"/>
              <a:t>&lt;servlet-mapping&gt;</a:t>
            </a:r>
          </a:p>
          <a:p>
            <a:r>
              <a:rPr lang="en-US" sz="2000" dirty="0"/>
              <a:t>   &lt;servlet-name&gt;</a:t>
            </a:r>
            <a:r>
              <a:rPr lang="en-US" sz="2000" dirty="0" err="1"/>
              <a:t>HelloWorld</a:t>
            </a:r>
            <a:r>
              <a:rPr lang="en-US" sz="2000" dirty="0"/>
              <a:t>&lt;/servlet-name&gt;</a:t>
            </a:r>
          </a:p>
          <a:p>
            <a:r>
              <a:rPr lang="en-US" sz="2000" dirty="0"/>
              <a:t>   &lt;</a:t>
            </a:r>
            <a:r>
              <a:rPr lang="en-US" sz="2000" dirty="0" err="1"/>
              <a:t>url</a:t>
            </a:r>
            <a:r>
              <a:rPr lang="en-US" sz="2000" dirty="0"/>
              <a:t>-pattern&gt;/</a:t>
            </a:r>
            <a:r>
              <a:rPr lang="en-US" sz="2000" dirty="0" err="1"/>
              <a:t>HelloWorld</a:t>
            </a:r>
            <a:r>
              <a:rPr lang="en-US" sz="2000" dirty="0"/>
              <a:t>&lt;/</a:t>
            </a:r>
            <a:r>
              <a:rPr lang="en-US" sz="2000" dirty="0" err="1"/>
              <a:t>url</a:t>
            </a:r>
            <a:r>
              <a:rPr lang="en-US" sz="2000" dirty="0"/>
              <a:t>-pattern&gt;</a:t>
            </a:r>
          </a:p>
          <a:p>
            <a:r>
              <a:rPr lang="en-US" sz="2000" dirty="0"/>
              <a:t>&lt;/servlet-mapping&gt;</a:t>
            </a:r>
          </a:p>
        </p:txBody>
      </p:sp>
    </p:spTree>
    <p:extLst>
      <p:ext uri="{BB962C8B-B14F-4D97-AF65-F5344CB8AC3E}">
        <p14:creationId xmlns:p14="http://schemas.microsoft.com/office/powerpoint/2010/main" val="260388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Classwork</a:t>
            </a:r>
            <a:endParaRPr lang="en-US" dirty="0"/>
          </a:p>
        </p:txBody>
      </p:sp>
      <p:sp>
        <p:nvSpPr>
          <p:cNvPr id="3" name="Content Placeholder 2"/>
          <p:cNvSpPr>
            <a:spLocks noGrp="1"/>
          </p:cNvSpPr>
          <p:nvPr>
            <p:ph idx="1"/>
          </p:nvPr>
        </p:nvSpPr>
        <p:spPr/>
        <p:txBody>
          <a:bodyPr/>
          <a:lstStyle/>
          <a:p>
            <a:r>
              <a:rPr lang="en-US" dirty="0" smtClean="0"/>
              <a:t>Demonstrate an example with addition of two numbers.</a:t>
            </a:r>
          </a:p>
          <a:p>
            <a:endParaRPr lang="en-US" dirty="0"/>
          </a:p>
          <a:p>
            <a:endParaRPr lang="en-US" dirty="0" smtClean="0"/>
          </a:p>
          <a:p>
            <a:r>
              <a:rPr lang="en-US" dirty="0" smtClean="0"/>
              <a:t>Video Tutorial of above example: </a:t>
            </a:r>
          </a:p>
          <a:p>
            <a:pPr marL="0" indent="0">
              <a:buNone/>
            </a:pPr>
            <a:r>
              <a:rPr lang="en-US" dirty="0"/>
              <a:t>	</a:t>
            </a:r>
            <a:r>
              <a:rPr lang="en-US" sz="3000" dirty="0" smtClean="0">
                <a:solidFill>
                  <a:srgbClr val="0070C0"/>
                </a:solidFill>
              </a:rPr>
              <a:t>https</a:t>
            </a:r>
            <a:r>
              <a:rPr lang="en-US" sz="3000" dirty="0">
                <a:solidFill>
                  <a:srgbClr val="0070C0"/>
                </a:solidFill>
              </a:rPr>
              <a:t>://www.youtube.com/watch?v=4P_kI0cySIA</a:t>
            </a:r>
          </a:p>
        </p:txBody>
      </p:sp>
    </p:spTree>
    <p:extLst>
      <p:ext uri="{BB962C8B-B14F-4D97-AF65-F5344CB8AC3E}">
        <p14:creationId xmlns:p14="http://schemas.microsoft.com/office/powerpoint/2010/main" val="192618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write Java Servlet Program</a:t>
            </a:r>
            <a:endParaRPr lang="en-US" dirty="0"/>
          </a:p>
        </p:txBody>
      </p:sp>
      <p:sp>
        <p:nvSpPr>
          <p:cNvPr id="3" name="Content Placeholder 2"/>
          <p:cNvSpPr>
            <a:spLocks noGrp="1"/>
          </p:cNvSpPr>
          <p:nvPr>
            <p:ph idx="1"/>
          </p:nvPr>
        </p:nvSpPr>
        <p:spPr>
          <a:xfrm>
            <a:off x="1295402" y="2599795"/>
            <a:ext cx="9601196" cy="3318936"/>
          </a:xfrm>
        </p:spPr>
        <p:txBody>
          <a:bodyPr>
            <a:normAutofit fontScale="92500" lnSpcReduction="10000"/>
          </a:bodyPr>
          <a:lstStyle/>
          <a:p>
            <a:r>
              <a:rPr lang="en-US" b="1" u="sng" dirty="0" smtClean="0"/>
              <a:t>Step1: </a:t>
            </a:r>
          </a:p>
          <a:p>
            <a:pPr lvl="1"/>
            <a:r>
              <a:rPr lang="en-US" dirty="0" smtClean="0"/>
              <a:t>Open </a:t>
            </a:r>
            <a:r>
              <a:rPr lang="en-US" dirty="0" err="1"/>
              <a:t>Netbeans</a:t>
            </a:r>
            <a:r>
              <a:rPr lang="en-US" dirty="0"/>
              <a:t> and click on </a:t>
            </a:r>
            <a:r>
              <a:rPr lang="en-US" b="1" dirty="0"/>
              <a:t>File -&gt; New Project,</a:t>
            </a:r>
            <a:r>
              <a:rPr lang="en-US" dirty="0"/>
              <a:t> and select </a:t>
            </a:r>
            <a:r>
              <a:rPr lang="en-US" b="1" dirty="0"/>
              <a:t>JAVA Web</a:t>
            </a:r>
            <a:r>
              <a:rPr lang="en-US" dirty="0"/>
              <a:t> from categories pane, and </a:t>
            </a:r>
            <a:r>
              <a:rPr lang="en-US" b="1" dirty="0"/>
              <a:t>Web Application</a:t>
            </a:r>
            <a:r>
              <a:rPr lang="en-US" dirty="0"/>
              <a:t> from Projects pane, and click Next. In the second Window, provide name for your project and click </a:t>
            </a:r>
            <a:r>
              <a:rPr lang="en-US" b="1" dirty="0"/>
              <a:t>Next.</a:t>
            </a:r>
            <a:r>
              <a:rPr lang="en-US" dirty="0"/>
              <a:t> In the third Window, click </a:t>
            </a:r>
            <a:r>
              <a:rPr lang="en-US" b="1" dirty="0"/>
              <a:t>Next</a:t>
            </a:r>
            <a:r>
              <a:rPr lang="en-US" dirty="0"/>
              <a:t> and in the fourth window click </a:t>
            </a:r>
            <a:r>
              <a:rPr lang="en-US" b="1" dirty="0"/>
              <a:t>Finish</a:t>
            </a:r>
            <a:r>
              <a:rPr lang="en-US" b="1" dirty="0" smtClean="0"/>
              <a:t>.</a:t>
            </a:r>
          </a:p>
          <a:p>
            <a:r>
              <a:rPr lang="en-US" b="1" u="sng" dirty="0" smtClean="0"/>
              <a:t>Step2: </a:t>
            </a:r>
          </a:p>
          <a:p>
            <a:pPr lvl="1"/>
            <a:r>
              <a:rPr lang="en-US" dirty="0"/>
              <a:t>When the project gets loaded completely, select your project from project window on the left side. If the project window is not shown, press </a:t>
            </a:r>
            <a:r>
              <a:rPr lang="en-US" b="1" dirty="0"/>
              <a:t>ctrl+1</a:t>
            </a:r>
            <a:r>
              <a:rPr lang="en-US" dirty="0"/>
              <a:t> . Then, click on '+' icon near ‘web pages’ folder and double click the index.html file to open and edit the coding as per your requirement.</a:t>
            </a:r>
          </a:p>
        </p:txBody>
      </p:sp>
    </p:spTree>
    <p:extLst>
      <p:ext uri="{BB962C8B-B14F-4D97-AF65-F5344CB8AC3E}">
        <p14:creationId xmlns:p14="http://schemas.microsoft.com/office/powerpoint/2010/main" val="73867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http://www.homeofprogramming.com/blog/wp-content/uploads/2019/09/project-explor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18" y="631824"/>
            <a:ext cx="5491206" cy="55832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homeofprogramming.com/blog/wp-content/uploads/2019/09/new-cla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524" y="861501"/>
            <a:ext cx="5478461" cy="5539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3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anim calcmode="lin" valueType="num">
                                      <p:cBhvr additive="base">
                                        <p:cTn id="13" dur="500" fill="hold"/>
                                        <p:tgtEl>
                                          <p:spTgt spid="2054"/>
                                        </p:tgtEl>
                                        <p:attrNameLst>
                                          <p:attrName>ppt_x</p:attrName>
                                        </p:attrNameLst>
                                      </p:cBhvr>
                                      <p:tavLst>
                                        <p:tav tm="0">
                                          <p:val>
                                            <p:strVal val="#ppt_x"/>
                                          </p:val>
                                        </p:tav>
                                        <p:tav tm="100000">
                                          <p:val>
                                            <p:strVal val="#ppt_x"/>
                                          </p:val>
                                        </p:tav>
                                      </p:tavLst>
                                    </p:anim>
                                    <p:anim calcmode="lin" valueType="num">
                                      <p:cBhvr additive="base">
                                        <p:cTn id="14"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685801"/>
            <a:ext cx="8315325" cy="5629274"/>
          </a:xfrm>
        </p:spPr>
        <p:txBody>
          <a:bodyPr>
            <a:normAutofit fontScale="85000" lnSpcReduction="20000"/>
          </a:bodyPr>
          <a:lstStyle/>
          <a:p>
            <a:pPr marL="0" indent="0">
              <a:buNone/>
            </a:pPr>
            <a:r>
              <a:rPr lang="en-US" dirty="0"/>
              <a:t>&lt;!DOCTYPE html&gt;</a:t>
            </a:r>
          </a:p>
          <a:p>
            <a:pPr marL="0" indent="0">
              <a:buNone/>
            </a:pPr>
            <a:r>
              <a:rPr lang="en-US" dirty="0"/>
              <a:t>&lt;html</a:t>
            </a:r>
            <a:r>
              <a:rPr lang="en-US" dirty="0" smtClean="0"/>
              <a:t>&gt;     </a:t>
            </a:r>
            <a:r>
              <a:rPr lang="en-US" dirty="0"/>
              <a:t>&lt;head&gt;</a:t>
            </a:r>
          </a:p>
          <a:p>
            <a:pPr marL="0" indent="0">
              <a:buNone/>
            </a:pPr>
            <a:r>
              <a:rPr lang="en-US" dirty="0"/>
              <a:t>        &lt;title&gt;TODO supply a </a:t>
            </a:r>
            <a:r>
              <a:rPr lang="en-US" dirty="0" smtClean="0"/>
              <a:t>title        </a:t>
            </a:r>
            <a:r>
              <a:rPr lang="en-US" dirty="0"/>
              <a:t>&lt;meta charset="UTF-8"&gt;</a:t>
            </a:r>
          </a:p>
          <a:p>
            <a:pPr marL="0" indent="0">
              <a:buNone/>
            </a:pPr>
            <a:r>
              <a:rPr lang="en-US" dirty="0"/>
              <a:t>        &lt;meta name="viewport" content="width=device-width, initial-scale=1.0"&gt;</a:t>
            </a:r>
          </a:p>
          <a:p>
            <a:pPr marL="0" indent="0">
              <a:buNone/>
            </a:pPr>
            <a:r>
              <a:rPr lang="en-US" dirty="0"/>
              <a:t>    &lt;/head&gt;</a:t>
            </a:r>
          </a:p>
          <a:p>
            <a:pPr marL="0" indent="0">
              <a:buNone/>
            </a:pPr>
            <a:r>
              <a:rPr lang="en-US" dirty="0"/>
              <a:t>    &lt;body&gt;</a:t>
            </a:r>
          </a:p>
          <a:p>
            <a:pPr marL="0" indent="0">
              <a:buNone/>
            </a:pPr>
            <a:r>
              <a:rPr lang="en-US" dirty="0"/>
              <a:t>        &lt;form name='f1' action='</a:t>
            </a:r>
            <a:r>
              <a:rPr lang="en-US" dirty="0" err="1"/>
              <a:t>inputservlet</a:t>
            </a:r>
            <a:r>
              <a:rPr lang="en-US" dirty="0"/>
              <a:t>' method='post'&gt;</a:t>
            </a:r>
          </a:p>
          <a:p>
            <a:pPr marL="0" indent="0">
              <a:buNone/>
            </a:pPr>
            <a:r>
              <a:rPr lang="en-US" dirty="0"/>
              <a:t>            First No. &lt;input type='text' name='t1'&gt;</a:t>
            </a:r>
          </a:p>
          <a:p>
            <a:pPr marL="0" indent="0">
              <a:buNone/>
            </a:pPr>
            <a:r>
              <a:rPr lang="en-US" dirty="0" smtClean="0"/>
              <a:t>            </a:t>
            </a:r>
            <a:r>
              <a:rPr lang="en-US" dirty="0"/>
              <a:t>Second No. &lt;input type='text' name='t2'&gt;</a:t>
            </a:r>
          </a:p>
          <a:p>
            <a:pPr marL="0" indent="0">
              <a:buNone/>
            </a:pPr>
            <a:r>
              <a:rPr lang="en-US" dirty="0" smtClean="0"/>
              <a:t>            </a:t>
            </a:r>
            <a:r>
              <a:rPr lang="en-US" dirty="0"/>
              <a:t>Output: &lt;input type='text' name='output'&gt;</a:t>
            </a:r>
          </a:p>
          <a:p>
            <a:pPr marL="0" indent="0">
              <a:buNone/>
            </a:pPr>
            <a:r>
              <a:rPr lang="en-US" dirty="0" smtClean="0"/>
              <a:t>            </a:t>
            </a:r>
            <a:r>
              <a:rPr lang="en-US" dirty="0"/>
              <a:t>&lt;input type='submit' name='submit' value='submit'&gt;</a:t>
            </a:r>
          </a:p>
          <a:p>
            <a:pPr marL="0" indent="0">
              <a:buNone/>
            </a:pPr>
            <a:r>
              <a:rPr lang="en-US" dirty="0"/>
              <a:t>        &lt;/form&gt;</a:t>
            </a:r>
          </a:p>
          <a:p>
            <a:pPr marL="0" indent="0">
              <a:buNone/>
            </a:pPr>
            <a:r>
              <a:rPr lang="en-US" dirty="0"/>
              <a:t>    &lt;/body&gt;</a:t>
            </a:r>
          </a:p>
          <a:p>
            <a:pPr marL="0" indent="0">
              <a:buNone/>
            </a:pPr>
            <a:r>
              <a:rPr lang="en-US" dirty="0"/>
              <a:t>&lt;/html&gt;</a:t>
            </a:r>
          </a:p>
        </p:txBody>
      </p:sp>
      <p:sp>
        <p:nvSpPr>
          <p:cNvPr id="5" name="Rectangle 4"/>
          <p:cNvSpPr/>
          <p:nvPr/>
        </p:nvSpPr>
        <p:spPr>
          <a:xfrm>
            <a:off x="10161216" y="1218339"/>
            <a:ext cx="923330" cy="4564198"/>
          </a:xfrm>
          <a:prstGeom prst="rect">
            <a:avLst/>
          </a:prstGeom>
        </p:spPr>
        <p:txBody>
          <a:bodyPr vert="vert" wrap="none">
            <a:spAutoFit/>
          </a:bodyPr>
          <a:lstStyle/>
          <a:p>
            <a:pPr algn="ctr"/>
            <a:r>
              <a:rPr lang="en-US" sz="2500" b="1" dirty="0" smtClean="0">
                <a:solidFill>
                  <a:srgbClr val="0070C0"/>
                </a:solidFill>
              </a:rPr>
              <a:t>Step 3: </a:t>
            </a:r>
          </a:p>
          <a:p>
            <a:r>
              <a:rPr lang="en-US" sz="2300" b="1" dirty="0" smtClean="0">
                <a:solidFill>
                  <a:srgbClr val="0070C0"/>
                </a:solidFill>
              </a:rPr>
              <a:t>Edit </a:t>
            </a:r>
            <a:r>
              <a:rPr lang="en-US" sz="2300" b="1" dirty="0">
                <a:solidFill>
                  <a:srgbClr val="0070C0"/>
                </a:solidFill>
              </a:rPr>
              <a:t>the Contents of index.html file</a:t>
            </a:r>
          </a:p>
        </p:txBody>
      </p:sp>
    </p:spTree>
    <p:extLst>
      <p:ext uri="{BB962C8B-B14F-4D97-AF65-F5344CB8AC3E}">
        <p14:creationId xmlns:p14="http://schemas.microsoft.com/office/powerpoint/2010/main" val="96418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6" y="885293"/>
            <a:ext cx="9748837" cy="5486931"/>
          </a:xfrm>
        </p:spPr>
        <p:txBody>
          <a:bodyPr>
            <a:normAutofit fontScale="92500" lnSpcReduction="20000"/>
          </a:bodyPr>
          <a:lstStyle/>
          <a:p>
            <a:pPr marL="0" indent="0">
              <a:buNone/>
            </a:pPr>
            <a:r>
              <a:rPr lang="en-US" dirty="0"/>
              <a:t>import </a:t>
            </a:r>
            <a:r>
              <a:rPr lang="en-US" dirty="0" err="1"/>
              <a:t>javax.servlet.http</a:t>
            </a:r>
            <a:r>
              <a:rPr lang="en-US" dirty="0"/>
              <a:t>.*;</a:t>
            </a:r>
          </a:p>
          <a:p>
            <a:pPr marL="0" indent="0">
              <a:buNone/>
            </a:pPr>
            <a:r>
              <a:rPr lang="en-US" dirty="0"/>
              <a:t>import </a:t>
            </a:r>
            <a:r>
              <a:rPr lang="en-US" dirty="0" err="1"/>
              <a:t>javax.servlet</a:t>
            </a:r>
            <a:r>
              <a:rPr lang="en-US" dirty="0"/>
              <a:t>.*;</a:t>
            </a:r>
          </a:p>
          <a:p>
            <a:pPr marL="0" indent="0">
              <a:buNone/>
            </a:pPr>
            <a:r>
              <a:rPr lang="en-US" dirty="0"/>
              <a:t>import java.io.*;</a:t>
            </a:r>
          </a:p>
          <a:p>
            <a:pPr marL="0" indent="0">
              <a:buNone/>
            </a:pPr>
            <a:r>
              <a:rPr lang="en-US" dirty="0"/>
              <a:t>import </a:t>
            </a:r>
            <a:r>
              <a:rPr lang="en-US" dirty="0" err="1"/>
              <a:t>javax.servlet.annotation.WebServlet</a:t>
            </a:r>
            <a:r>
              <a:rPr lang="en-US" dirty="0"/>
              <a:t>;</a:t>
            </a:r>
          </a:p>
          <a:p>
            <a:pPr marL="0" indent="0">
              <a:buNone/>
            </a:pPr>
            <a:r>
              <a:rPr lang="en-US" dirty="0"/>
              <a:t>@</a:t>
            </a:r>
            <a:r>
              <a:rPr lang="en-US" dirty="0" err="1"/>
              <a:t>WebServlet</a:t>
            </a:r>
            <a:r>
              <a:rPr lang="en-US" dirty="0"/>
              <a:t>("/</a:t>
            </a:r>
            <a:r>
              <a:rPr lang="en-US" dirty="0" err="1"/>
              <a:t>inputservlet</a:t>
            </a:r>
            <a:r>
              <a:rPr lang="en-US" dirty="0"/>
              <a:t>")</a:t>
            </a:r>
          </a:p>
          <a:p>
            <a:pPr marL="0" indent="0">
              <a:buNone/>
            </a:pPr>
            <a:endParaRPr lang="en-US" dirty="0"/>
          </a:p>
          <a:p>
            <a:pPr marL="0" indent="0">
              <a:buNone/>
            </a:pPr>
            <a:r>
              <a:rPr lang="en-US" dirty="0"/>
              <a:t>public class </a:t>
            </a:r>
            <a:r>
              <a:rPr lang="en-US" dirty="0" err="1"/>
              <a:t>Inputservlet</a:t>
            </a:r>
            <a:r>
              <a:rPr lang="en-US" dirty="0"/>
              <a:t> extends </a:t>
            </a:r>
            <a:r>
              <a:rPr lang="en-US" dirty="0" err="1"/>
              <a:t>HttpServlet</a:t>
            </a:r>
            <a:endParaRPr lang="en-US" dirty="0"/>
          </a:p>
          <a:p>
            <a:pPr marL="0" indent="0">
              <a:buNone/>
            </a:pPr>
            <a:r>
              <a:rPr lang="en-US" dirty="0"/>
              <a:t>{</a:t>
            </a:r>
          </a:p>
          <a:p>
            <a:pPr marL="0" indent="0">
              <a:buNone/>
            </a:pPr>
            <a:r>
              <a:rPr lang="en-US" dirty="0"/>
              <a:t>    public void </a:t>
            </a:r>
            <a:r>
              <a:rPr lang="en-US" dirty="0" err="1"/>
              <a:t>doPost</a:t>
            </a:r>
            <a:r>
              <a:rPr lang="en-US" dirty="0"/>
              <a:t>(</a:t>
            </a:r>
            <a:r>
              <a:rPr lang="en-US" dirty="0" err="1"/>
              <a:t>HttpServletRequest</a:t>
            </a:r>
            <a:r>
              <a:rPr lang="en-US" dirty="0"/>
              <a:t> </a:t>
            </a:r>
            <a:r>
              <a:rPr lang="en-US" dirty="0" err="1"/>
              <a:t>req,HttpServletResponse</a:t>
            </a:r>
            <a:r>
              <a:rPr lang="en-US" dirty="0"/>
              <a:t> res)throws </a:t>
            </a:r>
          </a:p>
          <a:p>
            <a:pPr marL="0" indent="0">
              <a:buNone/>
            </a:pPr>
            <a:r>
              <a:rPr lang="en-US" dirty="0"/>
              <a:t>    </a:t>
            </a:r>
            <a:r>
              <a:rPr lang="en-US" dirty="0" err="1"/>
              <a:t>IOException</a:t>
            </a:r>
            <a:r>
              <a:rPr lang="en-US" dirty="0"/>
              <a:t> , </a:t>
            </a:r>
            <a:r>
              <a:rPr lang="en-US" dirty="0" err="1"/>
              <a:t>ServletException</a:t>
            </a:r>
            <a:endParaRPr lang="en-US" dirty="0"/>
          </a:p>
          <a:p>
            <a:pPr marL="0" indent="0">
              <a:buNone/>
            </a:pPr>
            <a:r>
              <a:rPr lang="en-US" dirty="0"/>
              <a:t>    {</a:t>
            </a:r>
          </a:p>
          <a:p>
            <a:pPr marL="0" indent="0">
              <a:buNone/>
            </a:pPr>
            <a:r>
              <a:rPr lang="en-US" dirty="0"/>
              <a:t>        </a:t>
            </a:r>
            <a:r>
              <a:rPr lang="en-US" dirty="0" err="1"/>
              <a:t>PrintWriter</a:t>
            </a:r>
            <a:r>
              <a:rPr lang="en-US" dirty="0"/>
              <a:t> </a:t>
            </a:r>
            <a:r>
              <a:rPr lang="en-US" dirty="0" err="1"/>
              <a:t>pr</a:t>
            </a:r>
            <a:r>
              <a:rPr lang="en-US" dirty="0"/>
              <a:t>=</a:t>
            </a:r>
            <a:r>
              <a:rPr lang="en-US" dirty="0" err="1"/>
              <a:t>res.getWriter</a:t>
            </a:r>
            <a:r>
              <a:rPr lang="en-US" dirty="0"/>
              <a:t>();// line 10</a:t>
            </a:r>
          </a:p>
          <a:p>
            <a:pPr marL="0" indent="0">
              <a:buNone/>
            </a:pPr>
            <a:r>
              <a:rPr lang="en-US" dirty="0"/>
              <a:t>        </a:t>
            </a:r>
            <a:r>
              <a:rPr lang="en-US" dirty="0" err="1"/>
              <a:t>res.setContentType</a:t>
            </a:r>
            <a:r>
              <a:rPr lang="en-US" dirty="0"/>
              <a:t>("text/html");</a:t>
            </a:r>
          </a:p>
        </p:txBody>
      </p:sp>
      <p:sp>
        <p:nvSpPr>
          <p:cNvPr id="5" name="Rectangle 4"/>
          <p:cNvSpPr/>
          <p:nvPr/>
        </p:nvSpPr>
        <p:spPr>
          <a:xfrm>
            <a:off x="10153948" y="2439954"/>
            <a:ext cx="923330" cy="2778196"/>
          </a:xfrm>
          <a:prstGeom prst="rect">
            <a:avLst/>
          </a:prstGeom>
        </p:spPr>
        <p:txBody>
          <a:bodyPr vert="vert" wrap="none">
            <a:spAutoFit/>
          </a:bodyPr>
          <a:lstStyle/>
          <a:p>
            <a:pPr algn="ctr"/>
            <a:r>
              <a:rPr lang="en-US" sz="2500" b="1" dirty="0" smtClean="0">
                <a:solidFill>
                  <a:srgbClr val="0070C0"/>
                </a:solidFill>
              </a:rPr>
              <a:t>Step 4: </a:t>
            </a:r>
          </a:p>
          <a:p>
            <a:r>
              <a:rPr lang="en-US" sz="2300" b="1" dirty="0" smtClean="0">
                <a:solidFill>
                  <a:srgbClr val="0070C0"/>
                </a:solidFill>
              </a:rPr>
              <a:t>Create a Servlet Class</a:t>
            </a:r>
            <a:endParaRPr lang="en-US" sz="2300" b="1" dirty="0">
              <a:solidFill>
                <a:srgbClr val="0070C0"/>
              </a:solidFill>
            </a:endParaRPr>
          </a:p>
        </p:txBody>
      </p:sp>
    </p:spTree>
    <p:extLst>
      <p:ext uri="{BB962C8B-B14F-4D97-AF65-F5344CB8AC3E}">
        <p14:creationId xmlns:p14="http://schemas.microsoft.com/office/powerpoint/2010/main" val="255038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1974" y="891898"/>
            <a:ext cx="8496301" cy="4401205"/>
          </a:xfrm>
          <a:prstGeom prst="rect">
            <a:avLst/>
          </a:prstGeom>
        </p:spPr>
        <p:txBody>
          <a:bodyPr wrap="square">
            <a:spAutoFit/>
          </a:bodyPr>
          <a:lstStyle/>
          <a:p>
            <a:r>
              <a:rPr lang="en-US" sz="2000" dirty="0"/>
              <a:t> try</a:t>
            </a:r>
          </a:p>
          <a:p>
            <a:r>
              <a:rPr lang="en-US" sz="2000" dirty="0"/>
              <a:t>        {</a:t>
            </a:r>
          </a:p>
          <a:p>
            <a:r>
              <a:rPr lang="en-US" sz="2000" dirty="0"/>
              <a:t>           </a:t>
            </a:r>
            <a:r>
              <a:rPr lang="en-US" sz="2000" dirty="0" err="1"/>
              <a:t>int</a:t>
            </a:r>
            <a:r>
              <a:rPr lang="en-US" sz="2000" dirty="0"/>
              <a:t> x=</a:t>
            </a:r>
            <a:r>
              <a:rPr lang="en-US" sz="2000" dirty="0" err="1"/>
              <a:t>Integer.parseInt</a:t>
            </a:r>
            <a:r>
              <a:rPr lang="en-US" sz="2000" dirty="0"/>
              <a:t>(</a:t>
            </a:r>
            <a:r>
              <a:rPr lang="en-US" sz="2000" dirty="0" err="1"/>
              <a:t>req.getParameter</a:t>
            </a:r>
            <a:r>
              <a:rPr lang="en-US" sz="2000" dirty="0"/>
              <a:t>("t1"));</a:t>
            </a:r>
          </a:p>
          <a:p>
            <a:r>
              <a:rPr lang="en-US" sz="2000" dirty="0"/>
              <a:t>           </a:t>
            </a:r>
            <a:r>
              <a:rPr lang="en-US" sz="2000" dirty="0" err="1"/>
              <a:t>int</a:t>
            </a:r>
            <a:r>
              <a:rPr lang="en-US" sz="2000" dirty="0"/>
              <a:t> y=</a:t>
            </a:r>
            <a:r>
              <a:rPr lang="en-US" sz="2000" dirty="0" err="1"/>
              <a:t>Integer.parseInt</a:t>
            </a:r>
            <a:r>
              <a:rPr lang="en-US" sz="2000" dirty="0"/>
              <a:t>(</a:t>
            </a:r>
            <a:r>
              <a:rPr lang="en-US" sz="2000" dirty="0" err="1"/>
              <a:t>req.getParameter</a:t>
            </a:r>
            <a:r>
              <a:rPr lang="en-US" sz="2000" dirty="0"/>
              <a:t>("t2"));</a:t>
            </a:r>
          </a:p>
          <a:p>
            <a:r>
              <a:rPr lang="en-US" sz="2000" dirty="0"/>
              <a:t>           </a:t>
            </a:r>
            <a:r>
              <a:rPr lang="en-US" sz="2000" dirty="0" err="1"/>
              <a:t>int</a:t>
            </a:r>
            <a:r>
              <a:rPr lang="en-US" sz="2000" dirty="0"/>
              <a:t> z=</a:t>
            </a:r>
            <a:r>
              <a:rPr lang="en-US" sz="2000" dirty="0" err="1"/>
              <a:t>x+y</a:t>
            </a:r>
            <a:r>
              <a:rPr lang="en-US" sz="2000" dirty="0"/>
              <a:t>;</a:t>
            </a:r>
          </a:p>
          <a:p>
            <a:r>
              <a:rPr lang="en-US" sz="2000" dirty="0"/>
              <a:t>           </a:t>
            </a:r>
            <a:r>
              <a:rPr lang="en-US" sz="2000" dirty="0" err="1"/>
              <a:t>pr.println</a:t>
            </a:r>
            <a:r>
              <a:rPr lang="en-US" sz="2000" dirty="0"/>
              <a:t>("&lt;HTML&gt;");</a:t>
            </a:r>
          </a:p>
          <a:p>
            <a:r>
              <a:rPr lang="en-US" sz="2000" dirty="0"/>
              <a:t>           </a:t>
            </a:r>
            <a:r>
              <a:rPr lang="en-US" sz="2000" dirty="0" err="1"/>
              <a:t>pr.println</a:t>
            </a:r>
            <a:r>
              <a:rPr lang="en-US" sz="2000" dirty="0"/>
              <a:t>("&lt;HEAD&gt;&lt;TITLE&gt;Hello&lt;/TITLE&gt;&lt;/HEAD&gt;");</a:t>
            </a:r>
          </a:p>
          <a:p>
            <a:r>
              <a:rPr lang="en-US" sz="2000" dirty="0"/>
              <a:t>           </a:t>
            </a:r>
            <a:r>
              <a:rPr lang="en-US" sz="2000" dirty="0" err="1"/>
              <a:t>pr.println</a:t>
            </a:r>
            <a:r>
              <a:rPr lang="en-US" sz="2000" dirty="0"/>
              <a:t>("&lt;BODY&gt;");</a:t>
            </a:r>
          </a:p>
          <a:p>
            <a:r>
              <a:rPr lang="en-US" sz="2000" dirty="0"/>
              <a:t>           </a:t>
            </a:r>
            <a:r>
              <a:rPr lang="en-US" sz="2000" dirty="0" err="1"/>
              <a:t>pr.println</a:t>
            </a:r>
            <a:r>
              <a:rPr lang="en-US" sz="2000" dirty="0"/>
              <a:t>("First No.&lt;input type=text value=" +x +"&gt;&lt;</a:t>
            </a:r>
            <a:r>
              <a:rPr lang="en-US" sz="2000" dirty="0" err="1"/>
              <a:t>br</a:t>
            </a:r>
            <a:r>
              <a:rPr lang="en-US" sz="2000" dirty="0"/>
              <a:t>&gt;&lt;</a:t>
            </a:r>
            <a:r>
              <a:rPr lang="en-US" sz="2000" dirty="0" err="1"/>
              <a:t>br</a:t>
            </a:r>
            <a:r>
              <a:rPr lang="en-US" sz="2000" dirty="0"/>
              <a:t>&gt;");</a:t>
            </a:r>
          </a:p>
          <a:p>
            <a:r>
              <a:rPr lang="en-US" sz="2000" dirty="0"/>
              <a:t>           </a:t>
            </a:r>
            <a:r>
              <a:rPr lang="en-US" sz="2000" dirty="0" err="1"/>
              <a:t>pr.println</a:t>
            </a:r>
            <a:r>
              <a:rPr lang="en-US" sz="2000" dirty="0"/>
              <a:t>("Second No.&lt;input type=text value=" +y +"&gt;&lt;</a:t>
            </a:r>
            <a:r>
              <a:rPr lang="en-US" sz="2000" dirty="0" err="1"/>
              <a:t>br</a:t>
            </a:r>
            <a:r>
              <a:rPr lang="en-US" sz="2000" dirty="0"/>
              <a:t>&gt;&lt;</a:t>
            </a:r>
            <a:r>
              <a:rPr lang="en-US" sz="2000" dirty="0" err="1"/>
              <a:t>br</a:t>
            </a:r>
            <a:r>
              <a:rPr lang="en-US" sz="2000" dirty="0"/>
              <a:t>&gt;");</a:t>
            </a:r>
          </a:p>
          <a:p>
            <a:r>
              <a:rPr lang="en-US" sz="2000" dirty="0"/>
              <a:t>           </a:t>
            </a:r>
            <a:r>
              <a:rPr lang="en-US" sz="2000" dirty="0" err="1"/>
              <a:t>pr.println</a:t>
            </a:r>
            <a:r>
              <a:rPr lang="en-US" sz="2000" dirty="0"/>
              <a:t>("Output No:&lt;input type=text value=" +z +"&gt;&lt;</a:t>
            </a:r>
            <a:r>
              <a:rPr lang="en-US" sz="2000" dirty="0" err="1"/>
              <a:t>br</a:t>
            </a:r>
            <a:r>
              <a:rPr lang="en-US" sz="2000" dirty="0"/>
              <a:t>&gt;&lt;</a:t>
            </a:r>
            <a:r>
              <a:rPr lang="en-US" sz="2000" dirty="0" err="1"/>
              <a:t>br</a:t>
            </a:r>
            <a:r>
              <a:rPr lang="en-US" sz="2000" dirty="0"/>
              <a:t>&gt;");</a:t>
            </a:r>
          </a:p>
          <a:p>
            <a:r>
              <a:rPr lang="en-US" sz="2000" dirty="0"/>
              <a:t>           </a:t>
            </a:r>
            <a:r>
              <a:rPr lang="en-US" sz="2000" dirty="0" err="1"/>
              <a:t>pr.println</a:t>
            </a:r>
            <a:r>
              <a:rPr lang="en-US" sz="2000" dirty="0"/>
              <a:t>("&lt;input type=submit value=submit&gt;");</a:t>
            </a:r>
          </a:p>
          <a:p>
            <a:r>
              <a:rPr lang="en-US" sz="2000" dirty="0"/>
              <a:t>           </a:t>
            </a:r>
            <a:r>
              <a:rPr lang="en-US" sz="2000" dirty="0" err="1"/>
              <a:t>pr.println</a:t>
            </a:r>
            <a:r>
              <a:rPr lang="en-US" sz="2000" dirty="0"/>
              <a:t>("&lt;/BODY&gt;&lt;/HTML&gt;");</a:t>
            </a:r>
          </a:p>
          <a:p>
            <a:r>
              <a:rPr lang="en-US" sz="2000" dirty="0"/>
              <a:t>        </a:t>
            </a:r>
            <a:r>
              <a:rPr lang="en-US" sz="2000" dirty="0" smtClean="0"/>
              <a:t>}</a:t>
            </a:r>
            <a:endParaRPr lang="en-US" sz="2000" dirty="0"/>
          </a:p>
        </p:txBody>
      </p:sp>
      <p:sp>
        <p:nvSpPr>
          <p:cNvPr id="6" name="Rectangle 5"/>
          <p:cNvSpPr/>
          <p:nvPr/>
        </p:nvSpPr>
        <p:spPr>
          <a:xfrm>
            <a:off x="8258175" y="720448"/>
            <a:ext cx="3686175" cy="2246769"/>
          </a:xfrm>
          <a:prstGeom prst="rect">
            <a:avLst/>
          </a:prstGeom>
        </p:spPr>
        <p:txBody>
          <a:bodyPr wrap="square">
            <a:spAutoFit/>
          </a:bodyPr>
          <a:lstStyle/>
          <a:p>
            <a:r>
              <a:rPr lang="en-US" sz="2000" dirty="0"/>
              <a:t> catch(Exception e)</a:t>
            </a:r>
          </a:p>
          <a:p>
            <a:r>
              <a:rPr lang="en-US" sz="2000" dirty="0"/>
              <a:t>        {</a:t>
            </a:r>
          </a:p>
          <a:p>
            <a:r>
              <a:rPr lang="en-US" sz="2000" dirty="0"/>
              <a:t>        </a:t>
            </a:r>
            <a:r>
              <a:rPr lang="en-US" sz="2000" dirty="0" err="1"/>
              <a:t>pr.println</a:t>
            </a:r>
            <a:r>
              <a:rPr lang="en-US" sz="2000" dirty="0"/>
              <a:t>("Invalid Input");</a:t>
            </a:r>
          </a:p>
          <a:p>
            <a:r>
              <a:rPr lang="en-US" sz="2000" dirty="0"/>
              <a:t>        }</a:t>
            </a:r>
          </a:p>
          <a:p>
            <a:r>
              <a:rPr lang="en-US" sz="2000" dirty="0"/>
              <a:t>    } </a:t>
            </a:r>
          </a:p>
          <a:p>
            <a:r>
              <a:rPr lang="en-US" sz="2000" dirty="0"/>
              <a:t>    </a:t>
            </a:r>
          </a:p>
          <a:p>
            <a:r>
              <a:rPr lang="en-US" sz="2000" dirty="0"/>
              <a:t>}</a:t>
            </a:r>
          </a:p>
        </p:txBody>
      </p:sp>
    </p:spTree>
    <p:extLst>
      <p:ext uri="{BB962C8B-B14F-4D97-AF65-F5344CB8AC3E}">
        <p14:creationId xmlns:p14="http://schemas.microsoft.com/office/powerpoint/2010/main" val="167776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26564" y="1259912"/>
            <a:ext cx="2752725" cy="514350"/>
          </a:xfrm>
          <a:prstGeom prst="rect">
            <a:avLst/>
          </a:prstGeom>
        </p:spPr>
      </p:pic>
      <p:pic>
        <p:nvPicPr>
          <p:cNvPr id="1026" name="Picture 2" descr="Servlet Contain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424" y="697778"/>
            <a:ext cx="4107976" cy="16386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80780" y="2928550"/>
            <a:ext cx="9689911" cy="1015663"/>
          </a:xfrm>
          <a:prstGeom prst="rect">
            <a:avLst/>
          </a:prstGeom>
        </p:spPr>
        <p:txBody>
          <a:bodyPr wrap="square">
            <a:spAutoFit/>
          </a:bodyPr>
          <a:lstStyle/>
          <a:p>
            <a:pPr algn="just"/>
            <a:r>
              <a:rPr lang="en-US" sz="1500" dirty="0">
                <a:solidFill>
                  <a:srgbClr val="333333"/>
                </a:solidFill>
                <a:latin typeface="Calibri" panose="020F0502020204030204" pitchFamily="34" charset="0"/>
                <a:cs typeface="Calibri" panose="020F0502020204030204" pitchFamily="34" charset="0"/>
              </a:rPr>
              <a:t>It provides the runtime environment for </a:t>
            </a:r>
            <a:r>
              <a:rPr lang="en-US" sz="1500" dirty="0" err="1">
                <a:solidFill>
                  <a:srgbClr val="333333"/>
                </a:solidFill>
                <a:latin typeface="Calibri" panose="020F0502020204030204" pitchFamily="34" charset="0"/>
                <a:cs typeface="Calibri" panose="020F0502020204030204" pitchFamily="34" charset="0"/>
              </a:rPr>
              <a:t>JavaEE</a:t>
            </a:r>
            <a:r>
              <a:rPr lang="en-US" sz="1500" dirty="0">
                <a:solidFill>
                  <a:srgbClr val="333333"/>
                </a:solidFill>
                <a:latin typeface="Calibri" panose="020F0502020204030204" pitchFamily="34" charset="0"/>
                <a:cs typeface="Calibri" panose="020F0502020204030204" pitchFamily="34" charset="0"/>
              </a:rPr>
              <a:t> (j2ee) applications. The client/user can request only a </a:t>
            </a:r>
            <a:r>
              <a:rPr lang="en-US" sz="1500">
                <a:solidFill>
                  <a:srgbClr val="333333"/>
                </a:solidFill>
                <a:latin typeface="Calibri" panose="020F0502020204030204" pitchFamily="34" charset="0"/>
                <a:cs typeface="Calibri" panose="020F0502020204030204" pitchFamily="34" charset="0"/>
              </a:rPr>
              <a:t>static </a:t>
            </a:r>
            <a:r>
              <a:rPr lang="en-US" sz="1500" smtClean="0">
                <a:solidFill>
                  <a:srgbClr val="333333"/>
                </a:solidFill>
                <a:latin typeface="Calibri" panose="020F0502020204030204" pitchFamily="34" charset="0"/>
                <a:cs typeface="Calibri" panose="020F0502020204030204" pitchFamily="34" charset="0"/>
              </a:rPr>
              <a:t>Webpages </a:t>
            </a:r>
            <a:r>
              <a:rPr lang="en-US" sz="1500" dirty="0">
                <a:solidFill>
                  <a:srgbClr val="333333"/>
                </a:solidFill>
                <a:latin typeface="Calibri" panose="020F0502020204030204" pitchFamily="34" charset="0"/>
                <a:cs typeface="Calibri" panose="020F0502020204030204" pitchFamily="34" charset="0"/>
              </a:rPr>
              <a:t>from the server. If the user wants to read the web pages as per input then the servlet container is used in java</a:t>
            </a:r>
            <a:r>
              <a:rPr lang="en-US" sz="1500" dirty="0" smtClean="0">
                <a:solidFill>
                  <a:srgbClr val="333333"/>
                </a:solidFill>
                <a:latin typeface="Calibri" panose="020F0502020204030204" pitchFamily="34" charset="0"/>
                <a:cs typeface="Calibri" panose="020F0502020204030204" pitchFamily="34" charset="0"/>
              </a:rPr>
              <a:t>. The </a:t>
            </a:r>
            <a:r>
              <a:rPr lang="en-US" sz="1500" dirty="0">
                <a:solidFill>
                  <a:srgbClr val="333333"/>
                </a:solidFill>
                <a:latin typeface="Calibri" panose="020F0502020204030204" pitchFamily="34" charset="0"/>
                <a:cs typeface="Calibri" panose="020F0502020204030204" pitchFamily="34" charset="0"/>
              </a:rPr>
              <a:t>servlet container is the part of web server which can be run in a separate process. We can classify the servlet container states in three types:</a:t>
            </a:r>
            <a:endParaRPr lang="en-US" sz="1500" b="0" i="0" dirty="0">
              <a:solidFill>
                <a:srgbClr val="333333"/>
              </a:solidFill>
              <a:effectLst/>
              <a:latin typeface="Calibri" panose="020F0502020204030204" pitchFamily="34" charset="0"/>
              <a:cs typeface="Calibri" panose="020F0502020204030204" pitchFamily="34" charset="0"/>
            </a:endParaRPr>
          </a:p>
        </p:txBody>
      </p:sp>
      <p:sp>
        <p:nvSpPr>
          <p:cNvPr id="7" name="Rectangle 6"/>
          <p:cNvSpPr/>
          <p:nvPr/>
        </p:nvSpPr>
        <p:spPr>
          <a:xfrm>
            <a:off x="1296536" y="4110605"/>
            <a:ext cx="10058401" cy="1477328"/>
          </a:xfrm>
          <a:prstGeom prst="rect">
            <a:avLst/>
          </a:prstGeom>
        </p:spPr>
        <p:txBody>
          <a:bodyPr wrap="square">
            <a:spAutoFit/>
          </a:bodyPr>
          <a:lstStyle/>
          <a:p>
            <a:pPr marL="285750" indent="-285750" algn="just">
              <a:buFont typeface="Arial" panose="020B0604020202020204" pitchFamily="34" charset="0"/>
              <a:buChar char="•"/>
            </a:pPr>
            <a:r>
              <a:rPr lang="en-US" sz="1500" b="1" dirty="0">
                <a:solidFill>
                  <a:srgbClr val="000000"/>
                </a:solidFill>
                <a:latin typeface="Calibri" panose="020F0502020204030204" pitchFamily="34" charset="0"/>
                <a:cs typeface="Calibri" panose="020F0502020204030204" pitchFamily="34" charset="0"/>
              </a:rPr>
              <a:t>Standalone:</a:t>
            </a:r>
            <a:r>
              <a:rPr lang="en-US" sz="1500" dirty="0">
                <a:solidFill>
                  <a:srgbClr val="000000"/>
                </a:solidFill>
                <a:latin typeface="Calibri" panose="020F0502020204030204" pitchFamily="34" charset="0"/>
                <a:cs typeface="Calibri" panose="020F0502020204030204" pitchFamily="34" charset="0"/>
              </a:rPr>
              <a:t> It is typical Java-based servers in which the servlet container and the web servers are the integral part of a single program. For example:- Tomcat running by itself</a:t>
            </a:r>
          </a:p>
          <a:p>
            <a:pPr marL="285750" indent="-285750" algn="just">
              <a:buFont typeface="Arial" panose="020B0604020202020204" pitchFamily="34" charset="0"/>
              <a:buChar char="•"/>
            </a:pPr>
            <a:r>
              <a:rPr lang="en-US" sz="1500" b="1" dirty="0">
                <a:solidFill>
                  <a:srgbClr val="000000"/>
                </a:solidFill>
                <a:latin typeface="Calibri" panose="020F0502020204030204" pitchFamily="34" charset="0"/>
                <a:cs typeface="Calibri" panose="020F0502020204030204" pitchFamily="34" charset="0"/>
              </a:rPr>
              <a:t>In-process:</a:t>
            </a:r>
            <a:r>
              <a:rPr lang="en-US" sz="1500" dirty="0">
                <a:solidFill>
                  <a:srgbClr val="000000"/>
                </a:solidFill>
                <a:latin typeface="Calibri" panose="020F0502020204030204" pitchFamily="34" charset="0"/>
                <a:cs typeface="Calibri" panose="020F0502020204030204" pitchFamily="34" charset="0"/>
              </a:rPr>
              <a:t> It is separated from the web server, because a different program runs within the address space of the main server as a plug-in. For example:- Tomcat running inside the </a:t>
            </a:r>
            <a:r>
              <a:rPr lang="en-US" sz="1500" dirty="0" err="1">
                <a:solidFill>
                  <a:srgbClr val="000000"/>
                </a:solidFill>
                <a:latin typeface="Calibri" panose="020F0502020204030204" pitchFamily="34" charset="0"/>
                <a:cs typeface="Calibri" panose="020F0502020204030204" pitchFamily="34" charset="0"/>
              </a:rPr>
              <a:t>JBoss</a:t>
            </a:r>
            <a:r>
              <a:rPr lang="en-US" sz="1500" dirty="0">
                <a:solidFill>
                  <a:srgbClr val="000000"/>
                </a:solidFill>
                <a:latin typeface="Calibri" panose="020F0502020204030204" pitchFamily="34" charset="0"/>
                <a:cs typeface="Calibri" panose="020F0502020204030204" pitchFamily="34" charset="0"/>
              </a:rPr>
              <a:t>.</a:t>
            </a:r>
          </a:p>
          <a:p>
            <a:pPr marL="285750" indent="-285750" algn="just">
              <a:buFont typeface="Arial" panose="020B0604020202020204" pitchFamily="34" charset="0"/>
              <a:buChar char="•"/>
            </a:pPr>
            <a:r>
              <a:rPr lang="en-US" sz="1500" b="1" dirty="0">
                <a:solidFill>
                  <a:srgbClr val="000000"/>
                </a:solidFill>
                <a:latin typeface="Calibri" panose="020F0502020204030204" pitchFamily="34" charset="0"/>
                <a:cs typeface="Calibri" panose="020F0502020204030204" pitchFamily="34" charset="0"/>
              </a:rPr>
              <a:t>Out-of-process:</a:t>
            </a:r>
            <a:r>
              <a:rPr lang="en-US" sz="1500" dirty="0">
                <a:solidFill>
                  <a:srgbClr val="000000"/>
                </a:solidFill>
                <a:latin typeface="Calibri" panose="020F0502020204030204" pitchFamily="34" charset="0"/>
                <a:cs typeface="Calibri" panose="020F0502020204030204" pitchFamily="34" charset="0"/>
              </a:rPr>
              <a:t> The web server and servlet container are different programs which are run in a different process. For performing the communications between them, web server uses the plug-in provided by the servlet container.</a:t>
            </a:r>
            <a:endParaRPr lang="en-US" sz="15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328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6146" name="Picture 2" descr="http://www.homeofprogramming.com/blog/wp-content/uploads/2019/09/outp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1" y="2763836"/>
            <a:ext cx="6415088" cy="325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08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on Servlets</a:t>
            </a:r>
            <a:endParaRPr lang="en-US" dirty="0"/>
          </a:p>
        </p:txBody>
      </p:sp>
      <p:sp>
        <p:nvSpPr>
          <p:cNvPr id="3" name="Content Placeholder 2"/>
          <p:cNvSpPr>
            <a:spLocks noGrp="1"/>
          </p:cNvSpPr>
          <p:nvPr>
            <p:ph idx="1"/>
          </p:nvPr>
        </p:nvSpPr>
        <p:spPr/>
        <p:txBody>
          <a:bodyPr/>
          <a:lstStyle/>
          <a:p>
            <a:endParaRPr lang="en-US" dirty="0" smtClean="0"/>
          </a:p>
          <a:p>
            <a:pPr algn="just"/>
            <a:r>
              <a:rPr lang="en-US" dirty="0" smtClean="0"/>
              <a:t>Compare </a:t>
            </a:r>
            <a:r>
              <a:rPr lang="en-US" dirty="0"/>
              <a:t>and contrast between Servlets and Java Server pages? How web server responds to servlets and JSP page? Write down sample example. Handling HTTP Request and Response using servlets</a:t>
            </a:r>
            <a:r>
              <a:rPr lang="en-US" dirty="0" smtClean="0"/>
              <a:t>. </a:t>
            </a:r>
            <a:r>
              <a:rPr lang="en-US" b="1" dirty="0" smtClean="0">
                <a:solidFill>
                  <a:srgbClr val="0070C0"/>
                </a:solidFill>
              </a:rPr>
              <a:t>[Model Question] [10]</a:t>
            </a:r>
          </a:p>
          <a:p>
            <a:endParaRPr lang="en-US" dirty="0" smtClean="0"/>
          </a:p>
          <a:p>
            <a:pPr algn="just"/>
            <a:r>
              <a:rPr lang="en-US" dirty="0"/>
              <a:t>Discuss different methods used in life cycle of </a:t>
            </a:r>
            <a:r>
              <a:rPr lang="en-US" dirty="0" err="1"/>
              <a:t>servelet</a:t>
            </a:r>
            <a:r>
              <a:rPr lang="en-US" dirty="0" smtClean="0"/>
              <a:t>. </a:t>
            </a:r>
            <a:r>
              <a:rPr lang="en-US" b="1" dirty="0" smtClean="0">
                <a:solidFill>
                  <a:srgbClr val="0070C0"/>
                </a:solidFill>
              </a:rPr>
              <a:t>[5] [2070, 2071]</a:t>
            </a:r>
            <a:endParaRPr lang="en-US" b="1" dirty="0">
              <a:solidFill>
                <a:srgbClr val="0070C0"/>
              </a:solidFill>
            </a:endParaRPr>
          </a:p>
        </p:txBody>
      </p:sp>
    </p:spTree>
    <p:extLst>
      <p:ext uri="{BB962C8B-B14F-4D97-AF65-F5344CB8AC3E}">
        <p14:creationId xmlns:p14="http://schemas.microsoft.com/office/powerpoint/2010/main" val="14925721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5401" y="832513"/>
            <a:ext cx="8380862" cy="933450"/>
          </a:xfrm>
          <a:prstGeom prst="rect">
            <a:avLst/>
          </a:prstGeom>
        </p:spPr>
      </p:pic>
      <p:pic>
        <p:nvPicPr>
          <p:cNvPr id="5" name="Picture 4"/>
          <p:cNvPicPr>
            <a:picLocks noChangeAspect="1"/>
          </p:cNvPicPr>
          <p:nvPr/>
        </p:nvPicPr>
        <p:blipFill>
          <a:blip r:embed="rId3"/>
          <a:stretch>
            <a:fillRect/>
          </a:stretch>
        </p:blipFill>
        <p:spPr>
          <a:xfrm>
            <a:off x="4172163" y="1359231"/>
            <a:ext cx="7268827" cy="1014768"/>
          </a:xfrm>
          <a:prstGeom prst="rect">
            <a:avLst/>
          </a:prstGeom>
        </p:spPr>
      </p:pic>
      <p:pic>
        <p:nvPicPr>
          <p:cNvPr id="6" name="Picture 5"/>
          <p:cNvPicPr>
            <a:picLocks noChangeAspect="1"/>
          </p:cNvPicPr>
          <p:nvPr/>
        </p:nvPicPr>
        <p:blipFill>
          <a:blip r:embed="rId4"/>
          <a:stretch>
            <a:fillRect/>
          </a:stretch>
        </p:blipFill>
        <p:spPr>
          <a:xfrm>
            <a:off x="1008157" y="2611839"/>
            <a:ext cx="5035319" cy="3611539"/>
          </a:xfrm>
          <a:prstGeom prst="rect">
            <a:avLst/>
          </a:prstGeom>
        </p:spPr>
      </p:pic>
      <p:pic>
        <p:nvPicPr>
          <p:cNvPr id="7" name="Picture 6"/>
          <p:cNvPicPr>
            <a:picLocks noChangeAspect="1"/>
          </p:cNvPicPr>
          <p:nvPr/>
        </p:nvPicPr>
        <p:blipFill>
          <a:blip r:embed="rId5"/>
          <a:stretch>
            <a:fillRect/>
          </a:stretch>
        </p:blipFill>
        <p:spPr>
          <a:xfrm>
            <a:off x="5783950" y="2611839"/>
            <a:ext cx="5810250" cy="3057525"/>
          </a:xfrm>
          <a:prstGeom prst="rect">
            <a:avLst/>
          </a:prstGeom>
        </p:spPr>
      </p:pic>
    </p:spTree>
    <p:extLst>
      <p:ext uri="{BB962C8B-B14F-4D97-AF65-F5344CB8AC3E}">
        <p14:creationId xmlns:p14="http://schemas.microsoft.com/office/powerpoint/2010/main" val="49877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5967" y="736197"/>
            <a:ext cx="2286000" cy="390525"/>
          </a:xfrm>
          <a:prstGeom prst="rect">
            <a:avLst/>
          </a:prstGeom>
        </p:spPr>
      </p:pic>
      <p:pic>
        <p:nvPicPr>
          <p:cNvPr id="5" name="Picture 4"/>
          <p:cNvPicPr>
            <a:picLocks noChangeAspect="1"/>
          </p:cNvPicPr>
          <p:nvPr/>
        </p:nvPicPr>
        <p:blipFill>
          <a:blip r:embed="rId3"/>
          <a:stretch>
            <a:fillRect/>
          </a:stretch>
        </p:blipFill>
        <p:spPr>
          <a:xfrm>
            <a:off x="3913282" y="736197"/>
            <a:ext cx="3349390" cy="528851"/>
          </a:xfrm>
          <a:prstGeom prst="rect">
            <a:avLst/>
          </a:prstGeom>
        </p:spPr>
      </p:pic>
      <p:sp>
        <p:nvSpPr>
          <p:cNvPr id="6" name="Rectangle 5"/>
          <p:cNvSpPr/>
          <p:nvPr/>
        </p:nvSpPr>
        <p:spPr>
          <a:xfrm>
            <a:off x="2028967" y="1433015"/>
            <a:ext cx="8329684" cy="646331"/>
          </a:xfrm>
          <a:prstGeom prst="rect">
            <a:avLst/>
          </a:prstGeom>
        </p:spPr>
        <p:txBody>
          <a:bodyPr wrap="square">
            <a:spAutoFit/>
          </a:bodyPr>
          <a:lstStyle/>
          <a:p>
            <a:r>
              <a:rPr lang="en-US" dirty="0">
                <a:solidFill>
                  <a:srgbClr val="000000"/>
                </a:solidFill>
                <a:latin typeface="Arial" panose="020B0604020202020204" pitchFamily="34" charset="0"/>
              </a:rPr>
              <a:t>If everything goes fine, above compilation would produce </a:t>
            </a:r>
            <a:r>
              <a:rPr lang="en-US" b="1" dirty="0" err="1">
                <a:solidFill>
                  <a:srgbClr val="000000"/>
                </a:solidFill>
                <a:latin typeface="Arial" panose="020B0604020202020204" pitchFamily="34" charset="0"/>
              </a:rPr>
              <a:t>HelloWorld.class</a:t>
            </a:r>
            <a:r>
              <a:rPr lang="en-US" dirty="0">
                <a:solidFill>
                  <a:srgbClr val="000000"/>
                </a:solidFill>
                <a:latin typeface="Arial" panose="020B0604020202020204" pitchFamily="34" charset="0"/>
              </a:rPr>
              <a:t> file in the same directory. </a:t>
            </a:r>
            <a:endParaRPr lang="en-US" dirty="0"/>
          </a:p>
        </p:txBody>
      </p:sp>
      <p:pic>
        <p:nvPicPr>
          <p:cNvPr id="7" name="Picture 6"/>
          <p:cNvPicPr>
            <a:picLocks noChangeAspect="1"/>
          </p:cNvPicPr>
          <p:nvPr/>
        </p:nvPicPr>
        <p:blipFill>
          <a:blip r:embed="rId4"/>
          <a:stretch>
            <a:fillRect/>
          </a:stretch>
        </p:blipFill>
        <p:spPr>
          <a:xfrm>
            <a:off x="885967" y="2670056"/>
            <a:ext cx="2266950" cy="371475"/>
          </a:xfrm>
          <a:prstGeom prst="rect">
            <a:avLst/>
          </a:prstGeom>
        </p:spPr>
      </p:pic>
      <p:pic>
        <p:nvPicPr>
          <p:cNvPr id="8" name="Picture 7"/>
          <p:cNvPicPr>
            <a:picLocks noChangeAspect="1"/>
          </p:cNvPicPr>
          <p:nvPr/>
        </p:nvPicPr>
        <p:blipFill>
          <a:blip r:embed="rId5"/>
          <a:stretch>
            <a:fillRect/>
          </a:stretch>
        </p:blipFill>
        <p:spPr>
          <a:xfrm>
            <a:off x="3152917" y="2670056"/>
            <a:ext cx="1308835" cy="381053"/>
          </a:xfrm>
          <a:prstGeom prst="rect">
            <a:avLst/>
          </a:prstGeom>
        </p:spPr>
      </p:pic>
      <p:pic>
        <p:nvPicPr>
          <p:cNvPr id="9" name="Picture 8"/>
          <p:cNvPicPr>
            <a:picLocks noChangeAspect="1"/>
          </p:cNvPicPr>
          <p:nvPr/>
        </p:nvPicPr>
        <p:blipFill>
          <a:blip r:embed="rId6"/>
          <a:stretch>
            <a:fillRect/>
          </a:stretch>
        </p:blipFill>
        <p:spPr>
          <a:xfrm>
            <a:off x="885967" y="3286480"/>
            <a:ext cx="4486364" cy="2254511"/>
          </a:xfrm>
          <a:prstGeom prst="rect">
            <a:avLst/>
          </a:prstGeom>
        </p:spPr>
      </p:pic>
      <p:pic>
        <p:nvPicPr>
          <p:cNvPr id="10" name="Picture 9"/>
          <p:cNvPicPr>
            <a:picLocks noChangeAspect="1"/>
          </p:cNvPicPr>
          <p:nvPr/>
        </p:nvPicPr>
        <p:blipFill>
          <a:blip r:embed="rId7"/>
          <a:stretch>
            <a:fillRect/>
          </a:stretch>
        </p:blipFill>
        <p:spPr>
          <a:xfrm>
            <a:off x="4986196" y="2670056"/>
            <a:ext cx="6295419" cy="3253072"/>
          </a:xfrm>
          <a:prstGeom prst="rect">
            <a:avLst/>
          </a:prstGeom>
        </p:spPr>
      </p:pic>
    </p:spTree>
    <p:extLst>
      <p:ext uri="{BB962C8B-B14F-4D97-AF65-F5344CB8AC3E}">
        <p14:creationId xmlns:p14="http://schemas.microsoft.com/office/powerpoint/2010/main" val="361430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2325" y="1259006"/>
            <a:ext cx="3600450" cy="514350"/>
          </a:xfrm>
          <a:prstGeom prst="rect">
            <a:avLst/>
          </a:prstGeom>
        </p:spPr>
      </p:pic>
      <p:sp>
        <p:nvSpPr>
          <p:cNvPr id="5" name="Rectangle 4"/>
          <p:cNvSpPr/>
          <p:nvPr/>
        </p:nvSpPr>
        <p:spPr>
          <a:xfrm>
            <a:off x="5327176" y="777517"/>
            <a:ext cx="6096000" cy="1800493"/>
          </a:xfrm>
          <a:prstGeom prst="rect">
            <a:avLst/>
          </a:prstGeom>
        </p:spPr>
        <p:txBody>
          <a:bodyPr>
            <a:spAutoFit/>
          </a:bodyPr>
          <a:lstStyle/>
          <a:p>
            <a:r>
              <a:rPr lang="en-US" sz="1500" dirty="0">
                <a:solidFill>
                  <a:srgbClr val="333333"/>
                </a:solidFill>
                <a:latin typeface="Calibri" panose="020F0502020204030204" pitchFamily="34" charset="0"/>
                <a:cs typeface="Calibri" panose="020F0502020204030204" pitchFamily="34" charset="0"/>
              </a:rPr>
              <a:t>Server is a device or a computer program that accepts and responds to the request made by other program, known as client. It is used to manage the network resources and for running the program or software that provides services</a:t>
            </a:r>
            <a:r>
              <a:rPr lang="en-US" sz="1500" dirty="0" smtClean="0">
                <a:solidFill>
                  <a:srgbClr val="333333"/>
                </a:solidFill>
                <a:latin typeface="Calibri" panose="020F0502020204030204" pitchFamily="34" charset="0"/>
                <a:cs typeface="Calibri" panose="020F0502020204030204" pitchFamily="34" charset="0"/>
              </a:rPr>
              <a:t>. There are two types of Servers:</a:t>
            </a:r>
          </a:p>
          <a:p>
            <a:pPr marL="285750" indent="-285750">
              <a:buFont typeface="Arial" panose="020B0604020202020204" pitchFamily="34" charset="0"/>
              <a:buChar char="•"/>
            </a:pPr>
            <a:r>
              <a:rPr lang="en-US" sz="1600" dirty="0"/>
              <a:t>Web Server</a:t>
            </a:r>
          </a:p>
          <a:p>
            <a:pPr marL="285750" indent="-285750">
              <a:buFont typeface="Arial" panose="020B0604020202020204" pitchFamily="34" charset="0"/>
              <a:buChar char="•"/>
            </a:pPr>
            <a:r>
              <a:rPr lang="en-US" sz="1600" dirty="0"/>
              <a:t>Application Server</a:t>
            </a:r>
          </a:p>
          <a:p>
            <a:endParaRPr lang="en-US" sz="1500" dirty="0">
              <a:latin typeface="Calibri" panose="020F0502020204030204" pitchFamily="34" charset="0"/>
              <a:cs typeface="Calibri" panose="020F0502020204030204" pitchFamily="34" charset="0"/>
            </a:endParaRPr>
          </a:p>
        </p:txBody>
      </p:sp>
      <p:sp>
        <p:nvSpPr>
          <p:cNvPr id="6" name="Rectangle 5"/>
          <p:cNvSpPr/>
          <p:nvPr/>
        </p:nvSpPr>
        <p:spPr>
          <a:xfrm>
            <a:off x="1028131" y="2935019"/>
            <a:ext cx="4845524" cy="2631490"/>
          </a:xfrm>
          <a:prstGeom prst="rect">
            <a:avLst/>
          </a:prstGeom>
        </p:spPr>
        <p:txBody>
          <a:bodyPr wrap="square">
            <a:spAutoFit/>
          </a:bodyPr>
          <a:lstStyle/>
          <a:p>
            <a:pPr algn="ctr"/>
            <a:r>
              <a:rPr lang="en-US" sz="1500" b="1" dirty="0">
                <a:latin typeface="Calibri" panose="020F0502020204030204" pitchFamily="34" charset="0"/>
                <a:cs typeface="Calibri" panose="020F0502020204030204" pitchFamily="34" charset="0"/>
              </a:rPr>
              <a:t>Web </a:t>
            </a:r>
            <a:r>
              <a:rPr lang="en-US" sz="1500" b="1" dirty="0" smtClean="0">
                <a:latin typeface="Calibri" panose="020F0502020204030204" pitchFamily="34" charset="0"/>
                <a:cs typeface="Calibri" panose="020F0502020204030204" pitchFamily="34" charset="0"/>
              </a:rPr>
              <a:t>Server</a:t>
            </a:r>
          </a:p>
          <a:p>
            <a:pPr algn="ctr"/>
            <a:endParaRPr lang="en-US" sz="15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Web server contains only web or servlet container. It can be used for servlet, </a:t>
            </a:r>
            <a:r>
              <a:rPr lang="en-US" sz="1500" dirty="0" err="1">
                <a:latin typeface="Calibri" panose="020F0502020204030204" pitchFamily="34" charset="0"/>
                <a:cs typeface="Calibri" panose="020F0502020204030204" pitchFamily="34" charset="0"/>
              </a:rPr>
              <a:t>jsp</a:t>
            </a:r>
            <a:r>
              <a:rPr lang="en-US" sz="1500" dirty="0">
                <a:latin typeface="Calibri" panose="020F0502020204030204" pitchFamily="34" charset="0"/>
                <a:cs typeface="Calibri" panose="020F0502020204030204" pitchFamily="34" charset="0"/>
              </a:rPr>
              <a:t>, struts, </a:t>
            </a:r>
            <a:r>
              <a:rPr lang="en-US" sz="1500" dirty="0" err="1">
                <a:latin typeface="Calibri" panose="020F0502020204030204" pitchFamily="34" charset="0"/>
                <a:cs typeface="Calibri" panose="020F0502020204030204" pitchFamily="34" charset="0"/>
              </a:rPr>
              <a:t>jsf</a:t>
            </a:r>
            <a:r>
              <a:rPr lang="en-US" sz="1500" dirty="0">
                <a:latin typeface="Calibri" panose="020F0502020204030204" pitchFamily="34" charset="0"/>
                <a:cs typeface="Calibri" panose="020F0502020204030204" pitchFamily="34" charset="0"/>
              </a:rPr>
              <a:t> etc. It can't be used for EJB.</a:t>
            </a:r>
          </a:p>
          <a:p>
            <a:pPr marL="285750" indent="-285750" algn="just">
              <a:buFont typeface="Arial" panose="020B0604020202020204" pitchFamily="34" charset="0"/>
              <a:buChar char="•"/>
            </a:pPr>
            <a:r>
              <a:rPr lang="en-US" sz="1500" dirty="0" smtClean="0">
                <a:solidFill>
                  <a:srgbClr val="333333"/>
                </a:solidFill>
                <a:latin typeface="Calibri" panose="020F0502020204030204" pitchFamily="34" charset="0"/>
                <a:cs typeface="Calibri" panose="020F0502020204030204" pitchFamily="34" charset="0"/>
              </a:rPr>
              <a:t>It </a:t>
            </a:r>
            <a:r>
              <a:rPr lang="en-US" sz="1500" dirty="0">
                <a:solidFill>
                  <a:srgbClr val="333333"/>
                </a:solidFill>
                <a:latin typeface="Calibri" panose="020F0502020204030204" pitchFamily="34" charset="0"/>
                <a:cs typeface="Calibri" panose="020F0502020204030204" pitchFamily="34" charset="0"/>
              </a:rPr>
              <a:t>is a computer where the web content can be stored. In general web server can be used to host the web sites but there also used some other web servers also such as FTP, email, storage, gaming etc.</a:t>
            </a:r>
          </a:p>
          <a:p>
            <a:pPr marL="285750" indent="-285750" algn="just">
              <a:buFont typeface="Arial" panose="020B0604020202020204" pitchFamily="34" charset="0"/>
              <a:buChar char="•"/>
            </a:pPr>
            <a:r>
              <a:rPr lang="en-US" sz="1500" dirty="0">
                <a:solidFill>
                  <a:srgbClr val="333333"/>
                </a:solidFill>
                <a:latin typeface="Calibri" panose="020F0502020204030204" pitchFamily="34" charset="0"/>
                <a:cs typeface="Calibri" panose="020F0502020204030204" pitchFamily="34" charset="0"/>
              </a:rPr>
              <a:t>Examples of Web Servers are: </a:t>
            </a:r>
            <a:r>
              <a:rPr lang="en-US" sz="1500" b="1" dirty="0">
                <a:solidFill>
                  <a:srgbClr val="333333"/>
                </a:solidFill>
                <a:latin typeface="Calibri" panose="020F0502020204030204" pitchFamily="34" charset="0"/>
                <a:cs typeface="Calibri" panose="020F0502020204030204" pitchFamily="34" charset="0"/>
              </a:rPr>
              <a:t>Apache Tomcat </a:t>
            </a:r>
            <a:r>
              <a:rPr lang="en-US" sz="1500" dirty="0">
                <a:solidFill>
                  <a:srgbClr val="333333"/>
                </a:solidFill>
                <a:latin typeface="Calibri" panose="020F0502020204030204" pitchFamily="34" charset="0"/>
                <a:cs typeface="Calibri" panose="020F0502020204030204" pitchFamily="34" charset="0"/>
              </a:rPr>
              <a:t>and </a:t>
            </a:r>
            <a:r>
              <a:rPr lang="en-US" sz="1500" b="1" dirty="0">
                <a:solidFill>
                  <a:srgbClr val="333333"/>
                </a:solidFill>
                <a:latin typeface="Calibri" panose="020F0502020204030204" pitchFamily="34" charset="0"/>
                <a:cs typeface="Calibri" panose="020F0502020204030204" pitchFamily="34" charset="0"/>
              </a:rPr>
              <a:t>Resin</a:t>
            </a:r>
            <a:r>
              <a:rPr lang="en-US" sz="1500" dirty="0">
                <a:solidFill>
                  <a:srgbClr val="333333"/>
                </a:solidFill>
                <a:latin typeface="Calibri" panose="020F0502020204030204" pitchFamily="34" charset="0"/>
                <a:cs typeface="Calibri" panose="020F0502020204030204" pitchFamily="34" charset="0"/>
              </a:rPr>
              <a:t>.</a:t>
            </a:r>
            <a:endParaRPr lang="en-US" sz="1500" b="0" i="0" dirty="0">
              <a:solidFill>
                <a:srgbClr val="333333"/>
              </a:solidFill>
              <a:effectLst/>
              <a:latin typeface="Calibri" panose="020F0502020204030204" pitchFamily="34" charset="0"/>
              <a:cs typeface="Calibri" panose="020F0502020204030204" pitchFamily="34" charset="0"/>
            </a:endParaRPr>
          </a:p>
        </p:txBody>
      </p:sp>
      <p:pic>
        <p:nvPicPr>
          <p:cNvPr id="2050" name="Picture 2" descr="Web Serv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655" y="2564439"/>
            <a:ext cx="5372100" cy="311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00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1000"/>
                                        <p:tgtEl>
                                          <p:spTgt spid="2050"/>
                                        </p:tgtEl>
                                      </p:cBhvr>
                                    </p:animEffect>
                                    <p:anim calcmode="lin" valueType="num">
                                      <p:cBhvr>
                                        <p:cTn id="22" dur="1000" fill="hold"/>
                                        <p:tgtEl>
                                          <p:spTgt spid="2050"/>
                                        </p:tgtEl>
                                        <p:attrNameLst>
                                          <p:attrName>ppt_x</p:attrName>
                                        </p:attrNameLst>
                                      </p:cBhvr>
                                      <p:tavLst>
                                        <p:tav tm="0">
                                          <p:val>
                                            <p:strVal val="#ppt_x"/>
                                          </p:val>
                                        </p:tav>
                                        <p:tav tm="100000">
                                          <p:val>
                                            <p:strVal val="#ppt_x"/>
                                          </p:val>
                                        </p:tav>
                                      </p:tavLst>
                                    </p:anim>
                                    <p:anim calcmode="lin" valueType="num">
                                      <p:cBhvr>
                                        <p:cTn id="23"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4669" y="830197"/>
            <a:ext cx="6846628" cy="1246495"/>
          </a:xfrm>
          <a:prstGeom prst="rect">
            <a:avLst/>
          </a:prstGeom>
        </p:spPr>
        <p:txBody>
          <a:bodyPr wrap="square">
            <a:spAutoFit/>
          </a:bodyPr>
          <a:lstStyle/>
          <a:p>
            <a:pPr algn="ctr"/>
            <a:r>
              <a:rPr lang="en-US" sz="1500" dirty="0">
                <a:solidFill>
                  <a:srgbClr val="610B38"/>
                </a:solidFill>
                <a:latin typeface="Calibri" panose="020F0502020204030204" pitchFamily="34" charset="0"/>
                <a:cs typeface="Calibri" panose="020F0502020204030204" pitchFamily="34" charset="0"/>
              </a:rPr>
              <a:t>Web Server </a:t>
            </a:r>
            <a:r>
              <a:rPr lang="en-US" sz="1500" dirty="0" smtClean="0">
                <a:solidFill>
                  <a:srgbClr val="610B38"/>
                </a:solidFill>
                <a:latin typeface="Calibri" panose="020F0502020204030204" pitchFamily="34" charset="0"/>
                <a:cs typeface="Calibri" panose="020F0502020204030204" pitchFamily="34" charset="0"/>
              </a:rPr>
              <a:t>Working</a:t>
            </a:r>
          </a:p>
          <a:p>
            <a:pPr algn="ctr"/>
            <a:endParaRPr lang="en-US" sz="1500" dirty="0">
              <a:solidFill>
                <a:srgbClr val="610B38"/>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500" dirty="0">
                <a:solidFill>
                  <a:srgbClr val="333333"/>
                </a:solidFill>
                <a:latin typeface="Calibri" panose="020F0502020204030204" pitchFamily="34" charset="0"/>
                <a:cs typeface="Calibri" panose="020F0502020204030204" pitchFamily="34" charset="0"/>
              </a:rPr>
              <a:t>It can respond to the client request in either of the following two possible ways:</a:t>
            </a:r>
          </a:p>
          <a:p>
            <a:pPr marL="285750" indent="-285750"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Generating response by using the script and communicating with database.</a:t>
            </a:r>
          </a:p>
          <a:p>
            <a:pPr marL="285750" indent="-285750"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Sending file to the client associated with the requested URL.</a:t>
            </a:r>
            <a:endParaRPr lang="en-US" sz="1500" b="0" i="0" dirty="0">
              <a:solidFill>
                <a:srgbClr val="000000"/>
              </a:solidFill>
              <a:effectLst/>
              <a:latin typeface="Calibri" panose="020F0502020204030204" pitchFamily="34" charset="0"/>
              <a:cs typeface="Calibri" panose="020F0502020204030204" pitchFamily="34" charset="0"/>
            </a:endParaRPr>
          </a:p>
        </p:txBody>
      </p:sp>
      <p:sp>
        <p:nvSpPr>
          <p:cNvPr id="5" name="Rectangle 4"/>
          <p:cNvSpPr/>
          <p:nvPr/>
        </p:nvSpPr>
        <p:spPr>
          <a:xfrm>
            <a:off x="1787858" y="2762114"/>
            <a:ext cx="9171294" cy="1938992"/>
          </a:xfrm>
          <a:prstGeom prst="rect">
            <a:avLst/>
          </a:prstGeom>
        </p:spPr>
        <p:txBody>
          <a:bodyPr wrap="square">
            <a:spAutoFit/>
          </a:bodyPr>
          <a:lstStyle/>
          <a:p>
            <a:pPr algn="ctr"/>
            <a:r>
              <a:rPr lang="en-US" sz="1500" b="1" dirty="0">
                <a:solidFill>
                  <a:srgbClr val="333333"/>
                </a:solidFill>
                <a:latin typeface="Calibri" panose="020F0502020204030204" pitchFamily="34" charset="0"/>
                <a:cs typeface="Calibri" panose="020F0502020204030204" pitchFamily="34" charset="0"/>
              </a:rPr>
              <a:t>Important </a:t>
            </a:r>
            <a:r>
              <a:rPr lang="en-US" sz="1500" b="1" dirty="0" smtClean="0">
                <a:solidFill>
                  <a:srgbClr val="333333"/>
                </a:solidFill>
                <a:latin typeface="Calibri" panose="020F0502020204030204" pitchFamily="34" charset="0"/>
                <a:cs typeface="Calibri" panose="020F0502020204030204" pitchFamily="34" charset="0"/>
              </a:rPr>
              <a:t>points</a:t>
            </a:r>
          </a:p>
          <a:p>
            <a:pPr algn="ctr"/>
            <a:endParaRPr lang="en-US" sz="1500" dirty="0">
              <a:solidFill>
                <a:srgbClr val="333333"/>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If the requested web page at the client side is not found, then web server will sends the HTTP response: Error 404 Not found.</a:t>
            </a:r>
          </a:p>
          <a:p>
            <a:pPr marL="285750" indent="-285750"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When the web server searching the requested page if requested page is found then it will send to the client with an HTTP response.</a:t>
            </a:r>
          </a:p>
          <a:p>
            <a:pPr marL="285750" indent="-285750" algn="just">
              <a:buFont typeface="Arial" panose="020B0604020202020204" pitchFamily="34" charset="0"/>
              <a:buChar char="•"/>
            </a:pPr>
            <a:r>
              <a:rPr lang="en-US" sz="1500" dirty="0">
                <a:solidFill>
                  <a:srgbClr val="000000"/>
                </a:solidFill>
                <a:latin typeface="Calibri" panose="020F0502020204030204" pitchFamily="34" charset="0"/>
                <a:cs typeface="Calibri" panose="020F0502020204030204" pitchFamily="34" charset="0"/>
              </a:rPr>
              <a:t>If the client requests some other resources then web server will contact to application server and data is store for constructing the HTTP response.</a:t>
            </a:r>
            <a:endParaRPr lang="en-US" sz="15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819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9891" y="702482"/>
            <a:ext cx="10424235" cy="1477328"/>
          </a:xfrm>
          <a:prstGeom prst="rect">
            <a:avLst/>
          </a:prstGeom>
        </p:spPr>
        <p:txBody>
          <a:bodyPr wrap="square">
            <a:spAutoFit/>
          </a:bodyPr>
          <a:lstStyle/>
          <a:p>
            <a:pPr algn="ctr"/>
            <a:r>
              <a:rPr lang="en-US" sz="1500" b="1" dirty="0">
                <a:solidFill>
                  <a:srgbClr val="333333"/>
                </a:solidFill>
                <a:latin typeface="Calibri" panose="020F0502020204030204" pitchFamily="34" charset="0"/>
                <a:cs typeface="Calibri" panose="020F0502020204030204" pitchFamily="34" charset="0"/>
              </a:rPr>
              <a:t>Application </a:t>
            </a:r>
            <a:r>
              <a:rPr lang="en-US" sz="1500" b="1" dirty="0" smtClean="0">
                <a:solidFill>
                  <a:srgbClr val="333333"/>
                </a:solidFill>
                <a:latin typeface="Calibri" panose="020F0502020204030204" pitchFamily="34" charset="0"/>
                <a:cs typeface="Calibri" panose="020F0502020204030204" pitchFamily="34" charset="0"/>
              </a:rPr>
              <a:t>Server</a:t>
            </a:r>
          </a:p>
          <a:p>
            <a:pPr algn="ctr"/>
            <a:endParaRPr lang="en-US" sz="1500" dirty="0">
              <a:solidFill>
                <a:srgbClr val="333333"/>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500" dirty="0">
                <a:solidFill>
                  <a:srgbClr val="333333"/>
                </a:solidFill>
                <a:latin typeface="Calibri" panose="020F0502020204030204" pitchFamily="34" charset="0"/>
                <a:cs typeface="Calibri" panose="020F0502020204030204" pitchFamily="34" charset="0"/>
              </a:rPr>
              <a:t>Application server contains Web and EJB containers. It can be used for servlet, </a:t>
            </a:r>
            <a:r>
              <a:rPr lang="en-US" sz="1500" dirty="0" err="1">
                <a:solidFill>
                  <a:srgbClr val="333333"/>
                </a:solidFill>
                <a:latin typeface="Calibri" panose="020F0502020204030204" pitchFamily="34" charset="0"/>
                <a:cs typeface="Calibri" panose="020F0502020204030204" pitchFamily="34" charset="0"/>
              </a:rPr>
              <a:t>jsp</a:t>
            </a:r>
            <a:r>
              <a:rPr lang="en-US" sz="1500" dirty="0">
                <a:solidFill>
                  <a:srgbClr val="333333"/>
                </a:solidFill>
                <a:latin typeface="Calibri" panose="020F0502020204030204" pitchFamily="34" charset="0"/>
                <a:cs typeface="Calibri" panose="020F0502020204030204" pitchFamily="34" charset="0"/>
              </a:rPr>
              <a:t>, struts, </a:t>
            </a:r>
            <a:r>
              <a:rPr lang="en-US" sz="1500" dirty="0" err="1">
                <a:solidFill>
                  <a:srgbClr val="333333"/>
                </a:solidFill>
                <a:latin typeface="Calibri" panose="020F0502020204030204" pitchFamily="34" charset="0"/>
                <a:cs typeface="Calibri" panose="020F0502020204030204" pitchFamily="34" charset="0"/>
              </a:rPr>
              <a:t>jsf</a:t>
            </a:r>
            <a:r>
              <a:rPr lang="en-US" sz="1500" dirty="0">
                <a:solidFill>
                  <a:srgbClr val="333333"/>
                </a:solidFill>
                <a:latin typeface="Calibri" panose="020F0502020204030204" pitchFamily="34" charset="0"/>
                <a:cs typeface="Calibri" panose="020F0502020204030204" pitchFamily="34" charset="0"/>
              </a:rPr>
              <a:t>, </a:t>
            </a:r>
            <a:r>
              <a:rPr lang="en-US" sz="1500" dirty="0" err="1">
                <a:solidFill>
                  <a:srgbClr val="333333"/>
                </a:solidFill>
                <a:latin typeface="Calibri" panose="020F0502020204030204" pitchFamily="34" charset="0"/>
                <a:cs typeface="Calibri" panose="020F0502020204030204" pitchFamily="34" charset="0"/>
              </a:rPr>
              <a:t>ejb</a:t>
            </a:r>
            <a:r>
              <a:rPr lang="en-US" sz="1500" dirty="0">
                <a:solidFill>
                  <a:srgbClr val="333333"/>
                </a:solidFill>
                <a:latin typeface="Calibri" panose="020F0502020204030204" pitchFamily="34" charset="0"/>
                <a:cs typeface="Calibri" panose="020F0502020204030204" pitchFamily="34" charset="0"/>
              </a:rPr>
              <a:t> etc. It is a component based product that lies in the middle-tier of a server centric architecture.</a:t>
            </a:r>
          </a:p>
          <a:p>
            <a:pPr marL="285750" indent="-285750" algn="just">
              <a:buFont typeface="Arial" panose="020B0604020202020204" pitchFamily="34" charset="0"/>
              <a:buChar char="•"/>
            </a:pPr>
            <a:r>
              <a:rPr lang="en-US" sz="1500" dirty="0">
                <a:solidFill>
                  <a:srgbClr val="333333"/>
                </a:solidFill>
                <a:latin typeface="Calibri" panose="020F0502020204030204" pitchFamily="34" charset="0"/>
                <a:cs typeface="Calibri" panose="020F0502020204030204" pitchFamily="34" charset="0"/>
              </a:rPr>
              <a:t>It provides the middleware services for state maintenance and security, along with persistence and data access. It is a type of server designed to install, operate and host associated services and applications for the IT services, end users and organizations.</a:t>
            </a:r>
            <a:endParaRPr lang="en-US" sz="1500" b="0" i="0" dirty="0">
              <a:solidFill>
                <a:srgbClr val="333333"/>
              </a:solidFill>
              <a:effectLst/>
              <a:latin typeface="Calibri" panose="020F0502020204030204" pitchFamily="34" charset="0"/>
              <a:cs typeface="Calibri" panose="020F0502020204030204" pitchFamily="34" charset="0"/>
            </a:endParaRPr>
          </a:p>
        </p:txBody>
      </p:sp>
      <p:pic>
        <p:nvPicPr>
          <p:cNvPr id="3074" name="Picture 2" descr="Web Serv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380" y="2449995"/>
            <a:ext cx="4994746" cy="36855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37314" y="3097748"/>
            <a:ext cx="5252066" cy="1708160"/>
          </a:xfrm>
          <a:prstGeom prst="rect">
            <a:avLst/>
          </a:prstGeom>
        </p:spPr>
        <p:txBody>
          <a:bodyPr wrap="square">
            <a:spAutoFit/>
          </a:bodyPr>
          <a:lstStyle/>
          <a:p>
            <a:pPr algn="just"/>
            <a:r>
              <a:rPr lang="en-US" sz="1500" dirty="0">
                <a:solidFill>
                  <a:srgbClr val="333333"/>
                </a:solidFill>
                <a:latin typeface="Calibri" panose="020F0502020204030204" pitchFamily="34" charset="0"/>
                <a:cs typeface="Calibri" panose="020F0502020204030204" pitchFamily="34" charset="0"/>
              </a:rPr>
              <a:t>The Example of Application Servers are</a:t>
            </a:r>
            <a:r>
              <a:rPr lang="en-US" sz="1500" dirty="0" smtClean="0">
                <a:solidFill>
                  <a:srgbClr val="333333"/>
                </a:solidFill>
                <a:latin typeface="Calibri" panose="020F0502020204030204" pitchFamily="34" charset="0"/>
                <a:cs typeface="Calibri" panose="020F0502020204030204" pitchFamily="34" charset="0"/>
              </a:rPr>
              <a:t>:</a:t>
            </a:r>
          </a:p>
          <a:p>
            <a:pPr algn="just"/>
            <a:endParaRPr lang="en-US" sz="1500" dirty="0">
              <a:solidFill>
                <a:srgbClr val="333333"/>
              </a:solidFill>
              <a:latin typeface="Calibri" panose="020F0502020204030204" pitchFamily="34" charset="0"/>
              <a:cs typeface="Calibri" panose="020F0502020204030204" pitchFamily="34" charset="0"/>
            </a:endParaRPr>
          </a:p>
          <a:p>
            <a:pPr marL="342900" indent="-342900" algn="just">
              <a:buFont typeface="+mj-lt"/>
              <a:buAutoNum type="arabicPeriod"/>
            </a:pPr>
            <a:r>
              <a:rPr lang="en-US" sz="1500" b="1" dirty="0" err="1">
                <a:solidFill>
                  <a:srgbClr val="000000"/>
                </a:solidFill>
                <a:latin typeface="Calibri" panose="020F0502020204030204" pitchFamily="34" charset="0"/>
                <a:cs typeface="Calibri" panose="020F0502020204030204" pitchFamily="34" charset="0"/>
              </a:rPr>
              <a:t>JBoss</a:t>
            </a:r>
            <a:r>
              <a:rPr lang="en-US" sz="1500" b="1" dirty="0">
                <a:solidFill>
                  <a:srgbClr val="000000"/>
                </a:solidFill>
                <a:latin typeface="Calibri" panose="020F0502020204030204" pitchFamily="34" charset="0"/>
                <a:cs typeface="Calibri" panose="020F0502020204030204" pitchFamily="34" charset="0"/>
              </a:rPr>
              <a:t>:</a:t>
            </a:r>
            <a:r>
              <a:rPr lang="en-US" sz="1500" dirty="0">
                <a:solidFill>
                  <a:srgbClr val="000000"/>
                </a:solidFill>
                <a:latin typeface="Calibri" panose="020F0502020204030204" pitchFamily="34" charset="0"/>
                <a:cs typeface="Calibri" panose="020F0502020204030204" pitchFamily="34" charset="0"/>
              </a:rPr>
              <a:t> Open-source server from </a:t>
            </a:r>
            <a:r>
              <a:rPr lang="en-US" sz="1500" dirty="0" err="1">
                <a:solidFill>
                  <a:srgbClr val="000000"/>
                </a:solidFill>
                <a:latin typeface="Calibri" panose="020F0502020204030204" pitchFamily="34" charset="0"/>
                <a:cs typeface="Calibri" panose="020F0502020204030204" pitchFamily="34" charset="0"/>
              </a:rPr>
              <a:t>JBoss</a:t>
            </a:r>
            <a:r>
              <a:rPr lang="en-US" sz="1500" dirty="0">
                <a:solidFill>
                  <a:srgbClr val="000000"/>
                </a:solidFill>
                <a:latin typeface="Calibri" panose="020F0502020204030204" pitchFamily="34" charset="0"/>
                <a:cs typeface="Calibri" panose="020F0502020204030204" pitchFamily="34" charset="0"/>
              </a:rPr>
              <a:t> community.</a:t>
            </a:r>
          </a:p>
          <a:p>
            <a:pPr marL="342900" indent="-342900" algn="just">
              <a:buFont typeface="+mj-lt"/>
              <a:buAutoNum type="arabicPeriod"/>
            </a:pPr>
            <a:r>
              <a:rPr lang="en-US" sz="1500" b="1" dirty="0">
                <a:solidFill>
                  <a:srgbClr val="000000"/>
                </a:solidFill>
                <a:latin typeface="Calibri" panose="020F0502020204030204" pitchFamily="34" charset="0"/>
                <a:cs typeface="Calibri" panose="020F0502020204030204" pitchFamily="34" charset="0"/>
              </a:rPr>
              <a:t>Glassfish:</a:t>
            </a:r>
            <a:r>
              <a:rPr lang="en-US" sz="1500" dirty="0">
                <a:solidFill>
                  <a:srgbClr val="000000"/>
                </a:solidFill>
                <a:latin typeface="Calibri" panose="020F0502020204030204" pitchFamily="34" charset="0"/>
                <a:cs typeface="Calibri" panose="020F0502020204030204" pitchFamily="34" charset="0"/>
              </a:rPr>
              <a:t> Provided by Sun Microsystem. Now acquired by Oracle.</a:t>
            </a:r>
          </a:p>
          <a:p>
            <a:pPr marL="342900" indent="-342900" algn="just">
              <a:buFont typeface="+mj-lt"/>
              <a:buAutoNum type="arabicPeriod"/>
            </a:pPr>
            <a:r>
              <a:rPr lang="en-US" sz="1500" b="1" dirty="0" err="1">
                <a:solidFill>
                  <a:srgbClr val="000000"/>
                </a:solidFill>
                <a:latin typeface="Calibri" panose="020F0502020204030204" pitchFamily="34" charset="0"/>
                <a:cs typeface="Calibri" panose="020F0502020204030204" pitchFamily="34" charset="0"/>
              </a:rPr>
              <a:t>Weblogic</a:t>
            </a:r>
            <a:r>
              <a:rPr lang="en-US" sz="1500" b="1" dirty="0">
                <a:solidFill>
                  <a:srgbClr val="000000"/>
                </a:solidFill>
                <a:latin typeface="Calibri" panose="020F0502020204030204" pitchFamily="34" charset="0"/>
                <a:cs typeface="Calibri" panose="020F0502020204030204" pitchFamily="34" charset="0"/>
              </a:rPr>
              <a:t>:</a:t>
            </a:r>
            <a:r>
              <a:rPr lang="en-US" sz="1500" dirty="0">
                <a:solidFill>
                  <a:srgbClr val="000000"/>
                </a:solidFill>
                <a:latin typeface="Calibri" panose="020F0502020204030204" pitchFamily="34" charset="0"/>
                <a:cs typeface="Calibri" panose="020F0502020204030204" pitchFamily="34" charset="0"/>
              </a:rPr>
              <a:t> Provided by Oracle. It more secured.</a:t>
            </a:r>
          </a:p>
          <a:p>
            <a:pPr marL="342900" indent="-342900" algn="just">
              <a:buFont typeface="+mj-lt"/>
              <a:buAutoNum type="arabicPeriod"/>
            </a:pPr>
            <a:r>
              <a:rPr lang="en-US" sz="1500" b="1" dirty="0" err="1">
                <a:solidFill>
                  <a:srgbClr val="000000"/>
                </a:solidFill>
                <a:latin typeface="Calibri" panose="020F0502020204030204" pitchFamily="34" charset="0"/>
                <a:cs typeface="Calibri" panose="020F0502020204030204" pitchFamily="34" charset="0"/>
              </a:rPr>
              <a:t>Websphere</a:t>
            </a:r>
            <a:r>
              <a:rPr lang="en-US" sz="1500" b="1" dirty="0">
                <a:solidFill>
                  <a:srgbClr val="000000"/>
                </a:solidFill>
                <a:latin typeface="Calibri" panose="020F0502020204030204" pitchFamily="34" charset="0"/>
                <a:cs typeface="Calibri" panose="020F0502020204030204" pitchFamily="34" charset="0"/>
              </a:rPr>
              <a:t>:</a:t>
            </a:r>
            <a:r>
              <a:rPr lang="en-US" sz="1500" dirty="0">
                <a:solidFill>
                  <a:srgbClr val="000000"/>
                </a:solidFill>
                <a:latin typeface="Calibri" panose="020F0502020204030204" pitchFamily="34" charset="0"/>
                <a:cs typeface="Calibri" panose="020F0502020204030204" pitchFamily="34" charset="0"/>
              </a:rPr>
              <a:t> Provided by IBM.</a:t>
            </a:r>
            <a:endParaRPr lang="en-US" sz="15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695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Servlets?</a:t>
            </a:r>
            <a:endParaRPr lang="en-US" dirty="0"/>
          </a:p>
        </p:txBody>
      </p:sp>
      <p:sp>
        <p:nvSpPr>
          <p:cNvPr id="3" name="Content Placeholder 2"/>
          <p:cNvSpPr>
            <a:spLocks noGrp="1"/>
          </p:cNvSpPr>
          <p:nvPr>
            <p:ph idx="1"/>
          </p:nvPr>
        </p:nvSpPr>
        <p:spPr>
          <a:xfrm>
            <a:off x="1281753" y="2498194"/>
            <a:ext cx="4941626" cy="3318936"/>
          </a:xfrm>
        </p:spPr>
        <p:txBody>
          <a:bodyPr>
            <a:normAutofit fontScale="92500" lnSpcReduction="20000"/>
          </a:bodyPr>
          <a:lstStyle/>
          <a:p>
            <a:r>
              <a:rPr lang="en-US" b="1" dirty="0"/>
              <a:t>Servlet</a:t>
            </a:r>
            <a:r>
              <a:rPr lang="en-US" dirty="0"/>
              <a:t> technology is used to create a web application (resides at server side and generates a dynamic web page</a:t>
            </a:r>
            <a:r>
              <a:rPr lang="en-US" dirty="0" smtClean="0"/>
              <a:t>).</a:t>
            </a:r>
          </a:p>
          <a:p>
            <a:r>
              <a:rPr lang="en-US" dirty="0" smtClean="0"/>
              <a:t>Servlet </a:t>
            </a:r>
            <a:r>
              <a:rPr lang="en-US" dirty="0"/>
              <a:t>is a web component that is deployed on the server to create a dynamic web page</a:t>
            </a:r>
            <a:r>
              <a:rPr lang="en-US" dirty="0" smtClean="0"/>
              <a:t>.</a:t>
            </a:r>
          </a:p>
          <a:p>
            <a:pPr fontAlgn="base"/>
            <a:r>
              <a:rPr lang="en-US" b="1" dirty="0"/>
              <a:t>Properties of Servlets :</a:t>
            </a:r>
            <a:endParaRPr lang="en-US" dirty="0"/>
          </a:p>
          <a:p>
            <a:pPr lvl="1" fontAlgn="base"/>
            <a:r>
              <a:rPr lang="en-US" dirty="0"/>
              <a:t>Servlets work on the server-side.</a:t>
            </a:r>
          </a:p>
          <a:p>
            <a:pPr lvl="1" fontAlgn="base"/>
            <a:r>
              <a:rPr lang="en-US" dirty="0"/>
              <a:t>Servlets are capable of handling complex requests obtained from web server.</a:t>
            </a:r>
          </a:p>
          <a:p>
            <a:endParaRPr lang="en-US" dirty="0"/>
          </a:p>
          <a:p>
            <a:endParaRPr lang="en-US" dirty="0"/>
          </a:p>
        </p:txBody>
      </p:sp>
      <p:pic>
        <p:nvPicPr>
          <p:cNvPr id="1026" name="Picture 2" descr="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226" y="2526896"/>
            <a:ext cx="56197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80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Execution of Servlets </a:t>
            </a:r>
            <a:r>
              <a:rPr lang="en-US" b="1" dirty="0" smtClean="0"/>
              <a:t>:</a:t>
            </a:r>
            <a:br>
              <a:rPr lang="en-US" b="1" dirty="0" smtClean="0"/>
            </a:br>
            <a:r>
              <a:rPr lang="en-US" sz="3300" dirty="0"/>
              <a:t>Execution of Servlets involves six basic steps</a:t>
            </a:r>
            <a:r>
              <a:rPr lang="en-US" sz="3300" dirty="0" smtClean="0"/>
              <a:t>:</a:t>
            </a:r>
            <a:endParaRPr lang="en-US" sz="3300" dirty="0"/>
          </a:p>
        </p:txBody>
      </p:sp>
      <p:sp>
        <p:nvSpPr>
          <p:cNvPr id="3" name="Content Placeholder 2"/>
          <p:cNvSpPr>
            <a:spLocks noGrp="1"/>
          </p:cNvSpPr>
          <p:nvPr>
            <p:ph idx="1"/>
          </p:nvPr>
        </p:nvSpPr>
        <p:spPr/>
        <p:txBody>
          <a:bodyPr>
            <a:normAutofit fontScale="92500"/>
          </a:bodyPr>
          <a:lstStyle/>
          <a:p>
            <a:pPr fontAlgn="base"/>
            <a:r>
              <a:rPr lang="en-US" dirty="0" smtClean="0"/>
              <a:t>The </a:t>
            </a:r>
            <a:r>
              <a:rPr lang="en-US" dirty="0"/>
              <a:t>clients send the request to the web server.</a:t>
            </a:r>
          </a:p>
          <a:p>
            <a:pPr fontAlgn="base"/>
            <a:r>
              <a:rPr lang="en-US" dirty="0"/>
              <a:t>The web server receives the request.</a:t>
            </a:r>
          </a:p>
          <a:p>
            <a:pPr fontAlgn="base"/>
            <a:r>
              <a:rPr lang="en-US" dirty="0"/>
              <a:t>The web server passes the request to the corresponding servlet.</a:t>
            </a:r>
          </a:p>
          <a:p>
            <a:pPr fontAlgn="base"/>
            <a:r>
              <a:rPr lang="en-US" dirty="0"/>
              <a:t>The servlet processes the request and generates the response in the form of output.</a:t>
            </a:r>
          </a:p>
          <a:p>
            <a:pPr fontAlgn="base"/>
            <a:r>
              <a:rPr lang="en-US" dirty="0"/>
              <a:t>The servlet sends the response back to the web server.</a:t>
            </a:r>
          </a:p>
          <a:p>
            <a:pPr fontAlgn="base"/>
            <a:r>
              <a:rPr lang="en-US" dirty="0"/>
              <a:t>The web server sends the response back to the client and the client browser displays it on the screen.</a:t>
            </a:r>
          </a:p>
          <a:p>
            <a:endParaRPr lang="en-US" dirty="0"/>
          </a:p>
        </p:txBody>
      </p:sp>
    </p:spTree>
    <p:extLst>
      <p:ext uri="{BB962C8B-B14F-4D97-AF65-F5344CB8AC3E}">
        <p14:creationId xmlns:p14="http://schemas.microsoft.com/office/powerpoint/2010/main" val="302699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CGI ?</a:t>
            </a:r>
            <a:endParaRPr lang="en-US" dirty="0"/>
          </a:p>
        </p:txBody>
      </p:sp>
      <p:sp>
        <p:nvSpPr>
          <p:cNvPr id="3" name="Content Placeholder 2"/>
          <p:cNvSpPr>
            <a:spLocks noGrp="1"/>
          </p:cNvSpPr>
          <p:nvPr>
            <p:ph idx="1"/>
          </p:nvPr>
        </p:nvSpPr>
        <p:spPr/>
        <p:txBody>
          <a:bodyPr/>
          <a:lstStyle/>
          <a:p>
            <a:r>
              <a:rPr lang="en-US" dirty="0" smtClean="0"/>
              <a:t>The </a:t>
            </a:r>
            <a:r>
              <a:rPr lang="en-US" dirty="0"/>
              <a:t>Servlet technology is similar to other Web server extensions such as </a:t>
            </a:r>
            <a:r>
              <a:rPr lang="en-US" b="1" dirty="0"/>
              <a:t>Common Gateway Interface</a:t>
            </a:r>
            <a:r>
              <a:rPr lang="en-US" dirty="0"/>
              <a:t>(CGI) scripts and </a:t>
            </a:r>
            <a:r>
              <a:rPr lang="en-US" b="1" dirty="0"/>
              <a:t>Hypertext Preprocessor</a:t>
            </a:r>
            <a:r>
              <a:rPr lang="en-US" dirty="0"/>
              <a:t> (PHP). However, Java Servlets are more acceptable since they solve the limitations of </a:t>
            </a:r>
            <a:r>
              <a:rPr lang="en-US" b="1" dirty="0"/>
              <a:t>CGI</a:t>
            </a:r>
            <a:r>
              <a:rPr lang="en-US" dirty="0"/>
              <a:t> such as low performance and low degree scalability</a:t>
            </a:r>
            <a:r>
              <a:rPr lang="en-US" dirty="0" smtClean="0"/>
              <a:t>.</a:t>
            </a:r>
          </a:p>
          <a:p>
            <a:r>
              <a:rPr lang="en-US" b="1" dirty="0"/>
              <a:t>CGI</a:t>
            </a:r>
            <a:r>
              <a:rPr lang="en-US" dirty="0"/>
              <a:t> is actually an external application which is written by using any of the programming languages </a:t>
            </a:r>
            <a:r>
              <a:rPr lang="en-US" dirty="0" err="1"/>
              <a:t>like</a:t>
            </a:r>
            <a:r>
              <a:rPr lang="en-US" b="1" dirty="0" err="1"/>
              <a:t>C</a:t>
            </a:r>
            <a:r>
              <a:rPr lang="en-US" dirty="0"/>
              <a:t> or </a:t>
            </a:r>
            <a:r>
              <a:rPr lang="en-US" b="1" dirty="0"/>
              <a:t>C++</a:t>
            </a:r>
            <a:r>
              <a:rPr lang="en-US" dirty="0"/>
              <a:t> and this is responsible for processing client requests and generating dynamic content.</a:t>
            </a:r>
          </a:p>
        </p:txBody>
      </p:sp>
    </p:spTree>
    <p:extLst>
      <p:ext uri="{BB962C8B-B14F-4D97-AF65-F5344CB8AC3E}">
        <p14:creationId xmlns:p14="http://schemas.microsoft.com/office/powerpoint/2010/main" val="399994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225</TotalTime>
  <Words>1537</Words>
  <Application>Microsoft Office PowerPoint</Application>
  <PresentationFormat>Custom</PresentationFormat>
  <Paragraphs>233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Organic</vt:lpstr>
      <vt:lpstr>UNIT – 7 (Part 1)</vt:lpstr>
      <vt:lpstr>PowerPoint Presentation</vt:lpstr>
      <vt:lpstr>PowerPoint Presentation</vt:lpstr>
      <vt:lpstr>PowerPoint Presentation</vt:lpstr>
      <vt:lpstr>PowerPoint Presentation</vt:lpstr>
      <vt:lpstr>PowerPoint Presentation</vt:lpstr>
      <vt:lpstr>What is Servlets?</vt:lpstr>
      <vt:lpstr>Execution of Servlets : Execution of Servlets involves six basic steps:</vt:lpstr>
      <vt:lpstr>What is CGI ?</vt:lpstr>
      <vt:lpstr>In CGI application, when a client makes a request to access dynamic Web pages, the Web server performs the following operations :</vt:lpstr>
      <vt:lpstr>PowerPoint Presentation</vt:lpstr>
      <vt:lpstr>Disadvantages of CGI </vt:lpstr>
      <vt:lpstr>PowerPoint Presentation</vt:lpstr>
      <vt:lpstr>Advantages of Servlet</vt:lpstr>
      <vt:lpstr>Life Cycle of a Servlet</vt:lpstr>
      <vt:lpstr>1. init() method:</vt:lpstr>
      <vt:lpstr>2. service() method: The service() method of the Servlet is invoked to inform the Servlet about the client requests. This method uses ServletRequest object to collect the data requested by the client. This method uses ServletResponse object to generate the output content. </vt:lpstr>
      <vt:lpstr>3. destroy() method:</vt:lpstr>
      <vt:lpstr>How Servlet works?</vt:lpstr>
      <vt:lpstr>Why web.xml is used in servlets?</vt:lpstr>
      <vt:lpstr>An Servlet Example (Hello World)</vt:lpstr>
      <vt:lpstr>PowerPoint Presentation</vt:lpstr>
      <vt:lpstr>PowerPoint Presentation</vt:lpstr>
      <vt:lpstr>Classwork</vt:lpstr>
      <vt:lpstr>Steps to write Java Servlet Program</vt:lpstr>
      <vt:lpstr>PowerPoint Presentation</vt:lpstr>
      <vt:lpstr>PowerPoint Presentation</vt:lpstr>
      <vt:lpstr>PowerPoint Presentation</vt:lpstr>
      <vt:lpstr>PowerPoint Presentation</vt:lpstr>
      <vt:lpstr>Output</vt:lpstr>
      <vt:lpstr>Questions on Servlets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- 7</dc:title>
  <dc:creator>Yuba Raj Devkota</dc:creator>
  <cp:lastModifiedBy>dell</cp:lastModifiedBy>
  <cp:revision>64</cp:revision>
  <dcterms:created xsi:type="dcterms:W3CDTF">2019-04-29T15:44:14Z</dcterms:created>
  <dcterms:modified xsi:type="dcterms:W3CDTF">2021-12-10T00:03:35Z</dcterms:modified>
</cp:coreProperties>
</file>