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4" r:id="rId8"/>
    <p:sldId id="267" r:id="rId9"/>
    <p:sldId id="268" r:id="rId10"/>
    <p:sldId id="265" r:id="rId11"/>
    <p:sldId id="266" r:id="rId12"/>
    <p:sldId id="269" r:id="rId13"/>
    <p:sldId id="270" r:id="rId14"/>
    <p:sldId id="271" r:id="rId15"/>
    <p:sldId id="280" r:id="rId16"/>
    <p:sldId id="281" r:id="rId17"/>
    <p:sldId id="282" r:id="rId18"/>
    <p:sldId id="272" r:id="rId19"/>
    <p:sldId id="273" r:id="rId20"/>
    <p:sldId id="274" r:id="rId21"/>
    <p:sldId id="275" r:id="rId22"/>
    <p:sldId id="276" r:id="rId23"/>
    <p:sldId id="277" r:id="rId24"/>
    <p:sldId id="278" r:id="rId25"/>
    <p:sldId id="286" r:id="rId26"/>
    <p:sldId id="287" r:id="rId27"/>
    <p:sldId id="283" r:id="rId28"/>
    <p:sldId id="284" r:id="rId29"/>
    <p:sldId id="285" r:id="rId30"/>
    <p:sldId id="288" r:id="rId31"/>
    <p:sldId id="279" r:id="rId32"/>
    <p:sldId id="260" r:id="rId33"/>
    <p:sldId id="26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68" y="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6F99125-031E-4D8A-BFD9-D5167563DB5A}" type="datetimeFigureOut">
              <a:rPr lang="en-US" smtClean="0"/>
              <a:t>12/10/2021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4DC6E3D-FF9A-48DF-B157-02534B5F0370}"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6105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99125-031E-4D8A-BFD9-D5167563DB5A}"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C6E3D-FF9A-48DF-B157-02534B5F0370}" type="slidenum">
              <a:rPr lang="en-US" smtClean="0"/>
              <a:t>‹#›</a:t>
            </a:fld>
            <a:endParaRPr lang="en-US"/>
          </a:p>
        </p:txBody>
      </p:sp>
    </p:spTree>
    <p:extLst>
      <p:ext uri="{BB962C8B-B14F-4D97-AF65-F5344CB8AC3E}">
        <p14:creationId xmlns:p14="http://schemas.microsoft.com/office/powerpoint/2010/main" val="3907911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F99125-031E-4D8A-BFD9-D5167563DB5A}"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C6E3D-FF9A-48DF-B157-02534B5F0370}"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5003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F99125-031E-4D8A-BFD9-D5167563DB5A}"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C6E3D-FF9A-48DF-B157-02534B5F0370}"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5392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F99125-031E-4D8A-BFD9-D5167563DB5A}"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C6E3D-FF9A-48DF-B157-02534B5F0370}" type="slidenum">
              <a:rPr lang="en-US" smtClean="0"/>
              <a:t>‹#›</a:t>
            </a:fld>
            <a:endParaRPr lang="en-US"/>
          </a:p>
        </p:txBody>
      </p:sp>
    </p:spTree>
    <p:extLst>
      <p:ext uri="{BB962C8B-B14F-4D97-AF65-F5344CB8AC3E}">
        <p14:creationId xmlns:p14="http://schemas.microsoft.com/office/powerpoint/2010/main" val="2669797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F99125-031E-4D8A-BFD9-D5167563DB5A}"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C6E3D-FF9A-48DF-B157-02534B5F0370}"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2394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F99125-031E-4D8A-BFD9-D5167563DB5A}"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C6E3D-FF9A-48DF-B157-02534B5F0370}"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2285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F99125-031E-4D8A-BFD9-D5167563DB5A}"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C6E3D-FF9A-48DF-B157-02534B5F037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23962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F99125-031E-4D8A-BFD9-D5167563DB5A}"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C6E3D-FF9A-48DF-B157-02534B5F0370}"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4328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F99125-031E-4D8A-BFD9-D5167563DB5A}"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C6E3D-FF9A-48DF-B157-02534B5F0370}" type="slidenum">
              <a:rPr lang="en-US" smtClean="0"/>
              <a:t>‹#›</a:t>
            </a:fld>
            <a:endParaRPr lang="en-US"/>
          </a:p>
        </p:txBody>
      </p:sp>
    </p:spTree>
    <p:extLst>
      <p:ext uri="{BB962C8B-B14F-4D97-AF65-F5344CB8AC3E}">
        <p14:creationId xmlns:p14="http://schemas.microsoft.com/office/powerpoint/2010/main" val="4231941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F99125-031E-4D8A-BFD9-D5167563DB5A}"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C6E3D-FF9A-48DF-B157-02534B5F0370}"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6929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F99125-031E-4D8A-BFD9-D5167563DB5A}"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C6E3D-FF9A-48DF-B157-02534B5F0370}" type="slidenum">
              <a:rPr lang="en-US" smtClean="0"/>
              <a:t>‹#›</a:t>
            </a:fld>
            <a:endParaRPr lang="en-US"/>
          </a:p>
        </p:txBody>
      </p:sp>
    </p:spTree>
    <p:extLst>
      <p:ext uri="{BB962C8B-B14F-4D97-AF65-F5344CB8AC3E}">
        <p14:creationId xmlns:p14="http://schemas.microsoft.com/office/powerpoint/2010/main" val="115524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F99125-031E-4D8A-BFD9-D5167563DB5A}" type="datetimeFigureOut">
              <a:rPr lang="en-US" smtClean="0"/>
              <a:t>12/10/2021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DC6E3D-FF9A-48DF-B157-02534B5F0370}"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9605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F99125-031E-4D8A-BFD9-D5167563DB5A}" type="datetimeFigureOut">
              <a:rPr lang="en-US" smtClean="0"/>
              <a:t>12/10/2021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DC6E3D-FF9A-48DF-B157-02534B5F037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8824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F99125-031E-4D8A-BFD9-D5167563DB5A}" type="datetimeFigureOut">
              <a:rPr lang="en-US" smtClean="0"/>
              <a:t>12/10/2021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DC6E3D-FF9A-48DF-B157-02534B5F0370}" type="slidenum">
              <a:rPr lang="en-US" smtClean="0"/>
              <a:t>‹#›</a:t>
            </a:fld>
            <a:endParaRPr lang="en-US"/>
          </a:p>
        </p:txBody>
      </p:sp>
    </p:spTree>
    <p:extLst>
      <p:ext uri="{BB962C8B-B14F-4D97-AF65-F5344CB8AC3E}">
        <p14:creationId xmlns:p14="http://schemas.microsoft.com/office/powerpoint/2010/main" val="4139068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99125-031E-4D8A-BFD9-D5167563DB5A}"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C6E3D-FF9A-48DF-B157-02534B5F0370}"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918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99125-031E-4D8A-BFD9-D5167563DB5A}"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C6E3D-FF9A-48DF-B157-02534B5F0370}" type="slidenum">
              <a:rPr lang="en-US" smtClean="0"/>
              <a:t>‹#›</a:t>
            </a:fld>
            <a:endParaRPr lang="en-US"/>
          </a:p>
        </p:txBody>
      </p:sp>
    </p:spTree>
    <p:extLst>
      <p:ext uri="{BB962C8B-B14F-4D97-AF65-F5344CB8AC3E}">
        <p14:creationId xmlns:p14="http://schemas.microsoft.com/office/powerpoint/2010/main" val="3535586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6F99125-031E-4D8A-BFD9-D5167563DB5A}" type="datetimeFigureOut">
              <a:rPr lang="en-US" smtClean="0"/>
              <a:t>12/10/2021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4DC6E3D-FF9A-48DF-B157-02534B5F0370}" type="slidenum">
              <a:rPr lang="en-US" smtClean="0"/>
              <a:t>‹#›</a:t>
            </a:fld>
            <a:endParaRPr lang="en-US"/>
          </a:p>
        </p:txBody>
      </p:sp>
    </p:spTree>
    <p:extLst>
      <p:ext uri="{BB962C8B-B14F-4D97-AF65-F5344CB8AC3E}">
        <p14:creationId xmlns:p14="http://schemas.microsoft.com/office/powerpoint/2010/main" val="5378120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youtube.com/watch?v=_oEOH23OYYQ" TargetMode="External"/><Relationship Id="rId2" Type="http://schemas.openxmlformats.org/officeDocument/2006/relationships/hyperlink" Target="https://www.youtube.com/watch?v=7oKFVlaVIck" TargetMode="External"/><Relationship Id="rId1" Type="http://schemas.openxmlformats.org/officeDocument/2006/relationships/slideLayout" Target="../slideLayouts/slideLayout2.xml"/><Relationship Id="rId5" Type="http://schemas.openxmlformats.org/officeDocument/2006/relationships/hyperlink" Target="https://www.youtube.com/watch?v=4Sl9R9K0uoE" TargetMode="External"/><Relationship Id="rId4" Type="http://schemas.openxmlformats.org/officeDocument/2006/relationships/hyperlink" Target="https://www.youtube.com/watch?v=04zDrzyhe9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 7 (Part 2)</a:t>
            </a:r>
            <a:endParaRPr lang="en-US" dirty="0"/>
          </a:p>
        </p:txBody>
      </p:sp>
      <p:sp>
        <p:nvSpPr>
          <p:cNvPr id="3" name="Subtitle 2"/>
          <p:cNvSpPr>
            <a:spLocks noGrp="1"/>
          </p:cNvSpPr>
          <p:nvPr>
            <p:ph type="subTitle" idx="1"/>
          </p:nvPr>
        </p:nvSpPr>
        <p:spPr>
          <a:xfrm>
            <a:off x="2692398" y="3657597"/>
            <a:ext cx="6815669" cy="1571628"/>
          </a:xfrm>
        </p:spPr>
        <p:txBody>
          <a:bodyPr>
            <a:normAutofit/>
          </a:bodyPr>
          <a:lstStyle/>
          <a:p>
            <a:r>
              <a:rPr lang="en-US" sz="3200" dirty="0" smtClean="0"/>
              <a:t>Servlets and JSP</a:t>
            </a:r>
          </a:p>
          <a:p>
            <a:endParaRPr lang="en-US" sz="3200" dirty="0" smtClean="0"/>
          </a:p>
        </p:txBody>
      </p:sp>
    </p:spTree>
    <p:extLst>
      <p:ext uri="{BB962C8B-B14F-4D97-AF65-F5344CB8AC3E}">
        <p14:creationId xmlns:p14="http://schemas.microsoft.com/office/powerpoint/2010/main" val="34571428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 in JSP</a:t>
            </a:r>
            <a:endParaRPr lang="en-US" dirty="0"/>
          </a:p>
        </p:txBody>
      </p:sp>
      <p:sp>
        <p:nvSpPr>
          <p:cNvPr id="4" name="Rectangle 3"/>
          <p:cNvSpPr/>
          <p:nvPr/>
        </p:nvSpPr>
        <p:spPr>
          <a:xfrm>
            <a:off x="727881" y="2017552"/>
            <a:ext cx="5222543" cy="2062103"/>
          </a:xfrm>
          <a:prstGeom prst="rect">
            <a:avLst/>
          </a:prstGeom>
        </p:spPr>
        <p:txBody>
          <a:bodyPr wrap="square">
            <a:spAutoFit/>
          </a:bodyPr>
          <a:lstStyle/>
          <a:p>
            <a:r>
              <a:rPr lang="en-US" sz="2000" b="1" u="sng" dirty="0" err="1"/>
              <a:t>index.jsp</a:t>
            </a:r>
            <a:endParaRPr lang="en-US" sz="2000" b="1" u="sng" dirty="0"/>
          </a:p>
          <a:p>
            <a:endParaRPr lang="en-US" dirty="0"/>
          </a:p>
          <a:p>
            <a:r>
              <a:rPr lang="en-US" dirty="0"/>
              <a:t>&lt;form action="</a:t>
            </a:r>
            <a:r>
              <a:rPr lang="en-US" dirty="0" err="1"/>
              <a:t>process.jsp</a:t>
            </a:r>
            <a:r>
              <a:rPr lang="en-US" dirty="0"/>
              <a:t>"&gt;  </a:t>
            </a:r>
          </a:p>
          <a:p>
            <a:r>
              <a:rPr lang="en-US" dirty="0"/>
              <a:t>No1:&lt;input type="text" name="n1" /&gt;&lt;</a:t>
            </a:r>
            <a:r>
              <a:rPr lang="en-US" dirty="0" err="1"/>
              <a:t>br</a:t>
            </a:r>
            <a:r>
              <a:rPr lang="en-US" dirty="0"/>
              <a:t>/&gt;&lt;</a:t>
            </a:r>
            <a:r>
              <a:rPr lang="en-US" dirty="0" err="1"/>
              <a:t>br</a:t>
            </a:r>
            <a:r>
              <a:rPr lang="en-US" dirty="0"/>
              <a:t>/&gt;  </a:t>
            </a:r>
          </a:p>
          <a:p>
            <a:r>
              <a:rPr lang="en-US" dirty="0"/>
              <a:t>No1:&lt;input type="text" name="n2" /&gt;&lt;</a:t>
            </a:r>
            <a:r>
              <a:rPr lang="en-US" dirty="0" err="1"/>
              <a:t>br</a:t>
            </a:r>
            <a:r>
              <a:rPr lang="en-US" dirty="0"/>
              <a:t>/&gt;&lt;</a:t>
            </a:r>
            <a:r>
              <a:rPr lang="en-US" dirty="0" err="1"/>
              <a:t>br</a:t>
            </a:r>
            <a:r>
              <a:rPr lang="en-US" dirty="0"/>
              <a:t>/&gt;  </a:t>
            </a:r>
          </a:p>
          <a:p>
            <a:r>
              <a:rPr lang="en-US" dirty="0"/>
              <a:t>&lt;input type="submit" value="divide"/&gt;  </a:t>
            </a:r>
          </a:p>
          <a:p>
            <a:r>
              <a:rPr lang="en-US" dirty="0"/>
              <a:t>&lt;/form&gt; </a:t>
            </a:r>
          </a:p>
        </p:txBody>
      </p:sp>
      <p:sp>
        <p:nvSpPr>
          <p:cNvPr id="5" name="Rectangle 4"/>
          <p:cNvSpPr/>
          <p:nvPr/>
        </p:nvSpPr>
        <p:spPr>
          <a:xfrm>
            <a:off x="5804848" y="2017552"/>
            <a:ext cx="4376382" cy="3970318"/>
          </a:xfrm>
          <a:prstGeom prst="rect">
            <a:avLst/>
          </a:prstGeom>
        </p:spPr>
        <p:txBody>
          <a:bodyPr wrap="square">
            <a:spAutoFit/>
          </a:bodyPr>
          <a:lstStyle/>
          <a:p>
            <a:r>
              <a:rPr lang="en-US" sz="2000" b="1" u="sng" dirty="0" err="1"/>
              <a:t>process.jsp</a:t>
            </a:r>
            <a:endParaRPr lang="en-US" sz="2000" b="1" u="sng" dirty="0"/>
          </a:p>
          <a:p>
            <a:endParaRPr lang="en-US" dirty="0"/>
          </a:p>
          <a:p>
            <a:r>
              <a:rPr lang="en-US" dirty="0"/>
              <a:t>&lt;%@ page </a:t>
            </a:r>
            <a:r>
              <a:rPr lang="en-US" dirty="0" err="1"/>
              <a:t>errorPage</a:t>
            </a:r>
            <a:r>
              <a:rPr lang="en-US" dirty="0"/>
              <a:t>="</a:t>
            </a:r>
            <a:r>
              <a:rPr lang="en-US" dirty="0" err="1"/>
              <a:t>error.jsp</a:t>
            </a:r>
            <a:r>
              <a:rPr lang="en-US" dirty="0"/>
              <a:t>" %&gt;  </a:t>
            </a:r>
          </a:p>
          <a:p>
            <a:r>
              <a:rPr lang="en-US" dirty="0"/>
              <a:t>&lt;%  </a:t>
            </a:r>
          </a:p>
          <a:p>
            <a:r>
              <a:rPr lang="en-US" dirty="0"/>
              <a:t>  </a:t>
            </a:r>
          </a:p>
          <a:p>
            <a:r>
              <a:rPr lang="en-US" dirty="0"/>
              <a:t>String num1=</a:t>
            </a:r>
            <a:r>
              <a:rPr lang="en-US" dirty="0" err="1"/>
              <a:t>request.getParameter</a:t>
            </a:r>
            <a:r>
              <a:rPr lang="en-US" dirty="0"/>
              <a:t>("n1");  </a:t>
            </a:r>
          </a:p>
          <a:p>
            <a:r>
              <a:rPr lang="en-US" dirty="0"/>
              <a:t>String num2=</a:t>
            </a:r>
            <a:r>
              <a:rPr lang="en-US" dirty="0" err="1"/>
              <a:t>request.getParameter</a:t>
            </a:r>
            <a:r>
              <a:rPr lang="en-US" dirty="0"/>
              <a:t>("n2");  </a:t>
            </a:r>
          </a:p>
          <a:p>
            <a:r>
              <a:rPr lang="en-US" dirty="0"/>
              <a:t>  </a:t>
            </a:r>
          </a:p>
          <a:p>
            <a:r>
              <a:rPr lang="en-US" dirty="0" err="1"/>
              <a:t>int</a:t>
            </a:r>
            <a:r>
              <a:rPr lang="en-US" dirty="0"/>
              <a:t> a=</a:t>
            </a:r>
            <a:r>
              <a:rPr lang="en-US" dirty="0" err="1"/>
              <a:t>Integer.parseInt</a:t>
            </a:r>
            <a:r>
              <a:rPr lang="en-US" dirty="0"/>
              <a:t>(num1);  </a:t>
            </a:r>
          </a:p>
          <a:p>
            <a:r>
              <a:rPr lang="en-US" dirty="0" err="1"/>
              <a:t>int</a:t>
            </a:r>
            <a:r>
              <a:rPr lang="en-US" dirty="0"/>
              <a:t> b=</a:t>
            </a:r>
            <a:r>
              <a:rPr lang="en-US" dirty="0" err="1"/>
              <a:t>Integer.parseInt</a:t>
            </a:r>
            <a:r>
              <a:rPr lang="en-US" dirty="0"/>
              <a:t>(num2);  </a:t>
            </a:r>
          </a:p>
          <a:p>
            <a:r>
              <a:rPr lang="en-US" dirty="0" err="1"/>
              <a:t>int</a:t>
            </a:r>
            <a:r>
              <a:rPr lang="en-US" dirty="0"/>
              <a:t> c=a/b;  </a:t>
            </a:r>
          </a:p>
          <a:p>
            <a:r>
              <a:rPr lang="en-US" dirty="0" err="1"/>
              <a:t>out.print</a:t>
            </a:r>
            <a:r>
              <a:rPr lang="en-US" dirty="0"/>
              <a:t>("division of numbers is: "+c);  </a:t>
            </a:r>
          </a:p>
          <a:p>
            <a:r>
              <a:rPr lang="en-US" dirty="0"/>
              <a:t>  </a:t>
            </a:r>
          </a:p>
          <a:p>
            <a:r>
              <a:rPr lang="en-US" dirty="0"/>
              <a:t>%&gt; </a:t>
            </a:r>
          </a:p>
        </p:txBody>
      </p:sp>
      <p:sp>
        <p:nvSpPr>
          <p:cNvPr id="6" name="Rectangle 5"/>
          <p:cNvSpPr/>
          <p:nvPr/>
        </p:nvSpPr>
        <p:spPr>
          <a:xfrm>
            <a:off x="727881" y="4237912"/>
            <a:ext cx="3912358" cy="1785104"/>
          </a:xfrm>
          <a:prstGeom prst="rect">
            <a:avLst/>
          </a:prstGeom>
        </p:spPr>
        <p:txBody>
          <a:bodyPr wrap="square">
            <a:spAutoFit/>
          </a:bodyPr>
          <a:lstStyle/>
          <a:p>
            <a:r>
              <a:rPr lang="en-US" sz="2000" b="1" u="sng" dirty="0" err="1"/>
              <a:t>error.jsp</a:t>
            </a:r>
            <a:endParaRPr lang="en-US" sz="2000" b="1" u="sng" dirty="0"/>
          </a:p>
          <a:p>
            <a:endParaRPr lang="en-US" dirty="0" smtClean="0"/>
          </a:p>
          <a:p>
            <a:r>
              <a:rPr lang="en-US" dirty="0" smtClean="0"/>
              <a:t>&lt;%@ </a:t>
            </a:r>
            <a:r>
              <a:rPr lang="en-US" dirty="0"/>
              <a:t>page </a:t>
            </a:r>
            <a:r>
              <a:rPr lang="en-US" dirty="0" err="1"/>
              <a:t>isErrorPage</a:t>
            </a:r>
            <a:r>
              <a:rPr lang="en-US" dirty="0"/>
              <a:t>="true" %&gt;  </a:t>
            </a:r>
          </a:p>
          <a:p>
            <a:r>
              <a:rPr lang="en-US" dirty="0"/>
              <a:t>  </a:t>
            </a:r>
          </a:p>
          <a:p>
            <a:r>
              <a:rPr lang="en-US" dirty="0"/>
              <a:t>&lt;h3&gt;Sorry an exception </a:t>
            </a:r>
            <a:r>
              <a:rPr lang="en-US" dirty="0" err="1"/>
              <a:t>occured</a:t>
            </a:r>
            <a:r>
              <a:rPr lang="en-US" dirty="0"/>
              <a:t>!&lt;/h3&gt;  </a:t>
            </a:r>
          </a:p>
          <a:p>
            <a:r>
              <a:rPr lang="en-US" dirty="0"/>
              <a:t>  </a:t>
            </a:r>
            <a:r>
              <a:rPr lang="en-US" dirty="0" smtClean="0"/>
              <a:t>Exception </a:t>
            </a:r>
            <a:r>
              <a:rPr lang="en-US" dirty="0"/>
              <a:t>is: &lt;%= exception %&gt; </a:t>
            </a:r>
          </a:p>
        </p:txBody>
      </p:sp>
    </p:spTree>
    <p:extLst>
      <p:ext uri="{BB962C8B-B14F-4D97-AF65-F5344CB8AC3E}">
        <p14:creationId xmlns:p14="http://schemas.microsoft.com/office/powerpoint/2010/main" val="3638544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xception handling in js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895" y="640260"/>
            <a:ext cx="4998549" cy="26761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xception handling in jsp"/>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82172" y="640260"/>
            <a:ext cx="5040753" cy="269874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exception handling in js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020" y="3583405"/>
            <a:ext cx="4998549" cy="267614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exception handling in js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4184" y="3611957"/>
            <a:ext cx="4945219" cy="2647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25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2"/>
                                        </p:tgtEl>
                                        <p:attrNameLst>
                                          <p:attrName>style.visibility</p:attrName>
                                        </p:attrNameLst>
                                      </p:cBhvr>
                                      <p:to>
                                        <p:strVal val="visible"/>
                                      </p:to>
                                    </p:set>
                                    <p:animEffect transition="in" filter="fade">
                                      <p:cBhvr>
                                        <p:cTn id="14" dur="1000"/>
                                        <p:tgtEl>
                                          <p:spTgt spid="2052"/>
                                        </p:tgtEl>
                                      </p:cBhvr>
                                    </p:animEffect>
                                    <p:anim calcmode="lin" valueType="num">
                                      <p:cBhvr>
                                        <p:cTn id="15" dur="1000" fill="hold"/>
                                        <p:tgtEl>
                                          <p:spTgt spid="2052"/>
                                        </p:tgtEl>
                                        <p:attrNameLst>
                                          <p:attrName>ppt_x</p:attrName>
                                        </p:attrNameLst>
                                      </p:cBhvr>
                                      <p:tavLst>
                                        <p:tav tm="0">
                                          <p:val>
                                            <p:strVal val="#ppt_x"/>
                                          </p:val>
                                        </p:tav>
                                        <p:tav tm="100000">
                                          <p:val>
                                            <p:strVal val="#ppt_x"/>
                                          </p:val>
                                        </p:tav>
                                      </p:tavLst>
                                    </p:anim>
                                    <p:anim calcmode="lin" valueType="num">
                                      <p:cBhvr>
                                        <p:cTn id="16"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54"/>
                                        </p:tgtEl>
                                        <p:attrNameLst>
                                          <p:attrName>style.visibility</p:attrName>
                                        </p:attrNameLst>
                                      </p:cBhvr>
                                      <p:to>
                                        <p:strVal val="visible"/>
                                      </p:to>
                                    </p:set>
                                    <p:animEffect transition="in" filter="fade">
                                      <p:cBhvr>
                                        <p:cTn id="21" dur="1000"/>
                                        <p:tgtEl>
                                          <p:spTgt spid="2054"/>
                                        </p:tgtEl>
                                      </p:cBhvr>
                                    </p:animEffect>
                                    <p:anim calcmode="lin" valueType="num">
                                      <p:cBhvr>
                                        <p:cTn id="22" dur="1000" fill="hold"/>
                                        <p:tgtEl>
                                          <p:spTgt spid="2054"/>
                                        </p:tgtEl>
                                        <p:attrNameLst>
                                          <p:attrName>ppt_x</p:attrName>
                                        </p:attrNameLst>
                                      </p:cBhvr>
                                      <p:tavLst>
                                        <p:tav tm="0">
                                          <p:val>
                                            <p:strVal val="#ppt_x"/>
                                          </p:val>
                                        </p:tav>
                                        <p:tav tm="100000">
                                          <p:val>
                                            <p:strVal val="#ppt_x"/>
                                          </p:val>
                                        </p:tav>
                                      </p:tavLst>
                                    </p:anim>
                                    <p:anim calcmode="lin" valueType="num">
                                      <p:cBhvr>
                                        <p:cTn id="23" dur="1000" fill="hold"/>
                                        <p:tgtEl>
                                          <p:spTgt spid="205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056"/>
                                        </p:tgtEl>
                                        <p:attrNameLst>
                                          <p:attrName>style.visibility</p:attrName>
                                        </p:attrNameLst>
                                      </p:cBhvr>
                                      <p:to>
                                        <p:strVal val="visible"/>
                                      </p:to>
                                    </p:set>
                                    <p:animEffect transition="in" filter="fade">
                                      <p:cBhvr>
                                        <p:cTn id="28" dur="1000"/>
                                        <p:tgtEl>
                                          <p:spTgt spid="2056"/>
                                        </p:tgtEl>
                                      </p:cBhvr>
                                    </p:animEffect>
                                    <p:anim calcmode="lin" valueType="num">
                                      <p:cBhvr>
                                        <p:cTn id="29" dur="1000" fill="hold"/>
                                        <p:tgtEl>
                                          <p:spTgt spid="2056"/>
                                        </p:tgtEl>
                                        <p:attrNameLst>
                                          <p:attrName>ppt_x</p:attrName>
                                        </p:attrNameLst>
                                      </p:cBhvr>
                                      <p:tavLst>
                                        <p:tav tm="0">
                                          <p:val>
                                            <p:strVal val="#ppt_x"/>
                                          </p:val>
                                        </p:tav>
                                        <p:tav tm="100000">
                                          <p:val>
                                            <p:strVal val="#ppt_x"/>
                                          </p:val>
                                        </p:tav>
                                      </p:tavLst>
                                    </p:anim>
                                    <p:anim calcmode="lin" valueType="num">
                                      <p:cBhvr>
                                        <p:cTn id="30" dur="1000" fill="hold"/>
                                        <p:tgtEl>
                                          <p:spTgt spid="20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40938"/>
            <a:ext cx="9601196" cy="1303867"/>
          </a:xfrm>
        </p:spPr>
        <p:txBody>
          <a:bodyPr>
            <a:normAutofit/>
          </a:bodyPr>
          <a:lstStyle/>
          <a:p>
            <a:r>
              <a:rPr lang="en-US" dirty="0"/>
              <a:t>Working with </a:t>
            </a:r>
            <a:r>
              <a:rPr lang="en-US" dirty="0" smtClean="0"/>
              <a:t>sessions </a:t>
            </a:r>
            <a:br>
              <a:rPr lang="en-US" dirty="0" smtClean="0"/>
            </a:br>
            <a:r>
              <a:rPr lang="en-US" sz="2200" dirty="0" smtClean="0">
                <a:latin typeface="Calibri Light" panose="020F0302020204030204" pitchFamily="34" charset="0"/>
                <a:cs typeface="Calibri Light" panose="020F0302020204030204" pitchFamily="34" charset="0"/>
              </a:rPr>
              <a:t>(</a:t>
            </a:r>
            <a:r>
              <a:rPr lang="en-US" sz="2200" b="1" dirty="0">
                <a:latin typeface="Calibri Light" panose="020F0302020204030204" pitchFamily="34" charset="0"/>
                <a:cs typeface="Calibri Light" panose="020F0302020204030204" pitchFamily="34" charset="0"/>
              </a:rPr>
              <a:t> how to track the session between different JSP </a:t>
            </a:r>
            <a:r>
              <a:rPr lang="en-US" sz="2200" b="1" dirty="0" smtClean="0">
                <a:latin typeface="Calibri Light" panose="020F0302020204030204" pitchFamily="34" charset="0"/>
                <a:cs typeface="Calibri Light" panose="020F0302020204030204" pitchFamily="34" charset="0"/>
              </a:rPr>
              <a:t>pages)</a:t>
            </a:r>
            <a:endParaRPr lang="en-US" sz="2200" dirty="0">
              <a:latin typeface="Calibri Light" panose="020F0302020204030204" pitchFamily="34" charset="0"/>
              <a:cs typeface="Calibri Light" panose="020F0302020204030204" pitchFamily="34" charset="0"/>
            </a:endParaRPr>
          </a:p>
        </p:txBody>
      </p:sp>
      <p:pic>
        <p:nvPicPr>
          <p:cNvPr id="4" name="Picture 3"/>
          <p:cNvPicPr>
            <a:picLocks noChangeAspect="1"/>
          </p:cNvPicPr>
          <p:nvPr/>
        </p:nvPicPr>
        <p:blipFill>
          <a:blip r:embed="rId2"/>
          <a:stretch>
            <a:fillRect/>
          </a:stretch>
        </p:blipFill>
        <p:spPr>
          <a:xfrm>
            <a:off x="937287" y="1944805"/>
            <a:ext cx="7480361" cy="4210335"/>
          </a:xfrm>
          <a:prstGeom prst="rect">
            <a:avLst/>
          </a:prstGeom>
        </p:spPr>
      </p:pic>
      <p:sp>
        <p:nvSpPr>
          <p:cNvPr id="5" name="Rectangle 4"/>
          <p:cNvSpPr/>
          <p:nvPr/>
        </p:nvSpPr>
        <p:spPr>
          <a:xfrm>
            <a:off x="8400980" y="2461821"/>
            <a:ext cx="3072825" cy="3693319"/>
          </a:xfrm>
          <a:prstGeom prst="rect">
            <a:avLst/>
          </a:prstGeom>
        </p:spPr>
        <p:txBody>
          <a:bodyPr wrap="square">
            <a:spAutoFit/>
          </a:bodyPr>
          <a:lstStyle/>
          <a:p>
            <a:r>
              <a:rPr lang="en-US" dirty="0">
                <a:solidFill>
                  <a:srgbClr val="000080"/>
                </a:solidFill>
                <a:latin typeface="Helvetica Neue"/>
              </a:rPr>
              <a:t>The above page prompts the user to enter his/her name. Once the user clicks on the submit button, </a:t>
            </a:r>
            <a:r>
              <a:rPr lang="en-US" dirty="0" err="1">
                <a:solidFill>
                  <a:srgbClr val="000080"/>
                </a:solidFill>
                <a:latin typeface="Helvetica Neue"/>
              </a:rPr>
              <a:t>savenametosession.jsp</a:t>
            </a:r>
            <a:r>
              <a:rPr lang="en-US" dirty="0">
                <a:solidFill>
                  <a:srgbClr val="000080"/>
                </a:solidFill>
                <a:latin typeface="Helvetica Neue"/>
              </a:rPr>
              <a:t> is called. The JSP </a:t>
            </a:r>
            <a:r>
              <a:rPr lang="en-US" dirty="0" err="1">
                <a:solidFill>
                  <a:srgbClr val="000080"/>
                </a:solidFill>
                <a:latin typeface="Helvetica Neue"/>
              </a:rPr>
              <a:t>savenametosession.jsp</a:t>
            </a:r>
            <a:r>
              <a:rPr lang="en-US" dirty="0">
                <a:solidFill>
                  <a:srgbClr val="000080"/>
                </a:solidFill>
                <a:latin typeface="Helvetica Neue"/>
              </a:rPr>
              <a:t> retrieves the user name from request attributes and saves into the user session using the function </a:t>
            </a:r>
            <a:r>
              <a:rPr lang="en-US" i="1" dirty="0" err="1">
                <a:solidFill>
                  <a:srgbClr val="000080"/>
                </a:solidFill>
                <a:latin typeface="Helvetica Neue"/>
              </a:rPr>
              <a:t>session.setAttribute</a:t>
            </a:r>
            <a:r>
              <a:rPr lang="en-US" i="1" dirty="0">
                <a:solidFill>
                  <a:srgbClr val="000080"/>
                </a:solidFill>
                <a:latin typeface="Helvetica Neue"/>
              </a:rPr>
              <a:t>("</a:t>
            </a:r>
            <a:r>
              <a:rPr lang="en-US" i="1" dirty="0" err="1">
                <a:solidFill>
                  <a:srgbClr val="000080"/>
                </a:solidFill>
                <a:latin typeface="Helvetica Neue"/>
              </a:rPr>
              <a:t>username",username</a:t>
            </a:r>
            <a:r>
              <a:rPr lang="en-US" i="1" dirty="0">
                <a:solidFill>
                  <a:srgbClr val="000080"/>
                </a:solidFill>
                <a:latin typeface="Helvetica Neue"/>
              </a:rPr>
              <a:t>);</a:t>
            </a:r>
            <a:r>
              <a:rPr lang="en-US" dirty="0">
                <a:solidFill>
                  <a:srgbClr val="000080"/>
                </a:solidFill>
                <a:latin typeface="Helvetica Neue"/>
              </a:rPr>
              <a:t>.</a:t>
            </a:r>
            <a:endParaRPr lang="en-US" dirty="0"/>
          </a:p>
        </p:txBody>
      </p:sp>
    </p:spTree>
    <p:extLst>
      <p:ext uri="{BB962C8B-B14F-4D97-AF65-F5344CB8AC3E}">
        <p14:creationId xmlns:p14="http://schemas.microsoft.com/office/powerpoint/2010/main" val="3271635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79189" y="686439"/>
            <a:ext cx="7639829" cy="5523292"/>
          </a:xfrm>
          <a:prstGeom prst="rect">
            <a:avLst/>
          </a:prstGeom>
        </p:spPr>
      </p:pic>
      <p:sp>
        <p:nvSpPr>
          <p:cNvPr id="6" name="Rectangle 5"/>
          <p:cNvSpPr/>
          <p:nvPr/>
        </p:nvSpPr>
        <p:spPr>
          <a:xfrm>
            <a:off x="8179558" y="2661019"/>
            <a:ext cx="3107141" cy="3139321"/>
          </a:xfrm>
          <a:prstGeom prst="rect">
            <a:avLst/>
          </a:prstGeom>
        </p:spPr>
        <p:txBody>
          <a:bodyPr wrap="square">
            <a:spAutoFit/>
          </a:bodyPr>
          <a:lstStyle/>
          <a:p>
            <a:r>
              <a:rPr lang="en-US" dirty="0">
                <a:solidFill>
                  <a:srgbClr val="0070C0"/>
                </a:solidFill>
                <a:latin typeface="Helvetica Neue"/>
              </a:rPr>
              <a:t> The above JSP saves the user name into the session object and displays a link to next pages (</a:t>
            </a:r>
            <a:r>
              <a:rPr lang="en-US" dirty="0" err="1">
                <a:solidFill>
                  <a:srgbClr val="0070C0"/>
                </a:solidFill>
                <a:latin typeface="Helvetica Neue"/>
              </a:rPr>
              <a:t>showsessionvalue.jsp</a:t>
            </a:r>
            <a:r>
              <a:rPr lang="en-US" dirty="0">
                <a:solidFill>
                  <a:srgbClr val="0070C0"/>
                </a:solidFill>
                <a:latin typeface="Helvetica Neue"/>
              </a:rPr>
              <a:t>). When user clicks on the "Next Page to view session value" link, the JSP page </a:t>
            </a:r>
            <a:r>
              <a:rPr lang="en-US" dirty="0" err="1">
                <a:solidFill>
                  <a:srgbClr val="0070C0"/>
                </a:solidFill>
                <a:latin typeface="Helvetica Neue"/>
              </a:rPr>
              <a:t>showsessionvalue.jsp</a:t>
            </a:r>
            <a:r>
              <a:rPr lang="en-US" dirty="0">
                <a:solidFill>
                  <a:srgbClr val="0070C0"/>
                </a:solidFill>
                <a:latin typeface="Helvetica Neue"/>
              </a:rPr>
              <a:t> displays the user name to the user.</a:t>
            </a:r>
            <a:endParaRPr lang="en-US" dirty="0">
              <a:solidFill>
                <a:srgbClr val="0070C0"/>
              </a:solidFill>
            </a:endParaRPr>
          </a:p>
        </p:txBody>
      </p:sp>
    </p:spTree>
    <p:extLst>
      <p:ext uri="{BB962C8B-B14F-4D97-AF65-F5344CB8AC3E}">
        <p14:creationId xmlns:p14="http://schemas.microsoft.com/office/powerpoint/2010/main" val="249322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1880" y="804712"/>
            <a:ext cx="8653816" cy="710190"/>
          </a:xfrm>
        </p:spPr>
        <p:txBody>
          <a:bodyPr>
            <a:normAutofit fontScale="90000"/>
          </a:bodyPr>
          <a:lstStyle/>
          <a:p>
            <a:r>
              <a:rPr lang="en-US" dirty="0"/>
              <a:t> </a:t>
            </a:r>
            <a:r>
              <a:rPr lang="en-US" dirty="0" err="1" smtClean="0"/>
              <a:t>showsessionvalue.jsp</a:t>
            </a:r>
            <a:endParaRPr lang="en-US" dirty="0"/>
          </a:p>
        </p:txBody>
      </p:sp>
      <p:pic>
        <p:nvPicPr>
          <p:cNvPr id="4" name="Picture 3"/>
          <p:cNvPicPr>
            <a:picLocks noChangeAspect="1"/>
          </p:cNvPicPr>
          <p:nvPr/>
        </p:nvPicPr>
        <p:blipFill>
          <a:blip r:embed="rId2"/>
          <a:stretch>
            <a:fillRect/>
          </a:stretch>
        </p:blipFill>
        <p:spPr>
          <a:xfrm>
            <a:off x="1097008" y="1869743"/>
            <a:ext cx="7056843" cy="4313396"/>
          </a:xfrm>
          <a:prstGeom prst="rect">
            <a:avLst/>
          </a:prstGeom>
        </p:spPr>
      </p:pic>
      <p:sp>
        <p:nvSpPr>
          <p:cNvPr id="5" name="Rectangle 4"/>
          <p:cNvSpPr/>
          <p:nvPr/>
        </p:nvSpPr>
        <p:spPr>
          <a:xfrm>
            <a:off x="7970293" y="2750993"/>
            <a:ext cx="3425588" cy="954107"/>
          </a:xfrm>
          <a:prstGeom prst="rect">
            <a:avLst/>
          </a:prstGeom>
        </p:spPr>
        <p:txBody>
          <a:bodyPr wrap="square">
            <a:spAutoFit/>
          </a:bodyPr>
          <a:lstStyle/>
          <a:p>
            <a:r>
              <a:rPr lang="en-US" sz="1400" dirty="0">
                <a:solidFill>
                  <a:srgbClr val="000080"/>
                </a:solidFill>
                <a:latin typeface="Helvetica Neue"/>
              </a:rPr>
              <a:t>The </a:t>
            </a:r>
            <a:r>
              <a:rPr lang="en-US" sz="1400" dirty="0" smtClean="0">
                <a:solidFill>
                  <a:srgbClr val="000080"/>
                </a:solidFill>
                <a:latin typeface="Helvetica Neue"/>
              </a:rPr>
              <a:t>function</a:t>
            </a:r>
            <a:r>
              <a:rPr lang="en-US" sz="1400" dirty="0">
                <a:solidFill>
                  <a:srgbClr val="000080"/>
                </a:solidFill>
                <a:latin typeface="Helvetica Neue"/>
              </a:rPr>
              <a:t> </a:t>
            </a:r>
            <a:endParaRPr lang="en-US" sz="1400" dirty="0" smtClean="0">
              <a:solidFill>
                <a:srgbClr val="000080"/>
              </a:solidFill>
              <a:latin typeface="Helvetica Neue"/>
            </a:endParaRPr>
          </a:p>
          <a:p>
            <a:r>
              <a:rPr lang="en-US" sz="1400" b="1" dirty="0" err="1" smtClean="0">
                <a:solidFill>
                  <a:srgbClr val="000080"/>
                </a:solidFill>
                <a:latin typeface="Helvetica Neue"/>
              </a:rPr>
              <a:t>session.getAttribute</a:t>
            </a:r>
            <a:r>
              <a:rPr lang="en-US" sz="1400" b="1" dirty="0">
                <a:solidFill>
                  <a:srgbClr val="000080"/>
                </a:solidFill>
                <a:latin typeface="Helvetica Neue"/>
              </a:rPr>
              <a:t>("username")</a:t>
            </a:r>
            <a:r>
              <a:rPr lang="en-US" sz="1400" dirty="0">
                <a:solidFill>
                  <a:srgbClr val="000080"/>
                </a:solidFill>
                <a:latin typeface="Helvetica Neue"/>
              </a:rPr>
              <a:t> </a:t>
            </a:r>
            <a:endParaRPr lang="en-US" sz="1400" dirty="0" smtClean="0">
              <a:solidFill>
                <a:srgbClr val="000080"/>
              </a:solidFill>
              <a:latin typeface="Helvetica Neue"/>
            </a:endParaRPr>
          </a:p>
          <a:p>
            <a:r>
              <a:rPr lang="en-US" sz="1400" dirty="0" smtClean="0">
                <a:solidFill>
                  <a:srgbClr val="000080"/>
                </a:solidFill>
                <a:latin typeface="Helvetica Neue"/>
              </a:rPr>
              <a:t>is </a:t>
            </a:r>
            <a:r>
              <a:rPr lang="en-US" sz="1400" dirty="0">
                <a:solidFill>
                  <a:srgbClr val="000080"/>
                </a:solidFill>
                <a:latin typeface="Helvetica Neue"/>
              </a:rPr>
              <a:t>used to retrieve the user name saved in the session.</a:t>
            </a:r>
            <a:endParaRPr lang="en-US" sz="1400" dirty="0"/>
          </a:p>
        </p:txBody>
      </p:sp>
    </p:spTree>
    <p:extLst>
      <p:ext uri="{BB962C8B-B14F-4D97-AF65-F5344CB8AC3E}">
        <p14:creationId xmlns:p14="http://schemas.microsoft.com/office/powerpoint/2010/main" val="218893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25857" y="749844"/>
            <a:ext cx="6400800" cy="390525"/>
          </a:xfrm>
          <a:prstGeom prst="rect">
            <a:avLst/>
          </a:prstGeom>
        </p:spPr>
      </p:pic>
      <p:sp>
        <p:nvSpPr>
          <p:cNvPr id="5" name="Rectangle 4"/>
          <p:cNvSpPr/>
          <p:nvPr/>
        </p:nvSpPr>
        <p:spPr>
          <a:xfrm>
            <a:off x="973326" y="1110180"/>
            <a:ext cx="7610904" cy="1246495"/>
          </a:xfrm>
          <a:prstGeom prst="rect">
            <a:avLst/>
          </a:prstGeom>
        </p:spPr>
        <p:txBody>
          <a:bodyPr wrap="square">
            <a:spAutoFit/>
          </a:bodyPr>
          <a:lstStyle/>
          <a:p>
            <a:pPr>
              <a:buFont typeface="Arial" panose="020B0604020202020204" pitchFamily="34" charset="0"/>
              <a:buChar char="•"/>
            </a:pPr>
            <a:r>
              <a:rPr lang="en-US" sz="1500" dirty="0">
                <a:solidFill>
                  <a:srgbClr val="222222"/>
                </a:solidFill>
                <a:latin typeface="Calibri" panose="020F0502020204030204" pitchFamily="34" charset="0"/>
                <a:cs typeface="Calibri" panose="020F0502020204030204" pitchFamily="34" charset="0"/>
              </a:rPr>
              <a:t>Cookies are the text files which are stored on the client machine.</a:t>
            </a:r>
          </a:p>
          <a:p>
            <a:pPr>
              <a:buFont typeface="Arial" panose="020B0604020202020204" pitchFamily="34" charset="0"/>
              <a:buChar char="•"/>
            </a:pPr>
            <a:r>
              <a:rPr lang="en-US" sz="1500" dirty="0">
                <a:solidFill>
                  <a:srgbClr val="222222"/>
                </a:solidFill>
                <a:latin typeface="Calibri" panose="020F0502020204030204" pitchFamily="34" charset="0"/>
                <a:cs typeface="Calibri" panose="020F0502020204030204" pitchFamily="34" charset="0"/>
              </a:rPr>
              <a:t>They are used to track the information for various purposes.</a:t>
            </a:r>
          </a:p>
          <a:p>
            <a:pPr>
              <a:buFont typeface="Arial" panose="020B0604020202020204" pitchFamily="34" charset="0"/>
              <a:buChar char="•"/>
            </a:pPr>
            <a:r>
              <a:rPr lang="en-US" sz="1500" dirty="0">
                <a:solidFill>
                  <a:srgbClr val="222222"/>
                </a:solidFill>
                <a:latin typeface="Calibri" panose="020F0502020204030204" pitchFamily="34" charset="0"/>
                <a:cs typeface="Calibri" panose="020F0502020204030204" pitchFamily="34" charset="0"/>
              </a:rPr>
              <a:t>It supports HTTP cookies using servlet technology</a:t>
            </a:r>
          </a:p>
          <a:p>
            <a:pPr>
              <a:buFont typeface="Arial" panose="020B0604020202020204" pitchFamily="34" charset="0"/>
              <a:buChar char="•"/>
            </a:pPr>
            <a:r>
              <a:rPr lang="en-US" sz="1500" dirty="0">
                <a:solidFill>
                  <a:srgbClr val="222222"/>
                </a:solidFill>
                <a:latin typeface="Calibri" panose="020F0502020204030204" pitchFamily="34" charset="0"/>
                <a:cs typeface="Calibri" panose="020F0502020204030204" pitchFamily="34" charset="0"/>
              </a:rPr>
              <a:t>The cookies are set in the HTTP Header.</a:t>
            </a:r>
          </a:p>
          <a:p>
            <a:pPr>
              <a:buFont typeface="Arial" panose="020B0604020202020204" pitchFamily="34" charset="0"/>
              <a:buChar char="•"/>
            </a:pPr>
            <a:r>
              <a:rPr lang="en-US" sz="1500" dirty="0">
                <a:solidFill>
                  <a:srgbClr val="222222"/>
                </a:solidFill>
                <a:latin typeface="Calibri" panose="020F0502020204030204" pitchFamily="34" charset="0"/>
                <a:cs typeface="Calibri" panose="020F0502020204030204" pitchFamily="34" charset="0"/>
              </a:rPr>
              <a:t>If the browser is configured to store cookies, it will keep information until expiry date.</a:t>
            </a:r>
            <a:endParaRPr lang="en-US" sz="1500" b="0" i="0" dirty="0">
              <a:solidFill>
                <a:srgbClr val="222222"/>
              </a:solidFill>
              <a:effectLst/>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3"/>
          <a:stretch>
            <a:fillRect/>
          </a:stretch>
        </p:blipFill>
        <p:spPr>
          <a:xfrm>
            <a:off x="910952" y="2524328"/>
            <a:ext cx="4000500" cy="1352550"/>
          </a:xfrm>
          <a:prstGeom prst="rect">
            <a:avLst/>
          </a:prstGeom>
        </p:spPr>
      </p:pic>
      <p:sp>
        <p:nvSpPr>
          <p:cNvPr id="7" name="Rectangle 6"/>
          <p:cNvSpPr/>
          <p:nvPr/>
        </p:nvSpPr>
        <p:spPr>
          <a:xfrm>
            <a:off x="850711" y="4154160"/>
            <a:ext cx="3857767" cy="1477328"/>
          </a:xfrm>
          <a:prstGeom prst="rect">
            <a:avLst/>
          </a:prstGeom>
        </p:spPr>
        <p:txBody>
          <a:bodyPr wrap="square">
            <a:spAutoFit/>
          </a:bodyPr>
          <a:lstStyle/>
          <a:p>
            <a:r>
              <a:rPr lang="en-US" sz="1500" b="1" dirty="0">
                <a:solidFill>
                  <a:srgbClr val="222222"/>
                </a:solidFill>
                <a:latin typeface="Calibri" panose="020F0502020204030204" pitchFamily="34" charset="0"/>
                <a:cs typeface="Calibri" panose="020F0502020204030204" pitchFamily="34" charset="0"/>
              </a:rPr>
              <a:t>Example:</a:t>
            </a:r>
          </a:p>
          <a:p>
            <a:r>
              <a:rPr lang="en-US" sz="1500" dirty="0">
                <a:solidFill>
                  <a:srgbClr val="222222"/>
                </a:solidFill>
                <a:latin typeface="Calibri" panose="020F0502020204030204" pitchFamily="34" charset="0"/>
                <a:cs typeface="Calibri" panose="020F0502020204030204" pitchFamily="34" charset="0"/>
              </a:rPr>
              <a:t>In this JSP cookies example, we will learn how to call cookie constructor in JSP by creating cookies of username and email, and add age to the cookie for 10 hours and trying to get the variable names in the </a:t>
            </a:r>
            <a:r>
              <a:rPr lang="en-US" sz="1500" dirty="0" err="1">
                <a:solidFill>
                  <a:srgbClr val="222222"/>
                </a:solidFill>
                <a:latin typeface="Calibri" panose="020F0502020204030204" pitchFamily="34" charset="0"/>
                <a:cs typeface="Calibri" panose="020F0502020204030204" pitchFamily="34" charset="0"/>
              </a:rPr>
              <a:t>action_cookie.jsp</a:t>
            </a:r>
            <a:endParaRPr lang="en-US" sz="1500" b="0" i="0" dirty="0">
              <a:solidFill>
                <a:srgbClr val="222222"/>
              </a:solidFill>
              <a:effectLst/>
              <a:latin typeface="Calibri" panose="020F0502020204030204" pitchFamily="34" charset="0"/>
              <a:cs typeface="Calibri" panose="020F0502020204030204" pitchFamily="34" charset="0"/>
            </a:endParaRPr>
          </a:p>
        </p:txBody>
      </p:sp>
      <p:pic>
        <p:nvPicPr>
          <p:cNvPr id="9" name="Picture 8"/>
          <p:cNvPicPr>
            <a:picLocks noChangeAspect="1"/>
          </p:cNvPicPr>
          <p:nvPr/>
        </p:nvPicPr>
        <p:blipFill>
          <a:blip r:embed="rId4"/>
          <a:stretch>
            <a:fillRect/>
          </a:stretch>
        </p:blipFill>
        <p:spPr>
          <a:xfrm>
            <a:off x="8693412" y="1733427"/>
            <a:ext cx="1752600" cy="333375"/>
          </a:xfrm>
          <a:prstGeom prst="rect">
            <a:avLst/>
          </a:prstGeom>
        </p:spPr>
      </p:pic>
      <p:pic>
        <p:nvPicPr>
          <p:cNvPr id="10" name="Picture 9"/>
          <p:cNvPicPr>
            <a:picLocks noChangeAspect="1"/>
          </p:cNvPicPr>
          <p:nvPr/>
        </p:nvPicPr>
        <p:blipFill>
          <a:blip r:embed="rId5"/>
          <a:stretch>
            <a:fillRect/>
          </a:stretch>
        </p:blipFill>
        <p:spPr>
          <a:xfrm>
            <a:off x="5759355" y="2472917"/>
            <a:ext cx="5765112" cy="3777142"/>
          </a:xfrm>
          <a:prstGeom prst="rect">
            <a:avLst/>
          </a:prstGeom>
        </p:spPr>
      </p:pic>
    </p:spTree>
    <p:extLst>
      <p:ext uri="{BB962C8B-B14F-4D97-AF65-F5344CB8AC3E}">
        <p14:creationId xmlns:p14="http://schemas.microsoft.com/office/powerpoint/2010/main" val="174449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6009" y="883271"/>
            <a:ext cx="2826415" cy="369332"/>
          </a:xfrm>
          <a:prstGeom prst="rect">
            <a:avLst/>
          </a:prstGeom>
        </p:spPr>
        <p:txBody>
          <a:bodyPr wrap="none">
            <a:spAutoFit/>
          </a:bodyPr>
          <a:lstStyle/>
          <a:p>
            <a:r>
              <a:rPr lang="en-US" b="1" dirty="0" err="1">
                <a:solidFill>
                  <a:srgbClr val="222222"/>
                </a:solidFill>
                <a:latin typeface="Source Sans Pro"/>
              </a:rPr>
              <a:t>Action_cookie_main.jsp</a:t>
            </a:r>
            <a:endParaRPr lang="en-US" dirty="0"/>
          </a:p>
        </p:txBody>
      </p:sp>
      <p:pic>
        <p:nvPicPr>
          <p:cNvPr id="5" name="Picture 4"/>
          <p:cNvPicPr>
            <a:picLocks noChangeAspect="1"/>
          </p:cNvPicPr>
          <p:nvPr/>
        </p:nvPicPr>
        <p:blipFill>
          <a:blip r:embed="rId2"/>
          <a:stretch>
            <a:fillRect/>
          </a:stretch>
        </p:blipFill>
        <p:spPr>
          <a:xfrm>
            <a:off x="737286" y="1535017"/>
            <a:ext cx="6010275" cy="4333875"/>
          </a:xfrm>
          <a:prstGeom prst="rect">
            <a:avLst/>
          </a:prstGeom>
        </p:spPr>
      </p:pic>
      <p:pic>
        <p:nvPicPr>
          <p:cNvPr id="6" name="Picture 5"/>
          <p:cNvPicPr>
            <a:picLocks noChangeAspect="1"/>
          </p:cNvPicPr>
          <p:nvPr/>
        </p:nvPicPr>
        <p:blipFill>
          <a:blip r:embed="rId3"/>
          <a:stretch>
            <a:fillRect/>
          </a:stretch>
        </p:blipFill>
        <p:spPr>
          <a:xfrm>
            <a:off x="6747561" y="1712935"/>
            <a:ext cx="4279830" cy="3647343"/>
          </a:xfrm>
          <a:prstGeom prst="rect">
            <a:avLst/>
          </a:prstGeom>
        </p:spPr>
      </p:pic>
    </p:spTree>
    <p:extLst>
      <p:ext uri="{BB962C8B-B14F-4D97-AF65-F5344CB8AC3E}">
        <p14:creationId xmlns:p14="http://schemas.microsoft.com/office/powerpoint/2010/main" val="3361971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62579" y="2749941"/>
            <a:ext cx="5655933" cy="1885311"/>
          </a:xfrm>
          <a:prstGeom prst="rect">
            <a:avLst/>
          </a:prstGeom>
        </p:spPr>
      </p:pic>
      <p:pic>
        <p:nvPicPr>
          <p:cNvPr id="5" name="Picture 4"/>
          <p:cNvPicPr>
            <a:picLocks noChangeAspect="1"/>
          </p:cNvPicPr>
          <p:nvPr/>
        </p:nvPicPr>
        <p:blipFill>
          <a:blip r:embed="rId3"/>
          <a:stretch>
            <a:fillRect/>
          </a:stretch>
        </p:blipFill>
        <p:spPr>
          <a:xfrm>
            <a:off x="6518512" y="2932349"/>
            <a:ext cx="4358754" cy="1520496"/>
          </a:xfrm>
          <a:prstGeom prst="rect">
            <a:avLst/>
          </a:prstGeom>
        </p:spPr>
      </p:pic>
      <p:sp>
        <p:nvSpPr>
          <p:cNvPr id="6" name="Rectangle 5"/>
          <p:cNvSpPr/>
          <p:nvPr/>
        </p:nvSpPr>
        <p:spPr>
          <a:xfrm>
            <a:off x="4576951" y="1360942"/>
            <a:ext cx="1701019" cy="523220"/>
          </a:xfrm>
          <a:prstGeom prst="rect">
            <a:avLst/>
          </a:prstGeom>
        </p:spPr>
        <p:txBody>
          <a:bodyPr wrap="square">
            <a:spAutoFit/>
          </a:bodyPr>
          <a:lstStyle/>
          <a:p>
            <a:r>
              <a:rPr lang="en-US" sz="2800" b="1" dirty="0">
                <a:solidFill>
                  <a:srgbClr val="222222"/>
                </a:solidFill>
                <a:latin typeface="Source Sans Pro"/>
              </a:rPr>
              <a:t>Output:</a:t>
            </a:r>
            <a:endParaRPr lang="en-US" sz="2800" b="1" i="0" dirty="0">
              <a:solidFill>
                <a:srgbClr val="222222"/>
              </a:solidFill>
              <a:effectLst/>
              <a:latin typeface="Source Sans Pro"/>
            </a:endParaRPr>
          </a:p>
        </p:txBody>
      </p:sp>
    </p:spTree>
    <p:extLst>
      <p:ext uri="{BB962C8B-B14F-4D97-AF65-F5344CB8AC3E}">
        <p14:creationId xmlns:p14="http://schemas.microsoft.com/office/powerpoint/2010/main" val="718709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992" y="791064"/>
            <a:ext cx="4789865" cy="819372"/>
          </a:xfrm>
        </p:spPr>
        <p:txBody>
          <a:bodyPr>
            <a:normAutofit/>
          </a:bodyPr>
          <a:lstStyle/>
          <a:p>
            <a:r>
              <a:rPr lang="en-US" sz="3000" b="1" dirty="0"/>
              <a:t>Registration &amp; Login Form</a:t>
            </a:r>
          </a:p>
        </p:txBody>
      </p:sp>
      <p:pic>
        <p:nvPicPr>
          <p:cNvPr id="1026" name="Picture 2" descr="JSP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838" y="1961888"/>
            <a:ext cx="4825858" cy="41991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5758857" y="658199"/>
            <a:ext cx="5377716" cy="1303689"/>
          </a:xfrm>
          <a:prstGeom prst="rect">
            <a:avLst/>
          </a:prstGeom>
        </p:spPr>
      </p:pic>
      <p:pic>
        <p:nvPicPr>
          <p:cNvPr id="5" name="Picture 4"/>
          <p:cNvPicPr>
            <a:picLocks noChangeAspect="1"/>
          </p:cNvPicPr>
          <p:nvPr/>
        </p:nvPicPr>
        <p:blipFill>
          <a:blip r:embed="rId4"/>
          <a:stretch>
            <a:fillRect/>
          </a:stretch>
        </p:blipFill>
        <p:spPr>
          <a:xfrm>
            <a:off x="4544206" y="1929448"/>
            <a:ext cx="5377716" cy="2076428"/>
          </a:xfrm>
          <a:prstGeom prst="rect">
            <a:avLst/>
          </a:prstGeom>
        </p:spPr>
      </p:pic>
      <p:pic>
        <p:nvPicPr>
          <p:cNvPr id="6" name="Picture 5"/>
          <p:cNvPicPr>
            <a:picLocks noChangeAspect="1"/>
          </p:cNvPicPr>
          <p:nvPr/>
        </p:nvPicPr>
        <p:blipFill>
          <a:blip r:embed="rId5"/>
          <a:stretch>
            <a:fillRect/>
          </a:stretch>
        </p:blipFill>
        <p:spPr>
          <a:xfrm>
            <a:off x="4189611" y="4061450"/>
            <a:ext cx="3839999" cy="1374946"/>
          </a:xfrm>
          <a:prstGeom prst="rect">
            <a:avLst/>
          </a:prstGeom>
        </p:spPr>
      </p:pic>
      <p:pic>
        <p:nvPicPr>
          <p:cNvPr id="7" name="Picture 6"/>
          <p:cNvPicPr>
            <a:picLocks noChangeAspect="1"/>
          </p:cNvPicPr>
          <p:nvPr/>
        </p:nvPicPr>
        <p:blipFill>
          <a:blip r:embed="rId6"/>
          <a:stretch>
            <a:fillRect/>
          </a:stretch>
        </p:blipFill>
        <p:spPr>
          <a:xfrm>
            <a:off x="8029610" y="3778000"/>
            <a:ext cx="3483153" cy="1485900"/>
          </a:xfrm>
          <a:prstGeom prst="rect">
            <a:avLst/>
          </a:prstGeom>
        </p:spPr>
      </p:pic>
    </p:spTree>
    <p:extLst>
      <p:ext uri="{BB962C8B-B14F-4D97-AF65-F5344CB8AC3E}">
        <p14:creationId xmlns:p14="http://schemas.microsoft.com/office/powerpoint/2010/main" val="312845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81404" y="727312"/>
            <a:ext cx="1266825" cy="381000"/>
          </a:xfrm>
          <a:prstGeom prst="rect">
            <a:avLst/>
          </a:prstGeom>
        </p:spPr>
      </p:pic>
      <p:pic>
        <p:nvPicPr>
          <p:cNvPr id="7" name="Picture 6"/>
          <p:cNvPicPr>
            <a:picLocks noChangeAspect="1"/>
          </p:cNvPicPr>
          <p:nvPr/>
        </p:nvPicPr>
        <p:blipFill>
          <a:blip r:embed="rId3"/>
          <a:stretch>
            <a:fillRect/>
          </a:stretch>
        </p:blipFill>
        <p:spPr>
          <a:xfrm>
            <a:off x="781404" y="1108312"/>
            <a:ext cx="6134100" cy="2238375"/>
          </a:xfrm>
          <a:prstGeom prst="rect">
            <a:avLst/>
          </a:prstGeom>
        </p:spPr>
      </p:pic>
      <p:pic>
        <p:nvPicPr>
          <p:cNvPr id="8" name="Picture 7"/>
          <p:cNvPicPr>
            <a:picLocks noChangeAspect="1"/>
          </p:cNvPicPr>
          <p:nvPr/>
        </p:nvPicPr>
        <p:blipFill>
          <a:blip r:embed="rId4"/>
          <a:stretch>
            <a:fillRect/>
          </a:stretch>
        </p:blipFill>
        <p:spPr>
          <a:xfrm>
            <a:off x="6359857" y="1036874"/>
            <a:ext cx="5228799" cy="4876861"/>
          </a:xfrm>
          <a:prstGeom prst="rect">
            <a:avLst/>
          </a:prstGeom>
        </p:spPr>
      </p:pic>
      <p:pic>
        <p:nvPicPr>
          <p:cNvPr id="9" name="Picture 8"/>
          <p:cNvPicPr>
            <a:picLocks noChangeAspect="1"/>
          </p:cNvPicPr>
          <p:nvPr/>
        </p:nvPicPr>
        <p:blipFill>
          <a:blip r:embed="rId5"/>
          <a:stretch>
            <a:fillRect/>
          </a:stretch>
        </p:blipFill>
        <p:spPr>
          <a:xfrm>
            <a:off x="6596416" y="5789910"/>
            <a:ext cx="663748" cy="406174"/>
          </a:xfrm>
          <a:prstGeom prst="rect">
            <a:avLst/>
          </a:prstGeom>
        </p:spPr>
      </p:pic>
      <p:sp>
        <p:nvSpPr>
          <p:cNvPr id="10" name="Rectangle 9"/>
          <p:cNvSpPr/>
          <p:nvPr/>
        </p:nvSpPr>
        <p:spPr>
          <a:xfrm>
            <a:off x="932597" y="4106633"/>
            <a:ext cx="3953302" cy="1200329"/>
          </a:xfrm>
          <a:prstGeom prst="rect">
            <a:avLst/>
          </a:prstGeom>
        </p:spPr>
        <p:txBody>
          <a:bodyPr wrap="square">
            <a:spAutoFit/>
          </a:bodyPr>
          <a:lstStyle/>
          <a:p>
            <a:r>
              <a:rPr lang="en-US" dirty="0">
                <a:solidFill>
                  <a:srgbClr val="222222"/>
                </a:solidFill>
                <a:latin typeface="Source Sans Pro"/>
              </a:rPr>
              <a:t> On click of this button the action will go to corresponding </a:t>
            </a:r>
            <a:r>
              <a:rPr lang="en-US" dirty="0" err="1">
                <a:solidFill>
                  <a:srgbClr val="222222"/>
                </a:solidFill>
                <a:latin typeface="Source Sans Pro"/>
              </a:rPr>
              <a:t>guru_register</a:t>
            </a:r>
            <a:r>
              <a:rPr lang="en-US" dirty="0">
                <a:solidFill>
                  <a:srgbClr val="222222"/>
                </a:solidFill>
                <a:latin typeface="Source Sans Pro"/>
              </a:rPr>
              <a:t> servlet where all the parameter values will be passed in the request.</a:t>
            </a:r>
            <a:endParaRPr lang="en-US" dirty="0"/>
          </a:p>
        </p:txBody>
      </p:sp>
    </p:spTree>
    <p:extLst>
      <p:ext uri="{BB962C8B-B14F-4D97-AF65-F5344CB8AC3E}">
        <p14:creationId xmlns:p14="http://schemas.microsoft.com/office/powerpoint/2010/main" val="1422946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JSP?</a:t>
            </a:r>
            <a:endParaRPr lang="en-US" dirty="0"/>
          </a:p>
        </p:txBody>
      </p:sp>
      <p:sp>
        <p:nvSpPr>
          <p:cNvPr id="3" name="Content Placeholder 2"/>
          <p:cNvSpPr>
            <a:spLocks noGrp="1"/>
          </p:cNvSpPr>
          <p:nvPr>
            <p:ph idx="1"/>
          </p:nvPr>
        </p:nvSpPr>
        <p:spPr/>
        <p:txBody>
          <a:bodyPr/>
          <a:lstStyle/>
          <a:p>
            <a:pPr algn="just"/>
            <a:r>
              <a:rPr lang="en-US" b="1" dirty="0"/>
              <a:t>JSP</a:t>
            </a:r>
            <a:r>
              <a:rPr lang="en-US" dirty="0"/>
              <a:t> technology is used to create web application just like Servlet technology. It can be thought of as an extension to Servlet because it provides more functionality than </a:t>
            </a:r>
            <a:r>
              <a:rPr lang="en-US" dirty="0" smtClean="0"/>
              <a:t>servlet.</a:t>
            </a:r>
          </a:p>
          <a:p>
            <a:pPr algn="just"/>
            <a:r>
              <a:rPr lang="en-US" dirty="0"/>
              <a:t>A JSP page consists of HTML tags and JSP tags. The JSP pages are easier to maintain than Servlet because we can separate designing and development</a:t>
            </a:r>
            <a:r>
              <a:rPr lang="en-US" dirty="0" smtClean="0"/>
              <a:t>.</a:t>
            </a:r>
          </a:p>
          <a:p>
            <a:pPr algn="just"/>
            <a:endParaRPr lang="en-US" dirty="0"/>
          </a:p>
        </p:txBody>
      </p:sp>
    </p:spTree>
    <p:extLst>
      <p:ext uri="{BB962C8B-B14F-4D97-AF65-F5344CB8AC3E}">
        <p14:creationId xmlns:p14="http://schemas.microsoft.com/office/powerpoint/2010/main" val="13190101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48991" y="708901"/>
            <a:ext cx="1495425" cy="390525"/>
          </a:xfrm>
          <a:prstGeom prst="rect">
            <a:avLst/>
          </a:prstGeom>
        </p:spPr>
      </p:pic>
      <p:pic>
        <p:nvPicPr>
          <p:cNvPr id="5" name="Picture 4"/>
          <p:cNvPicPr>
            <a:picLocks noChangeAspect="1"/>
          </p:cNvPicPr>
          <p:nvPr/>
        </p:nvPicPr>
        <p:blipFill>
          <a:blip r:embed="rId3"/>
          <a:stretch>
            <a:fillRect/>
          </a:stretch>
        </p:blipFill>
        <p:spPr>
          <a:xfrm>
            <a:off x="958329" y="1370249"/>
            <a:ext cx="4133850" cy="2752725"/>
          </a:xfrm>
          <a:prstGeom prst="rect">
            <a:avLst/>
          </a:prstGeom>
        </p:spPr>
      </p:pic>
      <p:pic>
        <p:nvPicPr>
          <p:cNvPr id="6" name="Picture 5"/>
          <p:cNvPicPr>
            <a:picLocks noChangeAspect="1"/>
          </p:cNvPicPr>
          <p:nvPr/>
        </p:nvPicPr>
        <p:blipFill>
          <a:blip r:embed="rId4"/>
          <a:stretch>
            <a:fillRect/>
          </a:stretch>
        </p:blipFill>
        <p:spPr>
          <a:xfrm>
            <a:off x="4599263" y="708900"/>
            <a:ext cx="6846092" cy="5255171"/>
          </a:xfrm>
          <a:prstGeom prst="rect">
            <a:avLst/>
          </a:prstGeom>
        </p:spPr>
      </p:pic>
      <p:sp>
        <p:nvSpPr>
          <p:cNvPr id="7" name="Rectangle 6"/>
          <p:cNvSpPr/>
          <p:nvPr/>
        </p:nvSpPr>
        <p:spPr>
          <a:xfrm>
            <a:off x="748991" y="4445410"/>
            <a:ext cx="4343188" cy="1492716"/>
          </a:xfrm>
          <a:prstGeom prst="rect">
            <a:avLst/>
          </a:prstGeom>
        </p:spPr>
        <p:txBody>
          <a:bodyPr wrap="square">
            <a:spAutoFit/>
          </a:bodyPr>
          <a:lstStyle/>
          <a:p>
            <a:r>
              <a:rPr lang="en-US" sz="1300" dirty="0">
                <a:solidFill>
                  <a:srgbClr val="222222"/>
                </a:solidFill>
                <a:latin typeface="Source Sans Pro"/>
              </a:rPr>
              <a:t>If any of the parameter is empty then it will enter this condition ( </a:t>
            </a:r>
            <a:r>
              <a:rPr lang="en-US" sz="1300" dirty="0" err="1">
                <a:solidFill>
                  <a:srgbClr val="222222"/>
                </a:solidFill>
                <a:latin typeface="Source Sans Pro"/>
              </a:rPr>
              <a:t>first_name.isEmpty</a:t>
            </a:r>
            <a:r>
              <a:rPr lang="en-US" sz="1300" dirty="0">
                <a:solidFill>
                  <a:srgbClr val="222222"/>
                </a:solidFill>
                <a:latin typeface="Source Sans Pro"/>
              </a:rPr>
              <a:t>() || </a:t>
            </a:r>
            <a:r>
              <a:rPr lang="en-US" sz="1300" dirty="0" err="1">
                <a:solidFill>
                  <a:srgbClr val="222222"/>
                </a:solidFill>
                <a:latin typeface="Source Sans Pro"/>
              </a:rPr>
              <a:t>last_name.isEmpty</a:t>
            </a:r>
            <a:r>
              <a:rPr lang="en-US" sz="1300" dirty="0">
                <a:solidFill>
                  <a:srgbClr val="222222"/>
                </a:solidFill>
                <a:latin typeface="Source Sans Pro"/>
              </a:rPr>
              <a:t> || </a:t>
            </a:r>
            <a:r>
              <a:rPr lang="en-US" sz="1300" dirty="0" err="1">
                <a:solidFill>
                  <a:srgbClr val="222222"/>
                </a:solidFill>
                <a:latin typeface="Source Sans Pro"/>
              </a:rPr>
              <a:t>username.isEmpty</a:t>
            </a:r>
            <a:r>
              <a:rPr lang="en-US" sz="1300" dirty="0">
                <a:solidFill>
                  <a:srgbClr val="222222"/>
                </a:solidFill>
                <a:latin typeface="Source Sans Pro"/>
              </a:rPr>
              <a:t> || </a:t>
            </a:r>
            <a:r>
              <a:rPr lang="en-US" sz="1300" dirty="0" err="1">
                <a:solidFill>
                  <a:srgbClr val="222222"/>
                </a:solidFill>
                <a:latin typeface="Source Sans Pro"/>
              </a:rPr>
              <a:t>password.isEmpty</a:t>
            </a:r>
            <a:r>
              <a:rPr lang="en-US" sz="1300" dirty="0">
                <a:solidFill>
                  <a:srgbClr val="222222"/>
                </a:solidFill>
                <a:latin typeface="Source Sans Pro"/>
              </a:rPr>
              <a:t> || </a:t>
            </a:r>
            <a:r>
              <a:rPr lang="en-US" sz="1300" dirty="0" err="1">
                <a:solidFill>
                  <a:srgbClr val="222222"/>
                </a:solidFill>
                <a:latin typeface="Source Sans Pro"/>
              </a:rPr>
              <a:t>address.isEmpty</a:t>
            </a:r>
            <a:r>
              <a:rPr lang="en-US" sz="1300" dirty="0">
                <a:solidFill>
                  <a:srgbClr val="222222"/>
                </a:solidFill>
                <a:latin typeface="Source Sans Pro"/>
              </a:rPr>
              <a:t> || </a:t>
            </a:r>
            <a:r>
              <a:rPr lang="en-US" sz="1300" dirty="0" err="1">
                <a:solidFill>
                  <a:srgbClr val="222222"/>
                </a:solidFill>
                <a:latin typeface="Source Sans Pro"/>
              </a:rPr>
              <a:t>contact.isEmpty</a:t>
            </a:r>
            <a:r>
              <a:rPr lang="en-US" sz="1300" dirty="0">
                <a:solidFill>
                  <a:srgbClr val="222222"/>
                </a:solidFill>
                <a:latin typeface="Source Sans Pro"/>
              </a:rPr>
              <a:t>()) and we have to fetch </a:t>
            </a:r>
            <a:r>
              <a:rPr lang="en-US" sz="1300" dirty="0" err="1">
                <a:solidFill>
                  <a:srgbClr val="222222"/>
                </a:solidFill>
                <a:latin typeface="Source Sans Pro"/>
              </a:rPr>
              <a:t>RequestDispatcher</a:t>
            </a:r>
            <a:r>
              <a:rPr lang="en-US" sz="1300" dirty="0">
                <a:solidFill>
                  <a:srgbClr val="222222"/>
                </a:solidFill>
                <a:latin typeface="Source Sans Pro"/>
              </a:rPr>
              <a:t> object using request object which will forward request to register_1.jsp. Here we are also including request and response objects.</a:t>
            </a:r>
            <a:endParaRPr lang="en-US" sz="1300" dirty="0"/>
          </a:p>
        </p:txBody>
      </p:sp>
    </p:spTree>
    <p:extLst>
      <p:ext uri="{BB962C8B-B14F-4D97-AF65-F5344CB8AC3E}">
        <p14:creationId xmlns:p14="http://schemas.microsoft.com/office/powerpoint/2010/main" val="1454471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75620" y="1037727"/>
            <a:ext cx="2643543" cy="711723"/>
          </a:xfrm>
          <a:prstGeom prst="rect">
            <a:avLst/>
          </a:prstGeom>
        </p:spPr>
      </p:pic>
      <p:pic>
        <p:nvPicPr>
          <p:cNvPr id="5" name="Picture 4"/>
          <p:cNvPicPr>
            <a:picLocks noChangeAspect="1"/>
          </p:cNvPicPr>
          <p:nvPr/>
        </p:nvPicPr>
        <p:blipFill>
          <a:blip r:embed="rId3"/>
          <a:stretch>
            <a:fillRect/>
          </a:stretch>
        </p:blipFill>
        <p:spPr>
          <a:xfrm>
            <a:off x="973114" y="2014538"/>
            <a:ext cx="10146631" cy="4072364"/>
          </a:xfrm>
          <a:prstGeom prst="rect">
            <a:avLst/>
          </a:prstGeom>
        </p:spPr>
      </p:pic>
    </p:spTree>
    <p:extLst>
      <p:ext uri="{BB962C8B-B14F-4D97-AF65-F5344CB8AC3E}">
        <p14:creationId xmlns:p14="http://schemas.microsoft.com/office/powerpoint/2010/main" val="4278604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021170" y="1860716"/>
            <a:ext cx="1928884" cy="506161"/>
          </a:xfrm>
          <a:prstGeom prst="rect">
            <a:avLst/>
          </a:prstGeom>
        </p:spPr>
      </p:pic>
      <p:pic>
        <p:nvPicPr>
          <p:cNvPr id="5" name="Picture 4"/>
          <p:cNvPicPr>
            <a:picLocks noChangeAspect="1"/>
          </p:cNvPicPr>
          <p:nvPr/>
        </p:nvPicPr>
        <p:blipFill>
          <a:blip r:embed="rId3"/>
          <a:stretch>
            <a:fillRect/>
          </a:stretch>
        </p:blipFill>
        <p:spPr>
          <a:xfrm>
            <a:off x="1209959" y="726742"/>
            <a:ext cx="7811211" cy="5427730"/>
          </a:xfrm>
          <a:prstGeom prst="rect">
            <a:avLst/>
          </a:prstGeom>
        </p:spPr>
      </p:pic>
    </p:spTree>
    <p:extLst>
      <p:ext uri="{BB962C8B-B14F-4D97-AF65-F5344CB8AC3E}">
        <p14:creationId xmlns:p14="http://schemas.microsoft.com/office/powerpoint/2010/main" val="1757151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07622" y="814600"/>
            <a:ext cx="3408028" cy="550175"/>
          </a:xfrm>
          <a:prstGeom prst="rect">
            <a:avLst/>
          </a:prstGeom>
        </p:spPr>
      </p:pic>
      <p:pic>
        <p:nvPicPr>
          <p:cNvPr id="5" name="Picture 4"/>
          <p:cNvPicPr>
            <a:picLocks noChangeAspect="1"/>
          </p:cNvPicPr>
          <p:nvPr/>
        </p:nvPicPr>
        <p:blipFill>
          <a:blip r:embed="rId3"/>
          <a:stretch>
            <a:fillRect/>
          </a:stretch>
        </p:blipFill>
        <p:spPr>
          <a:xfrm>
            <a:off x="745722" y="1764969"/>
            <a:ext cx="4171950" cy="3409950"/>
          </a:xfrm>
          <a:prstGeom prst="rect">
            <a:avLst/>
          </a:prstGeom>
        </p:spPr>
      </p:pic>
      <p:pic>
        <p:nvPicPr>
          <p:cNvPr id="6" name="Picture 5"/>
          <p:cNvPicPr>
            <a:picLocks noChangeAspect="1"/>
          </p:cNvPicPr>
          <p:nvPr/>
        </p:nvPicPr>
        <p:blipFill>
          <a:blip r:embed="rId4"/>
          <a:stretch>
            <a:fillRect/>
          </a:stretch>
        </p:blipFill>
        <p:spPr>
          <a:xfrm>
            <a:off x="4917671" y="1157501"/>
            <a:ext cx="6361339" cy="3728398"/>
          </a:xfrm>
          <a:prstGeom prst="rect">
            <a:avLst/>
          </a:prstGeom>
        </p:spPr>
      </p:pic>
    </p:spTree>
    <p:extLst>
      <p:ext uri="{BB962C8B-B14F-4D97-AF65-F5344CB8AC3E}">
        <p14:creationId xmlns:p14="http://schemas.microsoft.com/office/powerpoint/2010/main" val="393607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53410" y="822206"/>
            <a:ext cx="1793039" cy="487979"/>
          </a:xfrm>
          <a:prstGeom prst="rect">
            <a:avLst/>
          </a:prstGeom>
        </p:spPr>
      </p:pic>
      <p:pic>
        <p:nvPicPr>
          <p:cNvPr id="5" name="Picture 4"/>
          <p:cNvPicPr>
            <a:picLocks noChangeAspect="1"/>
          </p:cNvPicPr>
          <p:nvPr/>
        </p:nvPicPr>
        <p:blipFill>
          <a:blip r:embed="rId3"/>
          <a:stretch>
            <a:fillRect/>
          </a:stretch>
        </p:blipFill>
        <p:spPr>
          <a:xfrm>
            <a:off x="1893626" y="1480284"/>
            <a:ext cx="8581897" cy="4565674"/>
          </a:xfrm>
          <a:prstGeom prst="rect">
            <a:avLst/>
          </a:prstGeom>
        </p:spPr>
      </p:pic>
    </p:spTree>
    <p:extLst>
      <p:ext uri="{BB962C8B-B14F-4D97-AF65-F5344CB8AC3E}">
        <p14:creationId xmlns:p14="http://schemas.microsoft.com/office/powerpoint/2010/main" val="368995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42737" y="855976"/>
            <a:ext cx="3078728" cy="369332"/>
          </a:xfrm>
          <a:prstGeom prst="rect">
            <a:avLst/>
          </a:prstGeom>
        </p:spPr>
        <p:txBody>
          <a:bodyPr wrap="none">
            <a:spAutoFit/>
          </a:bodyPr>
          <a:lstStyle/>
          <a:p>
            <a:pPr algn="just"/>
            <a:r>
              <a:rPr lang="en-US" dirty="0">
                <a:solidFill>
                  <a:srgbClr val="610B4B"/>
                </a:solidFill>
                <a:latin typeface="erdana"/>
              </a:rPr>
              <a:t>The Lifecycle of a JSP Page</a:t>
            </a:r>
            <a:endParaRPr lang="en-US" b="0" i="0" dirty="0">
              <a:solidFill>
                <a:srgbClr val="610B4B"/>
              </a:solidFill>
              <a:effectLst/>
              <a:latin typeface="erdana"/>
            </a:endParaRPr>
          </a:p>
        </p:txBody>
      </p:sp>
      <p:pic>
        <p:nvPicPr>
          <p:cNvPr id="1026" name="Picture 2" descr="How JSP is converted into Servl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6441" y="1545584"/>
            <a:ext cx="5638800" cy="44291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634152" y="1920502"/>
            <a:ext cx="4155946" cy="369332"/>
          </a:xfrm>
          <a:prstGeom prst="rect">
            <a:avLst/>
          </a:prstGeom>
        </p:spPr>
        <p:txBody>
          <a:bodyPr wrap="none">
            <a:spAutoFit/>
          </a:bodyPr>
          <a:lstStyle/>
          <a:p>
            <a:r>
              <a:rPr lang="en-US" b="1" dirty="0">
                <a:solidFill>
                  <a:srgbClr val="333333"/>
                </a:solidFill>
                <a:latin typeface="inter-regular"/>
              </a:rPr>
              <a:t>The JSP pages follow these phases:</a:t>
            </a:r>
            <a:endParaRPr lang="en-US" b="1" dirty="0"/>
          </a:p>
        </p:txBody>
      </p:sp>
      <p:sp>
        <p:nvSpPr>
          <p:cNvPr id="7" name="Rectangle 6"/>
          <p:cNvSpPr/>
          <p:nvPr/>
        </p:nvSpPr>
        <p:spPr>
          <a:xfrm>
            <a:off x="1055427" y="2978110"/>
            <a:ext cx="5577385" cy="1708160"/>
          </a:xfrm>
          <a:prstGeom prst="rect">
            <a:avLst/>
          </a:prstGeom>
        </p:spPr>
        <p:txBody>
          <a:bodyPr wrap="square">
            <a:spAutoFit/>
          </a:bodyPr>
          <a:lstStyle/>
          <a:p>
            <a:pPr algn="just">
              <a:buFont typeface="Arial" panose="020B0604020202020204" pitchFamily="34" charset="0"/>
              <a:buChar char="•"/>
            </a:pPr>
            <a:r>
              <a:rPr lang="en-US" sz="1500" dirty="0">
                <a:solidFill>
                  <a:srgbClr val="000000"/>
                </a:solidFill>
                <a:latin typeface="Calibri" panose="020F0502020204030204" pitchFamily="34" charset="0"/>
                <a:cs typeface="Calibri" panose="020F0502020204030204" pitchFamily="34" charset="0"/>
              </a:rPr>
              <a:t>Translation of JSP Page</a:t>
            </a:r>
          </a:p>
          <a:p>
            <a:pPr algn="just">
              <a:buFont typeface="Arial" panose="020B0604020202020204" pitchFamily="34" charset="0"/>
              <a:buChar char="•"/>
            </a:pPr>
            <a:r>
              <a:rPr lang="en-US" sz="1500" dirty="0">
                <a:solidFill>
                  <a:srgbClr val="000000"/>
                </a:solidFill>
                <a:latin typeface="Calibri" panose="020F0502020204030204" pitchFamily="34" charset="0"/>
                <a:cs typeface="Calibri" panose="020F0502020204030204" pitchFamily="34" charset="0"/>
              </a:rPr>
              <a:t>Compilation of JSP Page</a:t>
            </a:r>
          </a:p>
          <a:p>
            <a:pPr algn="just">
              <a:buFont typeface="Arial" panose="020B0604020202020204" pitchFamily="34" charset="0"/>
              <a:buChar char="•"/>
            </a:pPr>
            <a:r>
              <a:rPr lang="en-US" sz="1500" dirty="0" smtClean="0">
                <a:solidFill>
                  <a:srgbClr val="000000"/>
                </a:solidFill>
                <a:latin typeface="Calibri" panose="020F0502020204030204" pitchFamily="34" charset="0"/>
                <a:cs typeface="Calibri" panose="020F0502020204030204" pitchFamily="34" charset="0"/>
              </a:rPr>
              <a:t>Class loading </a:t>
            </a:r>
            <a:r>
              <a:rPr lang="en-US" sz="1500" dirty="0">
                <a:solidFill>
                  <a:srgbClr val="000000"/>
                </a:solidFill>
                <a:latin typeface="Calibri" panose="020F0502020204030204" pitchFamily="34" charset="0"/>
                <a:cs typeface="Calibri" panose="020F0502020204030204" pitchFamily="34" charset="0"/>
              </a:rPr>
              <a:t>(the </a:t>
            </a:r>
            <a:r>
              <a:rPr lang="en-US" sz="1500" dirty="0" err="1">
                <a:solidFill>
                  <a:srgbClr val="000000"/>
                </a:solidFill>
                <a:latin typeface="Calibri" panose="020F0502020204030204" pitchFamily="34" charset="0"/>
                <a:cs typeface="Calibri" panose="020F0502020204030204" pitchFamily="34" charset="0"/>
              </a:rPr>
              <a:t>classloader</a:t>
            </a:r>
            <a:r>
              <a:rPr lang="en-US" sz="1500" dirty="0">
                <a:solidFill>
                  <a:srgbClr val="000000"/>
                </a:solidFill>
                <a:latin typeface="Calibri" panose="020F0502020204030204" pitchFamily="34" charset="0"/>
                <a:cs typeface="Calibri" panose="020F0502020204030204" pitchFamily="34" charset="0"/>
              </a:rPr>
              <a:t> loads class file)</a:t>
            </a:r>
          </a:p>
          <a:p>
            <a:pPr algn="just">
              <a:buFont typeface="Arial" panose="020B0604020202020204" pitchFamily="34" charset="0"/>
              <a:buChar char="•"/>
            </a:pPr>
            <a:r>
              <a:rPr lang="en-US" sz="1500" dirty="0">
                <a:solidFill>
                  <a:srgbClr val="000000"/>
                </a:solidFill>
                <a:latin typeface="Calibri" panose="020F0502020204030204" pitchFamily="34" charset="0"/>
                <a:cs typeface="Calibri" panose="020F0502020204030204" pitchFamily="34" charset="0"/>
              </a:rPr>
              <a:t>Instantiation (Object of the Generated Servlet is created).</a:t>
            </a:r>
          </a:p>
          <a:p>
            <a:pPr algn="just">
              <a:buFont typeface="Arial" panose="020B0604020202020204" pitchFamily="34" charset="0"/>
              <a:buChar char="•"/>
            </a:pPr>
            <a:r>
              <a:rPr lang="en-US" sz="1500" dirty="0">
                <a:solidFill>
                  <a:srgbClr val="000000"/>
                </a:solidFill>
                <a:latin typeface="Calibri" panose="020F0502020204030204" pitchFamily="34" charset="0"/>
                <a:cs typeface="Calibri" panose="020F0502020204030204" pitchFamily="34" charset="0"/>
              </a:rPr>
              <a:t>Initialization ( the container invokes </a:t>
            </a:r>
            <a:r>
              <a:rPr lang="en-US" sz="1500" dirty="0" err="1">
                <a:solidFill>
                  <a:srgbClr val="000000"/>
                </a:solidFill>
                <a:latin typeface="Calibri" panose="020F0502020204030204" pitchFamily="34" charset="0"/>
                <a:cs typeface="Calibri" panose="020F0502020204030204" pitchFamily="34" charset="0"/>
              </a:rPr>
              <a:t>jspInit</a:t>
            </a:r>
            <a:r>
              <a:rPr lang="en-US" sz="1500" dirty="0">
                <a:solidFill>
                  <a:srgbClr val="000000"/>
                </a:solidFill>
                <a:latin typeface="Calibri" panose="020F0502020204030204" pitchFamily="34" charset="0"/>
                <a:cs typeface="Calibri" panose="020F0502020204030204" pitchFamily="34" charset="0"/>
              </a:rPr>
              <a:t>() method).</a:t>
            </a:r>
          </a:p>
          <a:p>
            <a:pPr algn="just">
              <a:buFont typeface="Arial" panose="020B0604020202020204" pitchFamily="34" charset="0"/>
              <a:buChar char="•"/>
            </a:pPr>
            <a:r>
              <a:rPr lang="en-US" sz="1500" dirty="0">
                <a:solidFill>
                  <a:srgbClr val="000000"/>
                </a:solidFill>
                <a:latin typeface="Calibri" panose="020F0502020204030204" pitchFamily="34" charset="0"/>
                <a:cs typeface="Calibri" panose="020F0502020204030204" pitchFamily="34" charset="0"/>
              </a:rPr>
              <a:t>Request processing ( the container invokes _</a:t>
            </a:r>
            <a:r>
              <a:rPr lang="en-US" sz="1500" dirty="0" err="1">
                <a:solidFill>
                  <a:srgbClr val="000000"/>
                </a:solidFill>
                <a:latin typeface="Calibri" panose="020F0502020204030204" pitchFamily="34" charset="0"/>
                <a:cs typeface="Calibri" panose="020F0502020204030204" pitchFamily="34" charset="0"/>
              </a:rPr>
              <a:t>jspService</a:t>
            </a:r>
            <a:r>
              <a:rPr lang="en-US" sz="1500" dirty="0">
                <a:solidFill>
                  <a:srgbClr val="000000"/>
                </a:solidFill>
                <a:latin typeface="Calibri" panose="020F0502020204030204" pitchFamily="34" charset="0"/>
                <a:cs typeface="Calibri" panose="020F0502020204030204" pitchFamily="34" charset="0"/>
              </a:rPr>
              <a:t>() method).</a:t>
            </a:r>
          </a:p>
          <a:p>
            <a:pPr algn="just">
              <a:buFont typeface="Arial" panose="020B0604020202020204" pitchFamily="34" charset="0"/>
              <a:buChar char="•"/>
            </a:pPr>
            <a:r>
              <a:rPr lang="en-US" sz="1500" dirty="0">
                <a:solidFill>
                  <a:srgbClr val="000000"/>
                </a:solidFill>
                <a:latin typeface="Calibri" panose="020F0502020204030204" pitchFamily="34" charset="0"/>
                <a:cs typeface="Calibri" panose="020F0502020204030204" pitchFamily="34" charset="0"/>
              </a:rPr>
              <a:t>Destroy ( the container invokes </a:t>
            </a:r>
            <a:r>
              <a:rPr lang="en-US" sz="1500" dirty="0" err="1">
                <a:solidFill>
                  <a:srgbClr val="000000"/>
                </a:solidFill>
                <a:latin typeface="Calibri" panose="020F0502020204030204" pitchFamily="34" charset="0"/>
                <a:cs typeface="Calibri" panose="020F0502020204030204" pitchFamily="34" charset="0"/>
              </a:rPr>
              <a:t>jspDestroy</a:t>
            </a:r>
            <a:r>
              <a:rPr lang="en-US" sz="1500" dirty="0">
                <a:solidFill>
                  <a:srgbClr val="000000"/>
                </a:solidFill>
                <a:latin typeface="Calibri" panose="020F0502020204030204" pitchFamily="34" charset="0"/>
                <a:cs typeface="Calibri" panose="020F0502020204030204" pitchFamily="34" charset="0"/>
              </a:rPr>
              <a:t>() method).</a:t>
            </a:r>
            <a:endParaRPr lang="en-US" sz="1500" b="0" i="0" dirty="0">
              <a:solidFill>
                <a:srgbClr val="00000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7967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1000"/>
                                        <p:tgtEl>
                                          <p:spTgt spid="1026"/>
                                        </p:tgtEl>
                                      </p:cBhvr>
                                    </p:animEffect>
                                    <p:anim calcmode="lin" valueType="num">
                                      <p:cBhvr>
                                        <p:cTn id="22" dur="1000" fill="hold"/>
                                        <p:tgtEl>
                                          <p:spTgt spid="1026"/>
                                        </p:tgtEl>
                                        <p:attrNameLst>
                                          <p:attrName>ppt_x</p:attrName>
                                        </p:attrNameLst>
                                      </p:cBhvr>
                                      <p:tavLst>
                                        <p:tav tm="0">
                                          <p:val>
                                            <p:strVal val="#ppt_x"/>
                                          </p:val>
                                        </p:tav>
                                        <p:tav tm="100000">
                                          <p:val>
                                            <p:strVal val="#ppt_x"/>
                                          </p:val>
                                        </p:tav>
                                      </p:tavLst>
                                    </p:anim>
                                    <p:anim calcmode="lin" valueType="num">
                                      <p:cBhvr>
                                        <p:cTn id="23"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26360" y="992453"/>
            <a:ext cx="3275256" cy="369332"/>
          </a:xfrm>
          <a:prstGeom prst="rect">
            <a:avLst/>
          </a:prstGeom>
        </p:spPr>
        <p:txBody>
          <a:bodyPr wrap="none">
            <a:spAutoFit/>
          </a:bodyPr>
          <a:lstStyle/>
          <a:p>
            <a:pPr algn="just"/>
            <a:r>
              <a:rPr lang="en-US" dirty="0">
                <a:solidFill>
                  <a:srgbClr val="610B4B"/>
                </a:solidFill>
                <a:latin typeface="erdana"/>
              </a:rPr>
              <a:t>The Directory structure of JSP</a:t>
            </a:r>
            <a:endParaRPr lang="en-US" b="0" i="0" dirty="0">
              <a:solidFill>
                <a:srgbClr val="610B4B"/>
              </a:solidFill>
              <a:effectLst/>
              <a:latin typeface="erdana"/>
            </a:endParaRPr>
          </a:p>
        </p:txBody>
      </p:sp>
      <p:pic>
        <p:nvPicPr>
          <p:cNvPr id="5" name="Picture 4"/>
          <p:cNvPicPr>
            <a:picLocks noChangeAspect="1"/>
          </p:cNvPicPr>
          <p:nvPr/>
        </p:nvPicPr>
        <p:blipFill>
          <a:blip r:embed="rId2"/>
          <a:stretch>
            <a:fillRect/>
          </a:stretch>
        </p:blipFill>
        <p:spPr>
          <a:xfrm>
            <a:off x="3504772" y="1609155"/>
            <a:ext cx="5339356" cy="4368564"/>
          </a:xfrm>
          <a:prstGeom prst="rect">
            <a:avLst/>
          </a:prstGeom>
        </p:spPr>
      </p:pic>
    </p:spTree>
    <p:extLst>
      <p:ext uri="{BB962C8B-B14F-4D97-AF65-F5344CB8AC3E}">
        <p14:creationId xmlns:p14="http://schemas.microsoft.com/office/powerpoint/2010/main" val="30487978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63783" y="733146"/>
            <a:ext cx="2591479" cy="369332"/>
          </a:xfrm>
          <a:prstGeom prst="rect">
            <a:avLst/>
          </a:prstGeom>
        </p:spPr>
        <p:txBody>
          <a:bodyPr wrap="none">
            <a:spAutoFit/>
          </a:bodyPr>
          <a:lstStyle/>
          <a:p>
            <a:pPr algn="ctr"/>
            <a:r>
              <a:rPr lang="en-US" dirty="0">
                <a:solidFill>
                  <a:srgbClr val="797979"/>
                </a:solidFill>
                <a:latin typeface="Arial" panose="020B0604020202020204" pitchFamily="34" charset="0"/>
              </a:rPr>
              <a:t>JSP - Database Access</a:t>
            </a:r>
            <a:endParaRPr lang="en-US" b="0" i="0" dirty="0">
              <a:solidFill>
                <a:srgbClr val="797979"/>
              </a:solidFill>
              <a:effectLst/>
              <a:latin typeface="Arial" panose="020B0604020202020204" pitchFamily="34" charset="0"/>
            </a:endParaRPr>
          </a:p>
        </p:txBody>
      </p:sp>
      <p:sp>
        <p:nvSpPr>
          <p:cNvPr id="5" name="Rectangle 4"/>
          <p:cNvSpPr/>
          <p:nvPr/>
        </p:nvSpPr>
        <p:spPr>
          <a:xfrm>
            <a:off x="4881823" y="1524716"/>
            <a:ext cx="2155398" cy="369332"/>
          </a:xfrm>
          <a:prstGeom prst="rect">
            <a:avLst/>
          </a:prstGeom>
        </p:spPr>
        <p:txBody>
          <a:bodyPr wrap="none">
            <a:spAutoFit/>
          </a:bodyPr>
          <a:lstStyle/>
          <a:p>
            <a:r>
              <a:rPr lang="en-US" dirty="0">
                <a:latin typeface="Arial" panose="020B0604020202020204" pitchFamily="34" charset="0"/>
              </a:rPr>
              <a:t>SELECT Operation</a:t>
            </a:r>
            <a:endParaRPr lang="en-US" b="0" i="0" dirty="0">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840996" y="2450484"/>
            <a:ext cx="5895975" cy="3676650"/>
          </a:xfrm>
          <a:prstGeom prst="rect">
            <a:avLst/>
          </a:prstGeom>
        </p:spPr>
      </p:pic>
      <p:pic>
        <p:nvPicPr>
          <p:cNvPr id="7" name="Picture 6"/>
          <p:cNvPicPr>
            <a:picLocks noChangeAspect="1"/>
          </p:cNvPicPr>
          <p:nvPr/>
        </p:nvPicPr>
        <p:blipFill>
          <a:blip r:embed="rId3"/>
          <a:stretch>
            <a:fillRect/>
          </a:stretch>
        </p:blipFill>
        <p:spPr>
          <a:xfrm>
            <a:off x="7037221" y="2450484"/>
            <a:ext cx="4060908" cy="3676650"/>
          </a:xfrm>
          <a:prstGeom prst="rect">
            <a:avLst/>
          </a:prstGeom>
        </p:spPr>
      </p:pic>
    </p:spTree>
    <p:extLst>
      <p:ext uri="{BB962C8B-B14F-4D97-AF65-F5344CB8AC3E}">
        <p14:creationId xmlns:p14="http://schemas.microsoft.com/office/powerpoint/2010/main" val="251234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41317" y="842328"/>
            <a:ext cx="2099934" cy="369332"/>
          </a:xfrm>
          <a:prstGeom prst="rect">
            <a:avLst/>
          </a:prstGeom>
        </p:spPr>
        <p:txBody>
          <a:bodyPr wrap="none">
            <a:spAutoFit/>
          </a:bodyPr>
          <a:lstStyle/>
          <a:p>
            <a:r>
              <a:rPr lang="en-US" dirty="0">
                <a:latin typeface="Arial" panose="020B0604020202020204" pitchFamily="34" charset="0"/>
              </a:rPr>
              <a:t>INSERT Operation</a:t>
            </a:r>
            <a:endParaRPr lang="en-US" b="0" i="0" dirty="0">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950026" y="1377287"/>
            <a:ext cx="5991225" cy="4267200"/>
          </a:xfrm>
          <a:prstGeom prst="rect">
            <a:avLst/>
          </a:prstGeom>
        </p:spPr>
      </p:pic>
      <p:pic>
        <p:nvPicPr>
          <p:cNvPr id="6" name="Picture 5"/>
          <p:cNvPicPr>
            <a:picLocks noChangeAspect="1"/>
          </p:cNvPicPr>
          <p:nvPr/>
        </p:nvPicPr>
        <p:blipFill>
          <a:blip r:embed="rId3"/>
          <a:stretch>
            <a:fillRect/>
          </a:stretch>
        </p:blipFill>
        <p:spPr>
          <a:xfrm>
            <a:off x="6941251" y="1520162"/>
            <a:ext cx="4505325" cy="4124325"/>
          </a:xfrm>
          <a:prstGeom prst="rect">
            <a:avLst/>
          </a:prstGeom>
        </p:spPr>
      </p:pic>
    </p:spTree>
    <p:extLst>
      <p:ext uri="{BB962C8B-B14F-4D97-AF65-F5344CB8AC3E}">
        <p14:creationId xmlns:p14="http://schemas.microsoft.com/office/powerpoint/2010/main" val="78913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88671" y="801385"/>
            <a:ext cx="2159566" cy="369332"/>
          </a:xfrm>
          <a:prstGeom prst="rect">
            <a:avLst/>
          </a:prstGeom>
        </p:spPr>
        <p:txBody>
          <a:bodyPr wrap="none">
            <a:spAutoFit/>
          </a:bodyPr>
          <a:lstStyle/>
          <a:p>
            <a:r>
              <a:rPr lang="en-US" dirty="0">
                <a:latin typeface="Arial" panose="020B0604020202020204" pitchFamily="34" charset="0"/>
              </a:rPr>
              <a:t>DELETE Operation</a:t>
            </a:r>
            <a:endParaRPr lang="en-US" b="0" i="0" dirty="0">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952262" y="1170717"/>
            <a:ext cx="5895975" cy="5076825"/>
          </a:xfrm>
          <a:prstGeom prst="rect">
            <a:avLst/>
          </a:prstGeom>
        </p:spPr>
      </p:pic>
      <p:pic>
        <p:nvPicPr>
          <p:cNvPr id="6" name="Picture 5"/>
          <p:cNvPicPr>
            <a:picLocks noChangeAspect="1"/>
          </p:cNvPicPr>
          <p:nvPr/>
        </p:nvPicPr>
        <p:blipFill>
          <a:blip r:embed="rId3"/>
          <a:stretch>
            <a:fillRect/>
          </a:stretch>
        </p:blipFill>
        <p:spPr>
          <a:xfrm>
            <a:off x="6848237" y="1356672"/>
            <a:ext cx="4581525" cy="4171950"/>
          </a:xfrm>
          <a:prstGeom prst="rect">
            <a:avLst/>
          </a:prstGeom>
        </p:spPr>
      </p:pic>
    </p:spTree>
    <p:extLst>
      <p:ext uri="{BB962C8B-B14F-4D97-AF65-F5344CB8AC3E}">
        <p14:creationId xmlns:p14="http://schemas.microsoft.com/office/powerpoint/2010/main" val="1612684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JSP over </a:t>
            </a:r>
            <a:r>
              <a:rPr lang="en-US" dirty="0" smtClean="0"/>
              <a:t>Servlet</a:t>
            </a:r>
            <a:endParaRPr lang="en-US" dirty="0"/>
          </a:p>
        </p:txBody>
      </p:sp>
      <p:sp>
        <p:nvSpPr>
          <p:cNvPr id="3" name="Content Placeholder 2"/>
          <p:cNvSpPr>
            <a:spLocks noGrp="1"/>
          </p:cNvSpPr>
          <p:nvPr>
            <p:ph idx="1"/>
          </p:nvPr>
        </p:nvSpPr>
        <p:spPr>
          <a:xfrm>
            <a:off x="1295402" y="2565779"/>
            <a:ext cx="9909410" cy="3473862"/>
          </a:xfrm>
        </p:spPr>
        <p:txBody>
          <a:bodyPr>
            <a:normAutofit lnSpcReduction="10000"/>
          </a:bodyPr>
          <a:lstStyle/>
          <a:p>
            <a:pPr algn="just"/>
            <a:r>
              <a:rPr lang="en-US" b="1" u="sng" dirty="0" smtClean="0"/>
              <a:t>Extension to Servlet: </a:t>
            </a:r>
            <a:r>
              <a:rPr lang="en-US" sz="2000" dirty="0" smtClean="0"/>
              <a:t>We can use all features of Servlets in JSP. Plus, we can use other additional features such as predefined tags, expression language etc</a:t>
            </a:r>
            <a:r>
              <a:rPr lang="en-US" sz="2000" dirty="0"/>
              <a:t>.</a:t>
            </a:r>
            <a:endParaRPr lang="en-US" sz="2000" dirty="0" smtClean="0"/>
          </a:p>
          <a:p>
            <a:pPr algn="just"/>
            <a:r>
              <a:rPr lang="en-US" b="1" u="sng" dirty="0"/>
              <a:t>Easy to Maintain: </a:t>
            </a:r>
            <a:r>
              <a:rPr lang="en-US" sz="2000" dirty="0" smtClean="0"/>
              <a:t>JSP can be easily managed because we can separate business logic with presentation logic. In Servlets, we mix both logics.</a:t>
            </a:r>
          </a:p>
          <a:p>
            <a:pPr algn="just"/>
            <a:r>
              <a:rPr lang="en-US" b="1" u="sng" dirty="0"/>
              <a:t>Fast Development: </a:t>
            </a:r>
            <a:r>
              <a:rPr lang="en-US" sz="2000" dirty="0"/>
              <a:t>If JSP page is modified, we don't need to recompile and redeploy the project. The Servlet code needs to be updated and recompiled if we have to change the look and feel of the application.</a:t>
            </a:r>
            <a:endParaRPr lang="en-US" sz="2000" dirty="0" smtClean="0"/>
          </a:p>
          <a:p>
            <a:pPr algn="just"/>
            <a:r>
              <a:rPr lang="en-US" b="1" u="sng" dirty="0"/>
              <a:t>Less code than Servlet: </a:t>
            </a:r>
            <a:r>
              <a:rPr lang="en-US" sz="2000" dirty="0"/>
              <a:t>In JSP, we can use many tags such as action tags, JSTL, custom tags, etc. that reduces the code.</a:t>
            </a:r>
          </a:p>
        </p:txBody>
      </p:sp>
    </p:spTree>
    <p:extLst>
      <p:ext uri="{BB962C8B-B14F-4D97-AF65-F5344CB8AC3E}">
        <p14:creationId xmlns:p14="http://schemas.microsoft.com/office/powerpoint/2010/main" val="578985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52767" y="978805"/>
            <a:ext cx="4031873" cy="369332"/>
          </a:xfrm>
          <a:prstGeom prst="rect">
            <a:avLst/>
          </a:prstGeom>
        </p:spPr>
        <p:txBody>
          <a:bodyPr wrap="none">
            <a:spAutoFit/>
          </a:bodyPr>
          <a:lstStyle/>
          <a:p>
            <a:pPr algn="just"/>
            <a:r>
              <a:rPr lang="en-US" dirty="0">
                <a:solidFill>
                  <a:srgbClr val="610B38"/>
                </a:solidFill>
                <a:latin typeface="erdana"/>
              </a:rPr>
              <a:t>Uploading file to the server using JSP</a:t>
            </a:r>
            <a:endParaRPr lang="en-US" b="0" i="0" dirty="0">
              <a:solidFill>
                <a:srgbClr val="610B38"/>
              </a:solidFill>
              <a:effectLst/>
              <a:latin typeface="erdana"/>
            </a:endParaRPr>
          </a:p>
        </p:txBody>
      </p:sp>
      <p:sp>
        <p:nvSpPr>
          <p:cNvPr id="5" name="Rectangle 4"/>
          <p:cNvSpPr/>
          <p:nvPr/>
        </p:nvSpPr>
        <p:spPr>
          <a:xfrm>
            <a:off x="1614985" y="1684445"/>
            <a:ext cx="9644418" cy="553998"/>
          </a:xfrm>
          <a:prstGeom prst="rect">
            <a:avLst/>
          </a:prstGeom>
        </p:spPr>
        <p:txBody>
          <a:bodyPr wrap="square">
            <a:spAutoFit/>
          </a:bodyPr>
          <a:lstStyle/>
          <a:p>
            <a:r>
              <a:rPr lang="en-US" sz="1500" dirty="0">
                <a:solidFill>
                  <a:srgbClr val="333333"/>
                </a:solidFill>
                <a:latin typeface="Calibri" panose="020F0502020204030204" pitchFamily="34" charset="0"/>
                <a:cs typeface="Calibri" panose="020F0502020204030204" pitchFamily="34" charset="0"/>
              </a:rPr>
              <a:t>There are many ways to upload the file to the server. One of the way is by the </a:t>
            </a:r>
            <a:r>
              <a:rPr lang="en-US" sz="1500" dirty="0" err="1">
                <a:solidFill>
                  <a:srgbClr val="333333"/>
                </a:solidFill>
                <a:latin typeface="Calibri" panose="020F0502020204030204" pitchFamily="34" charset="0"/>
                <a:cs typeface="Calibri" panose="020F0502020204030204" pitchFamily="34" charset="0"/>
              </a:rPr>
              <a:t>MultipartRequest</a:t>
            </a:r>
            <a:r>
              <a:rPr lang="en-US" sz="1500" dirty="0">
                <a:solidFill>
                  <a:srgbClr val="333333"/>
                </a:solidFill>
                <a:latin typeface="Calibri" panose="020F0502020204030204" pitchFamily="34" charset="0"/>
                <a:cs typeface="Calibri" panose="020F0502020204030204" pitchFamily="34" charset="0"/>
              </a:rPr>
              <a:t> class. For using this class you need to have the cos.jar file. </a:t>
            </a:r>
            <a:endParaRPr lang="en-US" sz="1500"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stretch>
            <a:fillRect/>
          </a:stretch>
        </p:blipFill>
        <p:spPr>
          <a:xfrm>
            <a:off x="1093290" y="2810514"/>
            <a:ext cx="6991350" cy="3038475"/>
          </a:xfrm>
          <a:prstGeom prst="rect">
            <a:avLst/>
          </a:prstGeom>
        </p:spPr>
      </p:pic>
      <p:sp>
        <p:nvSpPr>
          <p:cNvPr id="7" name="Rectangle 6"/>
          <p:cNvSpPr/>
          <p:nvPr/>
        </p:nvSpPr>
        <p:spPr>
          <a:xfrm>
            <a:off x="8507685" y="2625848"/>
            <a:ext cx="1236236" cy="369332"/>
          </a:xfrm>
          <a:prstGeom prst="rect">
            <a:avLst/>
          </a:prstGeom>
        </p:spPr>
        <p:txBody>
          <a:bodyPr wrap="none">
            <a:spAutoFit/>
          </a:bodyPr>
          <a:lstStyle/>
          <a:p>
            <a:pPr algn="just"/>
            <a:r>
              <a:rPr lang="en-US" dirty="0" err="1">
                <a:solidFill>
                  <a:srgbClr val="610B4B"/>
                </a:solidFill>
                <a:latin typeface="erdana"/>
              </a:rPr>
              <a:t>upload.jsp</a:t>
            </a:r>
            <a:endParaRPr lang="en-US" b="0" i="0" dirty="0">
              <a:solidFill>
                <a:srgbClr val="610B4B"/>
              </a:solidFill>
              <a:effectLst/>
              <a:latin typeface="erdana"/>
            </a:endParaRPr>
          </a:p>
        </p:txBody>
      </p:sp>
      <p:sp>
        <p:nvSpPr>
          <p:cNvPr id="8" name="Rectangle 7"/>
          <p:cNvSpPr/>
          <p:nvPr/>
        </p:nvSpPr>
        <p:spPr>
          <a:xfrm>
            <a:off x="6387152" y="4367284"/>
            <a:ext cx="5158854" cy="1708160"/>
          </a:xfrm>
          <a:prstGeom prst="rect">
            <a:avLst/>
          </a:prstGeom>
        </p:spPr>
        <p:txBody>
          <a:bodyPr wrap="square">
            <a:spAutoFit/>
          </a:bodyPr>
          <a:lstStyle/>
          <a:p>
            <a:pPr algn="just"/>
            <a:r>
              <a:rPr lang="en-US" sz="1500" dirty="0">
                <a:solidFill>
                  <a:srgbClr val="000000"/>
                </a:solidFill>
                <a:latin typeface="Calibri" panose="020F0502020204030204" pitchFamily="34" charset="0"/>
                <a:cs typeface="Calibri" panose="020F0502020204030204" pitchFamily="34" charset="0"/>
              </a:rPr>
              <a:t>&lt;%@ page </a:t>
            </a:r>
            <a:r>
              <a:rPr lang="en-US" sz="1500" b="1" dirty="0">
                <a:solidFill>
                  <a:srgbClr val="006699"/>
                </a:solidFill>
                <a:latin typeface="Calibri" panose="020F0502020204030204" pitchFamily="34" charset="0"/>
                <a:cs typeface="Calibri" panose="020F0502020204030204" pitchFamily="34" charset="0"/>
              </a:rPr>
              <a:t>import</a:t>
            </a:r>
            <a:r>
              <a:rPr lang="en-US" sz="1500" dirty="0">
                <a:solidFill>
                  <a:srgbClr val="000000"/>
                </a:solidFill>
                <a:latin typeface="Calibri" panose="020F0502020204030204" pitchFamily="34" charset="0"/>
                <a:cs typeface="Calibri" panose="020F0502020204030204" pitchFamily="34" charset="0"/>
              </a:rPr>
              <a:t>=</a:t>
            </a:r>
            <a:r>
              <a:rPr lang="en-US" sz="1500" dirty="0">
                <a:solidFill>
                  <a:srgbClr val="0000FF"/>
                </a:solidFill>
                <a:latin typeface="Calibri" panose="020F0502020204030204" pitchFamily="34" charset="0"/>
                <a:cs typeface="Calibri" panose="020F0502020204030204" pitchFamily="34" charset="0"/>
              </a:rPr>
              <a:t>"</a:t>
            </a:r>
            <a:r>
              <a:rPr lang="en-US" sz="1500" dirty="0" err="1">
                <a:solidFill>
                  <a:srgbClr val="0000FF"/>
                </a:solidFill>
                <a:latin typeface="Calibri" panose="020F0502020204030204" pitchFamily="34" charset="0"/>
                <a:cs typeface="Calibri" panose="020F0502020204030204" pitchFamily="34" charset="0"/>
              </a:rPr>
              <a:t>com.oreilly.servlet.MultipartRequest</a:t>
            </a:r>
            <a:r>
              <a:rPr lang="en-US" sz="1500" dirty="0">
                <a:solidFill>
                  <a:srgbClr val="0000FF"/>
                </a:solidFill>
                <a:latin typeface="Calibri" panose="020F0502020204030204" pitchFamily="34" charset="0"/>
                <a:cs typeface="Calibri" panose="020F0502020204030204" pitchFamily="34" charset="0"/>
              </a:rPr>
              <a:t>"</a:t>
            </a:r>
            <a:r>
              <a:rPr lang="en-US" sz="1500" dirty="0">
                <a:solidFill>
                  <a:srgbClr val="000000"/>
                </a:solidFill>
                <a:latin typeface="Calibri" panose="020F0502020204030204" pitchFamily="34" charset="0"/>
                <a:cs typeface="Calibri" panose="020F0502020204030204" pitchFamily="34" charset="0"/>
              </a:rPr>
              <a:t> %&gt;  </a:t>
            </a:r>
          </a:p>
          <a:p>
            <a:pPr algn="just"/>
            <a:r>
              <a:rPr lang="en-US" sz="1500" dirty="0">
                <a:solidFill>
                  <a:srgbClr val="000000"/>
                </a:solidFill>
                <a:latin typeface="Calibri" panose="020F0502020204030204" pitchFamily="34" charset="0"/>
                <a:cs typeface="Calibri" panose="020F0502020204030204" pitchFamily="34" charset="0"/>
              </a:rPr>
              <a:t>&lt;%  </a:t>
            </a:r>
          </a:p>
          <a:p>
            <a:pPr algn="just"/>
            <a:r>
              <a:rPr lang="en-US" sz="1500" dirty="0" err="1">
                <a:solidFill>
                  <a:srgbClr val="000000"/>
                </a:solidFill>
                <a:latin typeface="Calibri" panose="020F0502020204030204" pitchFamily="34" charset="0"/>
                <a:cs typeface="Calibri" panose="020F0502020204030204" pitchFamily="34" charset="0"/>
              </a:rPr>
              <a:t>MultipartRequest</a:t>
            </a:r>
            <a:r>
              <a:rPr lang="en-US" sz="1500" dirty="0">
                <a:solidFill>
                  <a:srgbClr val="000000"/>
                </a:solidFill>
                <a:latin typeface="Calibri" panose="020F0502020204030204" pitchFamily="34" charset="0"/>
                <a:cs typeface="Calibri" panose="020F0502020204030204" pitchFamily="34" charset="0"/>
              </a:rPr>
              <a:t> m = </a:t>
            </a:r>
            <a:r>
              <a:rPr lang="en-US" sz="1500" b="1" dirty="0">
                <a:solidFill>
                  <a:srgbClr val="006699"/>
                </a:solidFill>
                <a:latin typeface="Calibri" panose="020F0502020204030204" pitchFamily="34" charset="0"/>
                <a:cs typeface="Calibri" panose="020F0502020204030204" pitchFamily="34" charset="0"/>
              </a:rPr>
              <a:t>new</a:t>
            </a:r>
            <a:r>
              <a:rPr lang="en-US" sz="1500" dirty="0">
                <a:solidFill>
                  <a:srgbClr val="000000"/>
                </a:solidFill>
                <a:latin typeface="Calibri" panose="020F0502020204030204" pitchFamily="34" charset="0"/>
                <a:cs typeface="Calibri" panose="020F0502020204030204" pitchFamily="34" charset="0"/>
              </a:rPr>
              <a:t> </a:t>
            </a:r>
            <a:r>
              <a:rPr lang="en-US" sz="1500" dirty="0" err="1">
                <a:solidFill>
                  <a:srgbClr val="000000"/>
                </a:solidFill>
                <a:latin typeface="Calibri" panose="020F0502020204030204" pitchFamily="34" charset="0"/>
                <a:cs typeface="Calibri" panose="020F0502020204030204" pitchFamily="34" charset="0"/>
              </a:rPr>
              <a:t>MultipartRequest</a:t>
            </a:r>
            <a:r>
              <a:rPr lang="en-US" sz="1500" dirty="0">
                <a:solidFill>
                  <a:srgbClr val="000000"/>
                </a:solidFill>
                <a:latin typeface="Calibri" panose="020F0502020204030204" pitchFamily="34" charset="0"/>
                <a:cs typeface="Calibri" panose="020F0502020204030204" pitchFamily="34" charset="0"/>
              </a:rPr>
              <a:t>(request, </a:t>
            </a:r>
            <a:r>
              <a:rPr lang="en-US" sz="1500" dirty="0">
                <a:solidFill>
                  <a:srgbClr val="0000FF"/>
                </a:solidFill>
                <a:latin typeface="Calibri" panose="020F0502020204030204" pitchFamily="34" charset="0"/>
                <a:cs typeface="Calibri" panose="020F0502020204030204" pitchFamily="34" charset="0"/>
              </a:rPr>
              <a:t>"d:/new"</a:t>
            </a:r>
            <a:r>
              <a:rPr lang="en-US" sz="1500" dirty="0">
                <a:solidFill>
                  <a:srgbClr val="000000"/>
                </a:solidFill>
                <a:latin typeface="Calibri" panose="020F0502020204030204" pitchFamily="34" charset="0"/>
                <a:cs typeface="Calibri" panose="020F0502020204030204" pitchFamily="34" charset="0"/>
              </a:rPr>
              <a:t>);  </a:t>
            </a:r>
          </a:p>
          <a:p>
            <a:pPr algn="just"/>
            <a:r>
              <a:rPr lang="en-US" sz="1500" dirty="0" err="1">
                <a:solidFill>
                  <a:srgbClr val="000000"/>
                </a:solidFill>
                <a:latin typeface="Calibri" panose="020F0502020204030204" pitchFamily="34" charset="0"/>
                <a:cs typeface="Calibri" panose="020F0502020204030204" pitchFamily="34" charset="0"/>
              </a:rPr>
              <a:t>out.print</a:t>
            </a:r>
            <a:r>
              <a:rPr lang="en-US" sz="1500" dirty="0">
                <a:solidFill>
                  <a:srgbClr val="000000"/>
                </a:solidFill>
                <a:latin typeface="Calibri" panose="020F0502020204030204" pitchFamily="34" charset="0"/>
                <a:cs typeface="Calibri" panose="020F0502020204030204" pitchFamily="34" charset="0"/>
              </a:rPr>
              <a:t>(</a:t>
            </a:r>
            <a:r>
              <a:rPr lang="en-US" sz="1500" dirty="0">
                <a:solidFill>
                  <a:srgbClr val="0000FF"/>
                </a:solidFill>
                <a:latin typeface="Calibri" panose="020F0502020204030204" pitchFamily="34" charset="0"/>
                <a:cs typeface="Calibri" panose="020F0502020204030204" pitchFamily="34" charset="0"/>
              </a:rPr>
              <a:t>"successfully uploaded"</a:t>
            </a:r>
            <a:r>
              <a:rPr lang="en-US" sz="1500" dirty="0">
                <a:solidFill>
                  <a:srgbClr val="000000"/>
                </a:solidFill>
                <a:latin typeface="Calibri" panose="020F0502020204030204" pitchFamily="34" charset="0"/>
                <a:cs typeface="Calibri" panose="020F0502020204030204" pitchFamily="34" charset="0"/>
              </a:rPr>
              <a:t>);  </a:t>
            </a:r>
          </a:p>
          <a:p>
            <a:pPr algn="just"/>
            <a:r>
              <a:rPr lang="en-US" sz="1500" dirty="0">
                <a:solidFill>
                  <a:srgbClr val="000000"/>
                </a:solidFill>
                <a:latin typeface="Calibri" panose="020F0502020204030204" pitchFamily="34" charset="0"/>
                <a:cs typeface="Calibri" panose="020F0502020204030204" pitchFamily="34" charset="0"/>
              </a:rPr>
              <a:t>  </a:t>
            </a:r>
          </a:p>
          <a:p>
            <a:pPr algn="just"/>
            <a:r>
              <a:rPr lang="en-US" sz="1500" dirty="0">
                <a:solidFill>
                  <a:srgbClr val="000000"/>
                </a:solidFill>
                <a:latin typeface="Calibri" panose="020F0502020204030204" pitchFamily="34" charset="0"/>
                <a:cs typeface="Calibri" panose="020F0502020204030204" pitchFamily="34" charset="0"/>
              </a:rPr>
              <a:t>%&gt;  </a:t>
            </a:r>
            <a:endParaRPr lang="en-US" sz="1500" b="0" i="0" dirty="0">
              <a:solidFill>
                <a:srgbClr val="00000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31298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900752"/>
            <a:ext cx="9601196" cy="4975116"/>
          </a:xfrm>
        </p:spPr>
        <p:txBody>
          <a:bodyPr>
            <a:normAutofit fontScale="92500" lnSpcReduction="10000"/>
          </a:bodyPr>
          <a:lstStyle/>
          <a:p>
            <a:r>
              <a:rPr lang="en-US" dirty="0"/>
              <a:t>1. Which page directive should be used in JSP to generate a PDF page?</a:t>
            </a:r>
            <a:br>
              <a:rPr lang="en-US" dirty="0"/>
            </a:br>
            <a:r>
              <a:rPr lang="en-US" dirty="0" smtClean="0"/>
              <a:t>		a</a:t>
            </a:r>
            <a:r>
              <a:rPr lang="en-US" dirty="0"/>
              <a:t>) </a:t>
            </a:r>
            <a:r>
              <a:rPr lang="en-US" dirty="0" err="1" smtClean="0"/>
              <a:t>contentType</a:t>
            </a:r>
            <a:r>
              <a:rPr lang="en-US" dirty="0"/>
              <a:t/>
            </a:r>
            <a:br>
              <a:rPr lang="en-US" dirty="0"/>
            </a:br>
            <a:r>
              <a:rPr lang="en-US" dirty="0" smtClean="0"/>
              <a:t>		b</a:t>
            </a:r>
            <a:r>
              <a:rPr lang="en-US" dirty="0"/>
              <a:t>) </a:t>
            </a:r>
            <a:r>
              <a:rPr lang="en-US" dirty="0" err="1"/>
              <a:t>generatePdf</a:t>
            </a:r>
            <a:r>
              <a:rPr lang="en-US" dirty="0"/>
              <a:t/>
            </a:r>
            <a:br>
              <a:rPr lang="en-US" dirty="0"/>
            </a:br>
            <a:r>
              <a:rPr lang="en-US" dirty="0" smtClean="0"/>
              <a:t>		c</a:t>
            </a:r>
            <a:r>
              <a:rPr lang="en-US" dirty="0"/>
              <a:t>) </a:t>
            </a:r>
            <a:r>
              <a:rPr lang="en-US" dirty="0" err="1"/>
              <a:t>typePDF</a:t>
            </a:r>
            <a:r>
              <a:rPr lang="en-US" dirty="0"/>
              <a:t/>
            </a:r>
            <a:br>
              <a:rPr lang="en-US" dirty="0"/>
            </a:br>
            <a:r>
              <a:rPr lang="en-US" dirty="0" smtClean="0"/>
              <a:t>		d</a:t>
            </a:r>
            <a:r>
              <a:rPr lang="en-US" dirty="0"/>
              <a:t>) </a:t>
            </a:r>
            <a:r>
              <a:rPr lang="en-US" dirty="0" err="1" smtClean="0"/>
              <a:t>contentPDF</a:t>
            </a:r>
            <a:endParaRPr lang="en-US" dirty="0" smtClean="0"/>
          </a:p>
          <a:p>
            <a:r>
              <a:rPr lang="en-US" dirty="0" smtClean="0"/>
              <a:t>2. </a:t>
            </a:r>
            <a:r>
              <a:rPr lang="en-US" dirty="0"/>
              <a:t> “request” is instance of which one of the following classes?</a:t>
            </a:r>
            <a:br>
              <a:rPr lang="en-US" dirty="0"/>
            </a:br>
            <a:r>
              <a:rPr lang="en-US" dirty="0" smtClean="0"/>
              <a:t>		a</a:t>
            </a:r>
            <a:r>
              <a:rPr lang="en-US" dirty="0"/>
              <a:t>) Request</a:t>
            </a:r>
            <a:br>
              <a:rPr lang="en-US" dirty="0"/>
            </a:br>
            <a:r>
              <a:rPr lang="en-US" dirty="0" smtClean="0"/>
              <a:t>		b</a:t>
            </a:r>
            <a:r>
              <a:rPr lang="en-US" dirty="0"/>
              <a:t>) </a:t>
            </a:r>
            <a:r>
              <a:rPr lang="en-US" dirty="0" err="1"/>
              <a:t>HttpRequest</a:t>
            </a:r>
            <a:r>
              <a:rPr lang="en-US" dirty="0"/>
              <a:t/>
            </a:r>
            <a:br>
              <a:rPr lang="en-US" dirty="0"/>
            </a:br>
            <a:r>
              <a:rPr lang="en-US" dirty="0" smtClean="0"/>
              <a:t>		c</a:t>
            </a:r>
            <a:r>
              <a:rPr lang="en-US" dirty="0"/>
              <a:t>) </a:t>
            </a:r>
            <a:r>
              <a:rPr lang="en-US" dirty="0" err="1"/>
              <a:t>HttpServletRequest</a:t>
            </a:r>
            <a:r>
              <a:rPr lang="en-US" dirty="0"/>
              <a:t/>
            </a:r>
            <a:br>
              <a:rPr lang="en-US" dirty="0"/>
            </a:br>
            <a:r>
              <a:rPr lang="en-US" dirty="0" smtClean="0"/>
              <a:t>		d</a:t>
            </a:r>
            <a:r>
              <a:rPr lang="en-US" dirty="0"/>
              <a:t>) </a:t>
            </a:r>
            <a:r>
              <a:rPr lang="en-US" dirty="0" err="1" smtClean="0"/>
              <a:t>ServletRequest</a:t>
            </a:r>
            <a:endParaRPr lang="en-US" dirty="0" smtClean="0"/>
          </a:p>
          <a:p>
            <a:r>
              <a:rPr lang="en-US" dirty="0" smtClean="0"/>
              <a:t>3. </a:t>
            </a:r>
            <a:r>
              <a:rPr lang="en-US" dirty="0"/>
              <a:t>Which is not a directive?</a:t>
            </a:r>
            <a:br>
              <a:rPr lang="en-US" dirty="0"/>
            </a:br>
            <a:r>
              <a:rPr lang="en-US" dirty="0" smtClean="0"/>
              <a:t>		a</a:t>
            </a:r>
            <a:r>
              <a:rPr lang="en-US" dirty="0"/>
              <a:t>) include</a:t>
            </a:r>
            <a:br>
              <a:rPr lang="en-US" dirty="0"/>
            </a:br>
            <a:r>
              <a:rPr lang="en-US" dirty="0" smtClean="0"/>
              <a:t>		b</a:t>
            </a:r>
            <a:r>
              <a:rPr lang="en-US" dirty="0"/>
              <a:t>) page</a:t>
            </a:r>
            <a:br>
              <a:rPr lang="en-US" dirty="0"/>
            </a:br>
            <a:r>
              <a:rPr lang="en-US" dirty="0" smtClean="0"/>
              <a:t>		c</a:t>
            </a:r>
            <a:r>
              <a:rPr lang="en-US" dirty="0"/>
              <a:t>) export</a:t>
            </a:r>
            <a:br>
              <a:rPr lang="en-US" dirty="0"/>
            </a:br>
            <a:r>
              <a:rPr lang="en-US" dirty="0" smtClean="0"/>
              <a:t>		d</a:t>
            </a:r>
            <a:r>
              <a:rPr lang="en-US" dirty="0"/>
              <a:t>) </a:t>
            </a:r>
            <a:r>
              <a:rPr lang="en-US" dirty="0" err="1"/>
              <a:t>useBean</a:t>
            </a:r>
            <a:endParaRPr lang="en-US" dirty="0"/>
          </a:p>
        </p:txBody>
      </p:sp>
    </p:spTree>
    <p:extLst>
      <p:ext uri="{BB962C8B-B14F-4D97-AF65-F5344CB8AC3E}">
        <p14:creationId xmlns:p14="http://schemas.microsoft.com/office/powerpoint/2010/main" val="14912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Old Questions [TU]</a:t>
            </a:r>
            <a:endParaRPr lang="en-US" dirty="0"/>
          </a:p>
        </p:txBody>
      </p:sp>
      <p:sp>
        <p:nvSpPr>
          <p:cNvPr id="3" name="Content Placeholder 2"/>
          <p:cNvSpPr>
            <a:spLocks noGrp="1"/>
          </p:cNvSpPr>
          <p:nvPr>
            <p:ph idx="1"/>
          </p:nvPr>
        </p:nvSpPr>
        <p:spPr>
          <a:xfrm>
            <a:off x="1295401" y="2556932"/>
            <a:ext cx="9950354" cy="3318936"/>
          </a:xfrm>
        </p:spPr>
        <p:txBody>
          <a:bodyPr/>
          <a:lstStyle/>
          <a:p>
            <a:pPr algn="just"/>
            <a:r>
              <a:rPr lang="en-US" dirty="0"/>
              <a:t>What is JSP? Differentiate it with </a:t>
            </a:r>
            <a:r>
              <a:rPr lang="en-US" dirty="0" err="1"/>
              <a:t>servelet</a:t>
            </a:r>
            <a:r>
              <a:rPr lang="en-US" dirty="0"/>
              <a:t>.    (2+3) </a:t>
            </a:r>
            <a:r>
              <a:rPr lang="en-US" dirty="0" smtClean="0"/>
              <a:t>[2069]</a:t>
            </a:r>
          </a:p>
          <a:p>
            <a:pPr algn="just"/>
            <a:r>
              <a:rPr lang="en-US" dirty="0"/>
              <a:t>Write a simple JSP program to display “</a:t>
            </a:r>
            <a:r>
              <a:rPr lang="en-US" dirty="0" err="1"/>
              <a:t>Lalitpur</a:t>
            </a:r>
            <a:r>
              <a:rPr lang="en-US" dirty="0"/>
              <a:t>, Nepal” 10 times. </a:t>
            </a:r>
            <a:r>
              <a:rPr lang="en-US" dirty="0" smtClean="0"/>
              <a:t>(5)[2070]</a:t>
            </a:r>
          </a:p>
          <a:p>
            <a:pPr algn="just"/>
            <a:r>
              <a:rPr lang="en-US" dirty="0"/>
              <a:t> Write a simple JSP program to display “</a:t>
            </a:r>
            <a:r>
              <a:rPr lang="en-US" dirty="0" err="1"/>
              <a:t>Tribhuwan</a:t>
            </a:r>
            <a:r>
              <a:rPr lang="en-US" dirty="0"/>
              <a:t> University” 10 times. </a:t>
            </a:r>
            <a:r>
              <a:rPr lang="en-US" dirty="0" smtClean="0"/>
              <a:t>  (</a:t>
            </a:r>
            <a:r>
              <a:rPr lang="en-US" dirty="0"/>
              <a:t>5) </a:t>
            </a:r>
            <a:r>
              <a:rPr lang="en-US" dirty="0" smtClean="0"/>
              <a:t>[2071]</a:t>
            </a:r>
          </a:p>
          <a:p>
            <a:pPr algn="just"/>
            <a:r>
              <a:rPr lang="en-US" dirty="0"/>
              <a:t>Compare and contrast between Servlets and Java Server pages? How web server responds to servlets and JSP page? Write down sample example. Handling HTTP Request and Response using servlets</a:t>
            </a:r>
            <a:r>
              <a:rPr lang="en-US" dirty="0" smtClean="0"/>
              <a:t>. [Model Question]</a:t>
            </a:r>
            <a:endParaRPr lang="en-US" dirty="0"/>
          </a:p>
        </p:txBody>
      </p:sp>
    </p:spTree>
    <p:extLst>
      <p:ext uri="{BB962C8B-B14F-4D97-AF65-F5344CB8AC3E}">
        <p14:creationId xmlns:p14="http://schemas.microsoft.com/office/powerpoint/2010/main" val="20180814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Links</a:t>
            </a:r>
            <a:endParaRPr lang="en-US" dirty="0"/>
          </a:p>
        </p:txBody>
      </p:sp>
      <p:sp>
        <p:nvSpPr>
          <p:cNvPr id="3" name="Content Placeholder 2"/>
          <p:cNvSpPr>
            <a:spLocks noGrp="1"/>
          </p:cNvSpPr>
          <p:nvPr>
            <p:ph idx="1"/>
          </p:nvPr>
        </p:nvSpPr>
        <p:spPr>
          <a:xfrm>
            <a:off x="1295401" y="2857182"/>
            <a:ext cx="10059535" cy="3243367"/>
          </a:xfrm>
        </p:spPr>
        <p:txBody>
          <a:bodyPr>
            <a:normAutofit/>
          </a:bodyPr>
          <a:lstStyle/>
          <a:p>
            <a:r>
              <a:rPr lang="en-US" dirty="0">
                <a:hlinkClick r:id="rId2"/>
              </a:rPr>
              <a:t>https://</a:t>
            </a:r>
            <a:r>
              <a:rPr lang="en-US" dirty="0" smtClean="0">
                <a:hlinkClick r:id="rId2"/>
              </a:rPr>
              <a:t>www.youtube.com/watch?v=7oKFVlaVIck</a:t>
            </a:r>
            <a:r>
              <a:rPr lang="en-US" dirty="0" smtClean="0"/>
              <a:t> [Run JSP Step by Step]</a:t>
            </a:r>
          </a:p>
          <a:p>
            <a:r>
              <a:rPr lang="en-US" dirty="0">
                <a:hlinkClick r:id="rId3"/>
              </a:rPr>
              <a:t>https://www.youtube.com/watch?v=_</a:t>
            </a:r>
            <a:r>
              <a:rPr lang="en-US" dirty="0" smtClean="0">
                <a:hlinkClick r:id="rId3"/>
              </a:rPr>
              <a:t>oEOH23OYYQ</a:t>
            </a:r>
            <a:r>
              <a:rPr lang="en-US" dirty="0" smtClean="0"/>
              <a:t> [JSP Registration Form with Database]</a:t>
            </a:r>
          </a:p>
          <a:p>
            <a:r>
              <a:rPr lang="en-US" dirty="0">
                <a:hlinkClick r:id="rId4"/>
              </a:rPr>
              <a:t>https://</a:t>
            </a:r>
            <a:r>
              <a:rPr lang="en-US" dirty="0" smtClean="0">
                <a:hlinkClick r:id="rId4"/>
              </a:rPr>
              <a:t>www.youtube.com/watch?v=04zDrzyhe9o</a:t>
            </a:r>
            <a:r>
              <a:rPr lang="en-US" dirty="0" smtClean="0"/>
              <a:t> [JSP Session Management]</a:t>
            </a:r>
          </a:p>
          <a:p>
            <a:r>
              <a:rPr lang="en-US" dirty="0">
                <a:hlinkClick r:id="rId5"/>
              </a:rPr>
              <a:t>https://</a:t>
            </a:r>
            <a:r>
              <a:rPr lang="en-US" dirty="0" smtClean="0">
                <a:hlinkClick r:id="rId5"/>
              </a:rPr>
              <a:t>www.youtube.com/watch?v=4Sl9R9K0uoE</a:t>
            </a:r>
            <a:r>
              <a:rPr lang="en-US" dirty="0" smtClean="0"/>
              <a:t> [JSP Exception Handling]</a:t>
            </a:r>
          </a:p>
          <a:p>
            <a:endParaRPr lang="en-US" dirty="0"/>
          </a:p>
        </p:txBody>
      </p:sp>
    </p:spTree>
    <p:extLst>
      <p:ext uri="{BB962C8B-B14F-4D97-AF65-F5344CB8AC3E}">
        <p14:creationId xmlns:p14="http://schemas.microsoft.com/office/powerpoint/2010/main" val="1087450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295401" y="2556932"/>
            <a:ext cx="3167417" cy="3318936"/>
          </a:xfrm>
        </p:spPr>
        <p:txBody>
          <a:bodyPr/>
          <a:lstStyle/>
          <a:p>
            <a:pPr marL="0" indent="0">
              <a:buNone/>
            </a:pPr>
            <a:r>
              <a:rPr lang="en-US" dirty="0"/>
              <a:t>&lt;html&gt;  </a:t>
            </a:r>
          </a:p>
          <a:p>
            <a:pPr marL="0" indent="0">
              <a:buNone/>
            </a:pPr>
            <a:r>
              <a:rPr lang="en-US" dirty="0"/>
              <a:t>&lt;body&gt;  </a:t>
            </a:r>
          </a:p>
          <a:p>
            <a:pPr marL="0" indent="0">
              <a:buNone/>
            </a:pPr>
            <a:r>
              <a:rPr lang="en-US" dirty="0"/>
              <a:t>&lt;% </a:t>
            </a:r>
            <a:r>
              <a:rPr lang="en-US" dirty="0" err="1"/>
              <a:t>out.print</a:t>
            </a:r>
            <a:r>
              <a:rPr lang="en-US" dirty="0"/>
              <a:t>(2*5); %&gt;  </a:t>
            </a:r>
          </a:p>
          <a:p>
            <a:pPr marL="0" indent="0">
              <a:buNone/>
            </a:pPr>
            <a:r>
              <a:rPr lang="en-US" dirty="0"/>
              <a:t>&lt;/body&gt;  </a:t>
            </a:r>
          </a:p>
          <a:p>
            <a:pPr marL="0" indent="0">
              <a:buNone/>
            </a:pPr>
            <a:r>
              <a:rPr lang="en-US" dirty="0"/>
              <a:t>&lt;/html&gt; </a:t>
            </a:r>
          </a:p>
          <a:p>
            <a:endParaRPr lang="en-US" dirty="0"/>
          </a:p>
        </p:txBody>
      </p:sp>
      <p:sp>
        <p:nvSpPr>
          <p:cNvPr id="4" name="Content Placeholder 2"/>
          <p:cNvSpPr txBox="1">
            <a:spLocks/>
          </p:cNvSpPr>
          <p:nvPr/>
        </p:nvSpPr>
        <p:spPr>
          <a:xfrm>
            <a:off x="2879109" y="5420747"/>
            <a:ext cx="3167417" cy="582053"/>
          </a:xfrm>
          <a:prstGeom prst="rect">
            <a:avLst/>
          </a:prstGeom>
        </p:spPr>
        <p:txBody>
          <a:bodyPr vert="horz" lIns="91440" tIns="45720" rIns="91440" bIns="45720" rtlCol="0" anchor="t">
            <a:normAutofit fontScale="25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r>
              <a:rPr lang="en-US" sz="12000" b="1" dirty="0" smtClean="0"/>
              <a:t>Output:  10</a:t>
            </a:r>
          </a:p>
          <a:p>
            <a:pPr marL="0" indent="0">
              <a:buFont typeface="Arial"/>
              <a:buNone/>
            </a:pPr>
            <a:r>
              <a:rPr lang="en-US" b="1" dirty="0"/>
              <a:t> </a:t>
            </a:r>
            <a:endParaRPr lang="en-US" b="1" dirty="0" smtClean="0"/>
          </a:p>
          <a:p>
            <a:pPr marL="0" indent="0">
              <a:buFont typeface="Arial"/>
              <a:buNone/>
            </a:pPr>
            <a:r>
              <a:rPr lang="en-US" b="1" dirty="0"/>
              <a:t> </a:t>
            </a:r>
            <a:r>
              <a:rPr lang="en-US" b="1" dirty="0" smtClean="0"/>
              <a:t>   </a:t>
            </a:r>
          </a:p>
          <a:p>
            <a:endParaRPr lang="en-US" b="1" dirty="0"/>
          </a:p>
        </p:txBody>
      </p:sp>
      <p:sp>
        <p:nvSpPr>
          <p:cNvPr id="5" name="Rectangle 4"/>
          <p:cNvSpPr/>
          <p:nvPr/>
        </p:nvSpPr>
        <p:spPr>
          <a:xfrm>
            <a:off x="4462818" y="2850066"/>
            <a:ext cx="6987654" cy="2277547"/>
          </a:xfrm>
          <a:prstGeom prst="rect">
            <a:avLst/>
          </a:prstGeom>
        </p:spPr>
        <p:txBody>
          <a:bodyPr wrap="square">
            <a:spAutoFit/>
          </a:bodyPr>
          <a:lstStyle/>
          <a:p>
            <a:r>
              <a:rPr lang="en-US" sz="2400" b="1" u="sng" dirty="0"/>
              <a:t>Follow the following steps to execute this JSP page:</a:t>
            </a:r>
          </a:p>
          <a:p>
            <a:endParaRPr lang="en-US" dirty="0"/>
          </a:p>
          <a:p>
            <a:pPr marL="285750" indent="-285750">
              <a:buFont typeface="Arial" panose="020B0604020202020204" pitchFamily="34" charset="0"/>
              <a:buChar char="•"/>
            </a:pPr>
            <a:r>
              <a:rPr lang="en-US" sz="2000" dirty="0"/>
              <a:t>Start the server</a:t>
            </a:r>
          </a:p>
          <a:p>
            <a:pPr marL="285750" indent="-285750">
              <a:buFont typeface="Arial" panose="020B0604020202020204" pitchFamily="34" charset="0"/>
              <a:buChar char="•"/>
            </a:pPr>
            <a:r>
              <a:rPr lang="en-US" sz="2000" dirty="0"/>
              <a:t>Put the JSP file in a folder and deploy on the server</a:t>
            </a:r>
          </a:p>
          <a:p>
            <a:pPr marL="285750" indent="-285750">
              <a:buFont typeface="Arial" panose="020B0604020202020204" pitchFamily="34" charset="0"/>
              <a:buChar char="•"/>
            </a:pPr>
            <a:r>
              <a:rPr lang="en-US" sz="2000" dirty="0"/>
              <a:t>Visit the browser by the URL http://localhost:portno/contextRoot/jspfile, for example, http://localhost:8888/myapplication/index.jsp</a:t>
            </a:r>
          </a:p>
        </p:txBody>
      </p:sp>
    </p:spTree>
    <p:extLst>
      <p:ext uri="{BB962C8B-B14F-4D97-AF65-F5344CB8AC3E}">
        <p14:creationId xmlns:p14="http://schemas.microsoft.com/office/powerpoint/2010/main" val="56954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1000"/>
                                        <p:tgtEl>
                                          <p:spTgt spid="5"/>
                                        </p:tgtEl>
                                      </p:cBhvr>
                                    </p:animEffect>
                                    <p:anim calcmode="lin" valueType="num">
                                      <p:cBhvr>
                                        <p:cTn id="43" dur="1000" fill="hold"/>
                                        <p:tgtEl>
                                          <p:spTgt spid="5"/>
                                        </p:tgtEl>
                                        <p:attrNameLst>
                                          <p:attrName>ppt_x</p:attrName>
                                        </p:attrNameLst>
                                      </p:cBhvr>
                                      <p:tavLst>
                                        <p:tav tm="0">
                                          <p:val>
                                            <p:strVal val="#ppt_x"/>
                                          </p:val>
                                        </p:tav>
                                        <p:tav tm="100000">
                                          <p:val>
                                            <p:strVal val="#ppt_x"/>
                                          </p:val>
                                        </p:tav>
                                      </p:tavLst>
                                    </p:anim>
                                    <p:anim calcmode="lin" valueType="num">
                                      <p:cBhvr>
                                        <p:cTn id="4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1000"/>
                                        <p:tgtEl>
                                          <p:spTgt spid="4"/>
                                        </p:tgtEl>
                                      </p:cBhvr>
                                    </p:animEffect>
                                    <p:anim calcmode="lin" valueType="num">
                                      <p:cBhvr>
                                        <p:cTn id="50" dur="1000" fill="hold"/>
                                        <p:tgtEl>
                                          <p:spTgt spid="4"/>
                                        </p:tgtEl>
                                        <p:attrNameLst>
                                          <p:attrName>ppt_x</p:attrName>
                                        </p:attrNameLst>
                                      </p:cBhvr>
                                      <p:tavLst>
                                        <p:tav tm="0">
                                          <p:val>
                                            <p:strVal val="#ppt_x"/>
                                          </p:val>
                                        </p:tav>
                                        <p:tav tm="100000">
                                          <p:val>
                                            <p:strVal val="#ppt_x"/>
                                          </p:val>
                                        </p:tav>
                                      </p:tavLst>
                                    </p:anim>
                                    <p:anim calcmode="lin" valueType="num">
                                      <p:cBhvr>
                                        <p:cTn id="5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 “Hello Class” 10 times in JSP.</a:t>
            </a:r>
          </a:p>
        </p:txBody>
      </p:sp>
      <p:sp>
        <p:nvSpPr>
          <p:cNvPr id="5" name="Content Placeholder 4"/>
          <p:cNvSpPr>
            <a:spLocks noGrp="1"/>
          </p:cNvSpPr>
          <p:nvPr>
            <p:ph idx="1"/>
          </p:nvPr>
        </p:nvSpPr>
        <p:spPr>
          <a:xfrm>
            <a:off x="3065629" y="2625171"/>
            <a:ext cx="6060742" cy="3318936"/>
          </a:xfrm>
        </p:spPr>
        <p:txBody>
          <a:bodyPr/>
          <a:lstStyle/>
          <a:p>
            <a:pPr marL="0" indent="0">
              <a:buNone/>
            </a:pPr>
            <a:r>
              <a:rPr lang="en-US" dirty="0"/>
              <a:t>&lt;%</a:t>
            </a:r>
          </a:p>
          <a:p>
            <a:pPr marL="0" indent="0">
              <a:buNone/>
            </a:pPr>
            <a:r>
              <a:rPr lang="en-US" dirty="0"/>
              <a:t>   </a:t>
            </a:r>
            <a:r>
              <a:rPr lang="en-US" dirty="0" smtClean="0"/>
              <a:t>	String </a:t>
            </a:r>
            <a:r>
              <a:rPr lang="en-US" dirty="0"/>
              <a:t>hello = "</a:t>
            </a:r>
            <a:r>
              <a:rPr lang="en-US" dirty="0" smtClean="0"/>
              <a:t>Hello Class";</a:t>
            </a:r>
            <a:endParaRPr lang="en-US" dirty="0"/>
          </a:p>
          <a:p>
            <a:pPr marL="0" indent="0">
              <a:buNone/>
            </a:pPr>
            <a:r>
              <a:rPr lang="en-US" dirty="0" smtClean="0"/>
              <a:t>	for </a:t>
            </a:r>
            <a:r>
              <a:rPr lang="en-US" dirty="0"/>
              <a:t>(</a:t>
            </a:r>
            <a:r>
              <a:rPr lang="en-US" dirty="0" err="1"/>
              <a:t>int</a:t>
            </a:r>
            <a:r>
              <a:rPr lang="en-US" dirty="0"/>
              <a:t> </a:t>
            </a:r>
            <a:r>
              <a:rPr lang="en-US" dirty="0" err="1"/>
              <a:t>i</a:t>
            </a:r>
            <a:r>
              <a:rPr lang="en-US" dirty="0"/>
              <a:t> = 0; </a:t>
            </a:r>
            <a:r>
              <a:rPr lang="en-US" dirty="0" err="1"/>
              <a:t>i</a:t>
            </a:r>
            <a:r>
              <a:rPr lang="en-US" dirty="0"/>
              <a:t> &lt; 10; </a:t>
            </a:r>
            <a:r>
              <a:rPr lang="en-US" dirty="0" err="1"/>
              <a:t>i</a:t>
            </a:r>
            <a:r>
              <a:rPr lang="en-US" dirty="0"/>
              <a:t>++) {</a:t>
            </a:r>
          </a:p>
          <a:p>
            <a:pPr marL="0" indent="0">
              <a:buNone/>
            </a:pPr>
            <a:r>
              <a:rPr lang="en-US" dirty="0"/>
              <a:t>      </a:t>
            </a:r>
            <a:r>
              <a:rPr lang="en-US" dirty="0" smtClean="0"/>
              <a:t>	</a:t>
            </a:r>
            <a:r>
              <a:rPr lang="en-US" dirty="0" err="1" smtClean="0"/>
              <a:t>out.print</a:t>
            </a:r>
            <a:r>
              <a:rPr lang="en-US" dirty="0"/>
              <a:t>("&lt;P&gt;" + hello + "&lt;/p&gt;");</a:t>
            </a:r>
          </a:p>
          <a:p>
            <a:pPr marL="0" indent="0">
              <a:buNone/>
            </a:pPr>
            <a:r>
              <a:rPr lang="en-US" dirty="0"/>
              <a:t>   </a:t>
            </a:r>
            <a:r>
              <a:rPr lang="en-US" dirty="0" smtClean="0"/>
              <a:t>    }</a:t>
            </a:r>
            <a:endParaRPr lang="en-US" dirty="0"/>
          </a:p>
          <a:p>
            <a:pPr marL="0" indent="0">
              <a:buNone/>
            </a:pPr>
            <a:r>
              <a:rPr lang="en-US" dirty="0"/>
              <a:t>   %&gt;</a:t>
            </a:r>
          </a:p>
        </p:txBody>
      </p:sp>
    </p:spTree>
    <p:extLst>
      <p:ext uri="{BB962C8B-B14F-4D97-AF65-F5344CB8AC3E}">
        <p14:creationId xmlns:p14="http://schemas.microsoft.com/office/powerpoint/2010/main" val="51188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JSP Architecture</a:t>
            </a:r>
            <a:endParaRPr lang="en-US" dirty="0"/>
          </a:p>
        </p:txBody>
      </p:sp>
      <p:pic>
        <p:nvPicPr>
          <p:cNvPr id="1030" name="Picture 6" descr="https://diwt.files.wordpress.com/2011/08/model2_sml.gif?w=425&amp;h=2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9744" y="2429300"/>
            <a:ext cx="7683689" cy="3760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653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1000"/>
                                        <p:tgtEl>
                                          <p:spTgt spid="1030"/>
                                        </p:tgtEl>
                                      </p:cBhvr>
                                    </p:animEffect>
                                    <p:anim calcmode="lin" valueType="num">
                                      <p:cBhvr>
                                        <p:cTn id="8" dur="1000" fill="hold"/>
                                        <p:tgtEl>
                                          <p:spTgt spid="1030"/>
                                        </p:tgtEl>
                                        <p:attrNameLst>
                                          <p:attrName>ppt_x</p:attrName>
                                        </p:attrNameLst>
                                      </p:cBhvr>
                                      <p:tavLst>
                                        <p:tav tm="0">
                                          <p:val>
                                            <p:strVal val="#ppt_x"/>
                                          </p:val>
                                        </p:tav>
                                        <p:tav tm="100000">
                                          <p:val>
                                            <p:strVal val="#ppt_x"/>
                                          </p:val>
                                        </p:tav>
                                      </p:tavLst>
                                    </p:anim>
                                    <p:anim calcmode="lin" valueType="num">
                                      <p:cBhvr>
                                        <p:cTn id="9"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118" y="823664"/>
            <a:ext cx="10304058" cy="5181349"/>
          </a:xfrm>
        </p:spPr>
        <p:txBody>
          <a:bodyPr>
            <a:noAutofit/>
          </a:bodyPr>
          <a:lstStyle/>
          <a:p>
            <a:pPr algn="just"/>
            <a:r>
              <a:rPr lang="en-US" sz="2000" dirty="0"/>
              <a:t>B</a:t>
            </a:r>
            <a:r>
              <a:rPr lang="en-US" sz="2000" dirty="0" smtClean="0"/>
              <a:t>rowser </a:t>
            </a:r>
            <a:r>
              <a:rPr lang="en-US" sz="2000" dirty="0"/>
              <a:t>sends an HTTP request to the web server</a:t>
            </a:r>
            <a:r>
              <a:rPr lang="en-US" sz="2000" dirty="0" smtClean="0"/>
              <a:t>.</a:t>
            </a:r>
          </a:p>
          <a:p>
            <a:pPr algn="just"/>
            <a:r>
              <a:rPr lang="en-US" sz="2000" dirty="0"/>
              <a:t>The web server recognizes that the HTTP request is for a JSP page and forwards it to a JSP engine. This is done by using the URL or JSP page which ends with </a:t>
            </a:r>
            <a:r>
              <a:rPr lang="en-US" sz="2000" b="1" dirty="0"/>
              <a:t>.</a:t>
            </a:r>
            <a:r>
              <a:rPr lang="en-US" sz="2000" b="1" dirty="0" err="1"/>
              <a:t>jsp</a:t>
            </a:r>
            <a:r>
              <a:rPr lang="en-US" sz="2000" dirty="0"/>
              <a:t> instead of </a:t>
            </a:r>
            <a:r>
              <a:rPr lang="en-US" sz="2000" b="1" dirty="0"/>
              <a:t>.</a:t>
            </a:r>
            <a:r>
              <a:rPr lang="en-US" sz="2000" b="1" dirty="0" smtClean="0"/>
              <a:t>html</a:t>
            </a:r>
          </a:p>
          <a:p>
            <a:pPr algn="just"/>
            <a:r>
              <a:rPr lang="en-US" sz="2000" dirty="0"/>
              <a:t>The JSP engine loads the JSP page from disk and converts it into a servlet content</a:t>
            </a:r>
            <a:r>
              <a:rPr lang="en-US" sz="2000" dirty="0" smtClean="0"/>
              <a:t>. </a:t>
            </a:r>
            <a:r>
              <a:rPr lang="en-US" sz="2000" dirty="0"/>
              <a:t>This conversion is very simple in which all template text is converted to </a:t>
            </a:r>
            <a:r>
              <a:rPr lang="en-US" sz="2000" dirty="0" err="1"/>
              <a:t>println</a:t>
            </a:r>
            <a:r>
              <a:rPr lang="en-US" sz="2000" dirty="0"/>
              <a:t>( ) statements and all JSP elements are converted to Java code</a:t>
            </a:r>
            <a:r>
              <a:rPr lang="en-US" sz="2000" dirty="0" smtClean="0"/>
              <a:t>.</a:t>
            </a:r>
          </a:p>
          <a:p>
            <a:pPr algn="just"/>
            <a:r>
              <a:rPr lang="en-US" sz="2000" dirty="0"/>
              <a:t>The JSP engine compiles the servlet into an executable class and forwards the original request to a servlet engine</a:t>
            </a:r>
            <a:r>
              <a:rPr lang="en-US" sz="2000" dirty="0" smtClean="0"/>
              <a:t>.</a:t>
            </a:r>
          </a:p>
          <a:p>
            <a:pPr algn="just"/>
            <a:r>
              <a:rPr lang="en-US" sz="2000" dirty="0"/>
              <a:t>A part of the web server called the servlet engine loads the Servlet class and executes it. During execution, the servlet produces an output in HTML format. The output </a:t>
            </a:r>
            <a:r>
              <a:rPr lang="en-US" sz="2000"/>
              <a:t>is </a:t>
            </a:r>
            <a:r>
              <a:rPr lang="en-US" sz="2000" smtClean="0"/>
              <a:t>further </a:t>
            </a:r>
            <a:r>
              <a:rPr lang="en-US" sz="2000" dirty="0"/>
              <a:t>passed on to the web server by the servlet engine inside an HTTP response</a:t>
            </a:r>
            <a:r>
              <a:rPr lang="en-US" sz="2000" dirty="0" smtClean="0"/>
              <a:t>.</a:t>
            </a:r>
          </a:p>
          <a:p>
            <a:pPr algn="just"/>
            <a:r>
              <a:rPr lang="en-US" sz="2000" dirty="0"/>
              <a:t>The web server forwards the HTTP response to your browser in terms of static HTML content</a:t>
            </a:r>
            <a:r>
              <a:rPr lang="en-US" sz="2000" dirty="0" smtClean="0"/>
              <a:t>.</a:t>
            </a:r>
          </a:p>
          <a:p>
            <a:pPr algn="just"/>
            <a:r>
              <a:rPr lang="en-US" sz="2000" dirty="0"/>
              <a:t>Finally, the web browser handles the dynamically-generated HTML page inside the HTTP response exactly as if it were a static page.</a:t>
            </a:r>
          </a:p>
        </p:txBody>
      </p:sp>
    </p:spTree>
    <p:extLst>
      <p:ext uri="{BB962C8B-B14F-4D97-AF65-F5344CB8AC3E}">
        <p14:creationId xmlns:p14="http://schemas.microsoft.com/office/powerpoint/2010/main" val="2755669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Processing in JSP</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JSP handles form data parsing automatically using the following methods depending on the situation −</a:t>
            </a:r>
          </a:p>
          <a:p>
            <a:r>
              <a:rPr lang="en-US" b="1" dirty="0" err="1"/>
              <a:t>getParameter</a:t>
            </a:r>
            <a:r>
              <a:rPr lang="en-US" b="1" dirty="0"/>
              <a:t>()</a:t>
            </a:r>
            <a:r>
              <a:rPr lang="en-US" dirty="0"/>
              <a:t> − You call </a:t>
            </a:r>
            <a:r>
              <a:rPr lang="en-US" b="1" dirty="0" err="1"/>
              <a:t>request.getParameter</a:t>
            </a:r>
            <a:r>
              <a:rPr lang="en-US" b="1" dirty="0"/>
              <a:t>()</a:t>
            </a:r>
            <a:r>
              <a:rPr lang="en-US" dirty="0"/>
              <a:t> method to get the value of a form parameter.</a:t>
            </a:r>
          </a:p>
          <a:p>
            <a:r>
              <a:rPr lang="en-US" b="1" dirty="0" err="1"/>
              <a:t>getParameterValues</a:t>
            </a:r>
            <a:r>
              <a:rPr lang="en-US" b="1" dirty="0"/>
              <a:t>()</a:t>
            </a:r>
            <a:r>
              <a:rPr lang="en-US" dirty="0"/>
              <a:t> − Call this method if the parameter appears more than once and returns multiple values, for example checkbox.</a:t>
            </a:r>
          </a:p>
          <a:p>
            <a:r>
              <a:rPr lang="en-US" b="1" dirty="0" err="1"/>
              <a:t>getParameterNames</a:t>
            </a:r>
            <a:r>
              <a:rPr lang="en-US" b="1" dirty="0"/>
              <a:t>()</a:t>
            </a:r>
            <a:r>
              <a:rPr lang="en-US" dirty="0"/>
              <a:t> − Call this method if you want a complete list of all parameters in the current request.</a:t>
            </a:r>
          </a:p>
          <a:p>
            <a:r>
              <a:rPr lang="en-US" b="1" dirty="0" err="1"/>
              <a:t>getInputStream</a:t>
            </a:r>
            <a:r>
              <a:rPr lang="en-US" b="1" dirty="0"/>
              <a:t>()</a:t>
            </a:r>
            <a:r>
              <a:rPr lang="en-US" dirty="0"/>
              <a:t> − Call this method to read binary data stream coming from the client.</a:t>
            </a:r>
          </a:p>
          <a:p>
            <a:endParaRPr lang="en-US" dirty="0"/>
          </a:p>
        </p:txBody>
      </p:sp>
    </p:spTree>
    <p:extLst>
      <p:ext uri="{BB962C8B-B14F-4D97-AF65-F5344CB8AC3E}">
        <p14:creationId xmlns:p14="http://schemas.microsoft.com/office/powerpoint/2010/main" val="355487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253" y="911450"/>
            <a:ext cx="4327476" cy="833019"/>
          </a:xfrm>
        </p:spPr>
        <p:txBody>
          <a:bodyPr>
            <a:normAutofit fontScale="90000"/>
          </a:bodyPr>
          <a:lstStyle/>
          <a:p>
            <a:r>
              <a:rPr lang="en-US" sz="3000" b="1" dirty="0" smtClean="0"/>
              <a:t>GET/POST </a:t>
            </a:r>
            <a:r>
              <a:rPr lang="en-US" sz="3000" b="1" dirty="0"/>
              <a:t>Method Example Using </a:t>
            </a:r>
            <a:r>
              <a:rPr lang="en-US" sz="3000" b="1" dirty="0" smtClean="0"/>
              <a:t>URL</a:t>
            </a:r>
            <a:endParaRPr lang="en-US" sz="3000" b="1" dirty="0"/>
          </a:p>
        </p:txBody>
      </p:sp>
      <p:sp>
        <p:nvSpPr>
          <p:cNvPr id="3" name="Content Placeholder 2"/>
          <p:cNvSpPr>
            <a:spLocks noGrp="1"/>
          </p:cNvSpPr>
          <p:nvPr>
            <p:ph idx="1"/>
          </p:nvPr>
        </p:nvSpPr>
        <p:spPr>
          <a:xfrm>
            <a:off x="1090685" y="2833300"/>
            <a:ext cx="4045422" cy="1656813"/>
          </a:xfrm>
        </p:spPr>
        <p:txBody>
          <a:bodyPr>
            <a:normAutofit/>
          </a:bodyPr>
          <a:lstStyle/>
          <a:p>
            <a:pPr marL="0" indent="0">
              <a:buNone/>
            </a:pPr>
            <a:r>
              <a:rPr lang="en-US" sz="2200" b="1" dirty="0">
                <a:solidFill>
                  <a:srgbClr val="002060"/>
                </a:solidFill>
              </a:rPr>
              <a:t>http://</a:t>
            </a:r>
            <a:r>
              <a:rPr lang="en-US" sz="2200" b="1" dirty="0" smtClean="0">
                <a:solidFill>
                  <a:srgbClr val="002060"/>
                </a:solidFill>
              </a:rPr>
              <a:t>localhost:8080/main.jsp?first_name=Corona&amp;last_name=Virus</a:t>
            </a:r>
          </a:p>
          <a:p>
            <a:pPr marL="0" indent="0">
              <a:buNone/>
            </a:pPr>
            <a:endParaRPr lang="en-US" sz="2200" dirty="0">
              <a:solidFill>
                <a:srgbClr val="FF0000"/>
              </a:solidFill>
            </a:endParaRPr>
          </a:p>
        </p:txBody>
      </p:sp>
      <p:sp>
        <p:nvSpPr>
          <p:cNvPr id="4" name="Rectangle 3"/>
          <p:cNvSpPr/>
          <p:nvPr/>
        </p:nvSpPr>
        <p:spPr>
          <a:xfrm>
            <a:off x="5136107" y="917140"/>
            <a:ext cx="6096000" cy="5078313"/>
          </a:xfrm>
          <a:prstGeom prst="rect">
            <a:avLst/>
          </a:prstGeom>
        </p:spPr>
        <p:txBody>
          <a:bodyPr>
            <a:spAutoFit/>
          </a:bodyPr>
          <a:lstStyle/>
          <a:p>
            <a:r>
              <a:rPr lang="en-US" dirty="0"/>
              <a:t>&lt;html&gt;</a:t>
            </a:r>
          </a:p>
          <a:p>
            <a:r>
              <a:rPr lang="en-US" dirty="0"/>
              <a:t>   &lt;head&gt;</a:t>
            </a:r>
          </a:p>
          <a:p>
            <a:r>
              <a:rPr lang="en-US" dirty="0"/>
              <a:t>      &lt;title&gt;Using GET Method to Read Form Data&lt;/title&gt;</a:t>
            </a:r>
          </a:p>
          <a:p>
            <a:r>
              <a:rPr lang="en-US" dirty="0"/>
              <a:t>   &lt;/head&gt;</a:t>
            </a:r>
          </a:p>
          <a:p>
            <a:r>
              <a:rPr lang="en-US" dirty="0"/>
              <a:t>   </a:t>
            </a:r>
          </a:p>
          <a:p>
            <a:r>
              <a:rPr lang="en-US" dirty="0"/>
              <a:t>   &lt;body&gt;</a:t>
            </a:r>
          </a:p>
          <a:p>
            <a:r>
              <a:rPr lang="en-US" dirty="0"/>
              <a:t>      &lt;h1&gt;Using GET Method to Read Form Data&lt;/h1&gt;</a:t>
            </a:r>
          </a:p>
          <a:p>
            <a:r>
              <a:rPr lang="en-US" dirty="0"/>
              <a:t>      &lt;</a:t>
            </a:r>
            <a:r>
              <a:rPr lang="en-US" dirty="0" err="1"/>
              <a:t>ul</a:t>
            </a:r>
            <a:r>
              <a:rPr lang="en-US" dirty="0"/>
              <a:t>&gt;</a:t>
            </a:r>
          </a:p>
          <a:p>
            <a:r>
              <a:rPr lang="en-US" dirty="0"/>
              <a:t>         &lt;li&gt;&lt;p&gt;&lt;b&gt;First Name:&lt;/b&gt;</a:t>
            </a:r>
          </a:p>
          <a:p>
            <a:r>
              <a:rPr lang="en-US" dirty="0"/>
              <a:t>            &lt;%= </a:t>
            </a:r>
            <a:r>
              <a:rPr lang="en-US" dirty="0" err="1"/>
              <a:t>request.getParameter</a:t>
            </a:r>
            <a:r>
              <a:rPr lang="en-US" dirty="0"/>
              <a:t>("</a:t>
            </a:r>
            <a:r>
              <a:rPr lang="en-US" dirty="0" err="1"/>
              <a:t>first_name</a:t>
            </a:r>
            <a:r>
              <a:rPr lang="en-US" dirty="0"/>
              <a:t>")%&gt;</a:t>
            </a:r>
          </a:p>
          <a:p>
            <a:r>
              <a:rPr lang="en-US" dirty="0"/>
              <a:t>         &lt;/p&gt;&lt;/li&gt;</a:t>
            </a:r>
          </a:p>
          <a:p>
            <a:r>
              <a:rPr lang="en-US" dirty="0"/>
              <a:t>         &lt;li&gt;&lt;p&gt;&lt;b&gt;Last  Name:&lt;/b&gt;</a:t>
            </a:r>
          </a:p>
          <a:p>
            <a:r>
              <a:rPr lang="en-US" dirty="0"/>
              <a:t>            &lt;%= </a:t>
            </a:r>
            <a:r>
              <a:rPr lang="en-US" dirty="0" err="1"/>
              <a:t>request.getParameter</a:t>
            </a:r>
            <a:r>
              <a:rPr lang="en-US" dirty="0"/>
              <a:t>("</a:t>
            </a:r>
            <a:r>
              <a:rPr lang="en-US" dirty="0" err="1"/>
              <a:t>last_name</a:t>
            </a:r>
            <a:r>
              <a:rPr lang="en-US" dirty="0"/>
              <a:t>")%&gt;</a:t>
            </a:r>
          </a:p>
          <a:p>
            <a:r>
              <a:rPr lang="en-US" dirty="0"/>
              <a:t>         &lt;/p&gt;&lt;/li&gt;</a:t>
            </a:r>
          </a:p>
          <a:p>
            <a:r>
              <a:rPr lang="en-US" dirty="0"/>
              <a:t>      &lt;/</a:t>
            </a:r>
            <a:r>
              <a:rPr lang="en-US" dirty="0" err="1"/>
              <a:t>ul</a:t>
            </a:r>
            <a:r>
              <a:rPr lang="en-US" dirty="0"/>
              <a:t>&gt;</a:t>
            </a:r>
          </a:p>
          <a:p>
            <a:r>
              <a:rPr lang="en-US" dirty="0"/>
              <a:t>   </a:t>
            </a:r>
          </a:p>
          <a:p>
            <a:r>
              <a:rPr lang="en-US" dirty="0"/>
              <a:t>   &lt;/body&gt;</a:t>
            </a:r>
          </a:p>
          <a:p>
            <a:r>
              <a:rPr lang="en-US" dirty="0"/>
              <a:t>&lt;/html&gt;</a:t>
            </a:r>
          </a:p>
        </p:txBody>
      </p:sp>
    </p:spTree>
    <p:extLst>
      <p:ext uri="{BB962C8B-B14F-4D97-AF65-F5344CB8AC3E}">
        <p14:creationId xmlns:p14="http://schemas.microsoft.com/office/powerpoint/2010/main" val="3155635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404</TotalTime>
  <Words>1002</Words>
  <Application>Microsoft Office PowerPoint</Application>
  <PresentationFormat>Custom</PresentationFormat>
  <Paragraphs>148</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Organic</vt:lpstr>
      <vt:lpstr>UNIT – 7 (Part 2)</vt:lpstr>
      <vt:lpstr>What is JSP?</vt:lpstr>
      <vt:lpstr>Advantages of JSP over Servlet</vt:lpstr>
      <vt:lpstr>Example</vt:lpstr>
      <vt:lpstr>Print “Hello Class” 10 times in JSP.</vt:lpstr>
      <vt:lpstr>JSP Architecture</vt:lpstr>
      <vt:lpstr>PowerPoint Presentation</vt:lpstr>
      <vt:lpstr>Form Processing in JSP</vt:lpstr>
      <vt:lpstr>GET/POST Method Example Using URL</vt:lpstr>
      <vt:lpstr>Exception Handling in JSP</vt:lpstr>
      <vt:lpstr>PowerPoint Presentation</vt:lpstr>
      <vt:lpstr>Working with sessions  ( how to track the session between different JSP pages)</vt:lpstr>
      <vt:lpstr>PowerPoint Presentation</vt:lpstr>
      <vt:lpstr> showsessionvalue.jsp</vt:lpstr>
      <vt:lpstr>PowerPoint Presentation</vt:lpstr>
      <vt:lpstr>PowerPoint Presentation</vt:lpstr>
      <vt:lpstr>PowerPoint Presentation</vt:lpstr>
      <vt:lpstr>Registration &amp; Login 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Old Questions [TU]</vt:lpstr>
      <vt:lpstr>Video Links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- 7</dc:title>
  <dc:creator>Yuba Raj Devkota</dc:creator>
  <cp:lastModifiedBy>dell</cp:lastModifiedBy>
  <cp:revision>107</cp:revision>
  <dcterms:created xsi:type="dcterms:W3CDTF">2019-04-29T15:44:14Z</dcterms:created>
  <dcterms:modified xsi:type="dcterms:W3CDTF">2021-12-10T00:03:57Z</dcterms:modified>
</cp:coreProperties>
</file>