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82" r:id="rId5"/>
    <p:sldId id="280" r:id="rId6"/>
    <p:sldId id="281" r:id="rId7"/>
    <p:sldId id="258" r:id="rId8"/>
    <p:sldId id="259" r:id="rId9"/>
    <p:sldId id="260" r:id="rId10"/>
    <p:sldId id="261" r:id="rId11"/>
    <p:sldId id="262" r:id="rId12"/>
    <p:sldId id="283" r:id="rId13"/>
    <p:sldId id="284" r:id="rId14"/>
    <p:sldId id="285" r:id="rId15"/>
    <p:sldId id="286" r:id="rId16"/>
    <p:sldId id="287" r:id="rId17"/>
    <p:sldId id="288" r:id="rId18"/>
    <p:sldId id="289" r:id="rId19"/>
    <p:sldId id="290" r:id="rId20"/>
    <p:sldId id="291" r:id="rId21"/>
    <p:sldId id="292" r:id="rId22"/>
    <p:sldId id="263" r:id="rId23"/>
    <p:sldId id="265" r:id="rId24"/>
    <p:sldId id="266" r:id="rId25"/>
    <p:sldId id="267" r:id="rId26"/>
    <p:sldId id="269" r:id="rId27"/>
    <p:sldId id="270" r:id="rId28"/>
    <p:sldId id="271" r:id="rId29"/>
    <p:sldId id="272" r:id="rId30"/>
    <p:sldId id="273" r:id="rId31"/>
    <p:sldId id="274" r:id="rId32"/>
    <p:sldId id="293" r:id="rId33"/>
    <p:sldId id="294" r:id="rId34"/>
    <p:sldId id="277" r:id="rId35"/>
    <p:sldId id="278" r:id="rId36"/>
    <p:sldId id="279" r:id="rId37"/>
    <p:sldId id="295" r:id="rId38"/>
    <p:sldId id="296" r:id="rId39"/>
    <p:sldId id="297" r:id="rId40"/>
    <p:sldId id="298" r:id="rId41"/>
    <p:sldId id="299" r:id="rId42"/>
    <p:sldId id="300" r:id="rId43"/>
    <p:sldId id="301" r:id="rId44"/>
    <p:sldId id="27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131E01F-C9DB-4FA9-B07E-32A9377864F8}" type="datetimeFigureOut">
              <a:rPr lang="en-US" smtClean="0"/>
              <a:t>12/10/2021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C15BDF9-7F92-4287-8517-5AA3C25A8C7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89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1E01F-C9DB-4FA9-B07E-32A9377864F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5BDF9-7F92-4287-8517-5AA3C25A8C7C}" type="slidenum">
              <a:rPr lang="en-US" smtClean="0"/>
              <a:t>‹#›</a:t>
            </a:fld>
            <a:endParaRPr lang="en-US"/>
          </a:p>
        </p:txBody>
      </p:sp>
    </p:spTree>
    <p:extLst>
      <p:ext uri="{BB962C8B-B14F-4D97-AF65-F5344CB8AC3E}">
        <p14:creationId xmlns:p14="http://schemas.microsoft.com/office/powerpoint/2010/main" val="271761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1E01F-C9DB-4FA9-B07E-32A9377864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5BDF9-7F92-4287-8517-5AA3C25A8C7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3670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1E01F-C9DB-4FA9-B07E-32A9377864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5BDF9-7F92-4287-8517-5AA3C25A8C7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1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1E01F-C9DB-4FA9-B07E-32A9377864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5BDF9-7F92-4287-8517-5AA3C25A8C7C}" type="slidenum">
              <a:rPr lang="en-US" smtClean="0"/>
              <a:t>‹#›</a:t>
            </a:fld>
            <a:endParaRPr lang="en-US"/>
          </a:p>
        </p:txBody>
      </p:sp>
    </p:spTree>
    <p:extLst>
      <p:ext uri="{BB962C8B-B14F-4D97-AF65-F5344CB8AC3E}">
        <p14:creationId xmlns:p14="http://schemas.microsoft.com/office/powerpoint/2010/main" val="2899700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1E01F-C9DB-4FA9-B07E-32A9377864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5BDF9-7F92-4287-8517-5AA3C25A8C7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831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1E01F-C9DB-4FA9-B07E-32A9377864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5BDF9-7F92-4287-8517-5AA3C25A8C7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2434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31E01F-C9DB-4FA9-B07E-32A9377864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5BDF9-7F92-4287-8517-5AA3C25A8C7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110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31E01F-C9DB-4FA9-B07E-32A9377864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5BDF9-7F92-4287-8517-5AA3C25A8C7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35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31E01F-C9DB-4FA9-B07E-32A9377864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5BDF9-7F92-4287-8517-5AA3C25A8C7C}" type="slidenum">
              <a:rPr lang="en-US" smtClean="0"/>
              <a:t>‹#›</a:t>
            </a:fld>
            <a:endParaRPr lang="en-US"/>
          </a:p>
        </p:txBody>
      </p:sp>
    </p:spTree>
    <p:extLst>
      <p:ext uri="{BB962C8B-B14F-4D97-AF65-F5344CB8AC3E}">
        <p14:creationId xmlns:p14="http://schemas.microsoft.com/office/powerpoint/2010/main" val="93690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1E01F-C9DB-4FA9-B07E-32A9377864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5BDF9-7F92-4287-8517-5AA3C25A8C7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075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31E01F-C9DB-4FA9-B07E-32A9377864F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5BDF9-7F92-4287-8517-5AA3C25A8C7C}" type="slidenum">
              <a:rPr lang="en-US" smtClean="0"/>
              <a:t>‹#›</a:t>
            </a:fld>
            <a:endParaRPr lang="en-US"/>
          </a:p>
        </p:txBody>
      </p:sp>
    </p:spTree>
    <p:extLst>
      <p:ext uri="{BB962C8B-B14F-4D97-AF65-F5344CB8AC3E}">
        <p14:creationId xmlns:p14="http://schemas.microsoft.com/office/powerpoint/2010/main" val="296726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31E01F-C9DB-4FA9-B07E-32A9377864F8}"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5BDF9-7F92-4287-8517-5AA3C25A8C7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654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31E01F-C9DB-4FA9-B07E-32A9377864F8}"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5BDF9-7F92-4287-8517-5AA3C25A8C7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04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1E01F-C9DB-4FA9-B07E-32A9377864F8}"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5BDF9-7F92-4287-8517-5AA3C25A8C7C}" type="slidenum">
              <a:rPr lang="en-US" smtClean="0"/>
              <a:t>‹#›</a:t>
            </a:fld>
            <a:endParaRPr lang="en-US"/>
          </a:p>
        </p:txBody>
      </p:sp>
    </p:spTree>
    <p:extLst>
      <p:ext uri="{BB962C8B-B14F-4D97-AF65-F5344CB8AC3E}">
        <p14:creationId xmlns:p14="http://schemas.microsoft.com/office/powerpoint/2010/main" val="21866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1E01F-C9DB-4FA9-B07E-32A9377864F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5BDF9-7F92-4287-8517-5AA3C25A8C7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017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1E01F-C9DB-4FA9-B07E-32A9377864F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5BDF9-7F92-4287-8517-5AA3C25A8C7C}" type="slidenum">
              <a:rPr lang="en-US" smtClean="0"/>
              <a:t>‹#›</a:t>
            </a:fld>
            <a:endParaRPr lang="en-US"/>
          </a:p>
        </p:txBody>
      </p:sp>
    </p:spTree>
    <p:extLst>
      <p:ext uri="{BB962C8B-B14F-4D97-AF65-F5344CB8AC3E}">
        <p14:creationId xmlns:p14="http://schemas.microsoft.com/office/powerpoint/2010/main" val="120177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31E01F-C9DB-4FA9-B07E-32A9377864F8}" type="datetimeFigureOut">
              <a:rPr lang="en-US" smtClean="0"/>
              <a:t>12/10/2021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15BDF9-7F92-4287-8517-5AA3C25A8C7C}" type="slidenum">
              <a:rPr lang="en-US" smtClean="0"/>
              <a:t>‹#›</a:t>
            </a:fld>
            <a:endParaRPr lang="en-US"/>
          </a:p>
        </p:txBody>
      </p:sp>
    </p:spTree>
    <p:extLst>
      <p:ext uri="{BB962C8B-B14F-4D97-AF65-F5344CB8AC3E}">
        <p14:creationId xmlns:p14="http://schemas.microsoft.com/office/powerpoint/2010/main" val="485519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a:t>
            </a:r>
            <a:r>
              <a:rPr lang="en-US"/>
              <a:t>8</a:t>
            </a:r>
            <a:r>
              <a:rPr lang="en-US" smtClean="0"/>
              <a:t>:</a:t>
            </a:r>
            <a:endParaRPr lang="en-US" dirty="0"/>
          </a:p>
        </p:txBody>
      </p:sp>
      <p:sp>
        <p:nvSpPr>
          <p:cNvPr id="3" name="Subtitle 2"/>
          <p:cNvSpPr>
            <a:spLocks noGrp="1"/>
          </p:cNvSpPr>
          <p:nvPr>
            <p:ph type="subTitle" idx="1"/>
          </p:nvPr>
        </p:nvSpPr>
        <p:spPr/>
        <p:txBody>
          <a:bodyPr>
            <a:normAutofit/>
          </a:bodyPr>
          <a:lstStyle/>
          <a:p>
            <a:r>
              <a:rPr lang="en-US" sz="5400" dirty="0"/>
              <a:t>RMI and CORBA</a:t>
            </a:r>
          </a:p>
        </p:txBody>
      </p:sp>
    </p:spTree>
    <p:extLst>
      <p:ext uri="{BB962C8B-B14F-4D97-AF65-F5344CB8AC3E}">
        <p14:creationId xmlns:p14="http://schemas.microsoft.com/office/powerpoint/2010/main" val="2854595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RMI Registry</a:t>
            </a:r>
          </a:p>
        </p:txBody>
      </p:sp>
      <p:sp>
        <p:nvSpPr>
          <p:cNvPr id="3" name="Content Placeholder 2"/>
          <p:cNvSpPr>
            <a:spLocks noGrp="1"/>
          </p:cNvSpPr>
          <p:nvPr>
            <p:ph idx="1"/>
          </p:nvPr>
        </p:nvSpPr>
        <p:spPr/>
        <p:txBody>
          <a:bodyPr/>
          <a:lstStyle/>
          <a:p>
            <a:r>
              <a:rPr lang="en-US" dirty="0"/>
              <a:t>RMI registry is a namespace on which all server objects are placed</a:t>
            </a:r>
            <a:r>
              <a:rPr lang="en-US" dirty="0" smtClean="0"/>
              <a:t>.</a:t>
            </a:r>
          </a:p>
          <a:p>
            <a:r>
              <a:rPr lang="en-US" dirty="0"/>
              <a:t>Each time the server creates an object, it registers this object with the </a:t>
            </a:r>
            <a:r>
              <a:rPr lang="en-US" dirty="0" err="1"/>
              <a:t>RMIregistry</a:t>
            </a:r>
            <a:r>
              <a:rPr lang="en-US" dirty="0"/>
              <a:t> (using </a:t>
            </a:r>
            <a:r>
              <a:rPr lang="en-US" b="1" dirty="0"/>
              <a:t>bind()</a:t>
            </a:r>
            <a:r>
              <a:rPr lang="en-US" dirty="0"/>
              <a:t> or </a:t>
            </a:r>
            <a:r>
              <a:rPr lang="en-US" b="1" dirty="0" err="1"/>
              <a:t>reBind</a:t>
            </a:r>
            <a:r>
              <a:rPr lang="en-US" b="1" dirty="0"/>
              <a:t>()</a:t>
            </a:r>
            <a:r>
              <a:rPr lang="en-US" dirty="0"/>
              <a:t> methods). These are registered using a unique name known as </a:t>
            </a:r>
            <a:r>
              <a:rPr lang="en-US" b="1" dirty="0"/>
              <a:t>bind name</a:t>
            </a:r>
            <a:r>
              <a:rPr lang="en-US" dirty="0" smtClean="0"/>
              <a:t>.</a:t>
            </a:r>
          </a:p>
          <a:p>
            <a:r>
              <a:rPr lang="en-US" dirty="0"/>
              <a:t>To invoke a remote object, the client needs a reference of that object. At that time, the client fetches the object from the registry using its bind name (using </a:t>
            </a:r>
            <a:r>
              <a:rPr lang="en-US" b="1" dirty="0"/>
              <a:t>lookup()</a:t>
            </a:r>
            <a:r>
              <a:rPr lang="en-US" dirty="0"/>
              <a:t> method).</a:t>
            </a:r>
          </a:p>
        </p:txBody>
      </p:sp>
    </p:spTree>
    <p:extLst>
      <p:ext uri="{BB962C8B-B14F-4D97-AF65-F5344CB8AC3E}">
        <p14:creationId xmlns:p14="http://schemas.microsoft.com/office/powerpoint/2010/main" val="204226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gis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424" y="614149"/>
            <a:ext cx="9444251" cy="576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342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RMI </a:t>
            </a:r>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is given the 6 steps to write the RMI program.</a:t>
            </a:r>
          </a:p>
          <a:p>
            <a:r>
              <a:rPr lang="en-US" dirty="0"/>
              <a:t>Create the remote interface</a:t>
            </a:r>
          </a:p>
          <a:p>
            <a:r>
              <a:rPr lang="en-US" dirty="0"/>
              <a:t>Provide the implementation of the remote interface</a:t>
            </a:r>
          </a:p>
          <a:p>
            <a:r>
              <a:rPr lang="en-US" dirty="0"/>
              <a:t>Compile the implementation class and create the stub and skeleton objects using the </a:t>
            </a:r>
            <a:r>
              <a:rPr lang="en-US" dirty="0" err="1"/>
              <a:t>rmic</a:t>
            </a:r>
            <a:r>
              <a:rPr lang="en-US" dirty="0"/>
              <a:t> tool</a:t>
            </a:r>
          </a:p>
          <a:p>
            <a:r>
              <a:rPr lang="en-US" dirty="0"/>
              <a:t>Start the registry service by </a:t>
            </a:r>
            <a:r>
              <a:rPr lang="en-US" dirty="0" err="1"/>
              <a:t>rmiregistry</a:t>
            </a:r>
            <a:r>
              <a:rPr lang="en-US" dirty="0"/>
              <a:t> tool</a:t>
            </a:r>
          </a:p>
          <a:p>
            <a:r>
              <a:rPr lang="en-US" dirty="0"/>
              <a:t>Create and start the remote application</a:t>
            </a:r>
          </a:p>
          <a:p>
            <a:r>
              <a:rPr lang="en-US" dirty="0"/>
              <a:t>Create and start the client application</a:t>
            </a:r>
          </a:p>
          <a:p>
            <a:endParaRPr lang="en-US" dirty="0"/>
          </a:p>
        </p:txBody>
      </p:sp>
    </p:spTree>
    <p:extLst>
      <p:ext uri="{BB962C8B-B14F-4D97-AF65-F5344CB8AC3E}">
        <p14:creationId xmlns:p14="http://schemas.microsoft.com/office/powerpoint/2010/main" val="133180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MI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760" y="2023281"/>
            <a:ext cx="5963542" cy="41626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8824" y="730620"/>
            <a:ext cx="6096000" cy="2585323"/>
          </a:xfrm>
          <a:prstGeom prst="rect">
            <a:avLst/>
          </a:prstGeom>
        </p:spPr>
        <p:txBody>
          <a:bodyPr>
            <a:spAutoFit/>
          </a:bodyPr>
          <a:lstStyle/>
          <a:p>
            <a:r>
              <a:rPr lang="en-US" dirty="0">
                <a:solidFill>
                  <a:srgbClr val="000000"/>
                </a:solidFill>
                <a:latin typeface="Calibri Light" panose="020F0302020204030204" pitchFamily="34" charset="0"/>
                <a:cs typeface="Calibri Light" panose="020F0302020204030204" pitchFamily="34" charset="0"/>
              </a:rPr>
              <a:t>In this example, we have followed all the 6 steps to create and run the </a:t>
            </a:r>
            <a:r>
              <a:rPr lang="en-US" dirty="0" err="1">
                <a:solidFill>
                  <a:srgbClr val="000000"/>
                </a:solidFill>
                <a:latin typeface="Calibri Light" panose="020F0302020204030204" pitchFamily="34" charset="0"/>
                <a:cs typeface="Calibri Light" panose="020F0302020204030204" pitchFamily="34" charset="0"/>
              </a:rPr>
              <a:t>rmi</a:t>
            </a:r>
            <a:r>
              <a:rPr lang="en-US" dirty="0">
                <a:solidFill>
                  <a:srgbClr val="000000"/>
                </a:solidFill>
                <a:latin typeface="Calibri Light" panose="020F0302020204030204" pitchFamily="34" charset="0"/>
                <a:cs typeface="Calibri Light" panose="020F0302020204030204" pitchFamily="34" charset="0"/>
              </a:rPr>
              <a:t> application. The client application need only two files, remote interface and client application. </a:t>
            </a:r>
            <a:endParaRPr lang="en-US" dirty="0" smtClean="0">
              <a:solidFill>
                <a:srgbClr val="000000"/>
              </a:solidFill>
              <a:latin typeface="Calibri Light" panose="020F0302020204030204" pitchFamily="34" charset="0"/>
              <a:cs typeface="Calibri Light" panose="020F0302020204030204" pitchFamily="34" charset="0"/>
            </a:endParaRPr>
          </a:p>
          <a:p>
            <a:endParaRPr lang="en-US" dirty="0">
              <a:solidFill>
                <a:srgbClr val="000000"/>
              </a:solidFill>
              <a:latin typeface="Calibri Light" panose="020F0302020204030204" pitchFamily="34" charset="0"/>
              <a:cs typeface="Calibri Light" panose="020F0302020204030204" pitchFamily="34" charset="0"/>
            </a:endParaRPr>
          </a:p>
          <a:p>
            <a:r>
              <a:rPr lang="en-US" dirty="0" smtClean="0">
                <a:solidFill>
                  <a:srgbClr val="000000"/>
                </a:solidFill>
                <a:latin typeface="Calibri Light" panose="020F0302020204030204" pitchFamily="34" charset="0"/>
                <a:cs typeface="Calibri Light" panose="020F0302020204030204" pitchFamily="34" charset="0"/>
              </a:rPr>
              <a:t>In </a:t>
            </a:r>
            <a:r>
              <a:rPr lang="en-US" dirty="0">
                <a:solidFill>
                  <a:srgbClr val="000000"/>
                </a:solidFill>
                <a:latin typeface="Calibri Light" panose="020F0302020204030204" pitchFamily="34" charset="0"/>
                <a:cs typeface="Calibri Light" panose="020F0302020204030204" pitchFamily="34" charset="0"/>
              </a:rPr>
              <a:t>the </a:t>
            </a:r>
            <a:r>
              <a:rPr lang="en-US" dirty="0" err="1">
                <a:solidFill>
                  <a:srgbClr val="000000"/>
                </a:solidFill>
                <a:latin typeface="Calibri Light" panose="020F0302020204030204" pitchFamily="34" charset="0"/>
                <a:cs typeface="Calibri Light" panose="020F0302020204030204" pitchFamily="34" charset="0"/>
              </a:rPr>
              <a:t>rmi</a:t>
            </a:r>
            <a:r>
              <a:rPr lang="en-US" dirty="0">
                <a:solidFill>
                  <a:srgbClr val="000000"/>
                </a:solidFill>
                <a:latin typeface="Calibri Light" panose="020F0302020204030204" pitchFamily="34" charset="0"/>
                <a:cs typeface="Calibri Light" panose="020F0302020204030204" pitchFamily="34" charset="0"/>
              </a:rPr>
              <a:t> application, both client and server interacts with the remote interface. The client application invokes methods on the proxy object, RMI sends the request to the remote JVM. The return value is sent back to the proxy object and then to the client application.</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380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0575" y="1800012"/>
            <a:ext cx="10486102" cy="3386137"/>
          </a:xfrm>
          <a:prstGeom prst="rect">
            <a:avLst/>
          </a:prstGeom>
        </p:spPr>
      </p:pic>
    </p:spTree>
    <p:extLst>
      <p:ext uri="{BB962C8B-B14F-4D97-AF65-F5344CB8AC3E}">
        <p14:creationId xmlns:p14="http://schemas.microsoft.com/office/powerpoint/2010/main" val="2558643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6853" y="943188"/>
            <a:ext cx="10624979" cy="4816167"/>
          </a:xfrm>
          <a:prstGeom prst="rect">
            <a:avLst/>
          </a:prstGeom>
        </p:spPr>
      </p:pic>
    </p:spTree>
    <p:extLst>
      <p:ext uri="{BB962C8B-B14F-4D97-AF65-F5344CB8AC3E}">
        <p14:creationId xmlns:p14="http://schemas.microsoft.com/office/powerpoint/2010/main" val="746754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4161" y="954702"/>
            <a:ext cx="10745740" cy="4163207"/>
          </a:xfrm>
          <a:prstGeom prst="rect">
            <a:avLst/>
          </a:prstGeom>
        </p:spPr>
      </p:pic>
    </p:spTree>
    <p:extLst>
      <p:ext uri="{BB962C8B-B14F-4D97-AF65-F5344CB8AC3E}">
        <p14:creationId xmlns:p14="http://schemas.microsoft.com/office/powerpoint/2010/main" val="453727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9095" y="737690"/>
            <a:ext cx="9935215" cy="5485422"/>
          </a:xfrm>
          <a:prstGeom prst="rect">
            <a:avLst/>
          </a:prstGeom>
        </p:spPr>
      </p:pic>
    </p:spTree>
    <p:extLst>
      <p:ext uri="{BB962C8B-B14F-4D97-AF65-F5344CB8AC3E}">
        <p14:creationId xmlns:p14="http://schemas.microsoft.com/office/powerpoint/2010/main" val="2815774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40825" y="1083290"/>
            <a:ext cx="8281347" cy="4968809"/>
          </a:xfrm>
          <a:prstGeom prst="rect">
            <a:avLst/>
          </a:prstGeom>
        </p:spPr>
      </p:pic>
    </p:spTree>
    <p:extLst>
      <p:ext uri="{BB962C8B-B14F-4D97-AF65-F5344CB8AC3E}">
        <p14:creationId xmlns:p14="http://schemas.microsoft.com/office/powerpoint/2010/main" val="926828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5883" y="848292"/>
            <a:ext cx="10681038" cy="4733642"/>
          </a:xfrm>
          <a:prstGeom prst="rect">
            <a:avLst/>
          </a:prstGeom>
        </p:spPr>
      </p:pic>
    </p:spTree>
    <p:extLst>
      <p:ext uri="{BB962C8B-B14F-4D97-AF65-F5344CB8AC3E}">
        <p14:creationId xmlns:p14="http://schemas.microsoft.com/office/powerpoint/2010/main" val="3386840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RMI</a:t>
            </a:r>
          </a:p>
        </p:txBody>
      </p:sp>
      <p:sp>
        <p:nvSpPr>
          <p:cNvPr id="3" name="Content Placeholder 2"/>
          <p:cNvSpPr>
            <a:spLocks noGrp="1"/>
          </p:cNvSpPr>
          <p:nvPr>
            <p:ph idx="1"/>
          </p:nvPr>
        </p:nvSpPr>
        <p:spPr>
          <a:xfrm>
            <a:off x="1295401" y="2556931"/>
            <a:ext cx="9601196" cy="3529969"/>
          </a:xfrm>
        </p:spPr>
        <p:txBody>
          <a:bodyPr>
            <a:normAutofit fontScale="92500"/>
          </a:bodyPr>
          <a:lstStyle/>
          <a:p>
            <a:pPr algn="just"/>
            <a:r>
              <a:rPr lang="en-US" dirty="0"/>
              <a:t>The </a:t>
            </a:r>
            <a:r>
              <a:rPr lang="en-US" b="1" dirty="0"/>
              <a:t>RMI</a:t>
            </a:r>
            <a:r>
              <a:rPr lang="en-US" dirty="0"/>
              <a:t> (Remote Method Invocation) is an API that provides a mechanism to create distributed application in java. </a:t>
            </a:r>
            <a:endParaRPr lang="en-US" dirty="0" smtClean="0"/>
          </a:p>
          <a:p>
            <a:pPr algn="just"/>
            <a:r>
              <a:rPr lang="en-US" dirty="0"/>
              <a:t>A distributed system, also known as distributed computing, is a system with multiple components located on different machines that communicate and coordinate actions in order to appear as a single coherent system to the end-user.</a:t>
            </a:r>
            <a:endParaRPr lang="en-US" dirty="0" smtClean="0"/>
          </a:p>
          <a:p>
            <a:pPr algn="just"/>
            <a:r>
              <a:rPr lang="en-US" dirty="0"/>
              <a:t>The RMI allows an object to invoke methods on an object running in another JVM</a:t>
            </a:r>
            <a:r>
              <a:rPr lang="en-US" dirty="0" smtClean="0"/>
              <a:t>.</a:t>
            </a:r>
          </a:p>
          <a:p>
            <a:pPr algn="just"/>
            <a:r>
              <a:rPr lang="en-US" dirty="0"/>
              <a:t>The RMI provides remote communication between the applications using two objects </a:t>
            </a:r>
            <a:r>
              <a:rPr lang="en-US" i="1" dirty="0"/>
              <a:t>stub</a:t>
            </a:r>
            <a:r>
              <a:rPr lang="en-US" dirty="0"/>
              <a:t> and </a:t>
            </a:r>
            <a:r>
              <a:rPr lang="en-US" i="1" dirty="0"/>
              <a:t>skeleton</a:t>
            </a:r>
            <a:r>
              <a:rPr lang="en-US" dirty="0"/>
              <a:t>.</a:t>
            </a:r>
          </a:p>
        </p:txBody>
      </p:sp>
    </p:spTree>
    <p:extLst>
      <p:ext uri="{BB962C8B-B14F-4D97-AF65-F5344CB8AC3E}">
        <p14:creationId xmlns:p14="http://schemas.microsoft.com/office/powerpoint/2010/main" val="269413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0671" y="847085"/>
            <a:ext cx="6222952" cy="5191125"/>
          </a:xfrm>
          <a:prstGeom prst="rect">
            <a:avLst/>
          </a:prstGeom>
        </p:spPr>
      </p:pic>
    </p:spTree>
    <p:extLst>
      <p:ext uri="{BB962C8B-B14F-4D97-AF65-F5344CB8AC3E}">
        <p14:creationId xmlns:p14="http://schemas.microsoft.com/office/powerpoint/2010/main" val="783737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7373" y="720132"/>
            <a:ext cx="5569779" cy="3021627"/>
          </a:xfrm>
          <a:prstGeom prst="rect">
            <a:avLst/>
          </a:prstGeom>
        </p:spPr>
      </p:pic>
      <p:pic>
        <p:nvPicPr>
          <p:cNvPr id="5" name="Picture 4"/>
          <p:cNvPicPr>
            <a:picLocks noChangeAspect="1"/>
          </p:cNvPicPr>
          <p:nvPr/>
        </p:nvPicPr>
        <p:blipFill>
          <a:blip r:embed="rId3"/>
          <a:stretch>
            <a:fillRect/>
          </a:stretch>
        </p:blipFill>
        <p:spPr>
          <a:xfrm>
            <a:off x="817373" y="3741759"/>
            <a:ext cx="5788143" cy="2466331"/>
          </a:xfrm>
          <a:prstGeom prst="rect">
            <a:avLst/>
          </a:prstGeom>
        </p:spPr>
      </p:pic>
      <p:pic>
        <p:nvPicPr>
          <p:cNvPr id="6" name="Picture 5"/>
          <p:cNvPicPr>
            <a:picLocks noChangeAspect="1"/>
          </p:cNvPicPr>
          <p:nvPr/>
        </p:nvPicPr>
        <p:blipFill>
          <a:blip r:embed="rId4"/>
          <a:stretch>
            <a:fillRect/>
          </a:stretch>
        </p:blipFill>
        <p:spPr>
          <a:xfrm>
            <a:off x="6271785" y="2359710"/>
            <a:ext cx="5205145" cy="2348768"/>
          </a:xfrm>
          <a:prstGeom prst="rect">
            <a:avLst/>
          </a:prstGeom>
        </p:spPr>
      </p:pic>
    </p:spTree>
    <p:extLst>
      <p:ext uri="{BB962C8B-B14F-4D97-AF65-F5344CB8AC3E}">
        <p14:creationId xmlns:p14="http://schemas.microsoft.com/office/powerpoint/2010/main" val="3259356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RMI Application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Define </a:t>
            </a:r>
            <a:r>
              <a:rPr lang="en-US" dirty="0"/>
              <a:t>the remote interface</a:t>
            </a:r>
          </a:p>
          <a:p>
            <a:r>
              <a:rPr lang="en-US" dirty="0"/>
              <a:t>Develop the implementation class (remote object)</a:t>
            </a:r>
          </a:p>
          <a:p>
            <a:r>
              <a:rPr lang="en-US" dirty="0"/>
              <a:t>Develop the server program</a:t>
            </a:r>
          </a:p>
          <a:p>
            <a:r>
              <a:rPr lang="en-US" dirty="0"/>
              <a:t>Develop the client program</a:t>
            </a:r>
          </a:p>
        </p:txBody>
      </p:sp>
    </p:spTree>
    <p:extLst>
      <p:ext uri="{BB962C8B-B14F-4D97-AF65-F5344CB8AC3E}">
        <p14:creationId xmlns:p14="http://schemas.microsoft.com/office/powerpoint/2010/main" val="4735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b="1" u="sng" dirty="0" smtClean="0"/>
              <a:t>Q. Write </a:t>
            </a:r>
            <a:r>
              <a:rPr lang="en-US" sz="2400" b="1" u="sng" dirty="0"/>
              <a:t>a program using RMI to find sum and difference of two numbers. Methods sum and difference should be invoked from some remote machine</a:t>
            </a:r>
            <a:r>
              <a:rPr lang="en-US" sz="2400" b="1" u="sng" dirty="0" smtClean="0"/>
              <a:t>. </a:t>
            </a:r>
            <a:r>
              <a:rPr lang="en-US" sz="2400" dirty="0" smtClean="0"/>
              <a:t>[</a:t>
            </a:r>
            <a:r>
              <a:rPr lang="en-US" sz="2400" smtClean="0"/>
              <a:t>Model Question, BSC CSIT , TU </a:t>
            </a:r>
            <a:r>
              <a:rPr lang="en-US" sz="2400" dirty="0" smtClean="0"/>
              <a:t>]</a:t>
            </a:r>
            <a:endParaRPr lang="en-US" sz="24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u="sng" dirty="0" smtClean="0"/>
              <a:t>The Server/Remote Machine will have following three things:</a:t>
            </a:r>
          </a:p>
          <a:p>
            <a:pPr lvl="1"/>
            <a:r>
              <a:rPr lang="en-US" dirty="0" smtClean="0"/>
              <a:t>Message Interface</a:t>
            </a:r>
          </a:p>
          <a:p>
            <a:pPr lvl="1"/>
            <a:r>
              <a:rPr lang="en-US" dirty="0" smtClean="0"/>
              <a:t>Message Implementation Class (which implements Message Interface)</a:t>
            </a:r>
          </a:p>
          <a:p>
            <a:pPr lvl="1"/>
            <a:r>
              <a:rPr lang="en-US" dirty="0" smtClean="0"/>
              <a:t>Server Class (Creates Registry Lookup by the client)</a:t>
            </a:r>
            <a:endParaRPr lang="en-US" dirty="0"/>
          </a:p>
          <a:p>
            <a:pPr marL="457200" indent="-457200">
              <a:buFont typeface="+mj-lt"/>
              <a:buAutoNum type="arabicPeriod"/>
            </a:pPr>
            <a:r>
              <a:rPr lang="en-US" u="sng" dirty="0"/>
              <a:t>The </a:t>
            </a:r>
            <a:r>
              <a:rPr lang="en-US" u="sng" dirty="0" smtClean="0"/>
              <a:t>Client </a:t>
            </a:r>
            <a:r>
              <a:rPr lang="en-US" u="sng" dirty="0"/>
              <a:t>Machine will have following </a:t>
            </a:r>
            <a:r>
              <a:rPr lang="en-US" u="sng" dirty="0" smtClean="0"/>
              <a:t>two </a:t>
            </a:r>
            <a:r>
              <a:rPr lang="en-US" u="sng" dirty="0"/>
              <a:t>things:</a:t>
            </a:r>
          </a:p>
          <a:p>
            <a:pPr lvl="1"/>
            <a:r>
              <a:rPr lang="en-US" dirty="0"/>
              <a:t>Message Interface</a:t>
            </a:r>
          </a:p>
          <a:p>
            <a:pPr lvl="1"/>
            <a:r>
              <a:rPr lang="en-US" dirty="0" smtClean="0"/>
              <a:t>Client Class</a:t>
            </a:r>
            <a:endParaRPr lang="en-US" dirty="0"/>
          </a:p>
        </p:txBody>
      </p:sp>
    </p:spTree>
    <p:extLst>
      <p:ext uri="{BB962C8B-B14F-4D97-AF65-F5344CB8AC3E}">
        <p14:creationId xmlns:p14="http://schemas.microsoft.com/office/powerpoint/2010/main" val="122846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Message.java</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 import </a:t>
            </a:r>
            <a:r>
              <a:rPr lang="en-US" dirty="0" err="1"/>
              <a:t>java.rmi.Remote</a:t>
            </a:r>
            <a:r>
              <a:rPr lang="en-US" dirty="0"/>
              <a:t>;  </a:t>
            </a:r>
          </a:p>
          <a:p>
            <a:pPr marL="0" indent="0">
              <a:buNone/>
            </a:pPr>
            <a:r>
              <a:rPr lang="en-US" dirty="0"/>
              <a:t> </a:t>
            </a:r>
            <a:r>
              <a:rPr lang="en-US" dirty="0" smtClean="0"/>
              <a:t>import </a:t>
            </a:r>
            <a:r>
              <a:rPr lang="en-US" dirty="0" err="1"/>
              <a:t>java.rmi.RemoteException</a:t>
            </a:r>
            <a:r>
              <a:rPr lang="en-US" dirty="0"/>
              <a:t>;  </a:t>
            </a:r>
          </a:p>
          <a:p>
            <a:pPr marL="0" indent="0">
              <a:buNone/>
            </a:pPr>
            <a:r>
              <a:rPr lang="en-US" dirty="0"/>
              <a:t>  </a:t>
            </a:r>
            <a:r>
              <a:rPr lang="en-US" dirty="0" smtClean="0"/>
              <a:t>             </a:t>
            </a:r>
            <a:r>
              <a:rPr lang="en-US" dirty="0"/>
              <a:t>public interface Message extends Remote </a:t>
            </a:r>
            <a:endParaRPr lang="en-US" dirty="0" smtClean="0"/>
          </a:p>
          <a:p>
            <a:pPr marL="0" indent="0">
              <a:buNone/>
            </a:pPr>
            <a:r>
              <a:rPr lang="en-US" dirty="0"/>
              <a:t>	</a:t>
            </a:r>
            <a:r>
              <a:rPr lang="en-US" dirty="0" smtClean="0"/>
              <a:t>	{  </a:t>
            </a:r>
            <a:endParaRPr lang="en-US" dirty="0"/>
          </a:p>
          <a:p>
            <a:pPr marL="0" indent="0">
              <a:buNone/>
            </a:pPr>
            <a:r>
              <a:rPr lang="en-US" dirty="0"/>
              <a:t>           </a:t>
            </a:r>
            <a:r>
              <a:rPr lang="en-US" dirty="0" smtClean="0"/>
              <a:t>		 </a:t>
            </a:r>
            <a:r>
              <a:rPr lang="en-US" dirty="0"/>
              <a:t>double sum(double num1, double num2) throws </a:t>
            </a:r>
            <a:r>
              <a:rPr lang="en-US" dirty="0" err="1"/>
              <a:t>RemoteException</a:t>
            </a:r>
            <a:r>
              <a:rPr lang="en-US" dirty="0"/>
              <a:t>;  </a:t>
            </a:r>
          </a:p>
          <a:p>
            <a:pPr marL="0" indent="0">
              <a:buNone/>
            </a:pPr>
            <a:r>
              <a:rPr lang="en-US" dirty="0"/>
              <a:t>         </a:t>
            </a:r>
            <a:r>
              <a:rPr lang="en-US" dirty="0" smtClean="0"/>
              <a:t>		  </a:t>
            </a:r>
            <a:r>
              <a:rPr lang="en-US" dirty="0"/>
              <a:t>double difference(double num1, double num2) throws </a:t>
            </a:r>
            <a:r>
              <a:rPr lang="en-US" dirty="0" err="1"/>
              <a:t>RemoteException</a:t>
            </a:r>
            <a:r>
              <a:rPr lang="en-US" dirty="0"/>
              <a:t>;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403217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668739"/>
            <a:ext cx="10304060" cy="5650173"/>
          </a:xfrm>
        </p:spPr>
        <p:txBody>
          <a:bodyPr>
            <a:normAutofit fontScale="55000" lnSpcReduction="20000"/>
          </a:bodyPr>
          <a:lstStyle/>
          <a:p>
            <a:pPr marL="0" indent="0">
              <a:buNone/>
            </a:pPr>
            <a:r>
              <a:rPr lang="en-US" dirty="0"/>
              <a:t> </a:t>
            </a:r>
            <a:r>
              <a:rPr lang="en-US" sz="3300" dirty="0"/>
              <a:t>import </a:t>
            </a:r>
            <a:r>
              <a:rPr lang="en-US" sz="3300" dirty="0" err="1"/>
              <a:t>java.rmi.RemoteException</a:t>
            </a:r>
            <a:r>
              <a:rPr lang="en-US" sz="3300" dirty="0"/>
              <a:t>; </a:t>
            </a:r>
          </a:p>
          <a:p>
            <a:pPr marL="0" indent="0">
              <a:buNone/>
            </a:pPr>
            <a:r>
              <a:rPr lang="en-US" sz="3300" dirty="0"/>
              <a:t>  </a:t>
            </a:r>
            <a:r>
              <a:rPr lang="en-US" sz="3300" dirty="0" smtClean="0"/>
              <a:t>import </a:t>
            </a:r>
            <a:r>
              <a:rPr lang="en-US" sz="3300" dirty="0" err="1"/>
              <a:t>java.rmi.server.UnicastRemoteObject</a:t>
            </a:r>
            <a:r>
              <a:rPr lang="en-US" sz="3300" dirty="0"/>
              <a:t>;  </a:t>
            </a:r>
          </a:p>
          <a:p>
            <a:pPr marL="0" indent="0">
              <a:buNone/>
            </a:pPr>
            <a:r>
              <a:rPr lang="en-US" sz="3300" dirty="0"/>
              <a:t>  </a:t>
            </a:r>
          </a:p>
          <a:p>
            <a:pPr marL="0" indent="0">
              <a:buNone/>
            </a:pPr>
            <a:r>
              <a:rPr lang="en-US" sz="3300" dirty="0"/>
              <a:t>                     public class </a:t>
            </a:r>
            <a:r>
              <a:rPr lang="en-US" sz="3300" dirty="0" err="1"/>
              <a:t>MessageImplementation</a:t>
            </a:r>
            <a:r>
              <a:rPr lang="en-US" sz="3300" dirty="0"/>
              <a:t> extends </a:t>
            </a:r>
            <a:r>
              <a:rPr lang="en-US" sz="3300" dirty="0" err="1"/>
              <a:t>UnicastRemoteObject</a:t>
            </a:r>
            <a:r>
              <a:rPr lang="en-US" sz="3300" dirty="0"/>
              <a:t> implements Message {  </a:t>
            </a:r>
          </a:p>
          <a:p>
            <a:pPr marL="0" indent="0">
              <a:buNone/>
            </a:pPr>
            <a:r>
              <a:rPr lang="en-US" sz="3300" dirty="0"/>
              <a:t>  </a:t>
            </a:r>
            <a:r>
              <a:rPr lang="en-US" sz="3300" dirty="0" smtClean="0"/>
              <a:t>                                           </a:t>
            </a:r>
            <a:r>
              <a:rPr lang="en-US" sz="3300" dirty="0"/>
              <a:t>public </a:t>
            </a:r>
            <a:r>
              <a:rPr lang="en-US" sz="3300" dirty="0" err="1"/>
              <a:t>MessageImplementation</a:t>
            </a:r>
            <a:r>
              <a:rPr lang="en-US" sz="3300" dirty="0"/>
              <a:t>() throws </a:t>
            </a:r>
            <a:r>
              <a:rPr lang="en-US" sz="3300" dirty="0" err="1"/>
              <a:t>RemoteException</a:t>
            </a:r>
            <a:r>
              <a:rPr lang="en-US" sz="3300" dirty="0"/>
              <a:t> {  </a:t>
            </a:r>
          </a:p>
          <a:p>
            <a:pPr marL="0" indent="0">
              <a:buNone/>
            </a:pPr>
            <a:r>
              <a:rPr lang="en-US" sz="3300" dirty="0"/>
              <a:t>                                                     }  </a:t>
            </a:r>
          </a:p>
          <a:p>
            <a:pPr marL="0" indent="0">
              <a:buNone/>
            </a:pPr>
            <a:r>
              <a:rPr lang="en-US" sz="3300" dirty="0"/>
              <a:t>  </a:t>
            </a:r>
            <a:r>
              <a:rPr lang="en-US" sz="3300" dirty="0" smtClean="0"/>
              <a:t>                   @</a:t>
            </a:r>
            <a:r>
              <a:rPr lang="en-US" sz="3300" dirty="0"/>
              <a:t>Override  </a:t>
            </a:r>
          </a:p>
          <a:p>
            <a:pPr marL="0" indent="0">
              <a:buNone/>
            </a:pPr>
            <a:r>
              <a:rPr lang="en-US" sz="3300" dirty="0"/>
              <a:t>                      </a:t>
            </a:r>
            <a:r>
              <a:rPr lang="en-US" sz="3300" dirty="0" smtClean="0"/>
              <a:t>        </a:t>
            </a:r>
            <a:r>
              <a:rPr lang="en-US" sz="3300" dirty="0"/>
              <a:t>public double sum(double num1, double num2) throws </a:t>
            </a:r>
            <a:r>
              <a:rPr lang="en-US" sz="3300" dirty="0" err="1"/>
              <a:t>RemoteException</a:t>
            </a:r>
            <a:r>
              <a:rPr lang="en-US" sz="3300" dirty="0"/>
              <a:t> {  </a:t>
            </a:r>
          </a:p>
          <a:p>
            <a:pPr marL="0" indent="0">
              <a:buNone/>
            </a:pPr>
            <a:r>
              <a:rPr lang="en-US" sz="3300" dirty="0"/>
              <a:t>                               return num1 + num2;  </a:t>
            </a:r>
          </a:p>
          <a:p>
            <a:pPr marL="0" indent="0">
              <a:buNone/>
            </a:pPr>
            <a:r>
              <a:rPr lang="en-US" sz="3300" dirty="0"/>
              <a:t>                       </a:t>
            </a:r>
            <a:r>
              <a:rPr lang="en-US" sz="3300" dirty="0" smtClean="0"/>
              <a:t> </a:t>
            </a:r>
            <a:r>
              <a:rPr lang="en-US" sz="3300" dirty="0"/>
              <a:t>}  </a:t>
            </a:r>
          </a:p>
          <a:p>
            <a:pPr marL="0" indent="0">
              <a:buNone/>
            </a:pPr>
            <a:r>
              <a:rPr lang="en-US" sz="3300" dirty="0"/>
              <a:t>  </a:t>
            </a:r>
          </a:p>
          <a:p>
            <a:pPr marL="0" indent="0">
              <a:buNone/>
            </a:pPr>
            <a:r>
              <a:rPr lang="en-US" sz="3300" dirty="0"/>
              <a:t>                      </a:t>
            </a:r>
            <a:r>
              <a:rPr lang="en-US" sz="3300" dirty="0" smtClean="0"/>
              <a:t> </a:t>
            </a:r>
            <a:r>
              <a:rPr lang="en-US" sz="3300" dirty="0"/>
              <a:t>@Override  </a:t>
            </a:r>
          </a:p>
          <a:p>
            <a:pPr marL="0" indent="0">
              <a:buNone/>
            </a:pPr>
            <a:r>
              <a:rPr lang="en-US" sz="3300" dirty="0"/>
              <a:t>                                  public double difference(double num1, double num2) throws </a:t>
            </a:r>
            <a:r>
              <a:rPr lang="en-US" sz="3300" dirty="0" err="1"/>
              <a:t>RemoteException</a:t>
            </a:r>
            <a:r>
              <a:rPr lang="en-US" sz="3300" dirty="0"/>
              <a:t> {  </a:t>
            </a:r>
          </a:p>
          <a:p>
            <a:pPr marL="0" indent="0">
              <a:buNone/>
            </a:pPr>
            <a:r>
              <a:rPr lang="en-US" sz="3300" dirty="0"/>
              <a:t>                                   return </a:t>
            </a:r>
            <a:r>
              <a:rPr lang="en-US" sz="3300"/>
              <a:t>num1 </a:t>
            </a:r>
            <a:r>
              <a:rPr lang="en-US" sz="3300" smtClean="0"/>
              <a:t>- </a:t>
            </a:r>
            <a:r>
              <a:rPr lang="en-US" sz="3300" dirty="0"/>
              <a:t>num2;  </a:t>
            </a:r>
          </a:p>
          <a:p>
            <a:pPr marL="0" indent="0">
              <a:buNone/>
            </a:pPr>
            <a:r>
              <a:rPr lang="en-US" sz="3300" dirty="0"/>
              <a:t>                          </a:t>
            </a:r>
            <a:r>
              <a:rPr lang="en-US" sz="3300" dirty="0" smtClean="0"/>
              <a:t> </a:t>
            </a:r>
            <a:r>
              <a:rPr lang="en-US" sz="3300" dirty="0"/>
              <a:t>} </a:t>
            </a:r>
          </a:p>
          <a:p>
            <a:pPr marL="0" indent="0">
              <a:buNone/>
            </a:pPr>
            <a:r>
              <a:rPr lang="en-US" sz="3300" dirty="0"/>
              <a:t>               </a:t>
            </a:r>
            <a:r>
              <a:rPr lang="en-US" sz="3300" dirty="0" smtClean="0"/>
              <a:t> </a:t>
            </a:r>
            <a:r>
              <a:rPr lang="en-US" sz="3300" dirty="0"/>
              <a:t>}</a:t>
            </a:r>
          </a:p>
        </p:txBody>
      </p:sp>
      <p:sp>
        <p:nvSpPr>
          <p:cNvPr id="4" name="Title 3"/>
          <p:cNvSpPr>
            <a:spLocks noGrp="1"/>
          </p:cNvSpPr>
          <p:nvPr>
            <p:ph type="title"/>
          </p:nvPr>
        </p:nvSpPr>
        <p:spPr>
          <a:xfrm>
            <a:off x="10890913" y="559558"/>
            <a:ext cx="565243" cy="5527343"/>
          </a:xfrm>
        </p:spPr>
        <p:txBody>
          <a:bodyPr vert="vert">
            <a:noAutofit/>
          </a:bodyPr>
          <a:lstStyle/>
          <a:p>
            <a:r>
              <a:rPr lang="en-US" sz="3600" dirty="0"/>
              <a:t>/MessageImplementation.java </a:t>
            </a:r>
          </a:p>
        </p:txBody>
      </p:sp>
    </p:spTree>
    <p:extLst>
      <p:ext uri="{BB962C8B-B14F-4D97-AF65-F5344CB8AC3E}">
        <p14:creationId xmlns:p14="http://schemas.microsoft.com/office/powerpoint/2010/main" val="1239612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3" y="627796"/>
            <a:ext cx="10304060" cy="5650173"/>
          </a:xfrm>
        </p:spPr>
        <p:txBody>
          <a:bodyPr>
            <a:noAutofit/>
          </a:bodyPr>
          <a:lstStyle/>
          <a:p>
            <a:pPr marL="0" indent="0">
              <a:buNone/>
            </a:pPr>
            <a:r>
              <a:rPr lang="en-US" sz="1800" dirty="0"/>
              <a:t>  import </a:t>
            </a:r>
            <a:r>
              <a:rPr lang="en-US" sz="1800" dirty="0" err="1"/>
              <a:t>java.rmi.registry.LocateRegistry</a:t>
            </a:r>
            <a:r>
              <a:rPr lang="en-US" sz="1800" dirty="0"/>
              <a:t>;  </a:t>
            </a:r>
          </a:p>
          <a:p>
            <a:pPr marL="0" indent="0">
              <a:buNone/>
            </a:pPr>
            <a:r>
              <a:rPr lang="en-US" sz="1800" dirty="0"/>
              <a:t>  </a:t>
            </a:r>
            <a:r>
              <a:rPr lang="en-US" sz="1800" dirty="0" smtClean="0"/>
              <a:t>import </a:t>
            </a:r>
            <a:r>
              <a:rPr lang="en-US" sz="1800" dirty="0" err="1"/>
              <a:t>java.rmi.registry.Registry</a:t>
            </a:r>
            <a:r>
              <a:rPr lang="en-US" sz="1800" dirty="0"/>
              <a:t>;  </a:t>
            </a:r>
          </a:p>
          <a:p>
            <a:pPr marL="0" indent="0">
              <a:buNone/>
            </a:pPr>
            <a:r>
              <a:rPr lang="en-US" sz="1800" dirty="0"/>
              <a:t>  </a:t>
            </a:r>
            <a:r>
              <a:rPr lang="en-US" sz="1800" dirty="0" smtClean="0"/>
              <a:t>        </a:t>
            </a:r>
            <a:r>
              <a:rPr lang="en-US" sz="1800" dirty="0"/>
              <a:t>public class Server {  </a:t>
            </a:r>
          </a:p>
          <a:p>
            <a:pPr marL="0" indent="0">
              <a:buNone/>
            </a:pPr>
            <a:r>
              <a:rPr lang="en-US" sz="1800" dirty="0"/>
              <a:t>  </a:t>
            </a:r>
            <a:r>
              <a:rPr lang="en-US" sz="1800" dirty="0" smtClean="0"/>
              <a:t>               </a:t>
            </a:r>
            <a:r>
              <a:rPr lang="en-US" sz="1800" dirty="0"/>
              <a:t>private void </a:t>
            </a:r>
            <a:r>
              <a:rPr lang="en-US" sz="1800" dirty="0" err="1"/>
              <a:t>startServer</a:t>
            </a:r>
            <a:r>
              <a:rPr lang="en-US" sz="1800" dirty="0"/>
              <a:t>() {  </a:t>
            </a:r>
          </a:p>
          <a:p>
            <a:pPr marL="0" indent="0">
              <a:buNone/>
            </a:pPr>
            <a:r>
              <a:rPr lang="en-US" sz="1800" dirty="0"/>
              <a:t>  </a:t>
            </a:r>
            <a:r>
              <a:rPr lang="en-US" sz="1800" dirty="0" smtClean="0"/>
              <a:t>                     </a:t>
            </a:r>
            <a:r>
              <a:rPr lang="en-US" sz="1800" dirty="0"/>
              <a:t>try {  </a:t>
            </a:r>
          </a:p>
          <a:p>
            <a:pPr marL="0" indent="0">
              <a:buNone/>
            </a:pPr>
            <a:r>
              <a:rPr lang="en-US" sz="1800" dirty="0" smtClean="0"/>
              <a:t>			Registry </a:t>
            </a:r>
            <a:r>
              <a:rPr lang="en-US" sz="1800" dirty="0" err="1"/>
              <a:t>registry</a:t>
            </a:r>
            <a:r>
              <a:rPr lang="en-US" sz="1800" dirty="0"/>
              <a:t> = </a:t>
            </a:r>
            <a:r>
              <a:rPr lang="en-US" sz="1800" dirty="0" err="1"/>
              <a:t>LocateRegistry.createRegistry</a:t>
            </a:r>
            <a:r>
              <a:rPr lang="en-US" sz="1800" dirty="0"/>
              <a:t>(1099);  </a:t>
            </a:r>
          </a:p>
          <a:p>
            <a:pPr marL="0" indent="0">
              <a:buNone/>
            </a:pPr>
            <a:r>
              <a:rPr lang="en-US" sz="1800" dirty="0"/>
              <a:t>	</a:t>
            </a:r>
            <a:r>
              <a:rPr lang="en-US" sz="1800" dirty="0" smtClean="0"/>
              <a:t>		</a:t>
            </a:r>
            <a:r>
              <a:rPr lang="en-US" sz="1800" dirty="0" err="1" smtClean="0"/>
              <a:t>registry.rebind</a:t>
            </a:r>
            <a:r>
              <a:rPr lang="en-US" sz="1800" dirty="0"/>
              <a:t>("</a:t>
            </a:r>
            <a:r>
              <a:rPr lang="en-US" sz="1800" dirty="0" err="1"/>
              <a:t>myMessage</a:t>
            </a:r>
            <a:r>
              <a:rPr lang="en-US" sz="1800" dirty="0"/>
              <a:t>", new </a:t>
            </a:r>
            <a:r>
              <a:rPr lang="en-US" sz="1800" dirty="0" err="1"/>
              <a:t>MessageImplementation</a:t>
            </a:r>
            <a:r>
              <a:rPr lang="en-US" sz="1800" dirty="0"/>
              <a:t>());  </a:t>
            </a:r>
          </a:p>
          <a:p>
            <a:pPr marL="0" indent="0">
              <a:buNone/>
            </a:pPr>
            <a:r>
              <a:rPr lang="en-US" sz="1800" dirty="0"/>
              <a:t>                              </a:t>
            </a:r>
            <a:r>
              <a:rPr lang="en-US" sz="1800" dirty="0" smtClean="0"/>
              <a:t>}  </a:t>
            </a:r>
            <a:endParaRPr lang="en-US" sz="1800" dirty="0"/>
          </a:p>
          <a:p>
            <a:pPr marL="0" indent="0">
              <a:buNone/>
            </a:pPr>
            <a:r>
              <a:rPr lang="en-US" sz="1800" dirty="0" smtClean="0"/>
              <a:t>                              catch (Exception e) {   </a:t>
            </a:r>
            <a:r>
              <a:rPr lang="en-US" sz="1800" dirty="0" err="1" smtClean="0"/>
              <a:t>e.printStackTrace</a:t>
            </a:r>
            <a:r>
              <a:rPr lang="en-US" sz="1800" dirty="0" smtClean="0"/>
              <a:t>();  }  </a:t>
            </a:r>
          </a:p>
          <a:p>
            <a:pPr marL="0" indent="0">
              <a:buNone/>
            </a:pPr>
            <a:r>
              <a:rPr lang="en-US" sz="1800" dirty="0" smtClean="0"/>
              <a:t>                     }  </a:t>
            </a:r>
          </a:p>
          <a:p>
            <a:pPr marL="0" indent="0">
              <a:buNone/>
            </a:pPr>
            <a:r>
              <a:rPr lang="en-US" sz="1800" dirty="0" smtClean="0"/>
              <a:t>                   public static void main(String[] </a:t>
            </a:r>
            <a:r>
              <a:rPr lang="en-US" sz="1800" dirty="0" err="1" smtClean="0"/>
              <a:t>args</a:t>
            </a:r>
            <a:r>
              <a:rPr lang="en-US" sz="1800" dirty="0" smtClean="0"/>
              <a:t>) {  </a:t>
            </a:r>
          </a:p>
          <a:p>
            <a:pPr marL="0" indent="0">
              <a:buNone/>
            </a:pPr>
            <a:r>
              <a:rPr lang="en-US" sz="1800" dirty="0" smtClean="0"/>
              <a:t>                                  Server main = new Server();  </a:t>
            </a:r>
          </a:p>
          <a:p>
            <a:pPr marL="0" indent="0">
              <a:buNone/>
            </a:pPr>
            <a:r>
              <a:rPr lang="en-US" sz="1800" dirty="0" smtClean="0"/>
              <a:t>                                    </a:t>
            </a:r>
            <a:r>
              <a:rPr lang="en-US" sz="1800" dirty="0" err="1" smtClean="0"/>
              <a:t>main.startServer</a:t>
            </a:r>
            <a:r>
              <a:rPr lang="en-US" sz="1800" dirty="0" smtClean="0"/>
              <a:t>();  </a:t>
            </a:r>
          </a:p>
          <a:p>
            <a:pPr marL="0" indent="0">
              <a:buNone/>
            </a:pPr>
            <a:r>
              <a:rPr lang="en-US" sz="1800" dirty="0" smtClean="0"/>
              <a:t>              }   } </a:t>
            </a:r>
            <a:endParaRPr lang="en-US" sz="1800" dirty="0"/>
          </a:p>
        </p:txBody>
      </p:sp>
      <p:sp>
        <p:nvSpPr>
          <p:cNvPr id="4" name="Title 3"/>
          <p:cNvSpPr>
            <a:spLocks noGrp="1"/>
          </p:cNvSpPr>
          <p:nvPr>
            <p:ph type="title"/>
          </p:nvPr>
        </p:nvSpPr>
        <p:spPr>
          <a:xfrm>
            <a:off x="10890913" y="559558"/>
            <a:ext cx="565243" cy="5527343"/>
          </a:xfrm>
        </p:spPr>
        <p:txBody>
          <a:bodyPr vert="vert">
            <a:noAutofit/>
          </a:bodyPr>
          <a:lstStyle/>
          <a:p>
            <a:r>
              <a:rPr lang="en-US" sz="3600" dirty="0" smtClean="0"/>
              <a:t>Server.java </a:t>
            </a:r>
            <a:endParaRPr lang="en-US" sz="3600" dirty="0"/>
          </a:p>
        </p:txBody>
      </p:sp>
    </p:spTree>
    <p:extLst>
      <p:ext uri="{BB962C8B-B14F-4D97-AF65-F5344CB8AC3E}">
        <p14:creationId xmlns:p14="http://schemas.microsoft.com/office/powerpoint/2010/main" val="2929835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3" y="627796"/>
            <a:ext cx="10304060" cy="5650173"/>
          </a:xfrm>
        </p:spPr>
        <p:txBody>
          <a:bodyPr>
            <a:noAutofit/>
          </a:bodyPr>
          <a:lstStyle/>
          <a:p>
            <a:pPr marL="0" indent="0">
              <a:buNone/>
            </a:pPr>
            <a:r>
              <a:rPr lang="en-US" sz="1800" dirty="0" smtClean="0"/>
              <a:t>public </a:t>
            </a:r>
            <a:r>
              <a:rPr lang="en-US" sz="1800" dirty="0"/>
              <a:t>class Client {  </a:t>
            </a:r>
          </a:p>
          <a:p>
            <a:pPr marL="0" indent="0">
              <a:buNone/>
            </a:pPr>
            <a:r>
              <a:rPr lang="en-US" sz="1800" dirty="0" smtClean="0"/>
              <a:t>     </a:t>
            </a:r>
            <a:r>
              <a:rPr lang="en-US" sz="1800" dirty="0"/>
              <a:t>private void </a:t>
            </a:r>
            <a:r>
              <a:rPr lang="en-US" sz="1800" dirty="0" err="1"/>
              <a:t>doTest</a:t>
            </a:r>
            <a:r>
              <a:rPr lang="en-US" sz="1800" dirty="0"/>
              <a:t>() {  </a:t>
            </a:r>
          </a:p>
          <a:p>
            <a:pPr marL="0" indent="0">
              <a:buNone/>
            </a:pPr>
            <a:r>
              <a:rPr lang="en-US" sz="1800" dirty="0" smtClean="0"/>
              <a:t>            </a:t>
            </a:r>
            <a:r>
              <a:rPr lang="en-US" sz="1800" dirty="0"/>
              <a:t>try {  </a:t>
            </a:r>
          </a:p>
          <a:p>
            <a:pPr marL="0" indent="0">
              <a:buNone/>
            </a:pPr>
            <a:r>
              <a:rPr lang="en-US" sz="1800" dirty="0" smtClean="0"/>
              <a:t>		Registry </a:t>
            </a:r>
            <a:r>
              <a:rPr lang="en-US" sz="1800" dirty="0" err="1"/>
              <a:t>myRegistry</a:t>
            </a:r>
            <a:r>
              <a:rPr lang="en-US" sz="1800" dirty="0"/>
              <a:t> = </a:t>
            </a:r>
            <a:r>
              <a:rPr lang="en-US" sz="1800" dirty="0" err="1"/>
              <a:t>LocateRegistry.getRegistry</a:t>
            </a:r>
            <a:r>
              <a:rPr lang="en-US" sz="1800" dirty="0"/>
              <a:t>("127.0.0.1", 1099);  </a:t>
            </a:r>
          </a:p>
          <a:p>
            <a:pPr marL="0" indent="0">
              <a:buNone/>
            </a:pPr>
            <a:endParaRPr lang="en-US" sz="1800" dirty="0" smtClean="0"/>
          </a:p>
          <a:p>
            <a:pPr marL="0" indent="0">
              <a:buNone/>
            </a:pPr>
            <a:r>
              <a:rPr lang="en-US" sz="1800" dirty="0" smtClean="0"/>
              <a:t>		Message </a:t>
            </a:r>
            <a:r>
              <a:rPr lang="en-US" sz="1800" dirty="0"/>
              <a:t>implementation = (Message)  </a:t>
            </a:r>
            <a:r>
              <a:rPr lang="en-US" sz="1800" dirty="0" err="1" smtClean="0"/>
              <a:t>myRegistry.lookup</a:t>
            </a:r>
            <a:r>
              <a:rPr lang="en-US" sz="1800" dirty="0"/>
              <a:t>("</a:t>
            </a:r>
            <a:r>
              <a:rPr lang="en-US" sz="1800" dirty="0" err="1"/>
              <a:t>myMessage</a:t>
            </a:r>
            <a:r>
              <a:rPr lang="en-US" sz="1800" dirty="0"/>
              <a:t>");  </a:t>
            </a:r>
          </a:p>
          <a:p>
            <a:pPr marL="0" indent="0">
              <a:buNone/>
            </a:pPr>
            <a:r>
              <a:rPr lang="en-US" sz="1800" dirty="0" smtClean="0"/>
              <a:t>		double </a:t>
            </a:r>
            <a:r>
              <a:rPr lang="en-US" sz="1800" dirty="0"/>
              <a:t>s = </a:t>
            </a:r>
            <a:r>
              <a:rPr lang="en-US" sz="1800" dirty="0" err="1"/>
              <a:t>implementation.sum</a:t>
            </a:r>
            <a:r>
              <a:rPr lang="en-US" sz="1800" dirty="0"/>
              <a:t>(1, 2);  </a:t>
            </a:r>
          </a:p>
          <a:p>
            <a:pPr marL="0" indent="0">
              <a:buNone/>
            </a:pPr>
            <a:r>
              <a:rPr lang="en-US" sz="1800" dirty="0"/>
              <a:t>                </a:t>
            </a:r>
            <a:r>
              <a:rPr lang="en-US" sz="1800" dirty="0" smtClean="0"/>
              <a:t>double </a:t>
            </a:r>
            <a:r>
              <a:rPr lang="en-US" sz="1800" dirty="0"/>
              <a:t>d = </a:t>
            </a:r>
            <a:r>
              <a:rPr lang="en-US" sz="1800" dirty="0" err="1"/>
              <a:t>implementation.difference</a:t>
            </a:r>
            <a:r>
              <a:rPr lang="en-US" sz="1800" dirty="0"/>
              <a:t>(3, 4);  </a:t>
            </a:r>
          </a:p>
          <a:p>
            <a:pPr marL="0" indent="0">
              <a:buNone/>
            </a:pPr>
            <a:r>
              <a:rPr lang="en-US" sz="1800" dirty="0"/>
              <a:t>  </a:t>
            </a:r>
            <a:r>
              <a:rPr lang="en-US" sz="1800" dirty="0" smtClean="0"/>
              <a:t>               </a:t>
            </a:r>
            <a:r>
              <a:rPr lang="en-US" sz="1800" dirty="0" err="1"/>
              <a:t>System.out.println</a:t>
            </a:r>
            <a:r>
              <a:rPr lang="en-US" sz="1800" dirty="0"/>
              <a:t>("Sum:" + s + "\</a:t>
            </a:r>
            <a:r>
              <a:rPr lang="en-US" sz="1800" dirty="0" err="1"/>
              <a:t>tDifference</a:t>
            </a:r>
            <a:r>
              <a:rPr lang="en-US" sz="1800" dirty="0"/>
              <a:t>:" + d);  </a:t>
            </a:r>
          </a:p>
          <a:p>
            <a:pPr marL="0" indent="0">
              <a:buNone/>
            </a:pPr>
            <a:r>
              <a:rPr lang="en-US" sz="1800" dirty="0"/>
              <a:t>  </a:t>
            </a:r>
            <a:r>
              <a:rPr lang="en-US" sz="1800" dirty="0" smtClean="0"/>
              <a:t>        </a:t>
            </a:r>
            <a:r>
              <a:rPr lang="en-US" sz="1800" dirty="0"/>
              <a:t>}  </a:t>
            </a:r>
            <a:r>
              <a:rPr lang="en-US" sz="1800" dirty="0" smtClean="0"/>
              <a:t> </a:t>
            </a:r>
            <a:r>
              <a:rPr lang="en-US" sz="1800" dirty="0"/>
              <a:t>catch (Exception e) {  </a:t>
            </a:r>
            <a:r>
              <a:rPr lang="en-US" sz="1800" dirty="0" smtClean="0"/>
              <a:t> </a:t>
            </a:r>
            <a:r>
              <a:rPr lang="en-US" sz="1800" dirty="0" err="1"/>
              <a:t>e.printStackTrace</a:t>
            </a:r>
            <a:r>
              <a:rPr lang="en-US" sz="1800" dirty="0"/>
              <a:t>();  </a:t>
            </a:r>
            <a:r>
              <a:rPr lang="en-US" sz="1800" dirty="0" smtClean="0"/>
              <a:t> }  </a:t>
            </a:r>
            <a:endParaRPr lang="en-US" sz="1800" dirty="0"/>
          </a:p>
          <a:p>
            <a:pPr marL="0" indent="0">
              <a:buNone/>
            </a:pPr>
            <a:r>
              <a:rPr lang="en-US" sz="1800" dirty="0"/>
              <a:t>     </a:t>
            </a:r>
            <a:r>
              <a:rPr lang="en-US" sz="1800" dirty="0" smtClean="0"/>
              <a:t>}  </a:t>
            </a:r>
            <a:endParaRPr lang="en-US" sz="1800" dirty="0"/>
          </a:p>
          <a:p>
            <a:pPr marL="0" indent="0">
              <a:buNone/>
            </a:pPr>
            <a:r>
              <a:rPr lang="en-US" sz="1800" dirty="0"/>
              <a:t>  </a:t>
            </a:r>
            <a:r>
              <a:rPr lang="en-US" sz="1800" dirty="0" smtClean="0"/>
              <a:t>       </a:t>
            </a:r>
            <a:r>
              <a:rPr lang="en-US" sz="1800" dirty="0"/>
              <a:t>public static void main(String[] </a:t>
            </a:r>
            <a:r>
              <a:rPr lang="en-US" sz="1800" dirty="0" err="1"/>
              <a:t>args</a:t>
            </a:r>
            <a:r>
              <a:rPr lang="en-US" sz="1800" dirty="0"/>
              <a:t>) {  </a:t>
            </a:r>
          </a:p>
          <a:p>
            <a:pPr marL="0" indent="0">
              <a:buNone/>
            </a:pPr>
            <a:r>
              <a:rPr lang="en-US" sz="1800" dirty="0"/>
              <a:t>                </a:t>
            </a:r>
            <a:r>
              <a:rPr lang="en-US" sz="1800" dirty="0" smtClean="0"/>
              <a:t>Client </a:t>
            </a:r>
            <a:r>
              <a:rPr lang="en-US" sz="1800" dirty="0"/>
              <a:t>main = new Client();  </a:t>
            </a:r>
            <a:r>
              <a:rPr lang="en-US" sz="1800" dirty="0" err="1" smtClean="0"/>
              <a:t>main.doTest</a:t>
            </a:r>
            <a:r>
              <a:rPr lang="en-US" sz="1800" dirty="0"/>
              <a:t>();  </a:t>
            </a:r>
          </a:p>
          <a:p>
            <a:pPr marL="0" indent="0">
              <a:buNone/>
            </a:pPr>
            <a:r>
              <a:rPr lang="en-US" sz="1800" dirty="0"/>
              <a:t>    </a:t>
            </a:r>
            <a:r>
              <a:rPr lang="en-US" sz="1800" dirty="0" smtClean="0"/>
              <a:t>} } </a:t>
            </a:r>
            <a:endParaRPr lang="en-US" sz="1800" dirty="0"/>
          </a:p>
        </p:txBody>
      </p:sp>
      <p:sp>
        <p:nvSpPr>
          <p:cNvPr id="4" name="Title 3"/>
          <p:cNvSpPr>
            <a:spLocks noGrp="1"/>
          </p:cNvSpPr>
          <p:nvPr>
            <p:ph type="title"/>
          </p:nvPr>
        </p:nvSpPr>
        <p:spPr>
          <a:xfrm>
            <a:off x="10890913" y="559558"/>
            <a:ext cx="565243" cy="5527343"/>
          </a:xfrm>
        </p:spPr>
        <p:txBody>
          <a:bodyPr vert="vert">
            <a:noAutofit/>
          </a:bodyPr>
          <a:lstStyle/>
          <a:p>
            <a:r>
              <a:rPr lang="en-US" sz="3600" dirty="0" smtClean="0"/>
              <a:t>Client.java </a:t>
            </a:r>
            <a:endParaRPr lang="en-US" sz="3600" dirty="0"/>
          </a:p>
        </p:txBody>
      </p:sp>
    </p:spTree>
    <p:extLst>
      <p:ext uri="{BB962C8B-B14F-4D97-AF65-F5344CB8AC3E}">
        <p14:creationId xmlns:p14="http://schemas.microsoft.com/office/powerpoint/2010/main" val="390647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Questions</a:t>
            </a:r>
            <a:endParaRPr lang="en-US" dirty="0"/>
          </a:p>
        </p:txBody>
      </p:sp>
      <p:sp>
        <p:nvSpPr>
          <p:cNvPr id="3" name="Content Placeholder 2"/>
          <p:cNvSpPr>
            <a:spLocks noGrp="1"/>
          </p:cNvSpPr>
          <p:nvPr>
            <p:ph idx="1"/>
          </p:nvPr>
        </p:nvSpPr>
        <p:spPr/>
        <p:txBody>
          <a:bodyPr/>
          <a:lstStyle/>
          <a:p>
            <a:r>
              <a:rPr lang="en-US" dirty="0"/>
              <a:t>What is RMI? Discuss architecture of RMI in detail. [TU Exam Question 2070. </a:t>
            </a:r>
            <a:r>
              <a:rPr lang="en-US" dirty="0" smtClean="0"/>
              <a:t>]</a:t>
            </a:r>
          </a:p>
          <a:p>
            <a:r>
              <a:rPr lang="en-US" dirty="0"/>
              <a:t>what is RMI ? How can you use RMI to develop a program that runs in different machine? Discuss with suitable example. </a:t>
            </a:r>
            <a:r>
              <a:rPr lang="en-US" dirty="0" smtClean="0"/>
              <a:t>[</a:t>
            </a:r>
            <a:r>
              <a:rPr lang="en-US" dirty="0"/>
              <a:t>TU Exam Question </a:t>
            </a:r>
            <a:r>
              <a:rPr lang="en-US" dirty="0" smtClean="0"/>
              <a:t>2071.]</a:t>
            </a:r>
          </a:p>
          <a:p>
            <a:r>
              <a:rPr lang="en-US" dirty="0"/>
              <a:t>What is RMI? Differentiate it with CORBA</a:t>
            </a:r>
            <a:r>
              <a:rPr lang="en-US" dirty="0" smtClean="0"/>
              <a:t>. [</a:t>
            </a:r>
            <a:r>
              <a:rPr lang="en-US" dirty="0"/>
              <a:t>TU Exam </a:t>
            </a:r>
            <a:r>
              <a:rPr lang="en-US"/>
              <a:t>Question </a:t>
            </a:r>
            <a:r>
              <a:rPr lang="en-US" smtClean="0"/>
              <a:t>2072.]</a:t>
            </a:r>
            <a:endParaRPr lang="en-US" dirty="0"/>
          </a:p>
        </p:txBody>
      </p:sp>
    </p:spTree>
    <p:extLst>
      <p:ext uri="{BB962C8B-B14F-4D97-AF65-F5344CB8AC3E}">
        <p14:creationId xmlns:p14="http://schemas.microsoft.com/office/powerpoint/2010/main" val="4291482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a:t>
            </a:r>
            <a:endParaRPr lang="en-US" dirty="0"/>
          </a:p>
        </p:txBody>
      </p:sp>
      <p:sp>
        <p:nvSpPr>
          <p:cNvPr id="3" name="Content Placeholder 2"/>
          <p:cNvSpPr>
            <a:spLocks noGrp="1"/>
          </p:cNvSpPr>
          <p:nvPr>
            <p:ph idx="1"/>
          </p:nvPr>
        </p:nvSpPr>
        <p:spPr/>
        <p:txBody>
          <a:bodyPr/>
          <a:lstStyle/>
          <a:p>
            <a:r>
              <a:rPr lang="en-US" dirty="0"/>
              <a:t>The Common Object Request Broker Architecture (CORBA) is a standard developed by the Object Management Group (OMG) to provide interoperability among distributed objects</a:t>
            </a:r>
            <a:r>
              <a:rPr lang="en-US" dirty="0" smtClean="0"/>
              <a:t>.</a:t>
            </a:r>
          </a:p>
          <a:p>
            <a:r>
              <a:rPr lang="en-US" dirty="0"/>
              <a:t>CORBA is the world's leading middleware solution enabling the exchange of information, independent of hardware platforms, programming languages, and operating systems</a:t>
            </a:r>
            <a:r>
              <a:rPr lang="en-US" dirty="0" smtClean="0"/>
              <a:t>.</a:t>
            </a:r>
          </a:p>
          <a:p>
            <a:r>
              <a:rPr lang="en-US" dirty="0"/>
              <a:t>CORBA is often described as a "software bus" because it is a software-based communications interface through which objects are located and accessed.</a:t>
            </a:r>
          </a:p>
        </p:txBody>
      </p:sp>
    </p:spTree>
    <p:extLst>
      <p:ext uri="{BB962C8B-B14F-4D97-AF65-F5344CB8AC3E}">
        <p14:creationId xmlns:p14="http://schemas.microsoft.com/office/powerpoint/2010/main" val="350981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Goals of RMI</a:t>
            </a:r>
            <a:br>
              <a:rPr lang="en-US" dirty="0"/>
            </a:br>
            <a:endParaRPr lang="en-US" dirty="0"/>
          </a:p>
        </p:txBody>
      </p:sp>
      <p:sp>
        <p:nvSpPr>
          <p:cNvPr id="3" name="Content Placeholder 2"/>
          <p:cNvSpPr>
            <a:spLocks noGrp="1"/>
          </p:cNvSpPr>
          <p:nvPr>
            <p:ph idx="1"/>
          </p:nvPr>
        </p:nvSpPr>
        <p:spPr>
          <a:xfrm>
            <a:off x="2756847" y="2734353"/>
            <a:ext cx="8139749" cy="3318936"/>
          </a:xfrm>
        </p:spPr>
        <p:txBody>
          <a:bodyPr/>
          <a:lstStyle/>
          <a:p>
            <a:r>
              <a:rPr lang="en-US" dirty="0"/>
              <a:t>To minimize the complexity of the application.</a:t>
            </a:r>
          </a:p>
          <a:p>
            <a:r>
              <a:rPr lang="en-US" dirty="0"/>
              <a:t>To preserve type safety.</a:t>
            </a:r>
          </a:p>
          <a:p>
            <a:r>
              <a:rPr lang="en-US" dirty="0"/>
              <a:t>Distributed garbage collection.</a:t>
            </a:r>
          </a:p>
          <a:p>
            <a:r>
              <a:rPr lang="en-US" dirty="0"/>
              <a:t>Minimize the difference between working with local and remote objects.</a:t>
            </a:r>
          </a:p>
        </p:txBody>
      </p:sp>
    </p:spTree>
    <p:extLst>
      <p:ext uri="{BB962C8B-B14F-4D97-AF65-F5344CB8AC3E}">
        <p14:creationId xmlns:p14="http://schemas.microsoft.com/office/powerpoint/2010/main" val="261918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 </a:t>
            </a:r>
            <a:r>
              <a:rPr lang="en-US" dirty="0" err="1" smtClean="0"/>
              <a:t>vs</a:t>
            </a:r>
            <a:r>
              <a:rPr lang="en-US" dirty="0" smtClean="0"/>
              <a:t> CORBA</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RMI is a Java-specific technology. CORBA has implementations for many languages. You can use CORBA to share objects between programs written in different languages (e.g. C++ and Java).</a:t>
            </a:r>
          </a:p>
          <a:p>
            <a:pPr fontAlgn="base"/>
            <a:r>
              <a:rPr lang="en-US" dirty="0"/>
              <a:t>CORBA uses IDL (Interface Definition Language) to separate interface from implementation. RMI just uses Java interfaces.</a:t>
            </a:r>
          </a:p>
          <a:p>
            <a:pPr fontAlgn="base"/>
            <a:r>
              <a:rPr lang="en-US" dirty="0"/>
              <a:t>Because CORBA is not tied to a particular language, the data types do not always map exactly to the types used by your programming language (e.g. a long in IDL is an </a:t>
            </a:r>
            <a:r>
              <a:rPr lang="en-US" dirty="0" err="1"/>
              <a:t>int</a:t>
            </a:r>
            <a:r>
              <a:rPr lang="en-US" dirty="0"/>
              <a:t> in Java).</a:t>
            </a:r>
          </a:p>
          <a:p>
            <a:pPr fontAlgn="base"/>
            <a:r>
              <a:rPr lang="en-US" dirty="0"/>
              <a:t>RMI programs can download new classes from remote JVMs. CORBA doesn't have this code sharing mechanism.</a:t>
            </a:r>
          </a:p>
        </p:txBody>
      </p:sp>
    </p:spTree>
    <p:extLst>
      <p:ext uri="{BB962C8B-B14F-4D97-AF65-F5344CB8AC3E}">
        <p14:creationId xmlns:p14="http://schemas.microsoft.com/office/powerpoint/2010/main" val="202958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5008" y="982132"/>
            <a:ext cx="2920622" cy="5213952"/>
          </a:xfrm>
        </p:spPr>
        <p:txBody>
          <a:bodyPr>
            <a:normAutofit/>
          </a:bodyPr>
          <a:lstStyle/>
          <a:p>
            <a:r>
              <a:rPr lang="en-US" dirty="0"/>
              <a:t>The CORBA Architecture</a:t>
            </a:r>
          </a:p>
        </p:txBody>
      </p:sp>
      <p:pic>
        <p:nvPicPr>
          <p:cNvPr id="2050" name="Picture 2" descr="Basic CORBA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5971" y="590716"/>
            <a:ext cx="7535098" cy="568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956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1010" y="735699"/>
            <a:ext cx="9673549" cy="5392145"/>
          </a:xfrm>
          <a:prstGeom prst="rect">
            <a:avLst/>
          </a:prstGeom>
        </p:spPr>
      </p:pic>
      <p:sp>
        <p:nvSpPr>
          <p:cNvPr id="5" name="Rectangle 4"/>
          <p:cNvSpPr/>
          <p:nvPr/>
        </p:nvSpPr>
        <p:spPr>
          <a:xfrm>
            <a:off x="10522424" y="1470125"/>
            <a:ext cx="597271" cy="369332"/>
          </a:xfrm>
          <a:prstGeom prst="rect">
            <a:avLst/>
          </a:prstGeom>
        </p:spPr>
        <p:txBody>
          <a:bodyPr wrap="square">
            <a:spAutoFit/>
          </a:bodyPr>
          <a:lstStyle/>
          <a:p>
            <a:r>
              <a:rPr lang="en-US" b="1" dirty="0"/>
              <a:t>1. C</a:t>
            </a:r>
          </a:p>
        </p:txBody>
      </p:sp>
      <p:sp>
        <p:nvSpPr>
          <p:cNvPr id="6" name="Rectangle 5"/>
          <p:cNvSpPr/>
          <p:nvPr/>
        </p:nvSpPr>
        <p:spPr>
          <a:xfrm>
            <a:off x="10574353" y="3776597"/>
            <a:ext cx="567784" cy="369332"/>
          </a:xfrm>
          <a:prstGeom prst="rect">
            <a:avLst/>
          </a:prstGeom>
        </p:spPr>
        <p:txBody>
          <a:bodyPr wrap="none">
            <a:spAutoFit/>
          </a:bodyPr>
          <a:lstStyle/>
          <a:p>
            <a:r>
              <a:rPr lang="en-US" b="1" dirty="0"/>
              <a:t>2. B</a:t>
            </a:r>
          </a:p>
        </p:txBody>
      </p:sp>
      <p:sp>
        <p:nvSpPr>
          <p:cNvPr id="7" name="Rectangle 6"/>
          <p:cNvSpPr/>
          <p:nvPr/>
        </p:nvSpPr>
        <p:spPr>
          <a:xfrm>
            <a:off x="10522424" y="5209612"/>
            <a:ext cx="591829" cy="369332"/>
          </a:xfrm>
          <a:prstGeom prst="rect">
            <a:avLst/>
          </a:prstGeom>
        </p:spPr>
        <p:txBody>
          <a:bodyPr wrap="none">
            <a:spAutoFit/>
          </a:bodyPr>
          <a:lstStyle/>
          <a:p>
            <a:r>
              <a:rPr lang="en-US" b="1" dirty="0"/>
              <a:t>3. D</a:t>
            </a:r>
          </a:p>
        </p:txBody>
      </p:sp>
    </p:spTree>
    <p:extLst>
      <p:ext uri="{BB962C8B-B14F-4D97-AF65-F5344CB8AC3E}">
        <p14:creationId xmlns:p14="http://schemas.microsoft.com/office/powerpoint/2010/main" val="121522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4994" y="689140"/>
            <a:ext cx="9966988" cy="4018031"/>
          </a:xfrm>
          <a:prstGeom prst="rect">
            <a:avLst/>
          </a:prstGeom>
        </p:spPr>
      </p:pic>
      <p:sp>
        <p:nvSpPr>
          <p:cNvPr id="5" name="Rectangle 4"/>
          <p:cNvSpPr/>
          <p:nvPr/>
        </p:nvSpPr>
        <p:spPr>
          <a:xfrm>
            <a:off x="2363231" y="5427976"/>
            <a:ext cx="559769" cy="369332"/>
          </a:xfrm>
          <a:prstGeom prst="rect">
            <a:avLst/>
          </a:prstGeom>
        </p:spPr>
        <p:txBody>
          <a:bodyPr wrap="none">
            <a:spAutoFit/>
          </a:bodyPr>
          <a:lstStyle/>
          <a:p>
            <a:r>
              <a:rPr lang="en-US" b="1" dirty="0"/>
              <a:t>4. A</a:t>
            </a:r>
          </a:p>
        </p:txBody>
      </p:sp>
      <p:sp>
        <p:nvSpPr>
          <p:cNvPr id="6" name="Rectangle 5"/>
          <p:cNvSpPr/>
          <p:nvPr/>
        </p:nvSpPr>
        <p:spPr>
          <a:xfrm>
            <a:off x="5983117" y="5427976"/>
            <a:ext cx="591829" cy="369332"/>
          </a:xfrm>
          <a:prstGeom prst="rect">
            <a:avLst/>
          </a:prstGeom>
        </p:spPr>
        <p:txBody>
          <a:bodyPr wrap="none">
            <a:spAutoFit/>
          </a:bodyPr>
          <a:lstStyle/>
          <a:p>
            <a:r>
              <a:rPr lang="en-US" b="1" dirty="0"/>
              <a:t>5. D</a:t>
            </a:r>
          </a:p>
        </p:txBody>
      </p:sp>
    </p:spTree>
    <p:extLst>
      <p:ext uri="{BB962C8B-B14F-4D97-AF65-F5344CB8AC3E}">
        <p14:creationId xmlns:p14="http://schemas.microsoft.com/office/powerpoint/2010/main" val="237485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MCQs</a:t>
            </a:r>
            <a:endParaRPr lang="en-US" dirty="0"/>
          </a:p>
        </p:txBody>
      </p:sp>
      <p:sp>
        <p:nvSpPr>
          <p:cNvPr id="3" name="Content Placeholder 2"/>
          <p:cNvSpPr>
            <a:spLocks noGrp="1"/>
          </p:cNvSpPr>
          <p:nvPr>
            <p:ph idx="1"/>
          </p:nvPr>
        </p:nvSpPr>
        <p:spPr>
          <a:xfrm>
            <a:off x="1295401" y="2556932"/>
            <a:ext cx="9601196" cy="2301671"/>
          </a:xfrm>
        </p:spPr>
        <p:txBody>
          <a:bodyPr>
            <a:normAutofit/>
          </a:bodyPr>
          <a:lstStyle/>
          <a:p>
            <a:pPr marL="0" indent="0">
              <a:buNone/>
            </a:pPr>
            <a:r>
              <a:rPr lang="en-US" dirty="0" smtClean="0"/>
              <a:t>1. Java </a:t>
            </a:r>
            <a:r>
              <a:rPr lang="en-US" dirty="0"/>
              <a:t>supports RMI, RMI Stands for?</a:t>
            </a:r>
          </a:p>
          <a:p>
            <a:pPr lvl="1"/>
            <a:r>
              <a:rPr lang="en-US" dirty="0"/>
              <a:t>a. Random Method Invocation</a:t>
            </a:r>
          </a:p>
          <a:p>
            <a:pPr lvl="1"/>
            <a:r>
              <a:rPr lang="en-US" dirty="0"/>
              <a:t>b. Remote Memory Interface</a:t>
            </a:r>
          </a:p>
          <a:p>
            <a:pPr lvl="1"/>
            <a:r>
              <a:rPr lang="en-US" dirty="0"/>
              <a:t>c. Remote Method Invocation</a:t>
            </a:r>
          </a:p>
          <a:p>
            <a:pPr lvl="1"/>
            <a:r>
              <a:rPr lang="en-US" dirty="0"/>
              <a:t>d. Random Method Invocation</a:t>
            </a:r>
          </a:p>
          <a:p>
            <a:endParaRPr lang="en-US" dirty="0"/>
          </a:p>
        </p:txBody>
      </p:sp>
      <p:sp>
        <p:nvSpPr>
          <p:cNvPr id="4" name="Rectangle 3"/>
          <p:cNvSpPr/>
          <p:nvPr/>
        </p:nvSpPr>
        <p:spPr>
          <a:xfrm>
            <a:off x="5463031" y="5359737"/>
            <a:ext cx="1470031" cy="646331"/>
          </a:xfrm>
          <a:prstGeom prst="rect">
            <a:avLst/>
          </a:prstGeom>
        </p:spPr>
        <p:txBody>
          <a:bodyPr wrap="square">
            <a:spAutoFit/>
          </a:bodyPr>
          <a:lstStyle/>
          <a:p>
            <a:r>
              <a:rPr lang="en-US" sz="3600" dirty="0" err="1"/>
              <a:t>Ans</a:t>
            </a:r>
            <a:r>
              <a:rPr lang="en-US" sz="3600" dirty="0"/>
              <a:t>: </a:t>
            </a:r>
            <a:r>
              <a:rPr lang="en-US" sz="3600" dirty="0" smtClean="0"/>
              <a:t>c</a:t>
            </a:r>
            <a:endParaRPr lang="en-US" sz="3600" dirty="0"/>
          </a:p>
        </p:txBody>
      </p:sp>
    </p:spTree>
    <p:extLst>
      <p:ext uri="{BB962C8B-B14F-4D97-AF65-F5344CB8AC3E}">
        <p14:creationId xmlns:p14="http://schemas.microsoft.com/office/powerpoint/2010/main" val="234498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2471" y="968697"/>
            <a:ext cx="6096000" cy="2031325"/>
          </a:xfrm>
          <a:prstGeom prst="rect">
            <a:avLst/>
          </a:prstGeom>
        </p:spPr>
        <p:txBody>
          <a:bodyPr>
            <a:spAutoFit/>
          </a:bodyPr>
          <a:lstStyle/>
          <a:p>
            <a:r>
              <a:rPr lang="en-US" dirty="0"/>
              <a:t>In RMI Architecture which layer Intercepts method calls made by the client/redirects these calls to a remote RMI service</a:t>
            </a:r>
            <a:r>
              <a:rPr lang="en-US" dirty="0" smtClean="0"/>
              <a:t>?</a:t>
            </a:r>
          </a:p>
          <a:p>
            <a:endParaRPr lang="en-US" dirty="0"/>
          </a:p>
          <a:p>
            <a:r>
              <a:rPr lang="en-US" dirty="0"/>
              <a:t>a. Stub &amp; Skeleton Layer</a:t>
            </a:r>
          </a:p>
          <a:p>
            <a:r>
              <a:rPr lang="en-US" dirty="0"/>
              <a:t>b. Application Layer</a:t>
            </a:r>
          </a:p>
          <a:p>
            <a:r>
              <a:rPr lang="en-US" dirty="0"/>
              <a:t>c. Remote Reference Layer</a:t>
            </a:r>
          </a:p>
          <a:p>
            <a:r>
              <a:rPr lang="en-US" dirty="0"/>
              <a:t>d. Transport Layer</a:t>
            </a:r>
          </a:p>
        </p:txBody>
      </p:sp>
      <p:sp>
        <p:nvSpPr>
          <p:cNvPr id="5" name="Rectangle 4"/>
          <p:cNvSpPr/>
          <p:nvPr/>
        </p:nvSpPr>
        <p:spPr>
          <a:xfrm>
            <a:off x="6975596" y="1984359"/>
            <a:ext cx="1608846" cy="523220"/>
          </a:xfrm>
          <a:prstGeom prst="rect">
            <a:avLst/>
          </a:prstGeom>
        </p:spPr>
        <p:txBody>
          <a:bodyPr wrap="square">
            <a:spAutoFit/>
          </a:bodyPr>
          <a:lstStyle/>
          <a:p>
            <a:r>
              <a:rPr lang="en-US" sz="2800" dirty="0"/>
              <a:t>ANS: a</a:t>
            </a:r>
          </a:p>
        </p:txBody>
      </p:sp>
      <p:sp>
        <p:nvSpPr>
          <p:cNvPr id="6" name="Rectangle 5"/>
          <p:cNvSpPr/>
          <p:nvPr/>
        </p:nvSpPr>
        <p:spPr>
          <a:xfrm>
            <a:off x="782471" y="3737171"/>
            <a:ext cx="6096000" cy="2031325"/>
          </a:xfrm>
          <a:prstGeom prst="rect">
            <a:avLst/>
          </a:prstGeom>
        </p:spPr>
        <p:txBody>
          <a:bodyPr>
            <a:spAutoFit/>
          </a:bodyPr>
          <a:lstStyle/>
          <a:p>
            <a:r>
              <a:rPr lang="en-US" dirty="0"/>
              <a:t>Which is an object, acts as a gateway for the client side, all the outgoing requests are routed through it and it resides at the client side and represents the remote object?</a:t>
            </a:r>
          </a:p>
          <a:p>
            <a:r>
              <a:rPr lang="en-US" dirty="0"/>
              <a:t>a. Stub</a:t>
            </a:r>
          </a:p>
          <a:p>
            <a:r>
              <a:rPr lang="en-US" dirty="0"/>
              <a:t>b. Skeleton</a:t>
            </a:r>
          </a:p>
          <a:p>
            <a:r>
              <a:rPr lang="en-US" dirty="0"/>
              <a:t>c. Both A &amp; B</a:t>
            </a:r>
          </a:p>
          <a:p>
            <a:r>
              <a:rPr lang="en-US" dirty="0"/>
              <a:t>d. None of the above</a:t>
            </a:r>
          </a:p>
        </p:txBody>
      </p:sp>
      <p:sp>
        <p:nvSpPr>
          <p:cNvPr id="7" name="Rectangle 6"/>
          <p:cNvSpPr/>
          <p:nvPr/>
        </p:nvSpPr>
        <p:spPr>
          <a:xfrm>
            <a:off x="7837122" y="4090495"/>
            <a:ext cx="1180131" cy="584775"/>
          </a:xfrm>
          <a:prstGeom prst="rect">
            <a:avLst/>
          </a:prstGeom>
        </p:spPr>
        <p:txBody>
          <a:bodyPr wrap="none">
            <a:spAutoFit/>
          </a:bodyPr>
          <a:lstStyle/>
          <a:p>
            <a:r>
              <a:rPr lang="en-US" sz="3200" dirty="0" err="1"/>
              <a:t>Ans</a:t>
            </a:r>
            <a:r>
              <a:rPr lang="en-US" sz="3200" dirty="0"/>
              <a:t>: a</a:t>
            </a:r>
          </a:p>
        </p:txBody>
      </p:sp>
    </p:spTree>
    <p:extLst>
      <p:ext uri="{BB962C8B-B14F-4D97-AF65-F5344CB8AC3E}">
        <p14:creationId xmlns:p14="http://schemas.microsoft.com/office/powerpoint/2010/main" val="400377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2471" y="752354"/>
            <a:ext cx="6096000" cy="1477328"/>
          </a:xfrm>
          <a:prstGeom prst="rect">
            <a:avLst/>
          </a:prstGeom>
        </p:spPr>
        <p:txBody>
          <a:bodyPr>
            <a:spAutoFit/>
          </a:bodyPr>
          <a:lstStyle/>
          <a:p>
            <a:r>
              <a:rPr lang="en-US" dirty="0"/>
              <a:t>An RMI Server is responsible for _______</a:t>
            </a:r>
          </a:p>
          <a:p>
            <a:r>
              <a:rPr lang="en-US" dirty="0"/>
              <a:t>a. Creating an instance of the remote object</a:t>
            </a:r>
          </a:p>
          <a:p>
            <a:r>
              <a:rPr lang="en-US" dirty="0"/>
              <a:t>b. Exporting the remote object</a:t>
            </a:r>
          </a:p>
          <a:p>
            <a:r>
              <a:rPr lang="en-US" dirty="0"/>
              <a:t>c. Binding the instance of the remote object to the RMI registry</a:t>
            </a:r>
          </a:p>
          <a:p>
            <a:r>
              <a:rPr lang="en-US" dirty="0"/>
              <a:t>d. All mentioned above</a:t>
            </a:r>
          </a:p>
        </p:txBody>
      </p:sp>
      <p:sp>
        <p:nvSpPr>
          <p:cNvPr id="5" name="Rectangle 4"/>
          <p:cNvSpPr/>
          <p:nvPr/>
        </p:nvSpPr>
        <p:spPr>
          <a:xfrm>
            <a:off x="8127574" y="1306352"/>
            <a:ext cx="1090363" cy="523220"/>
          </a:xfrm>
          <a:prstGeom prst="rect">
            <a:avLst/>
          </a:prstGeom>
        </p:spPr>
        <p:txBody>
          <a:bodyPr wrap="none">
            <a:spAutoFit/>
          </a:bodyPr>
          <a:lstStyle/>
          <a:p>
            <a:r>
              <a:rPr lang="en-US" sz="2800" dirty="0" err="1"/>
              <a:t>Ans</a:t>
            </a:r>
            <a:r>
              <a:rPr lang="en-US" sz="2800" dirty="0"/>
              <a:t>: d</a:t>
            </a:r>
          </a:p>
        </p:txBody>
      </p:sp>
      <p:sp>
        <p:nvSpPr>
          <p:cNvPr id="6" name="Rectangle 5"/>
          <p:cNvSpPr/>
          <p:nvPr/>
        </p:nvSpPr>
        <p:spPr>
          <a:xfrm>
            <a:off x="918950" y="2608450"/>
            <a:ext cx="6096000" cy="1477328"/>
          </a:xfrm>
          <a:prstGeom prst="rect">
            <a:avLst/>
          </a:prstGeom>
        </p:spPr>
        <p:txBody>
          <a:bodyPr>
            <a:spAutoFit/>
          </a:bodyPr>
          <a:lstStyle/>
          <a:p>
            <a:r>
              <a:rPr lang="en-US" dirty="0"/>
              <a:t>Which package is used for Remote Method Invocation (RMI)?</a:t>
            </a:r>
          </a:p>
          <a:p>
            <a:r>
              <a:rPr lang="en-US" dirty="0"/>
              <a:t>a. </a:t>
            </a:r>
            <a:r>
              <a:rPr lang="en-US" dirty="0" err="1"/>
              <a:t>java.lang.rmi</a:t>
            </a:r>
            <a:endParaRPr lang="en-US" dirty="0"/>
          </a:p>
          <a:p>
            <a:r>
              <a:rPr lang="en-US" dirty="0"/>
              <a:t>b. </a:t>
            </a:r>
            <a:r>
              <a:rPr lang="en-US" dirty="0" err="1"/>
              <a:t>java.lang.reflect</a:t>
            </a:r>
            <a:endParaRPr lang="en-US" dirty="0"/>
          </a:p>
          <a:p>
            <a:r>
              <a:rPr lang="en-US" dirty="0"/>
              <a:t>c. </a:t>
            </a:r>
            <a:r>
              <a:rPr lang="en-US" dirty="0" err="1"/>
              <a:t>java.applet</a:t>
            </a:r>
            <a:endParaRPr lang="en-US" dirty="0"/>
          </a:p>
          <a:p>
            <a:r>
              <a:rPr lang="en-US" dirty="0"/>
              <a:t>d. </a:t>
            </a:r>
            <a:r>
              <a:rPr lang="en-US" dirty="0" err="1"/>
              <a:t>java.rmi</a:t>
            </a:r>
            <a:endParaRPr lang="en-US" dirty="0"/>
          </a:p>
        </p:txBody>
      </p:sp>
      <p:sp>
        <p:nvSpPr>
          <p:cNvPr id="7" name="Rectangle 6"/>
          <p:cNvSpPr/>
          <p:nvPr/>
        </p:nvSpPr>
        <p:spPr>
          <a:xfrm>
            <a:off x="8127574" y="2700783"/>
            <a:ext cx="1810603" cy="830997"/>
          </a:xfrm>
          <a:prstGeom prst="rect">
            <a:avLst/>
          </a:prstGeom>
        </p:spPr>
        <p:txBody>
          <a:bodyPr wrap="square">
            <a:spAutoFit/>
          </a:bodyPr>
          <a:lstStyle/>
          <a:p>
            <a:endParaRPr lang="en-US" sz="2400" dirty="0"/>
          </a:p>
          <a:p>
            <a:r>
              <a:rPr lang="en-US" sz="2400" dirty="0" err="1"/>
              <a:t>Ans</a:t>
            </a:r>
            <a:r>
              <a:rPr lang="en-US" sz="2400" dirty="0"/>
              <a:t>: d</a:t>
            </a:r>
          </a:p>
        </p:txBody>
      </p:sp>
      <p:sp>
        <p:nvSpPr>
          <p:cNvPr id="8" name="Rectangle 7"/>
          <p:cNvSpPr/>
          <p:nvPr/>
        </p:nvSpPr>
        <p:spPr>
          <a:xfrm>
            <a:off x="918950" y="4464546"/>
            <a:ext cx="6096000" cy="1477328"/>
          </a:xfrm>
          <a:prstGeom prst="rect">
            <a:avLst/>
          </a:prstGeom>
        </p:spPr>
        <p:txBody>
          <a:bodyPr>
            <a:spAutoFit/>
          </a:bodyPr>
          <a:lstStyle/>
          <a:p>
            <a:r>
              <a:rPr lang="en-US" dirty="0"/>
              <a:t>RMI Architecture consists of how many layers?</a:t>
            </a:r>
          </a:p>
          <a:p>
            <a:r>
              <a:rPr lang="en-US" dirty="0"/>
              <a:t>a. 5</a:t>
            </a:r>
          </a:p>
          <a:p>
            <a:r>
              <a:rPr lang="en-US" dirty="0"/>
              <a:t>b. 3</a:t>
            </a:r>
          </a:p>
          <a:p>
            <a:r>
              <a:rPr lang="en-US" dirty="0"/>
              <a:t>c. 4</a:t>
            </a:r>
          </a:p>
          <a:p>
            <a:r>
              <a:rPr lang="en-US" dirty="0"/>
              <a:t>d. 2</a:t>
            </a:r>
          </a:p>
        </p:txBody>
      </p:sp>
      <p:sp>
        <p:nvSpPr>
          <p:cNvPr id="9" name="Rectangle 8"/>
          <p:cNvSpPr/>
          <p:nvPr/>
        </p:nvSpPr>
        <p:spPr>
          <a:xfrm>
            <a:off x="7911008" y="4833878"/>
            <a:ext cx="1205779" cy="584775"/>
          </a:xfrm>
          <a:prstGeom prst="rect">
            <a:avLst/>
          </a:prstGeom>
        </p:spPr>
        <p:txBody>
          <a:bodyPr wrap="none">
            <a:spAutoFit/>
          </a:bodyPr>
          <a:lstStyle/>
          <a:p>
            <a:r>
              <a:rPr lang="en-US" sz="3200" dirty="0" err="1"/>
              <a:t>Ans</a:t>
            </a:r>
            <a:r>
              <a:rPr lang="en-US" sz="3200" dirty="0"/>
              <a:t>: 4</a:t>
            </a:r>
          </a:p>
        </p:txBody>
      </p:sp>
    </p:spTree>
    <p:extLst>
      <p:ext uri="{BB962C8B-B14F-4D97-AF65-F5344CB8AC3E}">
        <p14:creationId xmlns:p14="http://schemas.microsoft.com/office/powerpoint/2010/main" val="322069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9034" y="1074340"/>
            <a:ext cx="2056973" cy="369332"/>
          </a:xfrm>
          <a:prstGeom prst="rect">
            <a:avLst/>
          </a:prstGeom>
        </p:spPr>
        <p:txBody>
          <a:bodyPr wrap="none">
            <a:spAutoFit/>
          </a:bodyPr>
          <a:lstStyle/>
          <a:p>
            <a:r>
              <a:rPr lang="en-US" b="1" dirty="0">
                <a:solidFill>
                  <a:srgbClr val="24292F"/>
                </a:solidFill>
                <a:latin typeface="-apple-system"/>
              </a:rPr>
              <a:t>CORBA-Example</a:t>
            </a:r>
            <a:endParaRPr lang="en-US" b="1" i="0" dirty="0">
              <a:solidFill>
                <a:srgbClr val="24292F"/>
              </a:solidFill>
              <a:effectLst/>
              <a:latin typeface="-apple-system"/>
            </a:endParaRPr>
          </a:p>
        </p:txBody>
      </p:sp>
      <p:pic>
        <p:nvPicPr>
          <p:cNvPr id="5" name="Picture 4"/>
          <p:cNvPicPr>
            <a:picLocks noChangeAspect="1"/>
          </p:cNvPicPr>
          <p:nvPr/>
        </p:nvPicPr>
        <p:blipFill>
          <a:blip r:embed="rId2"/>
          <a:stretch>
            <a:fillRect/>
          </a:stretch>
        </p:blipFill>
        <p:spPr>
          <a:xfrm>
            <a:off x="1209034" y="2726849"/>
            <a:ext cx="9969227" cy="2882381"/>
          </a:xfrm>
          <a:prstGeom prst="rect">
            <a:avLst/>
          </a:prstGeom>
        </p:spPr>
      </p:pic>
      <p:pic>
        <p:nvPicPr>
          <p:cNvPr id="6" name="Picture 5"/>
          <p:cNvPicPr>
            <a:picLocks noChangeAspect="1"/>
          </p:cNvPicPr>
          <p:nvPr/>
        </p:nvPicPr>
        <p:blipFill>
          <a:blip r:embed="rId3"/>
          <a:stretch>
            <a:fillRect/>
          </a:stretch>
        </p:blipFill>
        <p:spPr>
          <a:xfrm>
            <a:off x="6449705" y="737827"/>
            <a:ext cx="2895600" cy="1657350"/>
          </a:xfrm>
          <a:prstGeom prst="rect">
            <a:avLst/>
          </a:prstGeom>
        </p:spPr>
      </p:pic>
    </p:spTree>
    <p:extLst>
      <p:ext uri="{BB962C8B-B14F-4D97-AF65-F5344CB8AC3E}">
        <p14:creationId xmlns:p14="http://schemas.microsoft.com/office/powerpoint/2010/main" val="115828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839" y="661703"/>
            <a:ext cx="6829425" cy="1685925"/>
          </a:xfrm>
          <a:prstGeom prst="rect">
            <a:avLst/>
          </a:prstGeom>
        </p:spPr>
      </p:pic>
      <p:pic>
        <p:nvPicPr>
          <p:cNvPr id="5" name="Picture 4"/>
          <p:cNvPicPr>
            <a:picLocks noChangeAspect="1"/>
          </p:cNvPicPr>
          <p:nvPr/>
        </p:nvPicPr>
        <p:blipFill>
          <a:blip r:embed="rId3"/>
          <a:stretch>
            <a:fillRect/>
          </a:stretch>
        </p:blipFill>
        <p:spPr>
          <a:xfrm>
            <a:off x="8352642" y="695040"/>
            <a:ext cx="1819275" cy="1619250"/>
          </a:xfrm>
          <a:prstGeom prst="rect">
            <a:avLst/>
          </a:prstGeom>
        </p:spPr>
      </p:pic>
      <p:pic>
        <p:nvPicPr>
          <p:cNvPr id="6" name="Picture 5"/>
          <p:cNvPicPr>
            <a:picLocks noChangeAspect="1"/>
          </p:cNvPicPr>
          <p:nvPr/>
        </p:nvPicPr>
        <p:blipFill>
          <a:blip r:embed="rId4"/>
          <a:stretch>
            <a:fillRect/>
          </a:stretch>
        </p:blipFill>
        <p:spPr>
          <a:xfrm>
            <a:off x="1101417" y="2690313"/>
            <a:ext cx="10068984" cy="3123633"/>
          </a:xfrm>
          <a:prstGeom prst="rect">
            <a:avLst/>
          </a:prstGeom>
        </p:spPr>
      </p:pic>
    </p:spTree>
    <p:extLst>
      <p:ext uri="{BB962C8B-B14F-4D97-AF65-F5344CB8AC3E}">
        <p14:creationId xmlns:p14="http://schemas.microsoft.com/office/powerpoint/2010/main" val="55123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1714" y="717217"/>
            <a:ext cx="9798382" cy="2236337"/>
          </a:xfrm>
          <a:prstGeom prst="rect">
            <a:avLst/>
          </a:prstGeom>
        </p:spPr>
      </p:pic>
      <p:pic>
        <p:nvPicPr>
          <p:cNvPr id="5" name="Picture 4"/>
          <p:cNvPicPr>
            <a:picLocks noChangeAspect="1"/>
          </p:cNvPicPr>
          <p:nvPr/>
        </p:nvPicPr>
        <p:blipFill>
          <a:blip r:embed="rId3"/>
          <a:stretch>
            <a:fillRect/>
          </a:stretch>
        </p:blipFill>
        <p:spPr>
          <a:xfrm>
            <a:off x="1201714" y="3220872"/>
            <a:ext cx="2542963" cy="406874"/>
          </a:xfrm>
          <a:prstGeom prst="rect">
            <a:avLst/>
          </a:prstGeom>
        </p:spPr>
      </p:pic>
      <p:sp>
        <p:nvSpPr>
          <p:cNvPr id="7" name="Rectangle 6"/>
          <p:cNvSpPr/>
          <p:nvPr/>
        </p:nvSpPr>
        <p:spPr>
          <a:xfrm>
            <a:off x="1741564" y="3747940"/>
            <a:ext cx="8511654" cy="323165"/>
          </a:xfrm>
          <a:prstGeom prst="rect">
            <a:avLst/>
          </a:prstGeom>
        </p:spPr>
        <p:txBody>
          <a:bodyPr wrap="square">
            <a:spAutoFit/>
          </a:bodyPr>
          <a:lstStyle/>
          <a:p>
            <a:r>
              <a:rPr lang="en-US" sz="1500" i="1" dirty="0">
                <a:solidFill>
                  <a:srgbClr val="24292F"/>
                </a:solidFill>
                <a:latin typeface="-apple-system"/>
              </a:rPr>
              <a:t>Compile the stub and skeleton from the directory that contains the IDL file.</a:t>
            </a:r>
            <a:endParaRPr lang="en-US" sz="1500" i="1" dirty="0"/>
          </a:p>
        </p:txBody>
      </p:sp>
      <p:sp>
        <p:nvSpPr>
          <p:cNvPr id="8" name="Rectangle 7"/>
          <p:cNvSpPr/>
          <p:nvPr/>
        </p:nvSpPr>
        <p:spPr>
          <a:xfrm>
            <a:off x="1741564" y="4633113"/>
            <a:ext cx="5064207" cy="323165"/>
          </a:xfrm>
          <a:prstGeom prst="rect">
            <a:avLst/>
          </a:prstGeom>
        </p:spPr>
        <p:txBody>
          <a:bodyPr wrap="none">
            <a:spAutoFit/>
          </a:bodyPr>
          <a:lstStyle/>
          <a:p>
            <a:r>
              <a:rPr lang="en-US" sz="1500" i="1" dirty="0">
                <a:solidFill>
                  <a:srgbClr val="24292F"/>
                </a:solidFill>
                <a:latin typeface="-apple-system"/>
              </a:rPr>
              <a:t>Generate a JAR file from the compiled stub and skeleton.</a:t>
            </a:r>
            <a:endParaRPr lang="en-US" sz="1500" i="1" dirty="0"/>
          </a:p>
        </p:txBody>
      </p:sp>
      <p:sp>
        <p:nvSpPr>
          <p:cNvPr id="9" name="Rectangle 8"/>
          <p:cNvSpPr/>
          <p:nvPr/>
        </p:nvSpPr>
        <p:spPr>
          <a:xfrm>
            <a:off x="1741564" y="5564454"/>
            <a:ext cx="3376245" cy="323165"/>
          </a:xfrm>
          <a:prstGeom prst="rect">
            <a:avLst/>
          </a:prstGeom>
        </p:spPr>
        <p:txBody>
          <a:bodyPr wrap="none">
            <a:spAutoFit/>
          </a:bodyPr>
          <a:lstStyle/>
          <a:p>
            <a:r>
              <a:rPr lang="en-US" sz="1500" i="1" dirty="0">
                <a:solidFill>
                  <a:srgbClr val="24292F"/>
                </a:solidFill>
                <a:latin typeface="-apple-system"/>
              </a:rPr>
              <a:t>Compile the server and client classes</a:t>
            </a:r>
            <a:endParaRPr lang="en-US" sz="1500" i="1" dirty="0"/>
          </a:p>
        </p:txBody>
      </p:sp>
      <p:pic>
        <p:nvPicPr>
          <p:cNvPr id="11" name="Picture 10"/>
          <p:cNvPicPr>
            <a:picLocks noChangeAspect="1"/>
          </p:cNvPicPr>
          <p:nvPr/>
        </p:nvPicPr>
        <p:blipFill>
          <a:blip r:embed="rId4"/>
          <a:stretch>
            <a:fillRect/>
          </a:stretch>
        </p:blipFill>
        <p:spPr>
          <a:xfrm>
            <a:off x="3744677" y="4079384"/>
            <a:ext cx="2369520" cy="452996"/>
          </a:xfrm>
          <a:prstGeom prst="rect">
            <a:avLst/>
          </a:prstGeom>
        </p:spPr>
      </p:pic>
      <p:pic>
        <p:nvPicPr>
          <p:cNvPr id="12" name="Picture 11"/>
          <p:cNvPicPr>
            <a:picLocks noChangeAspect="1"/>
          </p:cNvPicPr>
          <p:nvPr/>
        </p:nvPicPr>
        <p:blipFill>
          <a:blip r:embed="rId5"/>
          <a:stretch>
            <a:fillRect/>
          </a:stretch>
        </p:blipFill>
        <p:spPr>
          <a:xfrm>
            <a:off x="3698584" y="4998664"/>
            <a:ext cx="3493786" cy="480689"/>
          </a:xfrm>
          <a:prstGeom prst="rect">
            <a:avLst/>
          </a:prstGeom>
        </p:spPr>
      </p:pic>
      <p:pic>
        <p:nvPicPr>
          <p:cNvPr id="13" name="Picture 12"/>
          <p:cNvPicPr>
            <a:picLocks noChangeAspect="1"/>
          </p:cNvPicPr>
          <p:nvPr/>
        </p:nvPicPr>
        <p:blipFill>
          <a:blip r:embed="rId6"/>
          <a:stretch>
            <a:fillRect/>
          </a:stretch>
        </p:blipFill>
        <p:spPr>
          <a:xfrm>
            <a:off x="3944244" y="5794661"/>
            <a:ext cx="6196043" cy="401183"/>
          </a:xfrm>
          <a:prstGeom prst="rect">
            <a:avLst/>
          </a:prstGeom>
        </p:spPr>
      </p:pic>
    </p:spTree>
    <p:extLst>
      <p:ext uri="{BB962C8B-B14F-4D97-AF65-F5344CB8AC3E}">
        <p14:creationId xmlns:p14="http://schemas.microsoft.com/office/powerpoint/2010/main" val="418250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431" y="1274146"/>
            <a:ext cx="10629572" cy="3802821"/>
          </a:xfrm>
          <a:prstGeom prst="rect">
            <a:avLst/>
          </a:prstGeom>
        </p:spPr>
      </p:pic>
    </p:spTree>
    <p:extLst>
      <p:ext uri="{BB962C8B-B14F-4D97-AF65-F5344CB8AC3E}">
        <p14:creationId xmlns:p14="http://schemas.microsoft.com/office/powerpoint/2010/main" val="1272839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5812" y="1280332"/>
            <a:ext cx="5986115" cy="3864876"/>
          </a:xfrm>
          <a:prstGeom prst="rect">
            <a:avLst/>
          </a:prstGeom>
        </p:spPr>
      </p:pic>
      <p:pic>
        <p:nvPicPr>
          <p:cNvPr id="6" name="Picture 5"/>
          <p:cNvPicPr>
            <a:picLocks noChangeAspect="1"/>
          </p:cNvPicPr>
          <p:nvPr/>
        </p:nvPicPr>
        <p:blipFill>
          <a:blip r:embed="rId3"/>
          <a:stretch>
            <a:fillRect/>
          </a:stretch>
        </p:blipFill>
        <p:spPr>
          <a:xfrm>
            <a:off x="6382815" y="1575605"/>
            <a:ext cx="5162883" cy="1085707"/>
          </a:xfrm>
          <a:prstGeom prst="rect">
            <a:avLst/>
          </a:prstGeom>
        </p:spPr>
      </p:pic>
    </p:spTree>
    <p:extLst>
      <p:ext uri="{BB962C8B-B14F-4D97-AF65-F5344CB8AC3E}">
        <p14:creationId xmlns:p14="http://schemas.microsoft.com/office/powerpoint/2010/main" val="229336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8576" y="2697779"/>
            <a:ext cx="5774922" cy="2896237"/>
          </a:xfrm>
          <a:prstGeom prst="rect">
            <a:avLst/>
          </a:prstGeom>
        </p:spPr>
      </p:pic>
      <p:sp>
        <p:nvSpPr>
          <p:cNvPr id="5" name="Rectangle 4"/>
          <p:cNvSpPr/>
          <p:nvPr/>
        </p:nvSpPr>
        <p:spPr>
          <a:xfrm>
            <a:off x="4242534" y="1156226"/>
            <a:ext cx="3181848" cy="369332"/>
          </a:xfrm>
          <a:prstGeom prst="rect">
            <a:avLst/>
          </a:prstGeom>
        </p:spPr>
        <p:txBody>
          <a:bodyPr wrap="square">
            <a:spAutoFit/>
          </a:bodyPr>
          <a:lstStyle/>
          <a:p>
            <a:r>
              <a:rPr lang="en-US" b="1" dirty="0">
                <a:latin typeface="-apple-system"/>
              </a:rPr>
              <a:t>EchoServer.java</a:t>
            </a:r>
            <a:endParaRPr lang="en-US" b="0" i="0" dirty="0">
              <a:effectLst/>
              <a:latin typeface="-apple-system"/>
            </a:endParaRPr>
          </a:p>
        </p:txBody>
      </p:sp>
    </p:spTree>
    <p:extLst>
      <p:ext uri="{BB962C8B-B14F-4D97-AF65-F5344CB8AC3E}">
        <p14:creationId xmlns:p14="http://schemas.microsoft.com/office/powerpoint/2010/main" val="3202595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0422" y="792850"/>
            <a:ext cx="5667352" cy="5048392"/>
          </a:xfrm>
          <a:prstGeom prst="rect">
            <a:avLst/>
          </a:prstGeom>
        </p:spPr>
      </p:pic>
      <p:pic>
        <p:nvPicPr>
          <p:cNvPr id="5" name="Picture 4"/>
          <p:cNvPicPr>
            <a:picLocks noChangeAspect="1"/>
          </p:cNvPicPr>
          <p:nvPr/>
        </p:nvPicPr>
        <p:blipFill>
          <a:blip r:embed="rId3"/>
          <a:stretch>
            <a:fillRect/>
          </a:stretch>
        </p:blipFill>
        <p:spPr>
          <a:xfrm>
            <a:off x="6757774" y="2417502"/>
            <a:ext cx="4609120" cy="3628456"/>
          </a:xfrm>
          <a:prstGeom prst="rect">
            <a:avLst/>
          </a:prstGeom>
        </p:spPr>
      </p:pic>
      <p:sp>
        <p:nvSpPr>
          <p:cNvPr id="6" name="Rectangle 5"/>
          <p:cNvSpPr/>
          <p:nvPr/>
        </p:nvSpPr>
        <p:spPr>
          <a:xfrm>
            <a:off x="8164989" y="1214950"/>
            <a:ext cx="1852468" cy="369332"/>
          </a:xfrm>
          <a:prstGeom prst="rect">
            <a:avLst/>
          </a:prstGeom>
        </p:spPr>
        <p:txBody>
          <a:bodyPr wrap="square">
            <a:spAutoFit/>
          </a:bodyPr>
          <a:lstStyle/>
          <a:p>
            <a:r>
              <a:rPr lang="en-US" b="1" dirty="0">
                <a:latin typeface="-apple-system"/>
              </a:rPr>
              <a:t>Server.java</a:t>
            </a:r>
            <a:endParaRPr lang="en-US" b="0" i="0" dirty="0">
              <a:effectLst/>
              <a:latin typeface="-apple-system"/>
            </a:endParaRPr>
          </a:p>
        </p:txBody>
      </p:sp>
    </p:spTree>
    <p:extLst>
      <p:ext uri="{BB962C8B-B14F-4D97-AF65-F5344CB8AC3E}">
        <p14:creationId xmlns:p14="http://schemas.microsoft.com/office/powerpoint/2010/main" val="1089737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96145" y="796688"/>
            <a:ext cx="6244494" cy="5262918"/>
          </a:xfrm>
          <a:prstGeom prst="rect">
            <a:avLst/>
          </a:prstGeom>
        </p:spPr>
      </p:pic>
      <p:pic>
        <p:nvPicPr>
          <p:cNvPr id="6" name="Picture 5"/>
          <p:cNvPicPr>
            <a:picLocks noChangeAspect="1"/>
          </p:cNvPicPr>
          <p:nvPr/>
        </p:nvPicPr>
        <p:blipFill>
          <a:blip r:embed="rId3"/>
          <a:stretch>
            <a:fillRect/>
          </a:stretch>
        </p:blipFill>
        <p:spPr>
          <a:xfrm>
            <a:off x="6102682" y="796688"/>
            <a:ext cx="5391150" cy="1724025"/>
          </a:xfrm>
          <a:prstGeom prst="rect">
            <a:avLst/>
          </a:prstGeom>
        </p:spPr>
      </p:pic>
      <p:sp>
        <p:nvSpPr>
          <p:cNvPr id="7" name="Rectangle 6"/>
          <p:cNvSpPr/>
          <p:nvPr/>
        </p:nvSpPr>
        <p:spPr>
          <a:xfrm>
            <a:off x="8278968" y="3591920"/>
            <a:ext cx="1338828" cy="369332"/>
          </a:xfrm>
          <a:prstGeom prst="rect">
            <a:avLst/>
          </a:prstGeom>
        </p:spPr>
        <p:txBody>
          <a:bodyPr wrap="none">
            <a:spAutoFit/>
          </a:bodyPr>
          <a:lstStyle/>
          <a:p>
            <a:r>
              <a:rPr lang="en-US" b="1" dirty="0">
                <a:latin typeface="-apple-system"/>
              </a:rPr>
              <a:t>Client.java</a:t>
            </a:r>
            <a:endParaRPr lang="en-US" b="0" i="0" dirty="0">
              <a:effectLst/>
              <a:latin typeface="-apple-system"/>
            </a:endParaRPr>
          </a:p>
        </p:txBody>
      </p:sp>
    </p:spTree>
    <p:extLst>
      <p:ext uri="{BB962C8B-B14F-4D97-AF65-F5344CB8AC3E}">
        <p14:creationId xmlns:p14="http://schemas.microsoft.com/office/powerpoint/2010/main" val="2501510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of Luck </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2743200" lvl="6" indent="0">
              <a:buNone/>
            </a:pPr>
            <a:r>
              <a:rPr lang="en-US" sz="3600" dirty="0" smtClean="0"/>
              <a:t>Any Questions??</a:t>
            </a:r>
            <a:endParaRPr lang="en-US" sz="3600" dirty="0"/>
          </a:p>
        </p:txBody>
      </p:sp>
    </p:spTree>
    <p:extLst>
      <p:ext uri="{BB962C8B-B14F-4D97-AF65-F5344CB8AC3E}">
        <p14:creationId xmlns:p14="http://schemas.microsoft.com/office/powerpoint/2010/main" val="2187573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stub and </a:t>
            </a:r>
            <a:r>
              <a:rPr lang="en-US" dirty="0" smtClean="0"/>
              <a:t>skeleton</a:t>
            </a:r>
            <a:br>
              <a:rPr lang="en-US" dirty="0" smtClean="0"/>
            </a:br>
            <a:r>
              <a:rPr lang="en-US" sz="2200" dirty="0"/>
              <a:t>RMI uses stub and skeleton object for communication with the remote object</a:t>
            </a:r>
            <a:r>
              <a:rPr lang="en-US" sz="2200" dirty="0" smtClean="0"/>
              <a:t>. </a:t>
            </a:r>
            <a:r>
              <a:rPr lang="en-US" sz="2400" dirty="0"/>
              <a:t>A </a:t>
            </a:r>
            <a:r>
              <a:rPr lang="en-US" sz="2400" b="1" dirty="0"/>
              <a:t>remote object</a:t>
            </a:r>
            <a:r>
              <a:rPr lang="en-US" sz="2400" dirty="0"/>
              <a:t> is an object whose method can be invoked from another JVM.</a:t>
            </a:r>
            <a:endParaRPr lang="en-US" sz="2200" dirty="0"/>
          </a:p>
        </p:txBody>
      </p:sp>
      <p:pic>
        <p:nvPicPr>
          <p:cNvPr id="4" name="Picture 3"/>
          <p:cNvPicPr>
            <a:picLocks noChangeAspect="1"/>
          </p:cNvPicPr>
          <p:nvPr/>
        </p:nvPicPr>
        <p:blipFill>
          <a:blip r:embed="rId2"/>
          <a:stretch>
            <a:fillRect/>
          </a:stretch>
        </p:blipFill>
        <p:spPr>
          <a:xfrm>
            <a:off x="855293" y="2586890"/>
            <a:ext cx="10531451" cy="2872214"/>
          </a:xfrm>
          <a:prstGeom prst="rect">
            <a:avLst/>
          </a:prstGeom>
        </p:spPr>
      </p:pic>
    </p:spTree>
    <p:extLst>
      <p:ext uri="{BB962C8B-B14F-4D97-AF65-F5344CB8AC3E}">
        <p14:creationId xmlns:p14="http://schemas.microsoft.com/office/powerpoint/2010/main" val="30681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857682" y="803512"/>
            <a:ext cx="5616957" cy="3575500"/>
          </a:xfrm>
          <a:prstGeom prst="rect">
            <a:avLst/>
          </a:prstGeom>
        </p:spPr>
      </p:pic>
      <p:sp>
        <p:nvSpPr>
          <p:cNvPr id="6" name="Rectangle 5"/>
          <p:cNvSpPr/>
          <p:nvPr/>
        </p:nvSpPr>
        <p:spPr>
          <a:xfrm>
            <a:off x="837063" y="1883391"/>
            <a:ext cx="5823043" cy="3693319"/>
          </a:xfrm>
          <a:prstGeom prst="rect">
            <a:avLst/>
          </a:prstGeom>
        </p:spPr>
        <p:txBody>
          <a:bodyPr wrap="square">
            <a:spAutoFit/>
          </a:bodyPr>
          <a:lstStyle/>
          <a:p>
            <a:r>
              <a:rPr lang="en-US" dirty="0" smtClean="0">
                <a:solidFill>
                  <a:srgbClr val="008000"/>
                </a:solidFill>
                <a:latin typeface="erdana"/>
              </a:rPr>
              <a:t>Skeleton</a:t>
            </a:r>
          </a:p>
          <a:p>
            <a:endParaRPr lang="en-US" dirty="0">
              <a:solidFill>
                <a:srgbClr val="008000"/>
              </a:solidFill>
              <a:latin typeface="erdana"/>
            </a:endParaRPr>
          </a:p>
          <a:p>
            <a:r>
              <a:rPr lang="en-US" dirty="0">
                <a:solidFill>
                  <a:srgbClr val="000000"/>
                </a:solidFill>
                <a:latin typeface="Calibri Light" panose="020F0302020204030204" pitchFamily="34" charset="0"/>
                <a:ea typeface="Verdana" panose="020B0604030504040204" pitchFamily="34" charset="0"/>
                <a:cs typeface="Calibri Light" panose="020F0302020204030204" pitchFamily="34" charset="0"/>
              </a:rPr>
              <a:t>The skeleton is an object, acts as a gateway for the server side object. All the incoming requests are routed through it. When the skeleton receives the incoming request, it does the following tasks</a:t>
            </a:r>
            <a:r>
              <a:rPr lang="en-US" dirty="0" smtClean="0">
                <a:solidFill>
                  <a:srgbClr val="000000"/>
                </a:solidFill>
                <a:latin typeface="Calibri Light" panose="020F0302020204030204" pitchFamily="34" charset="0"/>
                <a:ea typeface="Verdana" panose="020B0604030504040204" pitchFamily="34" charset="0"/>
                <a:cs typeface="Calibri Light" panose="020F0302020204030204" pitchFamily="34" charset="0"/>
              </a:rPr>
              <a:t>:</a:t>
            </a:r>
          </a:p>
          <a:p>
            <a:endParaRPr lang="en-US" dirty="0">
              <a:solidFill>
                <a:srgbClr val="000000"/>
              </a:solidFill>
              <a:latin typeface="Calibri Light" panose="020F0302020204030204" pitchFamily="34" charset="0"/>
              <a:ea typeface="Verdana" panose="020B0604030504040204" pitchFamily="34" charset="0"/>
              <a:cs typeface="Calibri Light" panose="020F0302020204030204" pitchFamily="34" charset="0"/>
            </a:endParaRPr>
          </a:p>
          <a:p>
            <a:pPr>
              <a:buFont typeface="+mj-lt"/>
              <a:buAutoNum type="arabicPeriod"/>
            </a:pPr>
            <a:r>
              <a:rPr lang="en-US" dirty="0">
                <a:solidFill>
                  <a:srgbClr val="000000"/>
                </a:solidFill>
                <a:latin typeface="Calibri Light" panose="020F0302020204030204" pitchFamily="34" charset="0"/>
                <a:ea typeface="Verdana" panose="020B0604030504040204" pitchFamily="34" charset="0"/>
                <a:cs typeface="Calibri Light" panose="020F0302020204030204" pitchFamily="34" charset="0"/>
              </a:rPr>
              <a:t>It reads the parameter for the remote method</a:t>
            </a:r>
          </a:p>
          <a:p>
            <a:pPr>
              <a:buFont typeface="+mj-lt"/>
              <a:buAutoNum type="arabicPeriod"/>
            </a:pPr>
            <a:r>
              <a:rPr lang="en-US" dirty="0">
                <a:solidFill>
                  <a:srgbClr val="000000"/>
                </a:solidFill>
                <a:latin typeface="Calibri Light" panose="020F0302020204030204" pitchFamily="34" charset="0"/>
                <a:ea typeface="Verdana" panose="020B0604030504040204" pitchFamily="34" charset="0"/>
                <a:cs typeface="Calibri Light" panose="020F0302020204030204" pitchFamily="34" charset="0"/>
              </a:rPr>
              <a:t>It invokes the method on the actual remote object, and</a:t>
            </a:r>
          </a:p>
          <a:p>
            <a:pPr>
              <a:buFont typeface="+mj-lt"/>
              <a:buAutoNum type="arabicPeriod"/>
            </a:pPr>
            <a:r>
              <a:rPr lang="en-US" dirty="0">
                <a:solidFill>
                  <a:srgbClr val="000000"/>
                </a:solidFill>
                <a:latin typeface="Calibri Light" panose="020F0302020204030204" pitchFamily="34" charset="0"/>
                <a:ea typeface="Verdana" panose="020B0604030504040204" pitchFamily="34" charset="0"/>
                <a:cs typeface="Calibri Light" panose="020F0302020204030204" pitchFamily="34" charset="0"/>
              </a:rPr>
              <a:t>It writes and transmits (marshals) the result to the caller</a:t>
            </a:r>
            <a:r>
              <a:rPr lang="en-US" dirty="0" smtClean="0">
                <a:solidFill>
                  <a:srgbClr val="000000"/>
                </a:solidFill>
                <a:latin typeface="Calibri Light" panose="020F0302020204030204" pitchFamily="34" charset="0"/>
                <a:ea typeface="Verdana" panose="020B0604030504040204" pitchFamily="34" charset="0"/>
                <a:cs typeface="Calibri Light" panose="020F0302020204030204" pitchFamily="34" charset="0"/>
              </a:rPr>
              <a:t>.</a:t>
            </a:r>
          </a:p>
          <a:p>
            <a:pPr>
              <a:buFont typeface="+mj-lt"/>
              <a:buAutoNum type="arabicPeriod"/>
            </a:pPr>
            <a:endParaRPr lang="en-US" dirty="0">
              <a:solidFill>
                <a:srgbClr val="000000"/>
              </a:solidFill>
              <a:latin typeface="Calibri Light" panose="020F0302020204030204" pitchFamily="34" charset="0"/>
              <a:ea typeface="Verdana" panose="020B0604030504040204" pitchFamily="34" charset="0"/>
              <a:cs typeface="Calibri Light" panose="020F0302020204030204" pitchFamily="34" charset="0"/>
            </a:endParaRPr>
          </a:p>
          <a:p>
            <a:r>
              <a:rPr lang="en-US" dirty="0">
                <a:solidFill>
                  <a:srgbClr val="000000"/>
                </a:solidFill>
                <a:latin typeface="Calibri Light" panose="020F0302020204030204" pitchFamily="34" charset="0"/>
                <a:ea typeface="Verdana" panose="020B0604030504040204" pitchFamily="34" charset="0"/>
                <a:cs typeface="Calibri Light" panose="020F0302020204030204" pitchFamily="34" charset="0"/>
              </a:rPr>
              <a:t>In the Java 2 SDK, an stub protocol was introduced that eliminates the need for skeletons.</a:t>
            </a:r>
            <a:endParaRPr lang="en-US" dirty="0">
              <a:latin typeface="Calibri Light" panose="020F0302020204030204" pitchFamily="34" charset="0"/>
              <a:ea typeface="Verdana" panose="020B0604030504040204" pitchFamily="34" charset="0"/>
              <a:cs typeface="Calibri Light" panose="020F0302020204030204" pitchFamily="34" charset="0"/>
            </a:endParaRPr>
          </a:p>
        </p:txBody>
      </p:sp>
    </p:spTree>
    <p:extLst>
      <p:ext uri="{BB962C8B-B14F-4D97-AF65-F5344CB8AC3E}">
        <p14:creationId xmlns:p14="http://schemas.microsoft.com/office/powerpoint/2010/main" val="112806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an RMI Application</a:t>
            </a:r>
          </a:p>
        </p:txBody>
      </p:sp>
      <p:sp>
        <p:nvSpPr>
          <p:cNvPr id="3" name="Content Placeholder 2"/>
          <p:cNvSpPr>
            <a:spLocks noGrp="1"/>
          </p:cNvSpPr>
          <p:nvPr>
            <p:ph idx="1"/>
          </p:nvPr>
        </p:nvSpPr>
        <p:spPr/>
        <p:txBody>
          <a:bodyPr/>
          <a:lstStyle/>
          <a:p>
            <a:r>
              <a:rPr lang="en-US" dirty="0"/>
              <a:t>In an RMI application, we write two programs, a </a:t>
            </a:r>
            <a:r>
              <a:rPr lang="en-US" b="1" dirty="0"/>
              <a:t>server program</a:t>
            </a:r>
            <a:r>
              <a:rPr lang="en-US" dirty="0"/>
              <a:t> (resides on the server) and a </a:t>
            </a:r>
            <a:r>
              <a:rPr lang="en-US" b="1" dirty="0"/>
              <a:t>client program</a:t>
            </a:r>
            <a:r>
              <a:rPr lang="en-US" dirty="0"/>
              <a:t> (resides on the client</a:t>
            </a:r>
            <a:r>
              <a:rPr lang="en-US" dirty="0" smtClean="0"/>
              <a:t>).</a:t>
            </a:r>
          </a:p>
          <a:p>
            <a:r>
              <a:rPr lang="en-US" dirty="0"/>
              <a:t>Inside the server program, a remote object is created and reference of that object is made available for the client (using the registry).</a:t>
            </a:r>
          </a:p>
          <a:p>
            <a:r>
              <a:rPr lang="en-US" dirty="0"/>
              <a:t>The client program requests the remote objects on the server and tries to invoke its methods.</a:t>
            </a:r>
          </a:p>
          <a:p>
            <a:endParaRPr lang="en-US" dirty="0"/>
          </a:p>
        </p:txBody>
      </p:sp>
    </p:spTree>
    <p:extLst>
      <p:ext uri="{BB962C8B-B14F-4D97-AF65-F5344CB8AC3E}">
        <p14:creationId xmlns:p14="http://schemas.microsoft.com/office/powerpoint/2010/main" val="149290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6459" y="559558"/>
            <a:ext cx="4250137" cy="5316310"/>
          </a:xfrm>
        </p:spPr>
        <p:txBody>
          <a:bodyPr>
            <a:normAutofit/>
          </a:bodyPr>
          <a:lstStyle/>
          <a:p>
            <a:r>
              <a:rPr lang="en-US" b="1" dirty="0"/>
              <a:t>RRL(Remote Reference Layer)</a:t>
            </a:r>
            <a:r>
              <a:rPr lang="en-US" dirty="0"/>
              <a:t> − It is the layer which manages the references made by the client to the remote object</a:t>
            </a:r>
            <a:r>
              <a:rPr lang="en-US" dirty="0" smtClean="0"/>
              <a:t>.</a:t>
            </a:r>
          </a:p>
          <a:p>
            <a:r>
              <a:rPr lang="en-US" b="1" dirty="0"/>
              <a:t>Transport Layer</a:t>
            </a:r>
            <a:r>
              <a:rPr lang="en-US" dirty="0"/>
              <a:t> − This layer connects the client and the server. It manages the existing connection and also sets up new connections.</a:t>
            </a:r>
          </a:p>
        </p:txBody>
      </p:sp>
      <p:pic>
        <p:nvPicPr>
          <p:cNvPr id="1028" name="Picture 4" descr="RMI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951" y="589128"/>
            <a:ext cx="5958622" cy="582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00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an RMI Application</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When the client makes a call to the remote object, it is received by the stub which eventually passes this request to the RRL.</a:t>
            </a:r>
          </a:p>
          <a:p>
            <a:r>
              <a:rPr lang="en-US" dirty="0"/>
              <a:t>When the client-side RRL receives the request, it invokes a method called </a:t>
            </a:r>
            <a:r>
              <a:rPr lang="en-US" b="1" dirty="0"/>
              <a:t>invoke()</a:t>
            </a:r>
            <a:r>
              <a:rPr lang="en-US" dirty="0"/>
              <a:t> of the object </a:t>
            </a:r>
            <a:r>
              <a:rPr lang="en-US" b="1" dirty="0" err="1"/>
              <a:t>remoteRef</a:t>
            </a:r>
            <a:r>
              <a:rPr lang="en-US" dirty="0"/>
              <a:t>. It passes the request to the RRL on the server side.</a:t>
            </a:r>
          </a:p>
          <a:p>
            <a:r>
              <a:rPr lang="en-US" dirty="0"/>
              <a:t>The RRL on the server side passes the request to the Skeleton (proxy on the server) which finally invokes the required object on the server.</a:t>
            </a:r>
          </a:p>
          <a:p>
            <a:r>
              <a:rPr lang="en-US" dirty="0"/>
              <a:t>The result is passed all the way back to the client.</a:t>
            </a:r>
          </a:p>
        </p:txBody>
      </p:sp>
    </p:spTree>
    <p:extLst>
      <p:ext uri="{BB962C8B-B14F-4D97-AF65-F5344CB8AC3E}">
        <p14:creationId xmlns:p14="http://schemas.microsoft.com/office/powerpoint/2010/main" val="403382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301</TotalTime>
  <Words>1150</Words>
  <Application>Microsoft Office PowerPoint</Application>
  <PresentationFormat>Custom</PresentationFormat>
  <Paragraphs>187</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Organic</vt:lpstr>
      <vt:lpstr>Unit 8:</vt:lpstr>
      <vt:lpstr>Introduction of RMI</vt:lpstr>
      <vt:lpstr>Goals of RMI </vt:lpstr>
      <vt:lpstr>PowerPoint Presentation</vt:lpstr>
      <vt:lpstr>Understanding stub and skeleton RMI uses stub and skeleton object for communication with the remote object. A remote object is an object whose method can be invoked from another JVM.</vt:lpstr>
      <vt:lpstr>PowerPoint Presentation</vt:lpstr>
      <vt:lpstr>Architecture of an RMI Application</vt:lpstr>
      <vt:lpstr>PowerPoint Presentation</vt:lpstr>
      <vt:lpstr>Working of an RMI Application </vt:lpstr>
      <vt:lpstr>RMI Registry</vt:lpstr>
      <vt:lpstr>PowerPoint Presentation</vt:lpstr>
      <vt:lpstr>Java RMI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for RMI Application</vt:lpstr>
      <vt:lpstr>Q. Write a program using RMI to find sum and difference of two numbers. Methods sum and difference should be invoked from some remote machine. [Model Question, BSC CSIT , TU ]</vt:lpstr>
      <vt:lpstr>Message.java</vt:lpstr>
      <vt:lpstr>/MessageImplementation.java </vt:lpstr>
      <vt:lpstr>Server.java </vt:lpstr>
      <vt:lpstr>Client.java </vt:lpstr>
      <vt:lpstr>Other Questions</vt:lpstr>
      <vt:lpstr>CORBA</vt:lpstr>
      <vt:lpstr>RMI vs CORBA</vt:lpstr>
      <vt:lpstr>The CORBA Architecture</vt:lpstr>
      <vt:lpstr>PowerPoint Presentation</vt:lpstr>
      <vt:lpstr>PowerPoint Presentation</vt:lpstr>
      <vt:lpstr>MCQs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of Luck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dc:title>
  <dc:creator>Yuba Raj Devkota</dc:creator>
  <cp:lastModifiedBy>dell</cp:lastModifiedBy>
  <cp:revision>67</cp:revision>
  <dcterms:created xsi:type="dcterms:W3CDTF">2019-05-18T07:52:27Z</dcterms:created>
  <dcterms:modified xsi:type="dcterms:W3CDTF">2021-12-10T00:04:23Z</dcterms:modified>
</cp:coreProperties>
</file>