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60" r:id="rId17"/>
    <p:sldId id="261" r:id="rId18"/>
    <p:sldId id="285" r:id="rId19"/>
    <p:sldId id="286" r:id="rId20"/>
    <p:sldId id="287" r:id="rId21"/>
    <p:sldId id="288" r:id="rId22"/>
    <p:sldId id="289" r:id="rId23"/>
    <p:sldId id="264" r:id="rId24"/>
    <p:sldId id="293" r:id="rId25"/>
    <p:sldId id="290" r:id="rId26"/>
    <p:sldId id="291" r:id="rId27"/>
    <p:sldId id="292" r:id="rId28"/>
    <p:sldId id="294" r:id="rId29"/>
    <p:sldId id="265" r:id="rId30"/>
    <p:sldId id="295" r:id="rId31"/>
    <p:sldId id="296" r:id="rId32"/>
    <p:sldId id="297" r:id="rId33"/>
    <p:sldId id="268" r:id="rId34"/>
    <p:sldId id="266" r:id="rId35"/>
    <p:sldId id="267" r:id="rId36"/>
    <p:sldId id="298" r:id="rId37"/>
    <p:sldId id="299" r:id="rId38"/>
    <p:sldId id="269" r:id="rId39"/>
    <p:sldId id="270" r:id="rId40"/>
    <p:sldId id="300" r:id="rId41"/>
    <p:sldId id="301" r:id="rId42"/>
    <p:sldId id="302" r:id="rId43"/>
    <p:sldId id="30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617F12-8CE9-4700-AE93-E79F85D4CBE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3D81E-2380-4543-84DB-A83729959839}" type="slidenum">
              <a:rPr lang="en-US" smtClean="0"/>
              <a:t>‹#›</a:t>
            </a:fld>
            <a:endParaRPr lang="en-US"/>
          </a:p>
        </p:txBody>
      </p:sp>
    </p:spTree>
    <p:extLst>
      <p:ext uri="{BB962C8B-B14F-4D97-AF65-F5344CB8AC3E}">
        <p14:creationId xmlns:p14="http://schemas.microsoft.com/office/powerpoint/2010/main" val="2866011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17F12-8CE9-4700-AE93-E79F85D4CBE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3D81E-2380-4543-84DB-A83729959839}" type="slidenum">
              <a:rPr lang="en-US" smtClean="0"/>
              <a:t>‹#›</a:t>
            </a:fld>
            <a:endParaRPr lang="en-US"/>
          </a:p>
        </p:txBody>
      </p:sp>
    </p:spTree>
    <p:extLst>
      <p:ext uri="{BB962C8B-B14F-4D97-AF65-F5344CB8AC3E}">
        <p14:creationId xmlns:p14="http://schemas.microsoft.com/office/powerpoint/2010/main" val="213536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17F12-8CE9-4700-AE93-E79F85D4CBE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3D81E-2380-4543-84DB-A83729959839}" type="slidenum">
              <a:rPr lang="en-US" smtClean="0"/>
              <a:t>‹#›</a:t>
            </a:fld>
            <a:endParaRPr lang="en-US"/>
          </a:p>
        </p:txBody>
      </p:sp>
    </p:spTree>
    <p:extLst>
      <p:ext uri="{BB962C8B-B14F-4D97-AF65-F5344CB8AC3E}">
        <p14:creationId xmlns:p14="http://schemas.microsoft.com/office/powerpoint/2010/main" val="3360063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17F12-8CE9-4700-AE93-E79F85D4CBE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3D81E-2380-4543-84DB-A83729959839}" type="slidenum">
              <a:rPr lang="en-US" smtClean="0"/>
              <a:t>‹#›</a:t>
            </a:fld>
            <a:endParaRPr lang="en-US"/>
          </a:p>
        </p:txBody>
      </p:sp>
    </p:spTree>
    <p:extLst>
      <p:ext uri="{BB962C8B-B14F-4D97-AF65-F5344CB8AC3E}">
        <p14:creationId xmlns:p14="http://schemas.microsoft.com/office/powerpoint/2010/main" val="1611454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617F12-8CE9-4700-AE93-E79F85D4CBE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3D81E-2380-4543-84DB-A83729959839}" type="slidenum">
              <a:rPr lang="en-US" smtClean="0"/>
              <a:t>‹#›</a:t>
            </a:fld>
            <a:endParaRPr lang="en-US"/>
          </a:p>
        </p:txBody>
      </p:sp>
    </p:spTree>
    <p:extLst>
      <p:ext uri="{BB962C8B-B14F-4D97-AF65-F5344CB8AC3E}">
        <p14:creationId xmlns:p14="http://schemas.microsoft.com/office/powerpoint/2010/main" val="263291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617F12-8CE9-4700-AE93-E79F85D4CBEA}"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3D81E-2380-4543-84DB-A83729959839}" type="slidenum">
              <a:rPr lang="en-US" smtClean="0"/>
              <a:t>‹#›</a:t>
            </a:fld>
            <a:endParaRPr lang="en-US"/>
          </a:p>
        </p:txBody>
      </p:sp>
    </p:spTree>
    <p:extLst>
      <p:ext uri="{BB962C8B-B14F-4D97-AF65-F5344CB8AC3E}">
        <p14:creationId xmlns:p14="http://schemas.microsoft.com/office/powerpoint/2010/main" val="367907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617F12-8CE9-4700-AE93-E79F85D4CBEA}"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C3D81E-2380-4543-84DB-A83729959839}" type="slidenum">
              <a:rPr lang="en-US" smtClean="0"/>
              <a:t>‹#›</a:t>
            </a:fld>
            <a:endParaRPr lang="en-US"/>
          </a:p>
        </p:txBody>
      </p:sp>
    </p:spTree>
    <p:extLst>
      <p:ext uri="{BB962C8B-B14F-4D97-AF65-F5344CB8AC3E}">
        <p14:creationId xmlns:p14="http://schemas.microsoft.com/office/powerpoint/2010/main" val="110118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617F12-8CE9-4700-AE93-E79F85D4CBEA}"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C3D81E-2380-4543-84DB-A83729959839}" type="slidenum">
              <a:rPr lang="en-US" smtClean="0"/>
              <a:t>‹#›</a:t>
            </a:fld>
            <a:endParaRPr lang="en-US"/>
          </a:p>
        </p:txBody>
      </p:sp>
    </p:spTree>
    <p:extLst>
      <p:ext uri="{BB962C8B-B14F-4D97-AF65-F5344CB8AC3E}">
        <p14:creationId xmlns:p14="http://schemas.microsoft.com/office/powerpoint/2010/main" val="1946284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17F12-8CE9-4700-AE93-E79F85D4CBEA}"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C3D81E-2380-4543-84DB-A83729959839}" type="slidenum">
              <a:rPr lang="en-US" smtClean="0"/>
              <a:t>‹#›</a:t>
            </a:fld>
            <a:endParaRPr lang="en-US"/>
          </a:p>
        </p:txBody>
      </p:sp>
    </p:spTree>
    <p:extLst>
      <p:ext uri="{BB962C8B-B14F-4D97-AF65-F5344CB8AC3E}">
        <p14:creationId xmlns:p14="http://schemas.microsoft.com/office/powerpoint/2010/main" val="2599086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17F12-8CE9-4700-AE93-E79F85D4CBEA}"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3D81E-2380-4543-84DB-A83729959839}" type="slidenum">
              <a:rPr lang="en-US" smtClean="0"/>
              <a:t>‹#›</a:t>
            </a:fld>
            <a:endParaRPr lang="en-US"/>
          </a:p>
        </p:txBody>
      </p:sp>
    </p:spTree>
    <p:extLst>
      <p:ext uri="{BB962C8B-B14F-4D97-AF65-F5344CB8AC3E}">
        <p14:creationId xmlns:p14="http://schemas.microsoft.com/office/powerpoint/2010/main" val="2530804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17F12-8CE9-4700-AE93-E79F85D4CBEA}"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3D81E-2380-4543-84DB-A83729959839}" type="slidenum">
              <a:rPr lang="en-US" smtClean="0"/>
              <a:t>‹#›</a:t>
            </a:fld>
            <a:endParaRPr lang="en-US"/>
          </a:p>
        </p:txBody>
      </p:sp>
    </p:spTree>
    <p:extLst>
      <p:ext uri="{BB962C8B-B14F-4D97-AF65-F5344CB8AC3E}">
        <p14:creationId xmlns:p14="http://schemas.microsoft.com/office/powerpoint/2010/main" val="124352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17F12-8CE9-4700-AE93-E79F85D4CBEA}" type="datetimeFigureOut">
              <a:rPr lang="en-US" smtClean="0"/>
              <a:t>12/10/2021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3D81E-2380-4543-84DB-A83729959839}" type="slidenum">
              <a:rPr lang="en-US" smtClean="0"/>
              <a:t>‹#›</a:t>
            </a:fld>
            <a:endParaRPr lang="en-US"/>
          </a:p>
        </p:txBody>
      </p:sp>
    </p:spTree>
    <p:extLst>
      <p:ext uri="{BB962C8B-B14F-4D97-AF65-F5344CB8AC3E}">
        <p14:creationId xmlns:p14="http://schemas.microsoft.com/office/powerpoint/2010/main" val="2682330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38.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4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4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jpeg"/></Relationships>
</file>

<file path=ppt/slides/_rels/slide4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08192"/>
          </a:xfrm>
        </p:spPr>
        <p:txBody>
          <a:bodyPr>
            <a:normAutofit fontScale="90000"/>
          </a:bodyPr>
          <a:lstStyle/>
          <a:p>
            <a:r>
              <a:rPr lang="en-US" sz="2700" b="1" dirty="0" smtClean="0"/>
              <a:t>Unit </a:t>
            </a:r>
            <a:r>
              <a:rPr lang="en-US" sz="2700" b="1" dirty="0"/>
              <a:t>4</a:t>
            </a:r>
            <a:r>
              <a:rPr lang="en-US" sz="2700" b="1" dirty="0" smtClean="0"/>
              <a:t>:</a:t>
            </a:r>
            <a:r>
              <a:rPr lang="en-US" sz="2200" dirty="0" smtClean="0"/>
              <a:t/>
            </a:r>
            <a:br>
              <a:rPr lang="en-US" sz="2200" dirty="0" smtClean="0"/>
            </a:br>
            <a:r>
              <a:rPr lang="en-US" dirty="0" smtClean="0"/>
              <a:t/>
            </a:r>
            <a:br>
              <a:rPr lang="en-US" dirty="0" smtClean="0"/>
            </a:br>
            <a:r>
              <a:rPr lang="en-US" sz="4000" b="1" dirty="0" smtClean="0"/>
              <a:t>Database Programming using JDBC</a:t>
            </a:r>
            <a:br>
              <a:rPr lang="en-US" sz="4000" b="1" dirty="0" smtClean="0"/>
            </a:br>
            <a:r>
              <a:rPr lang="en-US" b="1" dirty="0" smtClean="0"/>
              <a:t/>
            </a:r>
            <a:br>
              <a:rPr lang="en-US" b="1" dirty="0" smtClean="0"/>
            </a:br>
            <a:endParaRPr lang="en-US" sz="2200" b="1" dirty="0"/>
          </a:p>
        </p:txBody>
      </p:sp>
    </p:spTree>
    <p:extLst>
      <p:ext uri="{BB962C8B-B14F-4D97-AF65-F5344CB8AC3E}">
        <p14:creationId xmlns:p14="http://schemas.microsoft.com/office/powerpoint/2010/main" val="2292964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3164" y="161457"/>
            <a:ext cx="6096000" cy="1477328"/>
          </a:xfrm>
          <a:prstGeom prst="rect">
            <a:avLst/>
          </a:prstGeom>
        </p:spPr>
        <p:txBody>
          <a:bodyPr>
            <a:spAutoFit/>
          </a:bodyPr>
          <a:lstStyle/>
          <a:p>
            <a:pPr algn="ctr" fontAlgn="base"/>
            <a:r>
              <a:rPr lang="en-US" sz="1500" b="1" dirty="0">
                <a:solidFill>
                  <a:srgbClr val="273239"/>
                </a:solidFill>
                <a:latin typeface="+mj-lt"/>
              </a:rPr>
              <a:t>Type-2 </a:t>
            </a:r>
            <a:r>
              <a:rPr lang="en-US" sz="1500" b="1" dirty="0" smtClean="0">
                <a:solidFill>
                  <a:srgbClr val="273239"/>
                </a:solidFill>
                <a:latin typeface="+mj-lt"/>
              </a:rPr>
              <a:t>driver</a:t>
            </a:r>
          </a:p>
          <a:p>
            <a:pPr algn="ctr" fontAlgn="base"/>
            <a:endParaRPr lang="en-US" sz="1500" dirty="0">
              <a:solidFill>
                <a:srgbClr val="273239"/>
              </a:solidFill>
              <a:latin typeface="+mj-lt"/>
            </a:endParaRPr>
          </a:p>
          <a:p>
            <a:pPr fontAlgn="base"/>
            <a:r>
              <a:rPr lang="en-US" sz="1500" dirty="0">
                <a:solidFill>
                  <a:srgbClr val="273239"/>
                </a:solidFill>
                <a:latin typeface="+mj-lt"/>
              </a:rPr>
              <a:t>The Native API driver uses the client -side libraries of the database. This driver converts JDBC method calls into native calls of the database API. In order to interact with different database, this driver needs their local API, that’s why data transfer is much more secure as compared to type-1 driver.</a:t>
            </a:r>
            <a:endParaRPr lang="en-US" sz="1500" b="0" i="0" dirty="0">
              <a:solidFill>
                <a:srgbClr val="273239"/>
              </a:solidFill>
              <a:effectLst/>
              <a:latin typeface="+mj-lt"/>
            </a:endParaRPr>
          </a:p>
        </p:txBody>
      </p:sp>
      <p:pic>
        <p:nvPicPr>
          <p:cNvPr id="4098" name="Picture 2" descr="Native-API 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92" y="2478206"/>
            <a:ext cx="550545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586483" y="1873829"/>
            <a:ext cx="6096000" cy="784830"/>
          </a:xfrm>
          <a:prstGeom prst="rect">
            <a:avLst/>
          </a:prstGeom>
        </p:spPr>
        <p:txBody>
          <a:bodyPr>
            <a:spAutoFit/>
          </a:bodyPr>
          <a:lstStyle/>
          <a:p>
            <a:pPr algn="ctr" fontAlgn="base"/>
            <a:r>
              <a:rPr lang="en-US" sz="1500" b="1" dirty="0">
                <a:solidFill>
                  <a:srgbClr val="273239"/>
                </a:solidFill>
                <a:latin typeface="+mj-lt"/>
              </a:rPr>
              <a:t>Advantage</a:t>
            </a:r>
            <a:r>
              <a:rPr lang="en-US" sz="1500" b="1" dirty="0" smtClean="0">
                <a:solidFill>
                  <a:srgbClr val="273239"/>
                </a:solidFill>
                <a:latin typeface="+mj-lt"/>
              </a:rPr>
              <a:t>:</a:t>
            </a:r>
          </a:p>
          <a:p>
            <a:pPr algn="ctr" fontAlgn="base"/>
            <a:endParaRPr lang="en-US" sz="1500" b="1" dirty="0">
              <a:solidFill>
                <a:srgbClr val="273239"/>
              </a:solidFill>
              <a:latin typeface="+mj-lt"/>
            </a:endParaRPr>
          </a:p>
          <a:p>
            <a:pPr algn="ctr" fontAlgn="base"/>
            <a:r>
              <a:rPr lang="en-US" sz="1500" dirty="0">
                <a:solidFill>
                  <a:srgbClr val="273239"/>
                </a:solidFill>
                <a:latin typeface="+mj-lt"/>
              </a:rPr>
              <a:t>performance upgraded than JDBC-ODBC bridge driver.</a:t>
            </a:r>
          </a:p>
        </p:txBody>
      </p:sp>
      <p:sp>
        <p:nvSpPr>
          <p:cNvPr id="6" name="Rectangle 5"/>
          <p:cNvSpPr/>
          <p:nvPr/>
        </p:nvSpPr>
        <p:spPr>
          <a:xfrm>
            <a:off x="5586483" y="4819387"/>
            <a:ext cx="6096000" cy="1015663"/>
          </a:xfrm>
          <a:prstGeom prst="rect">
            <a:avLst/>
          </a:prstGeom>
        </p:spPr>
        <p:txBody>
          <a:bodyPr>
            <a:spAutoFit/>
          </a:bodyPr>
          <a:lstStyle/>
          <a:p>
            <a:pPr algn="ctr" fontAlgn="base"/>
            <a:r>
              <a:rPr lang="en-US" sz="1500" b="1" dirty="0">
                <a:solidFill>
                  <a:srgbClr val="273239"/>
                </a:solidFill>
                <a:latin typeface="+mj-lt"/>
              </a:rPr>
              <a:t>Disadvantage</a:t>
            </a:r>
            <a:r>
              <a:rPr lang="en-US" sz="1500" b="1" dirty="0" smtClean="0">
                <a:solidFill>
                  <a:srgbClr val="273239"/>
                </a:solidFill>
                <a:latin typeface="+mj-lt"/>
              </a:rPr>
              <a:t>:</a:t>
            </a:r>
          </a:p>
          <a:p>
            <a:pPr algn="ctr" fontAlgn="base"/>
            <a:endParaRPr lang="en-US" sz="1500" b="1" dirty="0">
              <a:solidFill>
                <a:srgbClr val="273239"/>
              </a:solidFill>
              <a:latin typeface="+mj-lt"/>
            </a:endParaRPr>
          </a:p>
          <a:p>
            <a:pPr marL="285750" indent="-285750" fontAlgn="base">
              <a:buFont typeface="Arial" panose="020B0604020202020204" pitchFamily="34" charset="0"/>
              <a:buChar char="•"/>
            </a:pPr>
            <a:r>
              <a:rPr lang="en-US" sz="1500" dirty="0">
                <a:solidFill>
                  <a:srgbClr val="273239"/>
                </a:solidFill>
                <a:latin typeface="+mj-lt"/>
              </a:rPr>
              <a:t>The Native driver needs to be installed on the each client machine.</a:t>
            </a:r>
          </a:p>
          <a:p>
            <a:pPr marL="285750" indent="-285750" fontAlgn="base">
              <a:buFont typeface="Arial" panose="020B0604020202020204" pitchFamily="34" charset="0"/>
              <a:buChar char="•"/>
            </a:pPr>
            <a:r>
              <a:rPr lang="en-US" sz="1500" dirty="0">
                <a:solidFill>
                  <a:srgbClr val="273239"/>
                </a:solidFill>
                <a:latin typeface="+mj-lt"/>
              </a:rPr>
              <a:t>The Vendor client library needs to be installed on client machine.</a:t>
            </a:r>
          </a:p>
        </p:txBody>
      </p:sp>
    </p:spTree>
    <p:extLst>
      <p:ext uri="{BB962C8B-B14F-4D97-AF65-F5344CB8AC3E}">
        <p14:creationId xmlns:p14="http://schemas.microsoft.com/office/powerpoint/2010/main" val="147488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42" y="154277"/>
            <a:ext cx="2369950" cy="646350"/>
          </a:xfrm>
          <a:prstGeom prst="rect">
            <a:avLst/>
          </a:prstGeom>
        </p:spPr>
      </p:pic>
      <p:sp>
        <p:nvSpPr>
          <p:cNvPr id="5" name="Rectangle 4"/>
          <p:cNvSpPr/>
          <p:nvPr/>
        </p:nvSpPr>
        <p:spPr>
          <a:xfrm>
            <a:off x="3198125" y="189384"/>
            <a:ext cx="8730017" cy="784830"/>
          </a:xfrm>
          <a:prstGeom prst="rect">
            <a:avLst/>
          </a:prstGeom>
        </p:spPr>
        <p:txBody>
          <a:bodyPr wrap="square">
            <a:spAutoFit/>
          </a:bodyPr>
          <a:lstStyle/>
          <a:p>
            <a:r>
              <a:rPr lang="en-US" sz="1500" dirty="0">
                <a:solidFill>
                  <a:srgbClr val="273239"/>
                </a:solidFill>
                <a:latin typeface="+mj-lt"/>
              </a:rPr>
              <a:t>The Network Protocol driver uses middleware (application server) that converts JDBC calls directly or indirectly into the vendor-specific database protocol. Here all the database connectivity drivers are present in a single server, hence no need of individual client-side installation.</a:t>
            </a:r>
            <a:endParaRPr lang="en-US" sz="1500" dirty="0">
              <a:latin typeface="+mj-lt"/>
            </a:endParaRPr>
          </a:p>
        </p:txBody>
      </p:sp>
      <p:pic>
        <p:nvPicPr>
          <p:cNvPr id="1026" name="Picture 2" descr="Network Protocol dr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273390"/>
            <a:ext cx="6343650" cy="38481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719248" y="2115614"/>
            <a:ext cx="5017827" cy="1246495"/>
          </a:xfrm>
          <a:prstGeom prst="rect">
            <a:avLst/>
          </a:prstGeom>
        </p:spPr>
        <p:txBody>
          <a:bodyPr wrap="square">
            <a:spAutoFit/>
          </a:bodyPr>
          <a:lstStyle/>
          <a:p>
            <a:r>
              <a:rPr lang="en-US" sz="1500" b="1" dirty="0">
                <a:solidFill>
                  <a:srgbClr val="273239"/>
                </a:solidFill>
                <a:latin typeface="+mj-lt"/>
              </a:rPr>
              <a:t>Advantage</a:t>
            </a:r>
            <a:r>
              <a:rPr lang="en-US" sz="1500" b="1" dirty="0" smtClean="0">
                <a:solidFill>
                  <a:srgbClr val="273239"/>
                </a:solidFill>
                <a:latin typeface="+mj-lt"/>
              </a:rPr>
              <a:t>:</a:t>
            </a:r>
          </a:p>
          <a:p>
            <a:endParaRPr lang="en-US" sz="1500" dirty="0">
              <a:solidFill>
                <a:srgbClr val="273239"/>
              </a:solidFill>
              <a:latin typeface="+mj-lt"/>
            </a:endParaRPr>
          </a:p>
          <a:p>
            <a:pPr marL="285750" indent="-285750">
              <a:buFont typeface="Arial" panose="020B0604020202020204" pitchFamily="34" charset="0"/>
              <a:buChar char="•"/>
            </a:pPr>
            <a:r>
              <a:rPr lang="en-US" sz="1500" dirty="0">
                <a:solidFill>
                  <a:srgbClr val="273239"/>
                </a:solidFill>
                <a:latin typeface="+mj-lt"/>
              </a:rPr>
              <a:t>No client side library is required because of application server that can perform many tasks like auditing, load balancing, logging etc.</a:t>
            </a:r>
          </a:p>
        </p:txBody>
      </p:sp>
      <p:sp>
        <p:nvSpPr>
          <p:cNvPr id="8" name="Rectangle 7"/>
          <p:cNvSpPr/>
          <p:nvPr/>
        </p:nvSpPr>
        <p:spPr>
          <a:xfrm>
            <a:off x="5286233" y="4971006"/>
            <a:ext cx="6096000" cy="1477328"/>
          </a:xfrm>
          <a:prstGeom prst="rect">
            <a:avLst/>
          </a:prstGeom>
        </p:spPr>
        <p:txBody>
          <a:bodyPr wrap="square">
            <a:spAutoFit/>
          </a:bodyPr>
          <a:lstStyle/>
          <a:p>
            <a:r>
              <a:rPr lang="en-US" sz="1500" b="1" dirty="0">
                <a:solidFill>
                  <a:srgbClr val="273239"/>
                </a:solidFill>
                <a:latin typeface="+mj-lt"/>
              </a:rPr>
              <a:t>Disadvantages</a:t>
            </a:r>
            <a:r>
              <a:rPr lang="en-US" sz="1500" b="1" dirty="0" smtClean="0">
                <a:solidFill>
                  <a:srgbClr val="273239"/>
                </a:solidFill>
                <a:latin typeface="+mj-lt"/>
              </a:rPr>
              <a:t>:</a:t>
            </a:r>
          </a:p>
          <a:p>
            <a:endParaRPr lang="en-US" sz="1500" dirty="0">
              <a:solidFill>
                <a:srgbClr val="273239"/>
              </a:solidFill>
              <a:latin typeface="+mj-lt"/>
            </a:endParaRPr>
          </a:p>
          <a:p>
            <a:pPr marL="285750" indent="-285750">
              <a:buFont typeface="Arial" panose="020B0604020202020204" pitchFamily="34" charset="0"/>
              <a:buChar char="•"/>
            </a:pPr>
            <a:r>
              <a:rPr lang="en-US" sz="1500" dirty="0">
                <a:solidFill>
                  <a:srgbClr val="273239"/>
                </a:solidFill>
                <a:latin typeface="+mj-lt"/>
              </a:rPr>
              <a:t>Network support is required on client machine.</a:t>
            </a:r>
          </a:p>
          <a:p>
            <a:pPr marL="285750" indent="-285750">
              <a:buFont typeface="Arial" panose="020B0604020202020204" pitchFamily="34" charset="0"/>
              <a:buChar char="•"/>
            </a:pPr>
            <a:r>
              <a:rPr lang="en-US" sz="1500" dirty="0">
                <a:solidFill>
                  <a:srgbClr val="273239"/>
                </a:solidFill>
                <a:latin typeface="+mj-lt"/>
              </a:rPr>
              <a:t>Requires database-specific coding to be done in the middle tier.</a:t>
            </a:r>
          </a:p>
          <a:p>
            <a:pPr marL="285750" indent="-285750">
              <a:buFont typeface="Arial" panose="020B0604020202020204" pitchFamily="34" charset="0"/>
              <a:buChar char="•"/>
            </a:pPr>
            <a:r>
              <a:rPr lang="en-US" sz="1500" dirty="0">
                <a:solidFill>
                  <a:srgbClr val="273239"/>
                </a:solidFill>
                <a:latin typeface="+mj-lt"/>
              </a:rPr>
              <a:t>Maintenance of Network Protocol driver becomes costly because it requires database-specific coding to be done in the middle tier.</a:t>
            </a:r>
          </a:p>
        </p:txBody>
      </p:sp>
    </p:spTree>
    <p:extLst>
      <p:ext uri="{BB962C8B-B14F-4D97-AF65-F5344CB8AC3E}">
        <p14:creationId xmlns:p14="http://schemas.microsoft.com/office/powerpoint/2010/main" val="414322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5397" y="466724"/>
            <a:ext cx="2269186" cy="652391"/>
          </a:xfrm>
          <a:prstGeom prst="rect">
            <a:avLst/>
          </a:prstGeom>
        </p:spPr>
      </p:pic>
      <p:sp>
        <p:nvSpPr>
          <p:cNvPr id="5" name="Rectangle 4"/>
          <p:cNvSpPr/>
          <p:nvPr/>
        </p:nvSpPr>
        <p:spPr>
          <a:xfrm>
            <a:off x="3048000" y="173720"/>
            <a:ext cx="8825552" cy="1015663"/>
          </a:xfrm>
          <a:prstGeom prst="rect">
            <a:avLst/>
          </a:prstGeom>
        </p:spPr>
        <p:txBody>
          <a:bodyPr wrap="square">
            <a:spAutoFit/>
          </a:bodyPr>
          <a:lstStyle/>
          <a:p>
            <a:pPr fontAlgn="base"/>
            <a:r>
              <a:rPr lang="en-US" sz="1500" dirty="0">
                <a:solidFill>
                  <a:srgbClr val="273239"/>
                </a:solidFill>
                <a:latin typeface="+mj-lt"/>
              </a:rPr>
              <a:t>Type-4 driver is also called native protocol driver. This driver interact directly with database. It does not require any native database library, that is why it is also known as Thin Driver.</a:t>
            </a:r>
          </a:p>
          <a:p>
            <a:pPr marL="285750" indent="-285750" fontAlgn="base">
              <a:buFont typeface="Arial" panose="020B0604020202020204" pitchFamily="34" charset="0"/>
              <a:buChar char="•"/>
            </a:pPr>
            <a:r>
              <a:rPr lang="en-US" sz="1500" dirty="0">
                <a:solidFill>
                  <a:srgbClr val="273239"/>
                </a:solidFill>
                <a:latin typeface="+mj-lt"/>
              </a:rPr>
              <a:t>Does not require any native library and Middleware server, so no client-side or server-side installation.</a:t>
            </a:r>
          </a:p>
          <a:p>
            <a:pPr marL="285750" indent="-285750" fontAlgn="base">
              <a:buFont typeface="Arial" panose="020B0604020202020204" pitchFamily="34" charset="0"/>
              <a:buChar char="•"/>
            </a:pPr>
            <a:r>
              <a:rPr lang="en-US" sz="1500" dirty="0">
                <a:solidFill>
                  <a:srgbClr val="273239"/>
                </a:solidFill>
                <a:latin typeface="+mj-lt"/>
              </a:rPr>
              <a:t>It is fully written in Java language, hence they are portable drivers.</a:t>
            </a:r>
            <a:endParaRPr lang="en-US" sz="1500" b="0" i="0" dirty="0">
              <a:solidFill>
                <a:srgbClr val="273239"/>
              </a:solidFill>
              <a:effectLst/>
              <a:latin typeface="+mj-lt"/>
            </a:endParaRPr>
          </a:p>
        </p:txBody>
      </p:sp>
      <p:pic>
        <p:nvPicPr>
          <p:cNvPr id="2050" name="Picture 2" descr="Thin dr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83" y="1264879"/>
            <a:ext cx="4876800" cy="39814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52197" y="1514750"/>
            <a:ext cx="6096000" cy="1015663"/>
          </a:xfrm>
          <a:prstGeom prst="rect">
            <a:avLst/>
          </a:prstGeom>
        </p:spPr>
        <p:txBody>
          <a:bodyPr wrap="square">
            <a:spAutoFit/>
          </a:bodyPr>
          <a:lstStyle/>
          <a:p>
            <a:pPr fontAlgn="base"/>
            <a:r>
              <a:rPr lang="en-US" sz="1500" b="1" dirty="0">
                <a:solidFill>
                  <a:srgbClr val="273239"/>
                </a:solidFill>
                <a:latin typeface="+mj-lt"/>
              </a:rPr>
              <a:t>Advantage</a:t>
            </a:r>
            <a:r>
              <a:rPr lang="en-US" sz="1500" b="1" dirty="0" smtClean="0">
                <a:solidFill>
                  <a:srgbClr val="273239"/>
                </a:solidFill>
                <a:latin typeface="+mj-lt"/>
              </a:rPr>
              <a:t>:</a:t>
            </a:r>
          </a:p>
          <a:p>
            <a:pPr fontAlgn="base"/>
            <a:endParaRPr lang="en-US" sz="1500" dirty="0">
              <a:solidFill>
                <a:srgbClr val="273239"/>
              </a:solidFill>
              <a:latin typeface="+mj-lt"/>
            </a:endParaRPr>
          </a:p>
          <a:p>
            <a:pPr marL="285750" indent="-285750" fontAlgn="base">
              <a:buFont typeface="Arial" panose="020B0604020202020204" pitchFamily="34" charset="0"/>
              <a:buChar char="•"/>
            </a:pPr>
            <a:r>
              <a:rPr lang="en-US" sz="1500" dirty="0">
                <a:solidFill>
                  <a:srgbClr val="273239"/>
                </a:solidFill>
                <a:latin typeface="+mj-lt"/>
              </a:rPr>
              <a:t>Better performance than all other drivers.</a:t>
            </a:r>
          </a:p>
          <a:p>
            <a:pPr marL="285750" indent="-285750" fontAlgn="base">
              <a:buFont typeface="Arial" panose="020B0604020202020204" pitchFamily="34" charset="0"/>
              <a:buChar char="•"/>
            </a:pPr>
            <a:r>
              <a:rPr lang="en-US" sz="1500" dirty="0">
                <a:solidFill>
                  <a:srgbClr val="273239"/>
                </a:solidFill>
                <a:latin typeface="+mj-lt"/>
              </a:rPr>
              <a:t>No software is required at client side or server side.</a:t>
            </a:r>
          </a:p>
        </p:txBody>
      </p:sp>
      <p:sp>
        <p:nvSpPr>
          <p:cNvPr id="7" name="Rectangle 6"/>
          <p:cNvSpPr/>
          <p:nvPr/>
        </p:nvSpPr>
        <p:spPr>
          <a:xfrm>
            <a:off x="5352197" y="2855780"/>
            <a:ext cx="6096000" cy="784830"/>
          </a:xfrm>
          <a:prstGeom prst="rect">
            <a:avLst/>
          </a:prstGeom>
        </p:spPr>
        <p:txBody>
          <a:bodyPr wrap="square">
            <a:spAutoFit/>
          </a:bodyPr>
          <a:lstStyle/>
          <a:p>
            <a:pPr fontAlgn="base"/>
            <a:r>
              <a:rPr lang="en-US" sz="1500" b="1" dirty="0">
                <a:solidFill>
                  <a:srgbClr val="273239"/>
                </a:solidFill>
                <a:latin typeface="+mj-lt"/>
              </a:rPr>
              <a:t>Disadvantage</a:t>
            </a:r>
            <a:r>
              <a:rPr lang="en-US" sz="1500" b="1" dirty="0" smtClean="0">
                <a:solidFill>
                  <a:srgbClr val="273239"/>
                </a:solidFill>
                <a:latin typeface="+mj-lt"/>
              </a:rPr>
              <a:t>:</a:t>
            </a:r>
          </a:p>
          <a:p>
            <a:pPr fontAlgn="base"/>
            <a:endParaRPr lang="en-US" sz="1500" b="1" dirty="0">
              <a:solidFill>
                <a:srgbClr val="273239"/>
              </a:solidFill>
              <a:latin typeface="+mj-lt"/>
            </a:endParaRPr>
          </a:p>
          <a:p>
            <a:pPr marL="285750" indent="-285750" fontAlgn="base">
              <a:buFont typeface="Arial" panose="020B0604020202020204" pitchFamily="34" charset="0"/>
              <a:buChar char="•"/>
            </a:pPr>
            <a:r>
              <a:rPr lang="en-US" sz="1500" dirty="0">
                <a:solidFill>
                  <a:srgbClr val="273239"/>
                </a:solidFill>
                <a:latin typeface="+mj-lt"/>
              </a:rPr>
              <a:t>Drivers depend on the Database.</a:t>
            </a:r>
          </a:p>
        </p:txBody>
      </p:sp>
      <p:sp>
        <p:nvSpPr>
          <p:cNvPr id="8" name="Rectangle 7"/>
          <p:cNvSpPr/>
          <p:nvPr/>
        </p:nvSpPr>
        <p:spPr>
          <a:xfrm>
            <a:off x="5020733" y="4658672"/>
            <a:ext cx="2679260" cy="369332"/>
          </a:xfrm>
          <a:prstGeom prst="rect">
            <a:avLst/>
          </a:prstGeom>
        </p:spPr>
        <p:txBody>
          <a:bodyPr wrap="none">
            <a:spAutoFit/>
          </a:bodyPr>
          <a:lstStyle/>
          <a:p>
            <a:r>
              <a:rPr lang="en-US" b="1" dirty="0">
                <a:solidFill>
                  <a:srgbClr val="273239"/>
                </a:solidFill>
                <a:latin typeface="+mj-lt"/>
              </a:rPr>
              <a:t>Which Driver to use When?</a:t>
            </a:r>
            <a:endParaRPr lang="en-US" dirty="0">
              <a:latin typeface="+mj-lt"/>
            </a:endParaRPr>
          </a:p>
        </p:txBody>
      </p:sp>
      <p:sp>
        <p:nvSpPr>
          <p:cNvPr id="9" name="Rectangle 8"/>
          <p:cNvSpPr/>
          <p:nvPr/>
        </p:nvSpPr>
        <p:spPr>
          <a:xfrm>
            <a:off x="1269242" y="5246329"/>
            <a:ext cx="10688471" cy="1015663"/>
          </a:xfrm>
          <a:prstGeom prst="rect">
            <a:avLst/>
          </a:prstGeom>
        </p:spPr>
        <p:txBody>
          <a:bodyPr wrap="square">
            <a:spAutoFit/>
          </a:bodyPr>
          <a:lstStyle/>
          <a:p>
            <a:pPr marL="285750" indent="-285750" fontAlgn="base">
              <a:buFont typeface="Arial" panose="020B0604020202020204" pitchFamily="34" charset="0"/>
              <a:buChar char="•"/>
            </a:pPr>
            <a:r>
              <a:rPr lang="en-US" sz="1500" dirty="0">
                <a:solidFill>
                  <a:srgbClr val="273239"/>
                </a:solidFill>
                <a:latin typeface="+mj-lt"/>
              </a:rPr>
              <a:t>If you are accessing one type of database, such as Oracle, Sybase, or IBM, the preferred driver type is type-4.</a:t>
            </a:r>
          </a:p>
          <a:p>
            <a:pPr marL="285750" indent="-285750" fontAlgn="base">
              <a:buFont typeface="Arial" panose="020B0604020202020204" pitchFamily="34" charset="0"/>
              <a:buChar char="•"/>
            </a:pPr>
            <a:r>
              <a:rPr lang="en-US" sz="1500" dirty="0">
                <a:solidFill>
                  <a:srgbClr val="273239"/>
                </a:solidFill>
                <a:latin typeface="+mj-lt"/>
              </a:rPr>
              <a:t>If your Java application is accessing multiple types of databases at the same time, type 3 is the preferred driver.</a:t>
            </a:r>
          </a:p>
          <a:p>
            <a:pPr marL="285750" indent="-285750" fontAlgn="base">
              <a:buFont typeface="Arial" panose="020B0604020202020204" pitchFamily="34" charset="0"/>
              <a:buChar char="•"/>
            </a:pPr>
            <a:r>
              <a:rPr lang="en-US" sz="1500" dirty="0">
                <a:solidFill>
                  <a:srgbClr val="273239"/>
                </a:solidFill>
                <a:latin typeface="+mj-lt"/>
              </a:rPr>
              <a:t>Type 2 drivers are useful in situations, where a type 3 or type 4 driver is not available yet for your database.</a:t>
            </a:r>
          </a:p>
          <a:p>
            <a:pPr marL="285750" indent="-285750" fontAlgn="base">
              <a:buFont typeface="Arial" panose="020B0604020202020204" pitchFamily="34" charset="0"/>
              <a:buChar char="•"/>
            </a:pPr>
            <a:r>
              <a:rPr lang="en-US" sz="1500" dirty="0">
                <a:solidFill>
                  <a:srgbClr val="273239"/>
                </a:solidFill>
                <a:latin typeface="+mj-lt"/>
              </a:rPr>
              <a:t>The type 1 driver is not considered a deployment-level driver, and is typically used for development and testing purposes only.</a:t>
            </a:r>
            <a:endParaRPr lang="en-US" sz="1500" b="0" i="0" dirty="0">
              <a:solidFill>
                <a:srgbClr val="273239"/>
              </a:solidFill>
              <a:effectLst/>
              <a:latin typeface="+mj-lt"/>
            </a:endParaRPr>
          </a:p>
        </p:txBody>
      </p:sp>
    </p:spTree>
    <p:extLst>
      <p:ext uri="{BB962C8B-B14F-4D97-AF65-F5344CB8AC3E}">
        <p14:creationId xmlns:p14="http://schemas.microsoft.com/office/powerpoint/2010/main" val="14301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9868" y="193289"/>
            <a:ext cx="3600450" cy="485775"/>
          </a:xfrm>
          <a:prstGeom prst="rect">
            <a:avLst/>
          </a:prstGeom>
        </p:spPr>
      </p:pic>
      <p:sp>
        <p:nvSpPr>
          <p:cNvPr id="5" name="Rectangle 4"/>
          <p:cNvSpPr/>
          <p:nvPr/>
        </p:nvSpPr>
        <p:spPr>
          <a:xfrm>
            <a:off x="4476466" y="193289"/>
            <a:ext cx="6332561" cy="1477328"/>
          </a:xfrm>
          <a:prstGeom prst="rect">
            <a:avLst/>
          </a:prstGeom>
        </p:spPr>
        <p:txBody>
          <a:bodyPr wrap="square">
            <a:spAutoFit/>
          </a:bodyPr>
          <a:lstStyle/>
          <a:p>
            <a:r>
              <a:rPr lang="en-US" sz="1500" dirty="0" smtClean="0">
                <a:solidFill>
                  <a:srgbClr val="000000"/>
                </a:solidFill>
                <a:latin typeface="+mj-lt"/>
              </a:rPr>
              <a:t>There </a:t>
            </a:r>
            <a:r>
              <a:rPr lang="en-US" sz="1500" dirty="0">
                <a:solidFill>
                  <a:srgbClr val="000000"/>
                </a:solidFill>
                <a:latin typeface="+mj-lt"/>
              </a:rPr>
              <a:t>are 5 steps to connect any java application with the database using JDBC. </a:t>
            </a:r>
            <a:endParaRPr lang="en-US" sz="1500" dirty="0" smtClean="0">
              <a:solidFill>
                <a:srgbClr val="000000"/>
              </a:solidFill>
              <a:latin typeface="+mj-lt"/>
            </a:endParaRPr>
          </a:p>
          <a:p>
            <a:pPr marL="742950" lvl="1" indent="-285750">
              <a:buFont typeface="Arial" panose="020B0604020202020204" pitchFamily="34" charset="0"/>
              <a:buChar char="•"/>
            </a:pPr>
            <a:r>
              <a:rPr lang="en-US" sz="1500" dirty="0" smtClean="0">
                <a:solidFill>
                  <a:srgbClr val="000000"/>
                </a:solidFill>
                <a:latin typeface="+mj-lt"/>
              </a:rPr>
              <a:t>Register </a:t>
            </a:r>
            <a:r>
              <a:rPr lang="en-US" sz="1500" dirty="0">
                <a:solidFill>
                  <a:srgbClr val="000000"/>
                </a:solidFill>
                <a:latin typeface="+mj-lt"/>
              </a:rPr>
              <a:t>the Driver class</a:t>
            </a:r>
          </a:p>
          <a:p>
            <a:pPr marL="742950" lvl="1" indent="-285750">
              <a:buFont typeface="Arial" panose="020B0604020202020204" pitchFamily="34" charset="0"/>
              <a:buChar char="•"/>
            </a:pPr>
            <a:r>
              <a:rPr lang="en-US" sz="1500" dirty="0">
                <a:solidFill>
                  <a:srgbClr val="000000"/>
                </a:solidFill>
                <a:latin typeface="+mj-lt"/>
              </a:rPr>
              <a:t>Create connection</a:t>
            </a:r>
          </a:p>
          <a:p>
            <a:pPr marL="742950" lvl="1" indent="-285750">
              <a:buFont typeface="Arial" panose="020B0604020202020204" pitchFamily="34" charset="0"/>
              <a:buChar char="•"/>
            </a:pPr>
            <a:r>
              <a:rPr lang="en-US" sz="1500" dirty="0">
                <a:solidFill>
                  <a:srgbClr val="000000"/>
                </a:solidFill>
                <a:latin typeface="+mj-lt"/>
              </a:rPr>
              <a:t>Create statement</a:t>
            </a:r>
          </a:p>
          <a:p>
            <a:pPr marL="742950" lvl="1" indent="-285750">
              <a:buFont typeface="Arial" panose="020B0604020202020204" pitchFamily="34" charset="0"/>
              <a:buChar char="•"/>
            </a:pPr>
            <a:r>
              <a:rPr lang="en-US" sz="1500" dirty="0">
                <a:solidFill>
                  <a:srgbClr val="000000"/>
                </a:solidFill>
                <a:latin typeface="+mj-lt"/>
              </a:rPr>
              <a:t>Execute queries</a:t>
            </a:r>
          </a:p>
          <a:p>
            <a:pPr marL="742950" lvl="1" indent="-285750">
              <a:buFont typeface="Arial" panose="020B0604020202020204" pitchFamily="34" charset="0"/>
              <a:buChar char="•"/>
            </a:pPr>
            <a:r>
              <a:rPr lang="en-US" sz="1500" dirty="0">
                <a:solidFill>
                  <a:srgbClr val="000000"/>
                </a:solidFill>
                <a:latin typeface="+mj-lt"/>
              </a:rPr>
              <a:t>Close connection</a:t>
            </a:r>
            <a:endParaRPr lang="en-US" sz="1500" b="0" dirty="0">
              <a:solidFill>
                <a:srgbClr val="000000"/>
              </a:solidFill>
              <a:effectLst/>
              <a:latin typeface="+mj-lt"/>
            </a:endParaRPr>
          </a:p>
        </p:txBody>
      </p:sp>
      <p:pic>
        <p:nvPicPr>
          <p:cNvPr id="3074" name="Picture 2" descr="Java Database Connectivity St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2903"/>
            <a:ext cx="3733800" cy="3790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587197" y="2198926"/>
            <a:ext cx="2929007" cy="369332"/>
          </a:xfrm>
          <a:prstGeom prst="rect">
            <a:avLst/>
          </a:prstGeom>
        </p:spPr>
        <p:txBody>
          <a:bodyPr wrap="none">
            <a:spAutoFit/>
          </a:bodyPr>
          <a:lstStyle/>
          <a:p>
            <a:r>
              <a:rPr lang="en-US" dirty="0">
                <a:solidFill>
                  <a:srgbClr val="610B4B"/>
                </a:solidFill>
                <a:latin typeface="erdana"/>
              </a:rPr>
              <a:t>1) Register the driver class</a:t>
            </a:r>
            <a:endParaRPr lang="en-US" b="0" i="0" dirty="0">
              <a:solidFill>
                <a:srgbClr val="610B4B"/>
              </a:solidFill>
              <a:effectLst/>
              <a:latin typeface="erdana"/>
            </a:endParaRPr>
          </a:p>
        </p:txBody>
      </p:sp>
      <p:sp>
        <p:nvSpPr>
          <p:cNvPr id="7" name="Rectangle 6"/>
          <p:cNvSpPr/>
          <p:nvPr/>
        </p:nvSpPr>
        <p:spPr>
          <a:xfrm>
            <a:off x="4802589" y="2898621"/>
            <a:ext cx="6914866" cy="553998"/>
          </a:xfrm>
          <a:prstGeom prst="rect">
            <a:avLst/>
          </a:prstGeom>
        </p:spPr>
        <p:txBody>
          <a:bodyPr wrap="square">
            <a:spAutoFit/>
          </a:bodyPr>
          <a:lstStyle/>
          <a:p>
            <a:r>
              <a:rPr lang="en-US" sz="1500" dirty="0">
                <a:solidFill>
                  <a:srgbClr val="000000"/>
                </a:solidFill>
                <a:latin typeface="+mj-lt"/>
              </a:rPr>
              <a:t>The </a:t>
            </a:r>
            <a:r>
              <a:rPr lang="en-US" sz="1500" b="1" dirty="0" err="1">
                <a:latin typeface="+mj-lt"/>
              </a:rPr>
              <a:t>forName</a:t>
            </a:r>
            <a:r>
              <a:rPr lang="en-US" sz="1500" b="1" dirty="0">
                <a:latin typeface="+mj-lt"/>
              </a:rPr>
              <a:t>()</a:t>
            </a:r>
            <a:r>
              <a:rPr lang="en-US" sz="1500" dirty="0">
                <a:solidFill>
                  <a:srgbClr val="000000"/>
                </a:solidFill>
                <a:latin typeface="+mj-lt"/>
              </a:rPr>
              <a:t> method of Class </a:t>
            </a:r>
            <a:r>
              <a:rPr lang="en-US" sz="1500" dirty="0" err="1">
                <a:solidFill>
                  <a:srgbClr val="000000"/>
                </a:solidFill>
                <a:latin typeface="+mj-lt"/>
              </a:rPr>
              <a:t>class</a:t>
            </a:r>
            <a:r>
              <a:rPr lang="en-US" sz="1500" dirty="0">
                <a:solidFill>
                  <a:srgbClr val="000000"/>
                </a:solidFill>
                <a:latin typeface="+mj-lt"/>
              </a:rPr>
              <a:t> is used to register the driver class. This method is used to dynamically load the driver class.</a:t>
            </a:r>
            <a:endParaRPr lang="en-US" sz="1500" dirty="0">
              <a:latin typeface="+mj-lt"/>
            </a:endParaRPr>
          </a:p>
        </p:txBody>
      </p:sp>
      <p:pic>
        <p:nvPicPr>
          <p:cNvPr id="8" name="Picture 7"/>
          <p:cNvPicPr>
            <a:picLocks noChangeAspect="1"/>
          </p:cNvPicPr>
          <p:nvPr/>
        </p:nvPicPr>
        <p:blipFill>
          <a:blip r:embed="rId4"/>
          <a:stretch>
            <a:fillRect/>
          </a:stretch>
        </p:blipFill>
        <p:spPr>
          <a:xfrm>
            <a:off x="4802589" y="3477976"/>
            <a:ext cx="6830567" cy="634108"/>
          </a:xfrm>
          <a:prstGeom prst="rect">
            <a:avLst/>
          </a:prstGeom>
        </p:spPr>
      </p:pic>
      <p:sp>
        <p:nvSpPr>
          <p:cNvPr id="9" name="Rectangle 8"/>
          <p:cNvSpPr/>
          <p:nvPr/>
        </p:nvSpPr>
        <p:spPr>
          <a:xfrm>
            <a:off x="4300612" y="4358840"/>
            <a:ext cx="7779224" cy="553998"/>
          </a:xfrm>
          <a:prstGeom prst="rect">
            <a:avLst/>
          </a:prstGeom>
        </p:spPr>
        <p:txBody>
          <a:bodyPr wrap="square">
            <a:spAutoFit/>
          </a:bodyPr>
          <a:lstStyle/>
          <a:p>
            <a:r>
              <a:rPr lang="en-US" sz="1500" dirty="0">
                <a:solidFill>
                  <a:srgbClr val="FF0000"/>
                </a:solidFill>
                <a:latin typeface="+mj-lt"/>
              </a:rPr>
              <a:t>Note: Since JDBC 4.0, explicitly registering the driver is optional. We just need to put vender's Jar in the </a:t>
            </a:r>
            <a:r>
              <a:rPr lang="en-US" sz="1500" dirty="0" err="1">
                <a:solidFill>
                  <a:srgbClr val="FF0000"/>
                </a:solidFill>
                <a:latin typeface="+mj-lt"/>
              </a:rPr>
              <a:t>classpath</a:t>
            </a:r>
            <a:r>
              <a:rPr lang="en-US" sz="1500" dirty="0">
                <a:solidFill>
                  <a:srgbClr val="FF0000"/>
                </a:solidFill>
                <a:latin typeface="+mj-lt"/>
              </a:rPr>
              <a:t>, and then JDBC driver manager can detect and load the driver automatically.</a:t>
            </a:r>
          </a:p>
        </p:txBody>
      </p:sp>
      <p:sp>
        <p:nvSpPr>
          <p:cNvPr id="10" name="Rectangle 9"/>
          <p:cNvSpPr/>
          <p:nvPr/>
        </p:nvSpPr>
        <p:spPr>
          <a:xfrm>
            <a:off x="4713027" y="5153545"/>
            <a:ext cx="6096000" cy="323165"/>
          </a:xfrm>
          <a:prstGeom prst="rect">
            <a:avLst/>
          </a:prstGeom>
        </p:spPr>
        <p:txBody>
          <a:bodyPr wrap="square">
            <a:spAutoFit/>
          </a:bodyPr>
          <a:lstStyle/>
          <a:p>
            <a:r>
              <a:rPr lang="en-US" sz="1500" dirty="0">
                <a:solidFill>
                  <a:srgbClr val="000000"/>
                </a:solidFill>
                <a:latin typeface="+mj-lt"/>
              </a:rPr>
              <a:t>Here, Java program is loading oracle driver to </a:t>
            </a:r>
            <a:r>
              <a:rPr lang="en-US" sz="1500" dirty="0" err="1">
                <a:solidFill>
                  <a:srgbClr val="000000"/>
                </a:solidFill>
                <a:latin typeface="+mj-lt"/>
              </a:rPr>
              <a:t>esteblish</a:t>
            </a:r>
            <a:r>
              <a:rPr lang="en-US" sz="1500" dirty="0">
                <a:solidFill>
                  <a:srgbClr val="000000"/>
                </a:solidFill>
                <a:latin typeface="+mj-lt"/>
              </a:rPr>
              <a:t> database connection.</a:t>
            </a:r>
          </a:p>
        </p:txBody>
      </p:sp>
      <p:pic>
        <p:nvPicPr>
          <p:cNvPr id="11" name="Picture 10"/>
          <p:cNvPicPr>
            <a:picLocks noChangeAspect="1"/>
          </p:cNvPicPr>
          <p:nvPr/>
        </p:nvPicPr>
        <p:blipFill>
          <a:blip r:embed="rId5"/>
          <a:stretch>
            <a:fillRect/>
          </a:stretch>
        </p:blipFill>
        <p:spPr>
          <a:xfrm>
            <a:off x="4568880" y="5723466"/>
            <a:ext cx="5748827" cy="862324"/>
          </a:xfrm>
          <a:prstGeom prst="rect">
            <a:avLst/>
          </a:prstGeom>
        </p:spPr>
      </p:pic>
    </p:spTree>
    <p:extLst>
      <p:ext uri="{BB962C8B-B14F-4D97-AF65-F5344CB8AC3E}">
        <p14:creationId xmlns:p14="http://schemas.microsoft.com/office/powerpoint/2010/main" val="278918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7395" y="229783"/>
            <a:ext cx="3171825" cy="400050"/>
          </a:xfrm>
          <a:prstGeom prst="rect">
            <a:avLst/>
          </a:prstGeom>
        </p:spPr>
      </p:pic>
      <p:sp>
        <p:nvSpPr>
          <p:cNvPr id="5" name="Rectangle 4"/>
          <p:cNvSpPr/>
          <p:nvPr/>
        </p:nvSpPr>
        <p:spPr>
          <a:xfrm>
            <a:off x="3710414" y="306668"/>
            <a:ext cx="8231377" cy="323165"/>
          </a:xfrm>
          <a:prstGeom prst="rect">
            <a:avLst/>
          </a:prstGeom>
        </p:spPr>
        <p:txBody>
          <a:bodyPr wrap="square">
            <a:spAutoFit/>
          </a:bodyPr>
          <a:lstStyle/>
          <a:p>
            <a:r>
              <a:rPr lang="en-US" sz="1500" dirty="0">
                <a:solidFill>
                  <a:srgbClr val="000000"/>
                </a:solidFill>
                <a:latin typeface="+mj-lt"/>
              </a:rPr>
              <a:t>The </a:t>
            </a:r>
            <a:r>
              <a:rPr lang="en-US" sz="1500" b="1" dirty="0" err="1">
                <a:latin typeface="+mj-lt"/>
              </a:rPr>
              <a:t>getConnection</a:t>
            </a:r>
            <a:r>
              <a:rPr lang="en-US" sz="1500" b="1" dirty="0">
                <a:latin typeface="+mj-lt"/>
              </a:rPr>
              <a:t>()</a:t>
            </a:r>
            <a:r>
              <a:rPr lang="en-US" sz="1500" dirty="0">
                <a:solidFill>
                  <a:srgbClr val="000000"/>
                </a:solidFill>
                <a:latin typeface="+mj-lt"/>
              </a:rPr>
              <a:t> method of </a:t>
            </a:r>
            <a:r>
              <a:rPr lang="en-US" sz="1500" dirty="0" err="1">
                <a:solidFill>
                  <a:srgbClr val="000000"/>
                </a:solidFill>
                <a:latin typeface="+mj-lt"/>
              </a:rPr>
              <a:t>DriverManager</a:t>
            </a:r>
            <a:r>
              <a:rPr lang="en-US" sz="1500" dirty="0">
                <a:solidFill>
                  <a:srgbClr val="000000"/>
                </a:solidFill>
                <a:latin typeface="+mj-lt"/>
              </a:rPr>
              <a:t> class is used to establish connection with the database.</a:t>
            </a:r>
            <a:endParaRPr lang="en-US" sz="1500" dirty="0">
              <a:latin typeface="+mj-lt"/>
            </a:endParaRPr>
          </a:p>
        </p:txBody>
      </p:sp>
      <p:pic>
        <p:nvPicPr>
          <p:cNvPr id="6" name="Picture 5"/>
          <p:cNvPicPr>
            <a:picLocks noChangeAspect="1"/>
          </p:cNvPicPr>
          <p:nvPr/>
        </p:nvPicPr>
        <p:blipFill>
          <a:blip r:embed="rId3"/>
          <a:stretch>
            <a:fillRect/>
          </a:stretch>
        </p:blipFill>
        <p:spPr>
          <a:xfrm>
            <a:off x="402182" y="884616"/>
            <a:ext cx="5934075" cy="1076325"/>
          </a:xfrm>
          <a:prstGeom prst="rect">
            <a:avLst/>
          </a:prstGeom>
        </p:spPr>
      </p:pic>
      <p:pic>
        <p:nvPicPr>
          <p:cNvPr id="7" name="Picture 6"/>
          <p:cNvPicPr>
            <a:picLocks noChangeAspect="1"/>
          </p:cNvPicPr>
          <p:nvPr/>
        </p:nvPicPr>
        <p:blipFill>
          <a:blip r:embed="rId4"/>
          <a:stretch>
            <a:fillRect/>
          </a:stretch>
        </p:blipFill>
        <p:spPr>
          <a:xfrm>
            <a:off x="5573262" y="2215724"/>
            <a:ext cx="5467350" cy="1352550"/>
          </a:xfrm>
          <a:prstGeom prst="rect">
            <a:avLst/>
          </a:prstGeom>
        </p:spPr>
      </p:pic>
      <p:pic>
        <p:nvPicPr>
          <p:cNvPr id="8" name="Picture 7"/>
          <p:cNvPicPr>
            <a:picLocks noChangeAspect="1"/>
          </p:cNvPicPr>
          <p:nvPr/>
        </p:nvPicPr>
        <p:blipFill>
          <a:blip r:embed="rId5"/>
          <a:stretch>
            <a:fillRect/>
          </a:stretch>
        </p:blipFill>
        <p:spPr>
          <a:xfrm>
            <a:off x="197395" y="3965931"/>
            <a:ext cx="3190875" cy="371475"/>
          </a:xfrm>
          <a:prstGeom prst="rect">
            <a:avLst/>
          </a:prstGeom>
        </p:spPr>
      </p:pic>
      <p:pic>
        <p:nvPicPr>
          <p:cNvPr id="9" name="Picture 8"/>
          <p:cNvPicPr>
            <a:picLocks noChangeAspect="1"/>
          </p:cNvPicPr>
          <p:nvPr/>
        </p:nvPicPr>
        <p:blipFill>
          <a:blip r:embed="rId6"/>
          <a:stretch>
            <a:fillRect/>
          </a:stretch>
        </p:blipFill>
        <p:spPr>
          <a:xfrm>
            <a:off x="4251703" y="3823055"/>
            <a:ext cx="6848475" cy="657225"/>
          </a:xfrm>
          <a:prstGeom prst="rect">
            <a:avLst/>
          </a:prstGeom>
        </p:spPr>
      </p:pic>
      <p:pic>
        <p:nvPicPr>
          <p:cNvPr id="10" name="Picture 9"/>
          <p:cNvPicPr>
            <a:picLocks noChangeAspect="1"/>
          </p:cNvPicPr>
          <p:nvPr/>
        </p:nvPicPr>
        <p:blipFill>
          <a:blip r:embed="rId7"/>
          <a:stretch>
            <a:fillRect/>
          </a:stretch>
        </p:blipFill>
        <p:spPr>
          <a:xfrm>
            <a:off x="706911" y="4729911"/>
            <a:ext cx="5759102" cy="674602"/>
          </a:xfrm>
          <a:prstGeom prst="rect">
            <a:avLst/>
          </a:prstGeom>
        </p:spPr>
      </p:pic>
      <p:pic>
        <p:nvPicPr>
          <p:cNvPr id="11" name="Picture 10"/>
          <p:cNvPicPr>
            <a:picLocks noChangeAspect="1"/>
          </p:cNvPicPr>
          <p:nvPr/>
        </p:nvPicPr>
        <p:blipFill>
          <a:blip r:embed="rId8"/>
          <a:stretch>
            <a:fillRect/>
          </a:stretch>
        </p:blipFill>
        <p:spPr>
          <a:xfrm>
            <a:off x="5733337" y="5558495"/>
            <a:ext cx="3651573" cy="651236"/>
          </a:xfrm>
          <a:prstGeom prst="rect">
            <a:avLst/>
          </a:prstGeom>
        </p:spPr>
      </p:pic>
    </p:spTree>
    <p:extLst>
      <p:ext uri="{BB962C8B-B14F-4D97-AF65-F5344CB8AC3E}">
        <p14:creationId xmlns:p14="http://schemas.microsoft.com/office/powerpoint/2010/main" val="181240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59952" y="609954"/>
            <a:ext cx="2228850" cy="504825"/>
          </a:xfrm>
          <a:prstGeom prst="rect">
            <a:avLst/>
          </a:prstGeom>
        </p:spPr>
      </p:pic>
      <p:pic>
        <p:nvPicPr>
          <p:cNvPr id="5" name="Picture 4"/>
          <p:cNvPicPr>
            <a:picLocks noChangeAspect="1"/>
          </p:cNvPicPr>
          <p:nvPr/>
        </p:nvPicPr>
        <p:blipFill>
          <a:blip r:embed="rId3"/>
          <a:stretch>
            <a:fillRect/>
          </a:stretch>
        </p:blipFill>
        <p:spPr>
          <a:xfrm>
            <a:off x="3561426" y="486270"/>
            <a:ext cx="8181524" cy="752191"/>
          </a:xfrm>
          <a:prstGeom prst="rect">
            <a:avLst/>
          </a:prstGeom>
        </p:spPr>
      </p:pic>
      <p:pic>
        <p:nvPicPr>
          <p:cNvPr id="6" name="Picture 5"/>
          <p:cNvPicPr>
            <a:picLocks noChangeAspect="1"/>
          </p:cNvPicPr>
          <p:nvPr/>
        </p:nvPicPr>
        <p:blipFill>
          <a:blip r:embed="rId4"/>
          <a:stretch>
            <a:fillRect/>
          </a:stretch>
        </p:blipFill>
        <p:spPr>
          <a:xfrm>
            <a:off x="764086" y="1917008"/>
            <a:ext cx="4953000" cy="523875"/>
          </a:xfrm>
          <a:prstGeom prst="rect">
            <a:avLst/>
          </a:prstGeom>
        </p:spPr>
      </p:pic>
      <p:pic>
        <p:nvPicPr>
          <p:cNvPr id="7" name="Picture 6"/>
          <p:cNvPicPr>
            <a:picLocks noChangeAspect="1"/>
          </p:cNvPicPr>
          <p:nvPr/>
        </p:nvPicPr>
        <p:blipFill>
          <a:blip r:embed="rId5"/>
          <a:stretch>
            <a:fillRect/>
          </a:stretch>
        </p:blipFill>
        <p:spPr>
          <a:xfrm>
            <a:off x="6634518" y="1238461"/>
            <a:ext cx="4191000" cy="1724025"/>
          </a:xfrm>
          <a:prstGeom prst="rect">
            <a:avLst/>
          </a:prstGeom>
        </p:spPr>
      </p:pic>
      <p:pic>
        <p:nvPicPr>
          <p:cNvPr id="8" name="Picture 7"/>
          <p:cNvPicPr>
            <a:picLocks noChangeAspect="1"/>
          </p:cNvPicPr>
          <p:nvPr/>
        </p:nvPicPr>
        <p:blipFill>
          <a:blip r:embed="rId6"/>
          <a:stretch>
            <a:fillRect/>
          </a:stretch>
        </p:blipFill>
        <p:spPr>
          <a:xfrm>
            <a:off x="859952" y="3148789"/>
            <a:ext cx="3038475" cy="352425"/>
          </a:xfrm>
          <a:prstGeom prst="rect">
            <a:avLst/>
          </a:prstGeom>
        </p:spPr>
      </p:pic>
      <p:pic>
        <p:nvPicPr>
          <p:cNvPr id="9" name="Picture 8"/>
          <p:cNvPicPr>
            <a:picLocks noChangeAspect="1"/>
          </p:cNvPicPr>
          <p:nvPr/>
        </p:nvPicPr>
        <p:blipFill>
          <a:blip r:embed="rId7"/>
          <a:stretch>
            <a:fillRect/>
          </a:stretch>
        </p:blipFill>
        <p:spPr>
          <a:xfrm>
            <a:off x="2610205" y="3816214"/>
            <a:ext cx="6486525" cy="619125"/>
          </a:xfrm>
          <a:prstGeom prst="rect">
            <a:avLst/>
          </a:prstGeom>
        </p:spPr>
      </p:pic>
      <p:pic>
        <p:nvPicPr>
          <p:cNvPr id="10" name="Picture 9"/>
          <p:cNvPicPr>
            <a:picLocks noChangeAspect="1"/>
          </p:cNvPicPr>
          <p:nvPr/>
        </p:nvPicPr>
        <p:blipFill>
          <a:blip r:embed="rId8"/>
          <a:stretch>
            <a:fillRect/>
          </a:stretch>
        </p:blipFill>
        <p:spPr>
          <a:xfrm>
            <a:off x="1307627" y="4917026"/>
            <a:ext cx="3562350" cy="571500"/>
          </a:xfrm>
          <a:prstGeom prst="rect">
            <a:avLst/>
          </a:prstGeom>
        </p:spPr>
      </p:pic>
      <p:pic>
        <p:nvPicPr>
          <p:cNvPr id="11" name="Picture 10"/>
          <p:cNvPicPr>
            <a:picLocks noChangeAspect="1"/>
          </p:cNvPicPr>
          <p:nvPr/>
        </p:nvPicPr>
        <p:blipFill>
          <a:blip r:embed="rId9"/>
          <a:stretch>
            <a:fillRect/>
          </a:stretch>
        </p:blipFill>
        <p:spPr>
          <a:xfrm>
            <a:off x="5853468" y="4926551"/>
            <a:ext cx="1562100" cy="561975"/>
          </a:xfrm>
          <a:prstGeom prst="rect">
            <a:avLst/>
          </a:prstGeom>
        </p:spPr>
      </p:pic>
    </p:spTree>
    <p:extLst>
      <p:ext uri="{BB962C8B-B14F-4D97-AF65-F5344CB8AC3E}">
        <p14:creationId xmlns:p14="http://schemas.microsoft.com/office/powerpoint/2010/main" val="69520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8132124" y="3072519"/>
            <a:ext cx="6583954" cy="987009"/>
          </a:xfrm>
        </p:spPr>
        <p:txBody>
          <a:bodyPr>
            <a:normAutofit fontScale="90000"/>
          </a:bodyPr>
          <a:lstStyle/>
          <a:p>
            <a:pPr algn="ctr"/>
            <a:r>
              <a:rPr lang="en-US" sz="3300" dirty="0"/>
              <a:t>Example to Connect Java Application with </a:t>
            </a:r>
            <a:r>
              <a:rPr lang="en-US" sz="3300" dirty="0" err="1"/>
              <a:t>mysql</a:t>
            </a:r>
            <a:r>
              <a:rPr lang="en-US" sz="3300" dirty="0"/>
              <a:t> </a:t>
            </a:r>
            <a:r>
              <a:rPr lang="en-US" sz="3300" dirty="0" smtClean="0"/>
              <a:t>database</a:t>
            </a:r>
            <a:endParaRPr lang="en-US" dirty="0"/>
          </a:p>
        </p:txBody>
      </p:sp>
      <p:sp>
        <p:nvSpPr>
          <p:cNvPr id="4" name="Rectangle 3"/>
          <p:cNvSpPr/>
          <p:nvPr/>
        </p:nvSpPr>
        <p:spPr>
          <a:xfrm>
            <a:off x="1541075" y="333139"/>
            <a:ext cx="9389522" cy="5509200"/>
          </a:xfrm>
          <a:prstGeom prst="rect">
            <a:avLst/>
          </a:prstGeom>
        </p:spPr>
        <p:txBody>
          <a:bodyPr wrap="square">
            <a:spAutoFit/>
          </a:bodyPr>
          <a:lstStyle/>
          <a:p>
            <a:r>
              <a:rPr lang="en-US" sz="2200" b="1" i="0" dirty="0" smtClean="0">
                <a:solidFill>
                  <a:srgbClr val="006699"/>
                </a:solidFill>
                <a:effectLst/>
                <a:latin typeface="Times New Roman" panose="02020603050405020304" pitchFamily="18" charset="0"/>
                <a:cs typeface="Times New Roman" panose="02020603050405020304" pitchFamily="18" charset="0"/>
              </a:rPr>
              <a:t>import</a:t>
            </a:r>
            <a:r>
              <a:rPr lang="en-US" sz="2200" b="0" i="0" dirty="0" smtClean="0">
                <a:solidFill>
                  <a:srgbClr val="000000"/>
                </a:solidFill>
                <a:effectLst/>
                <a:latin typeface="Times New Roman" panose="02020603050405020304" pitchFamily="18" charset="0"/>
                <a:cs typeface="Times New Roman" panose="02020603050405020304" pitchFamily="18" charset="0"/>
              </a:rPr>
              <a:t> </a:t>
            </a:r>
            <a:r>
              <a:rPr lang="en-US" sz="2200" b="0" i="0" dirty="0" err="1" smtClean="0">
                <a:solidFill>
                  <a:srgbClr val="000000"/>
                </a:solidFill>
                <a:effectLst/>
                <a:latin typeface="Times New Roman" panose="02020603050405020304" pitchFamily="18" charset="0"/>
                <a:cs typeface="Times New Roman" panose="02020603050405020304" pitchFamily="18" charset="0"/>
              </a:rPr>
              <a:t>java.sql</a:t>
            </a:r>
            <a:r>
              <a:rPr lang="en-US" sz="2200" b="0" i="0" dirty="0" smtClean="0">
                <a:solidFill>
                  <a:srgbClr val="000000"/>
                </a:solidFill>
                <a:effectLst/>
                <a:latin typeface="Times New Roman" panose="02020603050405020304" pitchFamily="18" charset="0"/>
                <a:cs typeface="Times New Roman" panose="02020603050405020304" pitchFamily="18" charset="0"/>
              </a:rPr>
              <a:t>.*;  </a:t>
            </a:r>
          </a:p>
          <a:p>
            <a:r>
              <a:rPr lang="en-US" sz="2200" b="1" i="0" dirty="0" smtClean="0">
                <a:solidFill>
                  <a:srgbClr val="006699"/>
                </a:solidFill>
                <a:effectLst/>
                <a:latin typeface="Times New Roman" panose="02020603050405020304" pitchFamily="18" charset="0"/>
                <a:cs typeface="Times New Roman" panose="02020603050405020304" pitchFamily="18" charset="0"/>
              </a:rPr>
              <a:t>class</a:t>
            </a:r>
            <a:r>
              <a:rPr lang="en-US" sz="2200" b="0" i="0" dirty="0" smtClean="0">
                <a:solidFill>
                  <a:srgbClr val="000000"/>
                </a:solidFill>
                <a:effectLst/>
                <a:latin typeface="Times New Roman" panose="02020603050405020304" pitchFamily="18" charset="0"/>
                <a:cs typeface="Times New Roman" panose="02020603050405020304" pitchFamily="18" charset="0"/>
              </a:rPr>
              <a:t> </a:t>
            </a:r>
            <a:r>
              <a:rPr lang="en-US" sz="2200" b="0" i="0" dirty="0" err="1" smtClean="0">
                <a:solidFill>
                  <a:srgbClr val="000000"/>
                </a:solidFill>
                <a:effectLst/>
                <a:latin typeface="Times New Roman" panose="02020603050405020304" pitchFamily="18" charset="0"/>
                <a:cs typeface="Times New Roman" panose="02020603050405020304" pitchFamily="18" charset="0"/>
              </a:rPr>
              <a:t>MysqlCon</a:t>
            </a:r>
            <a:r>
              <a:rPr lang="en-US" sz="2200" b="0" i="0" dirty="0" smtClean="0">
                <a:solidFill>
                  <a:srgbClr val="000000"/>
                </a:solidFill>
                <a:effectLst/>
                <a:latin typeface="Times New Roman" panose="02020603050405020304" pitchFamily="18" charset="0"/>
                <a:cs typeface="Times New Roman" panose="02020603050405020304" pitchFamily="18" charset="0"/>
              </a:rPr>
              <a:t>{  </a:t>
            </a:r>
          </a:p>
          <a:p>
            <a:r>
              <a:rPr lang="en-US" sz="2200" b="1" i="0" dirty="0" smtClean="0">
                <a:solidFill>
                  <a:srgbClr val="006699"/>
                </a:solidFill>
                <a:effectLst/>
                <a:latin typeface="Times New Roman" panose="02020603050405020304" pitchFamily="18" charset="0"/>
                <a:cs typeface="Times New Roman" panose="02020603050405020304" pitchFamily="18" charset="0"/>
              </a:rPr>
              <a:t>public</a:t>
            </a:r>
            <a:r>
              <a:rPr lang="en-US" sz="2200" b="0" i="0" dirty="0" smtClean="0">
                <a:solidFill>
                  <a:srgbClr val="000000"/>
                </a:solidFill>
                <a:effectLst/>
                <a:latin typeface="Times New Roman" panose="02020603050405020304" pitchFamily="18" charset="0"/>
                <a:cs typeface="Times New Roman" panose="02020603050405020304" pitchFamily="18" charset="0"/>
              </a:rPr>
              <a:t> </a:t>
            </a:r>
            <a:r>
              <a:rPr lang="en-US" sz="2200" b="1" i="0" dirty="0" smtClean="0">
                <a:solidFill>
                  <a:srgbClr val="006699"/>
                </a:solidFill>
                <a:effectLst/>
                <a:latin typeface="Times New Roman" panose="02020603050405020304" pitchFamily="18" charset="0"/>
                <a:cs typeface="Times New Roman" panose="02020603050405020304" pitchFamily="18" charset="0"/>
              </a:rPr>
              <a:t>static</a:t>
            </a:r>
            <a:r>
              <a:rPr lang="en-US" sz="2200" b="0" i="0" dirty="0" smtClean="0">
                <a:solidFill>
                  <a:srgbClr val="000000"/>
                </a:solidFill>
                <a:effectLst/>
                <a:latin typeface="Times New Roman" panose="02020603050405020304" pitchFamily="18" charset="0"/>
                <a:cs typeface="Times New Roman" panose="02020603050405020304" pitchFamily="18" charset="0"/>
              </a:rPr>
              <a:t> </a:t>
            </a:r>
            <a:r>
              <a:rPr lang="en-US" sz="2200" b="1" i="0" dirty="0" smtClean="0">
                <a:solidFill>
                  <a:srgbClr val="006699"/>
                </a:solidFill>
                <a:effectLst/>
                <a:latin typeface="Times New Roman" panose="02020603050405020304" pitchFamily="18" charset="0"/>
                <a:cs typeface="Times New Roman" panose="02020603050405020304" pitchFamily="18" charset="0"/>
              </a:rPr>
              <a:t>void</a:t>
            </a:r>
            <a:r>
              <a:rPr lang="en-US" sz="2200" b="0" i="0" dirty="0" smtClean="0">
                <a:solidFill>
                  <a:srgbClr val="000000"/>
                </a:solidFill>
                <a:effectLst/>
                <a:latin typeface="Times New Roman" panose="02020603050405020304" pitchFamily="18" charset="0"/>
                <a:cs typeface="Times New Roman" panose="02020603050405020304" pitchFamily="18" charset="0"/>
              </a:rPr>
              <a:t> main(String </a:t>
            </a:r>
            <a:r>
              <a:rPr lang="en-US" sz="2200" b="0" i="0" dirty="0" err="1" smtClean="0">
                <a:solidFill>
                  <a:srgbClr val="000000"/>
                </a:solidFill>
                <a:effectLst/>
                <a:latin typeface="Times New Roman" panose="02020603050405020304" pitchFamily="18" charset="0"/>
                <a:cs typeface="Times New Roman" panose="02020603050405020304" pitchFamily="18" charset="0"/>
              </a:rPr>
              <a:t>args</a:t>
            </a:r>
            <a:r>
              <a:rPr lang="en-US" sz="2200" b="0" i="0" dirty="0" smtClean="0">
                <a:solidFill>
                  <a:srgbClr val="000000"/>
                </a:solidFill>
                <a:effectLst/>
                <a:latin typeface="Times New Roman" panose="02020603050405020304" pitchFamily="18" charset="0"/>
                <a:cs typeface="Times New Roman" panose="02020603050405020304" pitchFamily="18" charset="0"/>
              </a:rPr>
              <a:t>[]){  </a:t>
            </a:r>
          </a:p>
          <a:p>
            <a:r>
              <a:rPr lang="en-US" sz="2200" b="1" i="0" dirty="0" smtClean="0">
                <a:solidFill>
                  <a:srgbClr val="006699"/>
                </a:solidFill>
                <a:effectLst/>
                <a:latin typeface="Times New Roman" panose="02020603050405020304" pitchFamily="18" charset="0"/>
                <a:cs typeface="Times New Roman" panose="02020603050405020304" pitchFamily="18" charset="0"/>
              </a:rPr>
              <a:t>try</a:t>
            </a:r>
            <a:r>
              <a:rPr lang="en-US" sz="2200" b="0" i="0" dirty="0" smtClean="0">
                <a:solidFill>
                  <a:srgbClr val="000000"/>
                </a:solidFill>
                <a:effectLst/>
                <a:latin typeface="Times New Roman" panose="02020603050405020304" pitchFamily="18" charset="0"/>
                <a:cs typeface="Times New Roman" panose="02020603050405020304" pitchFamily="18" charset="0"/>
              </a:rPr>
              <a:t>{  </a:t>
            </a:r>
          </a:p>
          <a:p>
            <a:r>
              <a:rPr lang="en-US" sz="2200" b="0" i="0" dirty="0" smtClean="0">
                <a:solidFill>
                  <a:srgbClr val="000000"/>
                </a:solidFill>
                <a:effectLst/>
                <a:latin typeface="Times New Roman" panose="02020603050405020304" pitchFamily="18" charset="0"/>
                <a:cs typeface="Times New Roman" panose="02020603050405020304" pitchFamily="18" charset="0"/>
              </a:rPr>
              <a:t>	</a:t>
            </a:r>
            <a:r>
              <a:rPr lang="en-US" sz="2200" b="0" i="0" dirty="0" err="1" smtClean="0">
                <a:solidFill>
                  <a:srgbClr val="000000"/>
                </a:solidFill>
                <a:effectLst/>
                <a:latin typeface="Times New Roman" panose="02020603050405020304" pitchFamily="18" charset="0"/>
                <a:cs typeface="Times New Roman" panose="02020603050405020304" pitchFamily="18" charset="0"/>
              </a:rPr>
              <a:t>Class.forName</a:t>
            </a:r>
            <a:r>
              <a:rPr lang="en-US" sz="2200" b="0" i="0" dirty="0" smtClean="0">
                <a:solidFill>
                  <a:srgbClr val="000000"/>
                </a:solidFill>
                <a:effectLst/>
                <a:latin typeface="Times New Roman" panose="02020603050405020304" pitchFamily="18" charset="0"/>
                <a:cs typeface="Times New Roman" panose="02020603050405020304" pitchFamily="18" charset="0"/>
              </a:rPr>
              <a:t>(</a:t>
            </a:r>
            <a:r>
              <a:rPr lang="en-US" sz="2200" b="0" i="0" dirty="0" smtClean="0">
                <a:solidFill>
                  <a:srgbClr val="0000FF"/>
                </a:solidFill>
                <a:effectLst/>
                <a:latin typeface="Times New Roman" panose="02020603050405020304" pitchFamily="18" charset="0"/>
                <a:cs typeface="Times New Roman" panose="02020603050405020304" pitchFamily="18" charset="0"/>
              </a:rPr>
              <a:t>"</a:t>
            </a:r>
            <a:r>
              <a:rPr lang="en-US" sz="2200" b="0" i="0" dirty="0" err="1" smtClean="0">
                <a:solidFill>
                  <a:srgbClr val="0000FF"/>
                </a:solidFill>
                <a:effectLst/>
                <a:latin typeface="Times New Roman" panose="02020603050405020304" pitchFamily="18" charset="0"/>
                <a:cs typeface="Times New Roman" panose="02020603050405020304" pitchFamily="18" charset="0"/>
              </a:rPr>
              <a:t>com.mysql.cj.jdbc.Driver</a:t>
            </a:r>
            <a:r>
              <a:rPr lang="en-US" sz="2200" b="0" i="0" dirty="0" smtClean="0">
                <a:solidFill>
                  <a:srgbClr val="0000FF"/>
                </a:solidFill>
                <a:effectLst/>
                <a:latin typeface="Times New Roman" panose="02020603050405020304" pitchFamily="18" charset="0"/>
                <a:cs typeface="Times New Roman" panose="02020603050405020304" pitchFamily="18" charset="0"/>
              </a:rPr>
              <a:t>"</a:t>
            </a:r>
            <a:r>
              <a:rPr lang="en-US" sz="2200" b="0" i="0" dirty="0" smtClean="0">
                <a:solidFill>
                  <a:srgbClr val="000000"/>
                </a:solidFill>
                <a:effectLst/>
                <a:latin typeface="Times New Roman" panose="02020603050405020304" pitchFamily="18" charset="0"/>
                <a:cs typeface="Times New Roman" panose="02020603050405020304" pitchFamily="18" charset="0"/>
              </a:rPr>
              <a:t>);  </a:t>
            </a:r>
          </a:p>
          <a:p>
            <a:r>
              <a:rPr lang="en-US" sz="2200" b="0" i="0" dirty="0" smtClean="0">
                <a:solidFill>
                  <a:srgbClr val="000000"/>
                </a:solidFill>
                <a:effectLst/>
                <a:latin typeface="Times New Roman" panose="02020603050405020304" pitchFamily="18" charset="0"/>
                <a:cs typeface="Times New Roman" panose="02020603050405020304" pitchFamily="18" charset="0"/>
              </a:rPr>
              <a:t>	Connection con=</a:t>
            </a:r>
            <a:r>
              <a:rPr lang="en-US" sz="2200" b="0" i="0" dirty="0" err="1" smtClean="0">
                <a:solidFill>
                  <a:srgbClr val="000000"/>
                </a:solidFill>
                <a:effectLst/>
                <a:latin typeface="Times New Roman" panose="02020603050405020304" pitchFamily="18" charset="0"/>
                <a:cs typeface="Times New Roman" panose="02020603050405020304" pitchFamily="18" charset="0"/>
              </a:rPr>
              <a:t>DriverManager.getConnection</a:t>
            </a:r>
            <a:r>
              <a:rPr lang="en-US" sz="2200" b="0" i="0" dirty="0" smtClean="0">
                <a:solidFill>
                  <a:srgbClr val="000000"/>
                </a:solidFill>
                <a:effectLst/>
                <a:latin typeface="Times New Roman" panose="02020603050405020304" pitchFamily="18" charset="0"/>
                <a:cs typeface="Times New Roman" panose="02020603050405020304" pitchFamily="18" charset="0"/>
              </a:rPr>
              <a:t>(  </a:t>
            </a:r>
          </a:p>
          <a:p>
            <a:r>
              <a:rPr lang="en-US" sz="2200" b="0" i="0" dirty="0" smtClean="0">
                <a:solidFill>
                  <a:srgbClr val="0000FF"/>
                </a:solidFill>
                <a:effectLst/>
                <a:latin typeface="Times New Roman" panose="02020603050405020304" pitchFamily="18" charset="0"/>
                <a:cs typeface="Times New Roman" panose="02020603050405020304" pitchFamily="18" charset="0"/>
              </a:rPr>
              <a:t>	"</a:t>
            </a:r>
            <a:r>
              <a:rPr lang="en-US" sz="2200" b="0" i="0" dirty="0" err="1" smtClean="0">
                <a:solidFill>
                  <a:srgbClr val="0000FF"/>
                </a:solidFill>
                <a:effectLst/>
                <a:latin typeface="Times New Roman" panose="02020603050405020304" pitchFamily="18" charset="0"/>
                <a:cs typeface="Times New Roman" panose="02020603050405020304" pitchFamily="18" charset="0"/>
              </a:rPr>
              <a:t>jdbc:mysql</a:t>
            </a:r>
            <a:r>
              <a:rPr lang="en-US" sz="2200" b="0" i="0" dirty="0" smtClean="0">
                <a:solidFill>
                  <a:srgbClr val="0000FF"/>
                </a:solidFill>
                <a:effectLst/>
                <a:latin typeface="Times New Roman" panose="02020603050405020304" pitchFamily="18" charset="0"/>
                <a:cs typeface="Times New Roman" panose="02020603050405020304" pitchFamily="18" charset="0"/>
              </a:rPr>
              <a:t>://localhost:3306/</a:t>
            </a:r>
            <a:r>
              <a:rPr lang="en-US" sz="2200" b="0" i="0" dirty="0" err="1" smtClean="0">
                <a:solidFill>
                  <a:srgbClr val="0000FF"/>
                </a:solidFill>
                <a:effectLst/>
                <a:latin typeface="Times New Roman" panose="02020603050405020304" pitchFamily="18" charset="0"/>
                <a:cs typeface="Times New Roman" panose="02020603050405020304" pitchFamily="18" charset="0"/>
              </a:rPr>
              <a:t>nccs</a:t>
            </a:r>
            <a:r>
              <a:rPr lang="en-US" sz="2200" b="0" i="0" dirty="0" smtClean="0">
                <a:solidFill>
                  <a:srgbClr val="0000FF"/>
                </a:solidFill>
                <a:effectLst/>
                <a:latin typeface="Times New Roman" panose="02020603050405020304" pitchFamily="18" charset="0"/>
                <a:cs typeface="Times New Roman" panose="02020603050405020304" pitchFamily="18" charset="0"/>
              </a:rPr>
              <a:t>"</a:t>
            </a:r>
            <a:r>
              <a:rPr lang="en-US" sz="2200" b="0" i="0" dirty="0" smtClean="0">
                <a:solidFill>
                  <a:srgbClr val="000000"/>
                </a:solidFill>
                <a:effectLst/>
                <a:latin typeface="Times New Roman" panose="02020603050405020304" pitchFamily="18" charset="0"/>
                <a:cs typeface="Times New Roman" panose="02020603050405020304" pitchFamily="18" charset="0"/>
              </a:rPr>
              <a:t>,</a:t>
            </a:r>
            <a:r>
              <a:rPr lang="en-US" sz="2200" b="0" i="0" dirty="0" smtClean="0">
                <a:solidFill>
                  <a:srgbClr val="0000FF"/>
                </a:solidFill>
                <a:effectLst/>
                <a:latin typeface="Times New Roman" panose="02020603050405020304" pitchFamily="18" charset="0"/>
                <a:cs typeface="Times New Roman" panose="02020603050405020304" pitchFamily="18" charset="0"/>
              </a:rPr>
              <a:t>"</a:t>
            </a:r>
            <a:r>
              <a:rPr lang="en-US" sz="2200" b="0" i="0" err="1" smtClean="0">
                <a:solidFill>
                  <a:srgbClr val="0000FF"/>
                </a:solidFill>
                <a:effectLst/>
                <a:latin typeface="Times New Roman" panose="02020603050405020304" pitchFamily="18" charset="0"/>
                <a:cs typeface="Times New Roman" panose="02020603050405020304" pitchFamily="18" charset="0"/>
              </a:rPr>
              <a:t>root</a:t>
            </a:r>
            <a:r>
              <a:rPr lang="en-US" sz="2200" b="0" i="0" smtClean="0">
                <a:solidFill>
                  <a:srgbClr val="0000FF"/>
                </a:solidFill>
                <a:effectLst/>
                <a:latin typeface="Times New Roman" panose="02020603050405020304" pitchFamily="18" charset="0"/>
                <a:cs typeface="Times New Roman" panose="02020603050405020304" pitchFamily="18" charset="0"/>
              </a:rPr>
              <a:t>"</a:t>
            </a:r>
            <a:r>
              <a:rPr lang="en-US" sz="2200" b="0" i="0" smtClean="0">
                <a:solidFill>
                  <a:srgbClr val="000000"/>
                </a:solidFill>
                <a:effectLst/>
                <a:latin typeface="Times New Roman" panose="02020603050405020304" pitchFamily="18" charset="0"/>
                <a:cs typeface="Times New Roman" panose="02020603050405020304" pitchFamily="18" charset="0"/>
              </a:rPr>
              <a:t>,</a:t>
            </a:r>
            <a:r>
              <a:rPr lang="en-US" sz="2200" b="0" i="0" smtClean="0">
                <a:solidFill>
                  <a:srgbClr val="0000FF"/>
                </a:solidFill>
                <a:effectLst/>
                <a:latin typeface="Times New Roman" panose="02020603050405020304" pitchFamily="18" charset="0"/>
                <a:cs typeface="Times New Roman" panose="02020603050405020304" pitchFamily="18" charset="0"/>
              </a:rPr>
              <a:t>""</a:t>
            </a:r>
            <a:r>
              <a:rPr lang="en-US" sz="2200" b="0" i="0" smtClean="0">
                <a:solidFill>
                  <a:srgbClr val="000000"/>
                </a:solidFill>
                <a:effectLst/>
                <a:latin typeface="Times New Roman" panose="02020603050405020304" pitchFamily="18" charset="0"/>
                <a:cs typeface="Times New Roman" panose="02020603050405020304" pitchFamily="18" charset="0"/>
              </a:rPr>
              <a:t>);</a:t>
            </a:r>
            <a:r>
              <a:rPr lang="en-US" sz="2200" b="0" i="0" dirty="0" smtClean="0">
                <a:solidFill>
                  <a:srgbClr val="000000"/>
                </a:solidFill>
                <a:effectLst/>
                <a:latin typeface="Times New Roman" panose="02020603050405020304" pitchFamily="18" charset="0"/>
                <a:cs typeface="Times New Roman" panose="02020603050405020304" pitchFamily="18" charset="0"/>
              </a:rPr>
              <a:t>  </a:t>
            </a:r>
          </a:p>
          <a:p>
            <a:r>
              <a:rPr lang="en-US" sz="2200" b="0" i="0" dirty="0" smtClean="0">
                <a:solidFill>
                  <a:srgbClr val="008200"/>
                </a:solidFill>
                <a:effectLst/>
                <a:latin typeface="Times New Roman" panose="02020603050405020304" pitchFamily="18" charset="0"/>
                <a:cs typeface="Times New Roman" panose="02020603050405020304" pitchFamily="18" charset="0"/>
              </a:rPr>
              <a:t>//here </a:t>
            </a:r>
            <a:r>
              <a:rPr lang="en-US" sz="2200" b="0" i="0" dirty="0" err="1" smtClean="0">
                <a:solidFill>
                  <a:srgbClr val="008200"/>
                </a:solidFill>
                <a:effectLst/>
                <a:latin typeface="Times New Roman" panose="02020603050405020304" pitchFamily="18" charset="0"/>
                <a:cs typeface="Times New Roman" panose="02020603050405020304" pitchFamily="18" charset="0"/>
              </a:rPr>
              <a:t>nccs</a:t>
            </a:r>
            <a:r>
              <a:rPr lang="en-US" sz="2200" b="0" i="0" dirty="0" smtClean="0">
                <a:solidFill>
                  <a:srgbClr val="008200"/>
                </a:solidFill>
                <a:effectLst/>
                <a:latin typeface="Times New Roman" panose="02020603050405020304" pitchFamily="18" charset="0"/>
                <a:cs typeface="Times New Roman" panose="02020603050405020304" pitchFamily="18" charset="0"/>
              </a:rPr>
              <a:t> is database name, root is username and password</a:t>
            </a:r>
            <a:r>
              <a:rPr lang="en-US" sz="2200" b="0" i="0" dirty="0" smtClean="0">
                <a:solidFill>
                  <a:srgbClr val="000000"/>
                </a:solidFill>
                <a:effectLst/>
                <a:latin typeface="Times New Roman" panose="02020603050405020304" pitchFamily="18" charset="0"/>
                <a:cs typeface="Times New Roman" panose="02020603050405020304" pitchFamily="18" charset="0"/>
              </a:rPr>
              <a:t>  </a:t>
            </a:r>
          </a:p>
          <a:p>
            <a:r>
              <a:rPr lang="en-US" sz="2200" b="0" i="0" dirty="0" smtClean="0">
                <a:solidFill>
                  <a:srgbClr val="000000"/>
                </a:solidFill>
                <a:effectLst/>
                <a:latin typeface="Times New Roman" panose="02020603050405020304" pitchFamily="18" charset="0"/>
                <a:cs typeface="Times New Roman" panose="02020603050405020304" pitchFamily="18" charset="0"/>
              </a:rPr>
              <a:t>	Statement </a:t>
            </a:r>
            <a:r>
              <a:rPr lang="en-US" sz="2200" b="0" i="0" dirty="0" err="1" smtClean="0">
                <a:solidFill>
                  <a:srgbClr val="000000"/>
                </a:solidFill>
                <a:effectLst/>
                <a:latin typeface="Times New Roman" panose="02020603050405020304" pitchFamily="18" charset="0"/>
                <a:cs typeface="Times New Roman" panose="02020603050405020304" pitchFamily="18" charset="0"/>
              </a:rPr>
              <a:t>stmt</a:t>
            </a:r>
            <a:r>
              <a:rPr lang="en-US" sz="2200" b="0" i="0" dirty="0" smtClean="0">
                <a:solidFill>
                  <a:srgbClr val="000000"/>
                </a:solidFill>
                <a:effectLst/>
                <a:latin typeface="Times New Roman" panose="02020603050405020304" pitchFamily="18" charset="0"/>
                <a:cs typeface="Times New Roman" panose="02020603050405020304" pitchFamily="18" charset="0"/>
              </a:rPr>
              <a:t>=</a:t>
            </a:r>
            <a:r>
              <a:rPr lang="en-US" sz="2200" b="0" i="0" dirty="0" err="1" smtClean="0">
                <a:solidFill>
                  <a:srgbClr val="000000"/>
                </a:solidFill>
                <a:effectLst/>
                <a:latin typeface="Times New Roman" panose="02020603050405020304" pitchFamily="18" charset="0"/>
                <a:cs typeface="Times New Roman" panose="02020603050405020304" pitchFamily="18" charset="0"/>
              </a:rPr>
              <a:t>con.createStatement</a:t>
            </a:r>
            <a:r>
              <a:rPr lang="en-US" sz="2200" b="0" i="0" dirty="0" smtClean="0">
                <a:solidFill>
                  <a:srgbClr val="000000"/>
                </a:solidFill>
                <a:effectLst/>
                <a:latin typeface="Times New Roman" panose="02020603050405020304" pitchFamily="18" charset="0"/>
                <a:cs typeface="Times New Roman" panose="02020603050405020304" pitchFamily="18" charset="0"/>
              </a:rPr>
              <a:t>();  </a:t>
            </a:r>
          </a:p>
          <a:p>
            <a:r>
              <a:rPr lang="en-US" sz="2200" b="0" i="0" dirty="0" smtClean="0">
                <a:solidFill>
                  <a:srgbClr val="000000"/>
                </a:solidFill>
                <a:effectLst/>
                <a:latin typeface="Times New Roman" panose="02020603050405020304" pitchFamily="18" charset="0"/>
                <a:cs typeface="Times New Roman" panose="02020603050405020304" pitchFamily="18" charset="0"/>
              </a:rPr>
              <a:t>	</a:t>
            </a:r>
            <a:r>
              <a:rPr lang="en-US" sz="2200" b="0" i="0" dirty="0" err="1" smtClean="0">
                <a:solidFill>
                  <a:srgbClr val="000000"/>
                </a:solidFill>
                <a:effectLst/>
                <a:latin typeface="Times New Roman" panose="02020603050405020304" pitchFamily="18" charset="0"/>
                <a:cs typeface="Times New Roman" panose="02020603050405020304" pitchFamily="18" charset="0"/>
              </a:rPr>
              <a:t>ResultSet</a:t>
            </a:r>
            <a:r>
              <a:rPr lang="en-US" sz="2200" b="0" i="0" dirty="0" smtClean="0">
                <a:solidFill>
                  <a:srgbClr val="000000"/>
                </a:solidFill>
                <a:effectLst/>
                <a:latin typeface="Times New Roman" panose="02020603050405020304" pitchFamily="18" charset="0"/>
                <a:cs typeface="Times New Roman" panose="02020603050405020304" pitchFamily="18" charset="0"/>
              </a:rPr>
              <a:t> </a:t>
            </a:r>
            <a:r>
              <a:rPr lang="en-US" sz="2200" b="0" i="0" dirty="0" err="1" smtClean="0">
                <a:solidFill>
                  <a:srgbClr val="000000"/>
                </a:solidFill>
                <a:effectLst/>
                <a:latin typeface="Times New Roman" panose="02020603050405020304" pitchFamily="18" charset="0"/>
                <a:cs typeface="Times New Roman" panose="02020603050405020304" pitchFamily="18" charset="0"/>
              </a:rPr>
              <a:t>rs</a:t>
            </a:r>
            <a:r>
              <a:rPr lang="en-US" sz="2200" b="0" i="0" dirty="0" smtClean="0">
                <a:solidFill>
                  <a:srgbClr val="000000"/>
                </a:solidFill>
                <a:effectLst/>
                <a:latin typeface="Times New Roman" panose="02020603050405020304" pitchFamily="18" charset="0"/>
                <a:cs typeface="Times New Roman" panose="02020603050405020304" pitchFamily="18" charset="0"/>
              </a:rPr>
              <a:t>=</a:t>
            </a:r>
            <a:r>
              <a:rPr lang="en-US" sz="2200" b="0" i="0" dirty="0" err="1" smtClean="0">
                <a:solidFill>
                  <a:srgbClr val="000000"/>
                </a:solidFill>
                <a:effectLst/>
                <a:latin typeface="Times New Roman" panose="02020603050405020304" pitchFamily="18" charset="0"/>
                <a:cs typeface="Times New Roman" panose="02020603050405020304" pitchFamily="18" charset="0"/>
              </a:rPr>
              <a:t>stmt.executeQuery</a:t>
            </a:r>
            <a:r>
              <a:rPr lang="en-US" sz="2200" b="0" i="0" dirty="0" smtClean="0">
                <a:solidFill>
                  <a:srgbClr val="000000"/>
                </a:solidFill>
                <a:effectLst/>
                <a:latin typeface="Times New Roman" panose="02020603050405020304" pitchFamily="18" charset="0"/>
                <a:cs typeface="Times New Roman" panose="02020603050405020304" pitchFamily="18" charset="0"/>
              </a:rPr>
              <a:t>(</a:t>
            </a:r>
            <a:r>
              <a:rPr lang="en-US" sz="2200" b="0" i="0" dirty="0" smtClean="0">
                <a:solidFill>
                  <a:srgbClr val="0000FF"/>
                </a:solidFill>
                <a:effectLst/>
                <a:latin typeface="Times New Roman" panose="02020603050405020304" pitchFamily="18" charset="0"/>
                <a:cs typeface="Times New Roman" panose="02020603050405020304" pitchFamily="18" charset="0"/>
              </a:rPr>
              <a:t>"select * from </a:t>
            </a:r>
            <a:r>
              <a:rPr lang="en-US" sz="2200" dirty="0" err="1" smtClean="0">
                <a:solidFill>
                  <a:srgbClr val="0000FF"/>
                </a:solidFill>
                <a:latin typeface="Times New Roman" panose="02020603050405020304" pitchFamily="18" charset="0"/>
                <a:cs typeface="Times New Roman" panose="02020603050405020304" pitchFamily="18" charset="0"/>
              </a:rPr>
              <a:t>csitSeven</a:t>
            </a:r>
            <a:r>
              <a:rPr lang="en-US" sz="2200" b="0" i="0" dirty="0" smtClean="0">
                <a:solidFill>
                  <a:srgbClr val="0000FF"/>
                </a:solidFill>
                <a:effectLst/>
                <a:latin typeface="Times New Roman" panose="02020603050405020304" pitchFamily="18" charset="0"/>
                <a:cs typeface="Times New Roman" panose="02020603050405020304" pitchFamily="18" charset="0"/>
              </a:rPr>
              <a:t>"</a:t>
            </a:r>
            <a:r>
              <a:rPr lang="en-US" sz="2200" b="0" i="0" dirty="0" smtClean="0">
                <a:solidFill>
                  <a:srgbClr val="000000"/>
                </a:solidFill>
                <a:effectLst/>
                <a:latin typeface="Times New Roman" panose="02020603050405020304" pitchFamily="18" charset="0"/>
                <a:cs typeface="Times New Roman" panose="02020603050405020304" pitchFamily="18" charset="0"/>
              </a:rPr>
              <a:t>);  </a:t>
            </a:r>
          </a:p>
          <a:p>
            <a:r>
              <a:rPr lang="en-US" sz="2200" b="1" dirty="0">
                <a:solidFill>
                  <a:srgbClr val="006699"/>
                </a:solidFill>
                <a:latin typeface="Times New Roman" panose="02020603050405020304" pitchFamily="18" charset="0"/>
                <a:cs typeface="Times New Roman" panose="02020603050405020304" pitchFamily="18" charset="0"/>
              </a:rPr>
              <a:t> </a:t>
            </a:r>
            <a:r>
              <a:rPr lang="en-US" sz="2200" b="1" dirty="0" smtClean="0">
                <a:solidFill>
                  <a:srgbClr val="006699"/>
                </a:solidFill>
                <a:latin typeface="Times New Roman" panose="02020603050405020304" pitchFamily="18" charset="0"/>
                <a:cs typeface="Times New Roman" panose="02020603050405020304" pitchFamily="18" charset="0"/>
              </a:rPr>
              <a:t>        </a:t>
            </a:r>
            <a:r>
              <a:rPr lang="en-US" sz="2200" b="1" i="0" dirty="0" smtClean="0">
                <a:solidFill>
                  <a:srgbClr val="006699"/>
                </a:solidFill>
                <a:effectLst/>
                <a:latin typeface="Times New Roman" panose="02020603050405020304" pitchFamily="18" charset="0"/>
                <a:cs typeface="Times New Roman" panose="02020603050405020304" pitchFamily="18" charset="0"/>
              </a:rPr>
              <a:t>while</a:t>
            </a:r>
            <a:r>
              <a:rPr lang="en-US" sz="2200" b="0" i="0" dirty="0" smtClean="0">
                <a:solidFill>
                  <a:srgbClr val="000000"/>
                </a:solidFill>
                <a:effectLst/>
                <a:latin typeface="Times New Roman" panose="02020603050405020304" pitchFamily="18" charset="0"/>
                <a:cs typeface="Times New Roman" panose="02020603050405020304" pitchFamily="18" charset="0"/>
              </a:rPr>
              <a:t>(</a:t>
            </a:r>
            <a:r>
              <a:rPr lang="en-US" sz="2200" b="0" i="0" dirty="0" err="1" smtClean="0">
                <a:solidFill>
                  <a:srgbClr val="000000"/>
                </a:solidFill>
                <a:effectLst/>
                <a:latin typeface="Times New Roman" panose="02020603050405020304" pitchFamily="18" charset="0"/>
                <a:cs typeface="Times New Roman" panose="02020603050405020304" pitchFamily="18" charset="0"/>
              </a:rPr>
              <a:t>rs.next</a:t>
            </a:r>
            <a:r>
              <a:rPr lang="en-US" sz="2200" b="0" i="0" dirty="0" smtClean="0">
                <a:solidFill>
                  <a:srgbClr val="000000"/>
                </a:solidFill>
                <a:effectLst/>
                <a:latin typeface="Times New Roman" panose="02020603050405020304" pitchFamily="18" charset="0"/>
                <a:cs typeface="Times New Roman" panose="02020603050405020304" pitchFamily="18" charset="0"/>
              </a:rPr>
              <a:t>())  </a:t>
            </a:r>
          </a:p>
          <a:p>
            <a:r>
              <a:rPr lang="en-US" sz="2200" b="0" i="0" dirty="0" smtClean="0">
                <a:solidFill>
                  <a:srgbClr val="000000"/>
                </a:solidFill>
                <a:effectLst/>
                <a:latin typeface="Times New Roman" panose="02020603050405020304" pitchFamily="18" charset="0"/>
                <a:cs typeface="Times New Roman" panose="02020603050405020304" pitchFamily="18" charset="0"/>
              </a:rPr>
              <a:t>	</a:t>
            </a:r>
            <a:r>
              <a:rPr lang="en-US" sz="2200" b="0" i="0" dirty="0" err="1" smtClean="0">
                <a:solidFill>
                  <a:srgbClr val="000000"/>
                </a:solidFill>
                <a:effectLst/>
                <a:latin typeface="Times New Roman" panose="02020603050405020304" pitchFamily="18" charset="0"/>
                <a:cs typeface="Times New Roman" panose="02020603050405020304" pitchFamily="18" charset="0"/>
              </a:rPr>
              <a:t>System.out.println</a:t>
            </a:r>
            <a:r>
              <a:rPr lang="en-US" sz="2200" b="0" i="0" dirty="0" smtClean="0">
                <a:solidFill>
                  <a:srgbClr val="000000"/>
                </a:solidFill>
                <a:effectLst/>
                <a:latin typeface="Times New Roman" panose="02020603050405020304" pitchFamily="18" charset="0"/>
                <a:cs typeface="Times New Roman" panose="02020603050405020304" pitchFamily="18" charset="0"/>
              </a:rPr>
              <a:t>(</a:t>
            </a:r>
            <a:r>
              <a:rPr lang="en-US" sz="2200" b="0" i="0" dirty="0" err="1" smtClean="0">
                <a:solidFill>
                  <a:srgbClr val="000000"/>
                </a:solidFill>
                <a:effectLst/>
                <a:latin typeface="Times New Roman" panose="02020603050405020304" pitchFamily="18" charset="0"/>
                <a:cs typeface="Times New Roman" panose="02020603050405020304" pitchFamily="18" charset="0"/>
              </a:rPr>
              <a:t>rs.getInt</a:t>
            </a:r>
            <a:r>
              <a:rPr lang="en-US" sz="2200" b="0" i="0" dirty="0" smtClean="0">
                <a:solidFill>
                  <a:srgbClr val="000000"/>
                </a:solidFill>
                <a:effectLst/>
                <a:latin typeface="Times New Roman" panose="02020603050405020304" pitchFamily="18" charset="0"/>
                <a:cs typeface="Times New Roman" panose="02020603050405020304" pitchFamily="18" charset="0"/>
              </a:rPr>
              <a:t>(</a:t>
            </a:r>
            <a:r>
              <a:rPr lang="en-US" sz="2200" b="0" i="0" dirty="0" smtClean="0">
                <a:solidFill>
                  <a:srgbClr val="C00000"/>
                </a:solidFill>
                <a:effectLst/>
                <a:latin typeface="Times New Roman" panose="02020603050405020304" pitchFamily="18" charset="0"/>
                <a:cs typeface="Times New Roman" panose="02020603050405020304" pitchFamily="18" charset="0"/>
              </a:rPr>
              <a:t>1</a:t>
            </a:r>
            <a:r>
              <a:rPr lang="en-US" sz="2200" b="0" i="0" dirty="0" smtClean="0">
                <a:solidFill>
                  <a:srgbClr val="000000"/>
                </a:solidFill>
                <a:effectLst/>
                <a:latin typeface="Times New Roman" panose="02020603050405020304" pitchFamily="18" charset="0"/>
                <a:cs typeface="Times New Roman" panose="02020603050405020304" pitchFamily="18" charset="0"/>
              </a:rPr>
              <a:t>)+</a:t>
            </a:r>
            <a:r>
              <a:rPr lang="en-US" sz="2200" b="0" i="0" dirty="0" smtClean="0">
                <a:solidFill>
                  <a:srgbClr val="0000FF"/>
                </a:solidFill>
                <a:effectLst/>
                <a:latin typeface="Times New Roman" panose="02020603050405020304" pitchFamily="18" charset="0"/>
                <a:cs typeface="Times New Roman" panose="02020603050405020304" pitchFamily="18" charset="0"/>
              </a:rPr>
              <a:t>"  "</a:t>
            </a:r>
            <a:r>
              <a:rPr lang="en-US" sz="2200" b="0" i="0" dirty="0" smtClean="0">
                <a:solidFill>
                  <a:srgbClr val="000000"/>
                </a:solidFill>
                <a:effectLst/>
                <a:latin typeface="Times New Roman" panose="02020603050405020304" pitchFamily="18" charset="0"/>
                <a:cs typeface="Times New Roman" panose="02020603050405020304" pitchFamily="18" charset="0"/>
              </a:rPr>
              <a:t>+</a:t>
            </a:r>
            <a:r>
              <a:rPr lang="en-US" sz="2200" b="0" i="0" dirty="0" err="1" smtClean="0">
                <a:solidFill>
                  <a:srgbClr val="000000"/>
                </a:solidFill>
                <a:effectLst/>
                <a:latin typeface="Times New Roman" panose="02020603050405020304" pitchFamily="18" charset="0"/>
                <a:cs typeface="Times New Roman" panose="02020603050405020304" pitchFamily="18" charset="0"/>
              </a:rPr>
              <a:t>rs.getString</a:t>
            </a:r>
            <a:r>
              <a:rPr lang="en-US" sz="2200" b="0" i="0" dirty="0" smtClean="0">
                <a:solidFill>
                  <a:srgbClr val="000000"/>
                </a:solidFill>
                <a:effectLst/>
                <a:latin typeface="Times New Roman" panose="02020603050405020304" pitchFamily="18" charset="0"/>
                <a:cs typeface="Times New Roman" panose="02020603050405020304" pitchFamily="18" charset="0"/>
              </a:rPr>
              <a:t>(</a:t>
            </a:r>
            <a:r>
              <a:rPr lang="en-US" sz="2200" b="0" i="0" dirty="0" smtClean="0">
                <a:solidFill>
                  <a:srgbClr val="C00000"/>
                </a:solidFill>
                <a:effectLst/>
                <a:latin typeface="Times New Roman" panose="02020603050405020304" pitchFamily="18" charset="0"/>
                <a:cs typeface="Times New Roman" panose="02020603050405020304" pitchFamily="18" charset="0"/>
              </a:rPr>
              <a:t>2</a:t>
            </a:r>
            <a:r>
              <a:rPr lang="en-US" sz="2200" b="0" i="0" dirty="0" smtClean="0">
                <a:solidFill>
                  <a:srgbClr val="000000"/>
                </a:solidFill>
                <a:effectLst/>
                <a:latin typeface="Times New Roman" panose="02020603050405020304" pitchFamily="18" charset="0"/>
                <a:cs typeface="Times New Roman" panose="02020603050405020304" pitchFamily="18" charset="0"/>
              </a:rPr>
              <a:t>)+</a:t>
            </a:r>
            <a:r>
              <a:rPr lang="en-US" sz="2200" b="0" i="0" dirty="0" smtClean="0">
                <a:solidFill>
                  <a:srgbClr val="0000FF"/>
                </a:solidFill>
                <a:effectLst/>
                <a:latin typeface="Times New Roman" panose="02020603050405020304" pitchFamily="18" charset="0"/>
                <a:cs typeface="Times New Roman" panose="02020603050405020304" pitchFamily="18" charset="0"/>
              </a:rPr>
              <a:t>"  "</a:t>
            </a:r>
            <a:r>
              <a:rPr lang="en-US" sz="2200" b="0" i="0" dirty="0" smtClean="0">
                <a:solidFill>
                  <a:srgbClr val="000000"/>
                </a:solidFill>
                <a:effectLst/>
                <a:latin typeface="Times New Roman" panose="02020603050405020304" pitchFamily="18" charset="0"/>
                <a:cs typeface="Times New Roman" panose="02020603050405020304" pitchFamily="18" charset="0"/>
              </a:rPr>
              <a:t>+</a:t>
            </a:r>
            <a:r>
              <a:rPr lang="en-US" sz="2200" b="0" i="0" dirty="0" err="1" smtClean="0">
                <a:solidFill>
                  <a:srgbClr val="000000"/>
                </a:solidFill>
                <a:effectLst/>
                <a:latin typeface="Times New Roman" panose="02020603050405020304" pitchFamily="18" charset="0"/>
                <a:cs typeface="Times New Roman" panose="02020603050405020304" pitchFamily="18" charset="0"/>
              </a:rPr>
              <a:t>rs.getString</a:t>
            </a:r>
            <a:r>
              <a:rPr lang="en-US" sz="2200" b="0" i="0" dirty="0" smtClean="0">
                <a:solidFill>
                  <a:srgbClr val="000000"/>
                </a:solidFill>
                <a:effectLst/>
                <a:latin typeface="Times New Roman" panose="02020603050405020304" pitchFamily="18" charset="0"/>
                <a:cs typeface="Times New Roman" panose="02020603050405020304" pitchFamily="18" charset="0"/>
              </a:rPr>
              <a:t>(</a:t>
            </a:r>
            <a:r>
              <a:rPr lang="en-US" sz="2200" b="0" i="0" dirty="0" smtClean="0">
                <a:solidFill>
                  <a:srgbClr val="C00000"/>
                </a:solidFill>
                <a:effectLst/>
                <a:latin typeface="Times New Roman" panose="02020603050405020304" pitchFamily="18" charset="0"/>
                <a:cs typeface="Times New Roman" panose="02020603050405020304" pitchFamily="18" charset="0"/>
              </a:rPr>
              <a:t>3</a:t>
            </a:r>
            <a:r>
              <a:rPr lang="en-US" sz="2200" b="0" i="0" dirty="0" smtClean="0">
                <a:solidFill>
                  <a:srgbClr val="000000"/>
                </a:solidFill>
                <a:effectLst/>
                <a:latin typeface="Times New Roman" panose="02020603050405020304" pitchFamily="18" charset="0"/>
                <a:cs typeface="Times New Roman" panose="02020603050405020304" pitchFamily="18" charset="0"/>
              </a:rPr>
              <a:t>));  	</a:t>
            </a:r>
            <a:r>
              <a:rPr lang="en-US" sz="2200" b="0" i="0" dirty="0" err="1" smtClean="0">
                <a:solidFill>
                  <a:srgbClr val="000000"/>
                </a:solidFill>
                <a:effectLst/>
                <a:latin typeface="Times New Roman" panose="02020603050405020304" pitchFamily="18" charset="0"/>
                <a:cs typeface="Times New Roman" panose="02020603050405020304" pitchFamily="18" charset="0"/>
              </a:rPr>
              <a:t>con.close</a:t>
            </a:r>
            <a:r>
              <a:rPr lang="en-US" sz="2200" b="0" i="0" dirty="0" smtClean="0">
                <a:solidFill>
                  <a:srgbClr val="000000"/>
                </a:solidFill>
                <a:effectLst/>
                <a:latin typeface="Times New Roman" panose="02020603050405020304" pitchFamily="18" charset="0"/>
                <a:cs typeface="Times New Roman" panose="02020603050405020304" pitchFamily="18" charset="0"/>
              </a:rPr>
              <a:t>();  </a:t>
            </a:r>
          </a:p>
          <a:p>
            <a:r>
              <a:rPr lang="en-US" sz="2200" dirty="0">
                <a:solidFill>
                  <a:srgbClr val="000000"/>
                </a:solidFill>
                <a:latin typeface="Times New Roman" panose="02020603050405020304" pitchFamily="18" charset="0"/>
                <a:cs typeface="Times New Roman" panose="02020603050405020304" pitchFamily="18" charset="0"/>
              </a:rPr>
              <a:t> </a:t>
            </a:r>
            <a:r>
              <a:rPr lang="en-US" sz="2200" dirty="0" smtClean="0">
                <a:solidFill>
                  <a:srgbClr val="000000"/>
                </a:solidFill>
                <a:latin typeface="Times New Roman" panose="02020603050405020304" pitchFamily="18" charset="0"/>
                <a:cs typeface="Times New Roman" panose="02020603050405020304" pitchFamily="18" charset="0"/>
              </a:rPr>
              <a:t>     </a:t>
            </a:r>
            <a:r>
              <a:rPr lang="en-US" sz="2200" b="0" i="0" dirty="0" smtClean="0">
                <a:solidFill>
                  <a:srgbClr val="000000"/>
                </a:solidFill>
                <a:effectLst/>
                <a:latin typeface="Times New Roman" panose="02020603050405020304" pitchFamily="18" charset="0"/>
                <a:cs typeface="Times New Roman" panose="02020603050405020304" pitchFamily="18" charset="0"/>
              </a:rPr>
              <a:t>}</a:t>
            </a:r>
            <a:r>
              <a:rPr lang="en-US" sz="2200" b="1" i="0" dirty="0" smtClean="0">
                <a:solidFill>
                  <a:srgbClr val="006699"/>
                </a:solidFill>
                <a:effectLst/>
                <a:latin typeface="Times New Roman" panose="02020603050405020304" pitchFamily="18" charset="0"/>
                <a:cs typeface="Times New Roman" panose="02020603050405020304" pitchFamily="18" charset="0"/>
              </a:rPr>
              <a:t>catch</a:t>
            </a:r>
            <a:r>
              <a:rPr lang="en-US" sz="2200" b="0" i="0" dirty="0" smtClean="0">
                <a:solidFill>
                  <a:srgbClr val="000000"/>
                </a:solidFill>
                <a:effectLst/>
                <a:latin typeface="Times New Roman" panose="02020603050405020304" pitchFamily="18" charset="0"/>
                <a:cs typeface="Times New Roman" panose="02020603050405020304" pitchFamily="18" charset="0"/>
              </a:rPr>
              <a:t>(Exception e){ </a:t>
            </a:r>
            <a:r>
              <a:rPr lang="en-US" sz="2200" b="0" i="0" dirty="0" err="1" smtClean="0">
                <a:solidFill>
                  <a:srgbClr val="000000"/>
                </a:solidFill>
                <a:effectLst/>
                <a:latin typeface="Times New Roman" panose="02020603050405020304" pitchFamily="18" charset="0"/>
                <a:cs typeface="Times New Roman" panose="02020603050405020304" pitchFamily="18" charset="0"/>
              </a:rPr>
              <a:t>System.out.println</a:t>
            </a:r>
            <a:r>
              <a:rPr lang="en-US" sz="2200" b="0" i="0" dirty="0" smtClean="0">
                <a:solidFill>
                  <a:srgbClr val="000000"/>
                </a:solidFill>
                <a:effectLst/>
                <a:latin typeface="Times New Roman" panose="02020603050405020304" pitchFamily="18" charset="0"/>
                <a:cs typeface="Times New Roman" panose="02020603050405020304" pitchFamily="18" charset="0"/>
              </a:rPr>
              <a:t>(e);}  </a:t>
            </a:r>
          </a:p>
          <a:p>
            <a:r>
              <a:rPr lang="en-US" sz="2200" b="0" i="0" dirty="0" smtClean="0">
                <a:solidFill>
                  <a:srgbClr val="000000"/>
                </a:solidFill>
                <a:effectLst/>
                <a:latin typeface="Times New Roman" panose="02020603050405020304" pitchFamily="18" charset="0"/>
                <a:cs typeface="Times New Roman" panose="02020603050405020304" pitchFamily="18" charset="0"/>
              </a:rPr>
              <a:t>   }  </a:t>
            </a:r>
          </a:p>
          <a:p>
            <a:r>
              <a:rPr lang="en-US" sz="2200" b="0" i="0" dirty="0" smtClean="0">
                <a:solidFill>
                  <a:srgbClr val="000000"/>
                </a:solidFill>
                <a:effectLst/>
                <a:latin typeface="Times New Roman" panose="02020603050405020304" pitchFamily="18" charset="0"/>
                <a:cs typeface="Times New Roman" panose="02020603050405020304" pitchFamily="18" charset="0"/>
              </a:rPr>
              <a:t>}  </a:t>
            </a:r>
            <a:endParaRPr lang="en-US" sz="22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56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8230766" y="3136774"/>
            <a:ext cx="6589553" cy="617514"/>
          </a:xfrm>
        </p:spPr>
        <p:txBody>
          <a:bodyPr>
            <a:normAutofit/>
          </a:bodyPr>
          <a:lstStyle/>
          <a:p>
            <a:pPr algn="ctr"/>
            <a:r>
              <a:rPr lang="en-US" sz="3000" dirty="0"/>
              <a:t>A Java MySQL INSERT example </a:t>
            </a:r>
          </a:p>
        </p:txBody>
      </p:sp>
      <p:sp>
        <p:nvSpPr>
          <p:cNvPr id="7" name="Rectangle 6"/>
          <p:cNvSpPr/>
          <p:nvPr/>
        </p:nvSpPr>
        <p:spPr>
          <a:xfrm>
            <a:off x="707302" y="150754"/>
            <a:ext cx="9480645" cy="6740307"/>
          </a:xfrm>
          <a:prstGeom prst="rect">
            <a:avLst/>
          </a:prstGeom>
        </p:spPr>
        <p:txBody>
          <a:bodyPr wrap="square">
            <a:spAutoFit/>
          </a:bodyPr>
          <a:lstStyle/>
          <a:p>
            <a:r>
              <a:rPr lang="en-US" dirty="0"/>
              <a:t>import </a:t>
            </a:r>
            <a:r>
              <a:rPr lang="en-US" dirty="0" err="1"/>
              <a:t>java.sql</a:t>
            </a:r>
            <a:r>
              <a:rPr lang="en-US" dirty="0"/>
              <a:t>.*;</a:t>
            </a:r>
          </a:p>
          <a:p>
            <a:r>
              <a:rPr lang="en-US" dirty="0" smtClean="0"/>
              <a:t>public </a:t>
            </a:r>
            <a:r>
              <a:rPr lang="en-US" dirty="0"/>
              <a:t>class </a:t>
            </a:r>
            <a:r>
              <a:rPr lang="en-US" dirty="0" err="1"/>
              <a:t>JavaMysqlInsertExample</a:t>
            </a:r>
            <a:endParaRPr lang="en-US" dirty="0"/>
          </a:p>
          <a:p>
            <a:r>
              <a:rPr lang="en-US" dirty="0"/>
              <a:t>{</a:t>
            </a:r>
          </a:p>
          <a:p>
            <a:r>
              <a:rPr lang="en-US" dirty="0" smtClean="0"/>
              <a:t>  </a:t>
            </a:r>
            <a:r>
              <a:rPr lang="en-US" dirty="0"/>
              <a:t>public static void main(String[] </a:t>
            </a:r>
            <a:r>
              <a:rPr lang="en-US" dirty="0" err="1"/>
              <a:t>args</a:t>
            </a:r>
            <a:r>
              <a:rPr lang="en-US" dirty="0"/>
              <a:t>)</a:t>
            </a:r>
          </a:p>
          <a:p>
            <a:r>
              <a:rPr lang="en-US" dirty="0"/>
              <a:t>  {</a:t>
            </a:r>
          </a:p>
          <a:p>
            <a:r>
              <a:rPr lang="en-US" dirty="0"/>
              <a:t>    try</a:t>
            </a:r>
          </a:p>
          <a:p>
            <a:r>
              <a:rPr lang="en-US" dirty="0"/>
              <a:t>    {</a:t>
            </a:r>
          </a:p>
          <a:p>
            <a:r>
              <a:rPr lang="en-US" dirty="0" smtClean="0"/>
              <a:t>      String </a:t>
            </a:r>
            <a:r>
              <a:rPr lang="en-US" dirty="0" err="1"/>
              <a:t>myDriver</a:t>
            </a:r>
            <a:r>
              <a:rPr lang="en-US" dirty="0"/>
              <a:t> = "</a:t>
            </a:r>
            <a:r>
              <a:rPr lang="en-US" dirty="0" err="1"/>
              <a:t>org.gjt.mm.mysql.Driver</a:t>
            </a:r>
            <a:r>
              <a:rPr lang="en-US" dirty="0"/>
              <a:t>";</a:t>
            </a:r>
          </a:p>
          <a:p>
            <a:r>
              <a:rPr lang="en-US" dirty="0"/>
              <a:t>      String </a:t>
            </a:r>
            <a:r>
              <a:rPr lang="en-US" dirty="0" err="1"/>
              <a:t>myUrl</a:t>
            </a:r>
            <a:r>
              <a:rPr lang="en-US" dirty="0"/>
              <a:t> = "</a:t>
            </a:r>
            <a:r>
              <a:rPr lang="en-US" dirty="0" err="1"/>
              <a:t>jdbc:mysql</a:t>
            </a:r>
            <a:r>
              <a:rPr lang="en-US" dirty="0"/>
              <a:t>://</a:t>
            </a:r>
            <a:r>
              <a:rPr lang="en-US" dirty="0" err="1"/>
              <a:t>localhost</a:t>
            </a:r>
            <a:r>
              <a:rPr lang="en-US" dirty="0"/>
              <a:t>/test";</a:t>
            </a:r>
          </a:p>
          <a:p>
            <a:r>
              <a:rPr lang="en-US" dirty="0"/>
              <a:t>      </a:t>
            </a:r>
            <a:r>
              <a:rPr lang="en-US" dirty="0" err="1"/>
              <a:t>Class.forName</a:t>
            </a:r>
            <a:r>
              <a:rPr lang="en-US" dirty="0"/>
              <a:t>(</a:t>
            </a:r>
            <a:r>
              <a:rPr lang="en-US" dirty="0" err="1"/>
              <a:t>myDriver</a:t>
            </a:r>
            <a:r>
              <a:rPr lang="en-US" dirty="0"/>
              <a:t>);</a:t>
            </a:r>
          </a:p>
          <a:p>
            <a:r>
              <a:rPr lang="en-US" dirty="0"/>
              <a:t>      Connection conn = </a:t>
            </a:r>
            <a:r>
              <a:rPr lang="en-US" dirty="0" err="1"/>
              <a:t>DriverManager.getConnection</a:t>
            </a:r>
            <a:r>
              <a:rPr lang="en-US" dirty="0"/>
              <a:t>(</a:t>
            </a:r>
            <a:r>
              <a:rPr lang="en-US" dirty="0" err="1"/>
              <a:t>myUrl</a:t>
            </a:r>
            <a:r>
              <a:rPr lang="en-US" dirty="0"/>
              <a:t>, "root", "");</a:t>
            </a:r>
          </a:p>
          <a:p>
            <a:r>
              <a:rPr lang="en-US" dirty="0"/>
              <a:t>      </a:t>
            </a:r>
            <a:r>
              <a:rPr lang="en-US" dirty="0" smtClean="0"/>
              <a:t>Statement </a:t>
            </a:r>
            <a:r>
              <a:rPr lang="en-US" dirty="0" err="1"/>
              <a:t>st</a:t>
            </a:r>
            <a:r>
              <a:rPr lang="en-US" dirty="0"/>
              <a:t> = </a:t>
            </a:r>
            <a:r>
              <a:rPr lang="en-US" dirty="0" err="1"/>
              <a:t>conn.createStatement</a:t>
            </a:r>
            <a:r>
              <a:rPr lang="en-US" dirty="0"/>
              <a:t>();</a:t>
            </a:r>
          </a:p>
          <a:p>
            <a:r>
              <a:rPr lang="en-US" dirty="0" smtClean="0"/>
              <a:t>       </a:t>
            </a:r>
            <a:r>
              <a:rPr lang="en-US" dirty="0" err="1" smtClean="0"/>
              <a:t>st.executeUpdate</a:t>
            </a:r>
            <a:r>
              <a:rPr lang="en-US" dirty="0"/>
              <a:t>("INSERT INTO users (</a:t>
            </a:r>
            <a:r>
              <a:rPr lang="en-US" dirty="0" err="1"/>
              <a:t>first_name</a:t>
            </a:r>
            <a:r>
              <a:rPr lang="en-US" dirty="0"/>
              <a:t>, </a:t>
            </a:r>
            <a:r>
              <a:rPr lang="en-US" dirty="0" err="1"/>
              <a:t>last_name</a:t>
            </a:r>
            <a:r>
              <a:rPr lang="en-US" dirty="0"/>
              <a:t>, </a:t>
            </a:r>
            <a:r>
              <a:rPr lang="en-US" dirty="0" err="1"/>
              <a:t>is_admin</a:t>
            </a:r>
            <a:r>
              <a:rPr lang="en-US" dirty="0"/>
              <a:t>, </a:t>
            </a:r>
            <a:r>
              <a:rPr lang="en-US" dirty="0" err="1"/>
              <a:t>num_points</a:t>
            </a:r>
            <a:r>
              <a:rPr lang="en-US" dirty="0"/>
              <a:t>) "</a:t>
            </a:r>
          </a:p>
          <a:p>
            <a:r>
              <a:rPr lang="en-US" dirty="0"/>
              <a:t>          +"VALUES ('Fred', '</a:t>
            </a:r>
            <a:r>
              <a:rPr lang="en-US" dirty="0" err="1"/>
              <a:t>Flinstone</a:t>
            </a:r>
            <a:r>
              <a:rPr lang="en-US" dirty="0"/>
              <a:t>', false, 10000)");</a:t>
            </a:r>
          </a:p>
          <a:p>
            <a:r>
              <a:rPr lang="en-US" dirty="0" smtClean="0"/>
              <a:t>      </a:t>
            </a:r>
            <a:r>
              <a:rPr lang="en-US" dirty="0" err="1"/>
              <a:t>conn.close</a:t>
            </a:r>
            <a:r>
              <a:rPr lang="en-US" dirty="0"/>
              <a:t>();</a:t>
            </a:r>
          </a:p>
          <a:p>
            <a:r>
              <a:rPr lang="en-US" dirty="0"/>
              <a:t>    }</a:t>
            </a:r>
          </a:p>
          <a:p>
            <a:r>
              <a:rPr lang="en-US" dirty="0"/>
              <a:t>    catch (Exception e)</a:t>
            </a:r>
          </a:p>
          <a:p>
            <a:r>
              <a:rPr lang="en-US" dirty="0"/>
              <a:t>    {</a:t>
            </a:r>
          </a:p>
          <a:p>
            <a:r>
              <a:rPr lang="en-US" dirty="0"/>
              <a:t>      </a:t>
            </a:r>
            <a:r>
              <a:rPr lang="en-US" dirty="0" err="1"/>
              <a:t>System.err.println</a:t>
            </a:r>
            <a:r>
              <a:rPr lang="en-US" dirty="0"/>
              <a:t>("Got an exception!");</a:t>
            </a:r>
          </a:p>
          <a:p>
            <a:r>
              <a:rPr lang="en-US" dirty="0"/>
              <a:t>      </a:t>
            </a:r>
            <a:r>
              <a:rPr lang="en-US" dirty="0" err="1"/>
              <a:t>System.err.println</a:t>
            </a:r>
            <a:r>
              <a:rPr lang="en-US" dirty="0"/>
              <a:t>(</a:t>
            </a:r>
            <a:r>
              <a:rPr lang="en-US" dirty="0" err="1"/>
              <a:t>e.getMessage</a:t>
            </a:r>
            <a:r>
              <a:rPr lang="en-US" dirty="0"/>
              <a:t>());</a:t>
            </a:r>
          </a:p>
          <a:p>
            <a:r>
              <a:rPr lang="en-US" dirty="0"/>
              <a:t>    }</a:t>
            </a:r>
          </a:p>
          <a:p>
            <a:endParaRPr lang="en-US" dirty="0"/>
          </a:p>
          <a:p>
            <a:r>
              <a:rPr lang="en-US" dirty="0"/>
              <a:t>  }</a:t>
            </a:r>
          </a:p>
          <a:p>
            <a:r>
              <a:rPr lang="en-US" dirty="0"/>
              <a:t>}</a:t>
            </a:r>
          </a:p>
        </p:txBody>
      </p:sp>
    </p:spTree>
    <p:extLst>
      <p:ext uri="{BB962C8B-B14F-4D97-AF65-F5344CB8AC3E}">
        <p14:creationId xmlns:p14="http://schemas.microsoft.com/office/powerpoint/2010/main" val="2513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Classtest</a:t>
            </a:r>
            <a:endParaRPr lang="en-US" dirty="0"/>
          </a:p>
        </p:txBody>
      </p:sp>
      <p:sp>
        <p:nvSpPr>
          <p:cNvPr id="3" name="Content Placeholder 2"/>
          <p:cNvSpPr>
            <a:spLocks noGrp="1"/>
          </p:cNvSpPr>
          <p:nvPr>
            <p:ph idx="1"/>
          </p:nvPr>
        </p:nvSpPr>
        <p:spPr/>
        <p:txBody>
          <a:bodyPr/>
          <a:lstStyle/>
          <a:p>
            <a:r>
              <a:rPr lang="en-US" dirty="0" smtClean="0"/>
              <a:t>Make a registration page, login page and listing page. Insert data from registration page, check it in login and display listing page.</a:t>
            </a:r>
            <a:endParaRPr lang="en-US" dirty="0"/>
          </a:p>
        </p:txBody>
      </p:sp>
    </p:spTree>
    <p:extLst>
      <p:ext uri="{BB962C8B-B14F-4D97-AF65-F5344CB8AC3E}">
        <p14:creationId xmlns:p14="http://schemas.microsoft.com/office/powerpoint/2010/main" val="34361305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7755" y="323565"/>
            <a:ext cx="4276725" cy="533400"/>
          </a:xfrm>
          <a:prstGeom prst="rect">
            <a:avLst/>
          </a:prstGeom>
        </p:spPr>
      </p:pic>
      <p:sp>
        <p:nvSpPr>
          <p:cNvPr id="5" name="Rectangle 4"/>
          <p:cNvSpPr/>
          <p:nvPr/>
        </p:nvSpPr>
        <p:spPr>
          <a:xfrm>
            <a:off x="577755" y="1138535"/>
            <a:ext cx="4276725" cy="553998"/>
          </a:xfrm>
          <a:prstGeom prst="rect">
            <a:avLst/>
          </a:prstGeom>
        </p:spPr>
        <p:txBody>
          <a:bodyPr wrap="square">
            <a:spAutoFit/>
          </a:bodyPr>
          <a:lstStyle/>
          <a:p>
            <a:r>
              <a:rPr lang="en-US" sz="1500" dirty="0">
                <a:solidFill>
                  <a:srgbClr val="000000"/>
                </a:solidFill>
                <a:latin typeface="+mj-lt"/>
              </a:rPr>
              <a:t>The </a:t>
            </a:r>
            <a:r>
              <a:rPr lang="en-US" sz="1500" dirty="0" err="1">
                <a:solidFill>
                  <a:srgbClr val="000000"/>
                </a:solidFill>
                <a:latin typeface="+mj-lt"/>
              </a:rPr>
              <a:t>PreparedStatement</a:t>
            </a:r>
            <a:r>
              <a:rPr lang="en-US" sz="1500" dirty="0">
                <a:solidFill>
                  <a:srgbClr val="000000"/>
                </a:solidFill>
                <a:latin typeface="+mj-lt"/>
              </a:rPr>
              <a:t> interface is a </a:t>
            </a:r>
            <a:r>
              <a:rPr lang="en-US" sz="1500" dirty="0" err="1">
                <a:solidFill>
                  <a:srgbClr val="000000"/>
                </a:solidFill>
                <a:latin typeface="+mj-lt"/>
              </a:rPr>
              <a:t>subinterface</a:t>
            </a:r>
            <a:r>
              <a:rPr lang="en-US" sz="1500" dirty="0">
                <a:solidFill>
                  <a:srgbClr val="000000"/>
                </a:solidFill>
                <a:latin typeface="+mj-lt"/>
              </a:rPr>
              <a:t> of Statement. It is used to execute parameterized query.</a:t>
            </a:r>
            <a:endParaRPr lang="en-US" sz="1500" dirty="0">
              <a:latin typeface="+mj-lt"/>
            </a:endParaRPr>
          </a:p>
        </p:txBody>
      </p:sp>
      <p:pic>
        <p:nvPicPr>
          <p:cNvPr id="6" name="Picture 5"/>
          <p:cNvPicPr>
            <a:picLocks noChangeAspect="1"/>
          </p:cNvPicPr>
          <p:nvPr/>
        </p:nvPicPr>
        <p:blipFill>
          <a:blip r:embed="rId3"/>
          <a:stretch>
            <a:fillRect/>
          </a:stretch>
        </p:blipFill>
        <p:spPr>
          <a:xfrm>
            <a:off x="6587317" y="203365"/>
            <a:ext cx="4016993" cy="698110"/>
          </a:xfrm>
          <a:prstGeom prst="rect">
            <a:avLst/>
          </a:prstGeom>
        </p:spPr>
      </p:pic>
      <p:sp>
        <p:nvSpPr>
          <p:cNvPr id="7" name="Rectangle 6"/>
          <p:cNvSpPr/>
          <p:nvPr/>
        </p:nvSpPr>
        <p:spPr>
          <a:xfrm>
            <a:off x="5547813" y="1149420"/>
            <a:ext cx="6096000" cy="553998"/>
          </a:xfrm>
          <a:prstGeom prst="rect">
            <a:avLst/>
          </a:prstGeom>
        </p:spPr>
        <p:txBody>
          <a:bodyPr wrap="square">
            <a:spAutoFit/>
          </a:bodyPr>
          <a:lstStyle/>
          <a:p>
            <a:r>
              <a:rPr lang="en-US" sz="1500" dirty="0">
                <a:solidFill>
                  <a:srgbClr val="000000"/>
                </a:solidFill>
                <a:latin typeface="+mj-lt"/>
              </a:rPr>
              <a:t>As you can see, we are passing parameter (?) for the values. Its value will be set by calling the setter methods of </a:t>
            </a:r>
            <a:r>
              <a:rPr lang="en-US" sz="1500" dirty="0" err="1">
                <a:solidFill>
                  <a:srgbClr val="000000"/>
                </a:solidFill>
                <a:latin typeface="+mj-lt"/>
              </a:rPr>
              <a:t>PreparedStatement</a:t>
            </a:r>
            <a:r>
              <a:rPr lang="en-US" sz="1500" dirty="0">
                <a:solidFill>
                  <a:srgbClr val="000000"/>
                </a:solidFill>
                <a:latin typeface="+mj-lt"/>
              </a:rPr>
              <a:t>.</a:t>
            </a:r>
          </a:p>
        </p:txBody>
      </p:sp>
      <p:sp>
        <p:nvSpPr>
          <p:cNvPr id="8" name="Rectangle 7"/>
          <p:cNvSpPr/>
          <p:nvPr/>
        </p:nvSpPr>
        <p:spPr>
          <a:xfrm>
            <a:off x="491317" y="1940277"/>
            <a:ext cx="4426088" cy="1246495"/>
          </a:xfrm>
          <a:prstGeom prst="rect">
            <a:avLst/>
          </a:prstGeom>
        </p:spPr>
        <p:txBody>
          <a:bodyPr wrap="square">
            <a:spAutoFit/>
          </a:bodyPr>
          <a:lstStyle/>
          <a:p>
            <a:pPr algn="ctr"/>
            <a:r>
              <a:rPr lang="en-US" sz="1500" b="1" dirty="0">
                <a:solidFill>
                  <a:srgbClr val="000000"/>
                </a:solidFill>
                <a:latin typeface="+mj-lt"/>
              </a:rPr>
              <a:t>Why use </a:t>
            </a:r>
            <a:r>
              <a:rPr lang="en-US" sz="1500" b="1" dirty="0" err="1">
                <a:solidFill>
                  <a:srgbClr val="000000"/>
                </a:solidFill>
                <a:latin typeface="+mj-lt"/>
              </a:rPr>
              <a:t>PreparedStatement</a:t>
            </a:r>
            <a:r>
              <a:rPr lang="en-US" sz="1500" b="1" dirty="0" smtClean="0">
                <a:solidFill>
                  <a:srgbClr val="000000"/>
                </a:solidFill>
                <a:latin typeface="+mj-lt"/>
              </a:rPr>
              <a:t>?</a:t>
            </a:r>
          </a:p>
          <a:p>
            <a:pPr algn="ctr"/>
            <a:endParaRPr lang="en-US" sz="1500" b="1" dirty="0">
              <a:solidFill>
                <a:srgbClr val="000000"/>
              </a:solidFill>
              <a:latin typeface="+mj-lt"/>
            </a:endParaRPr>
          </a:p>
          <a:p>
            <a:r>
              <a:rPr lang="en-US" sz="1500" dirty="0">
                <a:solidFill>
                  <a:srgbClr val="000000"/>
                </a:solidFill>
                <a:latin typeface="+mj-lt"/>
              </a:rPr>
              <a:t>Improves performance: The performance of the application will be faster if you use </a:t>
            </a:r>
            <a:r>
              <a:rPr lang="en-US" sz="1500" dirty="0" err="1">
                <a:solidFill>
                  <a:srgbClr val="000000"/>
                </a:solidFill>
                <a:latin typeface="+mj-lt"/>
              </a:rPr>
              <a:t>PreparedStatement</a:t>
            </a:r>
            <a:r>
              <a:rPr lang="en-US" sz="1500" dirty="0">
                <a:solidFill>
                  <a:srgbClr val="000000"/>
                </a:solidFill>
                <a:latin typeface="+mj-lt"/>
              </a:rPr>
              <a:t> interface because query is compiled only once.</a:t>
            </a:r>
          </a:p>
        </p:txBody>
      </p:sp>
      <p:sp>
        <p:nvSpPr>
          <p:cNvPr id="9" name="Rectangle 8"/>
          <p:cNvSpPr/>
          <p:nvPr/>
        </p:nvSpPr>
        <p:spPr>
          <a:xfrm>
            <a:off x="109179" y="3638857"/>
            <a:ext cx="4608823" cy="1015663"/>
          </a:xfrm>
          <a:prstGeom prst="rect">
            <a:avLst/>
          </a:prstGeom>
        </p:spPr>
        <p:txBody>
          <a:bodyPr wrap="square">
            <a:spAutoFit/>
          </a:bodyPr>
          <a:lstStyle/>
          <a:p>
            <a:r>
              <a:rPr lang="en-US" sz="1500" b="1" dirty="0">
                <a:solidFill>
                  <a:srgbClr val="000000"/>
                </a:solidFill>
                <a:latin typeface="+mj-lt"/>
              </a:rPr>
              <a:t>How to get the instance of </a:t>
            </a:r>
            <a:r>
              <a:rPr lang="en-US" sz="1500" b="1" dirty="0" err="1">
                <a:solidFill>
                  <a:srgbClr val="000000"/>
                </a:solidFill>
                <a:latin typeface="+mj-lt"/>
              </a:rPr>
              <a:t>PreparedStatement</a:t>
            </a:r>
            <a:r>
              <a:rPr lang="en-US" sz="1500" b="1" dirty="0" smtClean="0">
                <a:solidFill>
                  <a:srgbClr val="000000"/>
                </a:solidFill>
                <a:latin typeface="+mj-lt"/>
              </a:rPr>
              <a:t>?</a:t>
            </a:r>
          </a:p>
          <a:p>
            <a:endParaRPr lang="en-US" sz="1500" b="1" dirty="0">
              <a:solidFill>
                <a:srgbClr val="000000"/>
              </a:solidFill>
              <a:latin typeface="+mj-lt"/>
            </a:endParaRPr>
          </a:p>
          <a:p>
            <a:r>
              <a:rPr lang="en-US" sz="1500" dirty="0">
                <a:solidFill>
                  <a:srgbClr val="000000"/>
                </a:solidFill>
                <a:latin typeface="+mj-lt"/>
              </a:rPr>
              <a:t>The </a:t>
            </a:r>
            <a:r>
              <a:rPr lang="en-US" sz="1500" dirty="0" err="1">
                <a:solidFill>
                  <a:srgbClr val="000000"/>
                </a:solidFill>
                <a:latin typeface="+mj-lt"/>
              </a:rPr>
              <a:t>prepareStatement</a:t>
            </a:r>
            <a:r>
              <a:rPr lang="en-US" sz="1500" dirty="0">
                <a:solidFill>
                  <a:srgbClr val="000000"/>
                </a:solidFill>
                <a:latin typeface="+mj-lt"/>
              </a:rPr>
              <a:t>() method of Connection interface is used to return the object of </a:t>
            </a:r>
            <a:r>
              <a:rPr lang="en-US" sz="1500" dirty="0" err="1">
                <a:solidFill>
                  <a:srgbClr val="000000"/>
                </a:solidFill>
                <a:latin typeface="+mj-lt"/>
              </a:rPr>
              <a:t>PreparedStatement</a:t>
            </a:r>
            <a:r>
              <a:rPr lang="en-US" sz="1500" dirty="0">
                <a:solidFill>
                  <a:srgbClr val="000000"/>
                </a:solidFill>
                <a:latin typeface="+mj-lt"/>
              </a:rPr>
              <a:t>. </a:t>
            </a:r>
          </a:p>
        </p:txBody>
      </p:sp>
      <p:sp>
        <p:nvSpPr>
          <p:cNvPr id="11" name="Rectangle 10"/>
          <p:cNvSpPr/>
          <p:nvPr/>
        </p:nvSpPr>
        <p:spPr>
          <a:xfrm>
            <a:off x="6587317" y="1766697"/>
            <a:ext cx="4339650" cy="369332"/>
          </a:xfrm>
          <a:prstGeom prst="rect">
            <a:avLst/>
          </a:prstGeom>
        </p:spPr>
        <p:txBody>
          <a:bodyPr wrap="none">
            <a:spAutoFit/>
          </a:bodyPr>
          <a:lstStyle/>
          <a:p>
            <a:r>
              <a:rPr lang="en-US" dirty="0">
                <a:solidFill>
                  <a:srgbClr val="610B4B"/>
                </a:solidFill>
                <a:latin typeface="erdana"/>
              </a:rPr>
              <a:t>Methods of </a:t>
            </a:r>
            <a:r>
              <a:rPr lang="en-US" dirty="0" err="1">
                <a:solidFill>
                  <a:srgbClr val="610B4B"/>
                </a:solidFill>
                <a:latin typeface="erdana"/>
              </a:rPr>
              <a:t>PreparedStatement</a:t>
            </a:r>
            <a:r>
              <a:rPr lang="en-US" dirty="0">
                <a:solidFill>
                  <a:srgbClr val="610B4B"/>
                </a:solidFill>
                <a:latin typeface="erdana"/>
              </a:rPr>
              <a:t> interface</a:t>
            </a:r>
            <a:endParaRPr lang="en-US" b="0" i="0" dirty="0">
              <a:solidFill>
                <a:srgbClr val="610B4B"/>
              </a:solidFill>
              <a:effectLst/>
              <a:latin typeface="erdana"/>
            </a:endParaRPr>
          </a:p>
        </p:txBody>
      </p:sp>
      <p:graphicFrame>
        <p:nvGraphicFramePr>
          <p:cNvPr id="12" name="Table 11"/>
          <p:cNvGraphicFramePr>
            <a:graphicFrameLocks noGrp="1"/>
          </p:cNvGraphicFramePr>
          <p:nvPr>
            <p:extLst>
              <p:ext uri="{D42A27DB-BD31-4B8C-83A1-F6EECF244321}">
                <p14:modId xmlns:p14="http://schemas.microsoft.com/office/powerpoint/2010/main" val="3422741781"/>
              </p:ext>
            </p:extLst>
          </p:nvPr>
        </p:nvGraphicFramePr>
        <p:xfrm>
          <a:off x="6429760" y="2320695"/>
          <a:ext cx="5489600" cy="4384104"/>
        </p:xfrm>
        <a:graphic>
          <a:graphicData uri="http://schemas.openxmlformats.org/drawingml/2006/table">
            <a:tbl>
              <a:tblPr/>
              <a:tblGrid>
                <a:gridCol w="2418853"/>
                <a:gridCol w="3070747"/>
              </a:tblGrid>
              <a:tr h="646374">
                <a:tc>
                  <a:txBody>
                    <a:bodyPr/>
                    <a:lstStyle/>
                    <a:p>
                      <a:pPr algn="l" fontAlgn="t"/>
                      <a:r>
                        <a:rPr lang="en-US" sz="1500" dirty="0">
                          <a:solidFill>
                            <a:srgbClr val="000000"/>
                          </a:solidFill>
                          <a:effectLst/>
                          <a:latin typeface="+mj-lt"/>
                        </a:rPr>
                        <a:t>public void </a:t>
                      </a:r>
                      <a:r>
                        <a:rPr lang="en-US" sz="1500" dirty="0" err="1">
                          <a:solidFill>
                            <a:srgbClr val="000000"/>
                          </a:solidFill>
                          <a:effectLst/>
                          <a:latin typeface="+mj-lt"/>
                        </a:rPr>
                        <a:t>setInt</a:t>
                      </a:r>
                      <a:r>
                        <a:rPr lang="en-US" sz="1500" dirty="0">
                          <a:solidFill>
                            <a:srgbClr val="000000"/>
                          </a:solidFill>
                          <a:effectLst/>
                          <a:latin typeface="+mj-lt"/>
                        </a:rPr>
                        <a:t>(</a:t>
                      </a:r>
                      <a:r>
                        <a:rPr lang="en-US" sz="1500" dirty="0" err="1">
                          <a:solidFill>
                            <a:srgbClr val="000000"/>
                          </a:solidFill>
                          <a:effectLst/>
                          <a:latin typeface="+mj-lt"/>
                        </a:rPr>
                        <a:t>int</a:t>
                      </a:r>
                      <a:r>
                        <a:rPr lang="en-US" sz="1500" dirty="0">
                          <a:solidFill>
                            <a:srgbClr val="000000"/>
                          </a:solidFill>
                          <a:effectLst/>
                          <a:latin typeface="+mj-lt"/>
                        </a:rPr>
                        <a:t> </a:t>
                      </a:r>
                      <a:r>
                        <a:rPr lang="en-US" sz="1500" dirty="0" err="1">
                          <a:solidFill>
                            <a:srgbClr val="000000"/>
                          </a:solidFill>
                          <a:effectLst/>
                          <a:latin typeface="+mj-lt"/>
                        </a:rPr>
                        <a:t>paramIndex</a:t>
                      </a:r>
                      <a:r>
                        <a:rPr lang="en-US" sz="1500" dirty="0">
                          <a:solidFill>
                            <a:srgbClr val="000000"/>
                          </a:solidFill>
                          <a:effectLst/>
                          <a:latin typeface="+mj-lt"/>
                        </a:rPr>
                        <a:t>, </a:t>
                      </a:r>
                      <a:r>
                        <a:rPr lang="en-US" sz="1500" dirty="0" err="1">
                          <a:solidFill>
                            <a:srgbClr val="000000"/>
                          </a:solidFill>
                          <a:effectLst/>
                          <a:latin typeface="+mj-lt"/>
                        </a:rPr>
                        <a:t>int</a:t>
                      </a:r>
                      <a:r>
                        <a:rPr lang="en-US" sz="1500" dirty="0">
                          <a:solidFill>
                            <a:srgbClr val="000000"/>
                          </a:solidFill>
                          <a:effectLst/>
                          <a:latin typeface="+mj-lt"/>
                        </a:rPr>
                        <a:t> value)</a:t>
                      </a:r>
                    </a:p>
                  </a:txBody>
                  <a:tcPr marL="69733" marR="69733" marT="69733" marB="697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mj-lt"/>
                        </a:rPr>
                        <a:t>sets the integer value to the given parameter index.</a:t>
                      </a:r>
                    </a:p>
                  </a:txBody>
                  <a:tcPr marL="69733" marR="69733" marT="69733" marB="697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46374">
                <a:tc>
                  <a:txBody>
                    <a:bodyPr/>
                    <a:lstStyle/>
                    <a:p>
                      <a:pPr algn="l" fontAlgn="t"/>
                      <a:r>
                        <a:rPr lang="en-US" sz="1500">
                          <a:solidFill>
                            <a:srgbClr val="000000"/>
                          </a:solidFill>
                          <a:effectLst/>
                          <a:latin typeface="+mj-lt"/>
                        </a:rPr>
                        <a:t>public void setString(int paramIndex, String value)</a:t>
                      </a:r>
                    </a:p>
                  </a:txBody>
                  <a:tcPr marL="69733" marR="69733" marT="69733" marB="697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mj-lt"/>
                        </a:rPr>
                        <a:t>sets the String value to the given parameter index.</a:t>
                      </a:r>
                    </a:p>
                  </a:txBody>
                  <a:tcPr marL="69733" marR="69733" marT="69733" marB="697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46374">
                <a:tc>
                  <a:txBody>
                    <a:bodyPr/>
                    <a:lstStyle/>
                    <a:p>
                      <a:pPr algn="l" fontAlgn="t"/>
                      <a:r>
                        <a:rPr lang="en-US" sz="1500">
                          <a:solidFill>
                            <a:srgbClr val="000000"/>
                          </a:solidFill>
                          <a:effectLst/>
                          <a:latin typeface="+mj-lt"/>
                        </a:rPr>
                        <a:t>public void setFloat(int paramIndex, float value)</a:t>
                      </a:r>
                    </a:p>
                  </a:txBody>
                  <a:tcPr marL="69733" marR="69733" marT="69733" marB="697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mj-lt"/>
                        </a:rPr>
                        <a:t>sets the float value to the given parameter index.</a:t>
                      </a:r>
                    </a:p>
                  </a:txBody>
                  <a:tcPr marL="69733" marR="69733" marT="69733" marB="697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46374">
                <a:tc>
                  <a:txBody>
                    <a:bodyPr/>
                    <a:lstStyle/>
                    <a:p>
                      <a:pPr algn="l" fontAlgn="t"/>
                      <a:r>
                        <a:rPr lang="en-US" sz="1500" dirty="0">
                          <a:solidFill>
                            <a:srgbClr val="000000"/>
                          </a:solidFill>
                          <a:effectLst/>
                          <a:latin typeface="+mj-lt"/>
                        </a:rPr>
                        <a:t>public void </a:t>
                      </a:r>
                      <a:r>
                        <a:rPr lang="en-US" sz="1500" dirty="0" err="1">
                          <a:solidFill>
                            <a:srgbClr val="000000"/>
                          </a:solidFill>
                          <a:effectLst/>
                          <a:latin typeface="+mj-lt"/>
                        </a:rPr>
                        <a:t>setDouble</a:t>
                      </a:r>
                      <a:r>
                        <a:rPr lang="en-US" sz="1500" dirty="0">
                          <a:solidFill>
                            <a:srgbClr val="000000"/>
                          </a:solidFill>
                          <a:effectLst/>
                          <a:latin typeface="+mj-lt"/>
                        </a:rPr>
                        <a:t>(</a:t>
                      </a:r>
                      <a:r>
                        <a:rPr lang="en-US" sz="1500" dirty="0" err="1">
                          <a:solidFill>
                            <a:srgbClr val="000000"/>
                          </a:solidFill>
                          <a:effectLst/>
                          <a:latin typeface="+mj-lt"/>
                        </a:rPr>
                        <a:t>int</a:t>
                      </a:r>
                      <a:r>
                        <a:rPr lang="en-US" sz="1500" dirty="0">
                          <a:solidFill>
                            <a:srgbClr val="000000"/>
                          </a:solidFill>
                          <a:effectLst/>
                          <a:latin typeface="+mj-lt"/>
                        </a:rPr>
                        <a:t> </a:t>
                      </a:r>
                      <a:r>
                        <a:rPr lang="en-US" sz="1500" dirty="0" err="1">
                          <a:solidFill>
                            <a:srgbClr val="000000"/>
                          </a:solidFill>
                          <a:effectLst/>
                          <a:latin typeface="+mj-lt"/>
                        </a:rPr>
                        <a:t>paramIndex</a:t>
                      </a:r>
                      <a:r>
                        <a:rPr lang="en-US" sz="1500" dirty="0">
                          <a:solidFill>
                            <a:srgbClr val="000000"/>
                          </a:solidFill>
                          <a:effectLst/>
                          <a:latin typeface="+mj-lt"/>
                        </a:rPr>
                        <a:t>, double value)</a:t>
                      </a:r>
                    </a:p>
                  </a:txBody>
                  <a:tcPr marL="69733" marR="69733" marT="69733" marB="697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mj-lt"/>
                        </a:rPr>
                        <a:t>sets the double value to the given parameter index.</a:t>
                      </a:r>
                    </a:p>
                  </a:txBody>
                  <a:tcPr marL="69733" marR="69733" marT="69733" marB="697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99304">
                <a:tc>
                  <a:txBody>
                    <a:bodyPr/>
                    <a:lstStyle/>
                    <a:p>
                      <a:pPr algn="l" fontAlgn="t"/>
                      <a:r>
                        <a:rPr lang="en-US" sz="1500" dirty="0">
                          <a:solidFill>
                            <a:srgbClr val="000000"/>
                          </a:solidFill>
                          <a:effectLst/>
                          <a:latin typeface="+mj-lt"/>
                        </a:rPr>
                        <a:t>public </a:t>
                      </a:r>
                      <a:r>
                        <a:rPr lang="en-US" sz="1500" dirty="0" err="1">
                          <a:solidFill>
                            <a:srgbClr val="000000"/>
                          </a:solidFill>
                          <a:effectLst/>
                          <a:latin typeface="+mj-lt"/>
                        </a:rPr>
                        <a:t>int</a:t>
                      </a:r>
                      <a:r>
                        <a:rPr lang="en-US" sz="1500" dirty="0">
                          <a:solidFill>
                            <a:srgbClr val="000000"/>
                          </a:solidFill>
                          <a:effectLst/>
                          <a:latin typeface="+mj-lt"/>
                        </a:rPr>
                        <a:t> </a:t>
                      </a:r>
                      <a:r>
                        <a:rPr lang="en-US" sz="1500" dirty="0" err="1">
                          <a:solidFill>
                            <a:srgbClr val="000000"/>
                          </a:solidFill>
                          <a:effectLst/>
                          <a:latin typeface="+mj-lt"/>
                        </a:rPr>
                        <a:t>executeUpdate</a:t>
                      </a:r>
                      <a:r>
                        <a:rPr lang="en-US" sz="1500" dirty="0">
                          <a:solidFill>
                            <a:srgbClr val="000000"/>
                          </a:solidFill>
                          <a:effectLst/>
                          <a:latin typeface="+mj-lt"/>
                        </a:rPr>
                        <a:t>()</a:t>
                      </a:r>
                    </a:p>
                  </a:txBody>
                  <a:tcPr marL="69733" marR="69733" marT="69733" marB="697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mj-lt"/>
                        </a:rPr>
                        <a:t>executes the query. It is used for create, drop, insert, update, delete etc.</a:t>
                      </a:r>
                    </a:p>
                  </a:txBody>
                  <a:tcPr marL="69733" marR="69733" marT="69733" marB="697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99304">
                <a:tc>
                  <a:txBody>
                    <a:bodyPr/>
                    <a:lstStyle/>
                    <a:p>
                      <a:pPr algn="l" fontAlgn="t"/>
                      <a:r>
                        <a:rPr lang="en-US" sz="1500">
                          <a:solidFill>
                            <a:srgbClr val="000000"/>
                          </a:solidFill>
                          <a:effectLst/>
                          <a:latin typeface="+mj-lt"/>
                        </a:rPr>
                        <a:t>public ResultSet executeQuery()</a:t>
                      </a:r>
                    </a:p>
                  </a:txBody>
                  <a:tcPr marL="69733" marR="69733" marT="69733" marB="697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mj-lt"/>
                        </a:rPr>
                        <a:t>executes the select query. It returns an instance of </a:t>
                      </a:r>
                      <a:r>
                        <a:rPr lang="en-US" sz="1500" dirty="0" err="1">
                          <a:solidFill>
                            <a:srgbClr val="000000"/>
                          </a:solidFill>
                          <a:effectLst/>
                          <a:latin typeface="+mj-lt"/>
                        </a:rPr>
                        <a:t>ResultSet</a:t>
                      </a:r>
                      <a:r>
                        <a:rPr lang="en-US" sz="1500" dirty="0">
                          <a:solidFill>
                            <a:srgbClr val="000000"/>
                          </a:solidFill>
                          <a:effectLst/>
                          <a:latin typeface="+mj-lt"/>
                        </a:rPr>
                        <a:t>.</a:t>
                      </a:r>
                    </a:p>
                  </a:txBody>
                  <a:tcPr marL="69733" marR="69733" marT="69733" marB="697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13" name="Rectangle 12"/>
          <p:cNvSpPr/>
          <p:nvPr/>
        </p:nvSpPr>
        <p:spPr>
          <a:xfrm>
            <a:off x="429901" y="5316772"/>
            <a:ext cx="4155748" cy="553998"/>
          </a:xfrm>
          <a:prstGeom prst="rect">
            <a:avLst/>
          </a:prstGeom>
        </p:spPr>
        <p:txBody>
          <a:bodyPr wrap="square">
            <a:spAutoFit/>
          </a:bodyPr>
          <a:lstStyle/>
          <a:p>
            <a:r>
              <a:rPr lang="en-US" sz="1500" b="1" dirty="0">
                <a:solidFill>
                  <a:srgbClr val="006699"/>
                </a:solidFill>
                <a:latin typeface="+mj-lt"/>
              </a:rPr>
              <a:t>public</a:t>
            </a:r>
            <a:r>
              <a:rPr lang="en-US" sz="1500" b="1" dirty="0">
                <a:solidFill>
                  <a:srgbClr val="000000"/>
                </a:solidFill>
                <a:latin typeface="+mj-lt"/>
              </a:rPr>
              <a:t> </a:t>
            </a:r>
            <a:r>
              <a:rPr lang="en-US" sz="1500" b="1" dirty="0" err="1">
                <a:solidFill>
                  <a:srgbClr val="000000"/>
                </a:solidFill>
                <a:latin typeface="+mj-lt"/>
              </a:rPr>
              <a:t>PreparedStatement</a:t>
            </a:r>
            <a:r>
              <a:rPr lang="en-US" sz="1500" b="1" dirty="0">
                <a:solidFill>
                  <a:srgbClr val="000000"/>
                </a:solidFill>
                <a:latin typeface="+mj-lt"/>
              </a:rPr>
              <a:t> </a:t>
            </a:r>
            <a:r>
              <a:rPr lang="en-US" sz="1500" b="1" dirty="0" err="1">
                <a:solidFill>
                  <a:srgbClr val="000000"/>
                </a:solidFill>
                <a:latin typeface="+mj-lt"/>
              </a:rPr>
              <a:t>prepareStatement</a:t>
            </a:r>
            <a:r>
              <a:rPr lang="en-US" sz="1500" b="1" dirty="0">
                <a:solidFill>
                  <a:srgbClr val="000000"/>
                </a:solidFill>
                <a:latin typeface="+mj-lt"/>
              </a:rPr>
              <a:t>(String query)</a:t>
            </a:r>
            <a:r>
              <a:rPr lang="en-US" sz="1500" b="1" dirty="0">
                <a:solidFill>
                  <a:srgbClr val="006699"/>
                </a:solidFill>
                <a:latin typeface="+mj-lt"/>
              </a:rPr>
              <a:t>throws</a:t>
            </a:r>
            <a:r>
              <a:rPr lang="en-US" sz="1500" b="1" dirty="0">
                <a:solidFill>
                  <a:srgbClr val="000000"/>
                </a:solidFill>
                <a:latin typeface="+mj-lt"/>
              </a:rPr>
              <a:t> </a:t>
            </a:r>
            <a:r>
              <a:rPr lang="en-US" sz="1500" b="1" dirty="0" err="1">
                <a:solidFill>
                  <a:srgbClr val="000000"/>
                </a:solidFill>
                <a:latin typeface="+mj-lt"/>
              </a:rPr>
              <a:t>SQLException</a:t>
            </a:r>
            <a:r>
              <a:rPr lang="en-US" sz="1500" b="1" dirty="0">
                <a:solidFill>
                  <a:srgbClr val="000000"/>
                </a:solidFill>
                <a:latin typeface="+mj-lt"/>
              </a:rPr>
              <a:t>{}  </a:t>
            </a:r>
            <a:endParaRPr lang="en-US" sz="1500" b="1" dirty="0">
              <a:solidFill>
                <a:srgbClr val="000000"/>
              </a:solidFill>
              <a:effectLst/>
              <a:latin typeface="+mj-lt"/>
            </a:endParaRPr>
          </a:p>
        </p:txBody>
      </p:sp>
    </p:spTree>
    <p:extLst>
      <p:ext uri="{BB962C8B-B14F-4D97-AF65-F5344CB8AC3E}">
        <p14:creationId xmlns:p14="http://schemas.microsoft.com/office/powerpoint/2010/main" val="264152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42531" y="1551505"/>
            <a:ext cx="8061278" cy="2308324"/>
          </a:xfrm>
          <a:prstGeom prst="rect">
            <a:avLst/>
          </a:prstGeom>
        </p:spPr>
        <p:txBody>
          <a:bodyPr wrap="square">
            <a:spAutoFit/>
          </a:bodyPr>
          <a:lstStyle/>
          <a:p>
            <a:r>
              <a:rPr lang="en-US" b="1" dirty="0">
                <a:solidFill>
                  <a:srgbClr val="000000"/>
                </a:solidFill>
                <a:latin typeface="Times New Roman" panose="02020603050405020304" pitchFamily="18" charset="0"/>
              </a:rPr>
              <a:t>Unit 4: Database Connectivity (4 Hrs.) </a:t>
            </a:r>
            <a:endParaRPr lang="en-US" b="1" dirty="0" smtClean="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4.1. JDBC Architecture, JDBC Driver Types, JDBC Configuration, Managing Connections, Statements, Result Set, SQL Exceptions </a:t>
            </a:r>
            <a:endParaRPr lang="en-US" dirty="0" smtClean="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4.2. DDL and DML Operations using Java, Prepared Statements, Multiple Results, Scrollable Result Sets, Updateable Result Sets, Row Sets and Cached Row Sets, Transactions, SQL Escapes. </a:t>
            </a:r>
          </a:p>
        </p:txBody>
      </p:sp>
    </p:spTree>
    <p:extLst>
      <p:ext uri="{BB962C8B-B14F-4D97-AF65-F5344CB8AC3E}">
        <p14:creationId xmlns:p14="http://schemas.microsoft.com/office/powerpoint/2010/main" val="2021475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6811" y="348987"/>
            <a:ext cx="6000467" cy="369332"/>
          </a:xfrm>
          <a:prstGeom prst="rect">
            <a:avLst/>
          </a:prstGeom>
        </p:spPr>
        <p:txBody>
          <a:bodyPr wrap="square">
            <a:spAutoFit/>
          </a:bodyPr>
          <a:lstStyle/>
          <a:p>
            <a:r>
              <a:rPr lang="en-US" b="1" dirty="0">
                <a:solidFill>
                  <a:srgbClr val="610B4B"/>
                </a:solidFill>
                <a:latin typeface="+mj-lt"/>
              </a:rPr>
              <a:t>Example of </a:t>
            </a:r>
            <a:r>
              <a:rPr lang="en-US" b="1" dirty="0" err="1">
                <a:solidFill>
                  <a:srgbClr val="610B4B"/>
                </a:solidFill>
                <a:latin typeface="+mj-lt"/>
              </a:rPr>
              <a:t>PreparedStatement</a:t>
            </a:r>
            <a:r>
              <a:rPr lang="en-US" b="1" dirty="0">
                <a:solidFill>
                  <a:srgbClr val="610B4B"/>
                </a:solidFill>
                <a:latin typeface="+mj-lt"/>
              </a:rPr>
              <a:t> interface that inserts the record</a:t>
            </a:r>
            <a:endParaRPr lang="en-US" b="1" i="0" dirty="0">
              <a:solidFill>
                <a:srgbClr val="610B4B"/>
              </a:solidFill>
              <a:effectLst/>
              <a:latin typeface="+mj-lt"/>
            </a:endParaRPr>
          </a:p>
        </p:txBody>
      </p:sp>
      <p:sp>
        <p:nvSpPr>
          <p:cNvPr id="5" name="Rectangle 4"/>
          <p:cNvSpPr/>
          <p:nvPr/>
        </p:nvSpPr>
        <p:spPr>
          <a:xfrm>
            <a:off x="5409062" y="1446033"/>
            <a:ext cx="6096000" cy="369332"/>
          </a:xfrm>
          <a:prstGeom prst="rect">
            <a:avLst/>
          </a:prstGeom>
        </p:spPr>
        <p:txBody>
          <a:bodyPr>
            <a:spAutoFit/>
          </a:bodyPr>
          <a:lstStyle/>
          <a:p>
            <a:r>
              <a:rPr lang="en-US" dirty="0">
                <a:solidFill>
                  <a:srgbClr val="000000"/>
                </a:solidFill>
                <a:latin typeface="+mj-lt"/>
              </a:rPr>
              <a:t>create table </a:t>
            </a:r>
            <a:r>
              <a:rPr lang="en-US" dirty="0" err="1">
                <a:solidFill>
                  <a:srgbClr val="000000"/>
                </a:solidFill>
                <a:latin typeface="+mj-lt"/>
              </a:rPr>
              <a:t>emp</a:t>
            </a:r>
            <a:r>
              <a:rPr lang="en-US" dirty="0">
                <a:solidFill>
                  <a:srgbClr val="000000"/>
                </a:solidFill>
                <a:latin typeface="+mj-lt"/>
              </a:rPr>
              <a:t>(id number(</a:t>
            </a:r>
            <a:r>
              <a:rPr lang="en-US" dirty="0">
                <a:solidFill>
                  <a:srgbClr val="C00000"/>
                </a:solidFill>
                <a:latin typeface="+mj-lt"/>
              </a:rPr>
              <a:t>10</a:t>
            </a:r>
            <a:r>
              <a:rPr lang="en-US" dirty="0">
                <a:solidFill>
                  <a:srgbClr val="000000"/>
                </a:solidFill>
                <a:latin typeface="+mj-lt"/>
              </a:rPr>
              <a:t>),name varchar2(</a:t>
            </a:r>
            <a:r>
              <a:rPr lang="en-US" dirty="0">
                <a:solidFill>
                  <a:srgbClr val="C00000"/>
                </a:solidFill>
                <a:latin typeface="+mj-lt"/>
              </a:rPr>
              <a:t>50</a:t>
            </a:r>
            <a:r>
              <a:rPr lang="en-US" dirty="0">
                <a:solidFill>
                  <a:srgbClr val="000000"/>
                </a:solidFill>
                <a:latin typeface="+mj-lt"/>
              </a:rPr>
              <a:t>));  </a:t>
            </a:r>
            <a:endParaRPr lang="en-US" b="0" i="0" dirty="0">
              <a:solidFill>
                <a:srgbClr val="000000"/>
              </a:solidFill>
              <a:effectLst/>
              <a:latin typeface="+mj-lt"/>
            </a:endParaRPr>
          </a:p>
        </p:txBody>
      </p:sp>
      <p:sp>
        <p:nvSpPr>
          <p:cNvPr id="6" name="Rectangle 5"/>
          <p:cNvSpPr/>
          <p:nvPr/>
        </p:nvSpPr>
        <p:spPr>
          <a:xfrm>
            <a:off x="982639" y="1815365"/>
            <a:ext cx="9962866" cy="4478149"/>
          </a:xfrm>
          <a:prstGeom prst="rect">
            <a:avLst/>
          </a:prstGeom>
        </p:spPr>
        <p:txBody>
          <a:bodyPr wrap="square">
            <a:spAutoFit/>
          </a:bodyPr>
          <a:lstStyle/>
          <a:p>
            <a:r>
              <a:rPr lang="en-US" sz="1500" b="1" dirty="0">
                <a:solidFill>
                  <a:srgbClr val="006699"/>
                </a:solidFill>
                <a:latin typeface="+mj-lt"/>
              </a:rPr>
              <a:t>import</a:t>
            </a:r>
            <a:r>
              <a:rPr lang="en-US" sz="1500" dirty="0">
                <a:solidFill>
                  <a:srgbClr val="000000"/>
                </a:solidFill>
                <a:latin typeface="+mj-lt"/>
              </a:rPr>
              <a:t> </a:t>
            </a:r>
            <a:r>
              <a:rPr lang="en-US" sz="1500" dirty="0" err="1">
                <a:solidFill>
                  <a:srgbClr val="000000"/>
                </a:solidFill>
                <a:latin typeface="+mj-lt"/>
              </a:rPr>
              <a:t>java.sql</a:t>
            </a:r>
            <a:r>
              <a:rPr lang="en-US" sz="1500" dirty="0">
                <a:solidFill>
                  <a:srgbClr val="000000"/>
                </a:solidFill>
                <a:latin typeface="+mj-lt"/>
              </a:rPr>
              <a:t>.*;  </a:t>
            </a:r>
          </a:p>
          <a:p>
            <a:r>
              <a:rPr lang="en-US" sz="1500" b="1" dirty="0">
                <a:solidFill>
                  <a:srgbClr val="006699"/>
                </a:solidFill>
                <a:latin typeface="+mj-lt"/>
              </a:rPr>
              <a:t>class</a:t>
            </a:r>
            <a:r>
              <a:rPr lang="en-US" sz="1500" dirty="0">
                <a:solidFill>
                  <a:srgbClr val="000000"/>
                </a:solidFill>
                <a:latin typeface="+mj-lt"/>
              </a:rPr>
              <a:t> </a:t>
            </a:r>
            <a:r>
              <a:rPr lang="en-US" sz="1500" dirty="0" err="1">
                <a:solidFill>
                  <a:srgbClr val="000000"/>
                </a:solidFill>
                <a:latin typeface="+mj-lt"/>
              </a:rPr>
              <a:t>InsertPrepared</a:t>
            </a:r>
            <a:r>
              <a:rPr lang="en-US" sz="1500" dirty="0">
                <a:solidFill>
                  <a:srgbClr val="000000"/>
                </a:solidFill>
                <a:latin typeface="+mj-lt"/>
              </a:rPr>
              <a:t>{  </a:t>
            </a:r>
          </a:p>
          <a:p>
            <a:r>
              <a:rPr lang="en-US" sz="1500" b="1" dirty="0">
                <a:solidFill>
                  <a:srgbClr val="006699"/>
                </a:solidFill>
                <a:latin typeface="+mj-lt"/>
              </a:rPr>
              <a:t>public</a:t>
            </a:r>
            <a:r>
              <a:rPr lang="en-US" sz="1500" dirty="0">
                <a:solidFill>
                  <a:srgbClr val="000000"/>
                </a:solidFill>
                <a:latin typeface="+mj-lt"/>
              </a:rPr>
              <a:t> </a:t>
            </a:r>
            <a:r>
              <a:rPr lang="en-US" sz="1500" b="1" dirty="0">
                <a:solidFill>
                  <a:srgbClr val="006699"/>
                </a:solidFill>
                <a:latin typeface="+mj-lt"/>
              </a:rPr>
              <a:t>static</a:t>
            </a:r>
            <a:r>
              <a:rPr lang="en-US" sz="1500" dirty="0">
                <a:solidFill>
                  <a:srgbClr val="000000"/>
                </a:solidFill>
                <a:latin typeface="+mj-lt"/>
              </a:rPr>
              <a:t> </a:t>
            </a:r>
            <a:r>
              <a:rPr lang="en-US" sz="1500" b="1" dirty="0">
                <a:solidFill>
                  <a:srgbClr val="006699"/>
                </a:solidFill>
                <a:latin typeface="+mj-lt"/>
              </a:rPr>
              <a:t>void</a:t>
            </a:r>
            <a:r>
              <a:rPr lang="en-US" sz="1500" dirty="0">
                <a:solidFill>
                  <a:srgbClr val="000000"/>
                </a:solidFill>
                <a:latin typeface="+mj-lt"/>
              </a:rPr>
              <a:t> main(String </a:t>
            </a:r>
            <a:r>
              <a:rPr lang="en-US" sz="1500" dirty="0" err="1">
                <a:solidFill>
                  <a:srgbClr val="000000"/>
                </a:solidFill>
                <a:latin typeface="+mj-lt"/>
              </a:rPr>
              <a:t>args</a:t>
            </a:r>
            <a:r>
              <a:rPr lang="en-US" sz="1500" dirty="0">
                <a:solidFill>
                  <a:srgbClr val="000000"/>
                </a:solidFill>
                <a:latin typeface="+mj-lt"/>
              </a:rPr>
              <a:t>[]){  </a:t>
            </a:r>
          </a:p>
          <a:p>
            <a:r>
              <a:rPr lang="en-US" sz="1500" b="1" dirty="0">
                <a:solidFill>
                  <a:srgbClr val="006699"/>
                </a:solidFill>
                <a:latin typeface="+mj-lt"/>
              </a:rPr>
              <a:t>try</a:t>
            </a:r>
            <a:r>
              <a:rPr lang="en-US" sz="1500" dirty="0">
                <a:solidFill>
                  <a:srgbClr val="000000"/>
                </a:solidFill>
                <a:latin typeface="+mj-lt"/>
              </a:rPr>
              <a:t>{  </a:t>
            </a:r>
          </a:p>
          <a:p>
            <a:r>
              <a:rPr lang="en-US" sz="1500" dirty="0" smtClean="0">
                <a:solidFill>
                  <a:srgbClr val="000000"/>
                </a:solidFill>
                <a:latin typeface="+mj-lt"/>
              </a:rPr>
              <a:t>	</a:t>
            </a:r>
            <a:r>
              <a:rPr lang="en-US" sz="1500" dirty="0" err="1" smtClean="0">
                <a:solidFill>
                  <a:srgbClr val="000000"/>
                </a:solidFill>
                <a:latin typeface="+mj-lt"/>
              </a:rPr>
              <a:t>Class.forName</a:t>
            </a:r>
            <a:r>
              <a:rPr lang="en-US" sz="1500" dirty="0">
                <a:solidFill>
                  <a:srgbClr val="000000"/>
                </a:solidFill>
                <a:latin typeface="+mj-lt"/>
              </a:rPr>
              <a:t>(</a:t>
            </a:r>
            <a:r>
              <a:rPr lang="en-US" sz="1500" dirty="0">
                <a:solidFill>
                  <a:srgbClr val="0000FF"/>
                </a:solidFill>
                <a:latin typeface="+mj-lt"/>
              </a:rPr>
              <a:t>"</a:t>
            </a:r>
            <a:r>
              <a:rPr lang="en-US" sz="1500" dirty="0" err="1">
                <a:solidFill>
                  <a:srgbClr val="0000FF"/>
                </a:solidFill>
                <a:latin typeface="+mj-lt"/>
              </a:rPr>
              <a:t>oracle.jdbc.driver.OracleDriver</a:t>
            </a:r>
            <a:r>
              <a:rPr lang="en-US" sz="1500" dirty="0">
                <a:solidFill>
                  <a:srgbClr val="0000FF"/>
                </a:solidFill>
                <a:latin typeface="+mj-lt"/>
              </a:rPr>
              <a:t>"</a:t>
            </a:r>
            <a:r>
              <a:rPr lang="en-US" sz="1500" dirty="0">
                <a:solidFill>
                  <a:srgbClr val="000000"/>
                </a:solidFill>
                <a:latin typeface="+mj-lt"/>
              </a:rPr>
              <a:t>);  </a:t>
            </a:r>
          </a:p>
          <a:p>
            <a:r>
              <a:rPr lang="en-US" sz="1500" dirty="0">
                <a:solidFill>
                  <a:srgbClr val="000000"/>
                </a:solidFill>
                <a:latin typeface="+mj-lt"/>
              </a:rPr>
              <a:t>  </a:t>
            </a:r>
            <a:r>
              <a:rPr lang="en-US" sz="1500" dirty="0" smtClean="0">
                <a:solidFill>
                  <a:srgbClr val="000000"/>
                </a:solidFill>
                <a:latin typeface="+mj-lt"/>
              </a:rPr>
              <a:t>	Connection</a:t>
            </a:r>
            <a:r>
              <a:rPr lang="en-US" sz="1500" dirty="0">
                <a:solidFill>
                  <a:srgbClr val="000000"/>
                </a:solidFill>
                <a:latin typeface="+mj-lt"/>
              </a:rPr>
              <a:t> con=</a:t>
            </a:r>
            <a:r>
              <a:rPr lang="en-US" sz="1500" dirty="0" err="1">
                <a:solidFill>
                  <a:srgbClr val="000000"/>
                </a:solidFill>
                <a:latin typeface="+mj-lt"/>
              </a:rPr>
              <a:t>DriverManager.getConnection</a:t>
            </a:r>
            <a:r>
              <a:rPr lang="en-US" sz="1500" dirty="0">
                <a:solidFill>
                  <a:srgbClr val="000000"/>
                </a:solidFill>
                <a:latin typeface="+mj-lt"/>
              </a:rPr>
              <a:t>(</a:t>
            </a:r>
            <a:r>
              <a:rPr lang="en-US" sz="1500" dirty="0">
                <a:solidFill>
                  <a:srgbClr val="0000FF"/>
                </a:solidFill>
                <a:latin typeface="+mj-lt"/>
              </a:rPr>
              <a:t>"</a:t>
            </a:r>
            <a:r>
              <a:rPr lang="en-US" sz="1500" dirty="0" err="1">
                <a:solidFill>
                  <a:srgbClr val="0000FF"/>
                </a:solidFill>
                <a:latin typeface="+mj-lt"/>
              </a:rPr>
              <a:t>jdbc:oracle:thin</a:t>
            </a:r>
            <a:r>
              <a:rPr lang="en-US" sz="1500" dirty="0">
                <a:solidFill>
                  <a:srgbClr val="0000FF"/>
                </a:solidFill>
                <a:latin typeface="+mj-lt"/>
              </a:rPr>
              <a:t>:@localhost:1521:xe"</a:t>
            </a:r>
            <a:r>
              <a:rPr lang="en-US" sz="1500" dirty="0">
                <a:solidFill>
                  <a:srgbClr val="000000"/>
                </a:solidFill>
                <a:latin typeface="+mj-lt"/>
              </a:rPr>
              <a:t>,</a:t>
            </a:r>
            <a:r>
              <a:rPr lang="en-US" sz="1500" dirty="0">
                <a:solidFill>
                  <a:srgbClr val="0000FF"/>
                </a:solidFill>
                <a:latin typeface="+mj-lt"/>
              </a:rPr>
              <a:t>"system"</a:t>
            </a:r>
            <a:r>
              <a:rPr lang="en-US" sz="1500" dirty="0">
                <a:solidFill>
                  <a:srgbClr val="000000"/>
                </a:solidFill>
                <a:latin typeface="+mj-lt"/>
              </a:rPr>
              <a:t>,</a:t>
            </a:r>
            <a:r>
              <a:rPr lang="en-US" sz="1500" dirty="0">
                <a:solidFill>
                  <a:srgbClr val="0000FF"/>
                </a:solidFill>
                <a:latin typeface="+mj-lt"/>
              </a:rPr>
              <a:t>"oracle"</a:t>
            </a:r>
            <a:r>
              <a:rPr lang="en-US" sz="1500" dirty="0">
                <a:solidFill>
                  <a:srgbClr val="000000"/>
                </a:solidFill>
                <a:latin typeface="+mj-lt"/>
              </a:rPr>
              <a:t>);  </a:t>
            </a:r>
          </a:p>
          <a:p>
            <a:r>
              <a:rPr lang="en-US" sz="1500" dirty="0">
                <a:solidFill>
                  <a:srgbClr val="000000"/>
                </a:solidFill>
                <a:latin typeface="+mj-lt"/>
              </a:rPr>
              <a:t>  </a:t>
            </a:r>
            <a:r>
              <a:rPr lang="en-US" sz="1500" dirty="0" smtClean="0">
                <a:solidFill>
                  <a:srgbClr val="000000"/>
                </a:solidFill>
                <a:latin typeface="+mj-lt"/>
              </a:rPr>
              <a:t>	</a:t>
            </a:r>
            <a:r>
              <a:rPr lang="en-US" sz="1500" dirty="0" err="1" smtClean="0">
                <a:solidFill>
                  <a:srgbClr val="000000"/>
                </a:solidFill>
                <a:latin typeface="+mj-lt"/>
              </a:rPr>
              <a:t>PreparedStatement</a:t>
            </a:r>
            <a:r>
              <a:rPr lang="en-US" sz="1500" dirty="0">
                <a:solidFill>
                  <a:srgbClr val="000000"/>
                </a:solidFill>
                <a:latin typeface="+mj-lt"/>
              </a:rPr>
              <a:t> </a:t>
            </a:r>
            <a:r>
              <a:rPr lang="en-US" sz="1500" dirty="0" err="1">
                <a:solidFill>
                  <a:srgbClr val="000000"/>
                </a:solidFill>
                <a:latin typeface="+mj-lt"/>
              </a:rPr>
              <a:t>stmt</a:t>
            </a:r>
            <a:r>
              <a:rPr lang="en-US" sz="1500" dirty="0">
                <a:solidFill>
                  <a:srgbClr val="000000"/>
                </a:solidFill>
                <a:latin typeface="+mj-lt"/>
              </a:rPr>
              <a:t>=</a:t>
            </a:r>
            <a:r>
              <a:rPr lang="en-US" sz="1500" dirty="0" err="1">
                <a:solidFill>
                  <a:srgbClr val="000000"/>
                </a:solidFill>
                <a:latin typeface="+mj-lt"/>
              </a:rPr>
              <a:t>con.prepareStatement</a:t>
            </a:r>
            <a:r>
              <a:rPr lang="en-US" sz="1500" dirty="0">
                <a:solidFill>
                  <a:srgbClr val="000000"/>
                </a:solidFill>
                <a:latin typeface="+mj-lt"/>
              </a:rPr>
              <a:t>(</a:t>
            </a:r>
            <a:r>
              <a:rPr lang="en-US" sz="1500" dirty="0">
                <a:solidFill>
                  <a:srgbClr val="0000FF"/>
                </a:solidFill>
                <a:latin typeface="+mj-lt"/>
              </a:rPr>
              <a:t>"insert into </a:t>
            </a:r>
            <a:r>
              <a:rPr lang="en-US" sz="1500" dirty="0" err="1">
                <a:solidFill>
                  <a:srgbClr val="0000FF"/>
                </a:solidFill>
                <a:latin typeface="+mj-lt"/>
              </a:rPr>
              <a:t>Emp</a:t>
            </a:r>
            <a:r>
              <a:rPr lang="en-US" sz="1500" dirty="0">
                <a:solidFill>
                  <a:srgbClr val="0000FF"/>
                </a:solidFill>
                <a:latin typeface="+mj-lt"/>
              </a:rPr>
              <a:t> values(?,?)"</a:t>
            </a:r>
            <a:r>
              <a:rPr lang="en-US" sz="1500" dirty="0">
                <a:solidFill>
                  <a:srgbClr val="000000"/>
                </a:solidFill>
                <a:latin typeface="+mj-lt"/>
              </a:rPr>
              <a:t>);  </a:t>
            </a:r>
          </a:p>
          <a:p>
            <a:r>
              <a:rPr lang="en-US" sz="1500" dirty="0" smtClean="0">
                <a:solidFill>
                  <a:srgbClr val="000000"/>
                </a:solidFill>
                <a:latin typeface="+mj-lt"/>
              </a:rPr>
              <a:t>	</a:t>
            </a:r>
            <a:r>
              <a:rPr lang="en-US" sz="1500" dirty="0" err="1" smtClean="0">
                <a:solidFill>
                  <a:srgbClr val="000000"/>
                </a:solidFill>
                <a:latin typeface="+mj-lt"/>
              </a:rPr>
              <a:t>stmt.setInt</a:t>
            </a:r>
            <a:r>
              <a:rPr lang="en-US" sz="1500" dirty="0" smtClean="0">
                <a:solidFill>
                  <a:srgbClr val="000000"/>
                </a:solidFill>
                <a:latin typeface="+mj-lt"/>
              </a:rPr>
              <a:t>(</a:t>
            </a:r>
            <a:r>
              <a:rPr lang="en-US" sz="1500" dirty="0" smtClean="0">
                <a:solidFill>
                  <a:srgbClr val="C00000"/>
                </a:solidFill>
                <a:latin typeface="+mj-lt"/>
              </a:rPr>
              <a:t>1</a:t>
            </a:r>
            <a:r>
              <a:rPr lang="en-US" sz="1500" dirty="0" smtClean="0">
                <a:solidFill>
                  <a:srgbClr val="000000"/>
                </a:solidFill>
                <a:latin typeface="+mj-lt"/>
              </a:rPr>
              <a:t>,</a:t>
            </a:r>
            <a:r>
              <a:rPr lang="en-US" sz="1500" dirty="0" smtClean="0">
                <a:solidFill>
                  <a:srgbClr val="C00000"/>
                </a:solidFill>
                <a:latin typeface="+mj-lt"/>
              </a:rPr>
              <a:t>101</a:t>
            </a:r>
            <a:r>
              <a:rPr lang="en-US" sz="1500" dirty="0">
                <a:solidFill>
                  <a:srgbClr val="000000"/>
                </a:solidFill>
                <a:latin typeface="+mj-lt"/>
              </a:rPr>
              <a:t>);</a:t>
            </a:r>
            <a:r>
              <a:rPr lang="en-US" sz="1500" dirty="0">
                <a:solidFill>
                  <a:srgbClr val="008200"/>
                </a:solidFill>
                <a:latin typeface="+mj-lt"/>
              </a:rPr>
              <a:t>//1 specifies the first parameter in the query</a:t>
            </a:r>
            <a:r>
              <a:rPr lang="en-US" sz="1500" dirty="0">
                <a:solidFill>
                  <a:srgbClr val="000000"/>
                </a:solidFill>
                <a:latin typeface="+mj-lt"/>
              </a:rPr>
              <a:t>  </a:t>
            </a:r>
          </a:p>
          <a:p>
            <a:r>
              <a:rPr lang="en-US" sz="1500" dirty="0" smtClean="0">
                <a:solidFill>
                  <a:srgbClr val="000000"/>
                </a:solidFill>
                <a:latin typeface="+mj-lt"/>
              </a:rPr>
              <a:t>	</a:t>
            </a:r>
            <a:r>
              <a:rPr lang="en-US" sz="1500" dirty="0" err="1" smtClean="0">
                <a:solidFill>
                  <a:srgbClr val="000000"/>
                </a:solidFill>
                <a:latin typeface="+mj-lt"/>
              </a:rPr>
              <a:t>stmt.setString</a:t>
            </a:r>
            <a:r>
              <a:rPr lang="en-US" sz="1500" dirty="0" smtClean="0">
                <a:solidFill>
                  <a:srgbClr val="000000"/>
                </a:solidFill>
                <a:latin typeface="+mj-lt"/>
              </a:rPr>
              <a:t>(</a:t>
            </a:r>
            <a:r>
              <a:rPr lang="en-US" sz="1500" dirty="0" smtClean="0">
                <a:solidFill>
                  <a:srgbClr val="C00000"/>
                </a:solidFill>
                <a:latin typeface="+mj-lt"/>
              </a:rPr>
              <a:t>2</a:t>
            </a:r>
            <a:r>
              <a:rPr lang="en-US" sz="1500" dirty="0">
                <a:solidFill>
                  <a:srgbClr val="000000"/>
                </a:solidFill>
                <a:latin typeface="+mj-lt"/>
              </a:rPr>
              <a:t>,</a:t>
            </a:r>
            <a:r>
              <a:rPr lang="en-US" sz="1500" dirty="0">
                <a:solidFill>
                  <a:srgbClr val="0000FF"/>
                </a:solidFill>
                <a:latin typeface="+mj-lt"/>
              </a:rPr>
              <a:t>"Ratan"</a:t>
            </a:r>
            <a:r>
              <a:rPr lang="en-US" sz="1500" dirty="0">
                <a:solidFill>
                  <a:srgbClr val="000000"/>
                </a:solidFill>
                <a:latin typeface="+mj-lt"/>
              </a:rPr>
              <a:t>);  </a:t>
            </a:r>
          </a:p>
          <a:p>
            <a:r>
              <a:rPr lang="en-US" sz="1500" dirty="0">
                <a:solidFill>
                  <a:srgbClr val="000000"/>
                </a:solidFill>
                <a:latin typeface="+mj-lt"/>
              </a:rPr>
              <a:t>  </a:t>
            </a:r>
          </a:p>
          <a:p>
            <a:r>
              <a:rPr lang="en-US" sz="1500" b="1" dirty="0" smtClean="0">
                <a:solidFill>
                  <a:srgbClr val="006699"/>
                </a:solidFill>
                <a:latin typeface="+mj-lt"/>
              </a:rPr>
              <a:t>	</a:t>
            </a:r>
            <a:r>
              <a:rPr lang="en-US" sz="1500" b="1" dirty="0" err="1" smtClean="0">
                <a:solidFill>
                  <a:srgbClr val="006699"/>
                </a:solidFill>
                <a:latin typeface="+mj-lt"/>
              </a:rPr>
              <a:t>int</a:t>
            </a:r>
            <a:r>
              <a:rPr lang="en-US" sz="1500" dirty="0">
                <a:solidFill>
                  <a:srgbClr val="000000"/>
                </a:solidFill>
                <a:latin typeface="+mj-lt"/>
              </a:rPr>
              <a:t> </a:t>
            </a:r>
            <a:r>
              <a:rPr lang="en-US" sz="1500" dirty="0" err="1">
                <a:solidFill>
                  <a:srgbClr val="000000"/>
                </a:solidFill>
                <a:latin typeface="+mj-lt"/>
              </a:rPr>
              <a:t>i</a:t>
            </a:r>
            <a:r>
              <a:rPr lang="en-US" sz="1500" dirty="0">
                <a:solidFill>
                  <a:srgbClr val="000000"/>
                </a:solidFill>
                <a:latin typeface="+mj-lt"/>
              </a:rPr>
              <a:t>=</a:t>
            </a:r>
            <a:r>
              <a:rPr lang="en-US" sz="1500" dirty="0" err="1">
                <a:solidFill>
                  <a:srgbClr val="000000"/>
                </a:solidFill>
                <a:latin typeface="+mj-lt"/>
              </a:rPr>
              <a:t>stmt.executeUpdate</a:t>
            </a:r>
            <a:r>
              <a:rPr lang="en-US" sz="1500" dirty="0">
                <a:solidFill>
                  <a:srgbClr val="000000"/>
                </a:solidFill>
                <a:latin typeface="+mj-lt"/>
              </a:rPr>
              <a:t>();  </a:t>
            </a:r>
          </a:p>
          <a:p>
            <a:r>
              <a:rPr lang="en-US" sz="1500" dirty="0" smtClean="0">
                <a:solidFill>
                  <a:srgbClr val="000000"/>
                </a:solidFill>
                <a:latin typeface="+mj-lt"/>
              </a:rPr>
              <a:t>	</a:t>
            </a:r>
            <a:r>
              <a:rPr lang="en-US" sz="1500" dirty="0" err="1" smtClean="0">
                <a:solidFill>
                  <a:srgbClr val="000000"/>
                </a:solidFill>
                <a:latin typeface="+mj-lt"/>
              </a:rPr>
              <a:t>System.out.println</a:t>
            </a:r>
            <a:r>
              <a:rPr lang="en-US" sz="1500" dirty="0" smtClean="0">
                <a:solidFill>
                  <a:srgbClr val="000000"/>
                </a:solidFill>
                <a:latin typeface="+mj-lt"/>
              </a:rPr>
              <a:t>(</a:t>
            </a:r>
            <a:r>
              <a:rPr lang="en-US" sz="1500" dirty="0" err="1" smtClean="0">
                <a:solidFill>
                  <a:srgbClr val="000000"/>
                </a:solidFill>
                <a:latin typeface="+mj-lt"/>
              </a:rPr>
              <a:t>i</a:t>
            </a:r>
            <a:r>
              <a:rPr lang="en-US" sz="1500" dirty="0">
                <a:solidFill>
                  <a:srgbClr val="000000"/>
                </a:solidFill>
                <a:latin typeface="+mj-lt"/>
              </a:rPr>
              <a:t>+</a:t>
            </a:r>
            <a:r>
              <a:rPr lang="en-US" sz="1500" dirty="0">
                <a:solidFill>
                  <a:srgbClr val="0000FF"/>
                </a:solidFill>
                <a:latin typeface="+mj-lt"/>
              </a:rPr>
              <a:t>" records inserted"</a:t>
            </a:r>
            <a:r>
              <a:rPr lang="en-US" sz="1500" dirty="0">
                <a:solidFill>
                  <a:srgbClr val="000000"/>
                </a:solidFill>
                <a:latin typeface="+mj-lt"/>
              </a:rPr>
              <a:t>);  </a:t>
            </a:r>
          </a:p>
          <a:p>
            <a:r>
              <a:rPr lang="en-US" sz="1500" dirty="0">
                <a:solidFill>
                  <a:srgbClr val="000000"/>
                </a:solidFill>
                <a:latin typeface="+mj-lt"/>
              </a:rPr>
              <a:t>  </a:t>
            </a:r>
          </a:p>
          <a:p>
            <a:r>
              <a:rPr lang="en-US" sz="1500" dirty="0" smtClean="0">
                <a:solidFill>
                  <a:srgbClr val="000000"/>
                </a:solidFill>
                <a:latin typeface="+mj-lt"/>
              </a:rPr>
              <a:t>	</a:t>
            </a:r>
            <a:r>
              <a:rPr lang="en-US" sz="1500" dirty="0" err="1" smtClean="0">
                <a:solidFill>
                  <a:srgbClr val="000000"/>
                </a:solidFill>
                <a:latin typeface="+mj-lt"/>
              </a:rPr>
              <a:t>con.close</a:t>
            </a:r>
            <a:r>
              <a:rPr lang="en-US" sz="1500" dirty="0">
                <a:solidFill>
                  <a:srgbClr val="000000"/>
                </a:solidFill>
                <a:latin typeface="+mj-lt"/>
              </a:rPr>
              <a:t>();  </a:t>
            </a:r>
          </a:p>
          <a:p>
            <a:r>
              <a:rPr lang="en-US" sz="1500" dirty="0">
                <a:solidFill>
                  <a:srgbClr val="000000"/>
                </a:solidFill>
                <a:latin typeface="+mj-lt"/>
              </a:rPr>
              <a:t>  </a:t>
            </a:r>
          </a:p>
          <a:p>
            <a:r>
              <a:rPr lang="en-US" sz="1500" dirty="0">
                <a:solidFill>
                  <a:srgbClr val="000000"/>
                </a:solidFill>
                <a:latin typeface="+mj-lt"/>
              </a:rPr>
              <a:t>}</a:t>
            </a:r>
            <a:r>
              <a:rPr lang="en-US" sz="1500" b="1" dirty="0">
                <a:solidFill>
                  <a:srgbClr val="006699"/>
                </a:solidFill>
                <a:latin typeface="+mj-lt"/>
              </a:rPr>
              <a:t>catch</a:t>
            </a:r>
            <a:r>
              <a:rPr lang="en-US" sz="1500" dirty="0">
                <a:solidFill>
                  <a:srgbClr val="000000"/>
                </a:solidFill>
                <a:latin typeface="+mj-lt"/>
              </a:rPr>
              <a:t>(Exception e){ </a:t>
            </a:r>
            <a:r>
              <a:rPr lang="en-US" sz="1500" dirty="0" err="1">
                <a:solidFill>
                  <a:srgbClr val="000000"/>
                </a:solidFill>
                <a:latin typeface="+mj-lt"/>
              </a:rPr>
              <a:t>System.out.println</a:t>
            </a:r>
            <a:r>
              <a:rPr lang="en-US" sz="1500" dirty="0">
                <a:solidFill>
                  <a:srgbClr val="000000"/>
                </a:solidFill>
                <a:latin typeface="+mj-lt"/>
              </a:rPr>
              <a:t>(e);}  </a:t>
            </a:r>
          </a:p>
          <a:p>
            <a:r>
              <a:rPr lang="en-US" sz="1500" dirty="0">
                <a:solidFill>
                  <a:srgbClr val="000000"/>
                </a:solidFill>
                <a:latin typeface="+mj-lt"/>
              </a:rPr>
              <a:t>  </a:t>
            </a:r>
          </a:p>
          <a:p>
            <a:r>
              <a:rPr lang="en-US" sz="1500" dirty="0">
                <a:solidFill>
                  <a:srgbClr val="000000"/>
                </a:solidFill>
                <a:latin typeface="+mj-lt"/>
              </a:rPr>
              <a:t>}  </a:t>
            </a:r>
          </a:p>
          <a:p>
            <a:r>
              <a:rPr lang="en-US" sz="1500" dirty="0">
                <a:solidFill>
                  <a:srgbClr val="000000"/>
                </a:solidFill>
                <a:latin typeface="+mj-lt"/>
              </a:rPr>
              <a:t>}  </a:t>
            </a:r>
            <a:endParaRPr lang="en-US" sz="1500" b="0" i="0" dirty="0">
              <a:solidFill>
                <a:srgbClr val="000000"/>
              </a:solidFill>
              <a:effectLst/>
              <a:latin typeface="+mj-lt"/>
            </a:endParaRPr>
          </a:p>
        </p:txBody>
      </p:sp>
    </p:spTree>
    <p:extLst>
      <p:ext uri="{BB962C8B-B14F-4D97-AF65-F5344CB8AC3E}">
        <p14:creationId xmlns:p14="http://schemas.microsoft.com/office/powerpoint/2010/main" val="116020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1049" y="122119"/>
            <a:ext cx="6867525" cy="2019300"/>
          </a:xfrm>
          <a:prstGeom prst="rect">
            <a:avLst/>
          </a:prstGeom>
        </p:spPr>
      </p:pic>
      <p:pic>
        <p:nvPicPr>
          <p:cNvPr id="7" name="Picture 6"/>
          <p:cNvPicPr>
            <a:picLocks noChangeAspect="1"/>
          </p:cNvPicPr>
          <p:nvPr/>
        </p:nvPicPr>
        <p:blipFill>
          <a:blip r:embed="rId3"/>
          <a:stretch>
            <a:fillRect/>
          </a:stretch>
        </p:blipFill>
        <p:spPr>
          <a:xfrm>
            <a:off x="151049" y="2399979"/>
            <a:ext cx="6953250" cy="1762125"/>
          </a:xfrm>
          <a:prstGeom prst="rect">
            <a:avLst/>
          </a:prstGeom>
        </p:spPr>
      </p:pic>
      <p:pic>
        <p:nvPicPr>
          <p:cNvPr id="8" name="Picture 7"/>
          <p:cNvPicPr>
            <a:picLocks noChangeAspect="1"/>
          </p:cNvPicPr>
          <p:nvPr/>
        </p:nvPicPr>
        <p:blipFill>
          <a:blip r:embed="rId4"/>
          <a:stretch>
            <a:fillRect/>
          </a:stretch>
        </p:blipFill>
        <p:spPr>
          <a:xfrm>
            <a:off x="151049" y="4605017"/>
            <a:ext cx="7728236" cy="2008707"/>
          </a:xfrm>
          <a:prstGeom prst="rect">
            <a:avLst/>
          </a:prstGeom>
        </p:spPr>
      </p:pic>
      <p:sp>
        <p:nvSpPr>
          <p:cNvPr id="9" name="Rectangle 8"/>
          <p:cNvSpPr/>
          <p:nvPr/>
        </p:nvSpPr>
        <p:spPr>
          <a:xfrm>
            <a:off x="7987660" y="5286204"/>
            <a:ext cx="4036018" cy="646331"/>
          </a:xfrm>
          <a:prstGeom prst="rect">
            <a:avLst/>
          </a:prstGeom>
        </p:spPr>
        <p:txBody>
          <a:bodyPr wrap="square">
            <a:spAutoFit/>
          </a:bodyPr>
          <a:lstStyle/>
          <a:p>
            <a:r>
              <a:rPr lang="en-US" b="1" dirty="0" smtClean="0">
                <a:solidFill>
                  <a:srgbClr val="000000"/>
                </a:solidFill>
                <a:latin typeface="+mj-lt"/>
              </a:rPr>
              <a:t>Example of </a:t>
            </a:r>
            <a:r>
              <a:rPr lang="en-US" b="1" dirty="0" err="1" smtClean="0">
                <a:solidFill>
                  <a:srgbClr val="000000"/>
                </a:solidFill>
                <a:latin typeface="+mj-lt"/>
              </a:rPr>
              <a:t>PreparedStatement</a:t>
            </a:r>
            <a:r>
              <a:rPr lang="en-US" b="1" dirty="0" smtClean="0">
                <a:solidFill>
                  <a:srgbClr val="000000"/>
                </a:solidFill>
                <a:latin typeface="+mj-lt"/>
              </a:rPr>
              <a:t> interface that retrieve the records of a table</a:t>
            </a:r>
            <a:endParaRPr lang="en-US" b="1" dirty="0">
              <a:solidFill>
                <a:srgbClr val="000000"/>
              </a:solidFill>
              <a:latin typeface="+mj-lt"/>
            </a:endParaRPr>
          </a:p>
        </p:txBody>
      </p:sp>
      <p:sp>
        <p:nvSpPr>
          <p:cNvPr id="10" name="Rectangle 9"/>
          <p:cNvSpPr/>
          <p:nvPr/>
        </p:nvSpPr>
        <p:spPr>
          <a:xfrm>
            <a:off x="7732901" y="2857838"/>
            <a:ext cx="4036018" cy="646331"/>
          </a:xfrm>
          <a:prstGeom prst="rect">
            <a:avLst/>
          </a:prstGeom>
        </p:spPr>
        <p:txBody>
          <a:bodyPr wrap="square">
            <a:spAutoFit/>
          </a:bodyPr>
          <a:lstStyle/>
          <a:p>
            <a:r>
              <a:rPr lang="en-US" b="1" dirty="0" smtClean="0">
                <a:solidFill>
                  <a:srgbClr val="000000"/>
                </a:solidFill>
                <a:latin typeface="+mj-lt"/>
              </a:rPr>
              <a:t>Example of </a:t>
            </a:r>
            <a:r>
              <a:rPr lang="en-US" b="1" dirty="0" err="1" smtClean="0">
                <a:solidFill>
                  <a:srgbClr val="000000"/>
                </a:solidFill>
                <a:latin typeface="+mj-lt"/>
              </a:rPr>
              <a:t>PreparedStatement</a:t>
            </a:r>
            <a:r>
              <a:rPr lang="en-US" b="1" dirty="0" smtClean="0">
                <a:solidFill>
                  <a:srgbClr val="000000"/>
                </a:solidFill>
                <a:latin typeface="+mj-lt"/>
              </a:rPr>
              <a:t> interface that deletes the record</a:t>
            </a:r>
            <a:endParaRPr lang="en-US" b="1" dirty="0">
              <a:solidFill>
                <a:srgbClr val="000000"/>
              </a:solidFill>
              <a:latin typeface="+mj-lt"/>
            </a:endParaRPr>
          </a:p>
        </p:txBody>
      </p:sp>
      <p:sp>
        <p:nvSpPr>
          <p:cNvPr id="11" name="Rectangle 10"/>
          <p:cNvSpPr/>
          <p:nvPr/>
        </p:nvSpPr>
        <p:spPr>
          <a:xfrm>
            <a:off x="7591875" y="609384"/>
            <a:ext cx="4036018" cy="646331"/>
          </a:xfrm>
          <a:prstGeom prst="rect">
            <a:avLst/>
          </a:prstGeom>
        </p:spPr>
        <p:txBody>
          <a:bodyPr wrap="square">
            <a:spAutoFit/>
          </a:bodyPr>
          <a:lstStyle/>
          <a:p>
            <a:r>
              <a:rPr lang="en-US" b="1" dirty="0" smtClean="0">
                <a:solidFill>
                  <a:srgbClr val="000000"/>
                </a:solidFill>
                <a:latin typeface="+mj-lt"/>
              </a:rPr>
              <a:t>Example of </a:t>
            </a:r>
            <a:r>
              <a:rPr lang="en-US" b="1" dirty="0" err="1" smtClean="0">
                <a:solidFill>
                  <a:srgbClr val="000000"/>
                </a:solidFill>
                <a:latin typeface="+mj-lt"/>
              </a:rPr>
              <a:t>PreparedStatement</a:t>
            </a:r>
            <a:r>
              <a:rPr lang="en-US" b="1" dirty="0" smtClean="0">
                <a:solidFill>
                  <a:srgbClr val="000000"/>
                </a:solidFill>
                <a:latin typeface="+mj-lt"/>
              </a:rPr>
              <a:t> interface that updates the record</a:t>
            </a:r>
            <a:endParaRPr lang="en-US" b="1" dirty="0">
              <a:solidFill>
                <a:srgbClr val="000000"/>
              </a:solidFill>
              <a:latin typeface="+mj-lt"/>
            </a:endParaRPr>
          </a:p>
        </p:txBody>
      </p:sp>
    </p:spTree>
    <p:extLst>
      <p:ext uri="{BB962C8B-B14F-4D97-AF65-F5344CB8AC3E}">
        <p14:creationId xmlns:p14="http://schemas.microsoft.com/office/powerpoint/2010/main" val="45499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189862" y="1535322"/>
            <a:ext cx="7569602" cy="1477328"/>
          </a:xfrm>
          <a:prstGeom prst="rect">
            <a:avLst/>
          </a:prstGeom>
        </p:spPr>
        <p:txBody>
          <a:bodyPr wrap="square">
            <a:spAutoFit/>
          </a:bodyPr>
          <a:lstStyle/>
          <a:p>
            <a:pPr marL="285750" indent="-285750">
              <a:buFont typeface="Arial" panose="020B0604020202020204" pitchFamily="34" charset="0"/>
              <a:buChar char="•"/>
            </a:pPr>
            <a:r>
              <a:rPr lang="en-US" sz="1500" dirty="0">
                <a:solidFill>
                  <a:srgbClr val="000000"/>
                </a:solidFill>
                <a:latin typeface="+mj-lt"/>
              </a:rPr>
              <a:t>A </a:t>
            </a:r>
            <a:r>
              <a:rPr lang="en-US" sz="1500" dirty="0" err="1">
                <a:solidFill>
                  <a:srgbClr val="000000"/>
                </a:solidFill>
                <a:latin typeface="+mj-lt"/>
              </a:rPr>
              <a:t>PreparedStatement</a:t>
            </a:r>
            <a:r>
              <a:rPr lang="en-US" sz="1500" dirty="0">
                <a:solidFill>
                  <a:srgbClr val="000000"/>
                </a:solidFill>
                <a:latin typeface="+mj-lt"/>
              </a:rPr>
              <a:t> Object would be faster than a Statement Object where repeated execution of SQL statements is required. </a:t>
            </a:r>
            <a:endParaRPr lang="en-US" sz="1500" dirty="0" smtClean="0">
              <a:solidFill>
                <a:srgbClr val="000000"/>
              </a:solidFill>
              <a:latin typeface="+mj-lt"/>
            </a:endParaRPr>
          </a:p>
          <a:p>
            <a:pPr marL="285750" indent="-285750">
              <a:buFont typeface="Arial" panose="020B0604020202020204" pitchFamily="34" charset="0"/>
              <a:buChar char="•"/>
            </a:pPr>
            <a:r>
              <a:rPr lang="en-US" sz="1500" dirty="0" smtClean="0">
                <a:solidFill>
                  <a:srgbClr val="000000"/>
                </a:solidFill>
                <a:latin typeface="+mj-lt"/>
              </a:rPr>
              <a:t>The </a:t>
            </a:r>
            <a:r>
              <a:rPr lang="en-US" sz="1500" dirty="0">
                <a:solidFill>
                  <a:srgbClr val="000000"/>
                </a:solidFill>
                <a:latin typeface="+mj-lt"/>
              </a:rPr>
              <a:t>reason is that the creation of a </a:t>
            </a:r>
            <a:r>
              <a:rPr lang="en-US" sz="1500" dirty="0" err="1">
                <a:solidFill>
                  <a:srgbClr val="000000"/>
                </a:solidFill>
                <a:latin typeface="+mj-lt"/>
              </a:rPr>
              <a:t>PreparedStatement</a:t>
            </a:r>
            <a:r>
              <a:rPr lang="en-US" sz="1500" dirty="0">
                <a:solidFill>
                  <a:srgbClr val="000000"/>
                </a:solidFill>
                <a:latin typeface="+mj-lt"/>
              </a:rPr>
              <a:t> object causes it to be precompiled within the database. </a:t>
            </a:r>
            <a:endParaRPr lang="en-US" sz="1500" dirty="0" smtClean="0">
              <a:solidFill>
                <a:srgbClr val="000000"/>
              </a:solidFill>
              <a:latin typeface="+mj-lt"/>
            </a:endParaRPr>
          </a:p>
          <a:p>
            <a:pPr marL="285750" indent="-285750">
              <a:buFont typeface="Arial" panose="020B0604020202020204" pitchFamily="34" charset="0"/>
              <a:buChar char="•"/>
            </a:pPr>
            <a:r>
              <a:rPr lang="en-US" sz="1500" dirty="0" smtClean="0">
                <a:solidFill>
                  <a:srgbClr val="000000"/>
                </a:solidFill>
                <a:latin typeface="+mj-lt"/>
              </a:rPr>
              <a:t>So</a:t>
            </a:r>
            <a:r>
              <a:rPr lang="en-US" sz="1500" dirty="0">
                <a:solidFill>
                  <a:srgbClr val="000000"/>
                </a:solidFill>
                <a:latin typeface="+mj-lt"/>
              </a:rPr>
              <a:t>, it does not have to be recompiled during the execution again and </a:t>
            </a:r>
            <a:r>
              <a:rPr lang="en-US" sz="1500" dirty="0" smtClean="0">
                <a:solidFill>
                  <a:srgbClr val="000000"/>
                </a:solidFill>
                <a:latin typeface="+mj-lt"/>
              </a:rPr>
              <a:t>again.</a:t>
            </a:r>
          </a:p>
          <a:p>
            <a:pPr marL="285750" indent="-285750">
              <a:buFont typeface="Arial" panose="020B0604020202020204" pitchFamily="34" charset="0"/>
              <a:buChar char="•"/>
            </a:pPr>
            <a:r>
              <a:rPr lang="en-US" sz="1500" dirty="0" smtClean="0">
                <a:solidFill>
                  <a:srgbClr val="000000"/>
                </a:solidFill>
                <a:latin typeface="+mj-lt"/>
              </a:rPr>
              <a:t>Usually</a:t>
            </a:r>
            <a:r>
              <a:rPr lang="en-US" sz="1500" dirty="0">
                <a:solidFill>
                  <a:srgbClr val="000000"/>
                </a:solidFill>
                <a:latin typeface="+mj-lt"/>
              </a:rPr>
              <a:t>, these objects are used when SQL statements take parameters.</a:t>
            </a:r>
            <a:endParaRPr lang="en-US" sz="1500" dirty="0">
              <a:latin typeface="+mj-lt"/>
            </a:endParaRPr>
          </a:p>
        </p:txBody>
      </p:sp>
      <p:sp>
        <p:nvSpPr>
          <p:cNvPr id="9" name="Rectangle 8"/>
          <p:cNvSpPr/>
          <p:nvPr/>
        </p:nvSpPr>
        <p:spPr>
          <a:xfrm>
            <a:off x="470419" y="2128242"/>
            <a:ext cx="3446489" cy="646331"/>
          </a:xfrm>
          <a:prstGeom prst="rect">
            <a:avLst/>
          </a:prstGeom>
        </p:spPr>
        <p:txBody>
          <a:bodyPr wrap="square">
            <a:spAutoFit/>
          </a:bodyPr>
          <a:lstStyle/>
          <a:p>
            <a:r>
              <a:rPr lang="en-US" b="1" dirty="0">
                <a:solidFill>
                  <a:srgbClr val="000000"/>
                </a:solidFill>
                <a:latin typeface="+mj-lt"/>
              </a:rPr>
              <a:t>What is the advantage of using a </a:t>
            </a:r>
            <a:r>
              <a:rPr lang="en-US" b="1" dirty="0" err="1">
                <a:solidFill>
                  <a:srgbClr val="000000"/>
                </a:solidFill>
                <a:latin typeface="+mj-lt"/>
              </a:rPr>
              <a:t>PreparedStatement</a:t>
            </a:r>
            <a:r>
              <a:rPr lang="en-US" b="1" dirty="0">
                <a:solidFill>
                  <a:srgbClr val="000000"/>
                </a:solidFill>
                <a:latin typeface="+mj-lt"/>
              </a:rPr>
              <a:t>?</a:t>
            </a:r>
            <a:endParaRPr lang="en-US" b="1" i="0" dirty="0">
              <a:solidFill>
                <a:srgbClr val="000000"/>
              </a:solidFill>
              <a:effectLst/>
              <a:latin typeface="+mj-lt"/>
            </a:endParaRPr>
          </a:p>
        </p:txBody>
      </p:sp>
      <p:sp>
        <p:nvSpPr>
          <p:cNvPr id="10" name="Rectangle 9"/>
          <p:cNvSpPr/>
          <p:nvPr/>
        </p:nvSpPr>
        <p:spPr>
          <a:xfrm>
            <a:off x="4289945" y="148862"/>
            <a:ext cx="7469519" cy="1015663"/>
          </a:xfrm>
          <a:prstGeom prst="rect">
            <a:avLst/>
          </a:prstGeom>
        </p:spPr>
        <p:txBody>
          <a:bodyPr wrap="square">
            <a:spAutoFit/>
          </a:bodyPr>
          <a:lstStyle/>
          <a:p>
            <a:r>
              <a:rPr lang="en-US" sz="1500" dirty="0" err="1">
                <a:solidFill>
                  <a:srgbClr val="000000"/>
                </a:solidFill>
                <a:latin typeface="+mj-lt"/>
              </a:rPr>
              <a:t>PreparedStatement</a:t>
            </a:r>
            <a:r>
              <a:rPr lang="en-US" sz="1500" dirty="0">
                <a:solidFill>
                  <a:srgbClr val="000000"/>
                </a:solidFill>
                <a:latin typeface="+mj-lt"/>
              </a:rPr>
              <a:t> is called as “pre compiled statement”. An SQL statement is compiled beforehand and stored in the </a:t>
            </a:r>
            <a:r>
              <a:rPr lang="en-US" sz="1500" dirty="0" err="1">
                <a:solidFill>
                  <a:srgbClr val="000000"/>
                </a:solidFill>
                <a:latin typeface="+mj-lt"/>
              </a:rPr>
              <a:t>PreparedStatement</a:t>
            </a:r>
            <a:r>
              <a:rPr lang="en-US" sz="1500" dirty="0">
                <a:solidFill>
                  <a:srgbClr val="000000"/>
                </a:solidFill>
                <a:latin typeface="+mj-lt"/>
              </a:rPr>
              <a:t> object. </a:t>
            </a:r>
            <a:endParaRPr lang="en-US" sz="1500" dirty="0" smtClean="0">
              <a:solidFill>
                <a:srgbClr val="000000"/>
              </a:solidFill>
              <a:latin typeface="+mj-lt"/>
            </a:endParaRPr>
          </a:p>
          <a:p>
            <a:r>
              <a:rPr lang="en-US" sz="1500" dirty="0" smtClean="0">
                <a:solidFill>
                  <a:srgbClr val="000000"/>
                </a:solidFill>
                <a:latin typeface="+mj-lt"/>
              </a:rPr>
              <a:t>The </a:t>
            </a:r>
            <a:r>
              <a:rPr lang="en-US" sz="1500" dirty="0">
                <a:solidFill>
                  <a:srgbClr val="000000"/>
                </a:solidFill>
                <a:latin typeface="+mj-lt"/>
              </a:rPr>
              <a:t>purpose of precompiled statement is that the statement can be executed repeatedly. </a:t>
            </a:r>
            <a:endParaRPr lang="en-US" sz="1500" dirty="0" smtClean="0">
              <a:solidFill>
                <a:srgbClr val="000000"/>
              </a:solidFill>
              <a:latin typeface="+mj-lt"/>
            </a:endParaRPr>
          </a:p>
          <a:p>
            <a:r>
              <a:rPr lang="en-US" sz="1500" dirty="0" smtClean="0">
                <a:solidFill>
                  <a:srgbClr val="000000"/>
                </a:solidFill>
                <a:latin typeface="+mj-lt"/>
              </a:rPr>
              <a:t>The </a:t>
            </a:r>
            <a:r>
              <a:rPr lang="en-US" sz="1500" dirty="0">
                <a:solidFill>
                  <a:srgbClr val="000000"/>
                </a:solidFill>
                <a:latin typeface="+mj-lt"/>
              </a:rPr>
              <a:t>required parameter values are to be substituted from time to time.</a:t>
            </a:r>
            <a:endParaRPr lang="en-US" sz="1500" dirty="0">
              <a:latin typeface="+mj-lt"/>
            </a:endParaRPr>
          </a:p>
        </p:txBody>
      </p:sp>
      <p:sp>
        <p:nvSpPr>
          <p:cNvPr id="11" name="Rectangle 10"/>
          <p:cNvSpPr/>
          <p:nvPr/>
        </p:nvSpPr>
        <p:spPr>
          <a:xfrm>
            <a:off x="470419" y="472028"/>
            <a:ext cx="2819426" cy="369332"/>
          </a:xfrm>
          <a:prstGeom prst="rect">
            <a:avLst/>
          </a:prstGeom>
        </p:spPr>
        <p:txBody>
          <a:bodyPr wrap="square">
            <a:spAutoFit/>
          </a:bodyPr>
          <a:lstStyle/>
          <a:p>
            <a:r>
              <a:rPr lang="en-US" b="1" dirty="0">
                <a:solidFill>
                  <a:srgbClr val="000000"/>
                </a:solidFill>
                <a:latin typeface="+mj-lt"/>
              </a:rPr>
              <a:t>What is </a:t>
            </a:r>
            <a:r>
              <a:rPr lang="en-US" b="1" dirty="0" err="1">
                <a:solidFill>
                  <a:srgbClr val="000000"/>
                </a:solidFill>
                <a:latin typeface="+mj-lt"/>
              </a:rPr>
              <a:t>PreparedStatement</a:t>
            </a:r>
            <a:r>
              <a:rPr lang="en-US" b="1" dirty="0">
                <a:solidFill>
                  <a:srgbClr val="000000"/>
                </a:solidFill>
                <a:latin typeface="+mj-lt"/>
              </a:rPr>
              <a:t>?</a:t>
            </a:r>
          </a:p>
        </p:txBody>
      </p:sp>
      <p:sp>
        <p:nvSpPr>
          <p:cNvPr id="13" name="Rectangle 12"/>
          <p:cNvSpPr/>
          <p:nvPr/>
        </p:nvSpPr>
        <p:spPr>
          <a:xfrm>
            <a:off x="1880132" y="3640985"/>
            <a:ext cx="7878384" cy="369332"/>
          </a:xfrm>
          <a:prstGeom prst="rect">
            <a:avLst/>
          </a:prstGeom>
        </p:spPr>
        <p:txBody>
          <a:bodyPr wrap="square">
            <a:spAutoFit/>
          </a:bodyPr>
          <a:lstStyle/>
          <a:p>
            <a:r>
              <a:rPr lang="en-US" b="1" dirty="0">
                <a:solidFill>
                  <a:srgbClr val="000000"/>
                </a:solidFill>
                <a:latin typeface="+mj-lt"/>
              </a:rPr>
              <a:t>What is the difference between Statement and </a:t>
            </a:r>
            <a:r>
              <a:rPr lang="en-US" b="1" dirty="0" err="1">
                <a:solidFill>
                  <a:srgbClr val="000000"/>
                </a:solidFill>
                <a:latin typeface="+mj-lt"/>
              </a:rPr>
              <a:t>PreparedStatement</a:t>
            </a:r>
            <a:r>
              <a:rPr lang="en-US" b="1" dirty="0">
                <a:solidFill>
                  <a:srgbClr val="000000"/>
                </a:solidFill>
                <a:latin typeface="+mj-lt"/>
              </a:rPr>
              <a:t>?</a:t>
            </a:r>
            <a:endParaRPr lang="en-US" b="1" i="0" dirty="0">
              <a:solidFill>
                <a:srgbClr val="000000"/>
              </a:solidFill>
              <a:effectLst/>
              <a:latin typeface="+mj-lt"/>
            </a:endParaRPr>
          </a:p>
        </p:txBody>
      </p:sp>
      <p:sp>
        <p:nvSpPr>
          <p:cNvPr id="14" name="Rectangle 13"/>
          <p:cNvSpPr/>
          <p:nvPr/>
        </p:nvSpPr>
        <p:spPr>
          <a:xfrm>
            <a:off x="868908" y="4821409"/>
            <a:ext cx="4253552" cy="1246495"/>
          </a:xfrm>
          <a:prstGeom prst="rect">
            <a:avLst/>
          </a:prstGeom>
        </p:spPr>
        <p:txBody>
          <a:bodyPr wrap="square">
            <a:spAutoFit/>
          </a:bodyPr>
          <a:lstStyle/>
          <a:p>
            <a:r>
              <a:rPr lang="en-US" sz="1500" b="1" dirty="0" smtClean="0">
                <a:solidFill>
                  <a:srgbClr val="000000"/>
                </a:solidFill>
                <a:latin typeface="+mj-lt"/>
              </a:rPr>
              <a:t>Statement</a:t>
            </a:r>
          </a:p>
          <a:p>
            <a:pPr marL="285750" indent="-285750">
              <a:buFont typeface="Arial" panose="020B0604020202020204" pitchFamily="34" charset="0"/>
              <a:buChar char="•"/>
            </a:pPr>
            <a:endParaRPr lang="en-US" sz="1500" dirty="0" smtClean="0">
              <a:latin typeface="+mj-lt"/>
            </a:endParaRPr>
          </a:p>
          <a:p>
            <a:pPr marL="285750" indent="-285750">
              <a:buFont typeface="Arial" panose="020B0604020202020204" pitchFamily="34" charset="0"/>
              <a:buChar char="•"/>
            </a:pPr>
            <a:r>
              <a:rPr lang="en-US" sz="1500" dirty="0" smtClean="0">
                <a:solidFill>
                  <a:srgbClr val="000000"/>
                </a:solidFill>
                <a:latin typeface="+mj-lt"/>
              </a:rPr>
              <a:t>The </a:t>
            </a:r>
            <a:r>
              <a:rPr lang="en-US" sz="1500" dirty="0">
                <a:solidFill>
                  <a:srgbClr val="000000"/>
                </a:solidFill>
                <a:latin typeface="+mj-lt"/>
              </a:rPr>
              <a:t>parameter value is </a:t>
            </a:r>
            <a:r>
              <a:rPr lang="en-US" sz="1500" dirty="0" smtClean="0">
                <a:solidFill>
                  <a:srgbClr val="000000"/>
                </a:solidFill>
                <a:latin typeface="+mj-lt"/>
              </a:rPr>
              <a:t>fixed</a:t>
            </a:r>
          </a:p>
          <a:p>
            <a:pPr marL="285750" indent="-285750">
              <a:buFont typeface="Arial" panose="020B0604020202020204" pitchFamily="34" charset="0"/>
              <a:buChar char="•"/>
            </a:pPr>
            <a:r>
              <a:rPr lang="en-US" sz="1500" dirty="0" smtClean="0">
                <a:solidFill>
                  <a:srgbClr val="000000"/>
                </a:solidFill>
                <a:latin typeface="+mj-lt"/>
              </a:rPr>
              <a:t>Compiles </a:t>
            </a:r>
            <a:r>
              <a:rPr lang="en-US" sz="1500" dirty="0">
                <a:solidFill>
                  <a:srgbClr val="000000"/>
                </a:solidFill>
                <a:latin typeface="+mj-lt"/>
              </a:rPr>
              <a:t>and executes every time</a:t>
            </a:r>
            <a:r>
              <a:rPr lang="en-US" sz="1500" dirty="0">
                <a:latin typeface="+mj-lt"/>
              </a:rPr>
              <a:t/>
            </a:r>
            <a:br>
              <a:rPr lang="en-US" sz="1500" dirty="0">
                <a:latin typeface="+mj-lt"/>
              </a:rPr>
            </a:br>
            <a:endParaRPr lang="en-US" sz="1500" dirty="0">
              <a:latin typeface="+mj-lt"/>
            </a:endParaRPr>
          </a:p>
        </p:txBody>
      </p:sp>
      <p:sp>
        <p:nvSpPr>
          <p:cNvPr id="15" name="Rectangle 14"/>
          <p:cNvSpPr/>
          <p:nvPr/>
        </p:nvSpPr>
        <p:spPr>
          <a:xfrm>
            <a:off x="5122460" y="4638652"/>
            <a:ext cx="6096000" cy="1246495"/>
          </a:xfrm>
          <a:prstGeom prst="rect">
            <a:avLst/>
          </a:prstGeom>
        </p:spPr>
        <p:txBody>
          <a:bodyPr wrap="square">
            <a:spAutoFit/>
          </a:bodyPr>
          <a:lstStyle/>
          <a:p>
            <a:r>
              <a:rPr lang="en-US" sz="1500" b="1" dirty="0" err="1" smtClean="0">
                <a:solidFill>
                  <a:srgbClr val="000000"/>
                </a:solidFill>
                <a:latin typeface="+mj-lt"/>
              </a:rPr>
              <a:t>PreparedStatement</a:t>
            </a:r>
            <a:endParaRPr lang="en-US" sz="1500" b="1" dirty="0" smtClean="0">
              <a:solidFill>
                <a:srgbClr val="000000"/>
              </a:solidFill>
              <a:latin typeface="+mj-lt"/>
            </a:endParaRPr>
          </a:p>
          <a:p>
            <a:pPr marL="285750" indent="-285750">
              <a:buFont typeface="Arial" panose="020B0604020202020204" pitchFamily="34" charset="0"/>
              <a:buChar char="•"/>
            </a:pPr>
            <a:endParaRPr lang="en-US" sz="1500" dirty="0" smtClean="0">
              <a:solidFill>
                <a:srgbClr val="000000"/>
              </a:solidFill>
              <a:latin typeface="+mj-lt"/>
            </a:endParaRPr>
          </a:p>
          <a:p>
            <a:pPr marL="285750" indent="-285750">
              <a:buFont typeface="Arial" panose="020B0604020202020204" pitchFamily="34" charset="0"/>
              <a:buChar char="•"/>
            </a:pPr>
            <a:r>
              <a:rPr lang="en-US" sz="1500" dirty="0" smtClean="0">
                <a:solidFill>
                  <a:srgbClr val="000000"/>
                </a:solidFill>
                <a:latin typeface="+mj-lt"/>
              </a:rPr>
              <a:t>The </a:t>
            </a:r>
            <a:r>
              <a:rPr lang="en-US" sz="1500" dirty="0">
                <a:solidFill>
                  <a:srgbClr val="000000"/>
                </a:solidFill>
                <a:latin typeface="+mj-lt"/>
              </a:rPr>
              <a:t>parameter can be supplied at run </a:t>
            </a:r>
            <a:r>
              <a:rPr lang="en-US" sz="1500" dirty="0" smtClean="0">
                <a:solidFill>
                  <a:srgbClr val="000000"/>
                </a:solidFill>
                <a:latin typeface="+mj-lt"/>
              </a:rPr>
              <a:t>time</a:t>
            </a:r>
          </a:p>
          <a:p>
            <a:pPr marL="285750" indent="-285750">
              <a:buFont typeface="Arial" panose="020B0604020202020204" pitchFamily="34" charset="0"/>
              <a:buChar char="•"/>
            </a:pPr>
            <a:r>
              <a:rPr lang="en-US" sz="1500" dirty="0" smtClean="0">
                <a:solidFill>
                  <a:srgbClr val="000000"/>
                </a:solidFill>
                <a:latin typeface="+mj-lt"/>
              </a:rPr>
              <a:t>Precompiled </a:t>
            </a:r>
            <a:r>
              <a:rPr lang="en-US" sz="1500" dirty="0">
                <a:solidFill>
                  <a:srgbClr val="000000"/>
                </a:solidFill>
                <a:latin typeface="+mj-lt"/>
              </a:rPr>
              <a:t>( compiled once ) and executes once for n number of parameter values.</a:t>
            </a:r>
          </a:p>
        </p:txBody>
      </p:sp>
    </p:spTree>
    <p:extLst>
      <p:ext uri="{BB962C8B-B14F-4D97-AF65-F5344CB8AC3E}">
        <p14:creationId xmlns:p14="http://schemas.microsoft.com/office/powerpoint/2010/main" val="30018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pPr algn="ctr"/>
            <a:r>
              <a:rPr lang="en-US" sz="3000" dirty="0"/>
              <a:t>Reading and Writing </a:t>
            </a:r>
            <a:r>
              <a:rPr lang="en-US" sz="3000" dirty="0" smtClean="0"/>
              <a:t>LOBs</a:t>
            </a:r>
            <a:endParaRPr lang="en-US" sz="3000" dirty="0"/>
          </a:p>
        </p:txBody>
      </p:sp>
      <p:sp>
        <p:nvSpPr>
          <p:cNvPr id="3" name="Content Placeholder 2"/>
          <p:cNvSpPr>
            <a:spLocks noGrp="1"/>
          </p:cNvSpPr>
          <p:nvPr>
            <p:ph idx="1"/>
          </p:nvPr>
        </p:nvSpPr>
        <p:spPr>
          <a:xfrm>
            <a:off x="838200" y="1037231"/>
            <a:ext cx="4566313" cy="5207972"/>
          </a:xfrm>
        </p:spPr>
        <p:txBody>
          <a:bodyPr>
            <a:normAutofit/>
          </a:bodyPr>
          <a:lstStyle/>
          <a:p>
            <a:r>
              <a:rPr lang="en-US" sz="2000" dirty="0"/>
              <a:t>In addition to numbers, strings, and dates, many databases can store large objects (LOBs) such as images or other data. In SQL, binary large objects are called BLOBs, and character large objects are called CLOBs</a:t>
            </a:r>
            <a:r>
              <a:rPr lang="en-US" sz="2000" dirty="0" smtClean="0"/>
              <a:t>.</a:t>
            </a:r>
          </a:p>
          <a:p>
            <a:endParaRPr lang="en-US" sz="2000" dirty="0"/>
          </a:p>
          <a:p>
            <a:r>
              <a:rPr lang="en-US" sz="2000" dirty="0" smtClean="0"/>
              <a:t>To </a:t>
            </a:r>
            <a:r>
              <a:rPr lang="en-US" sz="2000" dirty="0"/>
              <a:t>read a LOB, execute a SELECT statement and call the </a:t>
            </a:r>
            <a:r>
              <a:rPr lang="en-US" sz="2000" dirty="0" err="1"/>
              <a:t>getBlob</a:t>
            </a:r>
            <a:r>
              <a:rPr lang="en-US" sz="2000" dirty="0"/>
              <a:t> or </a:t>
            </a:r>
            <a:r>
              <a:rPr lang="en-US" sz="2000" dirty="0" err="1"/>
              <a:t>getClob</a:t>
            </a:r>
            <a:r>
              <a:rPr lang="en-US" sz="2000" dirty="0"/>
              <a:t> method on the </a:t>
            </a:r>
            <a:r>
              <a:rPr lang="en-US" sz="2000" dirty="0" err="1"/>
              <a:t>ResultSet</a:t>
            </a:r>
            <a:r>
              <a:rPr lang="en-US" sz="2000" dirty="0"/>
              <a:t>. You will get an object of type Blob or </a:t>
            </a:r>
            <a:r>
              <a:rPr lang="en-US" sz="2000" dirty="0" err="1"/>
              <a:t>Clob</a:t>
            </a:r>
            <a:r>
              <a:rPr lang="en-US" sz="2000" dirty="0"/>
              <a:t>. </a:t>
            </a:r>
          </a:p>
        </p:txBody>
      </p:sp>
      <p:sp>
        <p:nvSpPr>
          <p:cNvPr id="5" name="Rectangle 4"/>
          <p:cNvSpPr/>
          <p:nvPr/>
        </p:nvSpPr>
        <p:spPr>
          <a:xfrm>
            <a:off x="5777552" y="963561"/>
            <a:ext cx="5440908" cy="5355312"/>
          </a:xfrm>
          <a:prstGeom prst="rect">
            <a:avLst/>
          </a:prstGeom>
        </p:spPr>
        <p:txBody>
          <a:bodyPr wrap="square">
            <a:spAutoFit/>
          </a:bodyPr>
          <a:lstStyle/>
          <a:p>
            <a:r>
              <a:rPr lang="en-US" dirty="0">
                <a:solidFill>
                  <a:schemeClr val="accent1">
                    <a:lumMod val="75000"/>
                  </a:schemeClr>
                </a:solidFill>
              </a:rPr>
              <a:t>String </a:t>
            </a:r>
            <a:r>
              <a:rPr lang="en-US" dirty="0" err="1">
                <a:solidFill>
                  <a:schemeClr val="accent1">
                    <a:lumMod val="75000"/>
                  </a:schemeClr>
                </a:solidFill>
              </a:rPr>
              <a:t>sql</a:t>
            </a:r>
            <a:r>
              <a:rPr lang="en-US" dirty="0">
                <a:solidFill>
                  <a:schemeClr val="accent1">
                    <a:lumMod val="75000"/>
                  </a:schemeClr>
                </a:solidFill>
              </a:rPr>
              <a:t> =</a:t>
            </a:r>
          </a:p>
          <a:p>
            <a:r>
              <a:rPr lang="en-US" dirty="0">
                <a:solidFill>
                  <a:schemeClr val="accent1">
                    <a:lumMod val="75000"/>
                  </a:schemeClr>
                </a:solidFill>
              </a:rPr>
              <a:t>   "insert into </a:t>
            </a:r>
            <a:r>
              <a:rPr lang="en-US" dirty="0" err="1">
                <a:solidFill>
                  <a:schemeClr val="accent1">
                    <a:lumMod val="75000"/>
                  </a:schemeClr>
                </a:solidFill>
              </a:rPr>
              <a:t>image_data</a:t>
            </a:r>
            <a:r>
              <a:rPr lang="en-US" dirty="0">
                <a:solidFill>
                  <a:schemeClr val="accent1">
                    <a:lumMod val="75000"/>
                  </a:schemeClr>
                </a:solidFill>
              </a:rPr>
              <a:t> (</a:t>
            </a:r>
            <a:r>
              <a:rPr lang="en-US" dirty="0" err="1">
                <a:solidFill>
                  <a:schemeClr val="accent1">
                    <a:lumMod val="75000"/>
                  </a:schemeClr>
                </a:solidFill>
              </a:rPr>
              <a:t>image_id</a:t>
            </a:r>
            <a:r>
              <a:rPr lang="en-US" dirty="0">
                <a:solidFill>
                  <a:schemeClr val="accent1">
                    <a:lumMod val="75000"/>
                  </a:schemeClr>
                </a:solidFill>
              </a:rPr>
              <a:t>, image)</a:t>
            </a:r>
          </a:p>
          <a:p>
            <a:r>
              <a:rPr lang="en-US" dirty="0">
                <a:solidFill>
                  <a:schemeClr val="accent1">
                    <a:lumMod val="75000"/>
                  </a:schemeClr>
                </a:solidFill>
              </a:rPr>
              <a:t>   values (?,?)";</a:t>
            </a:r>
          </a:p>
          <a:p>
            <a:endParaRPr lang="en-US" dirty="0">
              <a:solidFill>
                <a:schemeClr val="accent1">
                  <a:lumMod val="75000"/>
                </a:schemeClr>
              </a:solidFill>
            </a:endParaRPr>
          </a:p>
          <a:p>
            <a:r>
              <a:rPr lang="en-US" dirty="0" err="1">
                <a:solidFill>
                  <a:schemeClr val="accent1">
                    <a:lumMod val="75000"/>
                  </a:schemeClr>
                </a:solidFill>
              </a:rPr>
              <a:t>PreparedStatement</a:t>
            </a:r>
            <a:r>
              <a:rPr lang="en-US" dirty="0">
                <a:solidFill>
                  <a:schemeClr val="accent1">
                    <a:lumMod val="75000"/>
                  </a:schemeClr>
                </a:solidFill>
              </a:rPr>
              <a:t> </a:t>
            </a:r>
            <a:r>
              <a:rPr lang="en-US" dirty="0" err="1">
                <a:solidFill>
                  <a:schemeClr val="accent1">
                    <a:lumMod val="75000"/>
                  </a:schemeClr>
                </a:solidFill>
              </a:rPr>
              <a:t>pstmt</a:t>
            </a:r>
            <a:r>
              <a:rPr lang="en-US" dirty="0">
                <a:solidFill>
                  <a:schemeClr val="accent1">
                    <a:lumMod val="75000"/>
                  </a:schemeClr>
                </a:solidFill>
              </a:rPr>
              <a:t> = null;</a:t>
            </a:r>
          </a:p>
          <a:p>
            <a:r>
              <a:rPr lang="en-US" dirty="0" err="1">
                <a:solidFill>
                  <a:schemeClr val="accent1">
                    <a:lumMod val="75000"/>
                  </a:schemeClr>
                </a:solidFill>
              </a:rPr>
              <a:t>pstmt</a:t>
            </a:r>
            <a:r>
              <a:rPr lang="en-US" dirty="0">
                <a:solidFill>
                  <a:schemeClr val="accent1">
                    <a:lumMod val="75000"/>
                  </a:schemeClr>
                </a:solidFill>
              </a:rPr>
              <a:t> = </a:t>
            </a:r>
            <a:r>
              <a:rPr lang="en-US" dirty="0" err="1">
                <a:solidFill>
                  <a:schemeClr val="accent1">
                    <a:lumMod val="75000"/>
                  </a:schemeClr>
                </a:solidFill>
              </a:rPr>
              <a:t>con.prepareStatement</a:t>
            </a:r>
            <a:r>
              <a:rPr lang="en-US" dirty="0">
                <a:solidFill>
                  <a:schemeClr val="accent1">
                    <a:lumMod val="75000"/>
                  </a:schemeClr>
                </a:solidFill>
              </a:rPr>
              <a:t>(</a:t>
            </a:r>
            <a:r>
              <a:rPr lang="en-US" dirty="0" err="1">
                <a:solidFill>
                  <a:schemeClr val="accent1">
                    <a:lumMod val="75000"/>
                  </a:schemeClr>
                </a:solidFill>
              </a:rPr>
              <a:t>sql</a:t>
            </a:r>
            <a:r>
              <a:rPr lang="en-US" dirty="0">
                <a:solidFill>
                  <a:schemeClr val="accent1">
                    <a:lumMod val="75000"/>
                  </a:schemeClr>
                </a:solidFill>
              </a:rPr>
              <a:t>);</a:t>
            </a:r>
          </a:p>
          <a:p>
            <a:r>
              <a:rPr lang="en-US" dirty="0" err="1">
                <a:solidFill>
                  <a:schemeClr val="accent1">
                    <a:lumMod val="75000"/>
                  </a:schemeClr>
                </a:solidFill>
              </a:rPr>
              <a:t>pstmt.setInt</a:t>
            </a:r>
            <a:r>
              <a:rPr lang="en-US" dirty="0">
                <a:solidFill>
                  <a:schemeClr val="accent1">
                    <a:lumMod val="75000"/>
                  </a:schemeClr>
                </a:solidFill>
              </a:rPr>
              <a:t>(1, 101);</a:t>
            </a:r>
          </a:p>
          <a:p>
            <a:endParaRPr lang="en-US" dirty="0">
              <a:solidFill>
                <a:schemeClr val="accent1">
                  <a:lumMod val="75000"/>
                </a:schemeClr>
              </a:solidFill>
            </a:endParaRPr>
          </a:p>
          <a:p>
            <a:r>
              <a:rPr lang="en-US" dirty="0">
                <a:solidFill>
                  <a:schemeClr val="accent1">
                    <a:lumMod val="75000"/>
                  </a:schemeClr>
                </a:solidFill>
              </a:rPr>
              <a:t>File f1 = new File("pic1.jpg");</a:t>
            </a:r>
          </a:p>
          <a:p>
            <a:r>
              <a:rPr lang="en-US" dirty="0">
                <a:solidFill>
                  <a:schemeClr val="accent1">
                    <a:lumMod val="75000"/>
                  </a:schemeClr>
                </a:solidFill>
              </a:rPr>
              <a:t>Blob </a:t>
            </a:r>
            <a:r>
              <a:rPr lang="en-US" dirty="0" err="1">
                <a:solidFill>
                  <a:schemeClr val="accent1">
                    <a:lumMod val="75000"/>
                  </a:schemeClr>
                </a:solidFill>
              </a:rPr>
              <a:t>blob</a:t>
            </a:r>
            <a:r>
              <a:rPr lang="en-US" dirty="0">
                <a:solidFill>
                  <a:schemeClr val="accent1">
                    <a:lumMod val="75000"/>
                  </a:schemeClr>
                </a:solidFill>
              </a:rPr>
              <a:t> = </a:t>
            </a:r>
            <a:r>
              <a:rPr lang="en-US" dirty="0" err="1">
                <a:solidFill>
                  <a:schemeClr val="accent1">
                    <a:lumMod val="75000"/>
                  </a:schemeClr>
                </a:solidFill>
              </a:rPr>
              <a:t>con.createBlob</a:t>
            </a:r>
            <a:r>
              <a:rPr lang="en-US" dirty="0">
                <a:solidFill>
                  <a:schemeClr val="accent1">
                    <a:lumMod val="75000"/>
                  </a:schemeClr>
                </a:solidFill>
              </a:rPr>
              <a:t>();</a:t>
            </a:r>
          </a:p>
          <a:p>
            <a:r>
              <a:rPr lang="en-US" dirty="0" err="1">
                <a:solidFill>
                  <a:schemeClr val="accent1">
                    <a:lumMod val="75000"/>
                  </a:schemeClr>
                </a:solidFill>
              </a:rPr>
              <a:t>FileInputStream</a:t>
            </a:r>
            <a:r>
              <a:rPr lang="en-US" dirty="0">
                <a:solidFill>
                  <a:schemeClr val="accent1">
                    <a:lumMod val="75000"/>
                  </a:schemeClr>
                </a:solidFill>
              </a:rPr>
              <a:t> </a:t>
            </a:r>
            <a:r>
              <a:rPr lang="en-US" dirty="0" err="1">
                <a:solidFill>
                  <a:schemeClr val="accent1">
                    <a:lumMod val="75000"/>
                  </a:schemeClr>
                </a:solidFill>
              </a:rPr>
              <a:t>fis</a:t>
            </a:r>
            <a:r>
              <a:rPr lang="en-US" dirty="0">
                <a:solidFill>
                  <a:schemeClr val="accent1">
                    <a:lumMod val="75000"/>
                  </a:schemeClr>
                </a:solidFill>
              </a:rPr>
              <a:t> = new </a:t>
            </a:r>
            <a:r>
              <a:rPr lang="en-US" dirty="0" err="1">
                <a:solidFill>
                  <a:schemeClr val="accent1">
                    <a:lumMod val="75000"/>
                  </a:schemeClr>
                </a:solidFill>
              </a:rPr>
              <a:t>FileInputStream</a:t>
            </a:r>
            <a:r>
              <a:rPr lang="en-US" dirty="0">
                <a:solidFill>
                  <a:schemeClr val="accent1">
                    <a:lumMod val="75000"/>
                  </a:schemeClr>
                </a:solidFill>
              </a:rPr>
              <a:t>(f1);</a:t>
            </a:r>
          </a:p>
          <a:p>
            <a:r>
              <a:rPr lang="en-US" dirty="0" err="1">
                <a:solidFill>
                  <a:schemeClr val="accent1">
                    <a:lumMod val="75000"/>
                  </a:schemeClr>
                </a:solidFill>
              </a:rPr>
              <a:t>OutputStream</a:t>
            </a:r>
            <a:r>
              <a:rPr lang="en-US" dirty="0">
                <a:solidFill>
                  <a:schemeClr val="accent1">
                    <a:lumMod val="75000"/>
                  </a:schemeClr>
                </a:solidFill>
              </a:rPr>
              <a:t> out = </a:t>
            </a:r>
            <a:r>
              <a:rPr lang="en-US" dirty="0" err="1">
                <a:solidFill>
                  <a:schemeClr val="accent1">
                    <a:lumMod val="75000"/>
                  </a:schemeClr>
                </a:solidFill>
              </a:rPr>
              <a:t>blob.setBinaryStream</a:t>
            </a:r>
            <a:r>
              <a:rPr lang="en-US" dirty="0">
                <a:solidFill>
                  <a:schemeClr val="accent1">
                    <a:lumMod val="75000"/>
                  </a:schemeClr>
                </a:solidFill>
              </a:rPr>
              <a:t>(1);</a:t>
            </a:r>
          </a:p>
          <a:p>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i</a:t>
            </a:r>
            <a:r>
              <a:rPr lang="en-US" dirty="0">
                <a:solidFill>
                  <a:schemeClr val="accent1">
                    <a:lumMod val="75000"/>
                  </a:schemeClr>
                </a:solidFill>
              </a:rPr>
              <a:t> = -1;</a:t>
            </a:r>
          </a:p>
          <a:p>
            <a:r>
              <a:rPr lang="en-US" dirty="0">
                <a:solidFill>
                  <a:schemeClr val="accent1">
                    <a:lumMod val="75000"/>
                  </a:schemeClr>
                </a:solidFill>
              </a:rPr>
              <a:t>while ((</a:t>
            </a:r>
            <a:r>
              <a:rPr lang="en-US" dirty="0" err="1">
                <a:solidFill>
                  <a:schemeClr val="accent1">
                    <a:lumMod val="75000"/>
                  </a:schemeClr>
                </a:solidFill>
              </a:rPr>
              <a:t>i</a:t>
            </a:r>
            <a:r>
              <a:rPr lang="en-US" dirty="0">
                <a:solidFill>
                  <a:schemeClr val="accent1">
                    <a:lumMod val="75000"/>
                  </a:schemeClr>
                </a:solidFill>
              </a:rPr>
              <a:t> = </a:t>
            </a:r>
            <a:r>
              <a:rPr lang="en-US" dirty="0" err="1">
                <a:solidFill>
                  <a:schemeClr val="accent1">
                    <a:lumMod val="75000"/>
                  </a:schemeClr>
                </a:solidFill>
              </a:rPr>
              <a:t>fis.read</a:t>
            </a:r>
            <a:r>
              <a:rPr lang="en-US" dirty="0">
                <a:solidFill>
                  <a:schemeClr val="accent1">
                    <a:lumMod val="75000"/>
                  </a:schemeClr>
                </a:solidFill>
              </a:rPr>
              <a:t>()) != -1) {</a:t>
            </a:r>
          </a:p>
          <a:p>
            <a:r>
              <a:rPr lang="en-US" dirty="0">
                <a:solidFill>
                  <a:schemeClr val="accent1">
                    <a:lumMod val="75000"/>
                  </a:schemeClr>
                </a:solidFill>
              </a:rPr>
              <a:t>               </a:t>
            </a:r>
            <a:r>
              <a:rPr lang="en-US" dirty="0" err="1">
                <a:solidFill>
                  <a:schemeClr val="accent1">
                    <a:lumMod val="75000"/>
                  </a:schemeClr>
                </a:solidFill>
              </a:rPr>
              <a:t>out.write</a:t>
            </a:r>
            <a:r>
              <a:rPr lang="en-US" dirty="0">
                <a:solidFill>
                  <a:schemeClr val="accent1">
                    <a:lumMod val="75000"/>
                  </a:schemeClr>
                </a:solidFill>
              </a:rPr>
              <a:t>(</a:t>
            </a:r>
            <a:r>
              <a:rPr lang="en-US" dirty="0" err="1">
                <a:solidFill>
                  <a:schemeClr val="accent1">
                    <a:lumMod val="75000"/>
                  </a:schemeClr>
                </a:solidFill>
              </a:rPr>
              <a:t>i</a:t>
            </a:r>
            <a:r>
              <a:rPr lang="en-US" dirty="0">
                <a:solidFill>
                  <a:schemeClr val="accent1">
                    <a:lumMod val="75000"/>
                  </a:schemeClr>
                </a:solidFill>
              </a:rPr>
              <a:t>);</a:t>
            </a:r>
          </a:p>
          <a:p>
            <a:r>
              <a:rPr lang="en-US" dirty="0">
                <a:solidFill>
                  <a:schemeClr val="accent1">
                    <a:lumMod val="75000"/>
                  </a:schemeClr>
                </a:solidFill>
              </a:rPr>
              <a:t>}</a:t>
            </a:r>
          </a:p>
          <a:p>
            <a:endParaRPr lang="en-US" dirty="0">
              <a:solidFill>
                <a:schemeClr val="accent1">
                  <a:lumMod val="75000"/>
                </a:schemeClr>
              </a:solidFill>
            </a:endParaRPr>
          </a:p>
          <a:p>
            <a:r>
              <a:rPr lang="en-US" dirty="0" err="1">
                <a:solidFill>
                  <a:schemeClr val="accent1">
                    <a:lumMod val="75000"/>
                  </a:schemeClr>
                </a:solidFill>
              </a:rPr>
              <a:t>pstmt.setBlob</a:t>
            </a:r>
            <a:r>
              <a:rPr lang="en-US" dirty="0">
                <a:solidFill>
                  <a:schemeClr val="accent1">
                    <a:lumMod val="75000"/>
                  </a:schemeClr>
                </a:solidFill>
              </a:rPr>
              <a:t>(3, blob);</a:t>
            </a:r>
          </a:p>
          <a:p>
            <a:r>
              <a:rPr lang="en-US" dirty="0" err="1">
                <a:solidFill>
                  <a:schemeClr val="accent1">
                    <a:lumMod val="75000"/>
                  </a:schemeClr>
                </a:solidFill>
              </a:rPr>
              <a:t>pstmt.executeUpdate</a:t>
            </a:r>
            <a:r>
              <a:rPr lang="en-US" dirty="0">
                <a:solidFill>
                  <a:schemeClr val="accent1">
                    <a:lumMod val="75000"/>
                  </a:schemeClr>
                </a:solidFill>
              </a:rPr>
              <a:t>();</a:t>
            </a:r>
          </a:p>
        </p:txBody>
      </p:sp>
    </p:spTree>
    <p:extLst>
      <p:ext uri="{BB962C8B-B14F-4D97-AF65-F5344CB8AC3E}">
        <p14:creationId xmlns:p14="http://schemas.microsoft.com/office/powerpoint/2010/main" val="340473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9987" y="296418"/>
            <a:ext cx="3364843" cy="400110"/>
          </a:xfrm>
          <a:prstGeom prst="rect">
            <a:avLst/>
          </a:prstGeom>
        </p:spPr>
        <p:txBody>
          <a:bodyPr wrap="square">
            <a:spAutoFit/>
          </a:bodyPr>
          <a:lstStyle/>
          <a:p>
            <a:r>
              <a:rPr lang="en-US" sz="2000" b="1" dirty="0">
                <a:solidFill>
                  <a:srgbClr val="171717"/>
                </a:solidFill>
                <a:latin typeface="Segoe UI" panose="020B0502040204020203" pitchFamily="34" charset="0"/>
              </a:rPr>
              <a:t>Using multiple result sets</a:t>
            </a:r>
            <a:endParaRPr lang="en-US" sz="2000" b="1" i="0" dirty="0">
              <a:solidFill>
                <a:srgbClr val="171717"/>
              </a:solidFill>
              <a:effectLst/>
              <a:latin typeface="Segoe UI" panose="020B0502040204020203" pitchFamily="34" charset="0"/>
            </a:endParaRPr>
          </a:p>
        </p:txBody>
      </p:sp>
      <p:pic>
        <p:nvPicPr>
          <p:cNvPr id="3" name="Picture 2"/>
          <p:cNvPicPr>
            <a:picLocks noChangeAspect="1"/>
          </p:cNvPicPr>
          <p:nvPr/>
        </p:nvPicPr>
        <p:blipFill>
          <a:blip r:embed="rId2"/>
          <a:stretch>
            <a:fillRect/>
          </a:stretch>
        </p:blipFill>
        <p:spPr>
          <a:xfrm>
            <a:off x="6690174" y="127522"/>
            <a:ext cx="3533775" cy="1771650"/>
          </a:xfrm>
          <a:prstGeom prst="rect">
            <a:avLst/>
          </a:prstGeom>
        </p:spPr>
      </p:pic>
      <p:pic>
        <p:nvPicPr>
          <p:cNvPr id="4" name="Picture 3"/>
          <p:cNvPicPr>
            <a:picLocks noChangeAspect="1"/>
          </p:cNvPicPr>
          <p:nvPr/>
        </p:nvPicPr>
        <p:blipFill>
          <a:blip r:embed="rId3"/>
          <a:stretch>
            <a:fillRect/>
          </a:stretch>
        </p:blipFill>
        <p:spPr>
          <a:xfrm>
            <a:off x="147993" y="1323975"/>
            <a:ext cx="6191250" cy="5534025"/>
          </a:xfrm>
          <a:prstGeom prst="rect">
            <a:avLst/>
          </a:prstGeom>
        </p:spPr>
      </p:pic>
      <p:pic>
        <p:nvPicPr>
          <p:cNvPr id="5" name="Picture 4"/>
          <p:cNvPicPr>
            <a:picLocks noChangeAspect="1"/>
          </p:cNvPicPr>
          <p:nvPr/>
        </p:nvPicPr>
        <p:blipFill>
          <a:blip r:embed="rId4"/>
          <a:stretch>
            <a:fillRect/>
          </a:stretch>
        </p:blipFill>
        <p:spPr>
          <a:xfrm>
            <a:off x="6339243" y="2034866"/>
            <a:ext cx="5852757" cy="2588199"/>
          </a:xfrm>
          <a:prstGeom prst="rect">
            <a:avLst/>
          </a:prstGeom>
        </p:spPr>
      </p:pic>
      <p:pic>
        <p:nvPicPr>
          <p:cNvPr id="6" name="Picture 5"/>
          <p:cNvPicPr>
            <a:picLocks noChangeAspect="1"/>
          </p:cNvPicPr>
          <p:nvPr/>
        </p:nvPicPr>
        <p:blipFill>
          <a:blip r:embed="rId5"/>
          <a:stretch>
            <a:fillRect/>
          </a:stretch>
        </p:blipFill>
        <p:spPr>
          <a:xfrm>
            <a:off x="6690174" y="4560338"/>
            <a:ext cx="5295330" cy="2297662"/>
          </a:xfrm>
          <a:prstGeom prst="rect">
            <a:avLst/>
          </a:prstGeom>
        </p:spPr>
      </p:pic>
    </p:spTree>
    <p:extLst>
      <p:ext uri="{BB962C8B-B14F-4D97-AF65-F5344CB8AC3E}">
        <p14:creationId xmlns:p14="http://schemas.microsoft.com/office/powerpoint/2010/main" val="119231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04698" y="172800"/>
            <a:ext cx="5181600" cy="561975"/>
          </a:xfrm>
          <a:prstGeom prst="rect">
            <a:avLst/>
          </a:prstGeom>
        </p:spPr>
      </p:pic>
      <p:sp>
        <p:nvSpPr>
          <p:cNvPr id="2" name="Rectangle 1"/>
          <p:cNvSpPr/>
          <p:nvPr/>
        </p:nvSpPr>
        <p:spPr>
          <a:xfrm>
            <a:off x="222912" y="1460329"/>
            <a:ext cx="8416119" cy="1246495"/>
          </a:xfrm>
          <a:prstGeom prst="rect">
            <a:avLst/>
          </a:prstGeom>
        </p:spPr>
        <p:txBody>
          <a:bodyPr wrap="square">
            <a:spAutoFit/>
          </a:bodyPr>
          <a:lstStyle/>
          <a:p>
            <a:r>
              <a:rPr lang="en-US" sz="1500" dirty="0">
                <a:solidFill>
                  <a:srgbClr val="171717"/>
                </a:solidFill>
                <a:latin typeface="+mj-lt"/>
              </a:rPr>
              <a:t>The Microsoft JDBC Driver for SQL Server supports the use of SQL escape sequences, as defined by the JDBC API. Escape sequences are used within an SQL statement to tell the driver that the escaped part of the SQL string should be handled differently. When the JDBC driver processes the escaped part of an SQL string, it translates that part of the string into SQL code that SQL Server understands</a:t>
            </a:r>
            <a:r>
              <a:rPr lang="en-US" sz="1500" dirty="0" smtClean="0">
                <a:solidFill>
                  <a:srgbClr val="171717"/>
                </a:solidFill>
                <a:latin typeface="+mj-lt"/>
              </a:rPr>
              <a:t>. </a:t>
            </a:r>
            <a:r>
              <a:rPr lang="en-US" sz="1500" dirty="0">
                <a:latin typeface="+mj-lt"/>
              </a:rPr>
              <a:t>There are five types of escape sequences that the JDBC API requires, and all are supported by the JDBC driver:</a:t>
            </a:r>
          </a:p>
        </p:txBody>
      </p:sp>
      <p:sp>
        <p:nvSpPr>
          <p:cNvPr id="3" name="Rectangle 2"/>
          <p:cNvSpPr/>
          <p:nvPr/>
        </p:nvSpPr>
        <p:spPr>
          <a:xfrm>
            <a:off x="9025719" y="1229496"/>
            <a:ext cx="2970663" cy="1477328"/>
          </a:xfrm>
          <a:prstGeom prst="rect">
            <a:avLst/>
          </a:prstGeom>
        </p:spPr>
        <p:txBody>
          <a:bodyPr wrap="square">
            <a:spAutoFit/>
          </a:bodyPr>
          <a:lstStyle/>
          <a:p>
            <a:pPr marL="285750" indent="-285750">
              <a:buFont typeface="Arial" panose="020B0604020202020204" pitchFamily="34" charset="0"/>
              <a:buChar char="•"/>
            </a:pPr>
            <a:r>
              <a:rPr lang="en-US" sz="1500" dirty="0">
                <a:solidFill>
                  <a:srgbClr val="171717"/>
                </a:solidFill>
                <a:latin typeface="+mj-lt"/>
              </a:rPr>
              <a:t>LIKE wildcard literals</a:t>
            </a:r>
          </a:p>
          <a:p>
            <a:pPr marL="285750" indent="-285750">
              <a:buFont typeface="Arial" panose="020B0604020202020204" pitchFamily="34" charset="0"/>
              <a:buChar char="•"/>
            </a:pPr>
            <a:r>
              <a:rPr lang="en-US" sz="1500" dirty="0">
                <a:solidFill>
                  <a:srgbClr val="171717"/>
                </a:solidFill>
                <a:latin typeface="+mj-lt"/>
              </a:rPr>
              <a:t>Function handling</a:t>
            </a:r>
          </a:p>
          <a:p>
            <a:pPr marL="285750" indent="-285750">
              <a:buFont typeface="Arial" panose="020B0604020202020204" pitchFamily="34" charset="0"/>
              <a:buChar char="•"/>
            </a:pPr>
            <a:r>
              <a:rPr lang="en-US" sz="1500" dirty="0">
                <a:solidFill>
                  <a:srgbClr val="171717"/>
                </a:solidFill>
                <a:latin typeface="+mj-lt"/>
              </a:rPr>
              <a:t>Date and time literals</a:t>
            </a:r>
          </a:p>
          <a:p>
            <a:pPr marL="285750" indent="-285750">
              <a:buFont typeface="Arial" panose="020B0604020202020204" pitchFamily="34" charset="0"/>
              <a:buChar char="•"/>
            </a:pPr>
            <a:r>
              <a:rPr lang="en-US" sz="1500" dirty="0">
                <a:solidFill>
                  <a:srgbClr val="171717"/>
                </a:solidFill>
                <a:latin typeface="+mj-lt"/>
              </a:rPr>
              <a:t>Stored procedure calls</a:t>
            </a:r>
          </a:p>
          <a:p>
            <a:pPr marL="285750" indent="-285750">
              <a:buFont typeface="Arial" panose="020B0604020202020204" pitchFamily="34" charset="0"/>
              <a:buChar char="•"/>
            </a:pPr>
            <a:r>
              <a:rPr lang="en-US" sz="1500" dirty="0">
                <a:solidFill>
                  <a:srgbClr val="171717"/>
                </a:solidFill>
                <a:latin typeface="+mj-lt"/>
              </a:rPr>
              <a:t>Outer joins</a:t>
            </a:r>
          </a:p>
          <a:p>
            <a:pPr marL="285750" indent="-285750">
              <a:buFont typeface="Arial" panose="020B0604020202020204" pitchFamily="34" charset="0"/>
              <a:buChar char="•"/>
            </a:pPr>
            <a:r>
              <a:rPr lang="en-US" sz="1500" dirty="0">
                <a:solidFill>
                  <a:srgbClr val="171717"/>
                </a:solidFill>
                <a:latin typeface="+mj-lt"/>
              </a:rPr>
              <a:t>Limit escape syntax</a:t>
            </a:r>
            <a:endParaRPr lang="en-US" sz="1500" b="0" i="0" dirty="0">
              <a:solidFill>
                <a:srgbClr val="171717"/>
              </a:solidFill>
              <a:effectLst/>
              <a:latin typeface="+mj-lt"/>
            </a:endParaRPr>
          </a:p>
        </p:txBody>
      </p:sp>
      <p:sp>
        <p:nvSpPr>
          <p:cNvPr id="7" name="Rectangle 6"/>
          <p:cNvSpPr/>
          <p:nvPr/>
        </p:nvSpPr>
        <p:spPr>
          <a:xfrm>
            <a:off x="1123666" y="3466952"/>
            <a:ext cx="2430281" cy="369332"/>
          </a:xfrm>
          <a:prstGeom prst="rect">
            <a:avLst/>
          </a:prstGeom>
        </p:spPr>
        <p:txBody>
          <a:bodyPr wrap="none">
            <a:spAutoFit/>
          </a:bodyPr>
          <a:lstStyle/>
          <a:p>
            <a:r>
              <a:rPr lang="en-US" b="1" dirty="0">
                <a:solidFill>
                  <a:srgbClr val="171717"/>
                </a:solidFill>
                <a:latin typeface="Segoe UI" panose="020B0502040204020203" pitchFamily="34" charset="0"/>
              </a:rPr>
              <a:t>LIKE wildcard literals</a:t>
            </a:r>
            <a:endParaRPr lang="en-US" b="1" i="0" dirty="0">
              <a:solidFill>
                <a:srgbClr val="171717"/>
              </a:solidFill>
              <a:effectLst/>
              <a:latin typeface="Segoe UI" panose="020B0502040204020203" pitchFamily="34" charset="0"/>
            </a:endParaRPr>
          </a:p>
        </p:txBody>
      </p:sp>
      <p:pic>
        <p:nvPicPr>
          <p:cNvPr id="10" name="Picture 9"/>
          <p:cNvPicPr>
            <a:picLocks noChangeAspect="1"/>
          </p:cNvPicPr>
          <p:nvPr/>
        </p:nvPicPr>
        <p:blipFill>
          <a:blip r:embed="rId3"/>
          <a:stretch>
            <a:fillRect/>
          </a:stretch>
        </p:blipFill>
        <p:spPr>
          <a:xfrm>
            <a:off x="373038" y="4178033"/>
            <a:ext cx="6677025" cy="800100"/>
          </a:xfrm>
          <a:prstGeom prst="rect">
            <a:avLst/>
          </a:prstGeom>
        </p:spPr>
      </p:pic>
      <p:sp>
        <p:nvSpPr>
          <p:cNvPr id="11" name="Rectangle 10"/>
          <p:cNvSpPr/>
          <p:nvPr/>
        </p:nvSpPr>
        <p:spPr>
          <a:xfrm>
            <a:off x="1437566" y="5738261"/>
            <a:ext cx="8420667" cy="323165"/>
          </a:xfrm>
          <a:prstGeom prst="rect">
            <a:avLst/>
          </a:prstGeom>
        </p:spPr>
        <p:txBody>
          <a:bodyPr wrap="square">
            <a:spAutoFit/>
          </a:bodyPr>
          <a:lstStyle/>
          <a:p>
            <a:r>
              <a:rPr lang="en-US" sz="1500" dirty="0" err="1">
                <a:latin typeface="+mj-lt"/>
              </a:rPr>
              <a:t>ResultSet</a:t>
            </a:r>
            <a:r>
              <a:rPr lang="en-US" sz="1500" dirty="0">
                <a:latin typeface="+mj-lt"/>
              </a:rPr>
              <a:t> </a:t>
            </a:r>
            <a:r>
              <a:rPr lang="en-US" sz="1500" dirty="0" err="1">
                <a:latin typeface="+mj-lt"/>
              </a:rPr>
              <a:t>rst</a:t>
            </a:r>
            <a:r>
              <a:rPr lang="en-US" sz="1500" dirty="0">
                <a:latin typeface="+mj-lt"/>
              </a:rPr>
              <a:t> = </a:t>
            </a:r>
            <a:r>
              <a:rPr lang="en-US" sz="1500" dirty="0" err="1">
                <a:latin typeface="+mj-lt"/>
              </a:rPr>
              <a:t>stmt.executeQuery</a:t>
            </a:r>
            <a:r>
              <a:rPr lang="en-US" sz="1500" dirty="0">
                <a:latin typeface="+mj-lt"/>
              </a:rPr>
              <a:t>("SELECT col3 FROM test1 WHERE col2 </a:t>
            </a:r>
            <a:r>
              <a:rPr lang="en-US" sz="1500" dirty="0" smtClean="0">
                <a:latin typeface="+mj-lt"/>
              </a:rPr>
              <a:t>LIKE </a:t>
            </a:r>
            <a:r>
              <a:rPr lang="en-US" sz="1500" dirty="0">
                <a:latin typeface="+mj-lt"/>
              </a:rPr>
              <a:t>'\\_%' {escape '\\'}");</a:t>
            </a:r>
          </a:p>
        </p:txBody>
      </p:sp>
      <p:sp>
        <p:nvSpPr>
          <p:cNvPr id="12" name="Rectangle 11"/>
          <p:cNvSpPr/>
          <p:nvPr/>
        </p:nvSpPr>
        <p:spPr>
          <a:xfrm>
            <a:off x="7455247" y="3611613"/>
            <a:ext cx="4541135" cy="1477328"/>
          </a:xfrm>
          <a:prstGeom prst="rect">
            <a:avLst/>
          </a:prstGeom>
        </p:spPr>
        <p:txBody>
          <a:bodyPr wrap="square">
            <a:spAutoFit/>
          </a:bodyPr>
          <a:lstStyle/>
          <a:p>
            <a:r>
              <a:rPr lang="en-US" sz="1500" b="1" dirty="0" smtClean="0">
                <a:latin typeface="+mj-lt"/>
              </a:rPr>
              <a:t>Note</a:t>
            </a:r>
          </a:p>
          <a:p>
            <a:endParaRPr lang="en-US" sz="1500" b="1" dirty="0">
              <a:latin typeface="+mj-lt"/>
            </a:endParaRPr>
          </a:p>
          <a:p>
            <a:r>
              <a:rPr lang="en-US" sz="1500" dirty="0">
                <a:solidFill>
                  <a:srgbClr val="171717"/>
                </a:solidFill>
                <a:latin typeface="+mj-lt"/>
              </a:rPr>
              <a:t>The escape sequence must be at the end of the SQL statement. For multiple SQL statements in a command string, the escape sequence needs to be at the end of each relevant SQL statement.</a:t>
            </a:r>
            <a:endParaRPr lang="en-US" sz="1500" b="0" i="0" dirty="0">
              <a:solidFill>
                <a:srgbClr val="171717"/>
              </a:solidFill>
              <a:effectLst/>
              <a:latin typeface="+mj-lt"/>
            </a:endParaRPr>
          </a:p>
        </p:txBody>
      </p:sp>
    </p:spTree>
    <p:extLst>
      <p:ext uri="{BB962C8B-B14F-4D97-AF65-F5344CB8AC3E}">
        <p14:creationId xmlns:p14="http://schemas.microsoft.com/office/powerpoint/2010/main" val="2552114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197" y="348144"/>
            <a:ext cx="2153154" cy="369332"/>
          </a:xfrm>
          <a:prstGeom prst="rect">
            <a:avLst/>
          </a:prstGeom>
        </p:spPr>
        <p:txBody>
          <a:bodyPr wrap="none">
            <a:spAutoFit/>
          </a:bodyPr>
          <a:lstStyle/>
          <a:p>
            <a:r>
              <a:rPr lang="en-US" b="1" dirty="0">
                <a:solidFill>
                  <a:srgbClr val="171717"/>
                </a:solidFill>
                <a:latin typeface="Segoe UI" panose="020B0502040204020203" pitchFamily="34" charset="0"/>
              </a:rPr>
              <a:t>Function handling</a:t>
            </a:r>
            <a:endParaRPr lang="en-US" b="1" i="0" dirty="0">
              <a:solidFill>
                <a:srgbClr val="171717"/>
              </a:solidFill>
              <a:effectLst/>
              <a:latin typeface="Segoe UI" panose="020B0502040204020203" pitchFamily="34" charset="0"/>
            </a:endParaRPr>
          </a:p>
        </p:txBody>
      </p:sp>
      <p:sp>
        <p:nvSpPr>
          <p:cNvPr id="5" name="Rectangle 4"/>
          <p:cNvSpPr/>
          <p:nvPr/>
        </p:nvSpPr>
        <p:spPr>
          <a:xfrm>
            <a:off x="3812693" y="555893"/>
            <a:ext cx="8291910" cy="323165"/>
          </a:xfrm>
          <a:prstGeom prst="rect">
            <a:avLst/>
          </a:prstGeom>
        </p:spPr>
        <p:txBody>
          <a:bodyPr wrap="square">
            <a:spAutoFit/>
          </a:bodyPr>
          <a:lstStyle/>
          <a:p>
            <a:r>
              <a:rPr lang="en-US" sz="1500" b="1" dirty="0" smtClean="0">
                <a:solidFill>
                  <a:srgbClr val="171717"/>
                </a:solidFill>
                <a:latin typeface="+mj-lt"/>
              </a:rPr>
              <a:t>Syntax: {</a:t>
            </a:r>
            <a:r>
              <a:rPr lang="en-US" sz="1500" b="1" dirty="0" err="1" smtClean="0">
                <a:solidFill>
                  <a:srgbClr val="171717"/>
                </a:solidFill>
                <a:latin typeface="+mj-lt"/>
              </a:rPr>
              <a:t>fn</a:t>
            </a:r>
            <a:r>
              <a:rPr lang="en-US" sz="1500" b="1" dirty="0" smtClean="0">
                <a:solidFill>
                  <a:srgbClr val="171717"/>
                </a:solidFill>
                <a:latin typeface="+mj-lt"/>
              </a:rPr>
              <a:t> </a:t>
            </a:r>
            <a:r>
              <a:rPr lang="en-US" sz="1500" b="1" dirty="0" err="1">
                <a:solidFill>
                  <a:srgbClr val="171717"/>
                </a:solidFill>
                <a:latin typeface="+mj-lt"/>
              </a:rPr>
              <a:t>functionName</a:t>
            </a:r>
            <a:r>
              <a:rPr lang="en-US" sz="1500" b="1" dirty="0">
                <a:solidFill>
                  <a:srgbClr val="171717"/>
                </a:solidFill>
                <a:latin typeface="+mj-lt"/>
              </a:rPr>
              <a:t>} </a:t>
            </a:r>
            <a:r>
              <a:rPr lang="en-US" sz="1500" dirty="0">
                <a:solidFill>
                  <a:srgbClr val="171717"/>
                </a:solidFill>
                <a:latin typeface="+mj-lt"/>
              </a:rPr>
              <a:t>where </a:t>
            </a:r>
            <a:r>
              <a:rPr lang="en-US" sz="1500" dirty="0" err="1">
                <a:solidFill>
                  <a:srgbClr val="171717"/>
                </a:solidFill>
                <a:latin typeface="+mj-lt"/>
              </a:rPr>
              <a:t>functionName</a:t>
            </a:r>
            <a:r>
              <a:rPr lang="en-US" sz="1500" dirty="0">
                <a:solidFill>
                  <a:srgbClr val="171717"/>
                </a:solidFill>
                <a:latin typeface="+mj-lt"/>
              </a:rPr>
              <a:t> is a function supported by JDBC Driver</a:t>
            </a:r>
          </a:p>
        </p:txBody>
      </p:sp>
      <p:sp>
        <p:nvSpPr>
          <p:cNvPr id="6" name="Rectangle 5"/>
          <p:cNvSpPr/>
          <p:nvPr/>
        </p:nvSpPr>
        <p:spPr>
          <a:xfrm>
            <a:off x="3521122" y="209645"/>
            <a:ext cx="7983941" cy="323165"/>
          </a:xfrm>
          <a:prstGeom prst="rect">
            <a:avLst/>
          </a:prstGeom>
        </p:spPr>
        <p:txBody>
          <a:bodyPr wrap="square">
            <a:spAutoFit/>
          </a:bodyPr>
          <a:lstStyle/>
          <a:p>
            <a:r>
              <a:rPr lang="en-US" sz="1500" dirty="0">
                <a:solidFill>
                  <a:srgbClr val="171717"/>
                </a:solidFill>
                <a:latin typeface="+mj-lt"/>
              </a:rPr>
              <a:t>The JDBC driver supports function escape sequences in SQL statements with the following syntax</a:t>
            </a:r>
            <a:r>
              <a:rPr lang="en-US" sz="1500" dirty="0" smtClean="0">
                <a:solidFill>
                  <a:srgbClr val="171717"/>
                </a:solidFill>
                <a:latin typeface="+mj-lt"/>
              </a:rPr>
              <a:t>:</a:t>
            </a:r>
            <a:endParaRPr lang="en-US" sz="1500" dirty="0">
              <a:latin typeface="+mj-lt"/>
            </a:endParaRPr>
          </a:p>
        </p:txBody>
      </p:sp>
      <p:sp>
        <p:nvSpPr>
          <p:cNvPr id="9" name="Rectangle 8"/>
          <p:cNvSpPr/>
          <p:nvPr/>
        </p:nvSpPr>
        <p:spPr>
          <a:xfrm>
            <a:off x="7403910" y="1186513"/>
            <a:ext cx="3508012" cy="323165"/>
          </a:xfrm>
          <a:prstGeom prst="rect">
            <a:avLst/>
          </a:prstGeom>
        </p:spPr>
        <p:txBody>
          <a:bodyPr wrap="none">
            <a:spAutoFit/>
          </a:bodyPr>
          <a:lstStyle/>
          <a:p>
            <a:r>
              <a:rPr lang="en-US" sz="1500" dirty="0">
                <a:solidFill>
                  <a:srgbClr val="FF0000"/>
                </a:solidFill>
                <a:latin typeface="+mj-lt"/>
              </a:rPr>
              <a:t>SELECT {</a:t>
            </a:r>
            <a:r>
              <a:rPr lang="en-US" sz="1500" dirty="0" err="1">
                <a:solidFill>
                  <a:srgbClr val="FF0000"/>
                </a:solidFill>
                <a:latin typeface="+mj-lt"/>
              </a:rPr>
              <a:t>fn</a:t>
            </a:r>
            <a:r>
              <a:rPr lang="en-US" sz="1500" dirty="0">
                <a:solidFill>
                  <a:srgbClr val="FF0000"/>
                </a:solidFill>
                <a:latin typeface="+mj-lt"/>
              </a:rPr>
              <a:t> UCASE(Name)} FROM Employee</a:t>
            </a:r>
          </a:p>
        </p:txBody>
      </p:sp>
      <p:pic>
        <p:nvPicPr>
          <p:cNvPr id="10" name="Picture 9"/>
          <p:cNvPicPr>
            <a:picLocks noChangeAspect="1"/>
          </p:cNvPicPr>
          <p:nvPr/>
        </p:nvPicPr>
        <p:blipFill>
          <a:blip r:embed="rId2"/>
          <a:stretch>
            <a:fillRect/>
          </a:stretch>
        </p:blipFill>
        <p:spPr>
          <a:xfrm>
            <a:off x="126268" y="1186513"/>
            <a:ext cx="6276975" cy="3648075"/>
          </a:xfrm>
          <a:prstGeom prst="rect">
            <a:avLst/>
          </a:prstGeom>
        </p:spPr>
      </p:pic>
      <p:sp>
        <p:nvSpPr>
          <p:cNvPr id="11" name="Rectangle 10"/>
          <p:cNvSpPr/>
          <p:nvPr/>
        </p:nvSpPr>
        <p:spPr>
          <a:xfrm>
            <a:off x="7216297" y="2175597"/>
            <a:ext cx="2508828" cy="369332"/>
          </a:xfrm>
          <a:prstGeom prst="rect">
            <a:avLst/>
          </a:prstGeom>
        </p:spPr>
        <p:txBody>
          <a:bodyPr wrap="none">
            <a:spAutoFit/>
          </a:bodyPr>
          <a:lstStyle/>
          <a:p>
            <a:r>
              <a:rPr lang="en-US" b="1" dirty="0">
                <a:solidFill>
                  <a:srgbClr val="171717"/>
                </a:solidFill>
                <a:latin typeface="Segoe UI" panose="020B0502040204020203" pitchFamily="34" charset="0"/>
              </a:rPr>
              <a:t>Date and time literals</a:t>
            </a:r>
            <a:endParaRPr lang="en-US" b="1" i="0" dirty="0">
              <a:solidFill>
                <a:srgbClr val="171717"/>
              </a:solidFill>
              <a:effectLst/>
              <a:latin typeface="Segoe UI" panose="020B0502040204020203" pitchFamily="34" charset="0"/>
            </a:endParaRPr>
          </a:p>
        </p:txBody>
      </p:sp>
      <p:sp>
        <p:nvSpPr>
          <p:cNvPr id="12" name="Rectangle 11"/>
          <p:cNvSpPr/>
          <p:nvPr/>
        </p:nvSpPr>
        <p:spPr>
          <a:xfrm>
            <a:off x="9907191" y="2175597"/>
            <a:ext cx="2009461" cy="369332"/>
          </a:xfrm>
          <a:prstGeom prst="rect">
            <a:avLst/>
          </a:prstGeom>
        </p:spPr>
        <p:txBody>
          <a:bodyPr wrap="none">
            <a:spAutoFit/>
          </a:bodyPr>
          <a:lstStyle/>
          <a:p>
            <a:r>
              <a:rPr lang="en-US" dirty="0"/>
              <a:t>{literal-type 'value'}</a:t>
            </a:r>
          </a:p>
        </p:txBody>
      </p:sp>
      <p:pic>
        <p:nvPicPr>
          <p:cNvPr id="13" name="Picture 12"/>
          <p:cNvPicPr>
            <a:picLocks noChangeAspect="1"/>
          </p:cNvPicPr>
          <p:nvPr/>
        </p:nvPicPr>
        <p:blipFill>
          <a:blip r:embed="rId3"/>
          <a:stretch>
            <a:fillRect/>
          </a:stretch>
        </p:blipFill>
        <p:spPr>
          <a:xfrm>
            <a:off x="6142488" y="3189418"/>
            <a:ext cx="5362575" cy="1952625"/>
          </a:xfrm>
          <a:prstGeom prst="rect">
            <a:avLst/>
          </a:prstGeom>
        </p:spPr>
      </p:pic>
      <p:sp>
        <p:nvSpPr>
          <p:cNvPr id="14" name="Rectangle 13"/>
          <p:cNvSpPr/>
          <p:nvPr/>
        </p:nvSpPr>
        <p:spPr>
          <a:xfrm>
            <a:off x="5461781" y="5969545"/>
            <a:ext cx="6454871" cy="323165"/>
          </a:xfrm>
          <a:prstGeom prst="rect">
            <a:avLst/>
          </a:prstGeom>
        </p:spPr>
        <p:txBody>
          <a:bodyPr wrap="square">
            <a:spAutoFit/>
          </a:bodyPr>
          <a:lstStyle/>
          <a:p>
            <a:r>
              <a:rPr lang="en-US" sz="1500" dirty="0">
                <a:solidFill>
                  <a:srgbClr val="FF0000"/>
                </a:solidFill>
                <a:latin typeface="+mj-lt"/>
              </a:rPr>
              <a:t>UPDATE Orders SET </a:t>
            </a:r>
            <a:r>
              <a:rPr lang="en-US" sz="1500" dirty="0" err="1">
                <a:solidFill>
                  <a:srgbClr val="FF0000"/>
                </a:solidFill>
                <a:latin typeface="+mj-lt"/>
              </a:rPr>
              <a:t>OpenDate</a:t>
            </a:r>
            <a:r>
              <a:rPr lang="en-US" sz="1500" dirty="0">
                <a:solidFill>
                  <a:srgbClr val="FF0000"/>
                </a:solidFill>
                <a:latin typeface="+mj-lt"/>
              </a:rPr>
              <a:t>={d '2005-01-31</a:t>
            </a:r>
            <a:r>
              <a:rPr lang="en-US" sz="1500" dirty="0" smtClean="0">
                <a:solidFill>
                  <a:srgbClr val="FF0000"/>
                </a:solidFill>
                <a:latin typeface="+mj-lt"/>
              </a:rPr>
              <a:t>'} WHERE </a:t>
            </a:r>
            <a:r>
              <a:rPr lang="en-US" sz="1500" dirty="0" err="1">
                <a:solidFill>
                  <a:srgbClr val="FF0000"/>
                </a:solidFill>
                <a:latin typeface="+mj-lt"/>
              </a:rPr>
              <a:t>OrderID</a:t>
            </a:r>
            <a:r>
              <a:rPr lang="en-US" sz="1500" dirty="0">
                <a:solidFill>
                  <a:srgbClr val="FF0000"/>
                </a:solidFill>
                <a:latin typeface="+mj-lt"/>
              </a:rPr>
              <a:t>=1025</a:t>
            </a:r>
          </a:p>
        </p:txBody>
      </p:sp>
    </p:spTree>
    <p:extLst>
      <p:ext uri="{BB962C8B-B14F-4D97-AF65-F5344CB8AC3E}">
        <p14:creationId xmlns:p14="http://schemas.microsoft.com/office/powerpoint/2010/main" val="179533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2"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99150" y="216361"/>
            <a:ext cx="2599045" cy="369332"/>
          </a:xfrm>
          <a:prstGeom prst="rect">
            <a:avLst/>
          </a:prstGeom>
        </p:spPr>
        <p:txBody>
          <a:bodyPr wrap="none">
            <a:spAutoFit/>
          </a:bodyPr>
          <a:lstStyle/>
          <a:p>
            <a:r>
              <a:rPr lang="en-US" b="1" dirty="0">
                <a:solidFill>
                  <a:srgbClr val="171717"/>
                </a:solidFill>
                <a:latin typeface="Segoe UI" panose="020B0502040204020203" pitchFamily="34" charset="0"/>
              </a:rPr>
              <a:t>Stored procedure calls</a:t>
            </a:r>
            <a:endParaRPr lang="en-US" b="1" i="0" dirty="0">
              <a:solidFill>
                <a:srgbClr val="171717"/>
              </a:solidFill>
              <a:effectLst/>
              <a:latin typeface="Segoe UI" panose="020B0502040204020203" pitchFamily="34" charset="0"/>
            </a:endParaRPr>
          </a:p>
        </p:txBody>
      </p:sp>
      <p:sp>
        <p:nvSpPr>
          <p:cNvPr id="6" name="Rectangle 5"/>
          <p:cNvSpPr/>
          <p:nvPr/>
        </p:nvSpPr>
        <p:spPr>
          <a:xfrm>
            <a:off x="1069702" y="1527375"/>
            <a:ext cx="4566443" cy="323165"/>
          </a:xfrm>
          <a:prstGeom prst="rect">
            <a:avLst/>
          </a:prstGeom>
        </p:spPr>
        <p:txBody>
          <a:bodyPr wrap="square">
            <a:spAutoFit/>
          </a:bodyPr>
          <a:lstStyle/>
          <a:p>
            <a:r>
              <a:rPr lang="en-US" sz="1500" dirty="0">
                <a:solidFill>
                  <a:srgbClr val="FF0000"/>
                </a:solidFill>
                <a:latin typeface="+mj-lt"/>
              </a:rPr>
              <a:t>{[?=]call procedure-name[([parameter][,[parameter]]...)]}</a:t>
            </a:r>
          </a:p>
        </p:txBody>
      </p:sp>
      <p:pic>
        <p:nvPicPr>
          <p:cNvPr id="9" name="Picture 8"/>
          <p:cNvPicPr>
            <a:picLocks noChangeAspect="1"/>
          </p:cNvPicPr>
          <p:nvPr/>
        </p:nvPicPr>
        <p:blipFill>
          <a:blip r:embed="rId2"/>
          <a:stretch>
            <a:fillRect/>
          </a:stretch>
        </p:blipFill>
        <p:spPr>
          <a:xfrm>
            <a:off x="325627" y="621267"/>
            <a:ext cx="6791325" cy="733425"/>
          </a:xfrm>
          <a:prstGeom prst="rect">
            <a:avLst/>
          </a:prstGeom>
        </p:spPr>
      </p:pic>
      <p:sp>
        <p:nvSpPr>
          <p:cNvPr id="10" name="Rectangle 9"/>
          <p:cNvSpPr/>
          <p:nvPr/>
        </p:nvSpPr>
        <p:spPr>
          <a:xfrm>
            <a:off x="7469874" y="1076804"/>
            <a:ext cx="4722126" cy="1015663"/>
          </a:xfrm>
          <a:prstGeom prst="rect">
            <a:avLst/>
          </a:prstGeom>
        </p:spPr>
        <p:txBody>
          <a:bodyPr wrap="square">
            <a:spAutoFit/>
          </a:bodyPr>
          <a:lstStyle/>
          <a:p>
            <a:r>
              <a:rPr lang="en-US" sz="1500" dirty="0">
                <a:solidFill>
                  <a:srgbClr val="171717"/>
                </a:solidFill>
                <a:latin typeface="+mj-lt"/>
              </a:rPr>
              <a:t>A procedure is an executable object stored in the database. Generally, it is one or more SQL statements that have been precompiled. The escape sequence syntax for calling a stored procedure is the following:</a:t>
            </a:r>
            <a:endParaRPr lang="en-US" sz="1500" dirty="0">
              <a:latin typeface="+mj-lt"/>
            </a:endParaRPr>
          </a:p>
        </p:txBody>
      </p:sp>
      <p:pic>
        <p:nvPicPr>
          <p:cNvPr id="12" name="Picture 11"/>
          <p:cNvPicPr>
            <a:picLocks noChangeAspect="1"/>
          </p:cNvPicPr>
          <p:nvPr/>
        </p:nvPicPr>
        <p:blipFill>
          <a:blip r:embed="rId3"/>
          <a:stretch>
            <a:fillRect/>
          </a:stretch>
        </p:blipFill>
        <p:spPr>
          <a:xfrm>
            <a:off x="325627" y="2073284"/>
            <a:ext cx="6724650" cy="504825"/>
          </a:xfrm>
          <a:prstGeom prst="rect">
            <a:avLst/>
          </a:prstGeom>
        </p:spPr>
      </p:pic>
      <p:sp>
        <p:nvSpPr>
          <p:cNvPr id="2" name="Rectangle 1"/>
          <p:cNvSpPr/>
          <p:nvPr/>
        </p:nvSpPr>
        <p:spPr>
          <a:xfrm>
            <a:off x="8449725" y="2563663"/>
            <a:ext cx="1381212" cy="369332"/>
          </a:xfrm>
          <a:prstGeom prst="rect">
            <a:avLst/>
          </a:prstGeom>
        </p:spPr>
        <p:txBody>
          <a:bodyPr wrap="none">
            <a:spAutoFit/>
          </a:bodyPr>
          <a:lstStyle/>
          <a:p>
            <a:r>
              <a:rPr lang="en-US" b="1" dirty="0">
                <a:solidFill>
                  <a:srgbClr val="171717"/>
                </a:solidFill>
                <a:latin typeface="Segoe UI" panose="020B0502040204020203" pitchFamily="34" charset="0"/>
              </a:rPr>
              <a:t>Outer joins</a:t>
            </a:r>
            <a:endParaRPr lang="en-US" b="1" i="0" dirty="0">
              <a:solidFill>
                <a:srgbClr val="171717"/>
              </a:solidFill>
              <a:effectLst/>
              <a:latin typeface="Segoe UI" panose="020B0502040204020203" pitchFamily="34" charset="0"/>
            </a:endParaRPr>
          </a:p>
        </p:txBody>
      </p:sp>
      <p:sp>
        <p:nvSpPr>
          <p:cNvPr id="3" name="Rectangle 2"/>
          <p:cNvSpPr/>
          <p:nvPr/>
        </p:nvSpPr>
        <p:spPr>
          <a:xfrm>
            <a:off x="7606353" y="3155735"/>
            <a:ext cx="4785815" cy="553998"/>
          </a:xfrm>
          <a:prstGeom prst="rect">
            <a:avLst/>
          </a:prstGeom>
        </p:spPr>
        <p:txBody>
          <a:bodyPr wrap="square">
            <a:spAutoFit/>
          </a:bodyPr>
          <a:lstStyle/>
          <a:p>
            <a:r>
              <a:rPr lang="en-US" sz="1500" dirty="0">
                <a:solidFill>
                  <a:srgbClr val="FF0000"/>
                </a:solidFill>
                <a:latin typeface="+mj-lt"/>
              </a:rPr>
              <a:t>table-reference {LEFT | RIGHT | FULL} OUTER JOIN</a:t>
            </a:r>
          </a:p>
          <a:p>
            <a:r>
              <a:rPr lang="en-US" sz="1500" dirty="0">
                <a:solidFill>
                  <a:srgbClr val="FF0000"/>
                </a:solidFill>
                <a:latin typeface="+mj-lt"/>
              </a:rPr>
              <a:t>{table-reference | outer-join} ON search-condition</a:t>
            </a:r>
          </a:p>
        </p:txBody>
      </p:sp>
      <p:sp>
        <p:nvSpPr>
          <p:cNvPr id="5" name="Rectangle 4"/>
          <p:cNvSpPr/>
          <p:nvPr/>
        </p:nvSpPr>
        <p:spPr>
          <a:xfrm>
            <a:off x="325627" y="3292986"/>
            <a:ext cx="4878720" cy="1246495"/>
          </a:xfrm>
          <a:prstGeom prst="rect">
            <a:avLst/>
          </a:prstGeom>
        </p:spPr>
        <p:txBody>
          <a:bodyPr wrap="square">
            <a:spAutoFit/>
          </a:bodyPr>
          <a:lstStyle/>
          <a:p>
            <a:r>
              <a:rPr lang="en-US" sz="1500" dirty="0">
                <a:latin typeface="+mj-lt"/>
              </a:rPr>
              <a:t>SELECT </a:t>
            </a:r>
            <a:r>
              <a:rPr lang="en-US" sz="1500" dirty="0" err="1">
                <a:latin typeface="+mj-lt"/>
              </a:rPr>
              <a:t>Customers.CustID</a:t>
            </a:r>
            <a:r>
              <a:rPr lang="en-US" sz="1500" dirty="0">
                <a:latin typeface="+mj-lt"/>
              </a:rPr>
              <a:t>, </a:t>
            </a:r>
            <a:r>
              <a:rPr lang="en-US" sz="1500" dirty="0" err="1">
                <a:latin typeface="+mj-lt"/>
              </a:rPr>
              <a:t>Customers.Name</a:t>
            </a:r>
            <a:r>
              <a:rPr lang="en-US" sz="1500" dirty="0">
                <a:latin typeface="+mj-lt"/>
              </a:rPr>
              <a:t>, </a:t>
            </a:r>
            <a:r>
              <a:rPr lang="en-US" sz="1500" dirty="0" err="1">
                <a:latin typeface="+mj-lt"/>
              </a:rPr>
              <a:t>Orders.OrderID</a:t>
            </a:r>
            <a:r>
              <a:rPr lang="en-US" sz="1500" dirty="0">
                <a:latin typeface="+mj-lt"/>
              </a:rPr>
              <a:t>, </a:t>
            </a:r>
            <a:r>
              <a:rPr lang="en-US" sz="1500" dirty="0" err="1">
                <a:latin typeface="+mj-lt"/>
              </a:rPr>
              <a:t>Orders.Status</a:t>
            </a:r>
            <a:endParaRPr lang="en-US" sz="1500" dirty="0">
              <a:latin typeface="+mj-lt"/>
            </a:endParaRPr>
          </a:p>
          <a:p>
            <a:r>
              <a:rPr lang="en-US" sz="1500" dirty="0">
                <a:latin typeface="+mj-lt"/>
              </a:rPr>
              <a:t>   FROM {</a:t>
            </a:r>
            <a:r>
              <a:rPr lang="en-US" sz="1500" dirty="0" err="1">
                <a:latin typeface="+mj-lt"/>
              </a:rPr>
              <a:t>oj</a:t>
            </a:r>
            <a:r>
              <a:rPr lang="en-US" sz="1500" dirty="0">
                <a:latin typeface="+mj-lt"/>
              </a:rPr>
              <a:t> Customers LEFT OUTER JOIN</a:t>
            </a:r>
          </a:p>
          <a:p>
            <a:r>
              <a:rPr lang="en-US" sz="1500" dirty="0">
                <a:latin typeface="+mj-lt"/>
              </a:rPr>
              <a:t>      Orders ON </a:t>
            </a:r>
            <a:r>
              <a:rPr lang="en-US" sz="1500" dirty="0" err="1">
                <a:latin typeface="+mj-lt"/>
              </a:rPr>
              <a:t>Customers.CustID</a:t>
            </a:r>
            <a:r>
              <a:rPr lang="en-US" sz="1500" dirty="0">
                <a:latin typeface="+mj-lt"/>
              </a:rPr>
              <a:t>=</a:t>
            </a:r>
            <a:r>
              <a:rPr lang="en-US" sz="1500" dirty="0" err="1">
                <a:latin typeface="+mj-lt"/>
              </a:rPr>
              <a:t>Orders.CustID</a:t>
            </a:r>
            <a:r>
              <a:rPr lang="en-US" sz="1500" dirty="0">
                <a:latin typeface="+mj-lt"/>
              </a:rPr>
              <a:t>}</a:t>
            </a:r>
          </a:p>
          <a:p>
            <a:r>
              <a:rPr lang="en-US" sz="1500" dirty="0">
                <a:latin typeface="+mj-lt"/>
              </a:rPr>
              <a:t>   WHERE </a:t>
            </a:r>
            <a:r>
              <a:rPr lang="en-US" sz="1500" dirty="0" err="1">
                <a:latin typeface="+mj-lt"/>
              </a:rPr>
              <a:t>Orders.Status</a:t>
            </a:r>
            <a:r>
              <a:rPr lang="en-US" sz="1500" dirty="0">
                <a:latin typeface="+mj-lt"/>
              </a:rPr>
              <a:t>='OPEN'</a:t>
            </a:r>
          </a:p>
        </p:txBody>
      </p:sp>
      <p:sp>
        <p:nvSpPr>
          <p:cNvPr id="7" name="Rectangle 6"/>
          <p:cNvSpPr/>
          <p:nvPr/>
        </p:nvSpPr>
        <p:spPr>
          <a:xfrm>
            <a:off x="6930276" y="3996263"/>
            <a:ext cx="5409062" cy="1477328"/>
          </a:xfrm>
          <a:prstGeom prst="rect">
            <a:avLst/>
          </a:prstGeom>
        </p:spPr>
        <p:txBody>
          <a:bodyPr wrap="square">
            <a:spAutoFit/>
          </a:bodyPr>
          <a:lstStyle/>
          <a:p>
            <a:r>
              <a:rPr lang="en-US" sz="1500" dirty="0">
                <a:solidFill>
                  <a:srgbClr val="171717"/>
                </a:solidFill>
                <a:latin typeface="+mj-lt"/>
              </a:rPr>
              <a:t>The following outer join escape sequences are supported by the JDBC driver:</a:t>
            </a:r>
          </a:p>
          <a:p>
            <a:pPr marL="285750" indent="-285750">
              <a:buFont typeface="Arial" panose="020B0604020202020204" pitchFamily="34" charset="0"/>
              <a:buChar char="•"/>
            </a:pPr>
            <a:r>
              <a:rPr lang="en-US" sz="1500" dirty="0">
                <a:solidFill>
                  <a:srgbClr val="171717"/>
                </a:solidFill>
                <a:latin typeface="+mj-lt"/>
              </a:rPr>
              <a:t>Left outer joins</a:t>
            </a:r>
          </a:p>
          <a:p>
            <a:pPr marL="285750" indent="-285750">
              <a:buFont typeface="Arial" panose="020B0604020202020204" pitchFamily="34" charset="0"/>
              <a:buChar char="•"/>
            </a:pPr>
            <a:r>
              <a:rPr lang="en-US" sz="1500" dirty="0">
                <a:solidFill>
                  <a:srgbClr val="171717"/>
                </a:solidFill>
                <a:latin typeface="+mj-lt"/>
              </a:rPr>
              <a:t>Right outer joins</a:t>
            </a:r>
          </a:p>
          <a:p>
            <a:pPr marL="285750" indent="-285750">
              <a:buFont typeface="Arial" panose="020B0604020202020204" pitchFamily="34" charset="0"/>
              <a:buChar char="•"/>
            </a:pPr>
            <a:r>
              <a:rPr lang="en-US" sz="1500" dirty="0">
                <a:solidFill>
                  <a:srgbClr val="171717"/>
                </a:solidFill>
                <a:latin typeface="+mj-lt"/>
              </a:rPr>
              <a:t>Full outer joins</a:t>
            </a:r>
          </a:p>
          <a:p>
            <a:pPr marL="285750" indent="-285750">
              <a:buFont typeface="Arial" panose="020B0604020202020204" pitchFamily="34" charset="0"/>
              <a:buChar char="•"/>
            </a:pPr>
            <a:r>
              <a:rPr lang="en-US" sz="1500" dirty="0">
                <a:solidFill>
                  <a:srgbClr val="171717"/>
                </a:solidFill>
                <a:latin typeface="+mj-lt"/>
              </a:rPr>
              <a:t>Nested outer joins</a:t>
            </a:r>
            <a:endParaRPr lang="en-US" sz="1500" b="0" i="0" dirty="0">
              <a:solidFill>
                <a:srgbClr val="171717"/>
              </a:solidFill>
              <a:effectLst/>
              <a:latin typeface="+mj-lt"/>
            </a:endParaRPr>
          </a:p>
        </p:txBody>
      </p:sp>
      <p:sp>
        <p:nvSpPr>
          <p:cNvPr id="8" name="Rectangle 7"/>
          <p:cNvSpPr/>
          <p:nvPr/>
        </p:nvSpPr>
        <p:spPr>
          <a:xfrm>
            <a:off x="325627" y="4963997"/>
            <a:ext cx="2297424" cy="369332"/>
          </a:xfrm>
          <a:prstGeom prst="rect">
            <a:avLst/>
          </a:prstGeom>
        </p:spPr>
        <p:txBody>
          <a:bodyPr wrap="none">
            <a:spAutoFit/>
          </a:bodyPr>
          <a:lstStyle/>
          <a:p>
            <a:r>
              <a:rPr lang="en-US" b="1" dirty="0">
                <a:solidFill>
                  <a:srgbClr val="171717"/>
                </a:solidFill>
                <a:latin typeface="Segoe UI" panose="020B0502040204020203" pitchFamily="34" charset="0"/>
              </a:rPr>
              <a:t>Limit escape syntax</a:t>
            </a:r>
            <a:endParaRPr lang="en-US" b="1" i="0" dirty="0">
              <a:solidFill>
                <a:srgbClr val="171717"/>
              </a:solidFill>
              <a:effectLst/>
              <a:latin typeface="Segoe UI" panose="020B0502040204020203" pitchFamily="34" charset="0"/>
            </a:endParaRPr>
          </a:p>
        </p:txBody>
      </p:sp>
      <p:sp>
        <p:nvSpPr>
          <p:cNvPr id="11" name="Rectangle 10"/>
          <p:cNvSpPr/>
          <p:nvPr/>
        </p:nvSpPr>
        <p:spPr>
          <a:xfrm>
            <a:off x="325627" y="5757845"/>
            <a:ext cx="2965940" cy="323165"/>
          </a:xfrm>
          <a:prstGeom prst="rect">
            <a:avLst/>
          </a:prstGeom>
        </p:spPr>
        <p:txBody>
          <a:bodyPr wrap="square">
            <a:spAutoFit/>
          </a:bodyPr>
          <a:lstStyle/>
          <a:p>
            <a:r>
              <a:rPr lang="en-US" sz="1500" dirty="0">
                <a:solidFill>
                  <a:srgbClr val="FF0000"/>
                </a:solidFill>
                <a:latin typeface="+mj-lt"/>
              </a:rPr>
              <a:t>LIMIT &lt;rows&gt; [OFFSET &lt;row offset&gt;]</a:t>
            </a:r>
          </a:p>
        </p:txBody>
      </p:sp>
      <p:sp>
        <p:nvSpPr>
          <p:cNvPr id="14" name="Rectangle 13"/>
          <p:cNvSpPr/>
          <p:nvPr/>
        </p:nvSpPr>
        <p:spPr>
          <a:xfrm>
            <a:off x="4068952" y="5757845"/>
            <a:ext cx="6096000" cy="553998"/>
          </a:xfrm>
          <a:prstGeom prst="rect">
            <a:avLst/>
          </a:prstGeom>
        </p:spPr>
        <p:txBody>
          <a:bodyPr wrap="square">
            <a:spAutoFit/>
          </a:bodyPr>
          <a:lstStyle/>
          <a:p>
            <a:r>
              <a:rPr lang="en-US" sz="1500" dirty="0">
                <a:latin typeface="+mj-lt"/>
              </a:rPr>
              <a:t>The LIMIT escape syntax is only supported by Microsoft JDBC Driver 4.2 (or higher) for SQL Server when using JDBC 4.1 or higher.</a:t>
            </a:r>
          </a:p>
        </p:txBody>
      </p:sp>
    </p:spTree>
    <p:extLst>
      <p:ext uri="{BB962C8B-B14F-4D97-AF65-F5344CB8AC3E}">
        <p14:creationId xmlns:p14="http://schemas.microsoft.com/office/powerpoint/2010/main" val="89042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 grpId="0"/>
      <p:bldP spid="5" grpId="0"/>
      <p:bldP spid="7" grpId="0"/>
      <p:bldP spid="11"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5825" y="320367"/>
            <a:ext cx="11306175" cy="676275"/>
          </a:xfrm>
          <a:prstGeom prst="rect">
            <a:avLst/>
          </a:prstGeom>
        </p:spPr>
      </p:pic>
      <p:sp>
        <p:nvSpPr>
          <p:cNvPr id="5" name="Rectangle 4"/>
          <p:cNvSpPr/>
          <p:nvPr/>
        </p:nvSpPr>
        <p:spPr>
          <a:xfrm>
            <a:off x="631067" y="1192127"/>
            <a:ext cx="11560933" cy="323165"/>
          </a:xfrm>
          <a:prstGeom prst="rect">
            <a:avLst/>
          </a:prstGeom>
        </p:spPr>
        <p:txBody>
          <a:bodyPr wrap="square">
            <a:spAutoFit/>
          </a:bodyPr>
          <a:lstStyle/>
          <a:p>
            <a:r>
              <a:rPr lang="en-US" sz="1500" dirty="0">
                <a:latin typeface="+mj-lt"/>
              </a:rPr>
              <a:t>When fetching a list of records through queries, we often need to store them in an object that allows back and forth traversing, updating as needed.</a:t>
            </a:r>
          </a:p>
        </p:txBody>
      </p:sp>
      <p:pic>
        <p:nvPicPr>
          <p:cNvPr id="6" name="Picture 5"/>
          <p:cNvPicPr>
            <a:picLocks noChangeAspect="1"/>
          </p:cNvPicPr>
          <p:nvPr/>
        </p:nvPicPr>
        <p:blipFill>
          <a:blip r:embed="rId3"/>
          <a:stretch>
            <a:fillRect/>
          </a:stretch>
        </p:blipFill>
        <p:spPr>
          <a:xfrm>
            <a:off x="398770" y="1857415"/>
            <a:ext cx="2305050" cy="409575"/>
          </a:xfrm>
          <a:prstGeom prst="rect">
            <a:avLst/>
          </a:prstGeom>
        </p:spPr>
      </p:pic>
      <p:sp>
        <p:nvSpPr>
          <p:cNvPr id="7" name="Rectangle 6"/>
          <p:cNvSpPr/>
          <p:nvPr/>
        </p:nvSpPr>
        <p:spPr>
          <a:xfrm>
            <a:off x="398770" y="2609113"/>
            <a:ext cx="6096000" cy="1938992"/>
          </a:xfrm>
          <a:prstGeom prst="rect">
            <a:avLst/>
          </a:prstGeom>
        </p:spPr>
        <p:txBody>
          <a:bodyPr>
            <a:spAutoFit/>
          </a:bodyPr>
          <a:lstStyle/>
          <a:p>
            <a:r>
              <a:rPr lang="en-US" sz="1500" dirty="0">
                <a:latin typeface="+mj-lt"/>
              </a:rPr>
              <a:t>The </a:t>
            </a:r>
            <a:r>
              <a:rPr lang="en-US" sz="1500" i="1" dirty="0" err="1">
                <a:latin typeface="+mj-lt"/>
              </a:rPr>
              <a:t>ResultSet</a:t>
            </a:r>
            <a:r>
              <a:rPr lang="en-US" sz="1500" dirty="0">
                <a:latin typeface="+mj-lt"/>
              </a:rPr>
              <a:t> is an interface defined in the </a:t>
            </a:r>
            <a:r>
              <a:rPr lang="en-US" sz="1500" i="1" dirty="0" err="1">
                <a:latin typeface="+mj-lt"/>
              </a:rPr>
              <a:t>java.sql</a:t>
            </a:r>
            <a:r>
              <a:rPr lang="en-US" sz="1500" dirty="0">
                <a:latin typeface="+mj-lt"/>
              </a:rPr>
              <a:t> package. It represents a table of data returned by a </a:t>
            </a:r>
            <a:r>
              <a:rPr lang="en-US" sz="1500" i="1" dirty="0">
                <a:latin typeface="+mj-lt"/>
              </a:rPr>
              <a:t>Statement</a:t>
            </a:r>
            <a:r>
              <a:rPr lang="en-US" sz="1500" dirty="0">
                <a:latin typeface="+mj-lt"/>
              </a:rPr>
              <a:t> object. A </a:t>
            </a:r>
            <a:r>
              <a:rPr lang="en-US" sz="1500" i="1" dirty="0">
                <a:latin typeface="+mj-lt"/>
              </a:rPr>
              <a:t>Statement</a:t>
            </a:r>
            <a:r>
              <a:rPr lang="en-US" sz="1500" dirty="0">
                <a:latin typeface="+mj-lt"/>
              </a:rPr>
              <a:t> object is used to execute SQL queries to the database. The </a:t>
            </a:r>
            <a:r>
              <a:rPr lang="en-US" sz="1500" dirty="0" err="1">
                <a:latin typeface="+mj-lt"/>
              </a:rPr>
              <a:t>ResultSet</a:t>
            </a:r>
            <a:r>
              <a:rPr lang="en-US" sz="1500" dirty="0">
                <a:latin typeface="+mj-lt"/>
              </a:rPr>
              <a:t> object maintains a cursor pointing to the current record in the database table. As a result, it can be effectively used to position at different rows, back and forth using </a:t>
            </a:r>
            <a:r>
              <a:rPr lang="en-US" sz="1500" i="1" dirty="0">
                <a:latin typeface="+mj-lt"/>
              </a:rPr>
              <a:t>first()</a:t>
            </a:r>
            <a:r>
              <a:rPr lang="en-US" sz="1500" dirty="0">
                <a:latin typeface="+mj-lt"/>
              </a:rPr>
              <a:t>, </a:t>
            </a:r>
            <a:r>
              <a:rPr lang="en-US" sz="1500" i="1" dirty="0">
                <a:latin typeface="+mj-lt"/>
              </a:rPr>
              <a:t>previous()</a:t>
            </a:r>
            <a:r>
              <a:rPr lang="en-US" sz="1500" dirty="0">
                <a:latin typeface="+mj-lt"/>
              </a:rPr>
              <a:t>, </a:t>
            </a:r>
            <a:r>
              <a:rPr lang="en-US" sz="1500" i="1" dirty="0">
                <a:latin typeface="+mj-lt"/>
              </a:rPr>
              <a:t>next()</a:t>
            </a:r>
            <a:r>
              <a:rPr lang="en-US" sz="1500" dirty="0">
                <a:latin typeface="+mj-lt"/>
              </a:rPr>
              <a:t>, and </a:t>
            </a:r>
            <a:r>
              <a:rPr lang="en-US" sz="1500" i="1" dirty="0">
                <a:latin typeface="+mj-lt"/>
              </a:rPr>
              <a:t>last()</a:t>
            </a:r>
            <a:r>
              <a:rPr lang="en-US" sz="1500" dirty="0">
                <a:latin typeface="+mj-lt"/>
              </a:rPr>
              <a:t> methods as per requirements. Initially, the </a:t>
            </a:r>
            <a:r>
              <a:rPr lang="en-US" sz="1500" i="1" dirty="0" err="1">
                <a:latin typeface="+mj-lt"/>
              </a:rPr>
              <a:t>ResultSet</a:t>
            </a:r>
            <a:r>
              <a:rPr lang="en-US" sz="1500" dirty="0">
                <a:latin typeface="+mj-lt"/>
              </a:rPr>
              <a:t> object is positioned at a location before the first row. This is the reason a </a:t>
            </a:r>
            <a:r>
              <a:rPr lang="en-US" sz="1500" i="1" dirty="0" err="1">
                <a:latin typeface="+mj-lt"/>
              </a:rPr>
              <a:t>ResultSet</a:t>
            </a:r>
            <a:r>
              <a:rPr lang="en-US" sz="1500" dirty="0">
                <a:latin typeface="+mj-lt"/>
              </a:rPr>
              <a:t> traversal always begins as follows:</a:t>
            </a:r>
          </a:p>
        </p:txBody>
      </p:sp>
      <p:pic>
        <p:nvPicPr>
          <p:cNvPr id="8" name="Picture 7"/>
          <p:cNvPicPr>
            <a:picLocks noChangeAspect="1"/>
          </p:cNvPicPr>
          <p:nvPr/>
        </p:nvPicPr>
        <p:blipFill>
          <a:blip r:embed="rId4"/>
          <a:stretch>
            <a:fillRect/>
          </a:stretch>
        </p:blipFill>
        <p:spPr>
          <a:xfrm>
            <a:off x="631067" y="4737336"/>
            <a:ext cx="2476500" cy="1504950"/>
          </a:xfrm>
          <a:prstGeom prst="rect">
            <a:avLst/>
          </a:prstGeom>
        </p:spPr>
      </p:pic>
      <p:sp>
        <p:nvSpPr>
          <p:cNvPr id="9" name="Rectangle 8"/>
          <p:cNvSpPr/>
          <p:nvPr/>
        </p:nvSpPr>
        <p:spPr>
          <a:xfrm>
            <a:off x="6494769" y="2569733"/>
            <a:ext cx="5556203" cy="1938992"/>
          </a:xfrm>
          <a:prstGeom prst="rect">
            <a:avLst/>
          </a:prstGeom>
        </p:spPr>
        <p:txBody>
          <a:bodyPr wrap="square">
            <a:spAutoFit/>
          </a:bodyPr>
          <a:lstStyle/>
          <a:p>
            <a:r>
              <a:rPr lang="en-US" sz="1500" dirty="0">
                <a:latin typeface="+mj-lt"/>
              </a:rPr>
              <a:t>Note that the </a:t>
            </a:r>
            <a:r>
              <a:rPr lang="en-US" sz="1500" dirty="0" err="1">
                <a:latin typeface="+mj-lt"/>
              </a:rPr>
              <a:t>ResultSet</a:t>
            </a:r>
            <a:r>
              <a:rPr lang="en-US" sz="1500" dirty="0">
                <a:latin typeface="+mj-lt"/>
              </a:rPr>
              <a:t> object is positioned at the first row by executing the next() method when entering the loop, because, as already mentioned, the </a:t>
            </a:r>
            <a:r>
              <a:rPr lang="en-US" sz="1500" dirty="0" err="1">
                <a:latin typeface="+mj-lt"/>
              </a:rPr>
              <a:t>ResultSet</a:t>
            </a:r>
            <a:r>
              <a:rPr lang="en-US" sz="1500" dirty="0">
                <a:latin typeface="+mj-lt"/>
              </a:rPr>
              <a:t> object is initially located at a position just before the first row. So, it must be put to at least the first row, for example, to get a valid record. It may be deemed as a value -1 in an array position a pointer/index is pointing to. It must be first relocated to at least the 0th location to get any kind of valid value from the array.</a:t>
            </a:r>
          </a:p>
        </p:txBody>
      </p:sp>
      <p:sp>
        <p:nvSpPr>
          <p:cNvPr id="10" name="Rectangle 9"/>
          <p:cNvSpPr/>
          <p:nvPr/>
        </p:nvSpPr>
        <p:spPr>
          <a:xfrm>
            <a:off x="4467367" y="5018678"/>
            <a:ext cx="7583605" cy="1246495"/>
          </a:xfrm>
          <a:prstGeom prst="rect">
            <a:avLst/>
          </a:prstGeom>
        </p:spPr>
        <p:txBody>
          <a:bodyPr wrap="square">
            <a:spAutoFit/>
          </a:bodyPr>
          <a:lstStyle/>
          <a:p>
            <a:r>
              <a:rPr lang="en-US" sz="1500" dirty="0">
                <a:latin typeface="+mj-lt"/>
              </a:rPr>
              <a:t>Now, as we have mentioned, we can scroll through records with the help of the </a:t>
            </a:r>
            <a:r>
              <a:rPr lang="en-US" sz="1500" dirty="0" err="1">
                <a:latin typeface="+mj-lt"/>
              </a:rPr>
              <a:t>ResultSet</a:t>
            </a:r>
            <a:r>
              <a:rPr lang="en-US" sz="1500" dirty="0">
                <a:latin typeface="+mj-lt"/>
              </a:rPr>
              <a:t> object. But, this ability does not come by default. The default behavior of the </a:t>
            </a:r>
            <a:r>
              <a:rPr lang="en-US" sz="1500" dirty="0" err="1">
                <a:latin typeface="+mj-lt"/>
              </a:rPr>
              <a:t>ResultSet</a:t>
            </a:r>
            <a:r>
              <a:rPr lang="en-US" sz="1500" dirty="0">
                <a:latin typeface="+mj-lt"/>
              </a:rPr>
              <a:t> object is that it is not updatable and the cursor it owns actually moves in one direction, forward only. This means that we can iterate through the records only once and in a forward direction only. However, there are ways to make it flexible so that the </a:t>
            </a:r>
            <a:r>
              <a:rPr lang="en-US" sz="1500" dirty="0" err="1">
                <a:latin typeface="+mj-lt"/>
              </a:rPr>
              <a:t>ResultSet</a:t>
            </a:r>
            <a:r>
              <a:rPr lang="en-US" sz="1500" dirty="0">
                <a:latin typeface="+mj-lt"/>
              </a:rPr>
              <a:t> is not only updatable but also scrollable.</a:t>
            </a:r>
          </a:p>
        </p:txBody>
      </p:sp>
    </p:spTree>
    <p:extLst>
      <p:ext uri="{BB962C8B-B14F-4D97-AF65-F5344CB8AC3E}">
        <p14:creationId xmlns:p14="http://schemas.microsoft.com/office/powerpoint/2010/main" val="384782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60410"/>
            <a:ext cx="10515600" cy="494684"/>
          </a:xfrm>
        </p:spPr>
        <p:txBody>
          <a:bodyPr>
            <a:normAutofit fontScale="90000"/>
          </a:bodyPr>
          <a:lstStyle/>
          <a:p>
            <a:pPr algn="ctr"/>
            <a:r>
              <a:rPr lang="en-US" sz="3000" dirty="0"/>
              <a:t>JDBC Scrollable </a:t>
            </a:r>
            <a:r>
              <a:rPr lang="en-US" sz="3000" dirty="0" err="1"/>
              <a:t>ResultSet</a:t>
            </a:r>
            <a:r>
              <a:rPr lang="en-US" sz="3000" dirty="0"/>
              <a:t> </a:t>
            </a:r>
            <a:r>
              <a:rPr lang="en-US" sz="3000" dirty="0" smtClean="0"/>
              <a:t>:</a:t>
            </a:r>
            <a:endParaRPr lang="en-US" sz="3000" dirty="0"/>
          </a:p>
        </p:txBody>
      </p:sp>
      <p:sp>
        <p:nvSpPr>
          <p:cNvPr id="3" name="Content Placeholder 2"/>
          <p:cNvSpPr>
            <a:spLocks noGrp="1"/>
          </p:cNvSpPr>
          <p:nvPr>
            <p:ph idx="1"/>
          </p:nvPr>
        </p:nvSpPr>
        <p:spPr>
          <a:xfrm>
            <a:off x="838199" y="832513"/>
            <a:ext cx="11226421" cy="655093"/>
          </a:xfrm>
        </p:spPr>
        <p:txBody>
          <a:bodyPr>
            <a:normAutofit/>
          </a:bodyPr>
          <a:lstStyle/>
          <a:p>
            <a:pPr marL="0" indent="0">
              <a:buNone/>
            </a:pPr>
            <a:r>
              <a:rPr lang="en-US" sz="1500" dirty="0">
                <a:latin typeface="+mj-lt"/>
              </a:rPr>
              <a:t>Whenever we create an object of </a:t>
            </a:r>
            <a:r>
              <a:rPr lang="en-US" sz="1500" dirty="0" err="1">
                <a:latin typeface="+mj-lt"/>
              </a:rPr>
              <a:t>ResultSet</a:t>
            </a:r>
            <a:r>
              <a:rPr lang="en-US" sz="1500" dirty="0">
                <a:latin typeface="+mj-lt"/>
              </a:rPr>
              <a:t> by default, it allows us to retrieve in the forward direction only and we cannot perform any modifications on </a:t>
            </a:r>
            <a:r>
              <a:rPr lang="en-US" sz="1500" dirty="0" err="1">
                <a:latin typeface="+mj-lt"/>
              </a:rPr>
              <a:t>ResultSet</a:t>
            </a:r>
            <a:r>
              <a:rPr lang="en-US" sz="1500" dirty="0">
                <a:latin typeface="+mj-lt"/>
              </a:rPr>
              <a:t> object. Therefore, by default, the </a:t>
            </a:r>
            <a:r>
              <a:rPr lang="en-US" sz="1500" dirty="0" err="1">
                <a:latin typeface="+mj-lt"/>
              </a:rPr>
              <a:t>ResultSet</a:t>
            </a:r>
            <a:r>
              <a:rPr lang="en-US" sz="1500" dirty="0">
                <a:latin typeface="+mj-lt"/>
              </a:rPr>
              <a:t> object is non-scrollable and non-updatable </a:t>
            </a:r>
            <a:r>
              <a:rPr lang="en-US" sz="1500" dirty="0" err="1">
                <a:latin typeface="+mj-lt"/>
              </a:rPr>
              <a:t>ResultSet</a:t>
            </a:r>
            <a:r>
              <a:rPr lang="en-US" sz="1500" dirty="0" smtClean="0">
                <a:latin typeface="+mj-lt"/>
              </a:rPr>
              <a:t>.</a:t>
            </a:r>
          </a:p>
          <a:p>
            <a:endParaRPr lang="en-US" sz="1500" dirty="0">
              <a:latin typeface="+mj-lt"/>
            </a:endParaRPr>
          </a:p>
        </p:txBody>
      </p:sp>
      <p:sp>
        <p:nvSpPr>
          <p:cNvPr id="8" name="Rectangle 7"/>
          <p:cNvSpPr/>
          <p:nvPr/>
        </p:nvSpPr>
        <p:spPr>
          <a:xfrm>
            <a:off x="532263" y="1665025"/>
            <a:ext cx="11532357" cy="5124993"/>
          </a:xfrm>
          <a:prstGeom prst="rect">
            <a:avLst/>
          </a:prstGeom>
        </p:spPr>
        <p:txBody>
          <a:bodyPr vert="horz" lIns="91440" tIns="45720" rIns="91440" bIns="45720" rtlCol="0">
            <a:normAutofit/>
          </a:bodyPr>
          <a:lstStyle/>
          <a:p>
            <a:pPr>
              <a:lnSpc>
                <a:spcPct val="90000"/>
              </a:lnSpc>
              <a:spcBef>
                <a:spcPts val="1000"/>
              </a:spcBef>
              <a:buFont typeface="Arial" panose="020B0604020202020204" pitchFamily="34" charset="0"/>
              <a:buNone/>
            </a:pPr>
            <a:r>
              <a:rPr lang="en-US" sz="1500" dirty="0">
                <a:latin typeface="+mj-lt"/>
              </a:rPr>
              <a:t>A scrollable </a:t>
            </a:r>
            <a:r>
              <a:rPr lang="en-US" sz="1500" dirty="0" err="1">
                <a:latin typeface="+mj-lt"/>
              </a:rPr>
              <a:t>ResultSet</a:t>
            </a:r>
            <a:r>
              <a:rPr lang="en-US" sz="1500" dirty="0">
                <a:latin typeface="+mj-lt"/>
              </a:rPr>
              <a:t> is one which allows us to retrieve the data in forward direction as well as backward direction but no </a:t>
            </a:r>
            <a:r>
              <a:rPr lang="en-US" sz="1500" dirty="0" err="1">
                <a:latin typeface="+mj-lt"/>
              </a:rPr>
              <a:t>updations</a:t>
            </a:r>
            <a:r>
              <a:rPr lang="en-US" sz="1500" dirty="0">
                <a:latin typeface="+mj-lt"/>
              </a:rPr>
              <a:t> are allowed. In order to make the non-scrollable </a:t>
            </a:r>
            <a:r>
              <a:rPr lang="en-US" sz="1500" dirty="0" err="1">
                <a:latin typeface="+mj-lt"/>
              </a:rPr>
              <a:t>ResultSet</a:t>
            </a:r>
            <a:r>
              <a:rPr lang="en-US" sz="1500" dirty="0">
                <a:latin typeface="+mj-lt"/>
              </a:rPr>
              <a:t> as scrollable </a:t>
            </a:r>
            <a:r>
              <a:rPr lang="en-US" sz="1500" dirty="0" err="1">
                <a:latin typeface="+mj-lt"/>
              </a:rPr>
              <a:t>ResultSet</a:t>
            </a:r>
            <a:r>
              <a:rPr lang="en-US" sz="1500" dirty="0">
                <a:latin typeface="+mj-lt"/>
              </a:rPr>
              <a:t> we must use the following </a:t>
            </a:r>
            <a:r>
              <a:rPr lang="en-US" sz="1500" dirty="0" err="1">
                <a:latin typeface="+mj-lt"/>
              </a:rPr>
              <a:t>createStatement</a:t>
            </a:r>
            <a:r>
              <a:rPr lang="en-US" sz="1500" dirty="0">
                <a:latin typeface="+mj-lt"/>
              </a:rPr>
              <a:t>() method which is present in Connection interface.</a:t>
            </a:r>
          </a:p>
          <a:p>
            <a:pPr>
              <a:lnSpc>
                <a:spcPct val="90000"/>
              </a:lnSpc>
              <a:spcBef>
                <a:spcPts val="1000"/>
              </a:spcBef>
              <a:buFont typeface="Arial" panose="020B0604020202020204" pitchFamily="34" charset="0"/>
              <a:buNone/>
            </a:pPr>
            <a:endParaRPr lang="en-US" sz="1500" dirty="0">
              <a:latin typeface="+mj-lt"/>
            </a:endParaRPr>
          </a:p>
          <a:p>
            <a:pPr>
              <a:lnSpc>
                <a:spcPct val="90000"/>
              </a:lnSpc>
              <a:spcBef>
                <a:spcPts val="1000"/>
              </a:spcBef>
              <a:buFont typeface="Arial" panose="020B0604020202020204" pitchFamily="34" charset="0"/>
              <a:buNone/>
            </a:pPr>
            <a:r>
              <a:rPr lang="en-US" sz="1500" dirty="0">
                <a:solidFill>
                  <a:srgbClr val="FF0000"/>
                </a:solidFill>
                <a:latin typeface="+mj-lt"/>
              </a:rPr>
              <a:t>public Statement </a:t>
            </a:r>
            <a:r>
              <a:rPr lang="en-US" sz="1500" dirty="0" err="1">
                <a:solidFill>
                  <a:srgbClr val="FF0000"/>
                </a:solidFill>
                <a:latin typeface="+mj-lt"/>
              </a:rPr>
              <a:t>createStatement</a:t>
            </a:r>
            <a:r>
              <a:rPr lang="en-US" sz="1500" dirty="0">
                <a:solidFill>
                  <a:srgbClr val="FF0000"/>
                </a:solidFill>
                <a:latin typeface="+mj-lt"/>
              </a:rPr>
              <a:t>(</a:t>
            </a:r>
            <a:r>
              <a:rPr lang="en-US" sz="1500" dirty="0" err="1">
                <a:solidFill>
                  <a:srgbClr val="FF0000"/>
                </a:solidFill>
                <a:latin typeface="+mj-lt"/>
              </a:rPr>
              <a:t>int</a:t>
            </a:r>
            <a:r>
              <a:rPr lang="en-US" sz="1500" dirty="0">
                <a:solidFill>
                  <a:srgbClr val="FF0000"/>
                </a:solidFill>
                <a:latin typeface="+mj-lt"/>
              </a:rPr>
              <a:t> Type, </a:t>
            </a:r>
            <a:r>
              <a:rPr lang="en-US" sz="1500" dirty="0" err="1">
                <a:solidFill>
                  <a:srgbClr val="FF0000"/>
                </a:solidFill>
                <a:latin typeface="+mj-lt"/>
              </a:rPr>
              <a:t>int</a:t>
            </a:r>
            <a:r>
              <a:rPr lang="en-US" sz="1500" dirty="0">
                <a:solidFill>
                  <a:srgbClr val="FF0000"/>
                </a:solidFill>
                <a:latin typeface="+mj-lt"/>
              </a:rPr>
              <a:t> Mode);</a:t>
            </a:r>
          </a:p>
          <a:p>
            <a:pPr>
              <a:lnSpc>
                <a:spcPct val="90000"/>
              </a:lnSpc>
              <a:spcBef>
                <a:spcPts val="1000"/>
              </a:spcBef>
              <a:buFont typeface="Arial" panose="020B0604020202020204" pitchFamily="34" charset="0"/>
              <a:buNone/>
            </a:pPr>
            <a:r>
              <a:rPr lang="en-US" sz="1500" dirty="0">
                <a:latin typeface="+mj-lt"/>
              </a:rPr>
              <a:t>Here type represents the type of </a:t>
            </a:r>
            <a:r>
              <a:rPr lang="en-US" sz="1500" dirty="0" err="1">
                <a:latin typeface="+mj-lt"/>
              </a:rPr>
              <a:t>scrollability</a:t>
            </a:r>
            <a:r>
              <a:rPr lang="en-US" sz="1500" dirty="0">
                <a:latin typeface="+mj-lt"/>
              </a:rPr>
              <a:t> and mode represents either read only or updatable. The</a:t>
            </a:r>
          </a:p>
          <a:p>
            <a:pPr>
              <a:lnSpc>
                <a:spcPct val="90000"/>
              </a:lnSpc>
              <a:spcBef>
                <a:spcPts val="1000"/>
              </a:spcBef>
              <a:buFont typeface="Arial" panose="020B0604020202020204" pitchFamily="34" charset="0"/>
              <a:buNone/>
            </a:pPr>
            <a:r>
              <a:rPr lang="en-US" sz="1500" dirty="0">
                <a:latin typeface="+mj-lt"/>
              </a:rPr>
              <a:t>value of Type and the Modes are present in </a:t>
            </a:r>
            <a:r>
              <a:rPr lang="en-US" sz="1500" dirty="0" err="1">
                <a:latin typeface="+mj-lt"/>
              </a:rPr>
              <a:t>ResultSet</a:t>
            </a:r>
            <a:r>
              <a:rPr lang="en-US" sz="1500" dirty="0">
                <a:latin typeface="+mj-lt"/>
              </a:rPr>
              <a:t> interface as constant data members and they are:</a:t>
            </a:r>
          </a:p>
          <a:p>
            <a:pPr>
              <a:lnSpc>
                <a:spcPct val="90000"/>
              </a:lnSpc>
              <a:spcBef>
                <a:spcPts val="1000"/>
              </a:spcBef>
              <a:buFont typeface="Arial" panose="020B0604020202020204" pitchFamily="34" charset="0"/>
              <a:buNone/>
            </a:pPr>
            <a:endParaRPr lang="en-US" sz="1500" dirty="0">
              <a:latin typeface="+mj-lt"/>
            </a:endParaRPr>
          </a:p>
          <a:p>
            <a:pPr>
              <a:lnSpc>
                <a:spcPct val="90000"/>
              </a:lnSpc>
              <a:spcBef>
                <a:spcPts val="1000"/>
              </a:spcBef>
              <a:buFont typeface="Arial" panose="020B0604020202020204" pitchFamily="34" charset="0"/>
              <a:buNone/>
            </a:pPr>
            <a:r>
              <a:rPr lang="en-US" sz="1500" b="1" dirty="0">
                <a:latin typeface="+mj-lt"/>
              </a:rPr>
              <a:t>TYPE_FORWARD_ONLY -&gt; 1</a:t>
            </a:r>
          </a:p>
          <a:p>
            <a:pPr>
              <a:lnSpc>
                <a:spcPct val="90000"/>
              </a:lnSpc>
              <a:spcBef>
                <a:spcPts val="1000"/>
              </a:spcBef>
              <a:buFont typeface="Arial" panose="020B0604020202020204" pitchFamily="34" charset="0"/>
              <a:buNone/>
            </a:pPr>
            <a:r>
              <a:rPr lang="en-US" sz="1500" b="1" dirty="0">
                <a:latin typeface="+mj-lt"/>
              </a:rPr>
              <a:t>TYPE_SCROLL_INSENSITIVE -&gt; 2</a:t>
            </a:r>
          </a:p>
          <a:p>
            <a:pPr>
              <a:lnSpc>
                <a:spcPct val="90000"/>
              </a:lnSpc>
              <a:spcBef>
                <a:spcPts val="1000"/>
              </a:spcBef>
              <a:buFont typeface="Arial" panose="020B0604020202020204" pitchFamily="34" charset="0"/>
              <a:buNone/>
            </a:pPr>
            <a:r>
              <a:rPr lang="en-US" sz="1500" b="1" dirty="0">
                <a:latin typeface="+mj-lt"/>
              </a:rPr>
              <a:t>CONCUR_READ_ONLY  -&gt; 3</a:t>
            </a:r>
          </a:p>
          <a:p>
            <a:pPr>
              <a:lnSpc>
                <a:spcPct val="90000"/>
              </a:lnSpc>
              <a:spcBef>
                <a:spcPts val="1000"/>
              </a:spcBef>
              <a:buFont typeface="Arial" panose="020B0604020202020204" pitchFamily="34" charset="0"/>
              <a:buNone/>
            </a:pPr>
            <a:r>
              <a:rPr lang="en-US" sz="1500" dirty="0">
                <a:latin typeface="+mj-lt"/>
              </a:rPr>
              <a:t>We can pass the above constants to </a:t>
            </a:r>
            <a:r>
              <a:rPr lang="en-US" sz="1500" dirty="0" err="1">
                <a:latin typeface="+mj-lt"/>
              </a:rPr>
              <a:t>ResultSet</a:t>
            </a:r>
            <a:r>
              <a:rPr lang="en-US" sz="1500" dirty="0">
                <a:latin typeface="+mj-lt"/>
              </a:rPr>
              <a:t> as below:</a:t>
            </a:r>
          </a:p>
          <a:p>
            <a:pPr>
              <a:lnSpc>
                <a:spcPct val="90000"/>
              </a:lnSpc>
              <a:spcBef>
                <a:spcPts val="1000"/>
              </a:spcBef>
              <a:buFont typeface="Arial" panose="020B0604020202020204" pitchFamily="34" charset="0"/>
              <a:buNone/>
            </a:pPr>
            <a:endParaRPr lang="en-US" sz="1500" dirty="0">
              <a:latin typeface="+mj-lt"/>
            </a:endParaRPr>
          </a:p>
          <a:p>
            <a:pPr>
              <a:lnSpc>
                <a:spcPct val="90000"/>
              </a:lnSpc>
              <a:spcBef>
                <a:spcPts val="1000"/>
              </a:spcBef>
              <a:buFont typeface="Arial" panose="020B0604020202020204" pitchFamily="34" charset="0"/>
              <a:buNone/>
            </a:pPr>
            <a:r>
              <a:rPr lang="en-US" sz="1500" b="1" dirty="0">
                <a:latin typeface="+mj-lt"/>
              </a:rPr>
              <a:t>Statement </a:t>
            </a:r>
            <a:r>
              <a:rPr lang="en-US" sz="1500" b="1" dirty="0" err="1">
                <a:latin typeface="+mj-lt"/>
              </a:rPr>
              <a:t>st</a:t>
            </a:r>
            <a:r>
              <a:rPr lang="en-US" sz="1500" b="1" dirty="0">
                <a:latin typeface="+mj-lt"/>
              </a:rPr>
              <a:t>=</a:t>
            </a:r>
            <a:r>
              <a:rPr lang="en-US" sz="1500" b="1" dirty="0" err="1">
                <a:latin typeface="+mj-lt"/>
              </a:rPr>
              <a:t>con.createStatement</a:t>
            </a:r>
            <a:r>
              <a:rPr lang="en-US" sz="1500" b="1" dirty="0">
                <a:latin typeface="+mj-lt"/>
              </a:rPr>
              <a:t> ( </a:t>
            </a:r>
            <a:r>
              <a:rPr lang="en-US" sz="1500" b="1" dirty="0" err="1">
                <a:latin typeface="+mj-lt"/>
              </a:rPr>
              <a:t>ResultSet.TYPE_SCROLL_INSENSITIVE</a:t>
            </a:r>
            <a:r>
              <a:rPr lang="en-US" sz="1500" b="1" dirty="0">
                <a:latin typeface="+mj-lt"/>
              </a:rPr>
              <a:t>, </a:t>
            </a:r>
            <a:r>
              <a:rPr lang="en-US" sz="1500" b="1" dirty="0" err="1">
                <a:latin typeface="+mj-lt"/>
              </a:rPr>
              <a:t>ResultSet.CONCUR_READ_ONLY</a:t>
            </a:r>
            <a:r>
              <a:rPr lang="en-US" sz="1500" b="1" dirty="0">
                <a:latin typeface="+mj-lt"/>
              </a:rPr>
              <a:t> );</a:t>
            </a:r>
          </a:p>
          <a:p>
            <a:pPr>
              <a:lnSpc>
                <a:spcPct val="90000"/>
              </a:lnSpc>
              <a:spcBef>
                <a:spcPts val="1000"/>
              </a:spcBef>
              <a:buFont typeface="Arial" panose="020B0604020202020204" pitchFamily="34" charset="0"/>
              <a:buNone/>
            </a:pPr>
            <a:r>
              <a:rPr lang="en-US" sz="1500" dirty="0" err="1">
                <a:latin typeface="+mj-lt"/>
              </a:rPr>
              <a:t>ResultSet</a:t>
            </a:r>
            <a:r>
              <a:rPr lang="en-US" sz="1500" dirty="0">
                <a:latin typeface="+mj-lt"/>
              </a:rPr>
              <a:t> </a:t>
            </a:r>
            <a:r>
              <a:rPr lang="en-US" sz="1500" dirty="0" err="1">
                <a:latin typeface="+mj-lt"/>
              </a:rPr>
              <a:t>rs</a:t>
            </a:r>
            <a:r>
              <a:rPr lang="en-US" sz="1500" dirty="0">
                <a:latin typeface="+mj-lt"/>
              </a:rPr>
              <a:t>=</a:t>
            </a:r>
            <a:r>
              <a:rPr lang="en-US" sz="1500" dirty="0" err="1">
                <a:latin typeface="+mj-lt"/>
              </a:rPr>
              <a:t>st.executeQuery</a:t>
            </a:r>
            <a:r>
              <a:rPr lang="en-US" sz="1500" dirty="0">
                <a:latin typeface="+mj-lt"/>
              </a:rPr>
              <a:t> (“select * from </a:t>
            </a:r>
            <a:r>
              <a:rPr lang="en-US" sz="1500" dirty="0" err="1">
                <a:latin typeface="+mj-lt"/>
              </a:rPr>
              <a:t>empleyee</a:t>
            </a:r>
            <a:r>
              <a:rPr lang="en-US" sz="1500" dirty="0">
                <a:latin typeface="+mj-lt"/>
              </a:rPr>
              <a:t>”);</a:t>
            </a:r>
          </a:p>
          <a:p>
            <a:pPr>
              <a:lnSpc>
                <a:spcPct val="90000"/>
              </a:lnSpc>
              <a:spcBef>
                <a:spcPts val="1000"/>
              </a:spcBef>
              <a:buFont typeface="Arial" panose="020B0604020202020204" pitchFamily="34" charset="0"/>
              <a:buNone/>
            </a:pPr>
            <a:r>
              <a:rPr lang="en-US" sz="1500" dirty="0">
                <a:latin typeface="+mj-lt"/>
              </a:rPr>
              <a:t>Whenever we create a </a:t>
            </a:r>
            <a:r>
              <a:rPr lang="en-US" sz="1500" dirty="0" err="1">
                <a:latin typeface="+mj-lt"/>
              </a:rPr>
              <a:t>ResultSet</a:t>
            </a:r>
            <a:r>
              <a:rPr lang="en-US" sz="1500" dirty="0">
                <a:latin typeface="+mj-lt"/>
              </a:rPr>
              <a:t> object, by default, constant-1 as a Type and constant-3 as mode will be assigned.</a:t>
            </a:r>
          </a:p>
        </p:txBody>
      </p:sp>
    </p:spTree>
    <p:extLst>
      <p:ext uri="{BB962C8B-B14F-4D97-AF65-F5344CB8AC3E}">
        <p14:creationId xmlns:p14="http://schemas.microsoft.com/office/powerpoint/2010/main" val="82914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1000"/>
                                        <p:tgtEl>
                                          <p:spTgt spid="8">
                                            <p:txEl>
                                              <p:pRg st="4" end="4"/>
                                            </p:txEl>
                                          </p:spTgt>
                                        </p:tgtEl>
                                      </p:cBhvr>
                                    </p:animEffect>
                                    <p:anim calcmode="lin" valueType="num">
                                      <p:cBhvr>
                                        <p:cTn id="3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
                                            <p:txEl>
                                              <p:pRg st="6" end="6"/>
                                            </p:txEl>
                                          </p:spTgt>
                                        </p:tgtEl>
                                        <p:attrNameLst>
                                          <p:attrName>style.visibility</p:attrName>
                                        </p:attrNameLst>
                                      </p:cBhvr>
                                      <p:to>
                                        <p:strVal val="visible"/>
                                      </p:to>
                                    </p:set>
                                    <p:animEffect transition="in" filter="fade">
                                      <p:cBhvr>
                                        <p:cTn id="38" dur="1000"/>
                                        <p:tgtEl>
                                          <p:spTgt spid="8">
                                            <p:txEl>
                                              <p:pRg st="6" end="6"/>
                                            </p:txEl>
                                          </p:spTgt>
                                        </p:tgtEl>
                                      </p:cBhvr>
                                    </p:animEffect>
                                    <p:anim calcmode="lin" valueType="num">
                                      <p:cBhvr>
                                        <p:cTn id="3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Effect transition="in" filter="fade">
                                      <p:cBhvr>
                                        <p:cTn id="43" dur="1000"/>
                                        <p:tgtEl>
                                          <p:spTgt spid="8">
                                            <p:txEl>
                                              <p:pRg st="7" end="7"/>
                                            </p:txEl>
                                          </p:spTgt>
                                        </p:tgtEl>
                                      </p:cBhvr>
                                    </p:animEffect>
                                    <p:anim calcmode="lin" valueType="num">
                                      <p:cBhvr>
                                        <p:cTn id="44"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8">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8">
                                            <p:txEl>
                                              <p:pRg st="8" end="8"/>
                                            </p:txEl>
                                          </p:spTgt>
                                        </p:tgtEl>
                                        <p:attrNameLst>
                                          <p:attrName>style.visibility</p:attrName>
                                        </p:attrNameLst>
                                      </p:cBhvr>
                                      <p:to>
                                        <p:strVal val="visible"/>
                                      </p:to>
                                    </p:set>
                                    <p:animEffect transition="in" filter="fade">
                                      <p:cBhvr>
                                        <p:cTn id="48" dur="1000"/>
                                        <p:tgtEl>
                                          <p:spTgt spid="8">
                                            <p:txEl>
                                              <p:pRg st="8" end="8"/>
                                            </p:txEl>
                                          </p:spTgt>
                                        </p:tgtEl>
                                      </p:cBhvr>
                                    </p:animEffect>
                                    <p:anim calcmode="lin" valueType="num">
                                      <p:cBhvr>
                                        <p:cTn id="49"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
                                            <p:txEl>
                                              <p:pRg st="9" end="9"/>
                                            </p:txEl>
                                          </p:spTgt>
                                        </p:tgtEl>
                                        <p:attrNameLst>
                                          <p:attrName>style.visibility</p:attrName>
                                        </p:attrNameLst>
                                      </p:cBhvr>
                                      <p:to>
                                        <p:strVal val="visible"/>
                                      </p:to>
                                    </p:set>
                                    <p:animEffect transition="in" filter="fade">
                                      <p:cBhvr>
                                        <p:cTn id="53" dur="1000"/>
                                        <p:tgtEl>
                                          <p:spTgt spid="8">
                                            <p:txEl>
                                              <p:pRg st="9" end="9"/>
                                            </p:txEl>
                                          </p:spTgt>
                                        </p:tgtEl>
                                      </p:cBhvr>
                                    </p:animEffect>
                                    <p:anim calcmode="lin" valueType="num">
                                      <p:cBhvr>
                                        <p:cTn id="54"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8">
                                            <p:txEl>
                                              <p:pRg st="11" end="11"/>
                                            </p:txEl>
                                          </p:spTgt>
                                        </p:tgtEl>
                                        <p:attrNameLst>
                                          <p:attrName>style.visibility</p:attrName>
                                        </p:attrNameLst>
                                      </p:cBhvr>
                                      <p:to>
                                        <p:strVal val="visible"/>
                                      </p:to>
                                    </p:set>
                                    <p:animEffect transition="in" filter="fade">
                                      <p:cBhvr>
                                        <p:cTn id="60" dur="1000"/>
                                        <p:tgtEl>
                                          <p:spTgt spid="8">
                                            <p:txEl>
                                              <p:pRg st="11" end="11"/>
                                            </p:txEl>
                                          </p:spTgt>
                                        </p:tgtEl>
                                      </p:cBhvr>
                                    </p:animEffect>
                                    <p:anim calcmode="lin" valueType="num">
                                      <p:cBhvr>
                                        <p:cTn id="61"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62" dur="1000" fill="hold"/>
                                        <p:tgtEl>
                                          <p:spTgt spid="8">
                                            <p:txEl>
                                              <p:pRg st="11" end="11"/>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8">
                                            <p:txEl>
                                              <p:pRg st="12" end="12"/>
                                            </p:txEl>
                                          </p:spTgt>
                                        </p:tgtEl>
                                        <p:attrNameLst>
                                          <p:attrName>style.visibility</p:attrName>
                                        </p:attrNameLst>
                                      </p:cBhvr>
                                      <p:to>
                                        <p:strVal val="visible"/>
                                      </p:to>
                                    </p:set>
                                    <p:animEffect transition="in" filter="fade">
                                      <p:cBhvr>
                                        <p:cTn id="65" dur="1000"/>
                                        <p:tgtEl>
                                          <p:spTgt spid="8">
                                            <p:txEl>
                                              <p:pRg st="12" end="12"/>
                                            </p:txEl>
                                          </p:spTgt>
                                        </p:tgtEl>
                                      </p:cBhvr>
                                    </p:animEffect>
                                    <p:anim calcmode="lin" valueType="num">
                                      <p:cBhvr>
                                        <p:cTn id="66"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67" dur="1000" fill="hold"/>
                                        <p:tgtEl>
                                          <p:spTgt spid="8">
                                            <p:txEl>
                                              <p:pRg st="12" end="12"/>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8">
                                            <p:txEl>
                                              <p:pRg st="13" end="13"/>
                                            </p:txEl>
                                          </p:spTgt>
                                        </p:tgtEl>
                                        <p:attrNameLst>
                                          <p:attrName>style.visibility</p:attrName>
                                        </p:attrNameLst>
                                      </p:cBhvr>
                                      <p:to>
                                        <p:strVal val="visible"/>
                                      </p:to>
                                    </p:set>
                                    <p:animEffect transition="in" filter="fade">
                                      <p:cBhvr>
                                        <p:cTn id="70" dur="1000"/>
                                        <p:tgtEl>
                                          <p:spTgt spid="8">
                                            <p:txEl>
                                              <p:pRg st="13" end="13"/>
                                            </p:txEl>
                                          </p:spTgt>
                                        </p:tgtEl>
                                      </p:cBhvr>
                                    </p:animEffect>
                                    <p:anim calcmode="lin" valueType="num">
                                      <p:cBhvr>
                                        <p:cTn id="71"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8">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62199" y="116291"/>
            <a:ext cx="3467100" cy="647700"/>
          </a:xfrm>
          <a:prstGeom prst="rect">
            <a:avLst/>
          </a:prstGeom>
        </p:spPr>
      </p:pic>
      <p:sp>
        <p:nvSpPr>
          <p:cNvPr id="5" name="Rectangle 4"/>
          <p:cNvSpPr/>
          <p:nvPr/>
        </p:nvSpPr>
        <p:spPr>
          <a:xfrm>
            <a:off x="618697" y="955060"/>
            <a:ext cx="11364037" cy="1015663"/>
          </a:xfrm>
          <a:prstGeom prst="rect">
            <a:avLst/>
          </a:prstGeom>
        </p:spPr>
        <p:txBody>
          <a:bodyPr wrap="square">
            <a:spAutoFit/>
          </a:bodyPr>
          <a:lstStyle/>
          <a:p>
            <a:r>
              <a:rPr lang="en-US" sz="1500" dirty="0">
                <a:solidFill>
                  <a:srgbClr val="273239"/>
                </a:solidFill>
                <a:latin typeface="+mj-lt"/>
              </a:rPr>
              <a:t>JDBC or Java Database Connectivity is a specification from Sun microsystems that provides a standard abstraction(that is API or Protocol) for java applications to communicate with various databases. It provides the language with java database connectivity standard. It is used to write programs required to access databases. JDBC along with the database driver is capable of accessing databases and spreadsheets. The enterprise data stored in a relational database(RDB) can be accessed with the help of JDBC APIs.</a:t>
            </a:r>
            <a:endParaRPr lang="en-US" sz="1500" dirty="0">
              <a:latin typeface="+mj-lt"/>
            </a:endParaRPr>
          </a:p>
        </p:txBody>
      </p:sp>
      <p:pic>
        <p:nvPicPr>
          <p:cNvPr id="6" name="Picture 5"/>
          <p:cNvPicPr>
            <a:picLocks noChangeAspect="1"/>
          </p:cNvPicPr>
          <p:nvPr/>
        </p:nvPicPr>
        <p:blipFill>
          <a:blip r:embed="rId3"/>
          <a:stretch>
            <a:fillRect/>
          </a:stretch>
        </p:blipFill>
        <p:spPr>
          <a:xfrm>
            <a:off x="5136105" y="2773872"/>
            <a:ext cx="5618330" cy="1337270"/>
          </a:xfrm>
          <a:prstGeom prst="rect">
            <a:avLst/>
          </a:prstGeom>
        </p:spPr>
      </p:pic>
      <p:pic>
        <p:nvPicPr>
          <p:cNvPr id="7" name="Picture 6"/>
          <p:cNvPicPr>
            <a:picLocks noChangeAspect="1"/>
          </p:cNvPicPr>
          <p:nvPr/>
        </p:nvPicPr>
        <p:blipFill>
          <a:blip r:embed="rId4"/>
          <a:stretch>
            <a:fillRect/>
          </a:stretch>
        </p:blipFill>
        <p:spPr>
          <a:xfrm>
            <a:off x="600215" y="4567352"/>
            <a:ext cx="6223379" cy="1860502"/>
          </a:xfrm>
          <a:prstGeom prst="rect">
            <a:avLst/>
          </a:prstGeom>
        </p:spPr>
      </p:pic>
    </p:spTree>
    <p:extLst>
      <p:ext uri="{BB962C8B-B14F-4D97-AF65-F5344CB8AC3E}">
        <p14:creationId xmlns:p14="http://schemas.microsoft.com/office/powerpoint/2010/main" val="211845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6570" y="407118"/>
            <a:ext cx="4764988" cy="1477328"/>
          </a:xfrm>
          <a:prstGeom prst="rect">
            <a:avLst/>
          </a:prstGeom>
        </p:spPr>
        <p:txBody>
          <a:bodyPr wrap="square">
            <a:spAutoFit/>
          </a:bodyPr>
          <a:lstStyle/>
          <a:p>
            <a:r>
              <a:rPr lang="en-US" sz="1500" dirty="0">
                <a:solidFill>
                  <a:srgbClr val="FF0000"/>
                </a:solidFill>
                <a:latin typeface="+mj-lt"/>
              </a:rPr>
              <a:t>Let’s first make the </a:t>
            </a:r>
            <a:r>
              <a:rPr lang="en-US" sz="1500" i="1" dirty="0" err="1">
                <a:solidFill>
                  <a:srgbClr val="FF0000"/>
                </a:solidFill>
                <a:latin typeface="+mj-lt"/>
              </a:rPr>
              <a:t>ResultSet</a:t>
            </a:r>
            <a:r>
              <a:rPr lang="en-US" sz="1500" dirty="0">
                <a:solidFill>
                  <a:srgbClr val="FF0000"/>
                </a:solidFill>
                <a:latin typeface="+mj-lt"/>
              </a:rPr>
              <a:t> object scrollable. </a:t>
            </a:r>
            <a:r>
              <a:rPr lang="en-US" sz="1500" i="1" dirty="0">
                <a:solidFill>
                  <a:srgbClr val="FF0000"/>
                </a:solidFill>
                <a:latin typeface="+mj-lt"/>
              </a:rPr>
              <a:t>Scrollable</a:t>
            </a:r>
            <a:r>
              <a:rPr lang="en-US" sz="1500" dirty="0">
                <a:solidFill>
                  <a:srgbClr val="FF0000"/>
                </a:solidFill>
                <a:latin typeface="+mj-lt"/>
              </a:rPr>
              <a:t> means that once the </a:t>
            </a:r>
            <a:r>
              <a:rPr lang="en-US" sz="1500" i="1" dirty="0" err="1">
                <a:solidFill>
                  <a:srgbClr val="FF0000"/>
                </a:solidFill>
                <a:latin typeface="+mj-lt"/>
              </a:rPr>
              <a:t>ResultSet</a:t>
            </a:r>
            <a:r>
              <a:rPr lang="en-US" sz="1500" dirty="0">
                <a:solidFill>
                  <a:srgbClr val="FF0000"/>
                </a:solidFill>
                <a:latin typeface="+mj-lt"/>
              </a:rPr>
              <a:t> object has been created, we can traverse through fetched records in any direction, forward and backward, as we like. This provides the ability to read the last record, first record, next record, and the previous record.</a:t>
            </a:r>
          </a:p>
        </p:txBody>
      </p:sp>
      <p:pic>
        <p:nvPicPr>
          <p:cNvPr id="5" name="Picture 4"/>
          <p:cNvPicPr>
            <a:picLocks noChangeAspect="1"/>
          </p:cNvPicPr>
          <p:nvPr/>
        </p:nvPicPr>
        <p:blipFill>
          <a:blip r:embed="rId2"/>
          <a:stretch>
            <a:fillRect/>
          </a:stretch>
        </p:blipFill>
        <p:spPr>
          <a:xfrm>
            <a:off x="169033" y="2779025"/>
            <a:ext cx="4962525" cy="3429000"/>
          </a:xfrm>
          <a:prstGeom prst="rect">
            <a:avLst/>
          </a:prstGeom>
        </p:spPr>
      </p:pic>
      <p:pic>
        <p:nvPicPr>
          <p:cNvPr id="6" name="Picture 5"/>
          <p:cNvPicPr>
            <a:picLocks noChangeAspect="1"/>
          </p:cNvPicPr>
          <p:nvPr/>
        </p:nvPicPr>
        <p:blipFill>
          <a:blip r:embed="rId3"/>
          <a:stretch>
            <a:fillRect/>
          </a:stretch>
        </p:blipFill>
        <p:spPr>
          <a:xfrm>
            <a:off x="5723458" y="208046"/>
            <a:ext cx="5057775" cy="3352800"/>
          </a:xfrm>
          <a:prstGeom prst="rect">
            <a:avLst/>
          </a:prstGeom>
        </p:spPr>
      </p:pic>
      <p:pic>
        <p:nvPicPr>
          <p:cNvPr id="7" name="Picture 6"/>
          <p:cNvPicPr>
            <a:picLocks noChangeAspect="1"/>
          </p:cNvPicPr>
          <p:nvPr/>
        </p:nvPicPr>
        <p:blipFill>
          <a:blip r:embed="rId4"/>
          <a:stretch>
            <a:fillRect/>
          </a:stretch>
        </p:blipFill>
        <p:spPr>
          <a:xfrm>
            <a:off x="5723458" y="3667125"/>
            <a:ext cx="4743450" cy="3190875"/>
          </a:xfrm>
          <a:prstGeom prst="rect">
            <a:avLst/>
          </a:prstGeom>
        </p:spPr>
      </p:pic>
    </p:spTree>
    <p:extLst>
      <p:ext uri="{BB962C8B-B14F-4D97-AF65-F5344CB8AC3E}">
        <p14:creationId xmlns:p14="http://schemas.microsoft.com/office/powerpoint/2010/main" val="419889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7439" y="156948"/>
            <a:ext cx="4438650" cy="5943600"/>
          </a:xfrm>
          <a:prstGeom prst="rect">
            <a:avLst/>
          </a:prstGeom>
        </p:spPr>
      </p:pic>
      <p:pic>
        <p:nvPicPr>
          <p:cNvPr id="5" name="Picture 4"/>
          <p:cNvPicPr>
            <a:picLocks noChangeAspect="1"/>
          </p:cNvPicPr>
          <p:nvPr/>
        </p:nvPicPr>
        <p:blipFill>
          <a:blip r:embed="rId3"/>
          <a:stretch>
            <a:fillRect/>
          </a:stretch>
        </p:blipFill>
        <p:spPr>
          <a:xfrm>
            <a:off x="4876089" y="156948"/>
            <a:ext cx="4829175" cy="4724400"/>
          </a:xfrm>
          <a:prstGeom prst="rect">
            <a:avLst/>
          </a:prstGeom>
        </p:spPr>
      </p:pic>
      <p:pic>
        <p:nvPicPr>
          <p:cNvPr id="6" name="Picture 5"/>
          <p:cNvPicPr>
            <a:picLocks noChangeAspect="1"/>
          </p:cNvPicPr>
          <p:nvPr/>
        </p:nvPicPr>
        <p:blipFill>
          <a:blip r:embed="rId4"/>
          <a:stretch>
            <a:fillRect/>
          </a:stretch>
        </p:blipFill>
        <p:spPr>
          <a:xfrm>
            <a:off x="6032311" y="4533012"/>
            <a:ext cx="4110534" cy="2137225"/>
          </a:xfrm>
          <a:prstGeom prst="rect">
            <a:avLst/>
          </a:prstGeom>
        </p:spPr>
      </p:pic>
    </p:spTree>
    <p:extLst>
      <p:ext uri="{BB962C8B-B14F-4D97-AF65-F5344CB8AC3E}">
        <p14:creationId xmlns:p14="http://schemas.microsoft.com/office/powerpoint/2010/main" val="406481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5268" y="694614"/>
            <a:ext cx="10683539" cy="5255810"/>
          </a:xfrm>
          <a:prstGeom prst="rect">
            <a:avLst/>
          </a:prstGeom>
        </p:spPr>
      </p:pic>
    </p:spTree>
    <p:extLst>
      <p:ext uri="{BB962C8B-B14F-4D97-AF65-F5344CB8AC3E}">
        <p14:creationId xmlns:p14="http://schemas.microsoft.com/office/powerpoint/2010/main" val="23171960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94692"/>
            <a:ext cx="6096000" cy="6186309"/>
          </a:xfrm>
          <a:prstGeom prst="rect">
            <a:avLst/>
          </a:prstGeom>
        </p:spPr>
        <p:txBody>
          <a:bodyPr>
            <a:spAutoFit/>
          </a:bodyPr>
          <a:lstStyle/>
          <a:p>
            <a:r>
              <a:rPr lang="en-US" dirty="0"/>
              <a:t>package </a:t>
            </a:r>
            <a:r>
              <a:rPr lang="en-US" dirty="0" err="1"/>
              <a:t>com.onlinetutorialspoint.jdbc</a:t>
            </a:r>
            <a:r>
              <a:rPr lang="en-US" dirty="0"/>
              <a:t>;</a:t>
            </a:r>
          </a:p>
          <a:p>
            <a:endParaRPr lang="en-US" dirty="0"/>
          </a:p>
          <a:p>
            <a:r>
              <a:rPr lang="en-US" dirty="0"/>
              <a:t>import </a:t>
            </a:r>
            <a:r>
              <a:rPr lang="en-US" dirty="0" err="1"/>
              <a:t>java.sql.Connection</a:t>
            </a:r>
            <a:r>
              <a:rPr lang="en-US" dirty="0"/>
              <a:t>;</a:t>
            </a:r>
          </a:p>
          <a:p>
            <a:r>
              <a:rPr lang="en-US" dirty="0"/>
              <a:t>import </a:t>
            </a:r>
            <a:r>
              <a:rPr lang="en-US" dirty="0" err="1"/>
              <a:t>java.sql.DriverManager</a:t>
            </a:r>
            <a:r>
              <a:rPr lang="en-US" dirty="0"/>
              <a:t>;</a:t>
            </a:r>
          </a:p>
          <a:p>
            <a:r>
              <a:rPr lang="en-US" dirty="0"/>
              <a:t>import </a:t>
            </a:r>
            <a:r>
              <a:rPr lang="en-US" dirty="0" err="1"/>
              <a:t>java.sql.ResultSet</a:t>
            </a:r>
            <a:r>
              <a:rPr lang="en-US" dirty="0"/>
              <a:t>;</a:t>
            </a:r>
          </a:p>
          <a:p>
            <a:r>
              <a:rPr lang="en-US" dirty="0"/>
              <a:t>import </a:t>
            </a:r>
            <a:r>
              <a:rPr lang="en-US" dirty="0" err="1"/>
              <a:t>java.sql.Statement</a:t>
            </a:r>
            <a:r>
              <a:rPr lang="en-US" dirty="0"/>
              <a:t>;</a:t>
            </a:r>
          </a:p>
          <a:p>
            <a:endParaRPr lang="en-US" dirty="0"/>
          </a:p>
          <a:p>
            <a:r>
              <a:rPr lang="en-US" dirty="0"/>
              <a:t>public class </a:t>
            </a:r>
            <a:r>
              <a:rPr lang="en-US" dirty="0" err="1"/>
              <a:t>ScrollResultSet</a:t>
            </a:r>
            <a:r>
              <a:rPr lang="en-US" dirty="0"/>
              <a:t> {</a:t>
            </a:r>
          </a:p>
          <a:p>
            <a:endParaRPr lang="en-US" dirty="0"/>
          </a:p>
          <a:p>
            <a:r>
              <a:rPr lang="en-US" dirty="0"/>
              <a:t>    public static void main(String[] </a:t>
            </a:r>
            <a:r>
              <a:rPr lang="en-US" dirty="0" err="1"/>
              <a:t>args</a:t>
            </a:r>
            <a:r>
              <a:rPr lang="en-US" dirty="0"/>
              <a:t>) throws Exception {</a:t>
            </a:r>
          </a:p>
          <a:p>
            <a:r>
              <a:rPr lang="en-US" dirty="0"/>
              <a:t>        </a:t>
            </a:r>
            <a:r>
              <a:rPr lang="en-US" dirty="0" err="1"/>
              <a:t>Class.forName</a:t>
            </a:r>
            <a:r>
              <a:rPr lang="en-US" dirty="0"/>
              <a:t>("</a:t>
            </a:r>
            <a:r>
              <a:rPr lang="en-US" dirty="0" err="1"/>
              <a:t>sun.jdbc.odbc.JdbcOdbcDriver</a:t>
            </a:r>
            <a:r>
              <a:rPr lang="en-US" dirty="0"/>
              <a:t>");</a:t>
            </a:r>
          </a:p>
          <a:p>
            <a:r>
              <a:rPr lang="en-US" dirty="0"/>
              <a:t>        Connection con = </a:t>
            </a:r>
            <a:r>
              <a:rPr lang="en-US" dirty="0" err="1"/>
              <a:t>DriverManager.getConnection</a:t>
            </a:r>
            <a:r>
              <a:rPr lang="en-US" dirty="0"/>
              <a:t>(</a:t>
            </a:r>
          </a:p>
          <a:p>
            <a:r>
              <a:rPr lang="en-US" dirty="0"/>
              <a:t>                "</a:t>
            </a:r>
            <a:r>
              <a:rPr lang="en-US" dirty="0" err="1"/>
              <a:t>jdbc:mysql</a:t>
            </a:r>
            <a:r>
              <a:rPr lang="en-US" dirty="0"/>
              <a:t>://localhost:3306/</a:t>
            </a:r>
            <a:r>
              <a:rPr lang="en-US" dirty="0" err="1"/>
              <a:t>onlinetutorialspoint</a:t>
            </a:r>
            <a:r>
              <a:rPr lang="en-US" dirty="0"/>
              <a:t>", "root</a:t>
            </a:r>
            <a:r>
              <a:rPr lang="en-US" dirty="0" smtClean="0"/>
              <a:t>", "</a:t>
            </a:r>
            <a:r>
              <a:rPr lang="en-US" dirty="0"/>
              <a:t>123456");</a:t>
            </a:r>
          </a:p>
          <a:p>
            <a:r>
              <a:rPr lang="en-US" dirty="0"/>
              <a:t>        Statement </a:t>
            </a:r>
            <a:r>
              <a:rPr lang="en-US" dirty="0" err="1"/>
              <a:t>st</a:t>
            </a:r>
            <a:r>
              <a:rPr lang="en-US" dirty="0"/>
              <a:t> = </a:t>
            </a:r>
            <a:r>
              <a:rPr lang="en-US" dirty="0" err="1">
                <a:solidFill>
                  <a:srgbClr val="FF0000"/>
                </a:solidFill>
              </a:rPr>
              <a:t>con.createStatement</a:t>
            </a:r>
            <a:r>
              <a:rPr lang="en-US" dirty="0">
                <a:solidFill>
                  <a:srgbClr val="FF0000"/>
                </a:solidFill>
              </a:rPr>
              <a:t>(</a:t>
            </a:r>
            <a:r>
              <a:rPr lang="en-US" dirty="0" err="1">
                <a:solidFill>
                  <a:srgbClr val="FF0000"/>
                </a:solidFill>
              </a:rPr>
              <a:t>ResultSet.TYPE_SCROLL_INSENSITIVE</a:t>
            </a:r>
            <a:r>
              <a:rPr lang="en-US" dirty="0">
                <a:solidFill>
                  <a:srgbClr val="FF0000"/>
                </a:solidFill>
              </a:rPr>
              <a:t>,</a:t>
            </a:r>
          </a:p>
          <a:p>
            <a:r>
              <a:rPr lang="en-US" dirty="0">
                <a:solidFill>
                  <a:srgbClr val="FF0000"/>
                </a:solidFill>
              </a:rPr>
              <a:t>                </a:t>
            </a:r>
            <a:r>
              <a:rPr lang="en-US" dirty="0" err="1">
                <a:solidFill>
                  <a:srgbClr val="FF0000"/>
                </a:solidFill>
              </a:rPr>
              <a:t>ResultSet.CONCUR_READ_ONLY</a:t>
            </a:r>
            <a:r>
              <a:rPr lang="en-US" dirty="0">
                <a:solidFill>
                  <a:srgbClr val="FF0000"/>
                </a:solidFill>
              </a:rPr>
              <a:t>);</a:t>
            </a:r>
          </a:p>
          <a:p>
            <a:r>
              <a:rPr lang="en-US" dirty="0"/>
              <a:t>        </a:t>
            </a:r>
            <a:r>
              <a:rPr lang="en-US" dirty="0" err="1"/>
              <a:t>ResultSet</a:t>
            </a:r>
            <a:r>
              <a:rPr lang="en-US" dirty="0"/>
              <a:t> </a:t>
            </a:r>
            <a:r>
              <a:rPr lang="en-US" dirty="0" err="1"/>
              <a:t>rs</a:t>
            </a:r>
            <a:r>
              <a:rPr lang="en-US" dirty="0"/>
              <a:t> = </a:t>
            </a:r>
            <a:r>
              <a:rPr lang="en-US" dirty="0" err="1"/>
              <a:t>st.executeQuery</a:t>
            </a:r>
            <a:r>
              <a:rPr lang="en-US" dirty="0"/>
              <a:t>("select * from student");</a:t>
            </a:r>
          </a:p>
          <a:p>
            <a:r>
              <a:rPr lang="en-US" dirty="0"/>
              <a:t>        </a:t>
            </a:r>
            <a:r>
              <a:rPr lang="en-US" dirty="0" err="1"/>
              <a:t>System.out.println</a:t>
            </a:r>
            <a:r>
              <a:rPr lang="en-US" dirty="0"/>
              <a:t>("RECORDS IN THE TABLE...");</a:t>
            </a:r>
          </a:p>
          <a:p>
            <a:r>
              <a:rPr lang="en-US" dirty="0"/>
              <a:t>        while (</a:t>
            </a:r>
            <a:r>
              <a:rPr lang="en-US" dirty="0" err="1"/>
              <a:t>rs.next</a:t>
            </a:r>
            <a:r>
              <a:rPr lang="en-US" dirty="0"/>
              <a:t>()) {</a:t>
            </a:r>
          </a:p>
          <a:p>
            <a:r>
              <a:rPr lang="en-US" dirty="0"/>
              <a:t>            </a:t>
            </a:r>
            <a:r>
              <a:rPr lang="en-US" dirty="0" err="1"/>
              <a:t>System.out.println</a:t>
            </a:r>
            <a:r>
              <a:rPr lang="en-US" dirty="0"/>
              <a:t>(</a:t>
            </a:r>
            <a:r>
              <a:rPr lang="en-US" dirty="0" err="1"/>
              <a:t>rs.getInt</a:t>
            </a:r>
            <a:r>
              <a:rPr lang="en-US" dirty="0"/>
              <a:t>(1) + " -&gt; " + </a:t>
            </a:r>
            <a:r>
              <a:rPr lang="en-US" dirty="0" err="1"/>
              <a:t>rs.getString</a:t>
            </a:r>
            <a:r>
              <a:rPr lang="en-US" dirty="0"/>
              <a:t>(2));</a:t>
            </a:r>
          </a:p>
          <a:p>
            <a:r>
              <a:rPr lang="en-US" dirty="0"/>
              <a:t>        </a:t>
            </a:r>
            <a:r>
              <a:rPr lang="en-US" dirty="0" smtClean="0"/>
              <a:t>}</a:t>
            </a:r>
            <a:endParaRPr lang="en-US" dirty="0"/>
          </a:p>
        </p:txBody>
      </p:sp>
      <p:sp>
        <p:nvSpPr>
          <p:cNvPr id="6" name="Rectangle 5"/>
          <p:cNvSpPr/>
          <p:nvPr/>
        </p:nvSpPr>
        <p:spPr>
          <a:xfrm>
            <a:off x="6191534" y="113943"/>
            <a:ext cx="6096000" cy="4801314"/>
          </a:xfrm>
          <a:prstGeom prst="rect">
            <a:avLst/>
          </a:prstGeom>
        </p:spPr>
        <p:txBody>
          <a:bodyPr>
            <a:spAutoFit/>
          </a:bodyPr>
          <a:lstStyle/>
          <a:p>
            <a:r>
              <a:rPr lang="en-US" dirty="0" smtClean="0"/>
              <a:t>        </a:t>
            </a:r>
            <a:r>
              <a:rPr lang="en-US" dirty="0" err="1"/>
              <a:t>rs.first</a:t>
            </a:r>
            <a:r>
              <a:rPr lang="en-US" dirty="0"/>
              <a:t>();</a:t>
            </a:r>
          </a:p>
          <a:p>
            <a:r>
              <a:rPr lang="en-US" dirty="0"/>
              <a:t>        </a:t>
            </a:r>
            <a:r>
              <a:rPr lang="en-US" dirty="0" err="1"/>
              <a:t>System.out.println</a:t>
            </a:r>
            <a:r>
              <a:rPr lang="en-US" dirty="0"/>
              <a:t>("FIRST RECORD...");</a:t>
            </a:r>
          </a:p>
          <a:p>
            <a:r>
              <a:rPr lang="en-US" dirty="0"/>
              <a:t>        </a:t>
            </a:r>
            <a:r>
              <a:rPr lang="en-US" dirty="0" err="1"/>
              <a:t>System.out.println</a:t>
            </a:r>
            <a:r>
              <a:rPr lang="en-US" dirty="0"/>
              <a:t>(</a:t>
            </a:r>
            <a:r>
              <a:rPr lang="en-US" dirty="0" err="1"/>
              <a:t>rs.getInt</a:t>
            </a:r>
            <a:r>
              <a:rPr lang="en-US" dirty="0"/>
              <a:t>(1) + " -&gt; " + </a:t>
            </a:r>
            <a:r>
              <a:rPr lang="en-US" dirty="0" err="1"/>
              <a:t>rs.getString</a:t>
            </a:r>
            <a:r>
              <a:rPr lang="en-US" dirty="0"/>
              <a:t>(2));</a:t>
            </a:r>
          </a:p>
          <a:p>
            <a:r>
              <a:rPr lang="en-US" dirty="0"/>
              <a:t>        </a:t>
            </a:r>
            <a:r>
              <a:rPr lang="en-US" dirty="0" err="1"/>
              <a:t>rs.absolute</a:t>
            </a:r>
            <a:r>
              <a:rPr lang="en-US" dirty="0"/>
              <a:t>(3);</a:t>
            </a:r>
          </a:p>
          <a:p>
            <a:r>
              <a:rPr lang="en-US" dirty="0"/>
              <a:t>        </a:t>
            </a:r>
            <a:r>
              <a:rPr lang="en-US" dirty="0" err="1"/>
              <a:t>System.out.println</a:t>
            </a:r>
            <a:r>
              <a:rPr lang="en-US" dirty="0"/>
              <a:t>("THIRD RECORD...");</a:t>
            </a:r>
          </a:p>
          <a:p>
            <a:r>
              <a:rPr lang="en-US" dirty="0"/>
              <a:t>        </a:t>
            </a:r>
            <a:r>
              <a:rPr lang="en-US" dirty="0" err="1"/>
              <a:t>System.out.println</a:t>
            </a:r>
            <a:r>
              <a:rPr lang="en-US" dirty="0"/>
              <a:t>(</a:t>
            </a:r>
            <a:r>
              <a:rPr lang="en-US" dirty="0" err="1"/>
              <a:t>rs.getInt</a:t>
            </a:r>
            <a:r>
              <a:rPr lang="en-US" dirty="0"/>
              <a:t>(1) + " -&gt; " + </a:t>
            </a:r>
            <a:r>
              <a:rPr lang="en-US" dirty="0" err="1"/>
              <a:t>rs.getString</a:t>
            </a:r>
            <a:r>
              <a:rPr lang="en-US" dirty="0"/>
              <a:t>(2));</a:t>
            </a:r>
          </a:p>
          <a:p>
            <a:r>
              <a:rPr lang="en-US" dirty="0"/>
              <a:t>        </a:t>
            </a:r>
            <a:r>
              <a:rPr lang="en-US" dirty="0" err="1"/>
              <a:t>rs.last</a:t>
            </a:r>
            <a:r>
              <a:rPr lang="en-US" dirty="0"/>
              <a:t>();</a:t>
            </a:r>
          </a:p>
          <a:p>
            <a:r>
              <a:rPr lang="en-US" dirty="0"/>
              <a:t>        </a:t>
            </a:r>
            <a:r>
              <a:rPr lang="en-US" dirty="0" err="1"/>
              <a:t>System.out.println</a:t>
            </a:r>
            <a:r>
              <a:rPr lang="en-US" dirty="0"/>
              <a:t>("LAST RECORD...");</a:t>
            </a:r>
          </a:p>
          <a:p>
            <a:r>
              <a:rPr lang="en-US" dirty="0"/>
              <a:t>        </a:t>
            </a:r>
            <a:r>
              <a:rPr lang="en-US" dirty="0" err="1"/>
              <a:t>System.out.println</a:t>
            </a:r>
            <a:r>
              <a:rPr lang="en-US" dirty="0"/>
              <a:t>(</a:t>
            </a:r>
            <a:r>
              <a:rPr lang="en-US" dirty="0" err="1"/>
              <a:t>rs.getInt</a:t>
            </a:r>
            <a:r>
              <a:rPr lang="en-US" dirty="0"/>
              <a:t>(1) + " -&gt; " + </a:t>
            </a:r>
            <a:r>
              <a:rPr lang="en-US" dirty="0" err="1"/>
              <a:t>rs.getString</a:t>
            </a:r>
            <a:r>
              <a:rPr lang="en-US" dirty="0"/>
              <a:t>(2));</a:t>
            </a:r>
          </a:p>
          <a:p>
            <a:r>
              <a:rPr lang="en-US" dirty="0"/>
              <a:t>        </a:t>
            </a:r>
            <a:r>
              <a:rPr lang="en-US" dirty="0" err="1"/>
              <a:t>rs.previous</a:t>
            </a:r>
            <a:r>
              <a:rPr lang="en-US" dirty="0"/>
              <a:t>();</a:t>
            </a:r>
          </a:p>
          <a:p>
            <a:r>
              <a:rPr lang="en-US" dirty="0"/>
              <a:t>        </a:t>
            </a:r>
            <a:r>
              <a:rPr lang="en-US" dirty="0" err="1"/>
              <a:t>rs.relative</a:t>
            </a:r>
            <a:r>
              <a:rPr lang="en-US" dirty="0"/>
              <a:t>(-1);</a:t>
            </a:r>
          </a:p>
          <a:p>
            <a:r>
              <a:rPr lang="en-US" dirty="0"/>
              <a:t>        </a:t>
            </a:r>
            <a:r>
              <a:rPr lang="en-US" dirty="0" err="1"/>
              <a:t>System.out.println</a:t>
            </a:r>
            <a:r>
              <a:rPr lang="en-US" dirty="0"/>
              <a:t>("LAST TO FIRST RECORD...");</a:t>
            </a:r>
          </a:p>
          <a:p>
            <a:r>
              <a:rPr lang="en-US" dirty="0"/>
              <a:t>        </a:t>
            </a:r>
            <a:r>
              <a:rPr lang="en-US" dirty="0" err="1"/>
              <a:t>System.out.println</a:t>
            </a:r>
            <a:r>
              <a:rPr lang="en-US" dirty="0"/>
              <a:t>(</a:t>
            </a:r>
            <a:r>
              <a:rPr lang="en-US" dirty="0" err="1"/>
              <a:t>rs.getInt</a:t>
            </a:r>
            <a:r>
              <a:rPr lang="en-US" dirty="0"/>
              <a:t>(1) + " -&gt; " + </a:t>
            </a:r>
            <a:r>
              <a:rPr lang="en-US" dirty="0" err="1"/>
              <a:t>rs.getString</a:t>
            </a:r>
            <a:r>
              <a:rPr lang="en-US" dirty="0"/>
              <a:t>(2));</a:t>
            </a:r>
          </a:p>
          <a:p>
            <a:r>
              <a:rPr lang="en-US" dirty="0"/>
              <a:t>        </a:t>
            </a:r>
            <a:r>
              <a:rPr lang="en-US" dirty="0" err="1"/>
              <a:t>con.close</a:t>
            </a:r>
            <a:r>
              <a:rPr lang="en-US" dirty="0"/>
              <a:t>();</a:t>
            </a:r>
          </a:p>
          <a:p>
            <a:r>
              <a:rPr lang="en-US" dirty="0"/>
              <a:t>    }</a:t>
            </a:r>
          </a:p>
          <a:p>
            <a:endParaRPr lang="en-US" dirty="0"/>
          </a:p>
          <a:p>
            <a:r>
              <a:rPr lang="en-US" dirty="0"/>
              <a:t>}</a:t>
            </a:r>
          </a:p>
        </p:txBody>
      </p:sp>
    </p:spTree>
    <p:extLst>
      <p:ext uri="{BB962C8B-B14F-4D97-AF65-F5344CB8AC3E}">
        <p14:creationId xmlns:p14="http://schemas.microsoft.com/office/powerpoint/2010/main" val="7814486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0" y="197346"/>
            <a:ext cx="6096000" cy="6463308"/>
          </a:xfrm>
          <a:prstGeom prst="rect">
            <a:avLst/>
          </a:prstGeom>
        </p:spPr>
        <p:txBody>
          <a:bodyPr>
            <a:spAutoFit/>
          </a:bodyPr>
          <a:lstStyle/>
          <a:p>
            <a:endParaRPr lang="en-US" dirty="0"/>
          </a:p>
          <a:p>
            <a:r>
              <a:rPr lang="en-US" dirty="0"/>
              <a:t>        RECORDS IN THE TABLE...</a:t>
            </a:r>
          </a:p>
          <a:p>
            <a:r>
              <a:rPr lang="en-US" dirty="0"/>
              <a:t>28 -&gt; Chandra </a:t>
            </a:r>
            <a:r>
              <a:rPr lang="en-US" dirty="0" err="1"/>
              <a:t>Shekhar</a:t>
            </a:r>
            <a:endParaRPr lang="en-US" dirty="0"/>
          </a:p>
          <a:p>
            <a:r>
              <a:rPr lang="en-US" dirty="0"/>
              <a:t>30 -&gt; Chandra </a:t>
            </a:r>
            <a:r>
              <a:rPr lang="en-US" dirty="0" err="1"/>
              <a:t>Shekhar</a:t>
            </a:r>
            <a:endParaRPr lang="en-US" dirty="0"/>
          </a:p>
          <a:p>
            <a:r>
              <a:rPr lang="en-US" dirty="0"/>
              <a:t>101 -&gt; Rajesh</a:t>
            </a:r>
          </a:p>
          <a:p>
            <a:r>
              <a:rPr lang="en-US" dirty="0"/>
              <a:t>102 -&gt; </a:t>
            </a:r>
            <a:r>
              <a:rPr lang="en-US" dirty="0" err="1"/>
              <a:t>rajesh</a:t>
            </a:r>
            <a:endParaRPr lang="en-US" dirty="0"/>
          </a:p>
          <a:p>
            <a:r>
              <a:rPr lang="en-US" dirty="0"/>
              <a:t>202 -&gt; </a:t>
            </a:r>
            <a:r>
              <a:rPr lang="en-US" dirty="0" err="1"/>
              <a:t>chandrashekhar</a:t>
            </a:r>
            <a:endParaRPr lang="en-US" dirty="0"/>
          </a:p>
          <a:p>
            <a:r>
              <a:rPr lang="en-US" dirty="0"/>
              <a:t>2002 -&gt; Rahul</a:t>
            </a:r>
          </a:p>
          <a:p>
            <a:r>
              <a:rPr lang="en-US" dirty="0"/>
              <a:t>2003 -&gt; </a:t>
            </a:r>
            <a:r>
              <a:rPr lang="en-US" dirty="0" err="1"/>
              <a:t>chandrashekhar</a:t>
            </a:r>
            <a:endParaRPr lang="en-US" dirty="0"/>
          </a:p>
          <a:p>
            <a:r>
              <a:rPr lang="en-US" dirty="0"/>
              <a:t>2004 -&gt; Rahul</a:t>
            </a:r>
          </a:p>
          <a:p>
            <a:r>
              <a:rPr lang="en-US" dirty="0"/>
              <a:t>2005 -&gt; </a:t>
            </a:r>
            <a:r>
              <a:rPr lang="en-US" dirty="0" err="1"/>
              <a:t>chandrashekhar</a:t>
            </a:r>
            <a:endParaRPr lang="en-US" dirty="0"/>
          </a:p>
          <a:p>
            <a:r>
              <a:rPr lang="en-US" dirty="0"/>
              <a:t>3002 -&gt; </a:t>
            </a:r>
            <a:r>
              <a:rPr lang="en-US" dirty="0" err="1"/>
              <a:t>Bhargav</a:t>
            </a:r>
            <a:endParaRPr lang="en-US" dirty="0"/>
          </a:p>
          <a:p>
            <a:r>
              <a:rPr lang="en-US" dirty="0"/>
              <a:t>3005 -&gt; Rahul</a:t>
            </a:r>
          </a:p>
          <a:p>
            <a:r>
              <a:rPr lang="en-US" dirty="0"/>
              <a:t>3006 -&gt; Bharat</a:t>
            </a:r>
          </a:p>
          <a:p>
            <a:r>
              <a:rPr lang="en-US" dirty="0"/>
              <a:t>FIRST RECORD...</a:t>
            </a:r>
          </a:p>
          <a:p>
            <a:r>
              <a:rPr lang="en-US" dirty="0"/>
              <a:t>28 -&gt; Chandra </a:t>
            </a:r>
            <a:r>
              <a:rPr lang="en-US" dirty="0" err="1"/>
              <a:t>Shekhar</a:t>
            </a:r>
            <a:endParaRPr lang="en-US" dirty="0"/>
          </a:p>
          <a:p>
            <a:r>
              <a:rPr lang="en-US" dirty="0"/>
              <a:t>THIRD RECORD...</a:t>
            </a:r>
          </a:p>
          <a:p>
            <a:r>
              <a:rPr lang="en-US" dirty="0"/>
              <a:t>101 -&gt; Rajesh</a:t>
            </a:r>
          </a:p>
          <a:p>
            <a:r>
              <a:rPr lang="en-US" dirty="0"/>
              <a:t>LAST RECORD...</a:t>
            </a:r>
          </a:p>
          <a:p>
            <a:r>
              <a:rPr lang="en-US" dirty="0"/>
              <a:t>3006 -&gt; Bharat</a:t>
            </a:r>
          </a:p>
          <a:p>
            <a:r>
              <a:rPr lang="en-US" dirty="0"/>
              <a:t>FIRST RECORD...</a:t>
            </a:r>
          </a:p>
          <a:p>
            <a:r>
              <a:rPr lang="en-US" dirty="0"/>
              <a:t>3002 -&gt; </a:t>
            </a:r>
            <a:r>
              <a:rPr lang="en-US" dirty="0" err="1"/>
              <a:t>Bhargav</a:t>
            </a:r>
            <a:endParaRPr lang="en-US" dirty="0"/>
          </a:p>
          <a:p>
            <a:r>
              <a:rPr lang="en-US" dirty="0"/>
              <a:t> </a:t>
            </a:r>
          </a:p>
        </p:txBody>
      </p:sp>
    </p:spTree>
    <p:extLst>
      <p:ext uri="{BB962C8B-B14F-4D97-AF65-F5344CB8AC3E}">
        <p14:creationId xmlns:p14="http://schemas.microsoft.com/office/powerpoint/2010/main" val="14313704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pPr algn="ctr"/>
            <a:r>
              <a:rPr lang="en-US" sz="3000" dirty="0"/>
              <a:t>JDBC - Updatable </a:t>
            </a:r>
            <a:r>
              <a:rPr lang="en-US" sz="3000" dirty="0" err="1"/>
              <a:t>ResultSet</a:t>
            </a:r>
            <a:endParaRPr lang="en-US" sz="3000" dirty="0"/>
          </a:p>
        </p:txBody>
      </p:sp>
      <p:sp>
        <p:nvSpPr>
          <p:cNvPr id="3" name="Content Placeholder 2"/>
          <p:cNvSpPr>
            <a:spLocks noGrp="1"/>
          </p:cNvSpPr>
          <p:nvPr>
            <p:ph idx="1"/>
          </p:nvPr>
        </p:nvSpPr>
        <p:spPr>
          <a:xfrm>
            <a:off x="578892" y="1470784"/>
            <a:ext cx="10515600" cy="4351338"/>
          </a:xfrm>
        </p:spPr>
        <p:txBody>
          <a:bodyPr>
            <a:normAutofit/>
          </a:bodyPr>
          <a:lstStyle/>
          <a:p>
            <a:r>
              <a:rPr lang="en-US" sz="2200" dirty="0"/>
              <a:t>you can use the </a:t>
            </a:r>
            <a:r>
              <a:rPr lang="en-US" sz="2200" dirty="0" err="1"/>
              <a:t>ResultSet.CONCUR_UPDATABLE</a:t>
            </a:r>
            <a:r>
              <a:rPr lang="en-US" sz="2200" dirty="0"/>
              <a:t> concurrency to create an updatable result set object. An updatable </a:t>
            </a:r>
            <a:r>
              <a:rPr lang="en-US" sz="2200" dirty="0" err="1"/>
              <a:t>ResultSet</a:t>
            </a:r>
            <a:r>
              <a:rPr lang="en-US" sz="2200" dirty="0"/>
              <a:t> object allows us to update a column value, insert column values and delete a row.</a:t>
            </a:r>
          </a:p>
          <a:p>
            <a:endParaRPr lang="en-US" sz="2200" dirty="0"/>
          </a:p>
          <a:p>
            <a:r>
              <a:rPr lang="en-US" sz="2200" dirty="0"/>
              <a:t>Here the code snippet that makes a scrollable and updatable result set object.</a:t>
            </a:r>
          </a:p>
          <a:p>
            <a:endParaRPr lang="en-US" dirty="0"/>
          </a:p>
          <a:p>
            <a:r>
              <a:rPr lang="en-US" sz="2200" dirty="0" err="1">
                <a:solidFill>
                  <a:schemeClr val="accent1">
                    <a:lumMod val="75000"/>
                  </a:schemeClr>
                </a:solidFill>
              </a:rPr>
              <a:t>PreparedStatement</a:t>
            </a:r>
            <a:r>
              <a:rPr lang="en-US" sz="2200" dirty="0">
                <a:solidFill>
                  <a:schemeClr val="accent1">
                    <a:lumMod val="75000"/>
                  </a:schemeClr>
                </a:solidFill>
              </a:rPr>
              <a:t> </a:t>
            </a:r>
            <a:r>
              <a:rPr lang="en-US" sz="2200" dirty="0" err="1">
                <a:solidFill>
                  <a:schemeClr val="accent1">
                    <a:lumMod val="75000"/>
                  </a:schemeClr>
                </a:solidFill>
              </a:rPr>
              <a:t>stmt</a:t>
            </a:r>
            <a:r>
              <a:rPr lang="en-US" sz="2200" dirty="0">
                <a:solidFill>
                  <a:schemeClr val="accent1">
                    <a:lumMod val="75000"/>
                  </a:schemeClr>
                </a:solidFill>
              </a:rPr>
              <a:t> = </a:t>
            </a:r>
            <a:r>
              <a:rPr lang="en-US" sz="2200" dirty="0" err="1">
                <a:solidFill>
                  <a:schemeClr val="accent1">
                    <a:lumMod val="75000"/>
                  </a:schemeClr>
                </a:solidFill>
              </a:rPr>
              <a:t>conn.prepareStatement</a:t>
            </a:r>
            <a:r>
              <a:rPr lang="en-US" sz="2200" dirty="0">
                <a:solidFill>
                  <a:schemeClr val="accent1">
                    <a:lumMod val="75000"/>
                  </a:schemeClr>
                </a:solidFill>
              </a:rPr>
              <a:t>(</a:t>
            </a:r>
            <a:r>
              <a:rPr lang="en-US" sz="2200" dirty="0" err="1">
                <a:solidFill>
                  <a:schemeClr val="accent1">
                    <a:lumMod val="75000"/>
                  </a:schemeClr>
                </a:solidFill>
              </a:rPr>
              <a:t>sql</a:t>
            </a:r>
            <a:r>
              <a:rPr lang="en-US" sz="2200" dirty="0">
                <a:solidFill>
                  <a:schemeClr val="accent1">
                    <a:lumMod val="75000"/>
                  </a:schemeClr>
                </a:solidFill>
              </a:rPr>
              <a:t>,</a:t>
            </a:r>
          </a:p>
          <a:p>
            <a:pPr marL="0" indent="0">
              <a:buNone/>
            </a:pPr>
            <a:r>
              <a:rPr lang="en-US" sz="2200" dirty="0">
                <a:solidFill>
                  <a:schemeClr val="accent1">
                    <a:lumMod val="75000"/>
                  </a:schemeClr>
                </a:solidFill>
              </a:rPr>
              <a:t>	  </a:t>
            </a:r>
            <a:r>
              <a:rPr lang="en-US" sz="2200" dirty="0" err="1">
                <a:solidFill>
                  <a:schemeClr val="accent1">
                    <a:lumMod val="75000"/>
                  </a:schemeClr>
                </a:solidFill>
              </a:rPr>
              <a:t>ResultSet.TYPE_SCROLL_INSENSITIVE</a:t>
            </a:r>
            <a:r>
              <a:rPr lang="en-US" sz="2200" dirty="0">
                <a:solidFill>
                  <a:schemeClr val="accent1">
                    <a:lumMod val="75000"/>
                  </a:schemeClr>
                </a:solidFill>
              </a:rPr>
              <a:t>, </a:t>
            </a:r>
            <a:r>
              <a:rPr lang="en-US" sz="2200" dirty="0" err="1">
                <a:solidFill>
                  <a:schemeClr val="accent1">
                    <a:lumMod val="75000"/>
                  </a:schemeClr>
                </a:solidFill>
              </a:rPr>
              <a:t>ResultSet.CONCUR_UPDATABLE</a:t>
            </a:r>
            <a:r>
              <a:rPr lang="en-US" sz="2200" dirty="0">
                <a:solidFill>
                  <a:schemeClr val="accent1">
                    <a:lumMod val="75000"/>
                  </a:schemeClr>
                </a:solidFill>
              </a:rPr>
              <a:t>);</a:t>
            </a:r>
          </a:p>
          <a:p>
            <a:r>
              <a:rPr lang="en-US" sz="2200" dirty="0" err="1">
                <a:solidFill>
                  <a:schemeClr val="accent1">
                    <a:lumMod val="75000"/>
                  </a:schemeClr>
                </a:solidFill>
              </a:rPr>
              <a:t>ResultSet</a:t>
            </a:r>
            <a:r>
              <a:rPr lang="en-US" sz="2200" dirty="0">
                <a:solidFill>
                  <a:schemeClr val="accent1">
                    <a:lumMod val="75000"/>
                  </a:schemeClr>
                </a:solidFill>
              </a:rPr>
              <a:t> </a:t>
            </a:r>
            <a:r>
              <a:rPr lang="en-US" sz="2200" dirty="0" err="1">
                <a:solidFill>
                  <a:schemeClr val="accent1">
                    <a:lumMod val="75000"/>
                  </a:schemeClr>
                </a:solidFill>
              </a:rPr>
              <a:t>rs</a:t>
            </a:r>
            <a:r>
              <a:rPr lang="en-US" sz="2200" dirty="0">
                <a:solidFill>
                  <a:schemeClr val="accent1">
                    <a:lumMod val="75000"/>
                  </a:schemeClr>
                </a:solidFill>
              </a:rPr>
              <a:t> = </a:t>
            </a:r>
            <a:r>
              <a:rPr lang="en-US" sz="2200" dirty="0" err="1">
                <a:solidFill>
                  <a:schemeClr val="accent1">
                    <a:lumMod val="75000"/>
                  </a:schemeClr>
                </a:solidFill>
              </a:rPr>
              <a:t>stmt.executeQuery</a:t>
            </a:r>
            <a:r>
              <a:rPr lang="en-US" sz="2200" dirty="0">
                <a:solidFill>
                  <a:schemeClr val="accent1">
                    <a:lumMod val="75000"/>
                  </a:schemeClr>
                </a:solidFill>
              </a:rPr>
              <a:t>();</a:t>
            </a:r>
          </a:p>
        </p:txBody>
      </p:sp>
    </p:spTree>
    <p:extLst>
      <p:ext uri="{BB962C8B-B14F-4D97-AF65-F5344CB8AC3E}">
        <p14:creationId xmlns:p14="http://schemas.microsoft.com/office/powerpoint/2010/main" val="231925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5843" y="172944"/>
            <a:ext cx="4126031" cy="3006108"/>
          </a:xfrm>
          <a:prstGeom prst="rect">
            <a:avLst/>
          </a:prstGeom>
        </p:spPr>
      </p:pic>
      <p:pic>
        <p:nvPicPr>
          <p:cNvPr id="5" name="Picture 4"/>
          <p:cNvPicPr>
            <a:picLocks noChangeAspect="1"/>
          </p:cNvPicPr>
          <p:nvPr/>
        </p:nvPicPr>
        <p:blipFill>
          <a:blip r:embed="rId3"/>
          <a:stretch>
            <a:fillRect/>
          </a:stretch>
        </p:blipFill>
        <p:spPr>
          <a:xfrm>
            <a:off x="295843" y="3312345"/>
            <a:ext cx="3897645" cy="3545655"/>
          </a:xfrm>
          <a:prstGeom prst="rect">
            <a:avLst/>
          </a:prstGeom>
        </p:spPr>
      </p:pic>
      <p:pic>
        <p:nvPicPr>
          <p:cNvPr id="6" name="Picture 5"/>
          <p:cNvPicPr>
            <a:picLocks noChangeAspect="1"/>
          </p:cNvPicPr>
          <p:nvPr/>
        </p:nvPicPr>
        <p:blipFill>
          <a:blip r:embed="rId4"/>
          <a:stretch>
            <a:fillRect/>
          </a:stretch>
        </p:blipFill>
        <p:spPr>
          <a:xfrm>
            <a:off x="5636524" y="445899"/>
            <a:ext cx="4886325" cy="5067300"/>
          </a:xfrm>
          <a:prstGeom prst="rect">
            <a:avLst/>
          </a:prstGeom>
        </p:spPr>
      </p:pic>
    </p:spTree>
    <p:extLst>
      <p:ext uri="{BB962C8B-B14F-4D97-AF65-F5344CB8AC3E}">
        <p14:creationId xmlns:p14="http://schemas.microsoft.com/office/powerpoint/2010/main" val="45986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5770" y="160147"/>
            <a:ext cx="4143375" cy="3971925"/>
          </a:xfrm>
          <a:prstGeom prst="rect">
            <a:avLst/>
          </a:prstGeom>
        </p:spPr>
      </p:pic>
      <p:pic>
        <p:nvPicPr>
          <p:cNvPr id="5" name="Picture 4"/>
          <p:cNvPicPr>
            <a:picLocks noChangeAspect="1"/>
          </p:cNvPicPr>
          <p:nvPr/>
        </p:nvPicPr>
        <p:blipFill>
          <a:blip r:embed="rId3"/>
          <a:stretch>
            <a:fillRect/>
          </a:stretch>
        </p:blipFill>
        <p:spPr>
          <a:xfrm>
            <a:off x="4469145" y="160147"/>
            <a:ext cx="5133975" cy="4781550"/>
          </a:xfrm>
          <a:prstGeom prst="rect">
            <a:avLst/>
          </a:prstGeom>
        </p:spPr>
      </p:pic>
      <p:pic>
        <p:nvPicPr>
          <p:cNvPr id="6" name="Picture 5"/>
          <p:cNvPicPr>
            <a:picLocks noChangeAspect="1"/>
          </p:cNvPicPr>
          <p:nvPr/>
        </p:nvPicPr>
        <p:blipFill>
          <a:blip r:embed="rId4"/>
          <a:stretch>
            <a:fillRect/>
          </a:stretch>
        </p:blipFill>
        <p:spPr>
          <a:xfrm>
            <a:off x="1158851" y="5169658"/>
            <a:ext cx="8181975" cy="1295400"/>
          </a:xfrm>
          <a:prstGeom prst="rect">
            <a:avLst/>
          </a:prstGeom>
        </p:spPr>
      </p:pic>
    </p:spTree>
    <p:extLst>
      <p:ext uri="{BB962C8B-B14F-4D97-AF65-F5344CB8AC3E}">
        <p14:creationId xmlns:p14="http://schemas.microsoft.com/office/powerpoint/2010/main" val="140667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324367" cy="863174"/>
          </a:xfrm>
        </p:spPr>
        <p:txBody>
          <a:bodyPr>
            <a:normAutofit/>
          </a:bodyPr>
          <a:lstStyle/>
          <a:p>
            <a:r>
              <a:rPr lang="en-US" sz="3600" dirty="0"/>
              <a:t>JDBC </a:t>
            </a:r>
            <a:r>
              <a:rPr lang="en-US" sz="3600" dirty="0" err="1" smtClean="0"/>
              <a:t>RowSet</a:t>
            </a:r>
            <a:endParaRPr lang="en-US" sz="3600" dirty="0"/>
          </a:p>
        </p:txBody>
      </p:sp>
      <p:sp>
        <p:nvSpPr>
          <p:cNvPr id="3" name="Content Placeholder 2"/>
          <p:cNvSpPr>
            <a:spLocks noGrp="1"/>
          </p:cNvSpPr>
          <p:nvPr>
            <p:ph idx="1"/>
          </p:nvPr>
        </p:nvSpPr>
        <p:spPr>
          <a:xfrm>
            <a:off x="838200" y="1228301"/>
            <a:ext cx="10515600" cy="1514900"/>
          </a:xfrm>
        </p:spPr>
        <p:txBody>
          <a:bodyPr>
            <a:normAutofit/>
          </a:bodyPr>
          <a:lstStyle/>
          <a:p>
            <a:pPr marL="0" indent="0">
              <a:buNone/>
            </a:pPr>
            <a:r>
              <a:rPr lang="en-US" sz="2000" dirty="0"/>
              <a:t>It is the wrapper of </a:t>
            </a:r>
            <a:r>
              <a:rPr lang="en-US" sz="2000" dirty="0" err="1"/>
              <a:t>ResultSet</a:t>
            </a:r>
            <a:r>
              <a:rPr lang="en-US" sz="2000" dirty="0"/>
              <a:t>. It holds tabular data like </a:t>
            </a:r>
            <a:r>
              <a:rPr lang="en-US" sz="2000" dirty="0" err="1"/>
              <a:t>ResultSet</a:t>
            </a:r>
            <a:r>
              <a:rPr lang="en-US" sz="2000" dirty="0"/>
              <a:t> but it is easy and flexible to use</a:t>
            </a:r>
            <a:r>
              <a:rPr lang="en-US" sz="2000" dirty="0" smtClean="0"/>
              <a:t>.</a:t>
            </a:r>
          </a:p>
          <a:p>
            <a:pPr marL="0" indent="0">
              <a:buNone/>
            </a:pPr>
            <a:r>
              <a:rPr lang="en-US" sz="2000" dirty="0"/>
              <a:t>The advantages of using </a:t>
            </a:r>
            <a:r>
              <a:rPr lang="en-US" sz="2000" dirty="0" err="1"/>
              <a:t>RowSet</a:t>
            </a:r>
            <a:r>
              <a:rPr lang="en-US" sz="2000" dirty="0"/>
              <a:t> are given below:</a:t>
            </a:r>
          </a:p>
          <a:p>
            <a:pPr lvl="1"/>
            <a:r>
              <a:rPr lang="en-US" sz="1600" dirty="0"/>
              <a:t>It is easy and flexible to use</a:t>
            </a:r>
          </a:p>
          <a:p>
            <a:pPr lvl="1"/>
            <a:r>
              <a:rPr lang="en-US" sz="1600" dirty="0"/>
              <a:t>It is Scrollable and Updatable </a:t>
            </a:r>
            <a:r>
              <a:rPr lang="en-US" sz="1600" dirty="0" err="1"/>
              <a:t>bydefault</a:t>
            </a:r>
            <a:endParaRPr lang="en-US" sz="1600" dirty="0"/>
          </a:p>
          <a:p>
            <a:endParaRPr lang="en-US" sz="2000" dirty="0"/>
          </a:p>
        </p:txBody>
      </p:sp>
      <p:pic>
        <p:nvPicPr>
          <p:cNvPr id="3074" name="Picture 2" descr="Java Row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142" y="2743201"/>
            <a:ext cx="6515716" cy="3790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4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74"/>
                                        </p:tgtEl>
                                        <p:attrNameLst>
                                          <p:attrName>style.visibility</p:attrName>
                                        </p:attrNameLst>
                                      </p:cBhvr>
                                      <p:to>
                                        <p:strVal val="visible"/>
                                      </p:to>
                                    </p:set>
                                    <p:animEffect transition="in" filter="fade">
                                      <p:cBhvr>
                                        <p:cTn id="31" dur="1000"/>
                                        <p:tgtEl>
                                          <p:spTgt spid="3074"/>
                                        </p:tgtEl>
                                      </p:cBhvr>
                                    </p:animEffect>
                                    <p:anim calcmode="lin" valueType="num">
                                      <p:cBhvr>
                                        <p:cTn id="32" dur="1000" fill="hold"/>
                                        <p:tgtEl>
                                          <p:spTgt spid="3074"/>
                                        </p:tgtEl>
                                        <p:attrNameLst>
                                          <p:attrName>ppt_x</p:attrName>
                                        </p:attrNameLst>
                                      </p:cBhvr>
                                      <p:tavLst>
                                        <p:tav tm="0">
                                          <p:val>
                                            <p:strVal val="#ppt_x"/>
                                          </p:val>
                                        </p:tav>
                                        <p:tav tm="100000">
                                          <p:val>
                                            <p:strVal val="#ppt_x"/>
                                          </p:val>
                                        </p:tav>
                                      </p:tavLst>
                                    </p:anim>
                                    <p:anim calcmode="lin" valueType="num">
                                      <p:cBhvr>
                                        <p:cTn id="33"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2891" y="211683"/>
            <a:ext cx="6714309" cy="6462072"/>
          </a:xfrm>
          <a:prstGeom prst="rect">
            <a:avLst/>
          </a:prstGeom>
        </p:spPr>
      </p:pic>
      <p:pic>
        <p:nvPicPr>
          <p:cNvPr id="6" name="Picture 5"/>
          <p:cNvPicPr>
            <a:picLocks noChangeAspect="1"/>
          </p:cNvPicPr>
          <p:nvPr/>
        </p:nvPicPr>
        <p:blipFill>
          <a:blip r:embed="rId3"/>
          <a:stretch>
            <a:fillRect/>
          </a:stretch>
        </p:blipFill>
        <p:spPr>
          <a:xfrm>
            <a:off x="5691117" y="0"/>
            <a:ext cx="6350758" cy="3155738"/>
          </a:xfrm>
          <a:prstGeom prst="rect">
            <a:avLst/>
          </a:prstGeom>
        </p:spPr>
      </p:pic>
      <p:pic>
        <p:nvPicPr>
          <p:cNvPr id="7" name="Picture 6"/>
          <p:cNvPicPr>
            <a:picLocks noChangeAspect="1"/>
          </p:cNvPicPr>
          <p:nvPr/>
        </p:nvPicPr>
        <p:blipFill>
          <a:blip r:embed="rId4"/>
          <a:stretch>
            <a:fillRect/>
          </a:stretch>
        </p:blipFill>
        <p:spPr>
          <a:xfrm>
            <a:off x="7439221" y="2361195"/>
            <a:ext cx="3642761" cy="4496805"/>
          </a:xfrm>
          <a:prstGeom prst="rect">
            <a:avLst/>
          </a:prstGeom>
        </p:spPr>
      </p:pic>
    </p:spTree>
    <p:extLst>
      <p:ext uri="{BB962C8B-B14F-4D97-AF65-F5344CB8AC3E}">
        <p14:creationId xmlns:p14="http://schemas.microsoft.com/office/powerpoint/2010/main" val="424344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6939" y="3022695"/>
            <a:ext cx="6381750" cy="800100"/>
          </a:xfrm>
          <a:prstGeom prst="rect">
            <a:avLst/>
          </a:prstGeom>
        </p:spPr>
      </p:pic>
      <p:pic>
        <p:nvPicPr>
          <p:cNvPr id="5" name="Picture 4"/>
          <p:cNvPicPr>
            <a:picLocks noChangeAspect="1"/>
          </p:cNvPicPr>
          <p:nvPr/>
        </p:nvPicPr>
        <p:blipFill>
          <a:blip r:embed="rId3"/>
          <a:stretch>
            <a:fillRect/>
          </a:stretch>
        </p:blipFill>
        <p:spPr>
          <a:xfrm>
            <a:off x="256890" y="4232895"/>
            <a:ext cx="6029325" cy="495300"/>
          </a:xfrm>
          <a:prstGeom prst="rect">
            <a:avLst/>
          </a:prstGeom>
        </p:spPr>
      </p:pic>
      <p:pic>
        <p:nvPicPr>
          <p:cNvPr id="6" name="Picture 5"/>
          <p:cNvPicPr>
            <a:picLocks noChangeAspect="1"/>
          </p:cNvPicPr>
          <p:nvPr/>
        </p:nvPicPr>
        <p:blipFill>
          <a:blip r:embed="rId4"/>
          <a:stretch>
            <a:fillRect/>
          </a:stretch>
        </p:blipFill>
        <p:spPr>
          <a:xfrm>
            <a:off x="5769236" y="4728195"/>
            <a:ext cx="6248400" cy="1600200"/>
          </a:xfrm>
          <a:prstGeom prst="rect">
            <a:avLst/>
          </a:prstGeom>
        </p:spPr>
      </p:pic>
      <p:pic>
        <p:nvPicPr>
          <p:cNvPr id="7" name="Picture 6"/>
          <p:cNvPicPr>
            <a:picLocks noChangeAspect="1"/>
          </p:cNvPicPr>
          <p:nvPr/>
        </p:nvPicPr>
        <p:blipFill>
          <a:blip r:embed="rId5"/>
          <a:stretch>
            <a:fillRect/>
          </a:stretch>
        </p:blipFill>
        <p:spPr>
          <a:xfrm>
            <a:off x="5769236" y="966787"/>
            <a:ext cx="6248400" cy="1990725"/>
          </a:xfrm>
          <a:prstGeom prst="rect">
            <a:avLst/>
          </a:prstGeom>
        </p:spPr>
      </p:pic>
      <p:pic>
        <p:nvPicPr>
          <p:cNvPr id="8" name="Picture 7"/>
          <p:cNvPicPr>
            <a:picLocks noChangeAspect="1"/>
          </p:cNvPicPr>
          <p:nvPr/>
        </p:nvPicPr>
        <p:blipFill>
          <a:blip r:embed="rId6"/>
          <a:stretch>
            <a:fillRect/>
          </a:stretch>
        </p:blipFill>
        <p:spPr>
          <a:xfrm>
            <a:off x="204502" y="183578"/>
            <a:ext cx="6134100" cy="866775"/>
          </a:xfrm>
          <a:prstGeom prst="rect">
            <a:avLst/>
          </a:prstGeom>
        </p:spPr>
      </p:pic>
    </p:spTree>
    <p:extLst>
      <p:ext uri="{BB962C8B-B14F-4D97-AF65-F5344CB8AC3E}">
        <p14:creationId xmlns:p14="http://schemas.microsoft.com/office/powerpoint/2010/main" val="142052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7152" y="412676"/>
            <a:ext cx="3822961" cy="646331"/>
          </a:xfrm>
          <a:prstGeom prst="rect">
            <a:avLst/>
          </a:prstGeom>
        </p:spPr>
        <p:txBody>
          <a:bodyPr wrap="square">
            <a:spAutoFit/>
          </a:bodyPr>
          <a:lstStyle/>
          <a:p>
            <a:pPr algn="ctr"/>
            <a:r>
              <a:rPr lang="en-US" b="1" dirty="0">
                <a:cs typeface="Arial" panose="020B0604020202020204" pitchFamily="34" charset="0"/>
              </a:rPr>
              <a:t>What is a </a:t>
            </a:r>
            <a:r>
              <a:rPr lang="en-US" b="1" dirty="0" err="1">
                <a:cs typeface="Arial" panose="020B0604020202020204" pitchFamily="34" charset="0"/>
              </a:rPr>
              <a:t>CachedRowSet</a:t>
            </a:r>
            <a:r>
              <a:rPr lang="en-US" b="1" dirty="0">
                <a:cs typeface="Arial" panose="020B0604020202020204" pitchFamily="34" charset="0"/>
              </a:rPr>
              <a:t> in JDBC? Explain?</a:t>
            </a:r>
            <a:endParaRPr lang="en-US" b="1" i="0" dirty="0">
              <a:effectLst/>
              <a:cs typeface="Arial" panose="020B0604020202020204" pitchFamily="34" charset="0"/>
            </a:endParaRPr>
          </a:p>
        </p:txBody>
      </p:sp>
      <p:sp>
        <p:nvSpPr>
          <p:cNvPr id="6" name="Rectangle 5"/>
          <p:cNvSpPr/>
          <p:nvPr/>
        </p:nvSpPr>
        <p:spPr>
          <a:xfrm>
            <a:off x="4681182" y="320343"/>
            <a:ext cx="6905768" cy="784830"/>
          </a:xfrm>
          <a:prstGeom prst="rect">
            <a:avLst/>
          </a:prstGeom>
        </p:spPr>
        <p:txBody>
          <a:bodyPr wrap="square">
            <a:spAutoFit/>
          </a:bodyPr>
          <a:lstStyle/>
          <a:p>
            <a:r>
              <a:rPr lang="en-US" sz="1500" dirty="0">
                <a:solidFill>
                  <a:srgbClr val="000000"/>
                </a:solidFill>
                <a:latin typeface="+mj-lt"/>
              </a:rPr>
              <a:t>The </a:t>
            </a:r>
            <a:r>
              <a:rPr lang="en-US" sz="1500" dirty="0" err="1">
                <a:solidFill>
                  <a:srgbClr val="000000"/>
                </a:solidFill>
                <a:latin typeface="+mj-lt"/>
              </a:rPr>
              <a:t>CachedRowSet</a:t>
            </a:r>
            <a:r>
              <a:rPr lang="en-US" sz="1500" dirty="0">
                <a:solidFill>
                  <a:srgbClr val="000000"/>
                </a:solidFill>
                <a:latin typeface="+mj-lt"/>
              </a:rPr>
              <a:t> is the base implementation of disconnected row sets. It connects to the data source, reads data from it, disconnects with the data source and the processes the retrieved data, reconnects to the data source and writes the modifications.</a:t>
            </a:r>
            <a:endParaRPr lang="en-US" sz="1500" dirty="0">
              <a:latin typeface="+mj-lt"/>
            </a:endParaRPr>
          </a:p>
        </p:txBody>
      </p:sp>
      <p:sp>
        <p:nvSpPr>
          <p:cNvPr id="7" name="Rectangle 6"/>
          <p:cNvSpPr/>
          <p:nvPr/>
        </p:nvSpPr>
        <p:spPr>
          <a:xfrm>
            <a:off x="324477" y="1541319"/>
            <a:ext cx="5516765" cy="1938992"/>
          </a:xfrm>
          <a:prstGeom prst="rect">
            <a:avLst/>
          </a:prstGeom>
        </p:spPr>
        <p:txBody>
          <a:bodyPr wrap="square">
            <a:spAutoFit/>
          </a:bodyPr>
          <a:lstStyle/>
          <a:p>
            <a:r>
              <a:rPr lang="en-US" sz="1500" b="1" dirty="0">
                <a:latin typeface="+mj-lt"/>
              </a:rPr>
              <a:t>Creating a </a:t>
            </a:r>
            <a:r>
              <a:rPr lang="en-US" sz="1500" b="1" dirty="0" err="1" smtClean="0">
                <a:latin typeface="+mj-lt"/>
              </a:rPr>
              <a:t>CachedRowSet</a:t>
            </a:r>
            <a:endParaRPr lang="en-US" sz="1500" b="1" dirty="0" smtClean="0">
              <a:latin typeface="+mj-lt"/>
            </a:endParaRPr>
          </a:p>
          <a:p>
            <a:endParaRPr lang="en-US" sz="1500" b="1" dirty="0">
              <a:latin typeface="+mj-lt"/>
            </a:endParaRPr>
          </a:p>
          <a:p>
            <a:pPr marL="285750" indent="-285750">
              <a:buFont typeface="Arial" panose="020B0604020202020204" pitchFamily="34" charset="0"/>
              <a:buChar char="•"/>
            </a:pPr>
            <a:r>
              <a:rPr lang="en-US" sz="1500" dirty="0">
                <a:solidFill>
                  <a:srgbClr val="000000"/>
                </a:solidFill>
                <a:latin typeface="+mj-lt"/>
              </a:rPr>
              <a:t>You can create a Cached </a:t>
            </a:r>
            <a:r>
              <a:rPr lang="en-US" sz="1500" dirty="0" err="1">
                <a:solidFill>
                  <a:srgbClr val="000000"/>
                </a:solidFill>
                <a:latin typeface="+mj-lt"/>
              </a:rPr>
              <a:t>RowSet</a:t>
            </a:r>
            <a:r>
              <a:rPr lang="en-US" sz="1500" dirty="0">
                <a:solidFill>
                  <a:srgbClr val="000000"/>
                </a:solidFill>
                <a:latin typeface="+mj-lt"/>
              </a:rPr>
              <a:t> object using </a:t>
            </a:r>
            <a:r>
              <a:rPr lang="en-US" sz="1500" dirty="0" smtClean="0">
                <a:solidFill>
                  <a:srgbClr val="000000"/>
                </a:solidFill>
                <a:latin typeface="+mj-lt"/>
              </a:rPr>
              <a:t>the</a:t>
            </a:r>
            <a:r>
              <a:rPr lang="en-US" sz="1500" dirty="0">
                <a:solidFill>
                  <a:srgbClr val="000000"/>
                </a:solidFill>
                <a:latin typeface="+mj-lt"/>
              </a:rPr>
              <a:t> </a:t>
            </a:r>
            <a:r>
              <a:rPr lang="en-US" sz="1500" b="1" dirty="0" err="1">
                <a:solidFill>
                  <a:srgbClr val="000000"/>
                </a:solidFill>
                <a:latin typeface="+mj-lt"/>
              </a:rPr>
              <a:t>createCachedRowSet</a:t>
            </a:r>
            <a:r>
              <a:rPr lang="en-US" sz="1500" b="1" dirty="0">
                <a:solidFill>
                  <a:srgbClr val="000000"/>
                </a:solidFill>
                <a:latin typeface="+mj-lt"/>
              </a:rPr>
              <a:t>()</a:t>
            </a:r>
            <a:r>
              <a:rPr lang="en-US" sz="1500" dirty="0">
                <a:solidFill>
                  <a:srgbClr val="000000"/>
                </a:solidFill>
                <a:latin typeface="+mj-lt"/>
              </a:rPr>
              <a:t> method of the </a:t>
            </a:r>
            <a:r>
              <a:rPr lang="en-US" sz="1500" dirty="0" err="1">
                <a:solidFill>
                  <a:srgbClr val="000000"/>
                </a:solidFill>
                <a:latin typeface="+mj-lt"/>
              </a:rPr>
              <a:t>RowSetFactory</a:t>
            </a:r>
            <a:r>
              <a:rPr lang="en-US" sz="1500" dirty="0">
                <a:solidFill>
                  <a:srgbClr val="000000"/>
                </a:solidFill>
                <a:latin typeface="+mj-lt"/>
              </a:rPr>
              <a:t>.</a:t>
            </a:r>
          </a:p>
          <a:p>
            <a:pPr marL="285750" indent="-285750">
              <a:buFont typeface="Arial" panose="020B0604020202020204" pitchFamily="34" charset="0"/>
              <a:buChar char="•"/>
            </a:pPr>
            <a:r>
              <a:rPr lang="en-US" sz="1500" dirty="0">
                <a:solidFill>
                  <a:srgbClr val="000000"/>
                </a:solidFill>
                <a:latin typeface="+mj-lt"/>
              </a:rPr>
              <a:t>You can create a </a:t>
            </a:r>
            <a:r>
              <a:rPr lang="en-US" sz="1500" dirty="0" err="1">
                <a:solidFill>
                  <a:srgbClr val="000000"/>
                </a:solidFill>
                <a:latin typeface="+mj-lt"/>
              </a:rPr>
              <a:t>RowSetFactory</a:t>
            </a:r>
            <a:r>
              <a:rPr lang="en-US" sz="1500" dirty="0">
                <a:solidFill>
                  <a:srgbClr val="000000"/>
                </a:solidFill>
                <a:latin typeface="+mj-lt"/>
              </a:rPr>
              <a:t> object using the </a:t>
            </a:r>
            <a:r>
              <a:rPr lang="en-US" sz="1500" b="1" dirty="0" err="1">
                <a:solidFill>
                  <a:srgbClr val="000000"/>
                </a:solidFill>
                <a:latin typeface="+mj-lt"/>
              </a:rPr>
              <a:t>newfactory</a:t>
            </a:r>
            <a:r>
              <a:rPr lang="en-US" sz="1500" b="1" dirty="0">
                <a:solidFill>
                  <a:srgbClr val="000000"/>
                </a:solidFill>
                <a:latin typeface="+mj-lt"/>
              </a:rPr>
              <a:t>()</a:t>
            </a:r>
            <a:r>
              <a:rPr lang="en-US" sz="1500" dirty="0">
                <a:solidFill>
                  <a:srgbClr val="000000"/>
                </a:solidFill>
                <a:latin typeface="+mj-lt"/>
              </a:rPr>
              <a:t> method of the </a:t>
            </a:r>
            <a:r>
              <a:rPr lang="en-US" sz="1500" dirty="0" err="1">
                <a:solidFill>
                  <a:srgbClr val="000000"/>
                </a:solidFill>
                <a:latin typeface="+mj-lt"/>
              </a:rPr>
              <a:t>RowSetProvider</a:t>
            </a:r>
            <a:r>
              <a:rPr lang="en-US" sz="1500" dirty="0">
                <a:solidFill>
                  <a:srgbClr val="000000"/>
                </a:solidFill>
                <a:latin typeface="+mj-lt"/>
              </a:rPr>
              <a:t> method.</a:t>
            </a:r>
          </a:p>
          <a:p>
            <a:pPr marL="285750" indent="-285750">
              <a:buFont typeface="Arial" panose="020B0604020202020204" pitchFamily="34" charset="0"/>
              <a:buChar char="•"/>
            </a:pPr>
            <a:r>
              <a:rPr lang="en-US" sz="1500" dirty="0">
                <a:solidFill>
                  <a:srgbClr val="000000"/>
                </a:solidFill>
                <a:latin typeface="+mj-lt"/>
              </a:rPr>
              <a:t>Create a </a:t>
            </a:r>
            <a:r>
              <a:rPr lang="en-US" sz="1500" b="1" dirty="0" err="1">
                <a:solidFill>
                  <a:srgbClr val="000000"/>
                </a:solidFill>
                <a:latin typeface="+mj-lt"/>
              </a:rPr>
              <a:t>CachedRowSet</a:t>
            </a:r>
            <a:r>
              <a:rPr lang="en-US" sz="1500" dirty="0">
                <a:solidFill>
                  <a:srgbClr val="000000"/>
                </a:solidFill>
                <a:latin typeface="+mj-lt"/>
              </a:rPr>
              <a:t> object using the above-mentioned methods as shown below −</a:t>
            </a:r>
            <a:endParaRPr lang="en-US" sz="1500" b="0" i="0" dirty="0">
              <a:solidFill>
                <a:srgbClr val="000000"/>
              </a:solidFill>
              <a:effectLst/>
              <a:latin typeface="+mj-lt"/>
            </a:endParaRPr>
          </a:p>
        </p:txBody>
      </p:sp>
      <p:pic>
        <p:nvPicPr>
          <p:cNvPr id="8" name="Picture 7"/>
          <p:cNvPicPr>
            <a:picLocks noChangeAspect="1"/>
          </p:cNvPicPr>
          <p:nvPr/>
        </p:nvPicPr>
        <p:blipFill>
          <a:blip r:embed="rId2"/>
          <a:stretch>
            <a:fillRect/>
          </a:stretch>
        </p:blipFill>
        <p:spPr>
          <a:xfrm>
            <a:off x="458054" y="3668761"/>
            <a:ext cx="4533900" cy="790575"/>
          </a:xfrm>
          <a:prstGeom prst="rect">
            <a:avLst/>
          </a:prstGeom>
        </p:spPr>
      </p:pic>
      <p:sp>
        <p:nvSpPr>
          <p:cNvPr id="9" name="Rectangle 8"/>
          <p:cNvSpPr/>
          <p:nvPr/>
        </p:nvSpPr>
        <p:spPr>
          <a:xfrm>
            <a:off x="5490950" y="1541319"/>
            <a:ext cx="6096000" cy="1477328"/>
          </a:xfrm>
          <a:prstGeom prst="rect">
            <a:avLst/>
          </a:prstGeom>
        </p:spPr>
        <p:txBody>
          <a:bodyPr>
            <a:spAutoFit/>
          </a:bodyPr>
          <a:lstStyle/>
          <a:p>
            <a:r>
              <a:rPr lang="en-US" sz="1500" b="1" dirty="0">
                <a:latin typeface="+mj-lt"/>
              </a:rPr>
              <a:t>Connecting to the data </a:t>
            </a:r>
            <a:r>
              <a:rPr lang="en-US" sz="1500" b="1" dirty="0" smtClean="0">
                <a:latin typeface="+mj-lt"/>
              </a:rPr>
              <a:t>source</a:t>
            </a:r>
          </a:p>
          <a:p>
            <a:endParaRPr lang="en-US" sz="1500" b="1" dirty="0">
              <a:latin typeface="+mj-lt"/>
            </a:endParaRPr>
          </a:p>
          <a:p>
            <a:pPr marL="285750" indent="-285750" algn="just">
              <a:buFont typeface="Arial" panose="020B0604020202020204" pitchFamily="34" charset="0"/>
              <a:buChar char="•"/>
            </a:pPr>
            <a:r>
              <a:rPr lang="en-US" sz="1500" dirty="0">
                <a:solidFill>
                  <a:srgbClr val="000000"/>
                </a:solidFill>
                <a:latin typeface="+mj-lt"/>
              </a:rPr>
              <a:t>After creating a </a:t>
            </a:r>
            <a:r>
              <a:rPr lang="en-US" sz="1500" dirty="0" err="1">
                <a:solidFill>
                  <a:srgbClr val="000000"/>
                </a:solidFill>
                <a:latin typeface="+mj-lt"/>
              </a:rPr>
              <a:t>RowSet</a:t>
            </a:r>
            <a:r>
              <a:rPr lang="en-US" sz="1500" dirty="0">
                <a:solidFill>
                  <a:srgbClr val="000000"/>
                </a:solidFill>
                <a:latin typeface="+mj-lt"/>
              </a:rPr>
              <a:t> object you need to connect it to the required </a:t>
            </a:r>
            <a:r>
              <a:rPr lang="en-US" sz="1500" dirty="0" err="1">
                <a:solidFill>
                  <a:srgbClr val="000000"/>
                </a:solidFill>
                <a:latin typeface="+mj-lt"/>
              </a:rPr>
              <a:t>DataSource</a:t>
            </a:r>
            <a:r>
              <a:rPr lang="en-US" sz="1500" dirty="0">
                <a:solidFill>
                  <a:srgbClr val="000000"/>
                </a:solidFill>
                <a:latin typeface="+mj-lt"/>
              </a:rPr>
              <a:t>.</a:t>
            </a:r>
          </a:p>
          <a:p>
            <a:pPr marL="285750" indent="-285750" algn="just">
              <a:buFont typeface="Arial" panose="020B0604020202020204" pitchFamily="34" charset="0"/>
              <a:buChar char="•"/>
            </a:pPr>
            <a:r>
              <a:rPr lang="en-US" sz="1500" dirty="0">
                <a:solidFill>
                  <a:srgbClr val="000000"/>
                </a:solidFill>
                <a:latin typeface="+mj-lt"/>
              </a:rPr>
              <a:t>You can connect to a </a:t>
            </a:r>
            <a:r>
              <a:rPr lang="en-US" sz="1500" dirty="0" err="1">
                <a:solidFill>
                  <a:srgbClr val="000000"/>
                </a:solidFill>
                <a:latin typeface="+mj-lt"/>
              </a:rPr>
              <a:t>DataSource</a:t>
            </a:r>
            <a:r>
              <a:rPr lang="en-US" sz="1500" dirty="0">
                <a:solidFill>
                  <a:srgbClr val="000000"/>
                </a:solidFill>
                <a:latin typeface="+mj-lt"/>
              </a:rPr>
              <a:t> by setting values to the properties such as username, password, </a:t>
            </a:r>
            <a:r>
              <a:rPr lang="en-US" sz="1500" dirty="0" err="1">
                <a:solidFill>
                  <a:srgbClr val="000000"/>
                </a:solidFill>
                <a:latin typeface="+mj-lt"/>
              </a:rPr>
              <a:t>url</a:t>
            </a:r>
            <a:r>
              <a:rPr lang="en-US" sz="1500" dirty="0">
                <a:solidFill>
                  <a:srgbClr val="000000"/>
                </a:solidFill>
                <a:latin typeface="+mj-lt"/>
              </a:rPr>
              <a:t> and, data source name as −</a:t>
            </a:r>
            <a:endParaRPr lang="en-US" sz="1500" b="0" i="0" dirty="0">
              <a:solidFill>
                <a:srgbClr val="000000"/>
              </a:solidFill>
              <a:effectLst/>
              <a:latin typeface="+mj-lt"/>
            </a:endParaRPr>
          </a:p>
        </p:txBody>
      </p:sp>
      <p:pic>
        <p:nvPicPr>
          <p:cNvPr id="10" name="Picture 9"/>
          <p:cNvPicPr>
            <a:picLocks noChangeAspect="1"/>
          </p:cNvPicPr>
          <p:nvPr/>
        </p:nvPicPr>
        <p:blipFill>
          <a:blip r:embed="rId3"/>
          <a:stretch>
            <a:fillRect/>
          </a:stretch>
        </p:blipFill>
        <p:spPr>
          <a:xfrm>
            <a:off x="6122514" y="3164685"/>
            <a:ext cx="4505325" cy="1533525"/>
          </a:xfrm>
          <a:prstGeom prst="rect">
            <a:avLst/>
          </a:prstGeom>
        </p:spPr>
      </p:pic>
      <p:sp>
        <p:nvSpPr>
          <p:cNvPr id="11" name="Rectangle 10"/>
          <p:cNvSpPr/>
          <p:nvPr/>
        </p:nvSpPr>
        <p:spPr>
          <a:xfrm>
            <a:off x="458054" y="4844248"/>
            <a:ext cx="5383188" cy="1246495"/>
          </a:xfrm>
          <a:prstGeom prst="rect">
            <a:avLst/>
          </a:prstGeom>
        </p:spPr>
        <p:txBody>
          <a:bodyPr wrap="square">
            <a:spAutoFit/>
          </a:bodyPr>
          <a:lstStyle/>
          <a:p>
            <a:r>
              <a:rPr lang="en-US" sz="1500" b="1" dirty="0">
                <a:latin typeface="+mj-lt"/>
              </a:rPr>
              <a:t>Preparing and executing the command </a:t>
            </a:r>
            <a:r>
              <a:rPr lang="en-US" sz="1500" b="1" dirty="0" smtClean="0">
                <a:latin typeface="+mj-lt"/>
              </a:rPr>
              <a:t>statement</a:t>
            </a:r>
          </a:p>
          <a:p>
            <a:endParaRPr lang="en-US" sz="1500" b="1" dirty="0">
              <a:latin typeface="+mj-lt"/>
            </a:endParaRPr>
          </a:p>
          <a:p>
            <a:pPr algn="just"/>
            <a:r>
              <a:rPr lang="en-US" sz="1500" dirty="0">
                <a:solidFill>
                  <a:srgbClr val="000000"/>
                </a:solidFill>
                <a:latin typeface="+mj-lt"/>
              </a:rPr>
              <a:t>A cached row set has a command property to which you can pass the queries. Set the required query to this property using the </a:t>
            </a:r>
            <a:r>
              <a:rPr lang="en-US" sz="1500" dirty="0" err="1">
                <a:solidFill>
                  <a:srgbClr val="000000"/>
                </a:solidFill>
                <a:latin typeface="+mj-lt"/>
              </a:rPr>
              <a:t>setCommand</a:t>
            </a:r>
            <a:r>
              <a:rPr lang="en-US" sz="1500" dirty="0">
                <a:solidFill>
                  <a:srgbClr val="000000"/>
                </a:solidFill>
                <a:latin typeface="+mj-lt"/>
              </a:rPr>
              <a:t>() method.</a:t>
            </a:r>
            <a:endParaRPr lang="en-US" sz="1500" b="0" i="0" dirty="0">
              <a:solidFill>
                <a:srgbClr val="000000"/>
              </a:solidFill>
              <a:effectLst/>
              <a:latin typeface="+mj-lt"/>
            </a:endParaRPr>
          </a:p>
        </p:txBody>
      </p:sp>
      <p:sp>
        <p:nvSpPr>
          <p:cNvPr id="12" name="Rectangle 11"/>
          <p:cNvSpPr/>
          <p:nvPr/>
        </p:nvSpPr>
        <p:spPr>
          <a:xfrm>
            <a:off x="6596419" y="5112180"/>
            <a:ext cx="4990531" cy="553998"/>
          </a:xfrm>
          <a:prstGeom prst="rect">
            <a:avLst/>
          </a:prstGeom>
        </p:spPr>
        <p:txBody>
          <a:bodyPr wrap="square">
            <a:spAutoFit/>
          </a:bodyPr>
          <a:lstStyle/>
          <a:p>
            <a:r>
              <a:rPr lang="en-US" sz="1500" dirty="0">
                <a:solidFill>
                  <a:srgbClr val="000000"/>
                </a:solidFill>
                <a:latin typeface="+mj-lt"/>
              </a:rPr>
              <a:t>You can execute the query that the </a:t>
            </a:r>
            <a:r>
              <a:rPr lang="en-US" sz="1500" dirty="0" err="1">
                <a:solidFill>
                  <a:srgbClr val="000000"/>
                </a:solidFill>
                <a:latin typeface="+mj-lt"/>
              </a:rPr>
              <a:t>RowSet</a:t>
            </a:r>
            <a:r>
              <a:rPr lang="en-US" sz="1500" dirty="0">
                <a:solidFill>
                  <a:srgbClr val="000000"/>
                </a:solidFill>
                <a:latin typeface="+mj-lt"/>
              </a:rPr>
              <a:t> object holds using the execute() method.</a:t>
            </a:r>
            <a:endParaRPr lang="en-US" sz="1500" dirty="0">
              <a:latin typeface="+mj-lt"/>
            </a:endParaRPr>
          </a:p>
        </p:txBody>
      </p:sp>
      <p:pic>
        <p:nvPicPr>
          <p:cNvPr id="13" name="Picture 12"/>
          <p:cNvPicPr>
            <a:picLocks noChangeAspect="1"/>
          </p:cNvPicPr>
          <p:nvPr/>
        </p:nvPicPr>
        <p:blipFill>
          <a:blip r:embed="rId4"/>
          <a:stretch>
            <a:fillRect/>
          </a:stretch>
        </p:blipFill>
        <p:spPr>
          <a:xfrm>
            <a:off x="458054" y="6284937"/>
            <a:ext cx="4581525" cy="361950"/>
          </a:xfrm>
          <a:prstGeom prst="rect">
            <a:avLst/>
          </a:prstGeom>
        </p:spPr>
      </p:pic>
      <p:pic>
        <p:nvPicPr>
          <p:cNvPr id="14" name="Picture 13"/>
          <p:cNvPicPr>
            <a:picLocks noChangeAspect="1"/>
          </p:cNvPicPr>
          <p:nvPr/>
        </p:nvPicPr>
        <p:blipFill>
          <a:blip r:embed="rId5"/>
          <a:stretch>
            <a:fillRect/>
          </a:stretch>
        </p:blipFill>
        <p:spPr>
          <a:xfrm>
            <a:off x="7029094" y="6080149"/>
            <a:ext cx="2009775" cy="409575"/>
          </a:xfrm>
          <a:prstGeom prst="rect">
            <a:avLst/>
          </a:prstGeom>
        </p:spPr>
      </p:pic>
    </p:spTree>
    <p:extLst>
      <p:ext uri="{BB962C8B-B14F-4D97-AF65-F5344CB8AC3E}">
        <p14:creationId xmlns:p14="http://schemas.microsoft.com/office/powerpoint/2010/main" val="92687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7986" y="131928"/>
            <a:ext cx="5482027" cy="1765111"/>
          </a:xfrm>
          <a:prstGeom prst="rect">
            <a:avLst/>
          </a:prstGeom>
        </p:spPr>
      </p:pic>
      <p:pic>
        <p:nvPicPr>
          <p:cNvPr id="5" name="Picture 4"/>
          <p:cNvPicPr>
            <a:picLocks noChangeAspect="1"/>
          </p:cNvPicPr>
          <p:nvPr/>
        </p:nvPicPr>
        <p:blipFill>
          <a:blip r:embed="rId3"/>
          <a:stretch>
            <a:fillRect/>
          </a:stretch>
        </p:blipFill>
        <p:spPr>
          <a:xfrm>
            <a:off x="363016" y="2574238"/>
            <a:ext cx="5324475" cy="3838575"/>
          </a:xfrm>
          <a:prstGeom prst="rect">
            <a:avLst/>
          </a:prstGeom>
        </p:spPr>
      </p:pic>
      <p:pic>
        <p:nvPicPr>
          <p:cNvPr id="6" name="Picture 5"/>
          <p:cNvPicPr>
            <a:picLocks noChangeAspect="1"/>
          </p:cNvPicPr>
          <p:nvPr/>
        </p:nvPicPr>
        <p:blipFill>
          <a:blip r:embed="rId4"/>
          <a:stretch>
            <a:fillRect/>
          </a:stretch>
        </p:blipFill>
        <p:spPr>
          <a:xfrm>
            <a:off x="5879769" y="285465"/>
            <a:ext cx="6000750" cy="2438400"/>
          </a:xfrm>
          <a:prstGeom prst="rect">
            <a:avLst/>
          </a:prstGeom>
        </p:spPr>
      </p:pic>
      <p:pic>
        <p:nvPicPr>
          <p:cNvPr id="7" name="Picture 6"/>
          <p:cNvPicPr>
            <a:picLocks noChangeAspect="1"/>
          </p:cNvPicPr>
          <p:nvPr/>
        </p:nvPicPr>
        <p:blipFill>
          <a:blip r:embed="rId5"/>
          <a:stretch>
            <a:fillRect/>
          </a:stretch>
        </p:blipFill>
        <p:spPr>
          <a:xfrm>
            <a:off x="7949696" y="2574238"/>
            <a:ext cx="2685180" cy="4121837"/>
          </a:xfrm>
          <a:prstGeom prst="rect">
            <a:avLst/>
          </a:prstGeom>
        </p:spPr>
      </p:pic>
    </p:spTree>
    <p:extLst>
      <p:ext uri="{BB962C8B-B14F-4D97-AF65-F5344CB8AC3E}">
        <p14:creationId xmlns:p14="http://schemas.microsoft.com/office/powerpoint/2010/main" val="218862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52018" y="236277"/>
            <a:ext cx="4505325" cy="571500"/>
          </a:xfrm>
          <a:prstGeom prst="rect">
            <a:avLst/>
          </a:prstGeom>
        </p:spPr>
      </p:pic>
      <p:pic>
        <p:nvPicPr>
          <p:cNvPr id="5" name="Picture 4"/>
          <p:cNvPicPr>
            <a:picLocks noChangeAspect="1"/>
          </p:cNvPicPr>
          <p:nvPr/>
        </p:nvPicPr>
        <p:blipFill>
          <a:blip r:embed="rId3"/>
          <a:stretch>
            <a:fillRect/>
          </a:stretch>
        </p:blipFill>
        <p:spPr>
          <a:xfrm>
            <a:off x="516980" y="1231212"/>
            <a:ext cx="6981825" cy="2867025"/>
          </a:xfrm>
          <a:prstGeom prst="rect">
            <a:avLst/>
          </a:prstGeom>
        </p:spPr>
      </p:pic>
      <p:pic>
        <p:nvPicPr>
          <p:cNvPr id="1026" name="Picture 2" descr="transaction management in jdb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8805" y="1978244"/>
            <a:ext cx="4950917" cy="24624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857343" y="1054914"/>
            <a:ext cx="4166335" cy="1015663"/>
          </a:xfrm>
          <a:prstGeom prst="rect">
            <a:avLst/>
          </a:prstGeom>
        </p:spPr>
        <p:txBody>
          <a:bodyPr wrap="square">
            <a:spAutoFit/>
          </a:bodyPr>
          <a:lstStyle/>
          <a:p>
            <a:pPr algn="just"/>
            <a:r>
              <a:rPr lang="en-US" sz="1500" dirty="0">
                <a:solidFill>
                  <a:srgbClr val="610B4B"/>
                </a:solidFill>
                <a:latin typeface="+mj-lt"/>
              </a:rPr>
              <a:t>Advantage of Transaction </a:t>
            </a:r>
            <a:r>
              <a:rPr lang="en-US" sz="1500" dirty="0" err="1" smtClean="0">
                <a:solidFill>
                  <a:srgbClr val="610B4B"/>
                </a:solidFill>
                <a:latin typeface="+mj-lt"/>
              </a:rPr>
              <a:t>Mangement</a:t>
            </a:r>
            <a:endParaRPr lang="en-US" sz="1500" dirty="0" smtClean="0">
              <a:solidFill>
                <a:srgbClr val="610B4B"/>
              </a:solidFill>
              <a:latin typeface="+mj-lt"/>
            </a:endParaRPr>
          </a:p>
          <a:p>
            <a:pPr algn="just"/>
            <a:endParaRPr lang="en-US" sz="1500" dirty="0">
              <a:solidFill>
                <a:srgbClr val="610B4B"/>
              </a:solidFill>
              <a:latin typeface="+mj-lt"/>
            </a:endParaRPr>
          </a:p>
          <a:p>
            <a:pPr algn="just"/>
            <a:r>
              <a:rPr lang="en-US" sz="1500" b="1" dirty="0">
                <a:solidFill>
                  <a:srgbClr val="333333"/>
                </a:solidFill>
                <a:latin typeface="+mj-lt"/>
              </a:rPr>
              <a:t>fast performance</a:t>
            </a:r>
            <a:r>
              <a:rPr lang="en-US" sz="1500" dirty="0">
                <a:solidFill>
                  <a:srgbClr val="333333"/>
                </a:solidFill>
                <a:latin typeface="+mj-lt"/>
              </a:rPr>
              <a:t> It makes the performance fast because database is hit at the time of commit.</a:t>
            </a:r>
            <a:endParaRPr lang="en-US" sz="1500" b="0" i="0" dirty="0">
              <a:solidFill>
                <a:srgbClr val="333333"/>
              </a:solidFill>
              <a:effectLst/>
              <a:latin typeface="+mj-lt"/>
            </a:endParaRPr>
          </a:p>
        </p:txBody>
      </p:sp>
      <p:pic>
        <p:nvPicPr>
          <p:cNvPr id="7" name="Picture 6"/>
          <p:cNvPicPr>
            <a:picLocks noChangeAspect="1"/>
          </p:cNvPicPr>
          <p:nvPr/>
        </p:nvPicPr>
        <p:blipFill>
          <a:blip r:embed="rId5"/>
          <a:stretch>
            <a:fillRect/>
          </a:stretch>
        </p:blipFill>
        <p:spPr>
          <a:xfrm>
            <a:off x="2382208" y="4383175"/>
            <a:ext cx="6444943" cy="2456070"/>
          </a:xfrm>
          <a:prstGeom prst="rect">
            <a:avLst/>
          </a:prstGeom>
        </p:spPr>
      </p:pic>
    </p:spTree>
    <p:extLst>
      <p:ext uri="{BB962C8B-B14F-4D97-AF65-F5344CB8AC3E}">
        <p14:creationId xmlns:p14="http://schemas.microsoft.com/office/powerpoint/2010/main" val="389673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00244" y="411494"/>
            <a:ext cx="6810375" cy="466725"/>
          </a:xfrm>
          <a:prstGeom prst="rect">
            <a:avLst/>
          </a:prstGeom>
        </p:spPr>
      </p:pic>
      <p:sp>
        <p:nvSpPr>
          <p:cNvPr id="5" name="Rectangle 4"/>
          <p:cNvSpPr/>
          <p:nvPr/>
        </p:nvSpPr>
        <p:spPr>
          <a:xfrm>
            <a:off x="2201839" y="2841475"/>
            <a:ext cx="8641376" cy="3323987"/>
          </a:xfrm>
          <a:prstGeom prst="rect">
            <a:avLst/>
          </a:prstGeom>
        </p:spPr>
        <p:txBody>
          <a:bodyPr wrap="square">
            <a:spAutoFit/>
          </a:bodyPr>
          <a:lstStyle/>
          <a:p>
            <a:pPr algn="just"/>
            <a:r>
              <a:rPr lang="en-US" sz="1500" b="1" dirty="0">
                <a:solidFill>
                  <a:srgbClr val="006699"/>
                </a:solidFill>
                <a:latin typeface="+mj-lt"/>
              </a:rPr>
              <a:t>import</a:t>
            </a:r>
            <a:r>
              <a:rPr lang="en-US" sz="1500" dirty="0">
                <a:solidFill>
                  <a:srgbClr val="000000"/>
                </a:solidFill>
                <a:latin typeface="+mj-lt"/>
              </a:rPr>
              <a:t> </a:t>
            </a:r>
            <a:r>
              <a:rPr lang="en-US" sz="1500" dirty="0" err="1">
                <a:solidFill>
                  <a:srgbClr val="000000"/>
                </a:solidFill>
                <a:latin typeface="+mj-lt"/>
              </a:rPr>
              <a:t>java.sql</a:t>
            </a:r>
            <a:r>
              <a:rPr lang="en-US" sz="1500" dirty="0">
                <a:solidFill>
                  <a:srgbClr val="000000"/>
                </a:solidFill>
                <a:latin typeface="+mj-lt"/>
              </a:rPr>
              <a:t>.*;  </a:t>
            </a:r>
          </a:p>
          <a:p>
            <a:pPr algn="just"/>
            <a:r>
              <a:rPr lang="en-US" sz="1500" b="1" dirty="0">
                <a:solidFill>
                  <a:srgbClr val="006699"/>
                </a:solidFill>
                <a:latin typeface="+mj-lt"/>
              </a:rPr>
              <a:t>class</a:t>
            </a:r>
            <a:r>
              <a:rPr lang="en-US" sz="1500" dirty="0">
                <a:solidFill>
                  <a:srgbClr val="000000"/>
                </a:solidFill>
                <a:latin typeface="+mj-lt"/>
              </a:rPr>
              <a:t> </a:t>
            </a:r>
            <a:r>
              <a:rPr lang="en-US" sz="1500" dirty="0" err="1">
                <a:solidFill>
                  <a:srgbClr val="000000"/>
                </a:solidFill>
                <a:latin typeface="+mj-lt"/>
              </a:rPr>
              <a:t>FetchRecords</a:t>
            </a:r>
            <a:r>
              <a:rPr lang="en-US" sz="1500" dirty="0">
                <a:solidFill>
                  <a:srgbClr val="000000"/>
                </a:solidFill>
                <a:latin typeface="+mj-lt"/>
              </a:rPr>
              <a:t>{  </a:t>
            </a:r>
          </a:p>
          <a:p>
            <a:pPr algn="just"/>
            <a:r>
              <a:rPr lang="en-US" sz="1500" b="1" dirty="0">
                <a:solidFill>
                  <a:srgbClr val="006699"/>
                </a:solidFill>
                <a:latin typeface="+mj-lt"/>
              </a:rPr>
              <a:t>public</a:t>
            </a:r>
            <a:r>
              <a:rPr lang="en-US" sz="1500" dirty="0">
                <a:solidFill>
                  <a:srgbClr val="000000"/>
                </a:solidFill>
                <a:latin typeface="+mj-lt"/>
              </a:rPr>
              <a:t> </a:t>
            </a:r>
            <a:r>
              <a:rPr lang="en-US" sz="1500" b="1" dirty="0">
                <a:solidFill>
                  <a:srgbClr val="006699"/>
                </a:solidFill>
                <a:latin typeface="+mj-lt"/>
              </a:rPr>
              <a:t>static</a:t>
            </a:r>
            <a:r>
              <a:rPr lang="en-US" sz="1500" dirty="0">
                <a:solidFill>
                  <a:srgbClr val="000000"/>
                </a:solidFill>
                <a:latin typeface="+mj-lt"/>
              </a:rPr>
              <a:t> </a:t>
            </a:r>
            <a:r>
              <a:rPr lang="en-US" sz="1500" b="1" dirty="0">
                <a:solidFill>
                  <a:srgbClr val="006699"/>
                </a:solidFill>
                <a:latin typeface="+mj-lt"/>
              </a:rPr>
              <a:t>void</a:t>
            </a:r>
            <a:r>
              <a:rPr lang="en-US" sz="1500" dirty="0">
                <a:solidFill>
                  <a:srgbClr val="000000"/>
                </a:solidFill>
                <a:latin typeface="+mj-lt"/>
              </a:rPr>
              <a:t> main(String </a:t>
            </a:r>
            <a:r>
              <a:rPr lang="en-US" sz="1500" dirty="0" err="1">
                <a:solidFill>
                  <a:srgbClr val="000000"/>
                </a:solidFill>
                <a:latin typeface="+mj-lt"/>
              </a:rPr>
              <a:t>args</a:t>
            </a:r>
            <a:r>
              <a:rPr lang="en-US" sz="1500" dirty="0">
                <a:solidFill>
                  <a:srgbClr val="000000"/>
                </a:solidFill>
                <a:latin typeface="+mj-lt"/>
              </a:rPr>
              <a:t>[])</a:t>
            </a:r>
            <a:r>
              <a:rPr lang="en-US" sz="1500" b="1" dirty="0">
                <a:solidFill>
                  <a:srgbClr val="006699"/>
                </a:solidFill>
                <a:latin typeface="+mj-lt"/>
              </a:rPr>
              <a:t>throws</a:t>
            </a:r>
            <a:r>
              <a:rPr lang="en-US" sz="1500" dirty="0">
                <a:solidFill>
                  <a:srgbClr val="000000"/>
                </a:solidFill>
                <a:latin typeface="+mj-lt"/>
              </a:rPr>
              <a:t> Exception{  </a:t>
            </a:r>
          </a:p>
          <a:p>
            <a:pPr algn="just"/>
            <a:r>
              <a:rPr lang="en-US" sz="1500" dirty="0" err="1">
                <a:solidFill>
                  <a:srgbClr val="000000"/>
                </a:solidFill>
                <a:latin typeface="+mj-lt"/>
              </a:rPr>
              <a:t>Class.forName</a:t>
            </a:r>
            <a:r>
              <a:rPr lang="en-US" sz="1500" dirty="0">
                <a:solidFill>
                  <a:srgbClr val="000000"/>
                </a:solidFill>
                <a:latin typeface="+mj-lt"/>
              </a:rPr>
              <a:t>(</a:t>
            </a:r>
            <a:r>
              <a:rPr lang="en-US" sz="1500" dirty="0">
                <a:solidFill>
                  <a:srgbClr val="0000FF"/>
                </a:solidFill>
                <a:latin typeface="+mj-lt"/>
              </a:rPr>
              <a:t>"</a:t>
            </a:r>
            <a:r>
              <a:rPr lang="en-US" sz="1500" dirty="0" err="1">
                <a:solidFill>
                  <a:srgbClr val="0000FF"/>
                </a:solidFill>
                <a:latin typeface="+mj-lt"/>
              </a:rPr>
              <a:t>oracle.jdbc.driver.OracleDriver</a:t>
            </a:r>
            <a:r>
              <a:rPr lang="en-US" sz="1500" dirty="0">
                <a:solidFill>
                  <a:srgbClr val="0000FF"/>
                </a:solidFill>
                <a:latin typeface="+mj-lt"/>
              </a:rPr>
              <a:t>"</a:t>
            </a:r>
            <a:r>
              <a:rPr lang="en-US" sz="1500" dirty="0">
                <a:solidFill>
                  <a:srgbClr val="000000"/>
                </a:solidFill>
                <a:latin typeface="+mj-lt"/>
              </a:rPr>
              <a:t>);  </a:t>
            </a:r>
          </a:p>
          <a:p>
            <a:pPr algn="just"/>
            <a:r>
              <a:rPr lang="en-US" sz="1500" dirty="0">
                <a:solidFill>
                  <a:srgbClr val="000000"/>
                </a:solidFill>
                <a:latin typeface="+mj-lt"/>
              </a:rPr>
              <a:t>Connection con=</a:t>
            </a:r>
            <a:r>
              <a:rPr lang="en-US" sz="1500" dirty="0" err="1">
                <a:solidFill>
                  <a:srgbClr val="000000"/>
                </a:solidFill>
                <a:latin typeface="+mj-lt"/>
              </a:rPr>
              <a:t>DriverManager.getConnection</a:t>
            </a:r>
            <a:r>
              <a:rPr lang="en-US" sz="1500" dirty="0">
                <a:solidFill>
                  <a:srgbClr val="000000"/>
                </a:solidFill>
                <a:latin typeface="+mj-lt"/>
              </a:rPr>
              <a:t>(</a:t>
            </a:r>
            <a:r>
              <a:rPr lang="en-US" sz="1500" dirty="0">
                <a:solidFill>
                  <a:srgbClr val="0000FF"/>
                </a:solidFill>
                <a:latin typeface="+mj-lt"/>
              </a:rPr>
              <a:t>"</a:t>
            </a:r>
            <a:r>
              <a:rPr lang="en-US" sz="1500" dirty="0" err="1">
                <a:solidFill>
                  <a:srgbClr val="0000FF"/>
                </a:solidFill>
                <a:latin typeface="+mj-lt"/>
              </a:rPr>
              <a:t>jdbc:oracle:thin</a:t>
            </a:r>
            <a:r>
              <a:rPr lang="en-US" sz="1500" dirty="0">
                <a:solidFill>
                  <a:srgbClr val="0000FF"/>
                </a:solidFill>
                <a:latin typeface="+mj-lt"/>
              </a:rPr>
              <a:t>:@localhost:1521:xe"</a:t>
            </a:r>
            <a:r>
              <a:rPr lang="en-US" sz="1500" dirty="0">
                <a:solidFill>
                  <a:srgbClr val="000000"/>
                </a:solidFill>
                <a:latin typeface="+mj-lt"/>
              </a:rPr>
              <a:t>,</a:t>
            </a:r>
            <a:r>
              <a:rPr lang="en-US" sz="1500" dirty="0">
                <a:solidFill>
                  <a:srgbClr val="0000FF"/>
                </a:solidFill>
                <a:latin typeface="+mj-lt"/>
              </a:rPr>
              <a:t>"system"</a:t>
            </a:r>
            <a:r>
              <a:rPr lang="en-US" sz="1500" dirty="0">
                <a:solidFill>
                  <a:srgbClr val="000000"/>
                </a:solidFill>
                <a:latin typeface="+mj-lt"/>
              </a:rPr>
              <a:t>,</a:t>
            </a:r>
            <a:r>
              <a:rPr lang="en-US" sz="1500" dirty="0">
                <a:solidFill>
                  <a:srgbClr val="0000FF"/>
                </a:solidFill>
                <a:latin typeface="+mj-lt"/>
              </a:rPr>
              <a:t>"oracle"</a:t>
            </a:r>
            <a:r>
              <a:rPr lang="en-US" sz="1500" dirty="0">
                <a:solidFill>
                  <a:srgbClr val="000000"/>
                </a:solidFill>
                <a:latin typeface="+mj-lt"/>
              </a:rPr>
              <a:t>);  </a:t>
            </a:r>
          </a:p>
          <a:p>
            <a:pPr algn="just"/>
            <a:r>
              <a:rPr lang="en-US" sz="1500" dirty="0" err="1">
                <a:solidFill>
                  <a:srgbClr val="000000"/>
                </a:solidFill>
                <a:latin typeface="+mj-lt"/>
              </a:rPr>
              <a:t>con.setAutoCommit</a:t>
            </a:r>
            <a:r>
              <a:rPr lang="en-US" sz="1500" dirty="0">
                <a:solidFill>
                  <a:srgbClr val="000000"/>
                </a:solidFill>
                <a:latin typeface="+mj-lt"/>
              </a:rPr>
              <a:t>(</a:t>
            </a:r>
            <a:r>
              <a:rPr lang="en-US" sz="1500" b="1" dirty="0">
                <a:solidFill>
                  <a:srgbClr val="006699"/>
                </a:solidFill>
                <a:latin typeface="+mj-lt"/>
              </a:rPr>
              <a:t>false</a:t>
            </a:r>
            <a:r>
              <a:rPr lang="en-US" sz="1500" dirty="0">
                <a:solidFill>
                  <a:srgbClr val="000000"/>
                </a:solidFill>
                <a:latin typeface="+mj-lt"/>
              </a:rPr>
              <a:t>);  </a:t>
            </a:r>
          </a:p>
          <a:p>
            <a:pPr algn="just"/>
            <a:r>
              <a:rPr lang="en-US" sz="1500" dirty="0">
                <a:solidFill>
                  <a:srgbClr val="000000"/>
                </a:solidFill>
                <a:latin typeface="+mj-lt"/>
              </a:rPr>
              <a:t>  </a:t>
            </a:r>
          </a:p>
          <a:p>
            <a:pPr algn="just"/>
            <a:r>
              <a:rPr lang="en-US" sz="1500" dirty="0">
                <a:solidFill>
                  <a:srgbClr val="000000"/>
                </a:solidFill>
                <a:latin typeface="+mj-lt"/>
              </a:rPr>
              <a:t>Statement </a:t>
            </a:r>
            <a:r>
              <a:rPr lang="en-US" sz="1500" dirty="0" err="1">
                <a:solidFill>
                  <a:srgbClr val="000000"/>
                </a:solidFill>
                <a:latin typeface="+mj-lt"/>
              </a:rPr>
              <a:t>stmt</a:t>
            </a:r>
            <a:r>
              <a:rPr lang="en-US" sz="1500" dirty="0">
                <a:solidFill>
                  <a:srgbClr val="000000"/>
                </a:solidFill>
                <a:latin typeface="+mj-lt"/>
              </a:rPr>
              <a:t>=</a:t>
            </a:r>
            <a:r>
              <a:rPr lang="en-US" sz="1500" dirty="0" err="1">
                <a:solidFill>
                  <a:srgbClr val="000000"/>
                </a:solidFill>
                <a:latin typeface="+mj-lt"/>
              </a:rPr>
              <a:t>con.createStatement</a:t>
            </a:r>
            <a:r>
              <a:rPr lang="en-US" sz="1500" dirty="0">
                <a:solidFill>
                  <a:srgbClr val="000000"/>
                </a:solidFill>
                <a:latin typeface="+mj-lt"/>
              </a:rPr>
              <a:t>();  </a:t>
            </a:r>
          </a:p>
          <a:p>
            <a:pPr algn="just"/>
            <a:r>
              <a:rPr lang="en-US" sz="1500" dirty="0" err="1">
                <a:solidFill>
                  <a:srgbClr val="000000"/>
                </a:solidFill>
                <a:latin typeface="+mj-lt"/>
              </a:rPr>
              <a:t>stmt.executeUpdate</a:t>
            </a:r>
            <a:r>
              <a:rPr lang="en-US" sz="1500" dirty="0">
                <a:solidFill>
                  <a:srgbClr val="000000"/>
                </a:solidFill>
                <a:latin typeface="+mj-lt"/>
              </a:rPr>
              <a:t>(</a:t>
            </a:r>
            <a:r>
              <a:rPr lang="en-US" sz="1500" dirty="0">
                <a:solidFill>
                  <a:srgbClr val="0000FF"/>
                </a:solidFill>
                <a:latin typeface="+mj-lt"/>
              </a:rPr>
              <a:t>"insert into user420 values(190,'abhi',40000)"</a:t>
            </a:r>
            <a:r>
              <a:rPr lang="en-US" sz="1500" dirty="0">
                <a:solidFill>
                  <a:srgbClr val="000000"/>
                </a:solidFill>
                <a:latin typeface="+mj-lt"/>
              </a:rPr>
              <a:t>);  </a:t>
            </a:r>
          </a:p>
          <a:p>
            <a:pPr algn="just"/>
            <a:r>
              <a:rPr lang="en-US" sz="1500" dirty="0" err="1">
                <a:solidFill>
                  <a:srgbClr val="000000"/>
                </a:solidFill>
                <a:latin typeface="+mj-lt"/>
              </a:rPr>
              <a:t>stmt.executeUpdate</a:t>
            </a:r>
            <a:r>
              <a:rPr lang="en-US" sz="1500" dirty="0">
                <a:solidFill>
                  <a:srgbClr val="000000"/>
                </a:solidFill>
                <a:latin typeface="+mj-lt"/>
              </a:rPr>
              <a:t>(</a:t>
            </a:r>
            <a:r>
              <a:rPr lang="en-US" sz="1500" dirty="0">
                <a:solidFill>
                  <a:srgbClr val="0000FF"/>
                </a:solidFill>
                <a:latin typeface="+mj-lt"/>
              </a:rPr>
              <a:t>"insert into user420 values(191,'umesh',50000)"</a:t>
            </a:r>
            <a:r>
              <a:rPr lang="en-US" sz="1500" dirty="0">
                <a:solidFill>
                  <a:srgbClr val="000000"/>
                </a:solidFill>
                <a:latin typeface="+mj-lt"/>
              </a:rPr>
              <a:t>);  </a:t>
            </a:r>
          </a:p>
          <a:p>
            <a:pPr algn="just"/>
            <a:r>
              <a:rPr lang="en-US" sz="1500" dirty="0">
                <a:solidFill>
                  <a:srgbClr val="000000"/>
                </a:solidFill>
                <a:latin typeface="+mj-lt"/>
              </a:rPr>
              <a:t>  </a:t>
            </a:r>
          </a:p>
          <a:p>
            <a:pPr algn="just"/>
            <a:r>
              <a:rPr lang="en-US" sz="1500" dirty="0" err="1">
                <a:solidFill>
                  <a:srgbClr val="000000"/>
                </a:solidFill>
                <a:latin typeface="+mj-lt"/>
              </a:rPr>
              <a:t>con.commit</a:t>
            </a:r>
            <a:r>
              <a:rPr lang="en-US" sz="1500" dirty="0">
                <a:solidFill>
                  <a:srgbClr val="000000"/>
                </a:solidFill>
                <a:latin typeface="+mj-lt"/>
              </a:rPr>
              <a:t>();  </a:t>
            </a:r>
          </a:p>
          <a:p>
            <a:pPr algn="just"/>
            <a:r>
              <a:rPr lang="en-US" sz="1500" dirty="0" err="1">
                <a:solidFill>
                  <a:srgbClr val="000000"/>
                </a:solidFill>
                <a:latin typeface="+mj-lt"/>
              </a:rPr>
              <a:t>con.close</a:t>
            </a:r>
            <a:r>
              <a:rPr lang="en-US" sz="1500" dirty="0">
                <a:solidFill>
                  <a:srgbClr val="000000"/>
                </a:solidFill>
                <a:latin typeface="+mj-lt"/>
              </a:rPr>
              <a:t>();  </a:t>
            </a:r>
          </a:p>
          <a:p>
            <a:pPr algn="just"/>
            <a:r>
              <a:rPr lang="en-US" sz="1500" dirty="0">
                <a:solidFill>
                  <a:srgbClr val="000000"/>
                </a:solidFill>
                <a:latin typeface="+mj-lt"/>
              </a:rPr>
              <a:t>}}  </a:t>
            </a:r>
            <a:endParaRPr lang="en-US" sz="1500" b="0" i="0" dirty="0">
              <a:solidFill>
                <a:srgbClr val="000000"/>
              </a:solidFill>
              <a:effectLst/>
              <a:latin typeface="+mj-lt"/>
            </a:endParaRPr>
          </a:p>
        </p:txBody>
      </p:sp>
      <p:sp>
        <p:nvSpPr>
          <p:cNvPr id="6" name="Rectangle 5"/>
          <p:cNvSpPr/>
          <p:nvPr/>
        </p:nvSpPr>
        <p:spPr>
          <a:xfrm>
            <a:off x="2952466" y="1375099"/>
            <a:ext cx="6532728" cy="323165"/>
          </a:xfrm>
          <a:prstGeom prst="rect">
            <a:avLst/>
          </a:prstGeom>
        </p:spPr>
        <p:txBody>
          <a:bodyPr wrap="square">
            <a:spAutoFit/>
          </a:bodyPr>
          <a:lstStyle/>
          <a:p>
            <a:r>
              <a:rPr lang="en-US" sz="1500" dirty="0">
                <a:solidFill>
                  <a:srgbClr val="333333"/>
                </a:solidFill>
                <a:latin typeface="+mj-lt"/>
              </a:rPr>
              <a:t>Let's see the simple example of transaction management using Statement.</a:t>
            </a:r>
            <a:endParaRPr lang="en-US" sz="1500" dirty="0">
              <a:latin typeface="+mj-lt"/>
            </a:endParaRPr>
          </a:p>
        </p:txBody>
      </p:sp>
    </p:spTree>
    <p:extLst>
      <p:ext uri="{BB962C8B-B14F-4D97-AF65-F5344CB8AC3E}">
        <p14:creationId xmlns:p14="http://schemas.microsoft.com/office/powerpoint/2010/main" val="173746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03139" y="0"/>
            <a:ext cx="4507601" cy="847583"/>
          </a:xfrm>
          <a:prstGeom prst="rect">
            <a:avLst/>
          </a:prstGeom>
        </p:spPr>
      </p:pic>
      <p:pic>
        <p:nvPicPr>
          <p:cNvPr id="1026" name="Picture 2" descr="https://media.geeksforgeeks.org/wp-content/uploads/20200229213833/Architecture-of-JDBC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74" y="847584"/>
            <a:ext cx="9832332" cy="588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27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7624" y="769321"/>
            <a:ext cx="6057900" cy="3381375"/>
          </a:xfrm>
          <a:prstGeom prst="rect">
            <a:avLst/>
          </a:prstGeom>
        </p:spPr>
      </p:pic>
      <p:pic>
        <p:nvPicPr>
          <p:cNvPr id="5" name="Picture 4"/>
          <p:cNvPicPr>
            <a:picLocks noChangeAspect="1"/>
          </p:cNvPicPr>
          <p:nvPr/>
        </p:nvPicPr>
        <p:blipFill>
          <a:blip r:embed="rId3"/>
          <a:stretch>
            <a:fillRect/>
          </a:stretch>
        </p:blipFill>
        <p:spPr>
          <a:xfrm>
            <a:off x="3516574" y="2798430"/>
            <a:ext cx="7352262" cy="1732626"/>
          </a:xfrm>
          <a:prstGeom prst="rect">
            <a:avLst/>
          </a:prstGeom>
        </p:spPr>
      </p:pic>
    </p:spTree>
    <p:extLst>
      <p:ext uri="{BB962C8B-B14F-4D97-AF65-F5344CB8AC3E}">
        <p14:creationId xmlns:p14="http://schemas.microsoft.com/office/powerpoint/2010/main" val="164617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7280" y="396496"/>
            <a:ext cx="6076950" cy="933450"/>
          </a:xfrm>
          <a:prstGeom prst="rect">
            <a:avLst/>
          </a:prstGeom>
        </p:spPr>
      </p:pic>
      <p:pic>
        <p:nvPicPr>
          <p:cNvPr id="5" name="Picture 4"/>
          <p:cNvPicPr>
            <a:picLocks noChangeAspect="1"/>
          </p:cNvPicPr>
          <p:nvPr/>
        </p:nvPicPr>
        <p:blipFill>
          <a:blip r:embed="rId3"/>
          <a:stretch>
            <a:fillRect/>
          </a:stretch>
        </p:blipFill>
        <p:spPr>
          <a:xfrm>
            <a:off x="3625755" y="1612854"/>
            <a:ext cx="7595026" cy="2399588"/>
          </a:xfrm>
          <a:prstGeom prst="rect">
            <a:avLst/>
          </a:prstGeom>
        </p:spPr>
      </p:pic>
      <p:pic>
        <p:nvPicPr>
          <p:cNvPr id="6" name="Picture 5"/>
          <p:cNvPicPr>
            <a:picLocks noChangeAspect="1"/>
          </p:cNvPicPr>
          <p:nvPr/>
        </p:nvPicPr>
        <p:blipFill>
          <a:blip r:embed="rId4"/>
          <a:stretch>
            <a:fillRect/>
          </a:stretch>
        </p:blipFill>
        <p:spPr>
          <a:xfrm>
            <a:off x="587279" y="4391095"/>
            <a:ext cx="8386799" cy="1750398"/>
          </a:xfrm>
          <a:prstGeom prst="rect">
            <a:avLst/>
          </a:prstGeom>
        </p:spPr>
      </p:pic>
    </p:spTree>
    <p:extLst>
      <p:ext uri="{BB962C8B-B14F-4D97-AF65-F5344CB8AC3E}">
        <p14:creationId xmlns:p14="http://schemas.microsoft.com/office/powerpoint/2010/main" val="422315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26470" y="223908"/>
            <a:ext cx="2428875" cy="514350"/>
          </a:xfrm>
          <a:prstGeom prst="rect">
            <a:avLst/>
          </a:prstGeom>
        </p:spPr>
      </p:pic>
      <p:sp>
        <p:nvSpPr>
          <p:cNvPr id="5" name="Rectangle 4"/>
          <p:cNvSpPr/>
          <p:nvPr/>
        </p:nvSpPr>
        <p:spPr>
          <a:xfrm>
            <a:off x="859810" y="1046765"/>
            <a:ext cx="11013742" cy="784830"/>
          </a:xfrm>
          <a:prstGeom prst="rect">
            <a:avLst/>
          </a:prstGeom>
        </p:spPr>
        <p:txBody>
          <a:bodyPr wrap="square">
            <a:spAutoFit/>
          </a:bodyPr>
          <a:lstStyle/>
          <a:p>
            <a:r>
              <a:rPr lang="en-US" sz="1500" b="1" dirty="0">
                <a:solidFill>
                  <a:srgbClr val="273239"/>
                </a:solidFill>
                <a:latin typeface="+mj-lt"/>
              </a:rPr>
              <a:t>Java Database Connectivity (JDBC)</a:t>
            </a:r>
            <a:r>
              <a:rPr lang="en-US" sz="1500" dirty="0">
                <a:solidFill>
                  <a:srgbClr val="273239"/>
                </a:solidFill>
                <a:latin typeface="+mj-lt"/>
              </a:rPr>
              <a:t> is an application programming interface (API) for the programming language Java, which defines how a client may access any kind of tabular data, especially relational database. It is part of Java Standard Edition platform, from Oracle Corporation. It acts as a middle layer interface between java applications and database.</a:t>
            </a:r>
            <a:endParaRPr lang="en-US" sz="1500" dirty="0">
              <a:latin typeface="+mj-lt"/>
            </a:endParaRPr>
          </a:p>
        </p:txBody>
      </p:sp>
      <p:sp>
        <p:nvSpPr>
          <p:cNvPr id="6" name="Rectangle 5"/>
          <p:cNvSpPr/>
          <p:nvPr/>
        </p:nvSpPr>
        <p:spPr>
          <a:xfrm>
            <a:off x="627799" y="2164801"/>
            <a:ext cx="5295329" cy="1015663"/>
          </a:xfrm>
          <a:prstGeom prst="rect">
            <a:avLst/>
          </a:prstGeom>
        </p:spPr>
        <p:txBody>
          <a:bodyPr wrap="square">
            <a:spAutoFit/>
          </a:bodyPr>
          <a:lstStyle/>
          <a:p>
            <a:pPr marL="285750" indent="-285750">
              <a:buFont typeface="Arial" panose="020B0604020202020204" pitchFamily="34" charset="0"/>
              <a:buChar char="•"/>
            </a:pPr>
            <a:r>
              <a:rPr lang="en-US" sz="1500" dirty="0">
                <a:solidFill>
                  <a:srgbClr val="273239"/>
                </a:solidFill>
                <a:latin typeface="+mj-lt"/>
              </a:rPr>
              <a:t>The JDBC classes are contained in the Java Package </a:t>
            </a:r>
            <a:r>
              <a:rPr lang="en-US" sz="1500" dirty="0" err="1">
                <a:solidFill>
                  <a:srgbClr val="273239"/>
                </a:solidFill>
                <a:latin typeface="+mj-lt"/>
              </a:rPr>
              <a:t>java.sql</a:t>
            </a:r>
            <a:r>
              <a:rPr lang="en-US" sz="1500" dirty="0">
                <a:solidFill>
                  <a:srgbClr val="273239"/>
                </a:solidFill>
                <a:latin typeface="+mj-lt"/>
              </a:rPr>
              <a:t> and </a:t>
            </a:r>
            <a:r>
              <a:rPr lang="en-US" sz="1500" dirty="0" err="1">
                <a:solidFill>
                  <a:srgbClr val="273239"/>
                </a:solidFill>
                <a:latin typeface="+mj-lt"/>
              </a:rPr>
              <a:t>javax.sql</a:t>
            </a:r>
            <a:r>
              <a:rPr lang="en-US" sz="1500" dirty="0" smtClean="0">
                <a:solidFill>
                  <a:srgbClr val="273239"/>
                </a:solidFill>
                <a:latin typeface="+mj-lt"/>
              </a:rPr>
              <a:t>.</a:t>
            </a:r>
          </a:p>
          <a:p>
            <a:pPr marL="285750" indent="-285750">
              <a:buFont typeface="Arial" panose="020B0604020202020204" pitchFamily="34" charset="0"/>
              <a:buChar char="•"/>
            </a:pPr>
            <a:r>
              <a:rPr lang="en-US" sz="1500" dirty="0" smtClean="0">
                <a:solidFill>
                  <a:srgbClr val="273239"/>
                </a:solidFill>
                <a:latin typeface="+mj-lt"/>
              </a:rPr>
              <a:t>JDBC </a:t>
            </a:r>
            <a:r>
              <a:rPr lang="en-US" sz="1500" dirty="0">
                <a:solidFill>
                  <a:srgbClr val="273239"/>
                </a:solidFill>
                <a:latin typeface="+mj-lt"/>
              </a:rPr>
              <a:t>helps you to write Java applications that manage these three programming activities:</a:t>
            </a:r>
          </a:p>
        </p:txBody>
      </p:sp>
      <p:sp>
        <p:nvSpPr>
          <p:cNvPr id="7" name="Rectangle 6"/>
          <p:cNvSpPr/>
          <p:nvPr/>
        </p:nvSpPr>
        <p:spPr>
          <a:xfrm>
            <a:off x="443553" y="4432925"/>
            <a:ext cx="5663820" cy="1015663"/>
          </a:xfrm>
          <a:prstGeom prst="rect">
            <a:avLst/>
          </a:prstGeom>
        </p:spPr>
        <p:txBody>
          <a:bodyPr wrap="square">
            <a:spAutoFit/>
          </a:bodyPr>
          <a:lstStyle/>
          <a:p>
            <a:pPr marL="342900" indent="-342900">
              <a:buFont typeface="+mj-lt"/>
              <a:buAutoNum type="arabicPeriod"/>
            </a:pPr>
            <a:r>
              <a:rPr lang="en-US" sz="1500" dirty="0">
                <a:solidFill>
                  <a:srgbClr val="273239"/>
                </a:solidFill>
                <a:latin typeface="+mj-lt"/>
              </a:rPr>
              <a:t>Connect to a data source, like a database.</a:t>
            </a:r>
          </a:p>
          <a:p>
            <a:pPr marL="342900" indent="-342900">
              <a:buFont typeface="+mj-lt"/>
              <a:buAutoNum type="arabicPeriod"/>
            </a:pPr>
            <a:r>
              <a:rPr lang="en-US" sz="1500" dirty="0">
                <a:solidFill>
                  <a:srgbClr val="273239"/>
                </a:solidFill>
                <a:latin typeface="+mj-lt"/>
              </a:rPr>
              <a:t>Send queries and update statements to the database</a:t>
            </a:r>
          </a:p>
          <a:p>
            <a:pPr marL="342900" indent="-342900">
              <a:buFont typeface="+mj-lt"/>
              <a:buAutoNum type="arabicPeriod"/>
            </a:pPr>
            <a:r>
              <a:rPr lang="en-US" sz="1500" dirty="0">
                <a:solidFill>
                  <a:srgbClr val="273239"/>
                </a:solidFill>
                <a:latin typeface="+mj-lt"/>
              </a:rPr>
              <a:t>Retrieve and process the results received from the database in answer to your query</a:t>
            </a:r>
          </a:p>
        </p:txBody>
      </p:sp>
      <p:pic>
        <p:nvPicPr>
          <p:cNvPr id="2050" name="Picture 2" descr="https://media.geeksforgeeks.org/wp-content/uploads/JDBCDri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836" y="2140102"/>
            <a:ext cx="5423606" cy="430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48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fade">
                                      <p:cBhvr>
                                        <p:cTn id="28" dur="1000"/>
                                        <p:tgtEl>
                                          <p:spTgt spid="2050"/>
                                        </p:tgtEl>
                                      </p:cBhvr>
                                    </p:animEffect>
                                    <p:anim calcmode="lin" valueType="num">
                                      <p:cBhvr>
                                        <p:cTn id="29" dur="1000" fill="hold"/>
                                        <p:tgtEl>
                                          <p:spTgt spid="2050"/>
                                        </p:tgtEl>
                                        <p:attrNameLst>
                                          <p:attrName>ppt_x</p:attrName>
                                        </p:attrNameLst>
                                      </p:cBhvr>
                                      <p:tavLst>
                                        <p:tav tm="0">
                                          <p:val>
                                            <p:strVal val="#ppt_x"/>
                                          </p:val>
                                        </p:tav>
                                        <p:tav tm="100000">
                                          <p:val>
                                            <p:strVal val="#ppt_x"/>
                                          </p:val>
                                        </p:tav>
                                      </p:tavLst>
                                    </p:anim>
                                    <p:anim calcmode="lin" valueType="num">
                                      <p:cBhvr>
                                        <p:cTn id="30"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3925" y="296753"/>
            <a:ext cx="6055687" cy="1938992"/>
          </a:xfrm>
          <a:prstGeom prst="rect">
            <a:avLst/>
          </a:prstGeom>
        </p:spPr>
        <p:txBody>
          <a:bodyPr wrap="square">
            <a:spAutoFit/>
          </a:bodyPr>
          <a:lstStyle/>
          <a:p>
            <a:pPr fontAlgn="base"/>
            <a:r>
              <a:rPr lang="en-US" sz="1500" dirty="0">
                <a:solidFill>
                  <a:srgbClr val="273239"/>
                </a:solidFill>
                <a:latin typeface="+mj-lt"/>
              </a:rPr>
              <a:t>JDBC drivers are client-side adapters (installed on the client machine, not on the server) that convert requests from Java programs to a protocol that the DBMS can understand. There are 4 types of JDBC drivers</a:t>
            </a:r>
            <a:r>
              <a:rPr lang="en-US" sz="1500" dirty="0" smtClean="0">
                <a:solidFill>
                  <a:srgbClr val="273239"/>
                </a:solidFill>
                <a:latin typeface="+mj-lt"/>
              </a:rPr>
              <a:t>:</a:t>
            </a:r>
          </a:p>
          <a:p>
            <a:pPr fontAlgn="base"/>
            <a:endParaRPr lang="en-US" sz="1500" dirty="0">
              <a:solidFill>
                <a:srgbClr val="273239"/>
              </a:solidFill>
              <a:latin typeface="+mj-lt"/>
            </a:endParaRPr>
          </a:p>
          <a:p>
            <a:pPr marL="800100" lvl="1" indent="-342900" fontAlgn="base">
              <a:buFont typeface="+mj-lt"/>
              <a:buAutoNum type="arabicPeriod"/>
            </a:pPr>
            <a:r>
              <a:rPr lang="en-US" sz="1500" dirty="0">
                <a:solidFill>
                  <a:srgbClr val="273239"/>
                </a:solidFill>
                <a:latin typeface="+mj-lt"/>
              </a:rPr>
              <a:t>Type-1 driver or JDBC-ODBC bridge driver</a:t>
            </a:r>
          </a:p>
          <a:p>
            <a:pPr marL="800100" lvl="1" indent="-342900" fontAlgn="base">
              <a:buFont typeface="+mj-lt"/>
              <a:buAutoNum type="arabicPeriod"/>
            </a:pPr>
            <a:r>
              <a:rPr lang="en-US" sz="1500" dirty="0">
                <a:solidFill>
                  <a:srgbClr val="273239"/>
                </a:solidFill>
                <a:latin typeface="+mj-lt"/>
              </a:rPr>
              <a:t>Type-2 driver or Native-API driver</a:t>
            </a:r>
          </a:p>
          <a:p>
            <a:pPr marL="800100" lvl="1" indent="-342900" fontAlgn="base">
              <a:buFont typeface="+mj-lt"/>
              <a:buAutoNum type="arabicPeriod"/>
            </a:pPr>
            <a:r>
              <a:rPr lang="en-US" sz="1500" dirty="0">
                <a:solidFill>
                  <a:srgbClr val="273239"/>
                </a:solidFill>
                <a:latin typeface="+mj-lt"/>
              </a:rPr>
              <a:t>Type-3 driver or Network Protocol driver</a:t>
            </a:r>
          </a:p>
          <a:p>
            <a:pPr marL="800100" lvl="1" indent="-342900" fontAlgn="base">
              <a:buFont typeface="+mj-lt"/>
              <a:buAutoNum type="arabicPeriod"/>
            </a:pPr>
            <a:r>
              <a:rPr lang="en-US" sz="1500" dirty="0">
                <a:solidFill>
                  <a:srgbClr val="273239"/>
                </a:solidFill>
                <a:latin typeface="+mj-lt"/>
              </a:rPr>
              <a:t>Type-4 driver or Thin driver</a:t>
            </a:r>
            <a:endParaRPr lang="en-US" sz="1500" b="0" i="0" dirty="0">
              <a:solidFill>
                <a:srgbClr val="273239"/>
              </a:solidFill>
              <a:effectLst/>
              <a:latin typeface="+mj-lt"/>
            </a:endParaRPr>
          </a:p>
        </p:txBody>
      </p:sp>
      <p:sp>
        <p:nvSpPr>
          <p:cNvPr id="5" name="Rectangle 4"/>
          <p:cNvSpPr/>
          <p:nvPr/>
        </p:nvSpPr>
        <p:spPr>
          <a:xfrm>
            <a:off x="6096000" y="999698"/>
            <a:ext cx="5960012" cy="1938992"/>
          </a:xfrm>
          <a:prstGeom prst="rect">
            <a:avLst/>
          </a:prstGeom>
        </p:spPr>
        <p:txBody>
          <a:bodyPr wrap="square">
            <a:spAutoFit/>
          </a:bodyPr>
          <a:lstStyle/>
          <a:p>
            <a:pPr algn="ctr" fontAlgn="base"/>
            <a:r>
              <a:rPr lang="en-US" sz="1500" b="1" dirty="0">
                <a:solidFill>
                  <a:srgbClr val="273239"/>
                </a:solidFill>
                <a:latin typeface="+mj-lt"/>
              </a:rPr>
              <a:t>Type-1 </a:t>
            </a:r>
            <a:r>
              <a:rPr lang="en-US" sz="1500" b="1" dirty="0" smtClean="0">
                <a:solidFill>
                  <a:srgbClr val="273239"/>
                </a:solidFill>
                <a:latin typeface="+mj-lt"/>
              </a:rPr>
              <a:t>driver</a:t>
            </a:r>
          </a:p>
          <a:p>
            <a:pPr algn="ctr" fontAlgn="base"/>
            <a:endParaRPr lang="en-US" sz="1500" dirty="0">
              <a:solidFill>
                <a:srgbClr val="273239"/>
              </a:solidFill>
              <a:latin typeface="+mj-lt"/>
            </a:endParaRPr>
          </a:p>
          <a:p>
            <a:pPr fontAlgn="base"/>
            <a:r>
              <a:rPr lang="en-US" sz="1500" dirty="0">
                <a:solidFill>
                  <a:srgbClr val="273239"/>
                </a:solidFill>
                <a:latin typeface="+mj-lt"/>
              </a:rPr>
              <a:t>Type-1 driver or JDBC-ODBC bridge driver uses ODBC driver to connect to the database. The JDBC-ODBC bridge driver converts JDBC method calls into the ODBC function calls. Type-1 driver is also called Universal driver because it can be used to connect to any of the databases</a:t>
            </a:r>
            <a:r>
              <a:rPr lang="en-US" sz="1500" dirty="0" smtClean="0">
                <a:solidFill>
                  <a:srgbClr val="273239"/>
                </a:solidFill>
                <a:latin typeface="+mj-lt"/>
              </a:rPr>
              <a:t>. </a:t>
            </a:r>
          </a:p>
          <a:p>
            <a:pPr fontAlgn="base"/>
            <a:endParaRPr lang="en-US" sz="1500" dirty="0">
              <a:solidFill>
                <a:srgbClr val="273239"/>
              </a:solidFill>
              <a:latin typeface="+mj-lt"/>
            </a:endParaRPr>
          </a:p>
          <a:p>
            <a:pPr fontAlgn="base"/>
            <a:endParaRPr lang="en-US" sz="1500" b="0" i="0" dirty="0">
              <a:solidFill>
                <a:srgbClr val="273239"/>
              </a:solidFill>
              <a:effectLst/>
              <a:latin typeface="+mj-lt"/>
            </a:endParaRPr>
          </a:p>
        </p:txBody>
      </p:sp>
      <p:pic>
        <p:nvPicPr>
          <p:cNvPr id="3074" name="Picture 2" descr="bridge 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23" y="2404705"/>
            <a:ext cx="6313889" cy="32370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611147" y="2766716"/>
            <a:ext cx="3803176" cy="1015663"/>
          </a:xfrm>
          <a:prstGeom prst="rect">
            <a:avLst/>
          </a:prstGeom>
        </p:spPr>
        <p:txBody>
          <a:bodyPr wrap="square">
            <a:spAutoFit/>
          </a:bodyPr>
          <a:lstStyle/>
          <a:p>
            <a:r>
              <a:rPr lang="en-US" sz="1500" b="1" dirty="0">
                <a:solidFill>
                  <a:srgbClr val="610B4B"/>
                </a:solidFill>
                <a:latin typeface="+mj-lt"/>
              </a:rPr>
              <a:t>Advantages</a:t>
            </a:r>
            <a:r>
              <a:rPr lang="en-US" sz="1500" b="1" dirty="0" smtClean="0">
                <a:solidFill>
                  <a:srgbClr val="610B4B"/>
                </a:solidFill>
                <a:latin typeface="+mj-lt"/>
              </a:rPr>
              <a:t>:</a:t>
            </a:r>
          </a:p>
          <a:p>
            <a:endParaRPr lang="en-US" sz="1500" dirty="0">
              <a:solidFill>
                <a:srgbClr val="610B4B"/>
              </a:solidFill>
              <a:latin typeface="+mj-lt"/>
            </a:endParaRPr>
          </a:p>
          <a:p>
            <a:pPr marL="285750" indent="-285750">
              <a:buFont typeface="Arial" panose="020B0604020202020204" pitchFamily="34" charset="0"/>
              <a:buChar char="•"/>
            </a:pPr>
            <a:r>
              <a:rPr lang="en-US" sz="1500" dirty="0">
                <a:solidFill>
                  <a:srgbClr val="000000"/>
                </a:solidFill>
                <a:latin typeface="+mj-lt"/>
              </a:rPr>
              <a:t>easy to use.</a:t>
            </a:r>
          </a:p>
          <a:p>
            <a:pPr marL="285750" indent="-285750">
              <a:buFont typeface="Arial" panose="020B0604020202020204" pitchFamily="34" charset="0"/>
              <a:buChar char="•"/>
            </a:pPr>
            <a:r>
              <a:rPr lang="en-US" sz="1500" dirty="0">
                <a:solidFill>
                  <a:srgbClr val="000000"/>
                </a:solidFill>
                <a:latin typeface="+mj-lt"/>
              </a:rPr>
              <a:t>can be easily connected to any database.</a:t>
            </a:r>
            <a:endParaRPr lang="en-US" sz="1500" b="0" dirty="0">
              <a:solidFill>
                <a:srgbClr val="000000"/>
              </a:solidFill>
              <a:effectLst/>
              <a:latin typeface="+mj-lt"/>
            </a:endParaRPr>
          </a:p>
        </p:txBody>
      </p:sp>
      <p:sp>
        <p:nvSpPr>
          <p:cNvPr id="8" name="Rectangle 7"/>
          <p:cNvSpPr/>
          <p:nvPr/>
        </p:nvSpPr>
        <p:spPr>
          <a:xfrm>
            <a:off x="6264812" y="4047642"/>
            <a:ext cx="5791200" cy="1708160"/>
          </a:xfrm>
          <a:prstGeom prst="rect">
            <a:avLst/>
          </a:prstGeom>
        </p:spPr>
        <p:txBody>
          <a:bodyPr wrap="square">
            <a:spAutoFit/>
          </a:bodyPr>
          <a:lstStyle/>
          <a:p>
            <a:r>
              <a:rPr lang="en-US" sz="1500" b="1" dirty="0">
                <a:solidFill>
                  <a:srgbClr val="610B4B"/>
                </a:solidFill>
                <a:latin typeface="+mj-lt"/>
              </a:rPr>
              <a:t>Disadvantages</a:t>
            </a:r>
            <a:r>
              <a:rPr lang="en-US" sz="1500" b="1" dirty="0" smtClean="0">
                <a:solidFill>
                  <a:srgbClr val="610B4B"/>
                </a:solidFill>
                <a:latin typeface="+mj-lt"/>
              </a:rPr>
              <a:t>:</a:t>
            </a:r>
          </a:p>
          <a:p>
            <a:endParaRPr lang="en-US" sz="1500" b="1" dirty="0">
              <a:solidFill>
                <a:srgbClr val="610B4B"/>
              </a:solidFill>
              <a:latin typeface="+mj-lt"/>
            </a:endParaRPr>
          </a:p>
          <a:p>
            <a:pPr marL="285750" indent="-285750">
              <a:buFont typeface="Arial" panose="020B0604020202020204" pitchFamily="34" charset="0"/>
              <a:buChar char="•"/>
            </a:pPr>
            <a:r>
              <a:rPr lang="en-US" sz="1500" dirty="0">
                <a:latin typeface="+mj-lt"/>
              </a:rPr>
              <a:t>Performance degraded because JDBC method call is converted into the ODBC function calls.</a:t>
            </a:r>
          </a:p>
          <a:p>
            <a:pPr marL="285750" indent="-285750">
              <a:buFont typeface="Arial" panose="020B0604020202020204" pitchFamily="34" charset="0"/>
              <a:buChar char="•"/>
            </a:pPr>
            <a:r>
              <a:rPr lang="en-US" sz="1500" dirty="0">
                <a:latin typeface="+mj-lt"/>
              </a:rPr>
              <a:t>The ODBC driver needs to be installed on the client machine.</a:t>
            </a:r>
          </a:p>
          <a:p>
            <a:r>
              <a:rPr lang="en-US" sz="1500" b="1" dirty="0">
                <a:solidFill>
                  <a:srgbClr val="610B4B"/>
                </a:solidFill>
                <a:latin typeface="+mj-lt"/>
              </a:rPr>
              <a:t/>
            </a:r>
            <a:br>
              <a:rPr lang="en-US" sz="1500" b="1" dirty="0">
                <a:solidFill>
                  <a:srgbClr val="610B4B"/>
                </a:solidFill>
                <a:latin typeface="+mj-lt"/>
              </a:rPr>
            </a:br>
            <a:endParaRPr lang="en-US" sz="1500" b="1" dirty="0">
              <a:solidFill>
                <a:srgbClr val="610B4B"/>
              </a:solidFill>
              <a:latin typeface="+mj-lt"/>
            </a:endParaRPr>
          </a:p>
        </p:txBody>
      </p:sp>
      <p:sp>
        <p:nvSpPr>
          <p:cNvPr id="9" name="Rectangle 8"/>
          <p:cNvSpPr/>
          <p:nvPr/>
        </p:nvSpPr>
        <p:spPr>
          <a:xfrm>
            <a:off x="397350" y="5906995"/>
            <a:ext cx="11734923" cy="553998"/>
          </a:xfrm>
          <a:prstGeom prst="rect">
            <a:avLst/>
          </a:prstGeom>
        </p:spPr>
        <p:txBody>
          <a:bodyPr wrap="square">
            <a:spAutoFit/>
          </a:bodyPr>
          <a:lstStyle/>
          <a:p>
            <a:pPr fontAlgn="base"/>
            <a:r>
              <a:rPr lang="en-US" sz="1500" dirty="0">
                <a:solidFill>
                  <a:srgbClr val="FF0000"/>
                </a:solidFill>
                <a:latin typeface="+mj-lt"/>
              </a:rPr>
              <a:t>In Java 8, the JDBC-ODBC Bridge has been removed. Oracle does not support the JDBC-ODBC Bridge from Java 8. Oracle recommends that you use JDBC drivers provided by the vendor of your database instead of the JDBC-ODBC Bridge.</a:t>
            </a:r>
          </a:p>
        </p:txBody>
      </p:sp>
    </p:spTree>
    <p:extLst>
      <p:ext uri="{BB962C8B-B14F-4D97-AF65-F5344CB8AC3E}">
        <p14:creationId xmlns:p14="http://schemas.microsoft.com/office/powerpoint/2010/main" val="227022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animEffect transition="in" filter="fade">
                                      <p:cBhvr>
                                        <p:cTn id="21" dur="1000"/>
                                        <p:tgtEl>
                                          <p:spTgt spid="3074"/>
                                        </p:tgtEl>
                                      </p:cBhvr>
                                    </p:animEffect>
                                    <p:anim calcmode="lin" valueType="num">
                                      <p:cBhvr>
                                        <p:cTn id="22" dur="1000" fill="hold"/>
                                        <p:tgtEl>
                                          <p:spTgt spid="3074"/>
                                        </p:tgtEl>
                                        <p:attrNameLst>
                                          <p:attrName>ppt_x</p:attrName>
                                        </p:attrNameLst>
                                      </p:cBhvr>
                                      <p:tavLst>
                                        <p:tav tm="0">
                                          <p:val>
                                            <p:strVal val="#ppt_x"/>
                                          </p:val>
                                        </p:tav>
                                        <p:tav tm="100000">
                                          <p:val>
                                            <p:strVal val="#ppt_x"/>
                                          </p:val>
                                        </p:tav>
                                      </p:tavLst>
                                    </p:anim>
                                    <p:anim calcmode="lin" valueType="num">
                                      <p:cBhvr>
                                        <p:cTn id="23"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2801</Words>
  <Application>Microsoft Office PowerPoint</Application>
  <PresentationFormat>Custom</PresentationFormat>
  <Paragraphs>372</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Unit 4:  Database Programming using JDBC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to Connect Java Application with mysql database</vt:lpstr>
      <vt:lpstr>A Java MySQL INSERT example </vt:lpstr>
      <vt:lpstr>Classtest</vt:lpstr>
      <vt:lpstr>PowerPoint Presentation</vt:lpstr>
      <vt:lpstr>PowerPoint Presentation</vt:lpstr>
      <vt:lpstr>PowerPoint Presentation</vt:lpstr>
      <vt:lpstr>PowerPoint Presentation</vt:lpstr>
      <vt:lpstr>Reading and Writing LOBs</vt:lpstr>
      <vt:lpstr>PowerPoint Presentation</vt:lpstr>
      <vt:lpstr>PowerPoint Presentation</vt:lpstr>
      <vt:lpstr>PowerPoint Presentation</vt:lpstr>
      <vt:lpstr>PowerPoint Presentation</vt:lpstr>
      <vt:lpstr>PowerPoint Presentation</vt:lpstr>
      <vt:lpstr>JDBC Scrollable ResultSet :</vt:lpstr>
      <vt:lpstr>PowerPoint Presentation</vt:lpstr>
      <vt:lpstr>PowerPoint Presentation</vt:lpstr>
      <vt:lpstr>PowerPoint Presentation</vt:lpstr>
      <vt:lpstr>PowerPoint Presentation</vt:lpstr>
      <vt:lpstr>PowerPoint Presentation</vt:lpstr>
      <vt:lpstr>JDBC - Updatable ResultSet</vt:lpstr>
      <vt:lpstr>PowerPoint Presentation</vt:lpstr>
      <vt:lpstr>PowerPoint Presentation</vt:lpstr>
      <vt:lpstr>JDBC RowSet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12:  Database Programming using JDBC  [2 hrs]</dc:title>
  <dc:creator>Pratima Pathak</dc:creator>
  <cp:lastModifiedBy>dell</cp:lastModifiedBy>
  <cp:revision>116</cp:revision>
  <dcterms:created xsi:type="dcterms:W3CDTF">2020-02-15T01:58:38Z</dcterms:created>
  <dcterms:modified xsi:type="dcterms:W3CDTF">2021-12-10T00:02:28Z</dcterms:modified>
</cp:coreProperties>
</file>