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7" r:id="rId3"/>
    <p:sldId id="268" r:id="rId4"/>
    <p:sldId id="269" r:id="rId5"/>
    <p:sldId id="270" r:id="rId6"/>
    <p:sldId id="271" r:id="rId7"/>
    <p:sldId id="293" r:id="rId8"/>
    <p:sldId id="294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5" r:id="rId32"/>
    <p:sldId id="26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98A11-0D15-4A19-95B2-7F30A70E26FE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BF2F-7E0B-4B04-84FC-091C6C9AB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0561-59CA-4E68-9063-2E36DF8C21C3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ED1A-AEEA-428F-9EA1-A5B1DE2C9B7A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CDDE-A9F9-44D6-B60A-FB4B984FC862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1" y="1885950"/>
            <a:ext cx="8178800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86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F7C-DE10-431F-8262-185C21F0662C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947B-E5D6-49E7-858C-1533F4904D5F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746F-8653-4E92-9767-BC6E144CED69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A6CD-75D9-4FC9-A37D-50ABD0AE1859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ABDE-930F-4A90-B717-B45BDF4E5F88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7E10-FCDF-434B-8F5B-D7A74E6894BD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821D-5547-48A1-A2E9-DF28E59D0E1D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83A4-F1A1-4B78-AFF8-B8EA6031E4CB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5177-40AA-4FF9-AAD7-A343F207DD89}" type="datetime1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Mining and Data Warehousing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1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Introduction to Data warehousing	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D206F-98E2-420C-8297-EB060F80DEB0}" type="slidenum">
              <a:rPr lang="en-US"/>
              <a:pPr/>
              <a:t>10</a:t>
            </a:fld>
            <a:endParaRPr lang="en-US"/>
          </a:p>
        </p:txBody>
      </p:sp>
      <p:sp>
        <p:nvSpPr>
          <p:cNvPr id="41989" name="AutoShape 2"/>
          <p:cNvSpPr>
            <a:spLocks noChangeArrowheads="1"/>
          </p:cNvSpPr>
          <p:nvPr/>
        </p:nvSpPr>
        <p:spPr bwMode="auto">
          <a:xfrm>
            <a:off x="3124200" y="2895600"/>
            <a:ext cx="2011363" cy="1600200"/>
          </a:xfrm>
          <a:prstGeom prst="flowChartMagneticDisk">
            <a:avLst/>
          </a:prstGeom>
          <a:solidFill>
            <a:srgbClr val="66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304800" y="457200"/>
            <a:ext cx="8534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en-US" sz="3200" b="1" dirty="0" smtClean="0"/>
              <a:t>Data Warehouse Architecture…………</a:t>
            </a:r>
            <a:endParaRPr lang="en-US" sz="4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>
            <a:off x="1295400" y="838200"/>
            <a:ext cx="6705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5"/>
          <p:cNvSpPr>
            <a:spLocks noChangeArrowheads="1"/>
          </p:cNvSpPr>
          <p:nvPr/>
        </p:nvSpPr>
        <p:spPr bwMode="auto">
          <a:xfrm>
            <a:off x="3352800" y="3429000"/>
            <a:ext cx="1554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Warehouse</a:t>
            </a:r>
          </a:p>
        </p:txBody>
      </p:sp>
      <p:sp>
        <p:nvSpPr>
          <p:cNvPr id="41993" name="Oval 6"/>
          <p:cNvSpPr>
            <a:spLocks noChangeArrowheads="1"/>
          </p:cNvSpPr>
          <p:nvPr/>
        </p:nvSpPr>
        <p:spPr bwMode="auto">
          <a:xfrm>
            <a:off x="6781800" y="2057400"/>
            <a:ext cx="1968500" cy="3568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AutoShape 7"/>
          <p:cNvSpPr>
            <a:spLocks noChangeArrowheads="1"/>
          </p:cNvSpPr>
          <p:nvPr/>
        </p:nvSpPr>
        <p:spPr bwMode="auto">
          <a:xfrm>
            <a:off x="5492750" y="3206750"/>
            <a:ext cx="901700" cy="749300"/>
          </a:xfrm>
          <a:prstGeom prst="rightArrow">
            <a:avLst>
              <a:gd name="adj1" fmla="val 75009"/>
              <a:gd name="adj2" fmla="val 601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2667000"/>
            <a:ext cx="1228725" cy="2197100"/>
            <a:chOff x="1238" y="1876"/>
            <a:chExt cx="774" cy="1384"/>
          </a:xfrm>
        </p:grpSpPr>
        <p:sp>
          <p:nvSpPr>
            <p:cNvPr id="42038" name="AutoShape 9"/>
            <p:cNvSpPr>
              <a:spLocks noChangeArrowheads="1"/>
            </p:cNvSpPr>
            <p:nvPr/>
          </p:nvSpPr>
          <p:spPr bwMode="auto">
            <a:xfrm>
              <a:off x="1252" y="1876"/>
              <a:ext cx="760" cy="1384"/>
            </a:xfrm>
            <a:prstGeom prst="rightArrow">
              <a:avLst>
                <a:gd name="adj1" fmla="val 75009"/>
                <a:gd name="adj2" fmla="val 5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Rectangle 10"/>
            <p:cNvSpPr>
              <a:spLocks noChangeArrowheads="1"/>
            </p:cNvSpPr>
            <p:nvPr/>
          </p:nvSpPr>
          <p:spPr bwMode="auto">
            <a:xfrm>
              <a:off x="1238" y="2193"/>
              <a:ext cx="72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Extract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Transform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Load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Refresh</a:t>
              </a:r>
            </a:p>
          </p:txBody>
        </p:sp>
      </p:grp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4953000" y="6172200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OLAP Engine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7086600" y="2743200"/>
            <a:ext cx="16970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Analysis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Query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Reports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Data mining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3733800" y="1676400"/>
            <a:ext cx="1143000" cy="9906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Monitor</a:t>
            </a:r>
          </a:p>
          <a:p>
            <a:pPr algn="ctr" eaLnBrk="0" hangingPunct="0"/>
            <a:r>
              <a:rPr lang="en-US" sz="2000">
                <a:latin typeface="Times New Roman" pitchFamily="18" charset="0"/>
              </a:rPr>
              <a:t>&amp;</a:t>
            </a:r>
          </a:p>
          <a:p>
            <a:pPr algn="ctr" eaLnBrk="0" hangingPunct="0"/>
            <a:r>
              <a:rPr lang="en-US" sz="2000">
                <a:latin typeface="Times New Roman" pitchFamily="18" charset="0"/>
              </a:rPr>
              <a:t>Integrator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09800" y="1676400"/>
            <a:ext cx="931863" cy="914400"/>
            <a:chOff x="288" y="1012"/>
            <a:chExt cx="769" cy="664"/>
          </a:xfrm>
        </p:grpSpPr>
        <p:sp>
          <p:nvSpPr>
            <p:cNvPr id="42035" name="Oval 15"/>
            <p:cNvSpPr>
              <a:spLocks noChangeArrowheads="1"/>
            </p:cNvSpPr>
            <p:nvPr/>
          </p:nvSpPr>
          <p:spPr bwMode="auto">
            <a:xfrm>
              <a:off x="292" y="1437"/>
              <a:ext cx="760" cy="23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Freeform 16"/>
            <p:cNvSpPr>
              <a:spLocks/>
            </p:cNvSpPr>
            <p:nvPr/>
          </p:nvSpPr>
          <p:spPr bwMode="auto">
            <a:xfrm>
              <a:off x="288" y="1159"/>
              <a:ext cx="769" cy="413"/>
            </a:xfrm>
            <a:custGeom>
              <a:avLst/>
              <a:gdLst>
                <a:gd name="T0" fmla="*/ 12 w 769"/>
                <a:gd name="T1" fmla="*/ 412 h 413"/>
                <a:gd name="T2" fmla="*/ 0 w 769"/>
                <a:gd name="T3" fmla="*/ 318 h 413"/>
                <a:gd name="T4" fmla="*/ 0 w 769"/>
                <a:gd name="T5" fmla="*/ 244 h 413"/>
                <a:gd name="T6" fmla="*/ 0 w 769"/>
                <a:gd name="T7" fmla="*/ 147 h 413"/>
                <a:gd name="T8" fmla="*/ 0 w 769"/>
                <a:gd name="T9" fmla="*/ 73 h 413"/>
                <a:gd name="T10" fmla="*/ 0 w 769"/>
                <a:gd name="T11" fmla="*/ 0 h 413"/>
                <a:gd name="T12" fmla="*/ 768 w 769"/>
                <a:gd name="T13" fmla="*/ 10 h 413"/>
                <a:gd name="T14" fmla="*/ 768 w 769"/>
                <a:gd name="T15" fmla="*/ 412 h 413"/>
                <a:gd name="T16" fmla="*/ 768 w 769"/>
                <a:gd name="T17" fmla="*/ 412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9"/>
                <a:gd name="T28" fmla="*/ 0 h 413"/>
                <a:gd name="T29" fmla="*/ 769 w 769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9" h="413">
                  <a:moveTo>
                    <a:pt x="12" y="412"/>
                  </a:moveTo>
                  <a:lnTo>
                    <a:pt x="0" y="318"/>
                  </a:lnTo>
                  <a:lnTo>
                    <a:pt x="0" y="244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68" y="10"/>
                  </a:lnTo>
                  <a:lnTo>
                    <a:pt x="768" y="412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Oval 17"/>
            <p:cNvSpPr>
              <a:spLocks noChangeArrowheads="1"/>
            </p:cNvSpPr>
            <p:nvPr/>
          </p:nvSpPr>
          <p:spPr bwMode="auto">
            <a:xfrm>
              <a:off x="292" y="1012"/>
              <a:ext cx="760" cy="25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0" name="Rectangle 18"/>
          <p:cNvSpPr>
            <a:spLocks noChangeArrowheads="1"/>
          </p:cNvSpPr>
          <p:nvPr/>
        </p:nvSpPr>
        <p:spPr bwMode="auto">
          <a:xfrm>
            <a:off x="2286000" y="2057400"/>
            <a:ext cx="85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Metadata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2001" name="Line 19"/>
          <p:cNvSpPr>
            <a:spLocks noChangeShapeType="1"/>
          </p:cNvSpPr>
          <p:nvPr/>
        </p:nvSpPr>
        <p:spPr bwMode="auto">
          <a:xfrm>
            <a:off x="3124200" y="2133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Rectangle 20"/>
          <p:cNvSpPr>
            <a:spLocks noChangeArrowheads="1"/>
          </p:cNvSpPr>
          <p:nvPr/>
        </p:nvSpPr>
        <p:spPr bwMode="auto">
          <a:xfrm>
            <a:off x="152400" y="60960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Data Sources</a:t>
            </a:r>
          </a:p>
        </p:txBody>
      </p:sp>
      <p:sp>
        <p:nvSpPr>
          <p:cNvPr id="42003" name="Rectangle 21"/>
          <p:cNvSpPr>
            <a:spLocks noChangeArrowheads="1"/>
          </p:cNvSpPr>
          <p:nvPr/>
        </p:nvSpPr>
        <p:spPr bwMode="auto">
          <a:xfrm>
            <a:off x="6934200" y="6172200"/>
            <a:ext cx="2022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Front-End Tools</a:t>
            </a:r>
          </a:p>
        </p:txBody>
      </p:sp>
      <p:sp>
        <p:nvSpPr>
          <p:cNvPr id="42004" name="Rectangle 22"/>
          <p:cNvSpPr>
            <a:spLocks noChangeArrowheads="1"/>
          </p:cNvSpPr>
          <p:nvPr/>
        </p:nvSpPr>
        <p:spPr bwMode="auto">
          <a:xfrm>
            <a:off x="5470525" y="33369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Serve</a:t>
            </a:r>
          </a:p>
        </p:txBody>
      </p:sp>
      <p:sp>
        <p:nvSpPr>
          <p:cNvPr id="42005" name="AutoShape 23"/>
          <p:cNvSpPr>
            <a:spLocks noChangeArrowheads="1"/>
          </p:cNvSpPr>
          <p:nvPr/>
        </p:nvSpPr>
        <p:spPr bwMode="auto">
          <a:xfrm>
            <a:off x="5791200" y="2362200"/>
            <a:ext cx="7556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AutoShape 24"/>
          <p:cNvSpPr>
            <a:spLocks noChangeArrowheads="1"/>
          </p:cNvSpPr>
          <p:nvPr/>
        </p:nvSpPr>
        <p:spPr bwMode="auto">
          <a:xfrm>
            <a:off x="5867400" y="4343400"/>
            <a:ext cx="6794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AutoShape 25"/>
          <p:cNvSpPr>
            <a:spLocks noChangeArrowheads="1"/>
          </p:cNvSpPr>
          <p:nvPr/>
        </p:nvSpPr>
        <p:spPr bwMode="auto">
          <a:xfrm>
            <a:off x="32766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AutoShape 26"/>
          <p:cNvSpPr>
            <a:spLocks noChangeArrowheads="1"/>
          </p:cNvSpPr>
          <p:nvPr/>
        </p:nvSpPr>
        <p:spPr bwMode="auto">
          <a:xfrm>
            <a:off x="46482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AutoShape 27"/>
          <p:cNvSpPr>
            <a:spLocks noChangeArrowheads="1"/>
          </p:cNvSpPr>
          <p:nvPr/>
        </p:nvSpPr>
        <p:spPr bwMode="auto">
          <a:xfrm>
            <a:off x="39624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8"/>
          <p:cNvSpPr>
            <a:spLocks noChangeArrowheads="1"/>
          </p:cNvSpPr>
          <p:nvPr/>
        </p:nvSpPr>
        <p:spPr bwMode="auto">
          <a:xfrm>
            <a:off x="3657600" y="5562600"/>
            <a:ext cx="102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Data Marts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2011" name="Line 29"/>
          <p:cNvSpPr>
            <a:spLocks noChangeShapeType="1"/>
          </p:cNvSpPr>
          <p:nvPr/>
        </p:nvSpPr>
        <p:spPr bwMode="auto">
          <a:xfrm flipV="1">
            <a:off x="5029200" y="27432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30"/>
          <p:cNvSpPr>
            <a:spLocks noChangeShapeType="1"/>
          </p:cNvSpPr>
          <p:nvPr/>
        </p:nvSpPr>
        <p:spPr bwMode="auto">
          <a:xfrm flipV="1">
            <a:off x="5334000" y="48768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AutoShape 31"/>
          <p:cNvSpPr>
            <a:spLocks noChangeArrowheads="1"/>
          </p:cNvSpPr>
          <p:nvPr/>
        </p:nvSpPr>
        <p:spPr bwMode="auto">
          <a:xfrm>
            <a:off x="3048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14" name="AutoShape 32"/>
          <p:cNvSpPr>
            <a:spLocks noChangeArrowheads="1"/>
          </p:cNvSpPr>
          <p:nvPr/>
        </p:nvSpPr>
        <p:spPr bwMode="auto">
          <a:xfrm>
            <a:off x="3810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15" name="AutoShape 33"/>
          <p:cNvSpPr>
            <a:spLocks noChangeArrowheads="1"/>
          </p:cNvSpPr>
          <p:nvPr/>
        </p:nvSpPr>
        <p:spPr bwMode="auto">
          <a:xfrm>
            <a:off x="4572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8600" y="1524000"/>
            <a:ext cx="1590675" cy="3879850"/>
            <a:chOff x="148" y="1440"/>
            <a:chExt cx="1002" cy="2444"/>
          </a:xfrm>
        </p:grpSpPr>
        <p:sp>
          <p:nvSpPr>
            <p:cNvPr id="42027" name="Oval 35"/>
            <p:cNvSpPr>
              <a:spLocks noChangeArrowheads="1"/>
            </p:cNvSpPr>
            <p:nvPr/>
          </p:nvSpPr>
          <p:spPr bwMode="auto">
            <a:xfrm>
              <a:off x="576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Oval 36"/>
            <p:cNvSpPr>
              <a:spLocks noChangeArrowheads="1"/>
            </p:cNvSpPr>
            <p:nvPr/>
          </p:nvSpPr>
          <p:spPr bwMode="auto">
            <a:xfrm>
              <a:off x="148" y="1440"/>
              <a:ext cx="1000" cy="24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Oval 37"/>
            <p:cNvSpPr>
              <a:spLocks noChangeArrowheads="1"/>
            </p:cNvSpPr>
            <p:nvPr/>
          </p:nvSpPr>
          <p:spPr bwMode="auto">
            <a:xfrm>
              <a:off x="240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Rectangle 38"/>
            <p:cNvSpPr>
              <a:spLocks noChangeArrowheads="1"/>
            </p:cNvSpPr>
            <p:nvPr/>
          </p:nvSpPr>
          <p:spPr bwMode="auto">
            <a:xfrm>
              <a:off x="240" y="2448"/>
              <a:ext cx="91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Operational 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DBs</a:t>
              </a:r>
            </a:p>
          </p:txBody>
        </p:sp>
        <p:sp>
          <p:nvSpPr>
            <p:cNvPr id="42031" name="Rectangle 39"/>
            <p:cNvSpPr>
              <a:spLocks noChangeArrowheads="1"/>
            </p:cNvSpPr>
            <p:nvPr/>
          </p:nvSpPr>
          <p:spPr bwMode="auto">
            <a:xfrm>
              <a:off x="288" y="1776"/>
              <a:ext cx="6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Other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sources</a:t>
              </a:r>
            </a:p>
          </p:txBody>
        </p:sp>
        <p:sp>
          <p:nvSpPr>
            <p:cNvPr id="42032" name="AutoShape 40"/>
            <p:cNvSpPr>
              <a:spLocks noChangeArrowheads="1"/>
            </p:cNvSpPr>
            <p:nvPr/>
          </p:nvSpPr>
          <p:spPr bwMode="auto">
            <a:xfrm>
              <a:off x="365" y="3398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33" name="AutoShape 41"/>
            <p:cNvSpPr>
              <a:spLocks noChangeArrowheads="1"/>
            </p:cNvSpPr>
            <p:nvPr/>
          </p:nvSpPr>
          <p:spPr bwMode="auto">
            <a:xfrm>
              <a:off x="461" y="3129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34" name="AutoShape 42"/>
            <p:cNvSpPr>
              <a:spLocks noChangeArrowheads="1"/>
            </p:cNvSpPr>
            <p:nvPr/>
          </p:nvSpPr>
          <p:spPr bwMode="auto">
            <a:xfrm>
              <a:off x="615" y="2851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017" name="Line 43"/>
          <p:cNvSpPr>
            <a:spLocks noChangeShapeType="1"/>
          </p:cNvSpPr>
          <p:nvPr/>
        </p:nvSpPr>
        <p:spPr bwMode="auto">
          <a:xfrm>
            <a:off x="1905000" y="15240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44"/>
          <p:cNvSpPr>
            <a:spLocks noChangeShapeType="1"/>
          </p:cNvSpPr>
          <p:nvPr/>
        </p:nvSpPr>
        <p:spPr bwMode="auto">
          <a:xfrm>
            <a:off x="54102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Line 45"/>
          <p:cNvSpPr>
            <a:spLocks noChangeShapeType="1"/>
          </p:cNvSpPr>
          <p:nvPr/>
        </p:nvSpPr>
        <p:spPr bwMode="auto">
          <a:xfrm>
            <a:off x="66294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Text Box 46"/>
          <p:cNvSpPr txBox="1">
            <a:spLocks noChangeArrowheads="1"/>
          </p:cNvSpPr>
          <p:nvPr/>
        </p:nvSpPr>
        <p:spPr bwMode="auto">
          <a:xfrm>
            <a:off x="2838450" y="6172200"/>
            <a:ext cx="1581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Data Storage</a:t>
            </a:r>
          </a:p>
        </p:txBody>
      </p:sp>
      <p:sp>
        <p:nvSpPr>
          <p:cNvPr id="42021" name="AutoShape 47"/>
          <p:cNvSpPr>
            <a:spLocks/>
          </p:cNvSpPr>
          <p:nvPr/>
        </p:nvSpPr>
        <p:spPr bwMode="auto">
          <a:xfrm rot="5400000">
            <a:off x="952500" y="5219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AutoShape 48"/>
          <p:cNvSpPr>
            <a:spLocks/>
          </p:cNvSpPr>
          <p:nvPr/>
        </p:nvSpPr>
        <p:spPr bwMode="auto">
          <a:xfrm rot="5400000">
            <a:off x="3505200" y="4419600"/>
            <a:ext cx="152400" cy="32004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AutoShape 49"/>
          <p:cNvSpPr>
            <a:spLocks/>
          </p:cNvSpPr>
          <p:nvPr/>
        </p:nvSpPr>
        <p:spPr bwMode="auto">
          <a:xfrm rot="5400000">
            <a:off x="5981700" y="54483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AutoShape 50"/>
          <p:cNvSpPr>
            <a:spLocks/>
          </p:cNvSpPr>
          <p:nvPr/>
        </p:nvSpPr>
        <p:spPr bwMode="auto">
          <a:xfrm rot="5400000">
            <a:off x="7734300" y="49911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Rectangle 51"/>
          <p:cNvSpPr>
            <a:spLocks noChangeArrowheads="1"/>
          </p:cNvSpPr>
          <p:nvPr/>
        </p:nvSpPr>
        <p:spPr bwMode="auto">
          <a:xfrm>
            <a:off x="5334000" y="1905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OLAP Server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2026" name="Line 52"/>
          <p:cNvSpPr>
            <a:spLocks noChangeShapeType="1"/>
          </p:cNvSpPr>
          <p:nvPr/>
        </p:nvSpPr>
        <p:spPr bwMode="auto">
          <a:xfrm>
            <a:off x="3048000" y="2590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Components of Data Warehouse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u="sng" dirty="0" smtClean="0"/>
              <a:t>Load Manager</a:t>
            </a:r>
          </a:p>
          <a:p>
            <a:pPr lvl="1" algn="just"/>
            <a:r>
              <a:rPr lang="en-US" dirty="0" smtClean="0"/>
              <a:t>Responsible for loading the extracted clean data into data warehouse</a:t>
            </a:r>
          </a:p>
          <a:p>
            <a:pPr algn="just"/>
            <a:r>
              <a:rPr lang="en-US" b="1" u="sng" dirty="0" smtClean="0"/>
              <a:t>Query Manager</a:t>
            </a:r>
          </a:p>
          <a:p>
            <a:pPr lvl="1" algn="just"/>
            <a:r>
              <a:rPr lang="en-US" dirty="0" smtClean="0"/>
              <a:t>Responsible for handling the user query</a:t>
            </a:r>
          </a:p>
          <a:p>
            <a:pPr lvl="1" algn="just"/>
            <a:r>
              <a:rPr lang="en-US" dirty="0" smtClean="0"/>
              <a:t>Scheduling the query</a:t>
            </a:r>
          </a:p>
          <a:p>
            <a:pPr lvl="1" algn="just"/>
            <a:r>
              <a:rPr lang="en-US" dirty="0" smtClean="0"/>
              <a:t>Directing the query to the relevant data cube</a:t>
            </a:r>
          </a:p>
          <a:p>
            <a:pPr algn="just"/>
            <a:r>
              <a:rPr lang="en-US" b="1" u="sng" dirty="0" smtClean="0"/>
              <a:t>Warehouse Manager</a:t>
            </a:r>
          </a:p>
          <a:p>
            <a:pPr lvl="1" algn="just"/>
            <a:r>
              <a:rPr lang="en-US" dirty="0" smtClean="0"/>
              <a:t>Responsible for maintaining the integrity and consistency of data warehouse</a:t>
            </a:r>
          </a:p>
          <a:p>
            <a:pPr lvl="1" algn="just"/>
            <a:r>
              <a:rPr lang="en-US" dirty="0" smtClean="0"/>
              <a:t>Disaster management</a:t>
            </a:r>
          </a:p>
          <a:p>
            <a:pPr lvl="1" algn="just"/>
            <a:r>
              <a:rPr lang="en-US" dirty="0" smtClean="0"/>
              <a:t>Regular back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Database Vs Data Warehouse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Data warehouse technology includes a set of concepts and methods that offer the users useful information for decision making</a:t>
            </a:r>
          </a:p>
          <a:p>
            <a:pPr algn="just"/>
            <a:r>
              <a:rPr lang="en-US" sz="2800" dirty="0" smtClean="0"/>
              <a:t>The necessity to build a data warehouse arises from the necessity to improve the quality of information in the organization</a:t>
            </a:r>
          </a:p>
          <a:p>
            <a:pPr algn="just"/>
            <a:r>
              <a:rPr lang="en-US" sz="2800" dirty="0" smtClean="0"/>
              <a:t>A database is an application-oriented collection of data</a:t>
            </a:r>
          </a:p>
          <a:p>
            <a:pPr algn="just"/>
            <a:r>
              <a:rPr lang="en-US" sz="2800" dirty="0" smtClean="0"/>
              <a:t>A data warehouse is a subject-oriented collection of data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81E0-8E80-44BC-A816-A84B94560D6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31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OLTP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OLTP (On-line Transaction Processing)</a:t>
            </a:r>
            <a:r>
              <a:rPr lang="en-US" dirty="0"/>
              <a:t> is characterized by a large number of short on-line transactions (INSERT, UPDATE, DELETE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emphasis for OLTP systems is put on very fast query processing, maintaining data integrity in multi-access environments and an effectiveness measured by number of transactions per </a:t>
            </a:r>
            <a:r>
              <a:rPr lang="en-US" dirty="0" smtClean="0"/>
              <a:t>second</a:t>
            </a:r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OLTP database there is detailed and current data, and schema used to store transactional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81E0-8E80-44BC-A816-A84B94560D6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OLAP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OLAP (On-line Analytical Processing)</a:t>
            </a:r>
            <a:r>
              <a:rPr lang="en-US" dirty="0"/>
              <a:t> is characterized by relatively low volume of </a:t>
            </a:r>
            <a:r>
              <a:rPr lang="en-US" dirty="0" smtClean="0"/>
              <a:t>transactions</a:t>
            </a:r>
            <a:endParaRPr lang="en-US" dirty="0"/>
          </a:p>
          <a:p>
            <a:pPr algn="just"/>
            <a:r>
              <a:rPr lang="en-US" dirty="0" smtClean="0"/>
              <a:t>Queries </a:t>
            </a:r>
            <a:r>
              <a:rPr lang="en-US" dirty="0"/>
              <a:t>are often very complex and involve </a:t>
            </a:r>
            <a:r>
              <a:rPr lang="en-US" dirty="0" smtClean="0"/>
              <a:t>aggregations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For OLAP systems a response time is an effectiveness </a:t>
            </a:r>
            <a:r>
              <a:rPr lang="en-US" dirty="0" smtClean="0"/>
              <a:t>measure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OLAP applications are widely used by Data Mining </a:t>
            </a:r>
            <a:r>
              <a:rPr lang="en-US" dirty="0" smtClean="0"/>
              <a:t>techniques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 OLAP database there is aggregated, historical data, stored in multi-dimensional </a:t>
            </a:r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81E0-8E80-44BC-A816-A84B94560D6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61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algn="l"/>
            <a:r>
              <a:rPr lang="en-US" altLang="en-US" b="1" dirty="0"/>
              <a:t>OLTP vs. OLAP</a:t>
            </a:r>
          </a:p>
        </p:txBody>
      </p:sp>
      <p:graphicFrame>
        <p:nvGraphicFramePr>
          <p:cNvPr id="547843" name="Object 3"/>
          <p:cNvGraphicFramePr>
            <a:graphicFrameLocks/>
          </p:cNvGraphicFramePr>
          <p:nvPr>
            <p:ph type="tbl" idx="1"/>
          </p:nvPr>
        </p:nvGraphicFramePr>
        <p:xfrm>
          <a:off x="1620442" y="1676400"/>
          <a:ext cx="5959078" cy="4876800"/>
        </p:xfrm>
        <a:graphic>
          <a:graphicData uri="http://schemas.openxmlformats.org/presentationml/2006/ole">
            <p:oleObj spid="_x0000_s69634" name="Document" r:id="rId3" imgW="11172825" imgH="6858000" progId="Word.Document.8">
              <p:embed/>
            </p:oleObj>
          </a:graphicData>
        </a:graphic>
      </p:graphicFrame>
      <p:sp>
        <p:nvSpPr>
          <p:cNvPr id="547844" name="Line 4"/>
          <p:cNvSpPr>
            <a:spLocks noChangeShapeType="1"/>
          </p:cNvSpPr>
          <p:nvPr/>
        </p:nvSpPr>
        <p:spPr bwMode="auto">
          <a:xfrm flipH="1">
            <a:off x="1771650" y="16764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845" name="Line 5"/>
          <p:cNvSpPr>
            <a:spLocks noChangeShapeType="1"/>
          </p:cNvSpPr>
          <p:nvPr/>
        </p:nvSpPr>
        <p:spPr bwMode="auto">
          <a:xfrm flipH="1">
            <a:off x="1657350" y="6400800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846" name="Line 6"/>
          <p:cNvSpPr>
            <a:spLocks noChangeShapeType="1"/>
          </p:cNvSpPr>
          <p:nvPr/>
        </p:nvSpPr>
        <p:spPr bwMode="auto">
          <a:xfrm>
            <a:off x="7600950" y="1676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1657350" y="16764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8954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Multidimensional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multidimensional data model</a:t>
            </a:r>
            <a:r>
              <a:rPr lang="en-US" dirty="0"/>
              <a:t> is an integral part of On-Line Analytical Processing, or OLAP. </a:t>
            </a: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OLAP is on-line, it must provide answers quickly; analysts pose iterative queries during interactive sessions, not in batch jobs that run overnight.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because OLAP is also analytic, the queries are </a:t>
            </a:r>
            <a:r>
              <a:rPr lang="en-US" dirty="0" smtClean="0"/>
              <a:t>complex</a:t>
            </a:r>
          </a:p>
          <a:p>
            <a:pPr algn="just"/>
            <a:r>
              <a:rPr lang="en-US" dirty="0" smtClean="0"/>
              <a:t>T</a:t>
            </a:r>
            <a:r>
              <a:rPr lang="en-US" dirty="0"/>
              <a:t>he multidimensional data model is designed to solve complex queries in real time</a:t>
            </a:r>
            <a:r>
              <a:rPr lang="en-US" dirty="0" smtClean="0"/>
              <a:t>.</a:t>
            </a:r>
          </a:p>
          <a:p>
            <a:pPr algn="just"/>
            <a:r>
              <a:rPr lang="en-US" altLang="en-US" dirty="0" smtClean="0"/>
              <a:t>Logical view of the enterprise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81E0-8E80-44BC-A816-A84B94560D6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57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Multidimensional Data Model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066800"/>
            <a:ext cx="7781925" cy="274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A114-7F1E-4FF3-9081-9F6B39BB991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762375"/>
            <a:ext cx="41719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Conceptual Modeling of Data Warehouses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</a:pPr>
            <a:r>
              <a:rPr lang="en-US" sz="2400" dirty="0" smtClean="0"/>
              <a:t>Modeling data warehouses: dimensions &amp; measures</a:t>
            </a:r>
          </a:p>
          <a:p>
            <a:pPr lvl="1" algn="just">
              <a:lnSpc>
                <a:spcPct val="130000"/>
              </a:lnSpc>
              <a:spcBef>
                <a:spcPct val="10000"/>
              </a:spcBef>
            </a:pPr>
            <a:r>
              <a:rPr lang="en-US" sz="2400" b="1" i="1" u="sng" dirty="0" smtClean="0">
                <a:solidFill>
                  <a:srgbClr val="FF0000"/>
                </a:solidFill>
              </a:rPr>
              <a:t>Star schema</a:t>
            </a:r>
            <a:r>
              <a:rPr lang="en-US" sz="2400" dirty="0" smtClean="0"/>
              <a:t>: A fact table in the middle connected to a set of dimension tables </a:t>
            </a:r>
          </a:p>
          <a:p>
            <a:pPr lvl="1" algn="just">
              <a:lnSpc>
                <a:spcPct val="130000"/>
              </a:lnSpc>
              <a:spcBef>
                <a:spcPct val="10000"/>
              </a:spcBef>
            </a:pPr>
            <a:r>
              <a:rPr lang="en-US" sz="2400" b="1" i="1" u="sng" dirty="0" smtClean="0">
                <a:solidFill>
                  <a:srgbClr val="FF0000"/>
                </a:solidFill>
              </a:rPr>
              <a:t>Snowflake schema</a:t>
            </a:r>
            <a:r>
              <a:rPr lang="en-US" sz="2400" dirty="0" smtClean="0"/>
              <a:t>:  A refinement of star schema where some dimensional hierarchy is normalized into a set of smaller dimension tables, forming a shape similar to snowflake</a:t>
            </a:r>
          </a:p>
          <a:p>
            <a:pPr lvl="1" algn="just">
              <a:lnSpc>
                <a:spcPct val="130000"/>
              </a:lnSpc>
              <a:spcBef>
                <a:spcPct val="10000"/>
              </a:spcBef>
            </a:pPr>
            <a:r>
              <a:rPr lang="en-US" sz="2400" b="1" i="1" u="sng" dirty="0" smtClean="0">
                <a:solidFill>
                  <a:srgbClr val="FF0000"/>
                </a:solidFill>
              </a:rPr>
              <a:t>Fact constellations</a:t>
            </a:r>
            <a:r>
              <a:rPr lang="en-US" sz="2400" dirty="0" smtClean="0"/>
              <a:t>:  Multiple fact tables share dimension tables, viewed as a collection of stars, therefore called galaxy schema or fact constellation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A22790-41D7-4C6F-B7D9-9F95E18BAD43}" type="slidenum">
              <a:rPr lang="en-US"/>
              <a:pPr/>
              <a:t>19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90538"/>
            <a:ext cx="7772400" cy="4984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smtClean="0"/>
              <a:t>Example of Star Schema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9850" y="1676400"/>
            <a:ext cx="2495550" cy="4305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3548063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21544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time_key</a:t>
              </a:r>
              <a:endParaRPr 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day_of_the_week</a:t>
              </a:r>
              <a:endParaRPr 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21545" name="Rectangle 8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04000" y="3867150"/>
            <a:ext cx="1831975" cy="1884363"/>
            <a:chOff x="684" y="2196"/>
            <a:chExt cx="1140" cy="1168"/>
          </a:xfrm>
        </p:grpSpPr>
        <p:sp>
          <p:nvSpPr>
            <p:cNvPr id="21542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40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state_or_province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21543" name="Rectangle 11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3451225" y="2279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3548063" y="2697163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3581400" y="274320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3582988" y="319246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3548063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3582988" y="363855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3548063" y="4090988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3581400" y="4114800"/>
            <a:ext cx="2065338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3548063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21"/>
          <p:cNvSpPr>
            <a:spLocks noChangeArrowheads="1"/>
          </p:cNvSpPr>
          <p:nvPr/>
        </p:nvSpPr>
        <p:spPr bwMode="auto">
          <a:xfrm>
            <a:off x="3582988" y="460692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21524" name="Rectangle 22"/>
          <p:cNvSpPr>
            <a:spLocks noChangeArrowheads="1"/>
          </p:cNvSpPr>
          <p:nvPr/>
        </p:nvSpPr>
        <p:spPr bwMode="auto">
          <a:xfrm>
            <a:off x="3548063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3"/>
          <p:cNvSpPr>
            <a:spLocks noChangeArrowheads="1"/>
          </p:cNvSpPr>
          <p:nvPr/>
        </p:nvSpPr>
        <p:spPr bwMode="auto">
          <a:xfrm>
            <a:off x="3582988" y="505142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21526" name="Rectangle 24"/>
          <p:cNvSpPr>
            <a:spLocks noChangeArrowheads="1"/>
          </p:cNvSpPr>
          <p:nvPr/>
        </p:nvSpPr>
        <p:spPr bwMode="auto">
          <a:xfrm>
            <a:off x="3548063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25"/>
          <p:cNvSpPr>
            <a:spLocks noChangeArrowheads="1"/>
          </p:cNvSpPr>
          <p:nvPr/>
        </p:nvSpPr>
        <p:spPr bwMode="auto">
          <a:xfrm>
            <a:off x="3563938" y="5497513"/>
            <a:ext cx="1995487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21528" name="Rectangle 26"/>
          <p:cNvSpPr>
            <a:spLocks noChangeArrowheads="1"/>
          </p:cNvSpPr>
          <p:nvPr/>
        </p:nvSpPr>
        <p:spPr bwMode="auto">
          <a:xfrm>
            <a:off x="2057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21529" name="Line 27"/>
          <p:cNvSpPr>
            <a:spLocks noChangeShapeType="1"/>
          </p:cNvSpPr>
          <p:nvPr/>
        </p:nvSpPr>
        <p:spPr bwMode="auto">
          <a:xfrm flipV="1">
            <a:off x="2771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8"/>
          <p:cNvSpPr>
            <a:spLocks noChangeShapeType="1"/>
          </p:cNvSpPr>
          <p:nvPr/>
        </p:nvSpPr>
        <p:spPr bwMode="auto">
          <a:xfrm flipV="1">
            <a:off x="2752725" y="532447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 flipV="1">
            <a:off x="2752725" y="569277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30"/>
          <p:cNvSpPr>
            <a:spLocks noChangeShapeType="1"/>
          </p:cNvSpPr>
          <p:nvPr/>
        </p:nvSpPr>
        <p:spPr bwMode="auto">
          <a:xfrm flipH="1">
            <a:off x="2328863" y="394970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31"/>
          <p:cNvSpPr>
            <a:spLocks noChangeShapeType="1"/>
          </p:cNvSpPr>
          <p:nvPr/>
        </p:nvSpPr>
        <p:spPr bwMode="auto">
          <a:xfrm flipH="1" flipV="1">
            <a:off x="2133600" y="2514600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32"/>
          <p:cNvSpPr>
            <a:spLocks noChangeShapeType="1"/>
          </p:cNvSpPr>
          <p:nvPr/>
        </p:nvSpPr>
        <p:spPr bwMode="auto">
          <a:xfrm>
            <a:off x="5580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Line 33"/>
          <p:cNvSpPr>
            <a:spLocks noChangeShapeType="1"/>
          </p:cNvSpPr>
          <p:nvPr/>
        </p:nvSpPr>
        <p:spPr bwMode="auto">
          <a:xfrm flipV="1">
            <a:off x="5580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610350" y="1600200"/>
            <a:ext cx="1438275" cy="1925638"/>
            <a:chOff x="3796" y="983"/>
            <a:chExt cx="896" cy="1194"/>
          </a:xfrm>
        </p:grpSpPr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21541" name="Text Box 36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38200" y="3886200"/>
            <a:ext cx="1509713" cy="1393825"/>
            <a:chOff x="3844" y="2426"/>
            <a:chExt cx="939" cy="864"/>
          </a:xfrm>
        </p:grpSpPr>
        <p:sp>
          <p:nvSpPr>
            <p:cNvPr id="21538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branch_key</a:t>
              </a:r>
              <a:endParaRPr 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branch_name</a:t>
              </a:r>
              <a:endParaRPr 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branch_type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21539" name="Text Box 39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Warehouse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mtClean="0"/>
              <a:t>A</a:t>
            </a:r>
            <a:r>
              <a:rPr lang="en-US" dirty="0" smtClean="0"/>
              <a:t> data warehouse is constructed by integrating data from multiple heterogeneous sources that support analytical reporting, structured queries, and decision making</a:t>
            </a:r>
          </a:p>
          <a:p>
            <a:pPr algn="just"/>
            <a:r>
              <a:rPr lang="en-US" dirty="0" smtClean="0"/>
              <a:t>Data warehousing is the process of constructing and using a data warehouse</a:t>
            </a:r>
          </a:p>
          <a:p>
            <a:pPr algn="just"/>
            <a:r>
              <a:rPr lang="en-US" dirty="0" smtClean="0"/>
              <a:t>Nature of Data Warehouse</a:t>
            </a:r>
          </a:p>
          <a:p>
            <a:pPr lvl="1" algn="just"/>
            <a:r>
              <a:rPr lang="en-US" dirty="0" smtClean="0"/>
              <a:t>Subject Oriented</a:t>
            </a:r>
          </a:p>
          <a:p>
            <a:pPr lvl="1" algn="just"/>
            <a:r>
              <a:rPr lang="en-US" dirty="0" smtClean="0"/>
              <a:t>Integrated</a:t>
            </a:r>
          </a:p>
          <a:p>
            <a:pPr lvl="1" algn="just"/>
            <a:r>
              <a:rPr lang="en-US" dirty="0" smtClean="0"/>
              <a:t>Non Volatile</a:t>
            </a:r>
          </a:p>
          <a:p>
            <a:pPr lvl="1" algn="just"/>
            <a:r>
              <a:rPr lang="en-US" dirty="0" smtClean="0"/>
              <a:t>Time 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4196E1-C1D5-4F5B-9474-A6A6C88F8530}" type="slidenum">
              <a:rPr lang="en-US"/>
              <a:pPr/>
              <a:t>20</a:t>
            </a:fld>
            <a:endParaRPr lang="en-US"/>
          </a:p>
        </p:txBody>
      </p:sp>
      <p:sp>
        <p:nvSpPr>
          <p:cNvPr id="225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5300" y="490538"/>
            <a:ext cx="7772400" cy="4984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smtClean="0"/>
              <a:t>Example of Snowflake Schema</a:t>
            </a:r>
          </a:p>
        </p:txBody>
      </p:sp>
      <p:sp>
        <p:nvSpPr>
          <p:cNvPr id="22534" name="Rectangle 1028"/>
          <p:cNvSpPr>
            <a:spLocks noChangeArrowheads="1"/>
          </p:cNvSpPr>
          <p:nvPr/>
        </p:nvSpPr>
        <p:spPr bwMode="auto">
          <a:xfrm>
            <a:off x="3317875" y="3105150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22575" name="Rectangle 1030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22576" name="Rectangle 1031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5943600" y="3810000"/>
            <a:ext cx="1374775" cy="1331913"/>
            <a:chOff x="684" y="2196"/>
            <a:chExt cx="1298" cy="834"/>
          </a:xfrm>
        </p:grpSpPr>
        <p:sp>
          <p:nvSpPr>
            <p:cNvPr id="22573" name="Rectangle 1033"/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city_key</a:t>
              </a:r>
            </a:p>
          </p:txBody>
        </p:sp>
        <p:sp>
          <p:nvSpPr>
            <p:cNvPr id="22574" name="Rectangle 1034"/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22537" name="Rectangle 1035"/>
          <p:cNvSpPr>
            <a:spLocks noChangeArrowheads="1"/>
          </p:cNvSpPr>
          <p:nvPr/>
        </p:nvSpPr>
        <p:spPr bwMode="auto">
          <a:xfrm>
            <a:off x="3275013" y="2152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22538" name="Rectangle 1036"/>
          <p:cNvSpPr>
            <a:spLocks noChangeArrowheads="1"/>
          </p:cNvSpPr>
          <p:nvPr/>
        </p:nvSpPr>
        <p:spPr bwMode="auto">
          <a:xfrm>
            <a:off x="3317875" y="2640013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037"/>
          <p:cNvSpPr>
            <a:spLocks noChangeArrowheads="1"/>
          </p:cNvSpPr>
          <p:nvPr/>
        </p:nvSpPr>
        <p:spPr bwMode="auto">
          <a:xfrm>
            <a:off x="3351213" y="268605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22540" name="Rectangle 1038"/>
          <p:cNvSpPr>
            <a:spLocks noChangeArrowheads="1"/>
          </p:cNvSpPr>
          <p:nvPr/>
        </p:nvSpPr>
        <p:spPr bwMode="auto">
          <a:xfrm>
            <a:off x="3352800" y="313531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22541" name="Rectangle 1039"/>
          <p:cNvSpPr>
            <a:spLocks noChangeArrowheads="1"/>
          </p:cNvSpPr>
          <p:nvPr/>
        </p:nvSpPr>
        <p:spPr bwMode="auto">
          <a:xfrm>
            <a:off x="3317875" y="3570288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Rectangle 1040"/>
          <p:cNvSpPr>
            <a:spLocks noChangeArrowheads="1"/>
          </p:cNvSpPr>
          <p:nvPr/>
        </p:nvSpPr>
        <p:spPr bwMode="auto">
          <a:xfrm>
            <a:off x="3352800" y="358140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22543" name="Rectangle 1041"/>
          <p:cNvSpPr>
            <a:spLocks noChangeArrowheads="1"/>
          </p:cNvSpPr>
          <p:nvPr/>
        </p:nvSpPr>
        <p:spPr bwMode="auto">
          <a:xfrm>
            <a:off x="3317875" y="4033838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Rectangle 1042"/>
          <p:cNvSpPr>
            <a:spLocks noChangeArrowheads="1"/>
          </p:cNvSpPr>
          <p:nvPr/>
        </p:nvSpPr>
        <p:spPr bwMode="auto">
          <a:xfrm>
            <a:off x="3351213" y="4057650"/>
            <a:ext cx="2065337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22545" name="Rectangle 1043"/>
          <p:cNvSpPr>
            <a:spLocks noChangeArrowheads="1"/>
          </p:cNvSpPr>
          <p:nvPr/>
        </p:nvSpPr>
        <p:spPr bwMode="auto">
          <a:xfrm>
            <a:off x="3317875" y="4498975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1044"/>
          <p:cNvSpPr>
            <a:spLocks noChangeArrowheads="1"/>
          </p:cNvSpPr>
          <p:nvPr/>
        </p:nvSpPr>
        <p:spPr bwMode="auto">
          <a:xfrm>
            <a:off x="3352800" y="454977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22547" name="Rectangle 1045"/>
          <p:cNvSpPr>
            <a:spLocks noChangeArrowheads="1"/>
          </p:cNvSpPr>
          <p:nvPr/>
        </p:nvSpPr>
        <p:spPr bwMode="auto">
          <a:xfrm>
            <a:off x="3317875" y="4964113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1046"/>
          <p:cNvSpPr>
            <a:spLocks noChangeArrowheads="1"/>
          </p:cNvSpPr>
          <p:nvPr/>
        </p:nvSpPr>
        <p:spPr bwMode="auto">
          <a:xfrm>
            <a:off x="3352800" y="499427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22549" name="Rectangle 1047"/>
          <p:cNvSpPr>
            <a:spLocks noChangeArrowheads="1"/>
          </p:cNvSpPr>
          <p:nvPr/>
        </p:nvSpPr>
        <p:spPr bwMode="auto">
          <a:xfrm>
            <a:off x="3317875" y="5429250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Rectangle 1048"/>
          <p:cNvSpPr>
            <a:spLocks noChangeArrowheads="1"/>
          </p:cNvSpPr>
          <p:nvPr/>
        </p:nvSpPr>
        <p:spPr bwMode="auto">
          <a:xfrm>
            <a:off x="3333750" y="5440363"/>
            <a:ext cx="1995488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22551" name="Rectangle 1049"/>
          <p:cNvSpPr>
            <a:spLocks noChangeArrowheads="1"/>
          </p:cNvSpPr>
          <p:nvPr/>
        </p:nvSpPr>
        <p:spPr bwMode="auto">
          <a:xfrm>
            <a:off x="16764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22552" name="Line 1050"/>
          <p:cNvSpPr>
            <a:spLocks noChangeShapeType="1"/>
          </p:cNvSpPr>
          <p:nvPr/>
        </p:nvSpPr>
        <p:spPr bwMode="auto">
          <a:xfrm flipV="1">
            <a:off x="2590800" y="47244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1051"/>
          <p:cNvSpPr>
            <a:spLocks noChangeShapeType="1"/>
          </p:cNvSpPr>
          <p:nvPr/>
        </p:nvSpPr>
        <p:spPr bwMode="auto">
          <a:xfrm flipV="1">
            <a:off x="2571750" y="526732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1052"/>
          <p:cNvSpPr>
            <a:spLocks noChangeShapeType="1"/>
          </p:cNvSpPr>
          <p:nvPr/>
        </p:nvSpPr>
        <p:spPr bwMode="auto">
          <a:xfrm flipV="1">
            <a:off x="2571750" y="56356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1053"/>
          <p:cNvSpPr>
            <a:spLocks noChangeShapeType="1"/>
          </p:cNvSpPr>
          <p:nvPr/>
        </p:nvSpPr>
        <p:spPr bwMode="auto">
          <a:xfrm flipH="1">
            <a:off x="1981200" y="3886200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1054"/>
          <p:cNvSpPr>
            <a:spLocks noChangeShapeType="1"/>
          </p:cNvSpPr>
          <p:nvPr/>
        </p:nvSpPr>
        <p:spPr bwMode="auto">
          <a:xfrm flipH="1" flipV="1">
            <a:off x="1981200" y="1981200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1055"/>
          <p:cNvSpPr>
            <a:spLocks noChangeShapeType="1"/>
          </p:cNvSpPr>
          <p:nvPr/>
        </p:nvSpPr>
        <p:spPr bwMode="auto">
          <a:xfrm>
            <a:off x="5334000" y="4267200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1056"/>
          <p:cNvSpPr>
            <a:spLocks noChangeShapeType="1"/>
          </p:cNvSpPr>
          <p:nvPr/>
        </p:nvSpPr>
        <p:spPr bwMode="auto">
          <a:xfrm flipV="1">
            <a:off x="5334000" y="2286000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57"/>
          <p:cNvGrpSpPr>
            <a:grpSpLocks/>
          </p:cNvGrpSpPr>
          <p:nvPr/>
        </p:nvGrpSpPr>
        <p:grpSpPr bwMode="auto">
          <a:xfrm>
            <a:off x="5943600" y="1524000"/>
            <a:ext cx="1374775" cy="1924050"/>
            <a:chOff x="3796" y="983"/>
            <a:chExt cx="857" cy="1193"/>
          </a:xfrm>
        </p:grpSpPr>
        <p:sp>
          <p:nvSpPr>
            <p:cNvPr id="22571" name="Rectangle 1058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supplier_key</a:t>
              </a:r>
            </a:p>
          </p:txBody>
        </p:sp>
        <p:sp>
          <p:nvSpPr>
            <p:cNvPr id="22572" name="Text Box 1059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5" name="Group 1060"/>
          <p:cNvGrpSpPr>
            <a:grpSpLocks/>
          </p:cNvGrpSpPr>
          <p:nvPr/>
        </p:nvGrpSpPr>
        <p:grpSpPr bwMode="auto">
          <a:xfrm>
            <a:off x="609600" y="3886200"/>
            <a:ext cx="1509713" cy="1393825"/>
            <a:chOff x="3844" y="2426"/>
            <a:chExt cx="939" cy="864"/>
          </a:xfrm>
        </p:grpSpPr>
        <p:sp>
          <p:nvSpPr>
            <p:cNvPr id="22569" name="Rectangle 1061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22570" name="Text Box 1062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branch</a:t>
              </a:r>
            </a:p>
          </p:txBody>
        </p:sp>
      </p:grpSp>
      <p:grpSp>
        <p:nvGrpSpPr>
          <p:cNvPr id="6" name="Group 1064"/>
          <p:cNvGrpSpPr>
            <a:grpSpLocks/>
          </p:cNvGrpSpPr>
          <p:nvPr/>
        </p:nvGrpSpPr>
        <p:grpSpPr bwMode="auto">
          <a:xfrm>
            <a:off x="7694613" y="1981200"/>
            <a:ext cx="1449387" cy="998538"/>
            <a:chOff x="3789" y="855"/>
            <a:chExt cx="903" cy="1172"/>
          </a:xfrm>
        </p:grpSpPr>
        <p:sp>
          <p:nvSpPr>
            <p:cNvPr id="22567" name="Rectangle 1065"/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supplier_key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22568" name="Text Box 1066"/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22562" name="Line 1067"/>
          <p:cNvSpPr>
            <a:spLocks noChangeShapeType="1"/>
          </p:cNvSpPr>
          <p:nvPr/>
        </p:nvSpPr>
        <p:spPr bwMode="auto">
          <a:xfrm flipV="1">
            <a:off x="7162800" y="2667000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069"/>
          <p:cNvGrpSpPr>
            <a:grpSpLocks/>
          </p:cNvGrpSpPr>
          <p:nvPr/>
        </p:nvGrpSpPr>
        <p:grpSpPr bwMode="auto">
          <a:xfrm>
            <a:off x="7489825" y="4876800"/>
            <a:ext cx="1654175" cy="1495425"/>
            <a:chOff x="684" y="2196"/>
            <a:chExt cx="1565" cy="913"/>
          </a:xfrm>
        </p:grpSpPr>
        <p:sp>
          <p:nvSpPr>
            <p:cNvPr id="22565" name="Rectangle 1070"/>
            <p:cNvSpPr>
              <a:spLocks noChangeArrowheads="1"/>
            </p:cNvSpPr>
            <p:nvPr/>
          </p:nvSpPr>
          <p:spPr bwMode="auto">
            <a:xfrm>
              <a:off x="684" y="2450"/>
              <a:ext cx="1565" cy="6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city_key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state_or_province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22566" name="Rectangle 1071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22564" name="Line 1072"/>
          <p:cNvSpPr>
            <a:spLocks noChangeShapeType="1"/>
          </p:cNvSpPr>
          <p:nvPr/>
        </p:nvSpPr>
        <p:spPr bwMode="auto">
          <a:xfrm>
            <a:off x="6858000" y="5029200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414E2-24F5-41B2-82D1-1D85FC40EEE9}" type="slidenum">
              <a:rPr lang="en-US"/>
              <a:pPr/>
              <a:t>21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381000"/>
            <a:ext cx="696595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Example of Fact Constellation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895600" y="3048000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219200"/>
            <a:ext cx="1639888" cy="1982788"/>
            <a:chOff x="277" y="1164"/>
            <a:chExt cx="1021" cy="1229"/>
          </a:xfrm>
        </p:grpSpPr>
        <p:sp>
          <p:nvSpPr>
            <p:cNvPr id="23619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23620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05400" y="4038600"/>
            <a:ext cx="1654175" cy="1733550"/>
            <a:chOff x="684" y="2196"/>
            <a:chExt cx="1030" cy="1075"/>
          </a:xfrm>
        </p:grpSpPr>
        <p:sp>
          <p:nvSpPr>
            <p:cNvPr id="23617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30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province_or_state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23618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2743200" y="2133600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Sales Fact Table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2895600" y="25908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2895600" y="2667000"/>
            <a:ext cx="1601788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time_key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2895600" y="3124200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item_key</a:t>
            </a:r>
          </a:p>
        </p:txBody>
      </p:sp>
      <p:sp>
        <p:nvSpPr>
          <p:cNvPr id="23565" name="Rectangle 15"/>
          <p:cNvSpPr>
            <a:spLocks noChangeArrowheads="1"/>
          </p:cNvSpPr>
          <p:nvPr/>
        </p:nvSpPr>
        <p:spPr bwMode="auto">
          <a:xfrm>
            <a:off x="2895600" y="350520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6"/>
          <p:cNvSpPr>
            <a:spLocks noChangeArrowheads="1"/>
          </p:cNvSpPr>
          <p:nvPr/>
        </p:nvSpPr>
        <p:spPr bwMode="auto">
          <a:xfrm>
            <a:off x="2895600" y="3505200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branch_key</a:t>
            </a:r>
          </a:p>
        </p:txBody>
      </p:sp>
      <p:sp>
        <p:nvSpPr>
          <p:cNvPr id="23567" name="Rectangle 17"/>
          <p:cNvSpPr>
            <a:spLocks noChangeArrowheads="1"/>
          </p:cNvSpPr>
          <p:nvPr/>
        </p:nvSpPr>
        <p:spPr bwMode="auto">
          <a:xfrm>
            <a:off x="2895600" y="39624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8"/>
          <p:cNvSpPr>
            <a:spLocks noChangeArrowheads="1"/>
          </p:cNvSpPr>
          <p:nvPr/>
        </p:nvSpPr>
        <p:spPr bwMode="auto">
          <a:xfrm>
            <a:off x="2894013" y="3981450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location_key</a:t>
            </a:r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2860675" y="4419600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2895600" y="4473575"/>
            <a:ext cx="158115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units_sold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2860675" y="4876800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2895600" y="4918075"/>
            <a:ext cx="15875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dollars_sold</a:t>
            </a:r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2860675" y="533400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4"/>
          <p:cNvSpPr>
            <a:spLocks noChangeArrowheads="1"/>
          </p:cNvSpPr>
          <p:nvPr/>
        </p:nvSpPr>
        <p:spPr bwMode="auto">
          <a:xfrm>
            <a:off x="2876550" y="5364163"/>
            <a:ext cx="15875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avg_sales</a:t>
            </a:r>
          </a:p>
        </p:txBody>
      </p:sp>
      <p:sp>
        <p:nvSpPr>
          <p:cNvPr id="23575" name="Rectangle 25"/>
          <p:cNvSpPr>
            <a:spLocks noChangeArrowheads="1"/>
          </p:cNvSpPr>
          <p:nvPr/>
        </p:nvSpPr>
        <p:spPr bwMode="auto">
          <a:xfrm>
            <a:off x="1295400" y="57150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Measures</a:t>
            </a:r>
          </a:p>
        </p:txBody>
      </p:sp>
      <p:sp>
        <p:nvSpPr>
          <p:cNvPr id="23576" name="Line 26"/>
          <p:cNvSpPr>
            <a:spLocks noChangeShapeType="1"/>
          </p:cNvSpPr>
          <p:nvPr/>
        </p:nvSpPr>
        <p:spPr bwMode="auto">
          <a:xfrm flipV="1">
            <a:off x="2084388" y="46482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7"/>
          <p:cNvSpPr>
            <a:spLocks noChangeShapeType="1"/>
          </p:cNvSpPr>
          <p:nvPr/>
        </p:nvSpPr>
        <p:spPr bwMode="auto">
          <a:xfrm flipV="1">
            <a:off x="2065338" y="5191125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 flipV="1">
            <a:off x="2065338" y="55594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29"/>
          <p:cNvSpPr>
            <a:spLocks noChangeShapeType="1"/>
          </p:cNvSpPr>
          <p:nvPr/>
        </p:nvSpPr>
        <p:spPr bwMode="auto">
          <a:xfrm flipH="1">
            <a:off x="1641475" y="381635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Line 30"/>
          <p:cNvSpPr>
            <a:spLocks noChangeShapeType="1"/>
          </p:cNvSpPr>
          <p:nvPr/>
        </p:nvSpPr>
        <p:spPr bwMode="auto">
          <a:xfrm flipH="1" flipV="1">
            <a:off x="1905000" y="23622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>
            <a:off x="4572000" y="42672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V="1">
            <a:off x="4495800" y="2743200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81600" y="1524000"/>
            <a:ext cx="1303338" cy="1744663"/>
            <a:chOff x="3796" y="1002"/>
            <a:chExt cx="812" cy="1081"/>
          </a:xfrm>
        </p:grpSpPr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23616" name="Text Box 35"/>
            <p:cNvSpPr txBox="1">
              <a:spLocks noChangeArrowheads="1"/>
            </p:cNvSpPr>
            <p:nvPr/>
          </p:nvSpPr>
          <p:spPr bwMode="auto">
            <a:xfrm>
              <a:off x="3953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04800" y="3962400"/>
            <a:ext cx="1290638" cy="1230313"/>
            <a:chOff x="3896" y="2472"/>
            <a:chExt cx="803" cy="762"/>
          </a:xfrm>
        </p:grpSpPr>
        <p:sp>
          <p:nvSpPr>
            <p:cNvPr id="23613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23614" name="Text Box 38"/>
            <p:cNvSpPr txBox="1">
              <a:spLocks noChangeArrowheads="1"/>
            </p:cNvSpPr>
            <p:nvPr/>
          </p:nvSpPr>
          <p:spPr bwMode="auto">
            <a:xfrm>
              <a:off x="3907" y="2472"/>
              <a:ext cx="507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23585" name="Rectangle 39"/>
          <p:cNvSpPr>
            <a:spLocks noChangeArrowheads="1"/>
          </p:cNvSpPr>
          <p:nvPr/>
        </p:nvSpPr>
        <p:spPr bwMode="auto">
          <a:xfrm>
            <a:off x="7011988" y="2495550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Rectangle 40"/>
          <p:cNvSpPr>
            <a:spLocks noChangeArrowheads="1"/>
          </p:cNvSpPr>
          <p:nvPr/>
        </p:nvSpPr>
        <p:spPr bwMode="auto">
          <a:xfrm>
            <a:off x="6859588" y="158115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>
                <a:latin typeface="Times New Roman" pitchFamily="18" charset="0"/>
              </a:rPr>
              <a:t>Shipping Fact Table</a:t>
            </a:r>
          </a:p>
        </p:txBody>
      </p:sp>
      <p:sp>
        <p:nvSpPr>
          <p:cNvPr id="23587" name="Rectangle 41"/>
          <p:cNvSpPr>
            <a:spLocks noChangeArrowheads="1"/>
          </p:cNvSpPr>
          <p:nvPr/>
        </p:nvSpPr>
        <p:spPr bwMode="auto">
          <a:xfrm>
            <a:off x="7011988" y="20383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Rectangle 42"/>
          <p:cNvSpPr>
            <a:spLocks noChangeArrowheads="1"/>
          </p:cNvSpPr>
          <p:nvPr/>
        </p:nvSpPr>
        <p:spPr bwMode="auto">
          <a:xfrm>
            <a:off x="7011988" y="2114550"/>
            <a:ext cx="1601787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time_key</a:t>
            </a:r>
          </a:p>
        </p:txBody>
      </p:sp>
      <p:sp>
        <p:nvSpPr>
          <p:cNvPr id="23589" name="Rectangle 43"/>
          <p:cNvSpPr>
            <a:spLocks noChangeArrowheads="1"/>
          </p:cNvSpPr>
          <p:nvPr/>
        </p:nvSpPr>
        <p:spPr bwMode="auto">
          <a:xfrm>
            <a:off x="7011988" y="2571750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item_key</a:t>
            </a:r>
          </a:p>
        </p:txBody>
      </p:sp>
      <p:sp>
        <p:nvSpPr>
          <p:cNvPr id="23590" name="Rectangle 44"/>
          <p:cNvSpPr>
            <a:spLocks noChangeArrowheads="1"/>
          </p:cNvSpPr>
          <p:nvPr/>
        </p:nvSpPr>
        <p:spPr bwMode="auto">
          <a:xfrm>
            <a:off x="7011988" y="295275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Rectangle 45"/>
          <p:cNvSpPr>
            <a:spLocks noChangeArrowheads="1"/>
          </p:cNvSpPr>
          <p:nvPr/>
        </p:nvSpPr>
        <p:spPr bwMode="auto">
          <a:xfrm>
            <a:off x="7011988" y="2952750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shipper_key</a:t>
            </a:r>
          </a:p>
        </p:txBody>
      </p:sp>
      <p:sp>
        <p:nvSpPr>
          <p:cNvPr id="23592" name="Rectangle 46"/>
          <p:cNvSpPr>
            <a:spLocks noChangeArrowheads="1"/>
          </p:cNvSpPr>
          <p:nvPr/>
        </p:nvSpPr>
        <p:spPr bwMode="auto">
          <a:xfrm>
            <a:off x="7011988" y="34099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7"/>
          <p:cNvSpPr>
            <a:spLocks noChangeArrowheads="1"/>
          </p:cNvSpPr>
          <p:nvPr/>
        </p:nvSpPr>
        <p:spPr bwMode="auto">
          <a:xfrm>
            <a:off x="7010400" y="3429000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from_location</a:t>
            </a:r>
          </a:p>
        </p:txBody>
      </p:sp>
      <p:sp>
        <p:nvSpPr>
          <p:cNvPr id="23594" name="Rectangle 48"/>
          <p:cNvSpPr>
            <a:spLocks noChangeArrowheads="1"/>
          </p:cNvSpPr>
          <p:nvPr/>
        </p:nvSpPr>
        <p:spPr bwMode="auto">
          <a:xfrm>
            <a:off x="6977063" y="3867150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9"/>
          <p:cNvSpPr>
            <a:spLocks noChangeArrowheads="1"/>
          </p:cNvSpPr>
          <p:nvPr/>
        </p:nvSpPr>
        <p:spPr bwMode="auto">
          <a:xfrm>
            <a:off x="7011988" y="3943350"/>
            <a:ext cx="15557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to_location</a:t>
            </a:r>
          </a:p>
        </p:txBody>
      </p:sp>
      <p:sp>
        <p:nvSpPr>
          <p:cNvPr id="23596" name="Rectangle 50"/>
          <p:cNvSpPr>
            <a:spLocks noChangeArrowheads="1"/>
          </p:cNvSpPr>
          <p:nvPr/>
        </p:nvSpPr>
        <p:spPr bwMode="auto">
          <a:xfrm>
            <a:off x="6977063" y="4324350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Rectangle 51"/>
          <p:cNvSpPr>
            <a:spLocks noChangeArrowheads="1"/>
          </p:cNvSpPr>
          <p:nvPr/>
        </p:nvSpPr>
        <p:spPr bwMode="auto">
          <a:xfrm>
            <a:off x="7011988" y="4365625"/>
            <a:ext cx="15748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dollars_cost</a:t>
            </a:r>
          </a:p>
        </p:txBody>
      </p:sp>
      <p:sp>
        <p:nvSpPr>
          <p:cNvPr id="23598" name="Rectangle 52"/>
          <p:cNvSpPr>
            <a:spLocks noChangeArrowheads="1"/>
          </p:cNvSpPr>
          <p:nvPr/>
        </p:nvSpPr>
        <p:spPr bwMode="auto">
          <a:xfrm>
            <a:off x="6977063" y="478155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Rectangle 53"/>
          <p:cNvSpPr>
            <a:spLocks noChangeArrowheads="1"/>
          </p:cNvSpPr>
          <p:nvPr/>
        </p:nvSpPr>
        <p:spPr bwMode="auto">
          <a:xfrm>
            <a:off x="6992938" y="4811713"/>
            <a:ext cx="16256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units_shipped</a:t>
            </a:r>
          </a:p>
        </p:txBody>
      </p:sp>
      <p:sp>
        <p:nvSpPr>
          <p:cNvPr id="23600" name="Line 55"/>
          <p:cNvSpPr>
            <a:spLocks noChangeShapeType="1"/>
          </p:cNvSpPr>
          <p:nvPr/>
        </p:nvSpPr>
        <p:spPr bwMode="auto">
          <a:xfrm flipH="1" flipV="1">
            <a:off x="6629400" y="152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01" name="Line 56"/>
          <p:cNvSpPr>
            <a:spLocks noChangeShapeType="1"/>
          </p:cNvSpPr>
          <p:nvPr/>
        </p:nvSpPr>
        <p:spPr bwMode="auto">
          <a:xfrm flipH="1">
            <a:off x="2743200" y="15240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02" name="Line 57"/>
          <p:cNvSpPr>
            <a:spLocks noChangeShapeType="1"/>
          </p:cNvSpPr>
          <p:nvPr/>
        </p:nvSpPr>
        <p:spPr bwMode="auto">
          <a:xfrm flipH="1">
            <a:off x="1905000" y="15240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03" name="Line 58"/>
          <p:cNvSpPr>
            <a:spLocks noChangeShapeType="1"/>
          </p:cNvSpPr>
          <p:nvPr/>
        </p:nvSpPr>
        <p:spPr bwMode="auto">
          <a:xfrm flipH="1" flipV="1">
            <a:off x="6477000" y="2286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04" name="Line 59"/>
          <p:cNvSpPr>
            <a:spLocks noChangeShapeType="1"/>
          </p:cNvSpPr>
          <p:nvPr/>
        </p:nvSpPr>
        <p:spPr bwMode="auto">
          <a:xfrm flipH="1">
            <a:off x="6248400" y="36576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05" name="Line 60"/>
          <p:cNvSpPr>
            <a:spLocks noChangeShapeType="1"/>
          </p:cNvSpPr>
          <p:nvPr/>
        </p:nvSpPr>
        <p:spPr bwMode="auto">
          <a:xfrm flipH="1">
            <a:off x="6477000" y="41910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06" name="Line 61"/>
          <p:cNvSpPr>
            <a:spLocks noChangeShapeType="1"/>
          </p:cNvSpPr>
          <p:nvPr/>
        </p:nvSpPr>
        <p:spPr bwMode="auto">
          <a:xfrm>
            <a:off x="8991600" y="3200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7612063" y="5410200"/>
            <a:ext cx="1344612" cy="1473200"/>
            <a:chOff x="3891" y="2472"/>
            <a:chExt cx="836" cy="911"/>
          </a:xfrm>
        </p:grpSpPr>
        <p:sp>
          <p:nvSpPr>
            <p:cNvPr id="23611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shipper_key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shipper_type</a:t>
              </a:r>
            </a:p>
          </p:txBody>
        </p:sp>
        <p:sp>
          <p:nvSpPr>
            <p:cNvPr id="23612" name="Text Box 65"/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shipper</a:t>
              </a:r>
            </a:p>
          </p:txBody>
        </p:sp>
      </p:grpSp>
      <p:sp>
        <p:nvSpPr>
          <p:cNvPr id="23608" name="Line 66"/>
          <p:cNvSpPr>
            <a:spLocks noChangeShapeType="1"/>
          </p:cNvSpPr>
          <p:nvPr/>
        </p:nvSpPr>
        <p:spPr bwMode="auto">
          <a:xfrm flipH="1">
            <a:off x="8610600" y="4800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09" name="Line 67"/>
          <p:cNvSpPr>
            <a:spLocks noChangeShapeType="1"/>
          </p:cNvSpPr>
          <p:nvPr/>
        </p:nvSpPr>
        <p:spPr bwMode="auto">
          <a:xfrm>
            <a:off x="8610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10" name="Line 68"/>
          <p:cNvSpPr>
            <a:spLocks noChangeShapeType="1"/>
          </p:cNvSpPr>
          <p:nvPr/>
        </p:nvSpPr>
        <p:spPr bwMode="auto">
          <a:xfrm flipH="1" flipV="1">
            <a:off x="5867400" y="57912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OLAP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OLAP provides a user-friendly environment for interactive data analysis. </a:t>
            </a:r>
          </a:p>
          <a:p>
            <a:pPr algn="just"/>
            <a:r>
              <a:rPr lang="en-US" dirty="0" smtClean="0"/>
              <a:t>A number of OLAP data cube operations exist to materialize different views of data, allowing interactive querying and analysis of the data</a:t>
            </a:r>
          </a:p>
          <a:p>
            <a:pPr algn="just"/>
            <a:r>
              <a:rPr lang="en-US" b="1" u="sng" dirty="0" smtClean="0"/>
              <a:t>Operations</a:t>
            </a:r>
          </a:p>
          <a:p>
            <a:pPr lvl="1" algn="just"/>
            <a:r>
              <a:rPr lang="en-US" dirty="0" smtClean="0"/>
              <a:t>Roll Up (Drill Up)</a:t>
            </a:r>
          </a:p>
          <a:p>
            <a:pPr lvl="1" algn="just"/>
            <a:r>
              <a:rPr lang="en-US" dirty="0" smtClean="0"/>
              <a:t>Roll Down (Drill Down)</a:t>
            </a:r>
          </a:p>
          <a:p>
            <a:pPr lvl="1" algn="just"/>
            <a:r>
              <a:rPr lang="en-US" dirty="0" smtClean="0"/>
              <a:t>Slice</a:t>
            </a:r>
          </a:p>
          <a:p>
            <a:pPr lvl="1" algn="just"/>
            <a:r>
              <a:rPr lang="en-US" dirty="0" smtClean="0"/>
              <a:t>Dice</a:t>
            </a:r>
          </a:p>
          <a:p>
            <a:pPr lvl="1" algn="just"/>
            <a:r>
              <a:rPr lang="en-US" dirty="0" smtClean="0"/>
              <a:t>Pivot (</a:t>
            </a:r>
            <a:r>
              <a:rPr lang="en-US" i="1" dirty="0" smtClean="0"/>
              <a:t>allows an analyst to rotate the cube in space to see its various faces. For example, cities could be arranged vertically and products horizontally while viewing data for a particular quarter.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OLAP Operations…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u="sng" dirty="0" smtClean="0"/>
              <a:t>Roll Down (Drill Down)</a:t>
            </a:r>
          </a:p>
          <a:p>
            <a:pPr lvl="1" algn="just"/>
            <a:r>
              <a:rPr lang="en-US" dirty="0" smtClean="0"/>
              <a:t>From higher level summary to lower level summary or detailed data, or introducing new dimensions</a:t>
            </a:r>
          </a:p>
          <a:p>
            <a:pPr algn="just"/>
            <a:r>
              <a:rPr lang="en-US" b="1" u="sng" dirty="0" smtClean="0"/>
              <a:t>Roll Up (Drill Up)</a:t>
            </a:r>
          </a:p>
          <a:p>
            <a:pPr lvl="1" algn="just"/>
            <a:r>
              <a:rPr lang="en-US" dirty="0" smtClean="0"/>
              <a:t>A roll-up involves summarizing the data along a dimension</a:t>
            </a:r>
          </a:p>
          <a:p>
            <a:pPr lvl="1" algn="just"/>
            <a:r>
              <a:rPr lang="en-US" dirty="0" smtClean="0"/>
              <a:t>Takes the current aggregation level of fact values and does a further aggregation on one or more of the dimensions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OLAP Operations…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457200" y="1640195"/>
          <a:ext cx="8332787" cy="1484005"/>
        </p:xfrm>
        <a:graphic>
          <a:graphicData uri="http://schemas.openxmlformats.org/presentationml/2006/ole">
            <p:oleObj spid="_x0000_s70658" name="Document" r:id="rId3" imgW="6477480" imgH="15393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Slice and Dice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600" dirty="0" smtClean="0">
                <a:solidFill>
                  <a:srgbClr val="990000"/>
                </a:solidFill>
              </a:rPr>
              <a:t>Slice</a:t>
            </a:r>
            <a:r>
              <a:rPr lang="en-US" sz="2600" dirty="0" smtClean="0"/>
              <a:t>: a selection on one dimension of the cube resulting in </a:t>
            </a:r>
            <a:r>
              <a:rPr lang="en-US" sz="2600" dirty="0" err="1" smtClean="0"/>
              <a:t>subcube</a:t>
            </a:r>
            <a:endParaRPr lang="en-US" sz="2600" dirty="0" smtClean="0"/>
          </a:p>
          <a:p>
            <a:pPr algn="just">
              <a:lnSpc>
                <a:spcPct val="110000"/>
              </a:lnSpc>
            </a:pPr>
            <a:r>
              <a:rPr lang="en-US" sz="2600" dirty="0" smtClean="0"/>
              <a:t>Ex: sales data are selected for dimension time using time =spring</a:t>
            </a:r>
          </a:p>
          <a:p>
            <a:pPr algn="just">
              <a:lnSpc>
                <a:spcPct val="110000"/>
              </a:lnSpc>
            </a:pPr>
            <a:r>
              <a:rPr lang="en-US" sz="2600" dirty="0" smtClean="0">
                <a:solidFill>
                  <a:srgbClr val="990000"/>
                </a:solidFill>
              </a:rPr>
              <a:t>dice</a:t>
            </a:r>
            <a:r>
              <a:rPr lang="en-US" sz="2600" dirty="0" smtClean="0"/>
              <a:t>: defines a </a:t>
            </a:r>
            <a:r>
              <a:rPr lang="en-US" sz="2600" dirty="0" err="1" smtClean="0"/>
              <a:t>subcube</a:t>
            </a:r>
            <a:r>
              <a:rPr lang="en-US" sz="2600" dirty="0" smtClean="0"/>
              <a:t> by performing a selection on two or more dimensions</a:t>
            </a:r>
          </a:p>
          <a:p>
            <a:pPr algn="just">
              <a:lnSpc>
                <a:spcPct val="110000"/>
              </a:lnSpc>
            </a:pPr>
            <a:r>
              <a:rPr lang="en-US" sz="2600" dirty="0" smtClean="0"/>
              <a:t>Ex: a dice opp. Based on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/>
              <a:t>location=“</a:t>
            </a:r>
            <a:r>
              <a:rPr lang="en-US" sz="2200" dirty="0" err="1" smtClean="0"/>
              <a:t>london</a:t>
            </a:r>
            <a:r>
              <a:rPr lang="en-US" sz="2200" dirty="0" smtClean="0"/>
              <a:t>” or “</a:t>
            </a:r>
            <a:r>
              <a:rPr lang="en-US" sz="2200" dirty="0" err="1" smtClean="0"/>
              <a:t>glasgow</a:t>
            </a:r>
            <a:r>
              <a:rPr lang="en-US" sz="2200" dirty="0" smtClean="0"/>
              <a:t>”  and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/>
              <a:t>time =spring or summer and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/>
              <a:t>item = “T-shirts” or “</a:t>
            </a:r>
            <a:r>
              <a:rPr lang="en-GB" sz="2200" dirty="0" smtClean="0">
                <a:solidFill>
                  <a:srgbClr val="000000"/>
                </a:solidFill>
              </a:rPr>
              <a:t>Pyjamas</a:t>
            </a:r>
            <a:r>
              <a:rPr lang="en-US" sz="2200" dirty="0" smtClean="0"/>
              <a:t>”</a:t>
            </a:r>
          </a:p>
          <a:p>
            <a:pPr algn="just">
              <a:lnSpc>
                <a:spcPct val="110000"/>
              </a:lnSpc>
            </a:pPr>
            <a:endParaRPr lang="en-US" sz="2600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Pivoting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2" descr="File:OLAP pivo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620000" cy="3724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6178-1E63-4894-BF78-6F46EB07ED56}" type="slidenum">
              <a:rPr lang="en-US"/>
              <a:pPr/>
              <a:t>27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4" y="381000"/>
            <a:ext cx="8231187" cy="5603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l"/>
            <a:r>
              <a:rPr lang="en-US" b="1" dirty="0"/>
              <a:t>OLAP Server Architectures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u="sng" dirty="0">
                <a:solidFill>
                  <a:schemeClr val="hlink"/>
                </a:solidFill>
              </a:rPr>
              <a:t>Relational </a:t>
            </a:r>
            <a:r>
              <a:rPr lang="en-US" sz="2000" u="sng" dirty="0" err="1">
                <a:solidFill>
                  <a:schemeClr val="hlink"/>
                </a:solidFill>
              </a:rPr>
              <a:t>OLAP</a:t>
            </a:r>
            <a:r>
              <a:rPr lang="en-US" sz="2000" u="sng" dirty="0">
                <a:solidFill>
                  <a:schemeClr val="hlink"/>
                </a:solidFill>
              </a:rPr>
              <a:t> (</a:t>
            </a:r>
            <a:r>
              <a:rPr lang="en-US" sz="2000" u="sng" dirty="0" err="1">
                <a:solidFill>
                  <a:schemeClr val="hlink"/>
                </a:solidFill>
              </a:rPr>
              <a:t>ROLAP</a:t>
            </a:r>
            <a:r>
              <a:rPr lang="en-US" sz="2000" u="sng" dirty="0">
                <a:solidFill>
                  <a:schemeClr val="hlink"/>
                </a:solidFill>
              </a:rPr>
              <a:t>)</a:t>
            </a:r>
            <a:r>
              <a:rPr lang="en-US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 relational or extended-relational DBMS to store and manage warehouse data and </a:t>
            </a:r>
            <a:r>
              <a:rPr lang="en-US" sz="2000" dirty="0" err="1"/>
              <a:t>OLAP</a:t>
            </a:r>
            <a:r>
              <a:rPr lang="en-US" sz="2000" dirty="0"/>
              <a:t> middle ware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Include optimization of DBMS backend, implementation of aggregation navigation logic, and additional tools and services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Greater scalability</a:t>
            </a:r>
          </a:p>
          <a:p>
            <a:pPr>
              <a:lnSpc>
                <a:spcPct val="110000"/>
              </a:lnSpc>
            </a:pPr>
            <a:r>
              <a:rPr lang="en-US" sz="2000" u="sng" dirty="0">
                <a:solidFill>
                  <a:schemeClr val="hlink"/>
                </a:solidFill>
              </a:rPr>
              <a:t>Multidimensional </a:t>
            </a:r>
            <a:r>
              <a:rPr lang="en-US" sz="2000" u="sng" dirty="0" err="1">
                <a:solidFill>
                  <a:schemeClr val="hlink"/>
                </a:solidFill>
              </a:rPr>
              <a:t>OLAP</a:t>
            </a:r>
            <a:r>
              <a:rPr lang="en-US" sz="2000" u="sng" dirty="0">
                <a:solidFill>
                  <a:schemeClr val="hlink"/>
                </a:solidFill>
              </a:rPr>
              <a:t> (</a:t>
            </a:r>
            <a:r>
              <a:rPr lang="en-US" sz="2000" u="sng" dirty="0" err="1">
                <a:solidFill>
                  <a:schemeClr val="hlink"/>
                </a:solidFill>
              </a:rPr>
              <a:t>MOLAP</a:t>
            </a:r>
            <a:r>
              <a:rPr lang="en-US" sz="2000" u="sng" dirty="0">
                <a:solidFill>
                  <a:schemeClr val="hlink"/>
                </a:solidFill>
              </a:rPr>
              <a:t>)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Sparse array-based multidimensional storage engine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Fast indexing to pre-computed summarized data</a:t>
            </a:r>
          </a:p>
          <a:p>
            <a:pPr>
              <a:lnSpc>
                <a:spcPct val="110000"/>
              </a:lnSpc>
            </a:pPr>
            <a:r>
              <a:rPr lang="en-US" sz="2000" u="sng" dirty="0">
                <a:solidFill>
                  <a:schemeClr val="hlink"/>
                </a:solidFill>
              </a:rPr>
              <a:t>Hybrid </a:t>
            </a:r>
            <a:r>
              <a:rPr lang="en-US" sz="2000" u="sng" dirty="0" err="1">
                <a:solidFill>
                  <a:schemeClr val="hlink"/>
                </a:solidFill>
              </a:rPr>
              <a:t>OLAP</a:t>
            </a:r>
            <a:r>
              <a:rPr lang="en-US" sz="2000" u="sng" dirty="0">
                <a:solidFill>
                  <a:schemeClr val="hlink"/>
                </a:solidFill>
              </a:rPr>
              <a:t> (</a:t>
            </a:r>
            <a:r>
              <a:rPr lang="en-US" sz="2000" u="sng" dirty="0" err="1">
                <a:solidFill>
                  <a:schemeClr val="hlink"/>
                </a:solidFill>
              </a:rPr>
              <a:t>HOLAP</a:t>
            </a:r>
            <a:r>
              <a:rPr lang="en-US" sz="2000" u="sng" dirty="0">
                <a:solidFill>
                  <a:schemeClr val="hlink"/>
                </a:solidFill>
              </a:rPr>
              <a:t>)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(e.g., Microsoft </a:t>
            </a:r>
            <a:r>
              <a:rPr lang="en-US" sz="2000" dirty="0" err="1"/>
              <a:t>SQLServer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Flexibility, e.g., low level: relational, high-level: </a:t>
            </a:r>
            <a:r>
              <a:rPr lang="en-US" sz="2000" dirty="0" smtClean="0"/>
              <a:t>array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ROLAP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Relational </a:t>
            </a:r>
            <a:r>
              <a:rPr lang="en-US" sz="2800" dirty="0" err="1"/>
              <a:t>OLAP</a:t>
            </a:r>
            <a:r>
              <a:rPr lang="en-US" sz="2800" dirty="0"/>
              <a:t> (</a:t>
            </a:r>
            <a:r>
              <a:rPr lang="en-US" sz="2800" dirty="0" err="1"/>
              <a:t>ROLAP</a:t>
            </a:r>
            <a:r>
              <a:rPr lang="en-US" sz="2800" dirty="0"/>
              <a:t>) servers: These are the intermediate servers that stand in between a </a:t>
            </a:r>
            <a:r>
              <a:rPr lang="en-US" sz="2800" dirty="0" smtClean="0"/>
              <a:t>relational back-end </a:t>
            </a:r>
            <a:r>
              <a:rPr lang="en-US" sz="2800" dirty="0"/>
              <a:t>server and client front-end tools. They use a relational or extended-relational DBMS to </a:t>
            </a:r>
            <a:r>
              <a:rPr lang="en-US" sz="2800" dirty="0" smtClean="0"/>
              <a:t>store and </a:t>
            </a:r>
            <a:r>
              <a:rPr lang="en-US" sz="2800" dirty="0"/>
              <a:t>manage warehouse data, and </a:t>
            </a:r>
            <a:r>
              <a:rPr lang="en-US" sz="2800" dirty="0" err="1"/>
              <a:t>OLAP</a:t>
            </a:r>
            <a:r>
              <a:rPr lang="en-US" sz="2800" dirty="0"/>
              <a:t> middleware to support missing pieces. </a:t>
            </a:r>
            <a:r>
              <a:rPr lang="en-US" sz="2800" dirty="0" err="1"/>
              <a:t>ROLAP</a:t>
            </a:r>
            <a:r>
              <a:rPr lang="en-US" sz="2800" dirty="0"/>
              <a:t> servers </a:t>
            </a:r>
            <a:r>
              <a:rPr lang="en-US" sz="2800" dirty="0" smtClean="0"/>
              <a:t>include optimization </a:t>
            </a:r>
            <a:r>
              <a:rPr lang="en-US" sz="2800" dirty="0"/>
              <a:t>for each DBMS back end, implementation of aggregation navigation logic, and additional </a:t>
            </a:r>
            <a:r>
              <a:rPr lang="en-US" sz="2800" dirty="0" smtClean="0"/>
              <a:t>tools and </a:t>
            </a:r>
            <a:r>
              <a:rPr lang="en-US" sz="2800" dirty="0"/>
              <a:t>services. </a:t>
            </a:r>
            <a:r>
              <a:rPr lang="en-US" sz="2800" dirty="0" err="1"/>
              <a:t>ROLAP</a:t>
            </a:r>
            <a:r>
              <a:rPr lang="en-US" sz="2800" dirty="0"/>
              <a:t> technology tends to have greater scalability than </a:t>
            </a:r>
            <a:r>
              <a:rPr lang="en-US" sz="2800" dirty="0" err="1"/>
              <a:t>MOLAP</a:t>
            </a:r>
            <a:r>
              <a:rPr lang="en-US" sz="2800" dirty="0"/>
              <a:t> technology.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8799-C0FE-4439-A902-2729F989609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MOLAP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These servers support multidimensional views of data </a:t>
            </a:r>
            <a:r>
              <a:rPr lang="en-US" sz="2400" dirty="0" smtClean="0"/>
              <a:t>through array-based </a:t>
            </a:r>
            <a:r>
              <a:rPr lang="en-US" sz="2400" dirty="0"/>
              <a:t>multidimensional storage engines. They map multidimensional views directly to data cube </a:t>
            </a:r>
            <a:r>
              <a:rPr lang="en-US" sz="2400" dirty="0" smtClean="0"/>
              <a:t>array structures</a:t>
            </a:r>
            <a:r>
              <a:rPr lang="en-US" sz="2400" dirty="0"/>
              <a:t>. The advantage of using a data cube is that it allows fast indexing to </a:t>
            </a:r>
            <a:r>
              <a:rPr lang="en-US" sz="2400" dirty="0" smtClean="0"/>
              <a:t>pre computed summarized data</a:t>
            </a:r>
            <a:r>
              <a:rPr lang="en-US" sz="2400" dirty="0"/>
              <a:t>. Notice that with multidimensional data stores, the storage utilization may be low if the data set </a:t>
            </a:r>
            <a:r>
              <a:rPr lang="en-US" sz="2400" dirty="0" smtClean="0"/>
              <a:t>is sparse</a:t>
            </a:r>
            <a:r>
              <a:rPr lang="en-US" sz="2400" dirty="0"/>
              <a:t>. In such cases, sparse matrix compression techniques should be explored (Chapter 4).</a:t>
            </a:r>
          </a:p>
          <a:p>
            <a:pPr algn="just"/>
            <a:r>
              <a:rPr lang="en-US" sz="2400" dirty="0"/>
              <a:t>Many </a:t>
            </a:r>
            <a:r>
              <a:rPr lang="en-US" sz="2400" dirty="0" err="1"/>
              <a:t>MOLAP</a:t>
            </a:r>
            <a:r>
              <a:rPr lang="en-US" sz="2400" dirty="0"/>
              <a:t> servers adopt a two-level storage representation to handle dense and sparse data sets: </a:t>
            </a:r>
            <a:r>
              <a:rPr lang="en-US" sz="2400" dirty="0" smtClean="0"/>
              <a:t>denser </a:t>
            </a:r>
            <a:r>
              <a:rPr lang="en-US" sz="2400" dirty="0" err="1" smtClean="0"/>
              <a:t>subcubes</a:t>
            </a:r>
            <a:r>
              <a:rPr lang="en-US" sz="2400" dirty="0" smtClean="0"/>
              <a:t> </a:t>
            </a:r>
            <a:r>
              <a:rPr lang="en-US" sz="2400" dirty="0"/>
              <a:t>are </a:t>
            </a:r>
            <a:r>
              <a:rPr lang="en-US" sz="2400" dirty="0" smtClean="0"/>
              <a:t>identified </a:t>
            </a:r>
            <a:r>
              <a:rPr lang="en-US" sz="2400" dirty="0"/>
              <a:t>and stored as array structures, while sparse </a:t>
            </a:r>
            <a:r>
              <a:rPr lang="en-US" sz="2400" dirty="0" err="1"/>
              <a:t>subcubes</a:t>
            </a:r>
            <a:r>
              <a:rPr lang="en-US" sz="2400" dirty="0"/>
              <a:t> employ compression </a:t>
            </a:r>
            <a:r>
              <a:rPr lang="en-US" sz="2400" dirty="0" smtClean="0"/>
              <a:t>technology for efficient </a:t>
            </a:r>
            <a:r>
              <a:rPr lang="en-US" sz="2400" dirty="0"/>
              <a:t>storage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8799-C0FE-4439-A902-2729F989609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Data Warehouse—Subject-Oriented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dirty="0" smtClean="0"/>
              <a:t>Organized around major subjects, such as customer, product, sales</a:t>
            </a:r>
          </a:p>
          <a:p>
            <a:pPr algn="just">
              <a:lnSpc>
                <a:spcPct val="130000"/>
              </a:lnSpc>
            </a:pPr>
            <a:r>
              <a:rPr lang="en-US" dirty="0" smtClean="0"/>
              <a:t>Focusing on the modeling and analysis of data for decision makers, not on daily operations or transaction processing</a:t>
            </a:r>
          </a:p>
          <a:p>
            <a:pPr algn="just">
              <a:lnSpc>
                <a:spcPct val="130000"/>
              </a:lnSpc>
            </a:pPr>
            <a:r>
              <a:rPr lang="en-US" dirty="0" smtClean="0"/>
              <a:t>Provide a simple and concise view around particular subject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HOLAP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hybrid </a:t>
            </a:r>
            <a:r>
              <a:rPr lang="en-US" dirty="0" err="1"/>
              <a:t>OLAP</a:t>
            </a:r>
            <a:r>
              <a:rPr lang="en-US" dirty="0"/>
              <a:t> approach combines </a:t>
            </a:r>
            <a:r>
              <a:rPr lang="en-US" dirty="0" err="1"/>
              <a:t>ROLAP</a:t>
            </a:r>
            <a:r>
              <a:rPr lang="en-US" dirty="0"/>
              <a:t> and </a:t>
            </a:r>
            <a:r>
              <a:rPr lang="en-US" dirty="0" err="1"/>
              <a:t>MOLAP</a:t>
            </a:r>
            <a:r>
              <a:rPr lang="en-US" dirty="0"/>
              <a:t> </a:t>
            </a:r>
            <a:r>
              <a:rPr lang="en-US" dirty="0" smtClean="0"/>
              <a:t>technology, benefiting </a:t>
            </a:r>
            <a:r>
              <a:rPr lang="en-US" dirty="0"/>
              <a:t>from the greater scalability of </a:t>
            </a:r>
            <a:r>
              <a:rPr lang="en-US" dirty="0" err="1"/>
              <a:t>ROLAP</a:t>
            </a:r>
            <a:r>
              <a:rPr lang="en-US" dirty="0"/>
              <a:t> and the faster computation of </a:t>
            </a:r>
            <a:r>
              <a:rPr lang="en-US" dirty="0" err="1"/>
              <a:t>MOLAP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a </a:t>
            </a:r>
            <a:r>
              <a:rPr lang="en-US" dirty="0" err="1" smtClean="0"/>
              <a:t>HOLAP</a:t>
            </a:r>
            <a:r>
              <a:rPr lang="en-US" dirty="0" smtClean="0"/>
              <a:t> </a:t>
            </a:r>
            <a:r>
              <a:rPr lang="en-US" dirty="0"/>
              <a:t>server may allow large volumes of detail data to be stored in a relational database, while </a:t>
            </a:r>
            <a:r>
              <a:rPr lang="en-US" dirty="0" smtClean="0"/>
              <a:t>aggregations are </a:t>
            </a:r>
            <a:r>
              <a:rPr lang="en-US" dirty="0"/>
              <a:t>kept in a separate </a:t>
            </a:r>
            <a:r>
              <a:rPr lang="en-US" dirty="0" err="1"/>
              <a:t>MOLAP</a:t>
            </a:r>
            <a:r>
              <a:rPr lang="en-US" dirty="0"/>
              <a:t> store. The Microsoft SQL Server 2000 supports a hybrid </a:t>
            </a:r>
            <a:r>
              <a:rPr lang="en-US" dirty="0" err="1"/>
              <a:t>OLAP</a:t>
            </a:r>
            <a:r>
              <a:rPr lang="en-US" dirty="0"/>
              <a:t>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8799-C0FE-4439-A902-2729F98960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Life cycle of data</a:t>
            </a:r>
          </a:p>
          <a:p>
            <a:pPr algn="just"/>
            <a:r>
              <a:rPr lang="en-US" dirty="0" smtClean="0"/>
              <a:t>Data marts</a:t>
            </a:r>
          </a:p>
          <a:p>
            <a:pPr algn="just"/>
            <a:r>
              <a:rPr lang="en-US" dirty="0" smtClean="0"/>
              <a:t>Data warehouse implementation</a:t>
            </a:r>
          </a:p>
          <a:p>
            <a:pPr algn="just"/>
            <a:r>
              <a:rPr lang="en-US" dirty="0" smtClean="0"/>
              <a:t>Need for data warehousing</a:t>
            </a:r>
          </a:p>
          <a:p>
            <a:pPr algn="just"/>
            <a:r>
              <a:rPr lang="en-US" dirty="0" smtClean="0"/>
              <a:t>Trends of </a:t>
            </a:r>
            <a:r>
              <a:rPr lang="en-US" smtClean="0"/>
              <a:t>data warehousing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7200" b="1" smtClean="0"/>
          </a:p>
          <a:p>
            <a:pPr algn="ctr">
              <a:buNone/>
            </a:pPr>
            <a:r>
              <a:rPr lang="en-US" sz="7200" b="1" smtClean="0"/>
              <a:t>End </a:t>
            </a:r>
            <a:r>
              <a:rPr lang="en-US" sz="7200" b="1" dirty="0" smtClean="0"/>
              <a:t>of Session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Warehouse—Integrated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Constructed by integrating multiple, heterogeneous data sources</a:t>
            </a:r>
          </a:p>
          <a:p>
            <a:pPr lvl="1"/>
            <a:r>
              <a:rPr lang="en-US" sz="2400" dirty="0" smtClean="0"/>
              <a:t>relational databases, flat files, on-line transaction records</a:t>
            </a:r>
          </a:p>
          <a:p>
            <a:r>
              <a:rPr lang="en-US" sz="2400" dirty="0" smtClean="0"/>
              <a:t>Data cleaning and data integration techniques are applied.</a:t>
            </a:r>
          </a:p>
          <a:p>
            <a:pPr lvl="1"/>
            <a:r>
              <a:rPr lang="en-US" sz="2400" dirty="0" smtClean="0"/>
              <a:t>Ensure consistency in naming conventions, encoding structures, attribute measures, etc. among different data sources</a:t>
            </a:r>
          </a:p>
          <a:p>
            <a:pPr lvl="2"/>
            <a:r>
              <a:rPr lang="en-US" sz="2000" dirty="0" smtClean="0"/>
              <a:t>E.g., Hotel price: currency, tax, breakfast covered, etc.</a:t>
            </a:r>
          </a:p>
          <a:p>
            <a:pPr lvl="1"/>
            <a:r>
              <a:rPr lang="en-US" sz="2400" dirty="0" smtClean="0"/>
              <a:t>When data is moved to the warehouse, it is converted.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Warehouse—Time Variant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The time horizon for the data warehouse is significantly longer than that of operational systems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Operational database: current value data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Data warehouse data: provide information from a historical perspective (e.g., past 5-10 years)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Every key structure in the data warehouse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Contains an element of time, explicitly or implicitly</a:t>
            </a:r>
          </a:p>
          <a:p>
            <a:pPr lvl="1" algn="just">
              <a:lnSpc>
                <a:spcPct val="110000"/>
              </a:lnSpc>
            </a:pPr>
            <a:endParaRPr lang="en-US" sz="22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Warehouse—Nonvolatile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400" dirty="0" smtClean="0"/>
              <a:t>A physically separate store of data transformed from the operational environment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/>
              <a:t>Operational update of data does not occur in the data warehouse environment</a:t>
            </a:r>
          </a:p>
          <a:p>
            <a:pPr lvl="1" algn="just">
              <a:lnSpc>
                <a:spcPct val="130000"/>
              </a:lnSpc>
            </a:pPr>
            <a:r>
              <a:rPr lang="en-US" sz="2400" dirty="0" smtClean="0"/>
              <a:t>Does not require transaction processing, recovery, and concurrency control mechanisms</a:t>
            </a:r>
          </a:p>
          <a:p>
            <a:pPr lvl="1" algn="just">
              <a:lnSpc>
                <a:spcPct val="130000"/>
              </a:lnSpc>
            </a:pPr>
            <a:r>
              <a:rPr lang="en-US" sz="2400" dirty="0" smtClean="0"/>
              <a:t>Requires only two operations in data accessing: </a:t>
            </a:r>
          </a:p>
          <a:p>
            <a:pPr lvl="2" algn="just">
              <a:lnSpc>
                <a:spcPct val="13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Initial loading of data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Access of data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Types of Data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800" dirty="0" smtClean="0"/>
              <a:t>Database-oriented data sets and applications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Relational database, data warehouse, transactional database</a:t>
            </a:r>
          </a:p>
          <a:p>
            <a:pPr>
              <a:lnSpc>
                <a:spcPct val="130000"/>
              </a:lnSpc>
            </a:pPr>
            <a:r>
              <a:rPr lang="en-US" sz="1800" dirty="0" smtClean="0"/>
              <a:t>Advanced data sets and advanced applications 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Data streams and sensor data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Time-series data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Structure data, graphs, social networks and multi-linked data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Heterogeneous databases and legacy databases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Spatial data and spatiotemporal data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Multimedia database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Text databases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The World-Wide Web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Types of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Data warehouse</a:t>
            </a:r>
          </a:p>
          <a:p>
            <a:r>
              <a:rPr lang="en-US" dirty="0" smtClean="0"/>
              <a:t>Transactional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Warehouse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/>
              <a:t>Four views regarding the design of a data warehouse 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Top-down view</a:t>
            </a:r>
          </a:p>
          <a:p>
            <a:pPr lvl="2" algn="just">
              <a:lnSpc>
                <a:spcPct val="110000"/>
              </a:lnSpc>
            </a:pPr>
            <a:r>
              <a:rPr lang="en-US" sz="2000" dirty="0" smtClean="0"/>
              <a:t>allows selection of the relevant information necessary for the data warehouse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Data source view</a:t>
            </a:r>
          </a:p>
          <a:p>
            <a:pPr lvl="2" algn="just">
              <a:lnSpc>
                <a:spcPct val="110000"/>
              </a:lnSpc>
            </a:pPr>
            <a:r>
              <a:rPr lang="en-US" sz="2000" dirty="0" smtClean="0"/>
              <a:t>exposes the information being captured, stored, and managed by operational systems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Data warehouse view</a:t>
            </a:r>
          </a:p>
          <a:p>
            <a:pPr lvl="2" algn="just">
              <a:lnSpc>
                <a:spcPct val="110000"/>
              </a:lnSpc>
            </a:pPr>
            <a:r>
              <a:rPr lang="en-US" sz="2000" dirty="0" smtClean="0"/>
              <a:t>consists of fact tables and dimension tables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Business query view</a:t>
            </a:r>
            <a:r>
              <a:rPr lang="en-US" sz="2400" dirty="0" smtClean="0"/>
              <a:t> </a:t>
            </a:r>
          </a:p>
          <a:p>
            <a:pPr lvl="2" algn="just">
              <a:lnSpc>
                <a:spcPct val="110000"/>
              </a:lnSpc>
            </a:pPr>
            <a:r>
              <a:rPr lang="en-US" sz="2000" dirty="0" smtClean="0"/>
              <a:t>sees the perspectives of data in the warehouse from the view of end-user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DBC-DD2B-4A4F-97D3-1A913EDF5B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1654</Words>
  <Application>Microsoft Office PowerPoint</Application>
  <PresentationFormat>On-screen Show (4:3)</PresentationFormat>
  <Paragraphs>357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Document</vt:lpstr>
      <vt:lpstr>Data Mining and Data Warehousing</vt:lpstr>
      <vt:lpstr>Data Warehouse</vt:lpstr>
      <vt:lpstr>Data Warehouse—Subject-Oriented</vt:lpstr>
      <vt:lpstr>Data Warehouse—Integrated</vt:lpstr>
      <vt:lpstr>Data Warehouse—Time Variant</vt:lpstr>
      <vt:lpstr>Data Warehouse—Nonvolatile</vt:lpstr>
      <vt:lpstr>Types of Data</vt:lpstr>
      <vt:lpstr>Types of Database</vt:lpstr>
      <vt:lpstr>Data Warehouse Architecture</vt:lpstr>
      <vt:lpstr>Slide 10</vt:lpstr>
      <vt:lpstr>Components of Data Warehouse</vt:lpstr>
      <vt:lpstr>Database Vs Data Warehouse</vt:lpstr>
      <vt:lpstr>OLTP</vt:lpstr>
      <vt:lpstr>OLAP</vt:lpstr>
      <vt:lpstr>OLTP vs. OLAP</vt:lpstr>
      <vt:lpstr>Multidimensional Data Model</vt:lpstr>
      <vt:lpstr>Multidimensional Data Model</vt:lpstr>
      <vt:lpstr>Conceptual Modeling of Data Warehouses</vt:lpstr>
      <vt:lpstr>Example of Star Schema</vt:lpstr>
      <vt:lpstr>Example of Snowflake Schema</vt:lpstr>
      <vt:lpstr>Example of Fact Constellation</vt:lpstr>
      <vt:lpstr>OLAP Operations</vt:lpstr>
      <vt:lpstr>OLAP Operations…</vt:lpstr>
      <vt:lpstr>OLAP Operations…</vt:lpstr>
      <vt:lpstr>Slice and Dice</vt:lpstr>
      <vt:lpstr>Pivoting</vt:lpstr>
      <vt:lpstr>OLAP Server Architectures</vt:lpstr>
      <vt:lpstr>ROLAP</vt:lpstr>
      <vt:lpstr>MOLAP</vt:lpstr>
      <vt:lpstr>HOLAP</vt:lpstr>
      <vt:lpstr>Assignment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Data Mining</dc:title>
  <dc:creator>Bikash Balami</dc:creator>
  <cp:lastModifiedBy>Acer</cp:lastModifiedBy>
  <cp:revision>110</cp:revision>
  <dcterms:created xsi:type="dcterms:W3CDTF">2015-12-10T02:25:54Z</dcterms:created>
  <dcterms:modified xsi:type="dcterms:W3CDTF">2021-07-04T01:01:40Z</dcterms:modified>
</cp:coreProperties>
</file>