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5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62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698A11-0D15-4A19-95B2-7F30A70E26FE}" type="datetimeFigureOut">
              <a:rPr lang="en-US" smtClean="0"/>
              <a:pPr/>
              <a:t>7/9/2021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DABF2F-7E0B-4B04-84FC-091C6C9ABFB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809BC-8982-4D17-89A4-84FF05C19D47}" type="datetime1">
              <a:rPr lang="en-US" smtClean="0"/>
              <a:pPr/>
              <a:t>7/9/2021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Warehousing and Data Mining:-Unit 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45809-3724-41D6-923E-F038C8D9F0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C6494-F785-4452-AFFA-0059BF5BFC24}" type="datetime1">
              <a:rPr lang="en-US" smtClean="0"/>
              <a:pPr/>
              <a:t>7/9/2021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Warehousing and Data Mining:-Unit 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45809-3724-41D6-923E-F038C8D9F0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27CAC-D966-490B-AFCF-CBF47D24DAF8}" type="datetime1">
              <a:rPr lang="en-US" smtClean="0"/>
              <a:pPr/>
              <a:t>7/9/2021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Warehousing and Data Mining:-Unit 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45809-3724-41D6-923E-F038C8D9F0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FFE57-1192-40A5-97A0-28EA9E63A4EC}" type="datetime1">
              <a:rPr lang="en-US" smtClean="0"/>
              <a:pPr/>
              <a:t>7/9/2021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Warehousing and Data Mining:-Unit 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45809-3724-41D6-923E-F038C8D9F0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A845A-1B2F-4CD8-BC64-D798773C29FF}" type="datetime1">
              <a:rPr lang="en-US" smtClean="0"/>
              <a:pPr/>
              <a:t>7/9/2021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Warehousing and Data Mining:-Unit 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45809-3724-41D6-923E-F038C8D9F0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5C013-CE35-41B7-B1A0-983FE8977B08}" type="datetime1">
              <a:rPr lang="en-US" smtClean="0"/>
              <a:pPr/>
              <a:t>7/9/2021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Warehousing and Data Mining:-Unit 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45809-3724-41D6-923E-F038C8D9F0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C0BF6-7A3C-4E82-AF32-E0387E8C14AE}" type="datetime1">
              <a:rPr lang="en-US" smtClean="0"/>
              <a:pPr/>
              <a:t>7/9/2021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Warehousing and Data Mining:-Unit 2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45809-3724-41D6-923E-F038C8D9F0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EBD87-9753-4E09-AE9D-27FF3D1FD137}" type="datetime1">
              <a:rPr lang="en-US" smtClean="0"/>
              <a:pPr/>
              <a:t>7/9/2021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Warehousing and Data Mining:-Unit 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45809-3724-41D6-923E-F038C8D9F0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F7479-E91A-420E-8874-F0BF8E061D28}" type="datetime1">
              <a:rPr lang="en-US" smtClean="0"/>
              <a:pPr/>
              <a:t>7/9/2021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Warehousing and Data Mining:-Unit 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45809-3724-41D6-923E-F038C8D9F0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93DD-4142-4B65-AF3D-76F06C1774F4}" type="datetime1">
              <a:rPr lang="en-US" smtClean="0"/>
              <a:pPr/>
              <a:t>7/9/2021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Warehousing and Data Mining:-Unit 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45809-3724-41D6-923E-F038C8D9F0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182B5-45E8-46C5-965C-92FAEB76BDDF}" type="datetime1">
              <a:rPr lang="en-US" smtClean="0"/>
              <a:pPr/>
              <a:t>7/9/2021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Warehousing and Data Mining:-Unit 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45809-3724-41D6-923E-F038C8D9F0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18452-22A9-4F24-86B2-10AD59708BAD}" type="datetime1">
              <a:rPr lang="en-US" smtClean="0"/>
              <a:pPr/>
              <a:t>7/9/2021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Data Warehousing and Data Mining:-Unit 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945809-3724-41D6-923E-F038C8D9F0C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Data Mining and Data Warehousing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/>
              <a:t>Unit 2</a:t>
            </a:r>
          </a:p>
          <a:p>
            <a:r>
              <a:rPr lang="en-US" dirty="0" smtClean="0"/>
              <a:t> </a:t>
            </a:r>
            <a:r>
              <a:rPr lang="en-US" b="1" dirty="0" smtClean="0"/>
              <a:t>Introduction to Data Mining	</a:t>
            </a:r>
          </a:p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45809-3724-41D6-923E-F038C8D9F0CF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Warehousing and Data Mining:-Unit 2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Nominal Attributes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Symbols or Name of things</a:t>
            </a:r>
          </a:p>
          <a:p>
            <a:r>
              <a:rPr lang="en-US" dirty="0" smtClean="0"/>
              <a:t>Each value represent some value of category</a:t>
            </a:r>
          </a:p>
          <a:p>
            <a:r>
              <a:rPr lang="en-US" dirty="0" smtClean="0"/>
              <a:t>Enumerations</a:t>
            </a:r>
          </a:p>
          <a:p>
            <a:r>
              <a:rPr lang="en-US" dirty="0" err="1" smtClean="0"/>
              <a:t>Eg</a:t>
            </a:r>
            <a:r>
              <a:rPr lang="en-US" dirty="0" smtClean="0"/>
              <a:t> hair color, marital status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45809-3724-41D6-923E-F038C8D9F0CF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Warehousing and Data Mining:-Unit 2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Binary Attributes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 smtClean="0"/>
              <a:t>With only two categories (state 0 or 1)</a:t>
            </a:r>
          </a:p>
          <a:p>
            <a:pPr algn="just"/>
            <a:r>
              <a:rPr lang="en-US" sz="2800" dirty="0" smtClean="0"/>
              <a:t>True / False, Present / Absence</a:t>
            </a:r>
          </a:p>
          <a:p>
            <a:pPr algn="just"/>
            <a:r>
              <a:rPr lang="en-US" sz="2800" dirty="0" err="1" smtClean="0"/>
              <a:t>Eg</a:t>
            </a:r>
            <a:r>
              <a:rPr lang="en-US" sz="2800" dirty="0" smtClean="0"/>
              <a:t> Patient Smokes, Testing Result (+</a:t>
            </a:r>
            <a:r>
              <a:rPr lang="en-US" sz="2800" dirty="0" err="1" smtClean="0"/>
              <a:t>ve</a:t>
            </a:r>
            <a:r>
              <a:rPr lang="en-US" sz="2800" dirty="0" smtClean="0"/>
              <a:t> / -</a:t>
            </a:r>
            <a:r>
              <a:rPr lang="en-US" sz="2800" dirty="0" err="1" smtClean="0"/>
              <a:t>ve</a:t>
            </a:r>
            <a:r>
              <a:rPr lang="en-US" sz="2800" dirty="0" smtClean="0"/>
              <a:t>)</a:t>
            </a:r>
          </a:p>
          <a:p>
            <a:pPr algn="just"/>
            <a:r>
              <a:rPr lang="en-US" sz="2800" dirty="0" smtClean="0"/>
              <a:t>Binary attribute is symmetric if both of its states are equally valuable (i.e. no preference on which outcome should be coded as 0 or 1 like gender)</a:t>
            </a:r>
          </a:p>
          <a:p>
            <a:pPr algn="just"/>
            <a:r>
              <a:rPr lang="en-US" sz="2800" dirty="0" smtClean="0"/>
              <a:t>Binary Attribute is asymmetric if the outcomes of the states are not equally important </a:t>
            </a:r>
            <a:r>
              <a:rPr lang="en-US" sz="2800" dirty="0" err="1" smtClean="0"/>
              <a:t>eg</a:t>
            </a:r>
            <a:r>
              <a:rPr lang="en-US" sz="2800" dirty="0" smtClean="0"/>
              <a:t> HIV test, Corona test)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45809-3724-41D6-923E-F038C8D9F0CF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Warehousing and Data Mining:-Unit 2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Ordinal Attributes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Attribute with possible values that have a meaningful order or ranking among them</a:t>
            </a:r>
          </a:p>
          <a:p>
            <a:pPr algn="just"/>
            <a:r>
              <a:rPr lang="en-US" dirty="0" err="1" smtClean="0"/>
              <a:t>Eg</a:t>
            </a:r>
            <a:r>
              <a:rPr lang="en-US" dirty="0" smtClean="0"/>
              <a:t> Drinking (Small, Medium, Large)</a:t>
            </a:r>
          </a:p>
          <a:p>
            <a:pPr algn="just"/>
            <a:r>
              <a:rPr lang="en-US" dirty="0" smtClean="0"/>
              <a:t>Lecturer, Asst. Professor, Professor</a:t>
            </a:r>
          </a:p>
          <a:p>
            <a:pPr algn="just"/>
            <a:r>
              <a:rPr lang="en-US" dirty="0" smtClean="0"/>
              <a:t>Strongly Agree, Agree, Disagree</a:t>
            </a:r>
          </a:p>
          <a:p>
            <a:pPr algn="just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45809-3724-41D6-923E-F038C8D9F0CF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Warehousing and Data Mining:-Unit 2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Numeric Attributes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 smtClean="0"/>
              <a:t>Quantitative </a:t>
            </a:r>
          </a:p>
          <a:p>
            <a:pPr algn="just"/>
            <a:r>
              <a:rPr lang="en-US" dirty="0" smtClean="0"/>
              <a:t>Interval Scaled Attribute</a:t>
            </a:r>
          </a:p>
          <a:p>
            <a:pPr lvl="1" algn="just"/>
            <a:r>
              <a:rPr lang="en-US" dirty="0" smtClean="0"/>
              <a:t>Measured on a scale of equal size units</a:t>
            </a:r>
          </a:p>
          <a:p>
            <a:pPr lvl="1" algn="just"/>
            <a:r>
              <a:rPr lang="en-US" dirty="0" err="1" smtClean="0"/>
              <a:t>Eg</a:t>
            </a:r>
            <a:r>
              <a:rPr lang="en-US" dirty="0" smtClean="0"/>
              <a:t> Calendar Date (2002 and 2010 are 8 years apart)</a:t>
            </a:r>
          </a:p>
          <a:p>
            <a:pPr algn="just"/>
            <a:r>
              <a:rPr lang="en-US" dirty="0" smtClean="0"/>
              <a:t>Ratio Scaled Attribute</a:t>
            </a:r>
          </a:p>
          <a:p>
            <a:pPr lvl="1" algn="just"/>
            <a:r>
              <a:rPr lang="en-US" dirty="0" smtClean="0"/>
              <a:t>If a measurement is ratio scaled means a value being multiple (or ratio) of another value</a:t>
            </a:r>
          </a:p>
          <a:p>
            <a:pPr lvl="1" algn="just"/>
            <a:r>
              <a:rPr lang="en-US" dirty="0" err="1" smtClean="0"/>
              <a:t>Eg</a:t>
            </a:r>
            <a:r>
              <a:rPr lang="en-US" dirty="0" smtClean="0"/>
              <a:t> Frequency of words in a document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45809-3724-41D6-923E-F038C8D9F0CF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Warehousing and Data Mining:-Unit 2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Discrete VS Continuous Attributes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A discrete attribute has a finite or infinite set of values which may or may not be represented as integer (</a:t>
            </a:r>
            <a:r>
              <a:rPr lang="en-US" dirty="0" err="1" smtClean="0"/>
              <a:t>Eg</a:t>
            </a:r>
            <a:r>
              <a:rPr lang="en-US" dirty="0" smtClean="0"/>
              <a:t> Age)</a:t>
            </a:r>
          </a:p>
          <a:p>
            <a:pPr algn="just"/>
            <a:r>
              <a:rPr lang="en-US" dirty="0" smtClean="0"/>
              <a:t>If attribute is not discrete then it is continuous (</a:t>
            </a:r>
            <a:r>
              <a:rPr lang="en-US" dirty="0" err="1" smtClean="0"/>
              <a:t>Eg</a:t>
            </a:r>
            <a:r>
              <a:rPr lang="en-US" dirty="0" smtClean="0"/>
              <a:t> temperature 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45809-3724-41D6-923E-F038C8D9F0CF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Warehousing and Data Mining:-Unit 2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Statistical Description of Data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en-US" dirty="0" smtClean="0"/>
              <a:t>Mean</a:t>
            </a:r>
          </a:p>
          <a:p>
            <a:pPr lvl="1" algn="just"/>
            <a:r>
              <a:rPr lang="en-US" dirty="0" smtClean="0"/>
              <a:t>Arithmetic mean</a:t>
            </a:r>
          </a:p>
          <a:p>
            <a:pPr lvl="1" algn="just"/>
            <a:r>
              <a:rPr lang="en-US" dirty="0" smtClean="0"/>
              <a:t>Trimmed mean</a:t>
            </a:r>
          </a:p>
          <a:p>
            <a:pPr lvl="2" algn="just"/>
            <a:r>
              <a:rPr lang="en-US" dirty="0" smtClean="0"/>
              <a:t>Arithmetic mean is influenced by the outliers</a:t>
            </a:r>
          </a:p>
          <a:p>
            <a:pPr lvl="2" algn="just"/>
            <a:r>
              <a:rPr lang="en-US" smtClean="0"/>
              <a:t>Calculated </a:t>
            </a:r>
            <a:r>
              <a:rPr lang="en-US" dirty="0" smtClean="0"/>
              <a:t>by dropping a fixed number of sorted values from each end of the sequence of data given and then calculated the mean (average) of remaining values</a:t>
            </a:r>
          </a:p>
          <a:p>
            <a:pPr lvl="2" algn="just"/>
            <a:r>
              <a:rPr lang="en-US" dirty="0" err="1" smtClean="0"/>
              <a:t>Eg</a:t>
            </a:r>
            <a:endParaRPr lang="en-US" dirty="0" smtClean="0"/>
          </a:p>
          <a:p>
            <a:pPr lvl="3" algn="just"/>
            <a:r>
              <a:rPr lang="en-US" dirty="0" smtClean="0"/>
              <a:t>{0,2,1,3}, trimmed value = 25%</a:t>
            </a:r>
          </a:p>
          <a:p>
            <a:pPr lvl="3" algn="just"/>
            <a:r>
              <a:rPr lang="en-US" dirty="0" smtClean="0"/>
              <a:t>The first 25% and last 25% are discarded and take the mean of remaining</a:t>
            </a:r>
          </a:p>
          <a:p>
            <a:pPr lvl="3" algn="just"/>
            <a:r>
              <a:rPr lang="en-US" dirty="0" smtClean="0"/>
              <a:t>i.e. {0} and {3} are discarded and mean = (2+1)/2 = 1.5</a:t>
            </a:r>
          </a:p>
          <a:p>
            <a:pPr lvl="1" algn="just"/>
            <a:r>
              <a:rPr lang="en-US" dirty="0" smtClean="0"/>
              <a:t>Weighted mean</a:t>
            </a:r>
          </a:p>
          <a:p>
            <a:pPr algn="just"/>
            <a:r>
              <a:rPr lang="en-US" dirty="0" smtClean="0"/>
              <a:t>Median and Mode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Warehousing and Data Mining:-Unit 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45809-3724-41D6-923E-F038C8D9F0CF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1026" name="Picture 2" descr="Lightbox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67200" y="1752600"/>
            <a:ext cx="2857500" cy="99060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Measuring the Dispersion of Data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Degree to which numerical data tend to spread (</a:t>
            </a:r>
            <a:r>
              <a:rPr lang="en-US" i="1" dirty="0" smtClean="0"/>
              <a:t>variance of the data</a:t>
            </a:r>
            <a:r>
              <a:rPr lang="en-US" dirty="0" smtClean="0"/>
              <a:t>)</a:t>
            </a:r>
          </a:p>
          <a:p>
            <a:pPr algn="just"/>
            <a:r>
              <a:rPr lang="en-US" dirty="0" smtClean="0"/>
              <a:t>Most common methods to measure the data dispersion</a:t>
            </a:r>
          </a:p>
          <a:p>
            <a:pPr lvl="1" algn="just"/>
            <a:r>
              <a:rPr lang="en-US" dirty="0" smtClean="0"/>
              <a:t>Range</a:t>
            </a:r>
          </a:p>
          <a:p>
            <a:pPr lvl="1" algn="just"/>
            <a:r>
              <a:rPr lang="en-US" dirty="0" smtClean="0"/>
              <a:t>The five number summary (</a:t>
            </a:r>
            <a:r>
              <a:rPr lang="en-US" i="1" dirty="0" smtClean="0"/>
              <a:t>based on quartile</a:t>
            </a:r>
            <a:r>
              <a:rPr lang="en-US" dirty="0" smtClean="0"/>
              <a:t>)</a:t>
            </a:r>
          </a:p>
          <a:p>
            <a:pPr lvl="1" algn="just"/>
            <a:r>
              <a:rPr lang="en-US" dirty="0" smtClean="0"/>
              <a:t>The inter quartile range</a:t>
            </a:r>
          </a:p>
          <a:p>
            <a:pPr lvl="1" algn="just"/>
            <a:r>
              <a:rPr lang="en-US" dirty="0" smtClean="0"/>
              <a:t>Standard deviation</a:t>
            </a:r>
          </a:p>
          <a:p>
            <a:pPr algn="just">
              <a:buNone/>
            </a:pPr>
            <a:endParaRPr lang="en-US" dirty="0" smtClean="0"/>
          </a:p>
          <a:p>
            <a:pPr algn="just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Warehousing and Data Mining:-Unit 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45809-3724-41D6-923E-F038C8D9F0CF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Measuring the Dispersion of Data…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b="1" u="sng" dirty="0" smtClean="0"/>
              <a:t>Range</a:t>
            </a:r>
          </a:p>
          <a:p>
            <a:pPr lvl="1" algn="just"/>
            <a:r>
              <a:rPr lang="en-US" dirty="0" smtClean="0"/>
              <a:t>Difference between largest and smallest value</a:t>
            </a:r>
          </a:p>
          <a:p>
            <a:pPr algn="just"/>
            <a:r>
              <a:rPr lang="en-US" b="1" u="sng" dirty="0" smtClean="0"/>
              <a:t>Quartile</a:t>
            </a:r>
          </a:p>
          <a:p>
            <a:pPr lvl="1" algn="just"/>
            <a:r>
              <a:rPr lang="en-US" dirty="0" smtClean="0"/>
              <a:t>The </a:t>
            </a:r>
            <a:r>
              <a:rPr lang="en-US" b="1" i="1" dirty="0" err="1" smtClean="0"/>
              <a:t>k</a:t>
            </a:r>
            <a:r>
              <a:rPr lang="en-US" b="1" i="1" baseline="30000" dirty="0" err="1" smtClean="0"/>
              <a:t>th</a:t>
            </a:r>
            <a:r>
              <a:rPr lang="en-US" dirty="0" smtClean="0"/>
              <a:t> percentile of a set of data in numerical order is the value </a:t>
            </a:r>
            <a:r>
              <a:rPr lang="en-US" b="1" i="1" dirty="0" smtClean="0"/>
              <a:t>x</a:t>
            </a:r>
            <a:r>
              <a:rPr lang="en-US" b="1" i="1" baseline="-25000" dirty="0" smtClean="0"/>
              <a:t>i</a:t>
            </a:r>
            <a:r>
              <a:rPr lang="en-US" b="1" i="1" dirty="0" smtClean="0"/>
              <a:t> </a:t>
            </a:r>
            <a:r>
              <a:rPr lang="en-US" dirty="0" smtClean="0"/>
              <a:t>having the property that </a:t>
            </a:r>
            <a:r>
              <a:rPr lang="en-US" b="1" i="1" dirty="0" smtClean="0"/>
              <a:t>k</a:t>
            </a:r>
            <a:r>
              <a:rPr lang="en-US" dirty="0" smtClean="0"/>
              <a:t> percent of the data entries lie at or below </a:t>
            </a:r>
            <a:r>
              <a:rPr lang="en-US" b="1" i="1" dirty="0" smtClean="0"/>
              <a:t>x</a:t>
            </a:r>
            <a:r>
              <a:rPr lang="en-US" b="1" i="1" baseline="-25000" dirty="0" smtClean="0"/>
              <a:t>i</a:t>
            </a:r>
            <a:endParaRPr lang="en-US" b="1" i="1" dirty="0" smtClean="0"/>
          </a:p>
          <a:p>
            <a:pPr lvl="1" algn="just"/>
            <a:r>
              <a:rPr lang="en-US" dirty="0" smtClean="0"/>
              <a:t>First quartile (Q</a:t>
            </a:r>
            <a:r>
              <a:rPr lang="en-US" baseline="-25000" dirty="0" smtClean="0"/>
              <a:t>1</a:t>
            </a:r>
            <a:r>
              <a:rPr lang="en-US" dirty="0" smtClean="0"/>
              <a:t>) is the 25</a:t>
            </a:r>
            <a:r>
              <a:rPr lang="en-US" baseline="30000" dirty="0" smtClean="0"/>
              <a:t>th</a:t>
            </a:r>
            <a:r>
              <a:rPr lang="en-US" dirty="0" smtClean="0"/>
              <a:t> percentile</a:t>
            </a:r>
          </a:p>
          <a:p>
            <a:pPr lvl="1" algn="just"/>
            <a:r>
              <a:rPr lang="en-US" dirty="0" smtClean="0"/>
              <a:t>Median is 50</a:t>
            </a:r>
            <a:r>
              <a:rPr lang="en-US" baseline="30000" dirty="0" smtClean="0"/>
              <a:t>th</a:t>
            </a:r>
            <a:r>
              <a:rPr lang="en-US" dirty="0" smtClean="0"/>
              <a:t> percentile</a:t>
            </a:r>
          </a:p>
          <a:p>
            <a:pPr lvl="1" algn="just"/>
            <a:r>
              <a:rPr lang="en-US" dirty="0" smtClean="0"/>
              <a:t>Third quartile (Q</a:t>
            </a:r>
            <a:r>
              <a:rPr lang="en-US" baseline="-25000" dirty="0" smtClean="0"/>
              <a:t>3</a:t>
            </a:r>
            <a:r>
              <a:rPr lang="en-US" dirty="0" smtClean="0"/>
              <a:t>) is 75</a:t>
            </a:r>
            <a:r>
              <a:rPr lang="en-US" baseline="30000" dirty="0" smtClean="0"/>
              <a:t>th</a:t>
            </a:r>
            <a:r>
              <a:rPr lang="en-US" dirty="0" smtClean="0"/>
              <a:t> percentile</a:t>
            </a:r>
          </a:p>
          <a:p>
            <a:pPr algn="just"/>
            <a:r>
              <a:rPr lang="en-US" b="1" u="sng" dirty="0" smtClean="0"/>
              <a:t>Example</a:t>
            </a:r>
          </a:p>
          <a:p>
            <a:pPr lvl="1" algn="just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Warehousing and Data Mining:-Unit 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45809-3724-41D6-923E-F038C8D9F0CF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0" y="5524500"/>
            <a:ext cx="426720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Measuring the Dispersion of Data…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u="sng" dirty="0" smtClean="0"/>
              <a:t>Inter Quartile Range</a:t>
            </a:r>
          </a:p>
          <a:p>
            <a:pPr lvl="1" algn="just"/>
            <a:r>
              <a:rPr lang="en-US" dirty="0" smtClean="0"/>
              <a:t>IQR = Q</a:t>
            </a:r>
            <a:r>
              <a:rPr lang="en-US" baseline="-25000" dirty="0" smtClean="0"/>
              <a:t>3</a:t>
            </a:r>
            <a:r>
              <a:rPr lang="en-US" dirty="0" smtClean="0"/>
              <a:t> – Q</a:t>
            </a:r>
            <a:r>
              <a:rPr lang="en-US" baseline="-25000" dirty="0" smtClean="0"/>
              <a:t>1</a:t>
            </a:r>
            <a:endParaRPr lang="en-US" dirty="0" smtClean="0"/>
          </a:p>
          <a:p>
            <a:pPr algn="just"/>
            <a:r>
              <a:rPr lang="en-US" b="1" u="sng" dirty="0" smtClean="0"/>
              <a:t>Outlier</a:t>
            </a:r>
          </a:p>
          <a:p>
            <a:pPr lvl="1" algn="just"/>
            <a:r>
              <a:rPr lang="en-US" dirty="0" smtClean="0"/>
              <a:t>usually, a value higher/lower than 1.5 x IQR</a:t>
            </a:r>
          </a:p>
          <a:p>
            <a:pPr algn="just"/>
            <a:r>
              <a:rPr lang="en-US" b="1" u="sng" dirty="0" smtClean="0"/>
              <a:t>Five Number Summary</a:t>
            </a:r>
          </a:p>
          <a:p>
            <a:pPr lvl="1" algn="just"/>
            <a:r>
              <a:rPr lang="en-US" dirty="0" smtClean="0"/>
              <a:t>Shape of distribution can be obtained by </a:t>
            </a:r>
            <a:r>
              <a:rPr lang="en-US" i="1" u="sng" dirty="0" smtClean="0"/>
              <a:t>Minimum, Q</a:t>
            </a:r>
            <a:r>
              <a:rPr lang="en-US" baseline="-25000" dirty="0" smtClean="0"/>
              <a:t>1</a:t>
            </a:r>
            <a:r>
              <a:rPr lang="en-US" i="1" u="sng" dirty="0" smtClean="0"/>
              <a:t>, Median, Q</a:t>
            </a:r>
            <a:r>
              <a:rPr lang="en-US" baseline="-25000" dirty="0" smtClean="0"/>
              <a:t>3</a:t>
            </a:r>
            <a:r>
              <a:rPr lang="en-US" i="1" u="sng" dirty="0" smtClean="0"/>
              <a:t>, Maximum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Warehousing and Data Mining:-Unit 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45809-3724-41D6-923E-F038C8D9F0CF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Measuring the Dispersion of Data…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b="1" u="sng" dirty="0" err="1" smtClean="0"/>
              <a:t>Boxplots</a:t>
            </a:r>
            <a:endParaRPr lang="en-US" b="1" u="sng" dirty="0" smtClean="0"/>
          </a:p>
          <a:p>
            <a:pPr lvl="1" algn="just"/>
            <a:r>
              <a:rPr lang="en-US" dirty="0" smtClean="0"/>
              <a:t>Way of visualizing the distribution</a:t>
            </a:r>
          </a:p>
          <a:p>
            <a:pPr lvl="1" algn="just"/>
            <a:r>
              <a:rPr lang="en-US" dirty="0" smtClean="0"/>
              <a:t>Incorporate five number summary as follows</a:t>
            </a:r>
          </a:p>
          <a:p>
            <a:pPr lvl="2" algn="just"/>
            <a:r>
              <a:rPr lang="en-US" dirty="0" smtClean="0"/>
              <a:t>Ends of the boxes are quartiles (i.e. the length of box is IQR)</a:t>
            </a:r>
          </a:p>
          <a:p>
            <a:pPr lvl="2" algn="just"/>
            <a:r>
              <a:rPr lang="en-US" dirty="0" smtClean="0"/>
              <a:t>Median is marked by a line within the box</a:t>
            </a:r>
          </a:p>
          <a:p>
            <a:pPr lvl="2" algn="just"/>
            <a:r>
              <a:rPr lang="en-US" dirty="0" smtClean="0"/>
              <a:t>Two lines (called whiskers) outside the box extend to the MINIMUM and </a:t>
            </a:r>
          </a:p>
          <a:p>
            <a:pPr lvl="2" algn="just">
              <a:buNone/>
            </a:pPr>
            <a:r>
              <a:rPr lang="en-US" dirty="0" smtClean="0"/>
              <a:t>	MAXIMUM </a:t>
            </a:r>
          </a:p>
          <a:p>
            <a:pPr lvl="1" algn="just"/>
            <a:r>
              <a:rPr lang="en-US" dirty="0" smtClean="0"/>
              <a:t>Represented as</a:t>
            </a:r>
          </a:p>
          <a:p>
            <a:pPr lvl="1" algn="just"/>
            <a:endParaRPr lang="en-US" dirty="0" smtClean="0"/>
          </a:p>
          <a:p>
            <a:pPr algn="just">
              <a:buNone/>
            </a:pP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Warehousing and Data Mining:-Unit 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45809-3724-41D6-923E-F038C8D9F0CF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91000" y="4572000"/>
            <a:ext cx="4467225" cy="148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Why Data Mining? (</a:t>
            </a:r>
            <a:r>
              <a:rPr lang="en-US" b="1" i="1" dirty="0" smtClean="0"/>
              <a:t>Motivation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The Explosive Growth of Data: from terabytes to </a:t>
            </a:r>
            <a:r>
              <a:rPr lang="en-US" dirty="0" err="1" smtClean="0"/>
              <a:t>petabytes</a:t>
            </a:r>
            <a:endParaRPr lang="en-US" dirty="0" smtClean="0"/>
          </a:p>
          <a:p>
            <a:pPr algn="just"/>
            <a:r>
              <a:rPr lang="en-US" dirty="0" smtClean="0"/>
              <a:t>We are drowning in data, but starving for knowledge </a:t>
            </a:r>
          </a:p>
          <a:p>
            <a:pPr algn="just"/>
            <a:r>
              <a:rPr lang="en-US" dirty="0" smtClean="0"/>
              <a:t>“</a:t>
            </a:r>
            <a:r>
              <a:rPr lang="en-US" b="1" i="1" dirty="0" smtClean="0"/>
              <a:t>Necessity is the mother of invention</a:t>
            </a:r>
            <a:r>
              <a:rPr lang="en-US" dirty="0" smtClean="0"/>
              <a:t>”</a:t>
            </a:r>
            <a:r>
              <a:rPr lang="en-US" dirty="0" smtClean="0">
                <a:cs typeface="Tahoma" pitchFamily="34" charset="0"/>
              </a:rPr>
              <a:t>—</a:t>
            </a:r>
            <a:r>
              <a:rPr lang="en-US" dirty="0" smtClean="0"/>
              <a:t>Data mining</a:t>
            </a:r>
            <a:r>
              <a:rPr lang="en-US" dirty="0" smtClean="0">
                <a:cs typeface="Tahoma" pitchFamily="34" charset="0"/>
              </a:rPr>
              <a:t>—</a:t>
            </a:r>
            <a:r>
              <a:rPr lang="en-US" dirty="0" smtClean="0"/>
              <a:t>Automated analysis of massive data sets</a:t>
            </a:r>
          </a:p>
          <a:p>
            <a:pPr algn="just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45809-3724-41D6-923E-F038C8D9F0CF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Warehousing and Data Mining:-Unit 2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Measuring the Dispersion of Data…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u="sng" dirty="0" err="1" smtClean="0"/>
              <a:t>Boxplots</a:t>
            </a:r>
            <a:r>
              <a:rPr lang="en-US" b="1" u="sng" dirty="0" smtClean="0"/>
              <a:t>…</a:t>
            </a:r>
          </a:p>
          <a:p>
            <a:pPr lvl="1" algn="just"/>
            <a:r>
              <a:rPr lang="en-US" dirty="0" err="1" smtClean="0"/>
              <a:t>Boxplots</a:t>
            </a:r>
            <a:r>
              <a:rPr lang="en-US" dirty="0" smtClean="0"/>
              <a:t> are useful as they show outliers within a data set</a:t>
            </a:r>
          </a:p>
          <a:p>
            <a:pPr lvl="1" algn="just"/>
            <a:r>
              <a:rPr lang="en-US" dirty="0" smtClean="0"/>
              <a:t>When reviewing a </a:t>
            </a:r>
            <a:r>
              <a:rPr lang="en-US" dirty="0" err="1" smtClean="0"/>
              <a:t>boxplot</a:t>
            </a:r>
            <a:r>
              <a:rPr lang="en-US" dirty="0" smtClean="0"/>
              <a:t>, an outlier is defined as data point that is located outside the whiskers of the </a:t>
            </a:r>
            <a:r>
              <a:rPr lang="en-US" dirty="0" err="1" smtClean="0"/>
              <a:t>bokplot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Warehousing and Data Mining:-Unit 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45809-3724-41D6-923E-F038C8D9F0CF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90950" y="4267200"/>
            <a:ext cx="4438650" cy="181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sz="7200" b="1" smtClean="0"/>
          </a:p>
          <a:p>
            <a:pPr algn="ctr">
              <a:buNone/>
            </a:pPr>
            <a:r>
              <a:rPr lang="en-US" sz="7200" b="1" smtClean="0"/>
              <a:t>End </a:t>
            </a:r>
            <a:r>
              <a:rPr lang="en-US" sz="7200" b="1" dirty="0" smtClean="0"/>
              <a:t>of Session</a:t>
            </a:r>
            <a:endParaRPr lang="en-US" sz="72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45809-3724-41D6-923E-F038C8D9F0CF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Warehousing and Data Mining:-Unit 2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What is Data Mining?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 smtClean="0"/>
              <a:t>The process of Discovering meaningful patterns &amp; trends often </a:t>
            </a:r>
            <a:r>
              <a:rPr lang="en-US" sz="2800" b="1" i="1" dirty="0" smtClean="0">
                <a:solidFill>
                  <a:srgbClr val="FF0000"/>
                </a:solidFill>
              </a:rPr>
              <a:t>previously unknown,</a:t>
            </a:r>
            <a:r>
              <a:rPr lang="en-US" sz="2800" dirty="0" smtClean="0"/>
              <a:t> from large amount of data, using pattern recognition, statistical and mathematical techniques</a:t>
            </a:r>
          </a:p>
          <a:p>
            <a:pPr algn="just"/>
            <a:endParaRPr lang="en-US" sz="2800" dirty="0" smtClean="0"/>
          </a:p>
          <a:p>
            <a:pPr algn="just"/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45809-3724-41D6-923E-F038C8D9F0CF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Warehousing and Data Mining:-Unit 2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sz="3600" b="1" dirty="0" smtClean="0"/>
              <a:t>Why Data Mining?—Potential Applications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>
              <a:lnSpc>
                <a:spcPct val="120000"/>
              </a:lnSpc>
            </a:pPr>
            <a:r>
              <a:rPr lang="en-US" sz="2000" dirty="0" smtClean="0"/>
              <a:t>Data analysis and decision support</a:t>
            </a:r>
          </a:p>
          <a:p>
            <a:pPr lvl="1" algn="just">
              <a:lnSpc>
                <a:spcPct val="120000"/>
              </a:lnSpc>
            </a:pPr>
            <a:r>
              <a:rPr lang="en-US" sz="2000" dirty="0" smtClean="0"/>
              <a:t>Market analysis and management</a:t>
            </a:r>
          </a:p>
          <a:p>
            <a:pPr lvl="2">
              <a:lnSpc>
                <a:spcPct val="120000"/>
              </a:lnSpc>
            </a:pPr>
            <a:r>
              <a:rPr lang="en-US" sz="2000" dirty="0" smtClean="0"/>
              <a:t>Market basket analysis, sale techniques, customer feedback on items (Opinion Mining)</a:t>
            </a:r>
          </a:p>
          <a:p>
            <a:pPr lvl="1" algn="just">
              <a:lnSpc>
                <a:spcPct val="120000"/>
              </a:lnSpc>
            </a:pPr>
            <a:r>
              <a:rPr lang="en-US" sz="2000" dirty="0" smtClean="0"/>
              <a:t>Risk analysis and management</a:t>
            </a:r>
          </a:p>
          <a:p>
            <a:pPr lvl="2">
              <a:lnSpc>
                <a:spcPct val="120000"/>
              </a:lnSpc>
            </a:pPr>
            <a:r>
              <a:rPr lang="en-US" sz="2000" dirty="0" smtClean="0"/>
              <a:t>Forecasting, decision support system</a:t>
            </a:r>
          </a:p>
          <a:p>
            <a:pPr lvl="1" algn="just">
              <a:lnSpc>
                <a:spcPct val="120000"/>
              </a:lnSpc>
            </a:pPr>
            <a:r>
              <a:rPr lang="en-US" sz="2000" dirty="0" smtClean="0"/>
              <a:t>Fraud detection and detection of unusual patterns (outliers)</a:t>
            </a:r>
          </a:p>
          <a:p>
            <a:pPr algn="just">
              <a:lnSpc>
                <a:spcPct val="120000"/>
              </a:lnSpc>
            </a:pPr>
            <a:r>
              <a:rPr lang="en-US" sz="2000" dirty="0" smtClean="0"/>
              <a:t>Other Applications</a:t>
            </a:r>
          </a:p>
          <a:p>
            <a:pPr lvl="1" algn="just">
              <a:lnSpc>
                <a:spcPct val="120000"/>
              </a:lnSpc>
            </a:pPr>
            <a:r>
              <a:rPr lang="en-US" sz="2000" dirty="0" smtClean="0"/>
              <a:t>Text mining (news group, email, documents) and Web mining</a:t>
            </a:r>
          </a:p>
          <a:p>
            <a:pPr lvl="1" algn="just">
              <a:lnSpc>
                <a:spcPct val="120000"/>
              </a:lnSpc>
            </a:pPr>
            <a:r>
              <a:rPr lang="en-US" sz="2000" dirty="0" smtClean="0"/>
              <a:t>Stream data mining (mining from continuous / rapid data</a:t>
            </a:r>
          </a:p>
          <a:p>
            <a:pPr lvl="2" algn="just">
              <a:lnSpc>
                <a:spcPct val="120000"/>
              </a:lnSpc>
            </a:pPr>
            <a:r>
              <a:rPr lang="en-US" sz="1600" dirty="0" err="1" smtClean="0"/>
              <a:t>Eg</a:t>
            </a:r>
            <a:r>
              <a:rPr lang="en-US" sz="1600" dirty="0" smtClean="0"/>
              <a:t> Telephone communication pattern, Web Searching, Sensor data</a:t>
            </a:r>
          </a:p>
          <a:p>
            <a:pPr lvl="1" algn="just">
              <a:lnSpc>
                <a:spcPct val="120000"/>
              </a:lnSpc>
            </a:pPr>
            <a:r>
              <a:rPr lang="en-US" sz="2000" dirty="0" smtClean="0"/>
              <a:t>Bioinformatics and bio-data analysis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45809-3724-41D6-923E-F038C8D9F0CF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Warehousing and Data Mining:-Unit 2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000" b="1" dirty="0" smtClean="0"/>
              <a:t>Knowledge Discovery (KDD) Process</a:t>
            </a:r>
            <a:endParaRPr lang="en-US" sz="4000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39000" y="6400800"/>
            <a:ext cx="1905000" cy="457200"/>
          </a:xfrm>
        </p:spPr>
        <p:txBody>
          <a:bodyPr/>
          <a:lstStyle/>
          <a:p>
            <a:fld id="{AFF27382-9455-4406-82F0-C065F5FE6472}" type="slidenum">
              <a:rPr lang="en-US"/>
              <a:pPr/>
              <a:t>5</a:t>
            </a:fld>
            <a:endParaRPr lang="en-US"/>
          </a:p>
        </p:txBody>
      </p:sp>
      <p:sp>
        <p:nvSpPr>
          <p:cNvPr id="7" name="Rectangle 2050"/>
          <p:cNvSpPr txBox="1">
            <a:spLocks noChangeArrowheads="1"/>
          </p:cNvSpPr>
          <p:nvPr/>
        </p:nvSpPr>
        <p:spPr>
          <a:xfrm>
            <a:off x="0" y="228600"/>
            <a:ext cx="9144000" cy="914400"/>
          </a:xfrm>
          <a:prstGeom prst="rect">
            <a:avLst/>
          </a:prstGeom>
          <a:noFill/>
          <a:ln/>
        </p:spPr>
        <p:txBody>
          <a:bodyPr vert="horz" lIns="92075" tIns="46038" rIns="92075" bIns="46038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Line 2052"/>
          <p:cNvSpPr>
            <a:spLocks noChangeShapeType="1"/>
          </p:cNvSpPr>
          <p:nvPr/>
        </p:nvSpPr>
        <p:spPr bwMode="auto">
          <a:xfrm flipV="1">
            <a:off x="1219200" y="5105400"/>
            <a:ext cx="9906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arrow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Line 2053"/>
          <p:cNvSpPr>
            <a:spLocks noChangeShapeType="1"/>
          </p:cNvSpPr>
          <p:nvPr/>
        </p:nvSpPr>
        <p:spPr bwMode="auto">
          <a:xfrm flipV="1">
            <a:off x="6781800" y="1600200"/>
            <a:ext cx="9906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arrow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Line 2054"/>
          <p:cNvSpPr>
            <a:spLocks noChangeShapeType="1"/>
          </p:cNvSpPr>
          <p:nvPr/>
        </p:nvSpPr>
        <p:spPr bwMode="auto">
          <a:xfrm flipV="1">
            <a:off x="5105400" y="2667000"/>
            <a:ext cx="9906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arrow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Line 2055"/>
          <p:cNvSpPr>
            <a:spLocks noChangeShapeType="1"/>
          </p:cNvSpPr>
          <p:nvPr/>
        </p:nvSpPr>
        <p:spPr bwMode="auto">
          <a:xfrm flipV="1">
            <a:off x="3276600" y="3733800"/>
            <a:ext cx="9906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arrow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Oval 2056"/>
          <p:cNvSpPr>
            <a:spLocks noChangeArrowheads="1"/>
          </p:cNvSpPr>
          <p:nvPr/>
        </p:nvSpPr>
        <p:spPr bwMode="auto">
          <a:xfrm>
            <a:off x="228600" y="5562600"/>
            <a:ext cx="685800" cy="152400"/>
          </a:xfrm>
          <a:prstGeom prst="ellipse">
            <a:avLst/>
          </a:prstGeom>
          <a:solidFill>
            <a:srgbClr val="00CC66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Rectangle 2057"/>
          <p:cNvSpPr>
            <a:spLocks noChangeArrowheads="1"/>
          </p:cNvSpPr>
          <p:nvPr/>
        </p:nvSpPr>
        <p:spPr bwMode="auto">
          <a:xfrm>
            <a:off x="228600" y="5638800"/>
            <a:ext cx="685800" cy="406400"/>
          </a:xfrm>
          <a:prstGeom prst="rect">
            <a:avLst/>
          </a:prstGeom>
          <a:solidFill>
            <a:srgbClr val="00CC66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Oval 2058"/>
          <p:cNvSpPr>
            <a:spLocks noChangeArrowheads="1"/>
          </p:cNvSpPr>
          <p:nvPr/>
        </p:nvSpPr>
        <p:spPr bwMode="auto">
          <a:xfrm>
            <a:off x="228600" y="5943600"/>
            <a:ext cx="685800" cy="152400"/>
          </a:xfrm>
          <a:prstGeom prst="ellipse">
            <a:avLst/>
          </a:prstGeom>
          <a:solidFill>
            <a:srgbClr val="00CC66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Oval 2059"/>
          <p:cNvSpPr>
            <a:spLocks noChangeArrowheads="1"/>
          </p:cNvSpPr>
          <p:nvPr/>
        </p:nvSpPr>
        <p:spPr bwMode="auto">
          <a:xfrm>
            <a:off x="609600" y="5943600"/>
            <a:ext cx="685800" cy="152400"/>
          </a:xfrm>
          <a:prstGeom prst="ellipse">
            <a:avLst/>
          </a:prstGeom>
          <a:solidFill>
            <a:srgbClr val="00CC66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Rectangle 2060"/>
          <p:cNvSpPr>
            <a:spLocks noChangeArrowheads="1"/>
          </p:cNvSpPr>
          <p:nvPr/>
        </p:nvSpPr>
        <p:spPr bwMode="auto">
          <a:xfrm>
            <a:off x="609600" y="6019800"/>
            <a:ext cx="685800" cy="406400"/>
          </a:xfrm>
          <a:prstGeom prst="rect">
            <a:avLst/>
          </a:prstGeom>
          <a:solidFill>
            <a:srgbClr val="00CC66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Oval 2061"/>
          <p:cNvSpPr>
            <a:spLocks noChangeArrowheads="1"/>
          </p:cNvSpPr>
          <p:nvPr/>
        </p:nvSpPr>
        <p:spPr bwMode="auto">
          <a:xfrm>
            <a:off x="609600" y="6324600"/>
            <a:ext cx="685800" cy="152400"/>
          </a:xfrm>
          <a:prstGeom prst="ellipse">
            <a:avLst/>
          </a:prstGeom>
          <a:solidFill>
            <a:srgbClr val="00CC66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Oval 2062"/>
          <p:cNvSpPr>
            <a:spLocks noChangeArrowheads="1"/>
          </p:cNvSpPr>
          <p:nvPr/>
        </p:nvSpPr>
        <p:spPr bwMode="auto">
          <a:xfrm>
            <a:off x="1295400" y="5715000"/>
            <a:ext cx="685800" cy="152400"/>
          </a:xfrm>
          <a:prstGeom prst="ellipse">
            <a:avLst/>
          </a:prstGeom>
          <a:solidFill>
            <a:srgbClr val="00CC66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Rectangle 2063"/>
          <p:cNvSpPr>
            <a:spLocks noChangeArrowheads="1"/>
          </p:cNvSpPr>
          <p:nvPr/>
        </p:nvSpPr>
        <p:spPr bwMode="auto">
          <a:xfrm>
            <a:off x="1295400" y="5791200"/>
            <a:ext cx="685800" cy="406400"/>
          </a:xfrm>
          <a:prstGeom prst="rect">
            <a:avLst/>
          </a:prstGeom>
          <a:solidFill>
            <a:srgbClr val="00CC66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Oval 2064"/>
          <p:cNvSpPr>
            <a:spLocks noChangeArrowheads="1"/>
          </p:cNvSpPr>
          <p:nvPr/>
        </p:nvSpPr>
        <p:spPr bwMode="auto">
          <a:xfrm>
            <a:off x="1295400" y="6096000"/>
            <a:ext cx="685800" cy="152400"/>
          </a:xfrm>
          <a:prstGeom prst="ellipse">
            <a:avLst/>
          </a:prstGeom>
          <a:solidFill>
            <a:srgbClr val="00CC66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Text Box 2065"/>
          <p:cNvSpPr txBox="1">
            <a:spLocks noChangeArrowheads="1"/>
          </p:cNvSpPr>
          <p:nvPr/>
        </p:nvSpPr>
        <p:spPr bwMode="auto">
          <a:xfrm>
            <a:off x="304800" y="4876800"/>
            <a:ext cx="1743075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latin typeface="Times New Roman" pitchFamily="18" charset="0"/>
              </a:rPr>
              <a:t>Data Cleaning</a:t>
            </a:r>
            <a:endParaRPr lang="en-US" sz="1800">
              <a:latin typeface="Times New Roman" pitchFamily="18" charset="0"/>
            </a:endParaRPr>
          </a:p>
        </p:txBody>
      </p:sp>
      <p:sp>
        <p:nvSpPr>
          <p:cNvPr id="23" name="Text Box 2066"/>
          <p:cNvSpPr txBox="1">
            <a:spLocks noChangeArrowheads="1"/>
          </p:cNvSpPr>
          <p:nvPr/>
        </p:nvSpPr>
        <p:spPr bwMode="auto">
          <a:xfrm>
            <a:off x="1600200" y="5410200"/>
            <a:ext cx="1995488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latin typeface="Times New Roman" pitchFamily="18" charset="0"/>
              </a:rPr>
              <a:t>Data Integration</a:t>
            </a:r>
            <a:endParaRPr lang="en-US" sz="1800">
              <a:latin typeface="Times New Roman" pitchFamily="18" charset="0"/>
            </a:endParaRPr>
          </a:p>
        </p:txBody>
      </p:sp>
      <p:sp>
        <p:nvSpPr>
          <p:cNvPr id="24" name="Text Box 2067"/>
          <p:cNvSpPr txBox="1">
            <a:spLocks noChangeArrowheads="1"/>
          </p:cNvSpPr>
          <p:nvPr/>
        </p:nvSpPr>
        <p:spPr bwMode="auto">
          <a:xfrm>
            <a:off x="1371600" y="6248400"/>
            <a:ext cx="14478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 sz="2000" b="1">
                <a:solidFill>
                  <a:srgbClr val="000099"/>
                </a:solidFill>
                <a:latin typeface="Times New Roman" pitchFamily="18" charset="0"/>
              </a:rPr>
              <a:t>Databases</a:t>
            </a:r>
          </a:p>
        </p:txBody>
      </p:sp>
      <p:sp>
        <p:nvSpPr>
          <p:cNvPr id="25" name="Text Box 2068"/>
          <p:cNvSpPr txBox="1">
            <a:spLocks noChangeArrowheads="1"/>
          </p:cNvSpPr>
          <p:nvPr/>
        </p:nvSpPr>
        <p:spPr bwMode="auto">
          <a:xfrm>
            <a:off x="1066800" y="4114800"/>
            <a:ext cx="1997075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 sz="2000" b="1">
                <a:solidFill>
                  <a:srgbClr val="000099"/>
                </a:solidFill>
                <a:latin typeface="Times New Roman" pitchFamily="18" charset="0"/>
              </a:rPr>
              <a:t>Data Warehouse</a:t>
            </a:r>
          </a:p>
        </p:txBody>
      </p:sp>
      <p:sp>
        <p:nvSpPr>
          <p:cNvPr id="26" name="Rectangle 2069"/>
          <p:cNvSpPr>
            <a:spLocks noChangeArrowheads="1"/>
          </p:cNvSpPr>
          <p:nvPr/>
        </p:nvSpPr>
        <p:spPr bwMode="auto">
          <a:xfrm>
            <a:off x="2362200" y="4572000"/>
            <a:ext cx="685800" cy="685800"/>
          </a:xfrm>
          <a:prstGeom prst="rect">
            <a:avLst/>
          </a:prstGeom>
          <a:solidFill>
            <a:srgbClr val="00CC66"/>
          </a:solidFill>
          <a:ln w="12700"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00CC66"/>
            </a:extrusionClr>
          </a:sp3d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27" name="Rectangle 2070"/>
          <p:cNvSpPr>
            <a:spLocks noChangeArrowheads="1"/>
          </p:cNvSpPr>
          <p:nvPr/>
        </p:nvSpPr>
        <p:spPr bwMode="auto">
          <a:xfrm>
            <a:off x="4419600" y="3429000"/>
            <a:ext cx="457200" cy="457200"/>
          </a:xfrm>
          <a:prstGeom prst="rect">
            <a:avLst/>
          </a:prstGeom>
          <a:solidFill>
            <a:srgbClr val="00CC66"/>
          </a:solidFill>
          <a:ln w="12700"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00CC66"/>
            </a:extrusionClr>
          </a:sp3d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28" name="Rectangle 2071"/>
          <p:cNvSpPr>
            <a:spLocks noChangeArrowheads="1"/>
          </p:cNvSpPr>
          <p:nvPr/>
        </p:nvSpPr>
        <p:spPr bwMode="auto">
          <a:xfrm>
            <a:off x="6477000" y="1981200"/>
            <a:ext cx="76200" cy="6096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Rectangle 2072"/>
          <p:cNvSpPr>
            <a:spLocks noChangeArrowheads="1"/>
          </p:cNvSpPr>
          <p:nvPr/>
        </p:nvSpPr>
        <p:spPr bwMode="auto">
          <a:xfrm>
            <a:off x="6553200" y="2209800"/>
            <a:ext cx="76200" cy="3810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Rectangle 2073"/>
          <p:cNvSpPr>
            <a:spLocks noChangeArrowheads="1"/>
          </p:cNvSpPr>
          <p:nvPr/>
        </p:nvSpPr>
        <p:spPr bwMode="auto">
          <a:xfrm>
            <a:off x="6400800" y="2133600"/>
            <a:ext cx="76200" cy="457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Rectangle 2074"/>
          <p:cNvSpPr>
            <a:spLocks noChangeArrowheads="1"/>
          </p:cNvSpPr>
          <p:nvPr/>
        </p:nvSpPr>
        <p:spPr bwMode="auto">
          <a:xfrm>
            <a:off x="6629400" y="2362200"/>
            <a:ext cx="76200" cy="2286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Rectangle 2075"/>
          <p:cNvSpPr>
            <a:spLocks noChangeArrowheads="1"/>
          </p:cNvSpPr>
          <p:nvPr/>
        </p:nvSpPr>
        <p:spPr bwMode="auto">
          <a:xfrm>
            <a:off x="6172200" y="2590800"/>
            <a:ext cx="685800" cy="76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Rectangle 2076"/>
          <p:cNvSpPr>
            <a:spLocks noChangeArrowheads="1"/>
          </p:cNvSpPr>
          <p:nvPr/>
        </p:nvSpPr>
        <p:spPr bwMode="auto">
          <a:xfrm>
            <a:off x="6248400" y="2362200"/>
            <a:ext cx="152400" cy="228600"/>
          </a:xfrm>
          <a:prstGeom prst="rect">
            <a:avLst/>
          </a:prstGeom>
          <a:solidFill>
            <a:srgbClr val="FF99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WordArt 2077"/>
          <p:cNvSpPr>
            <a:spLocks noChangeArrowheads="1" noChangeShapeType="1" noTextEdit="1"/>
          </p:cNvSpPr>
          <p:nvPr/>
        </p:nvSpPr>
        <p:spPr bwMode="auto">
          <a:xfrm>
            <a:off x="7086600" y="990600"/>
            <a:ext cx="1743075" cy="612775"/>
          </a:xfrm>
          <a:prstGeom prst="rect">
            <a:avLst/>
          </a:prstGeom>
        </p:spPr>
        <p:txBody>
          <a:bodyPr wrap="none" fromWordArt="1">
            <a:prstTxWarp prst="textCascadeUp">
              <a:avLst>
                <a:gd name="adj" fmla="val 44444"/>
              </a:avLst>
            </a:prstTxWarp>
            <a:scene3d>
              <a:camera prst="legacyPerspectiveFront">
                <a:rot lat="20519999" lon="1080000" rev="0"/>
              </a:camera>
              <a:lightRig rig="legacyHarsh2" dir="b"/>
            </a:scene3d>
            <a:sp3d extrusionH="430200" prstMaterial="legacyMatte">
              <a:extrusionClr>
                <a:srgbClr val="FF6600"/>
              </a:extrusionClr>
            </a:sp3d>
          </a:bodyPr>
          <a:lstStyle/>
          <a:p>
            <a:pPr algn="ctr"/>
            <a:r>
              <a:rPr lang="en-US" kern="10">
                <a:ln w="9525">
                  <a:round/>
                  <a:headEnd type="none" w="sm" len="sm"/>
                  <a:tailEnd type="none" w="sm" len="sm"/>
                </a:ln>
                <a:gradFill rotWithShape="0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Impact"/>
              </a:rPr>
              <a:t>Knowledge</a:t>
            </a:r>
          </a:p>
        </p:txBody>
      </p:sp>
      <p:sp>
        <p:nvSpPr>
          <p:cNvPr id="35" name="Text Box 2078"/>
          <p:cNvSpPr txBox="1">
            <a:spLocks noChangeArrowheads="1"/>
          </p:cNvSpPr>
          <p:nvPr/>
        </p:nvSpPr>
        <p:spPr bwMode="auto">
          <a:xfrm>
            <a:off x="2514600" y="3276600"/>
            <a:ext cx="2278063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0099"/>
                </a:solidFill>
                <a:latin typeface="Times New Roman" pitchFamily="18" charset="0"/>
              </a:rPr>
              <a:t>Task-relevant Data</a:t>
            </a:r>
          </a:p>
        </p:txBody>
      </p:sp>
      <p:sp>
        <p:nvSpPr>
          <p:cNvPr id="36" name="Text Box 2079"/>
          <p:cNvSpPr txBox="1">
            <a:spLocks noChangeArrowheads="1"/>
          </p:cNvSpPr>
          <p:nvPr/>
        </p:nvSpPr>
        <p:spPr bwMode="auto">
          <a:xfrm>
            <a:off x="3641725" y="4052888"/>
            <a:ext cx="11557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2000" b="1" dirty="0">
                <a:latin typeface="Times New Roman" pitchFamily="18" charset="0"/>
              </a:rPr>
              <a:t>Selection</a:t>
            </a:r>
          </a:p>
        </p:txBody>
      </p:sp>
      <p:sp>
        <p:nvSpPr>
          <p:cNvPr id="37" name="Text Box 2080"/>
          <p:cNvSpPr txBox="1">
            <a:spLocks noChangeArrowheads="1"/>
          </p:cNvSpPr>
          <p:nvPr/>
        </p:nvSpPr>
        <p:spPr bwMode="auto">
          <a:xfrm>
            <a:off x="4267200" y="2590800"/>
            <a:ext cx="1558925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chemeClr val="hlink"/>
                </a:solidFill>
                <a:latin typeface="Times New Roman" pitchFamily="18" charset="0"/>
              </a:rPr>
              <a:t>Data Mining</a:t>
            </a:r>
          </a:p>
        </p:txBody>
      </p:sp>
      <p:sp>
        <p:nvSpPr>
          <p:cNvPr id="38" name="Text Box 2081"/>
          <p:cNvSpPr txBox="1">
            <a:spLocks noChangeArrowheads="1"/>
          </p:cNvSpPr>
          <p:nvPr/>
        </p:nvSpPr>
        <p:spPr bwMode="auto">
          <a:xfrm>
            <a:off x="5257800" y="1676400"/>
            <a:ext cx="2249488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latin typeface="Times New Roman" pitchFamily="18" charset="0"/>
              </a:rPr>
              <a:t>Pattern Evaluation</a:t>
            </a:r>
          </a:p>
        </p:txBody>
      </p:sp>
      <p:sp>
        <p:nvSpPr>
          <p:cNvPr id="39" name="Line 2082"/>
          <p:cNvSpPr>
            <a:spLocks noChangeShapeType="1"/>
          </p:cNvSpPr>
          <p:nvPr/>
        </p:nvSpPr>
        <p:spPr bwMode="auto">
          <a:xfrm>
            <a:off x="5638800" y="3124200"/>
            <a:ext cx="0" cy="2133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Line 2083"/>
          <p:cNvSpPr>
            <a:spLocks noChangeShapeType="1"/>
          </p:cNvSpPr>
          <p:nvPr/>
        </p:nvSpPr>
        <p:spPr bwMode="auto">
          <a:xfrm>
            <a:off x="7315200" y="2057400"/>
            <a:ext cx="0" cy="3200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Line 2084"/>
          <p:cNvSpPr>
            <a:spLocks noChangeShapeType="1"/>
          </p:cNvSpPr>
          <p:nvPr/>
        </p:nvSpPr>
        <p:spPr bwMode="auto">
          <a:xfrm flipH="1">
            <a:off x="3962400" y="5257800"/>
            <a:ext cx="3352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Line 2085"/>
          <p:cNvSpPr>
            <a:spLocks noChangeShapeType="1"/>
          </p:cNvSpPr>
          <p:nvPr/>
        </p:nvSpPr>
        <p:spPr bwMode="auto">
          <a:xfrm flipV="1">
            <a:off x="3962400" y="4343400"/>
            <a:ext cx="0" cy="914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Line 2086"/>
          <p:cNvSpPr>
            <a:spLocks noChangeShapeType="1"/>
          </p:cNvSpPr>
          <p:nvPr/>
        </p:nvSpPr>
        <p:spPr bwMode="auto">
          <a:xfrm>
            <a:off x="7315200" y="5257800"/>
            <a:ext cx="0" cy="83820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Line 2087"/>
          <p:cNvSpPr>
            <a:spLocks noChangeShapeType="1"/>
          </p:cNvSpPr>
          <p:nvPr/>
        </p:nvSpPr>
        <p:spPr bwMode="auto">
          <a:xfrm flipH="1">
            <a:off x="2286000" y="6096000"/>
            <a:ext cx="5029200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Line 2088"/>
          <p:cNvSpPr>
            <a:spLocks noChangeShapeType="1"/>
          </p:cNvSpPr>
          <p:nvPr/>
        </p:nvSpPr>
        <p:spPr bwMode="auto">
          <a:xfrm flipH="1" flipV="1">
            <a:off x="1905000" y="5410200"/>
            <a:ext cx="381000" cy="68580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Line 2089"/>
          <p:cNvSpPr>
            <a:spLocks noChangeShapeType="1"/>
          </p:cNvSpPr>
          <p:nvPr/>
        </p:nvSpPr>
        <p:spPr bwMode="auto">
          <a:xfrm>
            <a:off x="2057400" y="5410200"/>
            <a:ext cx="16002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7" name="Line 2090"/>
          <p:cNvSpPr>
            <a:spLocks noChangeShapeType="1"/>
          </p:cNvSpPr>
          <p:nvPr/>
        </p:nvSpPr>
        <p:spPr bwMode="auto">
          <a:xfrm flipV="1">
            <a:off x="3657600" y="4191000"/>
            <a:ext cx="0" cy="12192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8" name="Rectangle 2051"/>
          <p:cNvSpPr txBox="1">
            <a:spLocks noChangeArrowheads="1"/>
          </p:cNvSpPr>
          <p:nvPr/>
        </p:nvSpPr>
        <p:spPr>
          <a:xfrm>
            <a:off x="228600" y="1524000"/>
            <a:ext cx="4419600" cy="1143000"/>
          </a:xfrm>
          <a:prstGeom prst="rect">
            <a:avLst/>
          </a:prstGeom>
          <a:noFill/>
          <a:ln/>
        </p:spPr>
        <p:txBody>
          <a:bodyPr vert="horz" lIns="92075" tIns="46038" rIns="92075" bIns="46038" rtlCol="0">
            <a:normAutofit lnSpcReduction="10000"/>
          </a:bodyPr>
          <a:lstStyle/>
          <a:p>
            <a:pPr marL="742950" marR="0" lvl="1" indent="-28575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Data mining—core of knowledge discovery process</a:t>
            </a:r>
            <a:endParaRPr kumimoji="0" lang="en-US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9" name="Footer Placeholder 4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Warehousing and Data Mining:-Unit 2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Data Mining Functionalities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dirty="0" smtClean="0"/>
              <a:t>Multidimensional data concept</a:t>
            </a:r>
          </a:p>
          <a:p>
            <a:pPr algn="just"/>
            <a:r>
              <a:rPr lang="en-US" dirty="0" smtClean="0"/>
              <a:t>Association analysis on frequent patterns</a:t>
            </a:r>
          </a:p>
          <a:p>
            <a:pPr algn="just"/>
            <a:r>
              <a:rPr lang="en-US" dirty="0" smtClean="0"/>
              <a:t>Classification and prediction</a:t>
            </a:r>
          </a:p>
          <a:p>
            <a:pPr algn="just"/>
            <a:r>
              <a:rPr lang="en-US" dirty="0" smtClean="0"/>
              <a:t>Cluster analysis</a:t>
            </a:r>
          </a:p>
          <a:p>
            <a:pPr algn="just"/>
            <a:r>
              <a:rPr lang="en-US" dirty="0" smtClean="0"/>
              <a:t>Outlier analysis</a:t>
            </a:r>
          </a:p>
          <a:p>
            <a:pPr lvl="1" algn="just"/>
            <a:r>
              <a:rPr lang="en-US" dirty="0" smtClean="0"/>
              <a:t>Outlier is an unusual behavior, i.e. Data object that does not comply with the general behavior of the data</a:t>
            </a:r>
          </a:p>
          <a:p>
            <a:pPr lvl="1" algn="just"/>
            <a:r>
              <a:rPr lang="en-US" dirty="0" smtClean="0"/>
              <a:t>Useful in fraud detection, rare events analysis</a:t>
            </a:r>
          </a:p>
          <a:p>
            <a:pPr algn="just"/>
            <a:r>
              <a:rPr lang="en-US" dirty="0" smtClean="0"/>
              <a:t>Trend and evolution analysis</a:t>
            </a:r>
          </a:p>
          <a:p>
            <a:pPr algn="just"/>
            <a:endParaRPr lang="en-US" dirty="0" smtClean="0"/>
          </a:p>
          <a:p>
            <a:pPr algn="just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45809-3724-41D6-923E-F038C8D9F0CF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Warehousing and Data Mining:-Unit 2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Are All the “Discovered” Patterns Interesting?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 smtClean="0"/>
              <a:t>Data mining may generate thousands of patterns: Not all of them are interesting</a:t>
            </a:r>
          </a:p>
          <a:p>
            <a:pPr marL="342900" lvl="1" indent="-342900" algn="just">
              <a:buFont typeface="Arial" pitchFamily="34" charset="0"/>
              <a:buChar char="•"/>
            </a:pPr>
            <a:r>
              <a:rPr lang="en-US" dirty="0" smtClean="0"/>
              <a:t>Suggested approach: Human-centered, query-based, focused mining</a:t>
            </a:r>
          </a:p>
          <a:p>
            <a:pPr marL="342900" lvl="1" indent="-342900" algn="just">
              <a:buFont typeface="Arial" pitchFamily="34" charset="0"/>
              <a:buChar char="•"/>
            </a:pPr>
            <a:r>
              <a:rPr lang="en-US" dirty="0" smtClean="0"/>
              <a:t>A pattern is interesting if it is easily understood by humans, valid on new or test data with some degree of certainty, potentially useful, novel, or validates some hypothesis that a user seeks to confirm </a:t>
            </a:r>
          </a:p>
          <a:p>
            <a:pPr algn="just"/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45809-3724-41D6-923E-F038C8D9F0CF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Warehousing and Data Mining:-Unit 2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Issues in Data Mining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10000"/>
              </a:lnSpc>
            </a:pPr>
            <a:r>
              <a:rPr lang="en-US" sz="1800" b="1" u="sng" dirty="0" smtClean="0"/>
              <a:t>Mining methodology </a:t>
            </a:r>
          </a:p>
          <a:p>
            <a:pPr lvl="1" algn="just">
              <a:lnSpc>
                <a:spcPct val="110000"/>
              </a:lnSpc>
            </a:pPr>
            <a:r>
              <a:rPr lang="en-US" sz="1600" dirty="0" smtClean="0"/>
              <a:t>Mining different kinds of knowledge from diverse data types, e.g., bio, stream, Web</a:t>
            </a:r>
          </a:p>
          <a:p>
            <a:pPr lvl="1" algn="just">
              <a:lnSpc>
                <a:spcPct val="110000"/>
              </a:lnSpc>
            </a:pPr>
            <a:r>
              <a:rPr lang="en-US" sz="1600" dirty="0" smtClean="0"/>
              <a:t>Performance: efficiency, effectiveness, and scalability</a:t>
            </a:r>
          </a:p>
          <a:p>
            <a:pPr lvl="1" algn="just">
              <a:lnSpc>
                <a:spcPct val="110000"/>
              </a:lnSpc>
            </a:pPr>
            <a:r>
              <a:rPr lang="en-US" sz="1600" dirty="0" smtClean="0"/>
              <a:t>Pattern evaluation: the interestingness problem</a:t>
            </a:r>
          </a:p>
          <a:p>
            <a:pPr lvl="1" algn="just">
              <a:lnSpc>
                <a:spcPct val="110000"/>
              </a:lnSpc>
            </a:pPr>
            <a:r>
              <a:rPr lang="en-US" sz="1600" dirty="0" smtClean="0"/>
              <a:t>Handling noise and incomplete data</a:t>
            </a:r>
          </a:p>
          <a:p>
            <a:pPr lvl="1" algn="just">
              <a:lnSpc>
                <a:spcPct val="110000"/>
              </a:lnSpc>
            </a:pPr>
            <a:r>
              <a:rPr lang="en-US" sz="1600" dirty="0" smtClean="0"/>
              <a:t>Parallel, distributed and incremental mining methods</a:t>
            </a:r>
          </a:p>
          <a:p>
            <a:pPr lvl="1" algn="just">
              <a:lnSpc>
                <a:spcPct val="100000"/>
              </a:lnSpc>
            </a:pPr>
            <a:r>
              <a:rPr lang="en-US" sz="1600" dirty="0" smtClean="0"/>
              <a:t>Integration of the discovered knowledge with existing one: knowledge fusion </a:t>
            </a:r>
          </a:p>
          <a:p>
            <a:pPr algn="just">
              <a:lnSpc>
                <a:spcPct val="110000"/>
              </a:lnSpc>
            </a:pPr>
            <a:r>
              <a:rPr lang="en-US" sz="1800" b="1" u="sng" dirty="0" smtClean="0"/>
              <a:t>User interaction</a:t>
            </a:r>
          </a:p>
          <a:p>
            <a:pPr lvl="1" algn="just">
              <a:lnSpc>
                <a:spcPct val="110000"/>
              </a:lnSpc>
            </a:pPr>
            <a:r>
              <a:rPr lang="en-US" sz="1600" dirty="0" smtClean="0"/>
              <a:t>Data mining query languages and ad-hoc mining</a:t>
            </a:r>
          </a:p>
          <a:p>
            <a:pPr lvl="1" algn="just">
              <a:lnSpc>
                <a:spcPct val="110000"/>
              </a:lnSpc>
            </a:pPr>
            <a:r>
              <a:rPr lang="en-US" sz="1600" dirty="0" smtClean="0"/>
              <a:t>Expression and visualization of data mining results</a:t>
            </a:r>
          </a:p>
          <a:p>
            <a:pPr lvl="1" algn="just">
              <a:lnSpc>
                <a:spcPct val="110000"/>
              </a:lnSpc>
            </a:pPr>
            <a:r>
              <a:rPr lang="en-US" sz="1600" dirty="0" smtClean="0"/>
              <a:t>Interactive mining of</a:t>
            </a:r>
            <a:r>
              <a:rPr lang="en-US" sz="1400" dirty="0" smtClean="0"/>
              <a:t> </a:t>
            </a:r>
            <a:r>
              <a:rPr lang="en-US" sz="1600" dirty="0" smtClean="0"/>
              <a:t>knowledge at multiple levels of abstraction</a:t>
            </a:r>
          </a:p>
          <a:p>
            <a:pPr algn="just">
              <a:lnSpc>
                <a:spcPct val="100000"/>
              </a:lnSpc>
            </a:pPr>
            <a:r>
              <a:rPr lang="en-US" sz="1800" b="1" u="sng" dirty="0" smtClean="0"/>
              <a:t>Applications and social impacts</a:t>
            </a:r>
            <a:endParaRPr lang="en-US" sz="1800" b="1" dirty="0" smtClean="0"/>
          </a:p>
          <a:p>
            <a:pPr lvl="1" algn="just">
              <a:lnSpc>
                <a:spcPct val="100000"/>
              </a:lnSpc>
            </a:pPr>
            <a:r>
              <a:rPr lang="en-US" sz="1600" dirty="0" smtClean="0"/>
              <a:t>Domain-specific data mining &amp; invisible data mining</a:t>
            </a:r>
          </a:p>
          <a:p>
            <a:pPr lvl="1" algn="just">
              <a:lnSpc>
                <a:spcPct val="100000"/>
              </a:lnSpc>
            </a:pPr>
            <a:r>
              <a:rPr lang="en-US" sz="1600" dirty="0" smtClean="0"/>
              <a:t>Protection of data security, integrity, and privacy</a:t>
            </a:r>
          </a:p>
          <a:p>
            <a:pPr algn="just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45809-3724-41D6-923E-F038C8D9F0CF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Warehousing and Data Mining:-Unit 2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Data Objects and Attribute Types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Nominal Attribute</a:t>
            </a:r>
          </a:p>
          <a:p>
            <a:r>
              <a:rPr lang="en-US" dirty="0" smtClean="0"/>
              <a:t>Binary Attribute</a:t>
            </a:r>
          </a:p>
          <a:p>
            <a:r>
              <a:rPr lang="en-US" dirty="0" smtClean="0"/>
              <a:t>Ordinal Attribute</a:t>
            </a:r>
          </a:p>
          <a:p>
            <a:r>
              <a:rPr lang="en-US" dirty="0" smtClean="0"/>
              <a:t>Numeric Attribute</a:t>
            </a:r>
          </a:p>
          <a:p>
            <a:pPr lvl="1"/>
            <a:r>
              <a:rPr lang="en-US" dirty="0" smtClean="0"/>
              <a:t>Interval Scaled Attribute</a:t>
            </a:r>
          </a:p>
          <a:p>
            <a:pPr lvl="1"/>
            <a:r>
              <a:rPr lang="en-US" dirty="0" smtClean="0"/>
              <a:t>Ratio Scaled Attribute</a:t>
            </a:r>
          </a:p>
          <a:p>
            <a:r>
              <a:rPr lang="en-US" dirty="0" smtClean="0"/>
              <a:t>Discrete VS </a:t>
            </a:r>
            <a:r>
              <a:rPr lang="en-US" dirty="0"/>
              <a:t>C</a:t>
            </a:r>
            <a:r>
              <a:rPr lang="en-US" dirty="0" smtClean="0"/>
              <a:t>ontinuous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45809-3724-41D6-923E-F038C8D9F0CF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Warehousing and Data Mining:-Unit 2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623</TotalTime>
  <Words>1221</Words>
  <Application>Microsoft Office PowerPoint</Application>
  <PresentationFormat>On-screen Show (4:3)</PresentationFormat>
  <Paragraphs>187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Data Mining and Data Warehousing</vt:lpstr>
      <vt:lpstr>Why Data Mining? (Motivation)</vt:lpstr>
      <vt:lpstr>What is Data Mining?</vt:lpstr>
      <vt:lpstr>Why Data Mining?—Potential Applications</vt:lpstr>
      <vt:lpstr>Knowledge Discovery (KDD) Process</vt:lpstr>
      <vt:lpstr>Data Mining Functionalities</vt:lpstr>
      <vt:lpstr>Are All the “Discovered” Patterns Interesting?</vt:lpstr>
      <vt:lpstr>Issues in Data Mining</vt:lpstr>
      <vt:lpstr>Data Objects and Attribute Types</vt:lpstr>
      <vt:lpstr>Nominal Attributes</vt:lpstr>
      <vt:lpstr>Binary Attributes</vt:lpstr>
      <vt:lpstr>Ordinal Attributes</vt:lpstr>
      <vt:lpstr>Numeric Attributes</vt:lpstr>
      <vt:lpstr>Discrete VS Continuous Attributes</vt:lpstr>
      <vt:lpstr>Statistical Description of Data</vt:lpstr>
      <vt:lpstr>Measuring the Dispersion of Data</vt:lpstr>
      <vt:lpstr>Measuring the Dispersion of Data…</vt:lpstr>
      <vt:lpstr>Measuring the Dispersion of Data…</vt:lpstr>
      <vt:lpstr>Measuring the Dispersion of Data…</vt:lpstr>
      <vt:lpstr>Measuring the Dispersion of Data…</vt:lpstr>
      <vt:lpstr>Slide 21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Warehousing and Data Mining</dc:title>
  <dc:creator>Bikash Balami</dc:creator>
  <cp:lastModifiedBy>Acer</cp:lastModifiedBy>
  <cp:revision>130</cp:revision>
  <dcterms:created xsi:type="dcterms:W3CDTF">2015-12-10T02:25:54Z</dcterms:created>
  <dcterms:modified xsi:type="dcterms:W3CDTF">2021-07-09T02:15:58Z</dcterms:modified>
</cp:coreProperties>
</file>