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73" r:id="rId3"/>
    <p:sldId id="274" r:id="rId4"/>
    <p:sldId id="275" r:id="rId5"/>
    <p:sldId id="276" r:id="rId6"/>
    <p:sldId id="277" r:id="rId7"/>
    <p:sldId id="286" r:id="rId8"/>
    <p:sldId id="278" r:id="rId9"/>
    <p:sldId id="279" r:id="rId10"/>
    <p:sldId id="280" r:id="rId11"/>
    <p:sldId id="281" r:id="rId12"/>
    <p:sldId id="287" r:id="rId13"/>
    <p:sldId id="288" r:id="rId14"/>
    <p:sldId id="289" r:id="rId15"/>
    <p:sldId id="290" r:id="rId16"/>
    <p:sldId id="291" r:id="rId17"/>
    <p:sldId id="293" r:id="rId18"/>
    <p:sldId id="294" r:id="rId19"/>
    <p:sldId id="296" r:id="rId20"/>
    <p:sldId id="297" r:id="rId21"/>
    <p:sldId id="299" r:id="rId22"/>
    <p:sldId id="298"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28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698A11-0D15-4A19-95B2-7F30A70E26FE}" type="datetimeFigureOut">
              <a:rPr lang="en-US" smtClean="0"/>
              <a:pPr/>
              <a:t>6/1/2021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DABF2F-7E0B-4B04-84FC-091C6C9ABFB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8D4FEF-2E72-4C86-B9CA-AD5BE8232369}" type="datetime1">
              <a:rPr lang="en-US" smtClean="0"/>
              <a:pPr/>
              <a:t>6/1/2021</a:t>
            </a:fld>
            <a:endParaRPr lang="en-US"/>
          </a:p>
        </p:txBody>
      </p:sp>
      <p:sp>
        <p:nvSpPr>
          <p:cNvPr id="5" name="Footer Placeholder 4"/>
          <p:cNvSpPr>
            <a:spLocks noGrp="1"/>
          </p:cNvSpPr>
          <p:nvPr>
            <p:ph type="ftr" sz="quarter" idx="11"/>
          </p:nvPr>
        </p:nvSpPr>
        <p:spPr/>
        <p:txBody>
          <a:bodyPr/>
          <a:lstStyle/>
          <a:p>
            <a:r>
              <a:rPr lang="en-US" smtClean="0"/>
              <a:t>Data Warehousing and Data Mining:-Unit 3</a:t>
            </a:r>
            <a:endParaRPr lang="en-US"/>
          </a:p>
        </p:txBody>
      </p:sp>
      <p:sp>
        <p:nvSpPr>
          <p:cNvPr id="6" name="Slide Number Placeholder 5"/>
          <p:cNvSpPr>
            <a:spLocks noGrp="1"/>
          </p:cNvSpPr>
          <p:nvPr>
            <p:ph type="sldNum" sz="quarter" idx="12"/>
          </p:nvPr>
        </p:nvSpPr>
        <p:spPr/>
        <p:txBody>
          <a:bodyPr/>
          <a:lstStyle/>
          <a:p>
            <a:fld id="{A9945809-3724-41D6-923E-F038C8D9F0C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9A7628-307C-4C6C-8C90-181BD84DEF2C}" type="datetime1">
              <a:rPr lang="en-US" smtClean="0"/>
              <a:pPr/>
              <a:t>6/1/2021</a:t>
            </a:fld>
            <a:endParaRPr lang="en-US"/>
          </a:p>
        </p:txBody>
      </p:sp>
      <p:sp>
        <p:nvSpPr>
          <p:cNvPr id="5" name="Footer Placeholder 4"/>
          <p:cNvSpPr>
            <a:spLocks noGrp="1"/>
          </p:cNvSpPr>
          <p:nvPr>
            <p:ph type="ftr" sz="quarter" idx="11"/>
          </p:nvPr>
        </p:nvSpPr>
        <p:spPr/>
        <p:txBody>
          <a:bodyPr/>
          <a:lstStyle/>
          <a:p>
            <a:r>
              <a:rPr lang="en-US" smtClean="0"/>
              <a:t>Data Warehousing and Data Mining:-Unit 3</a:t>
            </a:r>
            <a:endParaRPr lang="en-US"/>
          </a:p>
        </p:txBody>
      </p:sp>
      <p:sp>
        <p:nvSpPr>
          <p:cNvPr id="6" name="Slide Number Placeholder 5"/>
          <p:cNvSpPr>
            <a:spLocks noGrp="1"/>
          </p:cNvSpPr>
          <p:nvPr>
            <p:ph type="sldNum" sz="quarter" idx="12"/>
          </p:nvPr>
        </p:nvSpPr>
        <p:spPr/>
        <p:txBody>
          <a:bodyPr/>
          <a:lstStyle/>
          <a:p>
            <a:fld id="{A9945809-3724-41D6-923E-F038C8D9F0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5F42E1-1048-448F-ABFA-8807B74C656B}" type="datetime1">
              <a:rPr lang="en-US" smtClean="0"/>
              <a:pPr/>
              <a:t>6/1/2021</a:t>
            </a:fld>
            <a:endParaRPr lang="en-US"/>
          </a:p>
        </p:txBody>
      </p:sp>
      <p:sp>
        <p:nvSpPr>
          <p:cNvPr id="5" name="Footer Placeholder 4"/>
          <p:cNvSpPr>
            <a:spLocks noGrp="1"/>
          </p:cNvSpPr>
          <p:nvPr>
            <p:ph type="ftr" sz="quarter" idx="11"/>
          </p:nvPr>
        </p:nvSpPr>
        <p:spPr/>
        <p:txBody>
          <a:bodyPr/>
          <a:lstStyle/>
          <a:p>
            <a:r>
              <a:rPr lang="en-US" smtClean="0"/>
              <a:t>Data Warehousing and Data Mining:-Unit 3</a:t>
            </a:r>
            <a:endParaRPr lang="en-US"/>
          </a:p>
        </p:txBody>
      </p:sp>
      <p:sp>
        <p:nvSpPr>
          <p:cNvPr id="6" name="Slide Number Placeholder 5"/>
          <p:cNvSpPr>
            <a:spLocks noGrp="1"/>
          </p:cNvSpPr>
          <p:nvPr>
            <p:ph type="sldNum" sz="quarter" idx="12"/>
          </p:nvPr>
        </p:nvSpPr>
        <p:spPr/>
        <p:txBody>
          <a:bodyPr/>
          <a:lstStyle/>
          <a:p>
            <a:fld id="{A9945809-3724-41D6-923E-F038C8D9F0C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93038"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4478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72000" y="1447800"/>
            <a:ext cx="41148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0" y="4038600"/>
            <a:ext cx="41148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152400" y="6477000"/>
            <a:ext cx="1905000" cy="381000"/>
          </a:xfrm>
        </p:spPr>
        <p:txBody>
          <a:bodyPr/>
          <a:lstStyle>
            <a:lvl1pPr>
              <a:defRPr/>
            </a:lvl1pPr>
          </a:lstStyle>
          <a:p>
            <a:fld id="{095C0790-25F9-45B8-AD87-77D5F3F97734}" type="datetime1">
              <a:rPr lang="en-US" smtClean="0"/>
              <a:pPr/>
              <a:t>6/1/2021</a:t>
            </a:fld>
            <a:endParaRPr lang="en-US"/>
          </a:p>
        </p:txBody>
      </p:sp>
      <p:sp>
        <p:nvSpPr>
          <p:cNvPr id="7" name="Footer Placeholder 6"/>
          <p:cNvSpPr>
            <a:spLocks noGrp="1"/>
          </p:cNvSpPr>
          <p:nvPr>
            <p:ph type="ftr" sz="quarter" idx="11"/>
          </p:nvPr>
        </p:nvSpPr>
        <p:spPr>
          <a:xfrm>
            <a:off x="3124200" y="6477000"/>
            <a:ext cx="2895600" cy="381000"/>
          </a:xfrm>
        </p:spPr>
        <p:txBody>
          <a:bodyPr/>
          <a:lstStyle>
            <a:lvl1pPr>
              <a:defRPr/>
            </a:lvl1pPr>
          </a:lstStyle>
          <a:p>
            <a:r>
              <a:rPr lang="en-US" smtClean="0"/>
              <a:t>Data Warehousing and Data Mining:-Unit 3</a:t>
            </a:r>
            <a:endParaRPr lang="en-US"/>
          </a:p>
        </p:txBody>
      </p:sp>
      <p:sp>
        <p:nvSpPr>
          <p:cNvPr id="8" name="Slide Number Placeholder 7"/>
          <p:cNvSpPr>
            <a:spLocks noGrp="1"/>
          </p:cNvSpPr>
          <p:nvPr>
            <p:ph type="sldNum" sz="quarter" idx="12"/>
          </p:nvPr>
        </p:nvSpPr>
        <p:spPr>
          <a:xfrm>
            <a:off x="7239000" y="6477000"/>
            <a:ext cx="1905000" cy="381000"/>
          </a:xfrm>
        </p:spPr>
        <p:txBody>
          <a:bodyPr/>
          <a:lstStyle>
            <a:lvl1pPr>
              <a:defRPr/>
            </a:lvl1pPr>
          </a:lstStyle>
          <a:p>
            <a:fld id="{E949D598-D4FC-48FA-BDC8-2BD5DC0EB822}" type="slidenum">
              <a:rPr lang="en-US"/>
              <a:pPr/>
              <a:t>‹#›</a:t>
            </a:fld>
            <a:endParaRPr 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51BD18-201B-4A9F-9337-77F1813FF535}" type="datetime1">
              <a:rPr lang="en-US" smtClean="0"/>
              <a:pPr/>
              <a:t>6/1/2021</a:t>
            </a:fld>
            <a:endParaRPr lang="en-US"/>
          </a:p>
        </p:txBody>
      </p:sp>
      <p:sp>
        <p:nvSpPr>
          <p:cNvPr id="5" name="Footer Placeholder 4"/>
          <p:cNvSpPr>
            <a:spLocks noGrp="1"/>
          </p:cNvSpPr>
          <p:nvPr>
            <p:ph type="ftr" sz="quarter" idx="11"/>
          </p:nvPr>
        </p:nvSpPr>
        <p:spPr/>
        <p:txBody>
          <a:bodyPr/>
          <a:lstStyle/>
          <a:p>
            <a:r>
              <a:rPr lang="en-US" smtClean="0"/>
              <a:t>Data Warehousing and Data Mining:-Unit 3</a:t>
            </a:r>
            <a:endParaRPr lang="en-US"/>
          </a:p>
        </p:txBody>
      </p:sp>
      <p:sp>
        <p:nvSpPr>
          <p:cNvPr id="6" name="Slide Number Placeholder 5"/>
          <p:cNvSpPr>
            <a:spLocks noGrp="1"/>
          </p:cNvSpPr>
          <p:nvPr>
            <p:ph type="sldNum" sz="quarter" idx="12"/>
          </p:nvPr>
        </p:nvSpPr>
        <p:spPr/>
        <p:txBody>
          <a:bodyPr/>
          <a:lstStyle/>
          <a:p>
            <a:fld id="{A9945809-3724-41D6-923E-F038C8D9F0C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A3F333-2582-4407-B784-406628509F00}" type="datetime1">
              <a:rPr lang="en-US" smtClean="0"/>
              <a:pPr/>
              <a:t>6/1/2021</a:t>
            </a:fld>
            <a:endParaRPr lang="en-US"/>
          </a:p>
        </p:txBody>
      </p:sp>
      <p:sp>
        <p:nvSpPr>
          <p:cNvPr id="5" name="Footer Placeholder 4"/>
          <p:cNvSpPr>
            <a:spLocks noGrp="1"/>
          </p:cNvSpPr>
          <p:nvPr>
            <p:ph type="ftr" sz="quarter" idx="11"/>
          </p:nvPr>
        </p:nvSpPr>
        <p:spPr/>
        <p:txBody>
          <a:bodyPr/>
          <a:lstStyle/>
          <a:p>
            <a:r>
              <a:rPr lang="en-US" smtClean="0"/>
              <a:t>Data Warehousing and Data Mining:-Unit 3</a:t>
            </a:r>
            <a:endParaRPr lang="en-US"/>
          </a:p>
        </p:txBody>
      </p:sp>
      <p:sp>
        <p:nvSpPr>
          <p:cNvPr id="6" name="Slide Number Placeholder 5"/>
          <p:cNvSpPr>
            <a:spLocks noGrp="1"/>
          </p:cNvSpPr>
          <p:nvPr>
            <p:ph type="sldNum" sz="quarter" idx="12"/>
          </p:nvPr>
        </p:nvSpPr>
        <p:spPr/>
        <p:txBody>
          <a:bodyPr/>
          <a:lstStyle/>
          <a:p>
            <a:fld id="{A9945809-3724-41D6-923E-F038C8D9F0C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C5CB23-3AF1-4FBA-9AE1-36D540A3F335}" type="datetime1">
              <a:rPr lang="en-US" smtClean="0"/>
              <a:pPr/>
              <a:t>6/1/2021</a:t>
            </a:fld>
            <a:endParaRPr lang="en-US"/>
          </a:p>
        </p:txBody>
      </p:sp>
      <p:sp>
        <p:nvSpPr>
          <p:cNvPr id="6" name="Footer Placeholder 5"/>
          <p:cNvSpPr>
            <a:spLocks noGrp="1"/>
          </p:cNvSpPr>
          <p:nvPr>
            <p:ph type="ftr" sz="quarter" idx="11"/>
          </p:nvPr>
        </p:nvSpPr>
        <p:spPr/>
        <p:txBody>
          <a:bodyPr/>
          <a:lstStyle/>
          <a:p>
            <a:r>
              <a:rPr lang="en-US" smtClean="0"/>
              <a:t>Data Warehousing and Data Mining:-Unit 3</a:t>
            </a:r>
            <a:endParaRPr lang="en-US"/>
          </a:p>
        </p:txBody>
      </p:sp>
      <p:sp>
        <p:nvSpPr>
          <p:cNvPr id="7" name="Slide Number Placeholder 6"/>
          <p:cNvSpPr>
            <a:spLocks noGrp="1"/>
          </p:cNvSpPr>
          <p:nvPr>
            <p:ph type="sldNum" sz="quarter" idx="12"/>
          </p:nvPr>
        </p:nvSpPr>
        <p:spPr/>
        <p:txBody>
          <a:bodyPr/>
          <a:lstStyle/>
          <a:p>
            <a:fld id="{A9945809-3724-41D6-923E-F038C8D9F0C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7CE865-BB22-44B0-AF31-493B7114E54C}" type="datetime1">
              <a:rPr lang="en-US" smtClean="0"/>
              <a:pPr/>
              <a:t>6/1/2021</a:t>
            </a:fld>
            <a:endParaRPr lang="en-US"/>
          </a:p>
        </p:txBody>
      </p:sp>
      <p:sp>
        <p:nvSpPr>
          <p:cNvPr id="8" name="Footer Placeholder 7"/>
          <p:cNvSpPr>
            <a:spLocks noGrp="1"/>
          </p:cNvSpPr>
          <p:nvPr>
            <p:ph type="ftr" sz="quarter" idx="11"/>
          </p:nvPr>
        </p:nvSpPr>
        <p:spPr/>
        <p:txBody>
          <a:bodyPr/>
          <a:lstStyle/>
          <a:p>
            <a:r>
              <a:rPr lang="en-US" smtClean="0"/>
              <a:t>Data Warehousing and Data Mining:-Unit 3</a:t>
            </a:r>
            <a:endParaRPr lang="en-US"/>
          </a:p>
        </p:txBody>
      </p:sp>
      <p:sp>
        <p:nvSpPr>
          <p:cNvPr id="9" name="Slide Number Placeholder 8"/>
          <p:cNvSpPr>
            <a:spLocks noGrp="1"/>
          </p:cNvSpPr>
          <p:nvPr>
            <p:ph type="sldNum" sz="quarter" idx="12"/>
          </p:nvPr>
        </p:nvSpPr>
        <p:spPr/>
        <p:txBody>
          <a:bodyPr/>
          <a:lstStyle/>
          <a:p>
            <a:fld id="{A9945809-3724-41D6-923E-F038C8D9F0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EA1B6C-D61C-478F-B666-6C767CEE9849}" type="datetime1">
              <a:rPr lang="en-US" smtClean="0"/>
              <a:pPr/>
              <a:t>6/1/2021</a:t>
            </a:fld>
            <a:endParaRPr lang="en-US"/>
          </a:p>
        </p:txBody>
      </p:sp>
      <p:sp>
        <p:nvSpPr>
          <p:cNvPr id="4" name="Footer Placeholder 3"/>
          <p:cNvSpPr>
            <a:spLocks noGrp="1"/>
          </p:cNvSpPr>
          <p:nvPr>
            <p:ph type="ftr" sz="quarter" idx="11"/>
          </p:nvPr>
        </p:nvSpPr>
        <p:spPr/>
        <p:txBody>
          <a:bodyPr/>
          <a:lstStyle/>
          <a:p>
            <a:r>
              <a:rPr lang="en-US" smtClean="0"/>
              <a:t>Data Warehousing and Data Mining:-Unit 3</a:t>
            </a:r>
            <a:endParaRPr lang="en-US"/>
          </a:p>
        </p:txBody>
      </p:sp>
      <p:sp>
        <p:nvSpPr>
          <p:cNvPr id="5" name="Slide Number Placeholder 4"/>
          <p:cNvSpPr>
            <a:spLocks noGrp="1"/>
          </p:cNvSpPr>
          <p:nvPr>
            <p:ph type="sldNum" sz="quarter" idx="12"/>
          </p:nvPr>
        </p:nvSpPr>
        <p:spPr/>
        <p:txBody>
          <a:bodyPr/>
          <a:lstStyle/>
          <a:p>
            <a:fld id="{A9945809-3724-41D6-923E-F038C8D9F0C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777732-9762-4E23-A618-BABAFACB53CC}" type="datetime1">
              <a:rPr lang="en-US" smtClean="0"/>
              <a:pPr/>
              <a:t>6/1/2021</a:t>
            </a:fld>
            <a:endParaRPr lang="en-US"/>
          </a:p>
        </p:txBody>
      </p:sp>
      <p:sp>
        <p:nvSpPr>
          <p:cNvPr id="3" name="Footer Placeholder 2"/>
          <p:cNvSpPr>
            <a:spLocks noGrp="1"/>
          </p:cNvSpPr>
          <p:nvPr>
            <p:ph type="ftr" sz="quarter" idx="11"/>
          </p:nvPr>
        </p:nvSpPr>
        <p:spPr/>
        <p:txBody>
          <a:bodyPr/>
          <a:lstStyle/>
          <a:p>
            <a:r>
              <a:rPr lang="en-US" smtClean="0"/>
              <a:t>Data Warehousing and Data Mining:-Unit 3</a:t>
            </a:r>
            <a:endParaRPr lang="en-US"/>
          </a:p>
        </p:txBody>
      </p:sp>
      <p:sp>
        <p:nvSpPr>
          <p:cNvPr id="4" name="Slide Number Placeholder 3"/>
          <p:cNvSpPr>
            <a:spLocks noGrp="1"/>
          </p:cNvSpPr>
          <p:nvPr>
            <p:ph type="sldNum" sz="quarter" idx="12"/>
          </p:nvPr>
        </p:nvSpPr>
        <p:spPr/>
        <p:txBody>
          <a:bodyPr/>
          <a:lstStyle/>
          <a:p>
            <a:fld id="{A9945809-3724-41D6-923E-F038C8D9F0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23F173-13AA-4AD3-B8ED-913F17EDB2DE}" type="datetime1">
              <a:rPr lang="en-US" smtClean="0"/>
              <a:pPr/>
              <a:t>6/1/2021</a:t>
            </a:fld>
            <a:endParaRPr lang="en-US"/>
          </a:p>
        </p:txBody>
      </p:sp>
      <p:sp>
        <p:nvSpPr>
          <p:cNvPr id="6" name="Footer Placeholder 5"/>
          <p:cNvSpPr>
            <a:spLocks noGrp="1"/>
          </p:cNvSpPr>
          <p:nvPr>
            <p:ph type="ftr" sz="quarter" idx="11"/>
          </p:nvPr>
        </p:nvSpPr>
        <p:spPr/>
        <p:txBody>
          <a:bodyPr/>
          <a:lstStyle/>
          <a:p>
            <a:r>
              <a:rPr lang="en-US" smtClean="0"/>
              <a:t>Data Warehousing and Data Mining:-Unit 3</a:t>
            </a:r>
            <a:endParaRPr lang="en-US"/>
          </a:p>
        </p:txBody>
      </p:sp>
      <p:sp>
        <p:nvSpPr>
          <p:cNvPr id="7" name="Slide Number Placeholder 6"/>
          <p:cNvSpPr>
            <a:spLocks noGrp="1"/>
          </p:cNvSpPr>
          <p:nvPr>
            <p:ph type="sldNum" sz="quarter" idx="12"/>
          </p:nvPr>
        </p:nvSpPr>
        <p:spPr/>
        <p:txBody>
          <a:bodyPr/>
          <a:lstStyle/>
          <a:p>
            <a:fld id="{A9945809-3724-41D6-923E-F038C8D9F0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A99AC2-C86E-4ACB-A5DB-5BDC56029F46}" type="datetime1">
              <a:rPr lang="en-US" smtClean="0"/>
              <a:pPr/>
              <a:t>6/1/2021</a:t>
            </a:fld>
            <a:endParaRPr lang="en-US"/>
          </a:p>
        </p:txBody>
      </p:sp>
      <p:sp>
        <p:nvSpPr>
          <p:cNvPr id="6" name="Footer Placeholder 5"/>
          <p:cNvSpPr>
            <a:spLocks noGrp="1"/>
          </p:cNvSpPr>
          <p:nvPr>
            <p:ph type="ftr" sz="quarter" idx="11"/>
          </p:nvPr>
        </p:nvSpPr>
        <p:spPr/>
        <p:txBody>
          <a:bodyPr/>
          <a:lstStyle/>
          <a:p>
            <a:r>
              <a:rPr lang="en-US" smtClean="0"/>
              <a:t>Data Warehousing and Data Mining:-Unit 3</a:t>
            </a:r>
            <a:endParaRPr lang="en-US"/>
          </a:p>
        </p:txBody>
      </p:sp>
      <p:sp>
        <p:nvSpPr>
          <p:cNvPr id="7" name="Slide Number Placeholder 6"/>
          <p:cNvSpPr>
            <a:spLocks noGrp="1"/>
          </p:cNvSpPr>
          <p:nvPr>
            <p:ph type="sldNum" sz="quarter" idx="12"/>
          </p:nvPr>
        </p:nvSpPr>
        <p:spPr/>
        <p:txBody>
          <a:bodyPr/>
          <a:lstStyle/>
          <a:p>
            <a:fld id="{A9945809-3724-41D6-923E-F038C8D9F0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582DE-5C67-4071-A485-B55402D21E3C}" type="datetime1">
              <a:rPr lang="en-US" smtClean="0"/>
              <a:pPr/>
              <a:t>6/1/2021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Data Warehousing and Data Mining:-Unit 3</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45809-3724-41D6-923E-F038C8D9F0C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Data Warehousing and Data Mining</a:t>
            </a:r>
            <a:endParaRPr lang="en-US" b="1" dirty="0"/>
          </a:p>
        </p:txBody>
      </p:sp>
      <p:sp>
        <p:nvSpPr>
          <p:cNvPr id="3" name="Subtitle 2"/>
          <p:cNvSpPr>
            <a:spLocks noGrp="1"/>
          </p:cNvSpPr>
          <p:nvPr>
            <p:ph type="subTitle" idx="1"/>
          </p:nvPr>
        </p:nvSpPr>
        <p:spPr/>
        <p:txBody>
          <a:bodyPr/>
          <a:lstStyle/>
          <a:p>
            <a:r>
              <a:rPr lang="en-US" b="1" dirty="0" smtClean="0"/>
              <a:t>Unit 3</a:t>
            </a:r>
          </a:p>
          <a:p>
            <a:r>
              <a:rPr lang="en-US" dirty="0" smtClean="0"/>
              <a:t>Data Preprocessing</a:t>
            </a:r>
            <a:endParaRPr lang="en-US" b="1" dirty="0" smtClean="0"/>
          </a:p>
          <a:p>
            <a:endParaRPr lang="en-US" b="1" dirty="0"/>
          </a:p>
        </p:txBody>
      </p:sp>
      <p:sp>
        <p:nvSpPr>
          <p:cNvPr id="4" name="Slide Number Placeholder 3"/>
          <p:cNvSpPr>
            <a:spLocks noGrp="1"/>
          </p:cNvSpPr>
          <p:nvPr>
            <p:ph type="sldNum" sz="quarter" idx="12"/>
          </p:nvPr>
        </p:nvSpPr>
        <p:spPr/>
        <p:txBody>
          <a:bodyPr/>
          <a:lstStyle/>
          <a:p>
            <a:fld id="{A9945809-3724-41D6-923E-F038C8D9F0CF}"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Data Warehousing and Data Mining:-Unit 3</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9E4651-5DFF-4B50-94DD-DBE07548D7A3}" type="slidenum">
              <a:rPr lang="en-US"/>
              <a:pPr/>
              <a:t>10</a:t>
            </a:fld>
            <a:endParaRPr lang="en-US"/>
          </a:p>
        </p:txBody>
      </p:sp>
      <p:sp>
        <p:nvSpPr>
          <p:cNvPr id="1029122" name="Rectangle 1026"/>
          <p:cNvSpPr>
            <a:spLocks noGrp="1" noChangeArrowheads="1"/>
          </p:cNvSpPr>
          <p:nvPr>
            <p:ph type="title"/>
          </p:nvPr>
        </p:nvSpPr>
        <p:spPr>
          <a:xfrm>
            <a:off x="762000" y="228600"/>
            <a:ext cx="7543800" cy="762000"/>
          </a:xfrm>
        </p:spPr>
        <p:txBody>
          <a:bodyPr/>
          <a:lstStyle/>
          <a:p>
            <a:pPr algn="l"/>
            <a:r>
              <a:rPr lang="en-US" b="1" dirty="0"/>
              <a:t>How to Handle Missing Data?</a:t>
            </a:r>
          </a:p>
        </p:txBody>
      </p:sp>
      <p:sp>
        <p:nvSpPr>
          <p:cNvPr id="1029123" name="Rectangle 1027"/>
          <p:cNvSpPr>
            <a:spLocks noGrp="1" noChangeArrowheads="1"/>
          </p:cNvSpPr>
          <p:nvPr>
            <p:ph type="body" idx="1"/>
          </p:nvPr>
        </p:nvSpPr>
        <p:spPr>
          <a:xfrm>
            <a:off x="304800" y="1295400"/>
            <a:ext cx="8305800" cy="5029200"/>
          </a:xfrm>
        </p:spPr>
        <p:txBody>
          <a:bodyPr/>
          <a:lstStyle/>
          <a:p>
            <a:pPr>
              <a:lnSpc>
                <a:spcPct val="140000"/>
              </a:lnSpc>
            </a:pPr>
            <a:r>
              <a:rPr lang="en-US" sz="2000" dirty="0"/>
              <a:t>Ignore the </a:t>
            </a:r>
            <a:r>
              <a:rPr lang="en-US" sz="2000" dirty="0" err="1"/>
              <a:t>tuple</a:t>
            </a:r>
            <a:r>
              <a:rPr lang="en-US" sz="2000" dirty="0"/>
              <a:t>: usually done when class label is missing (assuming the tasks in classification—not effective when the percentage of missing values per attribute varies considerably.</a:t>
            </a:r>
          </a:p>
          <a:p>
            <a:pPr>
              <a:lnSpc>
                <a:spcPct val="140000"/>
              </a:lnSpc>
            </a:pPr>
            <a:r>
              <a:rPr lang="en-US" sz="2000" dirty="0"/>
              <a:t>Fill in the missing value manually: tedious + infeasible?</a:t>
            </a:r>
          </a:p>
          <a:p>
            <a:pPr>
              <a:lnSpc>
                <a:spcPct val="140000"/>
              </a:lnSpc>
            </a:pPr>
            <a:r>
              <a:rPr lang="en-US" sz="2000" dirty="0"/>
              <a:t>Fill in it automatically with</a:t>
            </a:r>
          </a:p>
          <a:p>
            <a:pPr lvl="1">
              <a:lnSpc>
                <a:spcPct val="140000"/>
              </a:lnSpc>
            </a:pPr>
            <a:r>
              <a:rPr lang="en-US" sz="2000" dirty="0"/>
              <a:t>a global constant : e.g., “unknown”, a new class?! </a:t>
            </a:r>
          </a:p>
          <a:p>
            <a:pPr lvl="1">
              <a:lnSpc>
                <a:spcPct val="140000"/>
              </a:lnSpc>
            </a:pPr>
            <a:r>
              <a:rPr lang="en-US" sz="2000" dirty="0"/>
              <a:t>the attribute mean</a:t>
            </a:r>
          </a:p>
          <a:p>
            <a:pPr lvl="1">
              <a:lnSpc>
                <a:spcPct val="140000"/>
              </a:lnSpc>
            </a:pPr>
            <a:r>
              <a:rPr lang="en-US" sz="2000" dirty="0"/>
              <a:t>the attribute mean for all samples belonging to the same class: </a:t>
            </a:r>
            <a:r>
              <a:rPr lang="en-US" sz="2000" dirty="0" smtClean="0"/>
              <a:t>smarter</a:t>
            </a:r>
          </a:p>
          <a:p>
            <a:pPr lvl="1">
              <a:lnSpc>
                <a:spcPct val="140000"/>
              </a:lnSpc>
            </a:pPr>
            <a:r>
              <a:rPr lang="en-US" sz="2000" dirty="0" smtClean="0"/>
              <a:t>Use the most probable value to fill in the missing value</a:t>
            </a:r>
            <a:endParaRPr lang="en-US" sz="2000" dirty="0"/>
          </a:p>
        </p:txBody>
      </p:sp>
      <p:sp>
        <p:nvSpPr>
          <p:cNvPr id="5" name="Footer Placeholder 4"/>
          <p:cNvSpPr>
            <a:spLocks noGrp="1"/>
          </p:cNvSpPr>
          <p:nvPr>
            <p:ph type="ftr" sz="quarter" idx="11"/>
          </p:nvPr>
        </p:nvSpPr>
        <p:spPr/>
        <p:txBody>
          <a:bodyPr/>
          <a:lstStyle/>
          <a:p>
            <a:r>
              <a:rPr lang="en-US" smtClean="0"/>
              <a:t>Data Warehousing and Data Mining:-Unit 3</a:t>
            </a: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9417E-0032-449F-90BE-AF1E78262722}" type="slidenum">
              <a:rPr lang="en-US"/>
              <a:pPr/>
              <a:t>11</a:t>
            </a:fld>
            <a:endParaRPr lang="en-US"/>
          </a:p>
        </p:txBody>
      </p:sp>
      <p:sp>
        <p:nvSpPr>
          <p:cNvPr id="957442" name="Rectangle 2"/>
          <p:cNvSpPr>
            <a:spLocks noGrp="1" noChangeArrowheads="1"/>
          </p:cNvSpPr>
          <p:nvPr>
            <p:ph type="title"/>
          </p:nvPr>
        </p:nvSpPr>
        <p:spPr>
          <a:xfrm>
            <a:off x="1676400" y="228600"/>
            <a:ext cx="5638800" cy="762000"/>
          </a:xfrm>
        </p:spPr>
        <p:txBody>
          <a:bodyPr/>
          <a:lstStyle/>
          <a:p>
            <a:pPr algn="l"/>
            <a:r>
              <a:rPr lang="en-US" b="1" dirty="0"/>
              <a:t>Noisy Data</a:t>
            </a:r>
          </a:p>
        </p:txBody>
      </p:sp>
      <p:sp>
        <p:nvSpPr>
          <p:cNvPr id="957443" name="Rectangle 3"/>
          <p:cNvSpPr>
            <a:spLocks noGrp="1" noChangeArrowheads="1"/>
          </p:cNvSpPr>
          <p:nvPr>
            <p:ph type="body" idx="1"/>
          </p:nvPr>
        </p:nvSpPr>
        <p:spPr>
          <a:xfrm>
            <a:off x="285750" y="1371600"/>
            <a:ext cx="8401050" cy="4953000"/>
          </a:xfrm>
        </p:spPr>
        <p:txBody>
          <a:bodyPr/>
          <a:lstStyle/>
          <a:p>
            <a:r>
              <a:rPr lang="en-US" sz="2400" dirty="0"/>
              <a:t>Noise: random error or variance in a measured variable</a:t>
            </a:r>
          </a:p>
          <a:p>
            <a:r>
              <a:rPr lang="en-US" sz="2400" dirty="0"/>
              <a:t>Incorrect attribute values may due to</a:t>
            </a:r>
          </a:p>
          <a:p>
            <a:pPr lvl="1"/>
            <a:r>
              <a:rPr lang="en-US" sz="2400" dirty="0"/>
              <a:t>faulty data collection instruments</a:t>
            </a:r>
          </a:p>
          <a:p>
            <a:pPr lvl="1"/>
            <a:r>
              <a:rPr lang="en-US" sz="2400" dirty="0"/>
              <a:t>data entry problems</a:t>
            </a:r>
          </a:p>
          <a:p>
            <a:pPr lvl="1"/>
            <a:r>
              <a:rPr lang="en-US" sz="2400" dirty="0"/>
              <a:t>data transmission problems</a:t>
            </a:r>
          </a:p>
          <a:p>
            <a:pPr lvl="1"/>
            <a:r>
              <a:rPr lang="en-US" sz="2400" dirty="0"/>
              <a:t>technology limitation</a:t>
            </a:r>
          </a:p>
          <a:p>
            <a:pPr lvl="1"/>
            <a:r>
              <a:rPr lang="en-US" sz="2400" dirty="0"/>
              <a:t>inconsistency in naming convention </a:t>
            </a:r>
          </a:p>
          <a:p>
            <a:r>
              <a:rPr lang="en-US" sz="2400" dirty="0"/>
              <a:t>Other data problems which requires data cleaning</a:t>
            </a:r>
          </a:p>
          <a:p>
            <a:pPr lvl="1"/>
            <a:r>
              <a:rPr lang="en-US" sz="2400" dirty="0"/>
              <a:t>duplicate records</a:t>
            </a:r>
          </a:p>
          <a:p>
            <a:pPr lvl="1"/>
            <a:r>
              <a:rPr lang="en-US" sz="2400" dirty="0"/>
              <a:t>incomplete data</a:t>
            </a:r>
          </a:p>
          <a:p>
            <a:pPr lvl="1"/>
            <a:r>
              <a:rPr lang="en-US" sz="2400" dirty="0"/>
              <a:t>inconsistent data</a:t>
            </a:r>
          </a:p>
        </p:txBody>
      </p:sp>
      <p:sp>
        <p:nvSpPr>
          <p:cNvPr id="5" name="Footer Placeholder 4"/>
          <p:cNvSpPr>
            <a:spLocks noGrp="1"/>
          </p:cNvSpPr>
          <p:nvPr>
            <p:ph type="ftr" sz="quarter" idx="11"/>
          </p:nvPr>
        </p:nvSpPr>
        <p:spPr/>
        <p:txBody>
          <a:bodyPr/>
          <a:lstStyle/>
          <a:p>
            <a:r>
              <a:rPr lang="en-US" smtClean="0"/>
              <a:t>Data Warehousing and Data Mining:-Unit 3</a:t>
            </a:r>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How to Handle Noisy Data</a:t>
            </a:r>
            <a:endParaRPr lang="en-US" b="1" dirty="0"/>
          </a:p>
        </p:txBody>
      </p:sp>
      <p:sp>
        <p:nvSpPr>
          <p:cNvPr id="3" name="Content Placeholder 2"/>
          <p:cNvSpPr>
            <a:spLocks noGrp="1"/>
          </p:cNvSpPr>
          <p:nvPr>
            <p:ph idx="1"/>
          </p:nvPr>
        </p:nvSpPr>
        <p:spPr/>
        <p:txBody>
          <a:bodyPr/>
          <a:lstStyle/>
          <a:p>
            <a:pPr algn="just"/>
            <a:r>
              <a:rPr lang="en-US" b="1" u="sng" dirty="0" smtClean="0"/>
              <a:t>Binning Method</a:t>
            </a:r>
          </a:p>
          <a:p>
            <a:pPr lvl="1" algn="just"/>
            <a:r>
              <a:rPr lang="en-US" dirty="0" smtClean="0"/>
              <a:t>Smooth by bin means</a:t>
            </a:r>
          </a:p>
          <a:p>
            <a:pPr lvl="1" algn="just"/>
            <a:r>
              <a:rPr lang="en-US" dirty="0" smtClean="0"/>
              <a:t>Smooth by bin boundaries</a:t>
            </a:r>
          </a:p>
          <a:p>
            <a:pPr algn="just"/>
            <a:r>
              <a:rPr lang="en-US" b="1" u="sng" dirty="0" smtClean="0"/>
              <a:t>Regression</a:t>
            </a:r>
          </a:p>
          <a:p>
            <a:pPr lvl="1" algn="just"/>
            <a:r>
              <a:rPr lang="en-US" dirty="0" smtClean="0"/>
              <a:t>smooth by fitting the data into regression functions</a:t>
            </a:r>
          </a:p>
          <a:p>
            <a:pPr algn="just"/>
            <a:r>
              <a:rPr lang="en-US" b="1" u="sng" dirty="0" smtClean="0"/>
              <a:t>Clustering</a:t>
            </a:r>
          </a:p>
          <a:p>
            <a:pPr lvl="1" algn="just"/>
            <a:r>
              <a:rPr lang="en-US" dirty="0" smtClean="0"/>
              <a:t>Detect and remove outliers</a:t>
            </a:r>
            <a:endParaRPr lang="en-US" dirty="0"/>
          </a:p>
        </p:txBody>
      </p:sp>
      <p:sp>
        <p:nvSpPr>
          <p:cNvPr id="4" name="Footer Placeholder 3"/>
          <p:cNvSpPr>
            <a:spLocks noGrp="1"/>
          </p:cNvSpPr>
          <p:nvPr>
            <p:ph type="ftr" sz="quarter" idx="11"/>
          </p:nvPr>
        </p:nvSpPr>
        <p:spPr/>
        <p:txBody>
          <a:bodyPr/>
          <a:lstStyle/>
          <a:p>
            <a:r>
              <a:rPr lang="en-US" smtClean="0"/>
              <a:t>Data Warehousing and Data Mining:-Unit 3</a:t>
            </a:r>
            <a:endParaRPr lang="en-US"/>
          </a:p>
        </p:txBody>
      </p:sp>
      <p:sp>
        <p:nvSpPr>
          <p:cNvPr id="5" name="Slide Number Placeholder 4"/>
          <p:cNvSpPr>
            <a:spLocks noGrp="1"/>
          </p:cNvSpPr>
          <p:nvPr>
            <p:ph type="sldNum" sz="quarter" idx="12"/>
          </p:nvPr>
        </p:nvSpPr>
        <p:spPr/>
        <p:txBody>
          <a:bodyPr/>
          <a:lstStyle/>
          <a:p>
            <a:fld id="{A9945809-3724-41D6-923E-F038C8D9F0CF}"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Binning Method</a:t>
            </a:r>
            <a:endParaRPr lang="en-US" b="1" dirty="0"/>
          </a:p>
        </p:txBody>
      </p:sp>
      <p:sp>
        <p:nvSpPr>
          <p:cNvPr id="3" name="Content Placeholder 2"/>
          <p:cNvSpPr>
            <a:spLocks noGrp="1"/>
          </p:cNvSpPr>
          <p:nvPr>
            <p:ph idx="1"/>
          </p:nvPr>
        </p:nvSpPr>
        <p:spPr/>
        <p:txBody>
          <a:bodyPr>
            <a:normAutofit fontScale="92500" lnSpcReduction="20000"/>
          </a:bodyPr>
          <a:lstStyle/>
          <a:p>
            <a:pPr algn="just"/>
            <a:r>
              <a:rPr lang="en-US" b="1" u="sng" dirty="0" smtClean="0"/>
              <a:t>Smooth by mean</a:t>
            </a:r>
          </a:p>
          <a:p>
            <a:pPr lvl="1" algn="just"/>
            <a:r>
              <a:rPr lang="en-US" dirty="0" smtClean="0"/>
              <a:t>Example {8, 4, 21, 21, 25, 24, 15, 34, 28}</a:t>
            </a:r>
          </a:p>
          <a:p>
            <a:pPr lvl="1" algn="just"/>
            <a:r>
              <a:rPr lang="en-US" dirty="0" smtClean="0"/>
              <a:t>Step 1: </a:t>
            </a:r>
            <a:r>
              <a:rPr lang="en-US" b="1" i="1" dirty="0" smtClean="0"/>
              <a:t>Sort the number</a:t>
            </a:r>
            <a:r>
              <a:rPr lang="en-US" dirty="0" smtClean="0"/>
              <a:t> {4, 8, 15, 21, 21, 24, 25, 28, 34}</a:t>
            </a:r>
          </a:p>
          <a:p>
            <a:pPr lvl="1" algn="just"/>
            <a:r>
              <a:rPr lang="en-US" dirty="0" smtClean="0"/>
              <a:t>Step 2: </a:t>
            </a:r>
            <a:r>
              <a:rPr lang="en-US" b="1" i="1" dirty="0" smtClean="0"/>
              <a:t>No of Bins = (max - min)/N</a:t>
            </a:r>
            <a:r>
              <a:rPr lang="en-US" dirty="0" smtClean="0"/>
              <a:t> = (34-4)/9 = 30/9 = 3</a:t>
            </a:r>
          </a:p>
          <a:p>
            <a:pPr lvl="1" algn="just"/>
            <a:r>
              <a:rPr lang="en-US" dirty="0" smtClean="0"/>
              <a:t>Bin1 = {4, 8, 15}, Bin2 = {21, 21, 24}, Bin3 = {25, 28, 34}</a:t>
            </a:r>
          </a:p>
          <a:p>
            <a:pPr lvl="1" algn="just"/>
            <a:r>
              <a:rPr lang="en-US" dirty="0" smtClean="0"/>
              <a:t>Mean of Bin1 = 9, Mean of Bin2 = 22, Mean of Bin3 = 29</a:t>
            </a:r>
          </a:p>
          <a:p>
            <a:pPr lvl="1" algn="just"/>
            <a:r>
              <a:rPr lang="en-US" dirty="0" smtClean="0"/>
              <a:t>Hence Bin1 = {9, 9, 9}, Bin2 = {22, 22, 22}, Bin3 = {29, 29, 29}</a:t>
            </a:r>
          </a:p>
        </p:txBody>
      </p:sp>
      <p:sp>
        <p:nvSpPr>
          <p:cNvPr id="4" name="Footer Placeholder 3"/>
          <p:cNvSpPr>
            <a:spLocks noGrp="1"/>
          </p:cNvSpPr>
          <p:nvPr>
            <p:ph type="ftr" sz="quarter" idx="11"/>
          </p:nvPr>
        </p:nvSpPr>
        <p:spPr/>
        <p:txBody>
          <a:bodyPr/>
          <a:lstStyle/>
          <a:p>
            <a:r>
              <a:rPr lang="en-US" smtClean="0"/>
              <a:t>Data Warehousing and Data Mining:-Unit 3</a:t>
            </a:r>
            <a:endParaRPr lang="en-US"/>
          </a:p>
        </p:txBody>
      </p:sp>
      <p:sp>
        <p:nvSpPr>
          <p:cNvPr id="5" name="Slide Number Placeholder 4"/>
          <p:cNvSpPr>
            <a:spLocks noGrp="1"/>
          </p:cNvSpPr>
          <p:nvPr>
            <p:ph type="sldNum" sz="quarter" idx="12"/>
          </p:nvPr>
        </p:nvSpPr>
        <p:spPr/>
        <p:txBody>
          <a:bodyPr/>
          <a:lstStyle/>
          <a:p>
            <a:fld id="{A9945809-3724-41D6-923E-F038C8D9F0CF}"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Binning Method…</a:t>
            </a:r>
            <a:endParaRPr lang="en-US" dirty="0"/>
          </a:p>
        </p:txBody>
      </p:sp>
      <p:sp>
        <p:nvSpPr>
          <p:cNvPr id="3" name="Content Placeholder 2"/>
          <p:cNvSpPr>
            <a:spLocks noGrp="1"/>
          </p:cNvSpPr>
          <p:nvPr>
            <p:ph idx="1"/>
          </p:nvPr>
        </p:nvSpPr>
        <p:spPr/>
        <p:txBody>
          <a:bodyPr>
            <a:normAutofit fontScale="92500"/>
          </a:bodyPr>
          <a:lstStyle/>
          <a:p>
            <a:pPr algn="just"/>
            <a:r>
              <a:rPr lang="en-US" b="1" u="sng" dirty="0" smtClean="0"/>
              <a:t>Smooth by Boundary</a:t>
            </a:r>
          </a:p>
          <a:p>
            <a:pPr lvl="1" algn="just"/>
            <a:r>
              <a:rPr lang="en-US" dirty="0" smtClean="0"/>
              <a:t>Put the first and last number of bin as it is and for other between them, compare the distance with first and last boundary of the same bin and write the nearest one</a:t>
            </a:r>
          </a:p>
          <a:p>
            <a:pPr lvl="1" algn="just"/>
            <a:r>
              <a:rPr lang="en-US" dirty="0" smtClean="0"/>
              <a:t>Example</a:t>
            </a:r>
          </a:p>
          <a:p>
            <a:pPr lvl="1" algn="just"/>
            <a:r>
              <a:rPr lang="en-US" dirty="0" smtClean="0"/>
              <a:t>Bin1 = {4, 8, 15}, Bin2 = {21, 21, 24}, Bin3 = {25, 28, 34}</a:t>
            </a:r>
          </a:p>
          <a:p>
            <a:pPr lvl="1" algn="just"/>
            <a:endParaRPr lang="en-US" dirty="0" smtClean="0"/>
          </a:p>
          <a:p>
            <a:pPr lvl="1" algn="just"/>
            <a:r>
              <a:rPr lang="en-US" dirty="0" smtClean="0"/>
              <a:t>Bin1 = {4, 4, 15}, Bin2 = {21, 21, 24}, Bin3 = {25, 25, 34}</a:t>
            </a:r>
          </a:p>
          <a:p>
            <a:pPr lvl="1" algn="just"/>
            <a:endParaRPr lang="en-US" dirty="0"/>
          </a:p>
        </p:txBody>
      </p:sp>
      <p:sp>
        <p:nvSpPr>
          <p:cNvPr id="4" name="Footer Placeholder 3"/>
          <p:cNvSpPr>
            <a:spLocks noGrp="1"/>
          </p:cNvSpPr>
          <p:nvPr>
            <p:ph type="ftr" sz="quarter" idx="11"/>
          </p:nvPr>
        </p:nvSpPr>
        <p:spPr/>
        <p:txBody>
          <a:bodyPr/>
          <a:lstStyle/>
          <a:p>
            <a:r>
              <a:rPr lang="en-US" smtClean="0"/>
              <a:t>Data Warehousing and Data Mining:-Unit 3</a:t>
            </a:r>
            <a:endParaRPr lang="en-US"/>
          </a:p>
        </p:txBody>
      </p:sp>
      <p:sp>
        <p:nvSpPr>
          <p:cNvPr id="5" name="Slide Number Placeholder 4"/>
          <p:cNvSpPr>
            <a:spLocks noGrp="1"/>
          </p:cNvSpPr>
          <p:nvPr>
            <p:ph type="sldNum" sz="quarter" idx="12"/>
          </p:nvPr>
        </p:nvSpPr>
        <p:spPr/>
        <p:txBody>
          <a:bodyPr/>
          <a:lstStyle/>
          <a:p>
            <a:fld id="{A9945809-3724-41D6-923E-F038C8D9F0CF}" type="slidenum">
              <a:rPr lang="en-US" smtClean="0"/>
              <a:pPr/>
              <a:t>14</a:t>
            </a:fld>
            <a:endParaRPr lang="en-US"/>
          </a:p>
        </p:txBody>
      </p:sp>
      <p:sp>
        <p:nvSpPr>
          <p:cNvPr id="6" name="TextBox 5"/>
          <p:cNvSpPr txBox="1"/>
          <p:nvPr/>
        </p:nvSpPr>
        <p:spPr>
          <a:xfrm>
            <a:off x="152400" y="4876800"/>
            <a:ext cx="1656223" cy="369332"/>
          </a:xfrm>
          <a:prstGeom prst="rect">
            <a:avLst/>
          </a:prstGeom>
          <a:noFill/>
        </p:spPr>
        <p:txBody>
          <a:bodyPr wrap="none" rtlCol="0">
            <a:spAutoFit/>
          </a:bodyPr>
          <a:lstStyle/>
          <a:p>
            <a:r>
              <a:rPr lang="en-US" dirty="0" smtClean="0">
                <a:solidFill>
                  <a:srgbClr val="FF0000"/>
                </a:solidFill>
              </a:rPr>
              <a:t>Bin1 = {4, 8, 15}</a:t>
            </a:r>
            <a:endParaRPr lang="en-US" dirty="0">
              <a:solidFill>
                <a:srgbClr val="FF0000"/>
              </a:solidFill>
            </a:endParaRPr>
          </a:p>
        </p:txBody>
      </p:sp>
      <p:cxnSp>
        <p:nvCxnSpPr>
          <p:cNvPr id="8" name="Straight Arrow Connector 7"/>
          <p:cNvCxnSpPr>
            <a:stCxn id="6" idx="3"/>
          </p:cNvCxnSpPr>
          <p:nvPr/>
        </p:nvCxnSpPr>
        <p:spPr>
          <a:xfrm flipV="1">
            <a:off x="1808623" y="5029200"/>
            <a:ext cx="324977" cy="322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86000" y="4876800"/>
            <a:ext cx="1656223" cy="369332"/>
          </a:xfrm>
          <a:prstGeom prst="rect">
            <a:avLst/>
          </a:prstGeom>
          <a:noFill/>
        </p:spPr>
        <p:txBody>
          <a:bodyPr wrap="none" rtlCol="0">
            <a:spAutoFit/>
          </a:bodyPr>
          <a:lstStyle/>
          <a:p>
            <a:r>
              <a:rPr lang="en-US" dirty="0" smtClean="0">
                <a:solidFill>
                  <a:srgbClr val="FF0000"/>
                </a:solidFill>
              </a:rPr>
              <a:t>Bin1 = {</a:t>
            </a:r>
            <a:r>
              <a:rPr lang="en-US" b="1" u="sng" dirty="0" smtClean="0">
                <a:solidFill>
                  <a:srgbClr val="FF0000"/>
                </a:solidFill>
              </a:rPr>
              <a:t>4</a:t>
            </a:r>
            <a:r>
              <a:rPr lang="en-US" dirty="0" smtClean="0">
                <a:solidFill>
                  <a:srgbClr val="FF0000"/>
                </a:solidFill>
              </a:rPr>
              <a:t>, 8, </a:t>
            </a:r>
            <a:r>
              <a:rPr lang="en-US" b="1" u="sng" dirty="0" smtClean="0">
                <a:solidFill>
                  <a:srgbClr val="FF0000"/>
                </a:solidFill>
              </a:rPr>
              <a:t>15</a:t>
            </a:r>
            <a:r>
              <a:rPr lang="en-US" dirty="0" smtClean="0">
                <a:solidFill>
                  <a:srgbClr val="FF0000"/>
                </a:solidFill>
              </a:rPr>
              <a:t>}</a:t>
            </a:r>
            <a:endParaRPr lang="en-US" dirty="0">
              <a:solidFill>
                <a:srgbClr val="FF0000"/>
              </a:solidFill>
            </a:endParaRPr>
          </a:p>
        </p:txBody>
      </p:sp>
      <p:cxnSp>
        <p:nvCxnSpPr>
          <p:cNvPr id="10" name="Straight Arrow Connector 9"/>
          <p:cNvCxnSpPr/>
          <p:nvPr/>
        </p:nvCxnSpPr>
        <p:spPr>
          <a:xfrm flipV="1">
            <a:off x="4018423" y="5029200"/>
            <a:ext cx="324977" cy="322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19600" y="4876800"/>
            <a:ext cx="2071465" cy="369332"/>
          </a:xfrm>
          <a:prstGeom prst="rect">
            <a:avLst/>
          </a:prstGeom>
          <a:noFill/>
        </p:spPr>
        <p:txBody>
          <a:bodyPr wrap="none" rtlCol="0">
            <a:spAutoFit/>
          </a:bodyPr>
          <a:lstStyle/>
          <a:p>
            <a:r>
              <a:rPr lang="en-US" smtClean="0">
                <a:solidFill>
                  <a:srgbClr val="FF0000"/>
                </a:solidFill>
              </a:rPr>
              <a:t>For 8, 8-4=4, 15-8=7</a:t>
            </a:r>
            <a:endParaRPr lang="en-US" dirty="0">
              <a:solidFill>
                <a:srgbClr val="FF0000"/>
              </a:solidFill>
            </a:endParaRPr>
          </a:p>
        </p:txBody>
      </p:sp>
      <p:cxnSp>
        <p:nvCxnSpPr>
          <p:cNvPr id="12" name="Straight Arrow Connector 11"/>
          <p:cNvCxnSpPr/>
          <p:nvPr/>
        </p:nvCxnSpPr>
        <p:spPr>
          <a:xfrm flipV="1">
            <a:off x="6733487" y="4995204"/>
            <a:ext cx="324977" cy="322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182977" y="4828736"/>
            <a:ext cx="1656223" cy="369332"/>
          </a:xfrm>
          <a:prstGeom prst="rect">
            <a:avLst/>
          </a:prstGeom>
          <a:noFill/>
        </p:spPr>
        <p:txBody>
          <a:bodyPr wrap="none" rtlCol="0">
            <a:spAutoFit/>
          </a:bodyPr>
          <a:lstStyle/>
          <a:p>
            <a:r>
              <a:rPr lang="en-US" dirty="0" smtClean="0">
                <a:solidFill>
                  <a:srgbClr val="FF0000"/>
                </a:solidFill>
              </a:rPr>
              <a:t>Bin1 = {4, 4, 15}</a:t>
            </a: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Data Integration</a:t>
            </a:r>
            <a:endParaRPr lang="en-US" b="1" dirty="0"/>
          </a:p>
        </p:txBody>
      </p:sp>
      <p:sp>
        <p:nvSpPr>
          <p:cNvPr id="3" name="Content Placeholder 2"/>
          <p:cNvSpPr>
            <a:spLocks noGrp="1"/>
          </p:cNvSpPr>
          <p:nvPr>
            <p:ph idx="1"/>
          </p:nvPr>
        </p:nvSpPr>
        <p:spPr/>
        <p:txBody>
          <a:bodyPr>
            <a:normAutofit fontScale="85000" lnSpcReduction="20000"/>
          </a:bodyPr>
          <a:lstStyle/>
          <a:p>
            <a:pPr algn="just"/>
            <a:r>
              <a:rPr lang="en-US" dirty="0" smtClean="0"/>
              <a:t>Combines data from multiple sources </a:t>
            </a:r>
          </a:p>
          <a:p>
            <a:pPr algn="just"/>
            <a:r>
              <a:rPr lang="en-US" b="1" u="sng" dirty="0" smtClean="0"/>
              <a:t>Issues</a:t>
            </a:r>
          </a:p>
          <a:p>
            <a:pPr lvl="1" algn="just"/>
            <a:r>
              <a:rPr lang="en-US" b="1" dirty="0" smtClean="0"/>
              <a:t>Entity identification problem</a:t>
            </a:r>
          </a:p>
          <a:p>
            <a:pPr lvl="2" algn="just"/>
            <a:r>
              <a:rPr lang="en-US" dirty="0" err="1" smtClean="0"/>
              <a:t>Eg</a:t>
            </a:r>
            <a:r>
              <a:rPr lang="en-US" dirty="0" smtClean="0"/>
              <a:t>:- how can the data analyst or the computer be sure that </a:t>
            </a:r>
            <a:r>
              <a:rPr lang="en-US" b="1" i="1" dirty="0" err="1" smtClean="0"/>
              <a:t>customer_id</a:t>
            </a:r>
            <a:r>
              <a:rPr lang="en-US" dirty="0" smtClean="0"/>
              <a:t> in one database and </a:t>
            </a:r>
            <a:r>
              <a:rPr lang="en-US" b="1" i="1" dirty="0" err="1" smtClean="0"/>
              <a:t>cust_number</a:t>
            </a:r>
            <a:r>
              <a:rPr lang="en-US" dirty="0" smtClean="0"/>
              <a:t> in another refer to the same attribute</a:t>
            </a:r>
          </a:p>
          <a:p>
            <a:pPr lvl="1" algn="just"/>
            <a:r>
              <a:rPr lang="en-US" b="1" dirty="0" smtClean="0"/>
              <a:t>Redundancy</a:t>
            </a:r>
          </a:p>
          <a:p>
            <a:pPr lvl="2" algn="just"/>
            <a:r>
              <a:rPr lang="en-US" i="1" dirty="0" smtClean="0"/>
              <a:t>Object Identification</a:t>
            </a:r>
          </a:p>
          <a:p>
            <a:pPr lvl="3" algn="just"/>
            <a:r>
              <a:rPr lang="en-US" dirty="0" smtClean="0"/>
              <a:t>The same attribute or object may have different names in different database</a:t>
            </a:r>
          </a:p>
          <a:p>
            <a:pPr lvl="2" algn="just"/>
            <a:r>
              <a:rPr lang="en-US" i="1" dirty="0" smtClean="0"/>
              <a:t>Derivable Data</a:t>
            </a:r>
          </a:p>
          <a:p>
            <a:pPr lvl="3" algn="just"/>
            <a:r>
              <a:rPr lang="en-US" dirty="0" smtClean="0"/>
              <a:t>One attribute may be a “derived” attribute in another table, e.g., annual revenue, Age</a:t>
            </a:r>
          </a:p>
          <a:p>
            <a:pPr lvl="2" algn="just"/>
            <a:r>
              <a:rPr lang="en-US" i="1" dirty="0" smtClean="0"/>
              <a:t>Detected by Correlation Analysis</a:t>
            </a:r>
          </a:p>
          <a:p>
            <a:pPr lvl="3" algn="just"/>
            <a:endParaRPr lang="en-US" dirty="0" smtClean="0"/>
          </a:p>
          <a:p>
            <a:pPr algn="just">
              <a:buNone/>
            </a:pPr>
            <a:endParaRPr lang="en-US" dirty="0"/>
          </a:p>
        </p:txBody>
      </p:sp>
      <p:sp>
        <p:nvSpPr>
          <p:cNvPr id="4" name="Footer Placeholder 3"/>
          <p:cNvSpPr>
            <a:spLocks noGrp="1"/>
          </p:cNvSpPr>
          <p:nvPr>
            <p:ph type="ftr" sz="quarter" idx="11"/>
          </p:nvPr>
        </p:nvSpPr>
        <p:spPr/>
        <p:txBody>
          <a:bodyPr/>
          <a:lstStyle/>
          <a:p>
            <a:r>
              <a:rPr lang="en-US" smtClean="0"/>
              <a:t>Data Warehousing and Data Mining:-Unit 3</a:t>
            </a:r>
            <a:endParaRPr lang="en-US"/>
          </a:p>
        </p:txBody>
      </p:sp>
      <p:sp>
        <p:nvSpPr>
          <p:cNvPr id="5" name="Slide Number Placeholder 4"/>
          <p:cNvSpPr>
            <a:spLocks noGrp="1"/>
          </p:cNvSpPr>
          <p:nvPr>
            <p:ph type="sldNum" sz="quarter" idx="12"/>
          </p:nvPr>
        </p:nvSpPr>
        <p:spPr/>
        <p:txBody>
          <a:bodyPr/>
          <a:lstStyle/>
          <a:p>
            <a:fld id="{A9945809-3724-41D6-923E-F038C8D9F0CF}"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Data Transformation</a:t>
            </a:r>
            <a:endParaRPr lang="en-US" b="1" dirty="0"/>
          </a:p>
        </p:txBody>
      </p:sp>
      <p:sp>
        <p:nvSpPr>
          <p:cNvPr id="3" name="Content Placeholder 2"/>
          <p:cNvSpPr>
            <a:spLocks noGrp="1"/>
          </p:cNvSpPr>
          <p:nvPr>
            <p:ph idx="1"/>
          </p:nvPr>
        </p:nvSpPr>
        <p:spPr/>
        <p:txBody>
          <a:bodyPr/>
          <a:lstStyle/>
          <a:p>
            <a:pPr algn="just"/>
            <a:r>
              <a:rPr lang="en-US" dirty="0" smtClean="0"/>
              <a:t>Scaled to fall within a small, specified range</a:t>
            </a:r>
          </a:p>
          <a:p>
            <a:pPr lvl="1" algn="just"/>
            <a:r>
              <a:rPr lang="en-US" dirty="0" smtClean="0"/>
              <a:t>min-max normalization</a:t>
            </a:r>
          </a:p>
          <a:p>
            <a:pPr lvl="1" algn="just"/>
            <a:r>
              <a:rPr lang="en-US" dirty="0" smtClean="0"/>
              <a:t>z-score normalization</a:t>
            </a:r>
          </a:p>
          <a:p>
            <a:pPr lvl="1" algn="just"/>
            <a:r>
              <a:rPr lang="en-US" dirty="0" smtClean="0"/>
              <a:t>normalization by decimal scaling</a:t>
            </a:r>
            <a:endParaRPr lang="en-US" dirty="0"/>
          </a:p>
        </p:txBody>
      </p:sp>
      <p:sp>
        <p:nvSpPr>
          <p:cNvPr id="4" name="Footer Placeholder 3"/>
          <p:cNvSpPr>
            <a:spLocks noGrp="1"/>
          </p:cNvSpPr>
          <p:nvPr>
            <p:ph type="ftr" sz="quarter" idx="11"/>
          </p:nvPr>
        </p:nvSpPr>
        <p:spPr/>
        <p:txBody>
          <a:bodyPr/>
          <a:lstStyle/>
          <a:p>
            <a:r>
              <a:rPr lang="en-US" smtClean="0"/>
              <a:t>Data Warehousing and Data Mining:-Unit 3</a:t>
            </a:r>
            <a:endParaRPr lang="en-US"/>
          </a:p>
        </p:txBody>
      </p:sp>
      <p:sp>
        <p:nvSpPr>
          <p:cNvPr id="5" name="Slide Number Placeholder 4"/>
          <p:cNvSpPr>
            <a:spLocks noGrp="1"/>
          </p:cNvSpPr>
          <p:nvPr>
            <p:ph type="sldNum" sz="quarter" idx="12"/>
          </p:nvPr>
        </p:nvSpPr>
        <p:spPr/>
        <p:txBody>
          <a:bodyPr/>
          <a:lstStyle/>
          <a:p>
            <a:fld id="{A9945809-3724-41D6-923E-F038C8D9F0CF}"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7"/>
          <p:cNvSpPr>
            <a:spLocks noGrp="1"/>
          </p:cNvSpPr>
          <p:nvPr>
            <p:ph type="sldNum" sz="quarter" idx="12"/>
          </p:nvPr>
        </p:nvSpPr>
        <p:spPr/>
        <p:txBody>
          <a:bodyPr/>
          <a:lstStyle/>
          <a:p>
            <a:fld id="{DECCF70F-CBF2-49F0-B266-5B6DEE942001}" type="slidenum">
              <a:rPr lang="en-US"/>
              <a:pPr/>
              <a:t>17</a:t>
            </a:fld>
            <a:endParaRPr lang="en-US"/>
          </a:p>
        </p:txBody>
      </p:sp>
      <p:sp>
        <p:nvSpPr>
          <p:cNvPr id="966658" name="Rectangle 2"/>
          <p:cNvSpPr>
            <a:spLocks noGrp="1" noChangeArrowheads="1"/>
          </p:cNvSpPr>
          <p:nvPr>
            <p:ph type="title"/>
          </p:nvPr>
        </p:nvSpPr>
        <p:spPr/>
        <p:txBody>
          <a:bodyPr>
            <a:normAutofit fontScale="90000"/>
          </a:bodyPr>
          <a:lstStyle/>
          <a:p>
            <a:r>
              <a:rPr lang="en-US" b="1" dirty="0"/>
              <a:t>Data Transformation: Normalization</a:t>
            </a:r>
          </a:p>
        </p:txBody>
      </p:sp>
      <p:sp>
        <p:nvSpPr>
          <p:cNvPr id="966659" name="Rectangle 3"/>
          <p:cNvSpPr>
            <a:spLocks noGrp="1" noChangeArrowheads="1"/>
          </p:cNvSpPr>
          <p:nvPr>
            <p:ph type="body" sz="half" idx="1"/>
          </p:nvPr>
        </p:nvSpPr>
        <p:spPr>
          <a:xfrm>
            <a:off x="304800" y="1295400"/>
            <a:ext cx="8305800" cy="5029200"/>
          </a:xfrm>
        </p:spPr>
        <p:txBody>
          <a:bodyPr/>
          <a:lstStyle/>
          <a:p>
            <a:pPr>
              <a:lnSpc>
                <a:spcPct val="120000"/>
              </a:lnSpc>
            </a:pPr>
            <a:r>
              <a:rPr lang="en-US" sz="2000" b="1" u="sng" dirty="0">
                <a:solidFill>
                  <a:srgbClr val="FF0000"/>
                </a:solidFill>
              </a:rPr>
              <a:t>Min-max normalization: to [</a:t>
            </a:r>
            <a:r>
              <a:rPr lang="en-US" sz="2000" b="1" u="sng" dirty="0" err="1">
                <a:solidFill>
                  <a:srgbClr val="FF0000"/>
                </a:solidFill>
              </a:rPr>
              <a:t>new_min</a:t>
            </a:r>
            <a:r>
              <a:rPr lang="en-US" sz="2000" b="1" u="sng" baseline="-25000" dirty="0" err="1">
                <a:solidFill>
                  <a:srgbClr val="FF0000"/>
                </a:solidFill>
              </a:rPr>
              <a:t>A</a:t>
            </a:r>
            <a:r>
              <a:rPr lang="en-US" sz="2000" b="1" u="sng" dirty="0">
                <a:solidFill>
                  <a:srgbClr val="FF0000"/>
                </a:solidFill>
              </a:rPr>
              <a:t>, </a:t>
            </a:r>
            <a:r>
              <a:rPr lang="en-US" sz="2000" b="1" u="sng" dirty="0" err="1">
                <a:solidFill>
                  <a:srgbClr val="FF0000"/>
                </a:solidFill>
              </a:rPr>
              <a:t>new_max</a:t>
            </a:r>
            <a:r>
              <a:rPr lang="en-US" sz="2000" b="1" u="sng" baseline="-25000" dirty="0" err="1">
                <a:solidFill>
                  <a:srgbClr val="FF0000"/>
                </a:solidFill>
              </a:rPr>
              <a:t>A</a:t>
            </a:r>
            <a:r>
              <a:rPr lang="en-US" sz="2000" b="1" u="sng" dirty="0">
                <a:solidFill>
                  <a:srgbClr val="FF0000"/>
                </a:solidFill>
              </a:rPr>
              <a:t>]</a:t>
            </a:r>
          </a:p>
          <a:p>
            <a:pPr lvl="1">
              <a:lnSpc>
                <a:spcPct val="120000"/>
              </a:lnSpc>
            </a:pPr>
            <a:endParaRPr lang="en-US" sz="2000" dirty="0"/>
          </a:p>
          <a:p>
            <a:pPr lvl="1">
              <a:lnSpc>
                <a:spcPct val="120000"/>
              </a:lnSpc>
            </a:pPr>
            <a:endParaRPr lang="en-US" sz="2000" dirty="0"/>
          </a:p>
          <a:p>
            <a:pPr lvl="1">
              <a:lnSpc>
                <a:spcPct val="120000"/>
              </a:lnSpc>
            </a:pPr>
            <a:r>
              <a:rPr lang="en-US" sz="2000" dirty="0"/>
              <a:t>Ex.  Let income range $12,000 to $98,000 normalized to [0.0, 1.0].  Then $73,000 is mapped to  </a:t>
            </a:r>
          </a:p>
          <a:p>
            <a:pPr>
              <a:lnSpc>
                <a:spcPct val="120000"/>
              </a:lnSpc>
            </a:pPr>
            <a:r>
              <a:rPr lang="en-US" sz="2000" b="1" u="sng" dirty="0">
                <a:solidFill>
                  <a:srgbClr val="FF0000"/>
                </a:solidFill>
              </a:rPr>
              <a:t>Z-score normalization (</a:t>
            </a:r>
            <a:r>
              <a:rPr lang="el-GR" sz="2000" b="1" u="sng" dirty="0">
                <a:solidFill>
                  <a:srgbClr val="FF0000"/>
                </a:solidFill>
              </a:rPr>
              <a:t>μ</a:t>
            </a:r>
            <a:r>
              <a:rPr lang="en-US" sz="2000" b="1" u="sng" dirty="0">
                <a:solidFill>
                  <a:srgbClr val="FF0000"/>
                </a:solidFill>
              </a:rPr>
              <a:t>: mean, </a:t>
            </a:r>
            <a:r>
              <a:rPr lang="el-GR" sz="2000" b="1" u="sng" dirty="0">
                <a:solidFill>
                  <a:srgbClr val="FF0000"/>
                </a:solidFill>
              </a:rPr>
              <a:t>σ</a:t>
            </a:r>
            <a:r>
              <a:rPr lang="en-US" sz="2000" b="1" u="sng" dirty="0">
                <a:solidFill>
                  <a:srgbClr val="FF0000"/>
                </a:solidFill>
              </a:rPr>
              <a:t>: standard deviation):</a:t>
            </a:r>
          </a:p>
          <a:p>
            <a:pPr>
              <a:lnSpc>
                <a:spcPct val="120000"/>
              </a:lnSpc>
            </a:pPr>
            <a:endParaRPr lang="en-US" sz="2000" dirty="0"/>
          </a:p>
          <a:p>
            <a:pPr lvl="1">
              <a:lnSpc>
                <a:spcPct val="120000"/>
              </a:lnSpc>
            </a:pPr>
            <a:endParaRPr lang="en-US" sz="2000" dirty="0"/>
          </a:p>
          <a:p>
            <a:pPr lvl="1">
              <a:lnSpc>
                <a:spcPct val="120000"/>
              </a:lnSpc>
            </a:pPr>
            <a:r>
              <a:rPr lang="en-US" sz="2000" dirty="0"/>
              <a:t>Ex. Let </a:t>
            </a:r>
            <a:r>
              <a:rPr lang="el-GR" sz="2000" dirty="0"/>
              <a:t>μ</a:t>
            </a:r>
            <a:r>
              <a:rPr lang="en-US" sz="2000" dirty="0"/>
              <a:t> = 54,000, </a:t>
            </a:r>
            <a:r>
              <a:rPr lang="el-GR" sz="2000" dirty="0"/>
              <a:t>σ</a:t>
            </a:r>
            <a:r>
              <a:rPr lang="en-US" sz="2000" dirty="0"/>
              <a:t> = 16,000.  Then</a:t>
            </a:r>
            <a:endParaRPr lang="el-GR" sz="2000" dirty="0"/>
          </a:p>
          <a:p>
            <a:pPr>
              <a:lnSpc>
                <a:spcPct val="120000"/>
              </a:lnSpc>
            </a:pPr>
            <a:r>
              <a:rPr lang="en-US" sz="2000" b="1" u="sng" dirty="0">
                <a:solidFill>
                  <a:srgbClr val="FF0000"/>
                </a:solidFill>
              </a:rPr>
              <a:t>Normalization by decimal scaling</a:t>
            </a:r>
          </a:p>
        </p:txBody>
      </p:sp>
      <p:graphicFrame>
        <p:nvGraphicFramePr>
          <p:cNvPr id="1088512" name="Object 1024"/>
          <p:cNvGraphicFramePr>
            <a:graphicFrameLocks noChangeAspect="1"/>
          </p:cNvGraphicFramePr>
          <p:nvPr>
            <p:ph sz="quarter" idx="2"/>
          </p:nvPr>
        </p:nvGraphicFramePr>
        <p:xfrm>
          <a:off x="5105400" y="2971800"/>
          <a:ext cx="2514600" cy="474663"/>
        </p:xfrm>
        <a:graphic>
          <a:graphicData uri="http://schemas.openxmlformats.org/presentationml/2006/ole">
            <p:oleObj spid="_x0000_s55298" name="Equation" r:id="rId3" imgW="2222280" imgH="419040" progId="">
              <p:embed/>
            </p:oleObj>
          </a:graphicData>
        </a:graphic>
      </p:graphicFrame>
      <p:graphicFrame>
        <p:nvGraphicFramePr>
          <p:cNvPr id="1088513" name="Object 1025"/>
          <p:cNvGraphicFramePr>
            <a:graphicFrameLocks noChangeAspect="1"/>
          </p:cNvGraphicFramePr>
          <p:nvPr/>
        </p:nvGraphicFramePr>
        <p:xfrm>
          <a:off x="1905000" y="1828800"/>
          <a:ext cx="5943600" cy="709613"/>
        </p:xfrm>
        <a:graphic>
          <a:graphicData uri="http://schemas.openxmlformats.org/presentationml/2006/ole">
            <p:oleObj spid="_x0000_s55299" name="Equation" r:id="rId4" imgW="3340080" imgH="393480" progId="">
              <p:embed/>
            </p:oleObj>
          </a:graphicData>
        </a:graphic>
      </p:graphicFrame>
      <p:graphicFrame>
        <p:nvGraphicFramePr>
          <p:cNvPr id="1088514" name="Object 1026"/>
          <p:cNvGraphicFramePr>
            <a:graphicFrameLocks noChangeAspect="1"/>
          </p:cNvGraphicFramePr>
          <p:nvPr/>
        </p:nvGraphicFramePr>
        <p:xfrm>
          <a:off x="1981200" y="3886200"/>
          <a:ext cx="1447800" cy="679450"/>
        </p:xfrm>
        <a:graphic>
          <a:graphicData uri="http://schemas.openxmlformats.org/presentationml/2006/ole">
            <p:oleObj spid="_x0000_s55300" name="Equation" r:id="rId5" imgW="634680" imgH="393480" progId="">
              <p:embed/>
            </p:oleObj>
          </a:graphicData>
        </a:graphic>
      </p:graphicFrame>
      <p:graphicFrame>
        <p:nvGraphicFramePr>
          <p:cNvPr id="1088515" name="Object 1027"/>
          <p:cNvGraphicFramePr>
            <a:graphicFrameLocks noChangeAspect="1"/>
          </p:cNvGraphicFramePr>
          <p:nvPr/>
        </p:nvGraphicFramePr>
        <p:xfrm>
          <a:off x="1219200" y="5486400"/>
          <a:ext cx="1066800" cy="847725"/>
        </p:xfrm>
        <a:graphic>
          <a:graphicData uri="http://schemas.openxmlformats.org/presentationml/2006/ole">
            <p:oleObj spid="_x0000_s55301" name="Equation" r:id="rId6" imgW="495000" imgH="393480" progId="">
              <p:embed/>
            </p:oleObj>
          </a:graphicData>
        </a:graphic>
      </p:graphicFrame>
      <p:graphicFrame>
        <p:nvGraphicFramePr>
          <p:cNvPr id="1088516" name="Object 1028"/>
          <p:cNvGraphicFramePr>
            <a:graphicFrameLocks noChangeAspect="1"/>
          </p:cNvGraphicFramePr>
          <p:nvPr/>
        </p:nvGraphicFramePr>
        <p:xfrm>
          <a:off x="4514850" y="3321050"/>
          <a:ext cx="112713" cy="214313"/>
        </p:xfrm>
        <a:graphic>
          <a:graphicData uri="http://schemas.openxmlformats.org/presentationml/2006/ole">
            <p:oleObj spid="_x0000_s55302" name="Equation" r:id="rId7" imgW="114120" imgH="215640" progId="">
              <p:embed/>
            </p:oleObj>
          </a:graphicData>
        </a:graphic>
      </p:graphicFrame>
      <p:sp>
        <p:nvSpPr>
          <p:cNvPr id="966664" name="Text Box 8"/>
          <p:cNvSpPr txBox="1">
            <a:spLocks noChangeArrowheads="1"/>
          </p:cNvSpPr>
          <p:nvPr/>
        </p:nvSpPr>
        <p:spPr bwMode="auto">
          <a:xfrm>
            <a:off x="2514600" y="5638800"/>
            <a:ext cx="6126163" cy="457200"/>
          </a:xfrm>
          <a:prstGeom prst="rect">
            <a:avLst/>
          </a:prstGeom>
          <a:noFill/>
          <a:ln w="9525">
            <a:noFill/>
            <a:miter lim="800000"/>
            <a:headEnd/>
            <a:tailEnd/>
          </a:ln>
          <a:effectLst/>
        </p:spPr>
        <p:txBody>
          <a:bodyPr>
            <a:spAutoFit/>
          </a:bodyPr>
          <a:lstStyle/>
          <a:p>
            <a:pPr eaLnBrk="0" hangingPunct="0"/>
            <a:r>
              <a:rPr lang="en-US" sz="2000">
                <a:latin typeface="Times New Roman" pitchFamily="18" charset="0"/>
              </a:rPr>
              <a:t>Where </a:t>
            </a:r>
            <a:r>
              <a:rPr lang="en-US" i="1">
                <a:latin typeface="Times New Roman" pitchFamily="18" charset="0"/>
              </a:rPr>
              <a:t>j</a:t>
            </a:r>
            <a:r>
              <a:rPr lang="en-US" sz="2000">
                <a:latin typeface="Times New Roman" pitchFamily="18" charset="0"/>
              </a:rPr>
              <a:t> is the smallest integer such that Max(|</a:t>
            </a:r>
            <a:r>
              <a:rPr lang="el-GR" sz="2000">
                <a:latin typeface="Times New Roman" pitchFamily="18" charset="0"/>
                <a:cs typeface="Times New Roman" pitchFamily="18" charset="0"/>
              </a:rPr>
              <a:t>ν</a:t>
            </a:r>
            <a:r>
              <a:rPr lang="en-US" sz="2000">
                <a:latin typeface="Times New Roman" pitchFamily="18" charset="0"/>
                <a:cs typeface="Times New Roman" pitchFamily="18" charset="0"/>
              </a:rPr>
              <a:t>’</a:t>
            </a:r>
            <a:r>
              <a:rPr lang="en-US" sz="2000">
                <a:latin typeface="Times New Roman" pitchFamily="18" charset="0"/>
              </a:rPr>
              <a:t>|) &lt; 1</a:t>
            </a:r>
            <a:endParaRPr lang="en-US">
              <a:latin typeface="Times New Roman" pitchFamily="18" charset="0"/>
            </a:endParaRPr>
          </a:p>
        </p:txBody>
      </p:sp>
      <p:graphicFrame>
        <p:nvGraphicFramePr>
          <p:cNvPr id="1088517" name="Object 1029"/>
          <p:cNvGraphicFramePr>
            <a:graphicFrameLocks noChangeAspect="1"/>
          </p:cNvGraphicFramePr>
          <p:nvPr>
            <p:ph sz="quarter" idx="3"/>
          </p:nvPr>
        </p:nvGraphicFramePr>
        <p:xfrm>
          <a:off x="5562600" y="4648200"/>
          <a:ext cx="1952625" cy="546100"/>
        </p:xfrm>
        <a:graphic>
          <a:graphicData uri="http://schemas.openxmlformats.org/presentationml/2006/ole">
            <p:oleObj spid="_x0000_s55303" name="Equation" r:id="rId8" imgW="1498320" imgH="419040" progId="">
              <p:embed/>
            </p:oleObj>
          </a:graphicData>
        </a:graphic>
      </p:graphicFrame>
      <p:sp>
        <p:nvSpPr>
          <p:cNvPr id="12" name="Footer Placeholder 11"/>
          <p:cNvSpPr>
            <a:spLocks noGrp="1"/>
          </p:cNvSpPr>
          <p:nvPr>
            <p:ph type="ftr" sz="quarter" idx="11"/>
          </p:nvPr>
        </p:nvSpPr>
        <p:spPr/>
        <p:txBody>
          <a:bodyPr/>
          <a:lstStyle/>
          <a:p>
            <a:r>
              <a:rPr lang="en-US" smtClean="0"/>
              <a:t>Data Warehousing and Data Mining:-Unit 3</a:t>
            </a:r>
            <a:endParaRPr lang="en-US"/>
          </a:p>
        </p:txBody>
      </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Data Reduction</a:t>
            </a:r>
            <a:endParaRPr lang="en-US" b="1" dirty="0"/>
          </a:p>
        </p:txBody>
      </p:sp>
      <p:sp>
        <p:nvSpPr>
          <p:cNvPr id="3" name="Content Placeholder 2"/>
          <p:cNvSpPr>
            <a:spLocks noGrp="1"/>
          </p:cNvSpPr>
          <p:nvPr>
            <p:ph idx="1"/>
          </p:nvPr>
        </p:nvSpPr>
        <p:spPr/>
        <p:txBody>
          <a:bodyPr>
            <a:normAutofit fontScale="77500" lnSpcReduction="20000"/>
          </a:bodyPr>
          <a:lstStyle/>
          <a:p>
            <a:pPr algn="just"/>
            <a:r>
              <a:rPr lang="en-US" dirty="0" smtClean="0"/>
              <a:t>A database/data warehouse may store terabytes of data</a:t>
            </a:r>
          </a:p>
          <a:p>
            <a:pPr algn="just"/>
            <a:r>
              <a:rPr lang="en-US" dirty="0" smtClean="0"/>
              <a:t>Complex data analysis/mining may take a very long time to run on the complete data set</a:t>
            </a:r>
          </a:p>
          <a:p>
            <a:pPr algn="just"/>
            <a:r>
              <a:rPr lang="en-US" dirty="0" smtClean="0"/>
              <a:t>Data reduction obtains a reduced representation of the data set that is much smaller in volume but yet produce the same (</a:t>
            </a:r>
            <a:r>
              <a:rPr lang="en-US" i="1" dirty="0" smtClean="0"/>
              <a:t>or almost the same</a:t>
            </a:r>
            <a:r>
              <a:rPr lang="en-US" dirty="0" smtClean="0"/>
              <a:t>) analytical results</a:t>
            </a:r>
          </a:p>
          <a:p>
            <a:pPr algn="just"/>
            <a:r>
              <a:rPr lang="en-US" b="1" u="sng" dirty="0" smtClean="0"/>
              <a:t>Strategies</a:t>
            </a:r>
          </a:p>
          <a:p>
            <a:pPr lvl="1" algn="just"/>
            <a:r>
              <a:rPr lang="en-US" dirty="0" smtClean="0"/>
              <a:t>Data cube aggregation</a:t>
            </a:r>
          </a:p>
          <a:p>
            <a:pPr lvl="1" algn="just"/>
            <a:r>
              <a:rPr lang="en-US" dirty="0" smtClean="0"/>
              <a:t>Attribute subset selection </a:t>
            </a:r>
          </a:p>
          <a:p>
            <a:pPr lvl="1" algn="just"/>
            <a:r>
              <a:rPr lang="en-US" dirty="0" smtClean="0"/>
              <a:t>Dimensionality reduction</a:t>
            </a:r>
          </a:p>
          <a:p>
            <a:pPr lvl="1" algn="just"/>
            <a:r>
              <a:rPr lang="en-US" dirty="0" err="1" smtClean="0"/>
              <a:t>Numerosity</a:t>
            </a:r>
            <a:r>
              <a:rPr lang="en-US" dirty="0" smtClean="0"/>
              <a:t> reduction</a:t>
            </a:r>
          </a:p>
          <a:p>
            <a:pPr lvl="1" algn="just"/>
            <a:r>
              <a:rPr lang="en-US" dirty="0" err="1" smtClean="0"/>
              <a:t>Discretization</a:t>
            </a:r>
            <a:r>
              <a:rPr lang="en-US" dirty="0" smtClean="0"/>
              <a:t> and concept hierarchy generation</a:t>
            </a:r>
          </a:p>
          <a:p>
            <a:pPr algn="just"/>
            <a:endParaRPr lang="en-US" dirty="0"/>
          </a:p>
        </p:txBody>
      </p:sp>
      <p:sp>
        <p:nvSpPr>
          <p:cNvPr id="4" name="Footer Placeholder 3"/>
          <p:cNvSpPr>
            <a:spLocks noGrp="1"/>
          </p:cNvSpPr>
          <p:nvPr>
            <p:ph type="ftr" sz="quarter" idx="11"/>
          </p:nvPr>
        </p:nvSpPr>
        <p:spPr/>
        <p:txBody>
          <a:bodyPr/>
          <a:lstStyle/>
          <a:p>
            <a:r>
              <a:rPr lang="en-US" smtClean="0"/>
              <a:t>Data Warehousing and Data Mining:-Unit 3</a:t>
            </a:r>
            <a:endParaRPr lang="en-US"/>
          </a:p>
        </p:txBody>
      </p:sp>
      <p:sp>
        <p:nvSpPr>
          <p:cNvPr id="5" name="Slide Number Placeholder 4"/>
          <p:cNvSpPr>
            <a:spLocks noGrp="1"/>
          </p:cNvSpPr>
          <p:nvPr>
            <p:ph type="sldNum" sz="quarter" idx="12"/>
          </p:nvPr>
        </p:nvSpPr>
        <p:spPr/>
        <p:txBody>
          <a:bodyPr/>
          <a:lstStyle/>
          <a:p>
            <a:fld id="{A9945809-3724-41D6-923E-F038C8D9F0CF}"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Data Cube Aggregation</a:t>
            </a:r>
            <a:endParaRPr lang="en-US" b="1" dirty="0"/>
          </a:p>
        </p:txBody>
      </p:sp>
      <p:sp>
        <p:nvSpPr>
          <p:cNvPr id="3" name="Content Placeholder 2"/>
          <p:cNvSpPr>
            <a:spLocks noGrp="1"/>
          </p:cNvSpPr>
          <p:nvPr>
            <p:ph idx="1"/>
          </p:nvPr>
        </p:nvSpPr>
        <p:spPr/>
        <p:txBody>
          <a:bodyPr>
            <a:normAutofit/>
          </a:bodyPr>
          <a:lstStyle/>
          <a:p>
            <a:pPr algn="just"/>
            <a:r>
              <a:rPr lang="en-US" sz="2800" dirty="0" smtClean="0"/>
              <a:t>Aggregation operations are applied to the data in the construction of a data cube</a:t>
            </a:r>
          </a:p>
          <a:p>
            <a:pPr algn="just"/>
            <a:r>
              <a:rPr lang="en-US" sz="2800" dirty="0" smtClean="0"/>
              <a:t>Information is gathered and expressed in a summary form</a:t>
            </a:r>
          </a:p>
          <a:p>
            <a:pPr algn="just"/>
            <a:r>
              <a:rPr lang="en-US" sz="2800" dirty="0" smtClean="0"/>
              <a:t>Example</a:t>
            </a:r>
          </a:p>
          <a:p>
            <a:pPr algn="just"/>
            <a:endParaRPr lang="en-US" sz="2800" dirty="0" smtClean="0"/>
          </a:p>
          <a:p>
            <a:pPr algn="just"/>
            <a:endParaRPr lang="en-US" sz="2800" dirty="0"/>
          </a:p>
        </p:txBody>
      </p:sp>
      <p:sp>
        <p:nvSpPr>
          <p:cNvPr id="4" name="Footer Placeholder 3"/>
          <p:cNvSpPr>
            <a:spLocks noGrp="1"/>
          </p:cNvSpPr>
          <p:nvPr>
            <p:ph type="ftr" sz="quarter" idx="11"/>
          </p:nvPr>
        </p:nvSpPr>
        <p:spPr/>
        <p:txBody>
          <a:bodyPr/>
          <a:lstStyle/>
          <a:p>
            <a:r>
              <a:rPr lang="en-US" smtClean="0"/>
              <a:t>Data Warehousing and Data Mining:-Unit 3</a:t>
            </a:r>
            <a:endParaRPr lang="en-US"/>
          </a:p>
        </p:txBody>
      </p:sp>
      <p:sp>
        <p:nvSpPr>
          <p:cNvPr id="5" name="Slide Number Placeholder 4"/>
          <p:cNvSpPr>
            <a:spLocks noGrp="1"/>
          </p:cNvSpPr>
          <p:nvPr>
            <p:ph type="sldNum" sz="quarter" idx="12"/>
          </p:nvPr>
        </p:nvSpPr>
        <p:spPr/>
        <p:txBody>
          <a:bodyPr/>
          <a:lstStyle/>
          <a:p>
            <a:fld id="{A9945809-3724-41D6-923E-F038C8D9F0CF}" type="slidenum">
              <a:rPr lang="en-US" smtClean="0"/>
              <a:pPr/>
              <a:t>19</a:t>
            </a:fld>
            <a:endParaRPr lang="en-US"/>
          </a:p>
        </p:txBody>
      </p:sp>
      <p:graphicFrame>
        <p:nvGraphicFramePr>
          <p:cNvPr id="6" name="Table 5"/>
          <p:cNvGraphicFramePr>
            <a:graphicFrameLocks noGrp="1"/>
          </p:cNvGraphicFramePr>
          <p:nvPr/>
        </p:nvGraphicFramePr>
        <p:xfrm>
          <a:off x="685800" y="4038600"/>
          <a:ext cx="1981200" cy="2194560"/>
        </p:xfrm>
        <a:graphic>
          <a:graphicData uri="http://schemas.openxmlformats.org/drawingml/2006/table">
            <a:tbl>
              <a:tblPr firstRow="1" bandRow="1">
                <a:tableStyleId>{5C22544A-7EE6-4342-B048-85BDC9FD1C3A}</a:tableStyleId>
              </a:tblPr>
              <a:tblGrid>
                <a:gridCol w="990600"/>
                <a:gridCol w="990600"/>
              </a:tblGrid>
              <a:tr h="326813">
                <a:tc gridSpan="2">
                  <a:txBody>
                    <a:bodyPr/>
                    <a:lstStyle/>
                    <a:p>
                      <a:pPr algn="ctr"/>
                      <a:r>
                        <a:rPr lang="en-US" dirty="0" smtClean="0"/>
                        <a:t>2018</a:t>
                      </a:r>
                      <a:endParaRPr lang="en-US" dirty="0"/>
                    </a:p>
                  </a:txBody>
                  <a:tcPr/>
                </a:tc>
                <a:tc hMerge="1">
                  <a:txBody>
                    <a:bodyPr/>
                    <a:lstStyle/>
                    <a:p>
                      <a:endParaRPr lang="en-US" dirty="0"/>
                    </a:p>
                  </a:txBody>
                  <a:tcPr/>
                </a:tc>
              </a:tr>
              <a:tr h="326813">
                <a:tc>
                  <a:txBody>
                    <a:bodyPr/>
                    <a:lstStyle/>
                    <a:p>
                      <a:r>
                        <a:rPr lang="en-US" dirty="0" smtClean="0"/>
                        <a:t>Quarter</a:t>
                      </a:r>
                      <a:endParaRPr lang="en-US" dirty="0"/>
                    </a:p>
                  </a:txBody>
                  <a:tcPr/>
                </a:tc>
                <a:tc>
                  <a:txBody>
                    <a:bodyPr/>
                    <a:lstStyle/>
                    <a:p>
                      <a:r>
                        <a:rPr lang="en-US" dirty="0" smtClean="0"/>
                        <a:t>Sales</a:t>
                      </a:r>
                      <a:endParaRPr lang="en-US" dirty="0"/>
                    </a:p>
                  </a:txBody>
                  <a:tcPr/>
                </a:tc>
              </a:tr>
              <a:tr h="326813">
                <a:tc>
                  <a:txBody>
                    <a:bodyPr/>
                    <a:lstStyle/>
                    <a:p>
                      <a:r>
                        <a:rPr lang="en-US" dirty="0" smtClean="0"/>
                        <a:t>Q1</a:t>
                      </a:r>
                      <a:endParaRPr lang="en-US" dirty="0"/>
                    </a:p>
                  </a:txBody>
                  <a:tcPr/>
                </a:tc>
                <a:tc>
                  <a:txBody>
                    <a:bodyPr/>
                    <a:lstStyle/>
                    <a:p>
                      <a:r>
                        <a:rPr lang="en-US" dirty="0" smtClean="0"/>
                        <a:t>100</a:t>
                      </a:r>
                      <a:endParaRPr lang="en-US" dirty="0"/>
                    </a:p>
                  </a:txBody>
                  <a:tcPr/>
                </a:tc>
              </a:tr>
              <a:tr h="326813">
                <a:tc>
                  <a:txBody>
                    <a:bodyPr/>
                    <a:lstStyle/>
                    <a:p>
                      <a:r>
                        <a:rPr lang="en-US" dirty="0" smtClean="0"/>
                        <a:t>Q2</a:t>
                      </a:r>
                      <a:endParaRPr lang="en-US" dirty="0"/>
                    </a:p>
                  </a:txBody>
                  <a:tcPr/>
                </a:tc>
                <a:tc>
                  <a:txBody>
                    <a:bodyPr/>
                    <a:lstStyle/>
                    <a:p>
                      <a:r>
                        <a:rPr lang="en-US" dirty="0" smtClean="0"/>
                        <a:t>200</a:t>
                      </a:r>
                      <a:endParaRPr lang="en-US" dirty="0"/>
                    </a:p>
                  </a:txBody>
                  <a:tcPr/>
                </a:tc>
              </a:tr>
              <a:tr h="326813">
                <a:tc>
                  <a:txBody>
                    <a:bodyPr/>
                    <a:lstStyle/>
                    <a:p>
                      <a:r>
                        <a:rPr lang="en-US" dirty="0" smtClean="0"/>
                        <a:t>Q3</a:t>
                      </a:r>
                    </a:p>
                  </a:txBody>
                  <a:tcPr/>
                </a:tc>
                <a:tc>
                  <a:txBody>
                    <a:bodyPr/>
                    <a:lstStyle/>
                    <a:p>
                      <a:r>
                        <a:rPr lang="en-US" dirty="0" smtClean="0"/>
                        <a:t>300</a:t>
                      </a:r>
                    </a:p>
                  </a:txBody>
                  <a:tcPr/>
                </a:tc>
              </a:tr>
              <a:tr h="326813">
                <a:tc>
                  <a:txBody>
                    <a:bodyPr/>
                    <a:lstStyle/>
                    <a:p>
                      <a:r>
                        <a:rPr lang="en-US" dirty="0" smtClean="0"/>
                        <a:t>Q4</a:t>
                      </a:r>
                      <a:endParaRPr lang="en-US" dirty="0"/>
                    </a:p>
                  </a:txBody>
                  <a:tcPr/>
                </a:tc>
                <a:tc>
                  <a:txBody>
                    <a:bodyPr/>
                    <a:lstStyle/>
                    <a:p>
                      <a:r>
                        <a:rPr lang="en-US" dirty="0" smtClean="0"/>
                        <a:t>400</a:t>
                      </a:r>
                      <a:endParaRPr lang="en-US" dirty="0"/>
                    </a:p>
                  </a:txBody>
                  <a:tcPr/>
                </a:tc>
              </a:tr>
            </a:tbl>
          </a:graphicData>
        </a:graphic>
      </p:graphicFrame>
      <p:graphicFrame>
        <p:nvGraphicFramePr>
          <p:cNvPr id="7" name="Table 6"/>
          <p:cNvGraphicFramePr>
            <a:graphicFrameLocks noGrp="1"/>
          </p:cNvGraphicFramePr>
          <p:nvPr/>
        </p:nvGraphicFramePr>
        <p:xfrm>
          <a:off x="3200400" y="4114800"/>
          <a:ext cx="1981200" cy="2194560"/>
        </p:xfrm>
        <a:graphic>
          <a:graphicData uri="http://schemas.openxmlformats.org/drawingml/2006/table">
            <a:tbl>
              <a:tblPr firstRow="1" bandRow="1">
                <a:tableStyleId>{5C22544A-7EE6-4342-B048-85BDC9FD1C3A}</a:tableStyleId>
              </a:tblPr>
              <a:tblGrid>
                <a:gridCol w="990600"/>
                <a:gridCol w="990600"/>
              </a:tblGrid>
              <a:tr h="326813">
                <a:tc gridSpan="2">
                  <a:txBody>
                    <a:bodyPr/>
                    <a:lstStyle/>
                    <a:p>
                      <a:pPr algn="ctr"/>
                      <a:r>
                        <a:rPr lang="en-US" dirty="0" smtClean="0"/>
                        <a:t>2019</a:t>
                      </a:r>
                      <a:endParaRPr lang="en-US" dirty="0"/>
                    </a:p>
                  </a:txBody>
                  <a:tcPr/>
                </a:tc>
                <a:tc hMerge="1">
                  <a:txBody>
                    <a:bodyPr/>
                    <a:lstStyle/>
                    <a:p>
                      <a:endParaRPr lang="en-US" dirty="0"/>
                    </a:p>
                  </a:txBody>
                  <a:tcPr/>
                </a:tc>
              </a:tr>
              <a:tr h="326813">
                <a:tc>
                  <a:txBody>
                    <a:bodyPr/>
                    <a:lstStyle/>
                    <a:p>
                      <a:r>
                        <a:rPr lang="en-US" dirty="0" smtClean="0"/>
                        <a:t>Quarter</a:t>
                      </a:r>
                      <a:endParaRPr lang="en-US" dirty="0"/>
                    </a:p>
                  </a:txBody>
                  <a:tcPr/>
                </a:tc>
                <a:tc>
                  <a:txBody>
                    <a:bodyPr/>
                    <a:lstStyle/>
                    <a:p>
                      <a:r>
                        <a:rPr lang="en-US" dirty="0" smtClean="0"/>
                        <a:t>Sales</a:t>
                      </a:r>
                      <a:endParaRPr lang="en-US" dirty="0"/>
                    </a:p>
                  </a:txBody>
                  <a:tcPr/>
                </a:tc>
              </a:tr>
              <a:tr h="326813">
                <a:tc>
                  <a:txBody>
                    <a:bodyPr/>
                    <a:lstStyle/>
                    <a:p>
                      <a:r>
                        <a:rPr lang="en-US" dirty="0" smtClean="0"/>
                        <a:t>Q1</a:t>
                      </a:r>
                      <a:endParaRPr lang="en-US" dirty="0"/>
                    </a:p>
                  </a:txBody>
                  <a:tcPr/>
                </a:tc>
                <a:tc>
                  <a:txBody>
                    <a:bodyPr/>
                    <a:lstStyle/>
                    <a:p>
                      <a:r>
                        <a:rPr lang="en-US" dirty="0" smtClean="0"/>
                        <a:t>500</a:t>
                      </a:r>
                      <a:endParaRPr lang="en-US" dirty="0"/>
                    </a:p>
                  </a:txBody>
                  <a:tcPr/>
                </a:tc>
              </a:tr>
              <a:tr h="326813">
                <a:tc>
                  <a:txBody>
                    <a:bodyPr/>
                    <a:lstStyle/>
                    <a:p>
                      <a:r>
                        <a:rPr lang="en-US" dirty="0" smtClean="0"/>
                        <a:t>Q2</a:t>
                      </a:r>
                      <a:endParaRPr lang="en-US" dirty="0"/>
                    </a:p>
                  </a:txBody>
                  <a:tcPr/>
                </a:tc>
                <a:tc>
                  <a:txBody>
                    <a:bodyPr/>
                    <a:lstStyle/>
                    <a:p>
                      <a:r>
                        <a:rPr lang="en-US" dirty="0" smtClean="0"/>
                        <a:t>600</a:t>
                      </a:r>
                      <a:endParaRPr lang="en-US" dirty="0"/>
                    </a:p>
                  </a:txBody>
                  <a:tcPr/>
                </a:tc>
              </a:tr>
              <a:tr h="326813">
                <a:tc>
                  <a:txBody>
                    <a:bodyPr/>
                    <a:lstStyle/>
                    <a:p>
                      <a:r>
                        <a:rPr lang="en-US" dirty="0" smtClean="0"/>
                        <a:t>Q3</a:t>
                      </a:r>
                    </a:p>
                  </a:txBody>
                  <a:tcPr/>
                </a:tc>
                <a:tc>
                  <a:txBody>
                    <a:bodyPr/>
                    <a:lstStyle/>
                    <a:p>
                      <a:r>
                        <a:rPr lang="en-US" dirty="0" smtClean="0"/>
                        <a:t>500</a:t>
                      </a:r>
                    </a:p>
                  </a:txBody>
                  <a:tcPr/>
                </a:tc>
              </a:tr>
              <a:tr h="326813">
                <a:tc>
                  <a:txBody>
                    <a:bodyPr/>
                    <a:lstStyle/>
                    <a:p>
                      <a:r>
                        <a:rPr lang="en-US" dirty="0" smtClean="0"/>
                        <a:t>Q4</a:t>
                      </a:r>
                      <a:endParaRPr lang="en-US" dirty="0"/>
                    </a:p>
                  </a:txBody>
                  <a:tcPr/>
                </a:tc>
                <a:tc>
                  <a:txBody>
                    <a:bodyPr/>
                    <a:lstStyle/>
                    <a:p>
                      <a:r>
                        <a:rPr lang="en-US" dirty="0" smtClean="0"/>
                        <a:t>600</a:t>
                      </a:r>
                      <a:endParaRPr lang="en-US" dirty="0"/>
                    </a:p>
                  </a:txBody>
                  <a:tcPr/>
                </a:tc>
              </a:tr>
            </a:tbl>
          </a:graphicData>
        </a:graphic>
      </p:graphicFrame>
      <p:cxnSp>
        <p:nvCxnSpPr>
          <p:cNvPr id="9" name="Straight Arrow Connector 8"/>
          <p:cNvCxnSpPr/>
          <p:nvPr/>
        </p:nvCxnSpPr>
        <p:spPr>
          <a:xfrm>
            <a:off x="5334000" y="49530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nvGraphicFramePr>
        <p:xfrm>
          <a:off x="6477000" y="4343400"/>
          <a:ext cx="2514600" cy="1143000"/>
        </p:xfrm>
        <a:graphic>
          <a:graphicData uri="http://schemas.openxmlformats.org/drawingml/2006/table">
            <a:tbl>
              <a:tblPr firstRow="1" bandRow="1">
                <a:tableStyleId>{5C22544A-7EE6-4342-B048-85BDC9FD1C3A}</a:tableStyleId>
              </a:tblPr>
              <a:tblGrid>
                <a:gridCol w="1257300"/>
                <a:gridCol w="1257300"/>
              </a:tblGrid>
              <a:tr h="381000">
                <a:tc>
                  <a:txBody>
                    <a:bodyPr/>
                    <a:lstStyle/>
                    <a:p>
                      <a:r>
                        <a:rPr lang="en-US" dirty="0" smtClean="0"/>
                        <a:t>Years</a:t>
                      </a:r>
                      <a:endParaRPr lang="en-US" dirty="0"/>
                    </a:p>
                  </a:txBody>
                  <a:tcPr/>
                </a:tc>
                <a:tc>
                  <a:txBody>
                    <a:bodyPr/>
                    <a:lstStyle/>
                    <a:p>
                      <a:r>
                        <a:rPr lang="en-US" dirty="0" smtClean="0"/>
                        <a:t>Sales</a:t>
                      </a:r>
                      <a:endParaRPr lang="en-US" dirty="0"/>
                    </a:p>
                  </a:txBody>
                  <a:tcPr/>
                </a:tc>
              </a:tr>
              <a:tr h="381000">
                <a:tc>
                  <a:txBody>
                    <a:bodyPr/>
                    <a:lstStyle/>
                    <a:p>
                      <a:r>
                        <a:rPr lang="en-US" dirty="0" smtClean="0"/>
                        <a:t>2018</a:t>
                      </a:r>
                      <a:endParaRPr lang="en-US" dirty="0"/>
                    </a:p>
                  </a:txBody>
                  <a:tcPr/>
                </a:tc>
                <a:tc>
                  <a:txBody>
                    <a:bodyPr/>
                    <a:lstStyle/>
                    <a:p>
                      <a:r>
                        <a:rPr lang="en-US" dirty="0" smtClean="0"/>
                        <a:t>1000</a:t>
                      </a:r>
                      <a:endParaRPr lang="en-US" dirty="0"/>
                    </a:p>
                  </a:txBody>
                  <a:tcPr/>
                </a:tc>
              </a:tr>
              <a:tr h="381000">
                <a:tc>
                  <a:txBody>
                    <a:bodyPr/>
                    <a:lstStyle/>
                    <a:p>
                      <a:r>
                        <a:rPr lang="en-US" dirty="0" smtClean="0"/>
                        <a:t>2019</a:t>
                      </a:r>
                      <a:endParaRPr lang="en-US" dirty="0"/>
                    </a:p>
                  </a:txBody>
                  <a:tcPr/>
                </a:tc>
                <a:tc>
                  <a:txBody>
                    <a:bodyPr/>
                    <a:lstStyle/>
                    <a:p>
                      <a:r>
                        <a:rPr lang="en-US" dirty="0" smtClean="0"/>
                        <a:t>2200</a:t>
                      </a:r>
                      <a:endParaRPr lang="en-US"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5843B9B-1FC1-4D95-8E16-A73E40FEEF47}" type="slidenum">
              <a:rPr lang="en-US"/>
              <a:pPr/>
              <a:t>2</a:t>
            </a:fld>
            <a:endParaRPr lang="en-US"/>
          </a:p>
        </p:txBody>
      </p:sp>
      <p:sp>
        <p:nvSpPr>
          <p:cNvPr id="1076226" name="Rectangle 2"/>
          <p:cNvSpPr>
            <a:spLocks noGrp="1" noChangeArrowheads="1"/>
          </p:cNvSpPr>
          <p:nvPr>
            <p:ph type="title"/>
          </p:nvPr>
        </p:nvSpPr>
        <p:spPr>
          <a:xfrm>
            <a:off x="685800" y="304800"/>
            <a:ext cx="7467600" cy="914400"/>
          </a:xfrm>
          <a:noFill/>
          <a:ln/>
        </p:spPr>
        <p:txBody>
          <a:bodyPr lIns="92075" tIns="46038" rIns="92075" bIns="46038" anchor="ctr"/>
          <a:lstStyle/>
          <a:p>
            <a:pPr algn="l"/>
            <a:r>
              <a:rPr lang="en-US" b="1" dirty="0"/>
              <a:t>D</a:t>
            </a:r>
            <a:r>
              <a:rPr lang="en-US" b="1" dirty="0" smtClean="0"/>
              <a:t>ata </a:t>
            </a:r>
            <a:r>
              <a:rPr lang="en-US" b="1" dirty="0"/>
              <a:t>Preprocessing</a:t>
            </a:r>
          </a:p>
        </p:txBody>
      </p:sp>
      <p:sp>
        <p:nvSpPr>
          <p:cNvPr id="1076227" name="Rectangle 3"/>
          <p:cNvSpPr>
            <a:spLocks noGrp="1" noChangeArrowheads="1"/>
          </p:cNvSpPr>
          <p:nvPr>
            <p:ph type="body" idx="1"/>
          </p:nvPr>
        </p:nvSpPr>
        <p:spPr>
          <a:xfrm>
            <a:off x="533400" y="1600200"/>
            <a:ext cx="8229600" cy="4724400"/>
          </a:xfrm>
          <a:noFill/>
          <a:ln/>
        </p:spPr>
        <p:txBody>
          <a:bodyPr lIns="92075" tIns="46038" rIns="92075" bIns="46038"/>
          <a:lstStyle/>
          <a:p>
            <a:pPr>
              <a:lnSpc>
                <a:spcPct val="140000"/>
              </a:lnSpc>
            </a:pPr>
            <a:r>
              <a:rPr lang="en-US" dirty="0"/>
              <a:t>Why preprocess the data?</a:t>
            </a:r>
          </a:p>
          <a:p>
            <a:pPr>
              <a:lnSpc>
                <a:spcPct val="140000"/>
              </a:lnSpc>
            </a:pPr>
            <a:r>
              <a:rPr lang="en-US" dirty="0" smtClean="0"/>
              <a:t>Data </a:t>
            </a:r>
            <a:r>
              <a:rPr lang="en-US" dirty="0"/>
              <a:t>cleaning </a:t>
            </a:r>
          </a:p>
          <a:p>
            <a:pPr>
              <a:lnSpc>
                <a:spcPct val="140000"/>
              </a:lnSpc>
            </a:pPr>
            <a:r>
              <a:rPr lang="en-US" dirty="0"/>
              <a:t>Data integration and </a:t>
            </a:r>
            <a:r>
              <a:rPr lang="en-US" dirty="0" smtClean="0"/>
              <a:t>transformation</a:t>
            </a:r>
            <a:endParaRPr lang="en-US" dirty="0"/>
          </a:p>
        </p:txBody>
      </p:sp>
      <p:sp>
        <p:nvSpPr>
          <p:cNvPr id="5" name="Footer Placeholder 4"/>
          <p:cNvSpPr>
            <a:spLocks noGrp="1"/>
          </p:cNvSpPr>
          <p:nvPr>
            <p:ph type="ftr" sz="quarter" idx="11"/>
          </p:nvPr>
        </p:nvSpPr>
        <p:spPr/>
        <p:txBody>
          <a:bodyPr/>
          <a:lstStyle/>
          <a:p>
            <a:r>
              <a:rPr lang="en-US" smtClean="0"/>
              <a:t>Data Warehousing and Data Mining:-Unit 3</a:t>
            </a:r>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Attribute Subset Selection</a:t>
            </a: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t>Reduces data size by removing irrelevant, weakly relevant, or redundant attributes</a:t>
            </a:r>
          </a:p>
          <a:p>
            <a:pPr algn="just"/>
            <a:r>
              <a:rPr lang="en-US" dirty="0" smtClean="0"/>
              <a:t>Select a minimum set of features </a:t>
            </a:r>
            <a:r>
              <a:rPr lang="en-US" dirty="0" smtClean="0">
                <a:sym typeface="Symbol" pitchFamily="18" charset="2"/>
              </a:rPr>
              <a:t>such that the probability distribution of different classes given the values for those features is as close as possible to the original distribution given the values of all features</a:t>
            </a:r>
          </a:p>
          <a:p>
            <a:pPr algn="just"/>
            <a:r>
              <a:rPr lang="en-US" dirty="0" err="1" smtClean="0">
                <a:sym typeface="Symbol" pitchFamily="18" charset="2"/>
              </a:rPr>
              <a:t>Eg</a:t>
            </a:r>
            <a:r>
              <a:rPr lang="en-US" dirty="0" smtClean="0">
                <a:sym typeface="Symbol" pitchFamily="18" charset="2"/>
              </a:rPr>
              <a:t> D1-{Name, Roll, DOB, Age} -&gt; {Name, Roll, DOB}</a:t>
            </a:r>
            <a:endParaRPr lang="en-US" dirty="0" smtClean="0"/>
          </a:p>
          <a:p>
            <a:pPr algn="just"/>
            <a:endParaRPr lang="en-US" dirty="0"/>
          </a:p>
        </p:txBody>
      </p:sp>
      <p:sp>
        <p:nvSpPr>
          <p:cNvPr id="4" name="Footer Placeholder 3"/>
          <p:cNvSpPr>
            <a:spLocks noGrp="1"/>
          </p:cNvSpPr>
          <p:nvPr>
            <p:ph type="ftr" sz="quarter" idx="11"/>
          </p:nvPr>
        </p:nvSpPr>
        <p:spPr/>
        <p:txBody>
          <a:bodyPr/>
          <a:lstStyle/>
          <a:p>
            <a:r>
              <a:rPr lang="en-US" smtClean="0"/>
              <a:t>Data Warehousing and Data Mining:-Unit 3</a:t>
            </a:r>
            <a:endParaRPr lang="en-US"/>
          </a:p>
        </p:txBody>
      </p:sp>
      <p:sp>
        <p:nvSpPr>
          <p:cNvPr id="5" name="Slide Number Placeholder 4"/>
          <p:cNvSpPr>
            <a:spLocks noGrp="1"/>
          </p:cNvSpPr>
          <p:nvPr>
            <p:ph type="sldNum" sz="quarter" idx="12"/>
          </p:nvPr>
        </p:nvSpPr>
        <p:spPr/>
        <p:txBody>
          <a:bodyPr/>
          <a:lstStyle/>
          <a:p>
            <a:fld id="{A9945809-3724-41D6-923E-F038C8D9F0CF}"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Footer Placeholder 2"/>
          <p:cNvSpPr>
            <a:spLocks noGrp="1"/>
          </p:cNvSpPr>
          <p:nvPr>
            <p:ph type="ftr" sz="quarter" idx="11"/>
          </p:nvPr>
        </p:nvSpPr>
        <p:spPr>
          <a:noFill/>
        </p:spPr>
        <p:txBody>
          <a:bodyPr/>
          <a:lstStyle/>
          <a:p>
            <a:r>
              <a:rPr lang="en-US" smtClean="0"/>
              <a:t>Data Warehousing and Data Mining:-Unit 3</a:t>
            </a:r>
            <a:endParaRPr lang="en-US"/>
          </a:p>
        </p:txBody>
      </p:sp>
      <p:sp>
        <p:nvSpPr>
          <p:cNvPr id="54276" name="Slide Number Placeholder 3"/>
          <p:cNvSpPr>
            <a:spLocks noGrp="1"/>
          </p:cNvSpPr>
          <p:nvPr>
            <p:ph type="sldNum" sz="quarter" idx="12"/>
          </p:nvPr>
        </p:nvSpPr>
        <p:spPr>
          <a:noFill/>
        </p:spPr>
        <p:txBody>
          <a:bodyPr/>
          <a:lstStyle/>
          <a:p>
            <a:fld id="{8C8E5520-EC48-4382-9DF0-8A5CE520CECF}" type="slidenum">
              <a:rPr lang="en-US"/>
              <a:pPr/>
              <a:t>21</a:t>
            </a:fld>
            <a:endParaRPr lang="en-US"/>
          </a:p>
        </p:txBody>
      </p:sp>
      <p:sp>
        <p:nvSpPr>
          <p:cNvPr id="54277" name="Text Box 2"/>
          <p:cNvSpPr txBox="1">
            <a:spLocks noChangeArrowheads="1"/>
          </p:cNvSpPr>
          <p:nvPr/>
        </p:nvSpPr>
        <p:spPr bwMode="auto">
          <a:xfrm>
            <a:off x="838200" y="304800"/>
            <a:ext cx="7696200" cy="1200329"/>
          </a:xfrm>
          <a:prstGeom prst="rect">
            <a:avLst/>
          </a:prstGeom>
          <a:noFill/>
          <a:ln w="9525">
            <a:noFill/>
            <a:miter lim="800000"/>
            <a:headEnd/>
            <a:tailEnd/>
          </a:ln>
        </p:spPr>
        <p:txBody>
          <a:bodyPr>
            <a:spAutoFit/>
          </a:bodyPr>
          <a:lstStyle/>
          <a:p>
            <a:pPr eaLnBrk="0" hangingPunct="0"/>
            <a:r>
              <a:rPr lang="en-US" sz="3600" b="1" dirty="0" smtClean="0"/>
              <a:t>Attribute Subset Selection (Decision Tree)…</a:t>
            </a:r>
            <a:endParaRPr lang="en-US" sz="3600" dirty="0">
              <a:solidFill>
                <a:schemeClr val="tx2"/>
              </a:solidFill>
            </a:endParaRPr>
          </a:p>
        </p:txBody>
      </p:sp>
      <p:sp>
        <p:nvSpPr>
          <p:cNvPr id="54278" name="Text Box 3"/>
          <p:cNvSpPr txBox="1">
            <a:spLocks noChangeArrowheads="1"/>
          </p:cNvSpPr>
          <p:nvPr/>
        </p:nvSpPr>
        <p:spPr bwMode="auto">
          <a:xfrm>
            <a:off x="1219200" y="1447800"/>
            <a:ext cx="3476625" cy="822325"/>
          </a:xfrm>
          <a:prstGeom prst="rect">
            <a:avLst/>
          </a:prstGeom>
          <a:noFill/>
          <a:ln w="9525">
            <a:noFill/>
            <a:miter lim="800000"/>
            <a:headEnd/>
            <a:tailEnd/>
          </a:ln>
        </p:spPr>
        <p:txBody>
          <a:bodyPr wrap="none">
            <a:spAutoFit/>
          </a:bodyPr>
          <a:lstStyle/>
          <a:p>
            <a:pPr eaLnBrk="0" hangingPunct="0"/>
            <a:r>
              <a:rPr lang="en-US" dirty="0">
                <a:latin typeface="Times New Roman" pitchFamily="18" charset="0"/>
              </a:rPr>
              <a:t>Initial attribute set:</a:t>
            </a:r>
          </a:p>
          <a:p>
            <a:pPr eaLnBrk="0" hangingPunct="0"/>
            <a:r>
              <a:rPr lang="en-US" dirty="0">
                <a:latin typeface="Times New Roman" pitchFamily="18" charset="0"/>
              </a:rPr>
              <a:t>{A1, A2, A3, A4, A5, A6}</a:t>
            </a:r>
          </a:p>
        </p:txBody>
      </p:sp>
      <p:sp>
        <p:nvSpPr>
          <p:cNvPr id="54279" name="Rectangle 4"/>
          <p:cNvSpPr>
            <a:spLocks noChangeArrowheads="1"/>
          </p:cNvSpPr>
          <p:nvPr/>
        </p:nvSpPr>
        <p:spPr bwMode="auto">
          <a:xfrm>
            <a:off x="3881438" y="2598738"/>
            <a:ext cx="865187" cy="519112"/>
          </a:xfrm>
          <a:prstGeom prst="rect">
            <a:avLst/>
          </a:prstGeom>
          <a:noFill/>
          <a:ln w="9525">
            <a:solidFill>
              <a:schemeClr val="tx1"/>
            </a:solidFill>
            <a:miter lim="800000"/>
            <a:headEnd/>
            <a:tailEnd/>
          </a:ln>
        </p:spPr>
        <p:txBody>
          <a:bodyPr wrap="none" anchor="ctr"/>
          <a:lstStyle/>
          <a:p>
            <a:endParaRPr lang="en-US"/>
          </a:p>
        </p:txBody>
      </p:sp>
      <p:sp>
        <p:nvSpPr>
          <p:cNvPr id="54280" name="Text Box 5"/>
          <p:cNvSpPr txBox="1">
            <a:spLocks noChangeArrowheads="1"/>
          </p:cNvSpPr>
          <p:nvPr/>
        </p:nvSpPr>
        <p:spPr bwMode="auto">
          <a:xfrm>
            <a:off x="3963988" y="2619375"/>
            <a:ext cx="882650" cy="457200"/>
          </a:xfrm>
          <a:prstGeom prst="rect">
            <a:avLst/>
          </a:prstGeom>
          <a:noFill/>
          <a:ln w="9525">
            <a:noFill/>
            <a:miter lim="800000"/>
            <a:headEnd/>
            <a:tailEnd/>
          </a:ln>
        </p:spPr>
        <p:txBody>
          <a:bodyPr>
            <a:spAutoFit/>
          </a:bodyPr>
          <a:lstStyle/>
          <a:p>
            <a:pPr eaLnBrk="0" hangingPunct="0"/>
            <a:r>
              <a:rPr lang="en-US" dirty="0">
                <a:latin typeface="Times New Roman" pitchFamily="18" charset="0"/>
              </a:rPr>
              <a:t>A4 ?</a:t>
            </a:r>
          </a:p>
        </p:txBody>
      </p:sp>
      <p:sp>
        <p:nvSpPr>
          <p:cNvPr id="54281" name="Rectangle 6"/>
          <p:cNvSpPr>
            <a:spLocks noChangeArrowheads="1"/>
          </p:cNvSpPr>
          <p:nvPr/>
        </p:nvSpPr>
        <p:spPr bwMode="auto">
          <a:xfrm>
            <a:off x="2462213" y="3616325"/>
            <a:ext cx="777875" cy="519113"/>
          </a:xfrm>
          <a:prstGeom prst="rect">
            <a:avLst/>
          </a:prstGeom>
          <a:noFill/>
          <a:ln w="9525">
            <a:solidFill>
              <a:schemeClr val="tx1"/>
            </a:solidFill>
            <a:miter lim="800000"/>
            <a:headEnd/>
            <a:tailEnd/>
          </a:ln>
        </p:spPr>
        <p:txBody>
          <a:bodyPr wrap="none" anchor="ctr"/>
          <a:lstStyle/>
          <a:p>
            <a:endParaRPr lang="en-US"/>
          </a:p>
        </p:txBody>
      </p:sp>
      <p:sp>
        <p:nvSpPr>
          <p:cNvPr id="54282" name="Rectangle 7"/>
          <p:cNvSpPr>
            <a:spLocks noChangeArrowheads="1"/>
          </p:cNvSpPr>
          <p:nvPr/>
        </p:nvSpPr>
        <p:spPr bwMode="auto">
          <a:xfrm>
            <a:off x="5281613" y="3551238"/>
            <a:ext cx="808037" cy="547687"/>
          </a:xfrm>
          <a:prstGeom prst="rect">
            <a:avLst/>
          </a:prstGeom>
          <a:noFill/>
          <a:ln w="9525">
            <a:solidFill>
              <a:schemeClr val="tx1"/>
            </a:solidFill>
            <a:miter lim="800000"/>
            <a:headEnd/>
            <a:tailEnd/>
          </a:ln>
        </p:spPr>
        <p:txBody>
          <a:bodyPr wrap="none" anchor="ctr"/>
          <a:lstStyle/>
          <a:p>
            <a:endParaRPr lang="en-US"/>
          </a:p>
        </p:txBody>
      </p:sp>
      <p:sp>
        <p:nvSpPr>
          <p:cNvPr id="54283" name="Text Box 8"/>
          <p:cNvSpPr txBox="1">
            <a:spLocks noChangeArrowheads="1"/>
          </p:cNvSpPr>
          <p:nvPr/>
        </p:nvSpPr>
        <p:spPr bwMode="auto">
          <a:xfrm>
            <a:off x="2460625" y="3643313"/>
            <a:ext cx="692150" cy="457200"/>
          </a:xfrm>
          <a:prstGeom prst="rect">
            <a:avLst/>
          </a:prstGeom>
          <a:noFill/>
          <a:ln w="9525">
            <a:noFill/>
            <a:miter lim="800000"/>
            <a:headEnd/>
            <a:tailEnd/>
          </a:ln>
        </p:spPr>
        <p:txBody>
          <a:bodyPr wrap="none">
            <a:spAutoFit/>
          </a:bodyPr>
          <a:lstStyle/>
          <a:p>
            <a:pPr eaLnBrk="0" hangingPunct="0"/>
            <a:r>
              <a:rPr lang="en-US">
                <a:latin typeface="Times New Roman" pitchFamily="18" charset="0"/>
              </a:rPr>
              <a:t>A1?</a:t>
            </a:r>
          </a:p>
        </p:txBody>
      </p:sp>
      <p:sp>
        <p:nvSpPr>
          <p:cNvPr id="54284" name="Text Box 9"/>
          <p:cNvSpPr txBox="1">
            <a:spLocks noChangeArrowheads="1"/>
          </p:cNvSpPr>
          <p:nvPr/>
        </p:nvSpPr>
        <p:spPr bwMode="auto">
          <a:xfrm>
            <a:off x="5305425" y="3614738"/>
            <a:ext cx="692150" cy="457200"/>
          </a:xfrm>
          <a:prstGeom prst="rect">
            <a:avLst/>
          </a:prstGeom>
          <a:noFill/>
          <a:ln w="9525">
            <a:noFill/>
            <a:miter lim="800000"/>
            <a:headEnd/>
            <a:tailEnd/>
          </a:ln>
        </p:spPr>
        <p:txBody>
          <a:bodyPr wrap="none">
            <a:spAutoFit/>
          </a:bodyPr>
          <a:lstStyle/>
          <a:p>
            <a:pPr eaLnBrk="0" hangingPunct="0"/>
            <a:r>
              <a:rPr lang="en-US">
                <a:latin typeface="Times New Roman" pitchFamily="18" charset="0"/>
              </a:rPr>
              <a:t>A6?</a:t>
            </a:r>
          </a:p>
        </p:txBody>
      </p:sp>
      <p:sp>
        <p:nvSpPr>
          <p:cNvPr id="54285" name="Oval 10"/>
          <p:cNvSpPr>
            <a:spLocks noChangeArrowheads="1"/>
          </p:cNvSpPr>
          <p:nvPr/>
        </p:nvSpPr>
        <p:spPr bwMode="auto">
          <a:xfrm>
            <a:off x="1443038" y="4935538"/>
            <a:ext cx="1139825" cy="606425"/>
          </a:xfrm>
          <a:prstGeom prst="ellipse">
            <a:avLst/>
          </a:prstGeom>
          <a:noFill/>
          <a:ln w="9525">
            <a:solidFill>
              <a:schemeClr val="accent1"/>
            </a:solidFill>
            <a:round/>
            <a:headEnd/>
            <a:tailEnd/>
          </a:ln>
        </p:spPr>
        <p:txBody>
          <a:bodyPr wrap="none" anchor="ctr"/>
          <a:lstStyle/>
          <a:p>
            <a:endParaRPr lang="en-US"/>
          </a:p>
        </p:txBody>
      </p:sp>
      <p:sp>
        <p:nvSpPr>
          <p:cNvPr id="54286" name="Text Box 11"/>
          <p:cNvSpPr txBox="1">
            <a:spLocks noChangeArrowheads="1"/>
          </p:cNvSpPr>
          <p:nvPr/>
        </p:nvSpPr>
        <p:spPr bwMode="auto">
          <a:xfrm>
            <a:off x="1509713" y="5030788"/>
            <a:ext cx="1073150" cy="457200"/>
          </a:xfrm>
          <a:prstGeom prst="rect">
            <a:avLst/>
          </a:prstGeom>
          <a:noFill/>
          <a:ln w="9525">
            <a:noFill/>
            <a:miter lim="800000"/>
            <a:headEnd/>
            <a:tailEnd/>
          </a:ln>
        </p:spPr>
        <p:txBody>
          <a:bodyPr wrap="none">
            <a:spAutoFit/>
          </a:bodyPr>
          <a:lstStyle/>
          <a:p>
            <a:pPr eaLnBrk="0" hangingPunct="0"/>
            <a:r>
              <a:rPr lang="en-US">
                <a:latin typeface="Times New Roman" pitchFamily="18" charset="0"/>
              </a:rPr>
              <a:t>Class 1</a:t>
            </a:r>
          </a:p>
        </p:txBody>
      </p:sp>
      <p:sp>
        <p:nvSpPr>
          <p:cNvPr id="54287" name="Rectangle 12"/>
          <p:cNvSpPr>
            <a:spLocks noChangeArrowheads="1"/>
          </p:cNvSpPr>
          <p:nvPr/>
        </p:nvSpPr>
        <p:spPr bwMode="auto">
          <a:xfrm>
            <a:off x="3127375" y="4983163"/>
            <a:ext cx="1073150" cy="457200"/>
          </a:xfrm>
          <a:prstGeom prst="rect">
            <a:avLst/>
          </a:prstGeom>
          <a:noFill/>
          <a:ln w="9525">
            <a:noFill/>
            <a:miter lim="800000"/>
            <a:headEnd/>
            <a:tailEnd/>
          </a:ln>
        </p:spPr>
        <p:txBody>
          <a:bodyPr wrap="none">
            <a:spAutoFit/>
          </a:bodyPr>
          <a:lstStyle/>
          <a:p>
            <a:pPr eaLnBrk="0" hangingPunct="0"/>
            <a:r>
              <a:rPr lang="en-US">
                <a:latin typeface="Times New Roman" pitchFamily="18" charset="0"/>
              </a:rPr>
              <a:t>Class 2</a:t>
            </a:r>
          </a:p>
        </p:txBody>
      </p:sp>
      <p:sp>
        <p:nvSpPr>
          <p:cNvPr id="54288" name="Rectangle 13"/>
          <p:cNvSpPr>
            <a:spLocks noChangeArrowheads="1"/>
          </p:cNvSpPr>
          <p:nvPr/>
        </p:nvSpPr>
        <p:spPr bwMode="auto">
          <a:xfrm>
            <a:off x="4654550" y="5024438"/>
            <a:ext cx="1073150" cy="457200"/>
          </a:xfrm>
          <a:prstGeom prst="rect">
            <a:avLst/>
          </a:prstGeom>
          <a:noFill/>
          <a:ln w="9525">
            <a:noFill/>
            <a:miter lim="800000"/>
            <a:headEnd/>
            <a:tailEnd/>
          </a:ln>
        </p:spPr>
        <p:txBody>
          <a:bodyPr wrap="none">
            <a:spAutoFit/>
          </a:bodyPr>
          <a:lstStyle/>
          <a:p>
            <a:pPr eaLnBrk="0" hangingPunct="0"/>
            <a:r>
              <a:rPr lang="en-US">
                <a:latin typeface="Times New Roman" pitchFamily="18" charset="0"/>
              </a:rPr>
              <a:t>Class 1</a:t>
            </a:r>
          </a:p>
        </p:txBody>
      </p:sp>
      <p:sp>
        <p:nvSpPr>
          <p:cNvPr id="54289" name="Rectangle 14"/>
          <p:cNvSpPr>
            <a:spLocks noChangeArrowheads="1"/>
          </p:cNvSpPr>
          <p:nvPr/>
        </p:nvSpPr>
        <p:spPr bwMode="auto">
          <a:xfrm>
            <a:off x="6056313" y="4954588"/>
            <a:ext cx="1073150" cy="457200"/>
          </a:xfrm>
          <a:prstGeom prst="rect">
            <a:avLst/>
          </a:prstGeom>
          <a:noFill/>
          <a:ln w="9525">
            <a:noFill/>
            <a:miter lim="800000"/>
            <a:headEnd/>
            <a:tailEnd/>
          </a:ln>
        </p:spPr>
        <p:txBody>
          <a:bodyPr wrap="none">
            <a:spAutoFit/>
          </a:bodyPr>
          <a:lstStyle/>
          <a:p>
            <a:pPr eaLnBrk="0" hangingPunct="0"/>
            <a:r>
              <a:rPr lang="en-US">
                <a:latin typeface="Times New Roman" pitchFamily="18" charset="0"/>
              </a:rPr>
              <a:t>Class 2</a:t>
            </a:r>
          </a:p>
        </p:txBody>
      </p:sp>
      <p:sp>
        <p:nvSpPr>
          <p:cNvPr id="54290" name="Oval 15"/>
          <p:cNvSpPr>
            <a:spLocks noChangeArrowheads="1"/>
          </p:cNvSpPr>
          <p:nvPr/>
        </p:nvSpPr>
        <p:spPr bwMode="auto">
          <a:xfrm>
            <a:off x="3052763" y="4929188"/>
            <a:ext cx="1139825" cy="606425"/>
          </a:xfrm>
          <a:prstGeom prst="ellipse">
            <a:avLst/>
          </a:prstGeom>
          <a:noFill/>
          <a:ln w="9525">
            <a:solidFill>
              <a:schemeClr val="tx2"/>
            </a:solidFill>
            <a:round/>
            <a:headEnd/>
            <a:tailEnd/>
          </a:ln>
        </p:spPr>
        <p:txBody>
          <a:bodyPr wrap="none" anchor="ctr"/>
          <a:lstStyle/>
          <a:p>
            <a:endParaRPr lang="en-US"/>
          </a:p>
        </p:txBody>
      </p:sp>
      <p:sp>
        <p:nvSpPr>
          <p:cNvPr id="54291" name="Oval 16"/>
          <p:cNvSpPr>
            <a:spLocks noChangeArrowheads="1"/>
          </p:cNvSpPr>
          <p:nvPr/>
        </p:nvSpPr>
        <p:spPr bwMode="auto">
          <a:xfrm>
            <a:off x="4625975" y="4943475"/>
            <a:ext cx="1139825" cy="606425"/>
          </a:xfrm>
          <a:prstGeom prst="ellipse">
            <a:avLst/>
          </a:prstGeom>
          <a:noFill/>
          <a:ln w="9525">
            <a:solidFill>
              <a:schemeClr val="accent1"/>
            </a:solidFill>
            <a:round/>
            <a:headEnd/>
            <a:tailEnd/>
          </a:ln>
        </p:spPr>
        <p:txBody>
          <a:bodyPr wrap="none" anchor="ctr"/>
          <a:lstStyle/>
          <a:p>
            <a:endParaRPr lang="en-US"/>
          </a:p>
        </p:txBody>
      </p:sp>
      <p:sp>
        <p:nvSpPr>
          <p:cNvPr id="54292" name="Oval 17"/>
          <p:cNvSpPr>
            <a:spLocks noChangeArrowheads="1"/>
          </p:cNvSpPr>
          <p:nvPr/>
        </p:nvSpPr>
        <p:spPr bwMode="auto">
          <a:xfrm>
            <a:off x="5953125" y="4899025"/>
            <a:ext cx="1139825" cy="606425"/>
          </a:xfrm>
          <a:prstGeom prst="ellipse">
            <a:avLst/>
          </a:prstGeom>
          <a:noFill/>
          <a:ln w="9525">
            <a:solidFill>
              <a:schemeClr val="tx2"/>
            </a:solidFill>
            <a:round/>
            <a:headEnd/>
            <a:tailEnd/>
          </a:ln>
        </p:spPr>
        <p:txBody>
          <a:bodyPr wrap="none" anchor="ctr"/>
          <a:lstStyle/>
          <a:p>
            <a:endParaRPr lang="en-US"/>
          </a:p>
        </p:txBody>
      </p:sp>
      <p:sp>
        <p:nvSpPr>
          <p:cNvPr id="54293" name="Line 18"/>
          <p:cNvSpPr>
            <a:spLocks noChangeShapeType="1"/>
          </p:cNvSpPr>
          <p:nvPr/>
        </p:nvSpPr>
        <p:spPr bwMode="auto">
          <a:xfrm flipH="1">
            <a:off x="2843213" y="3132138"/>
            <a:ext cx="1414462" cy="476250"/>
          </a:xfrm>
          <a:prstGeom prst="line">
            <a:avLst/>
          </a:prstGeom>
          <a:noFill/>
          <a:ln w="9525">
            <a:solidFill>
              <a:schemeClr val="tx1"/>
            </a:solidFill>
            <a:round/>
            <a:headEnd/>
            <a:tailEnd/>
          </a:ln>
        </p:spPr>
        <p:txBody>
          <a:bodyPr wrap="none" anchor="ctr"/>
          <a:lstStyle/>
          <a:p>
            <a:endParaRPr lang="en-US"/>
          </a:p>
        </p:txBody>
      </p:sp>
      <p:sp>
        <p:nvSpPr>
          <p:cNvPr id="54294" name="Line 19"/>
          <p:cNvSpPr>
            <a:spLocks noChangeShapeType="1"/>
          </p:cNvSpPr>
          <p:nvPr/>
        </p:nvSpPr>
        <p:spPr bwMode="auto">
          <a:xfrm>
            <a:off x="4271963" y="3132138"/>
            <a:ext cx="1355725" cy="403225"/>
          </a:xfrm>
          <a:prstGeom prst="line">
            <a:avLst/>
          </a:prstGeom>
          <a:noFill/>
          <a:ln w="9525">
            <a:solidFill>
              <a:schemeClr val="tx1"/>
            </a:solidFill>
            <a:round/>
            <a:headEnd/>
            <a:tailEnd/>
          </a:ln>
        </p:spPr>
        <p:txBody>
          <a:bodyPr wrap="none" anchor="ctr"/>
          <a:lstStyle/>
          <a:p>
            <a:endParaRPr lang="en-US"/>
          </a:p>
        </p:txBody>
      </p:sp>
      <p:sp>
        <p:nvSpPr>
          <p:cNvPr id="54295" name="Line 20"/>
          <p:cNvSpPr>
            <a:spLocks noChangeShapeType="1"/>
          </p:cNvSpPr>
          <p:nvPr/>
        </p:nvSpPr>
        <p:spPr bwMode="auto">
          <a:xfrm flipH="1">
            <a:off x="2020888" y="4141788"/>
            <a:ext cx="808037" cy="779462"/>
          </a:xfrm>
          <a:prstGeom prst="line">
            <a:avLst/>
          </a:prstGeom>
          <a:noFill/>
          <a:ln w="9525">
            <a:solidFill>
              <a:schemeClr val="tx1"/>
            </a:solidFill>
            <a:round/>
            <a:headEnd/>
            <a:tailEnd/>
          </a:ln>
        </p:spPr>
        <p:txBody>
          <a:bodyPr wrap="none" anchor="ctr"/>
          <a:lstStyle/>
          <a:p>
            <a:endParaRPr lang="en-US"/>
          </a:p>
        </p:txBody>
      </p:sp>
      <p:sp>
        <p:nvSpPr>
          <p:cNvPr id="54296" name="Line 21"/>
          <p:cNvSpPr>
            <a:spLocks noChangeShapeType="1"/>
          </p:cNvSpPr>
          <p:nvPr/>
        </p:nvSpPr>
        <p:spPr bwMode="auto">
          <a:xfrm>
            <a:off x="2828925" y="4141788"/>
            <a:ext cx="763588" cy="793750"/>
          </a:xfrm>
          <a:prstGeom prst="line">
            <a:avLst/>
          </a:prstGeom>
          <a:noFill/>
          <a:ln w="9525">
            <a:solidFill>
              <a:schemeClr val="tx1"/>
            </a:solidFill>
            <a:round/>
            <a:headEnd/>
            <a:tailEnd/>
          </a:ln>
        </p:spPr>
        <p:txBody>
          <a:bodyPr wrap="none" anchor="ctr"/>
          <a:lstStyle/>
          <a:p>
            <a:endParaRPr lang="en-US"/>
          </a:p>
        </p:txBody>
      </p:sp>
      <p:sp>
        <p:nvSpPr>
          <p:cNvPr id="54297" name="Line 22"/>
          <p:cNvSpPr>
            <a:spLocks noChangeShapeType="1"/>
          </p:cNvSpPr>
          <p:nvPr/>
        </p:nvSpPr>
        <p:spPr bwMode="auto">
          <a:xfrm flipH="1">
            <a:off x="5180013" y="4113213"/>
            <a:ext cx="504825" cy="836612"/>
          </a:xfrm>
          <a:prstGeom prst="line">
            <a:avLst/>
          </a:prstGeom>
          <a:noFill/>
          <a:ln w="9525">
            <a:solidFill>
              <a:schemeClr val="tx1"/>
            </a:solidFill>
            <a:round/>
            <a:headEnd/>
            <a:tailEnd/>
          </a:ln>
        </p:spPr>
        <p:txBody>
          <a:bodyPr wrap="none" anchor="ctr"/>
          <a:lstStyle/>
          <a:p>
            <a:endParaRPr lang="en-US"/>
          </a:p>
        </p:txBody>
      </p:sp>
      <p:sp>
        <p:nvSpPr>
          <p:cNvPr id="54298" name="Line 23"/>
          <p:cNvSpPr>
            <a:spLocks noChangeShapeType="1"/>
          </p:cNvSpPr>
          <p:nvPr/>
        </p:nvSpPr>
        <p:spPr bwMode="auto">
          <a:xfrm>
            <a:off x="5715000" y="4098925"/>
            <a:ext cx="808038" cy="793750"/>
          </a:xfrm>
          <a:prstGeom prst="line">
            <a:avLst/>
          </a:prstGeom>
          <a:noFill/>
          <a:ln w="9525">
            <a:solidFill>
              <a:schemeClr val="tx1"/>
            </a:solidFill>
            <a:round/>
            <a:headEnd/>
            <a:tailEnd/>
          </a:ln>
        </p:spPr>
        <p:txBody>
          <a:bodyPr wrap="none" anchor="ctr"/>
          <a:lstStyle/>
          <a:p>
            <a:endParaRPr lang="en-US"/>
          </a:p>
        </p:txBody>
      </p:sp>
      <p:sp>
        <p:nvSpPr>
          <p:cNvPr id="54299" name="Text Box 24"/>
          <p:cNvSpPr txBox="1">
            <a:spLocks noChangeArrowheads="1"/>
          </p:cNvSpPr>
          <p:nvPr/>
        </p:nvSpPr>
        <p:spPr bwMode="auto">
          <a:xfrm>
            <a:off x="715963" y="5678488"/>
            <a:ext cx="184150" cy="457200"/>
          </a:xfrm>
          <a:prstGeom prst="rect">
            <a:avLst/>
          </a:prstGeom>
          <a:noFill/>
          <a:ln w="9525">
            <a:noFill/>
            <a:miter lim="800000"/>
            <a:headEnd/>
            <a:tailEnd/>
          </a:ln>
        </p:spPr>
        <p:txBody>
          <a:bodyPr wrap="none">
            <a:spAutoFit/>
          </a:bodyPr>
          <a:lstStyle/>
          <a:p>
            <a:pPr eaLnBrk="0" hangingPunct="0"/>
            <a:endParaRPr lang="en-US">
              <a:latin typeface="Times New Roman" pitchFamily="18" charset="0"/>
            </a:endParaRPr>
          </a:p>
        </p:txBody>
      </p:sp>
      <p:grpSp>
        <p:nvGrpSpPr>
          <p:cNvPr id="2" name="Group 25"/>
          <p:cNvGrpSpPr>
            <a:grpSpLocks/>
          </p:cNvGrpSpPr>
          <p:nvPr/>
        </p:nvGrpSpPr>
        <p:grpSpPr bwMode="auto">
          <a:xfrm>
            <a:off x="779463" y="5810250"/>
            <a:ext cx="652462" cy="366713"/>
            <a:chOff x="491" y="3660"/>
            <a:chExt cx="411" cy="231"/>
          </a:xfrm>
        </p:grpSpPr>
        <p:sp>
          <p:nvSpPr>
            <p:cNvPr id="54302" name="Line 26"/>
            <p:cNvSpPr>
              <a:spLocks noChangeShapeType="1"/>
            </p:cNvSpPr>
            <p:nvPr/>
          </p:nvSpPr>
          <p:spPr bwMode="auto">
            <a:xfrm>
              <a:off x="491" y="3773"/>
              <a:ext cx="273" cy="0"/>
            </a:xfrm>
            <a:prstGeom prst="line">
              <a:avLst/>
            </a:prstGeom>
            <a:noFill/>
            <a:ln w="9525">
              <a:solidFill>
                <a:schemeClr val="tx1"/>
              </a:solidFill>
              <a:prstDash val="dash"/>
              <a:round/>
              <a:headEnd/>
              <a:tailEnd/>
            </a:ln>
          </p:spPr>
          <p:txBody>
            <a:bodyPr wrap="none" anchor="ctr"/>
            <a:lstStyle/>
            <a:p>
              <a:endParaRPr lang="en-US"/>
            </a:p>
          </p:txBody>
        </p:sp>
        <p:sp>
          <p:nvSpPr>
            <p:cNvPr id="54303" name="Text Box 27"/>
            <p:cNvSpPr txBox="1">
              <a:spLocks noChangeArrowheads="1"/>
            </p:cNvSpPr>
            <p:nvPr/>
          </p:nvSpPr>
          <p:spPr bwMode="auto">
            <a:xfrm>
              <a:off x="705" y="3660"/>
              <a:ext cx="197" cy="231"/>
            </a:xfrm>
            <a:prstGeom prst="rect">
              <a:avLst/>
            </a:prstGeom>
            <a:noFill/>
            <a:ln w="9525">
              <a:noFill/>
              <a:miter lim="800000"/>
              <a:headEnd/>
              <a:tailEnd/>
            </a:ln>
          </p:spPr>
          <p:txBody>
            <a:bodyPr wrap="none">
              <a:spAutoFit/>
            </a:bodyPr>
            <a:lstStyle/>
            <a:p>
              <a:pPr eaLnBrk="0" hangingPunct="0"/>
              <a:r>
                <a:rPr lang="en-US" sz="1800">
                  <a:latin typeface="Times New Roman" pitchFamily="18" charset="0"/>
                </a:rPr>
                <a:t>&gt;</a:t>
              </a:r>
              <a:endParaRPr lang="en-US">
                <a:latin typeface="Times New Roman" pitchFamily="18" charset="0"/>
              </a:endParaRPr>
            </a:p>
          </p:txBody>
        </p:sp>
      </p:grpSp>
      <p:sp>
        <p:nvSpPr>
          <p:cNvPr id="54301" name="Text Box 28"/>
          <p:cNvSpPr txBox="1">
            <a:spLocks noChangeArrowheads="1"/>
          </p:cNvSpPr>
          <p:nvPr/>
        </p:nvSpPr>
        <p:spPr bwMode="auto">
          <a:xfrm>
            <a:off x="1422400" y="5737225"/>
            <a:ext cx="4705350" cy="457200"/>
          </a:xfrm>
          <a:prstGeom prst="rect">
            <a:avLst/>
          </a:prstGeom>
          <a:noFill/>
          <a:ln w="9525">
            <a:noFill/>
            <a:miter lim="800000"/>
            <a:headEnd/>
            <a:tailEnd/>
          </a:ln>
        </p:spPr>
        <p:txBody>
          <a:bodyPr wrap="none">
            <a:spAutoFit/>
          </a:bodyPr>
          <a:lstStyle/>
          <a:p>
            <a:pPr eaLnBrk="0" hangingPunct="0"/>
            <a:r>
              <a:rPr lang="en-US">
                <a:latin typeface="Times New Roman" pitchFamily="18" charset="0"/>
              </a:rPr>
              <a:t>Reduced attribute set:  {A1, A4, A6}</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Dimensionality Reduction</a:t>
            </a:r>
            <a:endParaRPr lang="en-US" b="1" dirty="0"/>
          </a:p>
        </p:txBody>
      </p:sp>
      <p:sp>
        <p:nvSpPr>
          <p:cNvPr id="3" name="Content Placeholder 2"/>
          <p:cNvSpPr>
            <a:spLocks noGrp="1"/>
          </p:cNvSpPr>
          <p:nvPr>
            <p:ph idx="1"/>
          </p:nvPr>
        </p:nvSpPr>
        <p:spPr/>
        <p:txBody>
          <a:bodyPr/>
          <a:lstStyle/>
          <a:p>
            <a:pPr algn="just"/>
            <a:r>
              <a:rPr lang="en-US" dirty="0" smtClean="0"/>
              <a:t>Encoding mechanisms are used to reduce the data set size</a:t>
            </a:r>
          </a:p>
          <a:p>
            <a:pPr algn="just"/>
            <a:r>
              <a:rPr lang="en-US" dirty="0" smtClean="0"/>
              <a:t>For example </a:t>
            </a:r>
            <a:r>
              <a:rPr lang="en-US" b="1" i="1" dirty="0" smtClean="0"/>
              <a:t>deleting the missing values </a:t>
            </a:r>
          </a:p>
          <a:p>
            <a:pPr algn="just"/>
            <a:r>
              <a:rPr lang="en-US" b="1" i="1" dirty="0" smtClean="0"/>
              <a:t>Eliminating stop words</a:t>
            </a:r>
            <a:r>
              <a:rPr lang="en-US" dirty="0" smtClean="0"/>
              <a:t> in case of feature extraction</a:t>
            </a:r>
            <a:endParaRPr lang="en-US" dirty="0"/>
          </a:p>
        </p:txBody>
      </p:sp>
      <p:sp>
        <p:nvSpPr>
          <p:cNvPr id="4" name="Footer Placeholder 3"/>
          <p:cNvSpPr>
            <a:spLocks noGrp="1"/>
          </p:cNvSpPr>
          <p:nvPr>
            <p:ph type="ftr" sz="quarter" idx="11"/>
          </p:nvPr>
        </p:nvSpPr>
        <p:spPr/>
        <p:txBody>
          <a:bodyPr/>
          <a:lstStyle/>
          <a:p>
            <a:r>
              <a:rPr lang="en-US" smtClean="0"/>
              <a:t>Data Warehousing and Data Mining:-Unit 3</a:t>
            </a:r>
            <a:endParaRPr lang="en-US"/>
          </a:p>
        </p:txBody>
      </p:sp>
      <p:sp>
        <p:nvSpPr>
          <p:cNvPr id="5" name="Slide Number Placeholder 4"/>
          <p:cNvSpPr>
            <a:spLocks noGrp="1"/>
          </p:cNvSpPr>
          <p:nvPr>
            <p:ph type="sldNum" sz="quarter" idx="12"/>
          </p:nvPr>
        </p:nvSpPr>
        <p:spPr/>
        <p:txBody>
          <a:bodyPr/>
          <a:lstStyle/>
          <a:p>
            <a:fld id="{A9945809-3724-41D6-923E-F038C8D9F0CF}"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smtClean="0"/>
              <a:t>Numerosity</a:t>
            </a:r>
            <a:r>
              <a:rPr lang="en-US" b="1" dirty="0" smtClean="0"/>
              <a:t> Reduction</a:t>
            </a:r>
            <a:endParaRPr lang="en-US" b="1" dirty="0"/>
          </a:p>
        </p:txBody>
      </p:sp>
      <p:sp>
        <p:nvSpPr>
          <p:cNvPr id="3" name="Content Placeholder 2"/>
          <p:cNvSpPr>
            <a:spLocks noGrp="1"/>
          </p:cNvSpPr>
          <p:nvPr>
            <p:ph idx="1"/>
          </p:nvPr>
        </p:nvSpPr>
        <p:spPr/>
        <p:txBody>
          <a:bodyPr/>
          <a:lstStyle/>
          <a:p>
            <a:pPr algn="just"/>
            <a:r>
              <a:rPr lang="en-US" dirty="0" smtClean="0"/>
              <a:t>Data are replaced or estimated by alternative, smaller data representation</a:t>
            </a:r>
          </a:p>
          <a:p>
            <a:pPr algn="just"/>
            <a:r>
              <a:rPr lang="en-US" dirty="0" err="1" smtClean="0"/>
              <a:t>Eg</a:t>
            </a:r>
            <a:r>
              <a:rPr lang="en-US" dirty="0" smtClean="0"/>
              <a:t> Histogram</a:t>
            </a:r>
          </a:p>
          <a:p>
            <a:pPr lvl="1" algn="just"/>
            <a:r>
              <a:rPr lang="en-US" dirty="0" smtClean="0"/>
              <a:t>{2, 2, 5, 5, 10, 10, 12, 12, 12, 12, 12}</a:t>
            </a:r>
          </a:p>
          <a:p>
            <a:pPr algn="just"/>
            <a:endParaRPr lang="en-US" dirty="0"/>
          </a:p>
        </p:txBody>
      </p:sp>
      <p:sp>
        <p:nvSpPr>
          <p:cNvPr id="4" name="Footer Placeholder 3"/>
          <p:cNvSpPr>
            <a:spLocks noGrp="1"/>
          </p:cNvSpPr>
          <p:nvPr>
            <p:ph type="ftr" sz="quarter" idx="11"/>
          </p:nvPr>
        </p:nvSpPr>
        <p:spPr/>
        <p:txBody>
          <a:bodyPr/>
          <a:lstStyle/>
          <a:p>
            <a:r>
              <a:rPr lang="en-US" smtClean="0"/>
              <a:t>Data Warehousing and Data Mining:-Unit 3</a:t>
            </a:r>
            <a:endParaRPr lang="en-US"/>
          </a:p>
        </p:txBody>
      </p:sp>
      <p:sp>
        <p:nvSpPr>
          <p:cNvPr id="5" name="Slide Number Placeholder 4"/>
          <p:cNvSpPr>
            <a:spLocks noGrp="1"/>
          </p:cNvSpPr>
          <p:nvPr>
            <p:ph type="sldNum" sz="quarter" idx="12"/>
          </p:nvPr>
        </p:nvSpPr>
        <p:spPr/>
        <p:txBody>
          <a:bodyPr/>
          <a:lstStyle/>
          <a:p>
            <a:fld id="{A9945809-3724-41D6-923E-F038C8D9F0CF}" type="slidenum">
              <a:rPr lang="en-US" smtClean="0"/>
              <a:pPr/>
              <a:t>23</a:t>
            </a:fld>
            <a:endParaRPr lang="en-US"/>
          </a:p>
        </p:txBody>
      </p:sp>
      <p:pic>
        <p:nvPicPr>
          <p:cNvPr id="56322" name="Picture 2"/>
          <p:cNvPicPr>
            <a:picLocks noChangeAspect="1" noChangeArrowheads="1"/>
          </p:cNvPicPr>
          <p:nvPr/>
        </p:nvPicPr>
        <p:blipFill>
          <a:blip r:embed="rId2" cstate="print"/>
          <a:srcRect/>
          <a:stretch>
            <a:fillRect/>
          </a:stretch>
        </p:blipFill>
        <p:spPr bwMode="auto">
          <a:xfrm>
            <a:off x="990600" y="4038600"/>
            <a:ext cx="2667000" cy="1668294"/>
          </a:xfrm>
          <a:prstGeom prst="rect">
            <a:avLst/>
          </a:prstGeom>
          <a:noFill/>
          <a:ln w="9525">
            <a:noFill/>
            <a:miter lim="800000"/>
            <a:headEnd/>
            <a:tailEnd/>
          </a:ln>
        </p:spPr>
      </p:pic>
      <p:sp>
        <p:nvSpPr>
          <p:cNvPr id="8" name="TextBox 7"/>
          <p:cNvSpPr txBox="1"/>
          <p:nvPr/>
        </p:nvSpPr>
        <p:spPr>
          <a:xfrm>
            <a:off x="4267200" y="3733800"/>
            <a:ext cx="2324867" cy="369332"/>
          </a:xfrm>
          <a:prstGeom prst="rect">
            <a:avLst/>
          </a:prstGeom>
          <a:noFill/>
        </p:spPr>
        <p:txBody>
          <a:bodyPr wrap="none" rtlCol="0">
            <a:spAutoFit/>
          </a:bodyPr>
          <a:lstStyle/>
          <a:p>
            <a:r>
              <a:rPr lang="en-US" dirty="0" smtClean="0">
                <a:solidFill>
                  <a:srgbClr val="FF0000"/>
                </a:solidFill>
              </a:rPr>
              <a:t>Now use the mid point</a:t>
            </a:r>
            <a:endParaRPr lang="en-US" dirty="0">
              <a:solidFill>
                <a:srgbClr val="FF0000"/>
              </a:solidFill>
            </a:endParaRPr>
          </a:p>
        </p:txBody>
      </p:sp>
      <p:cxnSp>
        <p:nvCxnSpPr>
          <p:cNvPr id="10" name="Straight Arrow Connector 9"/>
          <p:cNvCxnSpPr/>
          <p:nvPr/>
        </p:nvCxnSpPr>
        <p:spPr>
          <a:xfrm flipH="1">
            <a:off x="1752600" y="4114800"/>
            <a:ext cx="29718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209800" y="4114800"/>
            <a:ext cx="25146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514600" y="4114800"/>
            <a:ext cx="22860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2400" y="5486400"/>
            <a:ext cx="1600200" cy="369332"/>
          </a:xfrm>
          <a:prstGeom prst="rect">
            <a:avLst/>
          </a:prstGeom>
          <a:noFill/>
        </p:spPr>
        <p:txBody>
          <a:bodyPr wrap="square" rtlCol="0">
            <a:spAutoFit/>
          </a:bodyPr>
          <a:lstStyle/>
          <a:p>
            <a:r>
              <a:rPr lang="en-US" b="1" dirty="0" smtClean="0">
                <a:solidFill>
                  <a:srgbClr val="FF0000"/>
                </a:solidFill>
              </a:rPr>
              <a:t>(2+2+5+5)/4=3</a:t>
            </a:r>
            <a:endParaRPr lang="en-US" b="1" dirty="0">
              <a:solidFill>
                <a:srgbClr val="FF0000"/>
              </a:solidFill>
            </a:endParaRPr>
          </a:p>
        </p:txBody>
      </p:sp>
      <p:sp>
        <p:nvSpPr>
          <p:cNvPr id="13" name="TextBox 12"/>
          <p:cNvSpPr txBox="1"/>
          <p:nvPr/>
        </p:nvSpPr>
        <p:spPr>
          <a:xfrm>
            <a:off x="1524000" y="5791200"/>
            <a:ext cx="1600200" cy="369332"/>
          </a:xfrm>
          <a:prstGeom prst="rect">
            <a:avLst/>
          </a:prstGeom>
          <a:noFill/>
        </p:spPr>
        <p:txBody>
          <a:bodyPr wrap="square" rtlCol="0">
            <a:spAutoFit/>
          </a:bodyPr>
          <a:lstStyle/>
          <a:p>
            <a:r>
              <a:rPr lang="en-US" b="1" dirty="0" smtClean="0">
                <a:solidFill>
                  <a:srgbClr val="FF0000"/>
                </a:solidFill>
              </a:rPr>
              <a:t>(10+10)/2=10</a:t>
            </a:r>
            <a:endParaRPr lang="en-US" b="1" dirty="0">
              <a:solidFill>
                <a:srgbClr val="FF0000"/>
              </a:solidFill>
            </a:endParaRPr>
          </a:p>
        </p:txBody>
      </p:sp>
      <p:sp>
        <p:nvSpPr>
          <p:cNvPr id="15" name="TextBox 14"/>
          <p:cNvSpPr txBox="1"/>
          <p:nvPr/>
        </p:nvSpPr>
        <p:spPr>
          <a:xfrm>
            <a:off x="3200400" y="5562600"/>
            <a:ext cx="2667000" cy="369332"/>
          </a:xfrm>
          <a:prstGeom prst="rect">
            <a:avLst/>
          </a:prstGeom>
          <a:noFill/>
        </p:spPr>
        <p:txBody>
          <a:bodyPr wrap="square" rtlCol="0">
            <a:spAutoFit/>
          </a:bodyPr>
          <a:lstStyle/>
          <a:p>
            <a:r>
              <a:rPr lang="en-US" b="1" dirty="0" smtClean="0">
                <a:solidFill>
                  <a:srgbClr val="FF0000"/>
                </a:solidFill>
              </a:rPr>
              <a:t>(12+12+12+12+12)/5=12</a:t>
            </a:r>
            <a:endParaRPr lang="en-US" b="1" dirty="0">
              <a:solidFill>
                <a:srgbClr val="FF0000"/>
              </a:solidFill>
            </a:endParaRPr>
          </a:p>
        </p:txBody>
      </p:sp>
      <p:cxnSp>
        <p:nvCxnSpPr>
          <p:cNvPr id="16" name="Straight Arrow Connector 15"/>
          <p:cNvCxnSpPr/>
          <p:nvPr/>
        </p:nvCxnSpPr>
        <p:spPr>
          <a:xfrm flipV="1">
            <a:off x="5638800" y="3733800"/>
            <a:ext cx="1143000" cy="1981200"/>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77000" y="4572000"/>
            <a:ext cx="2286000" cy="369332"/>
          </a:xfrm>
          <a:prstGeom prst="rect">
            <a:avLst/>
          </a:prstGeom>
          <a:noFill/>
        </p:spPr>
        <p:txBody>
          <a:bodyPr wrap="square" rtlCol="0">
            <a:spAutoFit/>
          </a:bodyPr>
          <a:lstStyle/>
          <a:p>
            <a:r>
              <a:rPr lang="en-US" b="1" smtClean="0">
                <a:solidFill>
                  <a:srgbClr val="FF0000"/>
                </a:solidFill>
              </a:rPr>
              <a:t>Reduce </a:t>
            </a:r>
            <a:r>
              <a:rPr lang="en-US" b="1" dirty="0" smtClean="0">
                <a:solidFill>
                  <a:srgbClr val="FF0000"/>
                </a:solidFill>
              </a:rPr>
              <a:t>the data set</a:t>
            </a:r>
            <a:endParaRPr lang="en-US" b="1" dirty="0">
              <a:solidFill>
                <a:srgbClr val="FF0000"/>
              </a:solidFill>
            </a:endParaRPr>
          </a:p>
        </p:txBody>
      </p:sp>
      <p:sp>
        <p:nvSpPr>
          <p:cNvPr id="20" name="TextBox 19"/>
          <p:cNvSpPr txBox="1"/>
          <p:nvPr/>
        </p:nvSpPr>
        <p:spPr>
          <a:xfrm>
            <a:off x="7010400" y="3200400"/>
            <a:ext cx="1600200" cy="369332"/>
          </a:xfrm>
          <a:prstGeom prst="rect">
            <a:avLst/>
          </a:prstGeom>
          <a:noFill/>
        </p:spPr>
        <p:txBody>
          <a:bodyPr wrap="square" rtlCol="0">
            <a:spAutoFit/>
          </a:bodyPr>
          <a:lstStyle/>
          <a:p>
            <a:r>
              <a:rPr lang="en-US" b="1" dirty="0" smtClean="0">
                <a:solidFill>
                  <a:srgbClr val="FF0000"/>
                </a:solidFill>
              </a:rPr>
              <a:t>{3,10,12}</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linds(horizontal)">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linds(horizontal)">
                                      <p:cBhvr>
                                        <p:cTn id="5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5" grpId="0"/>
      <p:bldP spid="19" grpId="0"/>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Data </a:t>
            </a:r>
            <a:r>
              <a:rPr lang="en-US" b="1" dirty="0" err="1" smtClean="0"/>
              <a:t>Discretization</a:t>
            </a:r>
            <a:r>
              <a:rPr lang="en-US" b="1" dirty="0" smtClean="0"/>
              <a:t> and Concept Hierarchy</a:t>
            </a:r>
            <a:endParaRPr lang="en-US" b="1" dirty="0"/>
          </a:p>
        </p:txBody>
      </p:sp>
      <p:sp>
        <p:nvSpPr>
          <p:cNvPr id="3" name="Content Placeholder 2"/>
          <p:cNvSpPr>
            <a:spLocks noGrp="1"/>
          </p:cNvSpPr>
          <p:nvPr>
            <p:ph idx="1"/>
          </p:nvPr>
        </p:nvSpPr>
        <p:spPr/>
        <p:txBody>
          <a:bodyPr>
            <a:normAutofit fontScale="77500" lnSpcReduction="20000"/>
          </a:bodyPr>
          <a:lstStyle/>
          <a:p>
            <a:pPr algn="just"/>
            <a:r>
              <a:rPr lang="en-US" dirty="0" smtClean="0"/>
              <a:t>Data </a:t>
            </a:r>
            <a:r>
              <a:rPr lang="en-US" dirty="0" err="1" smtClean="0"/>
              <a:t>discretization</a:t>
            </a:r>
            <a:r>
              <a:rPr lang="en-US" dirty="0" smtClean="0"/>
              <a:t> can be used to reduce the number of values for a given continuous attribute by dividing the range of the attributes into intervals</a:t>
            </a:r>
          </a:p>
          <a:p>
            <a:pPr algn="just"/>
            <a:r>
              <a:rPr lang="en-US" dirty="0" smtClean="0"/>
              <a:t>Interval labels can then be used to replace actual data values</a:t>
            </a:r>
          </a:p>
          <a:p>
            <a:pPr algn="just"/>
            <a:r>
              <a:rPr lang="en-US" dirty="0" smtClean="0"/>
              <a:t>Supervised </a:t>
            </a:r>
            <a:r>
              <a:rPr lang="en-US" dirty="0" err="1" smtClean="0"/>
              <a:t>discretization</a:t>
            </a:r>
            <a:r>
              <a:rPr lang="en-US" dirty="0" smtClean="0"/>
              <a:t> (uses class information) vs. unsupervised</a:t>
            </a:r>
          </a:p>
          <a:p>
            <a:pPr algn="just"/>
            <a:r>
              <a:rPr lang="en-US" dirty="0" err="1" smtClean="0"/>
              <a:t>Discretization</a:t>
            </a:r>
            <a:r>
              <a:rPr lang="en-US" dirty="0" smtClean="0"/>
              <a:t> can be performed recursively on an attribute to provide hierarchical partitioning of attribute values, called concept hierarchy</a:t>
            </a:r>
          </a:p>
          <a:p>
            <a:pPr algn="just"/>
            <a:r>
              <a:rPr lang="en-US" dirty="0" smtClean="0"/>
              <a:t>Concept hierarchies can be used to reduce the data by collecting and replacing low level concepts (</a:t>
            </a:r>
            <a:r>
              <a:rPr lang="en-US" b="1" i="1" dirty="0" err="1" smtClean="0">
                <a:solidFill>
                  <a:srgbClr val="FF0000"/>
                </a:solidFill>
              </a:rPr>
              <a:t>eg</a:t>
            </a:r>
            <a:r>
              <a:rPr lang="en-US" b="1" i="1" dirty="0" smtClean="0">
                <a:solidFill>
                  <a:srgbClr val="FF0000"/>
                </a:solidFill>
              </a:rPr>
              <a:t> Age</a:t>
            </a:r>
            <a:r>
              <a:rPr lang="en-US" dirty="0" smtClean="0"/>
              <a:t>) with higher level concepts (</a:t>
            </a:r>
            <a:r>
              <a:rPr lang="en-US" b="1" i="1" dirty="0" err="1" smtClean="0">
                <a:solidFill>
                  <a:srgbClr val="FF0000"/>
                </a:solidFill>
              </a:rPr>
              <a:t>eg</a:t>
            </a:r>
            <a:r>
              <a:rPr lang="en-US" b="1" i="1" dirty="0" smtClean="0">
                <a:solidFill>
                  <a:srgbClr val="FF0000"/>
                </a:solidFill>
              </a:rPr>
              <a:t> youth, </a:t>
            </a:r>
            <a:r>
              <a:rPr lang="en-US" b="1" i="1" dirty="0" err="1" smtClean="0">
                <a:solidFill>
                  <a:srgbClr val="FF0000"/>
                </a:solidFill>
              </a:rPr>
              <a:t>middle_aged</a:t>
            </a:r>
            <a:r>
              <a:rPr lang="en-US" b="1" i="1" dirty="0" smtClean="0">
                <a:solidFill>
                  <a:srgbClr val="FF0000"/>
                </a:solidFill>
              </a:rPr>
              <a:t>, adult</a:t>
            </a:r>
            <a:r>
              <a:rPr lang="en-US" dirty="0" smtClean="0"/>
              <a:t>)</a:t>
            </a:r>
          </a:p>
          <a:p>
            <a:pPr algn="just"/>
            <a:endParaRPr lang="en-US" dirty="0"/>
          </a:p>
        </p:txBody>
      </p:sp>
      <p:sp>
        <p:nvSpPr>
          <p:cNvPr id="4" name="Footer Placeholder 3"/>
          <p:cNvSpPr>
            <a:spLocks noGrp="1"/>
          </p:cNvSpPr>
          <p:nvPr>
            <p:ph type="ftr" sz="quarter" idx="11"/>
          </p:nvPr>
        </p:nvSpPr>
        <p:spPr/>
        <p:txBody>
          <a:bodyPr/>
          <a:lstStyle/>
          <a:p>
            <a:r>
              <a:rPr lang="en-US" smtClean="0"/>
              <a:t>Data Warehousing and Data Mining:-Unit 3</a:t>
            </a:r>
            <a:endParaRPr lang="en-US"/>
          </a:p>
        </p:txBody>
      </p:sp>
      <p:sp>
        <p:nvSpPr>
          <p:cNvPr id="5" name="Slide Number Placeholder 4"/>
          <p:cNvSpPr>
            <a:spLocks noGrp="1"/>
          </p:cNvSpPr>
          <p:nvPr>
            <p:ph type="sldNum" sz="quarter" idx="12"/>
          </p:nvPr>
        </p:nvSpPr>
        <p:spPr/>
        <p:txBody>
          <a:bodyPr/>
          <a:lstStyle/>
          <a:p>
            <a:fld id="{A9945809-3724-41D6-923E-F038C8D9F0CF}"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Concept Hierarchy Generation for Numerical Data</a:t>
            </a:r>
            <a:endParaRPr lang="en-US" b="1" dirty="0"/>
          </a:p>
        </p:txBody>
      </p:sp>
      <p:sp>
        <p:nvSpPr>
          <p:cNvPr id="3" name="Content Placeholder 2"/>
          <p:cNvSpPr>
            <a:spLocks noGrp="1"/>
          </p:cNvSpPr>
          <p:nvPr>
            <p:ph idx="1"/>
          </p:nvPr>
        </p:nvSpPr>
        <p:spPr/>
        <p:txBody>
          <a:bodyPr/>
          <a:lstStyle/>
          <a:p>
            <a:pPr algn="just"/>
            <a:r>
              <a:rPr lang="en-US" b="1" u="sng" dirty="0" smtClean="0"/>
              <a:t>Binning Method</a:t>
            </a:r>
          </a:p>
          <a:p>
            <a:pPr lvl="1" algn="just"/>
            <a:r>
              <a:rPr lang="en-US" dirty="0" smtClean="0"/>
              <a:t>unsupervised</a:t>
            </a:r>
          </a:p>
          <a:p>
            <a:pPr algn="just"/>
            <a:r>
              <a:rPr lang="en-US" b="1" u="sng" dirty="0" smtClean="0"/>
              <a:t>Histogram Analysis</a:t>
            </a:r>
          </a:p>
          <a:p>
            <a:pPr lvl="1" algn="just"/>
            <a:r>
              <a:rPr lang="en-US" dirty="0" smtClean="0"/>
              <a:t>unsupervised</a:t>
            </a:r>
          </a:p>
          <a:p>
            <a:pPr algn="just"/>
            <a:r>
              <a:rPr lang="en-US" b="1" u="sng" dirty="0" smtClean="0"/>
              <a:t>Clustering</a:t>
            </a:r>
          </a:p>
          <a:p>
            <a:pPr lvl="1" algn="just"/>
            <a:r>
              <a:rPr lang="en-US" dirty="0" smtClean="0"/>
              <a:t>unsupervised</a:t>
            </a:r>
          </a:p>
          <a:p>
            <a:pPr algn="just"/>
            <a:r>
              <a:rPr lang="en-US" b="1" u="sng" dirty="0" smtClean="0"/>
              <a:t>Entropy Based </a:t>
            </a:r>
            <a:r>
              <a:rPr lang="en-US" b="1" u="sng" dirty="0" err="1" smtClean="0"/>
              <a:t>Discretization</a:t>
            </a:r>
            <a:endParaRPr lang="en-US" b="1" u="sng" dirty="0" smtClean="0"/>
          </a:p>
          <a:p>
            <a:pPr lvl="1" algn="just"/>
            <a:r>
              <a:rPr lang="en-US" dirty="0" smtClean="0"/>
              <a:t>supervised</a:t>
            </a:r>
            <a:endParaRPr lang="en-US" dirty="0"/>
          </a:p>
        </p:txBody>
      </p:sp>
      <p:sp>
        <p:nvSpPr>
          <p:cNvPr id="4" name="Footer Placeholder 3"/>
          <p:cNvSpPr>
            <a:spLocks noGrp="1"/>
          </p:cNvSpPr>
          <p:nvPr>
            <p:ph type="ftr" sz="quarter" idx="11"/>
          </p:nvPr>
        </p:nvSpPr>
        <p:spPr/>
        <p:txBody>
          <a:bodyPr/>
          <a:lstStyle/>
          <a:p>
            <a:r>
              <a:rPr lang="en-US" smtClean="0"/>
              <a:t>Data Warehousing and Data Mining:-Unit 3</a:t>
            </a:r>
            <a:endParaRPr lang="en-US"/>
          </a:p>
        </p:txBody>
      </p:sp>
      <p:sp>
        <p:nvSpPr>
          <p:cNvPr id="5" name="Slide Number Placeholder 4"/>
          <p:cNvSpPr>
            <a:spLocks noGrp="1"/>
          </p:cNvSpPr>
          <p:nvPr>
            <p:ph type="sldNum" sz="quarter" idx="12"/>
          </p:nvPr>
        </p:nvSpPr>
        <p:spPr/>
        <p:txBody>
          <a:bodyPr/>
          <a:lstStyle/>
          <a:p>
            <a:fld id="{A9945809-3724-41D6-923E-F038C8D9F0CF}"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Concept Hierarchy Generation for Numerical Data…</a:t>
            </a:r>
            <a:endParaRPr lang="en-US" dirty="0"/>
          </a:p>
        </p:txBody>
      </p:sp>
      <p:sp>
        <p:nvSpPr>
          <p:cNvPr id="3" name="Content Placeholder 2"/>
          <p:cNvSpPr>
            <a:spLocks noGrp="1"/>
          </p:cNvSpPr>
          <p:nvPr>
            <p:ph idx="1"/>
          </p:nvPr>
        </p:nvSpPr>
        <p:spPr/>
        <p:txBody>
          <a:bodyPr/>
          <a:lstStyle/>
          <a:p>
            <a:r>
              <a:rPr lang="en-US" b="1" u="sng" dirty="0" smtClean="0"/>
              <a:t>Entropy based </a:t>
            </a:r>
            <a:r>
              <a:rPr lang="en-US" b="1" u="sng" dirty="0" err="1" smtClean="0"/>
              <a:t>descretization</a:t>
            </a:r>
            <a:endParaRPr lang="en-US" b="1" u="sng" dirty="0"/>
          </a:p>
        </p:txBody>
      </p:sp>
      <p:sp>
        <p:nvSpPr>
          <p:cNvPr id="4" name="Footer Placeholder 3"/>
          <p:cNvSpPr>
            <a:spLocks noGrp="1"/>
          </p:cNvSpPr>
          <p:nvPr>
            <p:ph type="ftr" sz="quarter" idx="11"/>
          </p:nvPr>
        </p:nvSpPr>
        <p:spPr/>
        <p:txBody>
          <a:bodyPr/>
          <a:lstStyle/>
          <a:p>
            <a:r>
              <a:rPr lang="en-US" smtClean="0"/>
              <a:t>Data Warehousing and Data Mining:-Unit 3</a:t>
            </a:r>
            <a:endParaRPr lang="en-US"/>
          </a:p>
        </p:txBody>
      </p:sp>
      <p:sp>
        <p:nvSpPr>
          <p:cNvPr id="5" name="Slide Number Placeholder 4"/>
          <p:cNvSpPr>
            <a:spLocks noGrp="1"/>
          </p:cNvSpPr>
          <p:nvPr>
            <p:ph type="sldNum" sz="quarter" idx="12"/>
          </p:nvPr>
        </p:nvSpPr>
        <p:spPr/>
        <p:txBody>
          <a:bodyPr/>
          <a:lstStyle/>
          <a:p>
            <a:fld id="{A9945809-3724-41D6-923E-F038C8D9F0CF}" type="slidenum">
              <a:rPr lang="en-US" smtClean="0"/>
              <a:pPr/>
              <a:t>26</a:t>
            </a:fld>
            <a:endParaRPr lang="en-US"/>
          </a:p>
        </p:txBody>
      </p:sp>
      <p:sp>
        <p:nvSpPr>
          <p:cNvPr id="6" name="Rectangle 3"/>
          <p:cNvSpPr txBox="1">
            <a:spLocks noChangeArrowheads="1"/>
          </p:cNvSpPr>
          <p:nvPr/>
        </p:nvSpPr>
        <p:spPr>
          <a:xfrm>
            <a:off x="685800" y="2057400"/>
            <a:ext cx="7239000" cy="4191000"/>
          </a:xfrm>
          <a:prstGeom prst="rect">
            <a:avLst/>
          </a:prstGeom>
        </p:spPr>
        <p:txBody>
          <a:bodyPr vert="horz" lIns="91440" tIns="45720" rIns="91440" bIns="45720" rtlCol="0">
            <a:normAutofit fontScale="85000" lnSpcReduction="10000"/>
          </a:bodyPr>
          <a:lstStyle/>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Given a set of samples S, if S is partitioned into two intervals S</a:t>
            </a:r>
            <a:r>
              <a:rPr kumimoji="0" lang="en-US" sz="20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and S</a:t>
            </a:r>
            <a:r>
              <a:rPr kumimoji="0" lang="en-US" sz="20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using boundary T, the information gain after partitioning is</a:t>
            </a:r>
          </a:p>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Entropy is calculated based on class distribution of the samples in the set.  Given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m</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classes, the entropy of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S</a:t>
            </a:r>
            <a:r>
              <a:rPr kumimoji="0" lang="en-US" sz="2000" b="0" i="1" u="none" strike="noStrike" kern="1200" cap="none" spc="0" normalizeH="0" baseline="-25000" noProof="0" dirty="0" smtClean="0">
                <a:ln>
                  <a:noFill/>
                </a:ln>
                <a:solidFill>
                  <a:schemeClr val="tx1"/>
                </a:solidFill>
                <a:effectLst/>
                <a:uLnTx/>
                <a:uFillTx/>
                <a:latin typeface="+mn-lt"/>
                <a:ea typeface="+mn-ea"/>
                <a:cs typeface="+mn-cs"/>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is</a:t>
            </a:r>
          </a:p>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20000"/>
              </a:lnSpc>
              <a:spcBef>
                <a:spcPct val="20000"/>
              </a:spcBef>
              <a:spcAft>
                <a:spcPts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where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p</a:t>
            </a:r>
            <a:r>
              <a:rPr kumimoji="0" lang="en-US" sz="2000" b="0" i="1" u="none" strike="noStrike" kern="1200" cap="none" spc="0" normalizeH="0" baseline="-25000" noProof="0" dirty="0" smtClean="0">
                <a:ln>
                  <a:noFill/>
                </a:ln>
                <a:solidFill>
                  <a:schemeClr val="tx1"/>
                </a:solidFill>
                <a:effectLst/>
                <a:uLnTx/>
                <a:uFillTx/>
                <a:latin typeface="+mn-lt"/>
                <a:ea typeface="+mn-ea"/>
                <a:cs typeface="+mn-cs"/>
              </a:rPr>
              <a:t>i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is the probability of class </a:t>
            </a:r>
            <a:r>
              <a:rPr kumimoji="0" lang="en-US" sz="2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in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S</a:t>
            </a:r>
            <a:r>
              <a:rPr kumimoji="0" lang="en-US" sz="2000" b="0" i="1" u="none" strike="noStrike" kern="1200" cap="none" spc="0" normalizeH="0" baseline="-25000" noProof="0" dirty="0" smtClean="0">
                <a:ln>
                  <a:noFill/>
                </a:ln>
                <a:solidFill>
                  <a:schemeClr val="tx1"/>
                </a:solidFill>
                <a:effectLst/>
                <a:uLnTx/>
                <a:uFillTx/>
                <a:latin typeface="+mn-lt"/>
                <a:ea typeface="+mn-ea"/>
                <a:cs typeface="+mn-cs"/>
              </a:rPr>
              <a:t>1</a:t>
            </a:r>
          </a:p>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The boundary that minimizes the entropy function over all possible boundaries is selected as a binary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discretization</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The process is recursively applied to partitions obtained until some stopping criterion is met</a:t>
            </a:r>
          </a:p>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Such a boundary may reduce data size and improve classification accuracy</a:t>
            </a:r>
          </a:p>
        </p:txBody>
      </p:sp>
      <p:graphicFrame>
        <p:nvGraphicFramePr>
          <p:cNvPr id="87042" name="Object 4"/>
          <p:cNvGraphicFramePr>
            <a:graphicFrameLocks noChangeAspect="1"/>
          </p:cNvGraphicFramePr>
          <p:nvPr/>
        </p:nvGraphicFramePr>
        <p:xfrm>
          <a:off x="3970337" y="2546620"/>
          <a:ext cx="4716463" cy="661988"/>
        </p:xfrm>
        <a:graphic>
          <a:graphicData uri="http://schemas.openxmlformats.org/presentationml/2006/ole">
            <p:oleObj spid="_x0000_s87042" name="Equation" r:id="rId3" imgW="2793960" imgH="419040" progId="">
              <p:embed/>
            </p:oleObj>
          </a:graphicData>
        </a:graphic>
      </p:graphicFrame>
      <p:graphicFrame>
        <p:nvGraphicFramePr>
          <p:cNvPr id="87043" name="Object 6"/>
          <p:cNvGraphicFramePr>
            <a:graphicFrameLocks noChangeAspect="1"/>
          </p:cNvGraphicFramePr>
          <p:nvPr/>
        </p:nvGraphicFramePr>
        <p:xfrm>
          <a:off x="4876800" y="3505200"/>
          <a:ext cx="3352800" cy="620713"/>
        </p:xfrm>
        <a:graphic>
          <a:graphicData uri="http://schemas.openxmlformats.org/presentationml/2006/ole">
            <p:oleObj spid="_x0000_s87043" name="Equation" r:id="rId4" imgW="1879560" imgH="431640" progId="">
              <p:embed/>
            </p:oleObj>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Concept Hierarchy Generation for Numerical Data…</a:t>
            </a:r>
            <a:endParaRPr lang="en-US" dirty="0"/>
          </a:p>
        </p:txBody>
      </p:sp>
      <p:sp>
        <p:nvSpPr>
          <p:cNvPr id="3" name="Content Placeholder 2"/>
          <p:cNvSpPr>
            <a:spLocks noGrp="1"/>
          </p:cNvSpPr>
          <p:nvPr>
            <p:ph idx="1"/>
          </p:nvPr>
        </p:nvSpPr>
        <p:spPr/>
        <p:txBody>
          <a:bodyPr/>
          <a:lstStyle/>
          <a:p>
            <a:r>
              <a:rPr lang="en-US" b="1" u="sng" dirty="0" smtClean="0"/>
              <a:t>Entropy based </a:t>
            </a:r>
            <a:r>
              <a:rPr lang="en-US" b="1" u="sng" dirty="0" err="1" smtClean="0"/>
              <a:t>descretization</a:t>
            </a:r>
            <a:r>
              <a:rPr lang="en-US" b="1" u="sng" dirty="0" smtClean="0"/>
              <a:t>…</a:t>
            </a:r>
            <a:endParaRPr lang="en-US" dirty="0"/>
          </a:p>
        </p:txBody>
      </p:sp>
      <p:sp>
        <p:nvSpPr>
          <p:cNvPr id="4" name="Footer Placeholder 3"/>
          <p:cNvSpPr>
            <a:spLocks noGrp="1"/>
          </p:cNvSpPr>
          <p:nvPr>
            <p:ph type="ftr" sz="quarter" idx="11"/>
          </p:nvPr>
        </p:nvSpPr>
        <p:spPr/>
        <p:txBody>
          <a:bodyPr/>
          <a:lstStyle/>
          <a:p>
            <a:r>
              <a:rPr lang="en-US" smtClean="0"/>
              <a:t>Data Warehousing and Data Mining:-Unit 3</a:t>
            </a:r>
            <a:endParaRPr lang="en-US"/>
          </a:p>
        </p:txBody>
      </p:sp>
      <p:sp>
        <p:nvSpPr>
          <p:cNvPr id="5" name="Slide Number Placeholder 4"/>
          <p:cNvSpPr>
            <a:spLocks noGrp="1"/>
          </p:cNvSpPr>
          <p:nvPr>
            <p:ph type="sldNum" sz="quarter" idx="12"/>
          </p:nvPr>
        </p:nvSpPr>
        <p:spPr/>
        <p:txBody>
          <a:bodyPr/>
          <a:lstStyle/>
          <a:p>
            <a:fld id="{A9945809-3724-41D6-923E-F038C8D9F0CF}" type="slidenum">
              <a:rPr lang="en-US" smtClean="0"/>
              <a:pPr/>
              <a:t>27</a:t>
            </a:fld>
            <a:endParaRPr lang="en-US"/>
          </a:p>
        </p:txBody>
      </p:sp>
      <p:graphicFrame>
        <p:nvGraphicFramePr>
          <p:cNvPr id="6" name="Table 5"/>
          <p:cNvGraphicFramePr>
            <a:graphicFrameLocks noGrp="1"/>
          </p:cNvGraphicFramePr>
          <p:nvPr/>
        </p:nvGraphicFramePr>
        <p:xfrm>
          <a:off x="152400" y="2286001"/>
          <a:ext cx="3352800" cy="4023360"/>
        </p:xfrm>
        <a:graphic>
          <a:graphicData uri="http://schemas.openxmlformats.org/drawingml/2006/table">
            <a:tbl>
              <a:tblPr firstRow="1" bandRow="1">
                <a:tableStyleId>{5C22544A-7EE6-4342-B048-85BDC9FD1C3A}</a:tableStyleId>
              </a:tblPr>
              <a:tblGrid>
                <a:gridCol w="1117600"/>
                <a:gridCol w="1117600"/>
                <a:gridCol w="1117600"/>
              </a:tblGrid>
              <a:tr h="360218">
                <a:tc>
                  <a:txBody>
                    <a:bodyPr/>
                    <a:lstStyle/>
                    <a:p>
                      <a:r>
                        <a:rPr lang="en-US" dirty="0" smtClean="0"/>
                        <a:t>Gender</a:t>
                      </a:r>
                      <a:endParaRPr lang="en-US" dirty="0"/>
                    </a:p>
                  </a:txBody>
                  <a:tcPr/>
                </a:tc>
                <a:tc>
                  <a:txBody>
                    <a:bodyPr/>
                    <a:lstStyle/>
                    <a:p>
                      <a:r>
                        <a:rPr lang="en-US" dirty="0" smtClean="0"/>
                        <a:t>Height </a:t>
                      </a:r>
                      <a:endParaRPr lang="en-US" dirty="0"/>
                    </a:p>
                  </a:txBody>
                  <a:tcPr/>
                </a:tc>
                <a:tc>
                  <a:txBody>
                    <a:bodyPr/>
                    <a:lstStyle/>
                    <a:p>
                      <a:r>
                        <a:rPr lang="en-US" dirty="0" smtClean="0"/>
                        <a:t>Class</a:t>
                      </a:r>
                      <a:endParaRPr lang="en-US" dirty="0"/>
                    </a:p>
                  </a:txBody>
                  <a:tcPr/>
                </a:tc>
              </a:tr>
              <a:tr h="360218">
                <a:tc>
                  <a:txBody>
                    <a:bodyPr/>
                    <a:lstStyle/>
                    <a:p>
                      <a:r>
                        <a:rPr lang="en-US" dirty="0" smtClean="0"/>
                        <a:t>F</a:t>
                      </a:r>
                      <a:endParaRPr lang="en-US" dirty="0"/>
                    </a:p>
                  </a:txBody>
                  <a:tcPr/>
                </a:tc>
                <a:tc>
                  <a:txBody>
                    <a:bodyPr/>
                    <a:lstStyle/>
                    <a:p>
                      <a:r>
                        <a:rPr lang="en-US" dirty="0" smtClean="0"/>
                        <a:t>&lt;1.8</a:t>
                      </a:r>
                      <a:endParaRPr lang="en-US" dirty="0"/>
                    </a:p>
                  </a:txBody>
                  <a:tcPr/>
                </a:tc>
                <a:tc>
                  <a:txBody>
                    <a:bodyPr/>
                    <a:lstStyle/>
                    <a:p>
                      <a:r>
                        <a:rPr lang="en-US" dirty="0" smtClean="0"/>
                        <a:t>S</a:t>
                      </a:r>
                      <a:endParaRPr lang="en-US" dirty="0"/>
                    </a:p>
                  </a:txBody>
                  <a:tcPr/>
                </a:tc>
              </a:tr>
              <a:tr h="360218">
                <a:tc>
                  <a:txBody>
                    <a:bodyPr/>
                    <a:lstStyle/>
                    <a:p>
                      <a:r>
                        <a:rPr lang="en-US" dirty="0" smtClean="0"/>
                        <a:t>M</a:t>
                      </a:r>
                      <a:endParaRPr lang="en-US" dirty="0"/>
                    </a:p>
                  </a:txBody>
                  <a:tcPr/>
                </a:tc>
                <a:tc>
                  <a:txBody>
                    <a:bodyPr/>
                    <a:lstStyle/>
                    <a:p>
                      <a:r>
                        <a:rPr lang="en-US" dirty="0" smtClean="0"/>
                        <a:t>1.8 – 2.0</a:t>
                      </a:r>
                      <a:endParaRPr lang="en-US" dirty="0"/>
                    </a:p>
                  </a:txBody>
                  <a:tcPr/>
                </a:tc>
                <a:tc>
                  <a:txBody>
                    <a:bodyPr/>
                    <a:lstStyle/>
                    <a:p>
                      <a:r>
                        <a:rPr lang="en-US" dirty="0" smtClean="0"/>
                        <a:t>M</a:t>
                      </a:r>
                      <a:endParaRPr lang="en-US" dirty="0"/>
                    </a:p>
                  </a:txBody>
                  <a:tcPr/>
                </a:tc>
              </a:tr>
              <a:tr h="360218">
                <a:tc>
                  <a:txBody>
                    <a:bodyPr/>
                    <a:lstStyle/>
                    <a:p>
                      <a:r>
                        <a:rPr lang="en-US" dirty="0" smtClean="0"/>
                        <a:t>F</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1.8 – 2.0</a:t>
                      </a:r>
                    </a:p>
                  </a:txBody>
                  <a:tcPr/>
                </a:tc>
                <a:tc>
                  <a:txBody>
                    <a:bodyPr/>
                    <a:lstStyle/>
                    <a:p>
                      <a:r>
                        <a:rPr lang="en-US" dirty="0" smtClean="0"/>
                        <a:t>M</a:t>
                      </a:r>
                      <a:endParaRPr lang="en-US" dirty="0"/>
                    </a:p>
                  </a:txBody>
                  <a:tcPr/>
                </a:tc>
              </a:tr>
              <a:tr h="360218">
                <a:tc>
                  <a:txBody>
                    <a:bodyPr/>
                    <a:lstStyle/>
                    <a:p>
                      <a:r>
                        <a:rPr lang="en-US" dirty="0" smtClean="0"/>
                        <a:t>F</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1.8 – 2.0</a:t>
                      </a:r>
                    </a:p>
                  </a:txBody>
                  <a:tcPr/>
                </a:tc>
                <a:tc>
                  <a:txBody>
                    <a:bodyPr/>
                    <a:lstStyle/>
                    <a:p>
                      <a:r>
                        <a:rPr lang="en-US" dirty="0" smtClean="0"/>
                        <a:t>M</a:t>
                      </a:r>
                      <a:endParaRPr lang="en-US" dirty="0"/>
                    </a:p>
                  </a:txBody>
                  <a:tcPr/>
                </a:tc>
              </a:tr>
              <a:tr h="360218">
                <a:tc>
                  <a:txBody>
                    <a:bodyPr/>
                    <a:lstStyle/>
                    <a:p>
                      <a:r>
                        <a:rPr lang="en-US" dirty="0" smtClean="0"/>
                        <a:t>F</a:t>
                      </a:r>
                      <a:endParaRPr lang="en-US" dirty="0"/>
                    </a:p>
                  </a:txBody>
                  <a:tcPr/>
                </a:tc>
                <a:tc>
                  <a:txBody>
                    <a:bodyPr/>
                    <a:lstStyle/>
                    <a:p>
                      <a:r>
                        <a:rPr lang="en-US" dirty="0" smtClean="0"/>
                        <a:t>&lt;1.8</a:t>
                      </a:r>
                      <a:endParaRPr lang="en-US" dirty="0"/>
                    </a:p>
                  </a:txBody>
                  <a:tcPr/>
                </a:tc>
                <a:tc>
                  <a:txBody>
                    <a:bodyPr/>
                    <a:lstStyle/>
                    <a:p>
                      <a:r>
                        <a:rPr lang="en-US" dirty="0" smtClean="0"/>
                        <a:t>S</a:t>
                      </a:r>
                      <a:endParaRPr lang="en-US" dirty="0"/>
                    </a:p>
                  </a:txBody>
                  <a:tcPr/>
                </a:tc>
              </a:tr>
              <a:tr h="360218">
                <a:tc>
                  <a:txBody>
                    <a:bodyPr/>
                    <a:lstStyle/>
                    <a:p>
                      <a:r>
                        <a:rPr lang="en-US" dirty="0" smtClean="0"/>
                        <a:t>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1.8 – 2.0</a:t>
                      </a:r>
                    </a:p>
                  </a:txBody>
                  <a:tcPr/>
                </a:tc>
                <a:tc>
                  <a:txBody>
                    <a:bodyPr/>
                    <a:lstStyle/>
                    <a:p>
                      <a:r>
                        <a:rPr lang="en-US" dirty="0" smtClean="0"/>
                        <a:t>M</a:t>
                      </a:r>
                      <a:endParaRPr lang="en-US" dirty="0"/>
                    </a:p>
                  </a:txBody>
                  <a:tcPr/>
                </a:tc>
              </a:tr>
              <a:tr h="360218">
                <a:tc>
                  <a:txBody>
                    <a:bodyPr/>
                    <a:lstStyle/>
                    <a:p>
                      <a:r>
                        <a:rPr lang="en-US" dirty="0" smtClean="0"/>
                        <a:t>F</a:t>
                      </a:r>
                      <a:endParaRPr lang="en-US" dirty="0"/>
                    </a:p>
                  </a:txBody>
                  <a:tcPr/>
                </a:tc>
                <a:tc>
                  <a:txBody>
                    <a:bodyPr/>
                    <a:lstStyle/>
                    <a:p>
                      <a:r>
                        <a:rPr lang="en-US" dirty="0" smtClean="0"/>
                        <a:t>&gt;2.0</a:t>
                      </a:r>
                      <a:endParaRPr lang="en-US" dirty="0"/>
                    </a:p>
                  </a:txBody>
                  <a:tcPr/>
                </a:tc>
                <a:tc>
                  <a:txBody>
                    <a:bodyPr/>
                    <a:lstStyle/>
                    <a:p>
                      <a:r>
                        <a:rPr lang="en-US" dirty="0" smtClean="0"/>
                        <a:t>S</a:t>
                      </a:r>
                      <a:endParaRPr lang="en-US" dirty="0"/>
                    </a:p>
                  </a:txBody>
                  <a:tcPr/>
                </a:tc>
              </a:tr>
              <a:tr h="360218">
                <a:tc>
                  <a:txBody>
                    <a:bodyPr/>
                    <a:lstStyle/>
                    <a:p>
                      <a:r>
                        <a:rPr lang="en-US" dirty="0" smtClean="0"/>
                        <a:t>M</a:t>
                      </a:r>
                      <a:endParaRPr lang="en-US" dirty="0"/>
                    </a:p>
                  </a:txBody>
                  <a:tcPr/>
                </a:tc>
                <a:tc>
                  <a:txBody>
                    <a:bodyPr/>
                    <a:lstStyle/>
                    <a:p>
                      <a:r>
                        <a:rPr lang="en-US" dirty="0" smtClean="0"/>
                        <a:t>&gt;2.0</a:t>
                      </a:r>
                      <a:endParaRPr lang="en-US" dirty="0"/>
                    </a:p>
                  </a:txBody>
                  <a:tcPr/>
                </a:tc>
                <a:tc>
                  <a:txBody>
                    <a:bodyPr/>
                    <a:lstStyle/>
                    <a:p>
                      <a:r>
                        <a:rPr lang="en-US" dirty="0" smtClean="0"/>
                        <a:t>S</a:t>
                      </a:r>
                      <a:endParaRPr lang="en-US" dirty="0"/>
                    </a:p>
                  </a:txBody>
                  <a:tcPr/>
                </a:tc>
              </a:tr>
              <a:tr h="360218">
                <a:tc>
                  <a:txBody>
                    <a:bodyPr/>
                    <a:lstStyle/>
                    <a:p>
                      <a:r>
                        <a:rPr lang="en-US" dirty="0" smtClean="0"/>
                        <a:t>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1.8 – 2.0</a:t>
                      </a:r>
                    </a:p>
                  </a:txBody>
                  <a:tcPr/>
                </a:tc>
                <a:tc>
                  <a:txBody>
                    <a:bodyPr/>
                    <a:lstStyle/>
                    <a:p>
                      <a:r>
                        <a:rPr lang="en-US" dirty="0" smtClean="0"/>
                        <a:t>T</a:t>
                      </a:r>
                      <a:endParaRPr lang="en-US" dirty="0"/>
                    </a:p>
                  </a:txBody>
                  <a:tcPr/>
                </a:tc>
              </a:tr>
              <a:tr h="360218">
                <a:tc>
                  <a:txBody>
                    <a:bodyPr/>
                    <a:lstStyle/>
                    <a:p>
                      <a:r>
                        <a:rPr lang="en-US" dirty="0" smtClean="0"/>
                        <a:t>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1.8 – 2.0</a:t>
                      </a:r>
                    </a:p>
                  </a:txBody>
                  <a:tcPr/>
                </a:tc>
                <a:tc>
                  <a:txBody>
                    <a:bodyPr/>
                    <a:lstStyle/>
                    <a:p>
                      <a:r>
                        <a:rPr lang="en-US" dirty="0" smtClean="0"/>
                        <a:t>T</a:t>
                      </a:r>
                      <a:endParaRPr lang="en-US" dirty="0"/>
                    </a:p>
                  </a:txBody>
                  <a:tcPr/>
                </a:tc>
              </a:tr>
            </a:tbl>
          </a:graphicData>
        </a:graphic>
      </p:graphicFrame>
      <p:pic>
        <p:nvPicPr>
          <p:cNvPr id="7"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164368" y="3276600"/>
            <a:ext cx="4903432" cy="1914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9" name="Straight Arrow Connector 8"/>
          <p:cNvCxnSpPr/>
          <p:nvPr/>
        </p:nvCxnSpPr>
        <p:spPr>
          <a:xfrm>
            <a:off x="3810000" y="40386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Concept Hierarchy Generation for Categorical Data…</a:t>
            </a:r>
            <a:endParaRPr lang="en-US" dirty="0"/>
          </a:p>
        </p:txBody>
      </p:sp>
      <p:sp>
        <p:nvSpPr>
          <p:cNvPr id="3" name="Content Placeholder 2"/>
          <p:cNvSpPr>
            <a:spLocks noGrp="1"/>
          </p:cNvSpPr>
          <p:nvPr>
            <p:ph idx="1"/>
          </p:nvPr>
        </p:nvSpPr>
        <p:spPr/>
        <p:txBody>
          <a:bodyPr/>
          <a:lstStyle/>
          <a:p>
            <a:pPr algn="just"/>
            <a:r>
              <a:rPr lang="en-US" dirty="0" smtClean="0"/>
              <a:t>Specification of a partial/total ordering of attributes explicitly at the schema level by users or experts</a:t>
            </a:r>
          </a:p>
          <a:p>
            <a:pPr algn="just"/>
            <a:r>
              <a:rPr lang="en-US" b="1" u="sng" dirty="0" smtClean="0"/>
              <a:t>Example</a:t>
            </a:r>
          </a:p>
          <a:p>
            <a:pPr lvl="1" algn="just"/>
            <a:r>
              <a:rPr lang="en-US" dirty="0" smtClean="0"/>
              <a:t>Ward No &lt; </a:t>
            </a:r>
            <a:r>
              <a:rPr lang="en-US" dirty="0" err="1" smtClean="0"/>
              <a:t>Municiplity</a:t>
            </a:r>
            <a:r>
              <a:rPr lang="en-US" dirty="0" smtClean="0"/>
              <a:t> &lt; State &lt; Country</a:t>
            </a:r>
          </a:p>
        </p:txBody>
      </p:sp>
      <p:sp>
        <p:nvSpPr>
          <p:cNvPr id="4" name="Footer Placeholder 3"/>
          <p:cNvSpPr>
            <a:spLocks noGrp="1"/>
          </p:cNvSpPr>
          <p:nvPr>
            <p:ph type="ftr" sz="quarter" idx="11"/>
          </p:nvPr>
        </p:nvSpPr>
        <p:spPr/>
        <p:txBody>
          <a:bodyPr/>
          <a:lstStyle/>
          <a:p>
            <a:r>
              <a:rPr lang="en-US" smtClean="0"/>
              <a:t>Data Warehousing and Data Mining:-Unit 3</a:t>
            </a:r>
            <a:endParaRPr lang="en-US"/>
          </a:p>
        </p:txBody>
      </p:sp>
      <p:sp>
        <p:nvSpPr>
          <p:cNvPr id="5" name="Slide Number Placeholder 4"/>
          <p:cNvSpPr>
            <a:spLocks noGrp="1"/>
          </p:cNvSpPr>
          <p:nvPr>
            <p:ph type="sldNum" sz="quarter" idx="12"/>
          </p:nvPr>
        </p:nvSpPr>
        <p:spPr/>
        <p:txBody>
          <a:bodyPr/>
          <a:lstStyle/>
          <a:p>
            <a:fld id="{A9945809-3724-41D6-923E-F038C8D9F0CF}"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Data Mining Primitives</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dirty="0" smtClean="0"/>
              <a:t>A data mining task can be specified in the form of a data mining query, which is input to the data mining system</a:t>
            </a:r>
          </a:p>
          <a:p>
            <a:pPr algn="just"/>
            <a:r>
              <a:rPr lang="en-US" dirty="0" smtClean="0"/>
              <a:t>A data mining query is defined in terms of the following primitives</a:t>
            </a:r>
          </a:p>
          <a:p>
            <a:pPr lvl="1" algn="just"/>
            <a:r>
              <a:rPr lang="en-US" dirty="0" smtClean="0"/>
              <a:t>Task relevant data</a:t>
            </a:r>
          </a:p>
          <a:p>
            <a:pPr lvl="1" algn="just"/>
            <a:r>
              <a:rPr lang="en-US" dirty="0" smtClean="0"/>
              <a:t>Types of knowledge to be mined</a:t>
            </a:r>
          </a:p>
          <a:p>
            <a:pPr lvl="1" algn="just"/>
            <a:r>
              <a:rPr lang="en-US" dirty="0" smtClean="0"/>
              <a:t>Background knowledge</a:t>
            </a:r>
          </a:p>
          <a:p>
            <a:pPr lvl="1" algn="just"/>
            <a:r>
              <a:rPr lang="en-US" dirty="0" smtClean="0"/>
              <a:t>Pattern interestingness measures</a:t>
            </a:r>
          </a:p>
          <a:p>
            <a:pPr lvl="1" algn="just"/>
            <a:r>
              <a:rPr lang="en-US" dirty="0" smtClean="0"/>
              <a:t>Visualization/presentation of discovered patterns</a:t>
            </a:r>
          </a:p>
          <a:p>
            <a:pPr algn="just">
              <a:buNone/>
            </a:pPr>
            <a:endParaRPr lang="en-US" dirty="0"/>
          </a:p>
        </p:txBody>
      </p:sp>
      <p:sp>
        <p:nvSpPr>
          <p:cNvPr id="4" name="Footer Placeholder 3"/>
          <p:cNvSpPr>
            <a:spLocks noGrp="1"/>
          </p:cNvSpPr>
          <p:nvPr>
            <p:ph type="ftr" sz="quarter" idx="11"/>
          </p:nvPr>
        </p:nvSpPr>
        <p:spPr/>
        <p:txBody>
          <a:bodyPr/>
          <a:lstStyle/>
          <a:p>
            <a:r>
              <a:rPr lang="en-US" smtClean="0"/>
              <a:t>Data Warehousing and Data Mining:-Unit 3</a:t>
            </a:r>
            <a:endParaRPr lang="en-US"/>
          </a:p>
        </p:txBody>
      </p:sp>
      <p:sp>
        <p:nvSpPr>
          <p:cNvPr id="5" name="Slide Number Placeholder 4"/>
          <p:cNvSpPr>
            <a:spLocks noGrp="1"/>
          </p:cNvSpPr>
          <p:nvPr>
            <p:ph type="sldNum" sz="quarter" idx="12"/>
          </p:nvPr>
        </p:nvSpPr>
        <p:spPr/>
        <p:txBody>
          <a:bodyPr/>
          <a:lstStyle/>
          <a:p>
            <a:fld id="{A9945809-3724-41D6-923E-F038C8D9F0CF}"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CDD6D25-62B2-40B9-AAA5-078CF8D55B08}" type="slidenum">
              <a:rPr lang="en-US"/>
              <a:pPr/>
              <a:t>3</a:t>
            </a:fld>
            <a:endParaRPr lang="en-US"/>
          </a:p>
        </p:txBody>
      </p:sp>
      <p:sp>
        <p:nvSpPr>
          <p:cNvPr id="1025026" name="Rectangle 2"/>
          <p:cNvSpPr>
            <a:spLocks noGrp="1" noChangeArrowheads="1"/>
          </p:cNvSpPr>
          <p:nvPr>
            <p:ph type="title"/>
          </p:nvPr>
        </p:nvSpPr>
        <p:spPr>
          <a:xfrm>
            <a:off x="304800" y="304800"/>
            <a:ext cx="8458200" cy="762000"/>
          </a:xfrm>
        </p:spPr>
        <p:txBody>
          <a:bodyPr/>
          <a:lstStyle/>
          <a:p>
            <a:pPr algn="l"/>
            <a:r>
              <a:rPr lang="en-US" b="1" dirty="0"/>
              <a:t>Why Data Preprocessing?</a:t>
            </a:r>
          </a:p>
        </p:txBody>
      </p:sp>
      <p:sp>
        <p:nvSpPr>
          <p:cNvPr id="1025027" name="Rectangle 3"/>
          <p:cNvSpPr>
            <a:spLocks noGrp="1" noChangeArrowheads="1"/>
          </p:cNvSpPr>
          <p:nvPr>
            <p:ph type="body" idx="1"/>
          </p:nvPr>
        </p:nvSpPr>
        <p:spPr>
          <a:xfrm>
            <a:off x="457200" y="1371600"/>
            <a:ext cx="8305800" cy="5181600"/>
          </a:xfrm>
        </p:spPr>
        <p:txBody>
          <a:bodyPr/>
          <a:lstStyle/>
          <a:p>
            <a:pPr>
              <a:lnSpc>
                <a:spcPct val="90000"/>
              </a:lnSpc>
            </a:pPr>
            <a:r>
              <a:rPr lang="en-US" dirty="0"/>
              <a:t>Data in the real world is dirty</a:t>
            </a:r>
          </a:p>
          <a:p>
            <a:pPr lvl="1">
              <a:lnSpc>
                <a:spcPct val="90000"/>
              </a:lnSpc>
            </a:pPr>
            <a:r>
              <a:rPr lang="en-US" dirty="0">
                <a:solidFill>
                  <a:schemeClr val="hlink"/>
                </a:solidFill>
              </a:rPr>
              <a:t>incomplete</a:t>
            </a:r>
            <a:r>
              <a:rPr lang="en-US" dirty="0"/>
              <a:t>: lacking attribute values, lacking certain attributes of interest, or containing only aggregate data</a:t>
            </a:r>
          </a:p>
          <a:p>
            <a:pPr lvl="2">
              <a:lnSpc>
                <a:spcPct val="90000"/>
              </a:lnSpc>
            </a:pPr>
            <a:r>
              <a:rPr lang="en-US" dirty="0"/>
              <a:t>e.g., occupation=“ ”</a:t>
            </a:r>
          </a:p>
          <a:p>
            <a:pPr lvl="1">
              <a:lnSpc>
                <a:spcPct val="90000"/>
              </a:lnSpc>
            </a:pPr>
            <a:r>
              <a:rPr lang="en-US" dirty="0">
                <a:solidFill>
                  <a:schemeClr val="hlink"/>
                </a:solidFill>
              </a:rPr>
              <a:t>noisy</a:t>
            </a:r>
            <a:r>
              <a:rPr lang="en-US" dirty="0"/>
              <a:t>: containing errors or outliers</a:t>
            </a:r>
          </a:p>
          <a:p>
            <a:pPr lvl="2">
              <a:lnSpc>
                <a:spcPct val="90000"/>
              </a:lnSpc>
            </a:pPr>
            <a:r>
              <a:rPr lang="en-US" dirty="0"/>
              <a:t>e.g., Salary=“-10”</a:t>
            </a:r>
          </a:p>
          <a:p>
            <a:pPr lvl="1">
              <a:lnSpc>
                <a:spcPct val="90000"/>
              </a:lnSpc>
            </a:pPr>
            <a:r>
              <a:rPr lang="en-US" dirty="0">
                <a:solidFill>
                  <a:schemeClr val="hlink"/>
                </a:solidFill>
              </a:rPr>
              <a:t>inconsistent</a:t>
            </a:r>
            <a:r>
              <a:rPr lang="en-US" dirty="0"/>
              <a:t>: containing discrepancies in codes or names</a:t>
            </a:r>
          </a:p>
          <a:p>
            <a:pPr lvl="2">
              <a:lnSpc>
                <a:spcPct val="90000"/>
              </a:lnSpc>
            </a:pPr>
            <a:r>
              <a:rPr lang="en-US" dirty="0"/>
              <a:t>e.g., Age=“42” Birthday=“03/07/1997”</a:t>
            </a:r>
          </a:p>
          <a:p>
            <a:pPr lvl="2">
              <a:lnSpc>
                <a:spcPct val="90000"/>
              </a:lnSpc>
            </a:pPr>
            <a:r>
              <a:rPr lang="en-US" dirty="0"/>
              <a:t>e.g., Was rating “1,2,3”, now rating “A, B, C</a:t>
            </a: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Data Warehousing and Data Mining:-Unit 3</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Data mining primitives…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 </a:t>
            </a:r>
            <a:r>
              <a:rPr lang="en-US" b="1" u="sng" dirty="0" smtClean="0"/>
              <a:t>Task-relevant data</a:t>
            </a:r>
          </a:p>
          <a:p>
            <a:pPr lvl="1" algn="just"/>
            <a:r>
              <a:rPr lang="en-US" dirty="0" smtClean="0"/>
              <a:t> This is the database portion to be investigated</a:t>
            </a:r>
          </a:p>
          <a:p>
            <a:pPr lvl="1" algn="just"/>
            <a:r>
              <a:rPr lang="en-US" dirty="0" smtClean="0"/>
              <a:t>Attributes of interest (</a:t>
            </a:r>
            <a:r>
              <a:rPr lang="en-US" i="1" dirty="0" err="1" smtClean="0"/>
              <a:t>eg</a:t>
            </a:r>
            <a:r>
              <a:rPr lang="en-US" i="1" dirty="0" smtClean="0"/>
              <a:t> name is not relevant in most of the knowledge discovering cases</a:t>
            </a:r>
            <a:r>
              <a:rPr lang="en-US" dirty="0" smtClean="0"/>
              <a:t>)</a:t>
            </a:r>
          </a:p>
          <a:p>
            <a:pPr lvl="1" algn="just"/>
            <a:r>
              <a:rPr lang="en-US" dirty="0" smtClean="0"/>
              <a:t> For example, suppose that you are a manager of </a:t>
            </a:r>
            <a:r>
              <a:rPr lang="en-US" dirty="0" err="1" smtClean="0"/>
              <a:t>AllElectronics</a:t>
            </a:r>
            <a:r>
              <a:rPr lang="en-US" dirty="0" smtClean="0"/>
              <a:t> in charge of sales in the United States and Canada. In particular, you would like to study the buying trends of customers in Canada. Rather than mining on the entire database, you can specify that only the data relating to customer purchases in Canada need be retrieved</a:t>
            </a:r>
            <a:endParaRPr lang="en-US" b="1" dirty="0" smtClean="0"/>
          </a:p>
          <a:p>
            <a:pPr algn="just"/>
            <a:endParaRPr lang="en-US" dirty="0"/>
          </a:p>
        </p:txBody>
      </p:sp>
      <p:sp>
        <p:nvSpPr>
          <p:cNvPr id="4" name="Footer Placeholder 3"/>
          <p:cNvSpPr>
            <a:spLocks noGrp="1"/>
          </p:cNvSpPr>
          <p:nvPr>
            <p:ph type="ftr" sz="quarter" idx="11"/>
          </p:nvPr>
        </p:nvSpPr>
        <p:spPr/>
        <p:txBody>
          <a:bodyPr/>
          <a:lstStyle/>
          <a:p>
            <a:r>
              <a:rPr lang="en-US" smtClean="0"/>
              <a:t>Data Warehousing and Data Mining:-Unit 3</a:t>
            </a:r>
            <a:endParaRPr lang="en-US"/>
          </a:p>
        </p:txBody>
      </p:sp>
      <p:sp>
        <p:nvSpPr>
          <p:cNvPr id="5" name="Slide Number Placeholder 4"/>
          <p:cNvSpPr>
            <a:spLocks noGrp="1"/>
          </p:cNvSpPr>
          <p:nvPr>
            <p:ph type="sldNum" sz="quarter" idx="12"/>
          </p:nvPr>
        </p:nvSpPr>
        <p:spPr/>
        <p:txBody>
          <a:bodyPr/>
          <a:lstStyle/>
          <a:p>
            <a:fld id="{E10C5DBC-DD2B-4A4F-97D3-1A913EDF5B0A}"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Data mining primitives…</a:t>
            </a:r>
            <a:endParaRPr lang="en-US" dirty="0"/>
          </a:p>
        </p:txBody>
      </p:sp>
      <p:sp>
        <p:nvSpPr>
          <p:cNvPr id="3" name="Content Placeholder 2"/>
          <p:cNvSpPr>
            <a:spLocks noGrp="1"/>
          </p:cNvSpPr>
          <p:nvPr>
            <p:ph idx="1"/>
          </p:nvPr>
        </p:nvSpPr>
        <p:spPr/>
        <p:txBody>
          <a:bodyPr>
            <a:normAutofit fontScale="92500"/>
          </a:bodyPr>
          <a:lstStyle/>
          <a:p>
            <a:pPr algn="just"/>
            <a:r>
              <a:rPr lang="en-US" u="sng" dirty="0" smtClean="0"/>
              <a:t> </a:t>
            </a:r>
            <a:r>
              <a:rPr lang="en-US" b="1" u="sng" dirty="0" smtClean="0"/>
              <a:t>The kinds of knowledge to be mined </a:t>
            </a:r>
          </a:p>
          <a:p>
            <a:pPr lvl="1" algn="just"/>
            <a:r>
              <a:rPr lang="en-US" dirty="0" smtClean="0"/>
              <a:t> This specifies the data mining functions to be performed, such as characterization, discrimination, association, classification, clustering, or evolution analysis </a:t>
            </a:r>
          </a:p>
          <a:p>
            <a:pPr lvl="1" algn="just"/>
            <a:r>
              <a:rPr lang="en-US" dirty="0" smtClean="0"/>
              <a:t> For instance, if studying the buying habits of customers in Canada, you may choose to mine associations between customer profiles and the items that these customers like to buy. </a:t>
            </a:r>
          </a:p>
          <a:p>
            <a:pPr lvl="1" algn="just"/>
            <a:r>
              <a:rPr lang="en-US" b="1" i="1" dirty="0" smtClean="0"/>
              <a:t>age(X; 30-39) ^ income(X; 40 -50K) -&gt; buys(X; "V CR") </a:t>
            </a:r>
          </a:p>
          <a:p>
            <a:pPr algn="just"/>
            <a:endParaRPr lang="en-US" dirty="0"/>
          </a:p>
        </p:txBody>
      </p:sp>
      <p:sp>
        <p:nvSpPr>
          <p:cNvPr id="4" name="Footer Placeholder 3"/>
          <p:cNvSpPr>
            <a:spLocks noGrp="1"/>
          </p:cNvSpPr>
          <p:nvPr>
            <p:ph type="ftr" sz="quarter" idx="11"/>
          </p:nvPr>
        </p:nvSpPr>
        <p:spPr/>
        <p:txBody>
          <a:bodyPr/>
          <a:lstStyle/>
          <a:p>
            <a:r>
              <a:rPr lang="en-US" smtClean="0"/>
              <a:t>Data Warehousing and Data Mining:-Unit 3</a:t>
            </a:r>
            <a:endParaRPr lang="en-US"/>
          </a:p>
        </p:txBody>
      </p:sp>
      <p:sp>
        <p:nvSpPr>
          <p:cNvPr id="5" name="Slide Number Placeholder 4"/>
          <p:cNvSpPr>
            <a:spLocks noGrp="1"/>
          </p:cNvSpPr>
          <p:nvPr>
            <p:ph type="sldNum" sz="quarter" idx="12"/>
          </p:nvPr>
        </p:nvSpPr>
        <p:spPr/>
        <p:txBody>
          <a:bodyPr/>
          <a:lstStyle/>
          <a:p>
            <a:fld id="{E10C5DBC-DD2B-4A4F-97D3-1A913EDF5B0A}"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Data mining primitives…</a:t>
            </a:r>
            <a:endParaRPr lang="en-US" dirty="0"/>
          </a:p>
        </p:txBody>
      </p:sp>
      <p:sp>
        <p:nvSpPr>
          <p:cNvPr id="3" name="Content Placeholder 2"/>
          <p:cNvSpPr>
            <a:spLocks noGrp="1"/>
          </p:cNvSpPr>
          <p:nvPr>
            <p:ph idx="1"/>
          </p:nvPr>
        </p:nvSpPr>
        <p:spPr/>
        <p:txBody>
          <a:bodyPr>
            <a:normAutofit fontScale="92500"/>
          </a:bodyPr>
          <a:lstStyle/>
          <a:p>
            <a:pPr algn="just"/>
            <a:r>
              <a:rPr lang="en-US" u="sng" dirty="0" smtClean="0"/>
              <a:t> </a:t>
            </a:r>
            <a:r>
              <a:rPr lang="en-US" b="1" u="sng" dirty="0" smtClean="0"/>
              <a:t>Background knowledge </a:t>
            </a:r>
          </a:p>
          <a:p>
            <a:pPr lvl="1" algn="just"/>
            <a:r>
              <a:rPr lang="en-US" dirty="0" smtClean="0"/>
              <a:t> Users can specify background knowledge, or knowledge about the domain to be mined </a:t>
            </a:r>
          </a:p>
          <a:p>
            <a:pPr lvl="1" algn="just"/>
            <a:r>
              <a:rPr lang="en-US" dirty="0" smtClean="0"/>
              <a:t>It is the domain of the information to be mined</a:t>
            </a:r>
          </a:p>
          <a:p>
            <a:pPr lvl="1" algn="just"/>
            <a:r>
              <a:rPr lang="en-US" dirty="0" smtClean="0"/>
              <a:t> allow data to be mined at multiple levels of abstraction</a:t>
            </a:r>
          </a:p>
          <a:p>
            <a:pPr lvl="1" algn="just"/>
            <a:r>
              <a:rPr lang="en-US" b="1" u="sng" dirty="0" smtClean="0"/>
              <a:t>Types</a:t>
            </a:r>
          </a:p>
          <a:p>
            <a:pPr lvl="2" algn="just"/>
            <a:r>
              <a:rPr lang="en-US" dirty="0" smtClean="0"/>
              <a:t>Schema Hierarchies (</a:t>
            </a:r>
            <a:r>
              <a:rPr lang="en-US" dirty="0" err="1" smtClean="0"/>
              <a:t>Eg</a:t>
            </a:r>
            <a:r>
              <a:rPr lang="en-US" dirty="0" smtClean="0"/>
              <a:t>:- Street &lt; City &lt; Country)</a:t>
            </a:r>
          </a:p>
          <a:p>
            <a:pPr lvl="2" algn="just"/>
            <a:r>
              <a:rPr lang="en-US" dirty="0" smtClean="0"/>
              <a:t>Set Grouping Hierarchy (</a:t>
            </a:r>
            <a:r>
              <a:rPr lang="en-US" dirty="0" err="1" smtClean="0"/>
              <a:t>Eg</a:t>
            </a:r>
            <a:r>
              <a:rPr lang="en-US" dirty="0" smtClean="0"/>
              <a:t>:- 20-29→ Youth, 30-39 →Adult)</a:t>
            </a:r>
          </a:p>
          <a:p>
            <a:pPr lvl="2" algn="just"/>
            <a:r>
              <a:rPr lang="en-US" dirty="0" smtClean="0"/>
              <a:t>Concept Hierarchy</a:t>
            </a:r>
          </a:p>
          <a:p>
            <a:pPr algn="just"/>
            <a:endParaRPr lang="en-US" dirty="0"/>
          </a:p>
        </p:txBody>
      </p:sp>
      <p:sp>
        <p:nvSpPr>
          <p:cNvPr id="4" name="Footer Placeholder 3"/>
          <p:cNvSpPr>
            <a:spLocks noGrp="1"/>
          </p:cNvSpPr>
          <p:nvPr>
            <p:ph type="ftr" sz="quarter" idx="11"/>
          </p:nvPr>
        </p:nvSpPr>
        <p:spPr/>
        <p:txBody>
          <a:bodyPr/>
          <a:lstStyle/>
          <a:p>
            <a:r>
              <a:rPr lang="en-US" smtClean="0"/>
              <a:t>Data Warehousing and Data Mining:-Unit 3</a:t>
            </a:r>
            <a:endParaRPr lang="en-US"/>
          </a:p>
        </p:txBody>
      </p:sp>
      <p:sp>
        <p:nvSpPr>
          <p:cNvPr id="5" name="Slide Number Placeholder 4"/>
          <p:cNvSpPr>
            <a:spLocks noGrp="1"/>
          </p:cNvSpPr>
          <p:nvPr>
            <p:ph type="sldNum" sz="quarter" idx="12"/>
          </p:nvPr>
        </p:nvSpPr>
        <p:spPr/>
        <p:txBody>
          <a:bodyPr/>
          <a:lstStyle/>
          <a:p>
            <a:fld id="{E10C5DBC-DD2B-4A4F-97D3-1A913EDF5B0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Data mining primitives…</a:t>
            </a:r>
            <a:endParaRPr lang="en-US" dirty="0"/>
          </a:p>
        </p:txBody>
      </p:sp>
      <p:sp>
        <p:nvSpPr>
          <p:cNvPr id="3" name="Content Placeholder 2"/>
          <p:cNvSpPr>
            <a:spLocks noGrp="1"/>
          </p:cNvSpPr>
          <p:nvPr>
            <p:ph idx="1"/>
          </p:nvPr>
        </p:nvSpPr>
        <p:spPr/>
        <p:txBody>
          <a:bodyPr/>
          <a:lstStyle/>
          <a:p>
            <a:r>
              <a:rPr lang="en-US" dirty="0" smtClean="0"/>
              <a:t>Concept Hierarchy</a:t>
            </a:r>
            <a:endParaRPr lang="en-US" dirty="0"/>
          </a:p>
        </p:txBody>
      </p:sp>
      <p:sp>
        <p:nvSpPr>
          <p:cNvPr id="4" name="Footer Placeholder 3"/>
          <p:cNvSpPr>
            <a:spLocks noGrp="1"/>
          </p:cNvSpPr>
          <p:nvPr>
            <p:ph type="ftr" sz="quarter" idx="11"/>
          </p:nvPr>
        </p:nvSpPr>
        <p:spPr/>
        <p:txBody>
          <a:bodyPr/>
          <a:lstStyle/>
          <a:p>
            <a:r>
              <a:rPr lang="en-US" smtClean="0"/>
              <a:t>Data Warehousing and Data Mining:-Unit 3</a:t>
            </a:r>
            <a:endParaRPr lang="en-US"/>
          </a:p>
        </p:txBody>
      </p:sp>
      <p:sp>
        <p:nvSpPr>
          <p:cNvPr id="5" name="Slide Number Placeholder 4"/>
          <p:cNvSpPr>
            <a:spLocks noGrp="1"/>
          </p:cNvSpPr>
          <p:nvPr>
            <p:ph type="sldNum" sz="quarter" idx="12"/>
          </p:nvPr>
        </p:nvSpPr>
        <p:spPr/>
        <p:txBody>
          <a:bodyPr/>
          <a:lstStyle/>
          <a:p>
            <a:fld id="{E10C5DBC-DD2B-4A4F-97D3-1A913EDF5B0A}" type="slidenum">
              <a:rPr lang="en-US" smtClean="0"/>
              <a:pPr/>
              <a:t>33</a:t>
            </a:fld>
            <a:endParaRPr lang="en-US"/>
          </a:p>
        </p:txBody>
      </p:sp>
      <p:pic>
        <p:nvPicPr>
          <p:cNvPr id="6" name="Picture 2"/>
          <p:cNvPicPr>
            <a:picLocks noChangeAspect="1" noChangeArrowheads="1"/>
          </p:cNvPicPr>
          <p:nvPr/>
        </p:nvPicPr>
        <p:blipFill>
          <a:blip r:embed="rId2" cstate="print"/>
          <a:srcRect/>
          <a:stretch>
            <a:fillRect/>
          </a:stretch>
        </p:blipFill>
        <p:spPr bwMode="auto">
          <a:xfrm>
            <a:off x="990600" y="2286000"/>
            <a:ext cx="7250504" cy="23622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Data mining primitives…</a:t>
            </a:r>
            <a:endParaRPr lang="en-US" dirty="0"/>
          </a:p>
        </p:txBody>
      </p:sp>
      <p:sp>
        <p:nvSpPr>
          <p:cNvPr id="3" name="Content Placeholder 2"/>
          <p:cNvSpPr>
            <a:spLocks noGrp="1"/>
          </p:cNvSpPr>
          <p:nvPr>
            <p:ph idx="1"/>
          </p:nvPr>
        </p:nvSpPr>
        <p:spPr/>
        <p:txBody>
          <a:bodyPr/>
          <a:lstStyle/>
          <a:p>
            <a:pPr algn="just"/>
            <a:r>
              <a:rPr lang="en-US" b="1" u="sng" dirty="0" smtClean="0"/>
              <a:t>Interestingness measures </a:t>
            </a:r>
          </a:p>
          <a:p>
            <a:pPr lvl="1" algn="just"/>
            <a:r>
              <a:rPr lang="en-US" dirty="0" smtClean="0"/>
              <a:t>These functions are used to separate uninteresting patterns from knowledge </a:t>
            </a:r>
          </a:p>
          <a:p>
            <a:pPr lvl="1" algn="just"/>
            <a:r>
              <a:rPr lang="en-US" dirty="0" smtClean="0"/>
              <a:t>Different kinds of knowledge may have different interestingness measures </a:t>
            </a:r>
          </a:p>
          <a:p>
            <a:pPr lvl="1" algn="just"/>
            <a:r>
              <a:rPr lang="en-US" dirty="0" smtClean="0"/>
              <a:t>Support and confidence</a:t>
            </a:r>
          </a:p>
          <a:p>
            <a:pPr algn="just"/>
            <a:endParaRPr lang="en-US" dirty="0" smtClean="0"/>
          </a:p>
          <a:p>
            <a:pPr algn="just"/>
            <a:endParaRPr lang="en-US" dirty="0"/>
          </a:p>
        </p:txBody>
      </p:sp>
      <p:sp>
        <p:nvSpPr>
          <p:cNvPr id="4" name="Footer Placeholder 3"/>
          <p:cNvSpPr>
            <a:spLocks noGrp="1"/>
          </p:cNvSpPr>
          <p:nvPr>
            <p:ph type="ftr" sz="quarter" idx="11"/>
          </p:nvPr>
        </p:nvSpPr>
        <p:spPr/>
        <p:txBody>
          <a:bodyPr/>
          <a:lstStyle/>
          <a:p>
            <a:r>
              <a:rPr lang="en-US" smtClean="0"/>
              <a:t>Data Warehousing and Data Mining:-Unit 3</a:t>
            </a:r>
            <a:endParaRPr lang="en-US"/>
          </a:p>
        </p:txBody>
      </p:sp>
      <p:sp>
        <p:nvSpPr>
          <p:cNvPr id="5" name="Slide Number Placeholder 4"/>
          <p:cNvSpPr>
            <a:spLocks noGrp="1"/>
          </p:cNvSpPr>
          <p:nvPr>
            <p:ph type="sldNum" sz="quarter" idx="12"/>
          </p:nvPr>
        </p:nvSpPr>
        <p:spPr/>
        <p:txBody>
          <a:bodyPr/>
          <a:lstStyle/>
          <a:p>
            <a:fld id="{E10C5DBC-DD2B-4A4F-97D3-1A913EDF5B0A}"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Data mining primitives…</a:t>
            </a:r>
            <a:endParaRPr lang="en-US" dirty="0"/>
          </a:p>
        </p:txBody>
      </p:sp>
      <p:sp>
        <p:nvSpPr>
          <p:cNvPr id="3" name="Content Placeholder 2"/>
          <p:cNvSpPr>
            <a:spLocks noGrp="1"/>
          </p:cNvSpPr>
          <p:nvPr>
            <p:ph idx="1"/>
          </p:nvPr>
        </p:nvSpPr>
        <p:spPr/>
        <p:txBody>
          <a:bodyPr/>
          <a:lstStyle/>
          <a:p>
            <a:pPr algn="just"/>
            <a:r>
              <a:rPr lang="en-US" b="1" u="sng" dirty="0" smtClean="0"/>
              <a:t>Presentation and visualization of discovered patterns </a:t>
            </a:r>
          </a:p>
          <a:p>
            <a:pPr lvl="1" algn="just"/>
            <a:r>
              <a:rPr lang="en-US" dirty="0" smtClean="0"/>
              <a:t>This refers to the form in which discovered patterns are to be displayed </a:t>
            </a:r>
          </a:p>
          <a:p>
            <a:pPr lvl="1" algn="just"/>
            <a:r>
              <a:rPr lang="en-US" dirty="0" smtClean="0"/>
              <a:t>Users can choose from different forms for knowledge presentation, such as rules, tables, charts, graphs, decision trees, and cubes </a:t>
            </a:r>
            <a:endParaRPr lang="en-US" b="1" dirty="0" smtClean="0"/>
          </a:p>
          <a:p>
            <a:pPr algn="just">
              <a:buNone/>
            </a:pPr>
            <a:endParaRPr lang="en-US" dirty="0"/>
          </a:p>
        </p:txBody>
      </p:sp>
      <p:sp>
        <p:nvSpPr>
          <p:cNvPr id="4" name="Footer Placeholder 3"/>
          <p:cNvSpPr>
            <a:spLocks noGrp="1"/>
          </p:cNvSpPr>
          <p:nvPr>
            <p:ph type="ftr" sz="quarter" idx="11"/>
          </p:nvPr>
        </p:nvSpPr>
        <p:spPr/>
        <p:txBody>
          <a:bodyPr/>
          <a:lstStyle/>
          <a:p>
            <a:r>
              <a:rPr lang="en-US" smtClean="0"/>
              <a:t>Data Warehousing and Data Mining:-Unit 3</a:t>
            </a:r>
            <a:endParaRPr lang="en-US"/>
          </a:p>
        </p:txBody>
      </p:sp>
      <p:sp>
        <p:nvSpPr>
          <p:cNvPr id="5" name="Slide Number Placeholder 4"/>
          <p:cNvSpPr>
            <a:spLocks noGrp="1"/>
          </p:cNvSpPr>
          <p:nvPr>
            <p:ph type="sldNum" sz="quarter" idx="12"/>
          </p:nvPr>
        </p:nvSpPr>
        <p:spPr/>
        <p:txBody>
          <a:bodyPr/>
          <a:lstStyle/>
          <a:p>
            <a:fld id="{E10C5DBC-DD2B-4A4F-97D3-1A913EDF5B0A}"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endParaRPr lang="en-US" sz="7200" b="1" smtClean="0"/>
          </a:p>
          <a:p>
            <a:pPr algn="ctr">
              <a:buNone/>
            </a:pPr>
            <a:r>
              <a:rPr lang="en-US" sz="7200" b="1" smtClean="0"/>
              <a:t>End </a:t>
            </a:r>
            <a:r>
              <a:rPr lang="en-US" sz="7200" b="1" dirty="0" smtClean="0"/>
              <a:t>of Session</a:t>
            </a:r>
            <a:endParaRPr lang="en-US" sz="7200" b="1" dirty="0"/>
          </a:p>
        </p:txBody>
      </p:sp>
      <p:sp>
        <p:nvSpPr>
          <p:cNvPr id="4" name="Slide Number Placeholder 3"/>
          <p:cNvSpPr>
            <a:spLocks noGrp="1"/>
          </p:cNvSpPr>
          <p:nvPr>
            <p:ph type="sldNum" sz="quarter" idx="12"/>
          </p:nvPr>
        </p:nvSpPr>
        <p:spPr/>
        <p:txBody>
          <a:bodyPr/>
          <a:lstStyle/>
          <a:p>
            <a:fld id="{A9945809-3724-41D6-923E-F038C8D9F0CF}"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Data Warehousing and Data Mining:-Unit 3</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3486196-450A-44E9-A0D2-7455B56F81AD}" type="slidenum">
              <a:rPr lang="en-US"/>
              <a:pPr/>
              <a:t>4</a:t>
            </a:fld>
            <a:endParaRPr lang="en-US"/>
          </a:p>
        </p:txBody>
      </p:sp>
      <p:sp>
        <p:nvSpPr>
          <p:cNvPr id="1026050" name="Rectangle 2"/>
          <p:cNvSpPr>
            <a:spLocks noGrp="1" noChangeArrowheads="1"/>
          </p:cNvSpPr>
          <p:nvPr>
            <p:ph type="title"/>
          </p:nvPr>
        </p:nvSpPr>
        <p:spPr>
          <a:xfrm>
            <a:off x="381000" y="381000"/>
            <a:ext cx="8402638" cy="609600"/>
          </a:xfrm>
        </p:spPr>
        <p:txBody>
          <a:bodyPr>
            <a:normAutofit fontScale="90000"/>
          </a:bodyPr>
          <a:lstStyle/>
          <a:p>
            <a:pPr algn="l"/>
            <a:r>
              <a:rPr lang="en-US" b="1" dirty="0"/>
              <a:t>Why Is Data Dirty?</a:t>
            </a:r>
          </a:p>
        </p:txBody>
      </p:sp>
      <p:sp>
        <p:nvSpPr>
          <p:cNvPr id="1026051" name="Rectangle 3"/>
          <p:cNvSpPr>
            <a:spLocks noGrp="1" noChangeArrowheads="1"/>
          </p:cNvSpPr>
          <p:nvPr>
            <p:ph type="body" idx="1"/>
          </p:nvPr>
        </p:nvSpPr>
        <p:spPr>
          <a:xfrm>
            <a:off x="381000" y="1371600"/>
            <a:ext cx="8382000" cy="5105400"/>
          </a:xfrm>
        </p:spPr>
        <p:txBody>
          <a:bodyPr/>
          <a:lstStyle/>
          <a:p>
            <a:r>
              <a:rPr lang="en-US" sz="2400" dirty="0"/>
              <a:t>Incomplete data may come from</a:t>
            </a:r>
          </a:p>
          <a:p>
            <a:pPr lvl="1"/>
            <a:r>
              <a:rPr lang="en-US" sz="2000" dirty="0"/>
              <a:t>“Not applicable” data value when collected</a:t>
            </a:r>
          </a:p>
          <a:p>
            <a:pPr lvl="1"/>
            <a:r>
              <a:rPr lang="en-US" sz="2000" dirty="0"/>
              <a:t>Different considerations between the time when the data was collected and when it is analyzed.</a:t>
            </a:r>
          </a:p>
          <a:p>
            <a:pPr lvl="1"/>
            <a:r>
              <a:rPr lang="en-US" sz="2000" dirty="0"/>
              <a:t>Human/hardware/software problems</a:t>
            </a:r>
          </a:p>
          <a:p>
            <a:r>
              <a:rPr lang="en-US" sz="2400" dirty="0"/>
              <a:t>Noisy data (incorrect values) may come from</a:t>
            </a:r>
          </a:p>
          <a:p>
            <a:pPr lvl="1"/>
            <a:r>
              <a:rPr lang="en-US" sz="2000" dirty="0"/>
              <a:t>Faulty data collection instruments</a:t>
            </a:r>
          </a:p>
          <a:p>
            <a:pPr lvl="1"/>
            <a:r>
              <a:rPr lang="en-US" sz="2000" dirty="0"/>
              <a:t>Human or computer error at data entry</a:t>
            </a:r>
          </a:p>
          <a:p>
            <a:pPr lvl="1"/>
            <a:r>
              <a:rPr lang="en-US" sz="2000" dirty="0"/>
              <a:t>Errors in data transmission</a:t>
            </a:r>
          </a:p>
          <a:p>
            <a:r>
              <a:rPr lang="en-US" sz="2400" dirty="0"/>
              <a:t>Inconsistent data may come from</a:t>
            </a:r>
          </a:p>
          <a:p>
            <a:pPr lvl="1"/>
            <a:r>
              <a:rPr lang="en-US" sz="2000" dirty="0"/>
              <a:t>Different data sources</a:t>
            </a:r>
          </a:p>
          <a:p>
            <a:pPr lvl="1"/>
            <a:r>
              <a:rPr lang="en-US" sz="2000" dirty="0"/>
              <a:t>Functional dependency violation (e.g., modify some linked data)</a:t>
            </a:r>
          </a:p>
          <a:p>
            <a:r>
              <a:rPr lang="en-US" sz="2400" dirty="0"/>
              <a:t>Duplicate records also need data cleaning</a:t>
            </a:r>
          </a:p>
        </p:txBody>
      </p:sp>
      <p:sp>
        <p:nvSpPr>
          <p:cNvPr id="5" name="Footer Placeholder 4"/>
          <p:cNvSpPr>
            <a:spLocks noGrp="1"/>
          </p:cNvSpPr>
          <p:nvPr>
            <p:ph type="ftr" sz="quarter" idx="11"/>
          </p:nvPr>
        </p:nvSpPr>
        <p:spPr/>
        <p:txBody>
          <a:bodyPr/>
          <a:lstStyle/>
          <a:p>
            <a:r>
              <a:rPr lang="en-US" smtClean="0"/>
              <a:t>Data Warehousing and Data Mining:-Unit 3</a:t>
            </a:r>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D842C84-CC8B-4BD1-8696-B7A70987880C}" type="slidenum">
              <a:rPr lang="en-US"/>
              <a:pPr/>
              <a:t>5</a:t>
            </a:fld>
            <a:endParaRPr lang="en-US"/>
          </a:p>
        </p:txBody>
      </p:sp>
      <p:sp>
        <p:nvSpPr>
          <p:cNvPr id="1027074" name="Rectangle 1026"/>
          <p:cNvSpPr>
            <a:spLocks noGrp="1" noChangeArrowheads="1"/>
          </p:cNvSpPr>
          <p:nvPr>
            <p:ph type="title"/>
          </p:nvPr>
        </p:nvSpPr>
        <p:spPr>
          <a:xfrm>
            <a:off x="762000" y="304800"/>
            <a:ext cx="7793038" cy="609600"/>
          </a:xfrm>
        </p:spPr>
        <p:txBody>
          <a:bodyPr/>
          <a:lstStyle/>
          <a:p>
            <a:pPr algn="l"/>
            <a:r>
              <a:rPr lang="en-US" sz="3400" b="1" dirty="0"/>
              <a:t>Why Is Data Preprocessing Important?</a:t>
            </a:r>
            <a:endParaRPr lang="en-US" b="1" dirty="0"/>
          </a:p>
        </p:txBody>
      </p:sp>
      <p:sp>
        <p:nvSpPr>
          <p:cNvPr id="1027075" name="Rectangle 1027"/>
          <p:cNvSpPr>
            <a:spLocks noGrp="1" noChangeArrowheads="1"/>
          </p:cNvSpPr>
          <p:nvPr>
            <p:ph type="body" idx="1"/>
          </p:nvPr>
        </p:nvSpPr>
        <p:spPr>
          <a:xfrm>
            <a:off x="381000" y="1524000"/>
            <a:ext cx="8382000" cy="4800600"/>
          </a:xfrm>
        </p:spPr>
        <p:txBody>
          <a:bodyPr/>
          <a:lstStyle/>
          <a:p>
            <a:pPr algn="just">
              <a:lnSpc>
                <a:spcPct val="110000"/>
              </a:lnSpc>
            </a:pPr>
            <a:r>
              <a:rPr lang="en-US" sz="2400" dirty="0"/>
              <a:t>No quality data, no quality mining results!</a:t>
            </a:r>
          </a:p>
          <a:p>
            <a:pPr lvl="1" algn="just">
              <a:lnSpc>
                <a:spcPct val="110000"/>
              </a:lnSpc>
            </a:pPr>
            <a:r>
              <a:rPr lang="en-US" sz="2400" dirty="0"/>
              <a:t>Quality decisions must be based on quality data</a:t>
            </a:r>
          </a:p>
          <a:p>
            <a:pPr lvl="2" algn="just">
              <a:lnSpc>
                <a:spcPct val="110000"/>
              </a:lnSpc>
            </a:pPr>
            <a:r>
              <a:rPr lang="en-US" sz="2000" dirty="0"/>
              <a:t>e.g., duplicate or missing data may cause incorrect or even misleading statistics.</a:t>
            </a:r>
          </a:p>
          <a:p>
            <a:pPr lvl="1" algn="just">
              <a:lnSpc>
                <a:spcPct val="110000"/>
              </a:lnSpc>
            </a:pPr>
            <a:r>
              <a:rPr lang="en-US" sz="2400" dirty="0"/>
              <a:t>Data warehouse needs consistent integration of quality data</a:t>
            </a:r>
          </a:p>
          <a:p>
            <a:pPr algn="just">
              <a:lnSpc>
                <a:spcPct val="110000"/>
              </a:lnSpc>
            </a:pPr>
            <a:r>
              <a:rPr lang="en-US" sz="2400" dirty="0"/>
              <a:t>Data extraction, cleaning, and transformation comprises the majority of the work of building a data warehouse</a:t>
            </a:r>
          </a:p>
        </p:txBody>
      </p:sp>
      <p:sp>
        <p:nvSpPr>
          <p:cNvPr id="5" name="Footer Placeholder 4"/>
          <p:cNvSpPr>
            <a:spLocks noGrp="1"/>
          </p:cNvSpPr>
          <p:nvPr>
            <p:ph type="ftr" sz="quarter" idx="11"/>
          </p:nvPr>
        </p:nvSpPr>
        <p:spPr/>
        <p:txBody>
          <a:bodyPr/>
          <a:lstStyle/>
          <a:p>
            <a:r>
              <a:rPr lang="en-US" smtClean="0"/>
              <a:t>Data Warehousing and Data Mining:-Unit 3</a:t>
            </a:r>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552D892-C0A1-4A5F-A363-EA11B35C96BC}" type="slidenum">
              <a:rPr lang="en-US"/>
              <a:pPr/>
              <a:t>6</a:t>
            </a:fld>
            <a:endParaRPr lang="en-US"/>
          </a:p>
        </p:txBody>
      </p:sp>
      <p:sp>
        <p:nvSpPr>
          <p:cNvPr id="1009666" name="Rectangle 2"/>
          <p:cNvSpPr>
            <a:spLocks noGrp="1" noChangeArrowheads="1"/>
          </p:cNvSpPr>
          <p:nvPr>
            <p:ph type="title"/>
          </p:nvPr>
        </p:nvSpPr>
        <p:spPr>
          <a:xfrm>
            <a:off x="1219200" y="457200"/>
            <a:ext cx="6781800" cy="533400"/>
          </a:xfrm>
        </p:spPr>
        <p:txBody>
          <a:bodyPr>
            <a:normAutofit fontScale="90000"/>
          </a:bodyPr>
          <a:lstStyle/>
          <a:p>
            <a:pPr algn="l"/>
            <a:r>
              <a:rPr lang="en-US" sz="3200" b="1" dirty="0"/>
              <a:t>Major Tasks in Data Preprocessing</a:t>
            </a:r>
          </a:p>
        </p:txBody>
      </p:sp>
      <p:sp>
        <p:nvSpPr>
          <p:cNvPr id="1009667" name="Rectangle 3"/>
          <p:cNvSpPr>
            <a:spLocks noGrp="1" noChangeArrowheads="1"/>
          </p:cNvSpPr>
          <p:nvPr>
            <p:ph type="body" idx="1"/>
          </p:nvPr>
        </p:nvSpPr>
        <p:spPr>
          <a:xfrm>
            <a:off x="304800" y="1371600"/>
            <a:ext cx="8305800" cy="5029200"/>
          </a:xfrm>
        </p:spPr>
        <p:txBody>
          <a:bodyPr/>
          <a:lstStyle/>
          <a:p>
            <a:r>
              <a:rPr lang="en-US" sz="2400"/>
              <a:t>Data cleaning</a:t>
            </a:r>
          </a:p>
          <a:p>
            <a:pPr lvl="1"/>
            <a:r>
              <a:rPr lang="en-US" sz="2000"/>
              <a:t>Fill in missing values, smooth noisy data, identify or remove outliers, and resolve inconsistencies</a:t>
            </a:r>
          </a:p>
          <a:p>
            <a:r>
              <a:rPr lang="en-US" sz="2400"/>
              <a:t>Data integration</a:t>
            </a:r>
          </a:p>
          <a:p>
            <a:pPr lvl="1"/>
            <a:r>
              <a:rPr lang="en-US" sz="2000"/>
              <a:t>Integration of multiple databases, data cubes, or files</a:t>
            </a:r>
          </a:p>
          <a:p>
            <a:r>
              <a:rPr lang="en-US" sz="2400"/>
              <a:t>Data transformation</a:t>
            </a:r>
          </a:p>
          <a:p>
            <a:pPr lvl="1"/>
            <a:r>
              <a:rPr lang="en-US" sz="2000"/>
              <a:t>Normalization and aggregation</a:t>
            </a:r>
          </a:p>
          <a:p>
            <a:r>
              <a:rPr lang="en-US" sz="2400"/>
              <a:t>Data reduction</a:t>
            </a:r>
          </a:p>
          <a:p>
            <a:pPr lvl="1"/>
            <a:r>
              <a:rPr lang="en-US" sz="2000"/>
              <a:t>Obtains reduced representation in volume but produces the same or similar analytical results</a:t>
            </a:r>
          </a:p>
          <a:p>
            <a:r>
              <a:rPr lang="en-US" sz="2400"/>
              <a:t>Data discretization</a:t>
            </a:r>
          </a:p>
          <a:p>
            <a:pPr lvl="1"/>
            <a:r>
              <a:rPr lang="en-US" sz="2000"/>
              <a:t>Part of data reduction but with particular importance, especially for numerical data</a:t>
            </a:r>
          </a:p>
        </p:txBody>
      </p:sp>
      <p:sp>
        <p:nvSpPr>
          <p:cNvPr id="5" name="Footer Placeholder 4"/>
          <p:cNvSpPr>
            <a:spLocks noGrp="1"/>
          </p:cNvSpPr>
          <p:nvPr>
            <p:ph type="ftr" sz="quarter" idx="11"/>
          </p:nvPr>
        </p:nvSpPr>
        <p:spPr/>
        <p:txBody>
          <a:bodyPr/>
          <a:lstStyle/>
          <a:p>
            <a:r>
              <a:rPr lang="en-US" smtClean="0"/>
              <a:t>Data Warehousing and Data Mining:-Unit 3</a:t>
            </a:r>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Form of Data Preprocessing</a:t>
            </a:r>
            <a:endParaRPr lang="en-US" b="1"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Data Warehousing and Data Mining:-Unit 3</a:t>
            </a:r>
            <a:endParaRPr lang="en-US"/>
          </a:p>
        </p:txBody>
      </p:sp>
      <p:sp>
        <p:nvSpPr>
          <p:cNvPr id="5" name="Slide Number Placeholder 4"/>
          <p:cNvSpPr>
            <a:spLocks noGrp="1"/>
          </p:cNvSpPr>
          <p:nvPr>
            <p:ph type="sldNum" sz="quarter" idx="12"/>
          </p:nvPr>
        </p:nvSpPr>
        <p:spPr/>
        <p:txBody>
          <a:bodyPr/>
          <a:lstStyle/>
          <a:p>
            <a:fld id="{A9945809-3724-41D6-923E-F038C8D9F0CF}" type="slidenum">
              <a:rPr lang="en-US" smtClean="0"/>
              <a:pPr/>
              <a:t>7</a:t>
            </a:fld>
            <a:endParaRPr lang="en-US"/>
          </a:p>
        </p:txBody>
      </p:sp>
      <p:pic>
        <p:nvPicPr>
          <p:cNvPr id="6" name="Picture 3"/>
          <p:cNvPicPr>
            <a:picLocks noChangeAspect="1" noChangeArrowheads="1"/>
          </p:cNvPicPr>
          <p:nvPr/>
        </p:nvPicPr>
        <p:blipFill>
          <a:blip r:embed="rId2" cstate="print"/>
          <a:srcRect/>
          <a:stretch>
            <a:fillRect/>
          </a:stretch>
        </p:blipFill>
        <p:spPr bwMode="auto">
          <a:xfrm>
            <a:off x="457200" y="1600200"/>
            <a:ext cx="8305800" cy="4843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9124213-0B30-418C-877A-EE83C2C2E3C0}" type="slidenum">
              <a:rPr lang="en-US"/>
              <a:pPr/>
              <a:t>8</a:t>
            </a:fld>
            <a:endParaRPr lang="en-US"/>
          </a:p>
        </p:txBody>
      </p:sp>
      <p:sp>
        <p:nvSpPr>
          <p:cNvPr id="1028098" name="Rectangle 2"/>
          <p:cNvSpPr>
            <a:spLocks noGrp="1" noChangeArrowheads="1"/>
          </p:cNvSpPr>
          <p:nvPr>
            <p:ph type="title"/>
          </p:nvPr>
        </p:nvSpPr>
        <p:spPr>
          <a:xfrm>
            <a:off x="914400" y="304800"/>
            <a:ext cx="7315200" cy="762000"/>
          </a:xfrm>
          <a:noFill/>
          <a:ln/>
        </p:spPr>
        <p:txBody>
          <a:bodyPr lIns="92075" tIns="46038" rIns="92075" bIns="46038" anchor="ctr">
            <a:normAutofit fontScale="90000"/>
          </a:bodyPr>
          <a:lstStyle/>
          <a:p>
            <a:pPr algn="l"/>
            <a:r>
              <a:rPr lang="en-US" b="1" dirty="0"/>
              <a:t>Data Cleaning</a:t>
            </a:r>
          </a:p>
        </p:txBody>
      </p:sp>
      <p:sp>
        <p:nvSpPr>
          <p:cNvPr id="1028099" name="Rectangle 3"/>
          <p:cNvSpPr>
            <a:spLocks noGrp="1" noChangeArrowheads="1"/>
          </p:cNvSpPr>
          <p:nvPr>
            <p:ph type="body" idx="1"/>
          </p:nvPr>
        </p:nvSpPr>
        <p:spPr>
          <a:xfrm>
            <a:off x="381000" y="1524000"/>
            <a:ext cx="8001000" cy="4800600"/>
          </a:xfrm>
          <a:noFill/>
          <a:ln/>
        </p:spPr>
        <p:txBody>
          <a:bodyPr lIns="92075" tIns="46038" rIns="92075" bIns="46038"/>
          <a:lstStyle/>
          <a:p>
            <a:pPr>
              <a:lnSpc>
                <a:spcPct val="90000"/>
              </a:lnSpc>
            </a:pPr>
            <a:r>
              <a:rPr lang="en-US" sz="2400" dirty="0"/>
              <a:t>Importance</a:t>
            </a:r>
          </a:p>
          <a:p>
            <a:pPr lvl="1">
              <a:lnSpc>
                <a:spcPct val="90000"/>
              </a:lnSpc>
            </a:pPr>
            <a:r>
              <a:rPr lang="en-US" sz="2400" dirty="0"/>
              <a:t>“Data cleaning is one of the three biggest problems in data warehousing”—Ralph Kimball</a:t>
            </a:r>
          </a:p>
          <a:p>
            <a:pPr lvl="1">
              <a:lnSpc>
                <a:spcPct val="90000"/>
              </a:lnSpc>
            </a:pPr>
            <a:r>
              <a:rPr lang="en-US" sz="2400" dirty="0"/>
              <a:t>“Data cleaning is the number one problem in data warehousing”—</a:t>
            </a:r>
            <a:r>
              <a:rPr lang="en-US" sz="2400" dirty="0" err="1"/>
              <a:t>DCI</a:t>
            </a:r>
            <a:r>
              <a:rPr lang="en-US" sz="2400" dirty="0"/>
              <a:t> survey</a:t>
            </a:r>
          </a:p>
          <a:p>
            <a:pPr>
              <a:lnSpc>
                <a:spcPct val="140000"/>
              </a:lnSpc>
            </a:pPr>
            <a:r>
              <a:rPr lang="en-US" sz="2400" b="1" u="sng" dirty="0">
                <a:solidFill>
                  <a:srgbClr val="FF0000"/>
                </a:solidFill>
              </a:rPr>
              <a:t>Data cleaning tasks</a:t>
            </a:r>
          </a:p>
          <a:p>
            <a:pPr lvl="1">
              <a:lnSpc>
                <a:spcPct val="140000"/>
              </a:lnSpc>
            </a:pPr>
            <a:r>
              <a:rPr lang="en-US" sz="2400" dirty="0"/>
              <a:t>Fill in missing values</a:t>
            </a:r>
          </a:p>
          <a:p>
            <a:pPr lvl="1">
              <a:lnSpc>
                <a:spcPct val="140000"/>
              </a:lnSpc>
            </a:pPr>
            <a:r>
              <a:rPr lang="en-US" sz="2400" dirty="0"/>
              <a:t>Identify outliers and smooth out noisy data </a:t>
            </a:r>
          </a:p>
          <a:p>
            <a:pPr lvl="1">
              <a:lnSpc>
                <a:spcPct val="140000"/>
              </a:lnSpc>
            </a:pPr>
            <a:r>
              <a:rPr lang="en-US" sz="2400" dirty="0"/>
              <a:t>Correct inconsistent </a:t>
            </a:r>
            <a:r>
              <a:rPr lang="en-US" sz="2400" dirty="0" smtClean="0"/>
              <a:t>data</a:t>
            </a:r>
            <a:endParaRPr lang="en-US" sz="2400" dirty="0"/>
          </a:p>
        </p:txBody>
      </p:sp>
      <p:sp>
        <p:nvSpPr>
          <p:cNvPr id="5" name="Footer Placeholder 4"/>
          <p:cNvSpPr>
            <a:spLocks noGrp="1"/>
          </p:cNvSpPr>
          <p:nvPr>
            <p:ph type="ftr" sz="quarter" idx="11"/>
          </p:nvPr>
        </p:nvSpPr>
        <p:spPr/>
        <p:txBody>
          <a:bodyPr/>
          <a:lstStyle/>
          <a:p>
            <a:r>
              <a:rPr lang="en-US" smtClean="0"/>
              <a:t>Data Warehousing and Data Mining:-Unit 3</a:t>
            </a: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0652FE5-8847-40A8-AA24-EE8C883EACEA}" type="slidenum">
              <a:rPr lang="en-US"/>
              <a:pPr/>
              <a:t>9</a:t>
            </a:fld>
            <a:endParaRPr lang="en-US"/>
          </a:p>
        </p:txBody>
      </p:sp>
      <p:sp>
        <p:nvSpPr>
          <p:cNvPr id="955394" name="Rectangle 2"/>
          <p:cNvSpPr>
            <a:spLocks noGrp="1" noChangeArrowheads="1"/>
          </p:cNvSpPr>
          <p:nvPr>
            <p:ph type="title"/>
          </p:nvPr>
        </p:nvSpPr>
        <p:spPr>
          <a:xfrm>
            <a:off x="1066800" y="304800"/>
            <a:ext cx="6858000" cy="685800"/>
          </a:xfrm>
        </p:spPr>
        <p:txBody>
          <a:bodyPr>
            <a:normAutofit fontScale="90000"/>
          </a:bodyPr>
          <a:lstStyle/>
          <a:p>
            <a:pPr algn="l"/>
            <a:r>
              <a:rPr lang="en-US" b="1" dirty="0"/>
              <a:t>Missing Data</a:t>
            </a:r>
          </a:p>
        </p:txBody>
      </p:sp>
      <p:sp>
        <p:nvSpPr>
          <p:cNvPr id="955395" name="Rectangle 3"/>
          <p:cNvSpPr>
            <a:spLocks noGrp="1" noChangeArrowheads="1"/>
          </p:cNvSpPr>
          <p:nvPr>
            <p:ph type="body" idx="1"/>
          </p:nvPr>
        </p:nvSpPr>
        <p:spPr>
          <a:xfrm>
            <a:off x="685800" y="1524000"/>
            <a:ext cx="8001000" cy="4876800"/>
          </a:xfrm>
        </p:spPr>
        <p:txBody>
          <a:bodyPr/>
          <a:lstStyle/>
          <a:p>
            <a:pPr>
              <a:lnSpc>
                <a:spcPct val="120000"/>
              </a:lnSpc>
            </a:pPr>
            <a:r>
              <a:rPr lang="en-US" sz="2000" dirty="0"/>
              <a:t>Data is not always available</a:t>
            </a:r>
          </a:p>
          <a:p>
            <a:pPr lvl="1">
              <a:lnSpc>
                <a:spcPct val="120000"/>
              </a:lnSpc>
            </a:pPr>
            <a:r>
              <a:rPr lang="en-US" sz="2000" dirty="0"/>
              <a:t>E.g., many </a:t>
            </a:r>
            <a:r>
              <a:rPr lang="en-US" sz="2000" dirty="0" err="1"/>
              <a:t>tuples</a:t>
            </a:r>
            <a:r>
              <a:rPr lang="en-US" sz="2000" dirty="0"/>
              <a:t> have no recorded value for several attributes, such as customer income in sales data</a:t>
            </a:r>
          </a:p>
          <a:p>
            <a:pPr>
              <a:lnSpc>
                <a:spcPct val="120000"/>
              </a:lnSpc>
            </a:pPr>
            <a:r>
              <a:rPr lang="en-US" sz="2000" dirty="0"/>
              <a:t>Missing data may be due to </a:t>
            </a:r>
          </a:p>
          <a:p>
            <a:pPr lvl="1">
              <a:lnSpc>
                <a:spcPct val="120000"/>
              </a:lnSpc>
            </a:pPr>
            <a:r>
              <a:rPr lang="en-US" sz="2000" dirty="0"/>
              <a:t>equipment malfunction</a:t>
            </a:r>
          </a:p>
          <a:p>
            <a:pPr lvl="1">
              <a:lnSpc>
                <a:spcPct val="120000"/>
              </a:lnSpc>
            </a:pPr>
            <a:r>
              <a:rPr lang="en-US" sz="2000" dirty="0"/>
              <a:t>inconsistent with other recorded data and thus deleted</a:t>
            </a:r>
          </a:p>
          <a:p>
            <a:pPr lvl="1">
              <a:lnSpc>
                <a:spcPct val="120000"/>
              </a:lnSpc>
            </a:pPr>
            <a:r>
              <a:rPr lang="en-US" sz="2000" dirty="0"/>
              <a:t>data not entered due to misunderstanding</a:t>
            </a:r>
          </a:p>
          <a:p>
            <a:pPr lvl="1">
              <a:lnSpc>
                <a:spcPct val="120000"/>
              </a:lnSpc>
            </a:pPr>
            <a:r>
              <a:rPr lang="en-US" sz="2000" dirty="0"/>
              <a:t>certain data may not be considered important at the time of entry</a:t>
            </a:r>
          </a:p>
          <a:p>
            <a:pPr lvl="1">
              <a:lnSpc>
                <a:spcPct val="120000"/>
              </a:lnSpc>
            </a:pPr>
            <a:r>
              <a:rPr lang="en-US" sz="2000" dirty="0"/>
              <a:t>not register history or changes of the data</a:t>
            </a:r>
          </a:p>
          <a:p>
            <a:pPr>
              <a:lnSpc>
                <a:spcPct val="120000"/>
              </a:lnSpc>
            </a:pPr>
            <a:r>
              <a:rPr lang="en-US" sz="2000" dirty="0"/>
              <a:t>Missing data may need to be inferred.</a:t>
            </a:r>
          </a:p>
        </p:txBody>
      </p:sp>
      <p:sp>
        <p:nvSpPr>
          <p:cNvPr id="5" name="Footer Placeholder 4"/>
          <p:cNvSpPr>
            <a:spLocks noGrp="1"/>
          </p:cNvSpPr>
          <p:nvPr>
            <p:ph type="ftr" sz="quarter" idx="11"/>
          </p:nvPr>
        </p:nvSpPr>
        <p:spPr/>
        <p:txBody>
          <a:bodyPr/>
          <a:lstStyle/>
          <a:p>
            <a:r>
              <a:rPr lang="en-US" smtClean="0"/>
              <a:t>Data Warehousing and Data Mining:-Unit 3</a:t>
            </a:r>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TotalTime>
  <Words>2443</Words>
  <Application>Microsoft Office PowerPoint</Application>
  <PresentationFormat>On-screen Show (4:3)</PresentationFormat>
  <Paragraphs>387</Paragraphs>
  <Slides>36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Office Theme</vt:lpstr>
      <vt:lpstr>Equation</vt:lpstr>
      <vt:lpstr>Data Warehousing and Data Mining</vt:lpstr>
      <vt:lpstr>Data Preprocessing</vt:lpstr>
      <vt:lpstr>Why Data Preprocessing?</vt:lpstr>
      <vt:lpstr>Why Is Data Dirty?</vt:lpstr>
      <vt:lpstr>Why Is Data Preprocessing Important?</vt:lpstr>
      <vt:lpstr>Major Tasks in Data Preprocessing</vt:lpstr>
      <vt:lpstr>Form of Data Preprocessing</vt:lpstr>
      <vt:lpstr>Data Cleaning</vt:lpstr>
      <vt:lpstr>Missing Data</vt:lpstr>
      <vt:lpstr>How to Handle Missing Data?</vt:lpstr>
      <vt:lpstr>Noisy Data</vt:lpstr>
      <vt:lpstr>How to Handle Noisy Data</vt:lpstr>
      <vt:lpstr>Binning Method</vt:lpstr>
      <vt:lpstr>Binning Method…</vt:lpstr>
      <vt:lpstr>Data Integration</vt:lpstr>
      <vt:lpstr>Data Transformation</vt:lpstr>
      <vt:lpstr>Data Transformation: Normalization</vt:lpstr>
      <vt:lpstr>Data Reduction</vt:lpstr>
      <vt:lpstr>Data Cube Aggregation</vt:lpstr>
      <vt:lpstr>Attribute Subset Selection</vt:lpstr>
      <vt:lpstr>Slide 21</vt:lpstr>
      <vt:lpstr>Dimensionality Reduction</vt:lpstr>
      <vt:lpstr>Numerosity Reduction</vt:lpstr>
      <vt:lpstr>Data Discretization and Concept Hierarchy</vt:lpstr>
      <vt:lpstr>Concept Hierarchy Generation for Numerical Data</vt:lpstr>
      <vt:lpstr>Concept Hierarchy Generation for Numerical Data…</vt:lpstr>
      <vt:lpstr>Concept Hierarchy Generation for Numerical Data…</vt:lpstr>
      <vt:lpstr>Concept Hierarchy Generation for Categorical Data…</vt:lpstr>
      <vt:lpstr>Data Mining Primitives</vt:lpstr>
      <vt:lpstr>Data mining primitives…</vt:lpstr>
      <vt:lpstr>Data mining primitives…</vt:lpstr>
      <vt:lpstr>Data mining primitives…</vt:lpstr>
      <vt:lpstr>Data mining primitives…</vt:lpstr>
      <vt:lpstr>Data mining primitives…</vt:lpstr>
      <vt:lpstr>Data mining primitives…</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 and Data Mining</dc:title>
  <dc:creator>Bikash Balami</dc:creator>
  <cp:lastModifiedBy>Acer</cp:lastModifiedBy>
  <cp:revision>209</cp:revision>
  <dcterms:created xsi:type="dcterms:W3CDTF">2015-12-10T02:25:54Z</dcterms:created>
  <dcterms:modified xsi:type="dcterms:W3CDTF">2021-06-01T09:16:03Z</dcterms:modified>
</cp:coreProperties>
</file>