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9" r:id="rId3"/>
    <p:sldId id="280" r:id="rId4"/>
    <p:sldId id="281" r:id="rId5"/>
    <p:sldId id="282" r:id="rId6"/>
    <p:sldId id="283" r:id="rId7"/>
    <p:sldId id="327" r:id="rId8"/>
    <p:sldId id="328" r:id="rId9"/>
    <p:sldId id="329" r:id="rId10"/>
    <p:sldId id="330" r:id="rId11"/>
    <p:sldId id="284" r:id="rId12"/>
    <p:sldId id="285" r:id="rId13"/>
    <p:sldId id="286" r:id="rId14"/>
    <p:sldId id="287" r:id="rId15"/>
    <p:sldId id="288" r:id="rId16"/>
    <p:sldId id="289" r:id="rId17"/>
    <p:sldId id="297" r:id="rId18"/>
    <p:sldId id="298" r:id="rId19"/>
    <p:sldId id="299" r:id="rId20"/>
    <p:sldId id="300" r:id="rId21"/>
    <p:sldId id="301" r:id="rId22"/>
    <p:sldId id="302" r:id="rId23"/>
    <p:sldId id="303" r:id="rId24"/>
    <p:sldId id="305" r:id="rId25"/>
    <p:sldId id="306" r:id="rId26"/>
    <p:sldId id="307" r:id="rId27"/>
    <p:sldId id="308" r:id="rId28"/>
    <p:sldId id="311" r:id="rId29"/>
    <p:sldId id="331" r:id="rId30"/>
    <p:sldId id="314" r:id="rId31"/>
    <p:sldId id="315" r:id="rId32"/>
    <p:sldId id="316" r:id="rId33"/>
    <p:sldId id="317" r:id="rId34"/>
    <p:sldId id="318" r:id="rId35"/>
    <p:sldId id="320" r:id="rId36"/>
    <p:sldId id="321" r:id="rId37"/>
    <p:sldId id="322" r:id="rId38"/>
    <p:sldId id="323" r:id="rId39"/>
    <p:sldId id="324" r:id="rId40"/>
    <p:sldId id="325" r:id="rId41"/>
    <p:sldId id="326" r:id="rId42"/>
    <p:sldId id="27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2512-A724-4906-A6E4-2E002A4BE6D6}" type="datetimeFigureOut">
              <a:rPr lang="en-US" smtClean="0"/>
              <a:pPr/>
              <a:t>6/1/2021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A2A2FE-0856-4B94-8786-6FCCE6F4E8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8E636EC-F68B-4648-86E9-7216B8C1A52C}" type="slidenum">
              <a:rPr lang="zh-CN" altLang="en-US"/>
              <a:pPr/>
              <a:t>33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1847F4-E7B3-4D12-AE5D-DE22EF5F8F92}"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
        <p:nvSpPr>
          <p:cNvPr id="6" name="Slide Number Placeholder 5"/>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BB52F-DDD6-44F6-90E6-D8442377D9AD}"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
        <p:nvSpPr>
          <p:cNvPr id="6" name="Slide Number Placeholder 5"/>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3BD51-A383-4AE8-8EB3-2AD5E37BAE70}"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
        <p:nvSpPr>
          <p:cNvPr id="6" name="Slide Number Placeholder 5"/>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36FA1-4053-4C9E-B7C7-A84B642255BC}"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
        <p:nvSpPr>
          <p:cNvPr id="6" name="Slide Number Placeholder 5"/>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04936-8AD1-4190-85D8-3BD0AB88D1B4}"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
        <p:nvSpPr>
          <p:cNvPr id="6" name="Slide Number Placeholder 5"/>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A54D1F-346E-40F2-BBD0-2FF7EC52DCF7}"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Data Warehousing and Data Mining:-Unit 4</a:t>
            </a:r>
            <a:endParaRPr lang="en-US"/>
          </a:p>
        </p:txBody>
      </p:sp>
      <p:sp>
        <p:nvSpPr>
          <p:cNvPr id="7" name="Slide Number Placeholder 6"/>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AFC986-B1A2-4AA4-96A7-3FFA0A7EF700}" type="datetime1">
              <a:rPr lang="en-US" smtClean="0"/>
              <a:pPr/>
              <a:t>6/1/2021</a:t>
            </a:fld>
            <a:endParaRPr lang="en-US"/>
          </a:p>
        </p:txBody>
      </p:sp>
      <p:sp>
        <p:nvSpPr>
          <p:cNvPr id="8" name="Footer Placeholder 7"/>
          <p:cNvSpPr>
            <a:spLocks noGrp="1"/>
          </p:cNvSpPr>
          <p:nvPr>
            <p:ph type="ftr" sz="quarter" idx="11"/>
          </p:nvPr>
        </p:nvSpPr>
        <p:spPr/>
        <p:txBody>
          <a:bodyPr/>
          <a:lstStyle/>
          <a:p>
            <a:r>
              <a:rPr lang="en-US" smtClean="0"/>
              <a:t>Data Warehousing and Data Mining:-Unit 4</a:t>
            </a:r>
            <a:endParaRPr lang="en-US"/>
          </a:p>
        </p:txBody>
      </p:sp>
      <p:sp>
        <p:nvSpPr>
          <p:cNvPr id="9" name="Slide Number Placeholder 8"/>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DDBA1F-211B-4F26-B1C4-3AF22AA2C464}" type="datetime1">
              <a:rPr lang="en-US" smtClean="0"/>
              <a:pPr/>
              <a:t>6/1/2021</a:t>
            </a:fld>
            <a:endParaRPr lang="en-US"/>
          </a:p>
        </p:txBody>
      </p:sp>
      <p:sp>
        <p:nvSpPr>
          <p:cNvPr id="4" name="Footer Placeholder 3"/>
          <p:cNvSpPr>
            <a:spLocks noGrp="1"/>
          </p:cNvSpPr>
          <p:nvPr>
            <p:ph type="ftr" sz="quarter" idx="11"/>
          </p:nvPr>
        </p:nvSpPr>
        <p:spPr/>
        <p:txBody>
          <a:bodyPr/>
          <a:lstStyle/>
          <a:p>
            <a:r>
              <a:rPr lang="en-US" smtClean="0"/>
              <a:t>Data Warehousing and Data Mining:-Unit 4</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51AA8-08C1-408F-A6E1-3CDA678A971D}" type="datetime1">
              <a:rPr lang="en-US" smtClean="0"/>
              <a:pPr/>
              <a:t>6/1/2021</a:t>
            </a:fld>
            <a:endParaRPr lang="en-US"/>
          </a:p>
        </p:txBody>
      </p:sp>
      <p:sp>
        <p:nvSpPr>
          <p:cNvPr id="3" name="Footer Placeholder 2"/>
          <p:cNvSpPr>
            <a:spLocks noGrp="1"/>
          </p:cNvSpPr>
          <p:nvPr>
            <p:ph type="ftr" sz="quarter" idx="11"/>
          </p:nvPr>
        </p:nvSpPr>
        <p:spPr/>
        <p:txBody>
          <a:bodyPr/>
          <a:lstStyle/>
          <a:p>
            <a:r>
              <a:rPr lang="en-US" smtClean="0"/>
              <a:t>Data Warehousing and Data Mining:-Unit 4</a:t>
            </a:r>
            <a:endParaRPr lang="en-US"/>
          </a:p>
        </p:txBody>
      </p:sp>
      <p:sp>
        <p:nvSpPr>
          <p:cNvPr id="4" name="Slide Number Placeholder 3"/>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25F3F-0566-4340-A01D-C2311EB49ECC}"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Data Warehousing and Data Mining:-Unit 4</a:t>
            </a:r>
            <a:endParaRPr lang="en-US"/>
          </a:p>
        </p:txBody>
      </p:sp>
      <p:sp>
        <p:nvSpPr>
          <p:cNvPr id="7" name="Slide Number Placeholder 6"/>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817AD-E890-40BA-BC9A-EEC6B15508D0}"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Data Warehousing and Data Mining:-Unit 4</a:t>
            </a:r>
            <a:endParaRPr lang="en-US"/>
          </a:p>
        </p:txBody>
      </p:sp>
      <p:sp>
        <p:nvSpPr>
          <p:cNvPr id="7" name="Slide Number Placeholder 6"/>
          <p:cNvSpPr>
            <a:spLocks noGrp="1"/>
          </p:cNvSpPr>
          <p:nvPr>
            <p:ph type="sldNum" sz="quarter" idx="12"/>
          </p:nvPr>
        </p:nvSpPr>
        <p:spPr/>
        <p:txBody>
          <a:bodyPr/>
          <a:lstStyle/>
          <a:p>
            <a:fld id="{E10C5DBC-DD2B-4A4F-97D3-1A913EDF5B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CE9D0-9A51-4BD0-9C2B-9E36FD502CCD}" type="datetime1">
              <a:rPr lang="en-US" smtClean="0"/>
              <a:pPr/>
              <a:t>6/1/2021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Warehousing and Data Mining:-Unit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C5DBC-DD2B-4A4F-97D3-1A913EDF5B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Warehousing and Data Mining</a:t>
            </a:r>
            <a:endParaRPr lang="en-US" dirty="0"/>
          </a:p>
        </p:txBody>
      </p:sp>
      <p:sp>
        <p:nvSpPr>
          <p:cNvPr id="3" name="Subtitle 2"/>
          <p:cNvSpPr>
            <a:spLocks noGrp="1"/>
          </p:cNvSpPr>
          <p:nvPr>
            <p:ph type="subTitle" idx="1"/>
          </p:nvPr>
        </p:nvSpPr>
        <p:spPr/>
        <p:txBody>
          <a:bodyPr/>
          <a:lstStyle/>
          <a:p>
            <a:r>
              <a:rPr lang="en-US" dirty="0" smtClean="0"/>
              <a:t>Unit 4</a:t>
            </a:r>
          </a:p>
          <a:p>
            <a:r>
              <a:rPr lang="en-US" b="1" dirty="0" smtClean="0"/>
              <a:t>Data Cube Technology</a:t>
            </a:r>
            <a:endParaRPr lang="en-US" dirty="0"/>
          </a:p>
        </p:txBody>
      </p:sp>
      <p:sp>
        <p:nvSpPr>
          <p:cNvPr id="4" name="Slide Number Placeholder 3"/>
          <p:cNvSpPr>
            <a:spLocks noGrp="1"/>
          </p:cNvSpPr>
          <p:nvPr>
            <p:ph type="sldNum" sz="quarter" idx="12"/>
          </p:nvPr>
        </p:nvSpPr>
        <p:spPr/>
        <p:txBody>
          <a:bodyPr/>
          <a:lstStyle/>
          <a:p>
            <a:fld id="{E10C5DBC-DD2B-4A4F-97D3-1A913EDF5B0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Closed Cube  and Shell Cube</a:t>
            </a:r>
            <a:endParaRPr lang="en-US" b="1" dirty="0"/>
          </a:p>
        </p:txBody>
      </p:sp>
      <p:sp>
        <p:nvSpPr>
          <p:cNvPr id="3" name="Content Placeholder 2"/>
          <p:cNvSpPr>
            <a:spLocks noGrp="1"/>
          </p:cNvSpPr>
          <p:nvPr>
            <p:ph idx="1"/>
          </p:nvPr>
        </p:nvSpPr>
        <p:spPr/>
        <p:txBody>
          <a:bodyPr/>
          <a:lstStyle/>
          <a:p>
            <a:pPr algn="just"/>
            <a:r>
              <a:rPr lang="en-US" dirty="0" smtClean="0"/>
              <a:t>Closed Cube</a:t>
            </a:r>
          </a:p>
          <a:p>
            <a:pPr lvl="1" algn="just"/>
            <a:r>
              <a:rPr lang="en-US" dirty="0" smtClean="0"/>
              <a:t>A cell c, is closed cube if there exists no cell, d, such that d is specialization (descendent) of cell c</a:t>
            </a:r>
          </a:p>
          <a:p>
            <a:pPr lvl="1" algn="just"/>
            <a:r>
              <a:rPr lang="en-US" dirty="0" smtClean="0"/>
              <a:t>Closed cube is data cube consists of only closed cell</a:t>
            </a:r>
          </a:p>
          <a:p>
            <a:pPr algn="just"/>
            <a:r>
              <a:rPr lang="en-US" dirty="0" smtClean="0"/>
              <a:t>Shell Cube</a:t>
            </a:r>
          </a:p>
          <a:p>
            <a:pPr lvl="1" algn="just"/>
            <a:r>
              <a:rPr lang="en-US" dirty="0" smtClean="0"/>
              <a:t>Strategy for partial materialization, is to compute only the cuboids involving a smaller number of dimensions</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4</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General Strategies for Cube Computation</a:t>
            </a:r>
            <a:endParaRPr lang="en-US" sz="3600" dirty="0"/>
          </a:p>
        </p:txBody>
      </p:sp>
      <p:sp>
        <p:nvSpPr>
          <p:cNvPr id="3" name="Content Placeholder 2"/>
          <p:cNvSpPr>
            <a:spLocks noGrp="1"/>
          </p:cNvSpPr>
          <p:nvPr>
            <p:ph idx="1"/>
          </p:nvPr>
        </p:nvSpPr>
        <p:spPr/>
        <p:txBody>
          <a:bodyPr/>
          <a:lstStyle/>
          <a:p>
            <a:pPr algn="just"/>
            <a:r>
              <a:rPr lang="en-US" dirty="0" smtClean="0"/>
              <a:t>In general, there are two basic data structures used for storing cuboids. Relational tables are used as the basic data structure for the implementation of relational </a:t>
            </a:r>
            <a:r>
              <a:rPr lang="en-US" dirty="0" err="1" smtClean="0"/>
              <a:t>OLAP</a:t>
            </a:r>
            <a:r>
              <a:rPr lang="en-US" dirty="0" smtClean="0"/>
              <a:t> (</a:t>
            </a:r>
            <a:r>
              <a:rPr lang="en-US" dirty="0" err="1" smtClean="0"/>
              <a:t>ROLAP</a:t>
            </a:r>
            <a:r>
              <a:rPr lang="en-US" dirty="0" smtClean="0"/>
              <a:t>), while multidimensional arrays are used as the basic data structure in multidimensional </a:t>
            </a:r>
            <a:r>
              <a:rPr lang="en-US" dirty="0" err="1" smtClean="0"/>
              <a:t>OLAP</a:t>
            </a:r>
            <a:r>
              <a:rPr lang="en-US" dirty="0" smtClean="0"/>
              <a:t> (</a:t>
            </a:r>
            <a:r>
              <a:rPr lang="en-US" dirty="0" err="1" smtClean="0"/>
              <a:t>MOLAP</a:t>
            </a:r>
            <a:r>
              <a:rPr lang="en-US" dirty="0" smtClean="0"/>
              <a:t>)</a:t>
            </a:r>
            <a:endParaRPr lang="en-US" dirty="0"/>
          </a:p>
        </p:txBody>
      </p:sp>
      <p:sp>
        <p:nvSpPr>
          <p:cNvPr id="4" name="Slide Number Placeholder 3"/>
          <p:cNvSpPr>
            <a:spLocks noGrp="1"/>
          </p:cNvSpPr>
          <p:nvPr>
            <p:ph type="sldNum" sz="quarter" idx="12"/>
          </p:nvPr>
        </p:nvSpPr>
        <p:spPr/>
        <p:txBody>
          <a:bodyPr/>
          <a:lstStyle/>
          <a:p>
            <a:fld id="{083E95A6-E006-4BB3-B99A-FC70F8D3B357}"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General Strategies for Cube Computation</a:t>
            </a:r>
            <a:endParaRPr lang="en-US" sz="3600" dirty="0"/>
          </a:p>
        </p:txBody>
      </p:sp>
      <p:sp>
        <p:nvSpPr>
          <p:cNvPr id="3" name="Content Placeholder 2"/>
          <p:cNvSpPr>
            <a:spLocks noGrp="1"/>
          </p:cNvSpPr>
          <p:nvPr>
            <p:ph idx="1"/>
          </p:nvPr>
        </p:nvSpPr>
        <p:spPr/>
        <p:txBody>
          <a:bodyPr/>
          <a:lstStyle/>
          <a:p>
            <a:pPr algn="just"/>
            <a:r>
              <a:rPr lang="en-US" dirty="0" smtClean="0"/>
              <a:t>Optimization Technique 1: Sorting, hashing, and grouping</a:t>
            </a:r>
          </a:p>
          <a:p>
            <a:pPr lvl="1" algn="just"/>
            <a:r>
              <a:rPr lang="en-US" sz="2400" dirty="0" smtClean="0"/>
              <a:t>Sorting, hashing, and grouping operations should be applied to the dimension attributes in order to reorder and cluster related </a:t>
            </a:r>
            <a:r>
              <a:rPr lang="en-US" sz="2400" dirty="0" err="1" smtClean="0"/>
              <a:t>tuples</a:t>
            </a:r>
            <a:endParaRPr lang="en-US" sz="2400" dirty="0" smtClean="0"/>
          </a:p>
          <a:p>
            <a:pPr lvl="1" algn="just"/>
            <a:r>
              <a:rPr lang="en-US" sz="2400" dirty="0" smtClean="0"/>
              <a:t>In cube computation, aggregation is performed on the </a:t>
            </a:r>
            <a:r>
              <a:rPr lang="en-US" sz="2400" dirty="0" err="1" smtClean="0"/>
              <a:t>tuples</a:t>
            </a:r>
            <a:r>
              <a:rPr lang="en-US" sz="2400" dirty="0" smtClean="0"/>
              <a:t> (or cells) that share the same set of dimension values. Thus it is important to explore sorting, hashing, and grouping operations to access and group such data together to facilitate computation of such aggregates</a:t>
            </a:r>
            <a:endParaRPr lang="en-US" sz="2400" dirty="0"/>
          </a:p>
        </p:txBody>
      </p:sp>
      <p:sp>
        <p:nvSpPr>
          <p:cNvPr id="4" name="Slide Number Placeholder 3"/>
          <p:cNvSpPr>
            <a:spLocks noGrp="1"/>
          </p:cNvSpPr>
          <p:nvPr>
            <p:ph type="sldNum" sz="quarter" idx="12"/>
          </p:nvPr>
        </p:nvSpPr>
        <p:spPr/>
        <p:txBody>
          <a:bodyPr/>
          <a:lstStyle/>
          <a:p>
            <a:fld id="{083E95A6-E006-4BB3-B99A-FC70F8D3B357}"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t>For example, to compute total sales by </a:t>
            </a:r>
            <a:r>
              <a:rPr lang="en-US" sz="2800" i="1" dirty="0" smtClean="0"/>
              <a:t>branch, day, and item, it is more efficient to </a:t>
            </a:r>
            <a:r>
              <a:rPr lang="en-US" sz="2800" dirty="0" smtClean="0"/>
              <a:t>sort </a:t>
            </a:r>
            <a:r>
              <a:rPr lang="en-US" sz="2800" dirty="0" err="1" smtClean="0"/>
              <a:t>tuples</a:t>
            </a:r>
            <a:r>
              <a:rPr lang="en-US" sz="2800" dirty="0" smtClean="0"/>
              <a:t> or cells by </a:t>
            </a:r>
            <a:r>
              <a:rPr lang="en-US" sz="2800" i="1" dirty="0" smtClean="0"/>
              <a:t>branch, and then by day, and then group them according to the item name</a:t>
            </a:r>
          </a:p>
          <a:p>
            <a:pPr algn="just"/>
            <a:r>
              <a:rPr lang="en-US" sz="2800" dirty="0" smtClean="0"/>
              <a:t>This technique can also be further extended to perform shared-sorts (i.e., sharing sorting costs across multiple cuboids when sort-based methods are used), or to perform shared-partitions (i.e., sharing the partitioning cost </a:t>
            </a:r>
            <a:r>
              <a:rPr lang="en-US" sz="2800" dirty="0" err="1" smtClean="0"/>
              <a:t>acrossmultiple</a:t>
            </a:r>
            <a:r>
              <a:rPr lang="en-US" sz="2800" dirty="0" smtClean="0"/>
              <a:t> cuboids when </a:t>
            </a:r>
            <a:r>
              <a:rPr lang="en-US" sz="2800" dirty="0" err="1" smtClean="0"/>
              <a:t>hashbased</a:t>
            </a:r>
            <a:r>
              <a:rPr lang="en-US" sz="2800" dirty="0" smtClean="0"/>
              <a:t> algorithms are used)</a:t>
            </a:r>
            <a:endParaRPr lang="en-US" sz="2800" dirty="0"/>
          </a:p>
        </p:txBody>
      </p:sp>
      <p:sp>
        <p:nvSpPr>
          <p:cNvPr id="4" name="Slide Number Placeholder 3"/>
          <p:cNvSpPr>
            <a:spLocks noGrp="1"/>
          </p:cNvSpPr>
          <p:nvPr>
            <p:ph type="sldNum" sz="quarter" idx="12"/>
          </p:nvPr>
        </p:nvSpPr>
        <p:spPr/>
        <p:txBody>
          <a:bodyPr/>
          <a:lstStyle/>
          <a:p>
            <a:fld id="{083E95A6-E006-4BB3-B99A-FC70F8D3B357}"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Optimization Technique 2: Simultaneous aggregation and caching intermediate results.</a:t>
            </a:r>
            <a:endParaRPr lang="en-US" sz="2800" dirty="0"/>
          </a:p>
        </p:txBody>
      </p:sp>
      <p:sp>
        <p:nvSpPr>
          <p:cNvPr id="3" name="Content Placeholder 2"/>
          <p:cNvSpPr>
            <a:spLocks noGrp="1"/>
          </p:cNvSpPr>
          <p:nvPr>
            <p:ph idx="1"/>
          </p:nvPr>
        </p:nvSpPr>
        <p:spPr/>
        <p:txBody>
          <a:bodyPr>
            <a:noAutofit/>
          </a:bodyPr>
          <a:lstStyle/>
          <a:p>
            <a:pPr algn="just"/>
            <a:r>
              <a:rPr lang="en-US" sz="2800" dirty="0" smtClean="0"/>
              <a:t>In cube computation, it is efficient to compute higher-level aggregates from previously computed lower-level aggregates, rather than from the base fact table. Moreover, simultaneous aggregation from cached intermediate computation results may lead to the reduction of expensive disk I/O operations</a:t>
            </a:r>
          </a:p>
          <a:p>
            <a:pPr algn="just"/>
            <a:r>
              <a:rPr lang="en-US" sz="2800" dirty="0" smtClean="0"/>
              <a:t>For example, to compute sales by </a:t>
            </a:r>
            <a:r>
              <a:rPr lang="en-US" sz="2800" i="1" dirty="0" smtClean="0"/>
              <a:t>branch, we can use the intermediate results derived </a:t>
            </a:r>
            <a:r>
              <a:rPr lang="en-US" sz="2800" dirty="0" smtClean="0"/>
              <a:t>from the computation of a lower-level </a:t>
            </a:r>
            <a:r>
              <a:rPr lang="en-US" sz="2800" dirty="0" err="1" smtClean="0"/>
              <a:t>cuboid</a:t>
            </a:r>
            <a:r>
              <a:rPr lang="en-US" sz="2800" dirty="0" smtClean="0"/>
              <a:t>, such as sales by </a:t>
            </a:r>
            <a:r>
              <a:rPr lang="en-US" sz="2800" i="1" dirty="0" smtClean="0"/>
              <a:t>branch and day</a:t>
            </a:r>
            <a:endParaRPr lang="en-US" sz="2800" dirty="0"/>
          </a:p>
        </p:txBody>
      </p:sp>
      <p:sp>
        <p:nvSpPr>
          <p:cNvPr id="4" name="Slide Number Placeholder 3"/>
          <p:cNvSpPr>
            <a:spLocks noGrp="1"/>
          </p:cNvSpPr>
          <p:nvPr>
            <p:ph type="sldNum" sz="quarter" idx="12"/>
          </p:nvPr>
        </p:nvSpPr>
        <p:spPr/>
        <p:txBody>
          <a:bodyPr/>
          <a:lstStyle/>
          <a:p>
            <a:fld id="{083E95A6-E006-4BB3-B99A-FC70F8D3B357}"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Optimization Technique 3: Aggregation from the smallest child, when there exist</a:t>
            </a:r>
            <a:br>
              <a:rPr lang="en-US" sz="3200" dirty="0" smtClean="0"/>
            </a:br>
            <a:r>
              <a:rPr lang="en-US" sz="3200" dirty="0" smtClean="0"/>
              <a:t>multiple child cuboids</a:t>
            </a:r>
            <a:endParaRPr lang="en-US" sz="3200" dirty="0"/>
          </a:p>
        </p:txBody>
      </p:sp>
      <p:sp>
        <p:nvSpPr>
          <p:cNvPr id="3" name="Content Placeholder 2"/>
          <p:cNvSpPr>
            <a:spLocks noGrp="1"/>
          </p:cNvSpPr>
          <p:nvPr>
            <p:ph idx="1"/>
          </p:nvPr>
        </p:nvSpPr>
        <p:spPr/>
        <p:txBody>
          <a:bodyPr>
            <a:normAutofit/>
          </a:bodyPr>
          <a:lstStyle/>
          <a:p>
            <a:pPr algn="just"/>
            <a:r>
              <a:rPr lang="en-US" sz="2400" dirty="0" smtClean="0"/>
              <a:t>When there exist multiple child cuboids, it is usually more efficient to compute the desired parent (i.e., more generalized) </a:t>
            </a:r>
            <a:r>
              <a:rPr lang="en-US" sz="2400" dirty="0" err="1" smtClean="0"/>
              <a:t>cuboid</a:t>
            </a:r>
            <a:r>
              <a:rPr lang="en-US" sz="2400" dirty="0" smtClean="0"/>
              <a:t> from the smallest, previously computed child </a:t>
            </a:r>
            <a:r>
              <a:rPr lang="en-US" sz="2400" dirty="0" err="1" smtClean="0"/>
              <a:t>cuboid</a:t>
            </a:r>
            <a:endParaRPr lang="en-US" sz="2400" dirty="0" smtClean="0"/>
          </a:p>
          <a:p>
            <a:pPr algn="just"/>
            <a:r>
              <a:rPr lang="en-US" sz="2400" dirty="0" smtClean="0"/>
              <a:t>For example, to compute a sales </a:t>
            </a:r>
            <a:r>
              <a:rPr lang="en-US" sz="2400" dirty="0" err="1" smtClean="0"/>
              <a:t>cuboid,</a:t>
            </a:r>
            <a:r>
              <a:rPr lang="en-US" sz="2400" i="1" dirty="0" err="1" smtClean="0"/>
              <a:t>Cbranch</a:t>
            </a:r>
            <a:r>
              <a:rPr lang="en-US" sz="2400" i="1" dirty="0" smtClean="0"/>
              <a:t>, when there exist two previously computed </a:t>
            </a:r>
            <a:r>
              <a:rPr lang="en-US" sz="2400" dirty="0" smtClean="0"/>
              <a:t>cuboids, </a:t>
            </a:r>
            <a:r>
              <a:rPr lang="en-US" sz="2400" i="1" dirty="0" err="1" smtClean="0"/>
              <a:t>Cfbranch;yearg</a:t>
            </a:r>
            <a:r>
              <a:rPr lang="en-US" sz="2400" i="1" dirty="0" smtClean="0"/>
              <a:t> and </a:t>
            </a:r>
            <a:r>
              <a:rPr lang="en-US" sz="2400" i="1" dirty="0" err="1" smtClean="0"/>
              <a:t>Cfbranch;itemg</a:t>
            </a:r>
            <a:r>
              <a:rPr lang="en-US" sz="2400" i="1" dirty="0" smtClean="0"/>
              <a:t>, it is obviously more efficient to compute </a:t>
            </a:r>
            <a:r>
              <a:rPr lang="en-US" sz="2400" i="1" dirty="0" err="1" smtClean="0"/>
              <a:t>Cbranch</a:t>
            </a:r>
            <a:r>
              <a:rPr lang="en-US" sz="2400" i="1" dirty="0" smtClean="0"/>
              <a:t> from the former than from the latter if there are many more distinct items than </a:t>
            </a:r>
            <a:r>
              <a:rPr lang="en-US" sz="2400" dirty="0" smtClean="0"/>
              <a:t>distinct years</a:t>
            </a:r>
            <a:endParaRPr lang="en-US" sz="2400" dirty="0"/>
          </a:p>
        </p:txBody>
      </p:sp>
      <p:sp>
        <p:nvSpPr>
          <p:cNvPr id="4" name="Slide Number Placeholder 3"/>
          <p:cNvSpPr>
            <a:spLocks noGrp="1"/>
          </p:cNvSpPr>
          <p:nvPr>
            <p:ph type="sldNum" sz="quarter" idx="12"/>
          </p:nvPr>
        </p:nvSpPr>
        <p:spPr/>
        <p:txBody>
          <a:bodyPr/>
          <a:lstStyle/>
          <a:p>
            <a:fld id="{083E95A6-E006-4BB3-B99A-FC70F8D3B357}"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Optimization Technique 4: The </a:t>
            </a:r>
            <a:r>
              <a:rPr lang="en-US" sz="2800" dirty="0" err="1" smtClean="0"/>
              <a:t>Apriori</a:t>
            </a:r>
            <a:r>
              <a:rPr lang="en-US" sz="2800" dirty="0" smtClean="0"/>
              <a:t> pruning method can be explored to compute</a:t>
            </a:r>
            <a:br>
              <a:rPr lang="en-US" sz="2800" dirty="0" smtClean="0"/>
            </a:br>
            <a:r>
              <a:rPr lang="en-US" sz="2800" dirty="0" smtClean="0"/>
              <a:t>iceberg cubes efficiently</a:t>
            </a:r>
            <a:endParaRPr lang="en-US" sz="2800" dirty="0"/>
          </a:p>
        </p:txBody>
      </p:sp>
      <p:sp>
        <p:nvSpPr>
          <p:cNvPr id="3" name="Content Placeholder 2"/>
          <p:cNvSpPr>
            <a:spLocks noGrp="1"/>
          </p:cNvSpPr>
          <p:nvPr>
            <p:ph idx="1"/>
          </p:nvPr>
        </p:nvSpPr>
        <p:spPr/>
        <p:txBody>
          <a:bodyPr/>
          <a:lstStyle/>
          <a:p>
            <a:pPr algn="just"/>
            <a:r>
              <a:rPr lang="en-US" dirty="0" smtClean="0"/>
              <a:t>The </a:t>
            </a:r>
            <a:r>
              <a:rPr lang="en-US" dirty="0" err="1" smtClean="0"/>
              <a:t>Apriori</a:t>
            </a:r>
            <a:r>
              <a:rPr lang="en-US" dirty="0" smtClean="0"/>
              <a:t> </a:t>
            </a:r>
            <a:r>
              <a:rPr lang="en-US" dirty="0" err="1" smtClean="0"/>
              <a:t>property,3</a:t>
            </a:r>
            <a:r>
              <a:rPr lang="en-US" dirty="0" smtClean="0"/>
              <a:t> in the context of data cubes, states as follows: </a:t>
            </a:r>
            <a:r>
              <a:rPr lang="en-US" i="1" dirty="0" smtClean="0"/>
              <a:t>If a given cell does not satisfy minimum support, then no descendant (i.e., more specialized or detailed version) of the cell will satisfy minimum support either</a:t>
            </a:r>
            <a:endParaRPr lang="en-US" dirty="0"/>
          </a:p>
        </p:txBody>
      </p:sp>
      <p:sp>
        <p:nvSpPr>
          <p:cNvPr id="4" name="Slide Number Placeholder 3"/>
          <p:cNvSpPr>
            <a:spLocks noGrp="1"/>
          </p:cNvSpPr>
          <p:nvPr>
            <p:ph type="sldNum" sz="quarter" idx="12"/>
          </p:nvPr>
        </p:nvSpPr>
        <p:spPr/>
        <p:txBody>
          <a:bodyPr/>
          <a:lstStyle/>
          <a:p>
            <a:fld id="{083E95A6-E006-4BB3-B99A-FC70F8D3B357}"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Generalization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Process </a:t>
            </a:r>
            <a:r>
              <a:rPr lang="en-US" dirty="0"/>
              <a:t>that abstracts a large set of task-relevant data in a database </a:t>
            </a:r>
            <a:r>
              <a:rPr lang="en-US" dirty="0" smtClean="0"/>
              <a:t>from a </a:t>
            </a:r>
            <a:r>
              <a:rPr lang="en-US" dirty="0"/>
              <a:t>relatively low conceptual level to higher conceptual </a:t>
            </a:r>
            <a:r>
              <a:rPr lang="en-US" dirty="0" smtClean="0"/>
              <a:t>levels</a:t>
            </a:r>
          </a:p>
          <a:p>
            <a:pPr algn="just"/>
            <a:r>
              <a:rPr lang="en-US" dirty="0"/>
              <a:t>Data generalization summarizes data by replacing relatively low-level values (</a:t>
            </a:r>
            <a:r>
              <a:rPr lang="en-US" b="1" i="1" dirty="0">
                <a:solidFill>
                  <a:srgbClr val="FF0000"/>
                </a:solidFill>
              </a:rPr>
              <a:t>such </a:t>
            </a:r>
            <a:r>
              <a:rPr lang="en-US" b="1" i="1" dirty="0" smtClean="0">
                <a:solidFill>
                  <a:srgbClr val="FF0000"/>
                </a:solidFill>
              </a:rPr>
              <a:t>as numeric </a:t>
            </a:r>
            <a:r>
              <a:rPr lang="en-US" b="1" i="1" dirty="0">
                <a:solidFill>
                  <a:srgbClr val="FF0000"/>
                </a:solidFill>
              </a:rPr>
              <a:t>values for an attribute age</a:t>
            </a:r>
            <a:r>
              <a:rPr lang="en-US" dirty="0"/>
              <a:t>) with higher-level concepts (</a:t>
            </a:r>
            <a:r>
              <a:rPr lang="en-US" b="1" i="1" dirty="0">
                <a:solidFill>
                  <a:srgbClr val="FF0000"/>
                </a:solidFill>
              </a:rPr>
              <a:t>such as young, </a:t>
            </a:r>
            <a:r>
              <a:rPr lang="en-US" b="1" i="1" dirty="0" err="1" smtClean="0">
                <a:solidFill>
                  <a:srgbClr val="FF0000"/>
                </a:solidFill>
              </a:rPr>
              <a:t>middleaged</a:t>
            </a:r>
            <a:r>
              <a:rPr lang="en-US" b="1" i="1" dirty="0" smtClean="0">
                <a:solidFill>
                  <a:srgbClr val="FF0000"/>
                </a:solidFill>
              </a:rPr>
              <a:t>, and </a:t>
            </a:r>
            <a:r>
              <a:rPr lang="en-US" b="1" i="1" dirty="0">
                <a:solidFill>
                  <a:srgbClr val="FF0000"/>
                </a:solidFill>
              </a:rPr>
              <a:t>senior</a:t>
            </a:r>
            <a:r>
              <a:rPr lang="en-US" dirty="0"/>
              <a:t>)</a:t>
            </a:r>
          </a:p>
        </p:txBody>
      </p:sp>
      <p:sp>
        <p:nvSpPr>
          <p:cNvPr id="4" name="Slide Number Placeholder 3"/>
          <p:cNvSpPr>
            <a:spLocks noGrp="1"/>
          </p:cNvSpPr>
          <p:nvPr>
            <p:ph type="sldNum" sz="quarter" idx="12"/>
          </p:nvPr>
        </p:nvSpPr>
        <p:spPr/>
        <p:txBody>
          <a:bodyPr/>
          <a:lstStyle/>
          <a:p>
            <a:fld id="{C22E7CB3-F155-47EC-A8C2-546EA14841CB}"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Generalization...</a:t>
            </a:r>
            <a:endParaRPr lang="en-US" b="1" dirty="0"/>
          </a:p>
        </p:txBody>
      </p:sp>
      <p:sp>
        <p:nvSpPr>
          <p:cNvPr id="3" name="Content Placeholder 2"/>
          <p:cNvSpPr>
            <a:spLocks noGrp="1"/>
          </p:cNvSpPr>
          <p:nvPr>
            <p:ph idx="1"/>
          </p:nvPr>
        </p:nvSpPr>
        <p:spPr/>
        <p:txBody>
          <a:bodyPr/>
          <a:lstStyle/>
          <a:p>
            <a:pPr algn="just"/>
            <a:r>
              <a:rPr lang="en-US" altLang="zh-CN" b="1" u="sng" dirty="0" smtClean="0">
                <a:ea typeface="SimSun" pitchFamily="2" charset="-122"/>
              </a:rPr>
              <a:t>Approaches</a:t>
            </a:r>
          </a:p>
          <a:p>
            <a:pPr lvl="1" algn="just"/>
            <a:r>
              <a:rPr lang="en-US" altLang="zh-CN" dirty="0" smtClean="0">
                <a:ea typeface="SimSun" pitchFamily="2" charset="-122"/>
              </a:rPr>
              <a:t>Data cube approach(</a:t>
            </a:r>
            <a:r>
              <a:rPr lang="en-US" altLang="zh-CN" dirty="0" err="1" smtClean="0">
                <a:ea typeface="SimSun" pitchFamily="2" charset="-122"/>
              </a:rPr>
              <a:t>OLAP</a:t>
            </a:r>
            <a:r>
              <a:rPr lang="en-US" altLang="zh-CN" dirty="0" smtClean="0">
                <a:ea typeface="SimSun" pitchFamily="2" charset="-122"/>
              </a:rPr>
              <a:t> approach)</a:t>
            </a:r>
          </a:p>
          <a:p>
            <a:pPr lvl="1" algn="just"/>
            <a:r>
              <a:rPr lang="en-US" altLang="zh-CN" dirty="0" smtClean="0">
                <a:ea typeface="SimSun" pitchFamily="2" charset="-122"/>
              </a:rPr>
              <a:t>Attribute-oriented induction approach</a:t>
            </a:r>
          </a:p>
          <a:p>
            <a:pPr lvl="1" algn="just">
              <a:buNone/>
            </a:pPr>
            <a:endParaRPr lang="en-US"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Concept/Class Description</a:t>
            </a:r>
            <a:endParaRPr lang="en-US" b="1" dirty="0"/>
          </a:p>
        </p:txBody>
      </p:sp>
      <p:sp>
        <p:nvSpPr>
          <p:cNvPr id="3" name="Content Placeholder 2"/>
          <p:cNvSpPr>
            <a:spLocks noGrp="1"/>
          </p:cNvSpPr>
          <p:nvPr>
            <p:ph idx="1"/>
          </p:nvPr>
        </p:nvSpPr>
        <p:spPr/>
        <p:txBody>
          <a:bodyPr>
            <a:normAutofit/>
          </a:bodyPr>
          <a:lstStyle/>
          <a:p>
            <a:pPr algn="just"/>
            <a:r>
              <a:rPr lang="en-US" sz="2800" dirty="0"/>
              <a:t>Data can be associated with classes or </a:t>
            </a:r>
            <a:r>
              <a:rPr lang="en-US" sz="2800" dirty="0" smtClean="0"/>
              <a:t>concepts</a:t>
            </a:r>
          </a:p>
          <a:p>
            <a:pPr algn="just"/>
            <a:r>
              <a:rPr lang="en-US" sz="2800" dirty="0"/>
              <a:t>For example, in the </a:t>
            </a:r>
            <a:r>
              <a:rPr lang="en-US" sz="2800" b="1" i="1" dirty="0" err="1">
                <a:solidFill>
                  <a:srgbClr val="FF0000"/>
                </a:solidFill>
              </a:rPr>
              <a:t>AllElectronics</a:t>
            </a:r>
            <a:r>
              <a:rPr lang="en-US" sz="2800" dirty="0"/>
              <a:t> </a:t>
            </a:r>
            <a:r>
              <a:rPr lang="en-US" sz="2800" dirty="0" smtClean="0"/>
              <a:t>store, classes </a:t>
            </a:r>
            <a:r>
              <a:rPr lang="en-US" sz="2800" dirty="0"/>
              <a:t>of items for sale include </a:t>
            </a:r>
            <a:r>
              <a:rPr lang="en-US" sz="2800" b="1" i="1" dirty="0" smtClean="0">
                <a:solidFill>
                  <a:srgbClr val="FF0000"/>
                </a:solidFill>
              </a:rPr>
              <a:t>computers</a:t>
            </a:r>
            <a:r>
              <a:rPr lang="en-US" sz="2800" dirty="0" smtClean="0"/>
              <a:t> and </a:t>
            </a:r>
            <a:r>
              <a:rPr lang="en-US" sz="2800" b="1" i="1" dirty="0">
                <a:solidFill>
                  <a:srgbClr val="FF0000"/>
                </a:solidFill>
              </a:rPr>
              <a:t>printers</a:t>
            </a:r>
            <a:r>
              <a:rPr lang="en-US" sz="2800" dirty="0"/>
              <a:t>, and concepts of </a:t>
            </a:r>
            <a:r>
              <a:rPr lang="en-US" sz="2800" dirty="0" smtClean="0"/>
              <a:t>customers include </a:t>
            </a:r>
            <a:r>
              <a:rPr lang="en-US" sz="2800" b="1" i="1" dirty="0" err="1" smtClean="0">
                <a:solidFill>
                  <a:srgbClr val="FF0000"/>
                </a:solidFill>
              </a:rPr>
              <a:t>bigSpenders</a:t>
            </a:r>
            <a:r>
              <a:rPr lang="en-US" sz="2800" dirty="0" smtClean="0"/>
              <a:t> </a:t>
            </a:r>
            <a:r>
              <a:rPr lang="en-US" sz="2800" dirty="0"/>
              <a:t>and </a:t>
            </a:r>
            <a:r>
              <a:rPr lang="en-US" sz="2800" b="1" i="1" dirty="0" err="1" smtClean="0">
                <a:solidFill>
                  <a:srgbClr val="FF0000"/>
                </a:solidFill>
              </a:rPr>
              <a:t>budgetSpenders</a:t>
            </a:r>
            <a:endParaRPr lang="en-US" sz="2800" b="1" i="1" dirty="0" smtClean="0">
              <a:solidFill>
                <a:srgbClr val="FF0000"/>
              </a:solidFill>
            </a:endParaRPr>
          </a:p>
          <a:p>
            <a:pPr algn="just"/>
            <a:r>
              <a:rPr lang="en-US" sz="2800" dirty="0"/>
              <a:t>It can be useful to describe individual classes and </a:t>
            </a:r>
            <a:r>
              <a:rPr lang="en-US" sz="2800" dirty="0" smtClean="0"/>
              <a:t>concepts in summarized</a:t>
            </a:r>
          </a:p>
          <a:p>
            <a:pPr algn="just"/>
            <a:r>
              <a:rPr lang="en-US" sz="2800" dirty="0" smtClean="0"/>
              <a:t>Such </a:t>
            </a:r>
            <a:r>
              <a:rPr lang="en-US" sz="2800" dirty="0"/>
              <a:t>descriptions of a class </a:t>
            </a:r>
            <a:r>
              <a:rPr lang="en-US" sz="2800" dirty="0" smtClean="0"/>
              <a:t>or a </a:t>
            </a:r>
            <a:r>
              <a:rPr lang="en-US" sz="2800" dirty="0"/>
              <a:t>concept are called class/concept descriptions</a:t>
            </a:r>
          </a:p>
        </p:txBody>
      </p:sp>
      <p:sp>
        <p:nvSpPr>
          <p:cNvPr id="4" name="Slide Number Placeholder 3"/>
          <p:cNvSpPr>
            <a:spLocks noGrp="1"/>
          </p:cNvSpPr>
          <p:nvPr>
            <p:ph type="sldNum" sz="quarter" idx="12"/>
          </p:nvPr>
        </p:nvSpPr>
        <p:spPr/>
        <p:txBody>
          <a:bodyPr/>
          <a:lstStyle/>
          <a:p>
            <a:fld id="{C22E7CB3-F155-47EC-A8C2-546EA14841CB}"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Cube Computation</a:t>
            </a:r>
            <a:endParaRPr lang="en-US" b="1" dirty="0"/>
          </a:p>
        </p:txBody>
      </p:sp>
      <p:sp>
        <p:nvSpPr>
          <p:cNvPr id="3" name="Content Placeholder 2"/>
          <p:cNvSpPr>
            <a:spLocks noGrp="1"/>
          </p:cNvSpPr>
          <p:nvPr>
            <p:ph idx="1"/>
          </p:nvPr>
        </p:nvSpPr>
        <p:spPr/>
        <p:txBody>
          <a:bodyPr/>
          <a:lstStyle/>
          <a:p>
            <a:pPr algn="just"/>
            <a:r>
              <a:rPr lang="en-US" dirty="0"/>
              <a:t>Data cube computation is an essential task in data warehouse implementation. </a:t>
            </a:r>
            <a:r>
              <a:rPr lang="en-US" dirty="0" smtClean="0"/>
              <a:t>The pre computation </a:t>
            </a:r>
            <a:r>
              <a:rPr lang="en-US" dirty="0"/>
              <a:t>of all or part of a data cube can greatly reduce the response time </a:t>
            </a:r>
            <a:r>
              <a:rPr lang="en-US" dirty="0" smtClean="0"/>
              <a:t>and enhance </a:t>
            </a:r>
            <a:r>
              <a:rPr lang="en-US" dirty="0"/>
              <a:t>the performance of on-line </a:t>
            </a:r>
            <a:r>
              <a:rPr lang="en-US" dirty="0" smtClean="0"/>
              <a:t>analytical processing</a:t>
            </a:r>
          </a:p>
          <a:p>
            <a:pPr algn="just"/>
            <a:r>
              <a:rPr lang="en-US" dirty="0"/>
              <a:t>C</a:t>
            </a:r>
            <a:r>
              <a:rPr lang="en-US" dirty="0" smtClean="0"/>
              <a:t>hallenging </a:t>
            </a:r>
            <a:r>
              <a:rPr lang="en-US" dirty="0"/>
              <a:t>because it may require substantial computational time and storage</a:t>
            </a:r>
          </a:p>
        </p:txBody>
      </p:sp>
      <p:sp>
        <p:nvSpPr>
          <p:cNvPr id="4" name="Slide Number Placeholder 3"/>
          <p:cNvSpPr>
            <a:spLocks noGrp="1"/>
          </p:cNvSpPr>
          <p:nvPr>
            <p:ph type="sldNum" sz="quarter" idx="12"/>
          </p:nvPr>
        </p:nvSpPr>
        <p:spPr/>
        <p:txBody>
          <a:bodyPr/>
          <a:lstStyle/>
          <a:p>
            <a:fld id="{083E95A6-E006-4BB3-B99A-FC70F8D3B357}"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Concept/Class </a:t>
            </a:r>
            <a:r>
              <a:rPr lang="en-US" b="1" dirty="0" smtClean="0"/>
              <a:t>Description…</a:t>
            </a:r>
            <a:endParaRPr lang="en-US" b="1" dirty="0"/>
          </a:p>
        </p:txBody>
      </p:sp>
      <p:sp>
        <p:nvSpPr>
          <p:cNvPr id="3" name="Content Placeholder 2"/>
          <p:cNvSpPr>
            <a:spLocks noGrp="1"/>
          </p:cNvSpPr>
          <p:nvPr>
            <p:ph idx="1"/>
          </p:nvPr>
        </p:nvSpPr>
        <p:spPr/>
        <p:txBody>
          <a:bodyPr/>
          <a:lstStyle/>
          <a:p>
            <a:r>
              <a:rPr lang="en-US" dirty="0"/>
              <a:t>These descriptions can be </a:t>
            </a:r>
            <a:r>
              <a:rPr lang="en-US" dirty="0" smtClean="0"/>
              <a:t>derived through</a:t>
            </a:r>
          </a:p>
          <a:p>
            <a:pPr lvl="1"/>
            <a:r>
              <a:rPr lang="en-US" dirty="0" smtClean="0"/>
              <a:t>Data Characterization</a:t>
            </a:r>
          </a:p>
          <a:p>
            <a:pPr lvl="1"/>
            <a:r>
              <a:rPr lang="en-US" dirty="0" smtClean="0"/>
              <a:t>Data Discrimination</a:t>
            </a:r>
          </a:p>
          <a:p>
            <a:pPr lvl="1">
              <a:buNone/>
            </a:pPr>
            <a:endParaRPr lang="en-US"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Characterization</a:t>
            </a:r>
            <a:endParaRPr lang="en-US" b="1" dirty="0"/>
          </a:p>
        </p:txBody>
      </p:sp>
      <p:sp>
        <p:nvSpPr>
          <p:cNvPr id="3" name="Content Placeholder 2"/>
          <p:cNvSpPr>
            <a:spLocks noGrp="1"/>
          </p:cNvSpPr>
          <p:nvPr>
            <p:ph idx="1"/>
          </p:nvPr>
        </p:nvSpPr>
        <p:spPr/>
        <p:txBody>
          <a:bodyPr>
            <a:noAutofit/>
          </a:bodyPr>
          <a:lstStyle/>
          <a:p>
            <a:pPr algn="just"/>
            <a:r>
              <a:rPr lang="en-US" sz="2800" dirty="0"/>
              <a:t>I</a:t>
            </a:r>
            <a:r>
              <a:rPr lang="en-US" sz="2800" dirty="0" smtClean="0"/>
              <a:t>s </a:t>
            </a:r>
            <a:r>
              <a:rPr lang="en-US" sz="2800" dirty="0"/>
              <a:t>a summarization of the general characteristics or features </a:t>
            </a:r>
            <a:r>
              <a:rPr lang="en-US" sz="2800" dirty="0" smtClean="0"/>
              <a:t>of a </a:t>
            </a:r>
            <a:r>
              <a:rPr lang="en-US" sz="2800" dirty="0"/>
              <a:t>target class of </a:t>
            </a:r>
            <a:r>
              <a:rPr lang="en-US" sz="2800" dirty="0" smtClean="0"/>
              <a:t>data</a:t>
            </a:r>
          </a:p>
          <a:p>
            <a:pPr algn="just"/>
            <a:r>
              <a:rPr lang="en-US" sz="2800" dirty="0" smtClean="0"/>
              <a:t>Includes process Statistical Measures (</a:t>
            </a:r>
            <a:r>
              <a:rPr lang="en-US" sz="2800" dirty="0" smtClean="0"/>
              <a:t>Mean, </a:t>
            </a:r>
            <a:r>
              <a:rPr lang="en-US" sz="2800" dirty="0" smtClean="0"/>
              <a:t>Median, Mode, Standard Deviation) , OLAP operation like Roll Up</a:t>
            </a:r>
          </a:p>
          <a:p>
            <a:pPr algn="just"/>
            <a:r>
              <a:rPr lang="en-US" sz="2800" dirty="0" smtClean="0"/>
              <a:t>Example (</a:t>
            </a:r>
            <a:r>
              <a:rPr lang="en-US" sz="2400" i="1" dirty="0"/>
              <a:t>A data mining system should be able to produce a </a:t>
            </a:r>
            <a:r>
              <a:rPr lang="en-US" sz="2400" i="1" dirty="0" smtClean="0"/>
              <a:t>description summarizing </a:t>
            </a:r>
            <a:r>
              <a:rPr lang="en-US" sz="2400" i="1" dirty="0"/>
              <a:t>the characteristics of customers who spend more than $1,000 a year </a:t>
            </a:r>
            <a:r>
              <a:rPr lang="en-US" sz="2400" i="1" dirty="0" smtClean="0"/>
              <a:t>at </a:t>
            </a:r>
            <a:r>
              <a:rPr lang="en-US" sz="2400" i="1" dirty="0" err="1" smtClean="0"/>
              <a:t>AllElectronics</a:t>
            </a:r>
            <a:r>
              <a:rPr lang="en-US" sz="2400" i="1" dirty="0"/>
              <a:t>. The result could be a general profile of the customers, such as they </a:t>
            </a:r>
            <a:r>
              <a:rPr lang="en-US" sz="2400" i="1" dirty="0" smtClean="0"/>
              <a:t>are 40–50 </a:t>
            </a:r>
            <a:r>
              <a:rPr lang="en-US" sz="2400" i="1" dirty="0"/>
              <a:t>years old, employed, and have excellent credit ratings</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Discrimination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I</a:t>
            </a:r>
            <a:r>
              <a:rPr lang="en-US" dirty="0" smtClean="0"/>
              <a:t>s </a:t>
            </a:r>
            <a:r>
              <a:rPr lang="en-US" dirty="0"/>
              <a:t>a comparison of the general features of target class data </a:t>
            </a:r>
            <a:r>
              <a:rPr lang="en-US" dirty="0" smtClean="0"/>
              <a:t>objects with </a:t>
            </a:r>
            <a:r>
              <a:rPr lang="en-US" dirty="0"/>
              <a:t>the general features of objects from </a:t>
            </a:r>
            <a:r>
              <a:rPr lang="en-US" dirty="0" smtClean="0"/>
              <a:t>one </a:t>
            </a:r>
            <a:r>
              <a:rPr lang="en-US" dirty="0"/>
              <a:t>or a set of contrasting </a:t>
            </a:r>
            <a:r>
              <a:rPr lang="en-US" dirty="0" smtClean="0"/>
              <a:t>classes</a:t>
            </a:r>
          </a:p>
          <a:p>
            <a:pPr algn="just"/>
            <a:r>
              <a:rPr lang="en-US" dirty="0"/>
              <a:t>For example, </a:t>
            </a:r>
            <a:r>
              <a:rPr lang="en-US" i="1" dirty="0"/>
              <a:t>the user may like to compare the </a:t>
            </a:r>
            <a:r>
              <a:rPr lang="en-US" i="1" dirty="0" smtClean="0"/>
              <a:t>general features </a:t>
            </a:r>
            <a:r>
              <a:rPr lang="en-US" i="1" dirty="0"/>
              <a:t>of software products whose sales increased by 10% in the last year with </a:t>
            </a:r>
            <a:r>
              <a:rPr lang="en-US" i="1" dirty="0" smtClean="0"/>
              <a:t>those whose </a:t>
            </a:r>
            <a:r>
              <a:rPr lang="en-US" i="1" dirty="0"/>
              <a:t>sales decreased by at least 30% during the same period</a:t>
            </a:r>
          </a:p>
        </p:txBody>
      </p:sp>
      <p:sp>
        <p:nvSpPr>
          <p:cNvPr id="4" name="Slide Number Placeholder 3"/>
          <p:cNvSpPr>
            <a:spLocks noGrp="1"/>
          </p:cNvSpPr>
          <p:nvPr>
            <p:ph type="sldNum" sz="quarter" idx="12"/>
          </p:nvPr>
        </p:nvSpPr>
        <p:spPr/>
        <p:txBody>
          <a:bodyPr/>
          <a:lstStyle/>
          <a:p>
            <a:fld id="{C22E7CB3-F155-47EC-A8C2-546EA14841C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smtClean="0">
                <a:ea typeface="SimSun" pitchFamily="2" charset="-122"/>
              </a:rPr>
              <a:t>Attribute-Oriented </a:t>
            </a:r>
            <a:r>
              <a:rPr lang="en-US" altLang="zh-CN" sz="4000" b="1" dirty="0">
                <a:ea typeface="SimSun" pitchFamily="2" charset="-122"/>
              </a:rPr>
              <a:t>I</a:t>
            </a:r>
            <a:r>
              <a:rPr lang="en-US" altLang="zh-CN" sz="4000" b="1" dirty="0" smtClean="0">
                <a:ea typeface="SimSun" pitchFamily="2" charset="-122"/>
              </a:rPr>
              <a:t>nduction </a:t>
            </a:r>
            <a:r>
              <a:rPr lang="en-US" altLang="zh-CN" sz="4000" b="1" dirty="0" smtClean="0">
                <a:ea typeface="SimSun" pitchFamily="2" charset="-122"/>
              </a:rPr>
              <a:t>(AOI) Approach</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The data </a:t>
            </a:r>
            <a:r>
              <a:rPr lang="en-US" sz="2400" dirty="0"/>
              <a:t>cube approach is essentially based on </a:t>
            </a:r>
            <a:r>
              <a:rPr lang="en-US" sz="2400" i="1" dirty="0"/>
              <a:t>materialized views of the data, which </a:t>
            </a:r>
            <a:r>
              <a:rPr lang="en-US" sz="2400" i="1" dirty="0" smtClean="0"/>
              <a:t>typically </a:t>
            </a:r>
            <a:r>
              <a:rPr lang="en-US" sz="2400" dirty="0" smtClean="0"/>
              <a:t>have </a:t>
            </a:r>
            <a:r>
              <a:rPr lang="en-US" sz="2400" dirty="0"/>
              <a:t>been </a:t>
            </a:r>
            <a:r>
              <a:rPr lang="en-US" sz="2400" dirty="0" err="1"/>
              <a:t>precomputed</a:t>
            </a:r>
            <a:r>
              <a:rPr lang="en-US" sz="2400" dirty="0"/>
              <a:t> in a data </a:t>
            </a:r>
            <a:r>
              <a:rPr lang="en-US" sz="2400" dirty="0" smtClean="0"/>
              <a:t>warehouse (</a:t>
            </a:r>
            <a:r>
              <a:rPr lang="en-US" sz="2400" i="1" dirty="0" err="1" smtClean="0"/>
              <a:t>i.e</a:t>
            </a:r>
            <a:r>
              <a:rPr lang="en-US" sz="2400" i="1" dirty="0" smtClean="0"/>
              <a:t> materialized view of data cube</a:t>
            </a:r>
            <a:r>
              <a:rPr lang="en-US" sz="2400" dirty="0" smtClean="0"/>
              <a:t>)</a:t>
            </a:r>
            <a:endParaRPr lang="en-US" sz="2400" dirty="0" smtClean="0"/>
          </a:p>
          <a:p>
            <a:pPr algn="just">
              <a:lnSpc>
                <a:spcPct val="110000"/>
              </a:lnSpc>
            </a:pPr>
            <a:r>
              <a:rPr lang="en-US" altLang="zh-CN" sz="2400" dirty="0" smtClean="0">
                <a:ea typeface="SimSun" pitchFamily="2" charset="-122"/>
              </a:rPr>
              <a:t>How it is </a:t>
            </a:r>
            <a:r>
              <a:rPr lang="en-US" altLang="zh-CN" sz="2400" dirty="0" smtClean="0">
                <a:ea typeface="SimSun" pitchFamily="2" charset="-122"/>
              </a:rPr>
              <a:t>done (</a:t>
            </a:r>
            <a:r>
              <a:rPr lang="en-US" altLang="zh-CN" sz="2400" i="1" dirty="0" smtClean="0">
                <a:ea typeface="SimSun" pitchFamily="2" charset="-122"/>
              </a:rPr>
              <a:t>General idea </a:t>
            </a:r>
            <a:r>
              <a:rPr lang="en-US" altLang="zh-CN" sz="2400" i="1" dirty="0" smtClean="0">
                <a:ea typeface="SimSun" pitchFamily="2" charset="-122"/>
              </a:rPr>
              <a:t>of AOI</a:t>
            </a:r>
            <a:r>
              <a:rPr lang="en-US" altLang="zh-CN" sz="2400" dirty="0" smtClean="0">
                <a:ea typeface="SimSun" pitchFamily="2" charset="-122"/>
              </a:rPr>
              <a:t>)?</a:t>
            </a:r>
            <a:endParaRPr lang="en-US" altLang="zh-CN" sz="2400" dirty="0" smtClean="0">
              <a:ea typeface="SimSun" pitchFamily="2" charset="-122"/>
            </a:endParaRPr>
          </a:p>
          <a:p>
            <a:pPr lvl="1" algn="just">
              <a:lnSpc>
                <a:spcPct val="110000"/>
              </a:lnSpc>
            </a:pPr>
            <a:r>
              <a:rPr lang="en-US" altLang="zh-CN" sz="2400" dirty="0" smtClean="0">
                <a:ea typeface="SimSun" pitchFamily="2" charset="-122"/>
              </a:rPr>
              <a:t>Collect the task-relevant data </a:t>
            </a:r>
          </a:p>
          <a:p>
            <a:pPr lvl="1" algn="just">
              <a:lnSpc>
                <a:spcPct val="110000"/>
              </a:lnSpc>
            </a:pPr>
            <a:r>
              <a:rPr lang="en-US" altLang="zh-CN" sz="2400" dirty="0" smtClean="0">
                <a:ea typeface="SimSun" pitchFamily="2" charset="-122"/>
              </a:rPr>
              <a:t>Perform generalization by </a:t>
            </a:r>
            <a:r>
              <a:rPr lang="en-US" altLang="zh-CN" sz="2400" b="1" i="1" u="sng" dirty="0" smtClean="0">
                <a:ea typeface="SimSun" pitchFamily="2" charset="-122"/>
              </a:rPr>
              <a:t>attribute removal</a:t>
            </a:r>
            <a:r>
              <a:rPr lang="en-US" altLang="zh-CN" sz="2400" dirty="0" smtClean="0">
                <a:ea typeface="SimSun" pitchFamily="2" charset="-122"/>
              </a:rPr>
              <a:t> or </a:t>
            </a:r>
            <a:r>
              <a:rPr lang="en-US" altLang="zh-CN" sz="2400" b="1" i="1" u="sng" dirty="0" smtClean="0">
                <a:ea typeface="SimSun" pitchFamily="2" charset="-122"/>
              </a:rPr>
              <a:t>attribute generalization</a:t>
            </a:r>
            <a:endParaRPr lang="en-US" altLang="zh-CN" sz="2400" b="1" i="1" dirty="0" smtClean="0">
              <a:ea typeface="SimSun" pitchFamily="2" charset="-122"/>
            </a:endParaRPr>
          </a:p>
          <a:p>
            <a:pPr lvl="1" algn="just">
              <a:lnSpc>
                <a:spcPct val="110000"/>
              </a:lnSpc>
            </a:pPr>
            <a:r>
              <a:rPr lang="en-US" altLang="zh-CN" sz="2400" dirty="0" smtClean="0">
                <a:ea typeface="SimSun" pitchFamily="2" charset="-122"/>
              </a:rPr>
              <a:t>Apply aggregation by merging identical, generalized </a:t>
            </a:r>
            <a:r>
              <a:rPr lang="en-US" altLang="zh-CN" sz="2400" dirty="0" err="1" smtClean="0">
                <a:ea typeface="SimSun" pitchFamily="2" charset="-122"/>
              </a:rPr>
              <a:t>tuples</a:t>
            </a:r>
            <a:r>
              <a:rPr lang="en-US" altLang="zh-CN" sz="2400" dirty="0" smtClean="0">
                <a:ea typeface="SimSun" pitchFamily="2" charset="-122"/>
              </a:rPr>
              <a:t> and accumulating their respective counts</a:t>
            </a:r>
          </a:p>
          <a:p>
            <a:pPr lvl="1" algn="just">
              <a:lnSpc>
                <a:spcPct val="110000"/>
              </a:lnSpc>
            </a:pPr>
            <a:r>
              <a:rPr lang="en-US" altLang="zh-CN" sz="2400" dirty="0" smtClean="0">
                <a:ea typeface="SimSun" pitchFamily="2" charset="-122"/>
              </a:rPr>
              <a:t>Interactive presentation with users</a:t>
            </a:r>
          </a:p>
          <a:p>
            <a:pPr algn="just"/>
            <a:endParaRPr lang="en-US" sz="2400"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b="1" dirty="0" smtClean="0">
                <a:ea typeface="SimSun" pitchFamily="2" charset="-122"/>
              </a:rPr>
              <a:t>Attribute-Oriented Induction Approach(Example)</a:t>
            </a:r>
            <a:endParaRPr lang="en-US" sz="3200" b="1" dirty="0"/>
          </a:p>
        </p:txBody>
      </p:sp>
      <p:sp>
        <p:nvSpPr>
          <p:cNvPr id="3" name="Content Placeholder 2"/>
          <p:cNvSpPr>
            <a:spLocks noGrp="1"/>
          </p:cNvSpPr>
          <p:nvPr>
            <p:ph idx="1"/>
          </p:nvPr>
        </p:nvSpPr>
        <p:spPr/>
        <p:txBody>
          <a:bodyPr>
            <a:noAutofit/>
          </a:bodyPr>
          <a:lstStyle/>
          <a:p>
            <a:pPr algn="just"/>
            <a:r>
              <a:rPr lang="en-US" sz="2400" dirty="0"/>
              <a:t>Suppose that a user would like to </a:t>
            </a:r>
            <a:r>
              <a:rPr lang="en-US" sz="2400" dirty="0" smtClean="0"/>
              <a:t>describe the </a:t>
            </a:r>
            <a:r>
              <a:rPr lang="en-US" sz="2400" dirty="0"/>
              <a:t>general characteristics of graduate students in the </a:t>
            </a:r>
            <a:r>
              <a:rPr lang="en-US" sz="2400" b="1" i="1" dirty="0"/>
              <a:t>Big University</a:t>
            </a:r>
            <a:r>
              <a:rPr lang="en-US" sz="2400" dirty="0"/>
              <a:t> database, given </a:t>
            </a:r>
            <a:r>
              <a:rPr lang="en-US" sz="2400" dirty="0" smtClean="0"/>
              <a:t>the attributes </a:t>
            </a:r>
            <a:r>
              <a:rPr lang="en-US" sz="2400" b="1" i="1" dirty="0">
                <a:solidFill>
                  <a:srgbClr val="FF0000"/>
                </a:solidFill>
              </a:rPr>
              <a:t>name, gender, major, </a:t>
            </a:r>
            <a:r>
              <a:rPr lang="en-US" sz="2400" b="1" i="1" dirty="0" err="1" smtClean="0">
                <a:solidFill>
                  <a:srgbClr val="FF0000"/>
                </a:solidFill>
              </a:rPr>
              <a:t>birth_place</a:t>
            </a:r>
            <a:r>
              <a:rPr lang="en-US" sz="2400" b="1" i="1" dirty="0">
                <a:solidFill>
                  <a:srgbClr val="FF0000"/>
                </a:solidFill>
              </a:rPr>
              <a:t>, </a:t>
            </a:r>
            <a:r>
              <a:rPr lang="en-US" sz="2400" b="1" i="1" dirty="0" err="1" smtClean="0">
                <a:solidFill>
                  <a:srgbClr val="FF0000"/>
                </a:solidFill>
              </a:rPr>
              <a:t>birth_date</a:t>
            </a:r>
            <a:r>
              <a:rPr lang="en-US" sz="2400" b="1" i="1" dirty="0">
                <a:solidFill>
                  <a:srgbClr val="FF0000"/>
                </a:solidFill>
              </a:rPr>
              <a:t>, residence, </a:t>
            </a:r>
            <a:r>
              <a:rPr lang="en-US" sz="2400" b="1" i="1" dirty="0" smtClean="0">
                <a:solidFill>
                  <a:srgbClr val="FF0000"/>
                </a:solidFill>
              </a:rPr>
              <a:t>phone</a:t>
            </a:r>
            <a:r>
              <a:rPr lang="en-US" sz="2400" b="1" i="1" dirty="0">
                <a:solidFill>
                  <a:srgbClr val="FF0000"/>
                </a:solidFill>
              </a:rPr>
              <a:t>#</a:t>
            </a:r>
            <a:r>
              <a:rPr lang="en-US" sz="2400" b="1" i="1" dirty="0" smtClean="0">
                <a:solidFill>
                  <a:srgbClr val="FF0000"/>
                </a:solidFill>
              </a:rPr>
              <a:t>, and </a:t>
            </a:r>
            <a:r>
              <a:rPr lang="en-US" sz="2400" b="1" i="1" dirty="0" err="1" smtClean="0">
                <a:solidFill>
                  <a:srgbClr val="FF0000"/>
                </a:solidFill>
              </a:rPr>
              <a:t>gpa</a:t>
            </a:r>
            <a:endParaRPr lang="en-US" sz="2400" b="1" i="1" dirty="0" smtClean="0">
              <a:solidFill>
                <a:srgbClr val="FF0000"/>
              </a:solidFill>
            </a:endParaRPr>
          </a:p>
          <a:p>
            <a:pPr algn="just"/>
            <a:r>
              <a:rPr lang="en-US" sz="2400" dirty="0" err="1" smtClean="0"/>
              <a:t>DMQL</a:t>
            </a:r>
            <a:r>
              <a:rPr lang="en-US" sz="2400" dirty="0" smtClean="0"/>
              <a:t> may like</a:t>
            </a:r>
          </a:p>
          <a:p>
            <a:pPr>
              <a:buNone/>
            </a:pPr>
            <a:r>
              <a:rPr lang="en-US" sz="2800" dirty="0" smtClean="0"/>
              <a:t>		</a:t>
            </a:r>
            <a:r>
              <a:rPr lang="en-US" sz="2000" i="1" dirty="0" smtClean="0"/>
              <a:t>use </a:t>
            </a:r>
            <a:r>
              <a:rPr lang="en-US" sz="2000" i="1" dirty="0"/>
              <a:t>Big University </a:t>
            </a:r>
            <a:r>
              <a:rPr lang="en-US" sz="2000" i="1" dirty="0" smtClean="0"/>
              <a:t>DB</a:t>
            </a:r>
          </a:p>
          <a:p>
            <a:pPr>
              <a:buNone/>
            </a:pPr>
            <a:r>
              <a:rPr lang="en-US" sz="2000" i="1" dirty="0"/>
              <a:t>	</a:t>
            </a:r>
            <a:r>
              <a:rPr lang="en-US" sz="2000" i="1" dirty="0" smtClean="0"/>
              <a:t>	mine </a:t>
            </a:r>
            <a:r>
              <a:rPr lang="en-US" sz="2000" i="1" dirty="0"/>
              <a:t>characteristics as “Science Students”</a:t>
            </a:r>
          </a:p>
          <a:p>
            <a:pPr>
              <a:buNone/>
            </a:pPr>
            <a:r>
              <a:rPr lang="en-US" sz="2000" i="1" dirty="0" smtClean="0"/>
              <a:t>		in </a:t>
            </a:r>
            <a:r>
              <a:rPr lang="en-US" sz="2000" i="1" dirty="0"/>
              <a:t>relevance to name, gender, major, </a:t>
            </a:r>
            <a:r>
              <a:rPr lang="en-US" sz="2000" i="1" dirty="0" err="1" smtClean="0"/>
              <a:t>birth_place</a:t>
            </a:r>
            <a:r>
              <a:rPr lang="en-US" sz="2000" i="1" dirty="0"/>
              <a:t>, </a:t>
            </a:r>
            <a:r>
              <a:rPr lang="en-US" sz="2000" i="1" dirty="0" err="1" smtClean="0"/>
              <a:t>birth_date</a:t>
            </a:r>
            <a:r>
              <a:rPr lang="en-US" sz="2000" i="1" dirty="0" smtClean="0"/>
              <a:t>, 			residence, phone</a:t>
            </a:r>
            <a:r>
              <a:rPr lang="en-US" sz="2000" i="1" dirty="0"/>
              <a:t>#, </a:t>
            </a:r>
            <a:r>
              <a:rPr lang="en-US" sz="2000" i="1" dirty="0" err="1" smtClean="0"/>
              <a:t>gpa</a:t>
            </a:r>
            <a:r>
              <a:rPr lang="en-US" sz="2000" i="1" dirty="0" smtClean="0"/>
              <a:t>	</a:t>
            </a:r>
            <a:endParaRPr lang="en-US" sz="2000" i="1" dirty="0"/>
          </a:p>
          <a:p>
            <a:pPr>
              <a:buNone/>
            </a:pPr>
            <a:r>
              <a:rPr lang="en-US" sz="2000" i="1" dirty="0" smtClean="0"/>
              <a:t>		from student</a:t>
            </a:r>
          </a:p>
          <a:p>
            <a:pPr>
              <a:buNone/>
            </a:pPr>
            <a:r>
              <a:rPr lang="en-US" sz="2000" i="1" dirty="0" smtClean="0"/>
              <a:t>		where </a:t>
            </a:r>
            <a:r>
              <a:rPr lang="en-US" sz="2000" i="1" dirty="0"/>
              <a:t>status in “graduate”</a:t>
            </a:r>
          </a:p>
          <a:p>
            <a:pPr algn="just">
              <a:buNone/>
            </a:pPr>
            <a:endParaRPr lang="en-US" sz="2800" b="1" i="1" dirty="0">
              <a:solidFill>
                <a:srgbClr val="FF0000"/>
              </a:solidFill>
            </a:endParaRPr>
          </a:p>
        </p:txBody>
      </p:sp>
      <p:sp>
        <p:nvSpPr>
          <p:cNvPr id="4" name="Slide Number Placeholder 3"/>
          <p:cNvSpPr>
            <a:spLocks noGrp="1"/>
          </p:cNvSpPr>
          <p:nvPr>
            <p:ph type="sldNum" sz="quarter" idx="12"/>
          </p:nvPr>
        </p:nvSpPr>
        <p:spPr/>
        <p:txBody>
          <a:bodyPr/>
          <a:lstStyle/>
          <a:p>
            <a:fld id="{C22E7CB3-F155-47EC-A8C2-546EA14841CB}" type="slidenum">
              <a:rPr lang="en-US" smtClean="0"/>
              <a:pPr/>
              <a:t>24</a:t>
            </a:fld>
            <a:endParaRPr lang="en-US"/>
          </a:p>
        </p:txBody>
      </p:sp>
      <p:sp>
        <p:nvSpPr>
          <p:cNvPr id="5" name="Footer Placeholder 4"/>
          <p:cNvSpPr>
            <a:spLocks noGrp="1"/>
          </p:cNvSpPr>
          <p:nvPr>
            <p:ph type="ftr" sz="quarter" idx="11"/>
          </p:nvPr>
        </p:nvSpPr>
        <p:spPr/>
        <p:txBody>
          <a:bodyPr/>
          <a:lstStyle/>
          <a:p>
            <a:r>
              <a:rPr lang="en-US" dirty="0" smtClean="0"/>
              <a:t>Data Warehousing and Data Mining:-Unit 4</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Task Relevant Data</a:t>
            </a:r>
            <a:endParaRPr lang="en-US" b="1" dirty="0"/>
          </a:p>
        </p:txBody>
      </p:sp>
      <p:sp>
        <p:nvSpPr>
          <p:cNvPr id="3" name="Content Placeholder 2"/>
          <p:cNvSpPr>
            <a:spLocks noGrp="1"/>
          </p:cNvSpPr>
          <p:nvPr>
            <p:ph idx="1"/>
          </p:nvPr>
        </p:nvSpPr>
        <p:spPr/>
        <p:txBody>
          <a:bodyPr>
            <a:normAutofit/>
          </a:bodyPr>
          <a:lstStyle/>
          <a:p>
            <a:pPr algn="just"/>
            <a:r>
              <a:rPr lang="en-US" sz="2000" dirty="0" smtClean="0"/>
              <a:t>Data for analysis</a:t>
            </a:r>
          </a:p>
          <a:p>
            <a:pPr algn="just"/>
            <a:r>
              <a:rPr lang="en-US" sz="2000" dirty="0" smtClean="0"/>
              <a:t>Data </a:t>
            </a:r>
            <a:r>
              <a:rPr lang="en-US" sz="2000" dirty="0"/>
              <a:t>are collected based on the information provided in the data mining query. Because </a:t>
            </a:r>
            <a:r>
              <a:rPr lang="en-US" sz="2000" dirty="0" smtClean="0"/>
              <a:t>a data </a:t>
            </a:r>
            <a:r>
              <a:rPr lang="en-US" sz="2000" dirty="0"/>
              <a:t>mining query is usually relevant to only a portion of the database, selecting the </a:t>
            </a:r>
            <a:r>
              <a:rPr lang="en-US" sz="2000" dirty="0" smtClean="0"/>
              <a:t>relevant set </a:t>
            </a:r>
            <a:r>
              <a:rPr lang="en-US" sz="2000" dirty="0"/>
              <a:t>of data not only makes mining more efficient, but also derives more </a:t>
            </a:r>
            <a:r>
              <a:rPr lang="en-US" sz="2000" dirty="0" smtClean="0"/>
              <a:t>meaningful results </a:t>
            </a:r>
            <a:r>
              <a:rPr lang="en-US" sz="2000" dirty="0"/>
              <a:t>than mining the entire </a:t>
            </a:r>
            <a:r>
              <a:rPr lang="en-US" sz="2000" dirty="0" smtClean="0"/>
              <a:t>database</a:t>
            </a:r>
          </a:p>
          <a:p>
            <a:pPr algn="just"/>
            <a:r>
              <a:rPr lang="en-US" sz="2000" dirty="0"/>
              <a:t>Specifying the set of relevant attributes (i.e., attributes for mining, as indicated </a:t>
            </a:r>
            <a:r>
              <a:rPr lang="en-US" sz="2000" dirty="0" smtClean="0"/>
              <a:t>in </a:t>
            </a:r>
            <a:r>
              <a:rPr lang="en-US" sz="2000" dirty="0" err="1" smtClean="0"/>
              <a:t>DMQL</a:t>
            </a:r>
            <a:r>
              <a:rPr lang="en-US" sz="2000" dirty="0" smtClean="0"/>
              <a:t> </a:t>
            </a:r>
            <a:r>
              <a:rPr lang="en-US" sz="2000" dirty="0"/>
              <a:t>with the in relevance to clause</a:t>
            </a:r>
            <a:r>
              <a:rPr lang="en-US" sz="2000" dirty="0" smtClean="0"/>
              <a:t>)</a:t>
            </a:r>
          </a:p>
          <a:p>
            <a:pPr algn="just"/>
            <a:r>
              <a:rPr lang="en-US" sz="2000" dirty="0"/>
              <a:t>For example, suppose that the </a:t>
            </a:r>
            <a:r>
              <a:rPr lang="en-US" sz="2000" dirty="0" smtClean="0"/>
              <a:t>dimension </a:t>
            </a:r>
            <a:r>
              <a:rPr lang="en-US" sz="2000" b="1" dirty="0" err="1" smtClean="0">
                <a:solidFill>
                  <a:srgbClr val="FF0000"/>
                </a:solidFill>
              </a:rPr>
              <a:t>birth_place</a:t>
            </a:r>
            <a:r>
              <a:rPr lang="en-US" sz="2000" i="1" dirty="0" smtClean="0"/>
              <a:t> </a:t>
            </a:r>
            <a:r>
              <a:rPr lang="en-US" sz="2000" i="1" dirty="0"/>
              <a:t>is defined by the attributes </a:t>
            </a:r>
            <a:r>
              <a:rPr lang="en-US" sz="2000" b="1" i="1" dirty="0">
                <a:solidFill>
                  <a:srgbClr val="FF0000"/>
                </a:solidFill>
              </a:rPr>
              <a:t>city, province or state, and country</a:t>
            </a:r>
            <a:r>
              <a:rPr lang="en-US" sz="2000" i="1" dirty="0"/>
              <a:t>. Of </a:t>
            </a:r>
            <a:r>
              <a:rPr lang="en-US" sz="2000" i="1" dirty="0" smtClean="0"/>
              <a:t>these </a:t>
            </a:r>
            <a:r>
              <a:rPr lang="en-US" sz="2000" dirty="0" smtClean="0"/>
              <a:t>attributes</a:t>
            </a:r>
            <a:r>
              <a:rPr lang="en-US" sz="2000" dirty="0"/>
              <a:t>, let’s say that the user has only thought to specify </a:t>
            </a:r>
            <a:r>
              <a:rPr lang="en-US" sz="2000" i="1" dirty="0"/>
              <a:t>city. In order to </a:t>
            </a:r>
            <a:r>
              <a:rPr lang="en-US" sz="2000" i="1" dirty="0" smtClean="0"/>
              <a:t>allow </a:t>
            </a:r>
            <a:r>
              <a:rPr lang="en-US" sz="2000" dirty="0" smtClean="0"/>
              <a:t>generalization </a:t>
            </a:r>
            <a:r>
              <a:rPr lang="en-US" sz="2000" dirty="0"/>
              <a:t>on the </a:t>
            </a:r>
            <a:r>
              <a:rPr lang="en-US" sz="2000" i="1" dirty="0" err="1" smtClean="0"/>
              <a:t>birth_place</a:t>
            </a:r>
            <a:r>
              <a:rPr lang="en-US" sz="2000" i="1" dirty="0" smtClean="0"/>
              <a:t> </a:t>
            </a:r>
            <a:r>
              <a:rPr lang="en-US" sz="2000" i="1" dirty="0"/>
              <a:t>dimension, the other attributes defining this </a:t>
            </a:r>
            <a:r>
              <a:rPr lang="en-US" sz="2000" i="1" dirty="0" smtClean="0"/>
              <a:t>dimension </a:t>
            </a:r>
            <a:r>
              <a:rPr lang="en-US" sz="2000" dirty="0" smtClean="0"/>
              <a:t>should </a:t>
            </a:r>
            <a:r>
              <a:rPr lang="en-US" sz="2000" dirty="0"/>
              <a:t>also be included</a:t>
            </a:r>
          </a:p>
        </p:txBody>
      </p:sp>
      <p:sp>
        <p:nvSpPr>
          <p:cNvPr id="4" name="Slide Number Placeholder 3"/>
          <p:cNvSpPr>
            <a:spLocks noGrp="1"/>
          </p:cNvSpPr>
          <p:nvPr>
            <p:ph type="sldNum" sz="quarter" idx="12"/>
          </p:nvPr>
        </p:nvSpPr>
        <p:spPr/>
        <p:txBody>
          <a:bodyPr/>
          <a:lstStyle/>
          <a:p>
            <a:fld id="{C22E7CB3-F155-47EC-A8C2-546EA14841CB}"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Task Relevant Data...</a:t>
            </a:r>
            <a:endParaRPr lang="en-US" b="1" dirty="0"/>
          </a:p>
        </p:txBody>
      </p:sp>
      <p:sp>
        <p:nvSpPr>
          <p:cNvPr id="3" name="Content Placeholder 2"/>
          <p:cNvSpPr>
            <a:spLocks noGrp="1"/>
          </p:cNvSpPr>
          <p:nvPr>
            <p:ph idx="1"/>
          </p:nvPr>
        </p:nvSpPr>
        <p:spPr/>
        <p:txBody>
          <a:bodyPr/>
          <a:lstStyle/>
          <a:p>
            <a:pPr algn="just"/>
            <a:r>
              <a:rPr lang="en-US" dirty="0"/>
              <a:t>This where clause </a:t>
            </a:r>
            <a:r>
              <a:rPr lang="en-US" dirty="0" smtClean="0"/>
              <a:t>implies that </a:t>
            </a:r>
            <a:r>
              <a:rPr lang="en-US" dirty="0"/>
              <a:t>a concept hierarchy exists for the attribute </a:t>
            </a:r>
            <a:r>
              <a:rPr lang="en-US" i="1" dirty="0"/>
              <a:t>status. Such a concept hierarchy </a:t>
            </a:r>
            <a:r>
              <a:rPr lang="en-US" i="1" dirty="0" smtClean="0"/>
              <a:t>organizes </a:t>
            </a:r>
            <a:r>
              <a:rPr lang="en-US" dirty="0" smtClean="0"/>
              <a:t>primitive-level </a:t>
            </a:r>
            <a:r>
              <a:rPr lang="en-US" dirty="0"/>
              <a:t>data values for </a:t>
            </a:r>
            <a:r>
              <a:rPr lang="en-US" i="1" dirty="0"/>
              <a:t>status, such as “M.Sc.”, “M.A.”, “M.B.A.”, “Ph.D.”, “B.Sc</a:t>
            </a:r>
            <a:r>
              <a:rPr lang="en-US" i="1" dirty="0" smtClean="0"/>
              <a:t>.”, “</a:t>
            </a:r>
            <a:r>
              <a:rPr lang="en-US" i="1" dirty="0"/>
              <a:t>B.A.”, into higher conceptual levels, such as “graduate” and “undergraduate</a:t>
            </a:r>
            <a:r>
              <a:rPr lang="en-US" i="1" dirty="0" smtClean="0"/>
              <a:t>.”</a:t>
            </a:r>
          </a:p>
        </p:txBody>
      </p:sp>
      <p:sp>
        <p:nvSpPr>
          <p:cNvPr id="4" name="Slide Number Placeholder 3"/>
          <p:cNvSpPr>
            <a:spLocks noGrp="1"/>
          </p:cNvSpPr>
          <p:nvPr>
            <p:ph type="sldNum" sz="quarter" idx="12"/>
          </p:nvPr>
        </p:nvSpPr>
        <p:spPr/>
        <p:txBody>
          <a:bodyPr/>
          <a:lstStyle/>
          <a:p>
            <a:fld id="{C22E7CB3-F155-47EC-A8C2-546EA14841CB}"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Task Relevant Data...</a:t>
            </a:r>
            <a:endParaRPr lang="en-US" b="1" dirty="0"/>
          </a:p>
        </p:txBody>
      </p:sp>
      <p:sp>
        <p:nvSpPr>
          <p:cNvPr id="3" name="Content Placeholder 2"/>
          <p:cNvSpPr>
            <a:spLocks noGrp="1"/>
          </p:cNvSpPr>
          <p:nvPr>
            <p:ph idx="1"/>
          </p:nvPr>
        </p:nvSpPr>
        <p:spPr/>
        <p:txBody>
          <a:bodyPr/>
          <a:lstStyle/>
          <a:p>
            <a:r>
              <a:rPr lang="en-US" sz="2000" b="1" u="sng" dirty="0" smtClean="0"/>
              <a:t>Now the query</a:t>
            </a:r>
          </a:p>
          <a:p>
            <a:pPr>
              <a:buNone/>
            </a:pPr>
            <a:r>
              <a:rPr lang="en-US" i="1" dirty="0" smtClean="0"/>
              <a:t>		</a:t>
            </a:r>
            <a:endParaRPr lang="en-US"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
        <p:nvSpPr>
          <p:cNvPr id="6" name="Rectangle 5"/>
          <p:cNvSpPr/>
          <p:nvPr/>
        </p:nvSpPr>
        <p:spPr>
          <a:xfrm>
            <a:off x="76200" y="1981200"/>
            <a:ext cx="3810000" cy="1600438"/>
          </a:xfrm>
          <a:prstGeom prst="rect">
            <a:avLst/>
          </a:prstGeom>
          <a:ln>
            <a:solidFill>
              <a:srgbClr val="000000"/>
            </a:solidFill>
          </a:ln>
        </p:spPr>
        <p:txBody>
          <a:bodyPr wrap="square">
            <a:spAutoFit/>
          </a:bodyPr>
          <a:lstStyle/>
          <a:p>
            <a:pPr>
              <a:buNone/>
            </a:pPr>
            <a:r>
              <a:rPr lang="en-US" sz="1400" i="1" dirty="0" smtClean="0"/>
              <a:t>use Big University DB</a:t>
            </a:r>
          </a:p>
          <a:p>
            <a:pPr>
              <a:buNone/>
            </a:pPr>
            <a:r>
              <a:rPr lang="en-US" sz="1400" i="1" dirty="0" smtClean="0"/>
              <a:t>mine </a:t>
            </a:r>
            <a:r>
              <a:rPr lang="en-US" sz="1400" i="1" dirty="0" smtClean="0"/>
              <a:t>characteristics as “Science Students”</a:t>
            </a:r>
          </a:p>
          <a:p>
            <a:pPr>
              <a:buNone/>
            </a:pPr>
            <a:r>
              <a:rPr lang="en-US" sz="1400" i="1" dirty="0" smtClean="0"/>
              <a:t>in </a:t>
            </a:r>
            <a:r>
              <a:rPr lang="en-US" sz="1400" i="1" dirty="0" smtClean="0"/>
              <a:t>relevance to name, gender, major, </a:t>
            </a:r>
            <a:r>
              <a:rPr lang="en-US" sz="1400" i="1" dirty="0" err="1" smtClean="0"/>
              <a:t>birth_place</a:t>
            </a:r>
            <a:r>
              <a:rPr lang="en-US" sz="1400" i="1" dirty="0" smtClean="0"/>
              <a:t>, </a:t>
            </a:r>
            <a:endParaRPr lang="en-US" sz="1400" i="1" dirty="0" smtClean="0"/>
          </a:p>
          <a:p>
            <a:pPr>
              <a:buNone/>
            </a:pPr>
            <a:r>
              <a:rPr lang="en-US" sz="1400" i="1" dirty="0" smtClean="0"/>
              <a:t> 	</a:t>
            </a:r>
            <a:r>
              <a:rPr lang="en-US" sz="1400" i="1" dirty="0" err="1" smtClean="0"/>
              <a:t>birth_date</a:t>
            </a:r>
            <a:r>
              <a:rPr lang="en-US" sz="1400" i="1" dirty="0" smtClean="0"/>
              <a:t>, 	</a:t>
            </a:r>
            <a:r>
              <a:rPr lang="en-US" sz="1400" i="1" dirty="0" smtClean="0"/>
              <a:t>residence</a:t>
            </a:r>
            <a:r>
              <a:rPr lang="en-US" sz="1400" i="1" dirty="0" smtClean="0"/>
              <a:t>, phone#, </a:t>
            </a:r>
            <a:r>
              <a:rPr lang="en-US" sz="1400" i="1" dirty="0" err="1" smtClean="0"/>
              <a:t>gpa</a:t>
            </a:r>
            <a:r>
              <a:rPr lang="en-US" sz="1400" i="1" dirty="0" smtClean="0"/>
              <a:t>	</a:t>
            </a:r>
            <a:endParaRPr lang="en-US" sz="1400" i="1" dirty="0" smtClean="0"/>
          </a:p>
          <a:p>
            <a:pPr>
              <a:buNone/>
            </a:pPr>
            <a:r>
              <a:rPr lang="en-US" sz="1400" i="1" dirty="0" smtClean="0"/>
              <a:t>from </a:t>
            </a:r>
            <a:r>
              <a:rPr lang="en-US" sz="1400" i="1" dirty="0" smtClean="0"/>
              <a:t>student</a:t>
            </a:r>
          </a:p>
          <a:p>
            <a:pPr>
              <a:buNone/>
            </a:pPr>
            <a:r>
              <a:rPr lang="en-US" sz="1400" i="1" dirty="0" smtClean="0"/>
              <a:t>where </a:t>
            </a:r>
            <a:r>
              <a:rPr lang="en-US" sz="1400" i="1" dirty="0" smtClean="0"/>
              <a:t>status in “graduate”</a:t>
            </a:r>
            <a:endParaRPr lang="en-US" sz="1400" dirty="0"/>
          </a:p>
        </p:txBody>
      </p:sp>
      <p:sp>
        <p:nvSpPr>
          <p:cNvPr id="7" name="Rectangle 6"/>
          <p:cNvSpPr/>
          <p:nvPr/>
        </p:nvSpPr>
        <p:spPr>
          <a:xfrm>
            <a:off x="5410200" y="2133600"/>
            <a:ext cx="4038600" cy="1169551"/>
          </a:xfrm>
          <a:prstGeom prst="rect">
            <a:avLst/>
          </a:prstGeom>
          <a:ln>
            <a:solidFill>
              <a:srgbClr val="000000"/>
            </a:solidFill>
          </a:ln>
        </p:spPr>
        <p:txBody>
          <a:bodyPr wrap="square">
            <a:spAutoFit/>
          </a:bodyPr>
          <a:lstStyle/>
          <a:p>
            <a:pPr>
              <a:buNone/>
            </a:pPr>
            <a:r>
              <a:rPr lang="en-US" sz="1400" i="1" dirty="0" smtClean="0"/>
              <a:t>use Big University DB</a:t>
            </a:r>
          </a:p>
          <a:p>
            <a:pPr>
              <a:buNone/>
            </a:pPr>
            <a:r>
              <a:rPr lang="en-US" sz="1400" i="1" dirty="0" smtClean="0"/>
              <a:t>select </a:t>
            </a:r>
            <a:r>
              <a:rPr lang="en-US" sz="1400" i="1" dirty="0" smtClean="0"/>
              <a:t>name, gender, major, birth </a:t>
            </a:r>
            <a:r>
              <a:rPr lang="en-US" sz="1400" i="1" dirty="0" smtClean="0"/>
              <a:t>_place</a:t>
            </a:r>
            <a:r>
              <a:rPr lang="en-US" sz="1400" i="1" dirty="0" smtClean="0"/>
              <a:t>, </a:t>
            </a:r>
            <a:endParaRPr lang="en-US" sz="1400" i="1" dirty="0" smtClean="0"/>
          </a:p>
          <a:p>
            <a:pPr>
              <a:buNone/>
            </a:pPr>
            <a:r>
              <a:rPr lang="en-US" sz="1400" i="1" dirty="0" smtClean="0"/>
              <a:t>	</a:t>
            </a:r>
            <a:r>
              <a:rPr lang="en-US" sz="1400" i="1" dirty="0" err="1" smtClean="0"/>
              <a:t>birth_date</a:t>
            </a:r>
            <a:r>
              <a:rPr lang="en-US" sz="1400" i="1" dirty="0" smtClean="0"/>
              <a:t>, 	</a:t>
            </a:r>
            <a:r>
              <a:rPr lang="en-US" sz="1400" i="1" dirty="0" smtClean="0"/>
              <a:t>residence</a:t>
            </a:r>
            <a:r>
              <a:rPr lang="en-US" sz="1400" i="1" dirty="0" smtClean="0"/>
              <a:t>, phone#, </a:t>
            </a:r>
            <a:r>
              <a:rPr lang="en-US" sz="1400" i="1" dirty="0" err="1" smtClean="0"/>
              <a:t>gpa</a:t>
            </a:r>
            <a:r>
              <a:rPr lang="en-US" sz="1400" i="1" dirty="0" smtClean="0"/>
              <a:t>	</a:t>
            </a:r>
          </a:p>
          <a:p>
            <a:pPr>
              <a:buNone/>
            </a:pPr>
            <a:r>
              <a:rPr lang="en-US" sz="1400" i="1" dirty="0" smtClean="0"/>
              <a:t>from </a:t>
            </a:r>
            <a:r>
              <a:rPr lang="en-US" sz="1400" i="1" dirty="0" smtClean="0"/>
              <a:t>student</a:t>
            </a:r>
          </a:p>
          <a:p>
            <a:pPr>
              <a:buNone/>
            </a:pPr>
            <a:r>
              <a:rPr lang="en-US" sz="1400" i="1" dirty="0" smtClean="0"/>
              <a:t>where </a:t>
            </a:r>
            <a:r>
              <a:rPr lang="en-US" sz="1400" i="1" dirty="0" smtClean="0"/>
              <a:t>status in {“M.Sc.”, “M.A.”, “M.B.A.”, “Ph.D.”}</a:t>
            </a:r>
            <a:endParaRPr lang="en-US" sz="1400" dirty="0"/>
          </a:p>
        </p:txBody>
      </p:sp>
      <p:pic>
        <p:nvPicPr>
          <p:cNvPr id="49153" name="Picture 1"/>
          <p:cNvPicPr>
            <a:picLocks noChangeAspect="1" noChangeArrowheads="1"/>
          </p:cNvPicPr>
          <p:nvPr/>
        </p:nvPicPr>
        <p:blipFill>
          <a:blip r:embed="rId2" cstate="print"/>
          <a:srcRect/>
          <a:stretch>
            <a:fillRect/>
          </a:stretch>
        </p:blipFill>
        <p:spPr bwMode="auto">
          <a:xfrm>
            <a:off x="2362200" y="4572000"/>
            <a:ext cx="6076950" cy="1295400"/>
          </a:xfrm>
          <a:prstGeom prst="rect">
            <a:avLst/>
          </a:prstGeom>
          <a:noFill/>
          <a:ln w="9525">
            <a:noFill/>
            <a:miter lim="800000"/>
            <a:headEnd/>
            <a:tailEnd/>
          </a:ln>
        </p:spPr>
      </p:pic>
      <p:cxnSp>
        <p:nvCxnSpPr>
          <p:cNvPr id="10" name="Straight Arrow Connector 9"/>
          <p:cNvCxnSpPr/>
          <p:nvPr/>
        </p:nvCxnSpPr>
        <p:spPr>
          <a:xfrm>
            <a:off x="4191000" y="2819400"/>
            <a:ext cx="1066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2971800"/>
            <a:ext cx="1155894" cy="369332"/>
          </a:xfrm>
          <a:prstGeom prst="rect">
            <a:avLst/>
          </a:prstGeom>
          <a:noFill/>
        </p:spPr>
        <p:txBody>
          <a:bodyPr wrap="none" rtlCol="0">
            <a:spAutoFit/>
          </a:bodyPr>
          <a:lstStyle/>
          <a:p>
            <a:r>
              <a:rPr lang="en-US" b="1" dirty="0" smtClean="0">
                <a:solidFill>
                  <a:srgbClr val="FF0000"/>
                </a:solidFill>
              </a:rPr>
              <a:t>Looks Like</a:t>
            </a:r>
            <a:endParaRPr lang="en-US" b="1" dirty="0">
              <a:solidFill>
                <a:srgbClr val="FF0000"/>
              </a:solidFill>
            </a:endParaRPr>
          </a:p>
        </p:txBody>
      </p:sp>
      <p:cxnSp>
        <p:nvCxnSpPr>
          <p:cNvPr id="12" name="Straight Arrow Connector 11"/>
          <p:cNvCxnSpPr/>
          <p:nvPr/>
        </p:nvCxnSpPr>
        <p:spPr>
          <a:xfrm>
            <a:off x="5791200" y="3429000"/>
            <a:ext cx="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67400" y="3669268"/>
            <a:ext cx="3269036" cy="369332"/>
          </a:xfrm>
          <a:prstGeom prst="rect">
            <a:avLst/>
          </a:prstGeom>
          <a:noFill/>
        </p:spPr>
        <p:txBody>
          <a:bodyPr wrap="none" rtlCol="0">
            <a:spAutoFit/>
          </a:bodyPr>
          <a:lstStyle/>
          <a:p>
            <a:r>
              <a:rPr lang="en-US" b="1" dirty="0" smtClean="0">
                <a:solidFill>
                  <a:srgbClr val="FF0000"/>
                </a:solidFill>
              </a:rPr>
              <a:t>Giving the Task Relevant Data as</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153"/>
                                        </p:tgtEl>
                                        <p:attrNameLst>
                                          <p:attrName>style.visibility</p:attrName>
                                        </p:attrNameLst>
                                      </p:cBhvr>
                                      <p:to>
                                        <p:strVal val="visible"/>
                                      </p:to>
                                    </p:set>
                                    <p:animEffect transition="in" filter="blinds(horizontal)">
                                      <p:cBhvr>
                                        <p:cTn id="37" dur="500"/>
                                        <p:tgtEl>
                                          <p:spTgt spid="49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Attribute Removal and </a:t>
            </a:r>
            <a:r>
              <a:rPr lang="en-US" sz="3600" b="1" dirty="0" smtClean="0"/>
              <a:t>Generalization</a:t>
            </a:r>
            <a:endParaRPr lang="en-US" sz="3600" b="1" dirty="0"/>
          </a:p>
        </p:txBody>
      </p:sp>
      <p:sp>
        <p:nvSpPr>
          <p:cNvPr id="3" name="Content Placeholder 2"/>
          <p:cNvSpPr>
            <a:spLocks noGrp="1"/>
          </p:cNvSpPr>
          <p:nvPr>
            <p:ph idx="1"/>
          </p:nvPr>
        </p:nvSpPr>
        <p:spPr/>
        <p:txBody>
          <a:bodyPr>
            <a:noAutofit/>
          </a:bodyPr>
          <a:lstStyle/>
          <a:p>
            <a:pPr algn="just"/>
            <a:r>
              <a:rPr lang="en-US" sz="1600" b="1" i="1" dirty="0">
                <a:solidFill>
                  <a:srgbClr val="FF0000"/>
                </a:solidFill>
              </a:rPr>
              <a:t>name</a:t>
            </a:r>
            <a:r>
              <a:rPr lang="en-US" sz="1600" i="1" dirty="0"/>
              <a:t>: Since there are a large number of distinct values for name and there is </a:t>
            </a:r>
            <a:r>
              <a:rPr lang="en-US" sz="1600" i="1" dirty="0" smtClean="0"/>
              <a:t>no generalization </a:t>
            </a:r>
            <a:r>
              <a:rPr lang="en-US" sz="1600" i="1" dirty="0"/>
              <a:t>operation defined on it, this attribute is </a:t>
            </a:r>
            <a:r>
              <a:rPr lang="en-US" sz="1600" i="1" dirty="0" smtClean="0"/>
              <a:t>removed</a:t>
            </a:r>
          </a:p>
          <a:p>
            <a:pPr algn="just"/>
            <a:r>
              <a:rPr lang="en-US" sz="1600" b="1" i="1" dirty="0">
                <a:solidFill>
                  <a:srgbClr val="00B050"/>
                </a:solidFill>
              </a:rPr>
              <a:t>gender</a:t>
            </a:r>
            <a:r>
              <a:rPr lang="en-US" sz="1600" i="1" dirty="0"/>
              <a:t>: Since there are only two distinct values for gender, this attribute is </a:t>
            </a:r>
            <a:r>
              <a:rPr lang="en-US" sz="1600" i="1" dirty="0" smtClean="0"/>
              <a:t>retained and </a:t>
            </a:r>
            <a:r>
              <a:rPr lang="en-US" sz="1600" i="1" dirty="0"/>
              <a:t>no generalization is performed on </a:t>
            </a:r>
            <a:r>
              <a:rPr lang="en-US" sz="1600" i="1" dirty="0" smtClean="0"/>
              <a:t>it</a:t>
            </a:r>
          </a:p>
          <a:p>
            <a:pPr algn="just"/>
            <a:r>
              <a:rPr lang="en-US" sz="1600" b="1" i="1" dirty="0">
                <a:solidFill>
                  <a:srgbClr val="00B050"/>
                </a:solidFill>
              </a:rPr>
              <a:t>major</a:t>
            </a:r>
            <a:r>
              <a:rPr lang="en-US" sz="1600" i="1" dirty="0"/>
              <a:t>: Suppose that a concept hierarchy has been defined that allows the </a:t>
            </a:r>
            <a:r>
              <a:rPr lang="en-US" sz="1600" i="1" dirty="0" smtClean="0"/>
              <a:t>attribute major </a:t>
            </a:r>
            <a:r>
              <a:rPr lang="en-US" sz="1600" i="1" dirty="0"/>
              <a:t>to be generalized to the values </a:t>
            </a:r>
            <a:r>
              <a:rPr lang="en-US" sz="1600" i="1" dirty="0" smtClean="0"/>
              <a:t>{</a:t>
            </a:r>
            <a:r>
              <a:rPr lang="en-US" sz="1600" i="1" dirty="0" err="1" smtClean="0"/>
              <a:t>arts&amp;science</a:t>
            </a:r>
            <a:r>
              <a:rPr lang="en-US" sz="1600" i="1" dirty="0"/>
              <a:t>, engineering, </a:t>
            </a:r>
            <a:r>
              <a:rPr lang="en-US" sz="1600" i="1" dirty="0" smtClean="0"/>
              <a:t>business}</a:t>
            </a:r>
          </a:p>
          <a:p>
            <a:pPr algn="just"/>
            <a:r>
              <a:rPr lang="en-US" sz="1600" b="1" i="1" dirty="0" err="1" smtClean="0">
                <a:solidFill>
                  <a:srgbClr val="00B050"/>
                </a:solidFill>
              </a:rPr>
              <a:t>Birth_place</a:t>
            </a:r>
            <a:r>
              <a:rPr lang="en-US" sz="1600" i="1" dirty="0"/>
              <a:t>: This attribute has a large number of distinct values; therefore, we </a:t>
            </a:r>
            <a:r>
              <a:rPr lang="en-US" sz="1600" i="1" dirty="0" smtClean="0"/>
              <a:t>would like </a:t>
            </a:r>
            <a:r>
              <a:rPr lang="en-US" sz="1600" i="1" dirty="0"/>
              <a:t>to generalize </a:t>
            </a:r>
            <a:r>
              <a:rPr lang="en-US" sz="1600" i="1" dirty="0" smtClean="0"/>
              <a:t>it. </a:t>
            </a:r>
            <a:r>
              <a:rPr lang="en-US" sz="1600" i="1" dirty="0"/>
              <a:t>Suppose that a concept hierarchy exists for birth place, </a:t>
            </a:r>
            <a:r>
              <a:rPr lang="en-US" sz="1600" i="1" dirty="0" smtClean="0"/>
              <a:t>defined </a:t>
            </a:r>
            <a:r>
              <a:rPr lang="en-US" sz="1600" i="1" dirty="0"/>
              <a:t>as “city &lt; province or state &lt; country</a:t>
            </a:r>
            <a:r>
              <a:rPr lang="en-US" sz="1600" i="1" dirty="0" smtClean="0"/>
              <a:t>”</a:t>
            </a:r>
          </a:p>
          <a:p>
            <a:pPr algn="just"/>
            <a:r>
              <a:rPr lang="en-US" sz="1600" b="1" i="1" dirty="0" err="1" smtClean="0">
                <a:solidFill>
                  <a:srgbClr val="00B050"/>
                </a:solidFill>
              </a:rPr>
              <a:t>Birth_date</a:t>
            </a:r>
            <a:r>
              <a:rPr lang="en-US" sz="1600" i="1" dirty="0"/>
              <a:t>: Suppose that a hierarchy exists that can generalize birth date to age, and </a:t>
            </a:r>
            <a:r>
              <a:rPr lang="en-US" sz="1600" i="1" dirty="0" smtClean="0"/>
              <a:t>age to </a:t>
            </a:r>
            <a:r>
              <a:rPr lang="en-US" sz="1600" i="1" dirty="0"/>
              <a:t>age range, and that the number of age </a:t>
            </a:r>
            <a:r>
              <a:rPr lang="en-US" sz="1600" i="1" dirty="0" smtClean="0"/>
              <a:t>ranges</a:t>
            </a:r>
          </a:p>
          <a:p>
            <a:pPr algn="just"/>
            <a:r>
              <a:rPr lang="en-US" sz="1600" b="1" i="1" dirty="0" smtClean="0">
                <a:solidFill>
                  <a:srgbClr val="00B050"/>
                </a:solidFill>
              </a:rPr>
              <a:t>residence</a:t>
            </a:r>
            <a:r>
              <a:rPr lang="en-US" sz="1600" i="1" dirty="0" smtClean="0">
                <a:solidFill>
                  <a:srgbClr val="00B050"/>
                </a:solidFill>
              </a:rPr>
              <a:t> </a:t>
            </a:r>
            <a:r>
              <a:rPr lang="en-US" sz="1600" i="1" dirty="0" smtClean="0"/>
              <a:t>: Suppose that residence is defined by the attributes number</a:t>
            </a:r>
            <a:r>
              <a:rPr lang="en-US" sz="1600" i="1" dirty="0"/>
              <a:t>, street, residence </a:t>
            </a:r>
            <a:r>
              <a:rPr lang="en-US" sz="1600" i="1" dirty="0" smtClean="0"/>
              <a:t>city, residence </a:t>
            </a:r>
            <a:r>
              <a:rPr lang="en-US" sz="1600" i="1" dirty="0"/>
              <a:t>province or state, and residence </a:t>
            </a:r>
            <a:r>
              <a:rPr lang="en-US" sz="1600" i="1" dirty="0" smtClean="0"/>
              <a:t>country</a:t>
            </a:r>
          </a:p>
          <a:p>
            <a:pPr algn="just"/>
            <a:r>
              <a:rPr lang="en-US" sz="1600" b="1" i="1" dirty="0">
                <a:solidFill>
                  <a:srgbClr val="FF0000"/>
                </a:solidFill>
              </a:rPr>
              <a:t>phone#</a:t>
            </a:r>
            <a:r>
              <a:rPr lang="en-US" sz="1600" i="1" dirty="0"/>
              <a:t>: As with the attribute name above, this attribute contains too many </a:t>
            </a:r>
            <a:r>
              <a:rPr lang="en-US" sz="1600" i="1" dirty="0" smtClean="0"/>
              <a:t>distinct </a:t>
            </a:r>
            <a:r>
              <a:rPr lang="en-US" sz="1600" dirty="0" smtClean="0"/>
              <a:t>values </a:t>
            </a:r>
            <a:r>
              <a:rPr lang="en-US" sz="1600" dirty="0"/>
              <a:t>and should therefore be removed in </a:t>
            </a:r>
            <a:r>
              <a:rPr lang="en-US" sz="1600" dirty="0" smtClean="0"/>
              <a:t>generalization</a:t>
            </a:r>
          </a:p>
          <a:p>
            <a:pPr algn="just"/>
            <a:r>
              <a:rPr lang="en-US" sz="1600" b="1" i="1" dirty="0" err="1">
                <a:solidFill>
                  <a:srgbClr val="00B050"/>
                </a:solidFill>
              </a:rPr>
              <a:t>gpa</a:t>
            </a:r>
            <a:r>
              <a:rPr lang="en-US" sz="1600" i="1" dirty="0"/>
              <a:t>: Suppose that a concept hierarchy exists for </a:t>
            </a:r>
            <a:r>
              <a:rPr lang="en-US" sz="1600" i="1" dirty="0" err="1"/>
              <a:t>gpa</a:t>
            </a:r>
            <a:r>
              <a:rPr lang="en-US" sz="1600" i="1" dirty="0"/>
              <a:t> that groups values for </a:t>
            </a:r>
            <a:r>
              <a:rPr lang="en-US" sz="1600" i="1" dirty="0" smtClean="0"/>
              <a:t>grade </a:t>
            </a:r>
            <a:r>
              <a:rPr lang="en-US" sz="1600" dirty="0" smtClean="0"/>
              <a:t>point </a:t>
            </a:r>
            <a:r>
              <a:rPr lang="en-US" sz="1600" dirty="0"/>
              <a:t>average into numerical intervals like </a:t>
            </a:r>
            <a:r>
              <a:rPr lang="en-US" sz="1600" dirty="0" err="1"/>
              <a:t>f3.75</a:t>
            </a:r>
            <a:r>
              <a:rPr lang="en-US" sz="1600" dirty="0"/>
              <a:t>–4.0, 3.5–3.75,. . .g, which in </a:t>
            </a:r>
            <a:r>
              <a:rPr lang="en-US" sz="1600" dirty="0" smtClean="0"/>
              <a:t>turn are </a:t>
            </a:r>
            <a:r>
              <a:rPr lang="en-US" sz="1600" dirty="0"/>
              <a:t>grouped into descriptive values, such as </a:t>
            </a:r>
            <a:r>
              <a:rPr lang="en-US" sz="1600" dirty="0" err="1"/>
              <a:t>f</a:t>
            </a:r>
            <a:r>
              <a:rPr lang="en-US" sz="1600" i="1" dirty="0" err="1"/>
              <a:t>excellent</a:t>
            </a:r>
            <a:r>
              <a:rPr lang="en-US" sz="1600" i="1" dirty="0"/>
              <a:t>, very good,. . .g. The </a:t>
            </a:r>
            <a:r>
              <a:rPr lang="en-US" sz="1600" i="1" dirty="0" smtClean="0"/>
              <a:t>attribute </a:t>
            </a:r>
            <a:r>
              <a:rPr lang="en-US" sz="1600" dirty="0" smtClean="0"/>
              <a:t>can </a:t>
            </a:r>
            <a:r>
              <a:rPr lang="en-US" sz="1600" dirty="0"/>
              <a:t>therefore be generalized</a:t>
            </a:r>
            <a:endParaRPr lang="en-US" sz="1600" i="1" dirty="0" smtClean="0"/>
          </a:p>
          <a:p>
            <a:pPr algn="just"/>
            <a:endParaRPr lang="en-US" sz="1600" i="1"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Attribute Removal and </a:t>
            </a:r>
            <a:r>
              <a:rPr lang="en-US" b="1" dirty="0" smtClean="0"/>
              <a:t>Generalization…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Data Warehousing and Data Mining:-Unit 4</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29</a:t>
            </a:fld>
            <a:endParaRPr lang="en-US"/>
          </a:p>
        </p:txBody>
      </p:sp>
      <p:pic>
        <p:nvPicPr>
          <p:cNvPr id="6" name="Picture 1"/>
          <p:cNvPicPr>
            <a:picLocks noChangeAspect="1" noChangeArrowheads="1"/>
          </p:cNvPicPr>
          <p:nvPr/>
        </p:nvPicPr>
        <p:blipFill>
          <a:blip r:embed="rId2" cstate="print"/>
          <a:srcRect/>
          <a:stretch>
            <a:fillRect/>
          </a:stretch>
        </p:blipFill>
        <p:spPr bwMode="auto">
          <a:xfrm>
            <a:off x="1771650" y="1676400"/>
            <a:ext cx="6076950" cy="1295400"/>
          </a:xfrm>
          <a:prstGeom prst="rect">
            <a:avLst/>
          </a:prstGeom>
          <a:noFill/>
          <a:ln w="9525">
            <a:noFill/>
            <a:miter lim="800000"/>
            <a:headEnd/>
            <a:tailEnd/>
          </a:ln>
        </p:spPr>
      </p:pic>
      <p:cxnSp>
        <p:nvCxnSpPr>
          <p:cNvPr id="8" name="Straight Connector 7"/>
          <p:cNvCxnSpPr/>
          <p:nvPr/>
        </p:nvCxnSpPr>
        <p:spPr>
          <a:xfrm>
            <a:off x="1752600" y="1967132"/>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34200" y="1967132"/>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362200" y="1066800"/>
            <a:ext cx="43434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781800" y="1066800"/>
            <a:ext cx="3810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58000" y="773668"/>
            <a:ext cx="1469505" cy="369332"/>
          </a:xfrm>
          <a:prstGeom prst="rect">
            <a:avLst/>
          </a:prstGeom>
          <a:noFill/>
        </p:spPr>
        <p:txBody>
          <a:bodyPr wrap="none" rtlCol="0">
            <a:spAutoFit/>
          </a:bodyPr>
          <a:lstStyle/>
          <a:p>
            <a:r>
              <a:rPr lang="en-US" b="1" dirty="0" smtClean="0">
                <a:solidFill>
                  <a:srgbClr val="002060"/>
                </a:solidFill>
              </a:rPr>
              <a:t>Are Removed</a:t>
            </a:r>
            <a:endParaRPr lang="en-US" b="1" dirty="0">
              <a:solidFill>
                <a:srgbClr val="002060"/>
              </a:solidFill>
            </a:endParaRPr>
          </a:p>
        </p:txBody>
      </p:sp>
      <p:cxnSp>
        <p:nvCxnSpPr>
          <p:cNvPr id="18" name="Straight Arrow Connector 17"/>
          <p:cNvCxnSpPr/>
          <p:nvPr/>
        </p:nvCxnSpPr>
        <p:spPr>
          <a:xfrm>
            <a:off x="4343400" y="2895600"/>
            <a:ext cx="0" cy="1143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48200" y="3212068"/>
            <a:ext cx="3712170" cy="369332"/>
          </a:xfrm>
          <a:prstGeom prst="rect">
            <a:avLst/>
          </a:prstGeom>
          <a:noFill/>
        </p:spPr>
        <p:txBody>
          <a:bodyPr wrap="none" rtlCol="0">
            <a:spAutoFit/>
          </a:bodyPr>
          <a:lstStyle/>
          <a:p>
            <a:r>
              <a:rPr lang="en-US" b="1" dirty="0" smtClean="0">
                <a:solidFill>
                  <a:srgbClr val="002060"/>
                </a:solidFill>
              </a:rPr>
              <a:t>Generalized relation obtained by AOI</a:t>
            </a:r>
            <a:endParaRPr lang="en-US" b="1" dirty="0">
              <a:solidFill>
                <a:srgbClr val="002060"/>
              </a:solidFill>
            </a:endParaRPr>
          </a:p>
        </p:txBody>
      </p:sp>
      <p:pic>
        <p:nvPicPr>
          <p:cNvPr id="64514" name="Picture 2"/>
          <p:cNvPicPr>
            <a:picLocks noChangeAspect="1" noChangeArrowheads="1"/>
          </p:cNvPicPr>
          <p:nvPr/>
        </p:nvPicPr>
        <p:blipFill>
          <a:blip r:embed="rId3" cstate="print"/>
          <a:srcRect/>
          <a:stretch>
            <a:fillRect/>
          </a:stretch>
        </p:blipFill>
        <p:spPr bwMode="auto">
          <a:xfrm>
            <a:off x="2152650" y="4114800"/>
            <a:ext cx="4838700" cy="1019175"/>
          </a:xfrm>
          <a:prstGeom prst="rect">
            <a:avLst/>
          </a:prstGeom>
          <a:noFill/>
          <a:ln w="9525">
            <a:noFill/>
            <a:miter lim="800000"/>
            <a:headEnd/>
            <a:tailEnd/>
          </a:ln>
        </p:spPr>
      </p:pic>
      <p:sp>
        <p:nvSpPr>
          <p:cNvPr id="22" name="TextBox 21"/>
          <p:cNvSpPr txBox="1"/>
          <p:nvPr/>
        </p:nvSpPr>
        <p:spPr>
          <a:xfrm>
            <a:off x="838200" y="5221069"/>
            <a:ext cx="7762318" cy="646331"/>
          </a:xfrm>
          <a:prstGeom prst="rect">
            <a:avLst/>
          </a:prstGeom>
          <a:noFill/>
        </p:spPr>
        <p:txBody>
          <a:bodyPr wrap="none" rtlCol="0">
            <a:spAutoFit/>
          </a:bodyPr>
          <a:lstStyle/>
          <a:p>
            <a:r>
              <a:rPr lang="en-US" dirty="0" smtClean="0">
                <a:solidFill>
                  <a:srgbClr val="FF0000"/>
                </a:solidFill>
              </a:rPr>
              <a:t>Based on the vocabulary used in OLAP, we may view </a:t>
            </a:r>
            <a:r>
              <a:rPr lang="en-US" b="1" i="1" u="sng" dirty="0" smtClean="0">
                <a:solidFill>
                  <a:srgbClr val="FF0000"/>
                </a:solidFill>
              </a:rPr>
              <a:t>count</a:t>
            </a:r>
            <a:r>
              <a:rPr lang="en-US" dirty="0" smtClean="0">
                <a:solidFill>
                  <a:srgbClr val="FF0000"/>
                </a:solidFill>
              </a:rPr>
              <a:t> as a </a:t>
            </a:r>
            <a:r>
              <a:rPr lang="en-US" i="1" u="sng" dirty="0" smtClean="0">
                <a:solidFill>
                  <a:srgbClr val="FF0000"/>
                </a:solidFill>
              </a:rPr>
              <a:t>measure</a:t>
            </a:r>
            <a:r>
              <a:rPr lang="en-US" i="1" dirty="0" smtClean="0">
                <a:solidFill>
                  <a:srgbClr val="FF0000"/>
                </a:solidFill>
              </a:rPr>
              <a:t>, and the</a:t>
            </a:r>
          </a:p>
          <a:p>
            <a:r>
              <a:rPr lang="en-US" dirty="0" smtClean="0">
                <a:solidFill>
                  <a:srgbClr val="FF0000"/>
                </a:solidFill>
              </a:rPr>
              <a:t>remaining attributes as </a:t>
            </a:r>
            <a:r>
              <a:rPr lang="en-US" i="1" u="sng" dirty="0" smtClean="0">
                <a:solidFill>
                  <a:srgbClr val="FF0000"/>
                </a:solidFill>
              </a:rPr>
              <a:t>dimensions</a:t>
            </a:r>
            <a:endParaRPr lang="en-US"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4514"/>
                                        </p:tgtEl>
                                        <p:attrNameLst>
                                          <p:attrName>style.visibility</p:attrName>
                                        </p:attrNameLst>
                                      </p:cBhvr>
                                      <p:to>
                                        <p:strVal val="visible"/>
                                      </p:to>
                                    </p:set>
                                    <p:animEffect transition="in" filter="blinds(horizontal)">
                                      <p:cBhvr>
                                        <p:cTn id="47" dur="500"/>
                                        <p:tgtEl>
                                          <p:spTgt spid="645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Choices for Data Cube Materialization</a:t>
            </a:r>
            <a:endParaRPr lang="en-US" sz="4000" b="1" dirty="0"/>
          </a:p>
        </p:txBody>
      </p:sp>
      <p:sp>
        <p:nvSpPr>
          <p:cNvPr id="3" name="Content Placeholder 2"/>
          <p:cNvSpPr>
            <a:spLocks noGrp="1"/>
          </p:cNvSpPr>
          <p:nvPr>
            <p:ph idx="1"/>
          </p:nvPr>
        </p:nvSpPr>
        <p:spPr/>
        <p:txBody>
          <a:bodyPr/>
          <a:lstStyle/>
          <a:p>
            <a:r>
              <a:rPr lang="en-US" dirty="0" smtClean="0"/>
              <a:t>No Materialization</a:t>
            </a:r>
          </a:p>
          <a:p>
            <a:pPr lvl="1"/>
            <a:r>
              <a:rPr lang="en-US" dirty="0" smtClean="0"/>
              <a:t>Do not </a:t>
            </a:r>
            <a:r>
              <a:rPr lang="en-US" dirty="0" err="1" smtClean="0"/>
              <a:t>precompute</a:t>
            </a:r>
            <a:r>
              <a:rPr lang="en-US" dirty="0" smtClean="0"/>
              <a:t> any of the non base cuboids</a:t>
            </a:r>
          </a:p>
          <a:p>
            <a:pPr lvl="1"/>
            <a:r>
              <a:rPr lang="en-US" dirty="0" smtClean="0"/>
              <a:t>Computation becomes extremely slow</a:t>
            </a:r>
          </a:p>
          <a:p>
            <a:r>
              <a:rPr lang="en-US" dirty="0" smtClean="0"/>
              <a:t>Full Materialization</a:t>
            </a:r>
          </a:p>
          <a:p>
            <a:pPr lvl="1"/>
            <a:r>
              <a:rPr lang="en-US" dirty="0" err="1" smtClean="0"/>
              <a:t>Precompute</a:t>
            </a:r>
            <a:r>
              <a:rPr lang="en-US" dirty="0" smtClean="0"/>
              <a:t> all of the cuboids</a:t>
            </a:r>
          </a:p>
          <a:p>
            <a:pPr lvl="1"/>
            <a:r>
              <a:rPr lang="en-US" dirty="0" smtClean="0"/>
              <a:t>Requires huge amount of memory</a:t>
            </a:r>
          </a:p>
          <a:p>
            <a:r>
              <a:rPr lang="en-US" dirty="0" smtClean="0"/>
              <a:t>Partial Materialization</a:t>
            </a:r>
          </a:p>
          <a:p>
            <a:pPr lvl="1"/>
            <a:r>
              <a:rPr lang="en-US" dirty="0" smtClean="0"/>
              <a:t>Selectively compute the proper subset</a:t>
            </a:r>
            <a:endParaRPr lang="en-US" dirty="0"/>
          </a:p>
        </p:txBody>
      </p:sp>
      <p:sp>
        <p:nvSpPr>
          <p:cNvPr id="4" name="Slide Number Placeholder 3"/>
          <p:cNvSpPr>
            <a:spLocks noGrp="1"/>
          </p:cNvSpPr>
          <p:nvPr>
            <p:ph type="sldNum" sz="quarter" idx="12"/>
          </p:nvPr>
        </p:nvSpPr>
        <p:spPr/>
        <p:txBody>
          <a:bodyPr/>
          <a:lstStyle/>
          <a:p>
            <a:fld id="{A9945809-3724-41D6-923E-F038C8D9F0CF}"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85FB445-F6DB-471B-BBCF-0CC7FDD858D5}" type="slidenum">
              <a:rPr lang="zh-CN" altLang="en-US"/>
              <a:pPr/>
              <a:t>30</a:t>
            </a:fld>
            <a:endParaRPr lang="en-US" altLang="zh-CN"/>
          </a:p>
        </p:txBody>
      </p:sp>
      <p:sp>
        <p:nvSpPr>
          <p:cNvPr id="1134594" name="Rectangle 2"/>
          <p:cNvSpPr>
            <a:spLocks noGrp="1" noChangeArrowheads="1"/>
          </p:cNvSpPr>
          <p:nvPr>
            <p:ph type="title"/>
          </p:nvPr>
        </p:nvSpPr>
        <p:spPr>
          <a:xfrm>
            <a:off x="685800" y="228600"/>
            <a:ext cx="6934200" cy="838200"/>
          </a:xfrm>
          <a:noFill/>
          <a:ln/>
        </p:spPr>
        <p:txBody>
          <a:bodyPr lIns="92075" tIns="46038" rIns="92075" bIns="46038" anchor="ctr"/>
          <a:lstStyle/>
          <a:p>
            <a:pPr algn="l"/>
            <a:r>
              <a:rPr lang="en-US" altLang="zh-CN" sz="3200" b="1" dirty="0">
                <a:ea typeface="SimSun" pitchFamily="2" charset="-122"/>
              </a:rPr>
              <a:t>Presentation of Generalized Results</a:t>
            </a:r>
            <a:endParaRPr lang="en-US" altLang="zh-CN" b="1" dirty="0">
              <a:ea typeface="SimSun" pitchFamily="2" charset="-122"/>
            </a:endParaRPr>
          </a:p>
        </p:txBody>
      </p:sp>
      <p:sp>
        <p:nvSpPr>
          <p:cNvPr id="1134595" name="Rectangle 3"/>
          <p:cNvSpPr>
            <a:spLocks noGrp="1" noChangeArrowheads="1"/>
          </p:cNvSpPr>
          <p:nvPr>
            <p:ph type="body" idx="1"/>
          </p:nvPr>
        </p:nvSpPr>
        <p:spPr>
          <a:xfrm>
            <a:off x="228600" y="1295400"/>
            <a:ext cx="8572500" cy="4724400"/>
          </a:xfrm>
          <a:noFill/>
          <a:ln/>
        </p:spPr>
        <p:txBody>
          <a:bodyPr lIns="92075" tIns="46038" rIns="92075" bIns="46038"/>
          <a:lstStyle/>
          <a:p>
            <a:pPr algn="just">
              <a:lnSpc>
                <a:spcPct val="120000"/>
              </a:lnSpc>
            </a:pPr>
            <a:r>
              <a:rPr lang="en-US" altLang="zh-CN" sz="2000" u="sng" dirty="0">
                <a:ea typeface="SimSun" pitchFamily="2" charset="-122"/>
              </a:rPr>
              <a:t>Generalized relation</a:t>
            </a:r>
            <a:r>
              <a:rPr lang="en-US" altLang="zh-CN" sz="2000" dirty="0">
                <a:ea typeface="SimSun" pitchFamily="2" charset="-122"/>
              </a:rPr>
              <a:t>: </a:t>
            </a:r>
          </a:p>
          <a:p>
            <a:pPr lvl="1" algn="just">
              <a:lnSpc>
                <a:spcPct val="120000"/>
              </a:lnSpc>
            </a:pPr>
            <a:r>
              <a:rPr lang="en-US" altLang="zh-CN" sz="2000" dirty="0">
                <a:ea typeface="SimSun" pitchFamily="2" charset="-122"/>
              </a:rPr>
              <a:t>Relations where some or all attributes are generalized, with counts or other aggregation values accumulated.</a:t>
            </a:r>
          </a:p>
          <a:p>
            <a:pPr algn="just">
              <a:lnSpc>
                <a:spcPct val="120000"/>
              </a:lnSpc>
            </a:pPr>
            <a:r>
              <a:rPr lang="en-US" altLang="zh-CN" sz="2000" u="sng" dirty="0">
                <a:ea typeface="SimSun" pitchFamily="2" charset="-122"/>
              </a:rPr>
              <a:t>Cross tabulation</a:t>
            </a:r>
            <a:r>
              <a:rPr lang="en-US" altLang="zh-CN" sz="2000" dirty="0">
                <a:ea typeface="SimSun" pitchFamily="2" charset="-122"/>
              </a:rPr>
              <a:t>:</a:t>
            </a:r>
          </a:p>
          <a:p>
            <a:pPr lvl="1" algn="just">
              <a:lnSpc>
                <a:spcPct val="120000"/>
              </a:lnSpc>
            </a:pPr>
            <a:r>
              <a:rPr lang="en-US" altLang="zh-CN" sz="2000" dirty="0" smtClean="0">
                <a:ea typeface="SimSun" pitchFamily="2" charset="-122"/>
              </a:rPr>
              <a:t>Pie </a:t>
            </a:r>
            <a:r>
              <a:rPr lang="en-US" altLang="zh-CN" sz="2000" dirty="0">
                <a:ea typeface="SimSun" pitchFamily="2" charset="-122"/>
              </a:rPr>
              <a:t>charts, bar charts, curves, cubes, and other visual forms.</a:t>
            </a:r>
          </a:p>
          <a:p>
            <a:pPr algn="just">
              <a:lnSpc>
                <a:spcPct val="120000"/>
              </a:lnSpc>
            </a:pPr>
            <a:r>
              <a:rPr lang="en-US" altLang="zh-CN" sz="2000" u="sng" dirty="0">
                <a:ea typeface="SimSun" pitchFamily="2" charset="-122"/>
              </a:rPr>
              <a:t>Quantitative characteristic rules</a:t>
            </a:r>
            <a:r>
              <a:rPr lang="en-US" altLang="zh-CN" sz="2000" dirty="0">
                <a:ea typeface="SimSun" pitchFamily="2" charset="-122"/>
              </a:rPr>
              <a:t>:</a:t>
            </a:r>
          </a:p>
          <a:p>
            <a:pPr lvl="1" algn="just">
              <a:lnSpc>
                <a:spcPct val="120000"/>
              </a:lnSpc>
            </a:pPr>
            <a:r>
              <a:rPr lang="en-US" altLang="zh-CN" sz="2000" dirty="0">
                <a:ea typeface="SimSun" pitchFamily="2" charset="-122"/>
              </a:rPr>
              <a:t>Mapping generalized result into characteristic rules with quantitative information </a:t>
            </a:r>
            <a:r>
              <a:rPr lang="en-US" altLang="zh-CN" sz="2000" dirty="0" smtClean="0">
                <a:ea typeface="SimSun" pitchFamily="2" charset="-122"/>
              </a:rPr>
              <a:t>associated </a:t>
            </a:r>
            <a:r>
              <a:rPr lang="en-US" altLang="zh-CN" sz="2000" dirty="0">
                <a:ea typeface="SimSun" pitchFamily="2" charset="-122"/>
              </a:rPr>
              <a:t>with it, e.g.,</a:t>
            </a:r>
            <a:endParaRPr lang="en-US" altLang="zh-CN" sz="1800" dirty="0">
              <a:ea typeface="SimSun" pitchFamily="2" charset="-122"/>
            </a:endParaRPr>
          </a:p>
        </p:txBody>
      </p:sp>
      <p:graphicFrame>
        <p:nvGraphicFramePr>
          <p:cNvPr id="1261568" name="Object 0"/>
          <p:cNvGraphicFramePr>
            <a:graphicFrameLocks noChangeAspect="1"/>
          </p:cNvGraphicFramePr>
          <p:nvPr/>
        </p:nvGraphicFramePr>
        <p:xfrm>
          <a:off x="533400" y="4953000"/>
          <a:ext cx="8077200" cy="652434"/>
        </p:xfrm>
        <a:graphic>
          <a:graphicData uri="http://schemas.openxmlformats.org/presentationml/2006/ole">
            <p:oleObj spid="_x0000_s4098" name="Equation" r:id="rId3" imgW="7327800" imgH="609480" progId="">
              <p:embed/>
            </p:oleObj>
          </a:graphicData>
        </a:graphic>
      </p:graphicFrame>
      <p:sp>
        <p:nvSpPr>
          <p:cNvPr id="6" name="Footer Placeholder 5"/>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b="1" dirty="0" smtClean="0">
                <a:ea typeface="SimSun" pitchFamily="2" charset="-122"/>
              </a:rPr>
              <a:t>Mining Class Comparisons</a:t>
            </a:r>
            <a:endParaRPr lang="en-US" b="1" dirty="0"/>
          </a:p>
        </p:txBody>
      </p:sp>
      <p:sp>
        <p:nvSpPr>
          <p:cNvPr id="3" name="Content Placeholder 2"/>
          <p:cNvSpPr>
            <a:spLocks noGrp="1"/>
          </p:cNvSpPr>
          <p:nvPr>
            <p:ph idx="1"/>
          </p:nvPr>
        </p:nvSpPr>
        <p:spPr/>
        <p:txBody>
          <a:bodyPr>
            <a:normAutofit/>
          </a:bodyPr>
          <a:lstStyle/>
          <a:p>
            <a:pPr algn="just"/>
            <a:r>
              <a:rPr lang="en-US" sz="2000" dirty="0" smtClean="0"/>
              <a:t>Users may not be interested in having a single class (or concept) described or characterized, but rather would prefer to mine a description that compares or distinguishes one class (or concept) from other comparable classes (or concepts)</a:t>
            </a:r>
          </a:p>
          <a:p>
            <a:pPr algn="just"/>
            <a:r>
              <a:rPr lang="en-US" sz="2000" dirty="0" smtClean="0"/>
              <a:t>Mines descriptions that distinguish a target class from its contrasting classes</a:t>
            </a:r>
          </a:p>
          <a:p>
            <a:pPr algn="just"/>
            <a:r>
              <a:rPr lang="en-US" sz="2000" dirty="0" smtClean="0"/>
              <a:t>Notice that the target and contrasting classes must be </a:t>
            </a:r>
            <a:r>
              <a:rPr lang="en-US" sz="2000" i="1" dirty="0" smtClean="0"/>
              <a:t>comparable in the sense that they share similar dimensions </a:t>
            </a:r>
            <a:r>
              <a:rPr lang="en-US" sz="2000" dirty="0" smtClean="0"/>
              <a:t>and attributes</a:t>
            </a:r>
          </a:p>
          <a:p>
            <a:pPr algn="just"/>
            <a:r>
              <a:rPr lang="en-US" sz="2000" dirty="0" smtClean="0"/>
              <a:t>For example, the three classes, </a:t>
            </a:r>
            <a:r>
              <a:rPr lang="en-US" sz="2000" b="1" dirty="0" smtClean="0">
                <a:solidFill>
                  <a:srgbClr val="FF0000"/>
                </a:solidFill>
              </a:rPr>
              <a:t>person, address, and item</a:t>
            </a:r>
            <a:r>
              <a:rPr lang="en-US" sz="2000" i="1" dirty="0" smtClean="0"/>
              <a:t>, are not comparable</a:t>
            </a:r>
          </a:p>
          <a:p>
            <a:r>
              <a:rPr lang="en-US" sz="2000" dirty="0" smtClean="0"/>
              <a:t>However, the </a:t>
            </a:r>
            <a:r>
              <a:rPr lang="en-US" sz="2000" b="1" dirty="0" smtClean="0">
                <a:solidFill>
                  <a:srgbClr val="00B050"/>
                </a:solidFill>
              </a:rPr>
              <a:t>sales in the last three years</a:t>
            </a:r>
            <a:r>
              <a:rPr lang="en-US" sz="2000" dirty="0" smtClean="0"/>
              <a:t> are comparable classes, and so are </a:t>
            </a:r>
            <a:r>
              <a:rPr lang="en-US" sz="2000" b="1" i="1" dirty="0" smtClean="0"/>
              <a:t>computer </a:t>
            </a:r>
            <a:r>
              <a:rPr lang="fr-FR" sz="2000" b="1" i="1" dirty="0" smtClean="0"/>
              <a:t>science </a:t>
            </a:r>
            <a:r>
              <a:rPr lang="fr-FR" sz="2000" b="1" i="1" dirty="0" err="1" smtClean="0"/>
              <a:t>students</a:t>
            </a:r>
            <a:r>
              <a:rPr lang="fr-FR" sz="2000" dirty="0" smtClean="0"/>
              <a:t> versus </a:t>
            </a:r>
            <a:r>
              <a:rPr lang="fr-FR" sz="2000" b="1" i="1" dirty="0" err="1" smtClean="0"/>
              <a:t>physics</a:t>
            </a:r>
            <a:r>
              <a:rPr lang="fr-FR" sz="2000" b="1" i="1" dirty="0" smtClean="0"/>
              <a:t> </a:t>
            </a:r>
            <a:r>
              <a:rPr lang="fr-FR" sz="2000" b="1" i="1" dirty="0" err="1" smtClean="0"/>
              <a:t>students</a:t>
            </a:r>
            <a:endParaRPr lang="en-US" sz="2000" b="1" i="1"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How is class comparison performed?</a:t>
            </a:r>
            <a:endParaRPr lang="en-US" sz="3600" b="1" dirty="0"/>
          </a:p>
        </p:txBody>
      </p:sp>
      <p:sp>
        <p:nvSpPr>
          <p:cNvPr id="3" name="Content Placeholder 2"/>
          <p:cNvSpPr>
            <a:spLocks noGrp="1"/>
          </p:cNvSpPr>
          <p:nvPr>
            <p:ph idx="1"/>
          </p:nvPr>
        </p:nvSpPr>
        <p:spPr/>
        <p:txBody>
          <a:bodyPr>
            <a:normAutofit/>
          </a:bodyPr>
          <a:lstStyle/>
          <a:p>
            <a:pPr algn="just"/>
            <a:r>
              <a:rPr lang="en-US" sz="2000" b="1" dirty="0" smtClean="0"/>
              <a:t>Data Collection</a:t>
            </a:r>
          </a:p>
          <a:p>
            <a:pPr lvl="1" algn="just"/>
            <a:r>
              <a:rPr lang="en-US" sz="2000" dirty="0" smtClean="0"/>
              <a:t>set of relevant data in the database is collected by query processing and is partitioned respectively into a </a:t>
            </a:r>
            <a:r>
              <a:rPr lang="en-US" sz="2000" i="1" u="sng" dirty="0" smtClean="0"/>
              <a:t>target class</a:t>
            </a:r>
            <a:r>
              <a:rPr lang="en-US" sz="2000" dirty="0" smtClean="0"/>
              <a:t> and one or a set of </a:t>
            </a:r>
            <a:r>
              <a:rPr lang="en-US" sz="2000" i="1" u="sng" dirty="0" smtClean="0"/>
              <a:t>contrasting class</a:t>
            </a:r>
            <a:r>
              <a:rPr lang="en-US" sz="2000" dirty="0" smtClean="0"/>
              <a:t>(</a:t>
            </a:r>
            <a:r>
              <a:rPr lang="en-US" sz="2000" dirty="0" err="1" smtClean="0"/>
              <a:t>es</a:t>
            </a:r>
            <a:r>
              <a:rPr lang="en-US" sz="2000" dirty="0" smtClean="0"/>
              <a:t>)</a:t>
            </a:r>
          </a:p>
          <a:p>
            <a:pPr algn="just"/>
            <a:r>
              <a:rPr lang="en-US" sz="2000" b="1" dirty="0" smtClean="0"/>
              <a:t>Dimension Relevance Analysis</a:t>
            </a:r>
          </a:p>
          <a:p>
            <a:pPr lvl="1" algn="just"/>
            <a:r>
              <a:rPr lang="en-US" sz="2000" dirty="0" smtClean="0"/>
              <a:t>select only the highly relevant dimensions for further analysis</a:t>
            </a:r>
          </a:p>
          <a:p>
            <a:pPr algn="just"/>
            <a:r>
              <a:rPr lang="en-US" sz="2000" b="1" dirty="0" smtClean="0"/>
              <a:t>Synchronous Generalization</a:t>
            </a:r>
          </a:p>
          <a:p>
            <a:pPr lvl="1" algn="just"/>
            <a:r>
              <a:rPr lang="en-US" sz="2000" dirty="0" smtClean="0"/>
              <a:t>Generalization is performed on the target class to the level controlled by a user- or expert-specified dimension threshold</a:t>
            </a:r>
          </a:p>
          <a:p>
            <a:pPr algn="just"/>
            <a:r>
              <a:rPr lang="en-US" sz="2000" b="1" dirty="0" smtClean="0"/>
              <a:t>Presentation of the Derived Comparison</a:t>
            </a:r>
          </a:p>
          <a:p>
            <a:pPr lvl="1" algn="just"/>
            <a:r>
              <a:rPr lang="en-US" sz="2000" dirty="0" smtClean="0"/>
              <a:t>Results can be visualized in the form of tables, graphs</a:t>
            </a:r>
            <a:endParaRPr lang="en-US" sz="2000"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52C627-3748-4959-86E1-1A02692F69E2}" type="slidenum">
              <a:rPr lang="zh-CN" altLang="en-US"/>
              <a:pPr/>
              <a:t>33</a:t>
            </a:fld>
            <a:endParaRPr lang="en-US" altLang="zh-CN"/>
          </a:p>
        </p:txBody>
      </p:sp>
      <p:sp>
        <p:nvSpPr>
          <p:cNvPr id="1166338" name="Rectangle 2"/>
          <p:cNvSpPr>
            <a:spLocks noGrp="1" noChangeArrowheads="1"/>
          </p:cNvSpPr>
          <p:nvPr>
            <p:ph type="title"/>
          </p:nvPr>
        </p:nvSpPr>
        <p:spPr>
          <a:xfrm>
            <a:off x="914400" y="304800"/>
            <a:ext cx="7272338" cy="762000"/>
          </a:xfrm>
          <a:noFill/>
          <a:ln/>
        </p:spPr>
        <p:txBody>
          <a:bodyPr lIns="92075" tIns="46038" rIns="92075" bIns="46038" anchor="ctr"/>
          <a:lstStyle/>
          <a:p>
            <a:pPr algn="l"/>
            <a:r>
              <a:rPr lang="en-US" altLang="zh-CN" sz="3200" b="1" dirty="0">
                <a:ea typeface="SimSun" pitchFamily="2" charset="-122"/>
              </a:rPr>
              <a:t>Mining Class </a:t>
            </a:r>
            <a:r>
              <a:rPr lang="en-US" altLang="zh-CN" sz="3200" b="1" dirty="0" smtClean="0">
                <a:ea typeface="SimSun" pitchFamily="2" charset="-122"/>
              </a:rPr>
              <a:t>Comparisons...</a:t>
            </a:r>
            <a:endParaRPr lang="en-US" altLang="zh-CN" sz="2400" b="1" dirty="0">
              <a:ea typeface="SimSun" pitchFamily="2" charset="-122"/>
            </a:endParaRPr>
          </a:p>
        </p:txBody>
      </p:sp>
      <p:sp>
        <p:nvSpPr>
          <p:cNvPr id="1166339" name="Rectangle 3"/>
          <p:cNvSpPr>
            <a:spLocks noGrp="1" noChangeArrowheads="1"/>
          </p:cNvSpPr>
          <p:nvPr>
            <p:ph type="body" idx="1"/>
          </p:nvPr>
        </p:nvSpPr>
        <p:spPr>
          <a:xfrm>
            <a:off x="304800" y="1447800"/>
            <a:ext cx="8534400" cy="5029200"/>
          </a:xfrm>
          <a:noFill/>
          <a:ln/>
        </p:spPr>
        <p:txBody>
          <a:bodyPr lIns="92075" tIns="46038" rIns="92075" bIns="46038"/>
          <a:lstStyle/>
          <a:p>
            <a:pPr algn="just">
              <a:lnSpc>
                <a:spcPct val="110000"/>
              </a:lnSpc>
              <a:buSzPct val="80000"/>
            </a:pPr>
            <a:r>
              <a:rPr lang="en-US" altLang="zh-CN" sz="2000" u="sng" dirty="0">
                <a:ea typeface="SimSun" pitchFamily="2" charset="-122"/>
              </a:rPr>
              <a:t>Comparison:</a:t>
            </a:r>
            <a:r>
              <a:rPr lang="en-US" altLang="zh-CN" sz="2000" dirty="0">
                <a:ea typeface="SimSun" pitchFamily="2" charset="-122"/>
              </a:rPr>
              <a:t> Comparing two or more classes</a:t>
            </a:r>
          </a:p>
          <a:p>
            <a:pPr algn="just">
              <a:lnSpc>
                <a:spcPct val="110000"/>
              </a:lnSpc>
              <a:buSzPct val="80000"/>
            </a:pPr>
            <a:r>
              <a:rPr lang="en-US" altLang="zh-CN" sz="2000" u="sng" dirty="0">
                <a:ea typeface="SimSun" pitchFamily="2" charset="-122"/>
              </a:rPr>
              <a:t>Method:</a:t>
            </a:r>
            <a:r>
              <a:rPr lang="en-US" altLang="zh-CN" sz="2000" dirty="0">
                <a:ea typeface="SimSun" pitchFamily="2" charset="-122"/>
              </a:rPr>
              <a:t> </a:t>
            </a:r>
          </a:p>
          <a:p>
            <a:pPr lvl="1" algn="just">
              <a:lnSpc>
                <a:spcPct val="110000"/>
              </a:lnSpc>
              <a:buSzPct val="80000"/>
            </a:pPr>
            <a:r>
              <a:rPr lang="en-US" altLang="zh-CN" sz="2000" dirty="0">
                <a:ea typeface="SimSun" pitchFamily="2" charset="-122"/>
              </a:rPr>
              <a:t>Partition the set of relevant data into the target class and the contrasting class(</a:t>
            </a:r>
            <a:r>
              <a:rPr lang="en-US" altLang="zh-CN" sz="2000" dirty="0" err="1">
                <a:ea typeface="SimSun" pitchFamily="2" charset="-122"/>
              </a:rPr>
              <a:t>es</a:t>
            </a:r>
            <a:r>
              <a:rPr lang="en-US" altLang="zh-CN" sz="2000" dirty="0">
                <a:ea typeface="SimSun" pitchFamily="2" charset="-122"/>
              </a:rPr>
              <a:t>) </a:t>
            </a:r>
          </a:p>
          <a:p>
            <a:pPr lvl="1" algn="just">
              <a:lnSpc>
                <a:spcPct val="110000"/>
              </a:lnSpc>
              <a:buSzPct val="80000"/>
            </a:pPr>
            <a:r>
              <a:rPr lang="en-US" altLang="zh-CN" sz="2000" dirty="0">
                <a:ea typeface="SimSun" pitchFamily="2" charset="-122"/>
              </a:rPr>
              <a:t>Generalize both classes to the same high level concepts</a:t>
            </a:r>
          </a:p>
          <a:p>
            <a:pPr lvl="1" algn="just">
              <a:lnSpc>
                <a:spcPct val="110000"/>
              </a:lnSpc>
              <a:buSzPct val="80000"/>
            </a:pPr>
            <a:r>
              <a:rPr lang="en-US" altLang="zh-CN" sz="2000" dirty="0">
                <a:ea typeface="SimSun" pitchFamily="2" charset="-122"/>
              </a:rPr>
              <a:t>Compare </a:t>
            </a:r>
            <a:r>
              <a:rPr lang="en-US" altLang="zh-CN" sz="2000" dirty="0" err="1">
                <a:ea typeface="SimSun" pitchFamily="2" charset="-122"/>
              </a:rPr>
              <a:t>tuples</a:t>
            </a:r>
            <a:r>
              <a:rPr lang="en-US" altLang="zh-CN" sz="2000" dirty="0">
                <a:ea typeface="SimSun" pitchFamily="2" charset="-122"/>
              </a:rPr>
              <a:t> with the same high level descriptions</a:t>
            </a:r>
          </a:p>
          <a:p>
            <a:pPr lvl="1" algn="just">
              <a:lnSpc>
                <a:spcPct val="110000"/>
              </a:lnSpc>
              <a:buSzPct val="80000"/>
            </a:pPr>
            <a:r>
              <a:rPr lang="en-US" altLang="zh-CN" sz="2000" dirty="0">
                <a:ea typeface="SimSun" pitchFamily="2" charset="-122"/>
              </a:rPr>
              <a:t>Present for every </a:t>
            </a:r>
            <a:r>
              <a:rPr lang="en-US" altLang="zh-CN" sz="2000" dirty="0" err="1">
                <a:ea typeface="SimSun" pitchFamily="2" charset="-122"/>
              </a:rPr>
              <a:t>tuple</a:t>
            </a:r>
            <a:r>
              <a:rPr lang="en-US" altLang="zh-CN" sz="2000" dirty="0">
                <a:ea typeface="SimSun" pitchFamily="2" charset="-122"/>
              </a:rPr>
              <a:t> its description and two measures</a:t>
            </a:r>
          </a:p>
          <a:p>
            <a:pPr lvl="2" algn="just">
              <a:lnSpc>
                <a:spcPct val="110000"/>
              </a:lnSpc>
              <a:buSzPct val="80000"/>
            </a:pPr>
            <a:r>
              <a:rPr lang="en-US" altLang="zh-CN" sz="2000" dirty="0">
                <a:ea typeface="SimSun" pitchFamily="2" charset="-122"/>
              </a:rPr>
              <a:t>support - distribution within single class</a:t>
            </a:r>
          </a:p>
          <a:p>
            <a:pPr lvl="2" algn="just">
              <a:lnSpc>
                <a:spcPct val="110000"/>
              </a:lnSpc>
              <a:buSzPct val="80000"/>
            </a:pPr>
            <a:r>
              <a:rPr lang="en-US" altLang="zh-CN" sz="2000" dirty="0">
                <a:ea typeface="SimSun" pitchFamily="2" charset="-122"/>
              </a:rPr>
              <a:t>comparison - distribution between classes</a:t>
            </a:r>
          </a:p>
          <a:p>
            <a:pPr lvl="1" algn="just">
              <a:lnSpc>
                <a:spcPct val="110000"/>
              </a:lnSpc>
              <a:buSzPct val="80000"/>
            </a:pPr>
            <a:r>
              <a:rPr lang="en-US" altLang="zh-CN" sz="2000" dirty="0">
                <a:ea typeface="SimSun" pitchFamily="2" charset="-122"/>
              </a:rPr>
              <a:t>Highlight the </a:t>
            </a:r>
            <a:r>
              <a:rPr lang="en-US" altLang="zh-CN" sz="2000" dirty="0" err="1">
                <a:ea typeface="SimSun" pitchFamily="2" charset="-122"/>
              </a:rPr>
              <a:t>tuples</a:t>
            </a:r>
            <a:r>
              <a:rPr lang="en-US" altLang="zh-CN" sz="2000" dirty="0">
                <a:ea typeface="SimSun" pitchFamily="2" charset="-122"/>
              </a:rPr>
              <a:t> with strong </a:t>
            </a:r>
            <a:r>
              <a:rPr lang="en-US" altLang="zh-CN" sz="2000" dirty="0" err="1">
                <a:ea typeface="SimSun" pitchFamily="2" charset="-122"/>
              </a:rPr>
              <a:t>discriminant</a:t>
            </a:r>
            <a:r>
              <a:rPr lang="en-US" altLang="zh-CN" sz="2000" dirty="0">
                <a:ea typeface="SimSun" pitchFamily="2" charset="-122"/>
              </a:rPr>
              <a:t> features </a:t>
            </a:r>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smtClean="0">
                <a:ea typeface="SimSun" pitchFamily="2" charset="-122"/>
              </a:rPr>
              <a:t>Mining Class Comparisons (Example)</a:t>
            </a:r>
            <a:endParaRPr lang="en-US" sz="4000" b="1" dirty="0"/>
          </a:p>
        </p:txBody>
      </p:sp>
      <p:sp>
        <p:nvSpPr>
          <p:cNvPr id="3" name="Content Placeholder 2"/>
          <p:cNvSpPr>
            <a:spLocks noGrp="1"/>
          </p:cNvSpPr>
          <p:nvPr>
            <p:ph idx="1"/>
          </p:nvPr>
        </p:nvSpPr>
        <p:spPr/>
        <p:txBody>
          <a:bodyPr/>
          <a:lstStyle/>
          <a:p>
            <a:pPr algn="just"/>
            <a:r>
              <a:rPr lang="en-US" dirty="0" smtClean="0"/>
              <a:t>Suppose that we would like to compare the general properties between the </a:t>
            </a:r>
            <a:r>
              <a:rPr lang="en-US" b="1" dirty="0" smtClean="0">
                <a:solidFill>
                  <a:srgbClr val="00B050"/>
                </a:solidFill>
              </a:rPr>
              <a:t>graduate</a:t>
            </a:r>
            <a:r>
              <a:rPr lang="en-US" dirty="0" smtClean="0"/>
              <a:t> students and the </a:t>
            </a:r>
            <a:r>
              <a:rPr lang="en-US" b="1" dirty="0" smtClean="0">
                <a:solidFill>
                  <a:srgbClr val="00B050"/>
                </a:solidFill>
              </a:rPr>
              <a:t>undergraduate</a:t>
            </a:r>
            <a:r>
              <a:rPr lang="en-US" dirty="0" smtClean="0"/>
              <a:t> students at </a:t>
            </a:r>
            <a:r>
              <a:rPr lang="en-US" i="1" dirty="0" smtClean="0"/>
              <a:t>Big University, </a:t>
            </a:r>
            <a:r>
              <a:rPr lang="en-US" dirty="0" smtClean="0"/>
              <a:t>given the attributes </a:t>
            </a:r>
            <a:r>
              <a:rPr lang="en-US" i="1" dirty="0" smtClean="0"/>
              <a:t>name, gender, major, </a:t>
            </a:r>
            <a:r>
              <a:rPr lang="en-US" i="1" dirty="0" err="1" smtClean="0"/>
              <a:t>birth_place</a:t>
            </a:r>
            <a:r>
              <a:rPr lang="en-US" i="1" dirty="0" smtClean="0"/>
              <a:t>, </a:t>
            </a:r>
            <a:r>
              <a:rPr lang="en-US" i="1" dirty="0" err="1" smtClean="0"/>
              <a:t>birth_date</a:t>
            </a:r>
            <a:r>
              <a:rPr lang="en-US" i="1" dirty="0" smtClean="0"/>
              <a:t>, residence, phone#, </a:t>
            </a:r>
            <a:r>
              <a:rPr lang="en-US" dirty="0" smtClean="0"/>
              <a:t>and </a:t>
            </a:r>
            <a:r>
              <a:rPr lang="en-US" i="1" dirty="0" err="1" smtClean="0"/>
              <a:t>gpa</a:t>
            </a:r>
            <a:endParaRPr lang="en-US"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b="1" dirty="0" smtClean="0">
                <a:ea typeface="SimSun" pitchFamily="2" charset="-122"/>
              </a:rPr>
              <a:t>Mining Class Comparisons (Example</a:t>
            </a:r>
            <a:r>
              <a:rPr lang="en-US" altLang="zh-CN" b="1" dirty="0" smtClean="0">
                <a:ea typeface="SimSun" pitchFamily="2" charset="-122"/>
              </a:rPr>
              <a:t>)…</a:t>
            </a:r>
            <a:endParaRPr lang="en-US"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35</a:t>
            </a:fld>
            <a:endParaRPr lang="en-US"/>
          </a:p>
        </p:txBody>
      </p:sp>
      <p:pic>
        <p:nvPicPr>
          <p:cNvPr id="6" name="Picture 5" descr="Pic1.png"/>
          <p:cNvPicPr>
            <a:picLocks noChangeAspect="1"/>
          </p:cNvPicPr>
          <p:nvPr/>
        </p:nvPicPr>
        <p:blipFill>
          <a:blip r:embed="rId2" cstate="print"/>
          <a:stretch>
            <a:fillRect/>
          </a:stretch>
        </p:blipFill>
        <p:spPr>
          <a:xfrm>
            <a:off x="457200" y="2038092"/>
            <a:ext cx="8030696" cy="1848108"/>
          </a:xfrm>
          <a:prstGeom prst="rect">
            <a:avLst/>
          </a:prstGeom>
        </p:spPr>
      </p:pic>
      <p:pic>
        <p:nvPicPr>
          <p:cNvPr id="7" name="Picture 6" descr="pic2.png"/>
          <p:cNvPicPr>
            <a:picLocks noChangeAspect="1"/>
          </p:cNvPicPr>
          <p:nvPr/>
        </p:nvPicPr>
        <p:blipFill>
          <a:blip r:embed="rId3" cstate="print"/>
          <a:stretch>
            <a:fillRect/>
          </a:stretch>
        </p:blipFill>
        <p:spPr>
          <a:xfrm>
            <a:off x="533400" y="4305071"/>
            <a:ext cx="8030696" cy="1638529"/>
          </a:xfrm>
          <a:prstGeom prst="rect">
            <a:avLst/>
          </a:prstGeom>
        </p:spPr>
      </p:pic>
      <p:sp>
        <p:nvSpPr>
          <p:cNvPr id="8" name="Footer Placeholder 7"/>
          <p:cNvSpPr>
            <a:spLocks noGrp="1"/>
          </p:cNvSpPr>
          <p:nvPr>
            <p:ph type="ftr" sz="quarter" idx="11"/>
          </p:nvPr>
        </p:nvSpPr>
        <p:spPr/>
        <p:txBody>
          <a:bodyPr/>
          <a:lstStyle/>
          <a:p>
            <a:r>
              <a:rPr lang="en-US" smtClean="0"/>
              <a:t>Data Warehousing and Data Mining:-Unit 4</a:t>
            </a:r>
            <a:endParaRPr lang="en-US"/>
          </a:p>
        </p:txBody>
      </p:sp>
      <p:sp>
        <p:nvSpPr>
          <p:cNvPr id="9" name="TextBox 8"/>
          <p:cNvSpPr txBox="1"/>
          <p:nvPr/>
        </p:nvSpPr>
        <p:spPr>
          <a:xfrm>
            <a:off x="457200" y="1600200"/>
            <a:ext cx="4286686" cy="461665"/>
          </a:xfrm>
          <a:prstGeom prst="rect">
            <a:avLst/>
          </a:prstGeom>
          <a:noFill/>
        </p:spPr>
        <p:txBody>
          <a:bodyPr wrap="none" rtlCol="0">
            <a:spAutoFit/>
          </a:bodyPr>
          <a:lstStyle/>
          <a:p>
            <a:r>
              <a:rPr lang="en-US" sz="2400" b="1" u="sng" dirty="0" smtClean="0"/>
              <a:t>First Phase :- Task Relevant Data</a:t>
            </a:r>
            <a:endParaRPr lang="en-US" sz="2400" b="1" u="sng"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zh-CN" sz="4000" b="1" dirty="0" smtClean="0">
                <a:ea typeface="SimSun" pitchFamily="2" charset="-122"/>
              </a:rPr>
              <a:t>Mining Class Comparisons (Example)…</a:t>
            </a:r>
            <a:endParaRPr lang="en-US" sz="4000" dirty="0"/>
          </a:p>
        </p:txBody>
      </p:sp>
      <p:sp>
        <p:nvSpPr>
          <p:cNvPr id="3" name="Content Placeholder 2"/>
          <p:cNvSpPr>
            <a:spLocks noGrp="1"/>
          </p:cNvSpPr>
          <p:nvPr>
            <p:ph idx="1"/>
          </p:nvPr>
        </p:nvSpPr>
        <p:spPr/>
        <p:txBody>
          <a:bodyPr/>
          <a:lstStyle/>
          <a:p>
            <a:pPr algn="just"/>
            <a:r>
              <a:rPr lang="en-US" b="1" u="sng" dirty="0" smtClean="0"/>
              <a:t>Second Phase (Dimension Relevance Analysis)</a:t>
            </a:r>
            <a:endParaRPr lang="en-US" b="1" u="sng" dirty="0" smtClean="0"/>
          </a:p>
          <a:p>
            <a:pPr lvl="1" algn="just"/>
            <a:r>
              <a:rPr lang="en-US" dirty="0" smtClean="0"/>
              <a:t>Only </a:t>
            </a:r>
            <a:r>
              <a:rPr lang="en-US" dirty="0" smtClean="0"/>
              <a:t>the highly relevant attributes are included in the subsequent analysis</a:t>
            </a:r>
          </a:p>
          <a:p>
            <a:pPr lvl="1" algn="just"/>
            <a:r>
              <a:rPr lang="en-US" dirty="0" smtClean="0"/>
              <a:t>Irrelevant or weakly relevant dimensions, such as </a:t>
            </a:r>
            <a:r>
              <a:rPr lang="en-US" b="1" i="1" dirty="0" smtClean="0">
                <a:solidFill>
                  <a:srgbClr val="FF0000"/>
                </a:solidFill>
              </a:rPr>
              <a:t>name, gender, </a:t>
            </a:r>
            <a:r>
              <a:rPr lang="en-US" b="1" i="1" dirty="0" err="1" smtClean="0">
                <a:solidFill>
                  <a:srgbClr val="FF0000"/>
                </a:solidFill>
              </a:rPr>
              <a:t>birth_place</a:t>
            </a:r>
            <a:r>
              <a:rPr lang="en-US" b="1" i="1" dirty="0" smtClean="0">
                <a:solidFill>
                  <a:srgbClr val="FF0000"/>
                </a:solidFill>
              </a:rPr>
              <a:t>, residence, and phone#</a:t>
            </a:r>
            <a:r>
              <a:rPr lang="en-US" i="1" dirty="0" smtClean="0"/>
              <a:t>, are removed from the resulting classes</a:t>
            </a:r>
            <a:endParaRPr lang="en-US"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zh-CN" sz="4000" b="1" dirty="0" smtClean="0">
                <a:ea typeface="SimSun" pitchFamily="2" charset="-122"/>
              </a:rPr>
              <a:t>Mining Class Comparisons (Example)…</a:t>
            </a:r>
            <a:endParaRPr lang="en-US" sz="4000"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37</a:t>
            </a:fld>
            <a:endParaRPr lang="en-US"/>
          </a:p>
        </p:txBody>
      </p:sp>
      <p:pic>
        <p:nvPicPr>
          <p:cNvPr id="60418" name="Picture 2"/>
          <p:cNvPicPr>
            <a:picLocks noChangeAspect="1" noChangeArrowheads="1"/>
          </p:cNvPicPr>
          <p:nvPr/>
        </p:nvPicPr>
        <p:blipFill>
          <a:blip r:embed="rId2" cstate="print"/>
          <a:srcRect/>
          <a:stretch>
            <a:fillRect/>
          </a:stretch>
        </p:blipFill>
        <p:spPr bwMode="auto">
          <a:xfrm>
            <a:off x="619125" y="2133600"/>
            <a:ext cx="4410075" cy="2314575"/>
          </a:xfrm>
          <a:prstGeom prst="rect">
            <a:avLst/>
          </a:prstGeom>
          <a:noFill/>
          <a:ln w="9525">
            <a:noFill/>
            <a:miter lim="800000"/>
            <a:headEnd/>
            <a:tailEnd/>
          </a:ln>
          <a:effectLst/>
        </p:spPr>
      </p:pic>
      <p:pic>
        <p:nvPicPr>
          <p:cNvPr id="60419" name="Picture 3"/>
          <p:cNvPicPr>
            <a:picLocks noChangeAspect="1" noChangeArrowheads="1"/>
          </p:cNvPicPr>
          <p:nvPr/>
        </p:nvPicPr>
        <p:blipFill>
          <a:blip r:embed="rId3" cstate="print"/>
          <a:srcRect/>
          <a:stretch>
            <a:fillRect/>
          </a:stretch>
        </p:blipFill>
        <p:spPr bwMode="auto">
          <a:xfrm>
            <a:off x="5334000" y="3276600"/>
            <a:ext cx="3733800" cy="2552700"/>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US" smtClean="0"/>
              <a:t>Data Warehousing and Data Mining:-Unit 4</a:t>
            </a:r>
            <a:endParaRPr lang="en-US"/>
          </a:p>
        </p:txBody>
      </p:sp>
      <p:sp>
        <p:nvSpPr>
          <p:cNvPr id="8" name="TextBox 7"/>
          <p:cNvSpPr txBox="1"/>
          <p:nvPr/>
        </p:nvSpPr>
        <p:spPr>
          <a:xfrm>
            <a:off x="533400" y="1524000"/>
            <a:ext cx="6570325" cy="523220"/>
          </a:xfrm>
          <a:prstGeom prst="rect">
            <a:avLst/>
          </a:prstGeom>
          <a:noFill/>
        </p:spPr>
        <p:txBody>
          <a:bodyPr wrap="none" rtlCol="0">
            <a:spAutoFit/>
          </a:bodyPr>
          <a:lstStyle/>
          <a:p>
            <a:r>
              <a:rPr lang="en-US" sz="2800" b="1" u="sng" dirty="0" smtClean="0"/>
              <a:t>Third Phase </a:t>
            </a:r>
            <a:r>
              <a:rPr lang="en-US" sz="2800" b="1" u="sng" dirty="0" smtClean="0"/>
              <a:t>: (</a:t>
            </a:r>
            <a:r>
              <a:rPr lang="en-US" sz="2800" b="1" u="sng" dirty="0" smtClean="0"/>
              <a:t>Synchronous Generalization)</a:t>
            </a:r>
            <a:endParaRPr lang="en-US" sz="2800" b="1" u="sng"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b="1" dirty="0" smtClean="0">
                <a:ea typeface="SimSun" pitchFamily="2" charset="-122"/>
              </a:rPr>
              <a:t>Mining Class Comparisons (Example)…</a:t>
            </a:r>
            <a:endParaRPr lang="en-US" dirty="0"/>
          </a:p>
        </p:txBody>
      </p:sp>
      <p:sp>
        <p:nvSpPr>
          <p:cNvPr id="3" name="Content Placeholder 2"/>
          <p:cNvSpPr>
            <a:spLocks noGrp="1"/>
          </p:cNvSpPr>
          <p:nvPr>
            <p:ph idx="1"/>
          </p:nvPr>
        </p:nvSpPr>
        <p:spPr/>
        <p:txBody>
          <a:bodyPr>
            <a:normAutofit lnSpcReduction="10000"/>
          </a:bodyPr>
          <a:lstStyle/>
          <a:p>
            <a:pPr algn="just"/>
            <a:r>
              <a:rPr lang="en-US" b="1" u="sng" dirty="0" smtClean="0"/>
              <a:t>Fourth </a:t>
            </a:r>
            <a:r>
              <a:rPr lang="en-US" b="1" u="sng" dirty="0" smtClean="0"/>
              <a:t>Phase : </a:t>
            </a:r>
            <a:r>
              <a:rPr lang="en-US" b="1" u="sng" dirty="0" smtClean="0"/>
              <a:t>(Result Presentation)</a:t>
            </a:r>
          </a:p>
          <a:p>
            <a:pPr lvl="1" algn="just"/>
            <a:r>
              <a:rPr lang="en-US" dirty="0" smtClean="0"/>
              <a:t>Resulting </a:t>
            </a:r>
            <a:r>
              <a:rPr lang="en-US" dirty="0" smtClean="0"/>
              <a:t>class comparison is presented in the form of tables, graphs, or contrasting measure (such as count%) that compares between the target class and the contrasting class</a:t>
            </a:r>
          </a:p>
          <a:p>
            <a:pPr lvl="1" algn="just"/>
            <a:r>
              <a:rPr lang="en-US" dirty="0" smtClean="0"/>
              <a:t>For example, </a:t>
            </a:r>
            <a:r>
              <a:rPr lang="en-US" b="1" i="1" dirty="0" smtClean="0">
                <a:solidFill>
                  <a:srgbClr val="FF0000"/>
                </a:solidFill>
              </a:rPr>
              <a:t>5.02% of the graduate students majoring in Science are between 26 and 30 years of age and have a “good” GPA, while only 2.32% of undergraduates have these same characteristics</a:t>
            </a:r>
            <a:endParaRPr lang="en-US" b="1" i="1" dirty="0">
              <a:solidFill>
                <a:srgbClr val="FF0000"/>
              </a:solidFill>
            </a:endParaRPr>
          </a:p>
        </p:txBody>
      </p:sp>
      <p:sp>
        <p:nvSpPr>
          <p:cNvPr id="4" name="Slide Number Placeholder 3"/>
          <p:cNvSpPr>
            <a:spLocks noGrp="1"/>
          </p:cNvSpPr>
          <p:nvPr>
            <p:ph type="sldNum" sz="quarter" idx="12"/>
          </p:nvPr>
        </p:nvSpPr>
        <p:spPr/>
        <p:txBody>
          <a:bodyPr/>
          <a:lstStyle/>
          <a:p>
            <a:fld id="{C22E7CB3-F155-47EC-A8C2-546EA14841CB}"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Discriminating between different classes</a:t>
            </a:r>
            <a:endParaRPr lang="en-US" dirty="0"/>
          </a:p>
        </p:txBody>
      </p:sp>
      <p:sp>
        <p:nvSpPr>
          <p:cNvPr id="3" name="Content Placeholder 2"/>
          <p:cNvSpPr>
            <a:spLocks noGrp="1"/>
          </p:cNvSpPr>
          <p:nvPr>
            <p:ph idx="1"/>
          </p:nvPr>
        </p:nvSpPr>
        <p:spPr/>
        <p:txBody>
          <a:bodyPr>
            <a:normAutofit/>
          </a:bodyPr>
          <a:lstStyle/>
          <a:p>
            <a:pPr algn="just"/>
            <a:r>
              <a:rPr lang="en-US" sz="2400" dirty="0" smtClean="0"/>
              <a:t>The discriminative features of the target and contrasting classes of a comparison description can be described quantitatively by a</a:t>
            </a:r>
            <a:r>
              <a:rPr lang="en-US" sz="2400" b="1" i="1" dirty="0" smtClean="0"/>
              <a:t> quantitative </a:t>
            </a:r>
            <a:r>
              <a:rPr lang="en-US" sz="2400" b="1" i="1" dirty="0" err="1" smtClean="0"/>
              <a:t>discriminant</a:t>
            </a:r>
            <a:r>
              <a:rPr lang="en-US" sz="2400" b="1" i="1" dirty="0" smtClean="0"/>
              <a:t> rule</a:t>
            </a:r>
          </a:p>
          <a:p>
            <a:pPr algn="just"/>
            <a:r>
              <a:rPr lang="en-US" sz="2400" dirty="0" smtClean="0"/>
              <a:t>Associates a statistical interestingness measure, </a:t>
            </a:r>
            <a:r>
              <a:rPr lang="en-US" sz="2400" b="1" i="1" dirty="0" smtClean="0">
                <a:solidFill>
                  <a:srgbClr val="FF0000"/>
                </a:solidFill>
              </a:rPr>
              <a:t>d-weight</a:t>
            </a:r>
            <a:r>
              <a:rPr lang="en-US" sz="2400" dirty="0" smtClean="0"/>
              <a:t>, with each generalized </a:t>
            </a:r>
            <a:r>
              <a:rPr lang="en-US" sz="2400" dirty="0" err="1" smtClean="0"/>
              <a:t>tuple</a:t>
            </a:r>
            <a:r>
              <a:rPr lang="en-US" sz="2400" dirty="0" smtClean="0"/>
              <a:t> in the description</a:t>
            </a:r>
          </a:p>
          <a:p>
            <a:pPr algn="just"/>
            <a:r>
              <a:rPr lang="en-US" sz="2400" dirty="0" smtClean="0"/>
              <a:t>The d-weight for </a:t>
            </a:r>
            <a:r>
              <a:rPr lang="en-US" sz="2400" b="1" i="1" dirty="0" err="1" smtClean="0">
                <a:solidFill>
                  <a:srgbClr val="FF0000"/>
                </a:solidFill>
              </a:rPr>
              <a:t>q</a:t>
            </a:r>
            <a:r>
              <a:rPr lang="en-US" sz="2400" b="1" i="1" baseline="-25000" dirty="0" err="1" smtClean="0">
                <a:solidFill>
                  <a:srgbClr val="FF0000"/>
                </a:solidFill>
              </a:rPr>
              <a:t>a</a:t>
            </a:r>
            <a:r>
              <a:rPr lang="en-US" sz="2400" b="1" i="1" dirty="0" smtClean="0">
                <a:solidFill>
                  <a:srgbClr val="FF0000"/>
                </a:solidFill>
              </a:rPr>
              <a:t> is the ratio of the number of </a:t>
            </a:r>
            <a:r>
              <a:rPr lang="en-US" sz="2400" b="1" i="1" dirty="0" err="1" smtClean="0">
                <a:solidFill>
                  <a:srgbClr val="FF0000"/>
                </a:solidFill>
              </a:rPr>
              <a:t>tuples</a:t>
            </a:r>
            <a:r>
              <a:rPr lang="en-US" sz="2400" b="1" i="1" dirty="0" smtClean="0">
                <a:solidFill>
                  <a:srgbClr val="FF0000"/>
                </a:solidFill>
              </a:rPr>
              <a:t> from the initial target class working relation </a:t>
            </a:r>
            <a:r>
              <a:rPr lang="en-US" sz="2400" b="1" dirty="0" smtClean="0">
                <a:solidFill>
                  <a:srgbClr val="FF0000"/>
                </a:solidFill>
              </a:rPr>
              <a:t>that are covered by </a:t>
            </a:r>
            <a:r>
              <a:rPr lang="en-US" sz="2400" b="1" i="1" dirty="0" err="1" smtClean="0">
                <a:solidFill>
                  <a:srgbClr val="FF0000"/>
                </a:solidFill>
              </a:rPr>
              <a:t>q</a:t>
            </a:r>
            <a:r>
              <a:rPr lang="en-US" sz="2400" b="1" i="1" baseline="-25000" dirty="0" err="1" smtClean="0">
                <a:solidFill>
                  <a:srgbClr val="FF0000"/>
                </a:solidFill>
              </a:rPr>
              <a:t>a</a:t>
            </a:r>
            <a:r>
              <a:rPr lang="en-US" sz="2400" b="1" i="1" dirty="0" smtClean="0">
                <a:solidFill>
                  <a:srgbClr val="FF0000"/>
                </a:solidFill>
              </a:rPr>
              <a:t> </a:t>
            </a:r>
            <a:r>
              <a:rPr lang="en-US" sz="2400" b="1" i="1" dirty="0" smtClean="0">
                <a:solidFill>
                  <a:srgbClr val="FF0000"/>
                </a:solidFill>
              </a:rPr>
              <a:t>to the total number of </a:t>
            </a:r>
            <a:r>
              <a:rPr lang="en-US" sz="2400" b="1" i="1" dirty="0" err="1" smtClean="0">
                <a:solidFill>
                  <a:srgbClr val="FF0000"/>
                </a:solidFill>
              </a:rPr>
              <a:t>tuples</a:t>
            </a:r>
            <a:r>
              <a:rPr lang="en-US" sz="2400" b="1" i="1" dirty="0" smtClean="0">
                <a:solidFill>
                  <a:srgbClr val="FF0000"/>
                </a:solidFill>
              </a:rPr>
              <a:t> in both the initial target class and </a:t>
            </a:r>
            <a:r>
              <a:rPr lang="en-US" sz="2400" b="1" dirty="0" smtClean="0">
                <a:solidFill>
                  <a:srgbClr val="FF0000"/>
                </a:solidFill>
              </a:rPr>
              <a:t>contrasting class </a:t>
            </a:r>
            <a:r>
              <a:rPr lang="en-US" sz="2400" dirty="0" smtClean="0"/>
              <a:t>working relations that are covered by </a:t>
            </a:r>
            <a:r>
              <a:rPr lang="en-US" sz="2400" b="1" i="1" dirty="0" err="1" smtClean="0"/>
              <a:t>q</a:t>
            </a:r>
            <a:r>
              <a:rPr lang="en-US" sz="2400" b="1" i="1" baseline="-25000" dirty="0" err="1" smtClean="0"/>
              <a:t>a</a:t>
            </a:r>
            <a:endParaRPr lang="en-US" sz="2400" baseline="-25000" dirty="0" smtClean="0"/>
          </a:p>
          <a:p>
            <a:pPr algn="just"/>
            <a:endParaRPr lang="en-US" sz="2400"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Cube Computation...</a:t>
            </a:r>
            <a:endParaRPr lang="en-US" b="1" dirty="0"/>
          </a:p>
        </p:txBody>
      </p:sp>
      <p:pic>
        <p:nvPicPr>
          <p:cNvPr id="19458" name="Picture 2"/>
          <p:cNvPicPr>
            <a:picLocks noChangeAspect="1" noChangeArrowheads="1"/>
          </p:cNvPicPr>
          <p:nvPr/>
        </p:nvPicPr>
        <p:blipFill>
          <a:blip r:embed="rId2" cstate="print"/>
          <a:srcRect/>
          <a:stretch>
            <a:fillRect/>
          </a:stretch>
        </p:blipFill>
        <p:spPr bwMode="auto">
          <a:xfrm>
            <a:off x="838200" y="1905000"/>
            <a:ext cx="6858000" cy="695325"/>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cstate="print"/>
          <a:srcRect/>
          <a:stretch>
            <a:fillRect/>
          </a:stretch>
        </p:blipFill>
        <p:spPr bwMode="auto">
          <a:xfrm>
            <a:off x="2743200" y="2895600"/>
            <a:ext cx="3810000" cy="26574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83E95A6-E006-4BB3-B99A-FC70F8D3B357}"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75F6B71-5C6B-4CF4-ADD8-15031DB88D00}" type="slidenum">
              <a:rPr lang="zh-CN" altLang="en-US"/>
              <a:pPr/>
              <a:t>40</a:t>
            </a:fld>
            <a:endParaRPr lang="en-US" altLang="zh-CN"/>
          </a:p>
        </p:txBody>
      </p:sp>
      <p:sp>
        <p:nvSpPr>
          <p:cNvPr id="1172482" name="Rectangle 2"/>
          <p:cNvSpPr>
            <a:spLocks noGrp="1" noChangeArrowheads="1"/>
          </p:cNvSpPr>
          <p:nvPr>
            <p:ph type="title"/>
          </p:nvPr>
        </p:nvSpPr>
        <p:spPr/>
        <p:txBody>
          <a:bodyPr/>
          <a:lstStyle/>
          <a:p>
            <a:pPr algn="l"/>
            <a:r>
              <a:rPr lang="en-US" altLang="zh-CN" dirty="0">
                <a:ea typeface="SimSun" pitchFamily="2" charset="-122"/>
              </a:rPr>
              <a:t>Quantitative </a:t>
            </a:r>
            <a:r>
              <a:rPr lang="en-US" altLang="zh-CN" dirty="0" err="1">
                <a:ea typeface="SimSun" pitchFamily="2" charset="-122"/>
              </a:rPr>
              <a:t>Discriminant</a:t>
            </a:r>
            <a:r>
              <a:rPr lang="en-US" altLang="zh-CN" dirty="0">
                <a:ea typeface="SimSun" pitchFamily="2" charset="-122"/>
              </a:rPr>
              <a:t> </a:t>
            </a:r>
            <a:r>
              <a:rPr lang="en-US" altLang="zh-CN" dirty="0" smtClean="0">
                <a:ea typeface="SimSun" pitchFamily="2" charset="-122"/>
              </a:rPr>
              <a:t>Rules...</a:t>
            </a:r>
            <a:endParaRPr lang="en-US" altLang="zh-CN" dirty="0">
              <a:ea typeface="SimSun" pitchFamily="2" charset="-122"/>
            </a:endParaRPr>
          </a:p>
        </p:txBody>
      </p:sp>
      <p:sp>
        <p:nvSpPr>
          <p:cNvPr id="1172483" name="Rectangle 3"/>
          <p:cNvSpPr>
            <a:spLocks noGrp="1" noChangeArrowheads="1"/>
          </p:cNvSpPr>
          <p:nvPr>
            <p:ph type="body" idx="1"/>
          </p:nvPr>
        </p:nvSpPr>
        <p:spPr>
          <a:xfrm>
            <a:off x="381000" y="1598613"/>
            <a:ext cx="8382000" cy="4878387"/>
          </a:xfrm>
        </p:spPr>
        <p:txBody>
          <a:bodyPr>
            <a:normAutofit lnSpcReduction="10000"/>
          </a:bodyPr>
          <a:lstStyle/>
          <a:p>
            <a:r>
              <a:rPr lang="en-US" altLang="zh-CN" sz="2400" dirty="0" err="1">
                <a:ea typeface="SimSun" pitchFamily="2" charset="-122"/>
              </a:rPr>
              <a:t>C</a:t>
            </a:r>
            <a:r>
              <a:rPr lang="en-US" altLang="zh-CN" sz="2400" baseline="-25000" dirty="0" err="1">
                <a:ea typeface="SimSun" pitchFamily="2" charset="-122"/>
              </a:rPr>
              <a:t>j</a:t>
            </a:r>
            <a:r>
              <a:rPr lang="en-US" altLang="zh-CN" sz="2400" dirty="0">
                <a:ea typeface="SimSun" pitchFamily="2" charset="-122"/>
              </a:rPr>
              <a:t> = target class</a:t>
            </a:r>
          </a:p>
          <a:p>
            <a:r>
              <a:rPr lang="en-US" altLang="zh-CN" sz="2400" dirty="0" err="1">
                <a:ea typeface="SimSun" pitchFamily="2" charset="-122"/>
              </a:rPr>
              <a:t>q</a:t>
            </a:r>
            <a:r>
              <a:rPr lang="en-US" altLang="zh-CN" sz="2400" baseline="-25000" dirty="0" err="1">
                <a:ea typeface="SimSun" pitchFamily="2" charset="-122"/>
              </a:rPr>
              <a:t>a</a:t>
            </a:r>
            <a:r>
              <a:rPr lang="en-US" altLang="zh-CN" sz="2400" dirty="0">
                <a:ea typeface="SimSun" pitchFamily="2" charset="-122"/>
              </a:rPr>
              <a:t> = a generalized </a:t>
            </a:r>
            <a:r>
              <a:rPr lang="en-US" altLang="zh-CN" sz="2400" dirty="0" err="1">
                <a:ea typeface="SimSun" pitchFamily="2" charset="-122"/>
              </a:rPr>
              <a:t>tuple</a:t>
            </a:r>
            <a:r>
              <a:rPr lang="en-US" altLang="zh-CN" sz="2400" dirty="0">
                <a:ea typeface="SimSun" pitchFamily="2" charset="-122"/>
              </a:rPr>
              <a:t> covers some </a:t>
            </a:r>
            <a:r>
              <a:rPr lang="en-US" altLang="zh-CN" sz="2400" dirty="0" err="1">
                <a:ea typeface="SimSun" pitchFamily="2" charset="-122"/>
              </a:rPr>
              <a:t>tuples</a:t>
            </a:r>
            <a:r>
              <a:rPr lang="en-US" altLang="zh-CN" sz="2400" dirty="0">
                <a:ea typeface="SimSun" pitchFamily="2" charset="-122"/>
              </a:rPr>
              <a:t> of class</a:t>
            </a:r>
          </a:p>
          <a:p>
            <a:pPr lvl="1"/>
            <a:r>
              <a:rPr lang="en-US" altLang="zh-CN" sz="2400" dirty="0">
                <a:ea typeface="SimSun" pitchFamily="2" charset="-122"/>
              </a:rPr>
              <a:t>but can also cover some </a:t>
            </a:r>
            <a:r>
              <a:rPr lang="en-US" altLang="zh-CN" sz="2400" dirty="0" err="1">
                <a:ea typeface="SimSun" pitchFamily="2" charset="-122"/>
              </a:rPr>
              <a:t>tuples</a:t>
            </a:r>
            <a:r>
              <a:rPr lang="en-US" altLang="zh-CN" sz="2400" dirty="0">
                <a:ea typeface="SimSun" pitchFamily="2" charset="-122"/>
              </a:rPr>
              <a:t> of contrasting class</a:t>
            </a:r>
          </a:p>
          <a:p>
            <a:r>
              <a:rPr lang="en-US" altLang="zh-CN" sz="2400" dirty="0">
                <a:ea typeface="SimSun" pitchFamily="2" charset="-122"/>
              </a:rPr>
              <a:t>d-weight</a:t>
            </a:r>
          </a:p>
          <a:p>
            <a:pPr lvl="1"/>
            <a:r>
              <a:rPr lang="en-US" altLang="zh-CN" sz="2400" dirty="0">
                <a:ea typeface="SimSun" pitchFamily="2" charset="-122"/>
              </a:rPr>
              <a:t>range: [0, 1]</a:t>
            </a:r>
          </a:p>
          <a:p>
            <a:endParaRPr lang="en-US" altLang="zh-CN" sz="2400" dirty="0">
              <a:ea typeface="SimSun" pitchFamily="2" charset="-122"/>
            </a:endParaRPr>
          </a:p>
          <a:p>
            <a:r>
              <a:rPr lang="en-US" sz="2000" i="1" dirty="0" smtClean="0">
                <a:solidFill>
                  <a:srgbClr val="FF0000"/>
                </a:solidFill>
              </a:rPr>
              <a:t>where m is the total number of the target and contrasting classes, </a:t>
            </a:r>
            <a:r>
              <a:rPr lang="en-US" sz="2000" i="1" dirty="0" err="1" smtClean="0">
                <a:solidFill>
                  <a:srgbClr val="FF0000"/>
                </a:solidFill>
              </a:rPr>
              <a:t>C</a:t>
            </a:r>
            <a:r>
              <a:rPr lang="en-US" sz="2000" i="1" baseline="-25000" dirty="0" err="1" smtClean="0">
                <a:solidFill>
                  <a:srgbClr val="FF0000"/>
                </a:solidFill>
              </a:rPr>
              <a:t>j</a:t>
            </a:r>
            <a:r>
              <a:rPr lang="en-US" sz="2000" i="1" dirty="0" smtClean="0">
                <a:solidFill>
                  <a:srgbClr val="FF0000"/>
                </a:solidFill>
              </a:rPr>
              <a:t> is in {</a:t>
            </a:r>
            <a:r>
              <a:rPr lang="en-US" sz="2000" i="1" dirty="0" smtClean="0">
                <a:solidFill>
                  <a:srgbClr val="FF0000"/>
                </a:solidFill>
              </a:rPr>
              <a:t>C</a:t>
            </a:r>
            <a:r>
              <a:rPr lang="en-US" sz="2000" i="1" baseline="-25000" dirty="0" smtClean="0">
                <a:solidFill>
                  <a:srgbClr val="FF0000"/>
                </a:solidFill>
              </a:rPr>
              <a:t>1</a:t>
            </a:r>
            <a:r>
              <a:rPr lang="en-US" sz="2000" i="1" dirty="0" smtClean="0">
                <a:solidFill>
                  <a:srgbClr val="FF0000"/>
                </a:solidFill>
              </a:rPr>
              <a:t>, </a:t>
            </a:r>
            <a:r>
              <a:rPr lang="en-US" sz="2000" i="1" dirty="0" smtClean="0">
                <a:solidFill>
                  <a:srgbClr val="FF0000"/>
                </a:solidFill>
              </a:rPr>
              <a:t>..... , </a:t>
            </a:r>
            <a:r>
              <a:rPr lang="en-US" sz="2000" i="1" dirty="0" smtClean="0">
                <a:solidFill>
                  <a:srgbClr val="FF0000"/>
                </a:solidFill>
              </a:rPr>
              <a:t>C</a:t>
            </a:r>
            <a:r>
              <a:rPr lang="en-US" sz="2000" i="1" baseline="-25000" dirty="0" smtClean="0">
                <a:solidFill>
                  <a:srgbClr val="FF0000"/>
                </a:solidFill>
              </a:rPr>
              <a:t>m</a:t>
            </a:r>
            <a:r>
              <a:rPr lang="en-US" sz="2000" i="1" dirty="0" smtClean="0">
                <a:solidFill>
                  <a:srgbClr val="FF0000"/>
                </a:solidFill>
              </a:rPr>
              <a:t>}</a:t>
            </a:r>
            <a:endParaRPr lang="en-US" sz="2000" i="1" dirty="0" smtClean="0">
              <a:solidFill>
                <a:srgbClr val="FF0000"/>
              </a:solidFill>
            </a:endParaRPr>
          </a:p>
          <a:p>
            <a:pPr algn="ctr"/>
            <a:r>
              <a:rPr lang="en-US" sz="2000" i="1" dirty="0" smtClean="0">
                <a:solidFill>
                  <a:srgbClr val="FF0000"/>
                </a:solidFill>
              </a:rPr>
              <a:t>and count (</a:t>
            </a:r>
            <a:r>
              <a:rPr lang="en-US" sz="2000" i="1" dirty="0" err="1" smtClean="0">
                <a:solidFill>
                  <a:srgbClr val="FF0000"/>
                </a:solidFill>
              </a:rPr>
              <a:t>q</a:t>
            </a:r>
            <a:r>
              <a:rPr lang="en-US" sz="2000" i="1" baseline="-25000" dirty="0" err="1" smtClean="0">
                <a:solidFill>
                  <a:srgbClr val="FF0000"/>
                </a:solidFill>
              </a:rPr>
              <a:t>a</a:t>
            </a:r>
            <a:r>
              <a:rPr lang="en-US" sz="2000" i="1" dirty="0" smtClean="0">
                <a:solidFill>
                  <a:srgbClr val="FF0000"/>
                </a:solidFill>
              </a:rPr>
              <a:t> </a:t>
            </a:r>
            <a:r>
              <a:rPr lang="en-US" sz="2000" i="1" dirty="0" smtClean="0">
                <a:solidFill>
                  <a:srgbClr val="FF0000"/>
                </a:solidFill>
                <a:sym typeface="Symbol"/>
              </a:rPr>
              <a:t> </a:t>
            </a:r>
            <a:r>
              <a:rPr lang="en-US" sz="2000" i="1" dirty="0" err="1" smtClean="0">
                <a:solidFill>
                  <a:srgbClr val="FF0000"/>
                </a:solidFill>
              </a:rPr>
              <a:t>C</a:t>
            </a:r>
            <a:r>
              <a:rPr lang="en-US" sz="2000" i="1" baseline="-25000" dirty="0" err="1" smtClean="0">
                <a:solidFill>
                  <a:srgbClr val="FF0000"/>
                </a:solidFill>
              </a:rPr>
              <a:t>i</a:t>
            </a:r>
            <a:r>
              <a:rPr lang="en-US" sz="2000" i="1" dirty="0" smtClean="0">
                <a:solidFill>
                  <a:srgbClr val="FF0000"/>
                </a:solidFill>
              </a:rPr>
              <a:t>) </a:t>
            </a:r>
            <a:r>
              <a:rPr lang="en-US" sz="2000" i="1" dirty="0" smtClean="0">
                <a:solidFill>
                  <a:srgbClr val="FF0000"/>
                </a:solidFill>
              </a:rPr>
              <a:t>is the number of </a:t>
            </a:r>
            <a:r>
              <a:rPr lang="en-US" sz="2000" i="1" dirty="0" err="1" smtClean="0">
                <a:solidFill>
                  <a:srgbClr val="FF0000"/>
                </a:solidFill>
              </a:rPr>
              <a:t>tuples</a:t>
            </a:r>
            <a:r>
              <a:rPr lang="en-US" sz="2000" i="1" dirty="0" smtClean="0">
                <a:solidFill>
                  <a:srgbClr val="FF0000"/>
                </a:solidFill>
              </a:rPr>
              <a:t> of class </a:t>
            </a:r>
            <a:r>
              <a:rPr lang="en-US" sz="2000" i="1" dirty="0" err="1" smtClean="0">
                <a:solidFill>
                  <a:srgbClr val="FF0000"/>
                </a:solidFill>
              </a:rPr>
              <a:t>C</a:t>
            </a:r>
            <a:r>
              <a:rPr lang="en-US" sz="2000" i="1" baseline="-25000" dirty="0" err="1" smtClean="0">
                <a:solidFill>
                  <a:srgbClr val="FF0000"/>
                </a:solidFill>
              </a:rPr>
              <a:t>i</a:t>
            </a:r>
            <a:r>
              <a:rPr lang="en-US" sz="2000" i="1" dirty="0" smtClean="0">
                <a:solidFill>
                  <a:srgbClr val="FF0000"/>
                </a:solidFill>
              </a:rPr>
              <a:t> </a:t>
            </a:r>
            <a:r>
              <a:rPr lang="en-US" sz="2000" i="1" dirty="0" smtClean="0">
                <a:solidFill>
                  <a:srgbClr val="FF0000"/>
                </a:solidFill>
              </a:rPr>
              <a:t>that are covered by </a:t>
            </a:r>
            <a:r>
              <a:rPr lang="en-US" sz="2000" i="1" dirty="0" err="1" smtClean="0">
                <a:solidFill>
                  <a:srgbClr val="FF0000"/>
                </a:solidFill>
              </a:rPr>
              <a:t>q</a:t>
            </a:r>
            <a:r>
              <a:rPr lang="en-US" sz="2000" i="1" baseline="-25000" dirty="0" err="1" smtClean="0">
                <a:solidFill>
                  <a:srgbClr val="FF0000"/>
                </a:solidFill>
              </a:rPr>
              <a:t>a</a:t>
            </a:r>
            <a:endParaRPr lang="en-US" sz="2000" i="1" dirty="0" smtClean="0">
              <a:solidFill>
                <a:srgbClr val="FF0000"/>
              </a:solidFill>
            </a:endParaRPr>
          </a:p>
          <a:p>
            <a:pPr algn="just"/>
            <a:r>
              <a:rPr lang="en-US" sz="2000" dirty="0" smtClean="0"/>
              <a:t>A </a:t>
            </a:r>
            <a:r>
              <a:rPr lang="en-US" sz="2000" b="1" i="1" dirty="0" smtClean="0"/>
              <a:t>high</a:t>
            </a:r>
            <a:r>
              <a:rPr lang="en-US" sz="2000" dirty="0" smtClean="0"/>
              <a:t> </a:t>
            </a:r>
            <a:r>
              <a:rPr lang="en-US" sz="2000" b="1" i="1" dirty="0" smtClean="0"/>
              <a:t>d-weight</a:t>
            </a:r>
            <a:r>
              <a:rPr lang="en-US" sz="2000" dirty="0" smtClean="0"/>
              <a:t> in the target class indicates that the concept represented by the generalized </a:t>
            </a:r>
            <a:r>
              <a:rPr lang="en-US" sz="2000" dirty="0" err="1" smtClean="0"/>
              <a:t>tuple</a:t>
            </a:r>
            <a:r>
              <a:rPr lang="en-US" sz="2000" dirty="0" smtClean="0"/>
              <a:t> is primarily derived from the target class, whereas a </a:t>
            </a:r>
            <a:r>
              <a:rPr lang="en-US" sz="2000" b="1" i="1" dirty="0" smtClean="0"/>
              <a:t>low d-weight</a:t>
            </a:r>
            <a:r>
              <a:rPr lang="en-US" sz="2000" dirty="0" smtClean="0"/>
              <a:t> implies that the concept is primarily derived from the contrasting classes</a:t>
            </a:r>
            <a:endParaRPr lang="en-US" sz="2000" i="1" dirty="0" smtClean="0">
              <a:solidFill>
                <a:srgbClr val="FF0000"/>
              </a:solidFill>
            </a:endParaRPr>
          </a:p>
        </p:txBody>
      </p:sp>
      <p:graphicFrame>
        <p:nvGraphicFramePr>
          <p:cNvPr id="1172484" name="Object 4"/>
          <p:cNvGraphicFramePr>
            <a:graphicFrameLocks noChangeAspect="1"/>
          </p:cNvGraphicFramePr>
          <p:nvPr/>
        </p:nvGraphicFramePr>
        <p:xfrm>
          <a:off x="3581400" y="2971800"/>
          <a:ext cx="3581400" cy="1057275"/>
        </p:xfrm>
        <a:graphic>
          <a:graphicData uri="http://schemas.openxmlformats.org/presentationml/2006/ole">
            <p:oleObj spid="_x0000_s5122" name="Equation" r:id="rId3" imgW="1879560" imgH="622080" progId="">
              <p:embed/>
            </p:oleObj>
          </a:graphicData>
        </a:graphic>
      </p:graphicFrame>
      <p:sp>
        <p:nvSpPr>
          <p:cNvPr id="6" name="Footer Placeholder 5"/>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600" dirty="0" smtClean="0">
                <a:ea typeface="SimSun" pitchFamily="2" charset="-122"/>
              </a:rPr>
              <a:t>Example: Quantitative </a:t>
            </a:r>
            <a:r>
              <a:rPr lang="en-US" altLang="zh-CN" sz="3600" dirty="0" err="1" smtClean="0">
                <a:ea typeface="SimSun" pitchFamily="2" charset="-122"/>
              </a:rPr>
              <a:t>Discriminant</a:t>
            </a:r>
            <a:r>
              <a:rPr lang="en-US" altLang="zh-CN" sz="3600" dirty="0" smtClean="0">
                <a:ea typeface="SimSun" pitchFamily="2" charset="-122"/>
              </a:rPr>
              <a:t> Rule</a:t>
            </a:r>
            <a:endParaRPr lang="en-US" sz="3600" dirty="0"/>
          </a:p>
        </p:txBody>
      </p:sp>
      <p:sp>
        <p:nvSpPr>
          <p:cNvPr id="4" name="Slide Number Placeholder 3"/>
          <p:cNvSpPr>
            <a:spLocks noGrp="1"/>
          </p:cNvSpPr>
          <p:nvPr>
            <p:ph type="sldNum" sz="quarter" idx="12"/>
          </p:nvPr>
        </p:nvSpPr>
        <p:spPr/>
        <p:txBody>
          <a:bodyPr/>
          <a:lstStyle/>
          <a:p>
            <a:fld id="{C22E7CB3-F155-47EC-A8C2-546EA14841CB}" type="slidenum">
              <a:rPr lang="en-US" smtClean="0"/>
              <a:pPr/>
              <a:t>41</a:t>
            </a:fld>
            <a:endParaRPr lang="en-US"/>
          </a:p>
        </p:txBody>
      </p:sp>
      <p:sp>
        <p:nvSpPr>
          <p:cNvPr id="6" name="TextBox 5"/>
          <p:cNvSpPr txBox="1"/>
          <p:nvPr/>
        </p:nvSpPr>
        <p:spPr>
          <a:xfrm>
            <a:off x="609600" y="3200400"/>
            <a:ext cx="7543800" cy="1754326"/>
          </a:xfrm>
          <a:prstGeom prst="rect">
            <a:avLst/>
          </a:prstGeom>
          <a:noFill/>
        </p:spPr>
        <p:txBody>
          <a:bodyPr wrap="square" rtlCol="0">
            <a:spAutoFit/>
          </a:bodyPr>
          <a:lstStyle/>
          <a:p>
            <a:pPr algn="just"/>
            <a:r>
              <a:rPr lang="en-US" dirty="0" smtClean="0"/>
              <a:t>The d-weight for the given generalized </a:t>
            </a:r>
            <a:r>
              <a:rPr lang="en-US" dirty="0" err="1" smtClean="0"/>
              <a:t>tuple</a:t>
            </a:r>
            <a:r>
              <a:rPr lang="en-US" dirty="0" smtClean="0"/>
              <a:t> is 90/(90 + 210) = 30% with respect to the target class, and 210/(90 + 210) = 70% with respect to the contrasting class</a:t>
            </a:r>
          </a:p>
          <a:p>
            <a:pPr algn="just"/>
            <a:r>
              <a:rPr lang="en-US" dirty="0" smtClean="0"/>
              <a:t>That is, </a:t>
            </a:r>
            <a:r>
              <a:rPr lang="en-US" i="1" dirty="0" smtClean="0"/>
              <a:t>if a student majoring in Science is 21 to 25 years old and has a “good” </a:t>
            </a:r>
            <a:r>
              <a:rPr lang="en-US" i="1" dirty="0" err="1" smtClean="0"/>
              <a:t>gpa</a:t>
            </a:r>
            <a:r>
              <a:rPr lang="en-US" i="1" dirty="0" smtClean="0"/>
              <a:t>, then based on the data, there is a 30% probability that she is a graduate student, versus a 70% probability that she is an undergraduate student</a:t>
            </a:r>
            <a:endParaRPr lang="en-US" dirty="0"/>
          </a:p>
        </p:txBody>
      </p:sp>
      <p:pic>
        <p:nvPicPr>
          <p:cNvPr id="61443" name="Picture 3"/>
          <p:cNvPicPr>
            <a:picLocks noChangeAspect="1" noChangeArrowheads="1"/>
          </p:cNvPicPr>
          <p:nvPr/>
        </p:nvPicPr>
        <p:blipFill>
          <a:blip r:embed="rId2" cstate="print"/>
          <a:srcRect/>
          <a:stretch>
            <a:fillRect/>
          </a:stretch>
        </p:blipFill>
        <p:spPr bwMode="auto">
          <a:xfrm>
            <a:off x="1752600" y="5257800"/>
            <a:ext cx="5295900" cy="1009650"/>
          </a:xfrm>
          <a:prstGeom prst="rect">
            <a:avLst/>
          </a:prstGeom>
          <a:noFill/>
          <a:ln w="9525">
            <a:noFill/>
            <a:miter lim="800000"/>
            <a:headEnd/>
            <a:tailEnd/>
          </a:ln>
          <a:effectLst/>
        </p:spPr>
      </p:pic>
      <p:sp>
        <p:nvSpPr>
          <p:cNvPr id="8" name="TextBox 7"/>
          <p:cNvSpPr txBox="1"/>
          <p:nvPr/>
        </p:nvSpPr>
        <p:spPr>
          <a:xfrm>
            <a:off x="685800" y="1524000"/>
            <a:ext cx="7391400" cy="646331"/>
          </a:xfrm>
          <a:prstGeom prst="rect">
            <a:avLst/>
          </a:prstGeom>
          <a:noFill/>
        </p:spPr>
        <p:txBody>
          <a:bodyPr wrap="square" rtlCol="0">
            <a:spAutoFit/>
          </a:bodyPr>
          <a:lstStyle/>
          <a:p>
            <a:pPr algn="just"/>
            <a:r>
              <a:rPr lang="en-US" dirty="0" smtClean="0"/>
              <a:t>Let the count distribution for the generalized </a:t>
            </a:r>
            <a:r>
              <a:rPr lang="en-US" dirty="0" err="1" smtClean="0"/>
              <a:t>tuple</a:t>
            </a:r>
            <a:r>
              <a:rPr lang="en-US" dirty="0" smtClean="0"/>
              <a:t>, </a:t>
            </a:r>
            <a:r>
              <a:rPr lang="en-US" i="1" dirty="0" smtClean="0"/>
              <a:t>major = “Science” AND age range = “21. . . 25” AND </a:t>
            </a:r>
            <a:r>
              <a:rPr lang="en-US" i="1" dirty="0" err="1" smtClean="0"/>
              <a:t>gpa</a:t>
            </a:r>
            <a:r>
              <a:rPr lang="en-US" i="1" dirty="0" smtClean="0"/>
              <a:t> = “good”</a:t>
            </a:r>
            <a:endParaRPr lang="en-US" dirty="0"/>
          </a:p>
        </p:txBody>
      </p:sp>
      <p:pic>
        <p:nvPicPr>
          <p:cNvPr id="61444" name="Picture 4"/>
          <p:cNvPicPr>
            <a:picLocks noChangeAspect="1" noChangeArrowheads="1"/>
          </p:cNvPicPr>
          <p:nvPr/>
        </p:nvPicPr>
        <p:blipFill>
          <a:blip r:embed="rId3" cstate="print"/>
          <a:srcRect/>
          <a:stretch>
            <a:fillRect/>
          </a:stretch>
        </p:blipFill>
        <p:spPr bwMode="auto">
          <a:xfrm>
            <a:off x="1828800" y="2229728"/>
            <a:ext cx="4581525" cy="9906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7200" b="1" dirty="0" smtClean="0"/>
          </a:p>
          <a:p>
            <a:pPr algn="ctr">
              <a:buNone/>
            </a:pPr>
            <a:r>
              <a:rPr lang="en-US" sz="7200" b="1" dirty="0" smtClean="0"/>
              <a:t>End of Session</a:t>
            </a:r>
            <a:endParaRPr lang="en-US" sz="7200" b="1" dirty="0"/>
          </a:p>
        </p:txBody>
      </p:sp>
      <p:sp>
        <p:nvSpPr>
          <p:cNvPr id="4" name="Slide Number Placeholder 3"/>
          <p:cNvSpPr>
            <a:spLocks noGrp="1"/>
          </p:cNvSpPr>
          <p:nvPr>
            <p:ph type="sldNum" sz="quarter" idx="12"/>
          </p:nvPr>
        </p:nvSpPr>
        <p:spPr/>
        <p:txBody>
          <a:bodyPr/>
          <a:lstStyle/>
          <a:p>
            <a:fld id="{A9945809-3724-41D6-923E-F038C8D9F0CF}"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Cube Computation...</a:t>
            </a:r>
            <a:endParaRPr lang="en-US" b="1" dirty="0"/>
          </a:p>
        </p:txBody>
      </p:sp>
      <p:pic>
        <p:nvPicPr>
          <p:cNvPr id="20483" name="Picture 3"/>
          <p:cNvPicPr>
            <a:picLocks noChangeAspect="1" noChangeArrowheads="1"/>
          </p:cNvPicPr>
          <p:nvPr/>
        </p:nvPicPr>
        <p:blipFill>
          <a:blip r:embed="rId2" cstate="print"/>
          <a:srcRect/>
          <a:stretch>
            <a:fillRect/>
          </a:stretch>
        </p:blipFill>
        <p:spPr bwMode="auto">
          <a:xfrm>
            <a:off x="1128713" y="2838450"/>
            <a:ext cx="6886575" cy="11811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83E95A6-E006-4BB3-B99A-FC70F8D3B357}"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Cube Computation...</a:t>
            </a:r>
            <a:endParaRPr lang="en-US" b="1" dirty="0"/>
          </a:p>
        </p:txBody>
      </p:sp>
      <p:pic>
        <p:nvPicPr>
          <p:cNvPr id="21506" name="Picture 2"/>
          <p:cNvPicPr>
            <a:picLocks noChangeAspect="1" noChangeArrowheads="1"/>
          </p:cNvPicPr>
          <p:nvPr/>
        </p:nvPicPr>
        <p:blipFill>
          <a:blip r:embed="rId2" cstate="print"/>
          <a:srcRect/>
          <a:stretch>
            <a:fillRect/>
          </a:stretch>
        </p:blipFill>
        <p:spPr bwMode="auto">
          <a:xfrm>
            <a:off x="423863" y="2081213"/>
            <a:ext cx="8296275" cy="26955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83E95A6-E006-4BB3-B99A-FC70F8D3B357}"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Data Warehousing and Data Mining:-Unit 4</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Cube Materialization</a:t>
            </a:r>
            <a:endParaRPr lang="en-US" b="1" dirty="0"/>
          </a:p>
        </p:txBody>
      </p:sp>
      <p:sp>
        <p:nvSpPr>
          <p:cNvPr id="3" name="Content Placeholder 2"/>
          <p:cNvSpPr>
            <a:spLocks noGrp="1"/>
          </p:cNvSpPr>
          <p:nvPr>
            <p:ph idx="1"/>
          </p:nvPr>
        </p:nvSpPr>
        <p:spPr/>
        <p:txBody>
          <a:bodyPr/>
          <a:lstStyle/>
          <a:p>
            <a:pPr algn="just"/>
            <a:r>
              <a:rPr lang="en-US" dirty="0" smtClean="0"/>
              <a:t>Full Cube</a:t>
            </a:r>
          </a:p>
          <a:p>
            <a:pPr algn="just"/>
            <a:r>
              <a:rPr lang="en-US" dirty="0" smtClean="0"/>
              <a:t>Iceberg Cube</a:t>
            </a:r>
          </a:p>
          <a:p>
            <a:pPr algn="just"/>
            <a:r>
              <a:rPr lang="en-US" dirty="0" smtClean="0"/>
              <a:t>Closed Cube</a:t>
            </a:r>
          </a:p>
          <a:p>
            <a:pPr algn="just"/>
            <a:r>
              <a:rPr lang="en-US" dirty="0" smtClean="0"/>
              <a:t>Shell Cube</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4</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Full Cube</a:t>
            </a:r>
            <a:endParaRPr lang="en-US" b="1" dirty="0"/>
          </a:p>
        </p:txBody>
      </p:sp>
      <p:sp>
        <p:nvSpPr>
          <p:cNvPr id="3" name="Content Placeholder 2"/>
          <p:cNvSpPr>
            <a:spLocks noGrp="1"/>
          </p:cNvSpPr>
          <p:nvPr>
            <p:ph idx="1"/>
          </p:nvPr>
        </p:nvSpPr>
        <p:spPr/>
        <p:txBody>
          <a:bodyPr/>
          <a:lstStyle/>
          <a:p>
            <a:pPr algn="just"/>
            <a:r>
              <a:rPr lang="en-US" dirty="0" smtClean="0"/>
              <a:t>Full cube is all the cells of all of the cuboids for a given data cube</a:t>
            </a:r>
          </a:p>
          <a:p>
            <a:pPr algn="just"/>
            <a:r>
              <a:rPr lang="en-US" dirty="0" smtClean="0"/>
              <a:t>The </a:t>
            </a:r>
            <a:r>
              <a:rPr lang="en-US" dirty="0" err="1" smtClean="0"/>
              <a:t>precomputation</a:t>
            </a:r>
            <a:r>
              <a:rPr lang="en-US" dirty="0" smtClean="0"/>
              <a:t> of the full cube can require huge amount of memory</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4</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Iceberg Cube</a:t>
            </a:r>
            <a:endParaRPr lang="en-US" b="1" dirty="0"/>
          </a:p>
        </p:txBody>
      </p:sp>
      <p:sp>
        <p:nvSpPr>
          <p:cNvPr id="3" name="Content Placeholder 2"/>
          <p:cNvSpPr>
            <a:spLocks noGrp="1"/>
          </p:cNvSpPr>
          <p:nvPr>
            <p:ph idx="1"/>
          </p:nvPr>
        </p:nvSpPr>
        <p:spPr/>
        <p:txBody>
          <a:bodyPr/>
          <a:lstStyle/>
          <a:p>
            <a:pPr algn="just"/>
            <a:r>
              <a:rPr lang="en-US" dirty="0" smtClean="0"/>
              <a:t>Iceberg cube is the cells in a cuboids whose measure value is above some minimum threshold value</a:t>
            </a:r>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4</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9</a:t>
            </a:fld>
            <a:endParaRPr lang="en-US"/>
          </a:p>
        </p:txBody>
      </p:sp>
      <p:pic>
        <p:nvPicPr>
          <p:cNvPr id="25601" name="Picture 1"/>
          <p:cNvPicPr>
            <a:picLocks noChangeAspect="1" noChangeArrowheads="1"/>
          </p:cNvPicPr>
          <p:nvPr/>
        </p:nvPicPr>
        <p:blipFill>
          <a:blip r:embed="rId2" cstate="print"/>
          <a:srcRect/>
          <a:stretch>
            <a:fillRect/>
          </a:stretch>
        </p:blipFill>
        <p:spPr bwMode="auto">
          <a:xfrm>
            <a:off x="914400" y="3124200"/>
            <a:ext cx="4257675" cy="2209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2913</Words>
  <Application>Microsoft Office PowerPoint</Application>
  <PresentationFormat>On-screen Show (4:3)</PresentationFormat>
  <Paragraphs>276</Paragraphs>
  <Slides>42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Equation</vt:lpstr>
      <vt:lpstr>Data Warehousing and Data Mining</vt:lpstr>
      <vt:lpstr>Data Cube Computation</vt:lpstr>
      <vt:lpstr>Choices for Data Cube Materialization</vt:lpstr>
      <vt:lpstr>Data Cube Computation...</vt:lpstr>
      <vt:lpstr>Data Cube Computation...</vt:lpstr>
      <vt:lpstr>Data Cube Computation...</vt:lpstr>
      <vt:lpstr>Cube Materialization</vt:lpstr>
      <vt:lpstr>Full Cube</vt:lpstr>
      <vt:lpstr>Iceberg Cube</vt:lpstr>
      <vt:lpstr>Closed Cube  and Shell Cube</vt:lpstr>
      <vt:lpstr>General Strategies for Cube Computation</vt:lpstr>
      <vt:lpstr>General Strategies for Cube Computation</vt:lpstr>
      <vt:lpstr>Slide 13</vt:lpstr>
      <vt:lpstr>Optimization Technique 2: Simultaneous aggregation and caching intermediate results.</vt:lpstr>
      <vt:lpstr>Optimization Technique 3: Aggregation from the smallest child, when there exist multiple child cuboids</vt:lpstr>
      <vt:lpstr>Optimization Technique 4: The Apriori pruning method can be explored to compute iceberg cubes efficiently</vt:lpstr>
      <vt:lpstr>Data Generalization</vt:lpstr>
      <vt:lpstr>Data Generalization...</vt:lpstr>
      <vt:lpstr>Concept/Class Description</vt:lpstr>
      <vt:lpstr>Concept/Class Description…</vt:lpstr>
      <vt:lpstr>Data Characterization</vt:lpstr>
      <vt:lpstr>Data Discrimination</vt:lpstr>
      <vt:lpstr>Attribute-Oriented Induction (AOI) Approach</vt:lpstr>
      <vt:lpstr>Attribute-Oriented Induction Approach(Example)</vt:lpstr>
      <vt:lpstr>Task Relevant Data</vt:lpstr>
      <vt:lpstr>Task Relevant Data...</vt:lpstr>
      <vt:lpstr>Task Relevant Data...</vt:lpstr>
      <vt:lpstr>Attribute Removal and Generalization</vt:lpstr>
      <vt:lpstr>Attribute Removal and Generalization…</vt:lpstr>
      <vt:lpstr>Presentation of Generalized Results</vt:lpstr>
      <vt:lpstr>Mining Class Comparisons</vt:lpstr>
      <vt:lpstr>How is class comparison performed?</vt:lpstr>
      <vt:lpstr>Mining Class Comparisons...</vt:lpstr>
      <vt:lpstr>Mining Class Comparisons (Example)</vt:lpstr>
      <vt:lpstr>Mining Class Comparisons (Example)…</vt:lpstr>
      <vt:lpstr>Mining Class Comparisons (Example)…</vt:lpstr>
      <vt:lpstr>Mining Class Comparisons (Example)…</vt:lpstr>
      <vt:lpstr>Mining Class Comparisons (Example)…</vt:lpstr>
      <vt:lpstr>Discriminating between different classes</vt:lpstr>
      <vt:lpstr>Quantitative Discriminant Rules...</vt:lpstr>
      <vt:lpstr>Example: Quantitative Discriminant Rule</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Data Warehousing</dc:title>
  <dc:creator>USER</dc:creator>
  <cp:lastModifiedBy>Acer</cp:lastModifiedBy>
  <cp:revision>148</cp:revision>
  <dcterms:created xsi:type="dcterms:W3CDTF">2020-07-16T01:26:34Z</dcterms:created>
  <dcterms:modified xsi:type="dcterms:W3CDTF">2021-06-01T11:44:07Z</dcterms:modified>
</cp:coreProperties>
</file>