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3" r:id="rId3"/>
    <p:sldId id="297" r:id="rId4"/>
    <p:sldId id="265" r:id="rId5"/>
    <p:sldId id="308" r:id="rId6"/>
    <p:sldId id="309" r:id="rId7"/>
    <p:sldId id="266" r:id="rId8"/>
    <p:sldId id="272" r:id="rId9"/>
    <p:sldId id="273" r:id="rId10"/>
    <p:sldId id="274" r:id="rId11"/>
    <p:sldId id="275" r:id="rId12"/>
    <p:sldId id="294" r:id="rId13"/>
    <p:sldId id="295" r:id="rId14"/>
    <p:sldId id="276" r:id="rId15"/>
    <p:sldId id="293" r:id="rId16"/>
    <p:sldId id="267" r:id="rId17"/>
    <p:sldId id="298" r:id="rId18"/>
    <p:sldId id="301" r:id="rId19"/>
    <p:sldId id="277" r:id="rId20"/>
    <p:sldId id="278" r:id="rId21"/>
    <p:sldId id="271" r:id="rId22"/>
    <p:sldId id="296" r:id="rId23"/>
    <p:sldId id="299" r:id="rId24"/>
    <p:sldId id="302" r:id="rId25"/>
    <p:sldId id="303" r:id="rId26"/>
    <p:sldId id="304" r:id="rId27"/>
    <p:sldId id="305" r:id="rId28"/>
    <p:sldId id="306" r:id="rId29"/>
    <p:sldId id="307" r:id="rId30"/>
    <p:sldId id="26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6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98A11-0D15-4A19-95B2-7F30A70E26FE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ABF2F-7E0B-4B04-84FC-091C6C9AB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26389D-BCE7-4C79-A926-575530A6E3B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285D17-DEC6-4831-AE43-A75C9F272D6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66750"/>
            <a:ext cx="4646613" cy="3484563"/>
          </a:xfrm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3563"/>
            <a:ext cx="5048250" cy="4078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567" tIns="44783" rIns="89567" bIns="44783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DE104-989D-4114-B217-7F0D1A31B54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A12F-B405-4ADD-95C5-856252C192FB}" type="datetime1">
              <a:rPr lang="en-US" smtClean="0"/>
              <a:pPr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0F23-DFAE-40AD-96AB-F4B279617EA9}" type="datetime1">
              <a:rPr lang="en-US" smtClean="0"/>
              <a:pPr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F0D5-7763-45E2-8585-83DC0F56B0CE}" type="datetime1">
              <a:rPr lang="en-US" smtClean="0"/>
              <a:pPr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B8FBA-1780-4A20-AC04-C7273BE7AD58}" type="datetime1">
              <a:rPr lang="en-US" smtClean="0"/>
              <a:pPr>
                <a:defRPr/>
              </a:pPr>
              <a:t>6/29/2021</a:t>
            </a:fld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Data Warehousing and Data Mining:-Unit 5</a:t>
            </a:r>
            <a:endParaRPr 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7AD89-6A19-4F20-9A60-BE9AEA891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1148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1148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DB2BAEAF-C527-4C0A-9979-4BD6FB2C3398}" type="datetime1">
              <a:rPr lang="en-US" smtClean="0"/>
              <a:pPr/>
              <a:t>6/29/2021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Data Warehousing and Data Mining:-Unit 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84B95CCE-BBA1-4DBB-AD02-19A3436E00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D306-52A4-4123-BA48-0D1DB0F2F0DB}" type="datetime1">
              <a:rPr lang="en-US" smtClean="0"/>
              <a:pPr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3443-E49E-4AC7-B9DD-084E9C5A78EC}" type="datetime1">
              <a:rPr lang="en-US" smtClean="0"/>
              <a:pPr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03EB-055A-49F7-AAC4-5EE9C16AE709}" type="datetime1">
              <a:rPr lang="en-US" smtClean="0"/>
              <a:pPr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AF0C-81CE-4D1F-86A3-E61198C09595}" type="datetime1">
              <a:rPr lang="en-US" smtClean="0"/>
              <a:pPr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AF76-DDEA-49D7-839B-FB251B49633D}" type="datetime1">
              <a:rPr lang="en-US" smtClean="0"/>
              <a:pPr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A24E-3007-4524-B76C-ED7C71977594}" type="datetime1">
              <a:rPr lang="en-US" smtClean="0"/>
              <a:pPr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4959-6C54-464C-A4E2-DF1B813952D8}" type="datetime1">
              <a:rPr lang="en-US" smtClean="0"/>
              <a:pPr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F709-4310-4FC6-AE34-B6213738BDD8}" type="datetime1">
              <a:rPr lang="en-US" smtClean="0"/>
              <a:pPr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C131F-94B6-456C-B767-69632B685A5F}" type="datetime1">
              <a:rPr lang="en-US" smtClean="0"/>
              <a:pPr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Data Warehousing and Data Mining:-Unit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45809-3724-41D6-923E-F038C8D9F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Data Warehousing and Data Mining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Unit 5</a:t>
            </a:r>
          </a:p>
          <a:p>
            <a:r>
              <a:rPr lang="en-US" b="1" dirty="0" smtClean="0"/>
              <a:t>Mining Frequent Patterns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5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91344-19EE-46C4-A387-99D5AC6C3B78}" type="slidenum">
              <a:rPr lang="en-US"/>
              <a:pPr/>
              <a:t>10</a:t>
            </a:fld>
            <a:endParaRPr lang="en-US"/>
          </a:p>
        </p:txBody>
      </p:sp>
      <p:sp>
        <p:nvSpPr>
          <p:cNvPr id="153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05800" cy="762000"/>
          </a:xfrm>
        </p:spPr>
        <p:txBody>
          <a:bodyPr/>
          <a:lstStyle/>
          <a:p>
            <a:pPr>
              <a:tabLst>
                <a:tab pos="2570163" algn="l"/>
              </a:tabLst>
            </a:pPr>
            <a:r>
              <a:rPr lang="en-US" sz="2800" b="1" dirty="0" err="1"/>
              <a:t>Apriori</a:t>
            </a:r>
            <a:r>
              <a:rPr lang="en-US" sz="2800" b="1" dirty="0"/>
              <a:t>: A Candidate Generation-and-Test Approach</a:t>
            </a:r>
          </a:p>
        </p:txBody>
      </p:sp>
      <p:sp>
        <p:nvSpPr>
          <p:cNvPr id="153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72440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sz="2400" b="1" u="sng" dirty="0" err="1">
                <a:solidFill>
                  <a:srgbClr val="FF0000"/>
                </a:solidFill>
              </a:rPr>
              <a:t>Apriori</a:t>
            </a:r>
            <a:r>
              <a:rPr lang="en-US" sz="2400" b="1" u="sng" dirty="0">
                <a:solidFill>
                  <a:srgbClr val="FF0000"/>
                </a:solidFill>
              </a:rPr>
              <a:t> pruning principle</a:t>
            </a:r>
            <a:r>
              <a:rPr lang="en-US" sz="2400" dirty="0"/>
              <a:t>: If there is any </a:t>
            </a:r>
            <a:r>
              <a:rPr lang="en-US" sz="2400" dirty="0" err="1"/>
              <a:t>itemset</a:t>
            </a:r>
            <a:r>
              <a:rPr lang="en-US" sz="2400" dirty="0"/>
              <a:t> which is infrequent, its superset should not be generated/tested! </a:t>
            </a:r>
          </a:p>
          <a:p>
            <a:pPr algn="just">
              <a:lnSpc>
                <a:spcPct val="120000"/>
              </a:lnSpc>
            </a:pPr>
            <a:r>
              <a:rPr lang="en-US" sz="2400" dirty="0"/>
              <a:t>Method: </a:t>
            </a:r>
          </a:p>
          <a:p>
            <a:pPr lvl="1" algn="just">
              <a:lnSpc>
                <a:spcPct val="120000"/>
              </a:lnSpc>
            </a:pPr>
            <a:r>
              <a:rPr lang="en-US" sz="2400" dirty="0"/>
              <a:t>Initially, scan DB once to get frequent 1-</a:t>
            </a:r>
            <a:r>
              <a:rPr lang="en-US" sz="2400" dirty="0" err="1"/>
              <a:t>itemset</a:t>
            </a:r>
            <a:endParaRPr lang="en-US" sz="2400" dirty="0"/>
          </a:p>
          <a:p>
            <a:pPr lvl="1" algn="just">
              <a:lnSpc>
                <a:spcPct val="120000"/>
              </a:lnSpc>
            </a:pPr>
            <a:r>
              <a:rPr lang="en-US" sz="2400" dirty="0"/>
              <a:t>Generate length (</a:t>
            </a:r>
            <a:r>
              <a:rPr lang="en-US" sz="2400" dirty="0" err="1"/>
              <a:t>k+1</a:t>
            </a:r>
            <a:r>
              <a:rPr lang="en-US" sz="2400" dirty="0"/>
              <a:t>) candidate </a:t>
            </a:r>
            <a:r>
              <a:rPr lang="en-US" sz="2400" dirty="0" err="1"/>
              <a:t>itemsets</a:t>
            </a:r>
            <a:r>
              <a:rPr lang="en-US" sz="2400" dirty="0"/>
              <a:t> from length k frequent </a:t>
            </a:r>
            <a:r>
              <a:rPr lang="en-US" sz="2400" dirty="0" err="1"/>
              <a:t>itemsets</a:t>
            </a:r>
            <a:endParaRPr lang="en-US" sz="2400" dirty="0"/>
          </a:p>
          <a:p>
            <a:pPr lvl="1" algn="just">
              <a:lnSpc>
                <a:spcPct val="120000"/>
              </a:lnSpc>
            </a:pPr>
            <a:r>
              <a:rPr lang="en-US" sz="2400" dirty="0"/>
              <a:t>Test the candidates against DB</a:t>
            </a:r>
          </a:p>
          <a:p>
            <a:pPr lvl="1" algn="just">
              <a:lnSpc>
                <a:spcPct val="120000"/>
              </a:lnSpc>
            </a:pPr>
            <a:r>
              <a:rPr lang="en-US" sz="2400" dirty="0"/>
              <a:t>Terminate when no frequent or candidate set can be generated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5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CC29-811C-4181-9B6F-F21CD18A5EE8}" type="slidenum">
              <a:rPr lang="en-US"/>
              <a:pPr/>
              <a:t>11</a:t>
            </a:fld>
            <a:endParaRPr lang="en-US"/>
          </a:p>
        </p:txBody>
      </p:sp>
      <p:sp>
        <p:nvSpPr>
          <p:cNvPr id="136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543800" cy="762000"/>
          </a:xfrm>
        </p:spPr>
        <p:txBody>
          <a:bodyPr/>
          <a:lstStyle/>
          <a:p>
            <a:pPr algn="l"/>
            <a:r>
              <a:rPr lang="en-US" b="1" dirty="0"/>
              <a:t>The </a:t>
            </a:r>
            <a:r>
              <a:rPr lang="en-US" b="1" dirty="0" err="1"/>
              <a:t>Apriori</a:t>
            </a:r>
            <a:r>
              <a:rPr lang="en-US" b="1" dirty="0"/>
              <a:t> Algorithm</a:t>
            </a:r>
          </a:p>
        </p:txBody>
      </p:sp>
      <p:sp>
        <p:nvSpPr>
          <p:cNvPr id="136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953000"/>
          </a:xfrm>
        </p:spPr>
        <p:txBody>
          <a:bodyPr/>
          <a:lstStyle/>
          <a:p>
            <a:r>
              <a:rPr lang="en-US" sz="2400" u="sng" dirty="0"/>
              <a:t>Pseudo-code</a:t>
            </a:r>
            <a:r>
              <a:rPr lang="en-US" sz="2400" dirty="0"/>
              <a:t>: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i="1" dirty="0"/>
              <a:t>C</a:t>
            </a:r>
            <a:r>
              <a:rPr lang="en-US" i="1" baseline="-25000" dirty="0"/>
              <a:t>k</a:t>
            </a:r>
            <a:r>
              <a:rPr lang="en-US" dirty="0"/>
              <a:t>: Candidate </a:t>
            </a:r>
            <a:r>
              <a:rPr lang="en-US" dirty="0" err="1"/>
              <a:t>itemset</a:t>
            </a:r>
            <a:r>
              <a:rPr lang="en-US" dirty="0"/>
              <a:t> of size k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i="1" dirty="0" err="1"/>
              <a:t>L</a:t>
            </a:r>
            <a:r>
              <a:rPr lang="en-US" i="1" baseline="-25000" dirty="0" err="1"/>
              <a:t>k</a:t>
            </a:r>
            <a:r>
              <a:rPr lang="en-US" dirty="0"/>
              <a:t> : frequent </a:t>
            </a:r>
            <a:r>
              <a:rPr lang="en-US" dirty="0" err="1"/>
              <a:t>itemset</a:t>
            </a:r>
            <a:r>
              <a:rPr lang="en-US" dirty="0"/>
              <a:t> of size k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1600" dirty="0"/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i="1" dirty="0" err="1"/>
              <a:t>L</a:t>
            </a:r>
            <a:r>
              <a:rPr lang="en-US" i="1" baseline="-25000" dirty="0" err="1"/>
              <a:t>1</a:t>
            </a:r>
            <a:r>
              <a:rPr lang="en-US" dirty="0"/>
              <a:t> = {frequent items};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F83F24"/>
                </a:solidFill>
              </a:rPr>
              <a:t>for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 = 1; </a:t>
            </a:r>
            <a:r>
              <a:rPr lang="en-US" i="1" dirty="0" err="1"/>
              <a:t>L</a:t>
            </a:r>
            <a:r>
              <a:rPr lang="en-US" i="1" baseline="-25000" dirty="0" err="1"/>
              <a:t>k</a:t>
            </a:r>
            <a:r>
              <a:rPr lang="en-US" dirty="0"/>
              <a:t> !=</a:t>
            </a:r>
            <a:r>
              <a:rPr lang="en-US" dirty="0">
                <a:sym typeface="Symbol" pitchFamily="18" charset="2"/>
              </a:rPr>
              <a:t></a:t>
            </a:r>
            <a:r>
              <a:rPr lang="en-US" dirty="0"/>
              <a:t>; </a:t>
            </a:r>
            <a:r>
              <a:rPr lang="en-US" i="1" dirty="0"/>
              <a:t>k</a:t>
            </a:r>
            <a:r>
              <a:rPr lang="en-US" dirty="0"/>
              <a:t>++) </a:t>
            </a:r>
            <a:r>
              <a:rPr lang="en-US" b="1" dirty="0">
                <a:solidFill>
                  <a:srgbClr val="F83F24"/>
                </a:solidFill>
              </a:rPr>
              <a:t>do begin</a:t>
            </a:r>
            <a:endParaRPr lang="en-US" dirty="0"/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dirty="0"/>
              <a:t>     </a:t>
            </a:r>
            <a:r>
              <a:rPr lang="en-US" i="1" dirty="0" err="1"/>
              <a:t>C</a:t>
            </a:r>
            <a:r>
              <a:rPr lang="en-US" i="1" baseline="-25000" dirty="0" err="1"/>
              <a:t>k+1</a:t>
            </a:r>
            <a:r>
              <a:rPr lang="en-US" dirty="0"/>
              <a:t> = candidates generated from </a:t>
            </a:r>
            <a:r>
              <a:rPr lang="en-US" i="1" dirty="0" err="1"/>
              <a:t>L</a:t>
            </a:r>
            <a:r>
              <a:rPr lang="en-US" i="1" baseline="-25000" dirty="0" err="1"/>
              <a:t>k</a:t>
            </a:r>
            <a:r>
              <a:rPr lang="en-US" dirty="0"/>
              <a:t>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F83F24"/>
                </a:solidFill>
              </a:rPr>
              <a:t>for each</a:t>
            </a:r>
            <a:r>
              <a:rPr lang="en-US" dirty="0"/>
              <a:t> transaction </a:t>
            </a:r>
            <a:r>
              <a:rPr lang="en-US" i="1" dirty="0"/>
              <a:t>t</a:t>
            </a:r>
            <a:r>
              <a:rPr lang="en-US" dirty="0"/>
              <a:t> in database do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sz="3200" dirty="0"/>
              <a:t>       </a:t>
            </a:r>
            <a:r>
              <a:rPr lang="en-US" sz="2400" dirty="0"/>
              <a:t>increment the count of all candidates in </a:t>
            </a:r>
            <a:r>
              <a:rPr lang="en-US" sz="2400" i="1" dirty="0" err="1"/>
              <a:t>C</a:t>
            </a:r>
            <a:r>
              <a:rPr lang="en-US" sz="2400" i="1" baseline="-25000" dirty="0" err="1"/>
              <a:t>k+1</a:t>
            </a:r>
            <a:r>
              <a:rPr lang="en-US" sz="2400" dirty="0"/>
              <a:t>                            that are contained in </a:t>
            </a:r>
            <a:r>
              <a:rPr lang="en-US" sz="2400" i="1" dirty="0"/>
              <a:t>t</a:t>
            </a:r>
            <a:endParaRPr lang="en-US" sz="2400" dirty="0"/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dirty="0"/>
              <a:t>    </a:t>
            </a:r>
            <a:r>
              <a:rPr lang="en-US" i="1" dirty="0" err="1"/>
              <a:t>L</a:t>
            </a:r>
            <a:r>
              <a:rPr lang="en-US" i="1" baseline="-25000" dirty="0" err="1"/>
              <a:t>k+1</a:t>
            </a:r>
            <a:r>
              <a:rPr lang="en-US" dirty="0"/>
              <a:t>  = candidates in </a:t>
            </a:r>
            <a:r>
              <a:rPr lang="en-US" i="1" dirty="0" err="1"/>
              <a:t>C</a:t>
            </a:r>
            <a:r>
              <a:rPr lang="en-US" i="1" baseline="-25000" dirty="0" err="1"/>
              <a:t>k+1</a:t>
            </a:r>
            <a:r>
              <a:rPr lang="en-US" dirty="0"/>
              <a:t> with </a:t>
            </a:r>
            <a:r>
              <a:rPr lang="en-US" dirty="0" err="1"/>
              <a:t>min_support</a:t>
            </a:r>
            <a:endParaRPr lang="en-US" dirty="0"/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dirty="0"/>
              <a:t>   </a:t>
            </a:r>
            <a:r>
              <a:rPr lang="en-US" b="1" dirty="0">
                <a:solidFill>
                  <a:srgbClr val="F83F24"/>
                </a:solidFill>
              </a:rPr>
              <a:t> end</a:t>
            </a:r>
            <a:endParaRPr lang="en-US" dirty="0"/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F83F24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</a:t>
            </a:r>
            <a:r>
              <a:rPr lang="en-US" i="1" baseline="-25000" dirty="0"/>
              <a:t>k</a:t>
            </a:r>
            <a:r>
              <a:rPr lang="en-US" dirty="0"/>
              <a:t> </a:t>
            </a:r>
            <a:r>
              <a:rPr lang="en-US" i="1" dirty="0" err="1"/>
              <a:t>L</a:t>
            </a:r>
            <a:r>
              <a:rPr lang="en-US" i="1" baseline="-25000" dirty="0" err="1"/>
              <a:t>k</a:t>
            </a:r>
            <a:r>
              <a:rPr lang="en-US" dirty="0"/>
              <a:t>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5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C8D6E5-83BE-4CF6-8637-BF49E43FEE4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35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207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b="1" dirty="0" smtClean="0"/>
              <a:t>The </a:t>
            </a:r>
            <a:r>
              <a:rPr lang="en-US" b="1" dirty="0" err="1" smtClean="0"/>
              <a:t>Apriori</a:t>
            </a:r>
            <a:r>
              <a:rPr lang="en-US" b="1" dirty="0" smtClean="0"/>
              <a:t> Algorithm</a:t>
            </a:r>
            <a:endParaRPr lang="en-AU" dirty="0" smtClean="0">
              <a:latin typeface="Arial Narrow" pitchFamily="34" charset="0"/>
            </a:endParaRPr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2043113" y="2524125"/>
            <a:ext cx="4800600" cy="128905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006666"/>
              </a:gs>
              <a:gs pos="100000">
                <a:srgbClr val="333399"/>
              </a:gs>
            </a:gsLst>
            <a:lin ang="2700000" scaled="1"/>
          </a:gradFill>
          <a:ln w="28575">
            <a:solidFill>
              <a:srgbClr val="FFFF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AU" sz="2400">
                <a:solidFill>
                  <a:srgbClr val="FFFF99"/>
                </a:solidFill>
              </a:rPr>
              <a:t>Scan the database and count the frequency of the candidate item-sets, then Large Item-sets are decided based on the user specified min_sup.</a:t>
            </a:r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2478088" y="5103813"/>
            <a:ext cx="3843337" cy="136525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006666"/>
              </a:gs>
              <a:gs pos="100000">
                <a:srgbClr val="333399"/>
              </a:gs>
            </a:gsLst>
            <a:lin ang="2700000" scaled="1"/>
          </a:gradFill>
          <a:ln w="28575">
            <a:solidFill>
              <a:srgbClr val="FFFF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AU" sz="2400">
                <a:solidFill>
                  <a:srgbClr val="FFFF99"/>
                </a:solidFill>
              </a:rPr>
              <a:t>Based on the Large Item-sets, expand them with one more item to generate new Candidate item-sets.</a:t>
            </a:r>
          </a:p>
        </p:txBody>
      </p:sp>
      <p:sp>
        <p:nvSpPr>
          <p:cNvPr id="61446" name="Text Box 5"/>
          <p:cNvSpPr txBox="1">
            <a:spLocks noChangeArrowheads="1"/>
          </p:cNvSpPr>
          <p:nvPr/>
        </p:nvSpPr>
        <p:spPr bwMode="auto">
          <a:xfrm>
            <a:off x="2371725" y="1500188"/>
            <a:ext cx="4257675" cy="8509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006666"/>
              </a:gs>
              <a:gs pos="100000">
                <a:srgbClr val="333399"/>
              </a:gs>
            </a:gsLst>
            <a:lin ang="2700000" scaled="1"/>
          </a:gradFill>
          <a:ln w="28575">
            <a:solidFill>
              <a:srgbClr val="FFFF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AU" sz="2400">
                <a:solidFill>
                  <a:srgbClr val="FFFF99"/>
                </a:solidFill>
              </a:rPr>
              <a:t>Initialise the candidate Item-sets as single items in database.</a:t>
            </a:r>
          </a:p>
        </p:txBody>
      </p:sp>
      <p:sp>
        <p:nvSpPr>
          <p:cNvPr id="61447" name="AutoShape 6"/>
          <p:cNvSpPr>
            <a:spLocks noChangeArrowheads="1"/>
          </p:cNvSpPr>
          <p:nvPr/>
        </p:nvSpPr>
        <p:spPr bwMode="auto">
          <a:xfrm>
            <a:off x="2943225" y="4086225"/>
            <a:ext cx="3100388" cy="817563"/>
          </a:xfrm>
          <a:prstGeom prst="diamond">
            <a:avLst/>
          </a:prstGeom>
          <a:gradFill rotWithShape="0">
            <a:gsLst>
              <a:gs pos="0">
                <a:srgbClr val="006666"/>
              </a:gs>
              <a:gs pos="50000">
                <a:srgbClr val="3333CC"/>
              </a:gs>
              <a:gs pos="100000">
                <a:srgbClr val="006666"/>
              </a:gs>
            </a:gsLst>
            <a:lin ang="2700000" scaled="1"/>
          </a:gradFill>
          <a:ln w="28575">
            <a:solidFill>
              <a:srgbClr val="FFFF99"/>
            </a:solidFill>
            <a:miter lim="800000"/>
            <a:headEnd/>
            <a:tailEnd/>
          </a:ln>
        </p:spPr>
        <p:txBody>
          <a:bodyPr wrap="none" tIns="190800" anchor="ctr"/>
          <a:lstStyle/>
          <a:p>
            <a:pPr algn="ctr" eaLnBrk="0" hangingPunct="0">
              <a:lnSpc>
                <a:spcPct val="70000"/>
              </a:lnSpc>
            </a:pPr>
            <a:r>
              <a:rPr lang="en-AU" sz="2000">
                <a:solidFill>
                  <a:srgbClr val="FFFF99"/>
                </a:solidFill>
              </a:rPr>
              <a:t>Any new Large</a:t>
            </a:r>
          </a:p>
          <a:p>
            <a:pPr algn="ctr" eaLnBrk="0" hangingPunct="0">
              <a:lnSpc>
                <a:spcPct val="70000"/>
              </a:lnSpc>
            </a:pPr>
            <a:r>
              <a:rPr lang="en-AU" sz="2000">
                <a:solidFill>
                  <a:srgbClr val="FFFF99"/>
                </a:solidFill>
              </a:rPr>
              <a:t>Item-sets?</a:t>
            </a:r>
          </a:p>
        </p:txBody>
      </p:sp>
      <p:sp>
        <p:nvSpPr>
          <p:cNvPr id="61448" name="Line 7"/>
          <p:cNvSpPr>
            <a:spLocks noChangeShapeType="1"/>
          </p:cNvSpPr>
          <p:nvPr/>
        </p:nvSpPr>
        <p:spPr bwMode="auto">
          <a:xfrm>
            <a:off x="6043613" y="4500563"/>
            <a:ext cx="17430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49" name="Line 8"/>
          <p:cNvSpPr>
            <a:spLocks noChangeShapeType="1"/>
          </p:cNvSpPr>
          <p:nvPr/>
        </p:nvSpPr>
        <p:spPr bwMode="auto">
          <a:xfrm>
            <a:off x="7786688" y="4500563"/>
            <a:ext cx="0" cy="8715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50" name="AutoShape 9"/>
          <p:cNvSpPr>
            <a:spLocks noChangeArrowheads="1"/>
          </p:cNvSpPr>
          <p:nvPr/>
        </p:nvSpPr>
        <p:spPr bwMode="auto">
          <a:xfrm>
            <a:off x="7343775" y="5386388"/>
            <a:ext cx="928688" cy="3143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AU" sz="2400">
                <a:solidFill>
                  <a:srgbClr val="333399"/>
                </a:solidFill>
              </a:rPr>
              <a:t>Stop</a:t>
            </a:r>
          </a:p>
        </p:txBody>
      </p:sp>
      <p:sp>
        <p:nvSpPr>
          <p:cNvPr id="61451" name="AutoShape 10"/>
          <p:cNvSpPr>
            <a:spLocks noChangeArrowheads="1"/>
          </p:cNvSpPr>
          <p:nvPr/>
        </p:nvSpPr>
        <p:spPr bwMode="auto">
          <a:xfrm>
            <a:off x="685800" y="1228725"/>
            <a:ext cx="928688" cy="3143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AU" sz="2400">
                <a:solidFill>
                  <a:srgbClr val="333399"/>
                </a:solidFill>
              </a:rPr>
              <a:t>Begin</a:t>
            </a:r>
          </a:p>
        </p:txBody>
      </p:sp>
      <p:sp>
        <p:nvSpPr>
          <p:cNvPr id="61452" name="Line 11"/>
          <p:cNvSpPr>
            <a:spLocks noChangeShapeType="1"/>
          </p:cNvSpPr>
          <p:nvPr/>
        </p:nvSpPr>
        <p:spPr bwMode="auto">
          <a:xfrm>
            <a:off x="1614488" y="1357313"/>
            <a:ext cx="282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3" name="Line 12"/>
          <p:cNvSpPr>
            <a:spLocks noChangeShapeType="1"/>
          </p:cNvSpPr>
          <p:nvPr/>
        </p:nvSpPr>
        <p:spPr bwMode="auto">
          <a:xfrm>
            <a:off x="4443413" y="1357313"/>
            <a:ext cx="0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4" name="Line 13"/>
          <p:cNvSpPr>
            <a:spLocks noChangeShapeType="1"/>
          </p:cNvSpPr>
          <p:nvPr/>
        </p:nvSpPr>
        <p:spPr bwMode="auto">
          <a:xfrm>
            <a:off x="4443413" y="2254250"/>
            <a:ext cx="0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55" name="Line 14"/>
          <p:cNvSpPr>
            <a:spLocks noChangeShapeType="1"/>
          </p:cNvSpPr>
          <p:nvPr/>
        </p:nvSpPr>
        <p:spPr bwMode="auto">
          <a:xfrm>
            <a:off x="4443413" y="3875088"/>
            <a:ext cx="0" cy="211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56" name="Line 15"/>
          <p:cNvSpPr>
            <a:spLocks noChangeShapeType="1"/>
          </p:cNvSpPr>
          <p:nvPr/>
        </p:nvSpPr>
        <p:spPr bwMode="auto">
          <a:xfrm>
            <a:off x="4443413" y="4903788"/>
            <a:ext cx="0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57" name="Line 16"/>
          <p:cNvSpPr>
            <a:spLocks noChangeShapeType="1"/>
          </p:cNvSpPr>
          <p:nvPr/>
        </p:nvSpPr>
        <p:spPr bwMode="auto">
          <a:xfrm flipH="1">
            <a:off x="1414463" y="5629275"/>
            <a:ext cx="971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8" name="Line 17"/>
          <p:cNvSpPr>
            <a:spLocks noChangeShapeType="1"/>
          </p:cNvSpPr>
          <p:nvPr/>
        </p:nvSpPr>
        <p:spPr bwMode="auto">
          <a:xfrm flipV="1">
            <a:off x="1414463" y="2368550"/>
            <a:ext cx="0" cy="326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9" name="Line 18"/>
          <p:cNvSpPr>
            <a:spLocks noChangeShapeType="1"/>
          </p:cNvSpPr>
          <p:nvPr/>
        </p:nvSpPr>
        <p:spPr bwMode="auto">
          <a:xfrm>
            <a:off x="1414463" y="2411413"/>
            <a:ext cx="3028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60" name="Text Box 19"/>
          <p:cNvSpPr txBox="1">
            <a:spLocks noChangeArrowheads="1"/>
          </p:cNvSpPr>
          <p:nvPr/>
        </p:nvSpPr>
        <p:spPr bwMode="auto">
          <a:xfrm>
            <a:off x="6043613" y="4086225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AU" b="1">
                <a:solidFill>
                  <a:schemeClr val="accent1"/>
                </a:solidFill>
              </a:rPr>
              <a:t>NO</a:t>
            </a:r>
          </a:p>
        </p:txBody>
      </p:sp>
      <p:sp>
        <p:nvSpPr>
          <p:cNvPr id="61461" name="Text Box 20"/>
          <p:cNvSpPr txBox="1">
            <a:spLocks noChangeArrowheads="1"/>
          </p:cNvSpPr>
          <p:nvPr/>
        </p:nvSpPr>
        <p:spPr bwMode="auto">
          <a:xfrm>
            <a:off x="5243513" y="4719638"/>
            <a:ext cx="800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AU" b="1">
                <a:solidFill>
                  <a:schemeClr val="accent1"/>
                </a:solidFill>
              </a:rPr>
              <a:t>YES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5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C8804-C12B-41D4-8E3F-B985BE50EC8F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35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704138" cy="533400"/>
          </a:xfrm>
        </p:spPr>
        <p:txBody>
          <a:bodyPr>
            <a:noAutofit/>
          </a:bodyPr>
          <a:lstStyle/>
          <a:p>
            <a:pPr algn="l" eaLnBrk="1" hangingPunct="1">
              <a:tabLst>
                <a:tab pos="2570163" algn="l"/>
              </a:tabLst>
              <a:defRPr/>
            </a:pPr>
            <a:r>
              <a:rPr lang="en-US" sz="2800" b="1" dirty="0" err="1" smtClean="0"/>
              <a:t>Apriori</a:t>
            </a:r>
            <a:r>
              <a:rPr lang="en-US" sz="2800" b="1" dirty="0" smtClean="0"/>
              <a:t>: A Candidate Generation-and-test Approach</a:t>
            </a:r>
          </a:p>
        </p:txBody>
      </p:sp>
      <p:sp>
        <p:nvSpPr>
          <p:cNvPr id="135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763000" cy="4800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sz="2800" u="sng" dirty="0" smtClean="0">
                <a:solidFill>
                  <a:schemeClr val="hlink"/>
                </a:solidFill>
              </a:rPr>
              <a:t>Any subset of a frequent </a:t>
            </a:r>
            <a:r>
              <a:rPr lang="en-US" sz="2800" u="sng" dirty="0" err="1" smtClean="0">
                <a:solidFill>
                  <a:schemeClr val="hlink"/>
                </a:solidFill>
              </a:rPr>
              <a:t>itemset</a:t>
            </a:r>
            <a:r>
              <a:rPr lang="en-US" sz="2800" u="sng" dirty="0" smtClean="0">
                <a:solidFill>
                  <a:schemeClr val="hlink"/>
                </a:solidFill>
              </a:rPr>
              <a:t> must be frequent</a:t>
            </a:r>
            <a:endParaRPr lang="en-US" sz="2800" dirty="0" smtClean="0">
              <a:solidFill>
                <a:schemeClr val="hlink"/>
              </a:solidFill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b="1" dirty="0" smtClean="0">
                <a:latin typeface="+mj-lt"/>
                <a:ea typeface="+mj-ea"/>
                <a:cs typeface="+mj-cs"/>
              </a:rPr>
              <a:t>if {beer, diaper, nuts} is frequent, so is {beer, diaper}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b="1" dirty="0" smtClean="0">
                <a:latin typeface="+mj-lt"/>
                <a:ea typeface="+mj-ea"/>
                <a:cs typeface="+mj-cs"/>
              </a:rPr>
              <a:t>Every transaction having {beer, diaper, nuts} also contains {beer, diaper} </a:t>
            </a:r>
          </a:p>
          <a:p>
            <a:pPr lvl="1" algn="just" eaLnBrk="1" hangingPunct="1">
              <a:lnSpc>
                <a:spcPct val="90000"/>
              </a:lnSpc>
              <a:defRPr/>
            </a:pPr>
            <a:endParaRPr lang="en-US" sz="2400" dirty="0" smtClean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sz="2800" u="sng" dirty="0" err="1" smtClean="0">
                <a:solidFill>
                  <a:schemeClr val="hlink"/>
                </a:solidFill>
              </a:rPr>
              <a:t>Apriori</a:t>
            </a:r>
            <a:r>
              <a:rPr lang="en-US" sz="2800" u="sng" dirty="0" smtClean="0">
                <a:solidFill>
                  <a:schemeClr val="hlink"/>
                </a:solidFill>
              </a:rPr>
              <a:t> pruning principle</a:t>
            </a:r>
            <a:r>
              <a:rPr lang="en-US" sz="2800" dirty="0" smtClean="0">
                <a:solidFill>
                  <a:schemeClr val="hlink"/>
                </a:solidFill>
              </a:rPr>
              <a:t>: </a:t>
            </a:r>
            <a:r>
              <a:rPr lang="en-US" sz="2800" dirty="0" smtClean="0">
                <a:solidFill>
                  <a:schemeClr val="tx2"/>
                </a:solidFill>
              </a:rPr>
              <a:t>If there is </a:t>
            </a:r>
            <a:r>
              <a:rPr lang="en-US" sz="2800" dirty="0" smtClean="0">
                <a:solidFill>
                  <a:schemeClr val="hlink"/>
                </a:solidFill>
              </a:rPr>
              <a:t>any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itemset</a:t>
            </a:r>
            <a:r>
              <a:rPr lang="en-US" sz="2800" dirty="0" smtClean="0">
                <a:solidFill>
                  <a:schemeClr val="tx2"/>
                </a:solidFill>
              </a:rPr>
              <a:t> which is infrequent, its superset should not be generated/tested!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5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A09E-672E-4A7D-8851-1C122A41EB75}" type="slidenum">
              <a:rPr lang="en-US"/>
              <a:pPr/>
              <a:t>14</a:t>
            </a:fld>
            <a:endParaRPr lang="en-US"/>
          </a:p>
        </p:txBody>
      </p:sp>
      <p:sp>
        <p:nvSpPr>
          <p:cNvPr id="153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93038" cy="609600"/>
          </a:xfrm>
        </p:spPr>
        <p:txBody>
          <a:bodyPr/>
          <a:lstStyle/>
          <a:p>
            <a:pPr algn="l"/>
            <a:r>
              <a:rPr lang="en-US" sz="3200" b="1" dirty="0"/>
              <a:t>The </a:t>
            </a:r>
            <a:r>
              <a:rPr lang="en-US" sz="3200" b="1" dirty="0" err="1"/>
              <a:t>Apriori</a:t>
            </a:r>
            <a:r>
              <a:rPr lang="en-US" sz="3200" b="1" dirty="0"/>
              <a:t> Algorithm—An Example </a:t>
            </a:r>
          </a:p>
        </p:txBody>
      </p:sp>
      <p:sp>
        <p:nvSpPr>
          <p:cNvPr id="1532931" name="Text Box 3"/>
          <p:cNvSpPr txBox="1">
            <a:spLocks noChangeArrowheads="1"/>
          </p:cNvSpPr>
          <p:nvPr/>
        </p:nvSpPr>
        <p:spPr bwMode="auto">
          <a:xfrm>
            <a:off x="0" y="1371600"/>
            <a:ext cx="1985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Database TDB</a:t>
            </a:r>
          </a:p>
        </p:txBody>
      </p:sp>
      <p:sp>
        <p:nvSpPr>
          <p:cNvPr id="1532932" name="Text Box 4"/>
          <p:cNvSpPr txBox="1">
            <a:spLocks noChangeArrowheads="1"/>
          </p:cNvSpPr>
          <p:nvPr/>
        </p:nvSpPr>
        <p:spPr bwMode="auto">
          <a:xfrm>
            <a:off x="2176463" y="2273300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1</a:t>
            </a:r>
            <a:r>
              <a:rPr lang="en-US" baseline="30000">
                <a:latin typeface="Times New Roman" pitchFamily="18" charset="0"/>
              </a:rPr>
              <a:t>st</a:t>
            </a:r>
            <a:r>
              <a:rPr lang="en-US">
                <a:latin typeface="Times New Roman" pitchFamily="18" charset="0"/>
              </a:rPr>
              <a:t> scan</a:t>
            </a:r>
          </a:p>
        </p:txBody>
      </p:sp>
      <p:sp>
        <p:nvSpPr>
          <p:cNvPr id="1532933" name="Line 5"/>
          <p:cNvSpPr>
            <a:spLocks noChangeShapeType="1"/>
          </p:cNvSpPr>
          <p:nvPr/>
        </p:nvSpPr>
        <p:spPr bwMode="auto">
          <a:xfrm>
            <a:off x="2297113" y="2719388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2934" name="Text Box 6"/>
          <p:cNvSpPr txBox="1">
            <a:spLocks noChangeArrowheads="1"/>
          </p:cNvSpPr>
          <p:nvPr/>
        </p:nvSpPr>
        <p:spPr bwMode="auto">
          <a:xfrm>
            <a:off x="2759075" y="17208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532935" name="Text Box 7"/>
          <p:cNvSpPr txBox="1">
            <a:spLocks noChangeArrowheads="1"/>
          </p:cNvSpPr>
          <p:nvPr/>
        </p:nvSpPr>
        <p:spPr bwMode="auto">
          <a:xfrm>
            <a:off x="5346700" y="156368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L</a:t>
            </a:r>
            <a:r>
              <a:rPr lang="en-US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532936" name="Text Box 8"/>
          <p:cNvSpPr txBox="1">
            <a:spLocks noChangeArrowheads="1"/>
          </p:cNvSpPr>
          <p:nvPr/>
        </p:nvSpPr>
        <p:spPr bwMode="auto">
          <a:xfrm>
            <a:off x="301625" y="372903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L</a:t>
            </a:r>
            <a:r>
              <a:rPr 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532937" name="Text Box 9"/>
          <p:cNvSpPr txBox="1">
            <a:spLocks noChangeArrowheads="1"/>
          </p:cNvSpPr>
          <p:nvPr/>
        </p:nvSpPr>
        <p:spPr bwMode="auto">
          <a:xfrm>
            <a:off x="2728913" y="33321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532938" name="Text Box 10"/>
          <p:cNvSpPr txBox="1">
            <a:spLocks noChangeArrowheads="1"/>
          </p:cNvSpPr>
          <p:nvPr/>
        </p:nvSpPr>
        <p:spPr bwMode="auto">
          <a:xfrm>
            <a:off x="6016625" y="33829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532939" name="Line 11"/>
          <p:cNvSpPr>
            <a:spLocks noChangeShapeType="1"/>
          </p:cNvSpPr>
          <p:nvPr/>
        </p:nvSpPr>
        <p:spPr bwMode="auto">
          <a:xfrm flipH="1">
            <a:off x="5127625" y="4252913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2940" name="Text Box 12"/>
          <p:cNvSpPr txBox="1">
            <a:spLocks noChangeArrowheads="1"/>
          </p:cNvSpPr>
          <p:nvPr/>
        </p:nvSpPr>
        <p:spPr bwMode="auto">
          <a:xfrm>
            <a:off x="5108575" y="3751263"/>
            <a:ext cx="1157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2</a:t>
            </a:r>
            <a:r>
              <a:rPr lang="en-US" baseline="30000">
                <a:latin typeface="Times New Roman" pitchFamily="18" charset="0"/>
              </a:rPr>
              <a:t>nd</a:t>
            </a:r>
            <a:r>
              <a:rPr lang="en-US">
                <a:latin typeface="Times New Roman" pitchFamily="18" charset="0"/>
              </a:rPr>
              <a:t> scan</a:t>
            </a:r>
          </a:p>
        </p:txBody>
      </p:sp>
      <p:sp>
        <p:nvSpPr>
          <p:cNvPr id="1532941" name="AutoShape 13"/>
          <p:cNvSpPr>
            <a:spLocks noChangeArrowheads="1"/>
          </p:cNvSpPr>
          <p:nvPr/>
        </p:nvSpPr>
        <p:spPr bwMode="auto">
          <a:xfrm>
            <a:off x="7861300" y="3070225"/>
            <a:ext cx="627063" cy="855663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2942" name="Line 14"/>
          <p:cNvSpPr>
            <a:spLocks noChangeShapeType="1"/>
          </p:cNvSpPr>
          <p:nvPr/>
        </p:nvSpPr>
        <p:spPr bwMode="auto">
          <a:xfrm>
            <a:off x="2535238" y="6299200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2943" name="Text Box 15"/>
          <p:cNvSpPr txBox="1">
            <a:spLocks noChangeArrowheads="1"/>
          </p:cNvSpPr>
          <p:nvPr/>
        </p:nvSpPr>
        <p:spPr bwMode="auto">
          <a:xfrm>
            <a:off x="698500" y="58023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1532944" name="Text Box 16"/>
          <p:cNvSpPr txBox="1">
            <a:spLocks noChangeArrowheads="1"/>
          </p:cNvSpPr>
          <p:nvPr/>
        </p:nvSpPr>
        <p:spPr bwMode="auto">
          <a:xfrm>
            <a:off x="4114800" y="57912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L</a:t>
            </a:r>
            <a:r>
              <a:rPr lang="en-US" i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1532945" name="Text Box 17"/>
          <p:cNvSpPr txBox="1">
            <a:spLocks noChangeArrowheads="1"/>
          </p:cNvSpPr>
          <p:nvPr/>
        </p:nvSpPr>
        <p:spPr bwMode="auto">
          <a:xfrm>
            <a:off x="2708275" y="5881688"/>
            <a:ext cx="112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3</a:t>
            </a:r>
            <a:r>
              <a:rPr lang="en-US" baseline="30000">
                <a:latin typeface="Times New Roman" pitchFamily="18" charset="0"/>
              </a:rPr>
              <a:t>rd</a:t>
            </a:r>
            <a:r>
              <a:rPr lang="en-US">
                <a:latin typeface="Times New Roman" pitchFamily="18" charset="0"/>
              </a:rPr>
              <a:t> scan</a:t>
            </a:r>
          </a:p>
        </p:txBody>
      </p:sp>
      <p:sp>
        <p:nvSpPr>
          <p:cNvPr id="1532946" name="AutoShape 18"/>
          <p:cNvSpPr>
            <a:spLocks noChangeArrowheads="1"/>
          </p:cNvSpPr>
          <p:nvPr/>
        </p:nvSpPr>
        <p:spPr bwMode="auto">
          <a:xfrm>
            <a:off x="201613" y="4846638"/>
            <a:ext cx="441325" cy="1249362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2947" name="Line 19"/>
          <p:cNvSpPr>
            <a:spLocks noChangeShapeType="1"/>
          </p:cNvSpPr>
          <p:nvPr/>
        </p:nvSpPr>
        <p:spPr bwMode="auto">
          <a:xfrm>
            <a:off x="5334000" y="2438400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2948" name="Line 20"/>
          <p:cNvSpPr>
            <a:spLocks noChangeShapeType="1"/>
          </p:cNvSpPr>
          <p:nvPr/>
        </p:nvSpPr>
        <p:spPr bwMode="auto">
          <a:xfrm flipH="1">
            <a:off x="2667000" y="46482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32949" name="Group 21"/>
          <p:cNvGraphicFramePr>
            <a:graphicFrameLocks noGrp="1"/>
          </p:cNvGraphicFramePr>
          <p:nvPr/>
        </p:nvGraphicFramePr>
        <p:xfrm>
          <a:off x="152400" y="1828800"/>
          <a:ext cx="1905000" cy="1554480"/>
        </p:xfrm>
        <a:graphic>
          <a:graphicData uri="http://schemas.openxmlformats.org/drawingml/2006/table">
            <a:tbl>
              <a:tblPr/>
              <a:tblGrid>
                <a:gridCol w="685800"/>
                <a:gridCol w="1219200"/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C,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C,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2969" name="Group 41"/>
          <p:cNvGraphicFramePr>
            <a:graphicFrameLocks noGrp="1"/>
          </p:cNvGraphicFramePr>
          <p:nvPr/>
        </p:nvGraphicFramePr>
        <p:xfrm>
          <a:off x="3429000" y="1219200"/>
          <a:ext cx="1752600" cy="1865376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{D}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2992" name="Group 64"/>
          <p:cNvGraphicFramePr>
            <a:graphicFrameLocks noGrp="1"/>
          </p:cNvGraphicFramePr>
          <p:nvPr/>
        </p:nvGraphicFramePr>
        <p:xfrm>
          <a:off x="5943600" y="1371600"/>
          <a:ext cx="1752600" cy="1554480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12" name="Group 84"/>
          <p:cNvGraphicFramePr>
            <a:graphicFrameLocks noGrp="1"/>
          </p:cNvGraphicFramePr>
          <p:nvPr/>
        </p:nvGraphicFramePr>
        <p:xfrm>
          <a:off x="6553200" y="3581400"/>
          <a:ext cx="1143000" cy="2176272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30" name="Group 102"/>
          <p:cNvGraphicFramePr>
            <a:graphicFrameLocks noGrp="1"/>
          </p:cNvGraphicFramePr>
          <p:nvPr/>
        </p:nvGraphicFramePr>
        <p:xfrm>
          <a:off x="3200400" y="3429000"/>
          <a:ext cx="1752600" cy="2005584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56" name="Group 128"/>
          <p:cNvGraphicFramePr>
            <a:graphicFrameLocks noGrp="1"/>
          </p:cNvGraphicFramePr>
          <p:nvPr/>
        </p:nvGraphicFramePr>
        <p:xfrm>
          <a:off x="762000" y="3862388"/>
          <a:ext cx="1752600" cy="1432560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76" name="Group 148"/>
          <p:cNvGraphicFramePr>
            <a:graphicFrameLocks noGrp="1"/>
          </p:cNvGraphicFramePr>
          <p:nvPr/>
        </p:nvGraphicFramePr>
        <p:xfrm>
          <a:off x="1143000" y="5867400"/>
          <a:ext cx="1143000" cy="658559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84" name="Group 156"/>
          <p:cNvGraphicFramePr>
            <a:graphicFrameLocks noGrp="1"/>
          </p:cNvGraphicFramePr>
          <p:nvPr/>
        </p:nvGraphicFramePr>
        <p:xfrm>
          <a:off x="4572000" y="5867400"/>
          <a:ext cx="1752600" cy="619126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3095" name="Text Box 167"/>
          <p:cNvSpPr txBox="1">
            <a:spLocks noChangeArrowheads="1"/>
          </p:cNvSpPr>
          <p:nvPr/>
        </p:nvSpPr>
        <p:spPr bwMode="auto">
          <a:xfrm>
            <a:off x="1828800" y="11430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Sup</a:t>
            </a:r>
            <a:r>
              <a:rPr lang="en-US" baseline="-25000"/>
              <a:t>min</a:t>
            </a:r>
            <a:r>
              <a:rPr lang="en-US"/>
              <a:t> = 2</a:t>
            </a: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5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The </a:t>
            </a:r>
            <a:r>
              <a:rPr lang="en-US" b="1" dirty="0" err="1" smtClean="0"/>
              <a:t>Apriori</a:t>
            </a:r>
            <a:r>
              <a:rPr lang="en-US" b="1" dirty="0" smtClean="0"/>
              <a:t> Algorithm—An Example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Rules (Minimum Confidence = 75%)</a:t>
            </a:r>
          </a:p>
          <a:p>
            <a:r>
              <a:rPr lang="en-US" dirty="0" smtClean="0"/>
              <a:t>Conf(A→B) = (A </a:t>
            </a:r>
            <a:r>
              <a:rPr lang="en-US" dirty="0" smtClean="0">
                <a:sym typeface="Symbol"/>
              </a:rPr>
              <a:t> B) / A</a:t>
            </a:r>
          </a:p>
          <a:p>
            <a:r>
              <a:rPr lang="en-US" dirty="0" smtClean="0">
                <a:sym typeface="Symbol"/>
              </a:rPr>
              <a:t>Now </a:t>
            </a:r>
          </a:p>
          <a:p>
            <a:pPr lvl="1"/>
            <a:r>
              <a:rPr lang="en-US" dirty="0" smtClean="0">
                <a:sym typeface="Symbol"/>
              </a:rPr>
              <a:t>B </a:t>
            </a:r>
            <a:r>
              <a:rPr lang="en-US" dirty="0" smtClean="0"/>
              <a:t>→ C </a:t>
            </a:r>
            <a:r>
              <a:rPr lang="en-US" dirty="0" smtClean="0">
                <a:sym typeface="Symbol"/>
              </a:rPr>
              <a:t> E	:Confidence = 2/3 = 66%</a:t>
            </a:r>
          </a:p>
          <a:p>
            <a:pPr lvl="1"/>
            <a:r>
              <a:rPr lang="en-US" dirty="0" smtClean="0">
                <a:sym typeface="Symbol"/>
              </a:rPr>
              <a:t>C </a:t>
            </a:r>
            <a:r>
              <a:rPr lang="en-US" dirty="0" smtClean="0"/>
              <a:t>→ B </a:t>
            </a:r>
            <a:r>
              <a:rPr lang="en-US" dirty="0" smtClean="0">
                <a:sym typeface="Symbol"/>
              </a:rPr>
              <a:t> E	:Confidence = 2/3 = 66%</a:t>
            </a:r>
          </a:p>
          <a:p>
            <a:pPr lvl="1"/>
            <a:r>
              <a:rPr lang="en-US" dirty="0" smtClean="0">
                <a:sym typeface="Symbol"/>
              </a:rPr>
              <a:t>E </a:t>
            </a:r>
            <a:r>
              <a:rPr lang="en-US" dirty="0" smtClean="0"/>
              <a:t>→ B </a:t>
            </a:r>
            <a:r>
              <a:rPr lang="en-US" dirty="0" smtClean="0">
                <a:sym typeface="Symbol"/>
              </a:rPr>
              <a:t> C	:Confidence = 2/3 = 66%</a:t>
            </a:r>
          </a:p>
          <a:p>
            <a:pPr lvl="1"/>
            <a:r>
              <a:rPr lang="en-US" dirty="0" smtClean="0">
                <a:sym typeface="Symbol"/>
              </a:rPr>
              <a:t>C  E </a:t>
            </a:r>
            <a:r>
              <a:rPr lang="en-US" dirty="0" smtClean="0"/>
              <a:t>→ B	:Confidence = 2/2 = 100%</a:t>
            </a:r>
          </a:p>
          <a:p>
            <a:pPr lvl="1"/>
            <a:r>
              <a:rPr lang="en-US" dirty="0" smtClean="0">
                <a:sym typeface="Symbol"/>
              </a:rPr>
              <a:t>B  E </a:t>
            </a:r>
            <a:r>
              <a:rPr lang="en-US" dirty="0" smtClean="0"/>
              <a:t>→ C	:Confidence = 2/3 = 66%</a:t>
            </a:r>
          </a:p>
          <a:p>
            <a:pPr lvl="1"/>
            <a:r>
              <a:rPr lang="en-US" dirty="0" smtClean="0">
                <a:sym typeface="Symbol"/>
              </a:rPr>
              <a:t>B  C </a:t>
            </a:r>
            <a:r>
              <a:rPr lang="en-US" dirty="0" smtClean="0"/>
              <a:t>→ E	:Confidence = 2/2 = 100%</a:t>
            </a:r>
            <a:endParaRPr lang="en-US" dirty="0" smtClean="0">
              <a:sym typeface="Symbol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3273143"/>
            <a:ext cx="300037" cy="308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3730343"/>
            <a:ext cx="300037" cy="308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4187543"/>
            <a:ext cx="300037" cy="308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7563" y="5101943"/>
            <a:ext cx="300037" cy="308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6775" y="4648200"/>
            <a:ext cx="420825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9175" y="5562600"/>
            <a:ext cx="420825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5</a:t>
            </a:r>
            <a:endParaRPr lang="en-US"/>
          </a:p>
        </p:txBody>
      </p:sp>
      <p:graphicFrame>
        <p:nvGraphicFramePr>
          <p:cNvPr id="12" name="Group 21"/>
          <p:cNvGraphicFramePr>
            <a:graphicFrameLocks noGrp="1"/>
          </p:cNvGraphicFramePr>
          <p:nvPr/>
        </p:nvGraphicFramePr>
        <p:xfrm>
          <a:off x="7010400" y="1371600"/>
          <a:ext cx="1905000" cy="1554480"/>
        </p:xfrm>
        <a:graphic>
          <a:graphicData uri="http://schemas.openxmlformats.org/drawingml/2006/table">
            <a:tbl>
              <a:tblPr/>
              <a:tblGrid>
                <a:gridCol w="685800"/>
                <a:gridCol w="1219200"/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C,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C,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6A254E-8041-41DE-B5B8-B20C0016701B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34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defRPr/>
            </a:pPr>
            <a:r>
              <a:rPr lang="en-US" b="1" dirty="0" smtClean="0"/>
              <a:t>The </a:t>
            </a:r>
            <a:r>
              <a:rPr lang="en-US" b="1" dirty="0" err="1" smtClean="0"/>
              <a:t>Apriori</a:t>
            </a:r>
            <a:r>
              <a:rPr lang="en-US" b="1" dirty="0" smtClean="0"/>
              <a:t> Algorithm—An Exercise</a:t>
            </a:r>
          </a:p>
        </p:txBody>
      </p:sp>
      <p:sp>
        <p:nvSpPr>
          <p:cNvPr id="134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26400" cy="798513"/>
          </a:xfrm>
        </p:spPr>
        <p:txBody>
          <a:bodyPr/>
          <a:lstStyle/>
          <a:p>
            <a:pPr eaLnBrk="1" hangingPunct="1">
              <a:defRPr/>
            </a:pPr>
            <a:endParaRPr lang="en-US" sz="28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Warehousing and Data Mining:-Unit 5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7987797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95400" y="4953000"/>
            <a:ext cx="2834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Minimum Support = 2</a:t>
            </a:r>
          </a:p>
          <a:p>
            <a:r>
              <a:rPr lang="en-US" dirty="0" smtClean="0"/>
              <a:t>Minimum Confidence = 75%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The </a:t>
            </a:r>
            <a:r>
              <a:rPr lang="en-US" b="1" dirty="0" err="1" smtClean="0"/>
              <a:t>Apriori</a:t>
            </a:r>
            <a:r>
              <a:rPr lang="en-US" b="1" dirty="0" smtClean="0"/>
              <a:t> Algorithm—An 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Warehousing and Data Mining:-Unit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87AD89-6A19-4F20-9A60-BE9AEA891B3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799"/>
            <a:ext cx="7924800" cy="468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The </a:t>
            </a:r>
            <a:r>
              <a:rPr lang="en-US" b="1" dirty="0" err="1" smtClean="0"/>
              <a:t>Apriori</a:t>
            </a:r>
            <a:r>
              <a:rPr lang="en-US" b="1" dirty="0" smtClean="0"/>
              <a:t> Algorithm—An 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Warehousing and Data Mining:-Unit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87AD89-6A19-4F20-9A60-BE9AEA891B3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1026" name="Picture 2" descr="My Academic Journal: Association Rule Mining : Example &amp; R co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2999"/>
            <a:ext cx="8439150" cy="5257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Mining Multilevel </a:t>
            </a:r>
            <a:r>
              <a:rPr lang="en-US" b="1" dirty="0"/>
              <a:t>A</a:t>
            </a:r>
            <a:r>
              <a:rPr lang="en-US" b="1" dirty="0" smtClean="0"/>
              <a:t>ssociation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 smtClean="0"/>
              <a:t>Items often form hierarchies</a:t>
            </a:r>
          </a:p>
          <a:p>
            <a:pPr algn="just"/>
            <a:r>
              <a:rPr lang="en-US" sz="2000" dirty="0" smtClean="0"/>
              <a:t>Association </a:t>
            </a:r>
            <a:r>
              <a:rPr lang="en-US" sz="2000" dirty="0"/>
              <a:t>rules generated from mining data at multiple levels of abstraction </a:t>
            </a:r>
            <a:r>
              <a:rPr lang="en-US" sz="2000" dirty="0" smtClean="0"/>
              <a:t>are called </a:t>
            </a:r>
            <a:r>
              <a:rPr lang="en-US" sz="2000" dirty="0"/>
              <a:t>multiple-level or multilevel association </a:t>
            </a:r>
            <a:r>
              <a:rPr lang="en-US" sz="2000" dirty="0" smtClean="0"/>
              <a:t>rules</a:t>
            </a:r>
          </a:p>
          <a:p>
            <a:pPr lvl="1" algn="just"/>
            <a:r>
              <a:rPr lang="en-US" sz="2000" dirty="0"/>
              <a:t>Using uniform minimum support for all </a:t>
            </a:r>
            <a:r>
              <a:rPr lang="en-US" sz="2000" dirty="0" smtClean="0"/>
              <a:t>levels</a:t>
            </a:r>
          </a:p>
          <a:p>
            <a:pPr lvl="1" algn="just"/>
            <a:r>
              <a:rPr lang="en-US" sz="2000" dirty="0"/>
              <a:t>Using reduced minimum support at lower </a:t>
            </a:r>
            <a:r>
              <a:rPr lang="en-US" sz="2000" dirty="0" smtClean="0"/>
              <a:t>levels</a:t>
            </a:r>
          </a:p>
          <a:p>
            <a:pPr lvl="1"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838200" y="3962400"/>
            <a:ext cx="7253288" cy="2249488"/>
            <a:chOff x="384" y="1392"/>
            <a:chExt cx="4569" cy="1230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84" y="1392"/>
              <a:ext cx="1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2000">
                  <a:solidFill>
                    <a:schemeClr val="hlink"/>
                  </a:solidFill>
                </a:rPr>
                <a:t>uniform support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112" y="1776"/>
              <a:ext cx="1200" cy="3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sz="1800" b="1">
                  <a:latin typeface="Times New Roman" pitchFamily="18" charset="0"/>
                </a:rPr>
                <a:t>Milk</a:t>
              </a:r>
            </a:p>
            <a:p>
              <a:pPr algn="ct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sz="1800" b="1">
                  <a:latin typeface="Times New Roman" pitchFamily="18" charset="0"/>
                </a:rPr>
                <a:t>[support = 10%]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536" y="2304"/>
              <a:ext cx="1152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b="1" dirty="0" err="1" smtClean="0">
                  <a:latin typeface="Times New Roman" pitchFamily="18" charset="0"/>
                </a:rPr>
                <a:t>DDC</a:t>
              </a:r>
              <a:r>
                <a:rPr lang="en-US" sz="1800" b="1" dirty="0" smtClean="0">
                  <a:latin typeface="Times New Roman" pitchFamily="18" charset="0"/>
                </a:rPr>
                <a:t> </a:t>
              </a:r>
              <a:r>
                <a:rPr lang="en-US" sz="1800" b="1" dirty="0">
                  <a:latin typeface="Times New Roman" pitchFamily="18" charset="0"/>
                </a:rPr>
                <a:t>Milk </a:t>
              </a:r>
            </a:p>
            <a:p>
              <a:pPr algn="ct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sz="1800" b="1" dirty="0">
                  <a:latin typeface="Times New Roman" pitchFamily="18" charset="0"/>
                </a:rPr>
                <a:t>[support = 6%]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784" y="2304"/>
              <a:ext cx="1104" cy="315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b="1" dirty="0" smtClean="0">
                  <a:latin typeface="Times New Roman" pitchFamily="18" charset="0"/>
                </a:rPr>
                <a:t>ND</a:t>
              </a:r>
              <a:r>
                <a:rPr lang="en-US" sz="1800" b="1" dirty="0" smtClean="0">
                  <a:latin typeface="Times New Roman" pitchFamily="18" charset="0"/>
                </a:rPr>
                <a:t> </a:t>
              </a:r>
              <a:r>
                <a:rPr lang="en-US" sz="1800" b="1" dirty="0">
                  <a:latin typeface="Times New Roman" pitchFamily="18" charset="0"/>
                </a:rPr>
                <a:t>Milk </a:t>
              </a:r>
            </a:p>
            <a:p>
              <a:pPr algn="ct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sz="1800" b="1" dirty="0">
                  <a:latin typeface="Times New Roman" pitchFamily="18" charset="0"/>
                </a:rPr>
                <a:t>[support = 4%]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528" y="1680"/>
              <a:ext cx="915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chemeClr val="hlink"/>
                  </a:solidFill>
                  <a:latin typeface="Times New Roman" pitchFamily="18" charset="0"/>
                </a:rPr>
                <a:t>Level 1</a:t>
              </a:r>
            </a:p>
            <a:p>
              <a:pPr eaLnBrk="0" hangingPunct="0"/>
              <a:r>
                <a:rPr lang="en-US" sz="1600" b="1">
                  <a:solidFill>
                    <a:schemeClr val="hlink"/>
                  </a:solidFill>
                  <a:latin typeface="Times New Roman" pitchFamily="18" charset="0"/>
                </a:rPr>
                <a:t>min_sup = 5%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28" y="2304"/>
              <a:ext cx="915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chemeClr val="hlink"/>
                  </a:solidFill>
                  <a:latin typeface="Times New Roman" pitchFamily="18" charset="0"/>
                </a:rPr>
                <a:t>Level 2</a:t>
              </a:r>
            </a:p>
            <a:p>
              <a:pPr eaLnBrk="0" hangingPunct="0"/>
              <a:r>
                <a:rPr lang="en-US" sz="1600" b="1">
                  <a:solidFill>
                    <a:schemeClr val="hlink"/>
                  </a:solidFill>
                  <a:latin typeface="Times New Roman" pitchFamily="18" charset="0"/>
                </a:rPr>
                <a:t>min_sup = 5%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984" y="1776"/>
              <a:ext cx="814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folHlink"/>
                  </a:solidFill>
                  <a:latin typeface="Times New Roman" pitchFamily="18" charset="0"/>
                </a:rPr>
                <a:t>Level 1</a:t>
              </a:r>
            </a:p>
            <a:p>
              <a:pPr eaLnBrk="0" hangingPunct="0"/>
              <a:r>
                <a:rPr lang="en-US" sz="1400" b="1">
                  <a:solidFill>
                    <a:schemeClr val="folHlink"/>
                  </a:solidFill>
                  <a:latin typeface="Times New Roman" pitchFamily="18" charset="0"/>
                </a:rPr>
                <a:t>min_sup = 5%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032" y="2304"/>
              <a:ext cx="814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folHlink"/>
                  </a:solidFill>
                  <a:latin typeface="Times New Roman" pitchFamily="18" charset="0"/>
                </a:rPr>
                <a:t>Level 2</a:t>
              </a:r>
            </a:p>
            <a:p>
              <a:pPr eaLnBrk="0" hangingPunct="0"/>
              <a:r>
                <a:rPr lang="en-US" sz="1400" b="1">
                  <a:solidFill>
                    <a:schemeClr val="folHlink"/>
                  </a:solidFill>
                  <a:latin typeface="Times New Roman" pitchFamily="18" charset="0"/>
                </a:rPr>
                <a:t>min_sup = 3%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3456" y="1392"/>
              <a:ext cx="14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reduced support</a:t>
              </a:r>
            </a:p>
          </p:txBody>
        </p:sp>
        <p:cxnSp>
          <p:nvCxnSpPr>
            <p:cNvPr id="14" name="AutoShape 14"/>
            <p:cNvCxnSpPr>
              <a:cxnSpLocks noChangeShapeType="1"/>
              <a:stCxn id="6" idx="2"/>
              <a:endCxn id="7" idx="0"/>
            </p:cNvCxnSpPr>
            <p:nvPr/>
          </p:nvCxnSpPr>
          <p:spPr bwMode="auto">
            <a:xfrm rot="5400000">
              <a:off x="2304" y="1895"/>
              <a:ext cx="217" cy="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6" idx="2"/>
              <a:endCxn id="8" idx="0"/>
            </p:cNvCxnSpPr>
            <p:nvPr/>
          </p:nvCxnSpPr>
          <p:spPr bwMode="auto">
            <a:xfrm rot="16200000" flipH="1">
              <a:off x="2916" y="1883"/>
              <a:ext cx="217" cy="6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Frequent Pattern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30000"/>
              </a:lnSpc>
            </a:pPr>
            <a:r>
              <a:rPr lang="en-US" sz="2000" dirty="0" smtClean="0">
                <a:solidFill>
                  <a:schemeClr val="hlink"/>
                </a:solidFill>
              </a:rPr>
              <a:t>Frequent pattern</a:t>
            </a:r>
            <a:r>
              <a:rPr lang="en-US" sz="2000" dirty="0" smtClean="0"/>
              <a:t>: a pattern (a set of items, subsequences, substructures, etc.) that occurs frequently in a data set </a:t>
            </a:r>
          </a:p>
          <a:p>
            <a:pPr algn="just">
              <a:lnSpc>
                <a:spcPct val="130000"/>
              </a:lnSpc>
            </a:pPr>
            <a:r>
              <a:rPr lang="en-US" sz="2100" dirty="0" err="1" smtClean="0"/>
              <a:t>Eg</a:t>
            </a:r>
            <a:r>
              <a:rPr lang="en-US" sz="2100" dirty="0" smtClean="0"/>
              <a:t>:- In a transaction data set, milk and bread are frequent</a:t>
            </a:r>
          </a:p>
          <a:p>
            <a:pPr algn="just">
              <a:lnSpc>
                <a:spcPct val="130000"/>
              </a:lnSpc>
            </a:pPr>
            <a:r>
              <a:rPr lang="en-US" sz="2000" dirty="0" smtClean="0"/>
              <a:t>Motivation: Finding inherent regularities in data</a:t>
            </a:r>
          </a:p>
          <a:p>
            <a:pPr lvl="1" algn="just">
              <a:lnSpc>
                <a:spcPct val="130000"/>
              </a:lnSpc>
            </a:pPr>
            <a:r>
              <a:rPr lang="en-US" sz="2000" dirty="0" smtClean="0"/>
              <a:t>What products were often purchased together?— Beer and diapers?!</a:t>
            </a:r>
          </a:p>
          <a:p>
            <a:pPr lvl="1" algn="just">
              <a:lnSpc>
                <a:spcPct val="130000"/>
              </a:lnSpc>
            </a:pPr>
            <a:r>
              <a:rPr lang="en-US" sz="2000" dirty="0" smtClean="0"/>
              <a:t>What are the subsequent purchases after buying a PC?</a:t>
            </a:r>
          </a:p>
          <a:p>
            <a:pPr lvl="1" algn="just">
              <a:lnSpc>
                <a:spcPct val="130000"/>
              </a:lnSpc>
            </a:pPr>
            <a:r>
              <a:rPr lang="en-US" sz="2000" dirty="0" smtClean="0"/>
              <a:t>What kinds of DNA are sensitive to this new drug?</a:t>
            </a:r>
          </a:p>
          <a:p>
            <a:pPr lvl="1" algn="just">
              <a:lnSpc>
                <a:spcPct val="130000"/>
              </a:lnSpc>
            </a:pPr>
            <a:r>
              <a:rPr lang="en-US" sz="2000" dirty="0" smtClean="0"/>
              <a:t>Can we automatically classify web documents?</a:t>
            </a:r>
          </a:p>
          <a:p>
            <a:pPr algn="just">
              <a:lnSpc>
                <a:spcPct val="130000"/>
              </a:lnSpc>
              <a:buSzPct val="80000"/>
            </a:pPr>
            <a:r>
              <a:rPr lang="en-US" sz="2000" b="1" u="sng" dirty="0" smtClean="0"/>
              <a:t>Applications</a:t>
            </a:r>
          </a:p>
          <a:p>
            <a:pPr lvl="1" algn="just">
              <a:lnSpc>
                <a:spcPct val="130000"/>
              </a:lnSpc>
              <a:buSzPct val="80000"/>
            </a:pPr>
            <a:r>
              <a:rPr lang="en-US" sz="2000" dirty="0" smtClean="0"/>
              <a:t>Basket data analysis, cross-marketing, catalog design, sale campaign analysis, Web log (click stream) analysis, and DNA sequence analysis.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5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5A5F-1770-4745-8C5C-3DCAA7DEC564}" type="slidenum">
              <a:rPr lang="en-US"/>
              <a:pPr/>
              <a:t>20</a:t>
            </a:fld>
            <a:endParaRPr lang="en-US"/>
          </a:p>
        </p:txBody>
      </p:sp>
      <p:sp>
        <p:nvSpPr>
          <p:cNvPr id="155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7564438" cy="685800"/>
          </a:xfrm>
        </p:spPr>
        <p:txBody>
          <a:bodyPr/>
          <a:lstStyle/>
          <a:p>
            <a:pPr algn="l"/>
            <a:r>
              <a:rPr lang="en-US" sz="3200" b="1" dirty="0"/>
              <a:t>Mining Multi-Dimensional Association</a:t>
            </a:r>
          </a:p>
        </p:txBody>
      </p:sp>
      <p:sp>
        <p:nvSpPr>
          <p:cNvPr id="155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3505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Single-dimensional rules:</a:t>
            </a:r>
          </a:p>
          <a:p>
            <a:pPr lvl="2">
              <a:lnSpc>
                <a:spcPct val="11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folHlink"/>
                </a:solidFill>
              </a:rPr>
              <a:t>buys(X, “milk”) </a:t>
            </a:r>
            <a:r>
              <a:rPr lang="en-US" sz="2000" dirty="0">
                <a:solidFill>
                  <a:schemeClr val="folHlink"/>
                </a:solidFill>
                <a:sym typeface="Symbol" pitchFamily="18" charset="2"/>
              </a:rPr>
              <a:t> buys(X, “bread”)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Multi-dimensional rules: </a:t>
            </a:r>
            <a:r>
              <a:rPr lang="en-US" sz="2400" dirty="0">
                <a:sym typeface="Symbol" pitchFamily="18" charset="2"/>
              </a:rPr>
              <a:t></a:t>
            </a:r>
            <a:r>
              <a:rPr lang="en-US" sz="2400" dirty="0">
                <a:sym typeface="Math B" pitchFamily="2" charset="2"/>
              </a:rPr>
              <a:t> </a:t>
            </a:r>
            <a:r>
              <a:rPr lang="en-US" sz="2400" dirty="0"/>
              <a:t>2 dimensions or predicates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Inter-dimension assoc. rules (</a:t>
            </a:r>
            <a:r>
              <a:rPr lang="en-US" sz="2400" i="1" dirty="0"/>
              <a:t>no repeated predicates</a:t>
            </a:r>
            <a:r>
              <a:rPr lang="en-US" sz="2400" dirty="0"/>
              <a:t>)</a:t>
            </a:r>
          </a:p>
          <a:p>
            <a:pPr lvl="2">
              <a:lnSpc>
                <a:spcPct val="11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folHlink"/>
                </a:solidFill>
              </a:rPr>
              <a:t>age(</a:t>
            </a:r>
            <a:r>
              <a:rPr lang="en-US" sz="2000" dirty="0" err="1">
                <a:solidFill>
                  <a:schemeClr val="folHlink"/>
                </a:solidFill>
              </a:rPr>
              <a:t>X,”19</a:t>
            </a:r>
            <a:r>
              <a:rPr lang="en-US" sz="2000" dirty="0">
                <a:solidFill>
                  <a:schemeClr val="folHlink"/>
                </a:solidFill>
              </a:rPr>
              <a:t>-25”) </a:t>
            </a:r>
            <a:r>
              <a:rPr lang="en-US" sz="2000" dirty="0">
                <a:solidFill>
                  <a:schemeClr val="folHlink"/>
                </a:solidFill>
                <a:sym typeface="Symbol" pitchFamily="18" charset="2"/>
              </a:rPr>
              <a:t> </a:t>
            </a:r>
            <a:r>
              <a:rPr lang="en-US" sz="2000" dirty="0">
                <a:solidFill>
                  <a:schemeClr val="folHlink"/>
                </a:solidFill>
              </a:rPr>
              <a:t>occupation(</a:t>
            </a:r>
            <a:r>
              <a:rPr lang="en-US" sz="2000" dirty="0" err="1">
                <a:solidFill>
                  <a:schemeClr val="folHlink"/>
                </a:solidFill>
              </a:rPr>
              <a:t>X,“student</a:t>
            </a:r>
            <a:r>
              <a:rPr lang="en-US" sz="2000" dirty="0">
                <a:solidFill>
                  <a:schemeClr val="folHlink"/>
                </a:solidFill>
              </a:rPr>
              <a:t>”) </a:t>
            </a:r>
            <a:r>
              <a:rPr lang="en-US" sz="2000" dirty="0">
                <a:solidFill>
                  <a:schemeClr val="folHlink"/>
                </a:solidFill>
                <a:sym typeface="Symbol" pitchFamily="18" charset="2"/>
              </a:rPr>
              <a:t> buys(X, “coke”)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sym typeface="Symbol" pitchFamily="18" charset="2"/>
              </a:rPr>
              <a:t>hybrid-dimension assoc. rules (</a:t>
            </a:r>
            <a:r>
              <a:rPr lang="en-US" sz="2400" i="1" dirty="0">
                <a:sym typeface="Symbol" pitchFamily="18" charset="2"/>
              </a:rPr>
              <a:t>repeated predicates</a:t>
            </a:r>
            <a:r>
              <a:rPr lang="en-US" sz="2400" dirty="0">
                <a:sym typeface="Symbol" pitchFamily="18" charset="2"/>
              </a:rPr>
              <a:t>)</a:t>
            </a:r>
          </a:p>
          <a:p>
            <a:pPr lvl="2">
              <a:lnSpc>
                <a:spcPct val="11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folHlink"/>
                </a:solidFill>
              </a:rPr>
              <a:t>age(</a:t>
            </a:r>
            <a:r>
              <a:rPr lang="en-US" sz="2000" dirty="0" err="1">
                <a:solidFill>
                  <a:schemeClr val="folHlink"/>
                </a:solidFill>
              </a:rPr>
              <a:t>X,”19</a:t>
            </a:r>
            <a:r>
              <a:rPr lang="en-US" sz="2000" dirty="0">
                <a:solidFill>
                  <a:schemeClr val="folHlink"/>
                </a:solidFill>
              </a:rPr>
              <a:t>-25”) </a:t>
            </a:r>
            <a:r>
              <a:rPr lang="en-US" sz="2000" dirty="0">
                <a:solidFill>
                  <a:schemeClr val="folHlink"/>
                </a:solidFill>
                <a:sym typeface="Symbol" pitchFamily="18" charset="2"/>
              </a:rPr>
              <a:t>  </a:t>
            </a:r>
            <a:r>
              <a:rPr lang="en-US" sz="2000" dirty="0">
                <a:solidFill>
                  <a:schemeClr val="folHlink"/>
                </a:solidFill>
              </a:rPr>
              <a:t>buys(X, “popcorn”) </a:t>
            </a:r>
            <a:r>
              <a:rPr lang="en-US" sz="2000" dirty="0">
                <a:solidFill>
                  <a:schemeClr val="folHlink"/>
                </a:solidFill>
                <a:sym typeface="Symbol" pitchFamily="18" charset="2"/>
              </a:rPr>
              <a:t> buys(X, “coke”)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chemeClr val="folHlink"/>
              </a:solidFill>
              <a:sym typeface="Symbol" pitchFamily="18" charset="2"/>
            </a:endParaRPr>
          </a:p>
        </p:txBody>
      </p:sp>
      <p:sp>
        <p:nvSpPr>
          <p:cNvPr id="1553412" name="Rectangle 4"/>
          <p:cNvSpPr>
            <a:spLocks noChangeArrowheads="1"/>
          </p:cNvSpPr>
          <p:nvPr/>
        </p:nvSpPr>
        <p:spPr bwMode="auto">
          <a:xfrm>
            <a:off x="381000" y="3886200"/>
            <a:ext cx="8382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>
              <a:solidFill>
                <a:schemeClr val="folHlink"/>
              </a:solidFill>
              <a:sym typeface="Symbol" pitchFamily="18" charset="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5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341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46998-9733-470B-BA78-D8925D1FEF54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35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7793038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en-AU" sz="4000" dirty="0" smtClean="0">
                <a:latin typeface="Arial Narrow" pitchFamily="34" charset="0"/>
              </a:rPr>
              <a:t>Problems with </a:t>
            </a:r>
            <a:r>
              <a:rPr lang="en-AU" sz="4000" dirty="0" smtClean="0"/>
              <a:t>A-priori</a:t>
            </a:r>
            <a:r>
              <a:rPr lang="en-AU" sz="4000" dirty="0" smtClean="0">
                <a:latin typeface="Arial Narrow" pitchFamily="34" charset="0"/>
              </a:rPr>
              <a:t> Algorithms</a:t>
            </a:r>
          </a:p>
        </p:txBody>
      </p:sp>
      <p:sp>
        <p:nvSpPr>
          <p:cNvPr id="135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772400" cy="49530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AU" sz="2000" dirty="0" smtClean="0"/>
              <a:t>It is costly to handle a huge number of candidate sets. For example if there are 10</a:t>
            </a:r>
            <a:r>
              <a:rPr lang="en-AU" sz="2000" baseline="30000" dirty="0" smtClean="0"/>
              <a:t>4</a:t>
            </a:r>
            <a:r>
              <a:rPr lang="en-AU" sz="2000" dirty="0" smtClean="0"/>
              <a:t> large 1-itemsets, the </a:t>
            </a:r>
            <a:r>
              <a:rPr lang="en-AU" sz="2000" dirty="0" err="1" smtClean="0"/>
              <a:t>Apriori</a:t>
            </a:r>
            <a:r>
              <a:rPr lang="en-AU" sz="2000" dirty="0" smtClean="0"/>
              <a:t> algorithm will need to generate more than 10</a:t>
            </a:r>
            <a:r>
              <a:rPr lang="en-AU" sz="2000" baseline="30000" dirty="0" smtClean="0"/>
              <a:t>7</a:t>
            </a:r>
            <a:r>
              <a:rPr lang="en-AU" sz="2000" dirty="0" smtClean="0"/>
              <a:t> candidate 2-itemsets. Moreover for 100-itemsets, it must generate more than 2</a:t>
            </a:r>
            <a:r>
              <a:rPr lang="en-AU" sz="2000" baseline="30000" dirty="0" smtClean="0"/>
              <a:t>100</a:t>
            </a:r>
            <a:r>
              <a:rPr lang="en-AU" sz="2000" dirty="0" smtClean="0"/>
              <a:t> </a:t>
            </a:r>
            <a:r>
              <a:rPr lang="en-AU" sz="2000" dirty="0" smtClean="0">
                <a:sym typeface="Symbol" pitchFamily="18" charset="2"/>
              </a:rPr>
              <a:t> 10</a:t>
            </a:r>
            <a:r>
              <a:rPr lang="en-AU" sz="2000" baseline="30000" dirty="0" smtClean="0">
                <a:sym typeface="Symbol" pitchFamily="18" charset="2"/>
              </a:rPr>
              <a:t>30</a:t>
            </a:r>
            <a:r>
              <a:rPr lang="en-AU" sz="2000" dirty="0" smtClean="0">
                <a:sym typeface="Symbol" pitchFamily="18" charset="2"/>
              </a:rPr>
              <a:t> candidates in total. </a:t>
            </a:r>
            <a:endParaRPr lang="en-AU" sz="2000" dirty="0" smtClean="0"/>
          </a:p>
          <a:p>
            <a:pPr algn="just" eaLnBrk="1" hangingPunct="1">
              <a:defRPr/>
            </a:pPr>
            <a:endParaRPr lang="en-AU" sz="2000" dirty="0" smtClean="0"/>
          </a:p>
          <a:p>
            <a:pPr algn="just" eaLnBrk="1" hangingPunct="1">
              <a:defRPr/>
            </a:pPr>
            <a:r>
              <a:rPr lang="en-AU" sz="2000" dirty="0" smtClean="0"/>
              <a:t>When Database is scanned to check Ck for creating Lk, a large number of transactions will be scanned even they do not contain any k-</a:t>
            </a:r>
            <a:r>
              <a:rPr lang="en-AU" sz="2000" dirty="0" err="1" smtClean="0"/>
              <a:t>itemset</a:t>
            </a:r>
            <a:r>
              <a:rPr lang="en-AU" sz="2000" dirty="0" smtClean="0"/>
              <a:t>.</a:t>
            </a:r>
            <a:endParaRPr lang="en-AU" sz="1600" dirty="0" smtClean="0"/>
          </a:p>
          <a:p>
            <a:pPr algn="just" eaLnBrk="1" hangingPunct="1">
              <a:defRPr/>
            </a:pPr>
            <a:endParaRPr lang="en-AU" sz="2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5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Some techniques to improve </a:t>
            </a:r>
            <a:r>
              <a:rPr lang="en-US" b="1" dirty="0" err="1" smtClean="0"/>
              <a:t>perfomance</a:t>
            </a:r>
            <a:r>
              <a:rPr lang="en-US" b="1" dirty="0" smtClean="0"/>
              <a:t> of </a:t>
            </a:r>
            <a:r>
              <a:rPr lang="en-US" b="1" dirty="0" err="1" smtClean="0"/>
              <a:t>Apriori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 </a:t>
            </a:r>
            <a:r>
              <a:rPr lang="en-US" b="1" dirty="0" smtClean="0"/>
              <a:t>Transaction reduction</a:t>
            </a:r>
          </a:p>
          <a:p>
            <a:pPr lvl="1" algn="just"/>
            <a:r>
              <a:rPr lang="en-US" dirty="0" smtClean="0"/>
              <a:t> Any transaction without k-</a:t>
            </a:r>
            <a:r>
              <a:rPr lang="en-US" dirty="0" err="1" smtClean="0"/>
              <a:t>itemset</a:t>
            </a:r>
            <a:r>
              <a:rPr lang="en-US" dirty="0" smtClean="0"/>
              <a:t> is not necessary to be involved in next scan</a:t>
            </a:r>
            <a:endParaRPr lang="en-US" b="1" dirty="0" smtClean="0"/>
          </a:p>
          <a:p>
            <a:pPr algn="just"/>
            <a:r>
              <a:rPr lang="en-US" dirty="0" smtClean="0"/>
              <a:t> </a:t>
            </a:r>
            <a:r>
              <a:rPr lang="en-US" b="1" dirty="0" smtClean="0"/>
              <a:t>Sampling</a:t>
            </a:r>
          </a:p>
          <a:p>
            <a:pPr lvl="1" algn="just"/>
            <a:r>
              <a:rPr lang="en-US" dirty="0" smtClean="0"/>
              <a:t> Reduce the load</a:t>
            </a:r>
            <a:endParaRPr lang="en-US" b="1" dirty="0" smtClean="0"/>
          </a:p>
          <a:p>
            <a:pPr algn="just"/>
            <a:r>
              <a:rPr lang="en-US" dirty="0" smtClean="0"/>
              <a:t> </a:t>
            </a:r>
            <a:r>
              <a:rPr lang="en-US" b="1" dirty="0" smtClean="0"/>
              <a:t>Partitioning</a:t>
            </a:r>
          </a:p>
          <a:p>
            <a:pPr lvl="1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 descr="improv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8429" y="4376561"/>
            <a:ext cx="5204571" cy="1948039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Mining Frequent </a:t>
            </a:r>
            <a:r>
              <a:rPr lang="en-US" b="1" dirty="0" err="1" smtClean="0"/>
              <a:t>Itemsets</a:t>
            </a:r>
            <a:r>
              <a:rPr lang="en-US" b="1" dirty="0" smtClean="0"/>
              <a:t> without Candidate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u="sng" dirty="0" smtClean="0"/>
              <a:t>FP-Growth (Frequent Pattern Growth)</a:t>
            </a:r>
          </a:p>
          <a:p>
            <a:pPr lvl="1" algn="just"/>
            <a:r>
              <a:rPr lang="en-US" dirty="0" smtClean="0"/>
              <a:t> FP growth algorithm used for finding frequent </a:t>
            </a:r>
            <a:r>
              <a:rPr lang="en-US" dirty="0" err="1" smtClean="0"/>
              <a:t>itemset</a:t>
            </a:r>
            <a:r>
              <a:rPr lang="en-US" dirty="0" smtClean="0"/>
              <a:t> in a transaction database without candidate generation</a:t>
            </a:r>
          </a:p>
          <a:p>
            <a:pPr lvl="1" algn="just"/>
            <a:r>
              <a:rPr lang="en-US" dirty="0" smtClean="0"/>
              <a:t> Method for mining the complete set of </a:t>
            </a:r>
            <a:r>
              <a:rPr lang="en-US" b="1" dirty="0" smtClean="0"/>
              <a:t>frequent patterns</a:t>
            </a:r>
            <a:r>
              <a:rPr lang="en-US" dirty="0" smtClean="0"/>
              <a:t> by </a:t>
            </a:r>
            <a:r>
              <a:rPr lang="en-US" b="1" dirty="0" smtClean="0"/>
              <a:t>pattern</a:t>
            </a:r>
            <a:r>
              <a:rPr lang="en-US" dirty="0" smtClean="0"/>
              <a:t> fragment </a:t>
            </a:r>
            <a:r>
              <a:rPr lang="en-US" b="1" dirty="0" smtClean="0"/>
              <a:t>growth</a:t>
            </a:r>
            <a:r>
              <a:rPr lang="en-US" dirty="0" smtClean="0"/>
              <a:t>, using an extended prefix-</a:t>
            </a:r>
            <a:r>
              <a:rPr lang="en-US" b="1" dirty="0" smtClean="0"/>
              <a:t>tree</a:t>
            </a:r>
            <a:r>
              <a:rPr lang="en-US" dirty="0" smtClean="0"/>
              <a:t> structure for storing compressed and crucial information about </a:t>
            </a:r>
            <a:r>
              <a:rPr lang="en-US" b="1" dirty="0" smtClean="0"/>
              <a:t>frequent patterns</a:t>
            </a:r>
            <a:r>
              <a:rPr lang="en-US" dirty="0" smtClean="0"/>
              <a:t> named </a:t>
            </a:r>
            <a:r>
              <a:rPr lang="en-US" b="1" dirty="0" smtClean="0"/>
              <a:t>frequent</a:t>
            </a:r>
            <a:r>
              <a:rPr lang="en-US" dirty="0" smtClean="0"/>
              <a:t>-</a:t>
            </a:r>
            <a:r>
              <a:rPr lang="en-US" b="1" dirty="0" smtClean="0"/>
              <a:t>pattern tree</a:t>
            </a:r>
            <a:r>
              <a:rPr lang="en-US" dirty="0" smtClean="0"/>
              <a:t> (</a:t>
            </a:r>
            <a:r>
              <a:rPr lang="en-US" b="1" dirty="0" smtClean="0"/>
              <a:t>FP</a:t>
            </a:r>
            <a:r>
              <a:rPr lang="en-US" dirty="0" smtClean="0"/>
              <a:t>-</a:t>
            </a:r>
            <a:r>
              <a:rPr lang="en-US" b="1" dirty="0" smtClean="0"/>
              <a:t>tree</a:t>
            </a:r>
            <a:r>
              <a:rPr lang="en-US" dirty="0" smtClean="0"/>
              <a:t>)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FP Growth (Example)</a:t>
            </a:r>
            <a:endParaRPr lang="en-US" b="1" dirty="0"/>
          </a:p>
        </p:txBody>
      </p:sp>
      <p:pic>
        <p:nvPicPr>
          <p:cNvPr id="57" name="Content Placeholder 56" descr="fp tre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91200" y="3962400"/>
            <a:ext cx="2688745" cy="2286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6" name="Picture 2" descr="Apriori Algorithm - GeeksforGeek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24000"/>
            <a:ext cx="1295400" cy="2343151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>
            <a:off x="1066800" y="3886200"/>
            <a:ext cx="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19200" y="38862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L1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419600"/>
            <a:ext cx="10858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1828800" y="5105400"/>
            <a:ext cx="9906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86116" y="5181600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Sort in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descending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order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1325" y="4476750"/>
            <a:ext cx="14382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248400" y="228600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FP Tree Construction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934200" y="533400"/>
            <a:ext cx="609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null</a:t>
            </a:r>
            <a:endParaRPr lang="en-US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6200" y="1905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52600" y="1905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76400" y="152400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Sort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0" y="1614510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I2,I1,I5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4" name="Straight Connector 23"/>
          <p:cNvCxnSpPr>
            <a:stCxn id="17" idx="3"/>
          </p:cNvCxnSpPr>
          <p:nvPr/>
        </p:nvCxnSpPr>
        <p:spPr>
          <a:xfrm flipH="1">
            <a:off x="6629400" y="793563"/>
            <a:ext cx="394074" cy="1970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324600" y="990600"/>
            <a:ext cx="4572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867400" y="7620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I2:1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6019800" y="1174563"/>
            <a:ext cx="394074" cy="1970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791200" y="1371600"/>
            <a:ext cx="4572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181600" y="11430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I1:1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5410200" y="1555563"/>
            <a:ext cx="394074" cy="1970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105400" y="1752600"/>
            <a:ext cx="4572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637861" y="153566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I5:1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6200" y="2105464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752600" y="2091396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09800" y="1899140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I2, I4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6172200" y="838200"/>
            <a:ext cx="22860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019800" y="533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39" name="Straight Connector 38"/>
          <p:cNvCxnSpPr>
            <a:endCxn id="41" idx="1"/>
          </p:cNvCxnSpPr>
          <p:nvPr/>
        </p:nvCxnSpPr>
        <p:spPr>
          <a:xfrm>
            <a:off x="6629400" y="1174563"/>
            <a:ext cx="66955" cy="2305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629400" y="1371600"/>
            <a:ext cx="4572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705600" y="10668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I4:1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6200" y="2334064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676400" y="23622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57400" y="2176046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I2, I3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72200" y="4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3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6019800" y="637736"/>
            <a:ext cx="22860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781800" y="1143000"/>
            <a:ext cx="68580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239000" y="1295400"/>
            <a:ext cx="4572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228661" y="9906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I3:1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33004" y="2362200"/>
            <a:ext cx="60198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14625" y="3048000"/>
            <a:ext cx="58959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67000" y="3276600"/>
            <a:ext cx="59912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48389" y="3505200"/>
            <a:ext cx="59340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8" name="Straight Arrow Connector 47"/>
          <p:cNvCxnSpPr/>
          <p:nvPr/>
        </p:nvCxnSpPr>
        <p:spPr>
          <a:xfrm>
            <a:off x="76200" y="25908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00200" y="2548596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05000" y="2362200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I2,I1,I4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6248400" y="533400"/>
            <a:ext cx="22860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946714" y="304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4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5458264" y="1241476"/>
            <a:ext cx="22860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410200" y="838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6029045" y="1598285"/>
            <a:ext cx="66955" cy="2305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943600" y="1828800"/>
            <a:ext cx="4572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144064" y="153566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I4:1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5</a:t>
            </a:r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81000" y="1227408"/>
            <a:ext cx="1552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Minimum Support = 2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6" grpId="0"/>
      <p:bldP spid="17" grpId="0" animBg="1"/>
      <p:bldP spid="21" grpId="0"/>
      <p:bldP spid="22" grpId="0"/>
      <p:bldP spid="25" grpId="0" animBg="1"/>
      <p:bldP spid="26" grpId="0"/>
      <p:bldP spid="28" grpId="0" animBg="1"/>
      <p:bldP spid="29" grpId="0"/>
      <p:bldP spid="31" grpId="0" animBg="1"/>
      <p:bldP spid="32" grpId="0"/>
      <p:bldP spid="35" grpId="0"/>
      <p:bldP spid="38" grpId="0"/>
      <p:bldP spid="41" grpId="0" animBg="1"/>
      <p:bldP spid="42" grpId="0"/>
      <p:bldP spid="45" grpId="0"/>
      <p:bldP spid="46" grpId="0"/>
      <p:bldP spid="55" grpId="0" animBg="1"/>
      <p:bldP spid="56" grpId="0"/>
      <p:bldP spid="50" grpId="0"/>
      <p:bldP spid="52" grpId="0"/>
      <p:bldP spid="58" grpId="0"/>
      <p:bldP spid="60" grpId="0" animBg="1"/>
      <p:bldP spid="6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From Association Mining to Correlation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dirty="0" smtClean="0"/>
              <a:t>Most association rule mining algorithms employ a support-confidence framework</a:t>
            </a:r>
          </a:p>
          <a:p>
            <a:pPr algn="just"/>
            <a:r>
              <a:rPr lang="en-US" b="1" dirty="0" smtClean="0"/>
              <a:t>Strong Rules Are Not Necessarily Interesting</a:t>
            </a:r>
          </a:p>
          <a:p>
            <a:pPr algn="just"/>
            <a:r>
              <a:rPr lang="en-US" b="1" dirty="0" smtClean="0"/>
              <a:t>Example</a:t>
            </a:r>
          </a:p>
          <a:p>
            <a:pPr algn="just"/>
            <a:r>
              <a:rPr lang="en-US" dirty="0" smtClean="0"/>
              <a:t>Let </a:t>
            </a:r>
            <a:r>
              <a:rPr lang="en-US" i="1" dirty="0" smtClean="0"/>
              <a:t>game refer to the transactions containing computer games, and video refer to those containing </a:t>
            </a:r>
            <a:r>
              <a:rPr lang="en-US" dirty="0" smtClean="0"/>
              <a:t>videos. Of the 10,000 transactions analyzed, the data show that 6,000 of the customer transactions included computer games, while 7,500 included videos, and 4,000 included both computer games and videos</a:t>
            </a:r>
          </a:p>
          <a:p>
            <a:pPr algn="just"/>
            <a:r>
              <a:rPr lang="en-US" dirty="0" smtClean="0"/>
              <a:t>Using a minimum support of, say, 30% and a minimum confidence of 60%. The following association rule is discovered</a:t>
            </a:r>
          </a:p>
          <a:p>
            <a:pPr algn="just"/>
            <a:r>
              <a:rPr lang="en-US" i="1" dirty="0" smtClean="0">
                <a:solidFill>
                  <a:srgbClr val="FF0000"/>
                </a:solidFill>
              </a:rPr>
              <a:t>buys(X, “computer games”) </a:t>
            </a:r>
            <a:r>
              <a:rPr lang="en-US" i="1" dirty="0" smtClean="0">
                <a:solidFill>
                  <a:srgbClr val="FF0000"/>
                </a:solidFill>
                <a:sym typeface="Symbol"/>
              </a:rPr>
              <a:t> </a:t>
            </a:r>
            <a:r>
              <a:rPr lang="en-US" i="1" dirty="0" smtClean="0">
                <a:solidFill>
                  <a:srgbClr val="FF0000"/>
                </a:solidFill>
              </a:rPr>
              <a:t>buys(X, “videos”) [support = 40%, confidence = 66%]</a:t>
            </a:r>
          </a:p>
          <a:p>
            <a:pPr algn="just"/>
            <a:r>
              <a:rPr lang="en-US" dirty="0" smtClean="0"/>
              <a:t>is misleading because the probability of purchasing videos is 75%, which is even larger than 66%</a:t>
            </a:r>
          </a:p>
          <a:p>
            <a:pPr algn="just"/>
            <a:r>
              <a:rPr lang="en-US" dirty="0" smtClean="0"/>
              <a:t>In fact, computer games and videos are negatively associated because the purchase of one of these items actually decreases the likelihood of purchasing the other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From Association Mining to Correlation Analysis…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 smtClean="0"/>
              <a:t>To tackle this weakness, a correlation measure can be used to augment the support-confidence framework for association rules</a:t>
            </a:r>
          </a:p>
          <a:p>
            <a:pPr algn="just"/>
            <a:r>
              <a:rPr lang="en-US" sz="2000" dirty="0" smtClean="0"/>
              <a:t>This leads to </a:t>
            </a:r>
            <a:r>
              <a:rPr lang="en-US" sz="2000" i="1" dirty="0" smtClean="0"/>
              <a:t>correlation rules of the form</a:t>
            </a:r>
          </a:p>
          <a:p>
            <a:pPr algn="just"/>
            <a:r>
              <a:rPr lang="en-US" sz="2000" i="1" dirty="0" smtClean="0"/>
              <a:t>A </a:t>
            </a:r>
            <a:r>
              <a:rPr lang="en-US" sz="2000" i="1" dirty="0" smtClean="0">
                <a:sym typeface="Symbol"/>
              </a:rPr>
              <a:t> </a:t>
            </a:r>
            <a:r>
              <a:rPr lang="en-US" sz="2000" i="1" dirty="0" smtClean="0"/>
              <a:t>B [support, confidence. correlation].</a:t>
            </a:r>
          </a:p>
          <a:p>
            <a:pPr algn="just"/>
            <a:r>
              <a:rPr lang="en-US" sz="2000" dirty="0" smtClean="0"/>
              <a:t>That is, a correlation rule is measured not only by its support and confidence but also by the correlation between </a:t>
            </a:r>
            <a:r>
              <a:rPr lang="en-US" sz="2000" dirty="0" err="1" smtClean="0"/>
              <a:t>itemsets</a:t>
            </a:r>
            <a:r>
              <a:rPr lang="en-US" sz="2000" dirty="0" smtClean="0"/>
              <a:t> </a:t>
            </a:r>
            <a:r>
              <a:rPr lang="en-US" sz="2000" i="1" dirty="0" smtClean="0"/>
              <a:t>A and B</a:t>
            </a:r>
          </a:p>
          <a:p>
            <a:pPr algn="just"/>
            <a:r>
              <a:rPr lang="en-US" sz="2000" dirty="0" smtClean="0"/>
              <a:t>There are many different correlation measures from which to choose</a:t>
            </a:r>
          </a:p>
          <a:p>
            <a:pPr lvl="1" algn="just"/>
            <a:r>
              <a:rPr lang="en-US" sz="1600" i="1" dirty="0" smtClean="0"/>
              <a:t>Lift</a:t>
            </a:r>
          </a:p>
          <a:p>
            <a:pPr lvl="1" algn="just"/>
            <a:endParaRPr lang="en-US" sz="1600" i="1" dirty="0" smtClean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Lift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199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The occurrence of </a:t>
            </a:r>
            <a:r>
              <a:rPr lang="en-US" sz="2000" dirty="0" err="1" smtClean="0"/>
              <a:t>itemset</a:t>
            </a:r>
            <a:r>
              <a:rPr lang="en-US" sz="2000" dirty="0" smtClean="0"/>
              <a:t> </a:t>
            </a:r>
            <a:r>
              <a:rPr lang="en-US" sz="2000" i="1" dirty="0" smtClean="0"/>
              <a:t>A </a:t>
            </a:r>
            <a:r>
              <a:rPr lang="en-US" sz="2000" i="1" dirty="0"/>
              <a:t>is independent of the occurrence of </a:t>
            </a:r>
            <a:r>
              <a:rPr lang="en-US" sz="2000" i="1" dirty="0" err="1"/>
              <a:t>itemset</a:t>
            </a:r>
            <a:r>
              <a:rPr lang="en-US" sz="2000" i="1" dirty="0"/>
              <a:t> B if P(A </a:t>
            </a:r>
            <a:r>
              <a:rPr lang="en-US" sz="2000" i="1" dirty="0" smtClean="0">
                <a:sym typeface="Symbol"/>
              </a:rPr>
              <a:t></a:t>
            </a:r>
            <a:r>
              <a:rPr lang="en-US" sz="2000" i="1" dirty="0" smtClean="0"/>
              <a:t> </a:t>
            </a:r>
            <a:r>
              <a:rPr lang="en-US" sz="2000" i="1" dirty="0"/>
              <a:t>B) = P(A)P(B</a:t>
            </a:r>
            <a:r>
              <a:rPr lang="en-US" sz="2000" i="1" dirty="0" smtClean="0"/>
              <a:t>)</a:t>
            </a:r>
          </a:p>
          <a:p>
            <a:pPr algn="just"/>
            <a:r>
              <a:rPr lang="en-US" sz="2000" dirty="0" smtClean="0"/>
              <a:t>otherwise, </a:t>
            </a:r>
            <a:r>
              <a:rPr lang="en-US" sz="2000" dirty="0" err="1" smtClean="0"/>
              <a:t>itemsets</a:t>
            </a:r>
            <a:r>
              <a:rPr lang="en-US" sz="2000" dirty="0" smtClean="0"/>
              <a:t> </a:t>
            </a:r>
            <a:r>
              <a:rPr lang="en-US" sz="2000" i="1" dirty="0"/>
              <a:t>A and B are dependent and correlated as </a:t>
            </a:r>
            <a:r>
              <a:rPr lang="en-US" sz="2000" i="1" dirty="0" smtClean="0"/>
              <a:t>events</a:t>
            </a:r>
          </a:p>
          <a:p>
            <a:pPr algn="just"/>
            <a:endParaRPr lang="en-US" sz="2000" dirty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438400" y="2819400"/>
          <a:ext cx="2592388" cy="1119188"/>
        </p:xfrm>
        <a:graphic>
          <a:graphicData uri="http://schemas.openxmlformats.org/presentationml/2006/ole">
            <p:oleObj spid="_x0000_s1026" name="Equation" r:id="rId3" imgW="1028520" imgH="419040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4572000"/>
            <a:ext cx="746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If the value </a:t>
            </a:r>
            <a:r>
              <a:rPr lang="en-US" dirty="0"/>
              <a:t>is less than 1, then the occurrence of </a:t>
            </a:r>
            <a:r>
              <a:rPr lang="en-US" i="1" dirty="0"/>
              <a:t>A is </a:t>
            </a:r>
            <a:r>
              <a:rPr lang="en-US" i="1" dirty="0" smtClean="0"/>
              <a:t>negatively correlated </a:t>
            </a:r>
            <a:r>
              <a:rPr lang="en-US" i="1" dirty="0"/>
              <a:t>with the occurrence of B. If the resulting value is greater than 1, </a:t>
            </a:r>
            <a:r>
              <a:rPr lang="en-US" i="1" dirty="0" smtClean="0"/>
              <a:t>then A </a:t>
            </a:r>
            <a:r>
              <a:rPr lang="en-US" i="1" dirty="0"/>
              <a:t>and B are positively correlated, meaning that the occurrence of one implies the </a:t>
            </a:r>
            <a:r>
              <a:rPr lang="en-US" i="1" dirty="0" smtClean="0"/>
              <a:t>occurrence </a:t>
            </a:r>
            <a:r>
              <a:rPr lang="en-US" dirty="0" smtClean="0"/>
              <a:t>of </a:t>
            </a:r>
            <a:r>
              <a:rPr lang="en-US" dirty="0"/>
              <a:t>the other. If the resulting value is equal to 1, then </a:t>
            </a:r>
            <a:r>
              <a:rPr lang="en-US" i="1" dirty="0"/>
              <a:t>A and B are independent </a:t>
            </a:r>
            <a:r>
              <a:rPr lang="en-US" i="1" dirty="0" smtClean="0"/>
              <a:t>and </a:t>
            </a:r>
            <a:r>
              <a:rPr lang="en-US" dirty="0" smtClean="0"/>
              <a:t>there </a:t>
            </a:r>
            <a:r>
              <a:rPr lang="en-US" dirty="0"/>
              <a:t>is no correlation between them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424D-77C5-4053-AEE6-5B453FC6CD85}" type="slidenum">
              <a:rPr lang="en-US"/>
              <a:pPr/>
              <a:t>28</a:t>
            </a:fld>
            <a:endParaRPr lang="en-US"/>
          </a:p>
        </p:txBody>
      </p:sp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Lift...</a:t>
            </a:r>
            <a:endParaRPr lang="en-US" sz="3200" b="1" dirty="0"/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95400"/>
            <a:ext cx="8534400" cy="2895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000" i="1" dirty="0"/>
              <a:t>play basketball</a:t>
            </a:r>
            <a:r>
              <a:rPr lang="en-US" sz="2000" dirty="0"/>
              <a:t>  </a:t>
            </a:r>
            <a:r>
              <a:rPr lang="en-US" sz="2000" dirty="0">
                <a:sym typeface="Symbol" pitchFamily="18" charset="2"/>
              </a:rPr>
              <a:t> </a:t>
            </a:r>
            <a:r>
              <a:rPr lang="en-US" sz="2000" i="1" dirty="0">
                <a:sym typeface="Symbol" pitchFamily="18" charset="2"/>
              </a:rPr>
              <a:t>eat cereal</a:t>
            </a:r>
            <a:r>
              <a:rPr lang="en-US" sz="2000" dirty="0">
                <a:sym typeface="Symbol" pitchFamily="18" charset="2"/>
              </a:rPr>
              <a:t> [40%, 66.7%]  is misleading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ym typeface="Symbol" pitchFamily="18" charset="2"/>
              </a:rPr>
              <a:t>The overall % of students eating cereal is 75% &gt; 66.7%.</a:t>
            </a:r>
          </a:p>
          <a:p>
            <a:pPr>
              <a:lnSpc>
                <a:spcPct val="130000"/>
              </a:lnSpc>
            </a:pPr>
            <a:r>
              <a:rPr lang="en-US" sz="2000" i="1" dirty="0"/>
              <a:t>play basketball</a:t>
            </a:r>
            <a:r>
              <a:rPr lang="en-US" sz="2000" dirty="0"/>
              <a:t>  </a:t>
            </a:r>
            <a:r>
              <a:rPr lang="en-US" sz="2000" dirty="0">
                <a:sym typeface="Symbol" pitchFamily="18" charset="2"/>
              </a:rPr>
              <a:t> </a:t>
            </a:r>
            <a:r>
              <a:rPr lang="en-US" sz="2000" i="1" dirty="0">
                <a:sym typeface="Symbol" pitchFamily="18" charset="2"/>
              </a:rPr>
              <a:t>not eat cereal</a:t>
            </a:r>
            <a:r>
              <a:rPr lang="en-US" sz="2000" dirty="0">
                <a:sym typeface="Symbol" pitchFamily="18" charset="2"/>
              </a:rPr>
              <a:t> [20%, 33.3%] is more accurate, although with lower support and confidence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ym typeface="Symbol" pitchFamily="18" charset="2"/>
              </a:rPr>
              <a:t>Measure of dependent/correlated events: </a:t>
            </a:r>
            <a:r>
              <a:rPr lang="en-US" sz="2000" dirty="0">
                <a:solidFill>
                  <a:schemeClr val="hlink"/>
                </a:solidFill>
                <a:sym typeface="Symbol" pitchFamily="18" charset="2"/>
              </a:rPr>
              <a:t>lift</a:t>
            </a:r>
          </a:p>
        </p:txBody>
      </p:sp>
      <p:graphicFrame>
        <p:nvGraphicFramePr>
          <p:cNvPr id="1408036" name="Object 36"/>
          <p:cNvGraphicFramePr>
            <a:graphicFrameLocks noChangeAspect="1"/>
          </p:cNvGraphicFramePr>
          <p:nvPr>
            <p:ph sz="quarter" idx="3"/>
          </p:nvPr>
        </p:nvGraphicFramePr>
        <p:xfrm>
          <a:off x="228600" y="5562600"/>
          <a:ext cx="4038600" cy="590550"/>
        </p:xfrm>
        <a:graphic>
          <a:graphicData uri="http://schemas.openxmlformats.org/presentationml/2006/ole">
            <p:oleObj spid="_x0000_s2050" name="Equation" r:id="rId3" imgW="2679480" imgH="393480" progId="">
              <p:embed/>
            </p:oleObj>
          </a:graphicData>
        </a:graphic>
      </p:graphicFrame>
      <p:graphicFrame>
        <p:nvGraphicFramePr>
          <p:cNvPr id="1408004" name="Group 4"/>
          <p:cNvGraphicFramePr>
            <a:graphicFrameLocks noGrp="1"/>
          </p:cNvGraphicFramePr>
          <p:nvPr/>
        </p:nvGraphicFramePr>
        <p:xfrm>
          <a:off x="3962400" y="3657600"/>
          <a:ext cx="5029200" cy="1671639"/>
        </p:xfrm>
        <a:graphic>
          <a:graphicData uri="http://schemas.openxmlformats.org/drawingml/2006/table">
            <a:tbl>
              <a:tblPr/>
              <a:tblGrid>
                <a:gridCol w="1173163"/>
                <a:gridCol w="1090612"/>
                <a:gridCol w="1592263"/>
                <a:gridCol w="1173162"/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Basketball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 basketball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Cereal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 cereal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08031" name="Object 31"/>
          <p:cNvGraphicFramePr>
            <a:graphicFrameLocks noChangeAspect="1"/>
          </p:cNvGraphicFramePr>
          <p:nvPr/>
        </p:nvGraphicFramePr>
        <p:xfrm>
          <a:off x="762000" y="3962400"/>
          <a:ext cx="2592388" cy="1119188"/>
        </p:xfrm>
        <a:graphic>
          <a:graphicData uri="http://schemas.openxmlformats.org/presentationml/2006/ole">
            <p:oleObj spid="_x0000_s2051" name="Equation" r:id="rId4" imgW="1028520" imgH="419040" progId="">
              <p:embed/>
            </p:oleObj>
          </a:graphicData>
        </a:graphic>
      </p:graphicFrame>
      <p:graphicFrame>
        <p:nvGraphicFramePr>
          <p:cNvPr id="1408039" name="Object 39"/>
          <p:cNvGraphicFramePr>
            <a:graphicFrameLocks noChangeAspect="1"/>
          </p:cNvGraphicFramePr>
          <p:nvPr>
            <p:ph sz="quarter" idx="2"/>
          </p:nvPr>
        </p:nvGraphicFramePr>
        <p:xfrm>
          <a:off x="4572000" y="5486400"/>
          <a:ext cx="4572000" cy="654050"/>
        </p:xfrm>
        <a:graphic>
          <a:graphicData uri="http://schemas.openxmlformats.org/presentationml/2006/ole">
            <p:oleObj spid="_x0000_s2052" name="Equation" r:id="rId5" imgW="2755800" imgH="393480" progId="">
              <p:embed/>
            </p:oleObj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Lift...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95400"/>
            <a:ext cx="40195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pic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400" y="4419600"/>
            <a:ext cx="6868484" cy="1581371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Market Basket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47825"/>
            <a:ext cx="7924800" cy="4606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7200" b="1" smtClean="0"/>
          </a:p>
          <a:p>
            <a:pPr algn="ctr">
              <a:buNone/>
            </a:pPr>
            <a:r>
              <a:rPr lang="en-US" sz="7200" b="1" smtClean="0"/>
              <a:t>End </a:t>
            </a:r>
            <a:r>
              <a:rPr lang="en-US" sz="7200" b="1" dirty="0" smtClean="0"/>
              <a:t>of Session</a:t>
            </a:r>
            <a:endParaRPr lang="en-US" sz="7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D5D9-17A9-4DC7-ABA6-90B46CA7E1FB}" type="slidenum">
              <a:rPr lang="en-US"/>
              <a:pPr/>
              <a:t>4</a:t>
            </a:fld>
            <a:endParaRPr lang="en-US"/>
          </a:p>
        </p:txBody>
      </p:sp>
      <p:sp>
        <p:nvSpPr>
          <p:cNvPr id="152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smtClean="0"/>
              <a:t>Basic Concepts: Frequent Patterns and Association Rules</a:t>
            </a:r>
            <a:endParaRPr lang="en-US" sz="3200" dirty="0"/>
          </a:p>
        </p:txBody>
      </p:sp>
      <p:sp>
        <p:nvSpPr>
          <p:cNvPr id="152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1524000"/>
            <a:ext cx="4953000" cy="3200400"/>
          </a:xfrm>
        </p:spPr>
        <p:txBody>
          <a:bodyPr/>
          <a:lstStyle/>
          <a:p>
            <a:r>
              <a:rPr lang="en-US" sz="2000" dirty="0" err="1"/>
              <a:t>Itemset</a:t>
            </a:r>
            <a:r>
              <a:rPr lang="en-US" sz="2000" dirty="0"/>
              <a:t> X = {x</a:t>
            </a:r>
            <a:r>
              <a:rPr lang="en-US" sz="2000" baseline="-25000" dirty="0"/>
              <a:t>1</a:t>
            </a:r>
            <a:r>
              <a:rPr lang="en-US" sz="2000" dirty="0"/>
              <a:t>, …, </a:t>
            </a:r>
            <a:r>
              <a:rPr lang="en-US" sz="2000" dirty="0" err="1"/>
              <a:t>x</a:t>
            </a:r>
            <a:r>
              <a:rPr lang="en-US" sz="2000" baseline="-25000" dirty="0" err="1"/>
              <a:t>k</a:t>
            </a:r>
            <a:r>
              <a:rPr lang="en-US" sz="2000" dirty="0"/>
              <a:t>}</a:t>
            </a:r>
          </a:p>
          <a:p>
            <a:r>
              <a:rPr lang="en-US" sz="2000" dirty="0"/>
              <a:t>Find all the rules </a:t>
            </a:r>
            <a:r>
              <a:rPr lang="en-US" sz="2000" i="1" dirty="0"/>
              <a:t>X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i="1" dirty="0">
                <a:sym typeface="Wingdings" pitchFamily="2" charset="2"/>
              </a:rPr>
              <a:t>Y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000" dirty="0"/>
              <a:t>with minimum support and confidence</a:t>
            </a:r>
            <a:endParaRPr lang="en-US" sz="2400" dirty="0">
              <a:sym typeface="Symbol" pitchFamily="18" charset="2"/>
            </a:endParaRPr>
          </a:p>
          <a:p>
            <a:pPr lvl="1"/>
            <a:r>
              <a:rPr lang="en-US" sz="2400" dirty="0">
                <a:solidFill>
                  <a:schemeClr val="hlink"/>
                </a:solidFill>
                <a:sym typeface="Symbol" pitchFamily="18" charset="2"/>
              </a:rPr>
              <a:t>support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i="1" dirty="0">
                <a:sym typeface="Symbol" pitchFamily="18" charset="2"/>
              </a:rPr>
              <a:t>s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dirty="0">
                <a:solidFill>
                  <a:schemeClr val="tx2"/>
                </a:solidFill>
                <a:sym typeface="Symbol" pitchFamily="18" charset="2"/>
              </a:rPr>
              <a:t>probability</a:t>
            </a:r>
            <a:r>
              <a:rPr lang="en-US" sz="2400" dirty="0">
                <a:sym typeface="Symbol" pitchFamily="18" charset="2"/>
              </a:rPr>
              <a:t> that a transaction contains X  Y</a:t>
            </a:r>
          </a:p>
          <a:p>
            <a:pPr lvl="1"/>
            <a:r>
              <a:rPr lang="en-US" sz="2400" dirty="0">
                <a:solidFill>
                  <a:schemeClr val="hlink"/>
                </a:solidFill>
                <a:sym typeface="Symbol" pitchFamily="18" charset="2"/>
              </a:rPr>
              <a:t>confidence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i="1" dirty="0">
                <a:sym typeface="Symbol" pitchFamily="18" charset="2"/>
              </a:rPr>
              <a:t>c,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tx2"/>
                </a:solidFill>
                <a:sym typeface="Symbol" pitchFamily="18" charset="2"/>
              </a:rPr>
              <a:t>conditional probability</a:t>
            </a:r>
            <a:r>
              <a:rPr lang="en-US" sz="2400" dirty="0">
                <a:sym typeface="Symbol" pitchFamily="18" charset="2"/>
              </a:rPr>
              <a:t> that a transaction having X also contains </a:t>
            </a:r>
            <a:r>
              <a:rPr lang="en-US" sz="2400" i="1" dirty="0">
                <a:sym typeface="Symbol" pitchFamily="18" charset="2"/>
              </a:rPr>
              <a:t>Y</a:t>
            </a:r>
          </a:p>
        </p:txBody>
      </p:sp>
      <p:sp>
        <p:nvSpPr>
          <p:cNvPr id="1527812" name="Rectangle 4"/>
          <p:cNvSpPr>
            <a:spLocks noChangeArrowheads="1"/>
          </p:cNvSpPr>
          <p:nvPr/>
        </p:nvSpPr>
        <p:spPr bwMode="auto">
          <a:xfrm>
            <a:off x="4343400" y="4724400"/>
            <a:ext cx="4572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sz="2000" i="1"/>
              <a:t>Let  sup</a:t>
            </a:r>
            <a:r>
              <a:rPr lang="en-US" sz="2000" i="1" baseline="-25000"/>
              <a:t>min</a:t>
            </a:r>
            <a:r>
              <a:rPr lang="en-US" sz="2000" i="1"/>
              <a:t> = 50%,  conf</a:t>
            </a:r>
            <a:r>
              <a:rPr lang="en-US" sz="2000" i="1" baseline="-25000"/>
              <a:t>min</a:t>
            </a:r>
            <a:r>
              <a:rPr lang="en-US" sz="2000" i="1"/>
              <a:t> = 50%</a:t>
            </a:r>
          </a:p>
          <a:p>
            <a:pPr>
              <a:lnSpc>
                <a:spcPct val="110000"/>
              </a:lnSpc>
            </a:pPr>
            <a:r>
              <a:rPr lang="en-US" sz="2000" i="1"/>
              <a:t>Freq. Pat.: </a:t>
            </a:r>
            <a:r>
              <a:rPr lang="en-US" sz="2000"/>
              <a:t>{</a:t>
            </a:r>
            <a:r>
              <a:rPr lang="en-US" sz="2000" i="1"/>
              <a:t>A:3, B:3, D:4, E:3, AD:3</a:t>
            </a:r>
            <a:r>
              <a:rPr lang="en-US" sz="2000"/>
              <a:t>}</a:t>
            </a:r>
          </a:p>
          <a:p>
            <a:pPr>
              <a:lnSpc>
                <a:spcPct val="110000"/>
              </a:lnSpc>
            </a:pPr>
            <a:r>
              <a:rPr lang="en-US" sz="2000"/>
              <a:t>Association rules:</a:t>
            </a:r>
          </a:p>
          <a:p>
            <a:pPr lvl="1">
              <a:lnSpc>
                <a:spcPct val="110000"/>
              </a:lnSpc>
            </a:pPr>
            <a:r>
              <a:rPr lang="en-US" sz="2000" i="1"/>
              <a:t>A </a:t>
            </a:r>
            <a:r>
              <a:rPr lang="en-US" sz="2000">
                <a:sym typeface="Wingdings" pitchFamily="2" charset="2"/>
              </a:rPr>
              <a:t></a:t>
            </a:r>
            <a:r>
              <a:rPr lang="en-US" sz="2000" i="1">
                <a:sym typeface="Symbol" pitchFamily="18" charset="2"/>
              </a:rPr>
              <a:t> D  </a:t>
            </a:r>
            <a:r>
              <a:rPr lang="en-US" sz="2000">
                <a:sym typeface="Symbol" pitchFamily="18" charset="2"/>
              </a:rPr>
              <a:t>(60%, 100%)</a:t>
            </a:r>
          </a:p>
          <a:p>
            <a:pPr lvl="1">
              <a:lnSpc>
                <a:spcPct val="110000"/>
              </a:lnSpc>
            </a:pPr>
            <a:r>
              <a:rPr lang="en-US" sz="2000" i="1"/>
              <a:t>D </a:t>
            </a:r>
            <a:r>
              <a:rPr lang="en-US" sz="2000">
                <a:sym typeface="Wingdings" pitchFamily="2" charset="2"/>
              </a:rPr>
              <a:t></a:t>
            </a:r>
            <a:r>
              <a:rPr lang="en-US" sz="2000" i="1">
                <a:sym typeface="Symbol" pitchFamily="18" charset="2"/>
              </a:rPr>
              <a:t> A  </a:t>
            </a:r>
            <a:r>
              <a:rPr lang="en-US" sz="2000">
                <a:sym typeface="Symbol" pitchFamily="18" charset="2"/>
              </a:rPr>
              <a:t>(60%, 75%)</a:t>
            </a:r>
            <a:endParaRPr lang="en-US" sz="2000" b="1">
              <a:sym typeface="Symbol" pitchFamily="18" charset="2"/>
            </a:endParaRPr>
          </a:p>
          <a:p>
            <a:pPr lvl="1"/>
            <a:endParaRPr lang="en-US" sz="2000">
              <a:sym typeface="Symbol" pitchFamily="18" charset="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400" y="3810000"/>
            <a:ext cx="3886200" cy="2630488"/>
            <a:chOff x="192" y="2400"/>
            <a:chExt cx="2448" cy="1657"/>
          </a:xfrm>
        </p:grpSpPr>
        <p:sp>
          <p:nvSpPr>
            <p:cNvPr id="1527814" name="Oval 6"/>
            <p:cNvSpPr>
              <a:spLocks noChangeArrowheads="1"/>
            </p:cNvSpPr>
            <p:nvPr/>
          </p:nvSpPr>
          <p:spPr bwMode="auto">
            <a:xfrm>
              <a:off x="384" y="2736"/>
              <a:ext cx="1200" cy="864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7815" name="Oval 7"/>
            <p:cNvSpPr>
              <a:spLocks noChangeArrowheads="1"/>
            </p:cNvSpPr>
            <p:nvPr/>
          </p:nvSpPr>
          <p:spPr bwMode="auto">
            <a:xfrm>
              <a:off x="1008" y="2736"/>
              <a:ext cx="1200" cy="960"/>
            </a:xfrm>
            <a:prstGeom prst="ellipse">
              <a:avLst/>
            </a:prstGeom>
            <a:solidFill>
              <a:srgbClr val="99CCFF">
                <a:alpha val="50000"/>
              </a:srgbClr>
            </a:solidFill>
            <a:ln w="254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7816" name="Line 8"/>
            <p:cNvSpPr>
              <a:spLocks noChangeShapeType="1"/>
            </p:cNvSpPr>
            <p:nvPr/>
          </p:nvSpPr>
          <p:spPr bwMode="auto">
            <a:xfrm flipH="1">
              <a:off x="576" y="3168"/>
              <a:ext cx="144" cy="48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7817" name="Line 9"/>
            <p:cNvSpPr>
              <a:spLocks noChangeShapeType="1"/>
            </p:cNvSpPr>
            <p:nvPr/>
          </p:nvSpPr>
          <p:spPr bwMode="auto">
            <a:xfrm flipV="1">
              <a:off x="2016" y="2832"/>
              <a:ext cx="144" cy="43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7818" name="Line 10"/>
            <p:cNvSpPr>
              <a:spLocks noChangeShapeType="1"/>
            </p:cNvSpPr>
            <p:nvPr/>
          </p:nvSpPr>
          <p:spPr bwMode="auto">
            <a:xfrm flipH="1" flipV="1">
              <a:off x="1440" y="2592"/>
              <a:ext cx="0" cy="57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7819" name="Text Box 11"/>
            <p:cNvSpPr txBox="1">
              <a:spLocks noChangeArrowheads="1"/>
            </p:cNvSpPr>
            <p:nvPr/>
          </p:nvSpPr>
          <p:spPr bwMode="auto">
            <a:xfrm>
              <a:off x="1824" y="2448"/>
              <a:ext cx="768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chemeClr val="hlink"/>
                  </a:solidFill>
                  <a:latin typeface="Times New Roman" pitchFamily="18" charset="0"/>
                </a:rPr>
                <a:t>Customer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chemeClr val="hlink"/>
                  </a:solidFill>
                  <a:latin typeface="Times New Roman" pitchFamily="18" charset="0"/>
                </a:rPr>
                <a:t>buys diaper</a:t>
              </a:r>
              <a:endParaRPr lang="en-US" sz="1800" b="1" u="sng">
                <a:latin typeface="Times New Roman" pitchFamily="18" charset="0"/>
              </a:endParaRPr>
            </a:p>
          </p:txBody>
        </p:sp>
        <p:sp>
          <p:nvSpPr>
            <p:cNvPr id="1527820" name="Text Box 12"/>
            <p:cNvSpPr txBox="1">
              <a:spLocks noChangeArrowheads="1"/>
            </p:cNvSpPr>
            <p:nvPr/>
          </p:nvSpPr>
          <p:spPr bwMode="auto">
            <a:xfrm>
              <a:off x="960" y="2400"/>
              <a:ext cx="657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rgbClr val="5FA180"/>
                  </a:solidFill>
                  <a:latin typeface="Times New Roman" pitchFamily="18" charset="0"/>
                </a:rPr>
                <a:t>Customer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rgbClr val="5FA180"/>
                  </a:solidFill>
                  <a:latin typeface="Times New Roman" pitchFamily="18" charset="0"/>
                </a:rPr>
                <a:t>buys both</a:t>
              </a:r>
              <a:endParaRPr lang="en-US" sz="1800" b="1" u="sng">
                <a:solidFill>
                  <a:srgbClr val="5FA180"/>
                </a:solidFill>
                <a:latin typeface="Times New Roman" pitchFamily="18" charset="0"/>
              </a:endParaRPr>
            </a:p>
          </p:txBody>
        </p:sp>
        <p:sp>
          <p:nvSpPr>
            <p:cNvPr id="1527821" name="Text Box 13"/>
            <p:cNvSpPr txBox="1">
              <a:spLocks noChangeArrowheads="1"/>
            </p:cNvSpPr>
            <p:nvPr/>
          </p:nvSpPr>
          <p:spPr bwMode="auto">
            <a:xfrm>
              <a:off x="384" y="3600"/>
              <a:ext cx="657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chemeClr val="tx2"/>
                  </a:solidFill>
                  <a:latin typeface="Times New Roman" pitchFamily="18" charset="0"/>
                </a:rPr>
                <a:t>Customer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chemeClr val="tx2"/>
                  </a:solidFill>
                  <a:latin typeface="Times New Roman" pitchFamily="18" charset="0"/>
                </a:rPr>
                <a:t>buys beer</a:t>
              </a:r>
              <a:endParaRPr lang="en-US" sz="1800" b="1" u="sng">
                <a:latin typeface="Times New Roman" pitchFamily="18" charset="0"/>
              </a:endParaRPr>
            </a:p>
          </p:txBody>
        </p:sp>
        <p:sp>
          <p:nvSpPr>
            <p:cNvPr id="1527822" name="Rectangle 14"/>
            <p:cNvSpPr>
              <a:spLocks noChangeArrowheads="1"/>
            </p:cNvSpPr>
            <p:nvPr/>
          </p:nvSpPr>
          <p:spPr bwMode="auto">
            <a:xfrm>
              <a:off x="192" y="2400"/>
              <a:ext cx="2448" cy="16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527823" name="Group 15"/>
          <p:cNvGraphicFramePr>
            <a:graphicFrameLocks noGrp="1"/>
          </p:cNvGraphicFramePr>
          <p:nvPr/>
        </p:nvGraphicFramePr>
        <p:xfrm>
          <a:off x="152400" y="1524000"/>
          <a:ext cx="3886200" cy="2131060"/>
        </p:xfrm>
        <a:graphic>
          <a:graphicData uri="http://schemas.openxmlformats.org/drawingml/2006/table">
            <a:tbl>
              <a:tblPr/>
              <a:tblGrid>
                <a:gridCol w="1943100"/>
                <a:gridCol w="19431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Transaction-id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 bought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C,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D,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E, 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D, E, 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5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Some Definitions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b="1" u="sng" dirty="0" smtClean="0"/>
              <a:t>Frequent </a:t>
            </a:r>
            <a:r>
              <a:rPr lang="en-US" b="1" u="sng" dirty="0" err="1" smtClean="0"/>
              <a:t>Itemset</a:t>
            </a:r>
            <a:endParaRPr lang="en-US" b="1" u="sng" dirty="0" smtClean="0"/>
          </a:p>
          <a:p>
            <a:pPr lvl="1" algn="just"/>
            <a:r>
              <a:rPr lang="en-US" dirty="0" smtClean="0"/>
              <a:t>An </a:t>
            </a:r>
            <a:r>
              <a:rPr lang="en-US" dirty="0" err="1" smtClean="0"/>
              <a:t>itemset</a:t>
            </a:r>
            <a:r>
              <a:rPr lang="en-US" dirty="0" smtClean="0"/>
              <a:t> whose support count is greater than some user specified minimum support</a:t>
            </a:r>
          </a:p>
          <a:p>
            <a:pPr algn="just"/>
            <a:r>
              <a:rPr lang="en-US" b="1" u="sng" dirty="0" smtClean="0"/>
              <a:t>Closed Frequent </a:t>
            </a:r>
            <a:r>
              <a:rPr lang="en-US" b="1" u="sng" dirty="0" err="1" smtClean="0"/>
              <a:t>Itemset</a:t>
            </a:r>
            <a:endParaRPr lang="en-US" b="1" u="sng" dirty="0" smtClean="0"/>
          </a:p>
          <a:p>
            <a:pPr lvl="1" algn="just"/>
            <a:r>
              <a:rPr lang="en-US" dirty="0" smtClean="0"/>
              <a:t>An </a:t>
            </a:r>
            <a:r>
              <a:rPr lang="en-US" dirty="0" err="1" smtClean="0"/>
              <a:t>itemset</a:t>
            </a:r>
            <a:r>
              <a:rPr lang="en-US" dirty="0" smtClean="0"/>
              <a:t> is closed if none of its immediate supersets has the same support as that of the </a:t>
            </a:r>
            <a:r>
              <a:rPr lang="en-US" dirty="0" err="1" smtClean="0"/>
              <a:t>itemset</a:t>
            </a:r>
            <a:endParaRPr lang="en-US" dirty="0" smtClean="0"/>
          </a:p>
          <a:p>
            <a:pPr algn="just"/>
            <a:r>
              <a:rPr lang="en-US" b="1" u="sng" dirty="0" smtClean="0"/>
              <a:t>Maximal Frequent </a:t>
            </a:r>
            <a:r>
              <a:rPr lang="en-US" b="1" u="sng" dirty="0" err="1" smtClean="0"/>
              <a:t>Itemset</a:t>
            </a:r>
            <a:endParaRPr lang="en-US" b="1" u="sng" dirty="0" smtClean="0"/>
          </a:p>
          <a:p>
            <a:pPr lvl="1" algn="just"/>
            <a:r>
              <a:rPr lang="en-US" dirty="0" smtClean="0"/>
              <a:t>An </a:t>
            </a:r>
            <a:r>
              <a:rPr lang="en-US" dirty="0" err="1" smtClean="0"/>
              <a:t>itemset</a:t>
            </a:r>
            <a:r>
              <a:rPr lang="en-US" dirty="0" smtClean="0"/>
              <a:t> is maximal frequent if none of its immediate superset is frequent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Some </a:t>
            </a:r>
            <a:r>
              <a:rPr lang="en-US" b="1" dirty="0" smtClean="0"/>
              <a:t>Definitions…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pPr algn="just"/>
            <a:r>
              <a:rPr lang="en-US" dirty="0" smtClean="0"/>
              <a:t>Example</a:t>
            </a:r>
          </a:p>
          <a:p>
            <a:pPr lvl="1" algn="just"/>
            <a:r>
              <a:rPr lang="en-US" dirty="0" err="1" smtClean="0"/>
              <a:t>Min_Sup</a:t>
            </a:r>
            <a:r>
              <a:rPr lang="en-US" dirty="0" smtClean="0"/>
              <a:t> = 3</a:t>
            </a:r>
          </a:p>
          <a:p>
            <a:pPr lvl="1" algn="just"/>
            <a:r>
              <a:rPr lang="en-US" dirty="0" smtClean="0"/>
              <a:t>Find Frequent, closed and maximal </a:t>
            </a:r>
            <a:r>
              <a:rPr lang="en-US" dirty="0" err="1" smtClean="0"/>
              <a:t>itemset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29200" y="1143000"/>
          <a:ext cx="3124200" cy="224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524"/>
                <a:gridCol w="2593676"/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Items</a:t>
                      </a:r>
                      <a:endParaRPr lang="en-US" dirty="0"/>
                    </a:p>
                  </a:txBody>
                  <a:tcPr/>
                </a:tc>
              </a:tr>
              <a:tr h="329184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</a:t>
                      </a:r>
                      <a:r>
                        <a:rPr lang="en-US" baseline="0" dirty="0" smtClean="0"/>
                        <a:t> B, C, D</a:t>
                      </a:r>
                      <a:endParaRPr lang="en-US" dirty="0"/>
                    </a:p>
                  </a:txBody>
                  <a:tcPr/>
                </a:tc>
              </a:tr>
              <a:tr h="329184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</a:t>
                      </a:r>
                      <a:r>
                        <a:rPr lang="en-US" baseline="0" dirty="0" smtClean="0"/>
                        <a:t> B, C, D</a:t>
                      </a:r>
                      <a:endParaRPr lang="en-US" dirty="0"/>
                    </a:p>
                  </a:txBody>
                  <a:tcPr/>
                </a:tc>
              </a:tr>
              <a:tr h="329184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 B, C</a:t>
                      </a:r>
                      <a:endParaRPr lang="en-US" dirty="0"/>
                    </a:p>
                  </a:txBody>
                  <a:tcPr/>
                </a:tc>
              </a:tr>
              <a:tr h="329184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B, C, D</a:t>
                      </a:r>
                      <a:endParaRPr lang="en-US" dirty="0"/>
                    </a:p>
                  </a:txBody>
                  <a:tcPr/>
                </a:tc>
              </a:tr>
              <a:tr h="329184">
                <a:tc>
                  <a:txBody>
                    <a:bodyPr/>
                    <a:lstStyle/>
                    <a:p>
                      <a:r>
                        <a:rPr lang="en-US" dirty="0" smtClean="0"/>
                        <a:t>T5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C, 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3657600"/>
          <a:ext cx="19050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95250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09800" y="3581400"/>
          <a:ext cx="2286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359229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 smtClean="0"/>
                        <a:t>A,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 smtClean="0"/>
                        <a:t>A,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 smtClean="0"/>
                        <a:t>A, 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 smtClean="0"/>
                        <a:t>B,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 smtClean="0"/>
                        <a:t>B, 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 smtClean="0"/>
                        <a:t>C, 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2ACAFD-FD4C-4CCC-A6A9-F167307CC3EC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34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b="1" dirty="0" smtClean="0"/>
              <a:t>Association Rules</a:t>
            </a:r>
          </a:p>
        </p:txBody>
      </p:sp>
      <p:sp>
        <p:nvSpPr>
          <p:cNvPr id="134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4592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 smtClean="0">
                <a:solidFill>
                  <a:srgbClr val="00CC00"/>
                </a:solidFill>
              </a:rPr>
              <a:t>Example1:</a:t>
            </a:r>
            <a:r>
              <a:rPr lang="en-US" sz="2800" dirty="0" smtClean="0"/>
              <a:t> a female shopper buys a handbag is likely to buy shoes</a:t>
            </a:r>
          </a:p>
          <a:p>
            <a:pPr eaLnBrk="1" hangingPunct="1">
              <a:defRPr/>
            </a:pPr>
            <a:r>
              <a:rPr lang="en-US" sz="2800" dirty="0" smtClean="0">
                <a:solidFill>
                  <a:srgbClr val="00CC00"/>
                </a:solidFill>
              </a:rPr>
              <a:t>Example2</a:t>
            </a:r>
            <a:r>
              <a:rPr lang="en-US" sz="2800" dirty="0" smtClean="0"/>
              <a:t>: when a male customer buys beer, he is likely to buy salted peanuts</a:t>
            </a:r>
          </a:p>
          <a:p>
            <a:pPr>
              <a:lnSpc>
                <a:spcPct val="80000"/>
              </a:lnSpc>
              <a:defRPr/>
            </a:pPr>
            <a:r>
              <a:rPr lang="en-US" sz="2800" smtClean="0"/>
              <a:t>We </a:t>
            </a:r>
            <a:r>
              <a:rPr lang="en-US" sz="2800" dirty="0" smtClean="0"/>
              <a:t>will represent an association rule in the following way: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 smtClean="0"/>
              <a:t>MUSIC_MAG, HOUSE_MAG=&gt;CAR_MAG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800" i="1" dirty="0" smtClean="0"/>
              <a:t>Somebody that reads both a music and a house magazine is also very likely to read a car magazine</a:t>
            </a:r>
          </a:p>
          <a:p>
            <a:pPr lvl="1" eaLnBrk="1" hangingPunct="1">
              <a:defRPr/>
            </a:pPr>
            <a:endParaRPr lang="en-US" sz="24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6248400" cy="6096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2800" b="1" dirty="0" smtClean="0">
                <a:latin typeface="+mn-lt"/>
                <a:ea typeface="+mn-ea"/>
                <a:cs typeface="+mn-cs"/>
              </a:rPr>
              <a:t>Association Mining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029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SzPct val="80000"/>
            </a:pPr>
            <a:r>
              <a:rPr lang="en-US" sz="2800" dirty="0" smtClean="0"/>
              <a:t>Association rule mining:</a:t>
            </a:r>
          </a:p>
          <a:p>
            <a:pPr lvl="1" algn="just" eaLnBrk="1" hangingPunct="1">
              <a:lnSpc>
                <a:spcPct val="90000"/>
              </a:lnSpc>
              <a:buSzPct val="80000"/>
            </a:pPr>
            <a:r>
              <a:rPr lang="en-US" sz="2400" dirty="0" smtClean="0"/>
              <a:t>Finding frequent patterns, associations, correlations, or causal structures among sets of items or objects in transaction databases, relational databases, and other information repositories.</a:t>
            </a:r>
          </a:p>
          <a:p>
            <a:pPr algn="just" eaLnBrk="1" hangingPunct="1">
              <a:lnSpc>
                <a:spcPct val="90000"/>
              </a:lnSpc>
              <a:buSzPct val="80000"/>
            </a:pPr>
            <a:r>
              <a:rPr lang="en-US" sz="2800" dirty="0" smtClean="0"/>
              <a:t>Applications:</a:t>
            </a:r>
          </a:p>
          <a:p>
            <a:pPr lvl="1" algn="just" eaLnBrk="1" hangingPunct="1">
              <a:lnSpc>
                <a:spcPct val="90000"/>
              </a:lnSpc>
              <a:buSzPct val="80000"/>
            </a:pPr>
            <a:r>
              <a:rPr lang="en-US" sz="2400" dirty="0" smtClean="0"/>
              <a:t>Basket data analysis, cross-marketing, catalog design, loss-leader analysis, clustering, classification, etc.</a:t>
            </a:r>
          </a:p>
          <a:p>
            <a:pPr algn="just" eaLnBrk="1" hangingPunct="1">
              <a:lnSpc>
                <a:spcPct val="90000"/>
              </a:lnSpc>
              <a:buSzPct val="80000"/>
            </a:pPr>
            <a:r>
              <a:rPr lang="en-US" sz="2800" dirty="0" smtClean="0"/>
              <a:t>Examples. </a:t>
            </a:r>
          </a:p>
          <a:p>
            <a:pPr lvl="1" algn="just" eaLnBrk="1" hangingPunct="1">
              <a:lnSpc>
                <a:spcPct val="90000"/>
              </a:lnSpc>
              <a:buSzPct val="80000"/>
            </a:pPr>
            <a:r>
              <a:rPr lang="en-US" sz="2400" dirty="0" smtClean="0"/>
              <a:t>Rule form:  “</a:t>
            </a:r>
            <a:r>
              <a:rPr lang="en-US" sz="2400" dirty="0" smtClean="0">
                <a:solidFill>
                  <a:schemeClr val="accent2"/>
                </a:solidFill>
              </a:rPr>
              <a:t>Body </a:t>
            </a:r>
            <a:r>
              <a:rPr lang="en-US" sz="2400" dirty="0" smtClean="0">
                <a:solidFill>
                  <a:schemeClr val="accent2"/>
                </a:solidFill>
                <a:latin typeface="Symbol" pitchFamily="18" charset="2"/>
              </a:rPr>
              <a:t>® H</a:t>
            </a:r>
            <a:r>
              <a:rPr lang="en-US" sz="2400" dirty="0" smtClean="0">
                <a:solidFill>
                  <a:schemeClr val="accent2"/>
                </a:solidFill>
              </a:rPr>
              <a:t>ead [support, confidence]”.</a:t>
            </a:r>
          </a:p>
          <a:p>
            <a:pPr lvl="1" algn="just" eaLnBrk="1" hangingPunct="1">
              <a:lnSpc>
                <a:spcPct val="90000"/>
              </a:lnSpc>
              <a:buSzPct val="80000"/>
            </a:pPr>
            <a:r>
              <a:rPr lang="en-US" sz="2400" dirty="0" smtClean="0"/>
              <a:t>buys(x, “diapers”) </a:t>
            </a:r>
            <a:r>
              <a:rPr lang="en-US" sz="2400" dirty="0" smtClean="0">
                <a:latin typeface="Symbol" pitchFamily="18" charset="2"/>
              </a:rPr>
              <a:t>® </a:t>
            </a:r>
            <a:r>
              <a:rPr lang="en-US" sz="2400" dirty="0" smtClean="0"/>
              <a:t> buys(x, “beers”) [0.5%, 60%]</a:t>
            </a:r>
          </a:p>
          <a:p>
            <a:pPr lvl="1" algn="just" eaLnBrk="1" hangingPunct="1">
              <a:lnSpc>
                <a:spcPct val="90000"/>
              </a:lnSpc>
              <a:buSzPct val="80000"/>
            </a:pPr>
            <a:r>
              <a:rPr lang="en-US" sz="2400" dirty="0" smtClean="0"/>
              <a:t>major(x, “CS”) ^ takes(x, “DB”) </a:t>
            </a:r>
            <a:r>
              <a:rPr lang="en-US" sz="2400" dirty="0" smtClean="0">
                <a:latin typeface="Symbol" pitchFamily="18" charset="2"/>
              </a:rPr>
              <a:t>®  </a:t>
            </a:r>
            <a:r>
              <a:rPr lang="en-US" sz="2400" dirty="0" smtClean="0"/>
              <a:t>grade(x, “A”) [1%, 75%]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774A7B-0EDF-4D90-A678-C8237DE1FB2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5</a:t>
            </a:r>
            <a:endParaRPr lang="en-US"/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600" b="1" dirty="0" smtClean="0">
                <a:latin typeface="+mn-lt"/>
                <a:ea typeface="+mn-ea"/>
                <a:cs typeface="+mn-cs"/>
              </a:rPr>
              <a:t>Association Rule Mining: A Road Map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86868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80000"/>
            </a:pPr>
            <a:r>
              <a:rPr lang="en-US" sz="2400" u="sng" dirty="0" smtClean="0">
                <a:solidFill>
                  <a:schemeClr val="accent2"/>
                </a:solidFill>
              </a:rPr>
              <a:t>Boolean vs. quantitative</a:t>
            </a:r>
            <a:r>
              <a:rPr lang="en-US" sz="2400" u="sng" dirty="0" smtClean="0"/>
              <a:t> associations </a:t>
            </a:r>
            <a:r>
              <a:rPr lang="en-US" sz="2400" dirty="0" smtClean="0"/>
              <a:t>(Based on the </a:t>
            </a:r>
            <a:r>
              <a:rPr lang="en-US" sz="2400" dirty="0" smtClean="0">
                <a:solidFill>
                  <a:schemeClr val="tx2"/>
                </a:solidFill>
              </a:rPr>
              <a:t>types of values handled)</a:t>
            </a:r>
          </a:p>
          <a:p>
            <a:pPr lvl="1" eaLnBrk="1" hangingPunct="1">
              <a:lnSpc>
                <a:spcPct val="90000"/>
              </a:lnSpc>
              <a:buSzPct val="80000"/>
            </a:pPr>
            <a:r>
              <a:rPr lang="en-US" sz="2000" dirty="0" smtClean="0"/>
              <a:t>buys(x, “</a:t>
            </a:r>
            <a:r>
              <a:rPr lang="en-US" sz="2000" dirty="0" err="1" smtClean="0"/>
              <a:t>SQLServer</a:t>
            </a:r>
            <a:r>
              <a:rPr lang="en-US" sz="2000" dirty="0" smtClean="0"/>
              <a:t>”) ^ buys(x, “</a:t>
            </a:r>
            <a:r>
              <a:rPr lang="en-US" sz="2000" dirty="0" err="1" smtClean="0"/>
              <a:t>DMBook</a:t>
            </a:r>
            <a:r>
              <a:rPr lang="en-US" sz="2000" dirty="0" smtClean="0"/>
              <a:t>”) </a:t>
            </a:r>
            <a:r>
              <a:rPr lang="en-US" sz="2000" dirty="0" smtClean="0">
                <a:latin typeface="Symbol" pitchFamily="18" charset="2"/>
              </a:rPr>
              <a:t>®  </a:t>
            </a:r>
            <a:r>
              <a:rPr lang="en-US" sz="2000" dirty="0" smtClean="0"/>
              <a:t>buys(x, “</a:t>
            </a:r>
            <a:r>
              <a:rPr lang="en-US" sz="2000" dirty="0" err="1" smtClean="0"/>
              <a:t>DBMiner</a:t>
            </a:r>
            <a:r>
              <a:rPr lang="en-US" sz="2000" dirty="0" smtClean="0"/>
              <a:t>”) [0.2%, 60%]</a:t>
            </a:r>
          </a:p>
          <a:p>
            <a:pPr lvl="1" eaLnBrk="1" hangingPunct="1">
              <a:lnSpc>
                <a:spcPct val="90000"/>
              </a:lnSpc>
              <a:buSzPct val="80000"/>
            </a:pPr>
            <a:r>
              <a:rPr lang="en-US" sz="2000" dirty="0" smtClean="0"/>
              <a:t>age(x, “30..39”) ^ income(x, “42..48K”) </a:t>
            </a:r>
            <a:r>
              <a:rPr lang="en-US" sz="2000" dirty="0" smtClean="0">
                <a:latin typeface="Symbol" pitchFamily="18" charset="2"/>
              </a:rPr>
              <a:t>®  </a:t>
            </a:r>
            <a:r>
              <a:rPr lang="en-US" sz="2000" dirty="0" smtClean="0"/>
              <a:t>buys(x, “PC”) [1%, 75%]</a:t>
            </a:r>
          </a:p>
          <a:p>
            <a:pPr eaLnBrk="1" hangingPunct="1">
              <a:lnSpc>
                <a:spcPct val="90000"/>
              </a:lnSpc>
              <a:buSzPct val="80000"/>
            </a:pPr>
            <a:endParaRPr lang="en-US" sz="2400" u="sng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SzPct val="80000"/>
            </a:pPr>
            <a:r>
              <a:rPr lang="en-US" sz="2400" u="sng" dirty="0" smtClean="0">
                <a:solidFill>
                  <a:schemeClr val="accent2"/>
                </a:solidFill>
              </a:rPr>
              <a:t>Single dimension vs. multiple dimensional</a:t>
            </a:r>
            <a:r>
              <a:rPr lang="en-US" sz="2400" u="sng" dirty="0" smtClean="0"/>
              <a:t> associations</a:t>
            </a:r>
            <a:r>
              <a:rPr lang="en-US" sz="2400" dirty="0" smtClean="0"/>
              <a:t> (each distinct predicate of a rule is a dimension)</a:t>
            </a:r>
          </a:p>
          <a:p>
            <a:pPr eaLnBrk="1" hangingPunct="1">
              <a:lnSpc>
                <a:spcPct val="90000"/>
              </a:lnSpc>
              <a:buSzPct val="80000"/>
            </a:pPr>
            <a:endParaRPr lang="en-US" sz="2400" u="sng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SzPct val="80000"/>
            </a:pPr>
            <a:r>
              <a:rPr lang="en-US" sz="2400" u="sng" dirty="0" smtClean="0">
                <a:solidFill>
                  <a:schemeClr val="accent2"/>
                </a:solidFill>
              </a:rPr>
              <a:t>Single level vs. multiple-level</a:t>
            </a:r>
            <a:r>
              <a:rPr lang="en-US" sz="2400" u="sng" dirty="0" smtClean="0"/>
              <a:t> analysis </a:t>
            </a:r>
            <a:r>
              <a:rPr lang="en-US" sz="2400" dirty="0" smtClean="0"/>
              <a:t>(consider multiple levels of abstraction)</a:t>
            </a:r>
            <a:endParaRPr lang="en-US" sz="2400" u="sng" dirty="0" smtClean="0"/>
          </a:p>
          <a:p>
            <a:pPr lvl="1" eaLnBrk="1" hangingPunct="1">
              <a:lnSpc>
                <a:spcPct val="90000"/>
              </a:lnSpc>
              <a:buSzPct val="80000"/>
            </a:pPr>
            <a:r>
              <a:rPr lang="en-US" sz="2000" dirty="0" smtClean="0"/>
              <a:t>What brands of  beers are associated with what brands of diapers?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C37A2E-6A89-49BA-81F6-AD265E0D08C1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5</a:t>
            </a:r>
            <a:endParaRPr lang="en-US"/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2252</Words>
  <Application>Microsoft Office PowerPoint</Application>
  <PresentationFormat>On-screen Show (4:3)</PresentationFormat>
  <Paragraphs>424</Paragraphs>
  <Slides>30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Equation</vt:lpstr>
      <vt:lpstr>Data Warehousing and Data Mining</vt:lpstr>
      <vt:lpstr>Frequent Pattern </vt:lpstr>
      <vt:lpstr>Market Basket Analysis</vt:lpstr>
      <vt:lpstr>Basic Concepts: Frequent Patterns and Association Rules</vt:lpstr>
      <vt:lpstr>Some Definitions</vt:lpstr>
      <vt:lpstr>Some Definitions…</vt:lpstr>
      <vt:lpstr>Association Rules</vt:lpstr>
      <vt:lpstr>Association Mining</vt:lpstr>
      <vt:lpstr>Association Rule Mining: A Road Map</vt:lpstr>
      <vt:lpstr>Apriori: A Candidate Generation-and-Test Approach</vt:lpstr>
      <vt:lpstr>The Apriori Algorithm</vt:lpstr>
      <vt:lpstr>The Apriori Algorithm</vt:lpstr>
      <vt:lpstr>Apriori: A Candidate Generation-and-test Approach</vt:lpstr>
      <vt:lpstr>The Apriori Algorithm—An Example </vt:lpstr>
      <vt:lpstr>The Apriori Algorithm—An Example …</vt:lpstr>
      <vt:lpstr>The Apriori Algorithm—An Exercise</vt:lpstr>
      <vt:lpstr>The Apriori Algorithm—An Exercise</vt:lpstr>
      <vt:lpstr>The Apriori Algorithm—An Exercise</vt:lpstr>
      <vt:lpstr>Mining Multilevel Association</vt:lpstr>
      <vt:lpstr>Mining Multi-Dimensional Association</vt:lpstr>
      <vt:lpstr>Problems with A-priori Algorithms</vt:lpstr>
      <vt:lpstr>Some techniques to improve perfomance of Apriori</vt:lpstr>
      <vt:lpstr>Mining Frequent Itemsets without Candidate Generation</vt:lpstr>
      <vt:lpstr>FP Growth (Example)</vt:lpstr>
      <vt:lpstr>From Association Mining to Correlation Analysis</vt:lpstr>
      <vt:lpstr>From Association Mining to Correlation Analysis…</vt:lpstr>
      <vt:lpstr>Lift</vt:lpstr>
      <vt:lpstr>Lift...</vt:lpstr>
      <vt:lpstr>Lift...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 and Data Mining</dc:title>
  <dc:creator>Bikash Balami</dc:creator>
  <cp:lastModifiedBy>Acer</cp:lastModifiedBy>
  <cp:revision>186</cp:revision>
  <dcterms:created xsi:type="dcterms:W3CDTF">2015-12-10T02:25:54Z</dcterms:created>
  <dcterms:modified xsi:type="dcterms:W3CDTF">2021-06-29T01:55:59Z</dcterms:modified>
</cp:coreProperties>
</file>