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xls" ContentType="application/vnd.ms-exce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vml" ContentType="application/vnd.openxmlformats-officedocument.vmlDrawi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5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82" r:id="rId15"/>
    <p:sldId id="283" r:id="rId16"/>
    <p:sldId id="284" r:id="rId17"/>
    <p:sldId id="323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322" r:id="rId27"/>
    <p:sldId id="277" r:id="rId28"/>
    <p:sldId id="278" r:id="rId29"/>
    <p:sldId id="279" r:id="rId30"/>
    <p:sldId id="280" r:id="rId31"/>
    <p:sldId id="324" r:id="rId32"/>
    <p:sldId id="325" r:id="rId33"/>
    <p:sldId id="326" r:id="rId34"/>
    <p:sldId id="327" r:id="rId35"/>
    <p:sldId id="328" r:id="rId36"/>
    <p:sldId id="329" r:id="rId37"/>
    <p:sldId id="330" r:id="rId38"/>
    <p:sldId id="332" r:id="rId39"/>
    <p:sldId id="333" r:id="rId40"/>
    <p:sldId id="338" r:id="rId41"/>
    <p:sldId id="339" r:id="rId42"/>
    <p:sldId id="340" r:id="rId43"/>
    <p:sldId id="337" r:id="rId44"/>
    <p:sldId id="341" r:id="rId45"/>
    <p:sldId id="342" r:id="rId46"/>
    <p:sldId id="343" r:id="rId47"/>
    <p:sldId id="344" r:id="rId48"/>
    <p:sldId id="331" r:id="rId49"/>
    <p:sldId id="293" r:id="rId50"/>
    <p:sldId id="294" r:id="rId51"/>
    <p:sldId id="295" r:id="rId52"/>
    <p:sldId id="296" r:id="rId53"/>
    <p:sldId id="281" r:id="rId54"/>
  </p:sldIdLst>
  <p:sldSz cx="9144000" cy="6858000" type="screen4x3"/>
  <p:notesSz cx="6858000" cy="9144000"/>
  <p:defaultTextStyle>
    <a:defPPr lvl="0">
      <a:defRPr lang="en-US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7" Type="http://schemas.openxmlformats.org/officeDocument/2006/relationships/image" Target="../media/image27.wmf"/><Relationship Id="rId2" Type="http://schemas.openxmlformats.org/officeDocument/2006/relationships/image" Target="../media/image22.wmf"/><Relationship Id="rId1" Type="http://schemas.openxmlformats.org/officeDocument/2006/relationships/image" Target="../media/image21.emf"/><Relationship Id="rId6" Type="http://schemas.openxmlformats.org/officeDocument/2006/relationships/image" Target="../media/image26.wmf"/><Relationship Id="rId5" Type="http://schemas.openxmlformats.org/officeDocument/2006/relationships/image" Target="../media/image25.emf"/><Relationship Id="rId4" Type="http://schemas.openxmlformats.org/officeDocument/2006/relationships/image" Target="../media/image24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6" Type="http://schemas.openxmlformats.org/officeDocument/2006/relationships/image" Target="../media/image35.wmf"/><Relationship Id="rId5" Type="http://schemas.openxmlformats.org/officeDocument/2006/relationships/image" Target="../media/image34.wmf"/><Relationship Id="rId4" Type="http://schemas.openxmlformats.org/officeDocument/2006/relationships/image" Target="../media/image3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B3E79C-9BDB-4C47-8B51-126CDDE75F22}" type="datetimeFigureOut">
              <a:rPr lang="en-US" smtClean="0"/>
              <a:pPr/>
              <a:t>7/7/2021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AB9B9B-BC84-4232-A1E0-86BC0FBFD7B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2D821D-E3B1-4D9E-9D67-79C4A0C800A3}" type="slidenum">
              <a:rPr lang="en-US"/>
              <a:pPr/>
              <a:t>2</a:t>
            </a:fld>
            <a:endParaRPr lang="en-US"/>
          </a:p>
        </p:txBody>
      </p:sp>
      <p:sp>
        <p:nvSpPr>
          <p:cNvPr id="127385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54113" y="692150"/>
            <a:ext cx="4554537" cy="34163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12738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4025"/>
            <a:ext cx="5029200" cy="411604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7348" tIns="43673" rIns="87348" bIns="43673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746165-CAC6-4DE4-8C5C-81F8D65CFE11}" type="slidenum">
              <a:rPr lang="en-US"/>
              <a:pPr/>
              <a:t>6</a:t>
            </a:fld>
            <a:endParaRPr lang="en-US"/>
          </a:p>
        </p:txBody>
      </p:sp>
      <p:sp>
        <p:nvSpPr>
          <p:cNvPr id="128409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54113" y="692150"/>
            <a:ext cx="4554537" cy="34163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128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4025"/>
            <a:ext cx="5029200" cy="411604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7348" tIns="43673" rIns="87348" bIns="43673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06129C-90F0-449C-8498-80B4CD4B5989}" type="slidenum">
              <a:rPr lang="en-US"/>
              <a:pPr/>
              <a:t>7</a:t>
            </a:fld>
            <a:endParaRPr lang="en-US"/>
          </a:p>
        </p:txBody>
      </p:sp>
      <p:sp>
        <p:nvSpPr>
          <p:cNvPr id="128205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54113" y="692150"/>
            <a:ext cx="4554537" cy="34163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128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4025"/>
            <a:ext cx="5029200" cy="411604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7348" tIns="43673" rIns="87348" bIns="43673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4E751B-F69E-4049-B030-95533B5C84F1}" type="slidenum">
              <a:rPr lang="en-US"/>
              <a:pPr/>
              <a:t>23</a:t>
            </a:fld>
            <a:endParaRPr lang="en-US"/>
          </a:p>
        </p:txBody>
      </p:sp>
      <p:sp>
        <p:nvSpPr>
          <p:cNvPr id="140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I : the expected information needed to classify a given sample</a:t>
            </a:r>
          </a:p>
          <a:p>
            <a:r>
              <a:rPr lang="en-US" dirty="0" smtClean="0"/>
              <a:t>E (entropy) : expected information based on the partitioning into subsets by A</a:t>
            </a:r>
          </a:p>
          <a:p>
            <a:r>
              <a:rPr lang="en-US" dirty="0" smtClean="0"/>
              <a:t>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3C63B-993D-44A0-B19A-0B2A5F7D7091}" type="datetime1">
              <a:rPr lang="en-US" smtClean="0"/>
              <a:pPr/>
              <a:t>7/7/2021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DAF51-F701-43A1-8FC9-6859D2148B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E04CB-9BA0-44A4-8C06-C8791C6534B3}" type="datetime1">
              <a:rPr lang="en-US" smtClean="0"/>
              <a:pPr/>
              <a:t>7/7/2021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DAF51-F701-43A1-8FC9-6859D2148B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80F87-838D-404A-B017-642F710DCD4D}" type="datetime1">
              <a:rPr lang="en-US" smtClean="0"/>
              <a:pPr/>
              <a:t>7/7/2021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DAF51-F701-43A1-8FC9-6859D2148B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A600D-223E-4EEA-A7D0-07151978E9DA}" type="datetime1">
              <a:rPr lang="en-US" smtClean="0"/>
              <a:pPr/>
              <a:t>7/7/2021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DAF51-F701-43A1-8FC9-6859D2148B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5D8C9-F979-4B22-9374-06B726AA97D2}" type="datetime1">
              <a:rPr lang="en-US" smtClean="0"/>
              <a:pPr/>
              <a:t>7/7/2021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DAF51-F701-43A1-8FC9-6859D2148B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BE30E-E6C3-4C64-AED1-17C960659417}" type="datetime1">
              <a:rPr lang="en-US" smtClean="0"/>
              <a:pPr/>
              <a:t>7/7/2021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DAF51-F701-43A1-8FC9-6859D2148B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4DE25-C77A-49C4-B412-1355AEC41FE5}" type="datetime1">
              <a:rPr lang="en-US" smtClean="0"/>
              <a:pPr/>
              <a:t>7/7/2021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DAF51-F701-43A1-8FC9-6859D2148B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70741-E2E7-47CD-97F3-79CD36803955}" type="datetime1">
              <a:rPr lang="en-US" smtClean="0"/>
              <a:pPr/>
              <a:t>7/7/2021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DAF51-F701-43A1-8FC9-6859D2148B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6A8E4-D445-4444-9862-8A53391EA1A6}" type="datetime1">
              <a:rPr lang="en-US" smtClean="0"/>
              <a:pPr/>
              <a:t>7/7/2021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DAF51-F701-43A1-8FC9-6859D2148B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3E121-A0B5-4132-AF4E-9BF91B923067}" type="datetime1">
              <a:rPr lang="en-US" smtClean="0"/>
              <a:pPr/>
              <a:t>7/7/2021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DAF51-F701-43A1-8FC9-6859D2148B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4C4B5-621F-4D1B-94B0-02792AB5521C}" type="datetime1">
              <a:rPr lang="en-US" smtClean="0"/>
              <a:pPr/>
              <a:t>7/7/2021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DAF51-F701-43A1-8FC9-6859D2148B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D6AB83-5AD3-447F-8065-E538EC56E721}" type="datetime1">
              <a:rPr lang="en-US" smtClean="0"/>
              <a:pPr/>
              <a:t>7/7/2021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ADAF51-F701-43A1-8FC9-6859D2148B9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oleObject" Target="../embeddings/Microsoft_Office_Excel_97-2003_Worksheet3.xls"/><Relationship Id="rId7" Type="http://schemas.openxmlformats.org/officeDocument/2006/relationships/oleObject" Target="../embeddings/Microsoft_Office_Excel_97-2003_Worksheet4.xls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6.bin"/><Relationship Id="rId5" Type="http://schemas.openxmlformats.org/officeDocument/2006/relationships/oleObject" Target="../embeddings/oleObject5.bin"/><Relationship Id="rId4" Type="http://schemas.openxmlformats.org/officeDocument/2006/relationships/oleObject" Target="../embeddings/oleObject4.bin"/><Relationship Id="rId9" Type="http://schemas.openxmlformats.org/officeDocument/2006/relationships/oleObject" Target="../embeddings/oleObject8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2.bin"/><Relationship Id="rId5" Type="http://schemas.openxmlformats.org/officeDocument/2006/relationships/oleObject" Target="../embeddings/oleObject11.bin"/><Relationship Id="rId4" Type="http://schemas.openxmlformats.org/officeDocument/2006/relationships/oleObject" Target="../embeddings/oleObject10.bin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Microsoft_Office_Excel_97-2003_Worksheet1.xls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5" Type="http://schemas.openxmlformats.org/officeDocument/2006/relationships/oleObject" Target="../embeddings/Microsoft_Office_Excel_97-2003_Worksheet2.xls"/><Relationship Id="rId4" Type="http://schemas.openxmlformats.org/officeDocument/2006/relationships/image" Target="../media/image6.wmf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Warehousing and Data Mining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Unit 6</a:t>
            </a:r>
          </a:p>
          <a:p>
            <a:r>
              <a:rPr lang="en-US" b="1" smtClean="0"/>
              <a:t>Classification </a:t>
            </a:r>
            <a:r>
              <a:rPr lang="en-US" b="1" dirty="0" smtClean="0"/>
              <a:t>and Prediction</a:t>
            </a:r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DAF51-F701-43A1-8FC9-6859D2148B9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cap="all" dirty="0" smtClean="0"/>
              <a:t>Bayesian methods...</a:t>
            </a:r>
            <a:endParaRPr lang="en-US" dirty="0"/>
          </a:p>
        </p:txBody>
      </p:sp>
      <p:pic>
        <p:nvPicPr>
          <p:cNvPr id="4" name="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142" y="2083923"/>
            <a:ext cx="3389670" cy="11949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5450" y="2464923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 = </a:t>
            </a:r>
            <a:endParaRPr lang="en-US" dirty="0"/>
          </a:p>
        </p:txBody>
      </p:sp>
      <p:pic>
        <p:nvPicPr>
          <p:cNvPr id="6" name="tabl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8050" y="2083923"/>
            <a:ext cx="2810500" cy="2658086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4347850" y="2083923"/>
            <a:ext cx="14382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 smtClean="0"/>
              <a:t>AFTER TRAINING</a:t>
            </a:r>
            <a:endParaRPr lang="en-US" sz="1400" b="1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347850" y="2388723"/>
            <a:ext cx="1524000" cy="1588"/>
          </a:xfrm>
          <a:prstGeom prst="straightConnector1">
            <a:avLst/>
          </a:prstGeom>
          <a:ln w="38100" cmpd="dbl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18850" y="3607923"/>
            <a:ext cx="2362200" cy="1166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iberation Serif"/>
                <a:ea typeface="Calibri" pitchFamily="34" charset="0"/>
                <a:cs typeface="Times New Roman" pitchFamily="18" charset="0"/>
              </a:rPr>
              <a:t>Size&lt;small, medium, large&gt;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iberation Serif"/>
                <a:ea typeface="Calibri" pitchFamily="34" charset="0"/>
                <a:cs typeface="Times New Roman" pitchFamily="18" charset="0"/>
              </a:rPr>
              <a:t>Color&lt;red, blue, green&gt;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iberation Serif"/>
                <a:ea typeface="Calibri" pitchFamily="34" charset="0"/>
                <a:cs typeface="Times New Roman" pitchFamily="18" charset="0"/>
              </a:rPr>
              <a:t>Shape&lt;circle, triangle, square&gt;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iberation Serif"/>
                <a:ea typeface="Calibri" pitchFamily="34" charset="0"/>
                <a:cs typeface="Times New Roman" pitchFamily="18" charset="0"/>
              </a:rPr>
              <a:t>Category&lt;positive, negative&gt;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FC2D5-1ED7-49DB-A3DD-7D431017ED36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cap="all" dirty="0" smtClean="0"/>
              <a:t>Bayesian methods...</a:t>
            </a:r>
            <a:endParaRPr 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9157" y="1647824"/>
            <a:ext cx="6182693" cy="421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FC2D5-1ED7-49DB-A3DD-7D431017ED36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2E166-5CAD-4506-924F-068A72B9E885}" type="slidenum">
              <a:rPr lang="en-US"/>
              <a:pPr/>
              <a:t>12</a:t>
            </a:fld>
            <a:endParaRPr lang="en-US"/>
          </a:p>
        </p:txBody>
      </p:sp>
      <p:sp>
        <p:nvSpPr>
          <p:cNvPr id="15994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609600"/>
          </a:xfrm>
        </p:spPr>
        <p:txBody>
          <a:bodyPr/>
          <a:lstStyle/>
          <a:p>
            <a:r>
              <a:rPr lang="en-US" sz="3200"/>
              <a:t>Naïve Bayesian Classifier: Training Dataset</a:t>
            </a:r>
          </a:p>
        </p:txBody>
      </p:sp>
      <p:sp>
        <p:nvSpPr>
          <p:cNvPr id="1599492" name="Text Box 4"/>
          <p:cNvSpPr txBox="1">
            <a:spLocks noChangeArrowheads="1"/>
          </p:cNvSpPr>
          <p:nvPr/>
        </p:nvSpPr>
        <p:spPr bwMode="auto">
          <a:xfrm>
            <a:off x="228600" y="2057400"/>
            <a:ext cx="3429000" cy="3106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sz="2000" dirty="0"/>
              <a:t>Class:</a:t>
            </a:r>
          </a:p>
          <a:p>
            <a:pPr>
              <a:lnSpc>
                <a:spcPct val="110000"/>
              </a:lnSpc>
            </a:pPr>
            <a:r>
              <a:rPr lang="en-US" sz="2000" dirty="0" err="1"/>
              <a:t>C1:buys_computer</a:t>
            </a:r>
            <a:r>
              <a:rPr lang="en-US" sz="2000" dirty="0"/>
              <a:t> = ‘yes’</a:t>
            </a:r>
          </a:p>
          <a:p>
            <a:pPr>
              <a:lnSpc>
                <a:spcPct val="110000"/>
              </a:lnSpc>
            </a:pPr>
            <a:r>
              <a:rPr lang="en-US" sz="2000" dirty="0" err="1"/>
              <a:t>C2:buys_computer</a:t>
            </a:r>
            <a:r>
              <a:rPr lang="en-US" sz="2000" dirty="0"/>
              <a:t> = ‘no’</a:t>
            </a:r>
          </a:p>
          <a:p>
            <a:pPr>
              <a:lnSpc>
                <a:spcPct val="110000"/>
              </a:lnSpc>
            </a:pPr>
            <a:endParaRPr lang="en-US" sz="2000" dirty="0"/>
          </a:p>
          <a:p>
            <a:pPr>
              <a:lnSpc>
                <a:spcPct val="110000"/>
              </a:lnSpc>
            </a:pPr>
            <a:r>
              <a:rPr lang="en-US" sz="2000" dirty="0"/>
              <a:t>Data sample </a:t>
            </a:r>
          </a:p>
          <a:p>
            <a:pPr>
              <a:lnSpc>
                <a:spcPct val="110000"/>
              </a:lnSpc>
            </a:pPr>
            <a:r>
              <a:rPr lang="en-US" sz="2000" dirty="0"/>
              <a:t>X = (age &lt;=30,</a:t>
            </a:r>
          </a:p>
          <a:p>
            <a:pPr>
              <a:lnSpc>
                <a:spcPct val="110000"/>
              </a:lnSpc>
            </a:pPr>
            <a:r>
              <a:rPr lang="en-US" sz="2000" dirty="0"/>
              <a:t>Income = medium,</a:t>
            </a:r>
          </a:p>
          <a:p>
            <a:pPr>
              <a:lnSpc>
                <a:spcPct val="110000"/>
              </a:lnSpc>
            </a:pPr>
            <a:r>
              <a:rPr lang="en-US" sz="2000" dirty="0"/>
              <a:t>Student = yes</a:t>
            </a:r>
          </a:p>
          <a:p>
            <a:pPr>
              <a:lnSpc>
                <a:spcPct val="110000"/>
              </a:lnSpc>
            </a:pPr>
            <a:r>
              <a:rPr lang="en-US" sz="2000" dirty="0" err="1"/>
              <a:t>Credit_rating</a:t>
            </a:r>
            <a:r>
              <a:rPr lang="en-US" sz="2000" dirty="0"/>
              <a:t> = Fair)</a:t>
            </a:r>
          </a:p>
        </p:txBody>
      </p:sp>
      <p:pic>
        <p:nvPicPr>
          <p:cNvPr id="9" name="Picture 8" descr="Bayesia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143000"/>
            <a:ext cx="4717914" cy="4809347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EBADC-79B0-4C1D-99E7-95F7618255C0}" type="slidenum">
              <a:rPr lang="en-US"/>
              <a:pPr/>
              <a:t>13</a:t>
            </a:fld>
            <a:endParaRPr lang="en-US"/>
          </a:p>
        </p:txBody>
      </p:sp>
      <p:sp>
        <p:nvSpPr>
          <p:cNvPr id="16005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067800" cy="609600"/>
          </a:xfrm>
        </p:spPr>
        <p:txBody>
          <a:bodyPr>
            <a:normAutofit fontScale="90000"/>
          </a:bodyPr>
          <a:lstStyle/>
          <a:p>
            <a:r>
              <a:rPr lang="en-US"/>
              <a:t>Naïve Bayesian Classifier:  An Example</a:t>
            </a:r>
          </a:p>
        </p:txBody>
      </p:sp>
      <p:sp>
        <p:nvSpPr>
          <p:cNvPr id="1600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610600" cy="51054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sz="2000"/>
              <a:t>P(C</a:t>
            </a:r>
            <a:r>
              <a:rPr lang="en-US" sz="2000" baseline="-25000"/>
              <a:t>i</a:t>
            </a:r>
            <a:r>
              <a:rPr lang="en-US" sz="2000"/>
              <a:t>):    </a:t>
            </a:r>
            <a:r>
              <a:rPr lang="en-US" sz="1600"/>
              <a:t>P(buys_computer = “yes”)  = 9/14 = 0.643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/>
              <a:t>                    P(buys_computer = “no”) = 5/14= 0.357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600"/>
          </a:p>
          <a:p>
            <a:pPr>
              <a:lnSpc>
                <a:spcPct val="80000"/>
              </a:lnSpc>
            </a:pPr>
            <a:r>
              <a:rPr lang="en-US" sz="2000"/>
              <a:t>Compute P(X|C</a:t>
            </a:r>
            <a:r>
              <a:rPr lang="en-US" sz="2000" baseline="-25000"/>
              <a:t>i</a:t>
            </a:r>
            <a:r>
              <a:rPr lang="en-US" sz="2000"/>
              <a:t>) for each class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/>
              <a:t>     P(age = “&lt;=30” | buys_computer = “yes”)  = 2/9 = 0.222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/>
              <a:t>     P(age = “&lt;= 30” | buys_computer = “no”) = 3/5 = 0.6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/>
              <a:t>     P(income = “medium” | buys_computer = “yes”) = 4/9 = 0.444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/>
              <a:t>     P(income = “medium” | buys_computer = “no”) = 2/5 = 0.4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/>
              <a:t>     P(student = “yes” | buys_computer = “yes) = 6/9 = 0.667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/>
              <a:t>     P(student = “yes” | buys_computer = “no”) = 1/5 = 0.2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/>
              <a:t>     P(credit_rating = “fair” | buys_computer = “yes”) = 6/9 = 0.667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/>
              <a:t>     P(credit_rating = “fair” | buys_computer = “no”) = 2/5 = 0.4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600"/>
          </a:p>
          <a:p>
            <a:pPr>
              <a:lnSpc>
                <a:spcPct val="80000"/>
              </a:lnSpc>
            </a:pPr>
            <a:r>
              <a:rPr lang="en-US" sz="1600" b="1"/>
              <a:t> X = (age &lt;= 30 , income = medium, student = yes, credit_rating = fair)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600" b="1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/>
              <a:t> </a:t>
            </a:r>
            <a:r>
              <a:rPr lang="en-US" sz="1600" b="1"/>
              <a:t>P(X|C</a:t>
            </a:r>
            <a:r>
              <a:rPr lang="en-US" sz="1600" b="1" baseline="-25000"/>
              <a:t>i</a:t>
            </a:r>
            <a:r>
              <a:rPr lang="en-US" sz="1600" b="1"/>
              <a:t>) :</a:t>
            </a:r>
            <a:r>
              <a:rPr lang="en-US" sz="1600"/>
              <a:t> P(X|buys_computer = “yes”) = 0.222 x 0.444 x 0.667 x 0.667 = 0.044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/>
              <a:t>                P(X|buys_computer = “no”) = 0.6 x 0.4 x 0.2 x 0.4 = 0.019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/>
              <a:t>P(X|C</a:t>
            </a:r>
            <a:r>
              <a:rPr lang="en-US" sz="1600" b="1" baseline="-25000"/>
              <a:t>i</a:t>
            </a:r>
            <a:r>
              <a:rPr lang="en-US" sz="1600" b="1"/>
              <a:t>)*P(C</a:t>
            </a:r>
            <a:r>
              <a:rPr lang="en-US" sz="1600" b="1" baseline="-25000"/>
              <a:t>i</a:t>
            </a:r>
            <a:r>
              <a:rPr lang="en-US" sz="1600" b="1"/>
              <a:t>) : </a:t>
            </a:r>
            <a:r>
              <a:rPr lang="en-US" sz="1600"/>
              <a:t>P(X|buys_computer = “yes”) * P(buys_computer = “yes”) = 0.028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/>
              <a:t>		             </a:t>
            </a:r>
            <a:r>
              <a:rPr lang="en-US" sz="1600"/>
              <a:t>P(X|buys_computer = “no”) * P(buys_computer = “no”) = 0.007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600" b="1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/>
              <a:t>Therefore,  X belongs to class (“buys_computer = yes”)</a:t>
            </a:r>
            <a:r>
              <a:rPr lang="en-US" sz="1400" b="1"/>
              <a:t>		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Bayesian Classifier…………………….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r>
              <a:rPr lang="en-US" sz="1800" b="1" u="sng" dirty="0" smtClean="0"/>
              <a:t>Classify the following </a:t>
            </a:r>
          </a:p>
          <a:p>
            <a:pPr marL="971550" lvl="1" indent="-514350">
              <a:buFont typeface="Wingdings" pitchFamily="2" charset="2"/>
              <a:buChar char="§"/>
            </a:pPr>
            <a:r>
              <a:rPr lang="pt-BR" sz="1800" dirty="0" smtClean="0"/>
              <a:t>d7 = (</a:t>
            </a:r>
            <a:r>
              <a:rPr lang="pt-BR" sz="1800" dirty="0" smtClean="0">
                <a:sym typeface="Symbol"/>
              </a:rPr>
              <a:t></a:t>
            </a:r>
            <a:r>
              <a:rPr lang="pt-BR" sz="1800" dirty="0" smtClean="0"/>
              <a:t>N,C, </a:t>
            </a:r>
            <a:r>
              <a:rPr lang="pt-BR" sz="1800" dirty="0" smtClean="0">
                <a:sym typeface="Symbol"/>
              </a:rPr>
              <a:t> </a:t>
            </a:r>
            <a:r>
              <a:rPr lang="pt-BR" sz="1800" dirty="0" smtClean="0"/>
              <a:t>R,F)</a:t>
            </a:r>
          </a:p>
          <a:p>
            <a:pPr marL="971550" lvl="1" indent="-514350">
              <a:buFont typeface="Wingdings" pitchFamily="2" charset="2"/>
              <a:buChar char="§"/>
            </a:pPr>
            <a:r>
              <a:rPr lang="pt-BR" sz="1800" dirty="0" smtClean="0"/>
              <a:t>d8 = (N, </a:t>
            </a:r>
            <a:r>
              <a:rPr lang="pt-BR" sz="1800" dirty="0" smtClean="0">
                <a:sym typeface="Symbol"/>
              </a:rPr>
              <a:t> </a:t>
            </a:r>
            <a:r>
              <a:rPr lang="pt-BR" sz="1800" dirty="0" smtClean="0"/>
              <a:t>C, </a:t>
            </a:r>
            <a:r>
              <a:rPr lang="pt-BR" sz="1800" dirty="0" smtClean="0">
                <a:sym typeface="Symbol"/>
              </a:rPr>
              <a:t> </a:t>
            </a:r>
            <a:r>
              <a:rPr lang="pt-BR" sz="1800" dirty="0" smtClean="0"/>
              <a:t>R,F)</a:t>
            </a:r>
          </a:p>
          <a:p>
            <a:pPr marL="971550" lvl="1" indent="-514350">
              <a:buFont typeface="Wingdings" pitchFamily="2" charset="2"/>
              <a:buChar char="§"/>
            </a:pPr>
            <a:r>
              <a:rPr lang="pt-BR" sz="1800" dirty="0" smtClean="0"/>
              <a:t>d9 = (N, </a:t>
            </a:r>
            <a:r>
              <a:rPr lang="pt-BR" sz="1800" dirty="0" smtClean="0">
                <a:sym typeface="Symbol"/>
              </a:rPr>
              <a:t> </a:t>
            </a:r>
            <a:r>
              <a:rPr lang="pt-BR" sz="1800" dirty="0" smtClean="0"/>
              <a:t>C,R, </a:t>
            </a:r>
            <a:r>
              <a:rPr lang="pt-BR" sz="1800" dirty="0" smtClean="0">
                <a:sym typeface="Symbol"/>
              </a:rPr>
              <a:t> </a:t>
            </a:r>
            <a:r>
              <a:rPr lang="pt-BR" sz="1800" dirty="0" smtClean="0"/>
              <a:t>F)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DAF51-F701-43A1-8FC9-6859D2148B94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133180"/>
            <a:ext cx="7924800" cy="3438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Bayesian Classifier…………………….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DAF51-F701-43A1-8FC9-6859D2148B94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524000"/>
            <a:ext cx="6705600" cy="3263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01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5334000"/>
            <a:ext cx="5762625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Bayesian Classifier…………………….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DAF51-F701-43A1-8FC9-6859D2148B94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8113" y="1685925"/>
            <a:ext cx="8867775" cy="410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Laplace Smoothing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/>
              <a:t>What if any count is ZERO</a:t>
            </a:r>
          </a:p>
          <a:p>
            <a:pPr algn="just"/>
            <a:r>
              <a:rPr lang="en-US" dirty="0" smtClean="0"/>
              <a:t>Pretend you saw every outcome </a:t>
            </a:r>
            <a:r>
              <a:rPr lang="en-US" b="1" i="1" dirty="0" smtClean="0"/>
              <a:t>k</a:t>
            </a:r>
            <a:r>
              <a:rPr lang="en-US" dirty="0" smtClean="0"/>
              <a:t> extra times</a:t>
            </a:r>
          </a:p>
          <a:p>
            <a:pPr lvl="1" algn="just"/>
            <a:r>
              <a:rPr lang="en-US" b="1" i="1" dirty="0" err="1" smtClean="0"/>
              <a:t>P</a:t>
            </a:r>
            <a:r>
              <a:rPr lang="en-US" b="1" i="1" baseline="-25000" dirty="0" err="1" smtClean="0"/>
              <a:t>LAP,k</a:t>
            </a:r>
            <a:r>
              <a:rPr lang="en-US" b="1" i="1" dirty="0" smtClean="0"/>
              <a:t>(x)  = [c(x) + k] / [N + k</a:t>
            </a:r>
            <a:r>
              <a:rPr lang="en-US" b="1" i="1" dirty="0" smtClean="0">
                <a:sym typeface="Symbol"/>
              </a:rPr>
              <a:t>|X|</a:t>
            </a:r>
            <a:r>
              <a:rPr lang="en-US" b="1" i="1" dirty="0" smtClean="0"/>
              <a:t>]</a:t>
            </a:r>
            <a:r>
              <a:rPr lang="en-US" dirty="0" smtClean="0"/>
              <a:t>, where |X| is the number of possible outcome of X</a:t>
            </a:r>
          </a:p>
          <a:p>
            <a:pPr algn="just"/>
            <a:r>
              <a:rPr lang="en-US" dirty="0" smtClean="0"/>
              <a:t>k = 0, means simply it is the naïve Bayesian classification without smoothing</a:t>
            </a:r>
          </a:p>
          <a:p>
            <a:pPr algn="just"/>
            <a:r>
              <a:rPr lang="en-US" b="1" u="sng" dirty="0" smtClean="0"/>
              <a:t>Example</a:t>
            </a:r>
          </a:p>
          <a:p>
            <a:pPr lvl="1" algn="just"/>
            <a:r>
              <a:rPr lang="en-US" dirty="0" smtClean="0"/>
              <a:t>P</a:t>
            </a:r>
            <a:r>
              <a:rPr lang="en-US" baseline="-25000" dirty="0" smtClean="0"/>
              <a:t>LAP,0</a:t>
            </a:r>
            <a:r>
              <a:rPr lang="en-US" dirty="0" smtClean="0"/>
              <a:t>(x) = {2/3, 1/3}</a:t>
            </a:r>
          </a:p>
          <a:p>
            <a:pPr lvl="1" algn="just"/>
            <a:r>
              <a:rPr lang="en-US" dirty="0" smtClean="0"/>
              <a:t>P</a:t>
            </a:r>
            <a:r>
              <a:rPr lang="en-US" baseline="-25000" dirty="0" smtClean="0"/>
              <a:t>LAP,1</a:t>
            </a:r>
            <a:r>
              <a:rPr lang="en-US" dirty="0" smtClean="0"/>
              <a:t>(x) = {3/5, 2/5}</a:t>
            </a:r>
          </a:p>
          <a:p>
            <a:pPr lvl="1" algn="just"/>
            <a:r>
              <a:rPr lang="en-US" smtClean="0"/>
              <a:t>P</a:t>
            </a:r>
            <a:r>
              <a:rPr lang="en-US" baseline="-25000" smtClean="0"/>
              <a:t>LAP,100</a:t>
            </a:r>
            <a:r>
              <a:rPr lang="en-US" smtClean="0"/>
              <a:t>(x</a:t>
            </a:r>
            <a:r>
              <a:rPr lang="en-US" dirty="0" smtClean="0"/>
              <a:t>) = ?</a:t>
            </a:r>
          </a:p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DAF51-F701-43A1-8FC9-6859D2148B94}" type="slidenum">
              <a:rPr lang="en-US" smtClean="0"/>
              <a:pPr/>
              <a:t>17</a:t>
            </a:fld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4038600" y="4953000"/>
            <a:ext cx="1219200" cy="4572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257800" y="4343400"/>
            <a:ext cx="335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(2 + 1) / (3 + 1*2), suppose possible outcome of X is 2 {YES,NO}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819400" y="5867400"/>
            <a:ext cx="121920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191000" y="5650468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(102/203, 101/203)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cap="all" dirty="0"/>
              <a:t>Decision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/>
            <a:r>
              <a:rPr lang="en-US" dirty="0"/>
              <a:t>Decision tree induction is the learning of decision trees from class labeled training </a:t>
            </a:r>
            <a:r>
              <a:rPr lang="en-US" dirty="0" err="1"/>
              <a:t>tuples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A decision tree is a flowchart like tree structure where each internal node denotes a test on an attribute, each branch represents an outcome of the test and each node holds a class label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FC2D5-1ED7-49DB-A3DD-7D431017ED36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cap="all" dirty="0" smtClean="0"/>
              <a:t>Decision Trees...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52600" y="2133600"/>
            <a:ext cx="5638799" cy="25908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886200" y="2247900"/>
            <a:ext cx="1219200" cy="381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Age ?</a:t>
            </a:r>
          </a:p>
        </p:txBody>
      </p:sp>
      <p:sp>
        <p:nvSpPr>
          <p:cNvPr id="6" name="Rectangle 5"/>
          <p:cNvSpPr/>
          <p:nvPr/>
        </p:nvSpPr>
        <p:spPr>
          <a:xfrm>
            <a:off x="2286000" y="2971800"/>
            <a:ext cx="1219200" cy="381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Student ?</a:t>
            </a:r>
          </a:p>
        </p:txBody>
      </p:sp>
      <p:sp>
        <p:nvSpPr>
          <p:cNvPr id="7" name="Rectangle 6"/>
          <p:cNvSpPr/>
          <p:nvPr/>
        </p:nvSpPr>
        <p:spPr>
          <a:xfrm>
            <a:off x="5562600" y="2971800"/>
            <a:ext cx="1219200" cy="381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 smtClean="0"/>
              <a:t>Credit_rating</a:t>
            </a:r>
            <a:r>
              <a:rPr lang="en-US" sz="1200" dirty="0" smtClean="0"/>
              <a:t> ?</a:t>
            </a:r>
          </a:p>
        </p:txBody>
      </p:sp>
      <p:cxnSp>
        <p:nvCxnSpPr>
          <p:cNvPr id="8" name="Straight Arrow Connector 7"/>
          <p:cNvCxnSpPr>
            <a:stCxn id="6" idx="0"/>
            <a:endCxn id="5" idx="1"/>
          </p:cNvCxnSpPr>
          <p:nvPr/>
        </p:nvCxnSpPr>
        <p:spPr>
          <a:xfrm rot="5400000" flipH="1" flipV="1">
            <a:off x="3124200" y="2209800"/>
            <a:ext cx="5334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5" idx="3"/>
            <a:endCxn id="7" idx="0"/>
          </p:cNvCxnSpPr>
          <p:nvPr/>
        </p:nvCxnSpPr>
        <p:spPr>
          <a:xfrm>
            <a:off x="5105400" y="2438400"/>
            <a:ext cx="106680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4114800" y="3733800"/>
            <a:ext cx="762000" cy="5334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YES</a:t>
            </a:r>
            <a:endParaRPr lang="en-US" sz="1200" dirty="0"/>
          </a:p>
        </p:txBody>
      </p:sp>
      <p:cxnSp>
        <p:nvCxnSpPr>
          <p:cNvPr id="11" name="Straight Connector 10"/>
          <p:cNvCxnSpPr>
            <a:stCxn id="5" idx="2"/>
            <a:endCxn id="10" idx="0"/>
          </p:cNvCxnSpPr>
          <p:nvPr/>
        </p:nvCxnSpPr>
        <p:spPr>
          <a:xfrm rot="5400000">
            <a:off x="3943350" y="3181350"/>
            <a:ext cx="11049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1905000" y="4038600"/>
            <a:ext cx="685800" cy="5334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NO</a:t>
            </a:r>
            <a:endParaRPr lang="en-US" sz="1200" dirty="0"/>
          </a:p>
        </p:txBody>
      </p:sp>
      <p:sp>
        <p:nvSpPr>
          <p:cNvPr id="13" name="Oval 12"/>
          <p:cNvSpPr/>
          <p:nvPr/>
        </p:nvSpPr>
        <p:spPr>
          <a:xfrm>
            <a:off x="3276600" y="4038600"/>
            <a:ext cx="685800" cy="5334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YES</a:t>
            </a:r>
            <a:endParaRPr lang="en-US" sz="1200" dirty="0"/>
          </a:p>
        </p:txBody>
      </p:sp>
      <p:sp>
        <p:nvSpPr>
          <p:cNvPr id="14" name="Oval 13"/>
          <p:cNvSpPr/>
          <p:nvPr/>
        </p:nvSpPr>
        <p:spPr>
          <a:xfrm>
            <a:off x="5181600" y="4038600"/>
            <a:ext cx="685800" cy="5334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NO</a:t>
            </a:r>
            <a:endParaRPr lang="en-US" sz="1200" dirty="0"/>
          </a:p>
        </p:txBody>
      </p:sp>
      <p:sp>
        <p:nvSpPr>
          <p:cNvPr id="15" name="Oval 14"/>
          <p:cNvSpPr/>
          <p:nvPr/>
        </p:nvSpPr>
        <p:spPr>
          <a:xfrm>
            <a:off x="6553200" y="4038600"/>
            <a:ext cx="685800" cy="5334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YES</a:t>
            </a:r>
            <a:endParaRPr lang="en-US" sz="1200" dirty="0"/>
          </a:p>
        </p:txBody>
      </p:sp>
      <p:cxnSp>
        <p:nvCxnSpPr>
          <p:cNvPr id="16" name="Straight Connector 15"/>
          <p:cNvCxnSpPr>
            <a:stCxn id="6" idx="2"/>
            <a:endCxn id="12" idx="0"/>
          </p:cNvCxnSpPr>
          <p:nvPr/>
        </p:nvCxnSpPr>
        <p:spPr>
          <a:xfrm rot="5400000">
            <a:off x="2228850" y="3371850"/>
            <a:ext cx="685800" cy="647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6" idx="2"/>
            <a:endCxn id="13" idx="0"/>
          </p:cNvCxnSpPr>
          <p:nvPr/>
        </p:nvCxnSpPr>
        <p:spPr>
          <a:xfrm rot="16200000" flipH="1">
            <a:off x="2914650" y="3333750"/>
            <a:ext cx="685800" cy="723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7" idx="2"/>
            <a:endCxn id="14" idx="0"/>
          </p:cNvCxnSpPr>
          <p:nvPr/>
        </p:nvCxnSpPr>
        <p:spPr>
          <a:xfrm rot="5400000">
            <a:off x="5505450" y="3371850"/>
            <a:ext cx="685800" cy="647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7" idx="2"/>
            <a:endCxn id="15" idx="0"/>
          </p:cNvCxnSpPr>
          <p:nvPr/>
        </p:nvCxnSpPr>
        <p:spPr>
          <a:xfrm rot="16200000" flipH="1">
            <a:off x="6191250" y="3333750"/>
            <a:ext cx="685800" cy="723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30"/>
          <p:cNvSpPr txBox="1"/>
          <p:nvPr/>
        </p:nvSpPr>
        <p:spPr>
          <a:xfrm>
            <a:off x="2895600" y="2481854"/>
            <a:ext cx="5549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i="1" dirty="0" smtClean="0"/>
              <a:t>youth</a:t>
            </a:r>
            <a:endParaRPr lang="en-US" sz="1200" b="1" i="1" dirty="0"/>
          </a:p>
        </p:txBody>
      </p:sp>
      <p:sp>
        <p:nvSpPr>
          <p:cNvPr id="21" name="TextBox 31"/>
          <p:cNvSpPr txBox="1"/>
          <p:nvPr/>
        </p:nvSpPr>
        <p:spPr>
          <a:xfrm>
            <a:off x="5594798" y="2466201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i="1" dirty="0" smtClean="0"/>
              <a:t>senior</a:t>
            </a:r>
            <a:endParaRPr lang="en-US" sz="1200" b="1" i="1" dirty="0"/>
          </a:p>
        </p:txBody>
      </p:sp>
      <p:sp>
        <p:nvSpPr>
          <p:cNvPr id="22" name="TextBox 32"/>
          <p:cNvSpPr txBox="1"/>
          <p:nvPr/>
        </p:nvSpPr>
        <p:spPr>
          <a:xfrm rot="16200000">
            <a:off x="3823901" y="2985699"/>
            <a:ext cx="106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i="1" dirty="0" smtClean="0"/>
              <a:t>middle-aged</a:t>
            </a:r>
            <a:endParaRPr lang="en-US" sz="1200" b="1" i="1" dirty="0"/>
          </a:p>
        </p:txBody>
      </p:sp>
      <p:sp>
        <p:nvSpPr>
          <p:cNvPr id="23" name="TextBox 33"/>
          <p:cNvSpPr txBox="1"/>
          <p:nvPr/>
        </p:nvSpPr>
        <p:spPr>
          <a:xfrm>
            <a:off x="2209800" y="3581400"/>
            <a:ext cx="348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i="1" dirty="0" smtClean="0"/>
              <a:t>no</a:t>
            </a:r>
            <a:endParaRPr lang="en-US" sz="1200" b="1" i="1" dirty="0"/>
          </a:p>
        </p:txBody>
      </p:sp>
      <p:sp>
        <p:nvSpPr>
          <p:cNvPr id="24" name="TextBox 34"/>
          <p:cNvSpPr txBox="1"/>
          <p:nvPr/>
        </p:nvSpPr>
        <p:spPr>
          <a:xfrm>
            <a:off x="3340744" y="3609201"/>
            <a:ext cx="393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i="1" dirty="0" smtClean="0"/>
              <a:t>yes</a:t>
            </a:r>
            <a:endParaRPr lang="en-US" sz="1200" b="1" i="1" dirty="0"/>
          </a:p>
        </p:txBody>
      </p:sp>
      <p:sp>
        <p:nvSpPr>
          <p:cNvPr id="25" name="TextBox 35"/>
          <p:cNvSpPr txBox="1"/>
          <p:nvPr/>
        </p:nvSpPr>
        <p:spPr>
          <a:xfrm>
            <a:off x="5410200" y="3581400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i="1" dirty="0" smtClean="0"/>
              <a:t>fair</a:t>
            </a:r>
            <a:endParaRPr lang="en-US" sz="1200" b="1" i="1" dirty="0"/>
          </a:p>
        </p:txBody>
      </p:sp>
      <p:sp>
        <p:nvSpPr>
          <p:cNvPr id="26" name="TextBox 36"/>
          <p:cNvSpPr txBox="1"/>
          <p:nvPr/>
        </p:nvSpPr>
        <p:spPr>
          <a:xfrm>
            <a:off x="6553200" y="3581400"/>
            <a:ext cx="7472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i="1" dirty="0" smtClean="0"/>
              <a:t>excellent</a:t>
            </a:r>
            <a:endParaRPr lang="en-US" sz="1200" b="1" i="1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FC2D5-1ED7-49DB-A3DD-7D431017ED36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60FAD-89DB-4D5A-AB7B-0E1DBB0B4D1E}" type="slidenum">
              <a:rPr lang="en-US"/>
              <a:pPr/>
              <a:t>2</a:t>
            </a:fld>
            <a:endParaRPr lang="en-US"/>
          </a:p>
        </p:txBody>
      </p:sp>
      <p:sp>
        <p:nvSpPr>
          <p:cNvPr id="12728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305800" cy="5029200"/>
          </a:xfrm>
          <a:noFill/>
          <a:ln/>
        </p:spPr>
        <p:txBody>
          <a:bodyPr lIns="92075" tIns="46038" rIns="92075" bIns="46038"/>
          <a:lstStyle/>
          <a:p>
            <a:pPr algn="just">
              <a:lnSpc>
                <a:spcPct val="90000"/>
              </a:lnSpc>
            </a:pPr>
            <a:r>
              <a:rPr lang="en-US" sz="2400" dirty="0">
                <a:solidFill>
                  <a:schemeClr val="hlink"/>
                </a:solidFill>
              </a:rPr>
              <a:t>Classification</a:t>
            </a:r>
            <a:r>
              <a:rPr lang="en-US" sz="2000" dirty="0"/>
              <a:t>  </a:t>
            </a:r>
          </a:p>
          <a:p>
            <a:pPr lvl="1" algn="just">
              <a:lnSpc>
                <a:spcPct val="90000"/>
              </a:lnSpc>
            </a:pPr>
            <a:r>
              <a:rPr lang="en-US" sz="2400" dirty="0"/>
              <a:t>predicts categorical class </a:t>
            </a:r>
            <a:r>
              <a:rPr lang="en-US" sz="2400" dirty="0" smtClean="0"/>
              <a:t>labels</a:t>
            </a:r>
            <a:endParaRPr lang="en-US" sz="2400" dirty="0"/>
          </a:p>
          <a:p>
            <a:pPr lvl="1" algn="just">
              <a:lnSpc>
                <a:spcPct val="90000"/>
              </a:lnSpc>
            </a:pPr>
            <a:r>
              <a:rPr lang="en-US" sz="2400" dirty="0"/>
              <a:t>classifies data </a:t>
            </a:r>
            <a:r>
              <a:rPr lang="en-US" sz="2400" dirty="0" smtClean="0"/>
              <a:t>based </a:t>
            </a:r>
            <a:r>
              <a:rPr lang="en-US" sz="2400" dirty="0"/>
              <a:t>on the training set and the values </a:t>
            </a:r>
            <a:r>
              <a:rPr lang="en-US" sz="2400" dirty="0" smtClean="0"/>
              <a:t>(</a:t>
            </a:r>
            <a:r>
              <a:rPr lang="en-US" sz="2400" dirty="0" smtClean="0">
                <a:solidFill>
                  <a:schemeClr val="hlink"/>
                </a:solidFill>
              </a:rPr>
              <a:t>class labels</a:t>
            </a:r>
            <a:r>
              <a:rPr lang="en-US" sz="2400" dirty="0" smtClean="0"/>
              <a:t>) </a:t>
            </a:r>
            <a:r>
              <a:rPr lang="en-US" sz="2400" dirty="0"/>
              <a:t>in a classifying attribute and uses it in classifying new data</a:t>
            </a:r>
          </a:p>
          <a:p>
            <a:pPr algn="just">
              <a:lnSpc>
                <a:spcPct val="90000"/>
              </a:lnSpc>
            </a:pPr>
            <a:r>
              <a:rPr lang="en-US" sz="2400" dirty="0">
                <a:solidFill>
                  <a:schemeClr val="hlink"/>
                </a:solidFill>
              </a:rPr>
              <a:t>Prediction  </a:t>
            </a:r>
          </a:p>
          <a:p>
            <a:pPr lvl="1" algn="just">
              <a:lnSpc>
                <a:spcPct val="90000"/>
              </a:lnSpc>
            </a:pPr>
            <a:r>
              <a:rPr lang="en-US" sz="2400" dirty="0" smtClean="0"/>
              <a:t>predicts </a:t>
            </a:r>
            <a:r>
              <a:rPr lang="en-US" sz="2400" dirty="0"/>
              <a:t>unknown or missing values </a:t>
            </a:r>
          </a:p>
          <a:p>
            <a:pPr algn="just">
              <a:lnSpc>
                <a:spcPct val="90000"/>
              </a:lnSpc>
            </a:pPr>
            <a:r>
              <a:rPr lang="en-US" sz="2400" dirty="0"/>
              <a:t>Typical applications</a:t>
            </a:r>
          </a:p>
          <a:p>
            <a:pPr lvl="1" algn="just">
              <a:lnSpc>
                <a:spcPct val="90000"/>
              </a:lnSpc>
              <a:buClr>
                <a:srgbClr val="0000CC"/>
              </a:buClr>
            </a:pPr>
            <a:r>
              <a:rPr lang="en-US" sz="2400" dirty="0"/>
              <a:t>Credit approval</a:t>
            </a:r>
          </a:p>
          <a:p>
            <a:pPr lvl="1" algn="just">
              <a:lnSpc>
                <a:spcPct val="90000"/>
              </a:lnSpc>
              <a:buClr>
                <a:srgbClr val="0000CC"/>
              </a:buClr>
            </a:pPr>
            <a:r>
              <a:rPr lang="en-US" sz="2400" dirty="0"/>
              <a:t>Target marketing</a:t>
            </a:r>
          </a:p>
          <a:p>
            <a:pPr lvl="1" algn="just">
              <a:lnSpc>
                <a:spcPct val="90000"/>
              </a:lnSpc>
              <a:buClr>
                <a:srgbClr val="0000CC"/>
              </a:buClr>
            </a:pPr>
            <a:r>
              <a:rPr lang="en-US" sz="2400" dirty="0"/>
              <a:t>Medical diagnosis</a:t>
            </a:r>
          </a:p>
          <a:p>
            <a:pPr lvl="1" algn="just">
              <a:lnSpc>
                <a:spcPct val="90000"/>
              </a:lnSpc>
              <a:buClr>
                <a:srgbClr val="0000CC"/>
              </a:buClr>
            </a:pPr>
            <a:r>
              <a:rPr lang="en-US" sz="2400" dirty="0"/>
              <a:t>Fraud detection</a:t>
            </a:r>
          </a:p>
        </p:txBody>
      </p:sp>
      <p:sp>
        <p:nvSpPr>
          <p:cNvPr id="1272835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8305800" cy="819150"/>
          </a:xfrm>
          <a:noFill/>
          <a:ln/>
        </p:spPr>
        <p:txBody>
          <a:bodyPr lIns="92075" tIns="46038" rIns="92075" bIns="46038" anchor="ctr"/>
          <a:lstStyle/>
          <a:p>
            <a:r>
              <a:rPr lang="en-US"/>
              <a:t>Classification vs. Prediction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cap="all" dirty="0" smtClean="0"/>
              <a:t>Decision Trees...(Example)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143000" y="1676400"/>
          <a:ext cx="6096002" cy="2646426"/>
        </p:xfrm>
        <a:graphic>
          <a:graphicData uri="http://schemas.openxmlformats.org/drawingml/2006/table">
            <a:tbl>
              <a:tblPr/>
              <a:tblGrid>
                <a:gridCol w="771407"/>
                <a:gridCol w="1064919"/>
                <a:gridCol w="1064919"/>
                <a:gridCol w="1064919"/>
                <a:gridCol w="1064919"/>
                <a:gridCol w="1064919"/>
              </a:tblGrid>
              <a:tr h="19040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 b="1" dirty="0">
                          <a:solidFill>
                            <a:srgbClr val="FFFFFF"/>
                          </a:solidFill>
                          <a:latin typeface="Liberation Serif"/>
                          <a:ea typeface="Calibri"/>
                          <a:cs typeface="Mangal"/>
                        </a:rPr>
                        <a:t>Day</a:t>
                      </a:r>
                      <a:endParaRPr lang="en-US" sz="11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7733" marR="67733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 b="1" dirty="0">
                          <a:solidFill>
                            <a:srgbClr val="FFFFFF"/>
                          </a:solidFill>
                          <a:latin typeface="Liberation Serif"/>
                          <a:ea typeface="Calibri"/>
                          <a:cs typeface="Mangal"/>
                        </a:rPr>
                        <a:t>Outlook</a:t>
                      </a:r>
                      <a:endParaRPr lang="en-US" sz="11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7733" marR="67733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  <a:latin typeface="Liberation Serif"/>
                          <a:ea typeface="Calibri"/>
                          <a:cs typeface="Mangal"/>
                        </a:rPr>
                        <a:t>Temperature</a:t>
                      </a:r>
                      <a:endParaRPr lang="en-US" sz="11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7733" marR="67733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  <a:latin typeface="Liberation Serif"/>
                          <a:ea typeface="Calibri"/>
                          <a:cs typeface="Mangal"/>
                        </a:rPr>
                        <a:t>Humidity</a:t>
                      </a:r>
                      <a:endParaRPr lang="en-US" sz="11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7733" marR="67733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  <a:latin typeface="Liberation Serif"/>
                          <a:ea typeface="Calibri"/>
                          <a:cs typeface="Mangal"/>
                        </a:rPr>
                        <a:t>Wind</a:t>
                      </a:r>
                      <a:endParaRPr lang="en-US" sz="11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7733" marR="67733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  <a:latin typeface="Liberation Serif"/>
                          <a:ea typeface="Calibri"/>
                          <a:cs typeface="Mangal"/>
                        </a:rPr>
                        <a:t>Play Tennis</a:t>
                      </a:r>
                      <a:endParaRPr lang="en-US" sz="11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7733" marR="67733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17309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 b="1">
                          <a:solidFill>
                            <a:srgbClr val="FFFFFF"/>
                          </a:solidFill>
                          <a:latin typeface="Liberation Serif"/>
                          <a:ea typeface="Calibri"/>
                          <a:cs typeface="Mangal"/>
                        </a:rPr>
                        <a:t>D1</a:t>
                      </a:r>
                      <a:endParaRPr lang="en-US" sz="11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7733" marR="67733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latin typeface="Liberation Serif"/>
                          <a:ea typeface="Calibri"/>
                          <a:cs typeface="Mangal"/>
                        </a:rPr>
                        <a:t>SUNNY</a:t>
                      </a:r>
                      <a:endParaRPr lang="en-US" sz="11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7733" marR="67733" marT="0" marB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BF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latin typeface="Liberation Serif"/>
                          <a:ea typeface="Calibri"/>
                          <a:cs typeface="Mangal"/>
                        </a:rPr>
                        <a:t>HOT</a:t>
                      </a:r>
                      <a:endParaRPr lang="en-US" sz="11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7733" marR="67733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BF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latin typeface="Liberation Serif"/>
                          <a:ea typeface="Calibri"/>
                          <a:cs typeface="Mangal"/>
                        </a:rPr>
                        <a:t>HIGH</a:t>
                      </a:r>
                      <a:endParaRPr lang="en-US" sz="11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7733" marR="67733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BF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latin typeface="Liberation Serif"/>
                          <a:ea typeface="Calibri"/>
                          <a:cs typeface="Mangal"/>
                        </a:rPr>
                        <a:t>WEAK</a:t>
                      </a:r>
                      <a:endParaRPr lang="en-US" sz="11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7733" marR="67733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BF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latin typeface="Liberation Serif"/>
                          <a:ea typeface="Calibri"/>
                          <a:cs typeface="Mangal"/>
                        </a:rPr>
                        <a:t>NO</a:t>
                      </a:r>
                      <a:endParaRPr lang="en-US" sz="11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7733" marR="67733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BFDE"/>
                    </a:solidFill>
                  </a:tcPr>
                </a:tc>
              </a:tr>
              <a:tr h="17309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 b="1">
                          <a:solidFill>
                            <a:srgbClr val="FFFFFF"/>
                          </a:solidFill>
                          <a:latin typeface="Liberation Serif"/>
                          <a:ea typeface="Calibri"/>
                          <a:cs typeface="Mangal"/>
                        </a:rPr>
                        <a:t>D2</a:t>
                      </a:r>
                      <a:endParaRPr lang="en-US" sz="11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7733" marR="67733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latin typeface="Liberation Serif"/>
                          <a:ea typeface="Calibri"/>
                          <a:cs typeface="Mangal"/>
                        </a:rPr>
                        <a:t>SUNNY</a:t>
                      </a:r>
                      <a:endParaRPr lang="en-US" sz="11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7733" marR="67733" marT="0" marB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latin typeface="Liberation Serif"/>
                          <a:ea typeface="Calibri"/>
                          <a:cs typeface="Mangal"/>
                        </a:rPr>
                        <a:t>HOT</a:t>
                      </a:r>
                      <a:endParaRPr lang="en-US" sz="11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7733" marR="67733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latin typeface="Liberation Serif"/>
                          <a:ea typeface="Calibri"/>
                          <a:cs typeface="Mangal"/>
                        </a:rPr>
                        <a:t>HIGH</a:t>
                      </a:r>
                      <a:endParaRPr lang="en-US" sz="11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7733" marR="67733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latin typeface="Liberation Serif"/>
                          <a:ea typeface="Calibri"/>
                          <a:cs typeface="Mangal"/>
                        </a:rPr>
                        <a:t>STRONG</a:t>
                      </a:r>
                      <a:endParaRPr lang="en-US" sz="11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7733" marR="67733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latin typeface="Liberation Serif"/>
                          <a:ea typeface="Calibri"/>
                          <a:cs typeface="Mangal"/>
                        </a:rPr>
                        <a:t>NO</a:t>
                      </a:r>
                      <a:endParaRPr lang="en-US" sz="11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7733" marR="67733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</a:tr>
              <a:tr h="17309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 b="1">
                          <a:solidFill>
                            <a:srgbClr val="FFFFFF"/>
                          </a:solidFill>
                          <a:latin typeface="Liberation Serif"/>
                          <a:ea typeface="Calibri"/>
                          <a:cs typeface="Mangal"/>
                        </a:rPr>
                        <a:t>D3</a:t>
                      </a:r>
                      <a:endParaRPr lang="en-US" sz="11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7733" marR="67733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latin typeface="Liberation Serif"/>
                          <a:ea typeface="Calibri"/>
                          <a:cs typeface="Mangal"/>
                        </a:rPr>
                        <a:t>OVERCAST</a:t>
                      </a:r>
                      <a:endParaRPr lang="en-US" sz="11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7733" marR="67733" marT="0" marB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BF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latin typeface="Liberation Serif"/>
                          <a:ea typeface="Calibri"/>
                          <a:cs typeface="Mangal"/>
                        </a:rPr>
                        <a:t>HOT</a:t>
                      </a:r>
                      <a:endParaRPr lang="en-US" sz="11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7733" marR="67733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BF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latin typeface="Liberation Serif"/>
                          <a:ea typeface="Calibri"/>
                          <a:cs typeface="Mangal"/>
                        </a:rPr>
                        <a:t>HIGH</a:t>
                      </a:r>
                      <a:endParaRPr lang="en-US" sz="11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7733" marR="67733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BF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latin typeface="Liberation Serif"/>
                          <a:ea typeface="Calibri"/>
                          <a:cs typeface="Mangal"/>
                        </a:rPr>
                        <a:t>WEAK</a:t>
                      </a:r>
                      <a:endParaRPr lang="en-US" sz="11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7733" marR="67733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BF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latin typeface="Liberation Serif"/>
                          <a:ea typeface="Calibri"/>
                          <a:cs typeface="Mangal"/>
                        </a:rPr>
                        <a:t>YES</a:t>
                      </a:r>
                      <a:endParaRPr lang="en-US" sz="11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7733" marR="67733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BFDE"/>
                    </a:solidFill>
                  </a:tcPr>
                </a:tc>
              </a:tr>
              <a:tr h="17309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 b="1">
                          <a:solidFill>
                            <a:srgbClr val="FFFFFF"/>
                          </a:solidFill>
                          <a:latin typeface="Liberation Serif"/>
                          <a:ea typeface="Calibri"/>
                          <a:cs typeface="Mangal"/>
                        </a:rPr>
                        <a:t>D4</a:t>
                      </a:r>
                      <a:endParaRPr lang="en-US" sz="11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7733" marR="67733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latin typeface="Liberation Serif"/>
                          <a:ea typeface="Calibri"/>
                          <a:cs typeface="Mangal"/>
                        </a:rPr>
                        <a:t>RAIN</a:t>
                      </a:r>
                      <a:endParaRPr lang="en-US" sz="11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7733" marR="67733" marT="0" marB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latin typeface="Liberation Serif"/>
                          <a:ea typeface="Calibri"/>
                          <a:cs typeface="Mangal"/>
                        </a:rPr>
                        <a:t>MILD</a:t>
                      </a:r>
                      <a:endParaRPr lang="en-US" sz="11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7733" marR="67733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latin typeface="Liberation Serif"/>
                          <a:ea typeface="Calibri"/>
                          <a:cs typeface="Mangal"/>
                        </a:rPr>
                        <a:t>HIGH</a:t>
                      </a:r>
                      <a:endParaRPr lang="en-US" sz="11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7733" marR="67733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latin typeface="Liberation Serif"/>
                          <a:ea typeface="Calibri"/>
                          <a:cs typeface="Mangal"/>
                        </a:rPr>
                        <a:t>WEAK</a:t>
                      </a:r>
                      <a:endParaRPr lang="en-US" sz="11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7733" marR="67733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latin typeface="Liberation Serif"/>
                          <a:ea typeface="Calibri"/>
                          <a:cs typeface="Mangal"/>
                        </a:rPr>
                        <a:t>YES</a:t>
                      </a:r>
                      <a:endParaRPr lang="en-US" sz="11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7733" marR="67733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</a:tr>
              <a:tr h="17309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 b="1">
                          <a:solidFill>
                            <a:srgbClr val="FFFFFF"/>
                          </a:solidFill>
                          <a:latin typeface="Liberation Serif"/>
                          <a:ea typeface="Calibri"/>
                          <a:cs typeface="Mangal"/>
                        </a:rPr>
                        <a:t>D5</a:t>
                      </a:r>
                      <a:endParaRPr lang="en-US" sz="11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7733" marR="67733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latin typeface="Liberation Serif"/>
                          <a:ea typeface="Calibri"/>
                          <a:cs typeface="Mangal"/>
                        </a:rPr>
                        <a:t>RAIN</a:t>
                      </a:r>
                      <a:endParaRPr lang="en-US" sz="11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7733" marR="67733" marT="0" marB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BF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latin typeface="Liberation Serif"/>
                          <a:ea typeface="Calibri"/>
                          <a:cs typeface="Mangal"/>
                        </a:rPr>
                        <a:t>COOL</a:t>
                      </a:r>
                      <a:endParaRPr lang="en-US" sz="11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7733" marR="67733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BF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latin typeface="Liberation Serif"/>
                          <a:ea typeface="Calibri"/>
                          <a:cs typeface="Mangal"/>
                        </a:rPr>
                        <a:t>NORMAL</a:t>
                      </a:r>
                      <a:endParaRPr lang="en-US" sz="11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7733" marR="67733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BF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latin typeface="Liberation Serif"/>
                          <a:ea typeface="Calibri"/>
                          <a:cs typeface="Mangal"/>
                        </a:rPr>
                        <a:t>WEAK</a:t>
                      </a:r>
                      <a:endParaRPr lang="en-US" sz="11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7733" marR="67733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BF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latin typeface="Liberation Serif"/>
                          <a:ea typeface="Calibri"/>
                          <a:cs typeface="Mangal"/>
                        </a:rPr>
                        <a:t>YES</a:t>
                      </a:r>
                      <a:endParaRPr lang="en-US" sz="11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7733" marR="67733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BFDE"/>
                    </a:solidFill>
                  </a:tcPr>
                </a:tc>
              </a:tr>
              <a:tr h="17309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 b="1">
                          <a:solidFill>
                            <a:srgbClr val="FFFFFF"/>
                          </a:solidFill>
                          <a:latin typeface="Liberation Serif"/>
                          <a:ea typeface="Calibri"/>
                          <a:cs typeface="Mangal"/>
                        </a:rPr>
                        <a:t>D6</a:t>
                      </a:r>
                      <a:endParaRPr lang="en-US" sz="11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7733" marR="67733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latin typeface="Liberation Serif"/>
                          <a:ea typeface="Calibri"/>
                          <a:cs typeface="Mangal"/>
                        </a:rPr>
                        <a:t>RAIN</a:t>
                      </a:r>
                      <a:endParaRPr lang="en-US" sz="11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7733" marR="67733" marT="0" marB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latin typeface="Liberation Serif"/>
                          <a:ea typeface="Calibri"/>
                          <a:cs typeface="Mangal"/>
                        </a:rPr>
                        <a:t>COOL</a:t>
                      </a:r>
                      <a:endParaRPr lang="en-US" sz="11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7733" marR="67733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latin typeface="Liberation Serif"/>
                          <a:ea typeface="Calibri"/>
                          <a:cs typeface="Mangal"/>
                        </a:rPr>
                        <a:t>NORMAL</a:t>
                      </a:r>
                      <a:endParaRPr lang="en-US" sz="11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7733" marR="67733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latin typeface="Liberation Serif"/>
                          <a:ea typeface="Calibri"/>
                          <a:cs typeface="Mangal"/>
                        </a:rPr>
                        <a:t>STRONG</a:t>
                      </a:r>
                      <a:endParaRPr lang="en-US" sz="11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7733" marR="67733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latin typeface="Liberation Serif"/>
                          <a:ea typeface="Calibri"/>
                          <a:cs typeface="Mangal"/>
                        </a:rPr>
                        <a:t>NO</a:t>
                      </a:r>
                      <a:endParaRPr lang="en-US" sz="11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7733" marR="67733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</a:tr>
              <a:tr h="17309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 b="1">
                          <a:solidFill>
                            <a:srgbClr val="FFFFFF"/>
                          </a:solidFill>
                          <a:latin typeface="Liberation Serif"/>
                          <a:ea typeface="Calibri"/>
                          <a:cs typeface="Mangal"/>
                        </a:rPr>
                        <a:t>D7</a:t>
                      </a:r>
                      <a:endParaRPr lang="en-US" sz="11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7733" marR="67733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latin typeface="Liberation Serif"/>
                          <a:ea typeface="Calibri"/>
                          <a:cs typeface="Mangal"/>
                        </a:rPr>
                        <a:t>OVERCAST</a:t>
                      </a:r>
                      <a:endParaRPr lang="en-US" sz="11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7733" marR="67733" marT="0" marB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BF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latin typeface="Liberation Serif"/>
                          <a:ea typeface="Calibri"/>
                          <a:cs typeface="Mangal"/>
                        </a:rPr>
                        <a:t>COOL</a:t>
                      </a:r>
                      <a:endParaRPr lang="en-US" sz="11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7733" marR="67733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BF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latin typeface="Liberation Serif"/>
                          <a:ea typeface="Calibri"/>
                          <a:cs typeface="Mangal"/>
                        </a:rPr>
                        <a:t>NORMAL</a:t>
                      </a:r>
                      <a:endParaRPr lang="en-US" sz="11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7733" marR="67733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BF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latin typeface="Liberation Serif"/>
                          <a:ea typeface="Calibri"/>
                          <a:cs typeface="Mangal"/>
                        </a:rPr>
                        <a:t>STRONG</a:t>
                      </a:r>
                      <a:endParaRPr lang="en-US" sz="11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7733" marR="67733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BF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latin typeface="Liberation Serif"/>
                          <a:ea typeface="Calibri"/>
                          <a:cs typeface="Mangal"/>
                        </a:rPr>
                        <a:t>YES</a:t>
                      </a:r>
                      <a:endParaRPr lang="en-US" sz="11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7733" marR="67733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BFDE"/>
                    </a:solidFill>
                  </a:tcPr>
                </a:tc>
              </a:tr>
              <a:tr h="17309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 b="1">
                          <a:solidFill>
                            <a:srgbClr val="FFFFFF"/>
                          </a:solidFill>
                          <a:latin typeface="Liberation Serif"/>
                          <a:ea typeface="Calibri"/>
                          <a:cs typeface="Mangal"/>
                        </a:rPr>
                        <a:t>D8</a:t>
                      </a:r>
                      <a:endParaRPr lang="en-US" sz="11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7733" marR="67733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latin typeface="Liberation Serif"/>
                          <a:ea typeface="Calibri"/>
                          <a:cs typeface="Mangal"/>
                        </a:rPr>
                        <a:t>SUNNY</a:t>
                      </a:r>
                      <a:endParaRPr lang="en-US" sz="11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7733" marR="67733" marT="0" marB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latin typeface="Liberation Serif"/>
                          <a:ea typeface="Calibri"/>
                          <a:cs typeface="Mangal"/>
                        </a:rPr>
                        <a:t>MILD</a:t>
                      </a:r>
                      <a:endParaRPr lang="en-US" sz="11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7733" marR="67733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latin typeface="Liberation Serif"/>
                          <a:ea typeface="Calibri"/>
                          <a:cs typeface="Mangal"/>
                        </a:rPr>
                        <a:t>HIGH</a:t>
                      </a:r>
                      <a:endParaRPr lang="en-US" sz="11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7733" marR="67733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latin typeface="Liberation Serif"/>
                          <a:ea typeface="Calibri"/>
                          <a:cs typeface="Mangal"/>
                        </a:rPr>
                        <a:t>WEAK</a:t>
                      </a:r>
                      <a:endParaRPr lang="en-US" sz="11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7733" marR="67733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latin typeface="Liberation Serif"/>
                          <a:ea typeface="Calibri"/>
                          <a:cs typeface="Mangal"/>
                        </a:rPr>
                        <a:t>NO</a:t>
                      </a:r>
                      <a:endParaRPr lang="en-US" sz="11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7733" marR="67733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</a:tr>
              <a:tr h="17309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 b="1">
                          <a:solidFill>
                            <a:srgbClr val="FFFFFF"/>
                          </a:solidFill>
                          <a:latin typeface="Liberation Serif"/>
                          <a:ea typeface="Calibri"/>
                          <a:cs typeface="Mangal"/>
                        </a:rPr>
                        <a:t>D9</a:t>
                      </a:r>
                      <a:endParaRPr lang="en-US" sz="11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7733" marR="67733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 dirty="0">
                          <a:latin typeface="Liberation Serif"/>
                          <a:ea typeface="Calibri"/>
                          <a:cs typeface="Mangal"/>
                        </a:rPr>
                        <a:t>SUNNY</a:t>
                      </a:r>
                      <a:endParaRPr lang="en-US" sz="11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7733" marR="67733" marT="0" marB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BF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latin typeface="Liberation Serif"/>
                          <a:ea typeface="Calibri"/>
                          <a:cs typeface="Mangal"/>
                        </a:rPr>
                        <a:t>COOL</a:t>
                      </a:r>
                      <a:endParaRPr lang="en-US" sz="11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7733" marR="67733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BF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latin typeface="Liberation Serif"/>
                          <a:ea typeface="Calibri"/>
                          <a:cs typeface="Mangal"/>
                        </a:rPr>
                        <a:t>NORMAL</a:t>
                      </a:r>
                      <a:endParaRPr lang="en-US" sz="11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7733" marR="67733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BF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latin typeface="Liberation Serif"/>
                          <a:ea typeface="Calibri"/>
                          <a:cs typeface="Mangal"/>
                        </a:rPr>
                        <a:t>WEAK</a:t>
                      </a:r>
                      <a:endParaRPr lang="en-US" sz="11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7733" marR="67733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BF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latin typeface="Liberation Serif"/>
                          <a:ea typeface="Calibri"/>
                          <a:cs typeface="Mangal"/>
                        </a:rPr>
                        <a:t>YES</a:t>
                      </a:r>
                      <a:endParaRPr lang="en-US" sz="11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7733" marR="67733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BFDE"/>
                    </a:solidFill>
                  </a:tcPr>
                </a:tc>
              </a:tr>
              <a:tr h="17309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 b="1">
                          <a:solidFill>
                            <a:srgbClr val="FFFFFF"/>
                          </a:solidFill>
                          <a:latin typeface="Liberation Serif"/>
                          <a:ea typeface="Calibri"/>
                          <a:cs typeface="Mangal"/>
                        </a:rPr>
                        <a:t>D10</a:t>
                      </a:r>
                      <a:endParaRPr lang="en-US" sz="11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7733" marR="67733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latin typeface="Liberation Serif"/>
                          <a:ea typeface="Calibri"/>
                          <a:cs typeface="Mangal"/>
                        </a:rPr>
                        <a:t>RAIN</a:t>
                      </a:r>
                      <a:endParaRPr lang="en-US" sz="11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7733" marR="67733" marT="0" marB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latin typeface="Liberation Serif"/>
                          <a:ea typeface="Calibri"/>
                          <a:cs typeface="Mangal"/>
                        </a:rPr>
                        <a:t>MILD</a:t>
                      </a:r>
                      <a:endParaRPr lang="en-US" sz="11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7733" marR="67733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latin typeface="Liberation Serif"/>
                          <a:ea typeface="Calibri"/>
                          <a:cs typeface="Mangal"/>
                        </a:rPr>
                        <a:t>NORMAL</a:t>
                      </a:r>
                      <a:endParaRPr lang="en-US" sz="11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7733" marR="67733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latin typeface="Liberation Serif"/>
                          <a:ea typeface="Calibri"/>
                          <a:cs typeface="Mangal"/>
                        </a:rPr>
                        <a:t>WEAK</a:t>
                      </a:r>
                      <a:endParaRPr lang="en-US" sz="11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7733" marR="67733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latin typeface="Liberation Serif"/>
                          <a:ea typeface="Calibri"/>
                          <a:cs typeface="Mangal"/>
                        </a:rPr>
                        <a:t>YES</a:t>
                      </a:r>
                      <a:endParaRPr lang="en-US" sz="11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7733" marR="67733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</a:tr>
              <a:tr h="17309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 b="1">
                          <a:solidFill>
                            <a:srgbClr val="FFFFFF"/>
                          </a:solidFill>
                          <a:latin typeface="Liberation Serif"/>
                          <a:ea typeface="Calibri"/>
                          <a:cs typeface="Mangal"/>
                        </a:rPr>
                        <a:t>D11</a:t>
                      </a:r>
                      <a:endParaRPr lang="en-US" sz="11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7733" marR="67733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latin typeface="Liberation Serif"/>
                          <a:ea typeface="Calibri"/>
                          <a:cs typeface="Mangal"/>
                        </a:rPr>
                        <a:t>SUNNY</a:t>
                      </a:r>
                      <a:endParaRPr lang="en-US" sz="11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7733" marR="67733" marT="0" marB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BF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latin typeface="Liberation Serif"/>
                          <a:ea typeface="Calibri"/>
                          <a:cs typeface="Mangal"/>
                        </a:rPr>
                        <a:t>MILD</a:t>
                      </a:r>
                      <a:endParaRPr lang="en-US" sz="11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7733" marR="67733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BF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latin typeface="Liberation Serif"/>
                          <a:ea typeface="Calibri"/>
                          <a:cs typeface="Mangal"/>
                        </a:rPr>
                        <a:t>NORMAL</a:t>
                      </a:r>
                      <a:endParaRPr lang="en-US" sz="11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7733" marR="67733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BF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latin typeface="Liberation Serif"/>
                          <a:ea typeface="Calibri"/>
                          <a:cs typeface="Mangal"/>
                        </a:rPr>
                        <a:t>STRONG</a:t>
                      </a:r>
                      <a:endParaRPr lang="en-US" sz="11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7733" marR="67733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BF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latin typeface="Liberation Serif"/>
                          <a:ea typeface="Calibri"/>
                          <a:cs typeface="Mangal"/>
                        </a:rPr>
                        <a:t>YES</a:t>
                      </a:r>
                      <a:endParaRPr lang="en-US" sz="11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7733" marR="67733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BFDE"/>
                    </a:solidFill>
                  </a:tcPr>
                </a:tc>
              </a:tr>
              <a:tr h="17309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 b="1">
                          <a:solidFill>
                            <a:srgbClr val="FFFFFF"/>
                          </a:solidFill>
                          <a:latin typeface="Liberation Serif"/>
                          <a:ea typeface="Calibri"/>
                          <a:cs typeface="Mangal"/>
                        </a:rPr>
                        <a:t>D12</a:t>
                      </a:r>
                      <a:endParaRPr lang="en-US" sz="11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7733" marR="67733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latin typeface="Liberation Serif"/>
                          <a:ea typeface="Calibri"/>
                          <a:cs typeface="Mangal"/>
                        </a:rPr>
                        <a:t>OVERCAST</a:t>
                      </a:r>
                      <a:endParaRPr lang="en-US" sz="11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7733" marR="67733" marT="0" marB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latin typeface="Liberation Serif"/>
                          <a:ea typeface="Calibri"/>
                          <a:cs typeface="Mangal"/>
                        </a:rPr>
                        <a:t>MILD</a:t>
                      </a:r>
                      <a:endParaRPr lang="en-US" sz="11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7733" marR="67733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latin typeface="Liberation Serif"/>
                          <a:ea typeface="Calibri"/>
                          <a:cs typeface="Mangal"/>
                        </a:rPr>
                        <a:t>HIGH</a:t>
                      </a:r>
                      <a:endParaRPr lang="en-US" sz="11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7733" marR="67733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latin typeface="Liberation Serif"/>
                          <a:ea typeface="Calibri"/>
                          <a:cs typeface="Mangal"/>
                        </a:rPr>
                        <a:t>STRONG</a:t>
                      </a:r>
                      <a:endParaRPr lang="en-US" sz="11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7733" marR="67733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latin typeface="Liberation Serif"/>
                          <a:ea typeface="Calibri"/>
                          <a:cs typeface="Mangal"/>
                        </a:rPr>
                        <a:t>YES</a:t>
                      </a:r>
                      <a:endParaRPr lang="en-US" sz="11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7733" marR="67733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</a:tr>
              <a:tr h="17309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 b="1">
                          <a:solidFill>
                            <a:srgbClr val="FFFFFF"/>
                          </a:solidFill>
                          <a:latin typeface="Liberation Serif"/>
                          <a:ea typeface="Calibri"/>
                          <a:cs typeface="Mangal"/>
                        </a:rPr>
                        <a:t>D13</a:t>
                      </a:r>
                      <a:endParaRPr lang="en-US" sz="11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7733" marR="67733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latin typeface="Liberation Serif"/>
                          <a:ea typeface="Calibri"/>
                          <a:cs typeface="Mangal"/>
                        </a:rPr>
                        <a:t>OVERCAST</a:t>
                      </a:r>
                      <a:endParaRPr lang="en-US" sz="11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7733" marR="67733" marT="0" marB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BF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 dirty="0">
                          <a:latin typeface="Liberation Serif"/>
                          <a:ea typeface="Calibri"/>
                          <a:cs typeface="Mangal"/>
                        </a:rPr>
                        <a:t>HOT</a:t>
                      </a:r>
                      <a:endParaRPr lang="en-US" sz="11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7733" marR="67733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BF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latin typeface="Liberation Serif"/>
                          <a:ea typeface="Calibri"/>
                          <a:cs typeface="Mangal"/>
                        </a:rPr>
                        <a:t>NORMAL</a:t>
                      </a:r>
                      <a:endParaRPr lang="en-US" sz="11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7733" marR="67733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BF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latin typeface="Liberation Serif"/>
                          <a:ea typeface="Calibri"/>
                          <a:cs typeface="Mangal"/>
                        </a:rPr>
                        <a:t>WEAK</a:t>
                      </a:r>
                      <a:endParaRPr lang="en-US" sz="11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7733" marR="67733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BF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latin typeface="Liberation Serif"/>
                          <a:ea typeface="Calibri"/>
                          <a:cs typeface="Mangal"/>
                        </a:rPr>
                        <a:t>YES</a:t>
                      </a:r>
                      <a:endParaRPr lang="en-US" sz="11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7733" marR="67733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BFDE"/>
                    </a:solidFill>
                  </a:tcPr>
                </a:tc>
              </a:tr>
              <a:tr h="17309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 b="1">
                          <a:solidFill>
                            <a:srgbClr val="FFFFFF"/>
                          </a:solidFill>
                          <a:latin typeface="Liberation Serif"/>
                          <a:ea typeface="Calibri"/>
                          <a:cs typeface="Mangal"/>
                        </a:rPr>
                        <a:t>D14</a:t>
                      </a:r>
                      <a:endParaRPr lang="en-US" sz="11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7733" marR="67733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latin typeface="Liberation Serif"/>
                          <a:ea typeface="Calibri"/>
                          <a:cs typeface="Mangal"/>
                        </a:rPr>
                        <a:t>RAIN</a:t>
                      </a:r>
                      <a:endParaRPr lang="en-US" sz="11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7733" marR="67733" marT="0" marB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latin typeface="Liberation Serif"/>
                          <a:ea typeface="Calibri"/>
                          <a:cs typeface="Mangal"/>
                        </a:rPr>
                        <a:t>MILD</a:t>
                      </a:r>
                      <a:endParaRPr lang="en-US" sz="11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7733" marR="67733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latin typeface="Liberation Serif"/>
                          <a:ea typeface="Calibri"/>
                          <a:cs typeface="Mangal"/>
                        </a:rPr>
                        <a:t>HIGH</a:t>
                      </a:r>
                      <a:endParaRPr lang="en-US" sz="11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7733" marR="67733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latin typeface="Liberation Serif"/>
                          <a:ea typeface="Calibri"/>
                          <a:cs typeface="Mangal"/>
                        </a:rPr>
                        <a:t>STRONG</a:t>
                      </a:r>
                      <a:endParaRPr lang="en-US" sz="11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7733" marR="67733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 dirty="0">
                          <a:latin typeface="Liberation Serif"/>
                          <a:ea typeface="Calibri"/>
                          <a:cs typeface="Mangal"/>
                        </a:rPr>
                        <a:t>NO</a:t>
                      </a:r>
                      <a:endParaRPr lang="en-US" sz="11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7733" marR="67733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95400" y="4648200"/>
            <a:ext cx="3352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Outlook &lt;sunny, overcast, rain&gt;</a:t>
            </a:r>
          </a:p>
          <a:p>
            <a:pPr algn="just"/>
            <a:r>
              <a:rPr lang="en-US" dirty="0"/>
              <a:t>Temperature &lt;hot, mild, cool&gt;</a:t>
            </a:r>
          </a:p>
          <a:p>
            <a:pPr algn="just"/>
            <a:r>
              <a:rPr lang="en-US" dirty="0"/>
              <a:t>Humidity &lt;high, normal&gt;</a:t>
            </a:r>
          </a:p>
          <a:p>
            <a:pPr algn="just"/>
            <a:r>
              <a:rPr lang="en-US" dirty="0"/>
              <a:t>Wind &lt;weak, strong&gt;</a:t>
            </a:r>
          </a:p>
          <a:p>
            <a:pPr algn="just"/>
            <a:r>
              <a:rPr lang="en-US" dirty="0"/>
              <a:t>Play Tennis &lt;no, yes&gt;</a:t>
            </a:r>
          </a:p>
          <a:p>
            <a:pPr algn="just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FC2D5-1ED7-49DB-A3DD-7D431017ED36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0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0589" name="Shape 160058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1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rmAutofit fontScale="90000"/>
          </a:bodyPr>
          <a:lstStyle/>
          <a:p>
            <a:pPr marL="0" lvl="0" indent="-27940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BUILDING DECISION TREE</a:t>
            </a:r>
          </a:p>
        </p:txBody>
      </p:sp>
      <p:sp>
        <p:nvSpPr>
          <p:cNvPr id="1600590" name="Shape 1600590"/>
          <p:cNvSpPr/>
          <p:nvPr/>
        </p:nvSpPr>
        <p:spPr>
          <a:xfrm>
            <a:off x="375150" y="1181175"/>
            <a:ext cx="8229600" cy="48768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11430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0591" name="Shape 1600591"/>
          <p:cNvSpPr/>
          <p:nvPr/>
        </p:nvSpPr>
        <p:spPr>
          <a:xfrm>
            <a:off x="3876556" y="1143000"/>
            <a:ext cx="1219200" cy="381000"/>
          </a:xfrm>
          <a:prstGeom prst="rect">
            <a:avLst/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w="9525" cap="flat" cmpd="sng">
            <a:solidFill>
              <a:srgbClr val="45A9C4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1905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Humidity</a:t>
            </a:r>
          </a:p>
        </p:txBody>
      </p:sp>
      <p:sp>
        <p:nvSpPr>
          <p:cNvPr id="1600592" name="Shape 1600592"/>
          <p:cNvSpPr txBox="1"/>
          <p:nvPr/>
        </p:nvSpPr>
        <p:spPr>
          <a:xfrm>
            <a:off x="2057400" y="1981200"/>
            <a:ext cx="1715400" cy="276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-1905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d1,d2,d3,d4,d8,d12,d14</a:t>
            </a:r>
          </a:p>
        </p:txBody>
      </p:sp>
      <p:sp>
        <p:nvSpPr>
          <p:cNvPr id="1600593" name="Shape 1600593"/>
          <p:cNvSpPr txBox="1"/>
          <p:nvPr/>
        </p:nvSpPr>
        <p:spPr>
          <a:xfrm>
            <a:off x="5172179" y="1981200"/>
            <a:ext cx="1794000" cy="276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-1905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d5,d6,d7,d9,d10,d11,d13</a:t>
            </a:r>
          </a:p>
        </p:txBody>
      </p:sp>
      <p:sp>
        <p:nvSpPr>
          <p:cNvPr id="1600594" name="Shape 1600594"/>
          <p:cNvSpPr/>
          <p:nvPr/>
        </p:nvSpPr>
        <p:spPr>
          <a:xfrm>
            <a:off x="2514600" y="2286000"/>
            <a:ext cx="762000" cy="381000"/>
          </a:xfrm>
          <a:prstGeom prst="rect">
            <a:avLst/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w="9525" cap="flat" cmpd="sng">
            <a:solidFill>
              <a:srgbClr val="45A9C4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1905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Wind</a:t>
            </a:r>
          </a:p>
        </p:txBody>
      </p:sp>
      <p:sp>
        <p:nvSpPr>
          <p:cNvPr id="1600595" name="Shape 1600595"/>
          <p:cNvSpPr txBox="1"/>
          <p:nvPr/>
        </p:nvSpPr>
        <p:spPr>
          <a:xfrm>
            <a:off x="1600200" y="3200400"/>
            <a:ext cx="907500" cy="276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-1905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d2,d12,d14</a:t>
            </a:r>
          </a:p>
        </p:txBody>
      </p:sp>
      <p:sp>
        <p:nvSpPr>
          <p:cNvPr id="1600596" name="Shape 1600596"/>
          <p:cNvSpPr txBox="1"/>
          <p:nvPr/>
        </p:nvSpPr>
        <p:spPr>
          <a:xfrm>
            <a:off x="3276600" y="3200400"/>
            <a:ext cx="952500" cy="276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-1905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d1,d3,d4,d8</a:t>
            </a:r>
          </a:p>
        </p:txBody>
      </p:sp>
      <p:cxnSp>
        <p:nvCxnSpPr>
          <p:cNvPr id="1600597" name="Shape 1600597"/>
          <p:cNvCxnSpPr>
            <a:stCxn id="1600591" idx="2"/>
            <a:endCxn id="1600592" idx="0"/>
          </p:cNvCxnSpPr>
          <p:nvPr/>
        </p:nvCxnSpPr>
        <p:spPr>
          <a:xfrm flipH="1">
            <a:off x="2915056" y="1524000"/>
            <a:ext cx="1571100" cy="4572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00598" name="Shape 1600598"/>
          <p:cNvCxnSpPr>
            <a:stCxn id="1600591" idx="2"/>
            <a:endCxn id="1600593" idx="0"/>
          </p:cNvCxnSpPr>
          <p:nvPr/>
        </p:nvCxnSpPr>
        <p:spPr>
          <a:xfrm>
            <a:off x="4486156" y="1524000"/>
            <a:ext cx="1583100" cy="4572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00599" name="Shape 1600599"/>
          <p:cNvSpPr txBox="1"/>
          <p:nvPr/>
        </p:nvSpPr>
        <p:spPr>
          <a:xfrm>
            <a:off x="3189202" y="1551801"/>
            <a:ext cx="468300" cy="276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-1905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200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</a:t>
            </a:r>
          </a:p>
        </p:txBody>
      </p:sp>
      <p:sp>
        <p:nvSpPr>
          <p:cNvPr id="1600600" name="Shape 1600600"/>
          <p:cNvSpPr txBox="1"/>
          <p:nvPr/>
        </p:nvSpPr>
        <p:spPr>
          <a:xfrm>
            <a:off x="5334000" y="1551801"/>
            <a:ext cx="646200" cy="276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-1905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200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normal</a:t>
            </a:r>
          </a:p>
        </p:txBody>
      </p:sp>
      <p:cxnSp>
        <p:nvCxnSpPr>
          <p:cNvPr id="1600601" name="Shape 1600601"/>
          <p:cNvCxnSpPr>
            <a:stCxn id="1600594" idx="2"/>
            <a:endCxn id="1600595" idx="0"/>
          </p:cNvCxnSpPr>
          <p:nvPr/>
        </p:nvCxnSpPr>
        <p:spPr>
          <a:xfrm flipH="1">
            <a:off x="2054100" y="2667000"/>
            <a:ext cx="841500" cy="5334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00602" name="Shape 1600602"/>
          <p:cNvCxnSpPr>
            <a:stCxn id="1600594" idx="2"/>
            <a:endCxn id="1600596" idx="0"/>
          </p:cNvCxnSpPr>
          <p:nvPr/>
        </p:nvCxnSpPr>
        <p:spPr>
          <a:xfrm>
            <a:off x="2895600" y="2667000"/>
            <a:ext cx="857400" cy="5334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00603" name="Shape 1600603"/>
          <p:cNvSpPr txBox="1"/>
          <p:nvPr/>
        </p:nvSpPr>
        <p:spPr>
          <a:xfrm>
            <a:off x="1828800" y="2743200"/>
            <a:ext cx="596400" cy="276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-1905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200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strong</a:t>
            </a:r>
          </a:p>
        </p:txBody>
      </p:sp>
      <p:sp>
        <p:nvSpPr>
          <p:cNvPr id="1600604" name="Shape 1600604"/>
          <p:cNvSpPr txBox="1"/>
          <p:nvPr/>
        </p:nvSpPr>
        <p:spPr>
          <a:xfrm>
            <a:off x="3352800" y="2743200"/>
            <a:ext cx="609600" cy="276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-1905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200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weak</a:t>
            </a:r>
          </a:p>
        </p:txBody>
      </p:sp>
      <p:sp>
        <p:nvSpPr>
          <p:cNvPr id="1600605" name="Shape 1600605"/>
          <p:cNvSpPr/>
          <p:nvPr/>
        </p:nvSpPr>
        <p:spPr>
          <a:xfrm>
            <a:off x="1600200" y="3505200"/>
            <a:ext cx="838200" cy="381000"/>
          </a:xfrm>
          <a:prstGeom prst="rect">
            <a:avLst/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w="9525" cap="flat" cmpd="sng">
            <a:solidFill>
              <a:srgbClr val="45A9C4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1905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Outlook</a:t>
            </a:r>
          </a:p>
        </p:txBody>
      </p:sp>
      <p:sp>
        <p:nvSpPr>
          <p:cNvPr id="1600606" name="Shape 1600606"/>
          <p:cNvSpPr txBox="1"/>
          <p:nvPr/>
        </p:nvSpPr>
        <p:spPr>
          <a:xfrm>
            <a:off x="838200" y="4495800"/>
            <a:ext cx="343500" cy="276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-1905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d2</a:t>
            </a:r>
          </a:p>
        </p:txBody>
      </p:sp>
      <p:sp>
        <p:nvSpPr>
          <p:cNvPr id="1600607" name="Shape 1600607"/>
          <p:cNvSpPr txBox="1"/>
          <p:nvPr/>
        </p:nvSpPr>
        <p:spPr>
          <a:xfrm>
            <a:off x="2438400" y="4495800"/>
            <a:ext cx="421800" cy="276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-1905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d12</a:t>
            </a:r>
          </a:p>
        </p:txBody>
      </p:sp>
      <p:cxnSp>
        <p:nvCxnSpPr>
          <p:cNvPr id="1600608" name="Shape 1600608"/>
          <p:cNvCxnSpPr>
            <a:stCxn id="1600605" idx="2"/>
            <a:endCxn id="1600606" idx="0"/>
          </p:cNvCxnSpPr>
          <p:nvPr/>
        </p:nvCxnSpPr>
        <p:spPr>
          <a:xfrm flipH="1">
            <a:off x="1009800" y="3886200"/>
            <a:ext cx="1009500" cy="6096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00609" name="Shape 1600609"/>
          <p:cNvCxnSpPr>
            <a:stCxn id="1600605" idx="2"/>
            <a:endCxn id="1600607" idx="0"/>
          </p:cNvCxnSpPr>
          <p:nvPr/>
        </p:nvCxnSpPr>
        <p:spPr>
          <a:xfrm>
            <a:off x="2019300" y="3886200"/>
            <a:ext cx="630000" cy="6096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00610" name="Shape 1600610"/>
          <p:cNvSpPr txBox="1"/>
          <p:nvPr/>
        </p:nvSpPr>
        <p:spPr>
          <a:xfrm>
            <a:off x="914400" y="4038600"/>
            <a:ext cx="564900" cy="276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-1905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200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sunny</a:t>
            </a:r>
          </a:p>
        </p:txBody>
      </p:sp>
      <p:sp>
        <p:nvSpPr>
          <p:cNvPr id="1600611" name="Shape 1600611"/>
          <p:cNvSpPr txBox="1"/>
          <p:nvPr/>
        </p:nvSpPr>
        <p:spPr>
          <a:xfrm>
            <a:off x="2405990" y="4066401"/>
            <a:ext cx="718200" cy="276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-1905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200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overcast</a:t>
            </a:r>
          </a:p>
        </p:txBody>
      </p:sp>
      <p:sp>
        <p:nvSpPr>
          <p:cNvPr id="1600612" name="Shape 1600612"/>
          <p:cNvSpPr txBox="1"/>
          <p:nvPr/>
        </p:nvSpPr>
        <p:spPr>
          <a:xfrm>
            <a:off x="1447800" y="4800600"/>
            <a:ext cx="425100" cy="276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-1905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d14</a:t>
            </a:r>
          </a:p>
        </p:txBody>
      </p:sp>
      <p:cxnSp>
        <p:nvCxnSpPr>
          <p:cNvPr id="1600613" name="Shape 1600613"/>
          <p:cNvCxnSpPr>
            <a:stCxn id="1600605" idx="2"/>
            <a:endCxn id="1600612" idx="0"/>
          </p:cNvCxnSpPr>
          <p:nvPr/>
        </p:nvCxnSpPr>
        <p:spPr>
          <a:xfrm flipH="1">
            <a:off x="1660500" y="3886200"/>
            <a:ext cx="358800" cy="9144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00614" name="Shape 1600614"/>
          <p:cNvSpPr txBox="1"/>
          <p:nvPr/>
        </p:nvSpPr>
        <p:spPr>
          <a:xfrm>
            <a:off x="1447800" y="4191000"/>
            <a:ext cx="441000" cy="276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-1905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200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rain</a:t>
            </a:r>
          </a:p>
        </p:txBody>
      </p:sp>
      <p:sp>
        <p:nvSpPr>
          <p:cNvPr id="1600615" name="Shape 1600615"/>
          <p:cNvSpPr/>
          <p:nvPr/>
        </p:nvSpPr>
        <p:spPr>
          <a:xfrm>
            <a:off x="609600" y="4800600"/>
            <a:ext cx="619200" cy="304800"/>
          </a:xfrm>
          <a:prstGeom prst="ellipse">
            <a:avLst/>
          </a:prstGeom>
          <a:gradFill>
            <a:gsLst>
              <a:gs pos="0">
                <a:srgbClr val="992D2B"/>
              </a:gs>
              <a:gs pos="80000">
                <a:srgbClr val="C93D39"/>
              </a:gs>
              <a:gs pos="100000">
                <a:srgbClr val="CD3A36"/>
              </a:gs>
            </a:gsLst>
            <a:lin ang="16200038" scaled="0"/>
          </a:gradFill>
          <a:ln w="9525" cap="flat" cmpd="sng">
            <a:solidFill>
              <a:srgbClr val="BD4B48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19050" algn="ctr" rtl="0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US" sz="1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</a:p>
        </p:txBody>
      </p:sp>
      <p:sp>
        <p:nvSpPr>
          <p:cNvPr id="1600616" name="Shape 1600616"/>
          <p:cNvSpPr/>
          <p:nvPr/>
        </p:nvSpPr>
        <p:spPr>
          <a:xfrm>
            <a:off x="1371600" y="5105400"/>
            <a:ext cx="609600" cy="304800"/>
          </a:xfrm>
          <a:prstGeom prst="ellipse">
            <a:avLst/>
          </a:prstGeom>
          <a:gradFill>
            <a:gsLst>
              <a:gs pos="0">
                <a:srgbClr val="992D2B"/>
              </a:gs>
              <a:gs pos="80000">
                <a:srgbClr val="C93D39"/>
              </a:gs>
              <a:gs pos="100000">
                <a:srgbClr val="CD3A36"/>
              </a:gs>
            </a:gsLst>
            <a:lin ang="16200038" scaled="0"/>
          </a:gradFill>
          <a:ln w="9525" cap="flat" cmpd="sng">
            <a:solidFill>
              <a:srgbClr val="BD4B48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19050" algn="ctr" rtl="0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US" sz="1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</a:p>
        </p:txBody>
      </p:sp>
      <p:sp>
        <p:nvSpPr>
          <p:cNvPr id="1600617" name="Shape 1600617"/>
          <p:cNvSpPr/>
          <p:nvPr/>
        </p:nvSpPr>
        <p:spPr>
          <a:xfrm>
            <a:off x="2362200" y="4800600"/>
            <a:ext cx="600000" cy="304800"/>
          </a:xfrm>
          <a:prstGeom prst="ellipse">
            <a:avLst/>
          </a:prstGeom>
          <a:gradFill>
            <a:gsLst>
              <a:gs pos="0">
                <a:srgbClr val="759336"/>
              </a:gs>
              <a:gs pos="80000">
                <a:srgbClr val="99C247"/>
              </a:gs>
              <a:gs pos="100000">
                <a:srgbClr val="9BC545"/>
              </a:gs>
            </a:gsLst>
            <a:lin ang="16200038" scaled="0"/>
          </a:gradFill>
          <a:ln w="9525" cap="flat" cmpd="sng">
            <a:solidFill>
              <a:srgbClr val="97B853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19050" algn="ctr" rtl="0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US" sz="1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</a:p>
        </p:txBody>
      </p:sp>
      <p:sp>
        <p:nvSpPr>
          <p:cNvPr id="1600618" name="Shape 1600618"/>
          <p:cNvSpPr/>
          <p:nvPr/>
        </p:nvSpPr>
        <p:spPr>
          <a:xfrm>
            <a:off x="3352800" y="3505200"/>
            <a:ext cx="849000" cy="381000"/>
          </a:xfrm>
          <a:prstGeom prst="rect">
            <a:avLst/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w="9525" cap="flat" cmpd="sng">
            <a:solidFill>
              <a:srgbClr val="45A9C4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1905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Outlook</a:t>
            </a:r>
          </a:p>
        </p:txBody>
      </p:sp>
      <p:sp>
        <p:nvSpPr>
          <p:cNvPr id="1600619" name="Shape 1600619"/>
          <p:cNvSpPr txBox="1"/>
          <p:nvPr/>
        </p:nvSpPr>
        <p:spPr>
          <a:xfrm>
            <a:off x="3352800" y="5105400"/>
            <a:ext cx="548400" cy="276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-1905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d1,d8</a:t>
            </a:r>
          </a:p>
        </p:txBody>
      </p:sp>
      <p:sp>
        <p:nvSpPr>
          <p:cNvPr id="1600620" name="Shape 1600620"/>
          <p:cNvSpPr txBox="1"/>
          <p:nvPr/>
        </p:nvSpPr>
        <p:spPr>
          <a:xfrm>
            <a:off x="5029200" y="5105400"/>
            <a:ext cx="346500" cy="276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-1905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d3</a:t>
            </a:r>
          </a:p>
        </p:txBody>
      </p:sp>
      <p:cxnSp>
        <p:nvCxnSpPr>
          <p:cNvPr id="1600621" name="Shape 1600621"/>
          <p:cNvCxnSpPr>
            <a:stCxn id="1600618" idx="2"/>
            <a:endCxn id="1600619" idx="0"/>
          </p:cNvCxnSpPr>
          <p:nvPr/>
        </p:nvCxnSpPr>
        <p:spPr>
          <a:xfrm flipH="1">
            <a:off x="3627000" y="3886200"/>
            <a:ext cx="150300" cy="12192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00622" name="Shape 1600622"/>
          <p:cNvCxnSpPr>
            <a:stCxn id="1600618" idx="2"/>
            <a:endCxn id="1600620" idx="0"/>
          </p:cNvCxnSpPr>
          <p:nvPr/>
        </p:nvCxnSpPr>
        <p:spPr>
          <a:xfrm>
            <a:off x="3777300" y="3886200"/>
            <a:ext cx="1425300" cy="12192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00623" name="Shape 1600623"/>
          <p:cNvSpPr txBox="1"/>
          <p:nvPr/>
        </p:nvSpPr>
        <p:spPr>
          <a:xfrm>
            <a:off x="3200400" y="4419600"/>
            <a:ext cx="560400" cy="276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-1905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200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sunny</a:t>
            </a:r>
          </a:p>
        </p:txBody>
      </p:sp>
      <p:sp>
        <p:nvSpPr>
          <p:cNvPr id="1600624" name="Shape 1600624"/>
          <p:cNvSpPr txBox="1"/>
          <p:nvPr/>
        </p:nvSpPr>
        <p:spPr>
          <a:xfrm>
            <a:off x="4572000" y="4343400"/>
            <a:ext cx="718200" cy="276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-1905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200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overcast</a:t>
            </a:r>
          </a:p>
        </p:txBody>
      </p:sp>
      <p:sp>
        <p:nvSpPr>
          <p:cNvPr id="1600625" name="Shape 1600625"/>
          <p:cNvSpPr txBox="1"/>
          <p:nvPr/>
        </p:nvSpPr>
        <p:spPr>
          <a:xfrm>
            <a:off x="4267200" y="5105400"/>
            <a:ext cx="346500" cy="276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-1905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d4</a:t>
            </a:r>
          </a:p>
        </p:txBody>
      </p:sp>
      <p:cxnSp>
        <p:nvCxnSpPr>
          <p:cNvPr id="1600626" name="Shape 1600626"/>
          <p:cNvCxnSpPr>
            <a:stCxn id="1600618" idx="2"/>
            <a:endCxn id="1600625" idx="0"/>
          </p:cNvCxnSpPr>
          <p:nvPr/>
        </p:nvCxnSpPr>
        <p:spPr>
          <a:xfrm>
            <a:off x="3777300" y="3886200"/>
            <a:ext cx="663300" cy="12192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00627" name="Shape 1600627"/>
          <p:cNvSpPr txBox="1"/>
          <p:nvPr/>
        </p:nvSpPr>
        <p:spPr>
          <a:xfrm>
            <a:off x="3810000" y="4572000"/>
            <a:ext cx="441000" cy="276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-1905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200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rain</a:t>
            </a:r>
          </a:p>
        </p:txBody>
      </p:sp>
      <p:sp>
        <p:nvSpPr>
          <p:cNvPr id="1600628" name="Shape 1600628"/>
          <p:cNvSpPr/>
          <p:nvPr/>
        </p:nvSpPr>
        <p:spPr>
          <a:xfrm>
            <a:off x="3352800" y="5410200"/>
            <a:ext cx="609600" cy="304800"/>
          </a:xfrm>
          <a:prstGeom prst="ellipse">
            <a:avLst/>
          </a:prstGeom>
          <a:gradFill>
            <a:gsLst>
              <a:gs pos="0">
                <a:srgbClr val="992D2B"/>
              </a:gs>
              <a:gs pos="80000">
                <a:srgbClr val="C93D39"/>
              </a:gs>
              <a:gs pos="100000">
                <a:srgbClr val="CD3A36"/>
              </a:gs>
            </a:gsLst>
            <a:lin ang="16200038" scaled="0"/>
          </a:gradFill>
          <a:ln w="9525" cap="flat" cmpd="sng">
            <a:solidFill>
              <a:srgbClr val="BD4B48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19050" algn="ctr" rtl="0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US" sz="1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</a:p>
        </p:txBody>
      </p:sp>
      <p:sp>
        <p:nvSpPr>
          <p:cNvPr id="1600629" name="Shape 1600629"/>
          <p:cNvSpPr/>
          <p:nvPr/>
        </p:nvSpPr>
        <p:spPr>
          <a:xfrm>
            <a:off x="4114800" y="5410200"/>
            <a:ext cx="609600" cy="304800"/>
          </a:xfrm>
          <a:prstGeom prst="ellipse">
            <a:avLst/>
          </a:prstGeom>
          <a:gradFill>
            <a:gsLst>
              <a:gs pos="0">
                <a:srgbClr val="759336"/>
              </a:gs>
              <a:gs pos="80000">
                <a:srgbClr val="99C247"/>
              </a:gs>
              <a:gs pos="100000">
                <a:srgbClr val="9BC545"/>
              </a:gs>
            </a:gsLst>
            <a:lin ang="16200038" scaled="0"/>
          </a:gradFill>
          <a:ln w="9525" cap="flat" cmpd="sng">
            <a:solidFill>
              <a:srgbClr val="97B853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19050" algn="ctr" rtl="0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US" sz="1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</a:p>
        </p:txBody>
      </p:sp>
      <p:sp>
        <p:nvSpPr>
          <p:cNvPr id="1600630" name="Shape 1600630"/>
          <p:cNvSpPr/>
          <p:nvPr/>
        </p:nvSpPr>
        <p:spPr>
          <a:xfrm>
            <a:off x="4876800" y="5410200"/>
            <a:ext cx="609600" cy="304800"/>
          </a:xfrm>
          <a:prstGeom prst="ellipse">
            <a:avLst/>
          </a:prstGeom>
          <a:gradFill>
            <a:gsLst>
              <a:gs pos="0">
                <a:srgbClr val="759336"/>
              </a:gs>
              <a:gs pos="80000">
                <a:srgbClr val="99C247"/>
              </a:gs>
              <a:gs pos="100000">
                <a:srgbClr val="9BC545"/>
              </a:gs>
            </a:gsLst>
            <a:lin ang="16200038" scaled="0"/>
          </a:gradFill>
          <a:ln w="9525" cap="flat" cmpd="sng">
            <a:solidFill>
              <a:srgbClr val="97B853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19050" algn="ctr" rtl="0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US" sz="1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</a:p>
        </p:txBody>
      </p:sp>
      <p:sp>
        <p:nvSpPr>
          <p:cNvPr id="1600631" name="Shape 1600631"/>
          <p:cNvSpPr/>
          <p:nvPr/>
        </p:nvSpPr>
        <p:spPr>
          <a:xfrm>
            <a:off x="5715000" y="2286000"/>
            <a:ext cx="762000" cy="381000"/>
          </a:xfrm>
          <a:prstGeom prst="rect">
            <a:avLst/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w="9525" cap="flat" cmpd="sng">
            <a:solidFill>
              <a:srgbClr val="45A9C4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1905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Outlook</a:t>
            </a:r>
          </a:p>
        </p:txBody>
      </p:sp>
      <p:sp>
        <p:nvSpPr>
          <p:cNvPr id="1600632" name="Shape 1600632"/>
          <p:cNvSpPr txBox="1"/>
          <p:nvPr/>
        </p:nvSpPr>
        <p:spPr>
          <a:xfrm>
            <a:off x="4800600" y="3200400"/>
            <a:ext cx="627000" cy="276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-1905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d9,d11</a:t>
            </a:r>
          </a:p>
        </p:txBody>
      </p:sp>
      <p:sp>
        <p:nvSpPr>
          <p:cNvPr id="1600633" name="Shape 1600633"/>
          <p:cNvSpPr txBox="1"/>
          <p:nvPr/>
        </p:nvSpPr>
        <p:spPr>
          <a:xfrm>
            <a:off x="7924800" y="3228201"/>
            <a:ext cx="627000" cy="276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-1905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d7,d13</a:t>
            </a:r>
          </a:p>
        </p:txBody>
      </p:sp>
      <p:cxnSp>
        <p:nvCxnSpPr>
          <p:cNvPr id="1600634" name="Shape 1600634"/>
          <p:cNvCxnSpPr>
            <a:stCxn id="1600631" idx="2"/>
            <a:endCxn id="1600632" idx="0"/>
          </p:cNvCxnSpPr>
          <p:nvPr/>
        </p:nvCxnSpPr>
        <p:spPr>
          <a:xfrm flipH="1">
            <a:off x="5114100" y="2667000"/>
            <a:ext cx="981900" cy="5334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00635" name="Shape 1600635"/>
          <p:cNvCxnSpPr>
            <a:stCxn id="1600631" idx="2"/>
            <a:endCxn id="1600633" idx="0"/>
          </p:cNvCxnSpPr>
          <p:nvPr/>
        </p:nvCxnSpPr>
        <p:spPr>
          <a:xfrm>
            <a:off x="6096000" y="2667000"/>
            <a:ext cx="2142300" cy="5613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00636" name="Shape 1600636"/>
          <p:cNvSpPr txBox="1"/>
          <p:nvPr/>
        </p:nvSpPr>
        <p:spPr>
          <a:xfrm>
            <a:off x="5029200" y="2743200"/>
            <a:ext cx="560400" cy="276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-1905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200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sunny</a:t>
            </a:r>
          </a:p>
        </p:txBody>
      </p:sp>
      <p:sp>
        <p:nvSpPr>
          <p:cNvPr id="1600637" name="Shape 1600637"/>
          <p:cNvSpPr txBox="1"/>
          <p:nvPr/>
        </p:nvSpPr>
        <p:spPr>
          <a:xfrm>
            <a:off x="7686556" y="2743200"/>
            <a:ext cx="718200" cy="276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-1905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200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overcast</a:t>
            </a:r>
          </a:p>
        </p:txBody>
      </p:sp>
      <p:sp>
        <p:nvSpPr>
          <p:cNvPr id="1600638" name="Shape 1600638"/>
          <p:cNvSpPr txBox="1"/>
          <p:nvPr/>
        </p:nvSpPr>
        <p:spPr>
          <a:xfrm>
            <a:off x="6124534" y="3228201"/>
            <a:ext cx="829200" cy="276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-1905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d5,d6,d10</a:t>
            </a:r>
          </a:p>
        </p:txBody>
      </p:sp>
      <p:cxnSp>
        <p:nvCxnSpPr>
          <p:cNvPr id="1600639" name="Shape 1600639"/>
          <p:cNvCxnSpPr>
            <a:stCxn id="1600631" idx="2"/>
            <a:endCxn id="1600638" idx="0"/>
          </p:cNvCxnSpPr>
          <p:nvPr/>
        </p:nvCxnSpPr>
        <p:spPr>
          <a:xfrm>
            <a:off x="6096000" y="2667000"/>
            <a:ext cx="443100" cy="5613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00640" name="Shape 1600640"/>
          <p:cNvSpPr txBox="1"/>
          <p:nvPr/>
        </p:nvSpPr>
        <p:spPr>
          <a:xfrm>
            <a:off x="6455350" y="2895600"/>
            <a:ext cx="441000" cy="276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-1905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200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rain</a:t>
            </a:r>
          </a:p>
        </p:txBody>
      </p:sp>
      <p:sp>
        <p:nvSpPr>
          <p:cNvPr id="1600641" name="Shape 1600641"/>
          <p:cNvSpPr/>
          <p:nvPr/>
        </p:nvSpPr>
        <p:spPr>
          <a:xfrm>
            <a:off x="4800600" y="3505200"/>
            <a:ext cx="609600" cy="304800"/>
          </a:xfrm>
          <a:prstGeom prst="ellipse">
            <a:avLst/>
          </a:prstGeom>
          <a:gradFill>
            <a:gsLst>
              <a:gs pos="0">
                <a:srgbClr val="759336"/>
              </a:gs>
              <a:gs pos="80000">
                <a:srgbClr val="99C247"/>
              </a:gs>
              <a:gs pos="100000">
                <a:srgbClr val="9BC545"/>
              </a:gs>
            </a:gsLst>
            <a:lin ang="16200038" scaled="0"/>
          </a:gradFill>
          <a:ln w="9525" cap="flat" cmpd="sng">
            <a:solidFill>
              <a:srgbClr val="97B853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19050" algn="ctr" rtl="0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US" sz="1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</a:p>
        </p:txBody>
      </p:sp>
      <p:sp>
        <p:nvSpPr>
          <p:cNvPr id="1600642" name="Shape 1600642"/>
          <p:cNvSpPr/>
          <p:nvPr/>
        </p:nvSpPr>
        <p:spPr>
          <a:xfrm>
            <a:off x="7924800" y="3505200"/>
            <a:ext cx="609600" cy="304800"/>
          </a:xfrm>
          <a:prstGeom prst="ellipse">
            <a:avLst/>
          </a:prstGeom>
          <a:gradFill>
            <a:gsLst>
              <a:gs pos="0">
                <a:srgbClr val="759336"/>
              </a:gs>
              <a:gs pos="80000">
                <a:srgbClr val="99C247"/>
              </a:gs>
              <a:gs pos="100000">
                <a:srgbClr val="9BC545"/>
              </a:gs>
            </a:gsLst>
            <a:lin ang="16200038" scaled="0"/>
          </a:gradFill>
          <a:ln w="9525" cap="flat" cmpd="sng">
            <a:solidFill>
              <a:srgbClr val="97B853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19050" algn="ctr" rtl="0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US" sz="1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</a:p>
        </p:txBody>
      </p:sp>
      <p:sp>
        <p:nvSpPr>
          <p:cNvPr id="1600643" name="Shape 1600643"/>
          <p:cNvSpPr/>
          <p:nvPr/>
        </p:nvSpPr>
        <p:spPr>
          <a:xfrm>
            <a:off x="6248400" y="3505200"/>
            <a:ext cx="609600" cy="381000"/>
          </a:xfrm>
          <a:prstGeom prst="rect">
            <a:avLst/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w="9525" cap="flat" cmpd="sng">
            <a:solidFill>
              <a:srgbClr val="45A9C4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1905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Wind</a:t>
            </a:r>
          </a:p>
        </p:txBody>
      </p:sp>
      <p:sp>
        <p:nvSpPr>
          <p:cNvPr id="1600644" name="Shape 1600644"/>
          <p:cNvSpPr txBox="1"/>
          <p:nvPr/>
        </p:nvSpPr>
        <p:spPr>
          <a:xfrm>
            <a:off x="5867400" y="4495800"/>
            <a:ext cx="346500" cy="276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-1905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d6</a:t>
            </a:r>
          </a:p>
        </p:txBody>
      </p:sp>
      <p:sp>
        <p:nvSpPr>
          <p:cNvPr id="1600645" name="Shape 1600645"/>
          <p:cNvSpPr txBox="1"/>
          <p:nvPr/>
        </p:nvSpPr>
        <p:spPr>
          <a:xfrm>
            <a:off x="6916705" y="4495800"/>
            <a:ext cx="627000" cy="276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-1905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d5,d10</a:t>
            </a:r>
          </a:p>
        </p:txBody>
      </p:sp>
      <p:cxnSp>
        <p:nvCxnSpPr>
          <p:cNvPr id="1600646" name="Shape 1600646"/>
          <p:cNvCxnSpPr>
            <a:stCxn id="1600643" idx="2"/>
            <a:endCxn id="1600644" idx="0"/>
          </p:cNvCxnSpPr>
          <p:nvPr/>
        </p:nvCxnSpPr>
        <p:spPr>
          <a:xfrm flipH="1">
            <a:off x="6040800" y="3886200"/>
            <a:ext cx="512400" cy="6096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00647" name="Shape 1600647"/>
          <p:cNvCxnSpPr>
            <a:stCxn id="1600643" idx="2"/>
            <a:endCxn id="1600645" idx="0"/>
          </p:cNvCxnSpPr>
          <p:nvPr/>
        </p:nvCxnSpPr>
        <p:spPr>
          <a:xfrm>
            <a:off x="6553200" y="3886200"/>
            <a:ext cx="677100" cy="6096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00648" name="Shape 1600648"/>
          <p:cNvSpPr txBox="1"/>
          <p:nvPr/>
        </p:nvSpPr>
        <p:spPr>
          <a:xfrm>
            <a:off x="5715000" y="3990201"/>
            <a:ext cx="596400" cy="276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-1905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200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strong</a:t>
            </a:r>
          </a:p>
        </p:txBody>
      </p:sp>
      <p:sp>
        <p:nvSpPr>
          <p:cNvPr id="1600649" name="Shape 1600649"/>
          <p:cNvSpPr txBox="1"/>
          <p:nvPr/>
        </p:nvSpPr>
        <p:spPr>
          <a:xfrm>
            <a:off x="6858000" y="3990201"/>
            <a:ext cx="531000" cy="276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-1905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200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weak</a:t>
            </a:r>
          </a:p>
        </p:txBody>
      </p:sp>
      <p:sp>
        <p:nvSpPr>
          <p:cNvPr id="1600650" name="Shape 1600650"/>
          <p:cNvSpPr/>
          <p:nvPr/>
        </p:nvSpPr>
        <p:spPr>
          <a:xfrm>
            <a:off x="5715000" y="4800600"/>
            <a:ext cx="609600" cy="304800"/>
          </a:xfrm>
          <a:prstGeom prst="ellipse">
            <a:avLst/>
          </a:prstGeom>
          <a:gradFill>
            <a:gsLst>
              <a:gs pos="0">
                <a:srgbClr val="759336"/>
              </a:gs>
              <a:gs pos="80000">
                <a:srgbClr val="99C247"/>
              </a:gs>
              <a:gs pos="100000">
                <a:srgbClr val="9BC545"/>
              </a:gs>
            </a:gsLst>
            <a:lin ang="16200038" scaled="0"/>
          </a:gradFill>
          <a:ln w="9525" cap="flat" cmpd="sng">
            <a:solidFill>
              <a:srgbClr val="97B853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19050" algn="ctr" rtl="0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US" sz="1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</a:p>
        </p:txBody>
      </p:sp>
      <p:sp>
        <p:nvSpPr>
          <p:cNvPr id="1600651" name="Shape 1600651"/>
          <p:cNvSpPr/>
          <p:nvPr/>
        </p:nvSpPr>
        <p:spPr>
          <a:xfrm>
            <a:off x="6934200" y="4800600"/>
            <a:ext cx="609600" cy="304800"/>
          </a:xfrm>
          <a:prstGeom prst="ellipse">
            <a:avLst/>
          </a:prstGeom>
          <a:gradFill>
            <a:gsLst>
              <a:gs pos="0">
                <a:srgbClr val="759336"/>
              </a:gs>
              <a:gs pos="80000">
                <a:srgbClr val="99C247"/>
              </a:gs>
              <a:gs pos="100000">
                <a:srgbClr val="9BC545"/>
              </a:gs>
            </a:gsLst>
            <a:lin ang="16200038" scaled="0"/>
          </a:gradFill>
          <a:ln w="9525" cap="flat" cmpd="sng">
            <a:solidFill>
              <a:srgbClr val="97B853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19050" algn="ctr" rtl="0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US" sz="1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</a:p>
        </p:txBody>
      </p:sp>
      <p:sp>
        <p:nvSpPr>
          <p:cNvPr id="1600652" name="Shape 1600652"/>
          <p:cNvSpPr txBox="1"/>
          <p:nvPr/>
        </p:nvSpPr>
        <p:spPr>
          <a:xfrm>
            <a:off x="762000" y="6248401"/>
            <a:ext cx="5867400" cy="64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-2857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Testing : &lt;sunny, hot, normal, weak&gt; → YES</a:t>
            </a:r>
          </a:p>
          <a:p>
            <a:pPr marL="0" marR="0" lvl="0" indent="-11430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0653" name="Shape 160065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lvl="0" indent="-19050" algn="r" rtl="0">
              <a:spcBef>
                <a:spcPts val="0"/>
              </a:spcBef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pPr marL="0" lvl="0" indent="-19050" algn="r" rtl="0">
                <a:spcBef>
                  <a:spcPts val="0"/>
                </a:spcBef>
                <a:buClr>
                  <a:srgbClr val="888888"/>
                </a:buClr>
                <a:buSzPct val="25000"/>
                <a:buFont typeface="Calibri"/>
                <a:buNone/>
              </a:pPr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0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0584" name="Shape 160058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rmAutofit/>
          </a:bodyPr>
          <a:lstStyle/>
          <a:p>
            <a:pPr marL="0" lvl="0" indent="-27940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</a:pPr>
            <a:r>
              <a:rPr lang="en-US" b="1"/>
              <a:t>Information gain</a:t>
            </a:r>
          </a:p>
        </p:txBody>
      </p:sp>
      <p:sp>
        <p:nvSpPr>
          <p:cNvPr id="1600585" name="Shape 160058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rm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-US" sz="2800" dirty="0"/>
              <a:t>ID3 uses information gain as its attribute selection measure</a:t>
            </a:r>
          </a:p>
          <a:p>
            <a:pPr marL="342900" lvl="0" indent="-342900" algn="just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-US" sz="2800" dirty="0"/>
              <a:t>Based on the value or “information content” of messages</a:t>
            </a:r>
          </a:p>
          <a:p>
            <a:pPr marL="342900" lvl="0" indent="-342900" algn="just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-US" sz="2800" dirty="0"/>
              <a:t>Let node </a:t>
            </a:r>
            <a:r>
              <a:rPr lang="en-US" sz="2800" i="1" dirty="0"/>
              <a:t>N represent or hold the </a:t>
            </a:r>
            <a:r>
              <a:rPr lang="en-US" sz="2800" i="1" dirty="0" err="1"/>
              <a:t>tuples</a:t>
            </a:r>
            <a:r>
              <a:rPr lang="en-US" sz="2800" i="1" dirty="0"/>
              <a:t> of partition D</a:t>
            </a:r>
          </a:p>
          <a:p>
            <a:pPr marL="342900" lvl="0" indent="-342900" algn="just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-US" sz="2800" dirty="0"/>
              <a:t>The attribute with the highest information gain is chosen as the splitting attribute for node </a:t>
            </a:r>
            <a:r>
              <a:rPr lang="en-US" sz="2800" i="1" dirty="0"/>
              <a:t>N</a:t>
            </a:r>
          </a:p>
          <a:p>
            <a:pPr marL="342900" lvl="0" indent="-342900" algn="just" rtl="0">
              <a:spcBef>
                <a:spcPts val="560"/>
              </a:spcBef>
              <a:buClr>
                <a:schemeClr val="dk1"/>
              </a:buClr>
              <a:buSzPct val="100000"/>
            </a:pPr>
            <a:r>
              <a:rPr lang="en-US" sz="2800" dirty="0"/>
              <a:t>This attribute minimizes the information needed to classify the </a:t>
            </a:r>
            <a:r>
              <a:rPr lang="en-US" sz="2800" dirty="0" err="1"/>
              <a:t>tuples</a:t>
            </a:r>
            <a:r>
              <a:rPr lang="en-US" sz="2800" dirty="0"/>
              <a:t> in the </a:t>
            </a:r>
            <a:r>
              <a:rPr lang="en-US" sz="2800"/>
              <a:t>resulting </a:t>
            </a:r>
            <a:r>
              <a:rPr lang="en-US" sz="2800" smtClean="0"/>
              <a:t>partitions</a:t>
            </a:r>
            <a:endParaRPr lang="en-US" sz="2800" dirty="0"/>
          </a:p>
        </p:txBody>
      </p:sp>
      <p:sp>
        <p:nvSpPr>
          <p:cNvPr id="1600586" name="Shape 160058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buSzPct val="25000"/>
                <a:buNone/>
              </a:pPr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25F2CA9-25BB-4BC9-BA7B-C89A14AB5FEC}" type="slidenum">
              <a:rPr lang="en-US"/>
              <a:pPr/>
              <a:t>23</a:t>
            </a:fld>
            <a:endParaRPr lang="en-US"/>
          </a:p>
        </p:txBody>
      </p:sp>
      <p:sp>
        <p:nvSpPr>
          <p:cNvPr id="4104" name="Rectangle 2"/>
          <p:cNvSpPr>
            <a:spLocks noChangeArrowheads="1"/>
          </p:cNvSpPr>
          <p:nvPr/>
        </p:nvSpPr>
        <p:spPr bwMode="auto">
          <a:xfrm>
            <a:off x="381000" y="152400"/>
            <a:ext cx="8229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en-US" sz="3200" b="1" dirty="0" smtClean="0"/>
              <a:t>Information gain...</a:t>
            </a:r>
            <a:endParaRPr lang="en-US" sz="3200" b="1" dirty="0">
              <a:solidFill>
                <a:schemeClr val="tx2"/>
              </a:solidFill>
            </a:endParaRPr>
          </a:p>
        </p:txBody>
      </p:sp>
      <p:sp>
        <p:nvSpPr>
          <p:cNvPr id="4105" name="Rectangle 3"/>
          <p:cNvSpPr>
            <a:spLocks noChangeArrowheads="1"/>
          </p:cNvSpPr>
          <p:nvPr/>
        </p:nvSpPr>
        <p:spPr bwMode="auto">
          <a:xfrm>
            <a:off x="304800" y="1524000"/>
            <a:ext cx="84582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400" dirty="0"/>
              <a:t>Select the attribute with the highest information gain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400" dirty="0"/>
              <a:t>Let </a:t>
            </a:r>
            <a:r>
              <a:rPr lang="en-US" sz="2400" i="1" dirty="0"/>
              <a:t>p</a:t>
            </a:r>
            <a:r>
              <a:rPr lang="en-US" sz="2400" i="1" baseline="-25000" dirty="0"/>
              <a:t>i</a:t>
            </a:r>
            <a:r>
              <a:rPr lang="en-US" sz="2400" dirty="0"/>
              <a:t> be the probability that an arbitrary </a:t>
            </a:r>
            <a:r>
              <a:rPr lang="en-US" sz="2400" dirty="0" err="1"/>
              <a:t>tuple</a:t>
            </a:r>
            <a:r>
              <a:rPr lang="en-US" sz="2400" dirty="0"/>
              <a:t> in D belongs to class </a:t>
            </a:r>
            <a:r>
              <a:rPr lang="en-US" sz="2400" dirty="0" err="1"/>
              <a:t>C</a:t>
            </a:r>
            <a:r>
              <a:rPr lang="en-US" sz="2400" baseline="-25000" dirty="0" err="1"/>
              <a:t>i</a:t>
            </a:r>
            <a:r>
              <a:rPr lang="en-US" sz="2400" dirty="0"/>
              <a:t>, estimated by |</a:t>
            </a:r>
            <a:r>
              <a:rPr lang="en-US" sz="2400" dirty="0" err="1"/>
              <a:t>C</a:t>
            </a:r>
            <a:r>
              <a:rPr lang="en-US" sz="2400" i="1" baseline="-25000" dirty="0" err="1"/>
              <a:t>i</a:t>
            </a:r>
            <a:r>
              <a:rPr lang="en-US" sz="2400" baseline="-25000" dirty="0"/>
              <a:t>, D</a:t>
            </a:r>
            <a:r>
              <a:rPr lang="en-US" sz="2400" dirty="0"/>
              <a:t>|/|D|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400" dirty="0">
                <a:solidFill>
                  <a:schemeClr val="hlink"/>
                </a:solidFill>
              </a:rPr>
              <a:t>Expected information</a:t>
            </a:r>
            <a:r>
              <a:rPr lang="en-US" sz="2400" dirty="0"/>
              <a:t> (entropy) needed to classify a </a:t>
            </a:r>
            <a:r>
              <a:rPr lang="en-US" sz="2400" dirty="0" err="1"/>
              <a:t>tuple</a:t>
            </a:r>
            <a:r>
              <a:rPr lang="en-US" sz="2400" dirty="0"/>
              <a:t> in D: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sz="2400" dirty="0"/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400" dirty="0">
                <a:solidFill>
                  <a:schemeClr val="hlink"/>
                </a:solidFill>
              </a:rPr>
              <a:t>Information</a:t>
            </a:r>
            <a:r>
              <a:rPr lang="en-US" sz="2400" dirty="0"/>
              <a:t> needed (after using A to split D into v partitions) to classify D: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sz="2400" dirty="0"/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400" dirty="0">
                <a:solidFill>
                  <a:schemeClr val="hlink"/>
                </a:solidFill>
              </a:rPr>
              <a:t>Information gained</a:t>
            </a:r>
            <a:r>
              <a:rPr lang="en-US" sz="2400" dirty="0"/>
              <a:t> by branching on attribute A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sz="2400" dirty="0"/>
          </a:p>
        </p:txBody>
      </p:sp>
      <p:graphicFrame>
        <p:nvGraphicFramePr>
          <p:cNvPr id="4098" name="Object 4"/>
          <p:cNvGraphicFramePr>
            <a:graphicFrameLocks noChangeAspect="1"/>
          </p:cNvGraphicFramePr>
          <p:nvPr/>
        </p:nvGraphicFramePr>
        <p:xfrm>
          <a:off x="4530725" y="3048000"/>
          <a:ext cx="3317875" cy="850900"/>
        </p:xfrm>
        <a:graphic>
          <a:graphicData uri="http://schemas.openxmlformats.org/presentationml/2006/ole">
            <p:oleObj spid="_x0000_s4098" name="Equation" r:id="rId4" imgW="1612800" imgH="431640" progId="">
              <p:embed/>
            </p:oleObj>
          </a:graphicData>
        </a:graphic>
      </p:graphicFrame>
      <p:graphicFrame>
        <p:nvGraphicFramePr>
          <p:cNvPr id="4099" name="Object 5"/>
          <p:cNvGraphicFramePr>
            <a:graphicFrameLocks noChangeAspect="1"/>
          </p:cNvGraphicFramePr>
          <p:nvPr/>
        </p:nvGraphicFramePr>
        <p:xfrm>
          <a:off x="4899025" y="4160516"/>
          <a:ext cx="3178175" cy="949325"/>
        </p:xfrm>
        <a:graphic>
          <a:graphicData uri="http://schemas.openxmlformats.org/presentationml/2006/ole">
            <p:oleObj spid="_x0000_s4099" name="Equation" r:id="rId5" imgW="1714320" imgH="457200" progId="">
              <p:embed/>
            </p:oleObj>
          </a:graphicData>
        </a:graphic>
      </p:graphicFrame>
      <p:graphicFrame>
        <p:nvGraphicFramePr>
          <p:cNvPr id="4100" name="Object 6"/>
          <p:cNvGraphicFramePr>
            <a:graphicFrameLocks noChangeAspect="1"/>
          </p:cNvGraphicFramePr>
          <p:nvPr/>
        </p:nvGraphicFramePr>
        <p:xfrm>
          <a:off x="3868738" y="5822950"/>
          <a:ext cx="4138612" cy="536575"/>
        </p:xfrm>
        <a:graphic>
          <a:graphicData uri="http://schemas.openxmlformats.org/presentationml/2006/ole">
            <p:oleObj spid="_x0000_s4100" name="Equation" r:id="rId6" imgW="1790640" imgH="215640" progId="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4F79512-25BF-4C60-8005-4A9AAB49A56E}" type="slidenum">
              <a:rPr lang="en-US"/>
              <a:pPr/>
              <a:t>24</a:t>
            </a:fld>
            <a:endParaRPr lang="en-US"/>
          </a:p>
        </p:txBody>
      </p:sp>
      <p:sp>
        <p:nvSpPr>
          <p:cNvPr id="513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8763000" cy="609600"/>
          </a:xfrm>
        </p:spPr>
        <p:txBody>
          <a:bodyPr/>
          <a:lstStyle/>
          <a:p>
            <a:pPr algn="l" eaLnBrk="1" hangingPunct="1"/>
            <a:r>
              <a:rPr lang="en-US" sz="3200" dirty="0" smtClean="0"/>
              <a:t>Attribute Selection: Information Gain</a:t>
            </a:r>
          </a:p>
        </p:txBody>
      </p:sp>
      <p:sp>
        <p:nvSpPr>
          <p:cNvPr id="513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872196"/>
            <a:ext cx="4152900" cy="1600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30000"/>
              </a:spcBef>
              <a:buSzPct val="80000"/>
              <a:buFont typeface="Marlett" pitchFamily="2" charset="2"/>
              <a:buChar char="g"/>
            </a:pPr>
            <a:r>
              <a:rPr lang="en-US" sz="2000" dirty="0" smtClean="0">
                <a:solidFill>
                  <a:srgbClr val="121328"/>
                </a:solidFill>
              </a:rPr>
              <a:t>Class P: </a:t>
            </a:r>
            <a:r>
              <a:rPr lang="en-US" sz="2000" dirty="0" err="1" smtClean="0">
                <a:solidFill>
                  <a:srgbClr val="121328"/>
                </a:solidFill>
              </a:rPr>
              <a:t>buys_computer</a:t>
            </a:r>
            <a:r>
              <a:rPr lang="en-US" sz="2000" dirty="0" smtClean="0">
                <a:solidFill>
                  <a:srgbClr val="121328"/>
                </a:solidFill>
              </a:rPr>
              <a:t> = “yes”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  <a:buSzPct val="80000"/>
              <a:buFont typeface="Marlett" pitchFamily="2" charset="2"/>
              <a:buChar char="g"/>
            </a:pPr>
            <a:r>
              <a:rPr lang="en-US" sz="2000" dirty="0" smtClean="0">
                <a:solidFill>
                  <a:srgbClr val="121328"/>
                </a:solidFill>
              </a:rPr>
              <a:t>Class N: </a:t>
            </a:r>
            <a:r>
              <a:rPr lang="en-US" sz="2000" dirty="0" err="1" smtClean="0">
                <a:solidFill>
                  <a:srgbClr val="121328"/>
                </a:solidFill>
              </a:rPr>
              <a:t>buys_computer</a:t>
            </a:r>
            <a:r>
              <a:rPr lang="en-US" sz="2000" dirty="0" smtClean="0">
                <a:solidFill>
                  <a:srgbClr val="121328"/>
                </a:solidFill>
              </a:rPr>
              <a:t> = “no”</a:t>
            </a:r>
            <a:endParaRPr lang="en-US" sz="2400" dirty="0" smtClean="0"/>
          </a:p>
        </p:txBody>
      </p:sp>
      <p:sp>
        <p:nvSpPr>
          <p:cNvPr id="513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724400" y="2743200"/>
            <a:ext cx="4152900" cy="22098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en-US" sz="2000" smtClean="0">
                <a:solidFill>
                  <a:srgbClr val="121328"/>
                </a:solidFill>
              </a:rPr>
              <a:t>            means “age &lt;=30” has 5 out of 14 samples, with 2 yes’es  and 3 no’s.   Hence</a:t>
            </a:r>
            <a:endParaRPr lang="en-US" sz="2000" smtClean="0"/>
          </a:p>
          <a:p>
            <a:pPr eaLnBrk="1" hangingPunct="1">
              <a:lnSpc>
                <a:spcPct val="90000"/>
              </a:lnSpc>
              <a:buClr>
                <a:schemeClr val="accent1"/>
              </a:buClr>
              <a:buFont typeface="Wingdings 2" pitchFamily="18" charset="2"/>
              <a:buNone/>
            </a:pPr>
            <a:endParaRPr lang="en-US" sz="2000" smtClean="0"/>
          </a:p>
          <a:p>
            <a:pPr eaLnBrk="1" hangingPunct="1">
              <a:lnSpc>
                <a:spcPct val="90000"/>
              </a:lnSpc>
              <a:buClr>
                <a:schemeClr val="accent1"/>
              </a:buClr>
              <a:buFont typeface="Wingdings 2" pitchFamily="18" charset="2"/>
              <a:buNone/>
            </a:pPr>
            <a:endParaRPr lang="en-US" sz="2000" smtClean="0">
              <a:solidFill>
                <a:srgbClr val="121328"/>
              </a:solidFill>
            </a:endParaRPr>
          </a:p>
          <a:p>
            <a:pPr eaLnBrk="1" hangingPunct="1">
              <a:lnSpc>
                <a:spcPct val="90000"/>
              </a:lnSpc>
              <a:buClr>
                <a:schemeClr val="accent1"/>
              </a:buClr>
              <a:buFont typeface="Wingdings 2" pitchFamily="18" charset="2"/>
              <a:buNone/>
            </a:pPr>
            <a:r>
              <a:rPr lang="en-US" sz="2000" smtClean="0">
                <a:solidFill>
                  <a:srgbClr val="121328"/>
                </a:solidFill>
              </a:rPr>
              <a:t>Similarly,</a:t>
            </a:r>
          </a:p>
        </p:txBody>
      </p:sp>
      <p:graphicFrame>
        <p:nvGraphicFramePr>
          <p:cNvPr id="5122" name="Object 5"/>
          <p:cNvGraphicFramePr>
            <a:graphicFrameLocks noChangeAspect="1"/>
          </p:cNvGraphicFramePr>
          <p:nvPr/>
        </p:nvGraphicFramePr>
        <p:xfrm>
          <a:off x="762000" y="2133600"/>
          <a:ext cx="3354388" cy="1439863"/>
        </p:xfrm>
        <a:graphic>
          <a:graphicData uri="http://schemas.openxmlformats.org/presentationml/2006/ole">
            <p:oleObj spid="_x0000_s5122" name="Worksheet" r:id="rId3" imgW="3352800" imgH="1438250" progId="Excel.Sheet.8">
              <p:embed/>
            </p:oleObj>
          </a:graphicData>
        </a:graphic>
      </p:graphicFrame>
      <p:graphicFrame>
        <p:nvGraphicFramePr>
          <p:cNvPr id="5123" name="Object 6"/>
          <p:cNvGraphicFramePr>
            <a:graphicFrameLocks noChangeAspect="1"/>
          </p:cNvGraphicFramePr>
          <p:nvPr/>
        </p:nvGraphicFramePr>
        <p:xfrm>
          <a:off x="4876800" y="1295400"/>
          <a:ext cx="3754438" cy="1371600"/>
        </p:xfrm>
        <a:graphic>
          <a:graphicData uri="http://schemas.openxmlformats.org/presentationml/2006/ole">
            <p:oleObj spid="_x0000_s5123" name="Equation" r:id="rId4" imgW="2044440" imgH="812520" progId="">
              <p:embed/>
            </p:oleObj>
          </a:graphicData>
        </a:graphic>
      </p:graphicFrame>
      <p:graphicFrame>
        <p:nvGraphicFramePr>
          <p:cNvPr id="5124" name="Object 7"/>
          <p:cNvGraphicFramePr>
            <a:graphicFrameLocks noChangeAspect="1"/>
          </p:cNvGraphicFramePr>
          <p:nvPr/>
        </p:nvGraphicFramePr>
        <p:xfrm>
          <a:off x="5029200" y="5257800"/>
          <a:ext cx="3594100" cy="1193800"/>
        </p:xfrm>
        <a:graphic>
          <a:graphicData uri="http://schemas.openxmlformats.org/presentationml/2006/ole">
            <p:oleObj spid="_x0000_s5124" name="Equation" r:id="rId5" imgW="3593880" imgH="1193760" progId="">
              <p:embed/>
            </p:oleObj>
          </a:graphicData>
        </a:graphic>
      </p:graphicFrame>
      <p:graphicFrame>
        <p:nvGraphicFramePr>
          <p:cNvPr id="5125" name="Object 8"/>
          <p:cNvGraphicFramePr>
            <a:graphicFrameLocks noChangeAspect="1"/>
          </p:cNvGraphicFramePr>
          <p:nvPr/>
        </p:nvGraphicFramePr>
        <p:xfrm>
          <a:off x="4724400" y="4114800"/>
          <a:ext cx="4271963" cy="388938"/>
        </p:xfrm>
        <a:graphic>
          <a:graphicData uri="http://schemas.openxmlformats.org/presentationml/2006/ole">
            <p:oleObj spid="_x0000_s5125" name="Equation" r:id="rId6" imgW="2552400" imgH="241200" progId="">
              <p:embed/>
            </p:oleObj>
          </a:graphicData>
        </a:graphic>
      </p:graphicFrame>
      <p:graphicFrame>
        <p:nvGraphicFramePr>
          <p:cNvPr id="5126" name="Object 9"/>
          <p:cNvGraphicFramePr>
            <a:graphicFrameLocks/>
          </p:cNvGraphicFramePr>
          <p:nvPr/>
        </p:nvGraphicFramePr>
        <p:xfrm>
          <a:off x="152400" y="3581400"/>
          <a:ext cx="4419600" cy="2667000"/>
        </p:xfrm>
        <a:graphic>
          <a:graphicData uri="http://schemas.openxmlformats.org/presentationml/2006/ole">
            <p:oleObj spid="_x0000_s5126" name="Worksheet" r:id="rId7" imgW="5778000" imgH="3948840" progId="Excel.Sheet.8">
              <p:embed/>
            </p:oleObj>
          </a:graphicData>
        </a:graphic>
      </p:graphicFrame>
      <p:graphicFrame>
        <p:nvGraphicFramePr>
          <p:cNvPr id="5127" name="Object 10"/>
          <p:cNvGraphicFramePr>
            <a:graphicFrameLocks noChangeAspect="1"/>
          </p:cNvGraphicFramePr>
          <p:nvPr/>
        </p:nvGraphicFramePr>
        <p:xfrm>
          <a:off x="4495800" y="2743200"/>
          <a:ext cx="1073150" cy="665163"/>
        </p:xfrm>
        <a:graphic>
          <a:graphicData uri="http://schemas.openxmlformats.org/presentationml/2006/ole">
            <p:oleObj spid="_x0000_s5127" name="Equation" r:id="rId8" imgW="583920" imgH="393480" progId="">
              <p:embed/>
            </p:oleObj>
          </a:graphicData>
        </a:graphic>
      </p:graphicFrame>
      <p:graphicFrame>
        <p:nvGraphicFramePr>
          <p:cNvPr id="5128" name="Object 11"/>
          <p:cNvGraphicFramePr>
            <a:graphicFrameLocks noChangeAspect="1"/>
          </p:cNvGraphicFramePr>
          <p:nvPr/>
        </p:nvGraphicFramePr>
        <p:xfrm>
          <a:off x="76200" y="1535720"/>
          <a:ext cx="4800600" cy="523875"/>
        </p:xfrm>
        <a:graphic>
          <a:graphicData uri="http://schemas.openxmlformats.org/presentationml/2006/ole">
            <p:oleObj spid="_x0000_s5128" name="Equation" r:id="rId9" imgW="3314520" imgH="393480" progId="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Information gain....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8001000" cy="762000"/>
          </a:xfrm>
        </p:spPr>
        <p:txBody>
          <a:bodyPr>
            <a:normAutofit/>
          </a:bodyPr>
          <a:lstStyle/>
          <a:p>
            <a:pPr algn="just"/>
            <a:r>
              <a:rPr lang="en-US" sz="2000" dirty="0"/>
              <a:t>Because </a:t>
            </a:r>
            <a:r>
              <a:rPr lang="en-US" sz="2000" i="1" dirty="0"/>
              <a:t>age has the highest information gain </a:t>
            </a:r>
            <a:r>
              <a:rPr lang="en-US" sz="2000" i="1" dirty="0" smtClean="0"/>
              <a:t>among </a:t>
            </a:r>
            <a:r>
              <a:rPr lang="en-US" sz="2000" dirty="0" smtClean="0"/>
              <a:t>the </a:t>
            </a:r>
            <a:r>
              <a:rPr lang="en-US" sz="2000" dirty="0"/>
              <a:t>attributes, it is selected as the splitting </a:t>
            </a:r>
            <a:r>
              <a:rPr lang="en-US" sz="2000" dirty="0" smtClean="0"/>
              <a:t>attribute</a:t>
            </a:r>
          </a:p>
          <a:p>
            <a:pPr algn="just"/>
            <a:endParaRPr lang="en-US" sz="20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2362200"/>
            <a:ext cx="6838950" cy="427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DAF51-F701-43A1-8FC9-6859D2148B94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Decision Tree </a:t>
            </a:r>
            <a:r>
              <a:rPr lang="en-US" b="1" smtClean="0"/>
              <a:t>(Exercise)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DAF51-F701-43A1-8FC9-6859D2148B94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600200"/>
            <a:ext cx="5781675" cy="463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5F0ED9D-7CF7-482C-939D-93B9D85CDE7F}" type="slidenum">
              <a:rPr lang="en-US"/>
              <a:pPr/>
              <a:t>27</a:t>
            </a:fld>
            <a:endParaRPr lang="en-US"/>
          </a:p>
        </p:txBody>
      </p:sp>
      <p:sp>
        <p:nvSpPr>
          <p:cNvPr id="71685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Classification by Backpropagation</a:t>
            </a:r>
          </a:p>
        </p:txBody>
      </p:sp>
      <p:sp>
        <p:nvSpPr>
          <p:cNvPr id="71686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305800" cy="4876800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</a:pPr>
            <a:r>
              <a:rPr lang="en-US" sz="2400" dirty="0" err="1" smtClean="0"/>
              <a:t>Backpropagation</a:t>
            </a:r>
            <a:r>
              <a:rPr lang="en-US" sz="2400" dirty="0" smtClean="0"/>
              <a:t>: A </a:t>
            </a:r>
            <a:r>
              <a:rPr lang="en-US" sz="2400" b="1" dirty="0" smtClean="0"/>
              <a:t>neural network </a:t>
            </a:r>
            <a:r>
              <a:rPr lang="en-US" sz="2400" dirty="0" smtClean="0"/>
              <a:t>learning algorithm </a:t>
            </a:r>
          </a:p>
          <a:p>
            <a:pPr algn="just" eaLnBrk="1" hangingPunct="1">
              <a:lnSpc>
                <a:spcPct val="120000"/>
              </a:lnSpc>
            </a:pPr>
            <a:r>
              <a:rPr lang="en-US" sz="2400" dirty="0" smtClean="0"/>
              <a:t>Started by psychologists and neurobiologists to develop and test computational analogues of neurons</a:t>
            </a:r>
          </a:p>
          <a:p>
            <a:pPr algn="just" eaLnBrk="1" hangingPunct="1">
              <a:lnSpc>
                <a:spcPct val="120000"/>
              </a:lnSpc>
            </a:pPr>
            <a:r>
              <a:rPr lang="en-US" sz="2400" dirty="0" smtClean="0"/>
              <a:t>A neural network: A set of connected input/output units where each connection has a </a:t>
            </a:r>
            <a:r>
              <a:rPr lang="en-US" sz="2400" b="1" dirty="0" smtClean="0"/>
              <a:t>weight</a:t>
            </a:r>
            <a:r>
              <a:rPr lang="en-US" sz="2400" dirty="0" smtClean="0"/>
              <a:t> associated with it</a:t>
            </a:r>
          </a:p>
          <a:p>
            <a:pPr algn="just" eaLnBrk="1" hangingPunct="1">
              <a:lnSpc>
                <a:spcPct val="120000"/>
              </a:lnSpc>
            </a:pPr>
            <a:r>
              <a:rPr lang="en-US" sz="2400" dirty="0" smtClean="0"/>
              <a:t>During the learning phase, the </a:t>
            </a:r>
            <a:r>
              <a:rPr lang="en-US" sz="2400" b="1" dirty="0" smtClean="0"/>
              <a:t>network learns by adjusting the weights</a:t>
            </a:r>
            <a:r>
              <a:rPr lang="en-US" sz="2400" dirty="0" smtClean="0"/>
              <a:t> so as to be able to predict the correct class label of the input </a:t>
            </a:r>
            <a:r>
              <a:rPr lang="en-US" sz="2400" dirty="0" err="1" smtClean="0"/>
              <a:t>tuples</a:t>
            </a:r>
            <a:endParaRPr lang="en-US" sz="2400" dirty="0" smtClean="0"/>
          </a:p>
          <a:p>
            <a:pPr algn="just" eaLnBrk="1" hangingPunct="1">
              <a:lnSpc>
                <a:spcPct val="120000"/>
              </a:lnSpc>
            </a:pPr>
            <a:r>
              <a:rPr lang="en-US" sz="2400" dirty="0" smtClean="0"/>
              <a:t>Also referred to as </a:t>
            </a:r>
            <a:r>
              <a:rPr lang="en-US" sz="2400" b="1" dirty="0" smtClean="0"/>
              <a:t>connectionist learning</a:t>
            </a:r>
            <a:r>
              <a:rPr lang="en-US" sz="2400" dirty="0" smtClean="0"/>
              <a:t> due to the connections between units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23F0BDB-8158-4550-8E47-1DDFB8658977}" type="slidenum">
              <a:rPr lang="en-US"/>
              <a:pPr/>
              <a:t>28</a:t>
            </a:fld>
            <a:endParaRPr lang="en-US"/>
          </a:p>
        </p:txBody>
      </p:sp>
      <p:sp>
        <p:nvSpPr>
          <p:cNvPr id="18443" name="Rectangle 2"/>
          <p:cNvSpPr>
            <a:spLocks noGrp="1" noChangeArrowheads="1"/>
          </p:cNvSpPr>
          <p:nvPr>
            <p:ph type="title"/>
          </p:nvPr>
        </p:nvSpPr>
        <p:spPr>
          <a:xfrm>
            <a:off x="-76200" y="304800"/>
            <a:ext cx="9372600" cy="6858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sz="3200" smtClean="0"/>
              <a:t>A Multi-Layer Feed-Forward Neural Network 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438400" y="1701800"/>
            <a:ext cx="3409950" cy="4948238"/>
            <a:chOff x="1536" y="1072"/>
            <a:chExt cx="2148" cy="3117"/>
          </a:xfrm>
        </p:grpSpPr>
        <p:sp>
          <p:nvSpPr>
            <p:cNvPr id="18452" name="Oval 4"/>
            <p:cNvSpPr>
              <a:spLocks noChangeArrowheads="1"/>
            </p:cNvSpPr>
            <p:nvPr/>
          </p:nvSpPr>
          <p:spPr bwMode="auto">
            <a:xfrm>
              <a:off x="1730" y="1625"/>
              <a:ext cx="340" cy="31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3" name="Oval 5"/>
            <p:cNvSpPr>
              <a:spLocks noChangeArrowheads="1"/>
            </p:cNvSpPr>
            <p:nvPr/>
          </p:nvSpPr>
          <p:spPr bwMode="auto">
            <a:xfrm>
              <a:off x="2430" y="1642"/>
              <a:ext cx="340" cy="31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4" name="Oval 6"/>
            <p:cNvSpPr>
              <a:spLocks noChangeArrowheads="1"/>
            </p:cNvSpPr>
            <p:nvPr/>
          </p:nvSpPr>
          <p:spPr bwMode="auto">
            <a:xfrm>
              <a:off x="3094" y="1642"/>
              <a:ext cx="340" cy="31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5" name="Oval 7"/>
            <p:cNvSpPr>
              <a:spLocks noChangeArrowheads="1"/>
            </p:cNvSpPr>
            <p:nvPr/>
          </p:nvSpPr>
          <p:spPr bwMode="auto">
            <a:xfrm>
              <a:off x="2449" y="2432"/>
              <a:ext cx="339" cy="31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6" name="Oval 8"/>
            <p:cNvSpPr>
              <a:spLocks noChangeArrowheads="1"/>
            </p:cNvSpPr>
            <p:nvPr/>
          </p:nvSpPr>
          <p:spPr bwMode="auto">
            <a:xfrm>
              <a:off x="3344" y="2432"/>
              <a:ext cx="340" cy="31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7" name="Oval 9"/>
            <p:cNvSpPr>
              <a:spLocks noChangeArrowheads="1"/>
            </p:cNvSpPr>
            <p:nvPr/>
          </p:nvSpPr>
          <p:spPr bwMode="auto">
            <a:xfrm>
              <a:off x="1536" y="2448"/>
              <a:ext cx="340" cy="31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8" name="Oval 10"/>
            <p:cNvSpPr>
              <a:spLocks noChangeArrowheads="1"/>
            </p:cNvSpPr>
            <p:nvPr/>
          </p:nvSpPr>
          <p:spPr bwMode="auto">
            <a:xfrm>
              <a:off x="2055" y="3288"/>
              <a:ext cx="339" cy="31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9" name="Oval 11"/>
            <p:cNvSpPr>
              <a:spLocks noChangeArrowheads="1"/>
            </p:cNvSpPr>
            <p:nvPr/>
          </p:nvSpPr>
          <p:spPr bwMode="auto">
            <a:xfrm>
              <a:off x="2897" y="3269"/>
              <a:ext cx="339" cy="31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0" name="Line 12"/>
            <p:cNvSpPr>
              <a:spLocks noChangeShapeType="1"/>
            </p:cNvSpPr>
            <p:nvPr/>
          </p:nvSpPr>
          <p:spPr bwMode="auto">
            <a:xfrm flipH="1" flipV="1">
              <a:off x="1768" y="2781"/>
              <a:ext cx="320" cy="53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1" name="Line 13"/>
            <p:cNvSpPr>
              <a:spLocks noChangeShapeType="1"/>
            </p:cNvSpPr>
            <p:nvPr/>
          </p:nvSpPr>
          <p:spPr bwMode="auto">
            <a:xfrm flipV="1">
              <a:off x="2217" y="2732"/>
              <a:ext cx="303" cy="55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2" name="Line 14"/>
            <p:cNvSpPr>
              <a:spLocks noChangeShapeType="1"/>
            </p:cNvSpPr>
            <p:nvPr/>
          </p:nvSpPr>
          <p:spPr bwMode="auto">
            <a:xfrm flipV="1">
              <a:off x="2358" y="2715"/>
              <a:ext cx="1022" cy="61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3" name="Line 15"/>
            <p:cNvSpPr>
              <a:spLocks noChangeShapeType="1"/>
            </p:cNvSpPr>
            <p:nvPr/>
          </p:nvSpPr>
          <p:spPr bwMode="auto">
            <a:xfrm flipH="1" flipV="1">
              <a:off x="1875" y="2714"/>
              <a:ext cx="1020" cy="58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4" name="Line 16"/>
            <p:cNvSpPr>
              <a:spLocks noChangeShapeType="1"/>
            </p:cNvSpPr>
            <p:nvPr/>
          </p:nvSpPr>
          <p:spPr bwMode="auto">
            <a:xfrm flipH="1" flipV="1">
              <a:off x="2735" y="2765"/>
              <a:ext cx="322" cy="50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5" name="Line 17"/>
            <p:cNvSpPr>
              <a:spLocks noChangeShapeType="1"/>
            </p:cNvSpPr>
            <p:nvPr/>
          </p:nvSpPr>
          <p:spPr bwMode="auto">
            <a:xfrm flipV="1">
              <a:off x="3219" y="2799"/>
              <a:ext cx="287" cy="46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6" name="Line 18"/>
            <p:cNvSpPr>
              <a:spLocks noChangeShapeType="1"/>
            </p:cNvSpPr>
            <p:nvPr/>
          </p:nvSpPr>
          <p:spPr bwMode="auto">
            <a:xfrm flipV="1">
              <a:off x="1606" y="1943"/>
              <a:ext cx="268" cy="51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7" name="Line 19"/>
            <p:cNvSpPr>
              <a:spLocks noChangeShapeType="1"/>
            </p:cNvSpPr>
            <p:nvPr/>
          </p:nvSpPr>
          <p:spPr bwMode="auto">
            <a:xfrm flipV="1">
              <a:off x="1767" y="1940"/>
              <a:ext cx="787" cy="50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8" name="Line 20"/>
            <p:cNvSpPr>
              <a:spLocks noChangeShapeType="1"/>
            </p:cNvSpPr>
            <p:nvPr/>
          </p:nvSpPr>
          <p:spPr bwMode="auto">
            <a:xfrm flipV="1">
              <a:off x="1858" y="1959"/>
              <a:ext cx="1380" cy="50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9" name="Line 21"/>
            <p:cNvSpPr>
              <a:spLocks noChangeShapeType="1"/>
            </p:cNvSpPr>
            <p:nvPr/>
          </p:nvSpPr>
          <p:spPr bwMode="auto">
            <a:xfrm flipH="1" flipV="1">
              <a:off x="2017" y="1905"/>
              <a:ext cx="1342" cy="5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0" name="Line 22"/>
            <p:cNvSpPr>
              <a:spLocks noChangeShapeType="1"/>
            </p:cNvSpPr>
            <p:nvPr/>
          </p:nvSpPr>
          <p:spPr bwMode="auto">
            <a:xfrm flipH="1" flipV="1">
              <a:off x="3341" y="1940"/>
              <a:ext cx="197" cy="50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1" name="Line 23"/>
            <p:cNvSpPr>
              <a:spLocks noChangeShapeType="1"/>
            </p:cNvSpPr>
            <p:nvPr/>
          </p:nvSpPr>
          <p:spPr bwMode="auto">
            <a:xfrm flipH="1" flipV="1">
              <a:off x="2679" y="1990"/>
              <a:ext cx="734" cy="45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2" name="Line 24"/>
            <p:cNvSpPr>
              <a:spLocks noChangeShapeType="1"/>
            </p:cNvSpPr>
            <p:nvPr/>
          </p:nvSpPr>
          <p:spPr bwMode="auto">
            <a:xfrm flipH="1" flipV="1">
              <a:off x="1965" y="1960"/>
              <a:ext cx="537" cy="46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3" name="Line 25"/>
            <p:cNvSpPr>
              <a:spLocks noChangeShapeType="1"/>
            </p:cNvSpPr>
            <p:nvPr/>
          </p:nvSpPr>
          <p:spPr bwMode="auto">
            <a:xfrm flipV="1">
              <a:off x="2610" y="1977"/>
              <a:ext cx="0" cy="43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4" name="Line 26"/>
            <p:cNvSpPr>
              <a:spLocks noChangeShapeType="1"/>
            </p:cNvSpPr>
            <p:nvPr/>
          </p:nvSpPr>
          <p:spPr bwMode="auto">
            <a:xfrm flipV="1">
              <a:off x="2736" y="2011"/>
              <a:ext cx="501" cy="45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5" name="Line 27"/>
            <p:cNvSpPr>
              <a:spLocks noChangeShapeType="1"/>
            </p:cNvSpPr>
            <p:nvPr/>
          </p:nvSpPr>
          <p:spPr bwMode="auto">
            <a:xfrm flipV="1">
              <a:off x="2179" y="3604"/>
              <a:ext cx="0" cy="56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6" name="Line 28"/>
            <p:cNvSpPr>
              <a:spLocks noChangeShapeType="1"/>
            </p:cNvSpPr>
            <p:nvPr/>
          </p:nvSpPr>
          <p:spPr bwMode="auto">
            <a:xfrm flipV="1">
              <a:off x="3075" y="3621"/>
              <a:ext cx="0" cy="5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7" name="Line 29"/>
            <p:cNvSpPr>
              <a:spLocks noChangeShapeType="1"/>
            </p:cNvSpPr>
            <p:nvPr/>
          </p:nvSpPr>
          <p:spPr bwMode="auto">
            <a:xfrm flipV="1">
              <a:off x="1875" y="1088"/>
              <a:ext cx="0" cy="5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8" name="Line 30"/>
            <p:cNvSpPr>
              <a:spLocks noChangeShapeType="1"/>
            </p:cNvSpPr>
            <p:nvPr/>
          </p:nvSpPr>
          <p:spPr bwMode="auto">
            <a:xfrm flipV="1">
              <a:off x="2591" y="1072"/>
              <a:ext cx="0" cy="5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9" name="Line 31"/>
            <p:cNvSpPr>
              <a:spLocks noChangeShapeType="1"/>
            </p:cNvSpPr>
            <p:nvPr/>
          </p:nvSpPr>
          <p:spPr bwMode="auto">
            <a:xfrm flipV="1">
              <a:off x="3235" y="1072"/>
              <a:ext cx="0" cy="5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445" name="Rectangle 32"/>
          <p:cNvSpPr>
            <a:spLocks noChangeArrowheads="1"/>
          </p:cNvSpPr>
          <p:nvPr/>
        </p:nvSpPr>
        <p:spPr bwMode="auto">
          <a:xfrm>
            <a:off x="552450" y="2514600"/>
            <a:ext cx="17827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2000" b="1"/>
              <a:t>Output layer</a:t>
            </a:r>
            <a:endParaRPr lang="en-US" sz="2000"/>
          </a:p>
        </p:txBody>
      </p:sp>
      <p:sp>
        <p:nvSpPr>
          <p:cNvPr id="18446" name="Rectangle 33"/>
          <p:cNvSpPr>
            <a:spLocks noChangeArrowheads="1"/>
          </p:cNvSpPr>
          <p:nvPr/>
        </p:nvSpPr>
        <p:spPr bwMode="auto">
          <a:xfrm>
            <a:off x="517525" y="5191125"/>
            <a:ext cx="16049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2000" b="1"/>
              <a:t>Input layer</a:t>
            </a:r>
          </a:p>
        </p:txBody>
      </p:sp>
      <p:sp>
        <p:nvSpPr>
          <p:cNvPr id="18447" name="Rectangle 34"/>
          <p:cNvSpPr>
            <a:spLocks noChangeArrowheads="1"/>
          </p:cNvSpPr>
          <p:nvPr/>
        </p:nvSpPr>
        <p:spPr bwMode="auto">
          <a:xfrm>
            <a:off x="412750" y="3946525"/>
            <a:ext cx="17970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2000" b="1"/>
              <a:t>Hidden layer</a:t>
            </a:r>
            <a:endParaRPr lang="en-US" sz="2000"/>
          </a:p>
        </p:txBody>
      </p:sp>
      <p:sp>
        <p:nvSpPr>
          <p:cNvPr id="18448" name="Rectangle 35"/>
          <p:cNvSpPr>
            <a:spLocks noChangeArrowheads="1"/>
          </p:cNvSpPr>
          <p:nvPr/>
        </p:nvSpPr>
        <p:spPr bwMode="auto">
          <a:xfrm>
            <a:off x="438150" y="1600200"/>
            <a:ext cx="19510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2000" b="1"/>
              <a:t>Output vector</a:t>
            </a:r>
            <a:endParaRPr lang="en-US" sz="2000"/>
          </a:p>
        </p:txBody>
      </p:sp>
      <p:sp>
        <p:nvSpPr>
          <p:cNvPr id="18449" name="Rectangle 36"/>
          <p:cNvSpPr>
            <a:spLocks noChangeArrowheads="1"/>
          </p:cNvSpPr>
          <p:nvPr/>
        </p:nvSpPr>
        <p:spPr bwMode="auto">
          <a:xfrm>
            <a:off x="454025" y="6076950"/>
            <a:ext cx="2114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2000" b="1"/>
              <a:t>Input vector: </a:t>
            </a:r>
            <a:r>
              <a:rPr lang="en-US" sz="2000" b="1" i="1"/>
              <a:t>X</a:t>
            </a:r>
            <a:endParaRPr lang="en-US" sz="2000" b="1" i="1" baseline="-25000"/>
          </a:p>
        </p:txBody>
      </p:sp>
      <p:sp>
        <p:nvSpPr>
          <p:cNvPr id="18450" name="Rectangle 37"/>
          <p:cNvSpPr>
            <a:spLocks noChangeArrowheads="1"/>
          </p:cNvSpPr>
          <p:nvPr/>
        </p:nvSpPr>
        <p:spPr bwMode="auto">
          <a:xfrm>
            <a:off x="5983288" y="4521200"/>
            <a:ext cx="501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n-US" sz="2400" i="1">
                <a:latin typeface="Times New Roman" pitchFamily="18" charset="0"/>
              </a:rPr>
              <a:t>w</a:t>
            </a:r>
            <a:r>
              <a:rPr lang="en-US" sz="2400" i="1" baseline="-25000">
                <a:latin typeface="Times New Roman" pitchFamily="18" charset="0"/>
              </a:rPr>
              <a:t>ij</a:t>
            </a:r>
          </a:p>
        </p:txBody>
      </p:sp>
      <p:sp>
        <p:nvSpPr>
          <p:cNvPr id="18451" name="Freeform 38"/>
          <p:cNvSpPr>
            <a:spLocks/>
          </p:cNvSpPr>
          <p:nvPr/>
        </p:nvSpPr>
        <p:spPr bwMode="auto">
          <a:xfrm>
            <a:off x="5249863" y="4808538"/>
            <a:ext cx="611187" cy="160337"/>
          </a:xfrm>
          <a:custGeom>
            <a:avLst/>
            <a:gdLst>
              <a:gd name="T0" fmla="*/ 384 w 385"/>
              <a:gd name="T1" fmla="*/ 0 h 101"/>
              <a:gd name="T2" fmla="*/ 313 w 385"/>
              <a:gd name="T3" fmla="*/ 5 h 101"/>
              <a:gd name="T4" fmla="*/ 254 w 385"/>
              <a:gd name="T5" fmla="*/ 15 h 101"/>
              <a:gd name="T6" fmla="*/ 230 w 385"/>
              <a:gd name="T7" fmla="*/ 25 h 101"/>
              <a:gd name="T8" fmla="*/ 213 w 385"/>
              <a:gd name="T9" fmla="*/ 30 h 101"/>
              <a:gd name="T10" fmla="*/ 201 w 385"/>
              <a:gd name="T11" fmla="*/ 40 h 101"/>
              <a:gd name="T12" fmla="*/ 195 w 385"/>
              <a:gd name="T13" fmla="*/ 50 h 101"/>
              <a:gd name="T14" fmla="*/ 189 w 385"/>
              <a:gd name="T15" fmla="*/ 60 h 101"/>
              <a:gd name="T16" fmla="*/ 177 w 385"/>
              <a:gd name="T17" fmla="*/ 70 h 101"/>
              <a:gd name="T18" fmla="*/ 160 w 385"/>
              <a:gd name="T19" fmla="*/ 75 h 101"/>
              <a:gd name="T20" fmla="*/ 136 w 385"/>
              <a:gd name="T21" fmla="*/ 85 h 101"/>
              <a:gd name="T22" fmla="*/ 71 w 385"/>
              <a:gd name="T23" fmla="*/ 95 h 101"/>
              <a:gd name="T24" fmla="*/ 0 w 385"/>
              <a:gd name="T25" fmla="*/ 100 h 101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385"/>
              <a:gd name="T40" fmla="*/ 0 h 101"/>
              <a:gd name="T41" fmla="*/ 385 w 385"/>
              <a:gd name="T42" fmla="*/ 101 h 101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385" h="101">
                <a:moveTo>
                  <a:pt x="384" y="0"/>
                </a:moveTo>
                <a:lnTo>
                  <a:pt x="313" y="5"/>
                </a:lnTo>
                <a:lnTo>
                  <a:pt x="254" y="15"/>
                </a:lnTo>
                <a:lnTo>
                  <a:pt x="230" y="25"/>
                </a:lnTo>
                <a:lnTo>
                  <a:pt x="213" y="30"/>
                </a:lnTo>
                <a:lnTo>
                  <a:pt x="201" y="40"/>
                </a:lnTo>
                <a:lnTo>
                  <a:pt x="195" y="50"/>
                </a:lnTo>
                <a:lnTo>
                  <a:pt x="189" y="60"/>
                </a:lnTo>
                <a:lnTo>
                  <a:pt x="177" y="70"/>
                </a:lnTo>
                <a:lnTo>
                  <a:pt x="160" y="75"/>
                </a:lnTo>
                <a:lnTo>
                  <a:pt x="136" y="85"/>
                </a:lnTo>
                <a:lnTo>
                  <a:pt x="71" y="95"/>
                </a:lnTo>
                <a:lnTo>
                  <a:pt x="0" y="10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stealth" w="med" len="med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18434" name="Object 39"/>
          <p:cNvGraphicFramePr>
            <a:graphicFrameLocks noChangeAspect="1"/>
          </p:cNvGraphicFramePr>
          <p:nvPr/>
        </p:nvGraphicFramePr>
        <p:xfrm>
          <a:off x="6591300" y="5448300"/>
          <a:ext cx="2095500" cy="571500"/>
        </p:xfrm>
        <a:graphic>
          <a:graphicData uri="http://schemas.openxmlformats.org/presentationml/2006/ole">
            <p:oleObj spid="_x0000_s7170" name="Equation" r:id="rId3" imgW="2095200" imgH="571320" progId="">
              <p:embed/>
            </p:oleObj>
          </a:graphicData>
        </a:graphic>
      </p:graphicFrame>
      <p:graphicFrame>
        <p:nvGraphicFramePr>
          <p:cNvPr id="18435" name="Object 40"/>
          <p:cNvGraphicFramePr>
            <a:graphicFrameLocks noChangeAspect="1"/>
          </p:cNvGraphicFramePr>
          <p:nvPr/>
        </p:nvGraphicFramePr>
        <p:xfrm>
          <a:off x="6819900" y="4559300"/>
          <a:ext cx="1562100" cy="774700"/>
        </p:xfrm>
        <a:graphic>
          <a:graphicData uri="http://schemas.openxmlformats.org/presentationml/2006/ole">
            <p:oleObj spid="_x0000_s7171" name="Equation" r:id="rId4" imgW="1562040" imgH="774360" progId="">
              <p:embed/>
            </p:oleObj>
          </a:graphicData>
        </a:graphic>
      </p:graphicFrame>
      <p:graphicFrame>
        <p:nvGraphicFramePr>
          <p:cNvPr id="18436" name="Object 41"/>
          <p:cNvGraphicFramePr>
            <a:graphicFrameLocks noChangeAspect="1"/>
          </p:cNvGraphicFramePr>
          <p:nvPr/>
        </p:nvGraphicFramePr>
        <p:xfrm>
          <a:off x="5905500" y="4000500"/>
          <a:ext cx="3238500" cy="419100"/>
        </p:xfrm>
        <a:graphic>
          <a:graphicData uri="http://schemas.openxmlformats.org/presentationml/2006/ole">
            <p:oleObj spid="_x0000_s7172" name="Equation" r:id="rId5" imgW="3238200" imgH="419040" progId="">
              <p:embed/>
            </p:oleObj>
          </a:graphicData>
        </a:graphic>
      </p:graphicFrame>
      <p:graphicFrame>
        <p:nvGraphicFramePr>
          <p:cNvPr id="18437" name="Object 42"/>
          <p:cNvGraphicFramePr>
            <a:graphicFrameLocks noChangeAspect="1"/>
          </p:cNvGraphicFramePr>
          <p:nvPr/>
        </p:nvGraphicFramePr>
        <p:xfrm>
          <a:off x="5753100" y="2247900"/>
          <a:ext cx="3390900" cy="571500"/>
        </p:xfrm>
        <a:graphic>
          <a:graphicData uri="http://schemas.openxmlformats.org/presentationml/2006/ole">
            <p:oleObj spid="_x0000_s7173" name="Equation" r:id="rId6" imgW="3390840" imgH="571320" progId="">
              <p:embed/>
            </p:oleObj>
          </a:graphicData>
        </a:graphic>
      </p:graphicFrame>
      <p:graphicFrame>
        <p:nvGraphicFramePr>
          <p:cNvPr id="18438" name="Object 43"/>
          <p:cNvGraphicFramePr>
            <a:graphicFrameLocks noChangeAspect="1"/>
          </p:cNvGraphicFramePr>
          <p:nvPr/>
        </p:nvGraphicFramePr>
        <p:xfrm>
          <a:off x="6197600" y="3467100"/>
          <a:ext cx="2413000" cy="419100"/>
        </p:xfrm>
        <a:graphic>
          <a:graphicData uri="http://schemas.openxmlformats.org/presentationml/2006/ole">
            <p:oleObj spid="_x0000_s7174" name="Equation" r:id="rId7" imgW="2412720" imgH="419040" progId="">
              <p:embed/>
            </p:oleObj>
          </a:graphicData>
        </a:graphic>
      </p:graphicFrame>
      <p:graphicFrame>
        <p:nvGraphicFramePr>
          <p:cNvPr id="18439" name="Object 44"/>
          <p:cNvGraphicFramePr>
            <a:graphicFrameLocks noChangeAspect="1"/>
          </p:cNvGraphicFramePr>
          <p:nvPr/>
        </p:nvGraphicFramePr>
        <p:xfrm>
          <a:off x="6400800" y="2933700"/>
          <a:ext cx="2019300" cy="419100"/>
        </p:xfrm>
        <a:graphic>
          <a:graphicData uri="http://schemas.openxmlformats.org/presentationml/2006/ole">
            <p:oleObj spid="_x0000_s7175" name="Equation" r:id="rId8" imgW="2019240" imgH="419040" progId="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Algorithm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1285875"/>
            <a:ext cx="6991350" cy="473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DAF51-F701-43A1-8FC9-6859D2148B94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5D422F7-CF0F-41A5-A7D2-3DFF9CA1A8D1}" type="slidenum">
              <a:rPr lang="en-US"/>
              <a:pPr/>
              <a:t>3</a:t>
            </a:fld>
            <a:endParaRPr lang="en-US"/>
          </a:p>
        </p:txBody>
      </p:sp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001000" cy="762000"/>
          </a:xfrm>
        </p:spPr>
        <p:txBody>
          <a:bodyPr/>
          <a:lstStyle/>
          <a:p>
            <a:pPr eaLnBrk="1" hangingPunct="1"/>
            <a:r>
              <a:rPr lang="en-US" sz="3200" smtClean="0"/>
              <a:t>Classification—A Two-Step Process</a:t>
            </a:r>
            <a:r>
              <a:rPr lang="en-US" sz="2800" smtClean="0"/>
              <a:t> </a:t>
            </a:r>
            <a:endParaRPr lang="en-US" sz="3200" smtClean="0"/>
          </a:p>
        </p:txBody>
      </p:sp>
      <p:sp>
        <p:nvSpPr>
          <p:cNvPr id="204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1534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dirty="0" smtClean="0">
                <a:solidFill>
                  <a:schemeClr val="hlink"/>
                </a:solidFill>
              </a:rPr>
              <a:t>Model construction</a:t>
            </a:r>
            <a:r>
              <a:rPr lang="en-US" sz="2000" dirty="0" smtClean="0"/>
              <a:t>: describing a set of predetermined classes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Each </a:t>
            </a:r>
            <a:r>
              <a:rPr lang="en-US" sz="2000" dirty="0" err="1" smtClean="0"/>
              <a:t>tuple</a:t>
            </a:r>
            <a:r>
              <a:rPr lang="en-US" sz="2000" dirty="0" smtClean="0"/>
              <a:t>/sample is assumed to belong to a predefined class, as determined by the </a:t>
            </a:r>
            <a:r>
              <a:rPr lang="en-US" sz="2000" dirty="0" smtClean="0">
                <a:solidFill>
                  <a:schemeClr val="hlink"/>
                </a:solidFill>
              </a:rPr>
              <a:t>class label attribute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The set of </a:t>
            </a:r>
            <a:r>
              <a:rPr lang="en-US" sz="2000" dirty="0" err="1" smtClean="0"/>
              <a:t>tuples</a:t>
            </a:r>
            <a:r>
              <a:rPr lang="en-US" sz="2000" dirty="0" smtClean="0"/>
              <a:t> used for model construction is </a:t>
            </a:r>
            <a:r>
              <a:rPr lang="en-US" sz="2000" dirty="0" smtClean="0">
                <a:solidFill>
                  <a:schemeClr val="hlink"/>
                </a:solidFill>
              </a:rPr>
              <a:t>training set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The model is represented as classification rules, decision trees, or mathematical formulae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>
                <a:solidFill>
                  <a:schemeClr val="hlink"/>
                </a:solidFill>
              </a:rPr>
              <a:t>Model usage</a:t>
            </a:r>
            <a:r>
              <a:rPr lang="en-US" sz="2000" dirty="0" smtClean="0"/>
              <a:t>: for classifying future or unknown objects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solidFill>
                  <a:schemeClr val="hlink"/>
                </a:solidFill>
              </a:rPr>
              <a:t>Estimate accuracy</a:t>
            </a:r>
            <a:r>
              <a:rPr lang="en-US" sz="2000" dirty="0" smtClean="0"/>
              <a:t> of the model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 smtClean="0"/>
              <a:t>The known label of test sample is compared with the classified result from the model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 smtClean="0"/>
              <a:t>Accuracy rate is the percentage of test set samples that are correctly classified by the model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 smtClean="0"/>
              <a:t>Test set is independent of training set, otherwise over-fitting will occur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If the accuracy is acceptable, use the model to </a:t>
            </a:r>
            <a:r>
              <a:rPr lang="en-US" sz="2000" dirty="0" smtClean="0">
                <a:solidFill>
                  <a:schemeClr val="hlink"/>
                </a:solidFill>
              </a:rPr>
              <a:t>classify data</a:t>
            </a:r>
            <a:r>
              <a:rPr lang="en-US" sz="2000" dirty="0" smtClean="0"/>
              <a:t> </a:t>
            </a:r>
            <a:r>
              <a:rPr lang="en-US" sz="2000" dirty="0" err="1" smtClean="0"/>
              <a:t>tuples</a:t>
            </a:r>
            <a:r>
              <a:rPr lang="en-US" sz="2000" dirty="0" smtClean="0"/>
              <a:t> whose class labels are not known</a:t>
            </a:r>
            <a:endParaRPr lang="en-US" sz="24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488" y="1143000"/>
            <a:ext cx="4481512" cy="186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DAF51-F701-43A1-8FC9-6859D2148B94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04800" y="3429000"/>
            <a:ext cx="4026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Step 1:- Initialize Input, Weight and Bias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447800" y="3733800"/>
            <a:ext cx="0" cy="457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4191001"/>
            <a:ext cx="6324600" cy="1022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304800" y="5257800"/>
            <a:ext cx="2877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Step 2:- Calculate the output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371600" y="5562600"/>
            <a:ext cx="0" cy="3810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447800" y="5574268"/>
            <a:ext cx="1546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For input layer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57200" y="5943600"/>
            <a:ext cx="2906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O1=x1=1, O2=x2=0, O3=x3=1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352800" y="6172200"/>
            <a:ext cx="4572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048000" y="6248400"/>
            <a:ext cx="2808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For hidden and output layer</a:t>
            </a:r>
            <a:endParaRPr lang="en-US" dirty="0">
              <a:solidFill>
                <a:srgbClr val="7030A0"/>
              </a:solidFill>
            </a:endParaRPr>
          </a:p>
        </p:txBody>
      </p:sp>
      <p:pic>
        <p:nvPicPr>
          <p:cNvPr id="4608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10000" y="5185217"/>
            <a:ext cx="5334000" cy="1139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TextBox 23"/>
          <p:cNvSpPr txBox="1"/>
          <p:nvPr/>
        </p:nvSpPr>
        <p:spPr>
          <a:xfrm>
            <a:off x="3581400" y="228600"/>
            <a:ext cx="35862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>
                <a:solidFill>
                  <a:srgbClr val="C00000"/>
                </a:solidFill>
              </a:rPr>
              <a:t>Trace for O4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I4=O1*W14+O2*W24+O3*W34+</a:t>
            </a:r>
            <a:r>
              <a:rPr lang="en-US" dirty="0" smtClean="0">
                <a:solidFill>
                  <a:srgbClr val="C00000"/>
                </a:solidFill>
                <a:sym typeface="Symbol"/>
              </a:rPr>
              <a:t>4</a:t>
            </a:r>
            <a:endParaRPr lang="en-US" dirty="0" smtClean="0">
              <a:solidFill>
                <a:srgbClr val="C00000"/>
              </a:solidFill>
            </a:endParaRPr>
          </a:p>
          <a:p>
            <a:r>
              <a:rPr lang="en-US" dirty="0" smtClean="0">
                <a:solidFill>
                  <a:srgbClr val="C00000"/>
                </a:solidFill>
              </a:rPr>
              <a:t>I4=1*0.2+0*0.4+1*(-0.5)+(-0.4)=-0.7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O4=1/(1+e</a:t>
            </a:r>
            <a:r>
              <a:rPr lang="en-US" dirty="0" smtClean="0">
                <a:solidFill>
                  <a:srgbClr val="C00000"/>
                </a:solidFill>
                <a:sym typeface="Symbol"/>
              </a:rPr>
              <a:t>-I4</a:t>
            </a:r>
            <a:r>
              <a:rPr lang="en-US" dirty="0" smtClean="0">
                <a:solidFill>
                  <a:srgbClr val="C00000"/>
                </a:solidFill>
              </a:rPr>
              <a:t>)=1/(1+e</a:t>
            </a:r>
            <a:r>
              <a:rPr lang="en-US" dirty="0" smtClean="0">
                <a:solidFill>
                  <a:srgbClr val="C00000"/>
                </a:solidFill>
                <a:sym typeface="Symbol"/>
              </a:rPr>
              <a:t>0.7</a:t>
            </a:r>
            <a:r>
              <a:rPr lang="en-US" dirty="0" smtClean="0">
                <a:solidFill>
                  <a:srgbClr val="C00000"/>
                </a:solidFill>
              </a:rPr>
              <a:t>)=0.332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513625" y="4736068"/>
            <a:ext cx="2706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Step 3:- Calculate the Error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7924800" y="4419600"/>
            <a:ext cx="0" cy="3810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257800" y="3496270"/>
            <a:ext cx="38363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Err6 = O6(1-O6)(T-O6)=O6(1-O6)(1-O6)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Err5 = O5(1-O5) * Err6 * W56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Err4 = O4(1-O4) * Err6 * W46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6858000" y="3200400"/>
            <a:ext cx="0" cy="3810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060430" y="3135868"/>
            <a:ext cx="1931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Update the weight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257800" y="2286000"/>
            <a:ext cx="35963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W14(new)=W14(old)+(0.9)*Err4*O1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W15(new)=W15(old)+(0.9)*Err5*O1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……….So on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7010400" y="1905000"/>
            <a:ext cx="0" cy="3810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324600" y="1447800"/>
            <a:ext cx="2169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Repeat Until Err6 </a:t>
            </a:r>
            <a:r>
              <a:rPr lang="en-US" b="1" dirty="0" smtClean="0">
                <a:solidFill>
                  <a:srgbClr val="7030A0"/>
                </a:solidFill>
                <a:sym typeface="Symbol"/>
              </a:rPr>
              <a:t> 0</a:t>
            </a:r>
            <a:endParaRPr lang="en-US" b="1" dirty="0">
              <a:solidFill>
                <a:srgbClr val="7030A0"/>
              </a:solidFill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 flipH="1">
            <a:off x="3505200" y="1828800"/>
            <a:ext cx="2286000" cy="2590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6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6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4" grpId="0"/>
      <p:bldP spid="17" grpId="0"/>
      <p:bldP spid="18" grpId="0"/>
      <p:bldP spid="21" grpId="0"/>
      <p:bldP spid="24" grpId="0"/>
      <p:bldP spid="26" grpId="0"/>
      <p:bldP spid="29" grpId="0"/>
      <p:bldP spid="32" grpId="0"/>
      <p:bldP spid="33" grpId="0"/>
      <p:bldP spid="3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Rule Based Classifier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US" dirty="0" smtClean="0"/>
              <a:t>Rule based classifiers, where the learned model is represented as a set of IF-THEN rules</a:t>
            </a:r>
          </a:p>
          <a:p>
            <a:pPr algn="just"/>
            <a:r>
              <a:rPr lang="en-US" dirty="0" smtClean="0"/>
              <a:t>Has the expression of the form</a:t>
            </a:r>
          </a:p>
          <a:p>
            <a:pPr lvl="1" algn="just"/>
            <a:r>
              <a:rPr lang="en-US" b="1" i="1" dirty="0" smtClean="0"/>
              <a:t>IF condition THEN conclusion</a:t>
            </a:r>
          </a:p>
          <a:p>
            <a:pPr algn="just"/>
            <a:r>
              <a:rPr lang="en-US" dirty="0" smtClean="0"/>
              <a:t>Example</a:t>
            </a:r>
          </a:p>
          <a:p>
            <a:pPr lvl="1" algn="just"/>
            <a:r>
              <a:rPr lang="en-US" dirty="0" smtClean="0"/>
              <a:t>R1 : </a:t>
            </a:r>
            <a:r>
              <a:rPr lang="en-US" b="1" dirty="0" smtClean="0"/>
              <a:t>IF </a:t>
            </a:r>
            <a:r>
              <a:rPr lang="en-US" b="1" i="1" dirty="0" smtClean="0"/>
              <a:t>age = youth</a:t>
            </a:r>
            <a:r>
              <a:rPr lang="en-US" b="1" dirty="0" smtClean="0"/>
              <a:t> AND </a:t>
            </a:r>
            <a:r>
              <a:rPr lang="en-US" b="1" i="1" dirty="0" smtClean="0"/>
              <a:t>student = yes</a:t>
            </a:r>
            <a:r>
              <a:rPr lang="en-US" b="1" dirty="0" smtClean="0"/>
              <a:t> THEN </a:t>
            </a:r>
            <a:r>
              <a:rPr lang="en-US" b="1" i="1" dirty="0" err="1" smtClean="0"/>
              <a:t>buys_computer</a:t>
            </a:r>
            <a:r>
              <a:rPr lang="en-US" b="1" i="1" dirty="0" smtClean="0"/>
              <a:t> = yes</a:t>
            </a:r>
          </a:p>
          <a:p>
            <a:pPr algn="just"/>
            <a:r>
              <a:rPr lang="en-US" dirty="0" smtClean="0"/>
              <a:t>“IF” part of the rule is called antecedent or pre-condition , and “THEN” part is called consequent</a:t>
            </a:r>
          </a:p>
          <a:p>
            <a:pPr algn="just"/>
            <a:r>
              <a:rPr lang="en-US" dirty="0" smtClean="0"/>
              <a:t>If the condition in a rule holds true for a given </a:t>
            </a:r>
            <a:r>
              <a:rPr lang="en-US" dirty="0" err="1" smtClean="0"/>
              <a:t>tuple</a:t>
            </a:r>
            <a:r>
              <a:rPr lang="en-US" dirty="0" smtClean="0"/>
              <a:t>, we say that the rule antecedent is satisfied and the rule covers the </a:t>
            </a:r>
            <a:r>
              <a:rPr lang="en-US" dirty="0" err="1" smtClean="0"/>
              <a:t>tuple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DAF51-F701-43A1-8FC9-6859D2148B94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Rule Based Classifier…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/>
              <a:t>A rule </a:t>
            </a:r>
            <a:r>
              <a:rPr lang="en-US" b="1" i="1" dirty="0" smtClean="0"/>
              <a:t>R</a:t>
            </a:r>
            <a:r>
              <a:rPr lang="en-US" dirty="0" smtClean="0"/>
              <a:t> can be assessed by its coverage and accuracy</a:t>
            </a:r>
          </a:p>
          <a:p>
            <a:pPr algn="just"/>
            <a:r>
              <a:rPr lang="en-US" dirty="0" smtClean="0"/>
              <a:t>Given a </a:t>
            </a:r>
            <a:r>
              <a:rPr lang="en-US" dirty="0" err="1" smtClean="0"/>
              <a:t>tuple</a:t>
            </a:r>
            <a:r>
              <a:rPr lang="en-US" dirty="0" smtClean="0"/>
              <a:t>, </a:t>
            </a:r>
            <a:r>
              <a:rPr lang="en-US" b="1" i="1" dirty="0" smtClean="0"/>
              <a:t>X</a:t>
            </a:r>
            <a:r>
              <a:rPr lang="en-US" dirty="0" smtClean="0"/>
              <a:t>, from a class </a:t>
            </a:r>
            <a:r>
              <a:rPr lang="en-US" dirty="0" err="1" smtClean="0"/>
              <a:t>labelled</a:t>
            </a:r>
            <a:r>
              <a:rPr lang="en-US" dirty="0" smtClean="0"/>
              <a:t> data set, </a:t>
            </a:r>
            <a:r>
              <a:rPr lang="en-US" b="1" i="1" dirty="0" smtClean="0"/>
              <a:t>D</a:t>
            </a:r>
          </a:p>
          <a:p>
            <a:pPr algn="just"/>
            <a:r>
              <a:rPr lang="en-US" dirty="0" smtClean="0"/>
              <a:t>Let </a:t>
            </a:r>
          </a:p>
          <a:p>
            <a:pPr lvl="1" algn="just"/>
            <a:r>
              <a:rPr lang="en-US" b="1" i="1" dirty="0" err="1" smtClean="0"/>
              <a:t>N</a:t>
            </a:r>
            <a:r>
              <a:rPr lang="en-US" b="1" i="1" baseline="-25000" dirty="0" err="1" smtClean="0"/>
              <a:t>covers</a:t>
            </a:r>
            <a:r>
              <a:rPr lang="en-US" dirty="0" smtClean="0"/>
              <a:t> be the number of </a:t>
            </a:r>
            <a:r>
              <a:rPr lang="en-US" dirty="0" err="1" smtClean="0"/>
              <a:t>tuples</a:t>
            </a:r>
            <a:r>
              <a:rPr lang="en-US" dirty="0" smtClean="0"/>
              <a:t> covered by R</a:t>
            </a:r>
          </a:p>
          <a:p>
            <a:pPr lvl="1" algn="just"/>
            <a:r>
              <a:rPr lang="en-US" b="1" i="1" dirty="0" err="1" smtClean="0"/>
              <a:t>N</a:t>
            </a:r>
            <a:r>
              <a:rPr lang="en-US" b="1" i="1" baseline="-25000" dirty="0" err="1" smtClean="0"/>
              <a:t>correct</a:t>
            </a:r>
            <a:r>
              <a:rPr lang="en-US" dirty="0" smtClean="0"/>
              <a:t> be the numbers of </a:t>
            </a:r>
            <a:r>
              <a:rPr lang="en-US" dirty="0" err="1" smtClean="0"/>
              <a:t>tuples</a:t>
            </a:r>
            <a:r>
              <a:rPr lang="en-US" dirty="0" smtClean="0"/>
              <a:t> correctly classified by R </a:t>
            </a:r>
          </a:p>
          <a:p>
            <a:pPr lvl="1" algn="just"/>
            <a:r>
              <a:rPr lang="en-US" b="1" i="1" dirty="0" smtClean="0"/>
              <a:t>|D|</a:t>
            </a:r>
            <a:r>
              <a:rPr lang="en-US" dirty="0" smtClean="0"/>
              <a:t> be the numbers of </a:t>
            </a:r>
            <a:r>
              <a:rPr lang="en-US" dirty="0" err="1" smtClean="0"/>
              <a:t>tuples</a:t>
            </a:r>
            <a:r>
              <a:rPr lang="en-US" dirty="0" smtClean="0"/>
              <a:t> in D</a:t>
            </a:r>
          </a:p>
          <a:p>
            <a:pPr algn="just"/>
            <a:r>
              <a:rPr lang="en-US" dirty="0" smtClean="0"/>
              <a:t>Then, we can define coverage and accuracy of R as				and </a:t>
            </a:r>
          </a:p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DAF51-F701-43A1-8FC9-6859D2148B94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6083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24025" y="5581650"/>
            <a:ext cx="2162175" cy="558930"/>
          </a:xfrm>
          <a:prstGeom prst="rect">
            <a:avLst/>
          </a:prstGeom>
          <a:noFill/>
        </p:spPr>
      </p:pic>
      <p:sp>
        <p:nvSpPr>
          <p:cNvPr id="4608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6085" name="Picture 5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953000" y="5562600"/>
            <a:ext cx="2590800" cy="66914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Rule Based Classifier…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 smtClean="0"/>
              <a:t>Example</a:t>
            </a:r>
            <a:endParaRPr lang="en-US" b="1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DAF51-F701-43A1-8FC9-6859D2148B94}" type="slidenum">
              <a:rPr lang="en-US" smtClean="0"/>
              <a:pPr/>
              <a:t>33</a:t>
            </a:fld>
            <a:endParaRPr lang="en-US"/>
          </a:p>
        </p:txBody>
      </p:sp>
      <p:pic>
        <p:nvPicPr>
          <p:cNvPr id="808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2219325"/>
            <a:ext cx="7077075" cy="4033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Rule Based Classifier…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US" dirty="0" smtClean="0"/>
              <a:t>Suppose we have to predict the class label of </a:t>
            </a:r>
            <a:r>
              <a:rPr lang="en-US" b="1" i="1" dirty="0" smtClean="0"/>
              <a:t>X</a:t>
            </a:r>
          </a:p>
          <a:p>
            <a:pPr algn="just"/>
            <a:r>
              <a:rPr lang="en-US" dirty="0" smtClean="0"/>
              <a:t>If a rule is satisfied by </a:t>
            </a:r>
            <a:r>
              <a:rPr lang="en-US" b="1" i="1" dirty="0" smtClean="0"/>
              <a:t>X</a:t>
            </a:r>
            <a:r>
              <a:rPr lang="en-US" dirty="0" smtClean="0"/>
              <a:t>, the rule is said to be triggered</a:t>
            </a:r>
          </a:p>
          <a:p>
            <a:pPr algn="just"/>
            <a:r>
              <a:rPr lang="en-US" dirty="0" smtClean="0"/>
              <a:t>If </a:t>
            </a:r>
            <a:r>
              <a:rPr lang="en-US" b="1" i="1" dirty="0" smtClean="0"/>
              <a:t>R1</a:t>
            </a:r>
            <a:r>
              <a:rPr lang="en-US" dirty="0" smtClean="0"/>
              <a:t> is only one rule satisfied, then the rule fires by returning the class prediction of </a:t>
            </a:r>
            <a:r>
              <a:rPr lang="en-US" b="1" i="1" dirty="0" smtClean="0"/>
              <a:t>R1</a:t>
            </a:r>
          </a:p>
          <a:p>
            <a:pPr algn="just"/>
            <a:r>
              <a:rPr lang="en-US" dirty="0" smtClean="0"/>
              <a:t>If more than one rule is triggered, need a conflict resolution strategy (</a:t>
            </a:r>
            <a:r>
              <a:rPr lang="en-US" i="1" dirty="0" smtClean="0"/>
              <a:t>ordering scheme </a:t>
            </a:r>
            <a:r>
              <a:rPr lang="en-US" i="1" dirty="0" smtClean="0">
                <a:sym typeface="Symbol"/>
              </a:rPr>
              <a:t> highest priority</a:t>
            </a:r>
            <a:r>
              <a:rPr lang="en-US" dirty="0" smtClean="0"/>
              <a:t>)</a:t>
            </a:r>
          </a:p>
          <a:p>
            <a:pPr algn="just"/>
            <a:r>
              <a:rPr lang="en-US" dirty="0" smtClean="0"/>
              <a:t>i.e. with rule ordering, the triggering rule that appears earliest in the list has the highest priority, and so it gets to fire its class prediction</a:t>
            </a:r>
          </a:p>
          <a:p>
            <a:pPr algn="just"/>
            <a:r>
              <a:rPr lang="en-US" dirty="0" smtClean="0"/>
              <a:t>What if there is no rule satisfied by X (</a:t>
            </a:r>
            <a:r>
              <a:rPr lang="en-US" b="1" i="1" dirty="0" smtClean="0"/>
              <a:t>default class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DAF51-F701-43A1-8FC9-6859D2148B94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Rule Based Classifier…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u="sng" dirty="0" smtClean="0"/>
              <a:t>Rule extraction from a decision tree</a:t>
            </a:r>
          </a:p>
          <a:p>
            <a:pPr lvl="1" algn="just"/>
            <a:r>
              <a:rPr lang="en-US" dirty="0" smtClean="0"/>
              <a:t>To extract rules from a decision tree, one rule is created for each path from the root to a leaf node</a:t>
            </a:r>
          </a:p>
          <a:p>
            <a:pPr lvl="1" algn="just"/>
            <a:r>
              <a:rPr lang="en-US" dirty="0" smtClean="0"/>
              <a:t>Each splitting criterion along a given path is logically </a:t>
            </a:r>
            <a:r>
              <a:rPr lang="en-US" b="1" i="1" dirty="0" err="1" smtClean="0"/>
              <a:t>ANDed</a:t>
            </a:r>
            <a:r>
              <a:rPr lang="en-US" dirty="0" smtClean="0"/>
              <a:t> to form the rule antecedent (</a:t>
            </a:r>
            <a:r>
              <a:rPr lang="en-US" b="1" i="1" dirty="0" smtClean="0"/>
              <a:t>IF part</a:t>
            </a:r>
            <a:r>
              <a:rPr lang="en-US" dirty="0" smtClean="0"/>
              <a:t>)</a:t>
            </a:r>
          </a:p>
          <a:p>
            <a:pPr lvl="1" algn="just"/>
            <a:r>
              <a:rPr lang="en-US" dirty="0" smtClean="0"/>
              <a:t>The leaf node holds the class prediction, forming the consequent (</a:t>
            </a:r>
            <a:r>
              <a:rPr lang="en-US" b="1" i="1" dirty="0" smtClean="0"/>
              <a:t>THEN part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DAF51-F701-43A1-8FC9-6859D2148B94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Rule Based Classifier…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u="sng" dirty="0" smtClean="0"/>
              <a:t>Rule extraction from a decision tree…</a:t>
            </a:r>
          </a:p>
          <a:p>
            <a:pPr lvl="1" algn="just"/>
            <a:r>
              <a:rPr lang="en-US" i="1" dirty="0" smtClean="0"/>
              <a:t>Example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DAF51-F701-43A1-8FC9-6859D2148B94}" type="slidenum">
              <a:rPr lang="en-US" smtClean="0"/>
              <a:pPr/>
              <a:t>36</a:t>
            </a:fld>
            <a:endParaRPr lang="en-US"/>
          </a:p>
        </p:txBody>
      </p:sp>
      <p:pic>
        <p:nvPicPr>
          <p:cNvPr id="819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14625" y="2362200"/>
            <a:ext cx="5591175" cy="326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Rule Based Classifier…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b="1" u="sng" dirty="0" smtClean="0"/>
              <a:t>Rule extraction from a decision tree…</a:t>
            </a:r>
          </a:p>
          <a:p>
            <a:pPr lvl="1" algn="just"/>
            <a:r>
              <a:rPr lang="en-US" dirty="0" smtClean="0"/>
              <a:t>Rules extracted from decision tree are mutually exclusive </a:t>
            </a:r>
          </a:p>
          <a:p>
            <a:pPr lvl="1" algn="just"/>
            <a:r>
              <a:rPr lang="en-US" dirty="0" smtClean="0"/>
              <a:t>i.e. no two rules can be fired for the same </a:t>
            </a:r>
            <a:r>
              <a:rPr lang="en-US" dirty="0" err="1" smtClean="0"/>
              <a:t>tuple</a:t>
            </a:r>
            <a:endParaRPr lang="en-US" dirty="0" smtClean="0"/>
          </a:p>
          <a:p>
            <a:pPr lvl="1" algn="just"/>
            <a:r>
              <a:rPr lang="en-US" dirty="0" smtClean="0"/>
              <a:t>The rules extracted from decision tree suffer from sub-tree repetition and replication can be large</a:t>
            </a:r>
          </a:p>
          <a:p>
            <a:pPr lvl="1" algn="just"/>
            <a:r>
              <a:rPr lang="en-US" dirty="0" smtClean="0"/>
              <a:t>So we may need to prune the rule set</a:t>
            </a:r>
          </a:p>
          <a:p>
            <a:pPr lvl="1" algn="just"/>
            <a:r>
              <a:rPr lang="en-US" dirty="0" smtClean="0"/>
              <a:t>For a given rule antecedent, any condition that does not improve the estimated accuracy of the rule can be pruned</a:t>
            </a:r>
          </a:p>
          <a:p>
            <a:pPr lvl="1" algn="just"/>
            <a:r>
              <a:rPr lang="en-US" dirty="0" smtClean="0"/>
              <a:t>Default class </a:t>
            </a:r>
            <a:r>
              <a:rPr lang="en-US" dirty="0" smtClean="0">
                <a:sym typeface="Symbol"/>
              </a:rPr>
              <a:t> one that contains most training </a:t>
            </a:r>
            <a:r>
              <a:rPr lang="en-US" dirty="0" err="1" smtClean="0">
                <a:sym typeface="Symbol"/>
              </a:rPr>
              <a:t>tuples</a:t>
            </a:r>
            <a:r>
              <a:rPr lang="en-US" dirty="0" smtClean="0">
                <a:sym typeface="Symbol"/>
              </a:rPr>
              <a:t> not covered by any rule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DAF51-F701-43A1-8FC9-6859D2148B94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Support Vector Machine (SVM)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>
              <a:lnSpc>
                <a:spcPct val="110000"/>
              </a:lnSpc>
            </a:pPr>
            <a:r>
              <a:rPr lang="en-US" dirty="0" smtClean="0"/>
              <a:t>A new classification method for both linear and nonlinear data</a:t>
            </a:r>
          </a:p>
          <a:p>
            <a:pPr algn="just">
              <a:lnSpc>
                <a:spcPct val="110000"/>
              </a:lnSpc>
            </a:pPr>
            <a:r>
              <a:rPr lang="en-US" dirty="0" smtClean="0"/>
              <a:t>It uses a nonlinear mapping to transform the original training data into a higher dimension</a:t>
            </a:r>
          </a:p>
          <a:p>
            <a:pPr algn="just">
              <a:lnSpc>
                <a:spcPct val="110000"/>
              </a:lnSpc>
            </a:pPr>
            <a:r>
              <a:rPr lang="en-US" dirty="0" smtClean="0"/>
              <a:t>With the new dimension, it searches for the linear optimal separating </a:t>
            </a:r>
            <a:r>
              <a:rPr lang="en-US" dirty="0" err="1" smtClean="0"/>
              <a:t>hyperplane</a:t>
            </a:r>
            <a:r>
              <a:rPr lang="en-US" dirty="0" smtClean="0"/>
              <a:t> (“decision boundary”)</a:t>
            </a:r>
          </a:p>
          <a:p>
            <a:pPr algn="just">
              <a:lnSpc>
                <a:spcPct val="110000"/>
              </a:lnSpc>
            </a:pPr>
            <a:r>
              <a:rPr lang="en-US" dirty="0" smtClean="0"/>
              <a:t>With an appropriate nonlinear mapping to a sufficiently high dimension, data from two classes can always be separated by a </a:t>
            </a:r>
            <a:r>
              <a:rPr lang="en-US" dirty="0" err="1" smtClean="0"/>
              <a:t>hyperplane</a:t>
            </a:r>
            <a:endParaRPr lang="en-US" dirty="0" smtClean="0"/>
          </a:p>
          <a:p>
            <a:pPr algn="just">
              <a:lnSpc>
                <a:spcPct val="110000"/>
              </a:lnSpc>
            </a:pPr>
            <a:r>
              <a:rPr lang="en-US" dirty="0" smtClean="0"/>
              <a:t>SVM finds this </a:t>
            </a:r>
            <a:r>
              <a:rPr lang="en-US" dirty="0" err="1" smtClean="0"/>
              <a:t>hyperplane</a:t>
            </a:r>
            <a:r>
              <a:rPr lang="en-US" dirty="0" smtClean="0"/>
              <a:t> using support vectors (“essential” training </a:t>
            </a:r>
            <a:r>
              <a:rPr lang="en-US" dirty="0" err="1" smtClean="0"/>
              <a:t>tuples</a:t>
            </a:r>
            <a:r>
              <a:rPr lang="en-US" dirty="0" smtClean="0"/>
              <a:t>) and margins (defined by the support vectors)</a:t>
            </a:r>
          </a:p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DAF51-F701-43A1-8FC9-6859D2148B94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2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8686800" cy="685800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Support Vector Machine (SVM)…</a:t>
            </a:r>
            <a:endParaRPr lang="en-US" dirty="0"/>
          </a:p>
        </p:txBody>
      </p:sp>
      <p:sp>
        <p:nvSpPr>
          <p:cNvPr id="593986" name="Text Box 66"/>
          <p:cNvSpPr txBox="1">
            <a:spLocks noChangeArrowheads="1"/>
          </p:cNvSpPr>
          <p:nvPr/>
        </p:nvSpPr>
        <p:spPr bwMode="auto">
          <a:xfrm>
            <a:off x="838200" y="1905000"/>
            <a:ext cx="1905000" cy="854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dirty="0"/>
              <a:t>denotes +1</a:t>
            </a:r>
          </a:p>
          <a:p>
            <a:pPr algn="ctr"/>
            <a:r>
              <a:rPr lang="en-US" dirty="0"/>
              <a:t>denotes -1</a:t>
            </a:r>
          </a:p>
        </p:txBody>
      </p:sp>
      <p:sp>
        <p:nvSpPr>
          <p:cNvPr id="593987" name="Oval 67"/>
          <p:cNvSpPr>
            <a:spLocks noChangeAspect="1" noChangeArrowheads="1"/>
          </p:cNvSpPr>
          <p:nvPr/>
        </p:nvSpPr>
        <p:spPr bwMode="auto">
          <a:xfrm rot="4777107">
            <a:off x="915194" y="2056606"/>
            <a:ext cx="58738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3988" name="Oval 68"/>
          <p:cNvSpPr>
            <a:spLocks noChangeAspect="1" noChangeArrowheads="1"/>
          </p:cNvSpPr>
          <p:nvPr/>
        </p:nvSpPr>
        <p:spPr bwMode="auto">
          <a:xfrm rot="5895381">
            <a:off x="915988" y="2382400"/>
            <a:ext cx="50800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3930" name="Line 10"/>
          <p:cNvSpPr>
            <a:spLocks noChangeShapeType="1"/>
          </p:cNvSpPr>
          <p:nvPr/>
        </p:nvSpPr>
        <p:spPr bwMode="auto">
          <a:xfrm>
            <a:off x="2590800" y="2209800"/>
            <a:ext cx="0" cy="3505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93931" name="Line 11"/>
          <p:cNvSpPr>
            <a:spLocks noChangeShapeType="1"/>
          </p:cNvSpPr>
          <p:nvPr/>
        </p:nvSpPr>
        <p:spPr bwMode="auto">
          <a:xfrm flipV="1">
            <a:off x="2438400" y="5562600"/>
            <a:ext cx="36576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93935" name="Oval 15"/>
          <p:cNvSpPr>
            <a:spLocks noChangeAspect="1" noChangeArrowheads="1"/>
          </p:cNvSpPr>
          <p:nvPr/>
        </p:nvSpPr>
        <p:spPr bwMode="auto">
          <a:xfrm>
            <a:off x="3717925" y="5032375"/>
            <a:ext cx="6032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3937" name="Oval 17"/>
          <p:cNvSpPr>
            <a:spLocks noChangeAspect="1" noChangeArrowheads="1"/>
          </p:cNvSpPr>
          <p:nvPr/>
        </p:nvSpPr>
        <p:spPr bwMode="auto">
          <a:xfrm>
            <a:off x="2486025" y="3903663"/>
            <a:ext cx="6032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3938" name="Oval 18"/>
          <p:cNvSpPr>
            <a:spLocks noChangeAspect="1" noChangeArrowheads="1"/>
          </p:cNvSpPr>
          <p:nvPr/>
        </p:nvSpPr>
        <p:spPr bwMode="auto">
          <a:xfrm>
            <a:off x="4340225" y="2814638"/>
            <a:ext cx="6032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3939" name="Oval 19"/>
          <p:cNvSpPr>
            <a:spLocks noChangeAspect="1" noChangeArrowheads="1"/>
          </p:cNvSpPr>
          <p:nvPr/>
        </p:nvSpPr>
        <p:spPr bwMode="auto">
          <a:xfrm>
            <a:off x="4403725" y="3635375"/>
            <a:ext cx="6032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3940" name="Oval 20"/>
          <p:cNvSpPr>
            <a:spLocks noChangeAspect="1" noChangeArrowheads="1"/>
          </p:cNvSpPr>
          <p:nvPr/>
        </p:nvSpPr>
        <p:spPr bwMode="auto">
          <a:xfrm>
            <a:off x="3409950" y="2663825"/>
            <a:ext cx="60325" cy="50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3941" name="Oval 21"/>
          <p:cNvSpPr>
            <a:spLocks noChangeAspect="1" noChangeArrowheads="1"/>
          </p:cNvSpPr>
          <p:nvPr/>
        </p:nvSpPr>
        <p:spPr bwMode="auto">
          <a:xfrm>
            <a:off x="3886200" y="3733800"/>
            <a:ext cx="5397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3942" name="Oval 22"/>
          <p:cNvSpPr>
            <a:spLocks noChangeAspect="1" noChangeArrowheads="1"/>
          </p:cNvSpPr>
          <p:nvPr/>
        </p:nvSpPr>
        <p:spPr bwMode="auto">
          <a:xfrm>
            <a:off x="3048000" y="3124200"/>
            <a:ext cx="60325" cy="5873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3943" name="Oval 23"/>
          <p:cNvSpPr>
            <a:spLocks noChangeAspect="1" noChangeArrowheads="1"/>
          </p:cNvSpPr>
          <p:nvPr/>
        </p:nvSpPr>
        <p:spPr bwMode="auto">
          <a:xfrm>
            <a:off x="5105400" y="4114800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3945" name="Oval 25"/>
          <p:cNvSpPr>
            <a:spLocks noChangeAspect="1" noChangeArrowheads="1"/>
          </p:cNvSpPr>
          <p:nvPr/>
        </p:nvSpPr>
        <p:spPr bwMode="auto">
          <a:xfrm rot="-1118274">
            <a:off x="3887788" y="4443413"/>
            <a:ext cx="5397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3946" name="Oval 26"/>
          <p:cNvSpPr>
            <a:spLocks noChangeAspect="1" noChangeArrowheads="1"/>
          </p:cNvSpPr>
          <p:nvPr/>
        </p:nvSpPr>
        <p:spPr bwMode="auto">
          <a:xfrm rot="-1118274">
            <a:off x="6003925" y="3228975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3949" name="Oval 29"/>
          <p:cNvSpPr>
            <a:spLocks noChangeAspect="1" noChangeArrowheads="1"/>
          </p:cNvSpPr>
          <p:nvPr/>
        </p:nvSpPr>
        <p:spPr bwMode="auto">
          <a:xfrm rot="-1118274">
            <a:off x="5295900" y="4545013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3950" name="Oval 30"/>
          <p:cNvSpPr>
            <a:spLocks noChangeAspect="1" noChangeArrowheads="1"/>
          </p:cNvSpPr>
          <p:nvPr/>
        </p:nvSpPr>
        <p:spPr bwMode="auto">
          <a:xfrm rot="-1118274">
            <a:off x="3124200" y="2667000"/>
            <a:ext cx="60325" cy="50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3952" name="Oval 32"/>
          <p:cNvSpPr>
            <a:spLocks noChangeAspect="1" noChangeArrowheads="1"/>
          </p:cNvSpPr>
          <p:nvPr/>
        </p:nvSpPr>
        <p:spPr bwMode="auto">
          <a:xfrm rot="-1118274">
            <a:off x="4711700" y="3584575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3954" name="Oval 34"/>
          <p:cNvSpPr>
            <a:spLocks noChangeAspect="1" noChangeArrowheads="1"/>
          </p:cNvSpPr>
          <p:nvPr/>
        </p:nvSpPr>
        <p:spPr bwMode="auto">
          <a:xfrm rot="-1118274">
            <a:off x="5867400" y="4495800"/>
            <a:ext cx="6032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3955" name="Oval 35"/>
          <p:cNvSpPr>
            <a:spLocks noChangeAspect="1" noChangeArrowheads="1"/>
          </p:cNvSpPr>
          <p:nvPr/>
        </p:nvSpPr>
        <p:spPr bwMode="auto">
          <a:xfrm rot="-1118274">
            <a:off x="3114675" y="3640138"/>
            <a:ext cx="6032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3958" name="Oval 38"/>
          <p:cNvSpPr>
            <a:spLocks noChangeAspect="1" noChangeArrowheads="1"/>
          </p:cNvSpPr>
          <p:nvPr/>
        </p:nvSpPr>
        <p:spPr bwMode="auto">
          <a:xfrm rot="5895381">
            <a:off x="3867150" y="3057525"/>
            <a:ext cx="47625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3959" name="Oval 39"/>
          <p:cNvSpPr>
            <a:spLocks noChangeAspect="1" noChangeArrowheads="1"/>
          </p:cNvSpPr>
          <p:nvPr/>
        </p:nvSpPr>
        <p:spPr bwMode="auto">
          <a:xfrm rot="5895381">
            <a:off x="4136231" y="5242719"/>
            <a:ext cx="55563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3962" name="Oval 42"/>
          <p:cNvSpPr>
            <a:spLocks noChangeAspect="1" noChangeArrowheads="1"/>
          </p:cNvSpPr>
          <p:nvPr/>
        </p:nvSpPr>
        <p:spPr bwMode="auto">
          <a:xfrm rot="5895381">
            <a:off x="3114675" y="4098925"/>
            <a:ext cx="47625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3963" name="Oval 43"/>
          <p:cNvSpPr>
            <a:spLocks noChangeAspect="1" noChangeArrowheads="1"/>
          </p:cNvSpPr>
          <p:nvPr/>
        </p:nvSpPr>
        <p:spPr bwMode="auto">
          <a:xfrm rot="5895381">
            <a:off x="4343400" y="2393950"/>
            <a:ext cx="47625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3964" name="Oval 44"/>
          <p:cNvSpPr>
            <a:spLocks noChangeAspect="1" noChangeArrowheads="1"/>
          </p:cNvSpPr>
          <p:nvPr/>
        </p:nvSpPr>
        <p:spPr bwMode="auto">
          <a:xfrm rot="5895381">
            <a:off x="5304632" y="4144169"/>
            <a:ext cx="58737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3965" name="Oval 45"/>
          <p:cNvSpPr>
            <a:spLocks noChangeAspect="1" noChangeArrowheads="1"/>
          </p:cNvSpPr>
          <p:nvPr/>
        </p:nvSpPr>
        <p:spPr bwMode="auto">
          <a:xfrm rot="5895381">
            <a:off x="4370388" y="4079875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3966" name="Oval 46"/>
          <p:cNvSpPr>
            <a:spLocks noChangeAspect="1" noChangeArrowheads="1"/>
          </p:cNvSpPr>
          <p:nvPr/>
        </p:nvSpPr>
        <p:spPr bwMode="auto">
          <a:xfrm rot="5895381">
            <a:off x="5619750" y="3365500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3967" name="Oval 47"/>
          <p:cNvSpPr>
            <a:spLocks noChangeAspect="1" noChangeArrowheads="1"/>
          </p:cNvSpPr>
          <p:nvPr/>
        </p:nvSpPr>
        <p:spPr bwMode="auto">
          <a:xfrm rot="5895381">
            <a:off x="3087688" y="2346325"/>
            <a:ext cx="47625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3968" name="Oval 48"/>
          <p:cNvSpPr>
            <a:spLocks noChangeAspect="1" noChangeArrowheads="1"/>
          </p:cNvSpPr>
          <p:nvPr/>
        </p:nvSpPr>
        <p:spPr bwMode="auto">
          <a:xfrm rot="5895381">
            <a:off x="5260975" y="3273425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3970" name="Oval 50"/>
          <p:cNvSpPr>
            <a:spLocks noChangeAspect="1" noChangeArrowheads="1"/>
          </p:cNvSpPr>
          <p:nvPr/>
        </p:nvSpPr>
        <p:spPr bwMode="auto">
          <a:xfrm rot="5895381">
            <a:off x="5117307" y="4718844"/>
            <a:ext cx="58737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3971" name="Oval 51"/>
          <p:cNvSpPr>
            <a:spLocks noChangeAspect="1" noChangeArrowheads="1"/>
          </p:cNvSpPr>
          <p:nvPr/>
        </p:nvSpPr>
        <p:spPr bwMode="auto">
          <a:xfrm rot="4777107">
            <a:off x="3498057" y="3534569"/>
            <a:ext cx="58737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3972" name="Oval 52"/>
          <p:cNvSpPr>
            <a:spLocks noChangeAspect="1" noChangeArrowheads="1"/>
          </p:cNvSpPr>
          <p:nvPr/>
        </p:nvSpPr>
        <p:spPr bwMode="auto">
          <a:xfrm rot="4777107">
            <a:off x="4651375" y="5254625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3973" name="Oval 53"/>
          <p:cNvSpPr>
            <a:spLocks noChangeAspect="1" noChangeArrowheads="1"/>
          </p:cNvSpPr>
          <p:nvPr/>
        </p:nvSpPr>
        <p:spPr bwMode="auto">
          <a:xfrm rot="4777107">
            <a:off x="4346575" y="4873625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3975" name="Oval 55"/>
          <p:cNvSpPr>
            <a:spLocks noChangeAspect="1" noChangeArrowheads="1"/>
          </p:cNvSpPr>
          <p:nvPr/>
        </p:nvSpPr>
        <p:spPr bwMode="auto">
          <a:xfrm rot="4777107">
            <a:off x="2817019" y="3736181"/>
            <a:ext cx="58738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3976" name="Oval 56"/>
          <p:cNvSpPr>
            <a:spLocks noChangeAspect="1" noChangeArrowheads="1"/>
          </p:cNvSpPr>
          <p:nvPr/>
        </p:nvSpPr>
        <p:spPr bwMode="auto">
          <a:xfrm rot="4777107">
            <a:off x="3713163" y="2776537"/>
            <a:ext cx="50800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3978" name="Oval 58"/>
          <p:cNvSpPr>
            <a:spLocks noChangeAspect="1" noChangeArrowheads="1"/>
          </p:cNvSpPr>
          <p:nvPr/>
        </p:nvSpPr>
        <p:spPr bwMode="auto">
          <a:xfrm rot="4777107">
            <a:off x="4356101" y="4364037"/>
            <a:ext cx="50800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3980" name="Oval 60"/>
          <p:cNvSpPr>
            <a:spLocks noChangeAspect="1" noChangeArrowheads="1"/>
          </p:cNvSpPr>
          <p:nvPr/>
        </p:nvSpPr>
        <p:spPr bwMode="auto">
          <a:xfrm rot="4777107">
            <a:off x="2504282" y="3082131"/>
            <a:ext cx="58738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3982" name="Oval 62"/>
          <p:cNvSpPr>
            <a:spLocks noChangeAspect="1" noChangeArrowheads="1"/>
          </p:cNvSpPr>
          <p:nvPr/>
        </p:nvSpPr>
        <p:spPr bwMode="auto">
          <a:xfrm rot="4777107">
            <a:off x="3937794" y="5049044"/>
            <a:ext cx="55563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3983" name="Oval 63"/>
          <p:cNvSpPr>
            <a:spLocks noChangeAspect="1" noChangeArrowheads="1"/>
          </p:cNvSpPr>
          <p:nvPr/>
        </p:nvSpPr>
        <p:spPr bwMode="auto">
          <a:xfrm rot="4777107">
            <a:off x="5303838" y="4756150"/>
            <a:ext cx="50800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3991" name="Text Box 71"/>
          <p:cNvSpPr txBox="1">
            <a:spLocks noChangeArrowheads="1"/>
          </p:cNvSpPr>
          <p:nvPr/>
        </p:nvSpPr>
        <p:spPr bwMode="auto">
          <a:xfrm>
            <a:off x="6248400" y="3200400"/>
            <a:ext cx="24384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93992" name="Text Box 72"/>
          <p:cNvSpPr txBox="1">
            <a:spLocks noChangeArrowheads="1"/>
          </p:cNvSpPr>
          <p:nvPr/>
        </p:nvSpPr>
        <p:spPr bwMode="auto">
          <a:xfrm>
            <a:off x="6400800" y="3352800"/>
            <a:ext cx="2209800" cy="701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How would you classify this data?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2411D9D-650B-434B-8B60-5C264D311DC7}" type="slidenum">
              <a:rPr lang="en-US"/>
              <a:pPr/>
              <a:t>4</a:t>
            </a:fld>
            <a:endParaRPr lang="en-US"/>
          </a:p>
        </p:txBody>
      </p:sp>
      <p:sp>
        <p:nvSpPr>
          <p:cNvPr id="10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077200" cy="762000"/>
          </a:xfrm>
          <a:noFill/>
        </p:spPr>
        <p:txBody>
          <a:bodyPr lIns="92075" tIns="46038" rIns="92075" bIns="46038">
            <a:normAutofit fontScale="90000"/>
          </a:bodyPr>
          <a:lstStyle/>
          <a:p>
            <a:pPr eaLnBrk="1" hangingPunct="1"/>
            <a:r>
              <a:rPr lang="en-US" smtClean="0"/>
              <a:t>Process (1): Model Construction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036763" y="1774825"/>
            <a:ext cx="1698625" cy="1506538"/>
            <a:chOff x="1283" y="1118"/>
            <a:chExt cx="1070" cy="949"/>
          </a:xfrm>
        </p:grpSpPr>
        <p:pic>
          <p:nvPicPr>
            <p:cNvPr id="1043" name="Picture 4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283" y="1118"/>
              <a:ext cx="1070" cy="9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44" name="Rectangle 5"/>
            <p:cNvSpPr>
              <a:spLocks noChangeArrowheads="1"/>
            </p:cNvSpPr>
            <p:nvPr/>
          </p:nvSpPr>
          <p:spPr bwMode="auto">
            <a:xfrm>
              <a:off x="1347" y="1427"/>
              <a:ext cx="934" cy="4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 anchor="ctr">
              <a:spAutoFit/>
            </a:bodyPr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Training</a:t>
              </a:r>
            </a:p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Data</a:t>
              </a:r>
            </a:p>
          </p:txBody>
        </p:sp>
      </p:grpSp>
      <p:graphicFrame>
        <p:nvGraphicFramePr>
          <p:cNvPr id="1026" name="Object 1024"/>
          <p:cNvGraphicFramePr>
            <a:graphicFrameLocks/>
          </p:cNvGraphicFramePr>
          <p:nvPr/>
        </p:nvGraphicFramePr>
        <p:xfrm>
          <a:off x="288925" y="3825875"/>
          <a:ext cx="5437188" cy="2495550"/>
        </p:xfrm>
        <a:graphic>
          <a:graphicData uri="http://schemas.openxmlformats.org/presentationml/2006/ole">
            <p:oleObj spid="_x0000_s1026" name="Worksheet" r:id="rId4" imgW="5437080" imgH="2495520" progId="Excel.Sheet.8">
              <p:embed/>
            </p:oleObj>
          </a:graphicData>
        </a:graphic>
      </p:graphicFrame>
      <p:sp>
        <p:nvSpPr>
          <p:cNvPr id="1032" name="Line 7"/>
          <p:cNvSpPr>
            <a:spLocks noChangeShapeType="1"/>
          </p:cNvSpPr>
          <p:nvPr/>
        </p:nvSpPr>
        <p:spPr bwMode="auto">
          <a:xfrm flipH="1">
            <a:off x="306388" y="3111500"/>
            <a:ext cx="1644650" cy="7000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3" name="Line 8"/>
          <p:cNvSpPr>
            <a:spLocks noChangeShapeType="1"/>
          </p:cNvSpPr>
          <p:nvPr/>
        </p:nvSpPr>
        <p:spPr bwMode="auto">
          <a:xfrm>
            <a:off x="3736975" y="3111500"/>
            <a:ext cx="2025650" cy="7000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4" name="Rectangle 9"/>
          <p:cNvSpPr>
            <a:spLocks noChangeArrowheads="1"/>
          </p:cNvSpPr>
          <p:nvPr/>
        </p:nvSpPr>
        <p:spPr bwMode="auto">
          <a:xfrm>
            <a:off x="6481763" y="1622425"/>
            <a:ext cx="1870075" cy="835025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spAutoFit/>
          </a:bodyPr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Classification</a:t>
            </a:r>
          </a:p>
          <a:p>
            <a:pPr algn="ctr" eaLnBrk="0" hangingPunct="0"/>
            <a:r>
              <a:rPr lang="en-US" sz="2400">
                <a:latin typeface="Times New Roman" pitchFamily="18" charset="0"/>
              </a:rPr>
              <a:t>Algorithms</a:t>
            </a:r>
          </a:p>
        </p:txBody>
      </p:sp>
      <p:sp>
        <p:nvSpPr>
          <p:cNvPr id="1035" name="AutoShape 10"/>
          <p:cNvSpPr>
            <a:spLocks noChangeArrowheads="1"/>
          </p:cNvSpPr>
          <p:nvPr/>
        </p:nvSpPr>
        <p:spPr bwMode="auto">
          <a:xfrm rot="-1140000">
            <a:off x="4235450" y="2074863"/>
            <a:ext cx="1657350" cy="484187"/>
          </a:xfrm>
          <a:prstGeom prst="rightArrow">
            <a:avLst>
              <a:gd name="adj1" fmla="val 50000"/>
              <a:gd name="adj2" fmla="val 85606"/>
            </a:avLst>
          </a:prstGeom>
          <a:solidFill>
            <a:srgbClr val="2597B8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6" name="Rectangle 11"/>
          <p:cNvSpPr>
            <a:spLocks noChangeArrowheads="1"/>
          </p:cNvSpPr>
          <p:nvPr/>
        </p:nvSpPr>
        <p:spPr bwMode="auto">
          <a:xfrm>
            <a:off x="5948363" y="5311775"/>
            <a:ext cx="3008312" cy="1200150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spAutoFit/>
          </a:bodyPr>
          <a:lstStyle/>
          <a:p>
            <a:pPr eaLnBrk="0" hangingPunct="0"/>
            <a:r>
              <a:rPr lang="en-US" sz="2400">
                <a:latin typeface="Times New Roman" pitchFamily="18" charset="0"/>
              </a:rPr>
              <a:t>IF rank = ‘professor’</a:t>
            </a:r>
          </a:p>
          <a:p>
            <a:pPr eaLnBrk="0" hangingPunct="0"/>
            <a:r>
              <a:rPr lang="en-US" sz="2400">
                <a:latin typeface="Times New Roman" pitchFamily="18" charset="0"/>
              </a:rPr>
              <a:t>OR years &gt; 6</a:t>
            </a:r>
          </a:p>
          <a:p>
            <a:pPr eaLnBrk="0" hangingPunct="0"/>
            <a:r>
              <a:rPr lang="en-US" sz="2400">
                <a:latin typeface="Times New Roman" pitchFamily="18" charset="0"/>
              </a:rPr>
              <a:t>THEN tenured = ‘yes’ </a:t>
            </a:r>
          </a:p>
        </p:txBody>
      </p: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6478588" y="3216275"/>
            <a:ext cx="1889125" cy="1506538"/>
            <a:chOff x="4081" y="2026"/>
            <a:chExt cx="1190" cy="949"/>
          </a:xfrm>
        </p:grpSpPr>
        <p:pic>
          <p:nvPicPr>
            <p:cNvPr id="1041" name="Picture 13"/>
            <p:cNvPicPr>
              <a:picLocks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4081" y="2026"/>
              <a:ext cx="1190" cy="9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42" name="Rectangle 14"/>
            <p:cNvSpPr>
              <a:spLocks noChangeArrowheads="1"/>
            </p:cNvSpPr>
            <p:nvPr/>
          </p:nvSpPr>
          <p:spPr bwMode="auto">
            <a:xfrm>
              <a:off x="4245" y="2306"/>
              <a:ext cx="851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 anchor="ctr">
              <a:spAutoFit/>
            </a:bodyPr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Classifier</a:t>
              </a:r>
            </a:p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(Model)</a:t>
              </a:r>
            </a:p>
          </p:txBody>
        </p:sp>
      </p:grpSp>
      <p:sp>
        <p:nvSpPr>
          <p:cNvPr id="1038" name="Line 15"/>
          <p:cNvSpPr>
            <a:spLocks noChangeShapeType="1"/>
          </p:cNvSpPr>
          <p:nvPr/>
        </p:nvSpPr>
        <p:spPr bwMode="auto">
          <a:xfrm flipH="1">
            <a:off x="5946775" y="4621213"/>
            <a:ext cx="531813" cy="7143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9" name="Line 16"/>
          <p:cNvSpPr>
            <a:spLocks noChangeShapeType="1"/>
          </p:cNvSpPr>
          <p:nvPr/>
        </p:nvSpPr>
        <p:spPr bwMode="auto">
          <a:xfrm>
            <a:off x="8369300" y="4543425"/>
            <a:ext cx="577850" cy="7905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40" name="AutoShape 17"/>
          <p:cNvSpPr>
            <a:spLocks noChangeArrowheads="1"/>
          </p:cNvSpPr>
          <p:nvPr/>
        </p:nvSpPr>
        <p:spPr bwMode="auto">
          <a:xfrm>
            <a:off x="7143750" y="2576513"/>
            <a:ext cx="546100" cy="592137"/>
          </a:xfrm>
          <a:prstGeom prst="downArrow">
            <a:avLst>
              <a:gd name="adj1" fmla="val 50000"/>
              <a:gd name="adj2" fmla="val 27118"/>
            </a:avLst>
          </a:prstGeom>
          <a:solidFill>
            <a:srgbClr val="2597B8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2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8686800" cy="685800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Support Vector Machine (SVM)…</a:t>
            </a:r>
            <a:endParaRPr lang="en-US" dirty="0"/>
          </a:p>
        </p:txBody>
      </p:sp>
      <p:sp>
        <p:nvSpPr>
          <p:cNvPr id="593986" name="Text Box 66"/>
          <p:cNvSpPr txBox="1">
            <a:spLocks noChangeArrowheads="1"/>
          </p:cNvSpPr>
          <p:nvPr/>
        </p:nvSpPr>
        <p:spPr bwMode="auto">
          <a:xfrm>
            <a:off x="838200" y="1905000"/>
            <a:ext cx="1905000" cy="854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dirty="0"/>
              <a:t>denotes +1</a:t>
            </a:r>
          </a:p>
          <a:p>
            <a:pPr algn="ctr"/>
            <a:r>
              <a:rPr lang="en-US" dirty="0"/>
              <a:t>denotes -1</a:t>
            </a:r>
          </a:p>
        </p:txBody>
      </p:sp>
      <p:sp>
        <p:nvSpPr>
          <p:cNvPr id="593987" name="Oval 67"/>
          <p:cNvSpPr>
            <a:spLocks noChangeAspect="1" noChangeArrowheads="1"/>
          </p:cNvSpPr>
          <p:nvPr/>
        </p:nvSpPr>
        <p:spPr bwMode="auto">
          <a:xfrm rot="4777107">
            <a:off x="915194" y="2056606"/>
            <a:ext cx="58738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3988" name="Oval 68"/>
          <p:cNvSpPr>
            <a:spLocks noChangeAspect="1" noChangeArrowheads="1"/>
          </p:cNvSpPr>
          <p:nvPr/>
        </p:nvSpPr>
        <p:spPr bwMode="auto">
          <a:xfrm rot="5895381">
            <a:off x="915988" y="2513012"/>
            <a:ext cx="50800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3930" name="Line 10"/>
          <p:cNvSpPr>
            <a:spLocks noChangeShapeType="1"/>
          </p:cNvSpPr>
          <p:nvPr/>
        </p:nvSpPr>
        <p:spPr bwMode="auto">
          <a:xfrm>
            <a:off x="2590800" y="2209800"/>
            <a:ext cx="0" cy="3505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93931" name="Line 11"/>
          <p:cNvSpPr>
            <a:spLocks noChangeShapeType="1"/>
          </p:cNvSpPr>
          <p:nvPr/>
        </p:nvSpPr>
        <p:spPr bwMode="auto">
          <a:xfrm flipV="1">
            <a:off x="2438400" y="5562600"/>
            <a:ext cx="36576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93935" name="Oval 15"/>
          <p:cNvSpPr>
            <a:spLocks noChangeAspect="1" noChangeArrowheads="1"/>
          </p:cNvSpPr>
          <p:nvPr/>
        </p:nvSpPr>
        <p:spPr bwMode="auto">
          <a:xfrm>
            <a:off x="3717925" y="5032375"/>
            <a:ext cx="6032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3937" name="Oval 17"/>
          <p:cNvSpPr>
            <a:spLocks noChangeAspect="1" noChangeArrowheads="1"/>
          </p:cNvSpPr>
          <p:nvPr/>
        </p:nvSpPr>
        <p:spPr bwMode="auto">
          <a:xfrm>
            <a:off x="2486025" y="3903663"/>
            <a:ext cx="6032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3938" name="Oval 18"/>
          <p:cNvSpPr>
            <a:spLocks noChangeAspect="1" noChangeArrowheads="1"/>
          </p:cNvSpPr>
          <p:nvPr/>
        </p:nvSpPr>
        <p:spPr bwMode="auto">
          <a:xfrm>
            <a:off x="4340225" y="2814638"/>
            <a:ext cx="6032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3939" name="Oval 19"/>
          <p:cNvSpPr>
            <a:spLocks noChangeAspect="1" noChangeArrowheads="1"/>
          </p:cNvSpPr>
          <p:nvPr/>
        </p:nvSpPr>
        <p:spPr bwMode="auto">
          <a:xfrm>
            <a:off x="4403725" y="3635375"/>
            <a:ext cx="6032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3940" name="Oval 20"/>
          <p:cNvSpPr>
            <a:spLocks noChangeAspect="1" noChangeArrowheads="1"/>
          </p:cNvSpPr>
          <p:nvPr/>
        </p:nvSpPr>
        <p:spPr bwMode="auto">
          <a:xfrm>
            <a:off x="3409950" y="2663825"/>
            <a:ext cx="60325" cy="50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3941" name="Oval 21"/>
          <p:cNvSpPr>
            <a:spLocks noChangeAspect="1" noChangeArrowheads="1"/>
          </p:cNvSpPr>
          <p:nvPr/>
        </p:nvSpPr>
        <p:spPr bwMode="auto">
          <a:xfrm>
            <a:off x="3886200" y="3733800"/>
            <a:ext cx="5397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3942" name="Oval 22"/>
          <p:cNvSpPr>
            <a:spLocks noChangeAspect="1" noChangeArrowheads="1"/>
          </p:cNvSpPr>
          <p:nvPr/>
        </p:nvSpPr>
        <p:spPr bwMode="auto">
          <a:xfrm>
            <a:off x="3048000" y="3124200"/>
            <a:ext cx="60325" cy="5873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3943" name="Oval 23"/>
          <p:cNvSpPr>
            <a:spLocks noChangeAspect="1" noChangeArrowheads="1"/>
          </p:cNvSpPr>
          <p:nvPr/>
        </p:nvSpPr>
        <p:spPr bwMode="auto">
          <a:xfrm>
            <a:off x="5105400" y="4114800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3945" name="Oval 25"/>
          <p:cNvSpPr>
            <a:spLocks noChangeAspect="1" noChangeArrowheads="1"/>
          </p:cNvSpPr>
          <p:nvPr/>
        </p:nvSpPr>
        <p:spPr bwMode="auto">
          <a:xfrm rot="-1118274">
            <a:off x="3887788" y="4443413"/>
            <a:ext cx="5397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3946" name="Oval 26"/>
          <p:cNvSpPr>
            <a:spLocks noChangeAspect="1" noChangeArrowheads="1"/>
          </p:cNvSpPr>
          <p:nvPr/>
        </p:nvSpPr>
        <p:spPr bwMode="auto">
          <a:xfrm rot="-1118274">
            <a:off x="6003925" y="3228975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3949" name="Oval 29"/>
          <p:cNvSpPr>
            <a:spLocks noChangeAspect="1" noChangeArrowheads="1"/>
          </p:cNvSpPr>
          <p:nvPr/>
        </p:nvSpPr>
        <p:spPr bwMode="auto">
          <a:xfrm rot="-1118274">
            <a:off x="5295900" y="4545013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3950" name="Oval 30"/>
          <p:cNvSpPr>
            <a:spLocks noChangeAspect="1" noChangeArrowheads="1"/>
          </p:cNvSpPr>
          <p:nvPr/>
        </p:nvSpPr>
        <p:spPr bwMode="auto">
          <a:xfrm rot="-1118274">
            <a:off x="3124200" y="2667000"/>
            <a:ext cx="60325" cy="50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3952" name="Oval 32"/>
          <p:cNvSpPr>
            <a:spLocks noChangeAspect="1" noChangeArrowheads="1"/>
          </p:cNvSpPr>
          <p:nvPr/>
        </p:nvSpPr>
        <p:spPr bwMode="auto">
          <a:xfrm rot="-1118274">
            <a:off x="4711700" y="3584575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3954" name="Oval 34"/>
          <p:cNvSpPr>
            <a:spLocks noChangeAspect="1" noChangeArrowheads="1"/>
          </p:cNvSpPr>
          <p:nvPr/>
        </p:nvSpPr>
        <p:spPr bwMode="auto">
          <a:xfrm rot="-1118274">
            <a:off x="5867400" y="4495800"/>
            <a:ext cx="6032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3955" name="Oval 35"/>
          <p:cNvSpPr>
            <a:spLocks noChangeAspect="1" noChangeArrowheads="1"/>
          </p:cNvSpPr>
          <p:nvPr/>
        </p:nvSpPr>
        <p:spPr bwMode="auto">
          <a:xfrm rot="-1118274">
            <a:off x="3114675" y="3640138"/>
            <a:ext cx="6032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3958" name="Oval 38"/>
          <p:cNvSpPr>
            <a:spLocks noChangeAspect="1" noChangeArrowheads="1"/>
          </p:cNvSpPr>
          <p:nvPr/>
        </p:nvSpPr>
        <p:spPr bwMode="auto">
          <a:xfrm rot="5895381">
            <a:off x="3867150" y="3057525"/>
            <a:ext cx="47625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3959" name="Oval 39"/>
          <p:cNvSpPr>
            <a:spLocks noChangeAspect="1" noChangeArrowheads="1"/>
          </p:cNvSpPr>
          <p:nvPr/>
        </p:nvSpPr>
        <p:spPr bwMode="auto">
          <a:xfrm rot="5895381">
            <a:off x="4136231" y="5242719"/>
            <a:ext cx="55563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3962" name="Oval 42"/>
          <p:cNvSpPr>
            <a:spLocks noChangeAspect="1" noChangeArrowheads="1"/>
          </p:cNvSpPr>
          <p:nvPr/>
        </p:nvSpPr>
        <p:spPr bwMode="auto">
          <a:xfrm rot="5895381">
            <a:off x="3114675" y="4098925"/>
            <a:ext cx="47625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3963" name="Oval 43"/>
          <p:cNvSpPr>
            <a:spLocks noChangeAspect="1" noChangeArrowheads="1"/>
          </p:cNvSpPr>
          <p:nvPr/>
        </p:nvSpPr>
        <p:spPr bwMode="auto">
          <a:xfrm rot="5895381">
            <a:off x="4343400" y="2393950"/>
            <a:ext cx="47625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3964" name="Oval 44"/>
          <p:cNvSpPr>
            <a:spLocks noChangeAspect="1" noChangeArrowheads="1"/>
          </p:cNvSpPr>
          <p:nvPr/>
        </p:nvSpPr>
        <p:spPr bwMode="auto">
          <a:xfrm rot="5895381">
            <a:off x="5304632" y="4144169"/>
            <a:ext cx="58737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3965" name="Oval 45"/>
          <p:cNvSpPr>
            <a:spLocks noChangeAspect="1" noChangeArrowheads="1"/>
          </p:cNvSpPr>
          <p:nvPr/>
        </p:nvSpPr>
        <p:spPr bwMode="auto">
          <a:xfrm rot="5895381">
            <a:off x="4370388" y="4079875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3966" name="Oval 46"/>
          <p:cNvSpPr>
            <a:spLocks noChangeAspect="1" noChangeArrowheads="1"/>
          </p:cNvSpPr>
          <p:nvPr/>
        </p:nvSpPr>
        <p:spPr bwMode="auto">
          <a:xfrm rot="5895381">
            <a:off x="5619750" y="3365500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3967" name="Oval 47"/>
          <p:cNvSpPr>
            <a:spLocks noChangeAspect="1" noChangeArrowheads="1"/>
          </p:cNvSpPr>
          <p:nvPr/>
        </p:nvSpPr>
        <p:spPr bwMode="auto">
          <a:xfrm rot="5895381">
            <a:off x="3087688" y="2346325"/>
            <a:ext cx="47625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3968" name="Oval 48"/>
          <p:cNvSpPr>
            <a:spLocks noChangeAspect="1" noChangeArrowheads="1"/>
          </p:cNvSpPr>
          <p:nvPr/>
        </p:nvSpPr>
        <p:spPr bwMode="auto">
          <a:xfrm rot="5895381">
            <a:off x="5260975" y="3273425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3970" name="Oval 50"/>
          <p:cNvSpPr>
            <a:spLocks noChangeAspect="1" noChangeArrowheads="1"/>
          </p:cNvSpPr>
          <p:nvPr/>
        </p:nvSpPr>
        <p:spPr bwMode="auto">
          <a:xfrm rot="5895381">
            <a:off x="5117307" y="4718844"/>
            <a:ext cx="58737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3971" name="Oval 51"/>
          <p:cNvSpPr>
            <a:spLocks noChangeAspect="1" noChangeArrowheads="1"/>
          </p:cNvSpPr>
          <p:nvPr/>
        </p:nvSpPr>
        <p:spPr bwMode="auto">
          <a:xfrm rot="4777107">
            <a:off x="3498057" y="3534569"/>
            <a:ext cx="58737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3972" name="Oval 52"/>
          <p:cNvSpPr>
            <a:spLocks noChangeAspect="1" noChangeArrowheads="1"/>
          </p:cNvSpPr>
          <p:nvPr/>
        </p:nvSpPr>
        <p:spPr bwMode="auto">
          <a:xfrm rot="4777107">
            <a:off x="4651375" y="5254625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3973" name="Oval 53"/>
          <p:cNvSpPr>
            <a:spLocks noChangeAspect="1" noChangeArrowheads="1"/>
          </p:cNvSpPr>
          <p:nvPr/>
        </p:nvSpPr>
        <p:spPr bwMode="auto">
          <a:xfrm rot="4777107">
            <a:off x="4346575" y="4873625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3975" name="Oval 55"/>
          <p:cNvSpPr>
            <a:spLocks noChangeAspect="1" noChangeArrowheads="1"/>
          </p:cNvSpPr>
          <p:nvPr/>
        </p:nvSpPr>
        <p:spPr bwMode="auto">
          <a:xfrm rot="4777107">
            <a:off x="2817019" y="3736181"/>
            <a:ext cx="58738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3976" name="Oval 56"/>
          <p:cNvSpPr>
            <a:spLocks noChangeAspect="1" noChangeArrowheads="1"/>
          </p:cNvSpPr>
          <p:nvPr/>
        </p:nvSpPr>
        <p:spPr bwMode="auto">
          <a:xfrm rot="4777107">
            <a:off x="3713163" y="2776537"/>
            <a:ext cx="50800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3978" name="Oval 58"/>
          <p:cNvSpPr>
            <a:spLocks noChangeAspect="1" noChangeArrowheads="1"/>
          </p:cNvSpPr>
          <p:nvPr/>
        </p:nvSpPr>
        <p:spPr bwMode="auto">
          <a:xfrm rot="4777107">
            <a:off x="4356101" y="4364037"/>
            <a:ext cx="50800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3980" name="Oval 60"/>
          <p:cNvSpPr>
            <a:spLocks noChangeAspect="1" noChangeArrowheads="1"/>
          </p:cNvSpPr>
          <p:nvPr/>
        </p:nvSpPr>
        <p:spPr bwMode="auto">
          <a:xfrm rot="4777107">
            <a:off x="2504282" y="3082131"/>
            <a:ext cx="58738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3982" name="Oval 62"/>
          <p:cNvSpPr>
            <a:spLocks noChangeAspect="1" noChangeArrowheads="1"/>
          </p:cNvSpPr>
          <p:nvPr/>
        </p:nvSpPr>
        <p:spPr bwMode="auto">
          <a:xfrm rot="4777107">
            <a:off x="3937794" y="5049044"/>
            <a:ext cx="55563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3983" name="Oval 63"/>
          <p:cNvSpPr>
            <a:spLocks noChangeAspect="1" noChangeArrowheads="1"/>
          </p:cNvSpPr>
          <p:nvPr/>
        </p:nvSpPr>
        <p:spPr bwMode="auto">
          <a:xfrm rot="4777107">
            <a:off x="5303838" y="4756150"/>
            <a:ext cx="50800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3991" name="Text Box 71"/>
          <p:cNvSpPr txBox="1">
            <a:spLocks noChangeArrowheads="1"/>
          </p:cNvSpPr>
          <p:nvPr/>
        </p:nvSpPr>
        <p:spPr bwMode="auto">
          <a:xfrm>
            <a:off x="6248400" y="3200400"/>
            <a:ext cx="24384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93992" name="Text Box 72"/>
          <p:cNvSpPr txBox="1">
            <a:spLocks noChangeArrowheads="1"/>
          </p:cNvSpPr>
          <p:nvPr/>
        </p:nvSpPr>
        <p:spPr bwMode="auto">
          <a:xfrm>
            <a:off x="6400800" y="3352800"/>
            <a:ext cx="2209800" cy="701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How would you classify this data?</a:t>
            </a:r>
          </a:p>
        </p:txBody>
      </p:sp>
      <p:sp>
        <p:nvSpPr>
          <p:cNvPr id="44" name="Line 50"/>
          <p:cNvSpPr>
            <a:spLocks noChangeShapeType="1"/>
          </p:cNvSpPr>
          <p:nvPr/>
        </p:nvSpPr>
        <p:spPr bwMode="auto">
          <a:xfrm flipV="1">
            <a:off x="2590800" y="2209800"/>
            <a:ext cx="3124200" cy="3048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2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8686800" cy="685800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Support Vector Machine (SVM)…</a:t>
            </a:r>
            <a:endParaRPr lang="en-US" dirty="0"/>
          </a:p>
        </p:txBody>
      </p:sp>
      <p:sp>
        <p:nvSpPr>
          <p:cNvPr id="593986" name="Text Box 66"/>
          <p:cNvSpPr txBox="1">
            <a:spLocks noChangeArrowheads="1"/>
          </p:cNvSpPr>
          <p:nvPr/>
        </p:nvSpPr>
        <p:spPr bwMode="auto">
          <a:xfrm>
            <a:off x="838200" y="1905000"/>
            <a:ext cx="1905000" cy="854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dirty="0"/>
              <a:t>denotes +1</a:t>
            </a:r>
          </a:p>
          <a:p>
            <a:pPr algn="ctr"/>
            <a:r>
              <a:rPr lang="en-US" dirty="0"/>
              <a:t>denotes -1</a:t>
            </a:r>
          </a:p>
        </p:txBody>
      </p:sp>
      <p:sp>
        <p:nvSpPr>
          <p:cNvPr id="593987" name="Oval 67"/>
          <p:cNvSpPr>
            <a:spLocks noChangeAspect="1" noChangeArrowheads="1"/>
          </p:cNvSpPr>
          <p:nvPr/>
        </p:nvSpPr>
        <p:spPr bwMode="auto">
          <a:xfrm rot="4777107">
            <a:off x="915194" y="2056606"/>
            <a:ext cx="58738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3988" name="Oval 68"/>
          <p:cNvSpPr>
            <a:spLocks noChangeAspect="1" noChangeArrowheads="1"/>
          </p:cNvSpPr>
          <p:nvPr/>
        </p:nvSpPr>
        <p:spPr bwMode="auto">
          <a:xfrm rot="5895381">
            <a:off x="915988" y="2513012"/>
            <a:ext cx="50800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3930" name="Line 10"/>
          <p:cNvSpPr>
            <a:spLocks noChangeShapeType="1"/>
          </p:cNvSpPr>
          <p:nvPr/>
        </p:nvSpPr>
        <p:spPr bwMode="auto">
          <a:xfrm>
            <a:off x="2590800" y="2209800"/>
            <a:ext cx="0" cy="3505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93931" name="Line 11"/>
          <p:cNvSpPr>
            <a:spLocks noChangeShapeType="1"/>
          </p:cNvSpPr>
          <p:nvPr/>
        </p:nvSpPr>
        <p:spPr bwMode="auto">
          <a:xfrm flipV="1">
            <a:off x="2438400" y="5562600"/>
            <a:ext cx="36576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93935" name="Oval 15"/>
          <p:cNvSpPr>
            <a:spLocks noChangeAspect="1" noChangeArrowheads="1"/>
          </p:cNvSpPr>
          <p:nvPr/>
        </p:nvSpPr>
        <p:spPr bwMode="auto">
          <a:xfrm>
            <a:off x="3717925" y="5032375"/>
            <a:ext cx="6032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3937" name="Oval 17"/>
          <p:cNvSpPr>
            <a:spLocks noChangeAspect="1" noChangeArrowheads="1"/>
          </p:cNvSpPr>
          <p:nvPr/>
        </p:nvSpPr>
        <p:spPr bwMode="auto">
          <a:xfrm>
            <a:off x="2486025" y="3903663"/>
            <a:ext cx="6032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3938" name="Oval 18"/>
          <p:cNvSpPr>
            <a:spLocks noChangeAspect="1" noChangeArrowheads="1"/>
          </p:cNvSpPr>
          <p:nvPr/>
        </p:nvSpPr>
        <p:spPr bwMode="auto">
          <a:xfrm>
            <a:off x="4340225" y="2814638"/>
            <a:ext cx="6032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3939" name="Oval 19"/>
          <p:cNvSpPr>
            <a:spLocks noChangeAspect="1" noChangeArrowheads="1"/>
          </p:cNvSpPr>
          <p:nvPr/>
        </p:nvSpPr>
        <p:spPr bwMode="auto">
          <a:xfrm>
            <a:off x="4403725" y="3635375"/>
            <a:ext cx="6032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3940" name="Oval 20"/>
          <p:cNvSpPr>
            <a:spLocks noChangeAspect="1" noChangeArrowheads="1"/>
          </p:cNvSpPr>
          <p:nvPr/>
        </p:nvSpPr>
        <p:spPr bwMode="auto">
          <a:xfrm>
            <a:off x="3409950" y="2663825"/>
            <a:ext cx="60325" cy="50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3941" name="Oval 21"/>
          <p:cNvSpPr>
            <a:spLocks noChangeAspect="1" noChangeArrowheads="1"/>
          </p:cNvSpPr>
          <p:nvPr/>
        </p:nvSpPr>
        <p:spPr bwMode="auto">
          <a:xfrm>
            <a:off x="3886200" y="3733800"/>
            <a:ext cx="5397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3942" name="Oval 22"/>
          <p:cNvSpPr>
            <a:spLocks noChangeAspect="1" noChangeArrowheads="1"/>
          </p:cNvSpPr>
          <p:nvPr/>
        </p:nvSpPr>
        <p:spPr bwMode="auto">
          <a:xfrm>
            <a:off x="3048000" y="3124200"/>
            <a:ext cx="60325" cy="5873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3943" name="Oval 23"/>
          <p:cNvSpPr>
            <a:spLocks noChangeAspect="1" noChangeArrowheads="1"/>
          </p:cNvSpPr>
          <p:nvPr/>
        </p:nvSpPr>
        <p:spPr bwMode="auto">
          <a:xfrm>
            <a:off x="5105400" y="4114800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3945" name="Oval 25"/>
          <p:cNvSpPr>
            <a:spLocks noChangeAspect="1" noChangeArrowheads="1"/>
          </p:cNvSpPr>
          <p:nvPr/>
        </p:nvSpPr>
        <p:spPr bwMode="auto">
          <a:xfrm rot="-1118274">
            <a:off x="3887788" y="4443413"/>
            <a:ext cx="5397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3946" name="Oval 26"/>
          <p:cNvSpPr>
            <a:spLocks noChangeAspect="1" noChangeArrowheads="1"/>
          </p:cNvSpPr>
          <p:nvPr/>
        </p:nvSpPr>
        <p:spPr bwMode="auto">
          <a:xfrm rot="-1118274">
            <a:off x="6003925" y="3228975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3949" name="Oval 29"/>
          <p:cNvSpPr>
            <a:spLocks noChangeAspect="1" noChangeArrowheads="1"/>
          </p:cNvSpPr>
          <p:nvPr/>
        </p:nvSpPr>
        <p:spPr bwMode="auto">
          <a:xfrm rot="-1118274">
            <a:off x="5295900" y="4545013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3950" name="Oval 30"/>
          <p:cNvSpPr>
            <a:spLocks noChangeAspect="1" noChangeArrowheads="1"/>
          </p:cNvSpPr>
          <p:nvPr/>
        </p:nvSpPr>
        <p:spPr bwMode="auto">
          <a:xfrm rot="-1118274">
            <a:off x="3124200" y="2667000"/>
            <a:ext cx="60325" cy="50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3952" name="Oval 32"/>
          <p:cNvSpPr>
            <a:spLocks noChangeAspect="1" noChangeArrowheads="1"/>
          </p:cNvSpPr>
          <p:nvPr/>
        </p:nvSpPr>
        <p:spPr bwMode="auto">
          <a:xfrm rot="-1118274">
            <a:off x="4711700" y="3584575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3954" name="Oval 34"/>
          <p:cNvSpPr>
            <a:spLocks noChangeAspect="1" noChangeArrowheads="1"/>
          </p:cNvSpPr>
          <p:nvPr/>
        </p:nvSpPr>
        <p:spPr bwMode="auto">
          <a:xfrm rot="-1118274">
            <a:off x="5867400" y="4495800"/>
            <a:ext cx="6032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3955" name="Oval 35"/>
          <p:cNvSpPr>
            <a:spLocks noChangeAspect="1" noChangeArrowheads="1"/>
          </p:cNvSpPr>
          <p:nvPr/>
        </p:nvSpPr>
        <p:spPr bwMode="auto">
          <a:xfrm rot="-1118274">
            <a:off x="3114675" y="3640138"/>
            <a:ext cx="6032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3958" name="Oval 38"/>
          <p:cNvSpPr>
            <a:spLocks noChangeAspect="1" noChangeArrowheads="1"/>
          </p:cNvSpPr>
          <p:nvPr/>
        </p:nvSpPr>
        <p:spPr bwMode="auto">
          <a:xfrm rot="5895381">
            <a:off x="3867150" y="3057525"/>
            <a:ext cx="47625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3959" name="Oval 39"/>
          <p:cNvSpPr>
            <a:spLocks noChangeAspect="1" noChangeArrowheads="1"/>
          </p:cNvSpPr>
          <p:nvPr/>
        </p:nvSpPr>
        <p:spPr bwMode="auto">
          <a:xfrm rot="5895381">
            <a:off x="4136231" y="5242719"/>
            <a:ext cx="55563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3962" name="Oval 42"/>
          <p:cNvSpPr>
            <a:spLocks noChangeAspect="1" noChangeArrowheads="1"/>
          </p:cNvSpPr>
          <p:nvPr/>
        </p:nvSpPr>
        <p:spPr bwMode="auto">
          <a:xfrm rot="5895381">
            <a:off x="3114675" y="4098925"/>
            <a:ext cx="47625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3963" name="Oval 43"/>
          <p:cNvSpPr>
            <a:spLocks noChangeAspect="1" noChangeArrowheads="1"/>
          </p:cNvSpPr>
          <p:nvPr/>
        </p:nvSpPr>
        <p:spPr bwMode="auto">
          <a:xfrm rot="5895381">
            <a:off x="4343400" y="2393950"/>
            <a:ext cx="47625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3964" name="Oval 44"/>
          <p:cNvSpPr>
            <a:spLocks noChangeAspect="1" noChangeArrowheads="1"/>
          </p:cNvSpPr>
          <p:nvPr/>
        </p:nvSpPr>
        <p:spPr bwMode="auto">
          <a:xfrm rot="5895381">
            <a:off x="5304632" y="4144169"/>
            <a:ext cx="58737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3965" name="Oval 45"/>
          <p:cNvSpPr>
            <a:spLocks noChangeAspect="1" noChangeArrowheads="1"/>
          </p:cNvSpPr>
          <p:nvPr/>
        </p:nvSpPr>
        <p:spPr bwMode="auto">
          <a:xfrm rot="5895381">
            <a:off x="4370388" y="4079875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3966" name="Oval 46"/>
          <p:cNvSpPr>
            <a:spLocks noChangeAspect="1" noChangeArrowheads="1"/>
          </p:cNvSpPr>
          <p:nvPr/>
        </p:nvSpPr>
        <p:spPr bwMode="auto">
          <a:xfrm rot="5895381">
            <a:off x="5619750" y="3365500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3967" name="Oval 47"/>
          <p:cNvSpPr>
            <a:spLocks noChangeAspect="1" noChangeArrowheads="1"/>
          </p:cNvSpPr>
          <p:nvPr/>
        </p:nvSpPr>
        <p:spPr bwMode="auto">
          <a:xfrm rot="5895381">
            <a:off x="3087688" y="2346325"/>
            <a:ext cx="47625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3968" name="Oval 48"/>
          <p:cNvSpPr>
            <a:spLocks noChangeAspect="1" noChangeArrowheads="1"/>
          </p:cNvSpPr>
          <p:nvPr/>
        </p:nvSpPr>
        <p:spPr bwMode="auto">
          <a:xfrm rot="5895381">
            <a:off x="5260975" y="3273425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3970" name="Oval 50"/>
          <p:cNvSpPr>
            <a:spLocks noChangeAspect="1" noChangeArrowheads="1"/>
          </p:cNvSpPr>
          <p:nvPr/>
        </p:nvSpPr>
        <p:spPr bwMode="auto">
          <a:xfrm rot="5895381">
            <a:off x="5117307" y="4718844"/>
            <a:ext cx="58737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3971" name="Oval 51"/>
          <p:cNvSpPr>
            <a:spLocks noChangeAspect="1" noChangeArrowheads="1"/>
          </p:cNvSpPr>
          <p:nvPr/>
        </p:nvSpPr>
        <p:spPr bwMode="auto">
          <a:xfrm rot="4777107">
            <a:off x="3498057" y="3534569"/>
            <a:ext cx="58737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3972" name="Oval 52"/>
          <p:cNvSpPr>
            <a:spLocks noChangeAspect="1" noChangeArrowheads="1"/>
          </p:cNvSpPr>
          <p:nvPr/>
        </p:nvSpPr>
        <p:spPr bwMode="auto">
          <a:xfrm rot="4777107">
            <a:off x="4651375" y="5254625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3973" name="Oval 53"/>
          <p:cNvSpPr>
            <a:spLocks noChangeAspect="1" noChangeArrowheads="1"/>
          </p:cNvSpPr>
          <p:nvPr/>
        </p:nvSpPr>
        <p:spPr bwMode="auto">
          <a:xfrm rot="4777107">
            <a:off x="4346575" y="4873625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3975" name="Oval 55"/>
          <p:cNvSpPr>
            <a:spLocks noChangeAspect="1" noChangeArrowheads="1"/>
          </p:cNvSpPr>
          <p:nvPr/>
        </p:nvSpPr>
        <p:spPr bwMode="auto">
          <a:xfrm rot="4777107">
            <a:off x="2817019" y="3736181"/>
            <a:ext cx="58738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3976" name="Oval 56"/>
          <p:cNvSpPr>
            <a:spLocks noChangeAspect="1" noChangeArrowheads="1"/>
          </p:cNvSpPr>
          <p:nvPr/>
        </p:nvSpPr>
        <p:spPr bwMode="auto">
          <a:xfrm rot="4777107">
            <a:off x="3713163" y="2776537"/>
            <a:ext cx="50800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3978" name="Oval 58"/>
          <p:cNvSpPr>
            <a:spLocks noChangeAspect="1" noChangeArrowheads="1"/>
          </p:cNvSpPr>
          <p:nvPr/>
        </p:nvSpPr>
        <p:spPr bwMode="auto">
          <a:xfrm rot="4777107">
            <a:off x="4356101" y="4364037"/>
            <a:ext cx="50800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3980" name="Oval 60"/>
          <p:cNvSpPr>
            <a:spLocks noChangeAspect="1" noChangeArrowheads="1"/>
          </p:cNvSpPr>
          <p:nvPr/>
        </p:nvSpPr>
        <p:spPr bwMode="auto">
          <a:xfrm rot="4777107">
            <a:off x="2504282" y="3082131"/>
            <a:ext cx="58738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3982" name="Oval 62"/>
          <p:cNvSpPr>
            <a:spLocks noChangeAspect="1" noChangeArrowheads="1"/>
          </p:cNvSpPr>
          <p:nvPr/>
        </p:nvSpPr>
        <p:spPr bwMode="auto">
          <a:xfrm rot="4777107">
            <a:off x="3937794" y="5049044"/>
            <a:ext cx="55563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3983" name="Oval 63"/>
          <p:cNvSpPr>
            <a:spLocks noChangeAspect="1" noChangeArrowheads="1"/>
          </p:cNvSpPr>
          <p:nvPr/>
        </p:nvSpPr>
        <p:spPr bwMode="auto">
          <a:xfrm rot="4777107">
            <a:off x="5303838" y="4756150"/>
            <a:ext cx="50800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3991" name="Text Box 71"/>
          <p:cNvSpPr txBox="1">
            <a:spLocks noChangeArrowheads="1"/>
          </p:cNvSpPr>
          <p:nvPr/>
        </p:nvSpPr>
        <p:spPr bwMode="auto">
          <a:xfrm>
            <a:off x="6248400" y="3200400"/>
            <a:ext cx="24384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93992" name="Text Box 72"/>
          <p:cNvSpPr txBox="1">
            <a:spLocks noChangeArrowheads="1"/>
          </p:cNvSpPr>
          <p:nvPr/>
        </p:nvSpPr>
        <p:spPr bwMode="auto">
          <a:xfrm>
            <a:off x="6400800" y="3352800"/>
            <a:ext cx="2209800" cy="701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How would you classify this data?</a:t>
            </a:r>
          </a:p>
        </p:txBody>
      </p:sp>
      <p:sp>
        <p:nvSpPr>
          <p:cNvPr id="44" name="Line 50"/>
          <p:cNvSpPr>
            <a:spLocks noChangeShapeType="1"/>
          </p:cNvSpPr>
          <p:nvPr/>
        </p:nvSpPr>
        <p:spPr bwMode="auto">
          <a:xfrm flipV="1">
            <a:off x="2286000" y="2362200"/>
            <a:ext cx="4038600" cy="2590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2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8686800" cy="685800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Support Vector Machine (SVM)…</a:t>
            </a:r>
            <a:endParaRPr lang="en-US" dirty="0"/>
          </a:p>
        </p:txBody>
      </p:sp>
      <p:sp>
        <p:nvSpPr>
          <p:cNvPr id="593986" name="Text Box 66"/>
          <p:cNvSpPr txBox="1">
            <a:spLocks noChangeArrowheads="1"/>
          </p:cNvSpPr>
          <p:nvPr/>
        </p:nvSpPr>
        <p:spPr bwMode="auto">
          <a:xfrm>
            <a:off x="838200" y="1905000"/>
            <a:ext cx="1905000" cy="854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dirty="0"/>
              <a:t>denotes +1</a:t>
            </a:r>
          </a:p>
          <a:p>
            <a:pPr algn="ctr"/>
            <a:r>
              <a:rPr lang="en-US" dirty="0"/>
              <a:t>denotes -1</a:t>
            </a:r>
          </a:p>
        </p:txBody>
      </p:sp>
      <p:sp>
        <p:nvSpPr>
          <p:cNvPr id="593987" name="Oval 67"/>
          <p:cNvSpPr>
            <a:spLocks noChangeAspect="1" noChangeArrowheads="1"/>
          </p:cNvSpPr>
          <p:nvPr/>
        </p:nvSpPr>
        <p:spPr bwMode="auto">
          <a:xfrm rot="4777107">
            <a:off x="915194" y="2056606"/>
            <a:ext cx="58738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3988" name="Oval 68"/>
          <p:cNvSpPr>
            <a:spLocks noChangeAspect="1" noChangeArrowheads="1"/>
          </p:cNvSpPr>
          <p:nvPr/>
        </p:nvSpPr>
        <p:spPr bwMode="auto">
          <a:xfrm rot="5895381">
            <a:off x="915988" y="2513012"/>
            <a:ext cx="50800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3930" name="Line 10"/>
          <p:cNvSpPr>
            <a:spLocks noChangeShapeType="1"/>
          </p:cNvSpPr>
          <p:nvPr/>
        </p:nvSpPr>
        <p:spPr bwMode="auto">
          <a:xfrm>
            <a:off x="2590800" y="2209800"/>
            <a:ext cx="0" cy="3505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93931" name="Line 11"/>
          <p:cNvSpPr>
            <a:spLocks noChangeShapeType="1"/>
          </p:cNvSpPr>
          <p:nvPr/>
        </p:nvSpPr>
        <p:spPr bwMode="auto">
          <a:xfrm flipV="1">
            <a:off x="2438400" y="5562600"/>
            <a:ext cx="36576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93935" name="Oval 15"/>
          <p:cNvSpPr>
            <a:spLocks noChangeAspect="1" noChangeArrowheads="1"/>
          </p:cNvSpPr>
          <p:nvPr/>
        </p:nvSpPr>
        <p:spPr bwMode="auto">
          <a:xfrm>
            <a:off x="3717925" y="5032375"/>
            <a:ext cx="6032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3937" name="Oval 17"/>
          <p:cNvSpPr>
            <a:spLocks noChangeAspect="1" noChangeArrowheads="1"/>
          </p:cNvSpPr>
          <p:nvPr/>
        </p:nvSpPr>
        <p:spPr bwMode="auto">
          <a:xfrm>
            <a:off x="2486025" y="3903663"/>
            <a:ext cx="6032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3938" name="Oval 18"/>
          <p:cNvSpPr>
            <a:spLocks noChangeAspect="1" noChangeArrowheads="1"/>
          </p:cNvSpPr>
          <p:nvPr/>
        </p:nvSpPr>
        <p:spPr bwMode="auto">
          <a:xfrm>
            <a:off x="4340225" y="2814638"/>
            <a:ext cx="6032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3939" name="Oval 19"/>
          <p:cNvSpPr>
            <a:spLocks noChangeAspect="1" noChangeArrowheads="1"/>
          </p:cNvSpPr>
          <p:nvPr/>
        </p:nvSpPr>
        <p:spPr bwMode="auto">
          <a:xfrm>
            <a:off x="4403725" y="3635375"/>
            <a:ext cx="6032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3940" name="Oval 20"/>
          <p:cNvSpPr>
            <a:spLocks noChangeAspect="1" noChangeArrowheads="1"/>
          </p:cNvSpPr>
          <p:nvPr/>
        </p:nvSpPr>
        <p:spPr bwMode="auto">
          <a:xfrm>
            <a:off x="3409950" y="2663825"/>
            <a:ext cx="60325" cy="50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3941" name="Oval 21"/>
          <p:cNvSpPr>
            <a:spLocks noChangeAspect="1" noChangeArrowheads="1"/>
          </p:cNvSpPr>
          <p:nvPr/>
        </p:nvSpPr>
        <p:spPr bwMode="auto">
          <a:xfrm>
            <a:off x="3886200" y="3733800"/>
            <a:ext cx="5397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3942" name="Oval 22"/>
          <p:cNvSpPr>
            <a:spLocks noChangeAspect="1" noChangeArrowheads="1"/>
          </p:cNvSpPr>
          <p:nvPr/>
        </p:nvSpPr>
        <p:spPr bwMode="auto">
          <a:xfrm>
            <a:off x="3048000" y="3124200"/>
            <a:ext cx="60325" cy="5873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3943" name="Oval 23"/>
          <p:cNvSpPr>
            <a:spLocks noChangeAspect="1" noChangeArrowheads="1"/>
          </p:cNvSpPr>
          <p:nvPr/>
        </p:nvSpPr>
        <p:spPr bwMode="auto">
          <a:xfrm>
            <a:off x="5105400" y="4114800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3945" name="Oval 25"/>
          <p:cNvSpPr>
            <a:spLocks noChangeAspect="1" noChangeArrowheads="1"/>
          </p:cNvSpPr>
          <p:nvPr/>
        </p:nvSpPr>
        <p:spPr bwMode="auto">
          <a:xfrm rot="-1118274">
            <a:off x="3887788" y="4443413"/>
            <a:ext cx="5397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3946" name="Oval 26"/>
          <p:cNvSpPr>
            <a:spLocks noChangeAspect="1" noChangeArrowheads="1"/>
          </p:cNvSpPr>
          <p:nvPr/>
        </p:nvSpPr>
        <p:spPr bwMode="auto">
          <a:xfrm rot="-1118274">
            <a:off x="6003925" y="3228975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3949" name="Oval 29"/>
          <p:cNvSpPr>
            <a:spLocks noChangeAspect="1" noChangeArrowheads="1"/>
          </p:cNvSpPr>
          <p:nvPr/>
        </p:nvSpPr>
        <p:spPr bwMode="auto">
          <a:xfrm rot="-1118274">
            <a:off x="5295900" y="4545013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3950" name="Oval 30"/>
          <p:cNvSpPr>
            <a:spLocks noChangeAspect="1" noChangeArrowheads="1"/>
          </p:cNvSpPr>
          <p:nvPr/>
        </p:nvSpPr>
        <p:spPr bwMode="auto">
          <a:xfrm rot="-1118274">
            <a:off x="3124200" y="2667000"/>
            <a:ext cx="60325" cy="50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3952" name="Oval 32"/>
          <p:cNvSpPr>
            <a:spLocks noChangeAspect="1" noChangeArrowheads="1"/>
          </p:cNvSpPr>
          <p:nvPr/>
        </p:nvSpPr>
        <p:spPr bwMode="auto">
          <a:xfrm rot="-1118274">
            <a:off x="4711700" y="3584575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3954" name="Oval 34"/>
          <p:cNvSpPr>
            <a:spLocks noChangeAspect="1" noChangeArrowheads="1"/>
          </p:cNvSpPr>
          <p:nvPr/>
        </p:nvSpPr>
        <p:spPr bwMode="auto">
          <a:xfrm rot="-1118274">
            <a:off x="5867400" y="4495800"/>
            <a:ext cx="6032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3955" name="Oval 35"/>
          <p:cNvSpPr>
            <a:spLocks noChangeAspect="1" noChangeArrowheads="1"/>
          </p:cNvSpPr>
          <p:nvPr/>
        </p:nvSpPr>
        <p:spPr bwMode="auto">
          <a:xfrm rot="-1118274">
            <a:off x="3114675" y="3640138"/>
            <a:ext cx="6032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3958" name="Oval 38"/>
          <p:cNvSpPr>
            <a:spLocks noChangeAspect="1" noChangeArrowheads="1"/>
          </p:cNvSpPr>
          <p:nvPr/>
        </p:nvSpPr>
        <p:spPr bwMode="auto">
          <a:xfrm rot="5895381">
            <a:off x="3867150" y="3057525"/>
            <a:ext cx="47625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3959" name="Oval 39"/>
          <p:cNvSpPr>
            <a:spLocks noChangeAspect="1" noChangeArrowheads="1"/>
          </p:cNvSpPr>
          <p:nvPr/>
        </p:nvSpPr>
        <p:spPr bwMode="auto">
          <a:xfrm rot="5895381">
            <a:off x="4136231" y="5242719"/>
            <a:ext cx="55563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3962" name="Oval 42"/>
          <p:cNvSpPr>
            <a:spLocks noChangeAspect="1" noChangeArrowheads="1"/>
          </p:cNvSpPr>
          <p:nvPr/>
        </p:nvSpPr>
        <p:spPr bwMode="auto">
          <a:xfrm rot="5895381">
            <a:off x="3114675" y="4098925"/>
            <a:ext cx="47625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3963" name="Oval 43"/>
          <p:cNvSpPr>
            <a:spLocks noChangeAspect="1" noChangeArrowheads="1"/>
          </p:cNvSpPr>
          <p:nvPr/>
        </p:nvSpPr>
        <p:spPr bwMode="auto">
          <a:xfrm rot="5895381">
            <a:off x="4343400" y="2393950"/>
            <a:ext cx="47625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3964" name="Oval 44"/>
          <p:cNvSpPr>
            <a:spLocks noChangeAspect="1" noChangeArrowheads="1"/>
          </p:cNvSpPr>
          <p:nvPr/>
        </p:nvSpPr>
        <p:spPr bwMode="auto">
          <a:xfrm rot="5895381">
            <a:off x="5304632" y="4144169"/>
            <a:ext cx="58737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3965" name="Oval 45"/>
          <p:cNvSpPr>
            <a:spLocks noChangeAspect="1" noChangeArrowheads="1"/>
          </p:cNvSpPr>
          <p:nvPr/>
        </p:nvSpPr>
        <p:spPr bwMode="auto">
          <a:xfrm rot="5895381">
            <a:off x="4370388" y="4079875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3966" name="Oval 46"/>
          <p:cNvSpPr>
            <a:spLocks noChangeAspect="1" noChangeArrowheads="1"/>
          </p:cNvSpPr>
          <p:nvPr/>
        </p:nvSpPr>
        <p:spPr bwMode="auto">
          <a:xfrm rot="5895381">
            <a:off x="5619750" y="3365500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3967" name="Oval 47"/>
          <p:cNvSpPr>
            <a:spLocks noChangeAspect="1" noChangeArrowheads="1"/>
          </p:cNvSpPr>
          <p:nvPr/>
        </p:nvSpPr>
        <p:spPr bwMode="auto">
          <a:xfrm rot="5895381">
            <a:off x="3087688" y="2346325"/>
            <a:ext cx="47625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3968" name="Oval 48"/>
          <p:cNvSpPr>
            <a:spLocks noChangeAspect="1" noChangeArrowheads="1"/>
          </p:cNvSpPr>
          <p:nvPr/>
        </p:nvSpPr>
        <p:spPr bwMode="auto">
          <a:xfrm rot="5895381">
            <a:off x="5260975" y="3273425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3970" name="Oval 50"/>
          <p:cNvSpPr>
            <a:spLocks noChangeAspect="1" noChangeArrowheads="1"/>
          </p:cNvSpPr>
          <p:nvPr/>
        </p:nvSpPr>
        <p:spPr bwMode="auto">
          <a:xfrm rot="5895381">
            <a:off x="5117307" y="4718844"/>
            <a:ext cx="58737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3971" name="Oval 51"/>
          <p:cNvSpPr>
            <a:spLocks noChangeAspect="1" noChangeArrowheads="1"/>
          </p:cNvSpPr>
          <p:nvPr/>
        </p:nvSpPr>
        <p:spPr bwMode="auto">
          <a:xfrm rot="4777107">
            <a:off x="3498057" y="3534569"/>
            <a:ext cx="58737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3972" name="Oval 52"/>
          <p:cNvSpPr>
            <a:spLocks noChangeAspect="1" noChangeArrowheads="1"/>
          </p:cNvSpPr>
          <p:nvPr/>
        </p:nvSpPr>
        <p:spPr bwMode="auto">
          <a:xfrm rot="4777107">
            <a:off x="4651375" y="5254625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3973" name="Oval 53"/>
          <p:cNvSpPr>
            <a:spLocks noChangeAspect="1" noChangeArrowheads="1"/>
          </p:cNvSpPr>
          <p:nvPr/>
        </p:nvSpPr>
        <p:spPr bwMode="auto">
          <a:xfrm rot="4777107">
            <a:off x="4346575" y="4873625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3975" name="Oval 55"/>
          <p:cNvSpPr>
            <a:spLocks noChangeAspect="1" noChangeArrowheads="1"/>
          </p:cNvSpPr>
          <p:nvPr/>
        </p:nvSpPr>
        <p:spPr bwMode="auto">
          <a:xfrm rot="4777107">
            <a:off x="2817019" y="3736181"/>
            <a:ext cx="58738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3976" name="Oval 56"/>
          <p:cNvSpPr>
            <a:spLocks noChangeAspect="1" noChangeArrowheads="1"/>
          </p:cNvSpPr>
          <p:nvPr/>
        </p:nvSpPr>
        <p:spPr bwMode="auto">
          <a:xfrm rot="4777107">
            <a:off x="3713163" y="2776537"/>
            <a:ext cx="50800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3978" name="Oval 58"/>
          <p:cNvSpPr>
            <a:spLocks noChangeAspect="1" noChangeArrowheads="1"/>
          </p:cNvSpPr>
          <p:nvPr/>
        </p:nvSpPr>
        <p:spPr bwMode="auto">
          <a:xfrm rot="4777107">
            <a:off x="4356101" y="4364037"/>
            <a:ext cx="50800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3980" name="Oval 60"/>
          <p:cNvSpPr>
            <a:spLocks noChangeAspect="1" noChangeArrowheads="1"/>
          </p:cNvSpPr>
          <p:nvPr/>
        </p:nvSpPr>
        <p:spPr bwMode="auto">
          <a:xfrm rot="4777107">
            <a:off x="2504282" y="3082131"/>
            <a:ext cx="58738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3982" name="Oval 62"/>
          <p:cNvSpPr>
            <a:spLocks noChangeAspect="1" noChangeArrowheads="1"/>
          </p:cNvSpPr>
          <p:nvPr/>
        </p:nvSpPr>
        <p:spPr bwMode="auto">
          <a:xfrm rot="4777107">
            <a:off x="3937794" y="5049044"/>
            <a:ext cx="55563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3983" name="Oval 63"/>
          <p:cNvSpPr>
            <a:spLocks noChangeAspect="1" noChangeArrowheads="1"/>
          </p:cNvSpPr>
          <p:nvPr/>
        </p:nvSpPr>
        <p:spPr bwMode="auto">
          <a:xfrm rot="4777107">
            <a:off x="5303838" y="4756150"/>
            <a:ext cx="50800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3991" name="Text Box 71"/>
          <p:cNvSpPr txBox="1">
            <a:spLocks noChangeArrowheads="1"/>
          </p:cNvSpPr>
          <p:nvPr/>
        </p:nvSpPr>
        <p:spPr bwMode="auto">
          <a:xfrm>
            <a:off x="6248400" y="3200400"/>
            <a:ext cx="24384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93992" name="Text Box 72"/>
          <p:cNvSpPr txBox="1">
            <a:spLocks noChangeArrowheads="1"/>
          </p:cNvSpPr>
          <p:nvPr/>
        </p:nvSpPr>
        <p:spPr bwMode="auto">
          <a:xfrm>
            <a:off x="6400800" y="3352800"/>
            <a:ext cx="2209800" cy="701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How would you classify this data?</a:t>
            </a:r>
          </a:p>
        </p:txBody>
      </p:sp>
      <p:sp>
        <p:nvSpPr>
          <p:cNvPr id="44" name="Line 50"/>
          <p:cNvSpPr>
            <a:spLocks noChangeShapeType="1"/>
          </p:cNvSpPr>
          <p:nvPr/>
        </p:nvSpPr>
        <p:spPr bwMode="auto">
          <a:xfrm flipV="1">
            <a:off x="3429000" y="1676400"/>
            <a:ext cx="1447800" cy="403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7924800" cy="685800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Support Vector Machine (SVM)…</a:t>
            </a:r>
            <a:endParaRPr lang="en-US" dirty="0"/>
          </a:p>
        </p:txBody>
      </p:sp>
      <p:sp>
        <p:nvSpPr>
          <p:cNvPr id="636938" name="Text Box 10"/>
          <p:cNvSpPr txBox="1">
            <a:spLocks noChangeArrowheads="1"/>
          </p:cNvSpPr>
          <p:nvPr/>
        </p:nvSpPr>
        <p:spPr bwMode="auto">
          <a:xfrm>
            <a:off x="838200" y="1905000"/>
            <a:ext cx="1905000" cy="854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/>
              <a:t>denotes +1</a:t>
            </a:r>
          </a:p>
          <a:p>
            <a:pPr algn="ctr"/>
            <a:r>
              <a:rPr lang="en-US"/>
              <a:t>denotes -1</a:t>
            </a:r>
          </a:p>
        </p:txBody>
      </p:sp>
      <p:sp>
        <p:nvSpPr>
          <p:cNvPr id="636939" name="Oval 11"/>
          <p:cNvSpPr>
            <a:spLocks noChangeAspect="1" noChangeArrowheads="1"/>
          </p:cNvSpPr>
          <p:nvPr/>
        </p:nvSpPr>
        <p:spPr bwMode="auto">
          <a:xfrm rot="4777107">
            <a:off x="915194" y="2056606"/>
            <a:ext cx="58738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6940" name="Oval 12"/>
          <p:cNvSpPr>
            <a:spLocks noChangeAspect="1" noChangeArrowheads="1"/>
          </p:cNvSpPr>
          <p:nvPr/>
        </p:nvSpPr>
        <p:spPr bwMode="auto">
          <a:xfrm rot="5895381">
            <a:off x="915988" y="2513012"/>
            <a:ext cx="50800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6941" name="Line 13"/>
          <p:cNvSpPr>
            <a:spLocks noChangeShapeType="1"/>
          </p:cNvSpPr>
          <p:nvPr/>
        </p:nvSpPr>
        <p:spPr bwMode="auto">
          <a:xfrm>
            <a:off x="2590800" y="2209800"/>
            <a:ext cx="0" cy="3505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36942" name="Line 14"/>
          <p:cNvSpPr>
            <a:spLocks noChangeShapeType="1"/>
          </p:cNvSpPr>
          <p:nvPr/>
        </p:nvSpPr>
        <p:spPr bwMode="auto">
          <a:xfrm flipV="1">
            <a:off x="2438400" y="5562600"/>
            <a:ext cx="36576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36943" name="Oval 15"/>
          <p:cNvSpPr>
            <a:spLocks noChangeAspect="1" noChangeArrowheads="1"/>
          </p:cNvSpPr>
          <p:nvPr/>
        </p:nvSpPr>
        <p:spPr bwMode="auto">
          <a:xfrm>
            <a:off x="3717925" y="5032375"/>
            <a:ext cx="6032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6944" name="Oval 16"/>
          <p:cNvSpPr>
            <a:spLocks noChangeAspect="1" noChangeArrowheads="1"/>
          </p:cNvSpPr>
          <p:nvPr/>
        </p:nvSpPr>
        <p:spPr bwMode="auto">
          <a:xfrm>
            <a:off x="2486025" y="3903663"/>
            <a:ext cx="6032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6945" name="Oval 17"/>
          <p:cNvSpPr>
            <a:spLocks noChangeAspect="1" noChangeArrowheads="1"/>
          </p:cNvSpPr>
          <p:nvPr/>
        </p:nvSpPr>
        <p:spPr bwMode="auto">
          <a:xfrm>
            <a:off x="4340225" y="2814638"/>
            <a:ext cx="6032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6946" name="Oval 18"/>
          <p:cNvSpPr>
            <a:spLocks noChangeAspect="1" noChangeArrowheads="1"/>
          </p:cNvSpPr>
          <p:nvPr/>
        </p:nvSpPr>
        <p:spPr bwMode="auto">
          <a:xfrm>
            <a:off x="4403725" y="3635375"/>
            <a:ext cx="6032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6947" name="Oval 19"/>
          <p:cNvSpPr>
            <a:spLocks noChangeAspect="1" noChangeArrowheads="1"/>
          </p:cNvSpPr>
          <p:nvPr/>
        </p:nvSpPr>
        <p:spPr bwMode="auto">
          <a:xfrm>
            <a:off x="3409950" y="2663825"/>
            <a:ext cx="60325" cy="50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6948" name="Oval 20"/>
          <p:cNvSpPr>
            <a:spLocks noChangeAspect="1" noChangeArrowheads="1"/>
          </p:cNvSpPr>
          <p:nvPr/>
        </p:nvSpPr>
        <p:spPr bwMode="auto">
          <a:xfrm>
            <a:off x="3886200" y="3733800"/>
            <a:ext cx="5397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6949" name="Oval 21"/>
          <p:cNvSpPr>
            <a:spLocks noChangeAspect="1" noChangeArrowheads="1"/>
          </p:cNvSpPr>
          <p:nvPr/>
        </p:nvSpPr>
        <p:spPr bwMode="auto">
          <a:xfrm>
            <a:off x="3048000" y="3124200"/>
            <a:ext cx="60325" cy="5873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6950" name="Oval 22"/>
          <p:cNvSpPr>
            <a:spLocks noChangeAspect="1" noChangeArrowheads="1"/>
          </p:cNvSpPr>
          <p:nvPr/>
        </p:nvSpPr>
        <p:spPr bwMode="auto">
          <a:xfrm>
            <a:off x="5105400" y="4114800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6951" name="Oval 23"/>
          <p:cNvSpPr>
            <a:spLocks noChangeAspect="1" noChangeArrowheads="1"/>
          </p:cNvSpPr>
          <p:nvPr/>
        </p:nvSpPr>
        <p:spPr bwMode="auto">
          <a:xfrm rot="-1118274">
            <a:off x="3887788" y="4443413"/>
            <a:ext cx="5397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6952" name="Oval 24"/>
          <p:cNvSpPr>
            <a:spLocks noChangeAspect="1" noChangeArrowheads="1"/>
          </p:cNvSpPr>
          <p:nvPr/>
        </p:nvSpPr>
        <p:spPr bwMode="auto">
          <a:xfrm rot="-1118274">
            <a:off x="6003925" y="3228975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6953" name="Oval 25"/>
          <p:cNvSpPr>
            <a:spLocks noChangeAspect="1" noChangeArrowheads="1"/>
          </p:cNvSpPr>
          <p:nvPr/>
        </p:nvSpPr>
        <p:spPr bwMode="auto">
          <a:xfrm rot="-1118274">
            <a:off x="5295900" y="4545013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6954" name="Oval 26"/>
          <p:cNvSpPr>
            <a:spLocks noChangeAspect="1" noChangeArrowheads="1"/>
          </p:cNvSpPr>
          <p:nvPr/>
        </p:nvSpPr>
        <p:spPr bwMode="auto">
          <a:xfrm rot="-1118274">
            <a:off x="3124200" y="2667000"/>
            <a:ext cx="60325" cy="50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6955" name="Oval 27"/>
          <p:cNvSpPr>
            <a:spLocks noChangeAspect="1" noChangeArrowheads="1"/>
          </p:cNvSpPr>
          <p:nvPr/>
        </p:nvSpPr>
        <p:spPr bwMode="auto">
          <a:xfrm rot="-1118274">
            <a:off x="4711700" y="3584575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6956" name="Oval 28"/>
          <p:cNvSpPr>
            <a:spLocks noChangeAspect="1" noChangeArrowheads="1"/>
          </p:cNvSpPr>
          <p:nvPr/>
        </p:nvSpPr>
        <p:spPr bwMode="auto">
          <a:xfrm rot="-1118274">
            <a:off x="5867400" y="4495800"/>
            <a:ext cx="6032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6957" name="Oval 29"/>
          <p:cNvSpPr>
            <a:spLocks noChangeAspect="1" noChangeArrowheads="1"/>
          </p:cNvSpPr>
          <p:nvPr/>
        </p:nvSpPr>
        <p:spPr bwMode="auto">
          <a:xfrm rot="-1118274">
            <a:off x="3114675" y="3640138"/>
            <a:ext cx="6032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6958" name="Oval 30"/>
          <p:cNvSpPr>
            <a:spLocks noChangeAspect="1" noChangeArrowheads="1"/>
          </p:cNvSpPr>
          <p:nvPr/>
        </p:nvSpPr>
        <p:spPr bwMode="auto">
          <a:xfrm rot="5895381">
            <a:off x="3867150" y="3057525"/>
            <a:ext cx="47625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6959" name="Oval 31"/>
          <p:cNvSpPr>
            <a:spLocks noChangeAspect="1" noChangeArrowheads="1"/>
          </p:cNvSpPr>
          <p:nvPr/>
        </p:nvSpPr>
        <p:spPr bwMode="auto">
          <a:xfrm rot="5895381">
            <a:off x="4136231" y="5242719"/>
            <a:ext cx="55563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6960" name="Oval 32"/>
          <p:cNvSpPr>
            <a:spLocks noChangeAspect="1" noChangeArrowheads="1"/>
          </p:cNvSpPr>
          <p:nvPr/>
        </p:nvSpPr>
        <p:spPr bwMode="auto">
          <a:xfrm rot="5895381">
            <a:off x="3114675" y="4098925"/>
            <a:ext cx="47625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6961" name="Oval 33"/>
          <p:cNvSpPr>
            <a:spLocks noChangeAspect="1" noChangeArrowheads="1"/>
          </p:cNvSpPr>
          <p:nvPr/>
        </p:nvSpPr>
        <p:spPr bwMode="auto">
          <a:xfrm rot="5895381">
            <a:off x="4343400" y="2393950"/>
            <a:ext cx="47625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6962" name="Oval 34"/>
          <p:cNvSpPr>
            <a:spLocks noChangeAspect="1" noChangeArrowheads="1"/>
          </p:cNvSpPr>
          <p:nvPr/>
        </p:nvSpPr>
        <p:spPr bwMode="auto">
          <a:xfrm rot="5895381">
            <a:off x="5304632" y="4144169"/>
            <a:ext cx="58737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6963" name="Oval 35"/>
          <p:cNvSpPr>
            <a:spLocks noChangeAspect="1" noChangeArrowheads="1"/>
          </p:cNvSpPr>
          <p:nvPr/>
        </p:nvSpPr>
        <p:spPr bwMode="auto">
          <a:xfrm rot="5895381">
            <a:off x="4370388" y="4079875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6964" name="Oval 36"/>
          <p:cNvSpPr>
            <a:spLocks noChangeAspect="1" noChangeArrowheads="1"/>
          </p:cNvSpPr>
          <p:nvPr/>
        </p:nvSpPr>
        <p:spPr bwMode="auto">
          <a:xfrm rot="5895381">
            <a:off x="5619750" y="3365500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6965" name="Oval 37"/>
          <p:cNvSpPr>
            <a:spLocks noChangeAspect="1" noChangeArrowheads="1"/>
          </p:cNvSpPr>
          <p:nvPr/>
        </p:nvSpPr>
        <p:spPr bwMode="auto">
          <a:xfrm rot="5895381">
            <a:off x="3087688" y="2346325"/>
            <a:ext cx="47625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6966" name="Oval 38"/>
          <p:cNvSpPr>
            <a:spLocks noChangeAspect="1" noChangeArrowheads="1"/>
          </p:cNvSpPr>
          <p:nvPr/>
        </p:nvSpPr>
        <p:spPr bwMode="auto">
          <a:xfrm rot="5895381">
            <a:off x="5260975" y="3273425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6967" name="Oval 39"/>
          <p:cNvSpPr>
            <a:spLocks noChangeAspect="1" noChangeArrowheads="1"/>
          </p:cNvSpPr>
          <p:nvPr/>
        </p:nvSpPr>
        <p:spPr bwMode="auto">
          <a:xfrm rot="5895381">
            <a:off x="5117307" y="4718844"/>
            <a:ext cx="58737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6968" name="Oval 40"/>
          <p:cNvSpPr>
            <a:spLocks noChangeAspect="1" noChangeArrowheads="1"/>
          </p:cNvSpPr>
          <p:nvPr/>
        </p:nvSpPr>
        <p:spPr bwMode="auto">
          <a:xfrm rot="4777107">
            <a:off x="3498057" y="3534569"/>
            <a:ext cx="58737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6969" name="Oval 41"/>
          <p:cNvSpPr>
            <a:spLocks noChangeAspect="1" noChangeArrowheads="1"/>
          </p:cNvSpPr>
          <p:nvPr/>
        </p:nvSpPr>
        <p:spPr bwMode="auto">
          <a:xfrm rot="4777107">
            <a:off x="4651375" y="5254625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6970" name="Oval 42"/>
          <p:cNvSpPr>
            <a:spLocks noChangeAspect="1" noChangeArrowheads="1"/>
          </p:cNvSpPr>
          <p:nvPr/>
        </p:nvSpPr>
        <p:spPr bwMode="auto">
          <a:xfrm rot="4777107">
            <a:off x="4346575" y="4873625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6971" name="Oval 43"/>
          <p:cNvSpPr>
            <a:spLocks noChangeAspect="1" noChangeArrowheads="1"/>
          </p:cNvSpPr>
          <p:nvPr/>
        </p:nvSpPr>
        <p:spPr bwMode="auto">
          <a:xfrm rot="4777107">
            <a:off x="2817019" y="3736181"/>
            <a:ext cx="58738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6972" name="Oval 44"/>
          <p:cNvSpPr>
            <a:spLocks noChangeAspect="1" noChangeArrowheads="1"/>
          </p:cNvSpPr>
          <p:nvPr/>
        </p:nvSpPr>
        <p:spPr bwMode="auto">
          <a:xfrm rot="4777107">
            <a:off x="3713163" y="2776537"/>
            <a:ext cx="50800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6973" name="Oval 45"/>
          <p:cNvSpPr>
            <a:spLocks noChangeAspect="1" noChangeArrowheads="1"/>
          </p:cNvSpPr>
          <p:nvPr/>
        </p:nvSpPr>
        <p:spPr bwMode="auto">
          <a:xfrm rot="4777107">
            <a:off x="4356101" y="4364037"/>
            <a:ext cx="50800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6974" name="Oval 46"/>
          <p:cNvSpPr>
            <a:spLocks noChangeAspect="1" noChangeArrowheads="1"/>
          </p:cNvSpPr>
          <p:nvPr/>
        </p:nvSpPr>
        <p:spPr bwMode="auto">
          <a:xfrm rot="4777107">
            <a:off x="2504282" y="3082131"/>
            <a:ext cx="58738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6975" name="Oval 47"/>
          <p:cNvSpPr>
            <a:spLocks noChangeAspect="1" noChangeArrowheads="1"/>
          </p:cNvSpPr>
          <p:nvPr/>
        </p:nvSpPr>
        <p:spPr bwMode="auto">
          <a:xfrm rot="4777107">
            <a:off x="3937794" y="5049044"/>
            <a:ext cx="55563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6976" name="Oval 48"/>
          <p:cNvSpPr>
            <a:spLocks noChangeAspect="1" noChangeArrowheads="1"/>
          </p:cNvSpPr>
          <p:nvPr/>
        </p:nvSpPr>
        <p:spPr bwMode="auto">
          <a:xfrm rot="4777107">
            <a:off x="5303838" y="4756150"/>
            <a:ext cx="50800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6978" name="Line 50"/>
          <p:cNvSpPr>
            <a:spLocks noChangeShapeType="1"/>
          </p:cNvSpPr>
          <p:nvPr/>
        </p:nvSpPr>
        <p:spPr bwMode="auto">
          <a:xfrm flipV="1">
            <a:off x="3429000" y="1676400"/>
            <a:ext cx="1447800" cy="403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36979" name="Text Box 51"/>
          <p:cNvSpPr txBox="1">
            <a:spLocks noChangeArrowheads="1"/>
          </p:cNvSpPr>
          <p:nvPr/>
        </p:nvSpPr>
        <p:spPr bwMode="auto">
          <a:xfrm>
            <a:off x="6248400" y="3200400"/>
            <a:ext cx="24384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36980" name="Text Box 52"/>
          <p:cNvSpPr txBox="1">
            <a:spLocks noChangeArrowheads="1"/>
          </p:cNvSpPr>
          <p:nvPr/>
        </p:nvSpPr>
        <p:spPr bwMode="auto">
          <a:xfrm>
            <a:off x="6400800" y="3352800"/>
            <a:ext cx="2209800" cy="1920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Any of these would be fine..</a:t>
            </a:r>
          </a:p>
          <a:p>
            <a:endParaRPr lang="en-US"/>
          </a:p>
          <a:p>
            <a:r>
              <a:rPr lang="en-US"/>
              <a:t>..but which is best?</a:t>
            </a:r>
          </a:p>
        </p:txBody>
      </p:sp>
      <p:sp>
        <p:nvSpPr>
          <p:cNvPr id="636981" name="Line 53"/>
          <p:cNvSpPr>
            <a:spLocks noChangeShapeType="1"/>
          </p:cNvSpPr>
          <p:nvPr/>
        </p:nvSpPr>
        <p:spPr bwMode="auto">
          <a:xfrm flipV="1">
            <a:off x="2286000" y="2362200"/>
            <a:ext cx="4038600" cy="2590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36982" name="Line 54"/>
          <p:cNvSpPr>
            <a:spLocks noChangeShapeType="1"/>
          </p:cNvSpPr>
          <p:nvPr/>
        </p:nvSpPr>
        <p:spPr bwMode="auto">
          <a:xfrm flipV="1">
            <a:off x="2590800" y="2209800"/>
            <a:ext cx="3124200" cy="3048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36983" name="Line 55"/>
          <p:cNvSpPr>
            <a:spLocks noChangeShapeType="1"/>
          </p:cNvSpPr>
          <p:nvPr/>
        </p:nvSpPr>
        <p:spPr bwMode="auto">
          <a:xfrm flipV="1">
            <a:off x="2057400" y="2438400"/>
            <a:ext cx="4800600" cy="2209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36984" name="Line 56"/>
          <p:cNvSpPr>
            <a:spLocks noChangeShapeType="1"/>
          </p:cNvSpPr>
          <p:nvPr/>
        </p:nvSpPr>
        <p:spPr bwMode="auto">
          <a:xfrm flipV="1">
            <a:off x="2438400" y="2209800"/>
            <a:ext cx="3810000" cy="2819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36985" name="Line 57"/>
          <p:cNvSpPr>
            <a:spLocks noChangeShapeType="1"/>
          </p:cNvSpPr>
          <p:nvPr/>
        </p:nvSpPr>
        <p:spPr bwMode="auto">
          <a:xfrm flipV="1">
            <a:off x="2362200" y="1905000"/>
            <a:ext cx="3886200" cy="3352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36986" name="Line 58"/>
          <p:cNvSpPr>
            <a:spLocks noChangeShapeType="1"/>
          </p:cNvSpPr>
          <p:nvPr/>
        </p:nvSpPr>
        <p:spPr bwMode="auto">
          <a:xfrm flipV="1">
            <a:off x="2590800" y="1752600"/>
            <a:ext cx="3429000" cy="3352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36987" name="Line 59"/>
          <p:cNvSpPr>
            <a:spLocks noChangeShapeType="1"/>
          </p:cNvSpPr>
          <p:nvPr/>
        </p:nvSpPr>
        <p:spPr bwMode="auto">
          <a:xfrm flipV="1">
            <a:off x="2819400" y="2133600"/>
            <a:ext cx="2743200" cy="3505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36988" name="Line 60"/>
          <p:cNvSpPr>
            <a:spLocks noChangeShapeType="1"/>
          </p:cNvSpPr>
          <p:nvPr/>
        </p:nvSpPr>
        <p:spPr bwMode="auto">
          <a:xfrm flipV="1">
            <a:off x="2362200" y="2209800"/>
            <a:ext cx="4114800" cy="2819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Support Vector Machine (SVM)…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Linearly Separable Data</a:t>
            </a:r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Non Linearly Separable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DAF51-F701-43A1-8FC9-6859D2148B94}" type="slidenum">
              <a:rPr lang="en-US" smtClean="0"/>
              <a:pPr/>
              <a:t>44</a:t>
            </a:fld>
            <a:endParaRPr lang="en-US"/>
          </a:p>
        </p:txBody>
      </p:sp>
      <p:pic>
        <p:nvPicPr>
          <p:cNvPr id="829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57538" y="2071468"/>
            <a:ext cx="2828925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9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52788" y="4114800"/>
            <a:ext cx="2638425" cy="140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Support Vector Machine (SVM)…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b="1" u="sng" dirty="0" smtClean="0"/>
              <a:t>Margin</a:t>
            </a:r>
          </a:p>
          <a:p>
            <a:pPr lvl="1" algn="just"/>
            <a:r>
              <a:rPr lang="en-US" dirty="0" smtClean="0"/>
              <a:t>Is the perpendicular distance between the closest data points and the hyper planes (on both sides)</a:t>
            </a:r>
          </a:p>
          <a:p>
            <a:pPr lvl="1" algn="just"/>
            <a:r>
              <a:rPr lang="en-US" dirty="0" smtClean="0"/>
              <a:t>The best optimized line (</a:t>
            </a:r>
            <a:r>
              <a:rPr lang="en-US" dirty="0" err="1" smtClean="0"/>
              <a:t>hyperplane</a:t>
            </a:r>
            <a:r>
              <a:rPr lang="en-US" dirty="0" smtClean="0"/>
              <a:t>) with maximum margin is called as Margin Maximal </a:t>
            </a:r>
            <a:r>
              <a:rPr lang="en-US" dirty="0" err="1" smtClean="0"/>
              <a:t>Hyperplane</a:t>
            </a:r>
            <a:endParaRPr lang="en-US" dirty="0" smtClean="0"/>
          </a:p>
          <a:p>
            <a:pPr lvl="1" algn="just"/>
            <a:r>
              <a:rPr lang="en-US" dirty="0" smtClean="0"/>
              <a:t>The closest points where the margin distance is calculated are considered as support vectors</a:t>
            </a:r>
          </a:p>
          <a:p>
            <a:pPr lvl="1" algn="just"/>
            <a:r>
              <a:rPr lang="en-US" dirty="0" smtClean="0"/>
              <a:t>Choose the </a:t>
            </a:r>
            <a:r>
              <a:rPr lang="en-US" dirty="0" err="1" smtClean="0"/>
              <a:t>hyperplane</a:t>
            </a:r>
            <a:r>
              <a:rPr lang="en-US" dirty="0" smtClean="0"/>
              <a:t> having margin with maximum width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DAF51-F701-43A1-8FC9-6859D2148B94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Support Vector Machine (SVM)…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DAF51-F701-43A1-8FC9-6859D2148B94}" type="slidenum">
              <a:rPr lang="en-US" smtClean="0"/>
              <a:pPr/>
              <a:t>46</a:t>
            </a:fld>
            <a:endParaRPr lang="en-US"/>
          </a:p>
        </p:txBody>
      </p:sp>
      <p:pic>
        <p:nvPicPr>
          <p:cNvPr id="95234" name="Picture 2" descr="Support Vector Machine (SVM) Algorithm - Javatpoin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2133600"/>
            <a:ext cx="5715000" cy="3810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Support Vector Machine (SVM)…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DAF51-F701-43A1-8FC9-6859D2148B94}" type="slidenum">
              <a:rPr lang="en-US" smtClean="0"/>
              <a:pPr/>
              <a:t>47</a:t>
            </a:fld>
            <a:endParaRPr lang="en-US"/>
          </a:p>
        </p:txBody>
      </p:sp>
      <p:pic>
        <p:nvPicPr>
          <p:cNvPr id="962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14475" y="1724025"/>
            <a:ext cx="6115050" cy="399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Evaluating Classifiers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Precision, Recall, F-Measure</a:t>
            </a:r>
          </a:p>
          <a:p>
            <a:pPr algn="just"/>
            <a:r>
              <a:rPr lang="en-US" dirty="0" smtClean="0"/>
              <a:t>Confusion matrix</a:t>
            </a:r>
          </a:p>
          <a:p>
            <a:pPr lvl="1" algn="just"/>
            <a:r>
              <a:rPr lang="en-US" dirty="0" smtClean="0"/>
              <a:t>Precision(P) = (TP)/(TP+FP)</a:t>
            </a:r>
          </a:p>
          <a:p>
            <a:pPr lvl="1" algn="just"/>
            <a:r>
              <a:rPr lang="en-US" dirty="0" smtClean="0"/>
              <a:t>Recall(R) = (TP)/(TP+FN)</a:t>
            </a:r>
          </a:p>
          <a:p>
            <a:pPr lvl="1" algn="just"/>
            <a:r>
              <a:rPr lang="en-US" dirty="0" smtClean="0"/>
              <a:t>F-measure = (2*P*R) / (P+R)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DAF51-F701-43A1-8FC9-6859D2148B94}" type="slidenum">
              <a:rPr lang="en-US" smtClean="0"/>
              <a:pPr/>
              <a:t>48</a:t>
            </a:fld>
            <a:endParaRPr lang="en-US"/>
          </a:p>
        </p:txBody>
      </p:sp>
      <p:graphicFrame>
        <p:nvGraphicFramePr>
          <p:cNvPr id="5" name="Group 208"/>
          <p:cNvGraphicFramePr>
            <a:graphicFrameLocks/>
          </p:cNvGraphicFramePr>
          <p:nvPr/>
        </p:nvGraphicFramePr>
        <p:xfrm>
          <a:off x="5334000" y="2133600"/>
          <a:ext cx="3733800" cy="1051560"/>
        </p:xfrm>
        <a:graphic>
          <a:graphicData uri="http://schemas.openxmlformats.org/drawingml/2006/table">
            <a:tbl>
              <a:tblPr/>
              <a:tblGrid>
                <a:gridCol w="609600"/>
                <a:gridCol w="1524000"/>
                <a:gridCol w="1600200"/>
              </a:tblGrid>
              <a:tr h="182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</a:t>
                      </a:r>
                      <a:r>
                        <a:rPr kumimoji="0" lang="en-US" sz="16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</a:t>
                      </a:r>
                      <a:r>
                        <a:rPr kumimoji="0" lang="en-US" sz="16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</a:t>
                      </a:r>
                      <a:r>
                        <a:rPr kumimoji="0" lang="en-US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True positive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False negative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</a:t>
                      </a:r>
                      <a:r>
                        <a:rPr kumimoji="0" lang="en-US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False positive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True negative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Group 209"/>
          <p:cNvGraphicFramePr>
            <a:graphicFrameLocks/>
          </p:cNvGraphicFramePr>
          <p:nvPr/>
        </p:nvGraphicFramePr>
        <p:xfrm>
          <a:off x="1143000" y="4650422"/>
          <a:ext cx="7010400" cy="1369378"/>
        </p:xfrm>
        <a:graphic>
          <a:graphicData uri="http://schemas.openxmlformats.org/drawingml/2006/table">
            <a:tbl>
              <a:tblPr/>
              <a:tblGrid>
                <a:gridCol w="2152650"/>
                <a:gridCol w="2076450"/>
                <a:gridCol w="1998663"/>
                <a:gridCol w="782637"/>
              </a:tblGrid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classes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buy_computer = 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buy_computer = 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total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buy_computer = yes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6954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7000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buy_computer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= no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2588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1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total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7366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2634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err="1" smtClean="0"/>
              <a:t>Overfitting</a:t>
            </a:r>
            <a:r>
              <a:rPr lang="en-US" b="1" dirty="0" smtClean="0"/>
              <a:t> and </a:t>
            </a:r>
            <a:r>
              <a:rPr lang="en-US" b="1" dirty="0" err="1" smtClean="0"/>
              <a:t>Underfitting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just">
              <a:buFont typeface="+mj-lt"/>
              <a:buAutoNum type="arabicPeriod"/>
            </a:pPr>
            <a:r>
              <a:rPr lang="en-US" dirty="0" err="1" smtClean="0"/>
              <a:t>Overfitting</a:t>
            </a:r>
            <a:endParaRPr lang="en-US" dirty="0" smtClean="0"/>
          </a:p>
          <a:p>
            <a:pPr marL="914400" lvl="1" indent="-514350" algn="just">
              <a:buFont typeface="Wingdings" pitchFamily="2" charset="2"/>
              <a:buChar char="§"/>
            </a:pPr>
            <a:r>
              <a:rPr lang="en-US" dirty="0" smtClean="0"/>
              <a:t>Due to excess knowledge of attributes where the model tries to use all the attributes</a:t>
            </a:r>
          </a:p>
          <a:p>
            <a:pPr marL="914400" lvl="1" indent="-514350" algn="just">
              <a:buFont typeface="Wingdings" pitchFamily="2" charset="2"/>
              <a:buChar char="§"/>
            </a:pPr>
            <a:r>
              <a:rPr lang="en-US" dirty="0" smtClean="0"/>
              <a:t>Large training set but unseen testing data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 err="1" smtClean="0"/>
              <a:t>Underfitting</a:t>
            </a:r>
            <a:endParaRPr lang="en-US" dirty="0" smtClean="0"/>
          </a:p>
          <a:p>
            <a:pPr marL="914400" lvl="1" indent="-514350" algn="just">
              <a:buFont typeface="Wingdings" pitchFamily="2" charset="2"/>
              <a:buChar char="§"/>
            </a:pPr>
            <a:r>
              <a:rPr lang="en-US" dirty="0" smtClean="0"/>
              <a:t>Due to lack of enough attributes, model doesn't has enough knowledge and gives incorrect results</a:t>
            </a:r>
          </a:p>
          <a:p>
            <a:pPr marL="914400" lvl="1" indent="-514350" algn="just">
              <a:buFont typeface="Wingdings" pitchFamily="2" charset="2"/>
              <a:buChar char="§"/>
            </a:pPr>
            <a:r>
              <a:rPr lang="en-US" dirty="0" smtClean="0"/>
              <a:t>Less training data set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DAF51-F701-43A1-8FC9-6859D2148B94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47F7E5B-FBE4-4622-9B2A-C8C4712C52FE}" type="slidenum">
              <a:rPr lang="en-US"/>
              <a:pPr/>
              <a:t>5</a:t>
            </a:fld>
            <a:endParaRPr lang="en-US"/>
          </a:p>
        </p:txBody>
      </p:sp>
      <p:sp>
        <p:nvSpPr>
          <p:cNvPr id="20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4000" cy="8382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sz="3200" smtClean="0"/>
              <a:t>Process (2): Using the Model in Prediction</a:t>
            </a:r>
            <a:r>
              <a:rPr lang="en-US" smtClean="0"/>
              <a:t> 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4445000" y="1570038"/>
            <a:ext cx="1889125" cy="1506537"/>
            <a:chOff x="2800" y="989"/>
            <a:chExt cx="1190" cy="949"/>
          </a:xfrm>
        </p:grpSpPr>
        <p:pic>
          <p:nvPicPr>
            <p:cNvPr id="2072" name="Picture 4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00" y="989"/>
              <a:ext cx="1190" cy="9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73" name="Rectangle 5"/>
            <p:cNvSpPr>
              <a:spLocks noChangeArrowheads="1"/>
            </p:cNvSpPr>
            <p:nvPr/>
          </p:nvSpPr>
          <p:spPr bwMode="auto">
            <a:xfrm>
              <a:off x="2964" y="1384"/>
              <a:ext cx="85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 anchor="ctr">
              <a:spAutoFit/>
            </a:bodyPr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Classifier</a:t>
              </a:r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2157413" y="2735263"/>
            <a:ext cx="1698625" cy="1506537"/>
            <a:chOff x="1359" y="1723"/>
            <a:chExt cx="1070" cy="949"/>
          </a:xfrm>
        </p:grpSpPr>
        <p:pic>
          <p:nvPicPr>
            <p:cNvPr id="2070" name="Picture 7"/>
            <p:cNvPicPr>
              <a:picLocks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359" y="1723"/>
              <a:ext cx="1070" cy="9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71" name="Rectangle 8"/>
            <p:cNvSpPr>
              <a:spLocks noChangeArrowheads="1"/>
            </p:cNvSpPr>
            <p:nvPr/>
          </p:nvSpPr>
          <p:spPr bwMode="auto">
            <a:xfrm>
              <a:off x="1423" y="2032"/>
              <a:ext cx="934" cy="4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 anchor="ctr">
              <a:spAutoFit/>
            </a:bodyPr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Testing</a:t>
              </a:r>
            </a:p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Data</a:t>
              </a:r>
            </a:p>
          </p:txBody>
        </p:sp>
      </p:grpSp>
      <p:graphicFrame>
        <p:nvGraphicFramePr>
          <p:cNvPr id="2050" name="Object 1024"/>
          <p:cNvGraphicFramePr>
            <a:graphicFrameLocks/>
          </p:cNvGraphicFramePr>
          <p:nvPr/>
        </p:nvGraphicFramePr>
        <p:xfrm>
          <a:off x="457200" y="4766604"/>
          <a:ext cx="5438775" cy="1765300"/>
        </p:xfrm>
        <a:graphic>
          <a:graphicData uri="http://schemas.openxmlformats.org/presentationml/2006/ole">
            <p:oleObj spid="_x0000_s2050" name="Worksheet" r:id="rId5" imgW="5438520" imgH="1765080" progId="Excel.Sheet.8">
              <p:embed/>
            </p:oleObj>
          </a:graphicData>
        </a:graphic>
      </p:graphicFrame>
      <p:sp>
        <p:nvSpPr>
          <p:cNvPr id="2057" name="Line 10"/>
          <p:cNvSpPr>
            <a:spLocks noChangeShapeType="1"/>
          </p:cNvSpPr>
          <p:nvPr/>
        </p:nvSpPr>
        <p:spPr bwMode="auto">
          <a:xfrm flipH="1">
            <a:off x="427038" y="4071938"/>
            <a:ext cx="1644650" cy="7000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8" name="Line 11"/>
          <p:cNvSpPr>
            <a:spLocks noChangeShapeType="1"/>
          </p:cNvSpPr>
          <p:nvPr/>
        </p:nvSpPr>
        <p:spPr bwMode="auto">
          <a:xfrm>
            <a:off x="3857625" y="4071938"/>
            <a:ext cx="2025650" cy="7000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9" name="AutoShape 12"/>
          <p:cNvSpPr>
            <a:spLocks noChangeArrowheads="1"/>
          </p:cNvSpPr>
          <p:nvPr/>
        </p:nvSpPr>
        <p:spPr bwMode="auto">
          <a:xfrm>
            <a:off x="7793038" y="5000625"/>
            <a:ext cx="546100" cy="592138"/>
          </a:xfrm>
          <a:prstGeom prst="downArrow">
            <a:avLst>
              <a:gd name="adj1" fmla="val 50000"/>
              <a:gd name="adj2" fmla="val 27118"/>
            </a:avLst>
          </a:prstGeom>
          <a:solidFill>
            <a:srgbClr val="2597B8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60" name="Freeform 13"/>
          <p:cNvSpPr>
            <a:spLocks/>
          </p:cNvSpPr>
          <p:nvPr/>
        </p:nvSpPr>
        <p:spPr bwMode="auto">
          <a:xfrm>
            <a:off x="6523038" y="2173288"/>
            <a:ext cx="941387" cy="766762"/>
          </a:xfrm>
          <a:custGeom>
            <a:avLst/>
            <a:gdLst>
              <a:gd name="T0" fmla="*/ 0 w 593"/>
              <a:gd name="T1" fmla="*/ 34 h 483"/>
              <a:gd name="T2" fmla="*/ 200 w 593"/>
              <a:gd name="T3" fmla="*/ 0 h 483"/>
              <a:gd name="T4" fmla="*/ 159 w 593"/>
              <a:gd name="T5" fmla="*/ 58 h 483"/>
              <a:gd name="T6" fmla="*/ 515 w 593"/>
              <a:gd name="T7" fmla="*/ 306 h 483"/>
              <a:gd name="T8" fmla="*/ 555 w 593"/>
              <a:gd name="T9" fmla="*/ 248 h 483"/>
              <a:gd name="T10" fmla="*/ 592 w 593"/>
              <a:gd name="T11" fmla="*/ 448 h 483"/>
              <a:gd name="T12" fmla="*/ 392 w 593"/>
              <a:gd name="T13" fmla="*/ 482 h 483"/>
              <a:gd name="T14" fmla="*/ 433 w 593"/>
              <a:gd name="T15" fmla="*/ 424 h 483"/>
              <a:gd name="T16" fmla="*/ 77 w 593"/>
              <a:gd name="T17" fmla="*/ 176 h 483"/>
              <a:gd name="T18" fmla="*/ 37 w 593"/>
              <a:gd name="T19" fmla="*/ 234 h 483"/>
              <a:gd name="T20" fmla="*/ 0 w 593"/>
              <a:gd name="T21" fmla="*/ 34 h 48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593"/>
              <a:gd name="T34" fmla="*/ 0 h 483"/>
              <a:gd name="T35" fmla="*/ 593 w 593"/>
              <a:gd name="T36" fmla="*/ 483 h 483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593" h="483">
                <a:moveTo>
                  <a:pt x="0" y="34"/>
                </a:moveTo>
                <a:lnTo>
                  <a:pt x="200" y="0"/>
                </a:lnTo>
                <a:lnTo>
                  <a:pt x="159" y="58"/>
                </a:lnTo>
                <a:lnTo>
                  <a:pt x="515" y="306"/>
                </a:lnTo>
                <a:lnTo>
                  <a:pt x="555" y="248"/>
                </a:lnTo>
                <a:lnTo>
                  <a:pt x="592" y="448"/>
                </a:lnTo>
                <a:lnTo>
                  <a:pt x="392" y="482"/>
                </a:lnTo>
                <a:lnTo>
                  <a:pt x="433" y="424"/>
                </a:lnTo>
                <a:lnTo>
                  <a:pt x="77" y="176"/>
                </a:lnTo>
                <a:lnTo>
                  <a:pt x="37" y="234"/>
                </a:lnTo>
                <a:lnTo>
                  <a:pt x="0" y="34"/>
                </a:lnTo>
              </a:path>
            </a:pathLst>
          </a:custGeom>
          <a:solidFill>
            <a:srgbClr val="2597B8"/>
          </a:solidFill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6646863" y="3187700"/>
            <a:ext cx="1781175" cy="815975"/>
            <a:chOff x="4187" y="2008"/>
            <a:chExt cx="1122" cy="514"/>
          </a:xfrm>
        </p:grpSpPr>
        <p:pic>
          <p:nvPicPr>
            <p:cNvPr id="2068" name="Picture 15"/>
            <p:cNvPicPr>
              <a:picLocks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4187" y="2008"/>
              <a:ext cx="1122" cy="5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69" name="Rectangle 16"/>
            <p:cNvSpPr>
              <a:spLocks noChangeArrowheads="1"/>
            </p:cNvSpPr>
            <p:nvPr/>
          </p:nvSpPr>
          <p:spPr bwMode="auto">
            <a:xfrm>
              <a:off x="4251" y="2180"/>
              <a:ext cx="98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 anchor="ctr">
              <a:spAutoFit/>
            </a:bodyPr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Unseen Data</a:t>
              </a:r>
            </a:p>
          </p:txBody>
        </p:sp>
      </p:grpSp>
      <p:sp>
        <p:nvSpPr>
          <p:cNvPr id="2062" name="Rectangle 17"/>
          <p:cNvSpPr>
            <a:spLocks noChangeArrowheads="1"/>
          </p:cNvSpPr>
          <p:nvPr/>
        </p:nvSpPr>
        <p:spPr bwMode="auto">
          <a:xfrm>
            <a:off x="6305550" y="4262438"/>
            <a:ext cx="2454275" cy="457200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(Jeff, Professor, 4)</a:t>
            </a:r>
          </a:p>
        </p:txBody>
      </p:sp>
      <p:sp>
        <p:nvSpPr>
          <p:cNvPr id="2063" name="Line 18"/>
          <p:cNvSpPr>
            <a:spLocks noChangeShapeType="1"/>
          </p:cNvSpPr>
          <p:nvPr/>
        </p:nvSpPr>
        <p:spPr bwMode="auto">
          <a:xfrm flipH="1">
            <a:off x="6167438" y="3903663"/>
            <a:ext cx="471487" cy="3937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64" name="Line 19"/>
          <p:cNvSpPr>
            <a:spLocks noChangeShapeType="1"/>
          </p:cNvSpPr>
          <p:nvPr/>
        </p:nvSpPr>
        <p:spPr bwMode="auto">
          <a:xfrm>
            <a:off x="8448675" y="3903663"/>
            <a:ext cx="363538" cy="3492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65" name="Freeform 20"/>
          <p:cNvSpPr>
            <a:spLocks/>
          </p:cNvSpPr>
          <p:nvPr/>
        </p:nvSpPr>
        <p:spPr bwMode="auto">
          <a:xfrm>
            <a:off x="3360738" y="2032000"/>
            <a:ext cx="901700" cy="593725"/>
          </a:xfrm>
          <a:custGeom>
            <a:avLst/>
            <a:gdLst>
              <a:gd name="T0" fmla="*/ 567 w 568"/>
              <a:gd name="T1" fmla="*/ 59 h 374"/>
              <a:gd name="T2" fmla="*/ 503 w 568"/>
              <a:gd name="T3" fmla="*/ 220 h 374"/>
              <a:gd name="T4" fmla="*/ 478 w 568"/>
              <a:gd name="T5" fmla="*/ 165 h 374"/>
              <a:gd name="T6" fmla="*/ 138 w 568"/>
              <a:gd name="T7" fmla="*/ 318 h 374"/>
              <a:gd name="T8" fmla="*/ 163 w 568"/>
              <a:gd name="T9" fmla="*/ 373 h 374"/>
              <a:gd name="T10" fmla="*/ 0 w 568"/>
              <a:gd name="T11" fmla="*/ 314 h 374"/>
              <a:gd name="T12" fmla="*/ 64 w 568"/>
              <a:gd name="T13" fmla="*/ 153 h 374"/>
              <a:gd name="T14" fmla="*/ 89 w 568"/>
              <a:gd name="T15" fmla="*/ 208 h 374"/>
              <a:gd name="T16" fmla="*/ 429 w 568"/>
              <a:gd name="T17" fmla="*/ 55 h 374"/>
              <a:gd name="T18" fmla="*/ 404 w 568"/>
              <a:gd name="T19" fmla="*/ 0 h 374"/>
              <a:gd name="T20" fmla="*/ 567 w 568"/>
              <a:gd name="T21" fmla="*/ 59 h 37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568"/>
              <a:gd name="T34" fmla="*/ 0 h 374"/>
              <a:gd name="T35" fmla="*/ 568 w 568"/>
              <a:gd name="T36" fmla="*/ 374 h 374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568" h="374">
                <a:moveTo>
                  <a:pt x="567" y="59"/>
                </a:moveTo>
                <a:lnTo>
                  <a:pt x="503" y="220"/>
                </a:lnTo>
                <a:lnTo>
                  <a:pt x="478" y="165"/>
                </a:lnTo>
                <a:lnTo>
                  <a:pt x="138" y="318"/>
                </a:lnTo>
                <a:lnTo>
                  <a:pt x="163" y="373"/>
                </a:lnTo>
                <a:lnTo>
                  <a:pt x="0" y="314"/>
                </a:lnTo>
                <a:lnTo>
                  <a:pt x="64" y="153"/>
                </a:lnTo>
                <a:lnTo>
                  <a:pt x="89" y="208"/>
                </a:lnTo>
                <a:lnTo>
                  <a:pt x="429" y="55"/>
                </a:lnTo>
                <a:lnTo>
                  <a:pt x="404" y="0"/>
                </a:lnTo>
                <a:lnTo>
                  <a:pt x="567" y="59"/>
                </a:lnTo>
              </a:path>
            </a:pathLst>
          </a:custGeom>
          <a:solidFill>
            <a:srgbClr val="2597B8"/>
          </a:solidFill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2066" name="Picture 21"/>
          <p:cNvPicPr>
            <a:picLocks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720013" y="5738813"/>
            <a:ext cx="72072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67" name="Rectangle 22"/>
          <p:cNvSpPr>
            <a:spLocks noChangeArrowheads="1"/>
          </p:cNvSpPr>
          <p:nvPr/>
        </p:nvSpPr>
        <p:spPr bwMode="auto">
          <a:xfrm>
            <a:off x="6221413" y="4959350"/>
            <a:ext cx="152558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2800">
                <a:latin typeface="Times New Roman" pitchFamily="18" charset="0"/>
              </a:rPr>
              <a:t>Tenured?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K – Fold Cross Validation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en-US" dirty="0" smtClean="0"/>
              <a:t>Cross validation is the model validation technique for accessing how the result of the statistical analysis will generalize to an independent data set</a:t>
            </a:r>
          </a:p>
          <a:p>
            <a:pPr algn="just"/>
            <a:r>
              <a:rPr lang="en-US" dirty="0" smtClean="0"/>
              <a:t>In </a:t>
            </a:r>
            <a:r>
              <a:rPr lang="en-US" b="1" i="1" dirty="0" smtClean="0"/>
              <a:t>k-fold cross-validation</a:t>
            </a:r>
            <a:r>
              <a:rPr lang="en-US" dirty="0" smtClean="0"/>
              <a:t>, the original sample is randomly partitioned into </a:t>
            </a:r>
            <a:r>
              <a:rPr lang="en-US" b="1" i="1" dirty="0" smtClean="0"/>
              <a:t>k</a:t>
            </a:r>
            <a:r>
              <a:rPr lang="en-US" dirty="0" smtClean="0"/>
              <a:t> equal sized sub samples</a:t>
            </a:r>
          </a:p>
          <a:p>
            <a:pPr algn="just"/>
            <a:r>
              <a:rPr lang="en-US" dirty="0" smtClean="0"/>
              <a:t>Of the </a:t>
            </a:r>
            <a:r>
              <a:rPr lang="en-US" b="1" i="1" dirty="0" smtClean="0"/>
              <a:t>k</a:t>
            </a:r>
            <a:r>
              <a:rPr lang="en-US" dirty="0" smtClean="0"/>
              <a:t> subsamples, a single subsample is retained as the validation data for testing the model, and the remaining </a:t>
            </a:r>
            <a:r>
              <a:rPr lang="en-US" b="1" i="1" dirty="0" smtClean="0"/>
              <a:t>k − 1</a:t>
            </a:r>
            <a:r>
              <a:rPr lang="en-US" dirty="0" smtClean="0"/>
              <a:t> subsamples are used as training data</a:t>
            </a:r>
          </a:p>
          <a:p>
            <a:pPr algn="just"/>
            <a:r>
              <a:rPr lang="en-US" dirty="0" smtClean="0"/>
              <a:t>i.e. if </a:t>
            </a:r>
            <a:r>
              <a:rPr lang="en-US" b="1" i="1" dirty="0" smtClean="0"/>
              <a:t>k = 5</a:t>
            </a:r>
            <a:r>
              <a:rPr lang="en-US" dirty="0" smtClean="0"/>
              <a:t>, (5 – fold validation), first divide the data into 5 equal parts, then use 4 parts for training and 1 part for testing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DAF51-F701-43A1-8FC9-6859D2148B94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Model Comparison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b="1" u="sng" dirty="0" err="1" smtClean="0"/>
              <a:t>McNemar’s</a:t>
            </a:r>
            <a:r>
              <a:rPr lang="en-US" b="1" u="sng" dirty="0" smtClean="0"/>
              <a:t> test</a:t>
            </a:r>
          </a:p>
          <a:p>
            <a:pPr lvl="1" algn="just"/>
            <a:r>
              <a:rPr lang="en-US" sz="2600" dirty="0" smtClean="0"/>
              <a:t>Compare the two classifier</a:t>
            </a:r>
          </a:p>
          <a:p>
            <a:pPr lvl="1" algn="just"/>
            <a:r>
              <a:rPr lang="en-US" sz="2600" dirty="0" smtClean="0"/>
              <a:t>Based on the following contingency table</a:t>
            </a:r>
          </a:p>
          <a:p>
            <a:pPr lvl="1" algn="just"/>
            <a:endParaRPr lang="en-US" sz="2600" dirty="0" smtClean="0"/>
          </a:p>
          <a:p>
            <a:pPr lvl="1" algn="just"/>
            <a:endParaRPr lang="en-US" sz="2600" dirty="0" smtClean="0"/>
          </a:p>
          <a:p>
            <a:pPr lvl="1" algn="just"/>
            <a:endParaRPr lang="en-US" sz="2600" dirty="0" smtClean="0"/>
          </a:p>
          <a:p>
            <a:pPr lvl="1" algn="just"/>
            <a:r>
              <a:rPr lang="en-US" sz="2600" dirty="0" smtClean="0"/>
              <a:t>Compute</a:t>
            </a:r>
          </a:p>
          <a:p>
            <a:pPr lvl="1" algn="just"/>
            <a:endParaRPr lang="en-US" sz="2600" dirty="0" smtClean="0"/>
          </a:p>
          <a:p>
            <a:pPr lvl="1" algn="just"/>
            <a:endParaRPr lang="en-US" sz="2600" dirty="0" smtClean="0"/>
          </a:p>
          <a:p>
            <a:pPr lvl="1" algn="just"/>
            <a:r>
              <a:rPr lang="en-US" sz="2600" dirty="0" smtClean="0"/>
              <a:t>If </a:t>
            </a:r>
            <a:r>
              <a:rPr lang="en-US" sz="2600" b="1" i="1" dirty="0" smtClean="0">
                <a:solidFill>
                  <a:srgbClr val="FF0000"/>
                </a:solidFill>
              </a:rPr>
              <a:t>z = 0</a:t>
            </a:r>
            <a:r>
              <a:rPr lang="en-US" sz="2600" dirty="0" smtClean="0"/>
              <a:t>, the two algorithms are said to show similar performance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DAF51-F701-43A1-8FC9-6859D2148B94}" type="slidenum">
              <a:rPr lang="en-US" smtClean="0"/>
              <a:pPr/>
              <a:t>51</a:t>
            </a:fld>
            <a:endParaRPr lang="en-US"/>
          </a:p>
        </p:txBody>
      </p:sp>
      <p:pic>
        <p:nvPicPr>
          <p:cNvPr id="6" name="Picture 5" descr="mc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971800"/>
            <a:ext cx="6744642" cy="971686"/>
          </a:xfrm>
          <a:prstGeom prst="rect">
            <a:avLst/>
          </a:prstGeom>
        </p:spPr>
      </p:pic>
      <p:pic>
        <p:nvPicPr>
          <p:cNvPr id="7" name="Picture 6" descr="mc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8996" y="4114800"/>
            <a:ext cx="2896004" cy="111458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924800" y="-76200"/>
            <a:ext cx="28956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</a:p>
          <a:p>
            <a:r>
              <a:rPr lang="en-US" dirty="0" smtClean="0"/>
              <a:t>cat-plant</a:t>
            </a:r>
          </a:p>
          <a:p>
            <a:r>
              <a:rPr lang="en-US" dirty="0" smtClean="0"/>
              <a:t>fish-animal</a:t>
            </a:r>
          </a:p>
          <a:p>
            <a:r>
              <a:rPr lang="en-US" dirty="0" smtClean="0"/>
              <a:t>rose-plant</a:t>
            </a:r>
          </a:p>
          <a:p>
            <a:endParaRPr lang="en-US" dirty="0" smtClean="0"/>
          </a:p>
          <a:p>
            <a:r>
              <a:rPr lang="en-US" dirty="0" smtClean="0"/>
              <a:t>B</a:t>
            </a:r>
          </a:p>
          <a:p>
            <a:r>
              <a:rPr lang="en-US" dirty="0" smtClean="0"/>
              <a:t>cat-animal</a:t>
            </a:r>
          </a:p>
          <a:p>
            <a:r>
              <a:rPr lang="en-US" dirty="0" smtClean="0"/>
              <a:t>fish-animal</a:t>
            </a:r>
          </a:p>
          <a:p>
            <a:r>
              <a:rPr lang="en-US" dirty="0" smtClean="0"/>
              <a:t>rose-plant</a:t>
            </a:r>
          </a:p>
          <a:p>
            <a:r>
              <a:rPr lang="en-US" dirty="0" err="1" smtClean="0"/>
              <a:t>Nff</a:t>
            </a:r>
            <a:r>
              <a:rPr lang="en-US" dirty="0" smtClean="0"/>
              <a:t>=0</a:t>
            </a:r>
          </a:p>
          <a:p>
            <a:r>
              <a:rPr lang="en-US" dirty="0" err="1" smtClean="0"/>
              <a:t>Nsf</a:t>
            </a:r>
            <a:r>
              <a:rPr lang="en-US" dirty="0" smtClean="0"/>
              <a:t>=0</a:t>
            </a:r>
          </a:p>
          <a:p>
            <a:r>
              <a:rPr lang="en-US" dirty="0" err="1" smtClean="0"/>
              <a:t>Nfs</a:t>
            </a:r>
            <a:r>
              <a:rPr lang="en-US" dirty="0" smtClean="0"/>
              <a:t>=1</a:t>
            </a:r>
          </a:p>
          <a:p>
            <a:r>
              <a:rPr lang="en-US" dirty="0" err="1" smtClean="0"/>
              <a:t>Nss</a:t>
            </a:r>
            <a:r>
              <a:rPr lang="en-US" dirty="0" smtClean="0"/>
              <a:t>=2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Model Comparison…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u="sng" dirty="0" smtClean="0"/>
              <a:t>Example</a:t>
            </a:r>
          </a:p>
          <a:p>
            <a:pPr lvl="1"/>
            <a:r>
              <a:rPr lang="en-US" b="1" u="sng" dirty="0" smtClean="0">
                <a:solidFill>
                  <a:srgbClr val="FF0000"/>
                </a:solidFill>
              </a:rPr>
              <a:t>Algorithm A</a:t>
            </a:r>
          </a:p>
          <a:p>
            <a:pPr lvl="2"/>
            <a:r>
              <a:rPr lang="en-US" dirty="0" smtClean="0"/>
              <a:t>Cat → Plant (Wrong Classification)</a:t>
            </a:r>
          </a:p>
          <a:p>
            <a:pPr lvl="2"/>
            <a:r>
              <a:rPr lang="en-US" dirty="0" smtClean="0"/>
              <a:t>Tiger → Animal (Right Classification)</a:t>
            </a:r>
          </a:p>
          <a:p>
            <a:pPr lvl="2"/>
            <a:r>
              <a:rPr lang="en-US" dirty="0" smtClean="0"/>
              <a:t>Rose → Plant (Right Classification)</a:t>
            </a:r>
          </a:p>
          <a:p>
            <a:pPr lvl="1"/>
            <a:r>
              <a:rPr lang="en-US" b="1" u="sng" dirty="0" smtClean="0">
                <a:solidFill>
                  <a:srgbClr val="FF0000"/>
                </a:solidFill>
              </a:rPr>
              <a:t>Algorithm B</a:t>
            </a:r>
          </a:p>
          <a:p>
            <a:pPr lvl="2"/>
            <a:r>
              <a:rPr lang="en-US" dirty="0" smtClean="0"/>
              <a:t>Cat → Animal (Right Classification)</a:t>
            </a:r>
          </a:p>
          <a:p>
            <a:pPr lvl="2"/>
            <a:r>
              <a:rPr lang="en-US" dirty="0" smtClean="0"/>
              <a:t>Tiger → Animal (Right Classification)</a:t>
            </a:r>
          </a:p>
          <a:p>
            <a:pPr lvl="2"/>
            <a:r>
              <a:rPr lang="en-US" dirty="0" smtClean="0"/>
              <a:t>Rose → Plant (Right Classification)</a:t>
            </a:r>
          </a:p>
          <a:p>
            <a:r>
              <a:rPr lang="en-US" dirty="0" smtClean="0"/>
              <a:t>Here</a:t>
            </a:r>
          </a:p>
          <a:p>
            <a:pPr lvl="1"/>
            <a:r>
              <a:rPr lang="en-US" dirty="0" err="1" smtClean="0"/>
              <a:t>Nff</a:t>
            </a:r>
            <a:r>
              <a:rPr lang="en-US" dirty="0" smtClean="0"/>
              <a:t> = 0, </a:t>
            </a:r>
            <a:r>
              <a:rPr lang="en-US" dirty="0" err="1" smtClean="0"/>
              <a:t>Nsf</a:t>
            </a:r>
            <a:r>
              <a:rPr lang="en-US" dirty="0" smtClean="0"/>
              <a:t> = 0, </a:t>
            </a:r>
            <a:r>
              <a:rPr lang="en-US" dirty="0" err="1" smtClean="0"/>
              <a:t>Nfs</a:t>
            </a:r>
            <a:r>
              <a:rPr lang="en-US" dirty="0" smtClean="0"/>
              <a:t> = 1, </a:t>
            </a:r>
            <a:r>
              <a:rPr lang="en-US" dirty="0" err="1" smtClean="0"/>
              <a:t>Nss</a:t>
            </a:r>
            <a:r>
              <a:rPr lang="en-US" dirty="0" smtClean="0"/>
              <a:t> = 2</a:t>
            </a:r>
          </a:p>
          <a:p>
            <a:r>
              <a:rPr lang="en-US" dirty="0" smtClean="0"/>
              <a:t>Z= (|</a:t>
            </a:r>
            <a:r>
              <a:rPr lang="en-US" dirty="0" err="1" smtClean="0"/>
              <a:t>Nsf</a:t>
            </a:r>
            <a:r>
              <a:rPr lang="en-US" dirty="0" smtClean="0"/>
              <a:t> - </a:t>
            </a:r>
            <a:r>
              <a:rPr lang="en-US" dirty="0" err="1" smtClean="0"/>
              <a:t>Nfs</a:t>
            </a:r>
            <a:r>
              <a:rPr lang="en-US" dirty="0" smtClean="0"/>
              <a:t>| - 1) / (</a:t>
            </a:r>
            <a:r>
              <a:rPr lang="en-US" dirty="0" err="1" smtClean="0"/>
              <a:t>Sqrt</a:t>
            </a:r>
            <a:r>
              <a:rPr lang="en-US" dirty="0" smtClean="0"/>
              <a:t>(</a:t>
            </a:r>
            <a:r>
              <a:rPr lang="en-US" dirty="0" err="1" smtClean="0"/>
              <a:t>Nsf+Nfs</a:t>
            </a:r>
            <a:r>
              <a:rPr lang="en-US" dirty="0" smtClean="0"/>
              <a:t>)) = 0</a:t>
            </a:r>
          </a:p>
          <a:p>
            <a:r>
              <a:rPr lang="en-US" dirty="0" smtClean="0"/>
              <a:t>i.e. Both algorithm have similar performance</a:t>
            </a:r>
          </a:p>
          <a:p>
            <a:pPr lvl="1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DAF51-F701-43A1-8FC9-6859D2148B94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n-US" sz="5400" b="1" dirty="0" smtClean="0"/>
          </a:p>
          <a:p>
            <a:pPr algn="ctr">
              <a:buNone/>
            </a:pPr>
            <a:r>
              <a:rPr lang="en-US" sz="5400" b="1" smtClean="0"/>
              <a:t>End </a:t>
            </a:r>
            <a:r>
              <a:rPr lang="en-US" sz="5400" b="1" dirty="0" smtClean="0"/>
              <a:t>of Session</a:t>
            </a:r>
            <a:endParaRPr lang="en-US" sz="5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DAF51-F701-43A1-8FC9-6859D2148B94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45BB1-3F63-42AA-BB10-5A8C165A5CDD}" type="slidenum">
              <a:rPr lang="en-US"/>
              <a:pPr/>
              <a:t>6</a:t>
            </a:fld>
            <a:endParaRPr lang="en-US"/>
          </a:p>
        </p:txBody>
      </p:sp>
      <p:sp>
        <p:nvSpPr>
          <p:cNvPr id="128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8991600" cy="685800"/>
          </a:xfrm>
          <a:noFill/>
          <a:ln/>
        </p:spPr>
        <p:txBody>
          <a:bodyPr lIns="92075" tIns="46038" rIns="92075" bIns="46038">
            <a:normAutofit fontScale="90000"/>
          </a:bodyPr>
          <a:lstStyle/>
          <a:p>
            <a:r>
              <a:rPr lang="en-US">
                <a:solidFill>
                  <a:srgbClr val="170981"/>
                </a:solidFill>
              </a:rPr>
              <a:t>Issues: Data Preparation</a:t>
            </a:r>
          </a:p>
        </p:txBody>
      </p:sp>
      <p:sp>
        <p:nvSpPr>
          <p:cNvPr id="128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229600" cy="4267200"/>
          </a:xfrm>
          <a:noFill/>
          <a:ln/>
        </p:spPr>
        <p:txBody>
          <a:bodyPr lIns="92075" tIns="46038" rIns="92075" bIns="46038"/>
          <a:lstStyle/>
          <a:p>
            <a:pPr algn="just">
              <a:lnSpc>
                <a:spcPct val="110000"/>
              </a:lnSpc>
            </a:pPr>
            <a:r>
              <a:rPr lang="en-US" sz="2400" dirty="0"/>
              <a:t>Data cleaning</a:t>
            </a:r>
          </a:p>
          <a:p>
            <a:pPr lvl="1" algn="just">
              <a:lnSpc>
                <a:spcPct val="110000"/>
              </a:lnSpc>
            </a:pPr>
            <a:r>
              <a:rPr lang="en-US" sz="2400" dirty="0"/>
              <a:t>Preprocess data in order to reduce noise and handle missing values</a:t>
            </a:r>
          </a:p>
          <a:p>
            <a:pPr algn="just">
              <a:lnSpc>
                <a:spcPct val="110000"/>
              </a:lnSpc>
            </a:pPr>
            <a:r>
              <a:rPr lang="en-US" sz="2400" dirty="0"/>
              <a:t>Relevance analysis (feature selection)</a:t>
            </a:r>
          </a:p>
          <a:p>
            <a:pPr lvl="1" algn="just">
              <a:lnSpc>
                <a:spcPct val="110000"/>
              </a:lnSpc>
            </a:pPr>
            <a:r>
              <a:rPr lang="en-US" sz="2400" dirty="0"/>
              <a:t>Remove the irrelevant or redundant attributes</a:t>
            </a:r>
          </a:p>
          <a:p>
            <a:pPr algn="just">
              <a:lnSpc>
                <a:spcPct val="110000"/>
              </a:lnSpc>
            </a:pPr>
            <a:r>
              <a:rPr lang="en-US" sz="2400" dirty="0"/>
              <a:t>Data transformation</a:t>
            </a:r>
          </a:p>
          <a:p>
            <a:pPr lvl="1" algn="just">
              <a:lnSpc>
                <a:spcPct val="110000"/>
              </a:lnSpc>
            </a:pPr>
            <a:r>
              <a:rPr lang="en-US" sz="2400" dirty="0"/>
              <a:t>Generalize and/or normalize data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936F9-D43D-4299-BC8B-6E86C283B8D3}" type="slidenum">
              <a:rPr lang="en-US"/>
              <a:pPr/>
              <a:t>7</a:t>
            </a:fld>
            <a:endParaRPr lang="en-US"/>
          </a:p>
        </p:txBody>
      </p:sp>
      <p:sp>
        <p:nvSpPr>
          <p:cNvPr id="128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-228600" y="152400"/>
            <a:ext cx="9601200" cy="838200"/>
          </a:xfrm>
          <a:noFill/>
          <a:ln/>
        </p:spPr>
        <p:txBody>
          <a:bodyPr lIns="92075" tIns="46038" rIns="92075" bIns="46038"/>
          <a:lstStyle/>
          <a:p>
            <a:pPr>
              <a:lnSpc>
                <a:spcPct val="110000"/>
              </a:lnSpc>
            </a:pPr>
            <a:r>
              <a:rPr lang="en-US" sz="3200">
                <a:solidFill>
                  <a:srgbClr val="170981"/>
                </a:solidFill>
              </a:rPr>
              <a:t>Issues: Evaluating Classification Methods</a:t>
            </a:r>
          </a:p>
        </p:txBody>
      </p:sp>
      <p:sp>
        <p:nvSpPr>
          <p:cNvPr id="128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378825" cy="5029200"/>
          </a:xfrm>
          <a:noFill/>
          <a:ln/>
        </p:spPr>
        <p:txBody>
          <a:bodyPr lIns="92075" tIns="46038" rIns="92075" bIns="46038"/>
          <a:lstStyle/>
          <a:p>
            <a:pPr algn="just">
              <a:lnSpc>
                <a:spcPct val="90000"/>
              </a:lnSpc>
            </a:pPr>
            <a:r>
              <a:rPr lang="en-US" sz="2400" dirty="0"/>
              <a:t>Accuracy</a:t>
            </a:r>
          </a:p>
          <a:p>
            <a:pPr lvl="1" algn="just">
              <a:lnSpc>
                <a:spcPct val="90000"/>
              </a:lnSpc>
            </a:pPr>
            <a:r>
              <a:rPr lang="en-US" sz="2400" dirty="0"/>
              <a:t>classifier accuracy: predicting class label</a:t>
            </a:r>
          </a:p>
          <a:p>
            <a:pPr lvl="1" algn="just">
              <a:lnSpc>
                <a:spcPct val="90000"/>
              </a:lnSpc>
            </a:pPr>
            <a:r>
              <a:rPr lang="en-US" sz="2400" dirty="0"/>
              <a:t>predictor accuracy: guessing value of predicted attributes</a:t>
            </a:r>
          </a:p>
          <a:p>
            <a:pPr algn="just">
              <a:lnSpc>
                <a:spcPct val="90000"/>
              </a:lnSpc>
            </a:pPr>
            <a:r>
              <a:rPr lang="en-US" sz="2400" dirty="0"/>
              <a:t>Speed</a:t>
            </a:r>
          </a:p>
          <a:p>
            <a:pPr lvl="1" algn="just">
              <a:lnSpc>
                <a:spcPct val="90000"/>
              </a:lnSpc>
            </a:pPr>
            <a:r>
              <a:rPr lang="en-US" sz="2400" dirty="0"/>
              <a:t>time to construct the model (training time)</a:t>
            </a:r>
          </a:p>
          <a:p>
            <a:pPr lvl="1" algn="just">
              <a:lnSpc>
                <a:spcPct val="90000"/>
              </a:lnSpc>
            </a:pPr>
            <a:r>
              <a:rPr lang="en-US" sz="2400" dirty="0"/>
              <a:t>time to use the model (classification/prediction time)</a:t>
            </a:r>
          </a:p>
          <a:p>
            <a:pPr algn="just">
              <a:lnSpc>
                <a:spcPct val="90000"/>
              </a:lnSpc>
            </a:pPr>
            <a:r>
              <a:rPr lang="en-US" sz="2400" dirty="0"/>
              <a:t>Robustness: handling noise and missing values</a:t>
            </a:r>
          </a:p>
          <a:p>
            <a:pPr algn="just">
              <a:lnSpc>
                <a:spcPct val="90000"/>
              </a:lnSpc>
            </a:pPr>
            <a:r>
              <a:rPr lang="en-US" sz="2400" dirty="0"/>
              <a:t>Scalability: efficiency in disk-resident databases </a:t>
            </a:r>
          </a:p>
          <a:p>
            <a:pPr algn="just">
              <a:lnSpc>
                <a:spcPct val="90000"/>
              </a:lnSpc>
            </a:pPr>
            <a:r>
              <a:rPr lang="en-US" sz="2400" dirty="0" smtClean="0"/>
              <a:t>Other </a:t>
            </a:r>
            <a:r>
              <a:rPr lang="en-US" sz="2400" dirty="0"/>
              <a:t>measures, e.g., goodness of rules, such as decision tree size or compactness of classification rules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Classification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algn="just"/>
            <a:r>
              <a:rPr lang="en-US" dirty="0" err="1" smtClean="0"/>
              <a:t>Baye's</a:t>
            </a:r>
            <a:r>
              <a:rPr lang="en-US" dirty="0" smtClean="0"/>
              <a:t> </a:t>
            </a:r>
            <a:r>
              <a:rPr lang="en-US" dirty="0"/>
              <a:t>Theorem</a:t>
            </a:r>
          </a:p>
          <a:p>
            <a:pPr lvl="1" algn="just"/>
            <a:r>
              <a:rPr lang="en-US" dirty="0"/>
              <a:t>Decision Trees</a:t>
            </a:r>
          </a:p>
          <a:p>
            <a:pPr lvl="1" algn="just"/>
            <a:r>
              <a:rPr lang="en-US" dirty="0" smtClean="0"/>
              <a:t>Back Propagation Algorithm</a:t>
            </a:r>
          </a:p>
          <a:p>
            <a:pPr lvl="1" algn="just"/>
            <a:r>
              <a:rPr lang="en-US" dirty="0" smtClean="0"/>
              <a:t>SVM (Support </a:t>
            </a:r>
            <a:r>
              <a:rPr lang="en-US" smtClean="0"/>
              <a:t>Vector Machine)</a:t>
            </a:r>
            <a:endParaRPr lang="en-US" dirty="0" smtClean="0"/>
          </a:p>
          <a:p>
            <a:pPr lvl="1" algn="just"/>
            <a:r>
              <a:rPr lang="en-US" dirty="0" smtClean="0"/>
              <a:t>Introduction to Regression </a:t>
            </a:r>
          </a:p>
          <a:p>
            <a:pPr>
              <a:buNone/>
            </a:pPr>
            <a:endParaRPr lang="en-US" dirty="0" smtClean="0"/>
          </a:p>
          <a:p>
            <a:pPr lvl="1" algn="just"/>
            <a:endParaRPr lang="en-US" dirty="0"/>
          </a:p>
          <a:p>
            <a:pPr algn="just"/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FC2D5-1ED7-49DB-A3DD-7D431017ED36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cap="all" dirty="0"/>
              <a:t>Bayesian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en-US" sz="2400" dirty="0"/>
              <a:t>Learning and classification methods based on probability theory.</a:t>
            </a:r>
          </a:p>
          <a:p>
            <a:pPr lvl="0" algn="just"/>
            <a:r>
              <a:rPr lang="en-US" sz="2400" dirty="0" err="1"/>
              <a:t>Baye’s</a:t>
            </a:r>
            <a:r>
              <a:rPr lang="en-US" sz="2400" dirty="0"/>
              <a:t> theorem plays a critical role in probabilistic learning and classification.</a:t>
            </a:r>
          </a:p>
          <a:p>
            <a:pPr lvl="0" algn="just"/>
            <a:r>
              <a:rPr lang="en-US" sz="2400" dirty="0"/>
              <a:t>Uses prior probability of each category given no information about an item.</a:t>
            </a:r>
          </a:p>
          <a:p>
            <a:pPr algn="just"/>
            <a:r>
              <a:rPr lang="en-US" sz="2400" dirty="0"/>
              <a:t>Categorization produces a posterior probability distribution over the possible categories given a description of an item</a:t>
            </a:r>
            <a:r>
              <a:rPr lang="en-US" sz="2400" dirty="0" smtClean="0"/>
              <a:t>.</a:t>
            </a:r>
          </a:p>
          <a:p>
            <a:pPr algn="just"/>
            <a:r>
              <a:rPr lang="en-US" sz="2400" dirty="0"/>
              <a:t>P(</a:t>
            </a:r>
            <a:r>
              <a:rPr lang="en-US" sz="2400" dirty="0" err="1"/>
              <a:t>A|B</a:t>
            </a:r>
            <a:r>
              <a:rPr lang="en-US" sz="2400" dirty="0"/>
              <a:t>) = </a:t>
            </a: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133600" y="4876800"/>
            <a:ext cx="1171575" cy="485775"/>
          </a:xfrm>
          <a:prstGeom prst="rect">
            <a:avLst/>
          </a:prstGeom>
          <a:noFill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FC2D5-1ED7-49DB-A3DD-7D431017ED36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687</TotalTime>
  <Words>2649</Words>
  <Application>Microsoft Office PowerPoint</Application>
  <PresentationFormat>On-screen Show (4:3)</PresentationFormat>
  <Paragraphs>578</Paragraphs>
  <Slides>53</Slides>
  <Notes>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53</vt:i4>
      </vt:variant>
    </vt:vector>
  </HeadingPairs>
  <TitlesOfParts>
    <vt:vector size="56" baseType="lpstr">
      <vt:lpstr>Office Theme</vt:lpstr>
      <vt:lpstr>Worksheet</vt:lpstr>
      <vt:lpstr>Equation</vt:lpstr>
      <vt:lpstr>Data Warehousing and Data Mining</vt:lpstr>
      <vt:lpstr>Classification vs. Prediction</vt:lpstr>
      <vt:lpstr>Classification—A Two-Step Process </vt:lpstr>
      <vt:lpstr>Process (1): Model Construction</vt:lpstr>
      <vt:lpstr>Process (2): Using the Model in Prediction </vt:lpstr>
      <vt:lpstr>Issues: Data Preparation</vt:lpstr>
      <vt:lpstr>Issues: Evaluating Classification Methods</vt:lpstr>
      <vt:lpstr>Classification Algorithm</vt:lpstr>
      <vt:lpstr>Bayesian methods</vt:lpstr>
      <vt:lpstr>Bayesian methods...</vt:lpstr>
      <vt:lpstr>Bayesian methods...</vt:lpstr>
      <vt:lpstr>Naïve Bayesian Classifier: Training Dataset</vt:lpstr>
      <vt:lpstr>Naïve Bayesian Classifier:  An Example</vt:lpstr>
      <vt:lpstr>Bayesian Classifier…………………….</vt:lpstr>
      <vt:lpstr>Bayesian Classifier…………………….</vt:lpstr>
      <vt:lpstr>Bayesian Classifier…………………….</vt:lpstr>
      <vt:lpstr>Laplace Smoothing</vt:lpstr>
      <vt:lpstr>Decision Trees</vt:lpstr>
      <vt:lpstr>Decision Trees...</vt:lpstr>
      <vt:lpstr>Decision Trees...(Example)</vt:lpstr>
      <vt:lpstr>BUILDING DECISION TREE</vt:lpstr>
      <vt:lpstr>Information gain</vt:lpstr>
      <vt:lpstr>Slide 23</vt:lpstr>
      <vt:lpstr>Attribute Selection: Information Gain</vt:lpstr>
      <vt:lpstr>Information gain....</vt:lpstr>
      <vt:lpstr>Decision Tree (Exercise)</vt:lpstr>
      <vt:lpstr>Classification by Backpropagation</vt:lpstr>
      <vt:lpstr>A Multi-Layer Feed-Forward Neural Network </vt:lpstr>
      <vt:lpstr>Algorithm</vt:lpstr>
      <vt:lpstr>Example</vt:lpstr>
      <vt:lpstr>Rule Based Classifier</vt:lpstr>
      <vt:lpstr>Rule Based Classifier…</vt:lpstr>
      <vt:lpstr>Rule Based Classifier…</vt:lpstr>
      <vt:lpstr>Rule Based Classifier…</vt:lpstr>
      <vt:lpstr>Rule Based Classifier…</vt:lpstr>
      <vt:lpstr>Rule Based Classifier…</vt:lpstr>
      <vt:lpstr>Rule Based Classifier…</vt:lpstr>
      <vt:lpstr>Support Vector Machine (SVM)</vt:lpstr>
      <vt:lpstr>Support Vector Machine (SVM)…</vt:lpstr>
      <vt:lpstr>Support Vector Machine (SVM)…</vt:lpstr>
      <vt:lpstr>Support Vector Machine (SVM)…</vt:lpstr>
      <vt:lpstr>Support Vector Machine (SVM)…</vt:lpstr>
      <vt:lpstr>Support Vector Machine (SVM)…</vt:lpstr>
      <vt:lpstr>Support Vector Machine (SVM)…</vt:lpstr>
      <vt:lpstr>Support Vector Machine (SVM)…</vt:lpstr>
      <vt:lpstr>Support Vector Machine (SVM)…</vt:lpstr>
      <vt:lpstr>Support Vector Machine (SVM)…</vt:lpstr>
      <vt:lpstr>Evaluating Classifiers</vt:lpstr>
      <vt:lpstr>Overfitting and Underfitting</vt:lpstr>
      <vt:lpstr>K – Fold Cross Validation</vt:lpstr>
      <vt:lpstr>Model Comparison</vt:lpstr>
      <vt:lpstr>Model Comparison…</vt:lpstr>
      <vt:lpstr>Slide 53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7</dc:title>
  <dc:creator>HOME</dc:creator>
  <cp:lastModifiedBy>Acer</cp:lastModifiedBy>
  <cp:revision>194</cp:revision>
  <dcterms:modified xsi:type="dcterms:W3CDTF">2021-07-07T01:07:16Z</dcterms:modified>
</cp:coreProperties>
</file>